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95" r:id="rId1"/>
  </p:sldMasterIdLst>
  <p:notesMasterIdLst>
    <p:notesMasterId r:id="rId79"/>
  </p:notesMasterIdLst>
  <p:sldIdLst>
    <p:sldId id="257" r:id="rId2"/>
    <p:sldId id="258" r:id="rId3"/>
    <p:sldId id="256" r:id="rId4"/>
    <p:sldId id="260" r:id="rId5"/>
    <p:sldId id="261" r:id="rId6"/>
    <p:sldId id="263" r:id="rId7"/>
    <p:sldId id="268" r:id="rId8"/>
    <p:sldId id="269" r:id="rId9"/>
    <p:sldId id="270" r:id="rId10"/>
    <p:sldId id="271" r:id="rId11"/>
    <p:sldId id="272" r:id="rId12"/>
    <p:sldId id="273" r:id="rId13"/>
    <p:sldId id="277" r:id="rId14"/>
    <p:sldId id="276" r:id="rId15"/>
    <p:sldId id="278" r:id="rId16"/>
    <p:sldId id="279" r:id="rId17"/>
    <p:sldId id="282" r:id="rId18"/>
    <p:sldId id="280" r:id="rId19"/>
    <p:sldId id="283" r:id="rId20"/>
    <p:sldId id="284" r:id="rId21"/>
    <p:sldId id="285" r:id="rId22"/>
    <p:sldId id="288" r:id="rId23"/>
    <p:sldId id="287" r:id="rId24"/>
    <p:sldId id="286" r:id="rId25"/>
    <p:sldId id="289" r:id="rId26"/>
    <p:sldId id="290" r:id="rId27"/>
    <p:sldId id="291" r:id="rId28"/>
    <p:sldId id="293" r:id="rId29"/>
    <p:sldId id="292" r:id="rId30"/>
    <p:sldId id="294" r:id="rId31"/>
    <p:sldId id="295" r:id="rId32"/>
    <p:sldId id="296" r:id="rId33"/>
    <p:sldId id="297" r:id="rId34"/>
    <p:sldId id="304" r:id="rId35"/>
    <p:sldId id="299" r:id="rId36"/>
    <p:sldId id="298" r:id="rId37"/>
    <p:sldId id="300" r:id="rId38"/>
    <p:sldId id="301" r:id="rId39"/>
    <p:sldId id="302" r:id="rId40"/>
    <p:sldId id="305" r:id="rId41"/>
    <p:sldId id="306" r:id="rId42"/>
    <p:sldId id="307" r:id="rId43"/>
    <p:sldId id="309" r:id="rId44"/>
    <p:sldId id="310" r:id="rId45"/>
    <p:sldId id="311" r:id="rId46"/>
    <p:sldId id="312" r:id="rId47"/>
    <p:sldId id="314" r:id="rId48"/>
    <p:sldId id="315" r:id="rId49"/>
    <p:sldId id="316" r:id="rId50"/>
    <p:sldId id="317" r:id="rId51"/>
    <p:sldId id="318" r:id="rId52"/>
    <p:sldId id="319" r:id="rId53"/>
    <p:sldId id="320" r:id="rId54"/>
    <p:sldId id="322" r:id="rId55"/>
    <p:sldId id="321" r:id="rId56"/>
    <p:sldId id="326" r:id="rId57"/>
    <p:sldId id="327" r:id="rId58"/>
    <p:sldId id="325" r:id="rId59"/>
    <p:sldId id="328" r:id="rId60"/>
    <p:sldId id="329" r:id="rId61"/>
    <p:sldId id="330" r:id="rId62"/>
    <p:sldId id="331" r:id="rId63"/>
    <p:sldId id="333" r:id="rId64"/>
    <p:sldId id="334" r:id="rId65"/>
    <p:sldId id="335" r:id="rId66"/>
    <p:sldId id="336" r:id="rId67"/>
    <p:sldId id="353" r:id="rId68"/>
    <p:sldId id="337" r:id="rId69"/>
    <p:sldId id="338" r:id="rId70"/>
    <p:sldId id="339" r:id="rId71"/>
    <p:sldId id="345" r:id="rId72"/>
    <p:sldId id="346" r:id="rId73"/>
    <p:sldId id="347" r:id="rId74"/>
    <p:sldId id="348" r:id="rId75"/>
    <p:sldId id="349" r:id="rId76"/>
    <p:sldId id="350" r:id="rId77"/>
    <p:sldId id="352"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71271" autoAdjust="0"/>
  </p:normalViewPr>
  <p:slideViewPr>
    <p:cSldViewPr snapToGrid="0">
      <p:cViewPr varScale="1">
        <p:scale>
          <a:sx n="52" d="100"/>
          <a:sy n="52" d="100"/>
        </p:scale>
        <p:origin x="1452" y="60"/>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DB22DD-7972-47BF-947E-7EF167AE2F77}" type="doc">
      <dgm:prSet loTypeId="urn:microsoft.com/office/officeart/2008/layout/SquareAccentList" loCatId="list" qsTypeId="urn:microsoft.com/office/officeart/2005/8/quickstyle/simple2" qsCatId="simple" csTypeId="urn:microsoft.com/office/officeart/2005/8/colors/accent1_1" csCatId="accent1" phldr="1"/>
      <dgm:spPr/>
      <dgm:t>
        <a:bodyPr/>
        <a:lstStyle/>
        <a:p>
          <a:endParaRPr lang="es-EC"/>
        </a:p>
      </dgm:t>
    </dgm:pt>
    <dgm:pt modelId="{BCD28AC9-8D0F-4DD1-B5F7-A5346B66B2DB}">
      <dgm:prSet phldrT="[Texto]" custT="1"/>
      <dgm:spPr/>
      <dgm:t>
        <a:bodyPr/>
        <a:lstStyle/>
        <a:p>
          <a:r>
            <a:rPr lang="es-ES" sz="2000" dirty="0"/>
            <a:t>Objetivos de la investigación</a:t>
          </a:r>
          <a:endParaRPr lang="es-EC" sz="2000" dirty="0"/>
        </a:p>
      </dgm:t>
    </dgm:pt>
    <dgm:pt modelId="{25E80BF0-B8B4-40E1-9BBF-B4B32FD2904E}" type="sibTrans" cxnId="{2E6A17FE-068A-4425-AF49-D6C57D63BB8F}">
      <dgm:prSet/>
      <dgm:spPr/>
      <dgm:t>
        <a:bodyPr/>
        <a:lstStyle/>
        <a:p>
          <a:endParaRPr lang="es-EC"/>
        </a:p>
      </dgm:t>
    </dgm:pt>
    <dgm:pt modelId="{A9728EA6-52B3-4A8C-8373-EE43A75BD941}" type="parTrans" cxnId="{2E6A17FE-068A-4425-AF49-D6C57D63BB8F}">
      <dgm:prSet/>
      <dgm:spPr/>
      <dgm:t>
        <a:bodyPr/>
        <a:lstStyle/>
        <a:p>
          <a:endParaRPr lang="es-EC"/>
        </a:p>
      </dgm:t>
    </dgm:pt>
    <dgm:pt modelId="{12F6CC11-DCB6-4F32-AB72-2192505A309C}">
      <dgm:prSet phldrT="[Texto]" custT="1"/>
      <dgm:spPr/>
      <dgm:t>
        <a:bodyPr/>
        <a:lstStyle/>
        <a:p>
          <a:r>
            <a:rPr lang="es-ES" sz="2000" dirty="0"/>
            <a:t>Antecedentes</a:t>
          </a:r>
          <a:endParaRPr lang="es-EC" sz="2000" dirty="0"/>
        </a:p>
      </dgm:t>
    </dgm:pt>
    <dgm:pt modelId="{0C3D1014-48B5-475E-BEE7-BA9C90258881}" type="sibTrans" cxnId="{A79602D3-7B33-4876-84C5-3983A5F3C249}">
      <dgm:prSet/>
      <dgm:spPr/>
      <dgm:t>
        <a:bodyPr/>
        <a:lstStyle/>
        <a:p>
          <a:endParaRPr lang="es-EC"/>
        </a:p>
      </dgm:t>
    </dgm:pt>
    <dgm:pt modelId="{667FDCAB-175F-4155-A47D-CA5A48409CEE}" type="parTrans" cxnId="{A79602D3-7B33-4876-84C5-3983A5F3C249}">
      <dgm:prSet/>
      <dgm:spPr/>
      <dgm:t>
        <a:bodyPr/>
        <a:lstStyle/>
        <a:p>
          <a:endParaRPr lang="es-EC"/>
        </a:p>
      </dgm:t>
    </dgm:pt>
    <dgm:pt modelId="{4A94EFEA-3147-4A6C-B598-7A1D0B9B0F91}">
      <dgm:prSet phldrT="[Texto]"/>
      <dgm:spPr/>
      <dgm:t>
        <a:bodyPr/>
        <a:lstStyle/>
        <a:p>
          <a:endParaRPr lang="es-EC" dirty="0"/>
        </a:p>
      </dgm:t>
    </dgm:pt>
    <dgm:pt modelId="{16B10AA3-0DCF-4298-BA60-60F3B0EC2C8E}" type="sibTrans" cxnId="{907BC4DA-1ED5-4F59-8C9C-F9D8EED90ED6}">
      <dgm:prSet/>
      <dgm:spPr/>
      <dgm:t>
        <a:bodyPr/>
        <a:lstStyle/>
        <a:p>
          <a:endParaRPr lang="es-EC"/>
        </a:p>
      </dgm:t>
    </dgm:pt>
    <dgm:pt modelId="{01E56CEA-2082-4609-B4FF-7324EF4B26C4}" type="parTrans" cxnId="{907BC4DA-1ED5-4F59-8C9C-F9D8EED90ED6}">
      <dgm:prSet/>
      <dgm:spPr/>
      <dgm:t>
        <a:bodyPr/>
        <a:lstStyle/>
        <a:p>
          <a:endParaRPr lang="es-EC"/>
        </a:p>
      </dgm:t>
    </dgm:pt>
    <dgm:pt modelId="{A79DB3C7-666A-4F66-AC16-77A4452D4EAB}">
      <dgm:prSet phldrT="[Texto]" custT="1"/>
      <dgm:spPr/>
      <dgm:t>
        <a:bodyPr/>
        <a:lstStyle/>
        <a:p>
          <a:r>
            <a:rPr lang="es-ES" sz="2000" dirty="0"/>
            <a:t>Marco Teórico</a:t>
          </a:r>
          <a:endParaRPr lang="es-EC" sz="2000" dirty="0"/>
        </a:p>
      </dgm:t>
    </dgm:pt>
    <dgm:pt modelId="{84604D2C-25C1-42F4-BBF8-A96CDC7E4F85}" type="parTrans" cxnId="{ED7640B0-7347-4289-AD09-CC954994D4D8}">
      <dgm:prSet/>
      <dgm:spPr/>
      <dgm:t>
        <a:bodyPr/>
        <a:lstStyle/>
        <a:p>
          <a:endParaRPr lang="es-EC"/>
        </a:p>
      </dgm:t>
    </dgm:pt>
    <dgm:pt modelId="{0BFDDE74-F299-4014-81BB-500F35C77140}" type="sibTrans" cxnId="{ED7640B0-7347-4289-AD09-CC954994D4D8}">
      <dgm:prSet/>
      <dgm:spPr/>
      <dgm:t>
        <a:bodyPr/>
        <a:lstStyle/>
        <a:p>
          <a:endParaRPr lang="es-EC"/>
        </a:p>
      </dgm:t>
    </dgm:pt>
    <dgm:pt modelId="{63F65FFE-B55A-42C0-9188-A9D9C8E59E68}">
      <dgm:prSet phldrT="[Texto]" custT="1"/>
      <dgm:spPr/>
      <dgm:t>
        <a:bodyPr/>
        <a:lstStyle/>
        <a:p>
          <a:r>
            <a:rPr lang="es-ES" sz="2000" dirty="0"/>
            <a:t>Diseño estructural y modelamiento BIM</a:t>
          </a:r>
          <a:endParaRPr lang="es-EC" sz="2000" dirty="0"/>
        </a:p>
      </dgm:t>
    </dgm:pt>
    <dgm:pt modelId="{7F71B6FB-14E1-4EA9-B3DE-68D81C48B763}" type="parTrans" cxnId="{2B56E7B2-6F6B-4237-B6E8-D4CD2E3F4CA5}">
      <dgm:prSet/>
      <dgm:spPr/>
      <dgm:t>
        <a:bodyPr/>
        <a:lstStyle/>
        <a:p>
          <a:endParaRPr lang="es-EC"/>
        </a:p>
      </dgm:t>
    </dgm:pt>
    <dgm:pt modelId="{5075D5F1-C7EF-438E-B5F2-040A7F79B64C}" type="sibTrans" cxnId="{2B56E7B2-6F6B-4237-B6E8-D4CD2E3F4CA5}">
      <dgm:prSet/>
      <dgm:spPr/>
      <dgm:t>
        <a:bodyPr/>
        <a:lstStyle/>
        <a:p>
          <a:endParaRPr lang="es-EC"/>
        </a:p>
      </dgm:t>
    </dgm:pt>
    <dgm:pt modelId="{FA9858CA-2930-4608-95B1-6BE916C91C2E}">
      <dgm:prSet phldrT="[Texto]" custT="1"/>
      <dgm:spPr/>
      <dgm:t>
        <a:bodyPr/>
        <a:lstStyle/>
        <a:p>
          <a:r>
            <a:rPr lang="es-ES" sz="2000" dirty="0"/>
            <a:t>Gestión de Costes BIM 5D</a:t>
          </a:r>
          <a:endParaRPr lang="es-EC" sz="2000" dirty="0"/>
        </a:p>
      </dgm:t>
    </dgm:pt>
    <dgm:pt modelId="{9E1620BB-7F9A-4723-A263-1265ED99F85E}" type="parTrans" cxnId="{629E8950-C319-4EC0-B492-20C33684E4A5}">
      <dgm:prSet/>
      <dgm:spPr/>
      <dgm:t>
        <a:bodyPr/>
        <a:lstStyle/>
        <a:p>
          <a:endParaRPr lang="es-EC"/>
        </a:p>
      </dgm:t>
    </dgm:pt>
    <dgm:pt modelId="{39DAE0E6-CE0B-4EB5-913A-7D1128DDAB40}" type="sibTrans" cxnId="{629E8950-C319-4EC0-B492-20C33684E4A5}">
      <dgm:prSet/>
      <dgm:spPr/>
      <dgm:t>
        <a:bodyPr/>
        <a:lstStyle/>
        <a:p>
          <a:endParaRPr lang="es-EC"/>
        </a:p>
      </dgm:t>
    </dgm:pt>
    <dgm:pt modelId="{80201F01-DF0C-41B7-96A0-01F22F5A089B}">
      <dgm:prSet phldrT="[Texto]" custT="1"/>
      <dgm:spPr/>
      <dgm:t>
        <a:bodyPr/>
        <a:lstStyle/>
        <a:p>
          <a:r>
            <a:rPr lang="es-ES" sz="2000" dirty="0"/>
            <a:t>Resultados, Conclusiones y Recomendaciones</a:t>
          </a:r>
          <a:endParaRPr lang="es-EC" sz="2000" dirty="0"/>
        </a:p>
      </dgm:t>
    </dgm:pt>
    <dgm:pt modelId="{6CC1AB0C-C8FD-4842-AA2E-2BC3C98CCB80}" type="parTrans" cxnId="{7B0C5C93-27AC-407A-8974-741F63129D06}">
      <dgm:prSet/>
      <dgm:spPr/>
      <dgm:t>
        <a:bodyPr/>
        <a:lstStyle/>
        <a:p>
          <a:endParaRPr lang="es-EC"/>
        </a:p>
      </dgm:t>
    </dgm:pt>
    <dgm:pt modelId="{0C7DF638-3C0E-4637-8089-7DBEACF67384}" type="sibTrans" cxnId="{7B0C5C93-27AC-407A-8974-741F63129D06}">
      <dgm:prSet/>
      <dgm:spPr/>
      <dgm:t>
        <a:bodyPr/>
        <a:lstStyle/>
        <a:p>
          <a:endParaRPr lang="es-EC"/>
        </a:p>
      </dgm:t>
    </dgm:pt>
    <dgm:pt modelId="{E99FD3D8-D5EC-4146-9226-BCDCB614898E}">
      <dgm:prSet phldrT="[Texto]" custT="1"/>
      <dgm:spPr/>
      <dgm:t>
        <a:bodyPr/>
        <a:lstStyle/>
        <a:p>
          <a:r>
            <a:rPr lang="es-ES" sz="2000" dirty="0"/>
            <a:t>Planteamiento del problema</a:t>
          </a:r>
          <a:endParaRPr lang="es-EC" sz="2000" dirty="0"/>
        </a:p>
      </dgm:t>
    </dgm:pt>
    <dgm:pt modelId="{9355133C-90B6-4AA1-8A9B-C4CBAF7C7AED}" type="parTrans" cxnId="{BA3A1C46-D401-408A-9C65-5B96AA4E2F3E}">
      <dgm:prSet/>
      <dgm:spPr/>
      <dgm:t>
        <a:bodyPr/>
        <a:lstStyle/>
        <a:p>
          <a:endParaRPr lang="es-EC"/>
        </a:p>
      </dgm:t>
    </dgm:pt>
    <dgm:pt modelId="{40B310A1-1207-48B7-9895-F253B71FD657}" type="sibTrans" cxnId="{BA3A1C46-D401-408A-9C65-5B96AA4E2F3E}">
      <dgm:prSet/>
      <dgm:spPr/>
      <dgm:t>
        <a:bodyPr/>
        <a:lstStyle/>
        <a:p>
          <a:endParaRPr lang="es-EC"/>
        </a:p>
      </dgm:t>
    </dgm:pt>
    <dgm:pt modelId="{0B10059E-34FB-45F4-898F-F6C7CD0C5472}" type="pres">
      <dgm:prSet presAssocID="{1CDB22DD-7972-47BF-947E-7EF167AE2F77}" presName="layout" presStyleCnt="0">
        <dgm:presLayoutVars>
          <dgm:chMax/>
          <dgm:chPref/>
          <dgm:dir/>
          <dgm:resizeHandles/>
        </dgm:presLayoutVars>
      </dgm:prSet>
      <dgm:spPr/>
    </dgm:pt>
    <dgm:pt modelId="{028BF5CE-AC3E-4138-B8DE-E94F14BD2682}" type="pres">
      <dgm:prSet presAssocID="{4A94EFEA-3147-4A6C-B598-7A1D0B9B0F91}" presName="root" presStyleCnt="0">
        <dgm:presLayoutVars>
          <dgm:chMax/>
          <dgm:chPref/>
        </dgm:presLayoutVars>
      </dgm:prSet>
      <dgm:spPr/>
    </dgm:pt>
    <dgm:pt modelId="{123B1037-2D32-4B79-A1B0-FE0153DFA003}" type="pres">
      <dgm:prSet presAssocID="{4A94EFEA-3147-4A6C-B598-7A1D0B9B0F91}" presName="rootComposite" presStyleCnt="0">
        <dgm:presLayoutVars/>
      </dgm:prSet>
      <dgm:spPr/>
    </dgm:pt>
    <dgm:pt modelId="{368AE182-45EC-4462-AAD4-846B2FEECAF7}" type="pres">
      <dgm:prSet presAssocID="{4A94EFEA-3147-4A6C-B598-7A1D0B9B0F91}" presName="ParentAccent" presStyleLbl="alignNode1" presStyleIdx="0" presStyleCnt="1"/>
      <dgm:spPr/>
    </dgm:pt>
    <dgm:pt modelId="{261A96B2-28FB-4748-82BA-F9BFE23F0788}" type="pres">
      <dgm:prSet presAssocID="{4A94EFEA-3147-4A6C-B598-7A1D0B9B0F91}" presName="ParentSmallAccent" presStyleLbl="fgAcc1" presStyleIdx="0" presStyleCnt="1" custFlipVert="1" custScaleX="16532" custScaleY="74398"/>
      <dgm:spPr/>
    </dgm:pt>
    <dgm:pt modelId="{7743D1BC-CF95-4BA2-8C93-BE3190ED5042}" type="pres">
      <dgm:prSet presAssocID="{4A94EFEA-3147-4A6C-B598-7A1D0B9B0F91}" presName="Parent" presStyleLbl="revTx" presStyleIdx="0" presStyleCnt="8">
        <dgm:presLayoutVars>
          <dgm:chMax/>
          <dgm:chPref val="4"/>
          <dgm:bulletEnabled val="1"/>
        </dgm:presLayoutVars>
      </dgm:prSet>
      <dgm:spPr/>
    </dgm:pt>
    <dgm:pt modelId="{9F102284-2923-453E-B99A-32A2BB1CD9D0}" type="pres">
      <dgm:prSet presAssocID="{4A94EFEA-3147-4A6C-B598-7A1D0B9B0F91}" presName="childShape" presStyleCnt="0">
        <dgm:presLayoutVars>
          <dgm:chMax val="0"/>
          <dgm:chPref val="0"/>
        </dgm:presLayoutVars>
      </dgm:prSet>
      <dgm:spPr/>
    </dgm:pt>
    <dgm:pt modelId="{9E73AF75-B981-4726-BF1D-83E5CBF41C09}" type="pres">
      <dgm:prSet presAssocID="{12F6CC11-DCB6-4F32-AB72-2192505A309C}" presName="childComposite" presStyleCnt="0">
        <dgm:presLayoutVars>
          <dgm:chMax val="0"/>
          <dgm:chPref val="0"/>
        </dgm:presLayoutVars>
      </dgm:prSet>
      <dgm:spPr/>
    </dgm:pt>
    <dgm:pt modelId="{EB4E2861-EE05-4E84-8113-6FDCC46F943D}" type="pres">
      <dgm:prSet presAssocID="{12F6CC11-DCB6-4F32-AB72-2192505A309C}" presName="ChildAccent" presStyleLbl="solidFgAcc1" presStyleIdx="0" presStyleCnt="7"/>
      <dgm:spPr/>
    </dgm:pt>
    <dgm:pt modelId="{E2E8679D-E3EE-448F-ADFA-66E628F7BDE1}" type="pres">
      <dgm:prSet presAssocID="{12F6CC11-DCB6-4F32-AB72-2192505A309C}" presName="Child" presStyleLbl="revTx" presStyleIdx="1" presStyleCnt="8">
        <dgm:presLayoutVars>
          <dgm:chMax val="0"/>
          <dgm:chPref val="0"/>
          <dgm:bulletEnabled val="1"/>
        </dgm:presLayoutVars>
      </dgm:prSet>
      <dgm:spPr/>
    </dgm:pt>
    <dgm:pt modelId="{CDF7EA0F-CCD9-48FD-B370-0F5834BFC5AF}" type="pres">
      <dgm:prSet presAssocID="{E99FD3D8-D5EC-4146-9226-BCDCB614898E}" presName="childComposite" presStyleCnt="0">
        <dgm:presLayoutVars>
          <dgm:chMax val="0"/>
          <dgm:chPref val="0"/>
        </dgm:presLayoutVars>
      </dgm:prSet>
      <dgm:spPr/>
    </dgm:pt>
    <dgm:pt modelId="{F2C9D130-0EEB-4892-88A6-E749F6A475E8}" type="pres">
      <dgm:prSet presAssocID="{E99FD3D8-D5EC-4146-9226-BCDCB614898E}" presName="ChildAccent" presStyleLbl="solidFgAcc1" presStyleIdx="1" presStyleCnt="7"/>
      <dgm:spPr/>
    </dgm:pt>
    <dgm:pt modelId="{098C5550-5E0F-43EC-A82C-88E4BFE0D8A4}" type="pres">
      <dgm:prSet presAssocID="{E99FD3D8-D5EC-4146-9226-BCDCB614898E}" presName="Child" presStyleLbl="revTx" presStyleIdx="2" presStyleCnt="8">
        <dgm:presLayoutVars>
          <dgm:chMax val="0"/>
          <dgm:chPref val="0"/>
          <dgm:bulletEnabled val="1"/>
        </dgm:presLayoutVars>
      </dgm:prSet>
      <dgm:spPr/>
    </dgm:pt>
    <dgm:pt modelId="{1824AB31-6622-4377-93A5-1E4817E98E4A}" type="pres">
      <dgm:prSet presAssocID="{BCD28AC9-8D0F-4DD1-B5F7-A5346B66B2DB}" presName="childComposite" presStyleCnt="0">
        <dgm:presLayoutVars>
          <dgm:chMax val="0"/>
          <dgm:chPref val="0"/>
        </dgm:presLayoutVars>
      </dgm:prSet>
      <dgm:spPr/>
    </dgm:pt>
    <dgm:pt modelId="{A899AAA5-2501-4813-AC28-FF96E8CCBAF5}" type="pres">
      <dgm:prSet presAssocID="{BCD28AC9-8D0F-4DD1-B5F7-A5346B66B2DB}" presName="ChildAccent" presStyleLbl="solidFgAcc1" presStyleIdx="2" presStyleCnt="7"/>
      <dgm:spPr/>
    </dgm:pt>
    <dgm:pt modelId="{6A9ABBE1-C4FC-473B-8A17-B83CBB8B5377}" type="pres">
      <dgm:prSet presAssocID="{BCD28AC9-8D0F-4DD1-B5F7-A5346B66B2DB}" presName="Child" presStyleLbl="revTx" presStyleIdx="3" presStyleCnt="8">
        <dgm:presLayoutVars>
          <dgm:chMax val="0"/>
          <dgm:chPref val="0"/>
          <dgm:bulletEnabled val="1"/>
        </dgm:presLayoutVars>
      </dgm:prSet>
      <dgm:spPr/>
    </dgm:pt>
    <dgm:pt modelId="{36013AAF-47B7-4952-80E8-2CAE7313DF70}" type="pres">
      <dgm:prSet presAssocID="{A79DB3C7-666A-4F66-AC16-77A4452D4EAB}" presName="childComposite" presStyleCnt="0">
        <dgm:presLayoutVars>
          <dgm:chMax val="0"/>
          <dgm:chPref val="0"/>
        </dgm:presLayoutVars>
      </dgm:prSet>
      <dgm:spPr/>
    </dgm:pt>
    <dgm:pt modelId="{0418A84B-B975-4C94-88D4-4CC53389482B}" type="pres">
      <dgm:prSet presAssocID="{A79DB3C7-666A-4F66-AC16-77A4452D4EAB}" presName="ChildAccent" presStyleLbl="solidFgAcc1" presStyleIdx="3" presStyleCnt="7"/>
      <dgm:spPr/>
    </dgm:pt>
    <dgm:pt modelId="{26DE57F3-07F3-4B61-BF6A-33768019198C}" type="pres">
      <dgm:prSet presAssocID="{A79DB3C7-666A-4F66-AC16-77A4452D4EAB}" presName="Child" presStyleLbl="revTx" presStyleIdx="4" presStyleCnt="8">
        <dgm:presLayoutVars>
          <dgm:chMax val="0"/>
          <dgm:chPref val="0"/>
          <dgm:bulletEnabled val="1"/>
        </dgm:presLayoutVars>
      </dgm:prSet>
      <dgm:spPr/>
    </dgm:pt>
    <dgm:pt modelId="{D625E1A8-1639-4743-966D-0FD74DF5D584}" type="pres">
      <dgm:prSet presAssocID="{63F65FFE-B55A-42C0-9188-A9D9C8E59E68}" presName="childComposite" presStyleCnt="0">
        <dgm:presLayoutVars>
          <dgm:chMax val="0"/>
          <dgm:chPref val="0"/>
        </dgm:presLayoutVars>
      </dgm:prSet>
      <dgm:spPr/>
    </dgm:pt>
    <dgm:pt modelId="{5A1B0DE1-A064-4A19-8DCF-C2DBA4C6CA87}" type="pres">
      <dgm:prSet presAssocID="{63F65FFE-B55A-42C0-9188-A9D9C8E59E68}" presName="ChildAccent" presStyleLbl="solidFgAcc1" presStyleIdx="4" presStyleCnt="7"/>
      <dgm:spPr/>
    </dgm:pt>
    <dgm:pt modelId="{A49E8926-36B7-4679-9E2B-A4D9843F012B}" type="pres">
      <dgm:prSet presAssocID="{63F65FFE-B55A-42C0-9188-A9D9C8E59E68}" presName="Child" presStyleLbl="revTx" presStyleIdx="5" presStyleCnt="8">
        <dgm:presLayoutVars>
          <dgm:chMax val="0"/>
          <dgm:chPref val="0"/>
          <dgm:bulletEnabled val="1"/>
        </dgm:presLayoutVars>
      </dgm:prSet>
      <dgm:spPr/>
    </dgm:pt>
    <dgm:pt modelId="{D0A4CC84-D6F9-4F5F-88D9-06BC0CB4C972}" type="pres">
      <dgm:prSet presAssocID="{FA9858CA-2930-4608-95B1-6BE916C91C2E}" presName="childComposite" presStyleCnt="0">
        <dgm:presLayoutVars>
          <dgm:chMax val="0"/>
          <dgm:chPref val="0"/>
        </dgm:presLayoutVars>
      </dgm:prSet>
      <dgm:spPr/>
    </dgm:pt>
    <dgm:pt modelId="{BD50E1CF-DE52-4BF9-A054-8D12CD6F9E7A}" type="pres">
      <dgm:prSet presAssocID="{FA9858CA-2930-4608-95B1-6BE916C91C2E}" presName="ChildAccent" presStyleLbl="solidFgAcc1" presStyleIdx="5" presStyleCnt="7"/>
      <dgm:spPr/>
    </dgm:pt>
    <dgm:pt modelId="{416F36DB-772F-4260-BC61-73482DA4E24F}" type="pres">
      <dgm:prSet presAssocID="{FA9858CA-2930-4608-95B1-6BE916C91C2E}" presName="Child" presStyleLbl="revTx" presStyleIdx="6" presStyleCnt="8">
        <dgm:presLayoutVars>
          <dgm:chMax val="0"/>
          <dgm:chPref val="0"/>
          <dgm:bulletEnabled val="1"/>
        </dgm:presLayoutVars>
      </dgm:prSet>
      <dgm:spPr/>
    </dgm:pt>
    <dgm:pt modelId="{3B948EBC-DB34-40F2-AA1A-E652AA803AC8}" type="pres">
      <dgm:prSet presAssocID="{80201F01-DF0C-41B7-96A0-01F22F5A089B}" presName="childComposite" presStyleCnt="0">
        <dgm:presLayoutVars>
          <dgm:chMax val="0"/>
          <dgm:chPref val="0"/>
        </dgm:presLayoutVars>
      </dgm:prSet>
      <dgm:spPr/>
    </dgm:pt>
    <dgm:pt modelId="{4F6840A2-8D48-4717-A22C-9F7845D02AFD}" type="pres">
      <dgm:prSet presAssocID="{80201F01-DF0C-41B7-96A0-01F22F5A089B}" presName="ChildAccent" presStyleLbl="solidFgAcc1" presStyleIdx="6" presStyleCnt="7" custLinFactX="90476" custLinFactNeighborX="100000" custLinFactNeighborY="-26783"/>
      <dgm:spPr/>
    </dgm:pt>
    <dgm:pt modelId="{6F2E44D4-00B5-4B44-94D9-BE244C5CAD31}" type="pres">
      <dgm:prSet presAssocID="{80201F01-DF0C-41B7-96A0-01F22F5A089B}" presName="Child" presStyleLbl="revTx" presStyleIdx="7" presStyleCnt="8" custScaleX="129818" custScaleY="104785" custLinFactNeighborX="29293" custLinFactNeighborY="-11490">
        <dgm:presLayoutVars>
          <dgm:chMax val="0"/>
          <dgm:chPref val="0"/>
          <dgm:bulletEnabled val="1"/>
        </dgm:presLayoutVars>
      </dgm:prSet>
      <dgm:spPr/>
    </dgm:pt>
  </dgm:ptLst>
  <dgm:cxnLst>
    <dgm:cxn modelId="{A026A82C-8180-4B75-8DCC-D436CCEDE3C4}" type="presOf" srcId="{1CDB22DD-7972-47BF-947E-7EF167AE2F77}" destId="{0B10059E-34FB-45F4-898F-F6C7CD0C5472}" srcOrd="0" destOrd="0" presId="urn:microsoft.com/office/officeart/2008/layout/SquareAccentList"/>
    <dgm:cxn modelId="{4582C040-8231-49E8-BDAF-6E5780F81C05}" type="presOf" srcId="{80201F01-DF0C-41B7-96A0-01F22F5A089B}" destId="{6F2E44D4-00B5-4B44-94D9-BE244C5CAD31}" srcOrd="0" destOrd="0" presId="urn:microsoft.com/office/officeart/2008/layout/SquareAccentList"/>
    <dgm:cxn modelId="{BA3A1C46-D401-408A-9C65-5B96AA4E2F3E}" srcId="{4A94EFEA-3147-4A6C-B598-7A1D0B9B0F91}" destId="{E99FD3D8-D5EC-4146-9226-BCDCB614898E}" srcOrd="1" destOrd="0" parTransId="{9355133C-90B6-4AA1-8A9B-C4CBAF7C7AED}" sibTransId="{40B310A1-1207-48B7-9895-F253B71FD657}"/>
    <dgm:cxn modelId="{FE337A6B-20BB-447F-B649-AE2FCB1D0D2E}" type="presOf" srcId="{BCD28AC9-8D0F-4DD1-B5F7-A5346B66B2DB}" destId="{6A9ABBE1-C4FC-473B-8A17-B83CBB8B5377}" srcOrd="0" destOrd="0" presId="urn:microsoft.com/office/officeart/2008/layout/SquareAccentList"/>
    <dgm:cxn modelId="{629E8950-C319-4EC0-B492-20C33684E4A5}" srcId="{4A94EFEA-3147-4A6C-B598-7A1D0B9B0F91}" destId="{FA9858CA-2930-4608-95B1-6BE916C91C2E}" srcOrd="5" destOrd="0" parTransId="{9E1620BB-7F9A-4723-A263-1265ED99F85E}" sibTransId="{39DAE0E6-CE0B-4EB5-913A-7D1128DDAB40}"/>
    <dgm:cxn modelId="{E2452678-41ED-45FB-AA06-870BFE112643}" type="presOf" srcId="{A79DB3C7-666A-4F66-AC16-77A4452D4EAB}" destId="{26DE57F3-07F3-4B61-BF6A-33768019198C}" srcOrd="0" destOrd="0" presId="urn:microsoft.com/office/officeart/2008/layout/SquareAccentList"/>
    <dgm:cxn modelId="{F8CD088A-97AD-4256-A393-96DE4AD35CD3}" type="presOf" srcId="{E99FD3D8-D5EC-4146-9226-BCDCB614898E}" destId="{098C5550-5E0F-43EC-A82C-88E4BFE0D8A4}" srcOrd="0" destOrd="0" presId="urn:microsoft.com/office/officeart/2008/layout/SquareAccentList"/>
    <dgm:cxn modelId="{7B0C5C93-27AC-407A-8974-741F63129D06}" srcId="{4A94EFEA-3147-4A6C-B598-7A1D0B9B0F91}" destId="{80201F01-DF0C-41B7-96A0-01F22F5A089B}" srcOrd="6" destOrd="0" parTransId="{6CC1AB0C-C8FD-4842-AA2E-2BC3C98CCB80}" sibTransId="{0C7DF638-3C0E-4637-8089-7DBEACF67384}"/>
    <dgm:cxn modelId="{162D0DA4-96E6-4516-8329-330B850FEF43}" type="presOf" srcId="{63F65FFE-B55A-42C0-9188-A9D9C8E59E68}" destId="{A49E8926-36B7-4679-9E2B-A4D9843F012B}" srcOrd="0" destOrd="0" presId="urn:microsoft.com/office/officeart/2008/layout/SquareAccentList"/>
    <dgm:cxn modelId="{ED7640B0-7347-4289-AD09-CC954994D4D8}" srcId="{4A94EFEA-3147-4A6C-B598-7A1D0B9B0F91}" destId="{A79DB3C7-666A-4F66-AC16-77A4452D4EAB}" srcOrd="3" destOrd="0" parTransId="{84604D2C-25C1-42F4-BBF8-A96CDC7E4F85}" sibTransId="{0BFDDE74-F299-4014-81BB-500F35C77140}"/>
    <dgm:cxn modelId="{2B56E7B2-6F6B-4237-B6E8-D4CD2E3F4CA5}" srcId="{4A94EFEA-3147-4A6C-B598-7A1D0B9B0F91}" destId="{63F65FFE-B55A-42C0-9188-A9D9C8E59E68}" srcOrd="4" destOrd="0" parTransId="{7F71B6FB-14E1-4EA9-B3DE-68D81C48B763}" sibTransId="{5075D5F1-C7EF-438E-B5F2-040A7F79B64C}"/>
    <dgm:cxn modelId="{9B2496BE-D9D3-4E14-A7B3-595FA5D45B04}" type="presOf" srcId="{4A94EFEA-3147-4A6C-B598-7A1D0B9B0F91}" destId="{7743D1BC-CF95-4BA2-8C93-BE3190ED5042}" srcOrd="0" destOrd="0" presId="urn:microsoft.com/office/officeart/2008/layout/SquareAccentList"/>
    <dgm:cxn modelId="{8FBEAFCE-C0C4-4A65-A24A-E1E643C79185}" type="presOf" srcId="{12F6CC11-DCB6-4F32-AB72-2192505A309C}" destId="{E2E8679D-E3EE-448F-ADFA-66E628F7BDE1}" srcOrd="0" destOrd="0" presId="urn:microsoft.com/office/officeart/2008/layout/SquareAccentList"/>
    <dgm:cxn modelId="{A79602D3-7B33-4876-84C5-3983A5F3C249}" srcId="{4A94EFEA-3147-4A6C-B598-7A1D0B9B0F91}" destId="{12F6CC11-DCB6-4F32-AB72-2192505A309C}" srcOrd="0" destOrd="0" parTransId="{667FDCAB-175F-4155-A47D-CA5A48409CEE}" sibTransId="{0C3D1014-48B5-475E-BEE7-BA9C90258881}"/>
    <dgm:cxn modelId="{907BC4DA-1ED5-4F59-8C9C-F9D8EED90ED6}" srcId="{1CDB22DD-7972-47BF-947E-7EF167AE2F77}" destId="{4A94EFEA-3147-4A6C-B598-7A1D0B9B0F91}" srcOrd="0" destOrd="0" parTransId="{01E56CEA-2082-4609-B4FF-7324EF4B26C4}" sibTransId="{16B10AA3-0DCF-4298-BA60-60F3B0EC2C8E}"/>
    <dgm:cxn modelId="{F37015EF-C755-4B53-9E18-6F9F327B5EEC}" type="presOf" srcId="{FA9858CA-2930-4608-95B1-6BE916C91C2E}" destId="{416F36DB-772F-4260-BC61-73482DA4E24F}" srcOrd="0" destOrd="0" presId="urn:microsoft.com/office/officeart/2008/layout/SquareAccentList"/>
    <dgm:cxn modelId="{2E6A17FE-068A-4425-AF49-D6C57D63BB8F}" srcId="{4A94EFEA-3147-4A6C-B598-7A1D0B9B0F91}" destId="{BCD28AC9-8D0F-4DD1-B5F7-A5346B66B2DB}" srcOrd="2" destOrd="0" parTransId="{A9728EA6-52B3-4A8C-8373-EE43A75BD941}" sibTransId="{25E80BF0-B8B4-40E1-9BBF-B4B32FD2904E}"/>
    <dgm:cxn modelId="{D6543E1F-AB42-4FDF-8204-DBDDEF10DAEA}" type="presParOf" srcId="{0B10059E-34FB-45F4-898F-F6C7CD0C5472}" destId="{028BF5CE-AC3E-4138-B8DE-E94F14BD2682}" srcOrd="0" destOrd="0" presId="urn:microsoft.com/office/officeart/2008/layout/SquareAccentList"/>
    <dgm:cxn modelId="{7EFBA306-E149-456D-A576-E1F701208E4C}" type="presParOf" srcId="{028BF5CE-AC3E-4138-B8DE-E94F14BD2682}" destId="{123B1037-2D32-4B79-A1B0-FE0153DFA003}" srcOrd="0" destOrd="0" presId="urn:microsoft.com/office/officeart/2008/layout/SquareAccentList"/>
    <dgm:cxn modelId="{9881392B-5D59-4B0A-83B6-7FD06F28DF36}" type="presParOf" srcId="{123B1037-2D32-4B79-A1B0-FE0153DFA003}" destId="{368AE182-45EC-4462-AAD4-846B2FEECAF7}" srcOrd="0" destOrd="0" presId="urn:microsoft.com/office/officeart/2008/layout/SquareAccentList"/>
    <dgm:cxn modelId="{7A98C081-A7C4-46AE-BD0C-3C8DBB2A2B7A}" type="presParOf" srcId="{123B1037-2D32-4B79-A1B0-FE0153DFA003}" destId="{261A96B2-28FB-4748-82BA-F9BFE23F0788}" srcOrd="1" destOrd="0" presId="urn:microsoft.com/office/officeart/2008/layout/SquareAccentList"/>
    <dgm:cxn modelId="{B929F053-9B11-4F2D-9B8F-BAD37E573B65}" type="presParOf" srcId="{123B1037-2D32-4B79-A1B0-FE0153DFA003}" destId="{7743D1BC-CF95-4BA2-8C93-BE3190ED5042}" srcOrd="2" destOrd="0" presId="urn:microsoft.com/office/officeart/2008/layout/SquareAccentList"/>
    <dgm:cxn modelId="{A1FA0C9F-560C-41AB-AED9-D9D78FB641B9}" type="presParOf" srcId="{028BF5CE-AC3E-4138-B8DE-E94F14BD2682}" destId="{9F102284-2923-453E-B99A-32A2BB1CD9D0}" srcOrd="1" destOrd="0" presId="urn:microsoft.com/office/officeart/2008/layout/SquareAccentList"/>
    <dgm:cxn modelId="{A0DA0D73-B0BC-4C04-9F23-809987B7B3F6}" type="presParOf" srcId="{9F102284-2923-453E-B99A-32A2BB1CD9D0}" destId="{9E73AF75-B981-4726-BF1D-83E5CBF41C09}" srcOrd="0" destOrd="0" presId="urn:microsoft.com/office/officeart/2008/layout/SquareAccentList"/>
    <dgm:cxn modelId="{93462DB9-CD35-4F83-B81E-37FA5BDA28B6}" type="presParOf" srcId="{9E73AF75-B981-4726-BF1D-83E5CBF41C09}" destId="{EB4E2861-EE05-4E84-8113-6FDCC46F943D}" srcOrd="0" destOrd="0" presId="urn:microsoft.com/office/officeart/2008/layout/SquareAccentList"/>
    <dgm:cxn modelId="{EBCE9217-7E71-4F58-B906-8A044430329A}" type="presParOf" srcId="{9E73AF75-B981-4726-BF1D-83E5CBF41C09}" destId="{E2E8679D-E3EE-448F-ADFA-66E628F7BDE1}" srcOrd="1" destOrd="0" presId="urn:microsoft.com/office/officeart/2008/layout/SquareAccentList"/>
    <dgm:cxn modelId="{295292AF-FB28-4916-836E-551640EF72D8}" type="presParOf" srcId="{9F102284-2923-453E-B99A-32A2BB1CD9D0}" destId="{CDF7EA0F-CCD9-48FD-B370-0F5834BFC5AF}" srcOrd="1" destOrd="0" presId="urn:microsoft.com/office/officeart/2008/layout/SquareAccentList"/>
    <dgm:cxn modelId="{39DBA3BE-8161-4F41-BFD5-ABC74C34C94A}" type="presParOf" srcId="{CDF7EA0F-CCD9-48FD-B370-0F5834BFC5AF}" destId="{F2C9D130-0EEB-4892-88A6-E749F6A475E8}" srcOrd="0" destOrd="0" presId="urn:microsoft.com/office/officeart/2008/layout/SquareAccentList"/>
    <dgm:cxn modelId="{E63B44AE-6168-473C-BC11-AB1BA38E06CA}" type="presParOf" srcId="{CDF7EA0F-CCD9-48FD-B370-0F5834BFC5AF}" destId="{098C5550-5E0F-43EC-A82C-88E4BFE0D8A4}" srcOrd="1" destOrd="0" presId="urn:microsoft.com/office/officeart/2008/layout/SquareAccentList"/>
    <dgm:cxn modelId="{17A0D033-81C2-44F2-93CD-F72E9B3E7F60}" type="presParOf" srcId="{9F102284-2923-453E-B99A-32A2BB1CD9D0}" destId="{1824AB31-6622-4377-93A5-1E4817E98E4A}" srcOrd="2" destOrd="0" presId="urn:microsoft.com/office/officeart/2008/layout/SquareAccentList"/>
    <dgm:cxn modelId="{13F6B69F-CDCA-4102-AF4B-3BCCFA7AEE9A}" type="presParOf" srcId="{1824AB31-6622-4377-93A5-1E4817E98E4A}" destId="{A899AAA5-2501-4813-AC28-FF96E8CCBAF5}" srcOrd="0" destOrd="0" presId="urn:microsoft.com/office/officeart/2008/layout/SquareAccentList"/>
    <dgm:cxn modelId="{84C35B0D-0052-400F-98B1-68E8CB9F3B58}" type="presParOf" srcId="{1824AB31-6622-4377-93A5-1E4817E98E4A}" destId="{6A9ABBE1-C4FC-473B-8A17-B83CBB8B5377}" srcOrd="1" destOrd="0" presId="urn:microsoft.com/office/officeart/2008/layout/SquareAccentList"/>
    <dgm:cxn modelId="{19F4ECFE-4A5F-46CC-ABF4-9DABA3470048}" type="presParOf" srcId="{9F102284-2923-453E-B99A-32A2BB1CD9D0}" destId="{36013AAF-47B7-4952-80E8-2CAE7313DF70}" srcOrd="3" destOrd="0" presId="urn:microsoft.com/office/officeart/2008/layout/SquareAccentList"/>
    <dgm:cxn modelId="{8634750C-8FF4-4B5B-9732-74943DA219E0}" type="presParOf" srcId="{36013AAF-47B7-4952-80E8-2CAE7313DF70}" destId="{0418A84B-B975-4C94-88D4-4CC53389482B}" srcOrd="0" destOrd="0" presId="urn:microsoft.com/office/officeart/2008/layout/SquareAccentList"/>
    <dgm:cxn modelId="{A88B3F57-2394-4E11-99AF-2DC2D698EAAB}" type="presParOf" srcId="{36013AAF-47B7-4952-80E8-2CAE7313DF70}" destId="{26DE57F3-07F3-4B61-BF6A-33768019198C}" srcOrd="1" destOrd="0" presId="urn:microsoft.com/office/officeart/2008/layout/SquareAccentList"/>
    <dgm:cxn modelId="{67DA15E6-39B8-4660-8E1C-972C7EEBA5C7}" type="presParOf" srcId="{9F102284-2923-453E-B99A-32A2BB1CD9D0}" destId="{D625E1A8-1639-4743-966D-0FD74DF5D584}" srcOrd="4" destOrd="0" presId="urn:microsoft.com/office/officeart/2008/layout/SquareAccentList"/>
    <dgm:cxn modelId="{6C323F63-48FC-46C8-9C63-EF4E0374E21A}" type="presParOf" srcId="{D625E1A8-1639-4743-966D-0FD74DF5D584}" destId="{5A1B0DE1-A064-4A19-8DCF-C2DBA4C6CA87}" srcOrd="0" destOrd="0" presId="urn:microsoft.com/office/officeart/2008/layout/SquareAccentList"/>
    <dgm:cxn modelId="{FBACADC9-B85C-4B61-88DD-E343D936443A}" type="presParOf" srcId="{D625E1A8-1639-4743-966D-0FD74DF5D584}" destId="{A49E8926-36B7-4679-9E2B-A4D9843F012B}" srcOrd="1" destOrd="0" presId="urn:microsoft.com/office/officeart/2008/layout/SquareAccentList"/>
    <dgm:cxn modelId="{90AE3407-2224-4139-9B8D-01F932141E8F}" type="presParOf" srcId="{9F102284-2923-453E-B99A-32A2BB1CD9D0}" destId="{D0A4CC84-D6F9-4F5F-88D9-06BC0CB4C972}" srcOrd="5" destOrd="0" presId="urn:microsoft.com/office/officeart/2008/layout/SquareAccentList"/>
    <dgm:cxn modelId="{0CB78E39-6B98-4CB9-89DE-B38CF4D05BC4}" type="presParOf" srcId="{D0A4CC84-D6F9-4F5F-88D9-06BC0CB4C972}" destId="{BD50E1CF-DE52-4BF9-A054-8D12CD6F9E7A}" srcOrd="0" destOrd="0" presId="urn:microsoft.com/office/officeart/2008/layout/SquareAccentList"/>
    <dgm:cxn modelId="{41A01B7C-AA40-4BB9-BA72-63F64591B6D1}" type="presParOf" srcId="{D0A4CC84-D6F9-4F5F-88D9-06BC0CB4C972}" destId="{416F36DB-772F-4260-BC61-73482DA4E24F}" srcOrd="1" destOrd="0" presId="urn:microsoft.com/office/officeart/2008/layout/SquareAccentList"/>
    <dgm:cxn modelId="{E8B19D27-61E0-415D-8F21-FB6B5E1B8E4F}" type="presParOf" srcId="{9F102284-2923-453E-B99A-32A2BB1CD9D0}" destId="{3B948EBC-DB34-40F2-AA1A-E652AA803AC8}" srcOrd="6" destOrd="0" presId="urn:microsoft.com/office/officeart/2008/layout/SquareAccentList"/>
    <dgm:cxn modelId="{DC26DFF3-8734-41C9-B5DB-D89AAA56102A}" type="presParOf" srcId="{3B948EBC-DB34-40F2-AA1A-E652AA803AC8}" destId="{4F6840A2-8D48-4717-A22C-9F7845D02AFD}" srcOrd="0" destOrd="0" presId="urn:microsoft.com/office/officeart/2008/layout/SquareAccentList"/>
    <dgm:cxn modelId="{9556A340-B052-45E6-8C73-BF6CC842AC54}" type="presParOf" srcId="{3B948EBC-DB34-40F2-AA1A-E652AA803AC8}" destId="{6F2E44D4-00B5-4B44-94D9-BE244C5CAD31}" srcOrd="1" destOrd="0" presId="urn:microsoft.com/office/officeart/2008/layout/Squa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37A5D2-BF21-4C5C-B0B1-AB0D2295546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C"/>
        </a:p>
      </dgm:t>
    </dgm:pt>
    <dgm:pt modelId="{7AAD0AF5-6465-4E7D-89F9-187B187DCE02}">
      <dgm:prSet phldrT="[Texto]"/>
      <dgm:spPr/>
      <dgm:t>
        <a:bodyPr/>
        <a:lstStyle/>
        <a:p>
          <a:r>
            <a:rPr lang="es-ES" dirty="0"/>
            <a:t>GENERAL</a:t>
          </a:r>
          <a:endParaRPr lang="es-EC" dirty="0"/>
        </a:p>
      </dgm:t>
    </dgm:pt>
    <dgm:pt modelId="{A9253570-E078-4C98-9EEF-7EC865D34836}" type="parTrans" cxnId="{3ED5141D-2C56-45A0-B900-FD1FA9B9EF5B}">
      <dgm:prSet/>
      <dgm:spPr/>
      <dgm:t>
        <a:bodyPr/>
        <a:lstStyle/>
        <a:p>
          <a:endParaRPr lang="es-EC"/>
        </a:p>
      </dgm:t>
    </dgm:pt>
    <dgm:pt modelId="{189269E2-C5DD-4817-8FBA-5040A65D4481}" type="sibTrans" cxnId="{3ED5141D-2C56-45A0-B900-FD1FA9B9EF5B}">
      <dgm:prSet/>
      <dgm:spPr/>
      <dgm:t>
        <a:bodyPr/>
        <a:lstStyle/>
        <a:p>
          <a:endParaRPr lang="es-EC"/>
        </a:p>
      </dgm:t>
    </dgm:pt>
    <dgm:pt modelId="{723DF02B-137E-4273-A059-F8D63CBDB699}" type="pres">
      <dgm:prSet presAssocID="{CF37A5D2-BF21-4C5C-B0B1-AB0D22955460}" presName="diagram" presStyleCnt="0">
        <dgm:presLayoutVars>
          <dgm:dir/>
          <dgm:resizeHandles val="exact"/>
        </dgm:presLayoutVars>
      </dgm:prSet>
      <dgm:spPr/>
    </dgm:pt>
    <dgm:pt modelId="{C3D37425-5784-4248-AD35-2D1938B0C9AC}" type="pres">
      <dgm:prSet presAssocID="{7AAD0AF5-6465-4E7D-89F9-187B187DCE02}" presName="node" presStyleLbl="node1" presStyleIdx="0" presStyleCnt="1" custScaleX="60134" custScaleY="20759" custLinFactNeighborX="0" custLinFactNeighborY="-21259">
        <dgm:presLayoutVars>
          <dgm:bulletEnabled val="1"/>
        </dgm:presLayoutVars>
      </dgm:prSet>
      <dgm:spPr/>
    </dgm:pt>
  </dgm:ptLst>
  <dgm:cxnLst>
    <dgm:cxn modelId="{3ED5141D-2C56-45A0-B900-FD1FA9B9EF5B}" srcId="{CF37A5D2-BF21-4C5C-B0B1-AB0D22955460}" destId="{7AAD0AF5-6465-4E7D-89F9-187B187DCE02}" srcOrd="0" destOrd="0" parTransId="{A9253570-E078-4C98-9EEF-7EC865D34836}" sibTransId="{189269E2-C5DD-4817-8FBA-5040A65D4481}"/>
    <dgm:cxn modelId="{88D15D85-CC3A-49DC-B083-6C17A466CA97}" type="presOf" srcId="{CF37A5D2-BF21-4C5C-B0B1-AB0D22955460}" destId="{723DF02B-137E-4273-A059-F8D63CBDB699}" srcOrd="0" destOrd="0" presId="urn:microsoft.com/office/officeart/2005/8/layout/default"/>
    <dgm:cxn modelId="{8CDD71C0-266B-4622-8504-290ED7D195CD}" type="presOf" srcId="{7AAD0AF5-6465-4E7D-89F9-187B187DCE02}" destId="{C3D37425-5784-4248-AD35-2D1938B0C9AC}" srcOrd="0" destOrd="0" presId="urn:microsoft.com/office/officeart/2005/8/layout/default"/>
    <dgm:cxn modelId="{9037D394-D494-4447-BE7B-7B67D4B17F01}" type="presParOf" srcId="{723DF02B-137E-4273-A059-F8D63CBDB699}" destId="{C3D37425-5784-4248-AD35-2D1938B0C9AC}"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8AE182-45EC-4462-AAD4-846B2FEECAF7}">
      <dsp:nvSpPr>
        <dsp:cNvPr id="0" name=""/>
        <dsp:cNvSpPr/>
      </dsp:nvSpPr>
      <dsp:spPr>
        <a:xfrm>
          <a:off x="1729926" y="1011160"/>
          <a:ext cx="4784437" cy="562874"/>
        </a:xfrm>
        <a:prstGeom prst="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61A96B2-28FB-4748-82BA-F9BFE23F0788}">
      <dsp:nvSpPr>
        <dsp:cNvPr id="0" name=""/>
        <dsp:cNvSpPr/>
      </dsp:nvSpPr>
      <dsp:spPr>
        <a:xfrm flipV="1">
          <a:off x="1876613" y="1267546"/>
          <a:ext cx="58107" cy="261495"/>
        </a:xfrm>
        <a:prstGeom prst="rect">
          <a:avLst/>
        </a:prstGeom>
        <a:solidFill>
          <a:schemeClr val="accent1">
            <a:alpha val="90000"/>
            <a:tint val="4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43D1BC-CF95-4BA2-8C93-BE3190ED5042}">
      <dsp:nvSpPr>
        <dsp:cNvPr id="0" name=""/>
        <dsp:cNvSpPr/>
      </dsp:nvSpPr>
      <dsp:spPr>
        <a:xfrm>
          <a:off x="1729926" y="0"/>
          <a:ext cx="4784437" cy="1011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205" tIns="77470" rIns="116205" bIns="77470" numCol="1" spcCol="1270" anchor="ctr" anchorCtr="0">
          <a:noAutofit/>
        </a:bodyPr>
        <a:lstStyle/>
        <a:p>
          <a:pPr marL="0" lvl="0" indent="0" algn="l" defTabSz="2711450">
            <a:lnSpc>
              <a:spcPct val="90000"/>
            </a:lnSpc>
            <a:spcBef>
              <a:spcPct val="0"/>
            </a:spcBef>
            <a:spcAft>
              <a:spcPct val="35000"/>
            </a:spcAft>
            <a:buNone/>
          </a:pPr>
          <a:endParaRPr lang="es-EC" sz="6100" kern="1200" dirty="0"/>
        </a:p>
      </dsp:txBody>
      <dsp:txXfrm>
        <a:off x="1729926" y="0"/>
        <a:ext cx="4784437" cy="1011160"/>
      </dsp:txXfrm>
    </dsp:sp>
    <dsp:sp modelId="{EB4E2861-EE05-4E84-8113-6FDCC46F943D}">
      <dsp:nvSpPr>
        <dsp:cNvPr id="0" name=""/>
        <dsp:cNvSpPr/>
      </dsp:nvSpPr>
      <dsp:spPr>
        <a:xfrm>
          <a:off x="2721775" y="2041847"/>
          <a:ext cx="351473" cy="351473"/>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E8679D-E3EE-448F-ADFA-66E628F7BDE1}">
      <dsp:nvSpPr>
        <dsp:cNvPr id="0" name=""/>
        <dsp:cNvSpPr/>
      </dsp:nvSpPr>
      <dsp:spPr>
        <a:xfrm>
          <a:off x="3056686" y="1807941"/>
          <a:ext cx="4449526" cy="81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kern="1200" dirty="0"/>
            <a:t>Antecedentes</a:t>
          </a:r>
          <a:endParaRPr lang="es-EC" sz="2000" kern="1200" dirty="0"/>
        </a:p>
      </dsp:txBody>
      <dsp:txXfrm>
        <a:off x="3056686" y="1807941"/>
        <a:ext cx="4449526" cy="819285"/>
      </dsp:txXfrm>
    </dsp:sp>
    <dsp:sp modelId="{F2C9D130-0EEB-4892-88A6-E749F6A475E8}">
      <dsp:nvSpPr>
        <dsp:cNvPr id="0" name=""/>
        <dsp:cNvSpPr/>
      </dsp:nvSpPr>
      <dsp:spPr>
        <a:xfrm>
          <a:off x="2721775" y="2861132"/>
          <a:ext cx="351473" cy="351473"/>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8C5550-5E0F-43EC-A82C-88E4BFE0D8A4}">
      <dsp:nvSpPr>
        <dsp:cNvPr id="0" name=""/>
        <dsp:cNvSpPr/>
      </dsp:nvSpPr>
      <dsp:spPr>
        <a:xfrm>
          <a:off x="3056686" y="2627226"/>
          <a:ext cx="4449526" cy="81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kern="1200" dirty="0"/>
            <a:t>Planteamiento del problema</a:t>
          </a:r>
          <a:endParaRPr lang="es-EC" sz="2000" kern="1200" dirty="0"/>
        </a:p>
      </dsp:txBody>
      <dsp:txXfrm>
        <a:off x="3056686" y="2627226"/>
        <a:ext cx="4449526" cy="819285"/>
      </dsp:txXfrm>
    </dsp:sp>
    <dsp:sp modelId="{A899AAA5-2501-4813-AC28-FF96E8CCBAF5}">
      <dsp:nvSpPr>
        <dsp:cNvPr id="0" name=""/>
        <dsp:cNvSpPr/>
      </dsp:nvSpPr>
      <dsp:spPr>
        <a:xfrm>
          <a:off x="2721775" y="3680417"/>
          <a:ext cx="351473" cy="351473"/>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9ABBE1-C4FC-473B-8A17-B83CBB8B5377}">
      <dsp:nvSpPr>
        <dsp:cNvPr id="0" name=""/>
        <dsp:cNvSpPr/>
      </dsp:nvSpPr>
      <dsp:spPr>
        <a:xfrm>
          <a:off x="3056686" y="3446511"/>
          <a:ext cx="4449526" cy="81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kern="1200" dirty="0"/>
            <a:t>Objetivos de la investigación</a:t>
          </a:r>
          <a:endParaRPr lang="es-EC" sz="2000" kern="1200" dirty="0"/>
        </a:p>
      </dsp:txBody>
      <dsp:txXfrm>
        <a:off x="3056686" y="3446511"/>
        <a:ext cx="4449526" cy="819285"/>
      </dsp:txXfrm>
    </dsp:sp>
    <dsp:sp modelId="{0418A84B-B975-4C94-88D4-4CC53389482B}">
      <dsp:nvSpPr>
        <dsp:cNvPr id="0" name=""/>
        <dsp:cNvSpPr/>
      </dsp:nvSpPr>
      <dsp:spPr>
        <a:xfrm>
          <a:off x="2721775" y="4499703"/>
          <a:ext cx="351473" cy="351473"/>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DE57F3-07F3-4B61-BF6A-33768019198C}">
      <dsp:nvSpPr>
        <dsp:cNvPr id="0" name=""/>
        <dsp:cNvSpPr/>
      </dsp:nvSpPr>
      <dsp:spPr>
        <a:xfrm>
          <a:off x="3056686" y="4265797"/>
          <a:ext cx="4449526" cy="81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kern="1200" dirty="0"/>
            <a:t>Marco Teórico</a:t>
          </a:r>
          <a:endParaRPr lang="es-EC" sz="2000" kern="1200" dirty="0"/>
        </a:p>
      </dsp:txBody>
      <dsp:txXfrm>
        <a:off x="3056686" y="4265797"/>
        <a:ext cx="4449526" cy="819285"/>
      </dsp:txXfrm>
    </dsp:sp>
    <dsp:sp modelId="{5A1B0DE1-A064-4A19-8DCF-C2DBA4C6CA87}">
      <dsp:nvSpPr>
        <dsp:cNvPr id="0" name=""/>
        <dsp:cNvSpPr/>
      </dsp:nvSpPr>
      <dsp:spPr>
        <a:xfrm>
          <a:off x="2721775" y="5318988"/>
          <a:ext cx="351473" cy="351473"/>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9E8926-36B7-4679-9E2B-A4D9843F012B}">
      <dsp:nvSpPr>
        <dsp:cNvPr id="0" name=""/>
        <dsp:cNvSpPr/>
      </dsp:nvSpPr>
      <dsp:spPr>
        <a:xfrm>
          <a:off x="3056686" y="5085082"/>
          <a:ext cx="4449526" cy="81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kern="1200" dirty="0"/>
            <a:t>Diseño estructural y modelamiento BIM</a:t>
          </a:r>
          <a:endParaRPr lang="es-EC" sz="2000" kern="1200" dirty="0"/>
        </a:p>
      </dsp:txBody>
      <dsp:txXfrm>
        <a:off x="3056686" y="5085082"/>
        <a:ext cx="4449526" cy="819285"/>
      </dsp:txXfrm>
    </dsp:sp>
    <dsp:sp modelId="{BD50E1CF-DE52-4BF9-A054-8D12CD6F9E7A}">
      <dsp:nvSpPr>
        <dsp:cNvPr id="0" name=""/>
        <dsp:cNvSpPr/>
      </dsp:nvSpPr>
      <dsp:spPr>
        <a:xfrm>
          <a:off x="2721775" y="6138273"/>
          <a:ext cx="351473" cy="351473"/>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6F36DB-772F-4260-BC61-73482DA4E24F}">
      <dsp:nvSpPr>
        <dsp:cNvPr id="0" name=""/>
        <dsp:cNvSpPr/>
      </dsp:nvSpPr>
      <dsp:spPr>
        <a:xfrm>
          <a:off x="3056686" y="5904367"/>
          <a:ext cx="4449526" cy="819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kern="1200" dirty="0"/>
            <a:t>Gestión de Costes BIM 5D</a:t>
          </a:r>
          <a:endParaRPr lang="es-EC" sz="2000" kern="1200" dirty="0"/>
        </a:p>
      </dsp:txBody>
      <dsp:txXfrm>
        <a:off x="3056686" y="5904367"/>
        <a:ext cx="4449526" cy="819285"/>
      </dsp:txXfrm>
    </dsp:sp>
    <dsp:sp modelId="{4F6840A2-8D48-4717-A22C-9F7845D02AFD}">
      <dsp:nvSpPr>
        <dsp:cNvPr id="0" name=""/>
        <dsp:cNvSpPr/>
      </dsp:nvSpPr>
      <dsp:spPr>
        <a:xfrm>
          <a:off x="2727867" y="6883025"/>
          <a:ext cx="351473" cy="351473"/>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2E44D4-00B5-4B44-94D9-BE244C5CAD31}">
      <dsp:nvSpPr>
        <dsp:cNvPr id="0" name=""/>
        <dsp:cNvSpPr/>
      </dsp:nvSpPr>
      <dsp:spPr>
        <a:xfrm>
          <a:off x="3033326" y="6629517"/>
          <a:ext cx="5776286" cy="858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s-ES" sz="2000" kern="1200" dirty="0"/>
            <a:t>Resultados, Conclusiones y Recomendaciones</a:t>
          </a:r>
          <a:endParaRPr lang="es-EC" sz="2000" kern="1200" dirty="0"/>
        </a:p>
      </dsp:txBody>
      <dsp:txXfrm>
        <a:off x="3033326" y="6629517"/>
        <a:ext cx="5776286" cy="858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37425-5784-4248-AD35-2D1938B0C9AC}">
      <dsp:nvSpPr>
        <dsp:cNvPr id="0" name=""/>
        <dsp:cNvSpPr/>
      </dsp:nvSpPr>
      <dsp:spPr>
        <a:xfrm>
          <a:off x="1620154" y="1166387"/>
          <a:ext cx="4887691" cy="1012374"/>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s-ES" sz="4600" kern="1200" dirty="0"/>
            <a:t>GENERAL</a:t>
          </a:r>
          <a:endParaRPr lang="es-EC" sz="4600" kern="1200" dirty="0"/>
        </a:p>
      </dsp:txBody>
      <dsp:txXfrm>
        <a:off x="1620154" y="1166387"/>
        <a:ext cx="4887691" cy="1012374"/>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F841BD-1620-49FF-B866-412E4373294D}" type="datetimeFigureOut">
              <a:rPr lang="es-EC" smtClean="0"/>
              <a:t>3/3/2021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88EF1-2917-4173-BC47-D8380C3D9F53}" type="slidenum">
              <a:rPr lang="es-EC" smtClean="0"/>
              <a:t>‹Nº›</a:t>
            </a:fld>
            <a:endParaRPr lang="es-EC"/>
          </a:p>
        </p:txBody>
      </p:sp>
    </p:spTree>
    <p:extLst>
      <p:ext uri="{BB962C8B-B14F-4D97-AF65-F5344CB8AC3E}">
        <p14:creationId xmlns:p14="http://schemas.microsoft.com/office/powerpoint/2010/main" val="955778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3</a:t>
            </a:fld>
            <a:endParaRPr lang="es-EC"/>
          </a:p>
        </p:txBody>
      </p:sp>
    </p:spTree>
    <p:extLst>
      <p:ext uri="{BB962C8B-B14F-4D97-AF65-F5344CB8AC3E}">
        <p14:creationId xmlns:p14="http://schemas.microsoft.com/office/powerpoint/2010/main" val="3797606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sz="1800" dirty="0">
                <a:effectLst/>
                <a:latin typeface="Calibri" panose="020F0502020204030204" pitchFamily="34" charset="0"/>
                <a:ea typeface="Calibri" panose="020F0502020204030204" pitchFamily="34" charset="0"/>
              </a:rPr>
              <a:t>La metodología BIM y modelado 3D está al alcance de los usuarios; sin embargo, debido a una desactualización tecnológica en la mayoría de profesionales del Ecuador, ha evitado descubrir la versatilidad de softwares con un gran potencial y que poco a poco está reemplazando a los softwares CAD .</a:t>
            </a:r>
          </a:p>
          <a:p>
            <a:pPr marL="0" marR="0" lvl="0" indent="0" algn="l" defTabSz="914400" rtl="0" eaLnBrk="1" fontAlgn="auto" latinLnBrk="0" hangingPunct="1">
              <a:lnSpc>
                <a:spcPct val="100000"/>
              </a:lnSpc>
              <a:spcBef>
                <a:spcPts val="0"/>
              </a:spcBef>
              <a:spcAft>
                <a:spcPts val="0"/>
              </a:spcAft>
              <a:buClrTx/>
              <a:buSzTx/>
              <a:buFontTx/>
              <a:buNone/>
              <a:tabLst/>
              <a:defRPr/>
            </a:pPr>
            <a:r>
              <a:rPr lang="es-SV" sz="1200" dirty="0">
                <a:effectLst/>
                <a:latin typeface="Calibri" panose="020F0502020204030204" pitchFamily="34" charset="0"/>
                <a:ea typeface="Calibri" panose="020F0502020204030204" pitchFamily="34" charset="0"/>
              </a:rPr>
              <a:t>Facultades de arquitectura e ingeniería de las universidades del país que </a:t>
            </a:r>
            <a:r>
              <a:rPr lang="es-SV" sz="1200" b="1" dirty="0">
                <a:effectLst/>
                <a:latin typeface="Calibri" panose="020F0502020204030204" pitchFamily="34" charset="0"/>
                <a:ea typeface="Calibri" panose="020F0502020204030204" pitchFamily="34" charset="0"/>
              </a:rPr>
              <a:t>carecen de la enseñanza de esta metodología </a:t>
            </a:r>
            <a:r>
              <a:rPr lang="es-SV" sz="1200" dirty="0">
                <a:effectLst/>
                <a:latin typeface="Calibri" panose="020F0502020204030204" pitchFamily="34" charset="0"/>
                <a:ea typeface="Calibri" panose="020F0502020204030204" pitchFamily="34" charset="0"/>
              </a:rPr>
              <a:t>debido a la escasez de profesionales y docentes expertos en el área, así como la falta  de centros de aprendizaje acreditados que permitan emitir certificados con reconocimiento no solo nacional, sino internacional </a:t>
            </a:r>
            <a:endParaRPr lang="es-EC" dirty="0"/>
          </a:p>
          <a:p>
            <a:endParaRPr lang="es-EC"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12</a:t>
            </a:fld>
            <a:endParaRPr lang="es-EC"/>
          </a:p>
        </p:txBody>
      </p:sp>
    </p:spTree>
    <p:extLst>
      <p:ext uri="{BB962C8B-B14F-4D97-AF65-F5344CB8AC3E}">
        <p14:creationId xmlns:p14="http://schemas.microsoft.com/office/powerpoint/2010/main" val="2099424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13</a:t>
            </a:fld>
            <a:endParaRPr lang="es-EC"/>
          </a:p>
        </p:txBody>
      </p:sp>
    </p:spTree>
    <p:extLst>
      <p:ext uri="{BB962C8B-B14F-4D97-AF65-F5344CB8AC3E}">
        <p14:creationId xmlns:p14="http://schemas.microsoft.com/office/powerpoint/2010/main" val="2668196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SV" sz="1200" dirty="0">
                <a:effectLst/>
                <a:ea typeface="Calibri" panose="020F0502020204030204" pitchFamily="34" charset="0"/>
              </a:rPr>
              <a:t>Modelar en un software de la familia BIM la disposición arquitectónica, estructural,</a:t>
            </a:r>
            <a:r>
              <a:rPr lang="es-SV" sz="1200" dirty="0">
                <a:solidFill>
                  <a:srgbClr val="000000"/>
                </a:solidFill>
                <a:effectLst/>
                <a:ea typeface="Calibri" panose="020F0502020204030204" pitchFamily="34" charset="0"/>
              </a:rPr>
              <a:t> instalaciones eléctricas e instalaciones sanitarias.</a:t>
            </a:r>
            <a:endParaRPr lang="es-EC" sz="1200"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SV" sz="1200" b="1" dirty="0">
                <a:effectLst/>
                <a:ea typeface="Calibri" panose="020F0502020204030204" pitchFamily="34" charset="0"/>
              </a:rPr>
              <a:t>Realizar el diseño y cálculo estructural de los sistemas constructivos utilizando un software especializado.</a:t>
            </a:r>
            <a:endParaRPr lang="es-EC" sz="1200" b="1"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SV" sz="1200" dirty="0">
                <a:effectLst/>
                <a:ea typeface="Calibri" panose="020F0502020204030204" pitchFamily="34" charset="0"/>
              </a:rPr>
              <a:t>Desarrollar el proceso constructivo de cada uno de los modelos mediante un modelado 5D.</a:t>
            </a:r>
          </a:p>
          <a:p>
            <a:pPr marL="0" marR="0" lvl="0" indent="0" algn="l" defTabSz="914400" rtl="0" eaLnBrk="1" fontAlgn="auto" latinLnBrk="0" hangingPunct="1">
              <a:lnSpc>
                <a:spcPct val="100000"/>
              </a:lnSpc>
              <a:spcBef>
                <a:spcPts val="0"/>
              </a:spcBef>
              <a:spcAft>
                <a:spcPts val="0"/>
              </a:spcAft>
              <a:buClrTx/>
              <a:buSzTx/>
              <a:buFontTx/>
              <a:buNone/>
              <a:tabLst/>
              <a:defRPr/>
            </a:pPr>
            <a:r>
              <a:rPr lang="es-SV" sz="1200" b="1" dirty="0">
                <a:effectLst/>
                <a:ea typeface="Calibri" panose="020F0502020204030204" pitchFamily="34" charset="0"/>
              </a:rPr>
              <a:t>Analizar comparativamente en términos estructurales y económicos los distintos sistemas constructivos.</a:t>
            </a:r>
            <a:endParaRPr lang="es-EC" sz="3200" b="1" kern="1200" dirty="0"/>
          </a:p>
          <a:p>
            <a:endParaRPr lang="es-EC"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14</a:t>
            </a:fld>
            <a:endParaRPr lang="es-EC"/>
          </a:p>
        </p:txBody>
      </p:sp>
    </p:spTree>
    <p:extLst>
      <p:ext uri="{BB962C8B-B14F-4D97-AF65-F5344CB8AC3E}">
        <p14:creationId xmlns:p14="http://schemas.microsoft.com/office/powerpoint/2010/main" val="792096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sz="1800" b="1" dirty="0">
                <a:effectLst/>
                <a:latin typeface="Calibri" panose="020F0502020204030204" pitchFamily="34" charset="0"/>
                <a:ea typeface="Calibri" panose="020F0502020204030204" pitchFamily="34" charset="0"/>
              </a:rPr>
              <a:t>SISTEMAS APORTICADOS: </a:t>
            </a:r>
            <a:r>
              <a:rPr lang="es-SV" sz="1800" b="0" dirty="0">
                <a:effectLst/>
                <a:latin typeface="Calibri" panose="020F0502020204030204" pitchFamily="34" charset="0"/>
                <a:ea typeface="Calibri" panose="020F0502020204030204" pitchFamily="34" charset="0"/>
              </a:rPr>
              <a:t>son los que más se construyen en el Ecuador, los cuales se disponen generalmente en losas bidireccionales con vigas banda o descolgadas. </a:t>
            </a:r>
          </a:p>
          <a:p>
            <a:r>
              <a:rPr lang="es-SV" sz="1800" b="1" dirty="0">
                <a:effectLst/>
                <a:latin typeface="Calibri" panose="020F0502020204030204" pitchFamily="34" charset="0"/>
                <a:ea typeface="Calibri" panose="020F0502020204030204" pitchFamily="34" charset="0"/>
              </a:rPr>
              <a:t>MUROS PORTANTES: </a:t>
            </a:r>
            <a:r>
              <a:rPr lang="es-SV" sz="1800" b="0" dirty="0">
                <a:effectLst/>
                <a:latin typeface="Calibri" panose="020F0502020204030204" pitchFamily="34" charset="0"/>
                <a:ea typeface="Calibri" panose="020F0502020204030204" pitchFamily="34" charset="0"/>
              </a:rPr>
              <a:t>su característica principal es que sus elementos estructurales y detalles de acabados son construidos monolíticamente. </a:t>
            </a:r>
          </a:p>
          <a:p>
            <a:r>
              <a:rPr lang="es-SV" sz="1800" b="1" dirty="0">
                <a:effectLst/>
                <a:latin typeface="Calibri" panose="020F0502020204030204" pitchFamily="34" charset="0"/>
              </a:rPr>
              <a:t>ACERO LAMINADO: </a:t>
            </a:r>
            <a:r>
              <a:rPr lang="es-SV" sz="1800" b="0" i="1" dirty="0">
                <a:effectLst/>
                <a:latin typeface="Calibri" panose="020F0502020204030204" pitchFamily="34" charset="0"/>
              </a:rPr>
              <a:t>Debido al material p</a:t>
            </a:r>
            <a:r>
              <a:rPr lang="es-SV" sz="1800" b="0" i="1" dirty="0">
                <a:effectLst/>
                <a:latin typeface="Calibri" panose="020F0502020204030204" pitchFamily="34" charset="0"/>
                <a:ea typeface="Calibri" panose="020F0502020204030204" pitchFamily="34" charset="0"/>
              </a:rPr>
              <a:t>oseen una gran ductilidad</a:t>
            </a:r>
            <a:r>
              <a:rPr lang="es-SV" sz="1800" i="1" dirty="0">
                <a:effectLst/>
                <a:latin typeface="Calibri" panose="020F0502020204030204" pitchFamily="34" charset="0"/>
                <a:ea typeface="Calibri" panose="020F0502020204030204" pitchFamily="34" charset="0"/>
              </a:rPr>
              <a:t>, permitiéndole resistir deformaciones sin llegar a la rotura. Pero deben considerarse múltiples requerimientos adicionales para que pueda ser considerada como un sistema constructivo apropiado para zonas sísmicas. </a:t>
            </a:r>
            <a:endParaRPr lang="es-SV" sz="1800" b="1" i="1" dirty="0">
              <a:effectLst/>
              <a:latin typeface="Calibri" panose="020F0502020204030204" pitchFamily="34" charset="0"/>
            </a:endParaRPr>
          </a:p>
          <a:p>
            <a:r>
              <a:rPr lang="es-EC" b="1" dirty="0"/>
              <a:t>STEEL FRAME: </a:t>
            </a:r>
            <a:r>
              <a:rPr lang="es-SV" sz="1800" dirty="0">
                <a:effectLst/>
                <a:latin typeface="Calibri" panose="020F0502020204030204" pitchFamily="34" charset="0"/>
                <a:ea typeface="Calibri" panose="020F0502020204030204" pitchFamily="34" charset="0"/>
              </a:rPr>
              <a:t>se desarrollo durante la Segunda Guerra Mundial en la industria militar, debido a que existía la necesidad de tener estructuras </a:t>
            </a:r>
            <a:r>
              <a:rPr lang="es-SV" sz="1800" b="1" dirty="0">
                <a:effectLst/>
                <a:latin typeface="Calibri" panose="020F0502020204030204" pitchFamily="34" charset="0"/>
                <a:ea typeface="Calibri" panose="020F0502020204030204" pitchFamily="34" charset="0"/>
              </a:rPr>
              <a:t>ligeras, transportables y de fácil armado. </a:t>
            </a:r>
            <a:r>
              <a:rPr lang="es-SV" sz="1800" dirty="0">
                <a:effectLst/>
                <a:latin typeface="Calibri" panose="020F0502020204030204" pitchFamily="34" charset="0"/>
                <a:ea typeface="Times New Roman" panose="02020603050405020304" pitchFamily="18" charset="0"/>
              </a:rPr>
              <a:t>La ventaja más grande de usar este sistema es la velocidad para construir cualquier proyecto.</a:t>
            </a:r>
            <a:endParaRPr lang="es-EC" b="1"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15</a:t>
            </a:fld>
            <a:endParaRPr lang="es-EC"/>
          </a:p>
        </p:txBody>
      </p:sp>
    </p:spTree>
    <p:extLst>
      <p:ext uri="{BB962C8B-B14F-4D97-AF65-F5344CB8AC3E}">
        <p14:creationId xmlns:p14="http://schemas.microsoft.com/office/powerpoint/2010/main" val="3080522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800" b="1"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16</a:t>
            </a:fld>
            <a:endParaRPr lang="es-EC"/>
          </a:p>
        </p:txBody>
      </p:sp>
    </p:spTree>
    <p:extLst>
      <p:ext uri="{BB962C8B-B14F-4D97-AF65-F5344CB8AC3E}">
        <p14:creationId xmlns:p14="http://schemas.microsoft.com/office/powerpoint/2010/main" val="1631716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Gracias a la coordinación que brinda,</a:t>
            </a:r>
            <a:r>
              <a:rPr lang="es-SV" sz="1200" dirty="0">
                <a:effectLst/>
                <a:latin typeface="Calibri" panose="020F0502020204030204" pitchFamily="34" charset="0"/>
                <a:ea typeface="Calibri" panose="020F0502020204030204" pitchFamily="34" charset="0"/>
              </a:rPr>
              <a:t> </a:t>
            </a:r>
            <a:r>
              <a:rPr lang="es-SV" sz="1200" b="1" dirty="0">
                <a:effectLst/>
                <a:latin typeface="Calibri" panose="020F0502020204030204" pitchFamily="34" charset="0"/>
                <a:ea typeface="Calibri" panose="020F0502020204030204" pitchFamily="34" charset="0"/>
              </a:rPr>
              <a:t>nos permite la colaboración </a:t>
            </a:r>
            <a:r>
              <a:rPr lang="es-SV" sz="1200" dirty="0">
                <a:effectLst/>
                <a:latin typeface="Calibri" panose="020F0502020204030204" pitchFamily="34" charset="0"/>
                <a:ea typeface="Calibri" panose="020F0502020204030204" pitchFamily="34" charset="0"/>
              </a:rPr>
              <a:t>entre diversos agentes y especialistas como: …</a:t>
            </a:r>
          </a:p>
        </p:txBody>
      </p:sp>
      <p:sp>
        <p:nvSpPr>
          <p:cNvPr id="4" name="Marcador de número de diapositiva 3"/>
          <p:cNvSpPr>
            <a:spLocks noGrp="1"/>
          </p:cNvSpPr>
          <p:nvPr>
            <p:ph type="sldNum" sz="quarter" idx="5"/>
          </p:nvPr>
        </p:nvSpPr>
        <p:spPr/>
        <p:txBody>
          <a:bodyPr/>
          <a:lstStyle/>
          <a:p>
            <a:fld id="{02D88EF1-2917-4173-BC47-D8380C3D9F53}" type="slidenum">
              <a:rPr lang="es-EC" smtClean="0"/>
              <a:t>17</a:t>
            </a:fld>
            <a:endParaRPr lang="es-EC"/>
          </a:p>
        </p:txBody>
      </p:sp>
    </p:spTree>
    <p:extLst>
      <p:ext uri="{BB962C8B-B14F-4D97-AF65-F5344CB8AC3E}">
        <p14:creationId xmlns:p14="http://schemas.microsoft.com/office/powerpoint/2010/main" val="1406360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sz="1800" dirty="0">
                <a:effectLst/>
                <a:latin typeface="Calibri" panose="020F0502020204030204" pitchFamily="34" charset="0"/>
                <a:ea typeface="Calibri" panose="020F0502020204030204" pitchFamily="34" charset="0"/>
              </a:rPr>
              <a:t>A partir de un modelo  colaborativo se puede obtener una gran cantidad de información como:….</a:t>
            </a:r>
          </a:p>
        </p:txBody>
      </p:sp>
      <p:sp>
        <p:nvSpPr>
          <p:cNvPr id="4" name="Marcador de número de diapositiva 3"/>
          <p:cNvSpPr>
            <a:spLocks noGrp="1"/>
          </p:cNvSpPr>
          <p:nvPr>
            <p:ph type="sldNum" sz="quarter" idx="5"/>
          </p:nvPr>
        </p:nvSpPr>
        <p:spPr/>
        <p:txBody>
          <a:bodyPr/>
          <a:lstStyle/>
          <a:p>
            <a:fld id="{02D88EF1-2917-4173-BC47-D8380C3D9F53}" type="slidenum">
              <a:rPr lang="es-EC" smtClean="0"/>
              <a:t>18</a:t>
            </a:fld>
            <a:endParaRPr lang="es-EC"/>
          </a:p>
        </p:txBody>
      </p:sp>
    </p:spTree>
    <p:extLst>
      <p:ext uri="{BB962C8B-B14F-4D97-AF65-F5344CB8AC3E}">
        <p14:creationId xmlns:p14="http://schemas.microsoft.com/office/powerpoint/2010/main" val="3182206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SV" sz="1200" dirty="0">
                <a:effectLst/>
                <a:latin typeface="Calibri" panose="020F0502020204030204" pitchFamily="34" charset="0"/>
                <a:ea typeface="Calibri" panose="020F0502020204030204" pitchFamily="34" charset="0"/>
              </a:rPr>
              <a:t>Mediante el uso de herramientas computacionales, se puede obtener un modelo dinámico virtual que tiene una base de datos de toda la edificación</a:t>
            </a:r>
            <a:endParaRPr lang="es-EC" sz="1200" b="1" dirty="0"/>
          </a:p>
          <a:p>
            <a:endParaRPr lang="es-EC" b="1"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19</a:t>
            </a:fld>
            <a:endParaRPr lang="es-EC"/>
          </a:p>
        </p:txBody>
      </p:sp>
    </p:spTree>
    <p:extLst>
      <p:ext uri="{BB962C8B-B14F-4D97-AF65-F5344CB8AC3E}">
        <p14:creationId xmlns:p14="http://schemas.microsoft.com/office/powerpoint/2010/main" val="1658120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200000"/>
              </a:lnSpc>
              <a:spcBef>
                <a:spcPts val="400"/>
              </a:spcBef>
            </a:pPr>
            <a:r>
              <a:rPr lang="es-SV" sz="1800" b="1" i="1" dirty="0">
                <a:effectLst/>
                <a:latin typeface="Calibri" panose="020F0502020204030204" pitchFamily="34" charset="0"/>
                <a:ea typeface="Times New Roman" panose="02020603050405020304" pitchFamily="18" charset="0"/>
                <a:cs typeface="Calibri" panose="020F0502020204030204" pitchFamily="34" charset="0"/>
              </a:rPr>
              <a:t>BIM en la industria de la construcción</a:t>
            </a:r>
            <a:r>
              <a:rPr lang="es-EC" sz="1800" b="1" i="1" dirty="0">
                <a:effectLst/>
                <a:latin typeface="Calibri" panose="020F0502020204030204" pitchFamily="34" charset="0"/>
                <a:ea typeface="Times New Roman" panose="02020603050405020304" pitchFamily="18" charset="0"/>
                <a:cs typeface="Calibri" panose="020F0502020204030204" pitchFamily="34" charset="0"/>
              </a:rPr>
              <a:t>: </a:t>
            </a:r>
            <a:r>
              <a:rPr lang="es-SV" sz="1800" dirty="0">
                <a:effectLst/>
                <a:latin typeface="Calibri" panose="020F0502020204030204" pitchFamily="34" charset="0"/>
                <a:ea typeface="Calibri" panose="020F0502020204030204" pitchFamily="34" charset="0"/>
                <a:cs typeface="Calibri" panose="020F0502020204030204" pitchFamily="34" charset="0"/>
              </a:rPr>
              <a:t>permite colocar materiales y componentes  dentro del modelo, por lo que se pueden realizar cambios previamente a la ejecución de las obras, aumentando de gran manera la comunicación entre diseñadores y constructores.</a:t>
            </a:r>
          </a:p>
          <a:p>
            <a:pPr>
              <a:lnSpc>
                <a:spcPct val="200000"/>
              </a:lnSpc>
              <a:spcBef>
                <a:spcPts val="400"/>
              </a:spcBef>
            </a:pPr>
            <a:r>
              <a:rPr lang="es-SV" sz="1800" b="1" i="1" dirty="0">
                <a:effectLst/>
                <a:latin typeface="Calibri" panose="020F0502020204030204" pitchFamily="34" charset="0"/>
                <a:ea typeface="Times New Roman" panose="02020603050405020304" pitchFamily="18" charset="0"/>
                <a:cs typeface="Calibri" panose="020F0502020204030204" pitchFamily="34" charset="0"/>
              </a:rPr>
              <a:t>BIM para diseñadores y arquitectos: </a:t>
            </a:r>
            <a:r>
              <a:rPr lang="es-SV" sz="1800" dirty="0">
                <a:effectLst/>
                <a:latin typeface="Calibri" panose="020F0502020204030204" pitchFamily="34" charset="0"/>
                <a:ea typeface="Calibri" panose="020F0502020204030204" pitchFamily="34" charset="0"/>
                <a:cs typeface="Calibri" panose="020F0502020204030204" pitchFamily="34" charset="0"/>
              </a:rPr>
              <a:t>Permite mostrar que sus modelos pueden ser construibles.</a:t>
            </a:r>
          </a:p>
          <a:p>
            <a:pPr>
              <a:lnSpc>
                <a:spcPct val="200000"/>
              </a:lnSpc>
              <a:spcBef>
                <a:spcPts val="400"/>
              </a:spcBef>
            </a:pPr>
            <a:r>
              <a:rPr lang="es-SV" sz="1800" b="1" i="1" dirty="0">
                <a:effectLst/>
                <a:latin typeface="Calibri" panose="020F0502020204030204" pitchFamily="34" charset="0"/>
                <a:ea typeface="Times New Roman" panose="02020603050405020304" pitchFamily="18" charset="0"/>
                <a:cs typeface="Calibri" panose="020F0502020204030204" pitchFamily="34" charset="0"/>
              </a:rPr>
              <a:t>BIM para estimadores de costos: </a:t>
            </a:r>
            <a:r>
              <a:rPr lang="es-SV" sz="1800" dirty="0">
                <a:effectLst/>
                <a:latin typeface="Calibri" panose="020F0502020204030204" pitchFamily="34" charset="0"/>
                <a:ea typeface="Calibri" panose="020F0502020204030204" pitchFamily="34" charset="0"/>
                <a:cs typeface="Calibri" panose="020F0502020204030204" pitchFamily="34" charset="0"/>
              </a:rPr>
              <a:t>Al ser una base demasiada detallada de datos e información facilita el trabajo de los diferentes departamentos de costos, permitiendo a BIM servirles como una herramienta de gran nivel y eficiencia.</a:t>
            </a:r>
          </a:p>
          <a:p>
            <a:pPr>
              <a:lnSpc>
                <a:spcPct val="200000"/>
              </a:lnSpc>
              <a:spcBef>
                <a:spcPts val="400"/>
              </a:spcBef>
            </a:pPr>
            <a:r>
              <a:rPr lang="es-SV" sz="1800" b="1" i="1" dirty="0">
                <a:effectLst/>
                <a:latin typeface="Calibri" panose="020F0502020204030204" pitchFamily="34" charset="0"/>
                <a:ea typeface="Times New Roman" panose="02020603050405020304" pitchFamily="18" charset="0"/>
                <a:cs typeface="Calibri" panose="020F0502020204030204" pitchFamily="34" charset="0"/>
              </a:rPr>
              <a:t>BIM para directores de proyecto: </a:t>
            </a:r>
            <a:r>
              <a:rPr lang="es-SV" sz="1800" dirty="0">
                <a:effectLst/>
                <a:latin typeface="Calibri" panose="020F0502020204030204" pitchFamily="34" charset="0"/>
                <a:ea typeface="Calibri" panose="020F0502020204030204" pitchFamily="34" charset="0"/>
                <a:cs typeface="Calibri" panose="020F0502020204030204" pitchFamily="34" charset="0"/>
              </a:rPr>
              <a:t>Logra disminuir considerablemente el valor del proyecto final y del cronograma en general, obteniendo un retorno de la inversión.</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200000"/>
              </a:lnSpc>
              <a:spcBef>
                <a:spcPts val="400"/>
              </a:spcBef>
            </a:pPr>
            <a:r>
              <a:rPr lang="es-SV" sz="1800" b="1" i="1" dirty="0">
                <a:effectLst/>
                <a:latin typeface="Calibri" panose="020F0502020204030204" pitchFamily="34" charset="0"/>
                <a:ea typeface="Times New Roman" panose="02020603050405020304" pitchFamily="18" charset="0"/>
                <a:cs typeface="Calibri" panose="020F0502020204030204" pitchFamily="34" charset="0"/>
              </a:rPr>
              <a:t>BIM para subcontratistas: </a:t>
            </a:r>
            <a:r>
              <a:rPr lang="es-SV" sz="1800" dirty="0">
                <a:effectLst/>
                <a:latin typeface="Calibri" panose="020F0502020204030204" pitchFamily="34" charset="0"/>
                <a:ea typeface="Calibri" panose="020F0502020204030204" pitchFamily="34" charset="0"/>
                <a:cs typeface="Calibri" panose="020F0502020204030204" pitchFamily="34" charset="0"/>
              </a:rPr>
              <a:t>en la gestión de órdenes de cambio les permitirle agregar, cambiar, o eliminar variantes que se van actualizando en el proyecto.</a:t>
            </a:r>
          </a:p>
          <a:p>
            <a:pPr indent="457200">
              <a:lnSpc>
                <a:spcPct val="200000"/>
              </a:lnSpc>
            </a:pPr>
            <a:endParaRPr lang="es-SV" sz="1800" dirty="0">
              <a:effectLst/>
              <a:latin typeface="Calibri" panose="020F0502020204030204" pitchFamily="34" charset="0"/>
              <a:ea typeface="Calibri" panose="020F0502020204030204" pitchFamily="34" charset="0"/>
              <a:cs typeface="Calibri" panose="020F0502020204030204" pitchFamily="34" charset="0"/>
            </a:endParaRPr>
          </a:p>
          <a:p>
            <a:r>
              <a:rPr lang="es-EC" b="1" dirty="0"/>
              <a:t>En la siguiente imagen se puede observar las ganancias en productividad al utilizar BIM…</a:t>
            </a:r>
          </a:p>
        </p:txBody>
      </p:sp>
      <p:sp>
        <p:nvSpPr>
          <p:cNvPr id="4" name="Marcador de número de diapositiva 3"/>
          <p:cNvSpPr>
            <a:spLocks noGrp="1"/>
          </p:cNvSpPr>
          <p:nvPr>
            <p:ph type="sldNum" sz="quarter" idx="5"/>
          </p:nvPr>
        </p:nvSpPr>
        <p:spPr/>
        <p:txBody>
          <a:bodyPr/>
          <a:lstStyle/>
          <a:p>
            <a:fld id="{02D88EF1-2917-4173-BC47-D8380C3D9F53}" type="slidenum">
              <a:rPr lang="es-EC" smtClean="0"/>
              <a:t>20</a:t>
            </a:fld>
            <a:endParaRPr lang="es-EC"/>
          </a:p>
        </p:txBody>
      </p:sp>
    </p:spTree>
    <p:extLst>
      <p:ext uri="{BB962C8B-B14F-4D97-AF65-F5344CB8AC3E}">
        <p14:creationId xmlns:p14="http://schemas.microsoft.com/office/powerpoint/2010/main" val="3289691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SV" sz="1200" dirty="0">
                <a:effectLst/>
                <a:latin typeface="Calibri" panose="020F0502020204030204" pitchFamily="34" charset="0"/>
                <a:ea typeface="Calibri" panose="020F0502020204030204" pitchFamily="34" charset="0"/>
              </a:rPr>
              <a:t>La implementación de esta metodología requiere un cambio sustancial en los flujos de trabajo que ha traído grandes beneficios como…. </a:t>
            </a:r>
          </a:p>
          <a:p>
            <a:endParaRPr lang="es-EC" b="1"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21</a:t>
            </a:fld>
            <a:endParaRPr lang="es-EC"/>
          </a:p>
        </p:txBody>
      </p:sp>
    </p:spTree>
    <p:extLst>
      <p:ext uri="{BB962C8B-B14F-4D97-AF65-F5344CB8AC3E}">
        <p14:creationId xmlns:p14="http://schemas.microsoft.com/office/powerpoint/2010/main" val="918766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sz="1800" dirty="0">
                <a:effectLst/>
                <a:latin typeface="Calibri" panose="020F0502020204030204" pitchFamily="34" charset="0"/>
                <a:ea typeface="Calibri" panose="020F0502020204030204" pitchFamily="34" charset="0"/>
              </a:rPr>
              <a:t>La población en las ciudades del país aumenta de forma desproporcionada en contraste a un crecimiento sostenible de vivienda planificada, </a:t>
            </a:r>
          </a:p>
          <a:p>
            <a:r>
              <a:rPr lang="es-SV" sz="1800" dirty="0">
                <a:effectLst/>
                <a:latin typeface="Calibri" panose="020F0502020204030204" pitchFamily="34" charset="0"/>
                <a:ea typeface="Calibri" panose="020F0502020204030204" pitchFamily="34" charset="0"/>
              </a:rPr>
              <a:t>lo que ha derivado en un déficit de vivienda o construcción de viviendas ….:</a:t>
            </a:r>
            <a:endParaRPr lang="es-EC"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4</a:t>
            </a:fld>
            <a:endParaRPr lang="es-EC"/>
          </a:p>
        </p:txBody>
      </p:sp>
    </p:spTree>
    <p:extLst>
      <p:ext uri="{BB962C8B-B14F-4D97-AF65-F5344CB8AC3E}">
        <p14:creationId xmlns:p14="http://schemas.microsoft.com/office/powerpoint/2010/main" val="2245827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0" dirty="0"/>
              <a:t>A continuación se presenta los resultados DEL AHORRO QUE REPRESENTA EL USO DE BIM  en un estudio realizado por un grupo consultor…</a:t>
            </a:r>
          </a:p>
        </p:txBody>
      </p:sp>
      <p:sp>
        <p:nvSpPr>
          <p:cNvPr id="4" name="Marcador de número de diapositiva 3"/>
          <p:cNvSpPr>
            <a:spLocks noGrp="1"/>
          </p:cNvSpPr>
          <p:nvPr>
            <p:ph type="sldNum" sz="quarter" idx="5"/>
          </p:nvPr>
        </p:nvSpPr>
        <p:spPr/>
        <p:txBody>
          <a:bodyPr/>
          <a:lstStyle/>
          <a:p>
            <a:fld id="{02D88EF1-2917-4173-BC47-D8380C3D9F53}" type="slidenum">
              <a:rPr lang="es-EC" smtClean="0"/>
              <a:t>22</a:t>
            </a:fld>
            <a:endParaRPr lang="es-EC"/>
          </a:p>
        </p:txBody>
      </p:sp>
    </p:spTree>
    <p:extLst>
      <p:ext uri="{BB962C8B-B14F-4D97-AF65-F5344CB8AC3E}">
        <p14:creationId xmlns:p14="http://schemas.microsoft.com/office/powerpoint/2010/main" val="4088429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SV" sz="1800" b="1" dirty="0">
              <a:solidFill>
                <a:srgbClr val="92D05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rPr>
              <a:t>La expectativa a nivel mundial es que exista un crecimiento exponencial en el uso de la metodología BIM, debido a que en regiones de Europa Occidental, Asia y Norteamérica la adopción de esta metodología ya se ha consolidado.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800" b="1" i="0" dirty="0">
                <a:solidFill>
                  <a:srgbClr val="92D050"/>
                </a:solidFill>
                <a:effectLst/>
                <a:latin typeface="Google Sans"/>
              </a:rPr>
              <a:t>Normas y mandatos OPEN BIM–Mandatos adoptados-Mandatos futuros fijos-Programas BIM planeados-Planes de adopción del BIM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23</a:t>
            </a:fld>
            <a:endParaRPr lang="es-EC"/>
          </a:p>
        </p:txBody>
      </p:sp>
    </p:spTree>
    <p:extLst>
      <p:ext uri="{BB962C8B-B14F-4D97-AF65-F5344CB8AC3E}">
        <p14:creationId xmlns:p14="http://schemas.microsoft.com/office/powerpoint/2010/main" val="3188899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dirty="0"/>
              <a:t>La ISO 19650 es la normativa internacional oficial</a:t>
            </a:r>
            <a:r>
              <a:rPr lang="es-ES" b="0" i="0" dirty="0">
                <a:solidFill>
                  <a:srgbClr val="4D4D4D"/>
                </a:solidFill>
                <a:effectLst/>
                <a:latin typeface="Gesta"/>
              </a:rPr>
              <a:t>, </a:t>
            </a:r>
            <a:r>
              <a:rPr lang="es-ES" b="1" i="0" dirty="0">
                <a:solidFill>
                  <a:srgbClr val="4D4D4D"/>
                </a:solidFill>
                <a:effectLst/>
                <a:latin typeface="Gesta"/>
              </a:rPr>
              <a:t>FUERON </a:t>
            </a:r>
            <a:r>
              <a:rPr lang="es-ES" b="0" i="0" dirty="0">
                <a:solidFill>
                  <a:srgbClr val="4D4D4D"/>
                </a:solidFill>
                <a:effectLst/>
                <a:latin typeface="Gesta"/>
              </a:rPr>
              <a:t>publicadas en el primer trimestre del 2019 y contiene dos partes.</a:t>
            </a:r>
          </a:p>
          <a:p>
            <a:r>
              <a:rPr lang="es-ES" b="0" i="0" dirty="0">
                <a:solidFill>
                  <a:srgbClr val="4D4D4D"/>
                </a:solidFill>
                <a:effectLst/>
                <a:latin typeface="Gesta"/>
              </a:rPr>
              <a:t>Actualmente se encuentran la parte 3,4, y 5 en proceso de desarrollo y aprobación.</a:t>
            </a:r>
          </a:p>
          <a:p>
            <a:endParaRPr lang="es-ES" b="0" i="0" dirty="0">
              <a:solidFill>
                <a:srgbClr val="4D4D4D"/>
              </a:solidFill>
              <a:effectLst/>
              <a:latin typeface="Gesta"/>
            </a:endParaRPr>
          </a:p>
          <a:p>
            <a:r>
              <a:rPr lang="es-ES" b="0" i="0" dirty="0">
                <a:solidFill>
                  <a:srgbClr val="4D4D4D"/>
                </a:solidFill>
                <a:effectLst/>
                <a:latin typeface="Gesta"/>
              </a:rPr>
              <a:t>Está estrechamente alineada con los estándares </a:t>
            </a:r>
            <a:r>
              <a:rPr lang="es-ES" b="0" dirty="0"/>
              <a:t>BS (British Standard), PAS (</a:t>
            </a:r>
            <a:r>
              <a:rPr lang="es-EC" b="1" i="0" dirty="0" err="1">
                <a:solidFill>
                  <a:srgbClr val="666666"/>
                </a:solidFill>
                <a:effectLst/>
                <a:latin typeface="open sans"/>
              </a:rPr>
              <a:t>Publically</a:t>
            </a:r>
            <a:r>
              <a:rPr lang="es-EC" b="1" i="0" dirty="0">
                <a:solidFill>
                  <a:srgbClr val="666666"/>
                </a:solidFill>
                <a:effectLst/>
                <a:latin typeface="open sans"/>
              </a:rPr>
              <a:t> </a:t>
            </a:r>
            <a:r>
              <a:rPr lang="es-EC" b="1" i="0" dirty="0" err="1">
                <a:solidFill>
                  <a:srgbClr val="666666"/>
                </a:solidFill>
                <a:effectLst/>
                <a:latin typeface="open sans"/>
              </a:rPr>
              <a:t>Available</a:t>
            </a:r>
            <a:r>
              <a:rPr lang="es-EC" b="1" i="0" dirty="0">
                <a:solidFill>
                  <a:srgbClr val="666666"/>
                </a:solidFill>
                <a:effectLst/>
                <a:latin typeface="open sans"/>
              </a:rPr>
              <a:t> </a:t>
            </a:r>
            <a:r>
              <a:rPr lang="es-EC" b="1" i="0" dirty="0" err="1">
                <a:solidFill>
                  <a:srgbClr val="666666"/>
                </a:solidFill>
                <a:effectLst/>
                <a:latin typeface="open sans"/>
              </a:rPr>
              <a:t>Specification</a:t>
            </a:r>
            <a:r>
              <a:rPr lang="es-EC" b="1" i="0" dirty="0">
                <a:solidFill>
                  <a:srgbClr val="666666"/>
                </a:solidFill>
                <a:effectLst/>
                <a:latin typeface="open sans"/>
              </a:rPr>
              <a:t>)</a:t>
            </a:r>
            <a:r>
              <a:rPr lang="es-ES" b="0" dirty="0"/>
              <a:t> de Reino Unido, y la Asociación Española de Normalización</a:t>
            </a:r>
          </a:p>
          <a:p>
            <a:endParaRPr lang="es-ES" b="0" dirty="0"/>
          </a:p>
          <a:p>
            <a:r>
              <a:rPr lang="es-ES" b="0" dirty="0"/>
              <a:t>Los resultados de la adopción de esta normativa son: </a:t>
            </a:r>
          </a:p>
          <a:p>
            <a:r>
              <a:rPr lang="es-ES" b="0" dirty="0"/>
              <a:t>La obtención de…</a:t>
            </a:r>
          </a:p>
          <a:p>
            <a:endParaRPr lang="es-ES" b="0" dirty="0"/>
          </a:p>
          <a:p>
            <a:endParaRPr lang="es-ES" b="0" dirty="0"/>
          </a:p>
          <a:p>
            <a:endParaRPr lang="es-ES" b="0" dirty="0"/>
          </a:p>
          <a:p>
            <a:r>
              <a:rPr lang="es-ES" b="0" i="0" dirty="0">
                <a:solidFill>
                  <a:srgbClr val="666666"/>
                </a:solidFill>
                <a:effectLst/>
                <a:latin typeface="Poppins"/>
              </a:rPr>
              <a:t>El Comité Técnico </a:t>
            </a:r>
            <a:r>
              <a:rPr lang="es-ES" b="0" i="1" dirty="0">
                <a:solidFill>
                  <a:srgbClr val="666666"/>
                </a:solidFill>
                <a:effectLst/>
                <a:latin typeface="Poppins"/>
              </a:rPr>
              <a:t>ISO/TC 59/SC 13</a:t>
            </a:r>
            <a:r>
              <a:rPr lang="es-ES" b="0" i="0" dirty="0">
                <a:solidFill>
                  <a:srgbClr val="666666"/>
                </a:solidFill>
                <a:effectLst/>
                <a:latin typeface="Poppins"/>
              </a:rPr>
              <a:t> que se encuentra desarrollando esta norma está compuesto por profesionales con experiencia en regulaciones y estandarizaciones a nivel estatal e internacional. El Comité está presidido por:</a:t>
            </a:r>
          </a:p>
          <a:p>
            <a:r>
              <a:rPr lang="es-ES" b="0" i="0" dirty="0">
                <a:solidFill>
                  <a:srgbClr val="666666"/>
                </a:solidFill>
                <a:effectLst/>
                <a:latin typeface="Poppins"/>
              </a:rPr>
              <a:t>Sr </a:t>
            </a:r>
            <a:r>
              <a:rPr lang="es-ES" b="0" i="0" dirty="0" err="1">
                <a:solidFill>
                  <a:srgbClr val="666666"/>
                </a:solidFill>
                <a:effectLst/>
                <a:latin typeface="Poppins"/>
              </a:rPr>
              <a:t>Jøns</a:t>
            </a:r>
            <a:r>
              <a:rPr lang="es-ES" b="0" i="0" dirty="0">
                <a:solidFill>
                  <a:srgbClr val="666666"/>
                </a:solidFill>
                <a:effectLst/>
                <a:latin typeface="Poppins"/>
              </a:rPr>
              <a:t> </a:t>
            </a:r>
            <a:r>
              <a:rPr lang="es-ES" b="0" i="0" dirty="0" err="1">
                <a:solidFill>
                  <a:srgbClr val="666666"/>
                </a:solidFill>
                <a:effectLst/>
                <a:latin typeface="Poppins"/>
              </a:rPr>
              <a:t>Sjøgren</a:t>
            </a:r>
            <a:r>
              <a:rPr lang="es-ES" b="0" i="0" dirty="0">
                <a:solidFill>
                  <a:srgbClr val="666666"/>
                </a:solidFill>
                <a:effectLst/>
                <a:latin typeface="Poppins"/>
              </a:rPr>
              <a:t>, Miembro de la Asociación de Constructores Residenciales de Noruega</a:t>
            </a:r>
          </a:p>
          <a:p>
            <a:r>
              <a:rPr lang="es-ES" b="0" i="0" dirty="0">
                <a:solidFill>
                  <a:srgbClr val="666666"/>
                </a:solidFill>
                <a:effectLst/>
                <a:latin typeface="Poppins"/>
              </a:rPr>
              <a:t>La Secretaria del </a:t>
            </a:r>
            <a:r>
              <a:rPr lang="es-ES" b="0" i="0" dirty="0" err="1">
                <a:solidFill>
                  <a:srgbClr val="666666"/>
                </a:solidFill>
                <a:effectLst/>
                <a:latin typeface="Poppins"/>
              </a:rPr>
              <a:t>Comité,Ing</a:t>
            </a:r>
            <a:r>
              <a:rPr lang="es-ES" b="0" i="0" dirty="0">
                <a:solidFill>
                  <a:srgbClr val="666666"/>
                </a:solidFill>
                <a:effectLst/>
                <a:latin typeface="Poppins"/>
              </a:rPr>
              <a:t>. </a:t>
            </a:r>
            <a:r>
              <a:rPr lang="es-ES" b="0" i="0" dirty="0" err="1">
                <a:solidFill>
                  <a:srgbClr val="666666"/>
                </a:solidFill>
                <a:effectLst/>
                <a:latin typeface="Poppins"/>
              </a:rPr>
              <a:t>Lisbet</a:t>
            </a:r>
            <a:r>
              <a:rPr lang="es-ES" b="0" i="0" dirty="0">
                <a:solidFill>
                  <a:srgbClr val="666666"/>
                </a:solidFill>
                <a:effectLst/>
                <a:latin typeface="Poppins"/>
              </a:rPr>
              <a:t> </a:t>
            </a:r>
            <a:r>
              <a:rPr lang="es-ES" b="0" i="0" dirty="0" err="1">
                <a:solidFill>
                  <a:srgbClr val="666666"/>
                </a:solidFill>
                <a:effectLst/>
                <a:latin typeface="Poppins"/>
              </a:rPr>
              <a:t>Landfald</a:t>
            </a:r>
            <a:r>
              <a:rPr lang="es-ES" b="0" i="0" dirty="0">
                <a:solidFill>
                  <a:srgbClr val="666666"/>
                </a:solidFill>
                <a:effectLst/>
                <a:latin typeface="Poppins"/>
              </a:rPr>
              <a:t>, es Ingeniera Estructural y directora de Proyectos en </a:t>
            </a:r>
            <a:r>
              <a:rPr lang="es-ES" b="0" i="0" dirty="0" err="1">
                <a:solidFill>
                  <a:srgbClr val="666666"/>
                </a:solidFill>
                <a:effectLst/>
                <a:latin typeface="Poppins"/>
              </a:rPr>
              <a:t>Standards</a:t>
            </a:r>
            <a:r>
              <a:rPr lang="es-ES" b="0" i="0" dirty="0">
                <a:solidFill>
                  <a:srgbClr val="666666"/>
                </a:solidFill>
                <a:effectLst/>
                <a:latin typeface="Poppins"/>
              </a:rPr>
              <a:t> </a:t>
            </a:r>
            <a:r>
              <a:rPr lang="es-ES" b="0" i="0" dirty="0" err="1">
                <a:solidFill>
                  <a:srgbClr val="666666"/>
                </a:solidFill>
                <a:effectLst/>
                <a:latin typeface="Poppins"/>
              </a:rPr>
              <a:t>Norway</a:t>
            </a:r>
            <a:endParaRPr lang="es-ES" b="0" dirty="0"/>
          </a:p>
          <a:p>
            <a:endParaRPr lang="es-ES" b="0" dirty="0"/>
          </a:p>
          <a:p>
            <a:endParaRPr lang="es-EC" b="0"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24</a:t>
            </a:fld>
            <a:endParaRPr lang="es-EC"/>
          </a:p>
        </p:txBody>
      </p:sp>
    </p:spTree>
    <p:extLst>
      <p:ext uri="{BB962C8B-B14F-4D97-AF65-F5344CB8AC3E}">
        <p14:creationId xmlns:p14="http://schemas.microsoft.com/office/powerpoint/2010/main" val="3524165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200000"/>
              </a:lnSpc>
              <a:spcBef>
                <a:spcPts val="400"/>
              </a:spcBef>
            </a:pPr>
            <a:r>
              <a:rPr lang="es-SV" sz="1800" b="1" i="1" dirty="0">
                <a:effectLst/>
                <a:latin typeface="Calibri" panose="020F0502020204030204" pitchFamily="34" charset="0"/>
                <a:ea typeface="Times New Roman" panose="02020603050405020304" pitchFamily="18" charset="0"/>
                <a:cs typeface="Calibri" panose="020F0502020204030204" pitchFamily="34" charset="0"/>
              </a:rPr>
              <a:t>Nivel 0 BIM: no existe colaboración</a:t>
            </a:r>
          </a:p>
          <a:p>
            <a:pPr>
              <a:lnSpc>
                <a:spcPct val="200000"/>
              </a:lnSpc>
              <a:spcBef>
                <a:spcPts val="400"/>
              </a:spcBef>
            </a:pPr>
            <a:r>
              <a:rPr lang="es-SV" sz="1800" b="1" i="1" dirty="0">
                <a:effectLst/>
                <a:latin typeface="Calibri" panose="020F0502020204030204" pitchFamily="34" charset="0"/>
                <a:ea typeface="Times New Roman" panose="02020603050405020304" pitchFamily="18" charset="0"/>
                <a:cs typeface="Calibri" panose="020F0502020204030204" pitchFamily="34" charset="0"/>
              </a:rPr>
              <a:t>Nivel 1 de BIM: </a:t>
            </a:r>
            <a:r>
              <a:rPr lang="es-SV" sz="1800" b="1" dirty="0">
                <a:effectLst/>
                <a:latin typeface="Calibri" panose="020F0502020204030204" pitchFamily="34" charset="0"/>
                <a:ea typeface="Calibri" panose="020F0502020204030204" pitchFamily="34" charset="0"/>
              </a:rPr>
              <a:t>Comprende una combinación 2D </a:t>
            </a:r>
            <a:r>
              <a:rPr lang="es-SV" sz="1800" dirty="0">
                <a:effectLst/>
                <a:latin typeface="Calibri" panose="020F0502020204030204" pitchFamily="34" charset="0"/>
                <a:ea typeface="Calibri" panose="020F0502020204030204" pitchFamily="34" charset="0"/>
              </a:rPr>
              <a:t>para la redacción de la documentación e información y </a:t>
            </a:r>
            <a:r>
              <a:rPr lang="es-SV" sz="1800" b="1" dirty="0">
                <a:effectLst/>
                <a:latin typeface="Calibri" panose="020F0502020204030204" pitchFamily="34" charset="0"/>
                <a:ea typeface="Calibri" panose="020F0502020204030204" pitchFamily="34" charset="0"/>
              </a:rPr>
              <a:t>3D</a:t>
            </a:r>
            <a:r>
              <a:rPr lang="es-SV" sz="1800" dirty="0">
                <a:effectLst/>
                <a:latin typeface="Calibri" panose="020F0502020204030204" pitchFamily="34" charset="0"/>
                <a:ea typeface="Calibri" panose="020F0502020204030204" pitchFamily="34" charset="0"/>
              </a:rPr>
              <a:t> para el trabajo conceptual. </a:t>
            </a:r>
          </a:p>
          <a:p>
            <a:pPr>
              <a:lnSpc>
                <a:spcPct val="200000"/>
              </a:lnSpc>
              <a:spcBef>
                <a:spcPts val="400"/>
              </a:spcBef>
            </a:pPr>
            <a:r>
              <a:rPr lang="es-ES" sz="2800" b="1" i="0" dirty="0">
                <a:effectLst/>
                <a:latin typeface="Source Serif Pro"/>
              </a:rPr>
              <a:t>Nivel 2. </a:t>
            </a:r>
            <a:r>
              <a:rPr lang="es-ES" sz="2800" b="0" i="0" dirty="0">
                <a:effectLst/>
                <a:latin typeface="Source Serif Pro"/>
              </a:rPr>
              <a:t>Ya no sólo se genera el edificio mediante BIM, sino que también la documentación es integrada y dinámica.</a:t>
            </a:r>
          </a:p>
          <a:p>
            <a:pPr marL="0" marR="0" lvl="0" indent="0" algn="l" defTabSz="914400" rtl="0" eaLnBrk="1" fontAlgn="auto" latinLnBrk="0" hangingPunct="1">
              <a:lnSpc>
                <a:spcPct val="200000"/>
              </a:lnSpc>
              <a:spcBef>
                <a:spcPts val="400"/>
              </a:spcBef>
              <a:spcAft>
                <a:spcPts val="0"/>
              </a:spcAft>
              <a:buClrTx/>
              <a:buSzTx/>
              <a:buFontTx/>
              <a:buNone/>
              <a:tabLst/>
              <a:defRPr/>
            </a:pPr>
            <a:r>
              <a:rPr lang="es-ES" sz="2800" b="1" i="0" dirty="0">
                <a:effectLst/>
                <a:latin typeface="Source Serif Pro"/>
              </a:rPr>
              <a:t>Nivel 3.</a:t>
            </a:r>
            <a:r>
              <a:rPr lang="es-ES" sz="2800" b="0" i="0" dirty="0">
                <a:effectLst/>
                <a:latin typeface="Source Serif Pro"/>
              </a:rPr>
              <a:t> </a:t>
            </a:r>
            <a:r>
              <a:rPr lang="es-ES" sz="2800" b="1" i="0" dirty="0">
                <a:effectLst/>
                <a:latin typeface="Source Serif Pro"/>
              </a:rPr>
              <a:t>Este nivel es el objetivo final. </a:t>
            </a:r>
            <a:r>
              <a:rPr lang="es-ES" sz="2800" b="0" i="0" dirty="0">
                <a:effectLst/>
                <a:latin typeface="Source Serif Pro"/>
              </a:rPr>
              <a:t>Supone la colaboración absoluta entre todos los agentes, con modelos integrados y accesibles desde cualquier parte, eliminando la posibilidad de conflictos al trabajar en tiempo real.</a:t>
            </a: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a:p>
            <a:pPr>
              <a:lnSpc>
                <a:spcPct val="200000"/>
              </a:lnSpc>
              <a:spcBef>
                <a:spcPts val="400"/>
              </a:spcBef>
            </a:pPr>
            <a:endParaRPr lang="es-EC" b="0"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25</a:t>
            </a:fld>
            <a:endParaRPr lang="es-EC"/>
          </a:p>
        </p:txBody>
      </p:sp>
    </p:spTree>
    <p:extLst>
      <p:ext uri="{BB962C8B-B14F-4D97-AF65-F5344CB8AC3E}">
        <p14:creationId xmlns:p14="http://schemas.microsoft.com/office/powerpoint/2010/main" val="1041524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200000"/>
              </a:lnSpc>
              <a:spcBef>
                <a:spcPts val="400"/>
              </a:spcBef>
            </a:pPr>
            <a:endParaRPr lang="es-EC" b="0"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26</a:t>
            </a:fld>
            <a:endParaRPr lang="es-EC"/>
          </a:p>
        </p:txBody>
      </p:sp>
    </p:spTree>
    <p:extLst>
      <p:ext uri="{BB962C8B-B14F-4D97-AF65-F5344CB8AC3E}">
        <p14:creationId xmlns:p14="http://schemas.microsoft.com/office/powerpoint/2010/main" val="1156123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200000"/>
              </a:lnSpc>
              <a:spcBef>
                <a:spcPts val="400"/>
              </a:spcBef>
            </a:pPr>
            <a:r>
              <a:rPr lang="es-SV" sz="1800" dirty="0">
                <a:effectLst/>
                <a:latin typeface="Calibri" panose="020F0502020204030204" pitchFamily="34" charset="0"/>
                <a:ea typeface="Calibri" panose="020F0502020204030204" pitchFamily="34" charset="0"/>
              </a:rPr>
              <a:t>Estas herramientas pueden ser de alguna doctrina alineada a la construcción e  idóneas para  relacionarse entre sí,</a:t>
            </a: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a:p>
            <a:pPr>
              <a:lnSpc>
                <a:spcPct val="200000"/>
              </a:lnSpc>
              <a:spcBef>
                <a:spcPts val="400"/>
              </a:spcBef>
            </a:pPr>
            <a:r>
              <a:rPr lang="es-SV" sz="1800" dirty="0">
                <a:effectLst/>
                <a:latin typeface="Calibri" panose="020F0502020204030204" pitchFamily="34" charset="0"/>
                <a:ea typeface="Calibri" panose="020F0502020204030204" pitchFamily="34" charset="0"/>
              </a:rPr>
              <a:t>Por lo que, se logra obtener una variedad de tipos de datos como: modelos gráficos, visualización, planificación, costos, documentación y simulaciones en una gran variedad de archivos con extensiones compatibles.</a:t>
            </a:r>
          </a:p>
        </p:txBody>
      </p:sp>
      <p:sp>
        <p:nvSpPr>
          <p:cNvPr id="4" name="Marcador de número de diapositiva 3"/>
          <p:cNvSpPr>
            <a:spLocks noGrp="1"/>
          </p:cNvSpPr>
          <p:nvPr>
            <p:ph type="sldNum" sz="quarter" idx="5"/>
          </p:nvPr>
        </p:nvSpPr>
        <p:spPr/>
        <p:txBody>
          <a:bodyPr/>
          <a:lstStyle/>
          <a:p>
            <a:fld id="{02D88EF1-2917-4173-BC47-D8380C3D9F53}" type="slidenum">
              <a:rPr lang="es-EC" smtClean="0"/>
              <a:t>27</a:t>
            </a:fld>
            <a:endParaRPr lang="es-EC"/>
          </a:p>
        </p:txBody>
      </p:sp>
    </p:spTree>
    <p:extLst>
      <p:ext uri="{BB962C8B-B14F-4D97-AF65-F5344CB8AC3E}">
        <p14:creationId xmlns:p14="http://schemas.microsoft.com/office/powerpoint/2010/main" val="3332644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200000"/>
              </a:lnSpc>
              <a:spcBef>
                <a:spcPts val="400"/>
              </a:spcBef>
            </a:pPr>
            <a:r>
              <a:rPr lang="es-SV" sz="1800" dirty="0">
                <a:effectLst/>
                <a:latin typeface="Calibri" panose="020F0502020204030204" pitchFamily="34" charset="0"/>
                <a:ea typeface="Calibri" panose="020F0502020204030204" pitchFamily="34" charset="0"/>
              </a:rPr>
              <a:t>La edificación pertenece a la tipología denominada “MULTIFAMILIAR 4D” diseñado por la EMPRESA PÚBLICA ECUADOR ESTRATÉGICO y aprobada por el MIDUVI.</a:t>
            </a:r>
          </a:p>
          <a:p>
            <a:pPr>
              <a:lnSpc>
                <a:spcPct val="200000"/>
              </a:lnSpc>
              <a:spcBef>
                <a:spcPts val="400"/>
              </a:spcBef>
            </a:pPr>
            <a:r>
              <a:rPr lang="es-SV" sz="1800" dirty="0">
                <a:effectLst/>
                <a:latin typeface="Calibri" panose="020F0502020204030204" pitchFamily="34" charset="0"/>
                <a:ea typeface="Calibri" panose="020F0502020204030204" pitchFamily="34" charset="0"/>
              </a:rPr>
              <a:t>Consta de: …</a:t>
            </a:r>
          </a:p>
        </p:txBody>
      </p:sp>
      <p:sp>
        <p:nvSpPr>
          <p:cNvPr id="4" name="Marcador de número de diapositiva 3"/>
          <p:cNvSpPr>
            <a:spLocks noGrp="1"/>
          </p:cNvSpPr>
          <p:nvPr>
            <p:ph type="sldNum" sz="quarter" idx="5"/>
          </p:nvPr>
        </p:nvSpPr>
        <p:spPr/>
        <p:txBody>
          <a:bodyPr/>
          <a:lstStyle/>
          <a:p>
            <a:fld id="{02D88EF1-2917-4173-BC47-D8380C3D9F53}" type="slidenum">
              <a:rPr lang="es-EC" smtClean="0"/>
              <a:t>28</a:t>
            </a:fld>
            <a:endParaRPr lang="es-EC"/>
          </a:p>
        </p:txBody>
      </p:sp>
    </p:spTree>
    <p:extLst>
      <p:ext uri="{BB962C8B-B14F-4D97-AF65-F5344CB8AC3E}">
        <p14:creationId xmlns:p14="http://schemas.microsoft.com/office/powerpoint/2010/main" val="4163899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200000"/>
              </a:lnSpc>
              <a:spcBef>
                <a:spcPts val="400"/>
              </a:spcBef>
            </a:pPr>
            <a:r>
              <a:rPr lang="es-SV" sz="1800" dirty="0">
                <a:effectLst/>
                <a:latin typeface="Calibri" panose="020F0502020204030204" pitchFamily="34" charset="0"/>
                <a:ea typeface="Calibri" panose="020F0502020204030204" pitchFamily="34" charset="0"/>
              </a:rPr>
              <a:t>A continuación se presenta los detalles de los planos arquitectónicos…</a:t>
            </a:r>
          </a:p>
        </p:txBody>
      </p:sp>
      <p:sp>
        <p:nvSpPr>
          <p:cNvPr id="4" name="Marcador de número de diapositiva 3"/>
          <p:cNvSpPr>
            <a:spLocks noGrp="1"/>
          </p:cNvSpPr>
          <p:nvPr>
            <p:ph type="sldNum" sz="quarter" idx="5"/>
          </p:nvPr>
        </p:nvSpPr>
        <p:spPr/>
        <p:txBody>
          <a:bodyPr/>
          <a:lstStyle/>
          <a:p>
            <a:fld id="{02D88EF1-2917-4173-BC47-D8380C3D9F53}" type="slidenum">
              <a:rPr lang="es-EC" smtClean="0"/>
              <a:t>29</a:t>
            </a:fld>
            <a:endParaRPr lang="es-EC"/>
          </a:p>
        </p:txBody>
      </p:sp>
    </p:spTree>
    <p:extLst>
      <p:ext uri="{BB962C8B-B14F-4D97-AF65-F5344CB8AC3E}">
        <p14:creationId xmlns:p14="http://schemas.microsoft.com/office/powerpoint/2010/main" val="884569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200000"/>
              </a:lnSpc>
              <a:spcBef>
                <a:spcPts val="40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cs typeface="Calibri" panose="020F0502020204030204" pitchFamily="34" charset="0"/>
              </a:rPr>
              <a:t>Para el modelamiento BIM se utilizó la herramienta Revit de Autodesk. En la siguiente figura se observa los distintos ambientes en cada una de las plantas.</a:t>
            </a:r>
          </a:p>
          <a:p>
            <a:pPr marL="0" marR="0" lvl="0" indent="0" algn="l" defTabSz="914400" rtl="0" eaLnBrk="1" fontAlgn="auto" latinLnBrk="0" hangingPunct="1">
              <a:lnSpc>
                <a:spcPct val="200000"/>
              </a:lnSpc>
              <a:spcBef>
                <a:spcPts val="40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cs typeface="Calibri" panose="020F0502020204030204" pitchFamily="34" charset="0"/>
              </a:rPr>
              <a:t>Cada departamento contiene 3 habitaciones, 1 baño, sala, cocina y comedor.</a:t>
            </a: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30</a:t>
            </a:fld>
            <a:endParaRPr lang="es-EC"/>
          </a:p>
        </p:txBody>
      </p:sp>
    </p:spTree>
    <p:extLst>
      <p:ext uri="{BB962C8B-B14F-4D97-AF65-F5344CB8AC3E}">
        <p14:creationId xmlns:p14="http://schemas.microsoft.com/office/powerpoint/2010/main" val="2799757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200000"/>
              </a:lnSpc>
              <a:spcBef>
                <a:spcPts val="400"/>
              </a:spcBef>
            </a:pPr>
            <a:r>
              <a:rPr lang="es-SV" sz="1800" dirty="0">
                <a:effectLst/>
                <a:latin typeface="Calibri" panose="020F0502020204030204" pitchFamily="34" charset="0"/>
                <a:ea typeface="Calibri" panose="020F0502020204030204" pitchFamily="34" charset="0"/>
                <a:cs typeface="Calibri" panose="020F0502020204030204" pitchFamily="34" charset="0"/>
              </a:rPr>
              <a:t>Para el diseño de las instalaciones eléctricas se utilizó la arquitectura para trabajar sobre ella mediante modelos de iluminación, creación de simbología, tableros de control y distribución. </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200000"/>
              </a:lnSpc>
              <a:spcBef>
                <a:spcPts val="400"/>
              </a:spcBef>
              <a:spcAft>
                <a:spcPts val="0"/>
              </a:spcAft>
              <a:buClrTx/>
              <a:buSzTx/>
              <a:buFontTx/>
              <a:buNone/>
              <a:tabLst/>
              <a:defRPr/>
            </a:pPr>
            <a:r>
              <a:rPr lang="es-SV" sz="1800" b="1" i="1" dirty="0" err="1">
                <a:effectLst/>
                <a:latin typeface="Calibri" panose="020F0502020204030204" pitchFamily="34" charset="0"/>
                <a:ea typeface="Times New Roman" panose="02020603050405020304" pitchFamily="18" charset="0"/>
                <a:cs typeface="Calibri" panose="020F0502020204030204" pitchFamily="34" charset="0"/>
              </a:rPr>
              <a:t>Además,s</a:t>
            </a:r>
            <a:r>
              <a:rPr lang="es-SV" sz="1800" dirty="0" err="1">
                <a:effectLst/>
                <a:latin typeface="Calibri" panose="020F0502020204030204" pitchFamily="34" charset="0"/>
                <a:ea typeface="Calibri" panose="020F0502020204030204" pitchFamily="34" charset="0"/>
                <a:cs typeface="Calibri" panose="020F0502020204030204" pitchFamily="34" charset="0"/>
              </a:rPr>
              <a:t>e</a:t>
            </a:r>
            <a:r>
              <a:rPr lang="es-SV" sz="1800" dirty="0">
                <a:effectLst/>
                <a:latin typeface="Calibri" panose="020F0502020204030204" pitchFamily="34" charset="0"/>
                <a:ea typeface="Calibri" panose="020F0502020204030204" pitchFamily="34" charset="0"/>
                <a:cs typeface="Calibri" panose="020F0502020204030204" pitchFamily="34" charset="0"/>
              </a:rPr>
              <a:t> realizó el modelamiento de instalaciones de agua fría, agua caliente y aguas servidas a partir de la ubicación de los elementos como lavabo, sanitario, tina y otros, considerando parámetros como: pendientes, diámetros, accesorios y longitudes.</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31</a:t>
            </a:fld>
            <a:endParaRPr lang="es-EC"/>
          </a:p>
        </p:txBody>
      </p:sp>
    </p:spTree>
    <p:extLst>
      <p:ext uri="{BB962C8B-B14F-4D97-AF65-F5344CB8AC3E}">
        <p14:creationId xmlns:p14="http://schemas.microsoft.com/office/powerpoint/2010/main" val="20108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sz="1800" dirty="0">
                <a:effectLst/>
                <a:latin typeface="Calibri" panose="020F0502020204030204" pitchFamily="34" charset="0"/>
                <a:ea typeface="Calibri" panose="020F0502020204030204" pitchFamily="34" charset="0"/>
              </a:rPr>
              <a:t>-----</a:t>
            </a:r>
          </a:p>
          <a:p>
            <a:endParaRPr lang="es-SV" sz="1800" dirty="0">
              <a:effectLst/>
              <a:latin typeface="Calibri" panose="020F0502020204030204" pitchFamily="34" charset="0"/>
              <a:ea typeface="Calibri" panose="020F0502020204030204" pitchFamily="34" charset="0"/>
            </a:endParaRPr>
          </a:p>
          <a:p>
            <a:r>
              <a:rPr lang="es-SV" sz="1800" dirty="0">
                <a:effectLst/>
                <a:latin typeface="Calibri" panose="020F0502020204030204" pitchFamily="34" charset="0"/>
                <a:ea typeface="Calibri" panose="020F0502020204030204" pitchFamily="34" charset="0"/>
              </a:rPr>
              <a:t>En este contexto, el objetivo de construir  viviendas de interés social  de una manera rápida y de forma masiva, es la de mejorar la calidad de vida de grupos vulnerables de la población que no cuentan aún con este derecho.</a:t>
            </a:r>
            <a:endParaRPr lang="es-EC"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5</a:t>
            </a:fld>
            <a:endParaRPr lang="es-EC"/>
          </a:p>
        </p:txBody>
      </p:sp>
    </p:spTree>
    <p:extLst>
      <p:ext uri="{BB962C8B-B14F-4D97-AF65-F5344CB8AC3E}">
        <p14:creationId xmlns:p14="http://schemas.microsoft.com/office/powerpoint/2010/main" val="3084489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200000"/>
              </a:lnSpc>
              <a:spcBef>
                <a:spcPts val="400"/>
              </a:spcBef>
            </a:pPr>
            <a:r>
              <a:rPr lang="es-ES" sz="1800" b="1" i="1" dirty="0">
                <a:effectLst/>
                <a:latin typeface="Calibri" panose="020F0502020204030204" pitchFamily="34" charset="0"/>
                <a:ea typeface="Times New Roman" panose="02020603050405020304" pitchFamily="18" charset="0"/>
                <a:cs typeface="Calibri" panose="020F0502020204030204" pitchFamily="34" charset="0"/>
              </a:rPr>
              <a:t>A continuación se detalla una vista en corte de las instalaciones</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32</a:t>
            </a:fld>
            <a:endParaRPr lang="es-EC"/>
          </a:p>
        </p:txBody>
      </p:sp>
    </p:spTree>
    <p:extLst>
      <p:ext uri="{BB962C8B-B14F-4D97-AF65-F5344CB8AC3E}">
        <p14:creationId xmlns:p14="http://schemas.microsoft.com/office/powerpoint/2010/main" val="183428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200000"/>
              </a:lnSpc>
              <a:spcBef>
                <a:spcPts val="400"/>
              </a:spcBef>
            </a:pPr>
            <a:r>
              <a:rPr lang="es-ES" sz="1800" b="1" i="1" dirty="0">
                <a:effectLst/>
                <a:latin typeface="Calibri" panose="020F0502020204030204" pitchFamily="34" charset="0"/>
                <a:ea typeface="Times New Roman" panose="02020603050405020304" pitchFamily="18" charset="0"/>
                <a:cs typeface="Calibri" panose="020F0502020204030204" pitchFamily="34" charset="0"/>
              </a:rPr>
              <a:t>Se realizo el modelo de la cubierta, y en la parte inferior derecha se observa el numero de elementos y su peso.</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33</a:t>
            </a:fld>
            <a:endParaRPr lang="es-EC"/>
          </a:p>
        </p:txBody>
      </p:sp>
    </p:spTree>
    <p:extLst>
      <p:ext uri="{BB962C8B-B14F-4D97-AF65-F5344CB8AC3E}">
        <p14:creationId xmlns:p14="http://schemas.microsoft.com/office/powerpoint/2010/main" val="2820834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sz="1800" dirty="0">
                <a:effectLst/>
                <a:latin typeface="Calibri" panose="020F0502020204030204" pitchFamily="34" charset="0"/>
                <a:ea typeface="Calibri" panose="020F0502020204030204" pitchFamily="34" charset="0"/>
              </a:rPr>
              <a:t>Para el diseño del sistema de hormigón armado se realizó las siguientes consideraciones estructurales: ..</a:t>
            </a:r>
          </a:p>
          <a:p>
            <a:endParaRPr lang="es-SV" sz="1800" dirty="0">
              <a:effectLst/>
              <a:latin typeface="Calibri" panose="020F0502020204030204" pitchFamily="34" charset="0"/>
              <a:ea typeface="Calibri" panose="020F0502020204030204" pitchFamily="34" charset="0"/>
            </a:endParaRPr>
          </a:p>
          <a:p>
            <a:r>
              <a:rPr lang="es-SV" sz="1800" dirty="0">
                <a:effectLst/>
                <a:latin typeface="Calibri" panose="020F0502020204030204" pitchFamily="34" charset="0"/>
                <a:ea typeface="Calibri" panose="020F0502020204030204" pitchFamily="34" charset="0"/>
              </a:rPr>
              <a:t>Y también, se determinó como sitio del proyecto la ciudad de Portoviejo, en la provincia de Manabí, siendo esta una de las ciudades gravemente afectadas durante el sismo del 16 de abril de 2016 y siendo una de las provincias con mayor déficit de vivienda.</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34</a:t>
            </a:fld>
            <a:endParaRPr lang="es-EC"/>
          </a:p>
        </p:txBody>
      </p:sp>
    </p:spTree>
    <p:extLst>
      <p:ext uri="{BB962C8B-B14F-4D97-AF65-F5344CB8AC3E}">
        <p14:creationId xmlns:p14="http://schemas.microsoft.com/office/powerpoint/2010/main" val="2014803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En la presente sección se indica el modelamiento estructural del sistema hormigón armado y las consideraciones de la normativa NEC-SE-HM en conjunto al ACI-318. </a:t>
            </a:r>
          </a:p>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Además, se presenta los parámetros sísmicos utilizados, destacando el uso del coeficiente de reducción de respuesta estructural R 8</a:t>
            </a:r>
          </a:p>
          <a:p>
            <a:pPr indent="457200">
              <a:lnSpc>
                <a:spcPct val="200000"/>
              </a:lnSpc>
            </a:pPr>
            <a:endParaRPr lang="es-SV"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35</a:t>
            </a:fld>
            <a:endParaRPr lang="es-EC"/>
          </a:p>
        </p:txBody>
      </p:sp>
    </p:spTree>
    <p:extLst>
      <p:ext uri="{BB962C8B-B14F-4D97-AF65-F5344CB8AC3E}">
        <p14:creationId xmlns:p14="http://schemas.microsoft.com/office/powerpoint/2010/main" val="4049367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200000"/>
              </a:lnSpc>
              <a:spcBef>
                <a:spcPts val="400"/>
              </a:spcBef>
            </a:pPr>
            <a:r>
              <a:rPr lang="es-ES" sz="1800" b="1" i="1" dirty="0">
                <a:effectLst/>
                <a:latin typeface="Calibri" panose="020F0502020204030204" pitchFamily="34" charset="0"/>
                <a:ea typeface="Calibri" panose="020F0502020204030204" pitchFamily="34" charset="0"/>
                <a:cs typeface="Calibri" panose="020F0502020204030204" pitchFamily="34" charset="0"/>
              </a:rPr>
              <a:t>En las imágenes se puede observar las dimensiones para vigas en cada una de las plantas, y en la parte inferior la cantidad, dimensiones y denominación de todos los elementos.</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36</a:t>
            </a:fld>
            <a:endParaRPr lang="es-EC"/>
          </a:p>
        </p:txBody>
      </p:sp>
    </p:spTree>
    <p:extLst>
      <p:ext uri="{BB962C8B-B14F-4D97-AF65-F5344CB8AC3E}">
        <p14:creationId xmlns:p14="http://schemas.microsoft.com/office/powerpoint/2010/main" val="36207585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Una vez diseñados los elementos que constituyen el sistema de hormigón armado se procedió a realizar el modelamiento en el software de la familia BIM, donde;</a:t>
            </a:r>
          </a:p>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En las siguiente figuras se observa el modelo estructural de hormigón armado y todos sus elementos: </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37</a:t>
            </a:fld>
            <a:endParaRPr lang="es-EC"/>
          </a:p>
        </p:txBody>
      </p:sp>
    </p:spTree>
    <p:extLst>
      <p:ext uri="{BB962C8B-B14F-4D97-AF65-F5344CB8AC3E}">
        <p14:creationId xmlns:p14="http://schemas.microsoft.com/office/powerpoint/2010/main" val="2638049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57200">
              <a:lnSpc>
                <a:spcPct val="200000"/>
              </a:lnSpc>
            </a:pPr>
            <a:r>
              <a:rPr lang="es-SV" sz="1800" dirty="0">
                <a:effectLst/>
                <a:latin typeface="Calibri" panose="020F0502020204030204" pitchFamily="34" charset="0"/>
                <a:ea typeface="Calibri" panose="020F0502020204030204" pitchFamily="34" charset="0"/>
              </a:rPr>
              <a:t>La interfaz del programa permite además la colocación de la armadura obtenida previamente por el cálculo estructural en cada uno de los elementos que constituyen la edificación y que se observa en las siguientes figuras:</a:t>
            </a:r>
          </a:p>
          <a:p>
            <a:pPr indent="457200">
              <a:lnSpc>
                <a:spcPct val="200000"/>
              </a:lnSpc>
            </a:pPr>
            <a:r>
              <a:rPr lang="es-SV" sz="1800" dirty="0">
                <a:effectLst/>
                <a:latin typeface="Calibri" panose="020F0502020204030204" pitchFamily="34" charset="0"/>
                <a:ea typeface="Calibri" panose="020F0502020204030204" pitchFamily="34" charset="0"/>
              </a:rPr>
              <a:t>El programa b</a:t>
            </a:r>
            <a:r>
              <a:rPr lang="es-SV" sz="1800" dirty="0">
                <a:effectLst/>
                <a:latin typeface="Calibri" panose="020F0502020204030204" pitchFamily="34" charset="0"/>
                <a:ea typeface="Calibri" panose="020F0502020204030204" pitchFamily="34" charset="0"/>
                <a:cs typeface="Calibri" panose="020F0502020204030204" pitchFamily="34" charset="0"/>
              </a:rPr>
              <a:t>rinda una perspectiva real del proceso de construcción, armado y ubicación de elementos del proyecto, se observa la distribución de la armadura a colocar en una de las zapatas y columnas de la vivienda</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indent="457200">
              <a:lnSpc>
                <a:spcPct val="200000"/>
              </a:lnSpc>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38</a:t>
            </a:fld>
            <a:endParaRPr lang="es-EC"/>
          </a:p>
        </p:txBody>
      </p:sp>
    </p:spTree>
    <p:extLst>
      <p:ext uri="{BB962C8B-B14F-4D97-AF65-F5344CB8AC3E}">
        <p14:creationId xmlns:p14="http://schemas.microsoft.com/office/powerpoint/2010/main" val="48353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En la siguiente figura se observa el modelo estructural de hormigón armado con todos sus elementos y la colocación de la cubierta metálica.</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39</a:t>
            </a:fld>
            <a:endParaRPr lang="es-EC"/>
          </a:p>
        </p:txBody>
      </p:sp>
    </p:spTree>
    <p:extLst>
      <p:ext uri="{BB962C8B-B14F-4D97-AF65-F5344CB8AC3E}">
        <p14:creationId xmlns:p14="http://schemas.microsoft.com/office/powerpoint/2010/main" val="2751644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200000"/>
              </a:lnSpc>
              <a:spcBef>
                <a:spcPts val="40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rPr>
              <a:t>Para el diseño del sistema de acero se realizó las siguientes consideraciones estructurales: ..</a:t>
            </a:r>
          </a:p>
          <a:p>
            <a:pPr marL="0" marR="0" lvl="0" indent="0" algn="l" defTabSz="914400" rtl="0" eaLnBrk="1" fontAlgn="auto" latinLnBrk="0" hangingPunct="1">
              <a:lnSpc>
                <a:spcPct val="200000"/>
              </a:lnSpc>
              <a:spcBef>
                <a:spcPts val="400"/>
              </a:spcBef>
              <a:spcAft>
                <a:spcPts val="0"/>
              </a:spcAft>
              <a:buClrTx/>
              <a:buSzTx/>
              <a:buFontTx/>
              <a:buNone/>
              <a:tabLst/>
              <a:defRPr/>
            </a:pPr>
            <a:endParaRPr lang="es-SV"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200000"/>
              </a:lnSpc>
              <a:spcBef>
                <a:spcPts val="40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rPr>
              <a:t>Además de considerar los elementos IPE para vigas y viguetas, y los elementos HEB para columnas.</a:t>
            </a: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40</a:t>
            </a:fld>
            <a:endParaRPr lang="es-EC"/>
          </a:p>
        </p:txBody>
      </p:sp>
    </p:spTree>
    <p:extLst>
      <p:ext uri="{BB962C8B-B14F-4D97-AF65-F5344CB8AC3E}">
        <p14:creationId xmlns:p14="http://schemas.microsoft.com/office/powerpoint/2010/main" val="493559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A continuación ,  se indica el modelo estructural del sistema de acero mediante las consideraciones de la normativa NEC-SE-AC y ANSI-AISC</a:t>
            </a:r>
          </a:p>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Además de los parámetros sísmicos utilizados y el coeficiente R de 8</a:t>
            </a: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41</a:t>
            </a:fld>
            <a:endParaRPr lang="es-EC"/>
          </a:p>
        </p:txBody>
      </p:sp>
    </p:spTree>
    <p:extLst>
      <p:ext uri="{BB962C8B-B14F-4D97-AF65-F5344CB8AC3E}">
        <p14:creationId xmlns:p14="http://schemas.microsoft.com/office/powerpoint/2010/main" val="3462162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sz="1800" dirty="0">
                <a:effectLst/>
                <a:latin typeface="Calibri" panose="020F0502020204030204" pitchFamily="34" charset="0"/>
                <a:ea typeface="Calibri" panose="020F0502020204030204" pitchFamily="34" charset="0"/>
              </a:rPr>
              <a:t>Como objetivos del Gobierno Nacional en 2017 se planteó:</a:t>
            </a:r>
          </a:p>
          <a:p>
            <a:r>
              <a:rPr lang="es-SV" sz="1800" dirty="0">
                <a:effectLst/>
                <a:latin typeface="Calibri" panose="020F0502020204030204" pitchFamily="34" charset="0"/>
                <a:ea typeface="Calibri" panose="020F0502020204030204" pitchFamily="34" charset="0"/>
              </a:rPr>
              <a:t>*Reducir el déficit de vivienda de 12,3% al 9,9% y </a:t>
            </a:r>
          </a:p>
          <a:p>
            <a:r>
              <a:rPr lang="es-SV" sz="1800" dirty="0">
                <a:effectLst/>
                <a:latin typeface="Calibri" panose="020F0502020204030204" pitchFamily="34" charset="0"/>
                <a:ea typeface="Calibri" panose="020F0502020204030204" pitchFamily="34" charset="0"/>
              </a:rPr>
              <a:t>*Aumentar de 53% al 95% la cantidad de hogares con vivienda digna</a:t>
            </a:r>
          </a:p>
          <a:p>
            <a:r>
              <a:rPr lang="es-SV" sz="1800" dirty="0">
                <a:effectLst/>
                <a:latin typeface="Calibri" panose="020F0502020204030204" pitchFamily="34" charset="0"/>
                <a:ea typeface="Calibri" panose="020F0502020204030204" pitchFamily="34" charset="0"/>
              </a:rPr>
              <a:t>Es por ello, que el Estado ecuatoriano mediante el MINISTERIO DE DESARROLLO URBANO Y VIVIENDA creó la misión “Casa Para Todos” para cubrir los requerimientos de vivienda de interés social, </a:t>
            </a:r>
            <a:r>
              <a:rPr lang="es-SV" sz="1800" b="1" dirty="0">
                <a:effectLst/>
                <a:latin typeface="Calibri" panose="020F0502020204030204" pitchFamily="34" charset="0"/>
                <a:ea typeface="Calibri" panose="020F0502020204030204" pitchFamily="34" charset="0"/>
              </a:rPr>
              <a:t>facilitando su adquisición con una subvención total o parcial.</a:t>
            </a:r>
            <a:endParaRPr lang="es-EC" b="1"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6</a:t>
            </a:fld>
            <a:endParaRPr lang="es-EC"/>
          </a:p>
        </p:txBody>
      </p:sp>
    </p:spTree>
    <p:extLst>
      <p:ext uri="{BB962C8B-B14F-4D97-AF65-F5344CB8AC3E}">
        <p14:creationId xmlns:p14="http://schemas.microsoft.com/office/powerpoint/2010/main" val="1310461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200000"/>
              </a:lnSpc>
              <a:spcBef>
                <a:spcPts val="400"/>
              </a:spcBef>
            </a:pPr>
            <a:r>
              <a:rPr lang="es-ES" sz="1800" b="1" i="1" dirty="0">
                <a:effectLst/>
                <a:latin typeface="Calibri" panose="020F0502020204030204" pitchFamily="34" charset="0"/>
                <a:ea typeface="Calibri" panose="020F0502020204030204" pitchFamily="34" charset="0"/>
                <a:cs typeface="Calibri" panose="020F0502020204030204" pitchFamily="34" charset="0"/>
              </a:rPr>
              <a:t>En las imágenes se puede observar los perfiles a utilizar para vigas y viguetas en cada una de las plantas</a:t>
            </a:r>
          </a:p>
          <a:p>
            <a:pPr>
              <a:lnSpc>
                <a:spcPct val="200000"/>
              </a:lnSpc>
              <a:spcBef>
                <a:spcPts val="400"/>
              </a:spcBef>
            </a:pPr>
            <a:r>
              <a:rPr lang="es-ES" sz="1800" b="1" i="1" dirty="0">
                <a:effectLst/>
                <a:latin typeface="Calibri" panose="020F0502020204030204" pitchFamily="34" charset="0"/>
                <a:ea typeface="Calibri" panose="020F0502020204030204" pitchFamily="34" charset="0"/>
                <a:cs typeface="Calibri" panose="020F0502020204030204" pitchFamily="34" charset="0"/>
              </a:rPr>
              <a:t>, y en la parte inferior la cantidad, dimensiones y denominación de todos los elementos que constituyen la estructura</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42</a:t>
            </a:fld>
            <a:endParaRPr lang="es-EC"/>
          </a:p>
        </p:txBody>
      </p:sp>
    </p:spTree>
    <p:extLst>
      <p:ext uri="{BB962C8B-B14F-4D97-AF65-F5344CB8AC3E}">
        <p14:creationId xmlns:p14="http://schemas.microsoft.com/office/powerpoint/2010/main" val="12510278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49580">
              <a:lnSpc>
                <a:spcPct val="200000"/>
              </a:lnSpc>
            </a:pPr>
            <a:r>
              <a:rPr lang="es-SV" sz="1800" b="1" dirty="0">
                <a:effectLst/>
                <a:latin typeface="Calibri" panose="020F0502020204030204" pitchFamily="34" charset="0"/>
                <a:ea typeface="Calibri" panose="020F0502020204030204" pitchFamily="34" charset="0"/>
                <a:cs typeface="Calibri" panose="020F0502020204030204" pitchFamily="34" charset="0"/>
              </a:rPr>
              <a:t>IMA</a:t>
            </a:r>
            <a:r>
              <a:rPr lang="es-SV" sz="1800" dirty="0">
                <a:effectLst/>
                <a:latin typeface="Calibri" panose="020F0502020204030204" pitchFamily="34" charset="0"/>
                <a:ea typeface="Calibri" panose="020F0502020204030204" pitchFamily="34" charset="0"/>
                <a:cs typeface="Calibri" panose="020F0502020204030204" pitchFamily="34" charset="0"/>
              </a:rPr>
              <a:t>-Una vez diseñada la estructura,</a:t>
            </a:r>
          </a:p>
          <a:p>
            <a:pPr indent="44958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 se añadió el conjunto de losas tipo </a:t>
            </a:r>
            <a:r>
              <a:rPr lang="es-SV" sz="1800" dirty="0" err="1">
                <a:effectLst/>
                <a:latin typeface="Calibri" panose="020F0502020204030204" pitchFamily="34" charset="0"/>
                <a:ea typeface="Calibri" panose="020F0502020204030204" pitchFamily="34" charset="0"/>
                <a:cs typeface="Calibri" panose="020F0502020204030204" pitchFamily="34" charset="0"/>
              </a:rPr>
              <a:t>deck</a:t>
            </a:r>
            <a:r>
              <a:rPr lang="es-SV" sz="1800" dirty="0">
                <a:effectLst/>
                <a:latin typeface="Calibri" panose="020F0502020204030204" pitchFamily="34" charset="0"/>
                <a:ea typeface="Calibri" panose="020F0502020204030204" pitchFamily="34" charset="0"/>
                <a:cs typeface="Calibri" panose="020F0502020204030204" pitchFamily="34" charset="0"/>
              </a:rPr>
              <a:t> con su respectiva lámina de acero galvanizado,</a:t>
            </a:r>
          </a:p>
          <a:p>
            <a:pPr indent="449580">
              <a:lnSpc>
                <a:spcPct val="200000"/>
              </a:lnSpc>
            </a:pPr>
            <a:r>
              <a:rPr lang="es-SV" sz="1800" b="1" dirty="0">
                <a:effectLst/>
                <a:latin typeface="Calibri" panose="020F0502020204030204" pitchFamily="34" charset="0"/>
                <a:ea typeface="Calibri" panose="020F0502020204030204" pitchFamily="34" charset="0"/>
                <a:cs typeface="Calibri" panose="020F0502020204030204" pitchFamily="34" charset="0"/>
              </a:rPr>
              <a:t> además se colocó la losa de contrapiso que como se puede observar a continuación:</a:t>
            </a:r>
          </a:p>
          <a:p>
            <a:pPr indent="449580">
              <a:lnSpc>
                <a:spcPct val="200000"/>
              </a:lnSpc>
            </a:pPr>
            <a:r>
              <a:rPr lang="es-SV" sz="1800" b="1" dirty="0">
                <a:effectLst/>
                <a:latin typeface="Calibri" panose="020F0502020204030204" pitchFamily="34" charset="0"/>
                <a:ea typeface="Calibri" panose="020F0502020204030204" pitchFamily="34" charset="0"/>
                <a:cs typeface="Calibri" panose="020F0502020204030204" pitchFamily="34" charset="0"/>
              </a:rPr>
              <a:t>IMA2</a:t>
            </a:r>
          </a:p>
          <a:p>
            <a:pPr marL="0" marR="0" lvl="0" indent="0" algn="l" defTabSz="914400" rtl="0" eaLnBrk="1" fontAlgn="auto" latinLnBrk="0" hangingPunct="1">
              <a:lnSpc>
                <a:spcPct val="200000"/>
              </a:lnSpc>
              <a:spcBef>
                <a:spcPts val="40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cs typeface="Calibri" panose="020F0502020204030204" pitchFamily="34" charset="0"/>
              </a:rPr>
              <a:t>Otro de los elementos que se colocaron en el modelo fueron las diagonales </a:t>
            </a:r>
            <a:r>
              <a:rPr lang="es-SV" sz="1800" dirty="0" err="1">
                <a:effectLst/>
                <a:latin typeface="Calibri" panose="020F0502020204030204" pitchFamily="34" charset="0"/>
                <a:ea typeface="Calibri" panose="020F0502020204030204" pitchFamily="34" charset="0"/>
                <a:cs typeface="Calibri" panose="020F0502020204030204" pitchFamily="34" charset="0"/>
              </a:rPr>
              <a:t>rigidizadoras</a:t>
            </a:r>
            <a:r>
              <a:rPr lang="es-SV" sz="1800" dirty="0">
                <a:effectLst/>
                <a:latin typeface="Calibri" panose="020F0502020204030204" pitchFamily="34" charset="0"/>
                <a:ea typeface="Calibri" panose="020F0502020204030204" pitchFamily="34" charset="0"/>
                <a:cs typeface="Calibri" panose="020F0502020204030204" pitchFamily="34" charset="0"/>
              </a:rPr>
              <a:t> de perfil cuadrado observadas en esta vista lateral de la edificación:</a:t>
            </a:r>
          </a:p>
          <a:p>
            <a:pPr marL="0" marR="0" lvl="0" indent="0" algn="l" defTabSz="914400" rtl="0" eaLnBrk="1" fontAlgn="auto" latinLnBrk="0" hangingPunct="1">
              <a:lnSpc>
                <a:spcPct val="200000"/>
              </a:lnSpc>
              <a:spcBef>
                <a:spcPts val="400"/>
              </a:spcBef>
              <a:spcAft>
                <a:spcPts val="0"/>
              </a:spcAft>
              <a:buClrTx/>
              <a:buSzTx/>
              <a:buFontTx/>
              <a:buNone/>
              <a:tabLst/>
              <a:defRPr/>
            </a:pPr>
            <a:r>
              <a:rPr lang="es-SV" sz="1800" b="1" dirty="0">
                <a:effectLst/>
                <a:latin typeface="Calibri" panose="020F0502020204030204" pitchFamily="34" charset="0"/>
                <a:ea typeface="Calibri" panose="020F0502020204030204" pitchFamily="34" charset="0"/>
                <a:cs typeface="Calibri" panose="020F0502020204030204" pitchFamily="34" charset="0"/>
              </a:rPr>
              <a:t>IMA3</a:t>
            </a:r>
            <a:endParaRPr lang="es-EC" sz="1800" b="1" dirty="0">
              <a:effectLst/>
              <a:latin typeface="Calibri" panose="020F0502020204030204" pitchFamily="34" charset="0"/>
              <a:ea typeface="Calibri" panose="020F0502020204030204" pitchFamily="34" charset="0"/>
              <a:cs typeface="Calibri" panose="020F0502020204030204" pitchFamily="34" charset="0"/>
            </a:endParaRP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43</a:t>
            </a:fld>
            <a:endParaRPr lang="es-EC"/>
          </a:p>
        </p:txBody>
      </p:sp>
    </p:spTree>
    <p:extLst>
      <p:ext uri="{BB962C8B-B14F-4D97-AF65-F5344CB8AC3E}">
        <p14:creationId xmlns:p14="http://schemas.microsoft.com/office/powerpoint/2010/main" val="29922467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4958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Además de las riostras de la estructura, se realizó el modelamiento de los sistemas de apoyo tanto para las diagonales que están unidas mediante placas, como para las columnas HEB que se encuentran ancladas a una columna mediante placas y una conexión apernada.</a:t>
            </a:r>
          </a:p>
          <a:p>
            <a:pPr marL="0" marR="0" lvl="0" indent="449580" algn="l" defTabSz="914400" rtl="0" eaLnBrk="1" fontAlgn="auto" latinLnBrk="0" hangingPunct="1">
              <a:lnSpc>
                <a:spcPct val="200000"/>
              </a:lnSpc>
              <a:spcBef>
                <a:spcPts val="0"/>
              </a:spcBef>
              <a:spcAft>
                <a:spcPts val="0"/>
              </a:spcAft>
              <a:buClrTx/>
              <a:buSzTx/>
              <a:buFontTx/>
              <a:buNone/>
              <a:tabLst/>
              <a:defRPr/>
            </a:pPr>
            <a:endParaRPr lang="es-SV"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cs typeface="Calibri" panose="020F0502020204030204" pitchFamily="34" charset="0"/>
              </a:rPr>
              <a:t>Posteriormente, se realizó la colocación de estribos y armadura longitudinal en las bases de soporte y la distribución de acero en las zapatas de la cimentación.</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indent="449580">
              <a:lnSpc>
                <a:spcPct val="200000"/>
              </a:lnSpc>
            </a:pP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44</a:t>
            </a:fld>
            <a:endParaRPr lang="es-EC"/>
          </a:p>
        </p:txBody>
      </p:sp>
    </p:spTree>
    <p:extLst>
      <p:ext uri="{BB962C8B-B14F-4D97-AF65-F5344CB8AC3E}">
        <p14:creationId xmlns:p14="http://schemas.microsoft.com/office/powerpoint/2010/main" val="34750243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Como parte del modelo, se integró gradas metálicas a la estructura, respetando las dimensiones de huella y contra huella determinadas en los planos de la edificación.</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200000"/>
              </a:lnSpc>
              <a:spcBef>
                <a:spcPts val="40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cs typeface="Calibri" panose="020F0502020204030204" pitchFamily="34" charset="0"/>
              </a:rPr>
              <a:t>Finalmente, el último componente que se agregó fue la cubierta metálica, verificando que sus apoyos se ubiquen adecuadamente sobre las vigas y viguetas de la vivienda.</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45</a:t>
            </a:fld>
            <a:endParaRPr lang="es-EC"/>
          </a:p>
        </p:txBody>
      </p:sp>
    </p:spTree>
    <p:extLst>
      <p:ext uri="{BB962C8B-B14F-4D97-AF65-F5344CB8AC3E}">
        <p14:creationId xmlns:p14="http://schemas.microsoft.com/office/powerpoint/2010/main" val="36151855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200000"/>
              </a:lnSpc>
              <a:spcBef>
                <a:spcPts val="40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rPr>
              <a:t>Para el diseño del sistema de acero se realizó las siguientes consideraciones estructurales: ..</a:t>
            </a:r>
          </a:p>
          <a:p>
            <a:pPr marL="0" marR="0" lvl="0" indent="0" algn="l" defTabSz="914400" rtl="0" eaLnBrk="1" fontAlgn="auto" latinLnBrk="0" hangingPunct="1">
              <a:lnSpc>
                <a:spcPct val="200000"/>
              </a:lnSpc>
              <a:spcBef>
                <a:spcPts val="400"/>
              </a:spcBef>
              <a:spcAft>
                <a:spcPts val="0"/>
              </a:spcAft>
              <a:buClrTx/>
              <a:buSzTx/>
              <a:buFontTx/>
              <a:buNone/>
              <a:tabLst/>
              <a:defRPr/>
            </a:pPr>
            <a:endParaRPr lang="es-SV" sz="1800" dirty="0">
              <a:effectLst/>
              <a:latin typeface="Calibri" panose="020F0502020204030204" pitchFamily="34" charset="0"/>
              <a:ea typeface="Calibri" panose="020F0502020204030204" pitchFamily="34" charset="0"/>
            </a:endParaRP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46</a:t>
            </a:fld>
            <a:endParaRPr lang="es-EC"/>
          </a:p>
        </p:txBody>
      </p:sp>
    </p:spTree>
    <p:extLst>
      <p:ext uri="{BB962C8B-B14F-4D97-AF65-F5344CB8AC3E}">
        <p14:creationId xmlns:p14="http://schemas.microsoft.com/office/powerpoint/2010/main" val="18367218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A continuación ,  se indica el modelo estructural del sistema de muros y la utilización de la normativa NEC-SE-HM y ACI 318</a:t>
            </a:r>
          </a:p>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Además de los parámetros sísmicos utilizados y el coeficiente de reducción R 5</a:t>
            </a:r>
          </a:p>
        </p:txBody>
      </p:sp>
      <p:sp>
        <p:nvSpPr>
          <p:cNvPr id="4" name="Marcador de número de diapositiva 3"/>
          <p:cNvSpPr>
            <a:spLocks noGrp="1"/>
          </p:cNvSpPr>
          <p:nvPr>
            <p:ph type="sldNum" sz="quarter" idx="5"/>
          </p:nvPr>
        </p:nvSpPr>
        <p:spPr/>
        <p:txBody>
          <a:bodyPr/>
          <a:lstStyle/>
          <a:p>
            <a:fld id="{02D88EF1-2917-4173-BC47-D8380C3D9F53}" type="slidenum">
              <a:rPr lang="es-EC" smtClean="0"/>
              <a:t>47</a:t>
            </a:fld>
            <a:endParaRPr lang="es-EC"/>
          </a:p>
        </p:txBody>
      </p:sp>
    </p:spTree>
    <p:extLst>
      <p:ext uri="{BB962C8B-B14F-4D97-AF65-F5344CB8AC3E}">
        <p14:creationId xmlns:p14="http://schemas.microsoft.com/office/powerpoint/2010/main" val="29589572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200000"/>
              </a:lnSpc>
              <a:spcBef>
                <a:spcPts val="400"/>
              </a:spcBef>
            </a:pPr>
            <a:r>
              <a:rPr lang="es-ES" sz="1800" b="1" i="1" dirty="0">
                <a:effectLst/>
                <a:latin typeface="Calibri" panose="020F0502020204030204" pitchFamily="34" charset="0"/>
                <a:ea typeface="Calibri" panose="020F0502020204030204" pitchFamily="34" charset="0"/>
                <a:cs typeface="Calibri" panose="020F0502020204030204" pitchFamily="34" charset="0"/>
              </a:rPr>
              <a:t>En las imágenes se puede observar la distribución de muros en cada una de las plantas</a:t>
            </a:r>
            <a:r>
              <a:rPr lang="es-SV" sz="1800" b="1" i="1" dirty="0">
                <a:effectLst/>
                <a:latin typeface="Calibri" panose="020F0502020204030204" pitchFamily="34" charset="0"/>
                <a:ea typeface="Calibri" panose="020F0502020204030204" pitchFamily="34" charset="0"/>
                <a:cs typeface="Calibri" panose="020F0502020204030204" pitchFamily="34" charset="0"/>
              </a:rPr>
              <a:t> ,así como, su espesor de losas y paredes.</a:t>
            </a:r>
            <a:endParaRPr lang="es-ES" sz="1800" b="1" i="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48</a:t>
            </a:fld>
            <a:endParaRPr lang="es-EC"/>
          </a:p>
        </p:txBody>
      </p:sp>
    </p:spTree>
    <p:extLst>
      <p:ext uri="{BB962C8B-B14F-4D97-AF65-F5344CB8AC3E}">
        <p14:creationId xmlns:p14="http://schemas.microsoft.com/office/powerpoint/2010/main" val="30088206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cs typeface="Calibri" panose="020F0502020204030204" pitchFamily="34" charset="0"/>
              </a:rPr>
              <a:t>El modelamiento del sistema de muros portantes se desarrolló considerando la distribución arquitectónica detallada en los planos con un ancho de 10 cm para paredes y las aperturas necesarias para puertas y ventanas.</a:t>
            </a:r>
          </a:p>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cs typeface="Calibri" panose="020F0502020204030204" pitchFamily="34" charset="0"/>
              </a:rPr>
              <a:t>Posteriormente, se realizó la colocación de las losas de entrepiso y de cubierta (IMA)</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indent="449580">
              <a:lnSpc>
                <a:spcPct val="200000"/>
              </a:lnSpc>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49</a:t>
            </a:fld>
            <a:endParaRPr lang="es-EC"/>
          </a:p>
        </p:txBody>
      </p:sp>
    </p:spTree>
    <p:extLst>
      <p:ext uri="{BB962C8B-B14F-4D97-AF65-F5344CB8AC3E}">
        <p14:creationId xmlns:p14="http://schemas.microsoft.com/office/powerpoint/2010/main" val="544373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57200">
              <a:lnSpc>
                <a:spcPct val="200000"/>
              </a:lnSpc>
            </a:pPr>
            <a:r>
              <a:rPr lang="es-SV" sz="1800" dirty="0">
                <a:effectLst/>
                <a:latin typeface="Calibri" panose="020F0502020204030204" pitchFamily="34" charset="0"/>
                <a:ea typeface="Calibri" panose="020F0502020204030204" pitchFamily="34" charset="0"/>
              </a:rPr>
              <a:t>Adicionalmente se realizó la colocación de la armadura obtenida previamente por el cálculo estructural en cada uno de muros:</a:t>
            </a:r>
          </a:p>
          <a:p>
            <a:pPr>
              <a:lnSpc>
                <a:spcPct val="200000"/>
              </a:lnSpc>
              <a:spcBef>
                <a:spcPts val="400"/>
              </a:spcBef>
            </a:pPr>
            <a:r>
              <a:rPr lang="es-SV" sz="1800" dirty="0">
                <a:effectLst/>
                <a:latin typeface="Calibri" panose="020F0502020204030204" pitchFamily="34" charset="0"/>
                <a:ea typeface="Calibri" panose="020F0502020204030204" pitchFamily="34" charset="0"/>
              </a:rPr>
              <a:t>Finalmente se realizó la colocación de los demás elementos y la cubierta, presentándose el siguiente modelo (IMA)</a:t>
            </a:r>
          </a:p>
        </p:txBody>
      </p:sp>
      <p:sp>
        <p:nvSpPr>
          <p:cNvPr id="4" name="Marcador de número de diapositiva 3"/>
          <p:cNvSpPr>
            <a:spLocks noGrp="1"/>
          </p:cNvSpPr>
          <p:nvPr>
            <p:ph type="sldNum" sz="quarter" idx="5"/>
          </p:nvPr>
        </p:nvSpPr>
        <p:spPr/>
        <p:txBody>
          <a:bodyPr/>
          <a:lstStyle/>
          <a:p>
            <a:fld id="{02D88EF1-2917-4173-BC47-D8380C3D9F53}" type="slidenum">
              <a:rPr lang="es-EC" smtClean="0"/>
              <a:t>50</a:t>
            </a:fld>
            <a:endParaRPr lang="es-EC"/>
          </a:p>
        </p:txBody>
      </p:sp>
    </p:spTree>
    <p:extLst>
      <p:ext uri="{BB962C8B-B14F-4D97-AF65-F5344CB8AC3E}">
        <p14:creationId xmlns:p14="http://schemas.microsoft.com/office/powerpoint/2010/main" val="13454016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200000"/>
              </a:lnSpc>
              <a:spcBef>
                <a:spcPts val="40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cs typeface="Calibri" panose="020F0502020204030204" pitchFamily="34" charset="0"/>
              </a:rPr>
              <a:t>Para el diseño de Steel </a:t>
            </a:r>
            <a:r>
              <a:rPr lang="es-SV" sz="1800" dirty="0" err="1">
                <a:effectLst/>
                <a:latin typeface="Calibri" panose="020F0502020204030204" pitchFamily="34" charset="0"/>
                <a:ea typeface="Calibri" panose="020F0502020204030204" pitchFamily="34" charset="0"/>
                <a:cs typeface="Calibri" panose="020F0502020204030204" pitchFamily="34" charset="0"/>
              </a:rPr>
              <a:t>Frame</a:t>
            </a:r>
            <a:r>
              <a:rPr lang="es-SV" sz="1800" dirty="0">
                <a:effectLst/>
                <a:latin typeface="Calibri" panose="020F0502020204030204" pitchFamily="34" charset="0"/>
                <a:ea typeface="Calibri" panose="020F0502020204030204" pitchFamily="34" charset="0"/>
                <a:cs typeface="Calibri" panose="020F0502020204030204" pitchFamily="34" charset="0"/>
              </a:rPr>
              <a:t> se tomo en cuenta las siguientes consideraciones estructurales:</a:t>
            </a:r>
          </a:p>
          <a:p>
            <a:pPr marL="0" marR="0" lvl="0" indent="0" algn="l" defTabSz="914400" rtl="0" eaLnBrk="1" fontAlgn="auto" latinLnBrk="0" hangingPunct="1">
              <a:lnSpc>
                <a:spcPct val="200000"/>
              </a:lnSpc>
              <a:spcBef>
                <a:spcPts val="400"/>
              </a:spcBef>
              <a:spcAft>
                <a:spcPts val="0"/>
              </a:spcAft>
              <a:buClrTx/>
              <a:buSzTx/>
              <a:buFontTx/>
              <a:buNone/>
              <a:tabLst/>
              <a:defRPr/>
            </a:pPr>
            <a:endParaRPr lang="es-SV"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200000"/>
              </a:lnSpc>
              <a:spcBef>
                <a:spcPts val="40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cs typeface="Calibri" panose="020F0502020204030204" pitchFamily="34" charset="0"/>
              </a:rPr>
              <a:t>“Manual de Ingeniería de Steel </a:t>
            </a:r>
            <a:r>
              <a:rPr lang="es-SV" sz="1800" dirty="0" err="1">
                <a:effectLst/>
                <a:latin typeface="Calibri" panose="020F0502020204030204" pitchFamily="34" charset="0"/>
                <a:ea typeface="Calibri" panose="020F0502020204030204" pitchFamily="34" charset="0"/>
                <a:cs typeface="Calibri" panose="020F0502020204030204" pitchFamily="34" charset="0"/>
              </a:rPr>
              <a:t>Frame</a:t>
            </a:r>
            <a:r>
              <a:rPr lang="es-SV" sz="1800" dirty="0">
                <a:effectLst/>
                <a:latin typeface="Calibri" panose="020F0502020204030204" pitchFamily="34" charset="0"/>
                <a:ea typeface="Calibri" panose="020F0502020204030204" pitchFamily="34" charset="0"/>
                <a:cs typeface="Calibri" panose="020F0502020204030204" pitchFamily="34" charset="0"/>
              </a:rPr>
              <a:t> del Instituto Latinoamericano del Fierro y Acero de Chile”</a:t>
            </a: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51</a:t>
            </a:fld>
            <a:endParaRPr lang="es-EC"/>
          </a:p>
        </p:txBody>
      </p:sp>
    </p:spTree>
    <p:extLst>
      <p:ext uri="{BB962C8B-B14F-4D97-AF65-F5344CB8AC3E}">
        <p14:creationId xmlns:p14="http://schemas.microsoft.com/office/powerpoint/2010/main" val="647548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sz="1800" dirty="0">
                <a:effectLst/>
                <a:latin typeface="Calibri" panose="020F0502020204030204" pitchFamily="34" charset="0"/>
                <a:ea typeface="Calibri" panose="020F0502020204030204" pitchFamily="34" charset="0"/>
              </a:rPr>
              <a:t>Se debe tener en cuenta que vivimos en una época en que la tecnología ha contribuido en el desarrollo económico y social de la humanidad, y que, al ir evolucionando constantemente ha aportado  grandes contribuciones al sector de la construcción, mediante la adopción de:</a:t>
            </a:r>
          </a:p>
          <a:p>
            <a:r>
              <a:rPr lang="es-SV" sz="1800" dirty="0">
                <a:effectLst/>
                <a:latin typeface="Calibri" panose="020F0502020204030204" pitchFamily="34" charset="0"/>
                <a:ea typeface="Calibri" panose="020F0502020204030204" pitchFamily="34" charset="0"/>
              </a:rPr>
              <a:t>*herramientas computacionales y </a:t>
            </a:r>
          </a:p>
          <a:p>
            <a:pPr marL="0" marR="0" lvl="0" indent="0" algn="l" defTabSz="914400" rtl="0" eaLnBrk="1" fontAlgn="auto" latinLnBrk="0" hangingPunct="1">
              <a:lnSpc>
                <a:spcPct val="100000"/>
              </a:lnSpc>
              <a:spcBef>
                <a:spcPts val="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rPr>
              <a:t>*metodologías que optimizan el tiempo y recursos,</a:t>
            </a:r>
          </a:p>
          <a:p>
            <a:r>
              <a:rPr lang="es-SV" sz="1800" dirty="0">
                <a:effectLst/>
                <a:latin typeface="Calibri" panose="020F0502020204030204" pitchFamily="34" charset="0"/>
                <a:ea typeface="Calibri" panose="020F0502020204030204" pitchFamily="34" charset="0"/>
              </a:rPr>
              <a:t>*sistemas constructivos innovadores, </a:t>
            </a:r>
          </a:p>
          <a:p>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7</a:t>
            </a:fld>
            <a:endParaRPr lang="es-EC"/>
          </a:p>
        </p:txBody>
      </p:sp>
    </p:spTree>
    <p:extLst>
      <p:ext uri="{BB962C8B-B14F-4D97-AF65-F5344CB8AC3E}">
        <p14:creationId xmlns:p14="http://schemas.microsoft.com/office/powerpoint/2010/main" val="23864186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dirty="0">
                <a:effectLst/>
                <a:latin typeface="Calibri" panose="020F0502020204030204" pitchFamily="34" charset="0"/>
                <a:ea typeface="Times New Roman" panose="02020603050405020304" pitchFamily="18" charset="0"/>
                <a:cs typeface="Calibri" panose="020F0502020204030204" pitchFamily="34" charset="0"/>
              </a:rPr>
              <a:t>Aquí podemos observar el modelo estructural del sistema Steel </a:t>
            </a:r>
            <a:r>
              <a:rPr lang="es-SV" sz="1800" dirty="0" err="1">
                <a:effectLst/>
                <a:latin typeface="Calibri" panose="020F0502020204030204" pitchFamily="34" charset="0"/>
                <a:ea typeface="Times New Roman" panose="02020603050405020304" pitchFamily="18" charset="0"/>
                <a:cs typeface="Calibri" panose="020F0502020204030204" pitchFamily="34" charset="0"/>
              </a:rPr>
              <a:t>frame</a:t>
            </a:r>
            <a:r>
              <a:rPr lang="es-SV" sz="1800" dirty="0">
                <a:effectLst/>
                <a:latin typeface="Calibri" panose="020F0502020204030204" pitchFamily="34" charset="0"/>
                <a:ea typeface="Times New Roman" panose="02020603050405020304" pitchFamily="18" charset="0"/>
                <a:cs typeface="Calibri" panose="020F0502020204030204" pitchFamily="34" charset="0"/>
              </a:rPr>
              <a:t> DONDE el factor de reducción de resistencia sísmica R utilizada, se estableció en 2.5 según la tabla de sistemas estructurales de ductilidad limitada que se encuentra en la norma NEC-SE-DS </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449580" algn="l" defTabSz="914400" rtl="0" eaLnBrk="1" fontAlgn="auto" latinLnBrk="0" hangingPunct="1">
              <a:lnSpc>
                <a:spcPct val="200000"/>
              </a:lnSpc>
              <a:spcBef>
                <a:spcPts val="0"/>
              </a:spcBef>
              <a:spcAft>
                <a:spcPts val="0"/>
              </a:spcAft>
              <a:buClrTx/>
              <a:buSzTx/>
              <a:buFontTx/>
              <a:buNone/>
              <a:tabLst/>
              <a:defRPr/>
            </a:pPr>
            <a:endParaRPr lang="es-ES" sz="1800" b="1" i="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52</a:t>
            </a:fld>
            <a:endParaRPr lang="es-EC"/>
          </a:p>
        </p:txBody>
      </p:sp>
    </p:spTree>
    <p:extLst>
      <p:ext uri="{BB962C8B-B14F-4D97-AF65-F5344CB8AC3E}">
        <p14:creationId xmlns:p14="http://schemas.microsoft.com/office/powerpoint/2010/main" val="13829108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cs typeface="Calibri" panose="020F0502020204030204" pitchFamily="34" charset="0"/>
              </a:rPr>
              <a:t>En estas imágenes se observa el detalle en planta de losa donde se utilizo arriostramientos para simular el comportamiento estructural de este elemento.</a:t>
            </a:r>
          </a:p>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b="1" dirty="0">
                <a:effectLst/>
                <a:latin typeface="Calibri" panose="020F0502020204030204" pitchFamily="34" charset="0"/>
                <a:ea typeface="Calibri" panose="020F0502020204030204" pitchFamily="34" charset="0"/>
                <a:cs typeface="Calibri" panose="020F0502020204030204" pitchFamily="34" charset="0"/>
              </a:rPr>
              <a:t>(IMA)</a:t>
            </a:r>
            <a:r>
              <a:rPr lang="es-SV" sz="1800" dirty="0">
                <a:effectLst/>
                <a:latin typeface="Calibri" panose="020F0502020204030204" pitchFamily="34" charset="0"/>
                <a:ea typeface="Calibri" panose="020F0502020204030204" pitchFamily="34" charset="0"/>
                <a:cs typeface="Calibri" panose="020F0502020204030204" pitchFamily="34" charset="0"/>
              </a:rPr>
              <a:t>En la figura derecha, en la </a:t>
            </a:r>
            <a:r>
              <a:rPr lang="es-SV" sz="1800" b="1" dirty="0">
                <a:effectLst/>
                <a:latin typeface="Calibri" panose="020F0502020204030204" pitchFamily="34" charset="0"/>
                <a:ea typeface="Calibri" panose="020F0502020204030204" pitchFamily="34" charset="0"/>
                <a:cs typeface="Calibri" panose="020F0502020204030204" pitchFamily="34" charset="0"/>
              </a:rPr>
              <a:t>sección del panel</a:t>
            </a:r>
            <a:r>
              <a:rPr lang="es-SV" sz="1800" dirty="0">
                <a:effectLst/>
                <a:latin typeface="Calibri" panose="020F0502020204030204" pitchFamily="34" charset="0"/>
                <a:ea typeface="Calibri" panose="020F0502020204030204" pitchFamily="34" charset="0"/>
                <a:cs typeface="Calibri" panose="020F0502020204030204" pitchFamily="34" charset="0"/>
              </a:rPr>
              <a:t> se puede observar el sistema de apoyos: tipo simple, considerados para este tipo de estructuras. </a:t>
            </a:r>
          </a:p>
          <a:p>
            <a:pPr>
              <a:lnSpc>
                <a:spcPct val="200000"/>
              </a:lnSpc>
              <a:spcBef>
                <a:spcPts val="400"/>
              </a:spcBef>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53</a:t>
            </a:fld>
            <a:endParaRPr lang="es-EC"/>
          </a:p>
        </p:txBody>
      </p:sp>
    </p:spTree>
    <p:extLst>
      <p:ext uri="{BB962C8B-B14F-4D97-AF65-F5344CB8AC3E}">
        <p14:creationId xmlns:p14="http://schemas.microsoft.com/office/powerpoint/2010/main" val="8027847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49580">
              <a:lnSpc>
                <a:spcPct val="200000"/>
              </a:lnSpc>
            </a:pPr>
            <a:r>
              <a:rPr lang="es-SV" sz="1800" dirty="0">
                <a:effectLst/>
                <a:latin typeface="Calibri" panose="020F0502020204030204" pitchFamily="34" charset="0"/>
                <a:ea typeface="Times New Roman" panose="02020603050405020304" pitchFamily="18" charset="0"/>
                <a:cs typeface="Calibri" panose="020F0502020204030204" pitchFamily="34" charset="0"/>
              </a:rPr>
              <a:t>Tanto en la figura de la izquierda como la derecha, se observa la colocación de vigas de celosía y la disposición de los montantes cada 60 cm.</a:t>
            </a:r>
          </a:p>
          <a:p>
            <a:pPr indent="449580">
              <a:lnSpc>
                <a:spcPct val="200000"/>
              </a:lnSpc>
            </a:pPr>
            <a:r>
              <a:rPr lang="es-SV" sz="1800" dirty="0">
                <a:effectLst/>
                <a:latin typeface="Calibri" panose="020F0502020204030204" pitchFamily="34" charset="0"/>
                <a:ea typeface="Times New Roman" panose="02020603050405020304" pitchFamily="18" charset="0"/>
                <a:cs typeface="Calibri" panose="020F0502020204030204" pitchFamily="34" charset="0"/>
              </a:rPr>
              <a:t> de manera que las cargas desde las vigas y viguetas sea transmitida de manera directa hacia el suelo.</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indent="449580">
              <a:lnSpc>
                <a:spcPct val="200000"/>
              </a:lnSpc>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54</a:t>
            </a:fld>
            <a:endParaRPr lang="es-EC"/>
          </a:p>
        </p:txBody>
      </p:sp>
    </p:spTree>
    <p:extLst>
      <p:ext uri="{BB962C8B-B14F-4D97-AF65-F5344CB8AC3E}">
        <p14:creationId xmlns:p14="http://schemas.microsoft.com/office/powerpoint/2010/main" val="2845772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449580" algn="l" defTabSz="914400" rtl="0" eaLnBrk="1" fontAlgn="auto" latinLnBrk="0" hangingPunct="1">
              <a:lnSpc>
                <a:spcPct val="200000"/>
              </a:lnSpc>
              <a:spcBef>
                <a:spcPts val="0"/>
              </a:spcBef>
              <a:spcAft>
                <a:spcPts val="0"/>
              </a:spcAft>
              <a:buClrTx/>
              <a:buSzTx/>
              <a:buFontTx/>
              <a:buNone/>
              <a:tabLst/>
              <a:defRPr/>
            </a:pPr>
            <a:r>
              <a:rPr lang="es-ES" sz="2800" b="0" i="0" dirty="0">
                <a:solidFill>
                  <a:srgbClr val="666666"/>
                </a:solidFill>
                <a:effectLst/>
                <a:latin typeface="Share Tech"/>
              </a:rPr>
              <a:t>Para el modelamiento de la estructura fue necesario realizar previamente la generación de FAMILIAS DE ELEMENTOS PGC Y PGG</a:t>
            </a:r>
          </a:p>
          <a:p>
            <a:pPr marL="0" marR="0" lvl="0" indent="449580" algn="l" defTabSz="914400" rtl="0" eaLnBrk="1" fontAlgn="auto" latinLnBrk="0" hangingPunct="1">
              <a:lnSpc>
                <a:spcPct val="200000"/>
              </a:lnSpc>
              <a:spcBef>
                <a:spcPts val="0"/>
              </a:spcBef>
              <a:spcAft>
                <a:spcPts val="0"/>
              </a:spcAft>
              <a:buClrTx/>
              <a:buSzTx/>
              <a:buFontTx/>
              <a:buNone/>
              <a:tabLst/>
              <a:defRPr/>
            </a:pPr>
            <a:r>
              <a:rPr lang="es-ES" sz="2800" b="1" i="0" dirty="0">
                <a:solidFill>
                  <a:srgbClr val="666666"/>
                </a:solidFill>
                <a:effectLst/>
                <a:latin typeface="Share Tech"/>
              </a:rPr>
              <a:t>Una </a:t>
            </a:r>
            <a:r>
              <a:rPr lang="es-ES" sz="2800" b="1" i="1" dirty="0">
                <a:solidFill>
                  <a:srgbClr val="666666"/>
                </a:solidFill>
                <a:effectLst/>
                <a:latin typeface="Share Tech"/>
              </a:rPr>
              <a:t>familia</a:t>
            </a:r>
            <a:r>
              <a:rPr lang="es-ES" sz="2800" b="1" i="0" dirty="0">
                <a:solidFill>
                  <a:srgbClr val="666666"/>
                </a:solidFill>
                <a:effectLst/>
                <a:latin typeface="Share Tech"/>
              </a:rPr>
              <a:t> es un grupo de elementos con un conjunto de propiedades comunes y una representación gráfica relacionada.</a:t>
            </a:r>
          </a:p>
          <a:p>
            <a:pPr marL="0" marR="0" lvl="0" indent="449580" algn="l" defTabSz="914400" rtl="0" eaLnBrk="1" fontAlgn="auto" latinLnBrk="0" hangingPunct="1">
              <a:lnSpc>
                <a:spcPct val="200000"/>
              </a:lnSpc>
              <a:spcBef>
                <a:spcPts val="0"/>
              </a:spcBef>
              <a:spcAft>
                <a:spcPts val="0"/>
              </a:spcAft>
              <a:buClrTx/>
              <a:buSzTx/>
              <a:buFontTx/>
              <a:buNone/>
              <a:tabLst/>
              <a:defRPr/>
            </a:pPr>
            <a:endParaRPr lang="es-ES" sz="2800" b="0" i="0" dirty="0">
              <a:solidFill>
                <a:srgbClr val="666666"/>
              </a:solidFill>
              <a:effectLst/>
              <a:latin typeface="Share Tech"/>
              <a:ea typeface="Calibri" panose="020F0502020204030204" pitchFamily="34" charset="0"/>
            </a:endParaRPr>
          </a:p>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dirty="0">
                <a:effectLst/>
                <a:latin typeface="Calibri" panose="020F0502020204030204" pitchFamily="34" charset="0"/>
                <a:ea typeface="Times New Roman" panose="02020603050405020304" pitchFamily="18" charset="0"/>
                <a:cs typeface="Calibri" panose="020F0502020204030204" pitchFamily="34" charset="0"/>
              </a:rPr>
              <a:t>Mediante el siguiente flujo de trabajo se presenta la obtención de una familia de perfiles PGC y PGG que responda a las especificaciones técnicas de la norma NTE INEN 2526.</a:t>
            </a:r>
          </a:p>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dirty="0">
                <a:effectLst/>
                <a:latin typeface="Calibri" panose="020F0502020204030204" pitchFamily="34" charset="0"/>
                <a:ea typeface="Times New Roman" panose="02020603050405020304" pitchFamily="18" charset="0"/>
                <a:cs typeface="Calibri" panose="020F0502020204030204" pitchFamily="34" charset="0"/>
              </a:rPr>
              <a:t> Inicialmente se selecciona la creación de “</a:t>
            </a:r>
            <a:r>
              <a:rPr lang="es-SV" sz="1800" i="1" dirty="0">
                <a:effectLst/>
                <a:latin typeface="Calibri" panose="020F0502020204030204" pitchFamily="34" charset="0"/>
                <a:ea typeface="Times New Roman" panose="02020603050405020304" pitchFamily="18" charset="0"/>
                <a:cs typeface="Calibri" panose="020F0502020204030204" pitchFamily="34" charset="0"/>
              </a:rPr>
              <a:t>Familia”, </a:t>
            </a:r>
            <a:r>
              <a:rPr lang="es-SV" sz="1800" dirty="0">
                <a:effectLst/>
                <a:latin typeface="Calibri" panose="020F0502020204030204" pitchFamily="34" charset="0"/>
                <a:ea typeface="Times New Roman" panose="02020603050405020304" pitchFamily="18" charset="0"/>
                <a:cs typeface="Calibri" panose="020F0502020204030204" pitchFamily="34" charset="0"/>
              </a:rPr>
              <a:t>posteriormente se elige la opción “</a:t>
            </a:r>
            <a:r>
              <a:rPr lang="es-SV" sz="1800" i="1" dirty="0">
                <a:effectLst/>
                <a:latin typeface="Calibri" panose="020F0502020204030204" pitchFamily="34" charset="0"/>
                <a:ea typeface="Times New Roman" panose="02020603050405020304" pitchFamily="18" charset="0"/>
                <a:cs typeface="Calibri" panose="020F0502020204030204" pitchFamily="34" charset="0"/>
              </a:rPr>
              <a:t>Armazón estructural métrico vigas y tornapuntas </a:t>
            </a:r>
            <a:r>
              <a:rPr lang="es-SV" sz="1800" i="0" dirty="0">
                <a:effectLst/>
                <a:latin typeface="Calibri" panose="020F0502020204030204" pitchFamily="34" charset="0"/>
                <a:ea typeface="Times New Roman" panose="02020603050405020304" pitchFamily="18" charset="0"/>
                <a:cs typeface="Calibri" panose="020F0502020204030204" pitchFamily="34" charset="0"/>
              </a:rPr>
              <a:t>y se concluye con el trazado del perfil con las distintas dimensiones.</a:t>
            </a:r>
            <a:endParaRPr lang="es-EC" sz="1800" i="0" dirty="0">
              <a:effectLst/>
              <a:latin typeface="Calibri" panose="020F0502020204030204" pitchFamily="34" charset="0"/>
              <a:ea typeface="Calibri" panose="020F0502020204030204" pitchFamily="34" charset="0"/>
              <a:cs typeface="Calibri" panose="020F0502020204030204" pitchFamily="34" charset="0"/>
            </a:endParaRPr>
          </a:p>
          <a:p>
            <a:pPr marL="0" marR="0" lvl="0" indent="449580" algn="l" defTabSz="914400" rtl="0" eaLnBrk="1" fontAlgn="auto" latinLnBrk="0" hangingPunct="1">
              <a:lnSpc>
                <a:spcPct val="200000"/>
              </a:lnSpc>
              <a:spcBef>
                <a:spcPts val="0"/>
              </a:spcBef>
              <a:spcAft>
                <a:spcPts val="0"/>
              </a:spcAft>
              <a:buClrTx/>
              <a:buSzTx/>
              <a:buFontTx/>
              <a:buNone/>
              <a:tabLst/>
              <a:defRPr/>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55</a:t>
            </a:fld>
            <a:endParaRPr lang="es-EC"/>
          </a:p>
        </p:txBody>
      </p:sp>
    </p:spTree>
    <p:extLst>
      <p:ext uri="{BB962C8B-B14F-4D97-AF65-F5344CB8AC3E}">
        <p14:creationId xmlns:p14="http://schemas.microsoft.com/office/powerpoint/2010/main" val="32624555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rPr>
              <a:t>Aquí se presentan la familia de perfiles obtenidas con la herramienta BIM</a:t>
            </a:r>
          </a:p>
        </p:txBody>
      </p:sp>
      <p:sp>
        <p:nvSpPr>
          <p:cNvPr id="4" name="Marcador de número de diapositiva 3"/>
          <p:cNvSpPr>
            <a:spLocks noGrp="1"/>
          </p:cNvSpPr>
          <p:nvPr>
            <p:ph type="sldNum" sz="quarter" idx="5"/>
          </p:nvPr>
        </p:nvSpPr>
        <p:spPr/>
        <p:txBody>
          <a:bodyPr/>
          <a:lstStyle/>
          <a:p>
            <a:fld id="{02D88EF1-2917-4173-BC47-D8380C3D9F53}" type="slidenum">
              <a:rPr lang="es-EC" smtClean="0"/>
              <a:t>56</a:t>
            </a:fld>
            <a:endParaRPr lang="es-EC"/>
          </a:p>
        </p:txBody>
      </p:sp>
    </p:spTree>
    <p:extLst>
      <p:ext uri="{BB962C8B-B14F-4D97-AF65-F5344CB8AC3E}">
        <p14:creationId xmlns:p14="http://schemas.microsoft.com/office/powerpoint/2010/main" val="10793318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4958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Partiendo de la colocación de la losa de cimentación calculada para esta estructura se realizó la ubicación de montantes, riostras, ventanas y puertas en el primer nivel. Y posteriormente se realizo el modelamiento de las </a:t>
            </a:r>
            <a:r>
              <a:rPr lang="es-SV" sz="1800" b="1" dirty="0">
                <a:effectLst/>
                <a:latin typeface="Calibri" panose="020F0502020204030204" pitchFamily="34" charset="0"/>
                <a:ea typeface="Calibri" panose="020F0502020204030204" pitchFamily="34" charset="0"/>
                <a:cs typeface="Calibri" panose="020F0502020204030204" pitchFamily="34" charset="0"/>
              </a:rPr>
              <a:t>escaleras. (</a:t>
            </a:r>
            <a:r>
              <a:rPr lang="es-SV" sz="1800" b="1" dirty="0" err="1">
                <a:effectLst/>
                <a:latin typeface="Calibri" panose="020F0502020204030204" pitchFamily="34" charset="0"/>
                <a:ea typeface="Calibri" panose="020F0502020204030204" pitchFamily="34" charset="0"/>
                <a:cs typeface="Calibri" panose="020F0502020204030204" pitchFamily="34" charset="0"/>
              </a:rPr>
              <a:t>click</a:t>
            </a:r>
            <a:r>
              <a:rPr lang="es-SV" sz="1800" b="1" dirty="0">
                <a:effectLst/>
                <a:latin typeface="Calibri" panose="020F0502020204030204" pitchFamily="34" charset="0"/>
                <a:ea typeface="Calibri" panose="020F0502020204030204" pitchFamily="34" charset="0"/>
                <a:cs typeface="Calibri" panose="020F0502020204030204" pitchFamily="34" charset="0"/>
              </a:rPr>
              <a:t>)</a:t>
            </a:r>
            <a:endParaRPr lang="es-EC" sz="1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57</a:t>
            </a:fld>
            <a:endParaRPr lang="es-EC"/>
          </a:p>
        </p:txBody>
      </p:sp>
    </p:spTree>
    <p:extLst>
      <p:ext uri="{BB962C8B-B14F-4D97-AF65-F5344CB8AC3E}">
        <p14:creationId xmlns:p14="http://schemas.microsoft.com/office/powerpoint/2010/main" val="3625512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rPr>
              <a:t>Para el modelo de las escalares se utilizo el sistema de </a:t>
            </a:r>
            <a:r>
              <a:rPr lang="es-SV" sz="1800" b="1" dirty="0">
                <a:effectLst/>
                <a:latin typeface="Calibri" panose="020F0502020204030204" pitchFamily="34" charset="0"/>
                <a:ea typeface="Calibri" panose="020F0502020204030204" pitchFamily="34" charset="0"/>
              </a:rPr>
              <a:t>“paneles y peldaños” </a:t>
            </a:r>
          </a:p>
        </p:txBody>
      </p:sp>
      <p:sp>
        <p:nvSpPr>
          <p:cNvPr id="4" name="Marcador de número de diapositiva 3"/>
          <p:cNvSpPr>
            <a:spLocks noGrp="1"/>
          </p:cNvSpPr>
          <p:nvPr>
            <p:ph type="sldNum" sz="quarter" idx="5"/>
          </p:nvPr>
        </p:nvSpPr>
        <p:spPr/>
        <p:txBody>
          <a:bodyPr/>
          <a:lstStyle/>
          <a:p>
            <a:fld id="{02D88EF1-2917-4173-BC47-D8380C3D9F53}" type="slidenum">
              <a:rPr lang="es-EC" smtClean="0"/>
              <a:t>58</a:t>
            </a:fld>
            <a:endParaRPr lang="es-EC"/>
          </a:p>
        </p:txBody>
      </p:sp>
    </p:spTree>
    <p:extLst>
      <p:ext uri="{BB962C8B-B14F-4D97-AF65-F5344CB8AC3E}">
        <p14:creationId xmlns:p14="http://schemas.microsoft.com/office/powerpoint/2010/main" val="7135436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4958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Una vez modelado estos elementos se realiza la colocación de cerchas, vigas y viguetas tanto para entrepiso como para la cubierta, considerando el adecuado acoplamiento de los montantes dentro del diseño:</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b="1" dirty="0">
                <a:effectLst/>
                <a:latin typeface="Calibri" panose="020F0502020204030204" pitchFamily="34" charset="0"/>
                <a:ea typeface="Calibri" panose="020F0502020204030204" pitchFamily="34" charset="0"/>
                <a:cs typeface="Calibri" panose="020F0502020204030204" pitchFamily="34" charset="0"/>
              </a:rPr>
              <a:t>(CLICK)</a:t>
            </a:r>
            <a:r>
              <a:rPr lang="es-SV" sz="1800" dirty="0">
                <a:effectLst/>
                <a:latin typeface="Calibri" panose="020F0502020204030204" pitchFamily="34" charset="0"/>
                <a:ea typeface="Calibri" panose="020F0502020204030204" pitchFamily="34" charset="0"/>
                <a:cs typeface="Calibri" panose="020F0502020204030204" pitchFamily="34" charset="0"/>
              </a:rPr>
              <a:t>Después de ello se coloca la loseta de hormigón en el nivel de entrepiso y de cubierta de acuerdo a la distribución considerada en el diseño estructural</a:t>
            </a: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59</a:t>
            </a:fld>
            <a:endParaRPr lang="es-EC"/>
          </a:p>
        </p:txBody>
      </p:sp>
    </p:spTree>
    <p:extLst>
      <p:ext uri="{BB962C8B-B14F-4D97-AF65-F5344CB8AC3E}">
        <p14:creationId xmlns:p14="http://schemas.microsoft.com/office/powerpoint/2010/main" val="35665285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cs typeface="Calibri" panose="020F0502020204030204" pitchFamily="34" charset="0"/>
              </a:rPr>
              <a:t>Posterior a ello se realiza el recubrimiento de la estructura con la tipología de panel elegido y cuyos componentes principales generalmente son: placa de yeso, aislante termoacústico y placa </a:t>
            </a:r>
            <a:r>
              <a:rPr lang="es-ES" sz="1800" dirty="0">
                <a:effectLst/>
                <a:latin typeface="Calibri" panose="020F0502020204030204" pitchFamily="34" charset="0"/>
                <a:ea typeface="Calibri" panose="020F0502020204030204" pitchFamily="34" charset="0"/>
                <a:cs typeface="Calibri" panose="020F0502020204030204" pitchFamily="34" charset="0"/>
              </a:rPr>
              <a:t>de fibrocemento.</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449580" algn="l" defTabSz="914400" rtl="0" eaLnBrk="1" fontAlgn="auto" latinLnBrk="0" hangingPunct="1">
              <a:lnSpc>
                <a:spcPct val="200000"/>
              </a:lnSpc>
              <a:spcBef>
                <a:spcPts val="0"/>
              </a:spcBef>
              <a:spcAft>
                <a:spcPts val="0"/>
              </a:spcAft>
              <a:buClrTx/>
              <a:buSzTx/>
              <a:buFontTx/>
              <a:buNone/>
              <a:tabLst/>
              <a:defRPr/>
            </a:pPr>
            <a:endParaRPr lang="es-SV"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b="1" dirty="0">
                <a:effectLst/>
                <a:latin typeface="Calibri" panose="020F0502020204030204" pitchFamily="34" charset="0"/>
                <a:ea typeface="Calibri" panose="020F0502020204030204" pitchFamily="34" charset="0"/>
                <a:cs typeface="Calibri" panose="020F0502020204030204" pitchFamily="34" charset="0"/>
              </a:rPr>
              <a:t>(</a:t>
            </a:r>
            <a:r>
              <a:rPr lang="es-SV" sz="1800" b="1" dirty="0" err="1">
                <a:effectLst/>
                <a:latin typeface="Calibri" panose="020F0502020204030204" pitchFamily="34" charset="0"/>
                <a:ea typeface="Calibri" panose="020F0502020204030204" pitchFamily="34" charset="0"/>
                <a:cs typeface="Calibri" panose="020F0502020204030204" pitchFamily="34" charset="0"/>
              </a:rPr>
              <a:t>click</a:t>
            </a:r>
            <a:r>
              <a:rPr lang="es-SV" sz="1800" b="1" dirty="0">
                <a:effectLst/>
                <a:latin typeface="Calibri" panose="020F0502020204030204" pitchFamily="34" charset="0"/>
                <a:ea typeface="Calibri" panose="020F0502020204030204" pitchFamily="34" charset="0"/>
                <a:cs typeface="Calibri" panose="020F0502020204030204" pitchFamily="34" charset="0"/>
              </a:rPr>
              <a:t>) </a:t>
            </a:r>
            <a:r>
              <a:rPr lang="es-SV" sz="1800" dirty="0">
                <a:effectLst/>
                <a:latin typeface="Calibri" panose="020F0502020204030204" pitchFamily="34" charset="0"/>
                <a:ea typeface="Calibri" panose="020F0502020204030204" pitchFamily="34" charset="0"/>
                <a:cs typeface="Calibri" panose="020F0502020204030204" pitchFamily="34" charset="0"/>
              </a:rPr>
              <a:t>Finalmente se ubica la cubierta metálica sobre la estructura, verificando que se encuentre apoyada adecuadamente en todos sus lados y en el nivel correspondiente. </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449580" algn="l" defTabSz="914400" rtl="0" eaLnBrk="1" fontAlgn="auto" latinLnBrk="0" hangingPunct="1">
              <a:lnSpc>
                <a:spcPct val="200000"/>
              </a:lnSpc>
              <a:spcBef>
                <a:spcPts val="0"/>
              </a:spcBef>
              <a:spcAft>
                <a:spcPts val="0"/>
              </a:spcAft>
              <a:buClrTx/>
              <a:buSzTx/>
              <a:buFontTx/>
              <a:buNone/>
              <a:tabLst/>
              <a:defRPr/>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60</a:t>
            </a:fld>
            <a:endParaRPr lang="es-EC"/>
          </a:p>
        </p:txBody>
      </p:sp>
    </p:spTree>
    <p:extLst>
      <p:ext uri="{BB962C8B-B14F-4D97-AF65-F5344CB8AC3E}">
        <p14:creationId xmlns:p14="http://schemas.microsoft.com/office/powerpoint/2010/main" val="12260629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Todos los modelos 3D pueden ser procesados en un software digital para la obtención de renders y presentaciones de distintas perspectivas de la vivienda.</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449580" algn="l" defTabSz="914400" rtl="0" eaLnBrk="1" fontAlgn="auto" latinLnBrk="0" hangingPunct="1">
              <a:lnSpc>
                <a:spcPct val="200000"/>
              </a:lnSpc>
              <a:spcBef>
                <a:spcPts val="0"/>
              </a:spcBef>
              <a:spcAft>
                <a:spcPts val="0"/>
              </a:spcAft>
              <a:buClrTx/>
              <a:buSzTx/>
              <a:buFontTx/>
              <a:buNone/>
              <a:tabLst/>
              <a:defRPr/>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61</a:t>
            </a:fld>
            <a:endParaRPr lang="es-EC"/>
          </a:p>
        </p:txBody>
      </p:sp>
    </p:spTree>
    <p:extLst>
      <p:ext uri="{BB962C8B-B14F-4D97-AF65-F5344CB8AC3E}">
        <p14:creationId xmlns:p14="http://schemas.microsoft.com/office/powerpoint/2010/main" val="275282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sz="1800" dirty="0">
                <a:effectLst/>
                <a:latin typeface="Calibri" panose="020F0502020204030204" pitchFamily="34" charset="0"/>
                <a:ea typeface="Calibri" panose="020F0502020204030204" pitchFamily="34" charset="0"/>
              </a:rPr>
              <a:t>-Según el (BID), la demanda de vivienda en el Ecuador alcanza el 31% de la población</a:t>
            </a:r>
          </a:p>
          <a:p>
            <a:r>
              <a:rPr lang="es-SV" sz="1800" dirty="0">
                <a:effectLst/>
                <a:latin typeface="Calibri" panose="020F0502020204030204" pitchFamily="34" charset="0"/>
                <a:ea typeface="Calibri" panose="020F0502020204030204" pitchFamily="34" charset="0"/>
              </a:rPr>
              <a:t>-Para cubrir esta demanda el Gobierno Nacional debería realizar un gasto promedio anual correspondiente al 7% del (PIB) </a:t>
            </a:r>
          </a:p>
          <a:p>
            <a:r>
              <a:rPr lang="es-SV" sz="1800" dirty="0">
                <a:effectLst/>
                <a:latin typeface="Calibri" panose="020F0502020204030204" pitchFamily="34" charset="0"/>
                <a:ea typeface="Calibri" panose="020F0502020204030204" pitchFamily="34" charset="0"/>
              </a:rPr>
              <a:t>-Lo que equivale a una inversión de más de 7 mil millones de dólares</a:t>
            </a:r>
            <a:endParaRPr lang="es-EC"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8</a:t>
            </a:fld>
            <a:endParaRPr lang="es-EC"/>
          </a:p>
        </p:txBody>
      </p:sp>
    </p:spTree>
    <p:extLst>
      <p:ext uri="{BB962C8B-B14F-4D97-AF65-F5344CB8AC3E}">
        <p14:creationId xmlns:p14="http://schemas.microsoft.com/office/powerpoint/2010/main" val="17986025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57200">
              <a:lnSpc>
                <a:spcPct val="200000"/>
              </a:lnSpc>
            </a:pPr>
            <a:r>
              <a:rPr lang="es-SV" sz="1800" dirty="0">
                <a:effectLst/>
                <a:latin typeface="Calibri" panose="020F0502020204030204" pitchFamily="34" charset="0"/>
                <a:ea typeface="Calibri" panose="020F0502020204030204" pitchFamily="34" charset="0"/>
              </a:rPr>
              <a:t>El BIM 5D es una dimensión que está presente en todo momento del proyecto con la finalidad de optimizar recursos mediante el control de costes y plazos determinados.</a:t>
            </a:r>
          </a:p>
          <a:p>
            <a:pPr indent="457200">
              <a:lnSpc>
                <a:spcPct val="200000"/>
              </a:lnSpc>
            </a:pPr>
            <a:r>
              <a:rPr lang="es-SV" sz="1800" b="1" dirty="0">
                <a:effectLst/>
                <a:latin typeface="Calibri" panose="020F0502020204030204" pitchFamily="34" charset="0"/>
                <a:ea typeface="Calibri" panose="020F0502020204030204" pitchFamily="34" charset="0"/>
              </a:rPr>
              <a:t>(CLICK) Su importancia </a:t>
            </a:r>
            <a:r>
              <a:rPr lang="es-SV" sz="1800" dirty="0">
                <a:effectLst/>
                <a:latin typeface="Calibri" panose="020F0502020204030204" pitchFamily="34" charset="0"/>
                <a:ea typeface="Calibri" panose="020F0502020204030204" pitchFamily="34" charset="0"/>
              </a:rPr>
              <a:t>radica en……</a:t>
            </a:r>
          </a:p>
          <a:p>
            <a:pPr indent="457200">
              <a:lnSpc>
                <a:spcPct val="200000"/>
              </a:lnSpc>
            </a:pPr>
            <a:r>
              <a:rPr lang="es-SV" sz="1800" dirty="0">
                <a:effectLst/>
                <a:latin typeface="Calibri" panose="020F0502020204030204" pitchFamily="34" charset="0"/>
                <a:ea typeface="Calibri" panose="020F0502020204030204" pitchFamily="34" charset="0"/>
              </a:rPr>
              <a:t>…</a:t>
            </a:r>
          </a:p>
          <a:p>
            <a:pPr indent="457200">
              <a:lnSpc>
                <a:spcPct val="200000"/>
              </a:lnSpc>
            </a:pPr>
            <a:r>
              <a:rPr lang="es-SV" sz="1800" dirty="0">
                <a:effectLst/>
                <a:latin typeface="Calibri" panose="020F0502020204030204" pitchFamily="34" charset="0"/>
                <a:ea typeface="Calibri" panose="020F0502020204030204" pitchFamily="34" charset="0"/>
              </a:rPr>
              <a:t>El proceso que requiere más tiempo en un proyecto es </a:t>
            </a:r>
            <a:r>
              <a:rPr lang="es-SV" sz="1800" b="1" dirty="0">
                <a:effectLst/>
                <a:latin typeface="Calibri" panose="020F0502020204030204" pitchFamily="34" charset="0"/>
                <a:ea typeface="Calibri" panose="020F0502020204030204" pitchFamily="34" charset="0"/>
              </a:rPr>
              <a:t> (CLICK) </a:t>
            </a:r>
            <a:r>
              <a:rPr lang="es-SV" sz="1800" dirty="0">
                <a:effectLst/>
                <a:latin typeface="Calibri" panose="020F0502020204030204" pitchFamily="34" charset="0"/>
                <a:ea typeface="Calibri" panose="020F0502020204030204" pitchFamily="34" charset="0"/>
              </a:rPr>
              <a:t>la obtención de cantidades, mediciones y estimación de costos precisos  y cuya tarea esta propensa a errores. </a:t>
            </a:r>
          </a:p>
          <a:p>
            <a:pPr indent="457200">
              <a:lnSpc>
                <a:spcPct val="200000"/>
              </a:lnSpc>
            </a:pPr>
            <a:r>
              <a:rPr lang="es-SV" sz="1800" dirty="0">
                <a:effectLst/>
                <a:latin typeface="Calibri" panose="020F0502020204030204" pitchFamily="34" charset="0"/>
                <a:ea typeface="Calibri" panose="020F0502020204030204" pitchFamily="34" charset="0"/>
              </a:rPr>
              <a:t>Estos procesos se los realiza de forma manual, </a:t>
            </a:r>
            <a:r>
              <a:rPr lang="es-SV" sz="1800" b="1" dirty="0">
                <a:effectLst/>
                <a:latin typeface="Calibri" panose="020F0502020204030204" pitchFamily="34" charset="0"/>
                <a:ea typeface="Calibri" panose="020F0502020204030204" pitchFamily="34" charset="0"/>
              </a:rPr>
              <a:t>PERO CON BIM, </a:t>
            </a:r>
            <a:r>
              <a:rPr lang="es-SV" sz="1800" dirty="0">
                <a:effectLst/>
                <a:latin typeface="Calibri" panose="020F0502020204030204" pitchFamily="34" charset="0"/>
                <a:ea typeface="Calibri" panose="020F0502020204030204" pitchFamily="34" charset="0"/>
              </a:rPr>
              <a:t>el proceso ha transformado y ha aumentado la productividad, agilizando la toma de </a:t>
            </a:r>
            <a:r>
              <a:rPr lang="es-SV" sz="1800" dirty="0" err="1">
                <a:effectLst/>
                <a:latin typeface="Calibri" panose="020F0502020204030204" pitchFamily="34" charset="0"/>
                <a:ea typeface="Calibri" panose="020F0502020204030204" pitchFamily="34" charset="0"/>
              </a:rPr>
              <a:t>desiciones</a:t>
            </a:r>
            <a:r>
              <a:rPr lang="es-SV" sz="1800" dirty="0">
                <a:effectLst/>
                <a:latin typeface="Calibri" panose="020F0502020204030204" pitchFamily="34" charset="0"/>
                <a:ea typeface="Calibri" panose="020F0502020204030204" pitchFamily="34" charset="0"/>
              </a:rPr>
              <a:t>.</a:t>
            </a:r>
          </a:p>
        </p:txBody>
      </p:sp>
      <p:sp>
        <p:nvSpPr>
          <p:cNvPr id="4" name="Marcador de número de diapositiva 3"/>
          <p:cNvSpPr>
            <a:spLocks noGrp="1"/>
          </p:cNvSpPr>
          <p:nvPr>
            <p:ph type="sldNum" sz="quarter" idx="5"/>
          </p:nvPr>
        </p:nvSpPr>
        <p:spPr/>
        <p:txBody>
          <a:bodyPr/>
          <a:lstStyle/>
          <a:p>
            <a:fld id="{02D88EF1-2917-4173-BC47-D8380C3D9F53}" type="slidenum">
              <a:rPr lang="es-EC" smtClean="0"/>
              <a:t>62</a:t>
            </a:fld>
            <a:endParaRPr lang="es-EC"/>
          </a:p>
        </p:txBody>
      </p:sp>
    </p:spTree>
    <p:extLst>
      <p:ext uri="{BB962C8B-B14F-4D97-AF65-F5344CB8AC3E}">
        <p14:creationId xmlns:p14="http://schemas.microsoft.com/office/powerpoint/2010/main" val="36622772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36576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En la siguiente figura, la Curva de Mac Leamy se plasma de manera concisa el esfuerzo-tiempo del proceso constructivo tradicional en relación a un proceso BIM y su influencia en los costes y cambios., ya que BIM conserva una línea de crecimiento constante del valor de la información permitiendo realizar cambios en fases tempranas, donde la capacidad de contribuir de forma positiva en el costo final de una edificación es muy alta en relación al menor costo que genera el ejecutar una acción en etapas. iniciales.</a:t>
            </a:r>
          </a:p>
          <a:p>
            <a:pPr indent="365760">
              <a:lnSpc>
                <a:spcPct val="200000"/>
              </a:lnSpc>
            </a:pP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449580" algn="l" defTabSz="914400" rtl="0" eaLnBrk="1" fontAlgn="auto" latinLnBrk="0" hangingPunct="1">
              <a:lnSpc>
                <a:spcPct val="200000"/>
              </a:lnSpc>
              <a:spcBef>
                <a:spcPts val="0"/>
              </a:spcBef>
              <a:spcAft>
                <a:spcPts val="0"/>
              </a:spcAft>
              <a:buClrTx/>
              <a:buSzTx/>
              <a:buFontTx/>
              <a:buNone/>
              <a:tabLst/>
              <a:defRPr/>
            </a:pP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63</a:t>
            </a:fld>
            <a:endParaRPr lang="es-EC"/>
          </a:p>
        </p:txBody>
      </p:sp>
    </p:spTree>
    <p:extLst>
      <p:ext uri="{BB962C8B-B14F-4D97-AF65-F5344CB8AC3E}">
        <p14:creationId xmlns:p14="http://schemas.microsoft.com/office/powerpoint/2010/main" val="27921541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57200">
              <a:lnSpc>
                <a:spcPct val="200000"/>
              </a:lnSpc>
            </a:pPr>
            <a:r>
              <a:rPr lang="es-SV" sz="1800" b="1" dirty="0">
                <a:effectLst/>
                <a:latin typeface="Calibri" panose="020F0502020204030204" pitchFamily="34" charset="0"/>
                <a:ea typeface="Calibri" panose="020F0502020204030204" pitchFamily="34" charset="0"/>
              </a:rPr>
              <a:t>La herramienta Arquímedes:</a:t>
            </a:r>
            <a:r>
              <a:rPr lang="es-SV" sz="1800" dirty="0">
                <a:effectLst/>
                <a:latin typeface="Calibri" panose="020F0502020204030204" pitchFamily="34" charset="0"/>
                <a:ea typeface="Calibri" panose="020F0502020204030204" pitchFamily="34" charset="0"/>
              </a:rPr>
              <a:t> ofrece gran fluidez y bidireccionalidad con el software Revit.</a:t>
            </a:r>
          </a:p>
          <a:p>
            <a:pPr indent="457200">
              <a:lnSpc>
                <a:spcPct val="200000"/>
              </a:lnSpc>
            </a:pPr>
            <a:endParaRPr lang="es-SV" sz="1800" dirty="0">
              <a:effectLst/>
              <a:latin typeface="Calibri" panose="020F0502020204030204" pitchFamily="34" charset="0"/>
              <a:ea typeface="Calibri" panose="020F0502020204030204" pitchFamily="34" charset="0"/>
            </a:endParaRPr>
          </a:p>
          <a:p>
            <a:pPr indent="457200">
              <a:lnSpc>
                <a:spcPct val="200000"/>
              </a:lnSpc>
            </a:pPr>
            <a:r>
              <a:rPr lang="es-SV" sz="1800" b="1" dirty="0" err="1">
                <a:effectLst/>
                <a:latin typeface="Calibri" panose="020F0502020204030204" pitchFamily="34" charset="0"/>
                <a:ea typeface="Calibri" panose="020F0502020204030204" pitchFamily="34" charset="0"/>
              </a:rPr>
              <a:t>Qex</a:t>
            </a:r>
            <a:r>
              <a:rPr lang="es-SV" sz="1800" b="1" dirty="0">
                <a:effectLst/>
                <a:latin typeface="Calibri" panose="020F0502020204030204" pitchFamily="34" charset="0"/>
                <a:ea typeface="Calibri" panose="020F0502020204030204" pitchFamily="34" charset="0"/>
              </a:rPr>
              <a:t>: </a:t>
            </a:r>
            <a:r>
              <a:rPr lang="es-SV" sz="1800" dirty="0">
                <a:effectLst/>
                <a:latin typeface="Calibri" panose="020F0502020204030204" pitchFamily="34" charset="0"/>
                <a:ea typeface="Calibri" panose="020F0502020204030204" pitchFamily="34" charset="0"/>
              </a:rPr>
              <a:t>Es un plugin del entorno Revit Autodesk que sirve para realizar un presupuesto BIM de manera sencilla y rápida.</a:t>
            </a:r>
          </a:p>
          <a:p>
            <a:pPr indent="457200">
              <a:lnSpc>
                <a:spcPct val="200000"/>
              </a:lnSpc>
            </a:pPr>
            <a:r>
              <a:rPr lang="es-SV" sz="1800" b="1" dirty="0">
                <a:effectLst/>
                <a:latin typeface="Calibri" panose="020F0502020204030204" pitchFamily="34" charset="0"/>
                <a:ea typeface="Calibri" panose="020F0502020204030204" pitchFamily="34" charset="0"/>
              </a:rPr>
              <a:t>Presto</a:t>
            </a:r>
            <a:r>
              <a:rPr lang="es-SV" sz="1800" dirty="0">
                <a:effectLst/>
                <a:latin typeface="Calibri" panose="020F0502020204030204" pitchFamily="34" charset="0"/>
                <a:ea typeface="Calibri" panose="020F0502020204030204" pitchFamily="34" charset="0"/>
              </a:rPr>
              <a:t>: Es un programa de gestión costo-tiempo, orientado al BIM y que </a:t>
            </a:r>
            <a:r>
              <a:rPr lang="es-EC" sz="1800" dirty="0">
                <a:effectLst/>
                <a:latin typeface="Calibri" panose="020F0502020204030204" pitchFamily="34" charset="0"/>
                <a:ea typeface="Calibri" panose="020F0502020204030204" pitchFamily="34" charset="0"/>
                <a:cs typeface="Calibri" panose="020F0502020204030204" pitchFamily="34" charset="0"/>
              </a:rPr>
              <a:t>Junto a COST IT es la</a:t>
            </a:r>
            <a:r>
              <a:rPr lang="es-SV" sz="1800" dirty="0">
                <a:effectLst/>
                <a:latin typeface="Calibri" panose="020F0502020204030204" pitchFamily="34" charset="0"/>
                <a:ea typeface="Calibri" panose="020F0502020204030204" pitchFamily="34" charset="0"/>
                <a:cs typeface="Calibri" panose="020F0502020204030204" pitchFamily="34" charset="0"/>
              </a:rPr>
              <a:t> encargada de la generación automática de información, a través de un proceso bidireccional.</a:t>
            </a:r>
            <a:endParaRPr lang="es-SV" sz="1800" dirty="0">
              <a:effectLst/>
              <a:latin typeface="Calibri" panose="020F0502020204030204" pitchFamily="34" charset="0"/>
              <a:ea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64</a:t>
            </a:fld>
            <a:endParaRPr lang="es-EC"/>
          </a:p>
        </p:txBody>
      </p:sp>
    </p:spTree>
    <p:extLst>
      <p:ext uri="{BB962C8B-B14F-4D97-AF65-F5344CB8AC3E}">
        <p14:creationId xmlns:p14="http://schemas.microsoft.com/office/powerpoint/2010/main" val="42256121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Se puede generar una relación entre los parámetros de Revit con Presto de la siguiente forma</a:t>
            </a:r>
            <a:r>
              <a:rPr lang="es-SV" sz="1800" b="1" dirty="0">
                <a:effectLst/>
                <a:latin typeface="Calibri" panose="020F0502020204030204" pitchFamily="34" charset="0"/>
                <a:ea typeface="Calibri" panose="020F0502020204030204" pitchFamily="34" charset="0"/>
                <a:cs typeface="Calibri" panose="020F0502020204030204" pitchFamily="34" charset="0"/>
              </a:rPr>
              <a:t>: (IMA)</a:t>
            </a:r>
          </a:p>
          <a:p>
            <a:pPr indent="457200">
              <a:lnSpc>
                <a:spcPct val="200000"/>
              </a:lnSpc>
            </a:pPr>
            <a:endParaRPr lang="es-SV"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457200" algn="l" defTabSz="914400" rtl="0" eaLnBrk="1" fontAlgn="auto" latinLnBrk="0" hangingPunct="1">
              <a:lnSpc>
                <a:spcPct val="200000"/>
              </a:lnSpc>
              <a:spcBef>
                <a:spcPts val="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cs typeface="Calibri" panose="020F0502020204030204" pitchFamily="34" charset="0"/>
              </a:rPr>
              <a:t> </a:t>
            </a:r>
            <a:r>
              <a:rPr lang="es-SV" sz="1800" dirty="0" err="1">
                <a:effectLst/>
                <a:latin typeface="Calibri" panose="020F0502020204030204" pitchFamily="34" charset="0"/>
                <a:ea typeface="Calibri" panose="020F0502020204030204" pitchFamily="34" charset="0"/>
                <a:cs typeface="Calibri" panose="020F0502020204030204" pitchFamily="34" charset="0"/>
              </a:rPr>
              <a:t>Ademas</a:t>
            </a:r>
            <a:r>
              <a:rPr lang="es-SV" sz="1800" dirty="0">
                <a:effectLst/>
                <a:latin typeface="Calibri" panose="020F0502020204030204" pitchFamily="34" charset="0"/>
                <a:ea typeface="Calibri" panose="020F0502020204030204" pitchFamily="34" charset="0"/>
                <a:cs typeface="Calibri" panose="020F0502020204030204" pitchFamily="34" charset="0"/>
              </a:rPr>
              <a:t>, se genera una unidad de obra según:  </a:t>
            </a:r>
            <a:r>
              <a:rPr lang="es-SV" sz="1800" b="1" dirty="0">
                <a:effectLst/>
                <a:latin typeface="Calibri" panose="020F0502020204030204" pitchFamily="34" charset="0"/>
                <a:ea typeface="Calibri" panose="020F0502020204030204" pitchFamily="34" charset="0"/>
                <a:cs typeface="Calibri" panose="020F0502020204030204" pitchFamily="34" charset="0"/>
              </a:rPr>
              <a:t>el material utilizado, unidad, partes o complementos de mediciones por tipos.</a:t>
            </a:r>
          </a:p>
          <a:p>
            <a:pPr marL="0" marR="0" lvl="0" indent="457200" algn="l" defTabSz="914400" rtl="0" eaLnBrk="1" fontAlgn="auto" latinLnBrk="0" hangingPunct="1">
              <a:lnSpc>
                <a:spcPct val="200000"/>
              </a:lnSpc>
              <a:spcBef>
                <a:spcPts val="0"/>
              </a:spcBef>
              <a:spcAft>
                <a:spcPts val="0"/>
              </a:spcAft>
              <a:buClrTx/>
              <a:buSzTx/>
              <a:buFontTx/>
              <a:buNone/>
              <a:tabLst/>
              <a:defRPr/>
            </a:pPr>
            <a:endParaRPr lang="es-SV" sz="1800" dirty="0">
              <a:effectLst/>
              <a:latin typeface="Calibri" panose="020F0502020204030204" pitchFamily="34" charset="0"/>
              <a:ea typeface="Calibri" panose="020F0502020204030204" pitchFamily="34" charset="0"/>
            </a:endParaRPr>
          </a:p>
          <a:p>
            <a:pPr marL="0" marR="0" lvl="0" indent="457200" algn="l" defTabSz="914400" rtl="0" eaLnBrk="1" fontAlgn="auto" latinLnBrk="0" hangingPunct="1">
              <a:lnSpc>
                <a:spcPct val="200000"/>
              </a:lnSpc>
              <a:spcBef>
                <a:spcPts val="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rPr>
              <a:t>El presupuesto es prácticamente automático si cada elemento o tipo integrado del modelo contiene un código de la unidad de obra correspondiente de un cuadro de precios. </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indent="457200">
              <a:lnSpc>
                <a:spcPct val="200000"/>
              </a:lnSpc>
            </a:pPr>
            <a:endParaRPr lang="es-EC"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65</a:t>
            </a:fld>
            <a:endParaRPr lang="es-EC"/>
          </a:p>
        </p:txBody>
      </p:sp>
    </p:spTree>
    <p:extLst>
      <p:ext uri="{BB962C8B-B14F-4D97-AF65-F5344CB8AC3E}">
        <p14:creationId xmlns:p14="http://schemas.microsoft.com/office/powerpoint/2010/main" val="14471313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49580">
              <a:lnSpc>
                <a:spcPct val="200000"/>
              </a:lnSpc>
            </a:pPr>
            <a:r>
              <a:rPr lang="es-SV" sz="1800" dirty="0">
                <a:effectLst/>
                <a:latin typeface="Calibri" panose="020F0502020204030204" pitchFamily="34" charset="0"/>
                <a:ea typeface="Calibri" panose="020F0502020204030204" pitchFamily="34" charset="0"/>
              </a:rPr>
              <a:t>El modelamiento BIM 5D  se lo realizó mediante una herramienta del entorno BIM de la siguiente manera:</a:t>
            </a:r>
          </a:p>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b="1" dirty="0">
                <a:effectLst/>
                <a:latin typeface="Calibri" panose="020F0502020204030204" pitchFamily="34" charset="0"/>
                <a:ea typeface="Calibri" panose="020F0502020204030204" pitchFamily="34" charset="0"/>
                <a:cs typeface="Calibri" panose="020F0502020204030204" pitchFamily="34" charset="0"/>
              </a:rPr>
              <a:t>1)</a:t>
            </a:r>
            <a:r>
              <a:rPr lang="es-SV" sz="1800" dirty="0">
                <a:effectLst/>
                <a:latin typeface="Calibri" panose="020F0502020204030204" pitchFamily="34" charset="0"/>
                <a:ea typeface="Calibri" panose="020F0502020204030204" pitchFamily="34" charset="0"/>
                <a:cs typeface="Calibri" panose="020F0502020204030204" pitchFamily="34" charset="0"/>
              </a:rPr>
              <a:t>Se despliega la ventana de “</a:t>
            </a:r>
            <a:r>
              <a:rPr lang="es-SV" sz="1800" i="1" dirty="0">
                <a:effectLst/>
                <a:latin typeface="Calibri" panose="020F0502020204030204" pitchFamily="34" charset="0"/>
                <a:ea typeface="Calibri" panose="020F0502020204030204" pitchFamily="34" charset="0"/>
                <a:cs typeface="Calibri" panose="020F0502020204030204" pitchFamily="34" charset="0"/>
              </a:rPr>
              <a:t>Árbol de selección”</a:t>
            </a:r>
            <a:r>
              <a:rPr lang="es-SV" sz="1800" dirty="0">
                <a:effectLst/>
                <a:latin typeface="Calibri" panose="020F0502020204030204" pitchFamily="34" charset="0"/>
                <a:ea typeface="Calibri" panose="020F0502020204030204" pitchFamily="34" charset="0"/>
                <a:cs typeface="Calibri" panose="020F0502020204030204" pitchFamily="34" charset="0"/>
              </a:rPr>
              <a:t> </a:t>
            </a:r>
          </a:p>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b="1" dirty="0">
                <a:effectLst/>
                <a:latin typeface="Calibri" panose="020F0502020204030204" pitchFamily="34" charset="0"/>
                <a:ea typeface="Calibri" panose="020F0502020204030204" pitchFamily="34" charset="0"/>
                <a:cs typeface="Calibri" panose="020F0502020204030204" pitchFamily="34" charset="0"/>
              </a:rPr>
              <a:t>2)</a:t>
            </a:r>
            <a:r>
              <a:rPr lang="es-SV" sz="1800" dirty="0">
                <a:effectLst/>
                <a:latin typeface="Calibri" panose="020F0502020204030204" pitchFamily="34" charset="0"/>
                <a:ea typeface="Calibri" panose="020F0502020204030204" pitchFamily="34" charset="0"/>
                <a:cs typeface="Calibri" panose="020F0502020204030204" pitchFamily="34" charset="0"/>
              </a:rPr>
              <a:t>En la ventana “</a:t>
            </a:r>
            <a:r>
              <a:rPr lang="es-SV" sz="1800" i="1" dirty="0">
                <a:effectLst/>
                <a:latin typeface="Calibri" panose="020F0502020204030204" pitchFamily="34" charset="0"/>
                <a:ea typeface="Calibri" panose="020F0502020204030204" pitchFamily="34" charset="0"/>
                <a:cs typeface="Calibri" panose="020F0502020204030204" pitchFamily="34" charset="0"/>
              </a:rPr>
              <a:t>Conjuntos” </a:t>
            </a:r>
            <a:r>
              <a:rPr lang="es-SV" sz="1800" dirty="0">
                <a:effectLst/>
                <a:latin typeface="Calibri" panose="020F0502020204030204" pitchFamily="34" charset="0"/>
                <a:ea typeface="Calibri" panose="020F0502020204030204" pitchFamily="34" charset="0"/>
                <a:cs typeface="Calibri" panose="020F0502020204030204" pitchFamily="34" charset="0"/>
              </a:rPr>
              <a:t>se debe crear carpetas</a:t>
            </a:r>
            <a:r>
              <a:rPr lang="es-SV" sz="1800" i="1" dirty="0">
                <a:effectLst/>
                <a:latin typeface="Calibri" panose="020F0502020204030204" pitchFamily="34" charset="0"/>
                <a:ea typeface="Calibri" panose="020F0502020204030204" pitchFamily="34" charset="0"/>
                <a:cs typeface="Calibri" panose="020F0502020204030204" pitchFamily="34" charset="0"/>
              </a:rPr>
              <a:t> </a:t>
            </a:r>
            <a:r>
              <a:rPr lang="es-SV" sz="1800" dirty="0">
                <a:effectLst/>
                <a:latin typeface="Calibri" panose="020F0502020204030204" pitchFamily="34" charset="0"/>
                <a:ea typeface="Calibri" panose="020F0502020204030204" pitchFamily="34" charset="0"/>
                <a:cs typeface="Calibri" panose="020F0502020204030204" pitchFamily="34" charset="0"/>
              </a:rPr>
              <a:t>e ingresa el conjunto de elementos seleccionados en cada una de ellas.</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b="1" dirty="0">
                <a:effectLst/>
                <a:latin typeface="Calibri" panose="020F0502020204030204" pitchFamily="34" charset="0"/>
                <a:ea typeface="Calibri" panose="020F0502020204030204" pitchFamily="34" charset="0"/>
                <a:cs typeface="Calibri" panose="020F0502020204030204" pitchFamily="34" charset="0"/>
              </a:rPr>
              <a:t>3)</a:t>
            </a:r>
            <a:r>
              <a:rPr lang="es-SV" sz="1800" dirty="0">
                <a:effectLst/>
                <a:latin typeface="Calibri" panose="020F0502020204030204" pitchFamily="34" charset="0"/>
                <a:ea typeface="Calibri" panose="020F0502020204030204" pitchFamily="34" charset="0"/>
                <a:cs typeface="Calibri" panose="020F0502020204030204" pitchFamily="34" charset="0"/>
              </a:rPr>
              <a:t>En la ventana </a:t>
            </a:r>
            <a:r>
              <a:rPr lang="es-SV" sz="1800" i="1" dirty="0" err="1">
                <a:effectLst/>
                <a:latin typeface="Calibri" panose="020F0502020204030204" pitchFamily="34" charset="0"/>
                <a:ea typeface="Calibri" panose="020F0502020204030204" pitchFamily="34" charset="0"/>
                <a:cs typeface="Calibri" panose="020F0502020204030204" pitchFamily="34" charset="0"/>
              </a:rPr>
              <a:t>TimeLiner</a:t>
            </a:r>
            <a:r>
              <a:rPr lang="es-SV" sz="1800" i="1" dirty="0">
                <a:effectLst/>
                <a:latin typeface="Calibri" panose="020F0502020204030204" pitchFamily="34" charset="0"/>
                <a:ea typeface="Calibri" panose="020F0502020204030204" pitchFamily="34" charset="0"/>
                <a:cs typeface="Calibri" panose="020F0502020204030204" pitchFamily="34" charset="0"/>
              </a:rPr>
              <a:t> </a:t>
            </a:r>
            <a:r>
              <a:rPr lang="es-SV" sz="1800" dirty="0">
                <a:effectLst/>
                <a:latin typeface="Calibri" panose="020F0502020204030204" pitchFamily="34" charset="0"/>
                <a:ea typeface="Calibri" panose="020F0502020204030204" pitchFamily="34" charset="0"/>
                <a:cs typeface="Calibri" panose="020F0502020204030204" pitchFamily="34" charset="0"/>
              </a:rPr>
              <a:t>se genera automáticamente un cronograma que puede ser editado o exportado hacia otros programas.</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b="1" dirty="0">
                <a:effectLst/>
                <a:latin typeface="Calibri" panose="020F0502020204030204" pitchFamily="34" charset="0"/>
                <a:ea typeface="Calibri" panose="020F0502020204030204" pitchFamily="34" charset="0"/>
                <a:cs typeface="Calibri" panose="020F0502020204030204" pitchFamily="34" charset="0"/>
              </a:rPr>
              <a:t>4)</a:t>
            </a:r>
            <a:r>
              <a:rPr lang="es-SV" sz="1800" dirty="0">
                <a:effectLst/>
                <a:latin typeface="Calibri" panose="020F0502020204030204" pitchFamily="34" charset="0"/>
                <a:ea typeface="Calibri" panose="020F0502020204030204" pitchFamily="34" charset="0"/>
                <a:cs typeface="Calibri" panose="020F0502020204030204" pitchFamily="34" charset="0"/>
              </a:rPr>
              <a:t>Mediante un Diagrama de </a:t>
            </a:r>
            <a:r>
              <a:rPr lang="es-SV" sz="1800" dirty="0" err="1">
                <a:effectLst/>
                <a:latin typeface="Calibri" panose="020F0502020204030204" pitchFamily="34" charset="0"/>
                <a:ea typeface="Calibri" panose="020F0502020204030204" pitchFamily="34" charset="0"/>
                <a:cs typeface="Calibri" panose="020F0502020204030204" pitchFamily="34" charset="0"/>
              </a:rPr>
              <a:t>Gant</a:t>
            </a:r>
            <a:r>
              <a:rPr lang="es-SV" sz="1800" dirty="0">
                <a:effectLst/>
                <a:latin typeface="Calibri" panose="020F0502020204030204" pitchFamily="34" charset="0"/>
                <a:ea typeface="Calibri" panose="020F0502020204030204" pitchFamily="34" charset="0"/>
                <a:cs typeface="Calibri" panose="020F0502020204030204" pitchFamily="34" charset="0"/>
              </a:rPr>
              <a:t> se puede configurar como un archivo de Microsoft Project o Excel la información ingresada para su edición, cambios y variaciones      	</a:t>
            </a:r>
            <a:r>
              <a:rPr lang="es-SV" sz="1800" b="1" dirty="0">
                <a:effectLst/>
                <a:latin typeface="Calibri" panose="020F0502020204030204" pitchFamily="34" charset="0"/>
                <a:ea typeface="Calibri" panose="020F0502020204030204" pitchFamily="34" charset="0"/>
                <a:cs typeface="Calibri" panose="020F0502020204030204" pitchFamily="34" charset="0"/>
              </a:rPr>
              <a:t>5) </a:t>
            </a:r>
            <a:r>
              <a:rPr lang="es-SV" sz="1800" dirty="0">
                <a:effectLst/>
                <a:latin typeface="Calibri" panose="020F0502020204030204" pitchFamily="34" charset="0"/>
                <a:ea typeface="Calibri" panose="020F0502020204030204" pitchFamily="34" charset="0"/>
                <a:cs typeface="Calibri" panose="020F0502020204030204" pitchFamily="34" charset="0"/>
              </a:rPr>
              <a:t> se debe ACTUALIZAR los cambios realizados en el cronograma y los costes.</a:t>
            </a:r>
          </a:p>
          <a:p>
            <a:pPr marL="0" marR="0" lvl="0" indent="449580" algn="l" defTabSz="914400" rtl="0" eaLnBrk="1" fontAlgn="auto" latinLnBrk="0" hangingPunct="1">
              <a:lnSpc>
                <a:spcPct val="200000"/>
              </a:lnSpc>
              <a:spcBef>
                <a:spcPts val="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cs typeface="Calibri" panose="020F0502020204030204" pitchFamily="34" charset="0"/>
              </a:rPr>
              <a:t>Finalmente se realiza la simulación.</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66</a:t>
            </a:fld>
            <a:endParaRPr lang="es-EC"/>
          </a:p>
        </p:txBody>
      </p:sp>
    </p:spTree>
    <p:extLst>
      <p:ext uri="{BB962C8B-B14F-4D97-AF65-F5344CB8AC3E}">
        <p14:creationId xmlns:p14="http://schemas.microsoft.com/office/powerpoint/2010/main" val="31044542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este video podemos observar la simulación de los 4 sistemas constructivos, </a:t>
            </a:r>
          </a:p>
          <a:p>
            <a:r>
              <a:rPr lang="es-ES" dirty="0"/>
              <a:t>en la parte </a:t>
            </a:r>
            <a:r>
              <a:rPr lang="es-ES" b="1" dirty="0"/>
              <a:t>SUPERIOR</a:t>
            </a:r>
            <a:r>
              <a:rPr lang="es-ES" dirty="0"/>
              <a:t> se encuentran los sistemas de </a:t>
            </a:r>
            <a:r>
              <a:rPr lang="es-ES" sz="1400" b="1" dirty="0"/>
              <a:t>HORMIGON</a:t>
            </a:r>
            <a:r>
              <a:rPr lang="es-ES" dirty="0"/>
              <a:t> </a:t>
            </a:r>
          </a:p>
          <a:p>
            <a:r>
              <a:rPr lang="es-ES" dirty="0"/>
              <a:t>y en parte </a:t>
            </a:r>
            <a:r>
              <a:rPr lang="es-ES" b="1" dirty="0"/>
              <a:t>INFERIOR</a:t>
            </a:r>
            <a:r>
              <a:rPr lang="es-ES" dirty="0"/>
              <a:t> los sistemas de </a:t>
            </a:r>
            <a:r>
              <a:rPr lang="es-ES" b="1" dirty="0"/>
              <a:t>ACERO.</a:t>
            </a:r>
            <a:endParaRPr lang="es-EC" b="1" dirty="0"/>
          </a:p>
          <a:p>
            <a:r>
              <a:rPr lang="es-EC" dirty="0"/>
              <a:t>En cada uno de los videos se puede observar además la ventana </a:t>
            </a:r>
            <a:r>
              <a:rPr lang="es-EC" dirty="0" err="1"/>
              <a:t>Timeliner</a:t>
            </a:r>
            <a:r>
              <a:rPr lang="es-EC" dirty="0"/>
              <a:t> y apreciar el avance de la obra tanto en tiempo como en costo.</a:t>
            </a:r>
            <a:endParaRPr lang="es-ES"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67</a:t>
            </a:fld>
            <a:endParaRPr lang="es-EC"/>
          </a:p>
        </p:txBody>
      </p:sp>
    </p:spTree>
    <p:extLst>
      <p:ext uri="{BB962C8B-B14F-4D97-AF65-F5344CB8AC3E}">
        <p14:creationId xmlns:p14="http://schemas.microsoft.com/office/powerpoint/2010/main" val="36028700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457200" algn="l" defTabSz="914400" rtl="0" eaLnBrk="1" fontAlgn="auto" latinLnBrk="0" hangingPunct="1">
              <a:lnSpc>
                <a:spcPct val="200000"/>
              </a:lnSpc>
              <a:spcBef>
                <a:spcPts val="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cs typeface="Calibri" panose="020F0502020204030204" pitchFamily="34" charset="0"/>
              </a:rPr>
              <a:t>En la siguiente figura se indica los distintos valores de obtenidos para cada sistema, evidenciando la diferencia existente en cada uno de ellos debido no solo al sistema constructivo, sino a los materiales, secciones, cantidades, tipos de cimentación, cubierta y demás parámetros determinantes en cada valor. Siendo los sistemas de </a:t>
            </a:r>
            <a:r>
              <a:rPr lang="es-SV" sz="1800" dirty="0" err="1">
                <a:effectLst/>
                <a:latin typeface="Calibri" panose="020F0502020204030204" pitchFamily="34" charset="0"/>
                <a:ea typeface="Calibri" panose="020F0502020204030204" pitchFamily="34" charset="0"/>
                <a:cs typeface="Calibri" panose="020F0502020204030204" pitchFamily="34" charset="0"/>
              </a:rPr>
              <a:t>hormigon</a:t>
            </a:r>
            <a:r>
              <a:rPr lang="es-SV" sz="1800" dirty="0">
                <a:effectLst/>
                <a:latin typeface="Calibri" panose="020F0502020204030204" pitchFamily="34" charset="0"/>
                <a:ea typeface="Calibri" panose="020F0502020204030204" pitchFamily="34" charset="0"/>
                <a:cs typeface="Calibri" panose="020F0502020204030204" pitchFamily="34" charset="0"/>
              </a:rPr>
              <a:t>, los de mayor peso.</a:t>
            </a:r>
          </a:p>
          <a:p>
            <a:pPr marL="0" marR="0" lvl="0" indent="457200" algn="l" defTabSz="914400" rtl="0" eaLnBrk="1" fontAlgn="auto" latinLnBrk="0" hangingPunct="1">
              <a:lnSpc>
                <a:spcPct val="200000"/>
              </a:lnSpc>
              <a:spcBef>
                <a:spcPts val="0"/>
              </a:spcBef>
              <a:spcAft>
                <a:spcPts val="0"/>
              </a:spcAft>
              <a:buClrTx/>
              <a:buSzTx/>
              <a:buFontTx/>
              <a:buNone/>
              <a:tabLst/>
              <a:defRPr/>
            </a:pPr>
            <a:endParaRPr lang="es-SV"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457200" algn="l" defTabSz="914400" rtl="0" eaLnBrk="1" fontAlgn="auto" latinLnBrk="0" hangingPunct="1">
              <a:lnSpc>
                <a:spcPct val="200000"/>
              </a:lnSpc>
              <a:spcBef>
                <a:spcPts val="0"/>
              </a:spcBef>
              <a:spcAft>
                <a:spcPts val="0"/>
              </a:spcAft>
              <a:buClrTx/>
              <a:buSzTx/>
              <a:buFontTx/>
              <a:buNone/>
              <a:tabLst/>
              <a:defRPr/>
            </a:pPr>
            <a:r>
              <a:rPr lang="es-SV" sz="1800" dirty="0" err="1">
                <a:effectLst/>
                <a:latin typeface="Calibri" panose="020F0502020204030204" pitchFamily="34" charset="0"/>
                <a:ea typeface="Calibri" panose="020F0502020204030204" pitchFamily="34" charset="0"/>
                <a:cs typeface="Calibri" panose="020F0502020204030204" pitchFamily="34" charset="0"/>
              </a:rPr>
              <a:t>Tambien</a:t>
            </a:r>
            <a:r>
              <a:rPr lang="es-SV" sz="1800" dirty="0">
                <a:effectLst/>
                <a:latin typeface="Calibri" panose="020F0502020204030204" pitchFamily="34" charset="0"/>
                <a:ea typeface="Calibri" panose="020F0502020204030204" pitchFamily="34" charset="0"/>
                <a:cs typeface="Calibri" panose="020F0502020204030204" pitchFamily="34" charset="0"/>
              </a:rPr>
              <a:t> se presenta los periodos de las distintas estructuras en donde  los sistemas de acero y </a:t>
            </a:r>
            <a:r>
              <a:rPr lang="es-SV" sz="1800" dirty="0" err="1">
                <a:effectLst/>
                <a:latin typeface="Calibri" panose="020F0502020204030204" pitchFamily="34" charset="0"/>
                <a:ea typeface="Calibri" panose="020F0502020204030204" pitchFamily="34" charset="0"/>
                <a:cs typeface="Calibri" panose="020F0502020204030204" pitchFamily="34" charset="0"/>
              </a:rPr>
              <a:t>steel</a:t>
            </a:r>
            <a:r>
              <a:rPr lang="es-SV" sz="1800" dirty="0">
                <a:effectLst/>
                <a:latin typeface="Calibri" panose="020F0502020204030204" pitchFamily="34" charset="0"/>
                <a:ea typeface="Calibri" panose="020F0502020204030204" pitchFamily="34" charset="0"/>
                <a:cs typeface="Calibri" panose="020F0502020204030204" pitchFamily="34" charset="0"/>
              </a:rPr>
              <a:t> </a:t>
            </a:r>
            <a:r>
              <a:rPr lang="es-SV" sz="1800" dirty="0" err="1">
                <a:effectLst/>
                <a:latin typeface="Calibri" panose="020F0502020204030204" pitchFamily="34" charset="0"/>
                <a:ea typeface="Calibri" panose="020F0502020204030204" pitchFamily="34" charset="0"/>
                <a:cs typeface="Calibri" panose="020F0502020204030204" pitchFamily="34" charset="0"/>
              </a:rPr>
              <a:t>Frame</a:t>
            </a:r>
            <a:r>
              <a:rPr lang="es-SV" sz="1800" dirty="0">
                <a:effectLst/>
                <a:latin typeface="Calibri" panose="020F0502020204030204" pitchFamily="34" charset="0"/>
                <a:ea typeface="Calibri" panose="020F0502020204030204" pitchFamily="34" charset="0"/>
                <a:cs typeface="Calibri" panose="020F0502020204030204" pitchFamily="34" charset="0"/>
              </a:rPr>
              <a:t> tienen un período mucho más largo que las estructuras de hormigón, debido a que debido por su ductilidad experimentan grandes deformaciones inelásticas mientras que </a:t>
            </a:r>
          </a:p>
          <a:p>
            <a:pPr marL="0" marR="0" lvl="0" indent="457200" algn="l" defTabSz="914400" rtl="0" eaLnBrk="1" fontAlgn="auto" latinLnBrk="0" hangingPunct="1">
              <a:lnSpc>
                <a:spcPct val="200000"/>
              </a:lnSpc>
              <a:spcBef>
                <a:spcPts val="0"/>
              </a:spcBef>
              <a:spcAft>
                <a:spcPts val="0"/>
              </a:spcAft>
              <a:buClrTx/>
              <a:buSzTx/>
              <a:buFontTx/>
              <a:buNone/>
              <a:tabLst/>
              <a:defRPr/>
            </a:pPr>
            <a:r>
              <a:rPr lang="es-SV" sz="1800" dirty="0">
                <a:effectLst/>
                <a:latin typeface="Calibri" panose="020F0502020204030204" pitchFamily="34" charset="0"/>
                <a:ea typeface="Calibri" panose="020F0502020204030204" pitchFamily="34" charset="0"/>
                <a:cs typeface="Calibri" panose="020F0502020204030204" pitchFamily="34" charset="0"/>
              </a:rPr>
              <a:t>LOS sistemas de hormigón armado  los periodos son menores debido a que por la naturaleza del material, estos sistemas tienen una rigidez y peso SUPERIOR.</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457200" algn="l" defTabSz="914400" rtl="0" eaLnBrk="1" fontAlgn="auto" latinLnBrk="0" hangingPunct="1">
              <a:lnSpc>
                <a:spcPct val="200000"/>
              </a:lnSpc>
              <a:spcBef>
                <a:spcPts val="0"/>
              </a:spcBef>
              <a:spcAft>
                <a:spcPts val="0"/>
              </a:spcAft>
              <a:buClrTx/>
              <a:buSzTx/>
              <a:buFontTx/>
              <a:buNone/>
              <a:tabLst/>
              <a:defRPr/>
            </a:pP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indent="457200">
              <a:lnSpc>
                <a:spcPct val="200000"/>
              </a:lnSpc>
            </a:pPr>
            <a:endParaRPr lang="es-EC"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68</a:t>
            </a:fld>
            <a:endParaRPr lang="es-EC"/>
          </a:p>
        </p:txBody>
      </p:sp>
    </p:spTree>
    <p:extLst>
      <p:ext uri="{BB962C8B-B14F-4D97-AF65-F5344CB8AC3E}">
        <p14:creationId xmlns:p14="http://schemas.microsoft.com/office/powerpoint/2010/main" val="15544253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En los sistemas de muros y el Steel Frame el cortante basal se ve aumentado significativamente debido al coeficiente de reducción utilizado por su comportamiento limitadamente dúctil de este tipo de sistemas.</a:t>
            </a:r>
          </a:p>
          <a:p>
            <a:pPr indent="457200">
              <a:lnSpc>
                <a:spcPct val="200000"/>
              </a:lnSpc>
            </a:pPr>
            <a:endParaRPr lang="es-SV" sz="1800" dirty="0">
              <a:effectLst/>
              <a:latin typeface="Calibri" panose="020F0502020204030204" pitchFamily="34" charset="0"/>
              <a:ea typeface="Calibri" panose="020F0502020204030204" pitchFamily="34" charset="0"/>
              <a:cs typeface="Calibri" panose="020F0502020204030204" pitchFamily="34" charset="0"/>
            </a:endParaRPr>
          </a:p>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A continuación, se presenta las derivas de cada una de las edificaciones:</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Debido a la irregularidad en planta existente, se observa una considerable diferencia en ambos sentidos donde se aplica el sismo, al igual que en cada uno de los pisos. En el caso del sismo en sentido Y, se observa una evidente similitud en las derivas entre los sistemas de acero y pórticos</a:t>
            </a:r>
          </a:p>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Las derivas halladas en el sistema de muros corresponden a su filosofía de diseño, debido a que al ser elementos de gran rigidez y poca ductilidad, disminuyen significativamente sus deformaciones.</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indent="457200">
              <a:lnSpc>
                <a:spcPct val="200000"/>
              </a:lnSpc>
            </a:pPr>
            <a:endParaRPr lang="es-EC"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69</a:t>
            </a:fld>
            <a:endParaRPr lang="es-EC"/>
          </a:p>
        </p:txBody>
      </p:sp>
    </p:spTree>
    <p:extLst>
      <p:ext uri="{BB962C8B-B14F-4D97-AF65-F5344CB8AC3E}">
        <p14:creationId xmlns:p14="http://schemas.microsoft.com/office/powerpoint/2010/main" val="34495385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En los sistemas de hormigón armado y acero, se consideró la cimentación mediante zapatas aisladas, debido a que estos elementos amplían la superficie de apoyo de elementos estructurales puntuales.</a:t>
            </a:r>
          </a:p>
          <a:p>
            <a:pPr indent="457200">
              <a:lnSpc>
                <a:spcPct val="200000"/>
              </a:lnSpc>
            </a:pPr>
            <a:r>
              <a:rPr lang="es-SV" sz="1800" dirty="0">
                <a:effectLst/>
                <a:latin typeface="Calibri" panose="020F0502020204030204" pitchFamily="34" charset="0"/>
                <a:ea typeface="Calibri" panose="020F0502020204030204" pitchFamily="34" charset="0"/>
                <a:cs typeface="Calibri" panose="020F0502020204030204" pitchFamily="34" charset="0"/>
              </a:rPr>
              <a:t>Debido a la distribución arquitectónica, factibilidad constructiva y capacidad portante se optó por una losa de cimentación para los sistemas Steel </a:t>
            </a:r>
            <a:r>
              <a:rPr lang="es-SV" sz="1800" dirty="0" err="1">
                <a:effectLst/>
                <a:latin typeface="Calibri" panose="020F0502020204030204" pitchFamily="34" charset="0"/>
                <a:ea typeface="Calibri" panose="020F0502020204030204" pitchFamily="34" charset="0"/>
                <a:cs typeface="Calibri" panose="020F0502020204030204" pitchFamily="34" charset="0"/>
              </a:rPr>
              <a:t>frame</a:t>
            </a:r>
            <a:r>
              <a:rPr lang="es-SV" sz="1800" dirty="0">
                <a:effectLst/>
                <a:latin typeface="Calibri" panose="020F0502020204030204" pitchFamily="34" charset="0"/>
                <a:ea typeface="Calibri" panose="020F0502020204030204" pitchFamily="34" charset="0"/>
                <a:cs typeface="Calibri" panose="020F0502020204030204" pitchFamily="34" charset="0"/>
              </a:rPr>
              <a:t> y muros portantes  ya que brinda una superficie de apoyo continua.</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70</a:t>
            </a:fld>
            <a:endParaRPr lang="es-EC"/>
          </a:p>
        </p:txBody>
      </p:sp>
    </p:spTree>
    <p:extLst>
      <p:ext uri="{BB962C8B-B14F-4D97-AF65-F5344CB8AC3E}">
        <p14:creationId xmlns:p14="http://schemas.microsoft.com/office/powerpoint/2010/main" val="8954782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49580">
              <a:lnSpc>
                <a:spcPct val="200000"/>
              </a:lnSpc>
            </a:pPr>
            <a:r>
              <a:rPr lang="es-SV" sz="1800" dirty="0">
                <a:effectLst/>
                <a:latin typeface="Calibri" panose="020F0502020204030204" pitchFamily="34" charset="0"/>
                <a:ea typeface="Times New Roman" panose="02020603050405020304" pitchFamily="18" charset="0"/>
                <a:cs typeface="Calibri" panose="020F0502020204030204" pitchFamily="34" charset="0"/>
              </a:rPr>
              <a:t>Se realizó además el calculo del costo por metro cuadrado para cada uno de los sistemas, en donde se observa que el acero tiene un valor relativamente superior al resto de sistemas por el gran volumen de acero que requiere. </a:t>
            </a:r>
          </a:p>
          <a:p>
            <a:pPr indent="449580">
              <a:lnSpc>
                <a:spcPct val="200000"/>
              </a:lnSpc>
            </a:pPr>
            <a:r>
              <a:rPr lang="es-SV" sz="1800" b="1" dirty="0">
                <a:effectLst/>
                <a:latin typeface="Calibri" panose="020F0502020204030204" pitchFamily="34" charset="0"/>
                <a:ea typeface="Calibri" panose="020F0502020204030204" pitchFamily="34" charset="0"/>
                <a:cs typeface="Calibri" panose="020F0502020204030204" pitchFamily="34" charset="0"/>
              </a:rPr>
              <a:t>(IMA)</a:t>
            </a:r>
            <a:r>
              <a:rPr lang="es-SV" sz="1800" dirty="0">
                <a:effectLst/>
                <a:latin typeface="Calibri" panose="020F0502020204030204" pitchFamily="34" charset="0"/>
                <a:ea typeface="Calibri" panose="020F0502020204030204" pitchFamily="34" charset="0"/>
                <a:cs typeface="Calibri" panose="020F0502020204030204" pitchFamily="34" charset="0"/>
              </a:rPr>
              <a:t>Finalmente, se detalla mediante el siguiente gráfico la duración de obra en días, donde el sistema Steel Frame representa la mayor eficiencia de construcción respecto al tiempo, seguido del sistema de muros. El hormigón armado con 161 días es el sistema de mayor duración en razón de los tiempos de fraguado que se debe considerar.</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pPr indent="449580">
              <a:lnSpc>
                <a:spcPct val="200000"/>
              </a:lnSpc>
            </a:pPr>
            <a:endParaRPr lang="es-EC"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71</a:t>
            </a:fld>
            <a:endParaRPr lang="es-EC"/>
          </a:p>
        </p:txBody>
      </p:sp>
    </p:spTree>
    <p:extLst>
      <p:ext uri="{BB962C8B-B14F-4D97-AF65-F5344CB8AC3E}">
        <p14:creationId xmlns:p14="http://schemas.microsoft.com/office/powerpoint/2010/main" val="313712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sz="1800" dirty="0">
                <a:effectLst/>
                <a:latin typeface="Calibri" panose="020F0502020204030204" pitchFamily="34" charset="0"/>
                <a:ea typeface="Calibri" panose="020F0502020204030204" pitchFamily="34" charset="0"/>
              </a:rPr>
              <a:t>De acuerdo al plan Estratégico Institucional del MIDUVI, MANABI es la provincia con mayor demanda, es decir 57,648  viviendas para personas en situación de extrema pobreza y pobreza moderada.</a:t>
            </a:r>
          </a:p>
          <a:p>
            <a:r>
              <a:rPr lang="es-SV" sz="1800" dirty="0">
                <a:effectLst/>
                <a:latin typeface="Calibri" panose="020F0502020204030204" pitchFamily="34" charset="0"/>
                <a:ea typeface="Calibri" panose="020F0502020204030204" pitchFamily="34" charset="0"/>
              </a:rPr>
              <a:t>Esto contrasta con la  Encuesta de Edificaciones presentada por el INEC, donde DE LAS 47,291 viviendas construidas tan solo  2,265 fueron en Manabí, representando tan solo un 4,79%.</a:t>
            </a:r>
            <a:endParaRPr lang="es-EC"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9</a:t>
            </a:fld>
            <a:endParaRPr lang="es-EC"/>
          </a:p>
        </p:txBody>
      </p:sp>
    </p:spTree>
    <p:extLst>
      <p:ext uri="{BB962C8B-B14F-4D97-AF65-F5344CB8AC3E}">
        <p14:creationId xmlns:p14="http://schemas.microsoft.com/office/powerpoint/2010/main" val="33520913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49580">
              <a:lnSpc>
                <a:spcPct val="200000"/>
              </a:lnSpc>
            </a:pPr>
            <a:endParaRPr lang="es-EC"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72</a:t>
            </a:fld>
            <a:endParaRPr lang="es-EC"/>
          </a:p>
        </p:txBody>
      </p:sp>
    </p:spTree>
    <p:extLst>
      <p:ext uri="{BB962C8B-B14F-4D97-AF65-F5344CB8AC3E}">
        <p14:creationId xmlns:p14="http://schemas.microsoft.com/office/powerpoint/2010/main" val="34460291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49580">
              <a:lnSpc>
                <a:spcPct val="200000"/>
              </a:lnSpc>
            </a:pPr>
            <a:endParaRPr lang="es-EC"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73</a:t>
            </a:fld>
            <a:endParaRPr lang="es-EC"/>
          </a:p>
        </p:txBody>
      </p:sp>
    </p:spTree>
    <p:extLst>
      <p:ext uri="{BB962C8B-B14F-4D97-AF65-F5344CB8AC3E}">
        <p14:creationId xmlns:p14="http://schemas.microsoft.com/office/powerpoint/2010/main" val="15423417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49580">
              <a:lnSpc>
                <a:spcPct val="200000"/>
              </a:lnSpc>
            </a:pPr>
            <a:endParaRPr lang="es-EC"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74</a:t>
            </a:fld>
            <a:endParaRPr lang="es-EC"/>
          </a:p>
        </p:txBody>
      </p:sp>
    </p:spTree>
    <p:extLst>
      <p:ext uri="{BB962C8B-B14F-4D97-AF65-F5344CB8AC3E}">
        <p14:creationId xmlns:p14="http://schemas.microsoft.com/office/powerpoint/2010/main" val="17090956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49580">
              <a:lnSpc>
                <a:spcPct val="200000"/>
              </a:lnSpc>
            </a:pPr>
            <a:endParaRPr lang="es-EC"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75</a:t>
            </a:fld>
            <a:endParaRPr lang="es-EC"/>
          </a:p>
        </p:txBody>
      </p:sp>
    </p:spTree>
    <p:extLst>
      <p:ext uri="{BB962C8B-B14F-4D97-AF65-F5344CB8AC3E}">
        <p14:creationId xmlns:p14="http://schemas.microsoft.com/office/powerpoint/2010/main" val="30442969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449580">
              <a:lnSpc>
                <a:spcPct val="200000"/>
              </a:lnSpc>
            </a:pPr>
            <a:endParaRPr lang="es-EC"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fld id="{02D88EF1-2917-4173-BC47-D8380C3D9F53}" type="slidenum">
              <a:rPr lang="es-EC" smtClean="0"/>
              <a:t>76</a:t>
            </a:fld>
            <a:endParaRPr lang="es-EC"/>
          </a:p>
        </p:txBody>
      </p:sp>
    </p:spTree>
    <p:extLst>
      <p:ext uri="{BB962C8B-B14F-4D97-AF65-F5344CB8AC3E}">
        <p14:creationId xmlns:p14="http://schemas.microsoft.com/office/powerpoint/2010/main" val="1194400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sz="1800" dirty="0">
                <a:effectLst/>
                <a:latin typeface="Calibri" panose="020F0502020204030204" pitchFamily="34" charset="0"/>
                <a:ea typeface="Calibri" panose="020F0502020204030204" pitchFamily="34" charset="0"/>
              </a:rPr>
              <a:t>Los proyectos ejecutados mediante sistemas tradicionales, diseños 2D  se enfocan de una forma distanciada en cuanto a los procesos, debido a que cualquier cambio de información infiere en….</a:t>
            </a:r>
          </a:p>
          <a:p>
            <a:r>
              <a:rPr lang="es-SV" sz="1800" dirty="0">
                <a:effectLst/>
                <a:latin typeface="Calibri" panose="020F0502020204030204" pitchFamily="34" charset="0"/>
                <a:ea typeface="Calibri" panose="020F0502020204030204" pitchFamily="34" charset="0"/>
              </a:rPr>
              <a:t> </a:t>
            </a:r>
            <a:endParaRPr lang="es-EC"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10</a:t>
            </a:fld>
            <a:endParaRPr lang="es-EC"/>
          </a:p>
        </p:txBody>
      </p:sp>
    </p:spTree>
    <p:extLst>
      <p:ext uri="{BB962C8B-B14F-4D97-AF65-F5344CB8AC3E}">
        <p14:creationId xmlns:p14="http://schemas.microsoft.com/office/powerpoint/2010/main" val="2114252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sz="1800" dirty="0">
                <a:effectLst/>
                <a:latin typeface="Calibri" panose="020F0502020204030204" pitchFamily="34" charset="0"/>
                <a:ea typeface="Calibri" panose="020F0502020204030204" pitchFamily="34" charset="0"/>
              </a:rPr>
              <a:t>Los softwares CAD se asemejan a arcaicos métodos manuales de dibujo a lápiz, escuadra y </a:t>
            </a:r>
            <a:r>
              <a:rPr lang="es-SV" sz="1800" dirty="0" err="1">
                <a:effectLst/>
                <a:latin typeface="Calibri" panose="020F0502020204030204" pitchFamily="34" charset="0"/>
                <a:ea typeface="Calibri" panose="020F0502020204030204" pitchFamily="34" charset="0"/>
              </a:rPr>
              <a:t>rapidógrafo</a:t>
            </a:r>
            <a:r>
              <a:rPr lang="es-SV" sz="1800" dirty="0">
                <a:effectLst/>
                <a:latin typeface="Calibri" panose="020F0502020204030204" pitchFamily="34" charset="0"/>
                <a:ea typeface="Calibri" panose="020F0502020204030204" pitchFamily="34" charset="0"/>
              </a:rPr>
              <a:t> que ha reemplazado el papel por una pantalla mediante del dibujo asistido por computadora, </a:t>
            </a:r>
            <a:r>
              <a:rPr lang="es-SV" sz="1800" b="1" dirty="0">
                <a:effectLst/>
                <a:latin typeface="Calibri" panose="020F0502020204030204" pitchFamily="34" charset="0"/>
                <a:ea typeface="Calibri" panose="020F0502020204030204" pitchFamily="34" charset="0"/>
              </a:rPr>
              <a:t>dependiendo aún de modelos básicos </a:t>
            </a:r>
            <a:r>
              <a:rPr lang="es-SV" sz="1800" dirty="0">
                <a:effectLst/>
                <a:latin typeface="Calibri" panose="020F0502020204030204" pitchFamily="34" charset="0"/>
                <a:ea typeface="Calibri" panose="020F0502020204030204" pitchFamily="34" charset="0"/>
              </a:rPr>
              <a:t>de líneas y curvas que son utilizados en diseños ….</a:t>
            </a:r>
            <a:endParaRPr lang="es-EC" dirty="0"/>
          </a:p>
        </p:txBody>
      </p:sp>
      <p:sp>
        <p:nvSpPr>
          <p:cNvPr id="4" name="Marcador de número de diapositiva 3"/>
          <p:cNvSpPr>
            <a:spLocks noGrp="1"/>
          </p:cNvSpPr>
          <p:nvPr>
            <p:ph type="sldNum" sz="quarter" idx="5"/>
          </p:nvPr>
        </p:nvSpPr>
        <p:spPr/>
        <p:txBody>
          <a:bodyPr/>
          <a:lstStyle/>
          <a:p>
            <a:fld id="{02D88EF1-2917-4173-BC47-D8380C3D9F53}" type="slidenum">
              <a:rPr lang="es-EC" smtClean="0"/>
              <a:t>11</a:t>
            </a:fld>
            <a:endParaRPr lang="es-EC"/>
          </a:p>
        </p:txBody>
      </p:sp>
    </p:spTree>
    <p:extLst>
      <p:ext uri="{BB962C8B-B14F-4D97-AF65-F5344CB8AC3E}">
        <p14:creationId xmlns:p14="http://schemas.microsoft.com/office/powerpoint/2010/main" val="3204799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4054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97718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98202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6322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3/3/2021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64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00329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5"/>
            <a:ext cx="4937760" cy="32867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2867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246896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20867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A87A34-81AB-432B-8DAE-1953F412C126}" type="datetimeFigureOut">
              <a:rPr lang="en-US" smtClean="0"/>
              <a:t>3/3/2021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17780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3/3/2021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60902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3/3/2021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536625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3/3/2021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16696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26.gif"/></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pn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png"/><Relationship Id="rId7"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jpeg"/><Relationship Id="rId3" Type="http://schemas.openxmlformats.org/officeDocument/2006/relationships/image" Target="../media/image4.pn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1.png"/><Relationship Id="rId9"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3" Type="http://schemas.openxmlformats.org/officeDocument/2006/relationships/image" Target="../media/image4.png"/><Relationship Id="rId7" Type="http://schemas.openxmlformats.org/officeDocument/2006/relationships/image" Target="../media/image54.jpeg"/><Relationship Id="rId12" Type="http://schemas.openxmlformats.org/officeDocument/2006/relationships/image" Target="../media/image59.png"/><Relationship Id="rId17" Type="http://schemas.openxmlformats.org/officeDocument/2006/relationships/image" Target="../media/image64.jpeg"/><Relationship Id="rId2" Type="http://schemas.openxmlformats.org/officeDocument/2006/relationships/notesSlide" Target="../notesSlides/notesSlide16.xml"/><Relationship Id="rId16"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1.png"/><Relationship Id="rId9" Type="http://schemas.openxmlformats.org/officeDocument/2006/relationships/image" Target="../media/image56.jpeg"/><Relationship Id="rId14"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1.png"/><Relationship Id="rId9"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www.habitatyvivienda.gob.ec/biblioteca/" TargetMode="External"/><Relationship Id="rId5" Type="http://schemas.openxmlformats.org/officeDocument/2006/relationships/image" Target="../media/image80.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habitatyvivienda.gob.ec/biblioteca/"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1.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png"/><Relationship Id="rId7"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0.jpeg"/><Relationship Id="rId7"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1.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96.emf"/><Relationship Id="rId7"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1.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4.png"/><Relationship Id="rId7" Type="http://schemas.openxmlformats.org/officeDocument/2006/relationships/image" Target="../media/image100.em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10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09.emf"/><Relationship Id="rId7"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11.png"/><Relationship Id="rId7" Type="http://schemas.openxmlformats.org/officeDocument/2006/relationships/image" Target="../media/image113.em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png"/><Relationship Id="rId7" Type="http://schemas.openxmlformats.org/officeDocument/2006/relationships/image" Target="../media/image116.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4.png"/><Relationship Id="rId7" Type="http://schemas.openxmlformats.org/officeDocument/2006/relationships/image" Target="../media/image118.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08.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1.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08.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22.emf"/><Relationship Id="rId7"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image" Target="../media/image127.emf"/><Relationship Id="rId3" Type="http://schemas.openxmlformats.org/officeDocument/2006/relationships/image" Target="../media/image125.png"/><Relationship Id="rId7" Type="http://schemas.openxmlformats.org/officeDocument/2006/relationships/image" Target="../media/image126.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9.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1.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33.emf"/><Relationship Id="rId7" Type="http://schemas.openxmlformats.org/officeDocument/2006/relationships/image" Target="../media/image135.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4.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4.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8.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png"/><Relationship Id="rId7" Type="http://schemas.openxmlformats.org/officeDocument/2006/relationships/image" Target="../media/image141.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png"/><Relationship Id="rId9" Type="http://schemas.openxmlformats.org/officeDocument/2006/relationships/image" Target="../media/image134.jpe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4.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34.jpe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34.jpe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4.png"/><Relationship Id="rId7" Type="http://schemas.openxmlformats.org/officeDocument/2006/relationships/image" Target="../media/image147.jp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134.jpeg"/><Relationship Id="rId4" Type="http://schemas.openxmlformats.org/officeDocument/2006/relationships/image" Target="../media/image1.png"/><Relationship Id="rId9" Type="http://schemas.openxmlformats.org/officeDocument/2006/relationships/hyperlink" Target="https://consulsteel.com/entrepisos-vano/"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0.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34.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2.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34.jpe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34.jpe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54.jpe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pn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4.png"/><Relationship Id="rId7" Type="http://schemas.openxmlformats.org/officeDocument/2006/relationships/image" Target="../media/image158.jp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4.png"/><Relationship Id="rId7" Type="http://schemas.openxmlformats.org/officeDocument/2006/relationships/image" Target="../media/image164.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eg"/><Relationship Id="rId10" Type="http://schemas.openxmlformats.org/officeDocument/2006/relationships/image" Target="../media/image167.png"/><Relationship Id="rId4" Type="http://schemas.openxmlformats.org/officeDocument/2006/relationships/image" Target="../media/image1.png"/><Relationship Id="rId9" Type="http://schemas.openxmlformats.org/officeDocument/2006/relationships/image" Target="../media/image166.png"/></Relationships>
</file>

<file path=ppt/slides/_rels/slide67.xml.rels><?xml version="1.0" encoding="UTF-8" standalone="yes"?>
<Relationships xmlns="http://schemas.openxmlformats.org/package/2006/relationships"><Relationship Id="rId8" Type="http://schemas.openxmlformats.org/officeDocument/2006/relationships/image" Target="../media/image169.png"/><Relationship Id="rId3" Type="http://schemas.microsoft.com/office/2007/relationships/media" Target="../media/media2.mp3"/><Relationship Id="rId7" Type="http://schemas.openxmlformats.org/officeDocument/2006/relationships/image" Target="../media/image16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5.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Rectángulo"/>
          <p:cNvSpPr/>
          <p:nvPr/>
        </p:nvSpPr>
        <p:spPr>
          <a:xfrm>
            <a:off x="1751075" y="1278446"/>
            <a:ext cx="8689848" cy="5291882"/>
          </a:xfrm>
          <a:prstGeom prst="rect">
            <a:avLst/>
          </a:prstGeom>
          <a:noFill/>
        </p:spPr>
        <p:txBody>
          <a:bodyPr wrap="square" lIns="91440" tIns="45720" rIns="91440" bIns="45720">
            <a:spAutoFit/>
          </a:bodyPr>
          <a:lstStyle/>
          <a:p>
            <a:pPr algn="ctr"/>
            <a:r>
              <a:rPr lang="es-ES" sz="2000" b="1" dirty="0">
                <a:solidFill>
                  <a:schemeClr val="accent6">
                    <a:lumMod val="75000"/>
                  </a:schemeClr>
                </a:solidFill>
                <a:latin typeface="Calibri" panose="020F0502020204030204" pitchFamily="34" charset="0"/>
                <a:cs typeface="Calibri" panose="020F0502020204030204" pitchFamily="34" charset="0"/>
              </a:rPr>
              <a:t>DEPARTAMENTO DE CIENCIAS DE LA TIERRA Y DE LA CONSTRUCCIÓN</a:t>
            </a:r>
            <a:endParaRPr lang="es-EC" sz="2000" dirty="0">
              <a:solidFill>
                <a:schemeClr val="accent6">
                  <a:lumMod val="75000"/>
                </a:schemeClr>
              </a:solidFill>
              <a:latin typeface="Calibri" panose="020F0502020204030204" pitchFamily="34" charset="0"/>
              <a:cs typeface="Calibri" panose="020F0502020204030204" pitchFamily="34" charset="0"/>
            </a:endParaRPr>
          </a:p>
          <a:p>
            <a:pPr algn="ctr"/>
            <a:r>
              <a:rPr lang="es-ES" sz="2000" b="1" dirty="0">
                <a:solidFill>
                  <a:schemeClr val="accent6">
                    <a:lumMod val="75000"/>
                  </a:schemeClr>
                </a:solidFill>
                <a:latin typeface="Calibri" panose="020F0502020204030204" pitchFamily="34" charset="0"/>
                <a:cs typeface="Calibri" panose="020F0502020204030204" pitchFamily="34" charset="0"/>
              </a:rPr>
              <a:t> CARRERA DE INGENIERÍA CIVIL</a:t>
            </a:r>
          </a:p>
          <a:p>
            <a:r>
              <a:rPr lang="es-ES" sz="2000" b="1" dirty="0">
                <a:solidFill>
                  <a:prstClr val="black"/>
                </a:solidFill>
                <a:latin typeface="Calibri" panose="020F0502020204030204" pitchFamily="34" charset="0"/>
                <a:cs typeface="Calibri" panose="020F0502020204030204" pitchFamily="34" charset="0"/>
              </a:rPr>
              <a:t> </a:t>
            </a:r>
            <a:endParaRPr lang="es-EC" sz="2000" dirty="0">
              <a:solidFill>
                <a:prstClr val="black"/>
              </a:solidFill>
              <a:latin typeface="Calibri" panose="020F0502020204030204" pitchFamily="34" charset="0"/>
              <a:cs typeface="Calibri" panose="020F0502020204030204" pitchFamily="34" charset="0"/>
            </a:endParaRPr>
          </a:p>
          <a:p>
            <a:r>
              <a:rPr lang="es-ES" sz="2000" b="1" dirty="0">
                <a:solidFill>
                  <a:prstClr val="black"/>
                </a:solidFill>
                <a:latin typeface="Calibri" panose="020F0502020204030204" pitchFamily="34" charset="0"/>
                <a:cs typeface="Calibri" panose="020F0502020204030204" pitchFamily="34" charset="0"/>
              </a:rPr>
              <a:t> </a:t>
            </a:r>
            <a:endParaRPr lang="es-EC" sz="2000" dirty="0">
              <a:solidFill>
                <a:prstClr val="black"/>
              </a:solidFill>
              <a:latin typeface="Calibri" panose="020F0502020204030204" pitchFamily="34" charset="0"/>
              <a:cs typeface="Calibri" panose="020F0502020204030204" pitchFamily="34" charset="0"/>
            </a:endParaRPr>
          </a:p>
          <a:p>
            <a:r>
              <a:rPr lang="es-ES" sz="2000" b="1" dirty="0">
                <a:solidFill>
                  <a:schemeClr val="accent6">
                    <a:lumMod val="75000"/>
                  </a:schemeClr>
                </a:solidFill>
                <a:latin typeface="Calibri" panose="020F0502020204030204" pitchFamily="34" charset="0"/>
                <a:cs typeface="Calibri" panose="020F0502020204030204" pitchFamily="34" charset="0"/>
              </a:rPr>
              <a:t> TEMA:</a:t>
            </a:r>
            <a:endParaRPr lang="es-EC" sz="2000" b="1" dirty="0">
              <a:solidFill>
                <a:schemeClr val="accent6">
                  <a:lumMod val="75000"/>
                </a:schemeClr>
              </a:solidFill>
              <a:latin typeface="Calibri" panose="020F0502020204030204" pitchFamily="34" charset="0"/>
              <a:cs typeface="Calibri" panose="020F0502020204030204" pitchFamily="34" charset="0"/>
            </a:endParaRPr>
          </a:p>
          <a:p>
            <a:pPr algn="ctr"/>
            <a:r>
              <a:rPr lang="es-MX" sz="2000" dirty="0">
                <a:solidFill>
                  <a:prstClr val="black"/>
                </a:solidFill>
                <a:latin typeface="Calibri" panose="020F0502020204030204" pitchFamily="34" charset="0"/>
                <a:cs typeface="Calibri" panose="020F0502020204030204" pitchFamily="34" charset="0"/>
              </a:rPr>
              <a:t>“</a:t>
            </a:r>
            <a:r>
              <a:rPr lang="es-ES" sz="2000" dirty="0">
                <a:latin typeface="Calibri" panose="020F0502020204030204" pitchFamily="34" charset="0"/>
                <a:cs typeface="Calibri" panose="020F0502020204030204" pitchFamily="34" charset="0"/>
              </a:rPr>
              <a:t>Análisis integral técnico-económico de una vivienda de interés social en los sistemas constructivos steel </a:t>
            </a:r>
            <a:r>
              <a:rPr lang="es-ES" sz="2000" dirty="0" err="1">
                <a:latin typeface="Calibri" panose="020F0502020204030204" pitchFamily="34" charset="0"/>
                <a:cs typeface="Calibri" panose="020F0502020204030204" pitchFamily="34" charset="0"/>
              </a:rPr>
              <a:t>frame</a:t>
            </a:r>
            <a:r>
              <a:rPr lang="es-ES" sz="2000" dirty="0">
                <a:latin typeface="Calibri" panose="020F0502020204030204" pitchFamily="34" charset="0"/>
                <a:cs typeface="Calibri" panose="020F0502020204030204" pitchFamily="34" charset="0"/>
              </a:rPr>
              <a:t>, acero, hormigón armado y muros portantes, utilizando la metodología BIM.</a:t>
            </a:r>
            <a:r>
              <a:rPr lang="es-ES" sz="2000"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s-ES" sz="2000" i="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es-ES" sz="2000" b="1" dirty="0">
              <a:solidFill>
                <a:prstClr val="black"/>
              </a:solidFill>
              <a:latin typeface="Calibri" panose="020F0502020204030204" pitchFamily="34" charset="0"/>
              <a:cs typeface="Calibri" panose="020F0502020204030204" pitchFamily="34" charset="0"/>
            </a:endParaRPr>
          </a:p>
          <a:p>
            <a:r>
              <a:rPr lang="es-ES" sz="2000" dirty="0">
                <a:solidFill>
                  <a:schemeClr val="accent6">
                    <a:lumMod val="75000"/>
                  </a:schemeClr>
                </a:solidFill>
                <a:latin typeface="Calibri" panose="020F0502020204030204" pitchFamily="34" charset="0"/>
                <a:cs typeface="Calibri" panose="020F0502020204030204" pitchFamily="34" charset="0"/>
              </a:rPr>
              <a:t> </a:t>
            </a:r>
            <a:r>
              <a:rPr lang="es-ES" sz="2000" b="1" dirty="0">
                <a:solidFill>
                  <a:schemeClr val="accent6">
                    <a:lumMod val="75000"/>
                  </a:schemeClr>
                </a:solidFill>
                <a:latin typeface="Calibri" panose="020F0502020204030204" pitchFamily="34" charset="0"/>
                <a:cs typeface="Calibri" panose="020F0502020204030204" pitchFamily="34" charset="0"/>
              </a:rPr>
              <a:t>AUTORES: </a:t>
            </a:r>
          </a:p>
          <a:p>
            <a:pPr algn="ctr"/>
            <a:r>
              <a:rPr lang="es-ES" sz="2000" b="1" dirty="0">
                <a:solidFill>
                  <a:prstClr val="black"/>
                </a:solidFill>
                <a:latin typeface="Calibri" panose="020F0502020204030204" pitchFamily="34" charset="0"/>
                <a:cs typeface="Calibri" panose="020F0502020204030204" pitchFamily="34" charset="0"/>
              </a:rPr>
              <a:t>SR. JONATHAN JAVIER ASTUDILLO VEINTIMILLA</a:t>
            </a:r>
          </a:p>
          <a:p>
            <a:pPr algn="ctr"/>
            <a:r>
              <a:rPr lang="es-ES" sz="2000" b="1" dirty="0">
                <a:solidFill>
                  <a:prstClr val="black"/>
                </a:solidFill>
                <a:latin typeface="Calibri" panose="020F0502020204030204" pitchFamily="34" charset="0"/>
                <a:cs typeface="Calibri" panose="020F0502020204030204" pitchFamily="34" charset="0"/>
              </a:rPr>
              <a:t>SR. MILTON DAVID ROCHA QUINATOA</a:t>
            </a:r>
            <a:endParaRPr lang="es-EC" sz="2000" b="1" dirty="0">
              <a:solidFill>
                <a:prstClr val="black"/>
              </a:solidFill>
              <a:latin typeface="Calibri" panose="020F0502020204030204" pitchFamily="34" charset="0"/>
              <a:cs typeface="Calibri" panose="020F0502020204030204" pitchFamily="34" charset="0"/>
            </a:endParaRPr>
          </a:p>
          <a:p>
            <a:pPr algn="ctr"/>
            <a:r>
              <a:rPr lang="es-EC" sz="2000" dirty="0">
                <a:solidFill>
                  <a:schemeClr val="accent6">
                    <a:lumMod val="75000"/>
                  </a:schemeClr>
                </a:solidFill>
                <a:latin typeface="Calibri" panose="020F0502020204030204" pitchFamily="34" charset="0"/>
                <a:cs typeface="Calibri" panose="020F0502020204030204" pitchFamily="34" charset="0"/>
              </a:rPr>
              <a:t>       </a:t>
            </a:r>
            <a:r>
              <a:rPr lang="es-ES" sz="2000" dirty="0">
                <a:solidFill>
                  <a:schemeClr val="accent6">
                    <a:lumMod val="75000"/>
                  </a:schemeClr>
                </a:solidFill>
                <a:latin typeface="Calibri" panose="020F0502020204030204" pitchFamily="34" charset="0"/>
                <a:cs typeface="Calibri" panose="020F0502020204030204" pitchFamily="34" charset="0"/>
              </a:rPr>
              <a:t>  </a:t>
            </a:r>
            <a:endParaRPr lang="es-EC" sz="2000" dirty="0">
              <a:solidFill>
                <a:schemeClr val="accent6">
                  <a:lumMod val="75000"/>
                </a:schemeClr>
              </a:solidFill>
              <a:latin typeface="Calibri" panose="020F0502020204030204" pitchFamily="34" charset="0"/>
              <a:cs typeface="Calibri" panose="020F0502020204030204" pitchFamily="34" charset="0"/>
            </a:endParaRPr>
          </a:p>
          <a:p>
            <a:r>
              <a:rPr lang="es-ES" sz="2000" b="1" dirty="0">
                <a:solidFill>
                  <a:schemeClr val="accent6">
                    <a:lumMod val="75000"/>
                  </a:schemeClr>
                </a:solidFill>
                <a:latin typeface="Calibri" panose="020F0502020204030204" pitchFamily="34" charset="0"/>
                <a:cs typeface="Calibri" panose="020F0502020204030204" pitchFamily="34" charset="0"/>
              </a:rPr>
              <a:t>DIRECTOR: </a:t>
            </a:r>
            <a:r>
              <a:rPr lang="es-ES" sz="2000" b="1" dirty="0">
                <a:solidFill>
                  <a:prstClr val="black"/>
                </a:solidFill>
                <a:latin typeface="Calibri" panose="020F0502020204030204" pitchFamily="34" charset="0"/>
                <a:cs typeface="Calibri" panose="020F0502020204030204" pitchFamily="34" charset="0"/>
              </a:rPr>
              <a:t>			</a:t>
            </a:r>
            <a:r>
              <a:rPr lang="es-ES" sz="2000" dirty="0">
                <a:latin typeface="Calibri" panose="020F0502020204030204" pitchFamily="34" charset="0"/>
                <a:cs typeface="Calibri" panose="020F0502020204030204" pitchFamily="34" charset="0"/>
              </a:rPr>
              <a:t>Ing. Pablo Enrique Caiza Sánchez, PhD</a:t>
            </a:r>
            <a:r>
              <a:rPr lang="es-EC" sz="2000" dirty="0">
                <a:solidFill>
                  <a:prstClr val="black"/>
                </a:solidFill>
                <a:latin typeface="Calibri" panose="020F0502020204030204" pitchFamily="34" charset="0"/>
                <a:cs typeface="Calibri" panose="020F0502020204030204" pitchFamily="34" charset="0"/>
              </a:rPr>
              <a:t>.</a:t>
            </a:r>
            <a:r>
              <a:rPr lang="es-ES" sz="2000" dirty="0">
                <a:solidFill>
                  <a:prstClr val="black"/>
                </a:solidFill>
                <a:latin typeface="Calibri" panose="020F0502020204030204" pitchFamily="34" charset="0"/>
                <a:cs typeface="Calibri" panose="020F0502020204030204" pitchFamily="34" charset="0"/>
              </a:rPr>
              <a:t> </a:t>
            </a:r>
            <a:endParaRPr lang="es-EC" sz="2000" dirty="0">
              <a:solidFill>
                <a:prstClr val="black"/>
              </a:solidFill>
              <a:latin typeface="Calibri" panose="020F0502020204030204" pitchFamily="34" charset="0"/>
              <a:cs typeface="Calibri" panose="020F0502020204030204" pitchFamily="34" charset="0"/>
            </a:endParaRPr>
          </a:p>
          <a:p>
            <a:pPr algn="ctr"/>
            <a:endParaRPr lang="es-ES" sz="2000" b="1" dirty="0">
              <a:solidFill>
                <a:prstClr val="black"/>
              </a:solidFill>
              <a:latin typeface="Calibri" panose="020F0502020204030204" pitchFamily="34" charset="0"/>
              <a:cs typeface="Calibri" panose="020F0502020204030204" pitchFamily="34" charset="0"/>
            </a:endParaRPr>
          </a:p>
          <a:p>
            <a:pPr algn="ctr"/>
            <a:r>
              <a:rPr lang="es-ES" sz="2000" dirty="0">
                <a:solidFill>
                  <a:prstClr val="black"/>
                </a:solidFill>
                <a:latin typeface="Calibri" panose="020F0502020204030204" pitchFamily="34" charset="0"/>
                <a:cs typeface="Calibri" panose="020F0502020204030204" pitchFamily="34" charset="0"/>
              </a:rPr>
              <a:t>SANGOLQUÍ - </a:t>
            </a:r>
            <a:r>
              <a:rPr lang="es-ES_tradnl" sz="2000" dirty="0">
                <a:solidFill>
                  <a:prstClr val="black"/>
                </a:solidFill>
                <a:latin typeface="Calibri" panose="020F0502020204030204" pitchFamily="34" charset="0"/>
                <a:cs typeface="Calibri" panose="020F0502020204030204" pitchFamily="34" charset="0"/>
              </a:rPr>
              <a:t>2021</a:t>
            </a:r>
            <a:endParaRPr lang="es-EC" sz="2000" dirty="0">
              <a:solidFill>
                <a:prstClr val="black"/>
              </a:solidFill>
              <a:latin typeface="Calibri" panose="020F0502020204030204" pitchFamily="34" charset="0"/>
              <a:cs typeface="Calibri" panose="020F0502020204030204" pitchFamily="34" charset="0"/>
            </a:endParaRPr>
          </a:p>
          <a:p>
            <a:pPr algn="ct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pic>
        <p:nvPicPr>
          <p:cNvPr id="6" name="Imagen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33600" y="0"/>
            <a:ext cx="1358400" cy="1244188"/>
          </a:xfrm>
          <a:prstGeom prst="rect">
            <a:avLst/>
          </a:prstGeom>
        </p:spPr>
      </p:pic>
      <p:pic>
        <p:nvPicPr>
          <p:cNvPr id="1028" name="Picture 4" descr="Laboratorio de Análisis Abientales | Universidad de las Fuerzas Armadas ESPE">
            <a:extLst>
              <a:ext uri="{FF2B5EF4-FFF2-40B4-BE49-F238E27FC236}">
                <a16:creationId xmlns:a16="http://schemas.microsoft.com/office/drawing/2014/main" id="{FF288B9A-99C8-4148-99BE-1E26CC422BA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38838" y="0"/>
            <a:ext cx="4514323" cy="1411200"/>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fecha 6">
            <a:extLst>
              <a:ext uri="{FF2B5EF4-FFF2-40B4-BE49-F238E27FC236}">
                <a16:creationId xmlns:a16="http://schemas.microsoft.com/office/drawing/2014/main" id="{4EA54406-50F5-43D4-9605-433220FF47B7}"/>
              </a:ext>
            </a:extLst>
          </p:cNvPr>
          <p:cNvSpPr txBox="1">
            <a:spLocks/>
          </p:cNvSpPr>
          <p:nvPr/>
        </p:nvSpPr>
        <p:spPr>
          <a:xfrm>
            <a:off x="-3" y="6400800"/>
            <a:ext cx="1358401" cy="352091"/>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C" sz="1600">
                <a:solidFill>
                  <a:schemeClr val="tx1"/>
                </a:solidFill>
              </a:rPr>
              <a:t>Marzo 2021</a:t>
            </a:r>
            <a:endParaRPr lang="en-US" sz="1600" dirty="0">
              <a:solidFill>
                <a:schemeClr val="tx1"/>
              </a:solidFill>
            </a:endParaRPr>
          </a:p>
        </p:txBody>
      </p:sp>
      <p:sp>
        <p:nvSpPr>
          <p:cNvPr id="2" name="Elipse 1">
            <a:extLst>
              <a:ext uri="{FF2B5EF4-FFF2-40B4-BE49-F238E27FC236}">
                <a16:creationId xmlns:a16="http://schemas.microsoft.com/office/drawing/2014/main" id="{B7FB9FB5-9D4F-4AF8-9D2E-1E6DC9A4169A}"/>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CuadroTexto 2">
            <a:extLst>
              <a:ext uri="{FF2B5EF4-FFF2-40B4-BE49-F238E27FC236}">
                <a16:creationId xmlns:a16="http://schemas.microsoft.com/office/drawing/2014/main" id="{F8604B19-3D2D-4B0E-A376-884E3248B93C}"/>
              </a:ext>
            </a:extLst>
          </p:cNvPr>
          <p:cNvSpPr txBox="1"/>
          <p:nvPr/>
        </p:nvSpPr>
        <p:spPr>
          <a:xfrm>
            <a:off x="11817764" y="6444734"/>
            <a:ext cx="281940" cy="369332"/>
          </a:xfrm>
          <a:prstGeom prst="rect">
            <a:avLst/>
          </a:prstGeom>
          <a:noFill/>
        </p:spPr>
        <p:txBody>
          <a:bodyPr wrap="square" rtlCol="0">
            <a:spAutoFit/>
          </a:bodyPr>
          <a:lstStyle/>
          <a:p>
            <a:r>
              <a:rPr lang="es-ES" dirty="0">
                <a:solidFill>
                  <a:srgbClr val="002060"/>
                </a:solidFill>
              </a:rPr>
              <a:t>1</a:t>
            </a:r>
            <a:endParaRPr lang="es-EC" dirty="0">
              <a:solidFill>
                <a:srgbClr val="002060"/>
              </a:solidFill>
            </a:endParaRPr>
          </a:p>
        </p:txBody>
      </p:sp>
    </p:spTree>
    <p:extLst>
      <p:ext uri="{BB962C8B-B14F-4D97-AF65-F5344CB8AC3E}">
        <p14:creationId xmlns:p14="http://schemas.microsoft.com/office/powerpoint/2010/main" val="1940541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8" y="390537"/>
            <a:ext cx="8963242"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09" y="319354"/>
            <a:ext cx="7910143" cy="707886"/>
          </a:xfrm>
          <a:prstGeom prst="rect">
            <a:avLst/>
          </a:prstGeom>
          <a:noFill/>
        </p:spPr>
        <p:txBody>
          <a:bodyPr wrap="square" rtlCol="0">
            <a:spAutoFit/>
          </a:bodyPr>
          <a:lstStyle/>
          <a:p>
            <a:r>
              <a:rPr lang="es-ES" sz="4000" dirty="0">
                <a:solidFill>
                  <a:schemeClr val="accent6">
                    <a:lumMod val="75000"/>
                  </a:schemeClr>
                </a:solidFill>
              </a:rPr>
              <a:t>Proyectos con sistema tradicional 2D </a:t>
            </a:r>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368350" y="38411"/>
            <a:ext cx="526499" cy="984885"/>
          </a:xfrm>
          <a:prstGeom prst="rect">
            <a:avLst/>
          </a:prstGeom>
          <a:noFill/>
        </p:spPr>
        <p:txBody>
          <a:bodyPr wrap="square" rtlCol="0">
            <a:spAutoFit/>
          </a:bodyPr>
          <a:lstStyle/>
          <a:p>
            <a:r>
              <a:rPr lang="es-ES" dirty="0"/>
              <a:t>	</a:t>
            </a:r>
            <a:r>
              <a:rPr lang="es-ES" sz="4000" b="1" dirty="0"/>
              <a:t>II</a:t>
            </a:r>
            <a:endParaRPr lang="es-EC" sz="4000" b="1" dirty="0"/>
          </a:p>
        </p:txBody>
      </p:sp>
      <p:pic>
        <p:nvPicPr>
          <p:cNvPr id="10244" name="Picture 4" descr="Mundo Constructor | ¿Cómo estructurar planos arquitectónicos?">
            <a:extLst>
              <a:ext uri="{FF2B5EF4-FFF2-40B4-BE49-F238E27FC236}">
                <a16:creationId xmlns:a16="http://schemas.microsoft.com/office/drawing/2014/main" id="{AD23B66F-6EA5-44C6-85BB-D45AD32BAC5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6076" y="1953087"/>
            <a:ext cx="6469897" cy="3653589"/>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F8B0CFEA-0256-4DE6-8299-D10510208E97}"/>
              </a:ext>
            </a:extLst>
          </p:cNvPr>
          <p:cNvSpPr txBox="1"/>
          <p:nvPr/>
        </p:nvSpPr>
        <p:spPr>
          <a:xfrm>
            <a:off x="7209539" y="1953087"/>
            <a:ext cx="4426385" cy="523220"/>
          </a:xfrm>
          <a:prstGeom prst="rect">
            <a:avLst/>
          </a:prstGeom>
          <a:noFill/>
        </p:spPr>
        <p:txBody>
          <a:bodyPr wrap="square" rtlCol="0">
            <a:spAutoFit/>
          </a:bodyPr>
          <a:lstStyle/>
          <a:p>
            <a:pPr marL="457200" indent="-457200">
              <a:buFont typeface="Arial" panose="020B0604020202020204" pitchFamily="34" charset="0"/>
              <a:buChar char="•"/>
            </a:pPr>
            <a:r>
              <a:rPr lang="es-ES" sz="2800" dirty="0">
                <a:solidFill>
                  <a:srgbClr val="002060"/>
                </a:solidFill>
              </a:rPr>
              <a:t>Pérdida de recursos</a:t>
            </a:r>
            <a:endParaRPr lang="es-EC" sz="2800" dirty="0">
              <a:solidFill>
                <a:srgbClr val="002060"/>
              </a:solidFill>
            </a:endParaRPr>
          </a:p>
        </p:txBody>
      </p:sp>
      <p:sp>
        <p:nvSpPr>
          <p:cNvPr id="11" name="CuadroTexto 10">
            <a:extLst>
              <a:ext uri="{FF2B5EF4-FFF2-40B4-BE49-F238E27FC236}">
                <a16:creationId xmlns:a16="http://schemas.microsoft.com/office/drawing/2014/main" id="{FBF321CA-0927-49F1-A670-95CB27E9D2ED}"/>
              </a:ext>
            </a:extLst>
          </p:cNvPr>
          <p:cNvSpPr txBox="1"/>
          <p:nvPr/>
        </p:nvSpPr>
        <p:spPr>
          <a:xfrm>
            <a:off x="7209531" y="2556449"/>
            <a:ext cx="4426385" cy="523220"/>
          </a:xfrm>
          <a:prstGeom prst="rect">
            <a:avLst/>
          </a:prstGeom>
          <a:noFill/>
        </p:spPr>
        <p:txBody>
          <a:bodyPr wrap="square" rtlCol="0">
            <a:spAutoFit/>
          </a:bodyPr>
          <a:lstStyle/>
          <a:p>
            <a:pPr marL="457200" indent="-457200">
              <a:buFont typeface="Arial" panose="020B0604020202020204" pitchFamily="34" charset="0"/>
              <a:buChar char="•"/>
            </a:pPr>
            <a:r>
              <a:rPr lang="es-ES" sz="2800" dirty="0">
                <a:solidFill>
                  <a:srgbClr val="002060"/>
                </a:solidFill>
              </a:rPr>
              <a:t>Ajustes de cronograma</a:t>
            </a:r>
            <a:endParaRPr lang="es-EC" sz="2800" dirty="0">
              <a:solidFill>
                <a:srgbClr val="002060"/>
              </a:solidFill>
            </a:endParaRPr>
          </a:p>
        </p:txBody>
      </p:sp>
      <p:sp>
        <p:nvSpPr>
          <p:cNvPr id="12" name="CuadroTexto 11">
            <a:extLst>
              <a:ext uri="{FF2B5EF4-FFF2-40B4-BE49-F238E27FC236}">
                <a16:creationId xmlns:a16="http://schemas.microsoft.com/office/drawing/2014/main" id="{44DB7544-62F0-4C82-B977-E7874E594B9C}"/>
              </a:ext>
            </a:extLst>
          </p:cNvPr>
          <p:cNvSpPr txBox="1"/>
          <p:nvPr/>
        </p:nvSpPr>
        <p:spPr>
          <a:xfrm>
            <a:off x="7209533" y="3265019"/>
            <a:ext cx="5415604" cy="523220"/>
          </a:xfrm>
          <a:prstGeom prst="rect">
            <a:avLst/>
          </a:prstGeom>
          <a:noFill/>
        </p:spPr>
        <p:txBody>
          <a:bodyPr wrap="square" rtlCol="0">
            <a:spAutoFit/>
          </a:bodyPr>
          <a:lstStyle/>
          <a:p>
            <a:pPr marL="457200" indent="-457200">
              <a:buFont typeface="Arial" panose="020B0604020202020204" pitchFamily="34" charset="0"/>
              <a:buChar char="•"/>
            </a:pPr>
            <a:r>
              <a:rPr lang="es-ES" sz="2800" dirty="0">
                <a:solidFill>
                  <a:srgbClr val="002060"/>
                </a:solidFill>
              </a:rPr>
              <a:t>Falta de control</a:t>
            </a:r>
            <a:endParaRPr lang="es-EC" sz="2800" dirty="0">
              <a:solidFill>
                <a:srgbClr val="002060"/>
              </a:solidFill>
            </a:endParaRPr>
          </a:p>
        </p:txBody>
      </p:sp>
      <p:sp>
        <p:nvSpPr>
          <p:cNvPr id="13" name="CuadroTexto 12">
            <a:extLst>
              <a:ext uri="{FF2B5EF4-FFF2-40B4-BE49-F238E27FC236}">
                <a16:creationId xmlns:a16="http://schemas.microsoft.com/office/drawing/2014/main" id="{573052E0-AADD-4FDE-87FB-92D8D9572830}"/>
              </a:ext>
            </a:extLst>
          </p:cNvPr>
          <p:cNvSpPr txBox="1"/>
          <p:nvPr/>
        </p:nvSpPr>
        <p:spPr>
          <a:xfrm>
            <a:off x="7209534" y="3819017"/>
            <a:ext cx="4426385" cy="523220"/>
          </a:xfrm>
          <a:prstGeom prst="rect">
            <a:avLst/>
          </a:prstGeom>
          <a:noFill/>
        </p:spPr>
        <p:txBody>
          <a:bodyPr wrap="square" rtlCol="0">
            <a:spAutoFit/>
          </a:bodyPr>
          <a:lstStyle/>
          <a:p>
            <a:pPr marL="457200" indent="-457200">
              <a:buFont typeface="Arial" panose="020B0604020202020204" pitchFamily="34" charset="0"/>
              <a:buChar char="•"/>
            </a:pPr>
            <a:r>
              <a:rPr lang="es-ES" sz="2800" dirty="0">
                <a:solidFill>
                  <a:srgbClr val="002060"/>
                </a:solidFill>
              </a:rPr>
              <a:t>Repetición de procesos</a:t>
            </a:r>
            <a:endParaRPr lang="es-EC" sz="2800" dirty="0">
              <a:solidFill>
                <a:srgbClr val="002060"/>
              </a:solidFill>
            </a:endParaRPr>
          </a:p>
        </p:txBody>
      </p:sp>
      <p:sp>
        <p:nvSpPr>
          <p:cNvPr id="14" name="CuadroTexto 13">
            <a:extLst>
              <a:ext uri="{FF2B5EF4-FFF2-40B4-BE49-F238E27FC236}">
                <a16:creationId xmlns:a16="http://schemas.microsoft.com/office/drawing/2014/main" id="{D9B87031-53B6-420F-8D2E-5679B0C33424}"/>
              </a:ext>
            </a:extLst>
          </p:cNvPr>
          <p:cNvSpPr txBox="1"/>
          <p:nvPr/>
        </p:nvSpPr>
        <p:spPr>
          <a:xfrm>
            <a:off x="7209535" y="4475706"/>
            <a:ext cx="4426385" cy="523220"/>
          </a:xfrm>
          <a:prstGeom prst="rect">
            <a:avLst/>
          </a:prstGeom>
          <a:noFill/>
        </p:spPr>
        <p:txBody>
          <a:bodyPr wrap="square" rtlCol="0">
            <a:spAutoFit/>
          </a:bodyPr>
          <a:lstStyle/>
          <a:p>
            <a:pPr marL="457200" indent="-457200">
              <a:buFont typeface="Arial" panose="020B0604020202020204" pitchFamily="34" charset="0"/>
              <a:buChar char="•"/>
            </a:pPr>
            <a:r>
              <a:rPr lang="es-ES" sz="2800" dirty="0">
                <a:solidFill>
                  <a:srgbClr val="002060"/>
                </a:solidFill>
              </a:rPr>
              <a:t>Menor calidad</a:t>
            </a:r>
            <a:endParaRPr lang="es-EC" sz="2800" dirty="0">
              <a:solidFill>
                <a:srgbClr val="002060"/>
              </a:solidFill>
            </a:endParaRPr>
          </a:p>
        </p:txBody>
      </p:sp>
      <p:sp>
        <p:nvSpPr>
          <p:cNvPr id="15" name="CuadroTexto 14">
            <a:extLst>
              <a:ext uri="{FF2B5EF4-FFF2-40B4-BE49-F238E27FC236}">
                <a16:creationId xmlns:a16="http://schemas.microsoft.com/office/drawing/2014/main" id="{667008C7-FF05-4E2D-8C05-76D136643B90}"/>
              </a:ext>
            </a:extLst>
          </p:cNvPr>
          <p:cNvSpPr txBox="1"/>
          <p:nvPr/>
        </p:nvSpPr>
        <p:spPr>
          <a:xfrm>
            <a:off x="7209531" y="5135071"/>
            <a:ext cx="4426385" cy="523220"/>
          </a:xfrm>
          <a:prstGeom prst="rect">
            <a:avLst/>
          </a:prstGeom>
          <a:noFill/>
        </p:spPr>
        <p:txBody>
          <a:bodyPr wrap="square" rtlCol="0">
            <a:spAutoFit/>
          </a:bodyPr>
          <a:lstStyle/>
          <a:p>
            <a:pPr marL="457200" indent="-457200">
              <a:buFont typeface="Arial" panose="020B0604020202020204" pitchFamily="34" charset="0"/>
              <a:buChar char="•"/>
            </a:pPr>
            <a:r>
              <a:rPr lang="es-ES" sz="2800" dirty="0">
                <a:solidFill>
                  <a:srgbClr val="002060"/>
                </a:solidFill>
              </a:rPr>
              <a:t>Inadecuada planificación</a:t>
            </a:r>
            <a:endParaRPr lang="es-EC" sz="2800" dirty="0">
              <a:solidFill>
                <a:srgbClr val="002060"/>
              </a:solidFill>
            </a:endParaRPr>
          </a:p>
        </p:txBody>
      </p:sp>
      <p:sp>
        <p:nvSpPr>
          <p:cNvPr id="17" name="Elipse 16">
            <a:extLst>
              <a:ext uri="{FF2B5EF4-FFF2-40B4-BE49-F238E27FC236}">
                <a16:creationId xmlns:a16="http://schemas.microsoft.com/office/drawing/2014/main" id="{102A7C8A-889F-429F-AC9C-AA2DAEE6B7C9}"/>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CuadroTexto 17">
            <a:extLst>
              <a:ext uri="{FF2B5EF4-FFF2-40B4-BE49-F238E27FC236}">
                <a16:creationId xmlns:a16="http://schemas.microsoft.com/office/drawing/2014/main" id="{2FD77517-151A-4757-8C37-317EDA32D1B9}"/>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10</a:t>
            </a:r>
            <a:endParaRPr lang="es-EC" dirty="0">
              <a:solidFill>
                <a:srgbClr val="002060"/>
              </a:solidFill>
            </a:endParaRPr>
          </a:p>
        </p:txBody>
      </p:sp>
    </p:spTree>
    <p:extLst>
      <p:ext uri="{BB962C8B-B14F-4D97-AF65-F5344CB8AC3E}">
        <p14:creationId xmlns:p14="http://schemas.microsoft.com/office/powerpoint/2010/main" val="1109298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 calcmode="lin" valueType="num">
                                      <p:cBhvr additive="base">
                                        <p:cTn id="1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8" y="390537"/>
            <a:ext cx="7773309"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10" y="319354"/>
            <a:ext cx="7547190" cy="707886"/>
          </a:xfrm>
          <a:prstGeom prst="rect">
            <a:avLst/>
          </a:prstGeom>
          <a:noFill/>
        </p:spPr>
        <p:txBody>
          <a:bodyPr wrap="square" rtlCol="0">
            <a:spAutoFit/>
          </a:bodyPr>
          <a:lstStyle/>
          <a:p>
            <a:r>
              <a:rPr lang="es-ES" sz="4000" dirty="0">
                <a:solidFill>
                  <a:schemeClr val="accent6">
                    <a:lumMod val="75000"/>
                  </a:schemeClr>
                </a:solidFill>
              </a:rPr>
              <a:t>PLANTEAMIENTO DEL PROBLEMA</a:t>
            </a:r>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368350" y="38411"/>
            <a:ext cx="526499" cy="984885"/>
          </a:xfrm>
          <a:prstGeom prst="rect">
            <a:avLst/>
          </a:prstGeom>
          <a:noFill/>
        </p:spPr>
        <p:txBody>
          <a:bodyPr wrap="square" rtlCol="0">
            <a:spAutoFit/>
          </a:bodyPr>
          <a:lstStyle/>
          <a:p>
            <a:r>
              <a:rPr lang="es-ES" dirty="0"/>
              <a:t>	</a:t>
            </a:r>
            <a:r>
              <a:rPr lang="es-ES" sz="4000" b="1" dirty="0"/>
              <a:t>II</a:t>
            </a:r>
            <a:endParaRPr lang="es-EC" sz="4000" b="1" dirty="0"/>
          </a:p>
        </p:txBody>
      </p:sp>
      <p:pic>
        <p:nvPicPr>
          <p:cNvPr id="9224" name="Picture 8" descr="PLANOS ESTRUCTURALES ¿PARA QUÉ SIRVEN? - FITUR">
            <a:extLst>
              <a:ext uri="{FF2B5EF4-FFF2-40B4-BE49-F238E27FC236}">
                <a16:creationId xmlns:a16="http://schemas.microsoft.com/office/drawing/2014/main" id="{863330FE-B5C9-437A-B0BC-6B7595242EB3}"/>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48309" y="1285286"/>
            <a:ext cx="3907295" cy="2238786"/>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CURSO COMPLETO DE PLANOS ESTRUCTURALES CON AUTOCAD Y EXCEL | Planos, Dibujo  de planos, Dibujos de construccion">
            <a:extLst>
              <a:ext uri="{FF2B5EF4-FFF2-40B4-BE49-F238E27FC236}">
                <a16:creationId xmlns:a16="http://schemas.microsoft.com/office/drawing/2014/main" id="{2F5D918D-1878-4260-8E23-3E3B6B3DA45B}"/>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979306" y="1765315"/>
            <a:ext cx="2886849" cy="175875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D34EC589-6768-40E8-A6BB-C0D845DDFE5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36238" y="4705465"/>
            <a:ext cx="2083047" cy="1365274"/>
          </a:xfrm>
          <a:prstGeom prst="rect">
            <a:avLst/>
          </a:prstGeom>
        </p:spPr>
      </p:pic>
      <p:pic>
        <p:nvPicPr>
          <p:cNvPr id="9228" name="Picture 12" descr="U.D.O INFORMÁTICA APLICADA: plano de detalles de instalaciones sanitarias">
            <a:extLst>
              <a:ext uri="{FF2B5EF4-FFF2-40B4-BE49-F238E27FC236}">
                <a16:creationId xmlns:a16="http://schemas.microsoft.com/office/drawing/2014/main" id="{935B6B48-8CAA-4083-AE67-AC9BBB967AE5}"/>
              </a:ext>
            </a:extLst>
          </p:cNvPr>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10096776" y="4436451"/>
            <a:ext cx="2083046" cy="1758757"/>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Crear un plano de planta - Visio">
            <a:extLst>
              <a:ext uri="{FF2B5EF4-FFF2-40B4-BE49-F238E27FC236}">
                <a16:creationId xmlns:a16="http://schemas.microsoft.com/office/drawing/2014/main" id="{4F7E0714-28E0-4211-9609-01C8B10167F5}"/>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910066" y="4541866"/>
            <a:ext cx="2083046" cy="1614212"/>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Vivienda 2D 47m2 | Projetos de casas pequenas, Plantas de casas, Design de  casa">
            <a:extLst>
              <a:ext uri="{FF2B5EF4-FFF2-40B4-BE49-F238E27FC236}">
                <a16:creationId xmlns:a16="http://schemas.microsoft.com/office/drawing/2014/main" id="{AEACC5A6-567D-4EC5-A9CA-621A47E034E1}"/>
              </a:ext>
            </a:extLst>
          </p:cNvPr>
          <p:cNvPicPr>
            <a:picLocks noChangeAspect="1" noChangeArrowheads="1"/>
          </p:cNvPicPr>
          <p:nvPr/>
        </p:nvPicPr>
        <p:blipFill rotWithShape="1">
          <a:blip r:embed="rId10" cstate="email">
            <a:extLst>
              <a:ext uri="{28A0092B-C50C-407E-A947-70E740481C1C}">
                <a14:useLocalDpi xmlns:a14="http://schemas.microsoft.com/office/drawing/2010/main" val="0"/>
              </a:ext>
            </a:extLst>
          </a:blip>
          <a:srcRect/>
          <a:stretch/>
        </p:blipFill>
        <p:spPr bwMode="auto">
          <a:xfrm>
            <a:off x="4910066" y="1721854"/>
            <a:ext cx="3659665" cy="1614212"/>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61ECCB64-4DF4-4C3E-B307-6FE9D40F0C31}"/>
              </a:ext>
            </a:extLst>
          </p:cNvPr>
          <p:cNvSpPr txBox="1"/>
          <p:nvPr/>
        </p:nvSpPr>
        <p:spPr>
          <a:xfrm>
            <a:off x="5423045" y="1293221"/>
            <a:ext cx="2453629" cy="523220"/>
          </a:xfrm>
          <a:prstGeom prst="rect">
            <a:avLst/>
          </a:prstGeom>
          <a:noFill/>
        </p:spPr>
        <p:txBody>
          <a:bodyPr wrap="square" rtlCol="0">
            <a:spAutoFit/>
          </a:bodyPr>
          <a:lstStyle/>
          <a:p>
            <a:r>
              <a:rPr lang="es-ES" sz="2800" dirty="0"/>
              <a:t>arquitectónicos</a:t>
            </a:r>
            <a:endParaRPr lang="es-EC" sz="2800" dirty="0"/>
          </a:p>
        </p:txBody>
      </p:sp>
      <p:sp>
        <p:nvSpPr>
          <p:cNvPr id="19" name="CuadroTexto 18">
            <a:extLst>
              <a:ext uri="{FF2B5EF4-FFF2-40B4-BE49-F238E27FC236}">
                <a16:creationId xmlns:a16="http://schemas.microsoft.com/office/drawing/2014/main" id="{C1327743-8E35-430E-806D-88C0CED7BCBC}"/>
              </a:ext>
            </a:extLst>
          </p:cNvPr>
          <p:cNvSpPr txBox="1"/>
          <p:nvPr/>
        </p:nvSpPr>
        <p:spPr>
          <a:xfrm>
            <a:off x="9316616" y="1258695"/>
            <a:ext cx="2453629" cy="523220"/>
          </a:xfrm>
          <a:prstGeom prst="rect">
            <a:avLst/>
          </a:prstGeom>
          <a:noFill/>
        </p:spPr>
        <p:txBody>
          <a:bodyPr wrap="square" rtlCol="0">
            <a:spAutoFit/>
          </a:bodyPr>
          <a:lstStyle/>
          <a:p>
            <a:r>
              <a:rPr lang="es-ES" sz="2800" dirty="0"/>
              <a:t>estructurales</a:t>
            </a:r>
            <a:endParaRPr lang="es-EC" sz="2800" dirty="0"/>
          </a:p>
        </p:txBody>
      </p:sp>
      <p:sp>
        <p:nvSpPr>
          <p:cNvPr id="20" name="CuadroTexto 19">
            <a:extLst>
              <a:ext uri="{FF2B5EF4-FFF2-40B4-BE49-F238E27FC236}">
                <a16:creationId xmlns:a16="http://schemas.microsoft.com/office/drawing/2014/main" id="{10F07277-BA6C-4651-AC6A-F62A3C71457D}"/>
              </a:ext>
            </a:extLst>
          </p:cNvPr>
          <p:cNvSpPr txBox="1"/>
          <p:nvPr/>
        </p:nvSpPr>
        <p:spPr>
          <a:xfrm>
            <a:off x="5028486" y="4018646"/>
            <a:ext cx="2453629" cy="523220"/>
          </a:xfrm>
          <a:prstGeom prst="rect">
            <a:avLst/>
          </a:prstGeom>
          <a:noFill/>
        </p:spPr>
        <p:txBody>
          <a:bodyPr wrap="square" rtlCol="0">
            <a:spAutoFit/>
          </a:bodyPr>
          <a:lstStyle/>
          <a:p>
            <a:r>
              <a:rPr lang="es-ES" sz="2800" dirty="0"/>
              <a:t>mecánicos</a:t>
            </a:r>
            <a:endParaRPr lang="es-EC" sz="2800" dirty="0"/>
          </a:p>
        </p:txBody>
      </p:sp>
      <p:sp>
        <p:nvSpPr>
          <p:cNvPr id="21" name="CuadroTexto 20">
            <a:extLst>
              <a:ext uri="{FF2B5EF4-FFF2-40B4-BE49-F238E27FC236}">
                <a16:creationId xmlns:a16="http://schemas.microsoft.com/office/drawing/2014/main" id="{207BD958-CDE9-4539-827D-82026E4D351C}"/>
              </a:ext>
            </a:extLst>
          </p:cNvPr>
          <p:cNvSpPr txBox="1"/>
          <p:nvPr/>
        </p:nvSpPr>
        <p:spPr>
          <a:xfrm>
            <a:off x="7752491" y="3998123"/>
            <a:ext cx="2453629" cy="523220"/>
          </a:xfrm>
          <a:prstGeom prst="rect">
            <a:avLst/>
          </a:prstGeom>
          <a:noFill/>
        </p:spPr>
        <p:txBody>
          <a:bodyPr wrap="square" rtlCol="0">
            <a:spAutoFit/>
          </a:bodyPr>
          <a:lstStyle/>
          <a:p>
            <a:r>
              <a:rPr lang="es-ES" sz="2800" dirty="0"/>
              <a:t>eléctricos</a:t>
            </a:r>
            <a:endParaRPr lang="es-EC" sz="2800" dirty="0"/>
          </a:p>
        </p:txBody>
      </p:sp>
      <p:sp>
        <p:nvSpPr>
          <p:cNvPr id="22" name="CuadroTexto 21">
            <a:extLst>
              <a:ext uri="{FF2B5EF4-FFF2-40B4-BE49-F238E27FC236}">
                <a16:creationId xmlns:a16="http://schemas.microsoft.com/office/drawing/2014/main" id="{0E4A481B-746A-4103-B92F-AF75C47E5042}"/>
              </a:ext>
            </a:extLst>
          </p:cNvPr>
          <p:cNvSpPr txBox="1"/>
          <p:nvPr/>
        </p:nvSpPr>
        <p:spPr>
          <a:xfrm>
            <a:off x="9911484" y="3966039"/>
            <a:ext cx="2453629" cy="523220"/>
          </a:xfrm>
          <a:prstGeom prst="rect">
            <a:avLst/>
          </a:prstGeom>
          <a:noFill/>
        </p:spPr>
        <p:txBody>
          <a:bodyPr wrap="square" rtlCol="0">
            <a:spAutoFit/>
          </a:bodyPr>
          <a:lstStyle/>
          <a:p>
            <a:r>
              <a:rPr lang="es-ES" sz="2800" dirty="0"/>
              <a:t>instalaciones</a:t>
            </a:r>
            <a:endParaRPr lang="es-EC" sz="2800" dirty="0"/>
          </a:p>
        </p:txBody>
      </p:sp>
      <p:pic>
        <p:nvPicPr>
          <p:cNvPr id="9236" name="Picture 20" descr="Dibujo técnico | Software de dibujo de ingeniería | Autodesk">
            <a:extLst>
              <a:ext uri="{FF2B5EF4-FFF2-40B4-BE49-F238E27FC236}">
                <a16:creationId xmlns:a16="http://schemas.microsoft.com/office/drawing/2014/main" id="{E4372D46-D0EF-4035-B5AC-E228B57219AD}"/>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45584" y="3963772"/>
            <a:ext cx="3963917" cy="22314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Flecha: curvada hacia abajo 9">
            <a:extLst>
              <a:ext uri="{FF2B5EF4-FFF2-40B4-BE49-F238E27FC236}">
                <a16:creationId xmlns:a16="http://schemas.microsoft.com/office/drawing/2014/main" id="{EFE0EB2F-81C9-4183-AA49-B029C9320A27}"/>
              </a:ext>
            </a:extLst>
          </p:cNvPr>
          <p:cNvSpPr/>
          <p:nvPr/>
        </p:nvSpPr>
        <p:spPr>
          <a:xfrm rot="4085869">
            <a:off x="2277945" y="2572658"/>
            <a:ext cx="2972804" cy="78292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4" name="Elipse 23">
            <a:extLst>
              <a:ext uri="{FF2B5EF4-FFF2-40B4-BE49-F238E27FC236}">
                <a16:creationId xmlns:a16="http://schemas.microsoft.com/office/drawing/2014/main" id="{FE111C19-D116-44ED-8E78-C059F3EF17C5}"/>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CuadroTexto 26">
            <a:extLst>
              <a:ext uri="{FF2B5EF4-FFF2-40B4-BE49-F238E27FC236}">
                <a16:creationId xmlns:a16="http://schemas.microsoft.com/office/drawing/2014/main" id="{6582582E-6280-48CD-8B55-084301A00193}"/>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11</a:t>
            </a:r>
            <a:endParaRPr lang="es-EC" dirty="0">
              <a:solidFill>
                <a:srgbClr val="002060"/>
              </a:solidFill>
            </a:endParaRPr>
          </a:p>
        </p:txBody>
      </p:sp>
    </p:spTree>
    <p:extLst>
      <p:ext uri="{BB962C8B-B14F-4D97-AF65-F5344CB8AC3E}">
        <p14:creationId xmlns:p14="http://schemas.microsoft.com/office/powerpoint/2010/main" val="990543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236"/>
                                        </p:tgtEl>
                                        <p:attrNameLst>
                                          <p:attrName>style.visibility</p:attrName>
                                        </p:attrNameLst>
                                      </p:cBhvr>
                                      <p:to>
                                        <p:strVal val="visible"/>
                                      </p:to>
                                    </p:set>
                                    <p:anim calcmode="lin" valueType="num">
                                      <p:cBhvr>
                                        <p:cTn id="12" dur="500" fill="hold"/>
                                        <p:tgtEl>
                                          <p:spTgt spid="9236"/>
                                        </p:tgtEl>
                                        <p:attrNameLst>
                                          <p:attrName>ppt_w</p:attrName>
                                        </p:attrNameLst>
                                      </p:cBhvr>
                                      <p:tavLst>
                                        <p:tav tm="0">
                                          <p:val>
                                            <p:fltVal val="0"/>
                                          </p:val>
                                        </p:tav>
                                        <p:tav tm="100000">
                                          <p:val>
                                            <p:strVal val="#ppt_w"/>
                                          </p:val>
                                        </p:tav>
                                      </p:tavLst>
                                    </p:anim>
                                    <p:anim calcmode="lin" valueType="num">
                                      <p:cBhvr>
                                        <p:cTn id="13" dur="500" fill="hold"/>
                                        <p:tgtEl>
                                          <p:spTgt spid="9236"/>
                                        </p:tgtEl>
                                        <p:attrNameLst>
                                          <p:attrName>ppt_h</p:attrName>
                                        </p:attrNameLst>
                                      </p:cBhvr>
                                      <p:tavLst>
                                        <p:tav tm="0">
                                          <p:val>
                                            <p:fltVal val="0"/>
                                          </p:val>
                                        </p:tav>
                                        <p:tav tm="100000">
                                          <p:val>
                                            <p:strVal val="#ppt_h"/>
                                          </p:val>
                                        </p:tav>
                                      </p:tavLst>
                                    </p:anim>
                                    <p:animEffect transition="in" filter="fade">
                                      <p:cBhvr>
                                        <p:cTn id="14" dur="500"/>
                                        <p:tgtEl>
                                          <p:spTgt spid="92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232"/>
                                        </p:tgtEl>
                                        <p:attrNameLst>
                                          <p:attrName>style.visibility</p:attrName>
                                        </p:attrNameLst>
                                      </p:cBhvr>
                                      <p:to>
                                        <p:strVal val="visible"/>
                                      </p:to>
                                    </p:set>
                                    <p:animEffect transition="in" filter="barn(inVertical)">
                                      <p:cBhvr>
                                        <p:cTn id="19" dur="500"/>
                                        <p:tgtEl>
                                          <p:spTgt spid="923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nodeType="withEffect">
                                  <p:stCondLst>
                                    <p:cond delay="0"/>
                                  </p:stCondLst>
                                  <p:childTnLst>
                                    <p:set>
                                      <p:cBhvr>
                                        <p:cTn id="29" dur="1" fill="hold">
                                          <p:stCondLst>
                                            <p:cond delay="0"/>
                                          </p:stCondLst>
                                        </p:cTn>
                                        <p:tgtEl>
                                          <p:spTgt spid="9226"/>
                                        </p:tgtEl>
                                        <p:attrNameLst>
                                          <p:attrName>style.visibility</p:attrName>
                                        </p:attrNameLst>
                                      </p:cBhvr>
                                      <p:to>
                                        <p:strVal val="visible"/>
                                      </p:to>
                                    </p:set>
                                    <p:animEffect transition="in" filter="barn(inVertical)">
                                      <p:cBhvr>
                                        <p:cTn id="30" dur="500"/>
                                        <p:tgtEl>
                                          <p:spTgt spid="922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230"/>
                                        </p:tgtEl>
                                        <p:attrNameLst>
                                          <p:attrName>style.visibility</p:attrName>
                                        </p:attrNameLst>
                                      </p:cBhvr>
                                      <p:to>
                                        <p:strVal val="visible"/>
                                      </p:to>
                                    </p:set>
                                    <p:animEffect transition="in" filter="barn(inVertical)">
                                      <p:cBhvr>
                                        <p:cTn id="35" dur="500"/>
                                        <p:tgtEl>
                                          <p:spTgt spid="923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9228"/>
                                        </p:tgtEl>
                                        <p:attrNameLst>
                                          <p:attrName>style.visibility</p:attrName>
                                        </p:attrNameLst>
                                      </p:cBhvr>
                                      <p:to>
                                        <p:strVal val="visible"/>
                                      </p:to>
                                    </p:set>
                                    <p:animEffect transition="in" filter="barn(inVertical)">
                                      <p:cBhvr>
                                        <p:cTn id="51" dur="500"/>
                                        <p:tgtEl>
                                          <p:spTgt spid="922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8" y="390537"/>
            <a:ext cx="7773309"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10" y="319354"/>
            <a:ext cx="7547190" cy="707886"/>
          </a:xfrm>
          <a:prstGeom prst="rect">
            <a:avLst/>
          </a:prstGeom>
          <a:noFill/>
        </p:spPr>
        <p:txBody>
          <a:bodyPr wrap="square" rtlCol="0">
            <a:spAutoFit/>
          </a:bodyPr>
          <a:lstStyle/>
          <a:p>
            <a:r>
              <a:rPr lang="es-ES" sz="4000" dirty="0">
                <a:solidFill>
                  <a:schemeClr val="accent6">
                    <a:lumMod val="75000"/>
                  </a:schemeClr>
                </a:solidFill>
              </a:rPr>
              <a:t>PLANTEAMIENTO DEL PROBLEMA</a:t>
            </a:r>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368350" y="38411"/>
            <a:ext cx="526499" cy="984885"/>
          </a:xfrm>
          <a:prstGeom prst="rect">
            <a:avLst/>
          </a:prstGeom>
          <a:noFill/>
        </p:spPr>
        <p:txBody>
          <a:bodyPr wrap="square" rtlCol="0">
            <a:spAutoFit/>
          </a:bodyPr>
          <a:lstStyle/>
          <a:p>
            <a:r>
              <a:rPr lang="es-ES" dirty="0"/>
              <a:t>	</a:t>
            </a:r>
            <a:r>
              <a:rPr lang="es-ES" sz="4000" b="1" dirty="0"/>
              <a:t>II</a:t>
            </a:r>
            <a:endParaRPr lang="es-EC" sz="4000" b="1" dirty="0"/>
          </a:p>
        </p:txBody>
      </p:sp>
      <p:pic>
        <p:nvPicPr>
          <p:cNvPr id="8194" name="Picture 2" descr="10 Programas de Dibujo Técnico Gratuitos para PC - Silicon News">
            <a:extLst>
              <a:ext uri="{FF2B5EF4-FFF2-40B4-BE49-F238E27FC236}">
                <a16:creationId xmlns:a16="http://schemas.microsoft.com/office/drawing/2014/main" id="{5A69D935-F30F-446B-B476-46F06E517D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388" y="1315371"/>
            <a:ext cx="7620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a escasez de talento preocupa cada vez más a los directivos | Sentidos |  Cinco Días">
            <a:extLst>
              <a:ext uri="{FF2B5EF4-FFF2-40B4-BE49-F238E27FC236}">
                <a16:creationId xmlns:a16="http://schemas.microsoft.com/office/drawing/2014/main" id="{A85B8B51-3B46-4006-A41B-6DE353A652EF}"/>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294387" y="3124540"/>
            <a:ext cx="2048152" cy="146516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29516EF4-2F30-45D4-A41C-BE75B151D2B2}"/>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117931" y="1375422"/>
            <a:ext cx="2224608" cy="1237438"/>
          </a:xfrm>
          <a:prstGeom prst="rect">
            <a:avLst/>
          </a:prstGeom>
        </p:spPr>
      </p:pic>
      <p:pic>
        <p:nvPicPr>
          <p:cNvPr id="8200" name="Picture 8" descr="Aula Sala Ilustraciones Stock, Vectores, Y Clipart – (127 Ilustraciones  Stock)">
            <a:extLst>
              <a:ext uri="{FF2B5EF4-FFF2-40B4-BE49-F238E27FC236}">
                <a16:creationId xmlns:a16="http://schemas.microsoft.com/office/drawing/2014/main" id="{A64D51ED-5CF8-4CBE-B522-1BC6D07711D7}"/>
              </a:ext>
            </a:extLst>
          </p:cNvPr>
          <p:cNvPicPr>
            <a:picLocks noChangeAspect="1" noChangeArrowheads="1"/>
          </p:cNvPicPr>
          <p:nvPr/>
        </p:nvPicPr>
        <p:blipFill rotWithShape="1">
          <a:blip r:embed="rId8" cstate="email">
            <a:extLst>
              <a:ext uri="{28A0092B-C50C-407E-A947-70E740481C1C}">
                <a14:useLocalDpi xmlns:a14="http://schemas.microsoft.com/office/drawing/2010/main" val="0"/>
              </a:ext>
            </a:extLst>
          </a:blip>
          <a:srcRect/>
          <a:stretch/>
        </p:blipFill>
        <p:spPr bwMode="auto">
          <a:xfrm>
            <a:off x="9117931" y="4589709"/>
            <a:ext cx="1806455" cy="1693113"/>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cono Del Vector Del Certificado De La Calidad Ilustración del Vector -  Ilustración de vector, certificado: 143946922">
            <a:extLst>
              <a:ext uri="{FF2B5EF4-FFF2-40B4-BE49-F238E27FC236}">
                <a16:creationId xmlns:a16="http://schemas.microsoft.com/office/drawing/2014/main" id="{84CF3700-1C47-4E98-A2A5-E6918A75D5B1}"/>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a:stretch/>
        </p:blipFill>
        <p:spPr bwMode="auto">
          <a:xfrm>
            <a:off x="10946135" y="5007286"/>
            <a:ext cx="673768" cy="950583"/>
          </a:xfrm>
          <a:prstGeom prst="rect">
            <a:avLst/>
          </a:prstGeom>
          <a:noFill/>
          <a:extLst>
            <a:ext uri="{909E8E84-426E-40DD-AFC4-6F175D3DCCD1}">
              <a14:hiddenFill xmlns:a14="http://schemas.microsoft.com/office/drawing/2010/main">
                <a:solidFill>
                  <a:srgbClr val="FFFFFF"/>
                </a:solidFill>
              </a14:hiddenFill>
            </a:ext>
          </a:extLst>
        </p:spPr>
      </p:pic>
      <p:sp>
        <p:nvSpPr>
          <p:cNvPr id="14" name="Elipse 13">
            <a:extLst>
              <a:ext uri="{FF2B5EF4-FFF2-40B4-BE49-F238E27FC236}">
                <a16:creationId xmlns:a16="http://schemas.microsoft.com/office/drawing/2014/main" id="{38605C09-B953-4330-92CC-F66A1418ADD9}"/>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CuadroTexto 15">
            <a:extLst>
              <a:ext uri="{FF2B5EF4-FFF2-40B4-BE49-F238E27FC236}">
                <a16:creationId xmlns:a16="http://schemas.microsoft.com/office/drawing/2014/main" id="{F419F3AF-B1E2-45F8-BB54-3C45F0AFDC4B}"/>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12</a:t>
            </a:r>
            <a:endParaRPr lang="es-EC" dirty="0">
              <a:solidFill>
                <a:srgbClr val="002060"/>
              </a:solidFill>
            </a:endParaRPr>
          </a:p>
        </p:txBody>
      </p:sp>
    </p:spTree>
    <p:extLst>
      <p:ext uri="{BB962C8B-B14F-4D97-AF65-F5344CB8AC3E}">
        <p14:creationId xmlns:p14="http://schemas.microsoft.com/office/powerpoint/2010/main" val="54027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1000"/>
                                        <p:tgtEl>
                                          <p:spTgt spid="8196"/>
                                        </p:tgtEl>
                                      </p:cBhvr>
                                    </p:animEffect>
                                    <p:anim calcmode="lin" valueType="num">
                                      <p:cBhvr>
                                        <p:cTn id="15" dur="1000" fill="hold"/>
                                        <p:tgtEl>
                                          <p:spTgt spid="8196"/>
                                        </p:tgtEl>
                                        <p:attrNameLst>
                                          <p:attrName>ppt_x</p:attrName>
                                        </p:attrNameLst>
                                      </p:cBhvr>
                                      <p:tavLst>
                                        <p:tav tm="0">
                                          <p:val>
                                            <p:strVal val="#ppt_x"/>
                                          </p:val>
                                        </p:tav>
                                        <p:tav tm="100000">
                                          <p:val>
                                            <p:strVal val="#ppt_x"/>
                                          </p:val>
                                        </p:tav>
                                      </p:tavLst>
                                    </p:anim>
                                    <p:anim calcmode="lin" valueType="num">
                                      <p:cBhvr>
                                        <p:cTn id="16"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200"/>
                                        </p:tgtEl>
                                        <p:attrNameLst>
                                          <p:attrName>style.visibility</p:attrName>
                                        </p:attrNameLst>
                                      </p:cBhvr>
                                      <p:to>
                                        <p:strVal val="visible"/>
                                      </p:to>
                                    </p:set>
                                    <p:animEffect transition="in" filter="fade">
                                      <p:cBhvr>
                                        <p:cTn id="21" dur="1000"/>
                                        <p:tgtEl>
                                          <p:spTgt spid="8200"/>
                                        </p:tgtEl>
                                      </p:cBhvr>
                                    </p:animEffect>
                                    <p:anim calcmode="lin" valueType="num">
                                      <p:cBhvr>
                                        <p:cTn id="22" dur="1000" fill="hold"/>
                                        <p:tgtEl>
                                          <p:spTgt spid="8200"/>
                                        </p:tgtEl>
                                        <p:attrNameLst>
                                          <p:attrName>ppt_x</p:attrName>
                                        </p:attrNameLst>
                                      </p:cBhvr>
                                      <p:tavLst>
                                        <p:tav tm="0">
                                          <p:val>
                                            <p:strVal val="#ppt_x"/>
                                          </p:val>
                                        </p:tav>
                                        <p:tav tm="100000">
                                          <p:val>
                                            <p:strVal val="#ppt_x"/>
                                          </p:val>
                                        </p:tav>
                                      </p:tavLst>
                                    </p:anim>
                                    <p:anim calcmode="lin" valueType="num">
                                      <p:cBhvr>
                                        <p:cTn id="23" dur="1000" fill="hold"/>
                                        <p:tgtEl>
                                          <p:spTgt spid="820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202"/>
                                        </p:tgtEl>
                                        <p:attrNameLst>
                                          <p:attrName>style.visibility</p:attrName>
                                        </p:attrNameLst>
                                      </p:cBhvr>
                                      <p:to>
                                        <p:strVal val="visible"/>
                                      </p:to>
                                    </p:set>
                                    <p:animEffect transition="in" filter="fade">
                                      <p:cBhvr>
                                        <p:cTn id="26" dur="1000"/>
                                        <p:tgtEl>
                                          <p:spTgt spid="8202"/>
                                        </p:tgtEl>
                                      </p:cBhvr>
                                    </p:animEffect>
                                    <p:anim calcmode="lin" valueType="num">
                                      <p:cBhvr>
                                        <p:cTn id="27" dur="1000" fill="hold"/>
                                        <p:tgtEl>
                                          <p:spTgt spid="8202"/>
                                        </p:tgtEl>
                                        <p:attrNameLst>
                                          <p:attrName>ppt_x</p:attrName>
                                        </p:attrNameLst>
                                      </p:cBhvr>
                                      <p:tavLst>
                                        <p:tav tm="0">
                                          <p:val>
                                            <p:strVal val="#ppt_x"/>
                                          </p:val>
                                        </p:tav>
                                        <p:tav tm="100000">
                                          <p:val>
                                            <p:strVal val="#ppt_x"/>
                                          </p:val>
                                        </p:tav>
                                      </p:tavLst>
                                    </p:anim>
                                    <p:anim calcmode="lin" valueType="num">
                                      <p:cBhvr>
                                        <p:cTn id="28" dur="1000" fill="hold"/>
                                        <p:tgtEl>
                                          <p:spTgt spid="82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8" y="390537"/>
            <a:ext cx="7773309"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860408" y="363046"/>
            <a:ext cx="7547190" cy="707886"/>
          </a:xfrm>
          <a:prstGeom prst="rect">
            <a:avLst/>
          </a:prstGeom>
          <a:noFill/>
        </p:spPr>
        <p:txBody>
          <a:bodyPr wrap="square" rtlCol="0">
            <a:spAutoFit/>
          </a:bodyPr>
          <a:lstStyle/>
          <a:p>
            <a:r>
              <a:rPr lang="es-ES" sz="4000" dirty="0">
                <a:solidFill>
                  <a:schemeClr val="accent6">
                    <a:lumMod val="75000"/>
                  </a:schemeClr>
                </a:solidFill>
              </a:rPr>
              <a:t>OBJETIVOS DE LA INVESTIGACIÓN</a:t>
            </a:r>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288564" y="72731"/>
            <a:ext cx="663650" cy="984885"/>
          </a:xfrm>
          <a:prstGeom prst="rect">
            <a:avLst/>
          </a:prstGeom>
          <a:noFill/>
        </p:spPr>
        <p:txBody>
          <a:bodyPr wrap="square" rtlCol="0">
            <a:spAutoFit/>
          </a:bodyPr>
          <a:lstStyle/>
          <a:p>
            <a:r>
              <a:rPr lang="es-ES" dirty="0"/>
              <a:t>	</a:t>
            </a:r>
            <a:r>
              <a:rPr lang="es-ES" sz="4000" b="1" dirty="0"/>
              <a:t>III</a:t>
            </a:r>
            <a:endParaRPr lang="es-EC" sz="4000" b="1" dirty="0"/>
          </a:p>
        </p:txBody>
      </p:sp>
      <p:grpSp>
        <p:nvGrpSpPr>
          <p:cNvPr id="8" name="Grupo 7">
            <a:extLst>
              <a:ext uri="{FF2B5EF4-FFF2-40B4-BE49-F238E27FC236}">
                <a16:creationId xmlns:a16="http://schemas.microsoft.com/office/drawing/2014/main" id="{6B28912E-5568-4D8C-80A2-1A6CFE8DF43F}"/>
              </a:ext>
            </a:extLst>
          </p:cNvPr>
          <p:cNvGrpSpPr/>
          <p:nvPr/>
        </p:nvGrpSpPr>
        <p:grpSpPr>
          <a:xfrm>
            <a:off x="838200" y="2216262"/>
            <a:ext cx="10515600" cy="3865302"/>
            <a:chOff x="0" y="841520"/>
            <a:chExt cx="10515600" cy="3865302"/>
          </a:xfrm>
        </p:grpSpPr>
        <p:sp>
          <p:nvSpPr>
            <p:cNvPr id="9" name="Rectángulo 8">
              <a:extLst>
                <a:ext uri="{FF2B5EF4-FFF2-40B4-BE49-F238E27FC236}">
                  <a16:creationId xmlns:a16="http://schemas.microsoft.com/office/drawing/2014/main" id="{7BC8EEDB-A84F-4837-B40F-06EBE61E4406}"/>
                </a:ext>
              </a:extLst>
            </p:cNvPr>
            <p:cNvSpPr/>
            <p:nvPr/>
          </p:nvSpPr>
          <p:spPr>
            <a:xfrm>
              <a:off x="0" y="988101"/>
              <a:ext cx="10515600" cy="3718721"/>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CuadroTexto 9">
              <a:extLst>
                <a:ext uri="{FF2B5EF4-FFF2-40B4-BE49-F238E27FC236}">
                  <a16:creationId xmlns:a16="http://schemas.microsoft.com/office/drawing/2014/main" id="{22B2A19A-E179-4769-A426-A72038DA9564}"/>
                </a:ext>
              </a:extLst>
            </p:cNvPr>
            <p:cNvSpPr txBox="1"/>
            <p:nvPr/>
          </p:nvSpPr>
          <p:spPr>
            <a:xfrm>
              <a:off x="0" y="841520"/>
              <a:ext cx="10515600" cy="37187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16127" tIns="916432" rIns="816127" bIns="312928" numCol="1" spcCol="1270" anchor="t" anchorCtr="0">
              <a:noAutofit/>
            </a:bodyPr>
            <a:lstStyle/>
            <a:p>
              <a:pPr marL="285750" lvl="1" indent="-285750" algn="just" defTabSz="1955800">
                <a:lnSpc>
                  <a:spcPct val="90000"/>
                </a:lnSpc>
                <a:spcBef>
                  <a:spcPct val="0"/>
                </a:spcBef>
                <a:spcAft>
                  <a:spcPct val="15000"/>
                </a:spcAft>
              </a:pPr>
              <a:r>
                <a:rPr lang="es-EC" sz="4400" b="1" kern="1200" dirty="0"/>
                <a:t>	</a:t>
              </a:r>
              <a:r>
                <a:rPr lang="es-SV" sz="2800" b="1" dirty="0">
                  <a:effectLst/>
                  <a:latin typeface="Calibri" panose="020F0502020204030204" pitchFamily="34" charset="0"/>
                  <a:ea typeface="Calibri" panose="020F0502020204030204" pitchFamily="34" charset="0"/>
                  <a:cs typeface="Calibri" panose="020F0502020204030204" pitchFamily="34" charset="0"/>
                </a:rPr>
                <a:t>Realizar un análisis integral de una vivienda de interés social de los sistemas constructivos steel </a:t>
              </a:r>
              <a:r>
                <a:rPr lang="es-SV" sz="2800" b="1" dirty="0" err="1">
                  <a:effectLst/>
                  <a:latin typeface="Calibri" panose="020F0502020204030204" pitchFamily="34" charset="0"/>
                  <a:ea typeface="Calibri" panose="020F0502020204030204" pitchFamily="34" charset="0"/>
                  <a:cs typeface="Calibri" panose="020F0502020204030204" pitchFamily="34" charset="0"/>
                </a:rPr>
                <a:t>frame</a:t>
              </a:r>
              <a:r>
                <a:rPr lang="es-SV" sz="2800" b="1" dirty="0">
                  <a:effectLst/>
                  <a:latin typeface="Calibri" panose="020F0502020204030204" pitchFamily="34" charset="0"/>
                  <a:ea typeface="Calibri" panose="020F0502020204030204" pitchFamily="34" charset="0"/>
                  <a:cs typeface="Calibri" panose="020F0502020204030204" pitchFamily="34" charset="0"/>
                </a:rPr>
                <a:t>, acero, hormigón armado y muros portantes, utilizando la metodología BIM para contrastar los diferentes parámetros técnicos, económicos y constructivos.</a:t>
              </a:r>
              <a:endParaRPr lang="es-EC" sz="2800" b="1" dirty="0">
                <a:effectLst/>
                <a:latin typeface="Calibri" panose="020F0502020204030204" pitchFamily="34" charset="0"/>
                <a:ea typeface="Calibri" panose="020F0502020204030204" pitchFamily="34" charset="0"/>
                <a:cs typeface="Calibri" panose="020F0502020204030204" pitchFamily="34" charset="0"/>
              </a:endParaRPr>
            </a:p>
            <a:p>
              <a:pPr marL="285750" lvl="1" indent="-285750" algn="just" defTabSz="1955800">
                <a:lnSpc>
                  <a:spcPct val="90000"/>
                </a:lnSpc>
                <a:spcBef>
                  <a:spcPct val="0"/>
                </a:spcBef>
                <a:spcAft>
                  <a:spcPct val="15000"/>
                </a:spcAft>
                <a:buFont typeface="Symbol" panose="05050102010706020507" pitchFamily="18" charset="2"/>
                <a:buNone/>
              </a:pPr>
              <a:endParaRPr lang="es-EC" sz="4400" kern="1200" dirty="0"/>
            </a:p>
          </p:txBody>
        </p:sp>
      </p:grpSp>
      <p:graphicFrame>
        <p:nvGraphicFramePr>
          <p:cNvPr id="11" name="Diagrama 10">
            <a:extLst>
              <a:ext uri="{FF2B5EF4-FFF2-40B4-BE49-F238E27FC236}">
                <a16:creationId xmlns:a16="http://schemas.microsoft.com/office/drawing/2014/main" id="{FCB2F989-0FAE-4341-92AC-E4F235ADB3AF}"/>
              </a:ext>
            </a:extLst>
          </p:cNvPr>
          <p:cNvGraphicFramePr/>
          <p:nvPr>
            <p:extLst>
              <p:ext uri="{D42A27DB-BD31-4B8C-83A1-F6EECF244321}">
                <p14:modId xmlns:p14="http://schemas.microsoft.com/office/powerpoint/2010/main" val="174808584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Elipse 12">
            <a:extLst>
              <a:ext uri="{FF2B5EF4-FFF2-40B4-BE49-F238E27FC236}">
                <a16:creationId xmlns:a16="http://schemas.microsoft.com/office/drawing/2014/main" id="{CB059305-988D-483A-93A1-8E49B77FC548}"/>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id="{3700437A-70E0-4F50-AE07-A923A4B39AEF}"/>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13</a:t>
            </a:r>
            <a:endParaRPr lang="es-EC" dirty="0">
              <a:solidFill>
                <a:srgbClr val="002060"/>
              </a:solidFill>
            </a:endParaRPr>
          </a:p>
        </p:txBody>
      </p:sp>
    </p:spTree>
    <p:extLst>
      <p:ext uri="{BB962C8B-B14F-4D97-AF65-F5344CB8AC3E}">
        <p14:creationId xmlns:p14="http://schemas.microsoft.com/office/powerpoint/2010/main" val="11238577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8" y="390537"/>
            <a:ext cx="7773309"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860408" y="363046"/>
            <a:ext cx="7547190" cy="707886"/>
          </a:xfrm>
          <a:prstGeom prst="rect">
            <a:avLst/>
          </a:prstGeom>
          <a:noFill/>
        </p:spPr>
        <p:txBody>
          <a:bodyPr wrap="square" rtlCol="0">
            <a:spAutoFit/>
          </a:bodyPr>
          <a:lstStyle/>
          <a:p>
            <a:r>
              <a:rPr lang="es-ES" sz="4000" dirty="0">
                <a:solidFill>
                  <a:schemeClr val="accent6">
                    <a:lumMod val="75000"/>
                  </a:schemeClr>
                </a:solidFill>
              </a:rPr>
              <a:t>OBJETIVOS DE LA INVESTIGACIÓN</a:t>
            </a:r>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248806" y="49659"/>
            <a:ext cx="721707" cy="984885"/>
          </a:xfrm>
          <a:prstGeom prst="rect">
            <a:avLst/>
          </a:prstGeom>
          <a:noFill/>
        </p:spPr>
        <p:txBody>
          <a:bodyPr wrap="square" rtlCol="0">
            <a:spAutoFit/>
          </a:bodyPr>
          <a:lstStyle/>
          <a:p>
            <a:r>
              <a:rPr lang="es-ES" dirty="0"/>
              <a:t>	</a:t>
            </a:r>
            <a:r>
              <a:rPr lang="es-ES" sz="4000" b="1" dirty="0"/>
              <a:t>III</a:t>
            </a:r>
            <a:endParaRPr lang="es-EC" sz="4000" b="1" dirty="0"/>
          </a:p>
        </p:txBody>
      </p:sp>
      <p:sp>
        <p:nvSpPr>
          <p:cNvPr id="9" name="Rectángulo 8">
            <a:extLst>
              <a:ext uri="{FF2B5EF4-FFF2-40B4-BE49-F238E27FC236}">
                <a16:creationId xmlns:a16="http://schemas.microsoft.com/office/drawing/2014/main" id="{B0C7A695-1F26-4F3E-A79F-5340B238A2C5}"/>
              </a:ext>
            </a:extLst>
          </p:cNvPr>
          <p:cNvSpPr/>
          <p:nvPr/>
        </p:nvSpPr>
        <p:spPr>
          <a:xfrm>
            <a:off x="1174543" y="1392277"/>
            <a:ext cx="9842911" cy="4686447"/>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1" name="Grupo 10">
            <a:extLst>
              <a:ext uri="{FF2B5EF4-FFF2-40B4-BE49-F238E27FC236}">
                <a16:creationId xmlns:a16="http://schemas.microsoft.com/office/drawing/2014/main" id="{173CFB01-EFA0-435C-92B9-1F7BC9D370D9}"/>
              </a:ext>
            </a:extLst>
          </p:cNvPr>
          <p:cNvGrpSpPr/>
          <p:nvPr/>
        </p:nvGrpSpPr>
        <p:grpSpPr>
          <a:xfrm>
            <a:off x="3652152" y="1010454"/>
            <a:ext cx="4887691" cy="1012374"/>
            <a:chOff x="1620154" y="1166387"/>
            <a:chExt cx="4887691" cy="1012374"/>
          </a:xfrm>
        </p:grpSpPr>
        <p:sp>
          <p:nvSpPr>
            <p:cNvPr id="12" name="Rectángulo 11">
              <a:extLst>
                <a:ext uri="{FF2B5EF4-FFF2-40B4-BE49-F238E27FC236}">
                  <a16:creationId xmlns:a16="http://schemas.microsoft.com/office/drawing/2014/main" id="{0F1AE3B6-35A4-4FF9-AEC0-DAD89ACEB61B}"/>
                </a:ext>
              </a:extLst>
            </p:cNvPr>
            <p:cNvSpPr/>
            <p:nvPr/>
          </p:nvSpPr>
          <p:spPr>
            <a:xfrm>
              <a:off x="1620154" y="1166387"/>
              <a:ext cx="4887691" cy="1012374"/>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CuadroTexto 12">
              <a:extLst>
                <a:ext uri="{FF2B5EF4-FFF2-40B4-BE49-F238E27FC236}">
                  <a16:creationId xmlns:a16="http://schemas.microsoft.com/office/drawing/2014/main" id="{1A9E42B6-BFEF-440C-AF06-C85CA45E34F4}"/>
                </a:ext>
              </a:extLst>
            </p:cNvPr>
            <p:cNvSpPr txBox="1"/>
            <p:nvPr/>
          </p:nvSpPr>
          <p:spPr>
            <a:xfrm>
              <a:off x="1620154" y="1166387"/>
              <a:ext cx="4887691" cy="101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s-ES" sz="3600" kern="1200" dirty="0"/>
                <a:t>OBJETIVOS ESPECÍFICOS</a:t>
              </a:r>
              <a:endParaRPr lang="es-EC" sz="3600" kern="1200" dirty="0"/>
            </a:p>
          </p:txBody>
        </p:sp>
      </p:grpSp>
      <p:sp>
        <p:nvSpPr>
          <p:cNvPr id="14" name="CuadroTexto 13">
            <a:extLst>
              <a:ext uri="{FF2B5EF4-FFF2-40B4-BE49-F238E27FC236}">
                <a16:creationId xmlns:a16="http://schemas.microsoft.com/office/drawing/2014/main" id="{FC40528F-423D-4349-8C0B-7D99C440E4D2}"/>
              </a:ext>
            </a:extLst>
          </p:cNvPr>
          <p:cNvSpPr txBox="1"/>
          <p:nvPr/>
        </p:nvSpPr>
        <p:spPr>
          <a:xfrm>
            <a:off x="1289048" y="2129029"/>
            <a:ext cx="7331168" cy="923330"/>
          </a:xfrm>
          <a:prstGeom prst="rect">
            <a:avLst/>
          </a:prstGeom>
          <a:noFill/>
        </p:spPr>
        <p:txBody>
          <a:bodyPr wrap="square" rtlCol="0">
            <a:spAutoFit/>
          </a:bodyPr>
          <a:lstStyle/>
          <a:p>
            <a:pPr marL="285750" indent="-285750">
              <a:buFont typeface="Arial" panose="020B0604020202020204" pitchFamily="34" charset="0"/>
              <a:buChar char="•"/>
            </a:pPr>
            <a:r>
              <a:rPr lang="es-SV" sz="1800" dirty="0">
                <a:effectLst/>
                <a:ea typeface="Calibri" panose="020F0502020204030204" pitchFamily="34" charset="0"/>
              </a:rPr>
              <a:t>Modelar en un software de la familia BIM la disposición arquitectónica, estructural,</a:t>
            </a:r>
            <a:r>
              <a:rPr lang="es-SV" sz="1800" dirty="0">
                <a:solidFill>
                  <a:srgbClr val="000000"/>
                </a:solidFill>
                <a:effectLst/>
                <a:ea typeface="Calibri" panose="020F0502020204030204" pitchFamily="34" charset="0"/>
              </a:rPr>
              <a:t> instalaciones eléctricas e instalaciones sanitarias.</a:t>
            </a:r>
            <a:endParaRPr lang="es-EC" sz="1800" dirty="0">
              <a:effectLst/>
              <a:ea typeface="Calibri" panose="020F0502020204030204" pitchFamily="34" charset="0"/>
            </a:endParaRPr>
          </a:p>
          <a:p>
            <a:endParaRPr lang="es-EC" dirty="0"/>
          </a:p>
        </p:txBody>
      </p:sp>
      <p:sp>
        <p:nvSpPr>
          <p:cNvPr id="15" name="CuadroTexto 14">
            <a:extLst>
              <a:ext uri="{FF2B5EF4-FFF2-40B4-BE49-F238E27FC236}">
                <a16:creationId xmlns:a16="http://schemas.microsoft.com/office/drawing/2014/main" id="{6A391A54-51E4-4598-BC3A-85EBB9B86254}"/>
              </a:ext>
            </a:extLst>
          </p:cNvPr>
          <p:cNvSpPr txBox="1"/>
          <p:nvPr/>
        </p:nvSpPr>
        <p:spPr>
          <a:xfrm>
            <a:off x="1289048" y="3226913"/>
            <a:ext cx="6936250" cy="923330"/>
          </a:xfrm>
          <a:prstGeom prst="rect">
            <a:avLst/>
          </a:prstGeom>
          <a:noFill/>
        </p:spPr>
        <p:txBody>
          <a:bodyPr wrap="square" rtlCol="0">
            <a:spAutoFit/>
          </a:bodyPr>
          <a:lstStyle/>
          <a:p>
            <a:pPr marL="285750" lvl="0" indent="-285750">
              <a:buFont typeface="Arial" panose="020B0604020202020204" pitchFamily="34" charset="0"/>
              <a:buChar char="•"/>
            </a:pPr>
            <a:r>
              <a:rPr lang="es-SV" sz="1800" dirty="0">
                <a:effectLst/>
                <a:ea typeface="Calibri" panose="020F0502020204030204" pitchFamily="34" charset="0"/>
              </a:rPr>
              <a:t>Realizar el diseño y cálculo estructural de los sistemas constructivos utilizando un software especializado.</a:t>
            </a:r>
            <a:endParaRPr lang="es-EC" sz="1800" dirty="0">
              <a:effectLst/>
              <a:ea typeface="Calibri" panose="020F0502020204030204" pitchFamily="34" charset="0"/>
            </a:endParaRPr>
          </a:p>
          <a:p>
            <a:endParaRPr lang="es-EC" dirty="0"/>
          </a:p>
        </p:txBody>
      </p:sp>
      <p:sp>
        <p:nvSpPr>
          <p:cNvPr id="16" name="CuadroTexto 15">
            <a:extLst>
              <a:ext uri="{FF2B5EF4-FFF2-40B4-BE49-F238E27FC236}">
                <a16:creationId xmlns:a16="http://schemas.microsoft.com/office/drawing/2014/main" id="{BF8CDC4F-EAF1-4961-BDA4-A45BE660EAC6}"/>
              </a:ext>
            </a:extLst>
          </p:cNvPr>
          <p:cNvSpPr txBox="1"/>
          <p:nvPr/>
        </p:nvSpPr>
        <p:spPr>
          <a:xfrm>
            <a:off x="1244188" y="4256444"/>
            <a:ext cx="6936250" cy="923330"/>
          </a:xfrm>
          <a:prstGeom prst="rect">
            <a:avLst/>
          </a:prstGeom>
          <a:noFill/>
        </p:spPr>
        <p:txBody>
          <a:bodyPr wrap="square" rtlCol="0">
            <a:spAutoFit/>
          </a:bodyPr>
          <a:lstStyle/>
          <a:p>
            <a:pPr marL="285750" lvl="0" indent="-285750">
              <a:buFont typeface="Arial" panose="020B0604020202020204" pitchFamily="34" charset="0"/>
              <a:buChar char="•"/>
            </a:pPr>
            <a:r>
              <a:rPr lang="es-SV" sz="1800" dirty="0">
                <a:effectLst/>
                <a:ea typeface="Calibri" panose="020F0502020204030204" pitchFamily="34" charset="0"/>
              </a:rPr>
              <a:t>Desarrollar el proceso constructivo de cada uno de los modelos mediante un modelado 5D.</a:t>
            </a:r>
          </a:p>
          <a:p>
            <a:endParaRPr lang="es-EC" dirty="0"/>
          </a:p>
        </p:txBody>
      </p:sp>
      <p:sp>
        <p:nvSpPr>
          <p:cNvPr id="17" name="CuadroTexto 16">
            <a:extLst>
              <a:ext uri="{FF2B5EF4-FFF2-40B4-BE49-F238E27FC236}">
                <a16:creationId xmlns:a16="http://schemas.microsoft.com/office/drawing/2014/main" id="{AD887286-0D2C-4D1A-8142-F2E0A0969691}"/>
              </a:ext>
            </a:extLst>
          </p:cNvPr>
          <p:cNvSpPr txBox="1"/>
          <p:nvPr/>
        </p:nvSpPr>
        <p:spPr>
          <a:xfrm>
            <a:off x="1289048" y="5203649"/>
            <a:ext cx="6716872" cy="923330"/>
          </a:xfrm>
          <a:prstGeom prst="rect">
            <a:avLst/>
          </a:prstGeom>
          <a:noFill/>
        </p:spPr>
        <p:txBody>
          <a:bodyPr wrap="square" rtlCol="0">
            <a:spAutoFit/>
          </a:bodyPr>
          <a:lstStyle/>
          <a:p>
            <a:pPr marL="285750" lvl="0" indent="-285750">
              <a:buFont typeface="Arial" panose="020B0604020202020204" pitchFamily="34" charset="0"/>
              <a:buChar char="•"/>
            </a:pPr>
            <a:r>
              <a:rPr lang="es-SV" sz="1800" dirty="0">
                <a:effectLst/>
                <a:ea typeface="Calibri" panose="020F0502020204030204" pitchFamily="34" charset="0"/>
              </a:rPr>
              <a:t>Analizar comparativamente en términos estructurales y económicos los distintos sistemas constructivos.</a:t>
            </a:r>
            <a:endParaRPr lang="es-EC" sz="4400" kern="1200" dirty="0"/>
          </a:p>
          <a:p>
            <a:endParaRPr lang="es-EC" dirty="0"/>
          </a:p>
        </p:txBody>
      </p:sp>
      <p:pic>
        <p:nvPicPr>
          <p:cNvPr id="19" name="Imagen 18">
            <a:extLst>
              <a:ext uri="{FF2B5EF4-FFF2-40B4-BE49-F238E27FC236}">
                <a16:creationId xmlns:a16="http://schemas.microsoft.com/office/drawing/2014/main" id="{7C714546-434C-4A14-95DB-D02E9C8207C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358147" y="2196320"/>
            <a:ext cx="1451496" cy="7134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3" name="Imagen 32">
            <a:extLst>
              <a:ext uri="{FF2B5EF4-FFF2-40B4-BE49-F238E27FC236}">
                <a16:creationId xmlns:a16="http://schemas.microsoft.com/office/drawing/2014/main" id="{CF38F453-A6BC-40B2-ACDD-716D1606255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53520" y="5186804"/>
            <a:ext cx="3379801" cy="751746"/>
          </a:xfrm>
          <a:prstGeom prst="rect">
            <a:avLst/>
          </a:prstGeom>
        </p:spPr>
      </p:pic>
      <p:pic>
        <p:nvPicPr>
          <p:cNvPr id="35" name="Imagen 34">
            <a:extLst>
              <a:ext uri="{FF2B5EF4-FFF2-40B4-BE49-F238E27FC236}">
                <a16:creationId xmlns:a16="http://schemas.microsoft.com/office/drawing/2014/main" id="{0BB2A780-4C39-4E16-893E-99E03DD77F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1546" y="3918088"/>
            <a:ext cx="2771775" cy="1190625"/>
          </a:xfrm>
          <a:prstGeom prst="rect">
            <a:avLst/>
          </a:prstGeom>
        </p:spPr>
      </p:pic>
      <p:pic>
        <p:nvPicPr>
          <p:cNvPr id="6146" name="Picture 2" descr="CSI Spain | CSiXRevit">
            <a:extLst>
              <a:ext uri="{FF2B5EF4-FFF2-40B4-BE49-F238E27FC236}">
                <a16:creationId xmlns:a16="http://schemas.microsoft.com/office/drawing/2014/main" id="{A5BDF4B7-3189-4096-A216-BC42A29CA639}"/>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9161117" y="2995911"/>
            <a:ext cx="1710353" cy="1020847"/>
          </a:xfrm>
          <a:prstGeom prst="rect">
            <a:avLst/>
          </a:prstGeom>
          <a:noFill/>
          <a:extLst>
            <a:ext uri="{909E8E84-426E-40DD-AFC4-6F175D3DCCD1}">
              <a14:hiddenFill xmlns:a14="http://schemas.microsoft.com/office/drawing/2010/main">
                <a:solidFill>
                  <a:srgbClr val="FFFFFF"/>
                </a:solidFill>
              </a14:hiddenFill>
            </a:ext>
          </a:extLst>
        </p:spPr>
      </p:pic>
      <p:sp>
        <p:nvSpPr>
          <p:cNvPr id="21" name="Elipse 20">
            <a:extLst>
              <a:ext uri="{FF2B5EF4-FFF2-40B4-BE49-F238E27FC236}">
                <a16:creationId xmlns:a16="http://schemas.microsoft.com/office/drawing/2014/main" id="{134EE936-2122-4DF4-A575-F7DE61B27289}"/>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CuadroTexto 22">
            <a:extLst>
              <a:ext uri="{FF2B5EF4-FFF2-40B4-BE49-F238E27FC236}">
                <a16:creationId xmlns:a16="http://schemas.microsoft.com/office/drawing/2014/main" id="{31AA9954-BEA5-4D99-A85B-EAAB06BA0406}"/>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14</a:t>
            </a:r>
            <a:endParaRPr lang="es-EC" dirty="0">
              <a:solidFill>
                <a:srgbClr val="002060"/>
              </a:solidFill>
            </a:endParaRPr>
          </a:p>
        </p:txBody>
      </p:sp>
    </p:spTree>
    <p:extLst>
      <p:ext uri="{BB962C8B-B14F-4D97-AF65-F5344CB8AC3E}">
        <p14:creationId xmlns:p14="http://schemas.microsoft.com/office/powerpoint/2010/main" val="769249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wipe(down)">
                                      <p:cBhvr>
                                        <p:cTn id="18" dur="500"/>
                                        <p:tgtEl>
                                          <p:spTgt spid="614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8" y="390537"/>
            <a:ext cx="9282699"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860408" y="323556"/>
            <a:ext cx="8939040" cy="707886"/>
          </a:xfrm>
          <a:prstGeom prst="rect">
            <a:avLst/>
          </a:prstGeom>
          <a:noFill/>
        </p:spPr>
        <p:txBody>
          <a:bodyPr wrap="square" rtlCol="0">
            <a:spAutoFit/>
          </a:bodyPr>
          <a:lstStyle/>
          <a:p>
            <a:r>
              <a:rPr lang="es-ES" sz="4000" dirty="0">
                <a:solidFill>
                  <a:schemeClr val="accent6">
                    <a:lumMod val="75000"/>
                  </a:schemeClr>
                </a:solidFill>
              </a:rPr>
              <a:t>MARCO TEÓRICO: Sistemas constructivos</a:t>
            </a:r>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259607" y="61536"/>
            <a:ext cx="705379" cy="984885"/>
          </a:xfrm>
          <a:prstGeom prst="rect">
            <a:avLst/>
          </a:prstGeom>
          <a:noFill/>
        </p:spPr>
        <p:txBody>
          <a:bodyPr wrap="square" rtlCol="0">
            <a:spAutoFit/>
          </a:bodyPr>
          <a:lstStyle/>
          <a:p>
            <a:r>
              <a:rPr lang="es-ES" dirty="0"/>
              <a:t>	</a:t>
            </a:r>
            <a:r>
              <a:rPr lang="es-ES" sz="4000" b="1" dirty="0"/>
              <a:t>IV</a:t>
            </a:r>
            <a:endParaRPr lang="es-EC" sz="4000" b="1" dirty="0"/>
          </a:p>
        </p:txBody>
      </p:sp>
      <p:pic>
        <p:nvPicPr>
          <p:cNvPr id="9" name="Imagen 8">
            <a:extLst>
              <a:ext uri="{FF2B5EF4-FFF2-40B4-BE49-F238E27FC236}">
                <a16:creationId xmlns:a16="http://schemas.microsoft.com/office/drawing/2014/main" id="{F31D87EE-FF2B-4BE2-B208-779AC931076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16951" y="1871294"/>
            <a:ext cx="2373537" cy="2710543"/>
          </a:xfrm>
          <a:prstGeom prst="rect">
            <a:avLst/>
          </a:prstGeom>
        </p:spPr>
      </p:pic>
      <p:pic>
        <p:nvPicPr>
          <p:cNvPr id="11" name="Imagen 10">
            <a:extLst>
              <a:ext uri="{FF2B5EF4-FFF2-40B4-BE49-F238E27FC236}">
                <a16:creationId xmlns:a16="http://schemas.microsoft.com/office/drawing/2014/main" id="{28EBC91B-733E-479E-A1AD-FDF14CBF49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5195" y="3212266"/>
            <a:ext cx="2373537" cy="2650207"/>
          </a:xfrm>
          <a:prstGeom prst="rect">
            <a:avLst/>
          </a:prstGeom>
        </p:spPr>
      </p:pic>
      <p:pic>
        <p:nvPicPr>
          <p:cNvPr id="4102" name="Picture 6" descr="China Garaje de acero Estructura de acero los dibujos de Garaje con alta  calidad – Comprar Garaje Garaje de acero en es.made-in-china.com">
            <a:extLst>
              <a:ext uri="{FF2B5EF4-FFF2-40B4-BE49-F238E27FC236}">
                <a16:creationId xmlns:a16="http://schemas.microsoft.com/office/drawing/2014/main" id="{18239182-28BD-470D-9FEA-2A7514E34BAC}"/>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5459786" y="2427150"/>
            <a:ext cx="4014429" cy="2111507"/>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74CDBC9D-3A2B-4164-94B2-7882BFE731C9}"/>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9384913" y="3631303"/>
            <a:ext cx="2278048" cy="1828800"/>
          </a:xfrm>
          <a:prstGeom prst="rect">
            <a:avLst/>
          </a:prstGeom>
        </p:spPr>
      </p:pic>
      <p:sp>
        <p:nvSpPr>
          <p:cNvPr id="17" name="CuadroTexto 16">
            <a:extLst>
              <a:ext uri="{FF2B5EF4-FFF2-40B4-BE49-F238E27FC236}">
                <a16:creationId xmlns:a16="http://schemas.microsoft.com/office/drawing/2014/main" id="{99C34978-3CD1-4488-AFC6-6630F07FAB8C}"/>
              </a:ext>
            </a:extLst>
          </p:cNvPr>
          <p:cNvSpPr txBox="1"/>
          <p:nvPr/>
        </p:nvSpPr>
        <p:spPr>
          <a:xfrm>
            <a:off x="-46966" y="4689791"/>
            <a:ext cx="3041963" cy="523220"/>
          </a:xfrm>
          <a:prstGeom prst="rect">
            <a:avLst/>
          </a:prstGeom>
          <a:noFill/>
        </p:spPr>
        <p:txBody>
          <a:bodyPr wrap="square" rtlCol="0">
            <a:spAutoFit/>
          </a:bodyPr>
          <a:lstStyle/>
          <a:p>
            <a:r>
              <a:rPr lang="es-ES" sz="2800" dirty="0"/>
              <a:t>Sistema de pórticos</a:t>
            </a:r>
            <a:endParaRPr lang="es-EC" sz="2800" dirty="0"/>
          </a:p>
        </p:txBody>
      </p:sp>
      <p:sp>
        <p:nvSpPr>
          <p:cNvPr id="18" name="CuadroTexto 17">
            <a:extLst>
              <a:ext uri="{FF2B5EF4-FFF2-40B4-BE49-F238E27FC236}">
                <a16:creationId xmlns:a16="http://schemas.microsoft.com/office/drawing/2014/main" id="{45F12015-3E26-4F91-9124-FD3DA64CEB34}"/>
              </a:ext>
            </a:extLst>
          </p:cNvPr>
          <p:cNvSpPr txBox="1"/>
          <p:nvPr/>
        </p:nvSpPr>
        <p:spPr>
          <a:xfrm>
            <a:off x="2867213" y="2769905"/>
            <a:ext cx="2645041" cy="523220"/>
          </a:xfrm>
          <a:prstGeom prst="rect">
            <a:avLst/>
          </a:prstGeom>
          <a:noFill/>
        </p:spPr>
        <p:txBody>
          <a:bodyPr wrap="square" rtlCol="0">
            <a:spAutoFit/>
          </a:bodyPr>
          <a:lstStyle/>
          <a:p>
            <a:r>
              <a:rPr lang="es-ES" sz="2800" dirty="0"/>
              <a:t>Muros portantes</a:t>
            </a:r>
            <a:endParaRPr lang="es-EC" sz="2800" dirty="0"/>
          </a:p>
        </p:txBody>
      </p:sp>
      <p:sp>
        <p:nvSpPr>
          <p:cNvPr id="19" name="CuadroTexto 18">
            <a:extLst>
              <a:ext uri="{FF2B5EF4-FFF2-40B4-BE49-F238E27FC236}">
                <a16:creationId xmlns:a16="http://schemas.microsoft.com/office/drawing/2014/main" id="{A1591612-1108-4714-B39C-C63205E14101}"/>
              </a:ext>
            </a:extLst>
          </p:cNvPr>
          <p:cNvSpPr txBox="1"/>
          <p:nvPr/>
        </p:nvSpPr>
        <p:spPr>
          <a:xfrm>
            <a:off x="6355423" y="4581837"/>
            <a:ext cx="2821346" cy="523220"/>
          </a:xfrm>
          <a:prstGeom prst="rect">
            <a:avLst/>
          </a:prstGeom>
          <a:noFill/>
        </p:spPr>
        <p:txBody>
          <a:bodyPr wrap="square" rtlCol="0">
            <a:spAutoFit/>
          </a:bodyPr>
          <a:lstStyle/>
          <a:p>
            <a:r>
              <a:rPr lang="es-ES" sz="2800" dirty="0"/>
              <a:t>Acero laminado</a:t>
            </a:r>
            <a:endParaRPr lang="es-EC" sz="2800" dirty="0"/>
          </a:p>
        </p:txBody>
      </p:sp>
      <p:sp>
        <p:nvSpPr>
          <p:cNvPr id="20" name="CuadroTexto 19">
            <a:extLst>
              <a:ext uri="{FF2B5EF4-FFF2-40B4-BE49-F238E27FC236}">
                <a16:creationId xmlns:a16="http://schemas.microsoft.com/office/drawing/2014/main" id="{53FB9383-9EAA-42AB-9309-2D00BA372D48}"/>
              </a:ext>
            </a:extLst>
          </p:cNvPr>
          <p:cNvSpPr txBox="1"/>
          <p:nvPr/>
        </p:nvSpPr>
        <p:spPr>
          <a:xfrm>
            <a:off x="9576323" y="2769905"/>
            <a:ext cx="2667190" cy="523220"/>
          </a:xfrm>
          <a:prstGeom prst="rect">
            <a:avLst/>
          </a:prstGeom>
          <a:noFill/>
        </p:spPr>
        <p:txBody>
          <a:bodyPr wrap="square" rtlCol="0">
            <a:spAutoFit/>
          </a:bodyPr>
          <a:lstStyle/>
          <a:p>
            <a:r>
              <a:rPr lang="es-ES" sz="2800" dirty="0"/>
              <a:t>Steel Frame</a:t>
            </a:r>
            <a:endParaRPr lang="es-EC" sz="2800" dirty="0"/>
          </a:p>
        </p:txBody>
      </p:sp>
      <p:sp>
        <p:nvSpPr>
          <p:cNvPr id="21" name="CuadroTexto 20">
            <a:extLst>
              <a:ext uri="{FF2B5EF4-FFF2-40B4-BE49-F238E27FC236}">
                <a16:creationId xmlns:a16="http://schemas.microsoft.com/office/drawing/2014/main" id="{161F550A-7E7C-4C74-A769-43972479463B}"/>
              </a:ext>
            </a:extLst>
          </p:cNvPr>
          <p:cNvSpPr txBox="1"/>
          <p:nvPr/>
        </p:nvSpPr>
        <p:spPr>
          <a:xfrm>
            <a:off x="1302160" y="1175808"/>
            <a:ext cx="3491549" cy="523220"/>
          </a:xfrm>
          <a:prstGeom prst="rect">
            <a:avLst/>
          </a:prstGeom>
          <a:noFill/>
        </p:spPr>
        <p:txBody>
          <a:bodyPr wrap="square" rtlCol="0">
            <a:spAutoFit/>
          </a:bodyPr>
          <a:lstStyle/>
          <a:p>
            <a:r>
              <a:rPr lang="es-ES" sz="2800" dirty="0">
                <a:solidFill>
                  <a:srgbClr val="002060"/>
                </a:solidFill>
              </a:rPr>
              <a:t>HORMIGÓN ARMADO</a:t>
            </a:r>
            <a:endParaRPr lang="es-EC" sz="2800" dirty="0">
              <a:solidFill>
                <a:srgbClr val="002060"/>
              </a:solidFill>
            </a:endParaRPr>
          </a:p>
        </p:txBody>
      </p:sp>
      <p:sp>
        <p:nvSpPr>
          <p:cNvPr id="22" name="CuadroTexto 21">
            <a:extLst>
              <a:ext uri="{FF2B5EF4-FFF2-40B4-BE49-F238E27FC236}">
                <a16:creationId xmlns:a16="http://schemas.microsoft.com/office/drawing/2014/main" id="{114C18E0-B169-428C-9D4C-148901381EB5}"/>
              </a:ext>
            </a:extLst>
          </p:cNvPr>
          <p:cNvSpPr txBox="1"/>
          <p:nvPr/>
        </p:nvSpPr>
        <p:spPr>
          <a:xfrm>
            <a:off x="6785021" y="1175808"/>
            <a:ext cx="4014428" cy="523220"/>
          </a:xfrm>
          <a:prstGeom prst="rect">
            <a:avLst/>
          </a:prstGeom>
          <a:noFill/>
        </p:spPr>
        <p:txBody>
          <a:bodyPr wrap="square" rtlCol="0">
            <a:spAutoFit/>
          </a:bodyPr>
          <a:lstStyle/>
          <a:p>
            <a:r>
              <a:rPr lang="es-ES" sz="2800" dirty="0">
                <a:solidFill>
                  <a:srgbClr val="002060"/>
                </a:solidFill>
              </a:rPr>
              <a:t>ESTRUCTURAS DE ACERO</a:t>
            </a:r>
            <a:endParaRPr lang="es-EC" sz="2800" dirty="0">
              <a:solidFill>
                <a:srgbClr val="002060"/>
              </a:solidFill>
            </a:endParaRPr>
          </a:p>
        </p:txBody>
      </p:sp>
      <p:cxnSp>
        <p:nvCxnSpPr>
          <p:cNvPr id="24" name="Conector recto 23">
            <a:extLst>
              <a:ext uri="{FF2B5EF4-FFF2-40B4-BE49-F238E27FC236}">
                <a16:creationId xmlns:a16="http://schemas.microsoft.com/office/drawing/2014/main" id="{392EDB7A-BD23-47EA-9E77-D74493CF567B}"/>
              </a:ext>
            </a:extLst>
          </p:cNvPr>
          <p:cNvCxnSpPr/>
          <p:nvPr/>
        </p:nvCxnSpPr>
        <p:spPr>
          <a:xfrm>
            <a:off x="5740400" y="1458075"/>
            <a:ext cx="0" cy="4002028"/>
          </a:xfrm>
          <a:prstGeom prst="line">
            <a:avLst/>
          </a:prstGeom>
        </p:spPr>
        <p:style>
          <a:lnRef idx="1">
            <a:schemeClr val="accent1"/>
          </a:lnRef>
          <a:fillRef idx="0">
            <a:schemeClr val="accent1"/>
          </a:fillRef>
          <a:effectRef idx="0">
            <a:schemeClr val="accent1"/>
          </a:effectRef>
          <a:fontRef idx="minor">
            <a:schemeClr val="tx1"/>
          </a:fontRef>
        </p:style>
      </p:cxnSp>
      <p:sp>
        <p:nvSpPr>
          <p:cNvPr id="25" name="Elipse 24">
            <a:extLst>
              <a:ext uri="{FF2B5EF4-FFF2-40B4-BE49-F238E27FC236}">
                <a16:creationId xmlns:a16="http://schemas.microsoft.com/office/drawing/2014/main" id="{5E3635A8-A19C-4F70-B7AF-8EB6C0E72E03}"/>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CuadroTexto 26">
            <a:extLst>
              <a:ext uri="{FF2B5EF4-FFF2-40B4-BE49-F238E27FC236}">
                <a16:creationId xmlns:a16="http://schemas.microsoft.com/office/drawing/2014/main" id="{4130F348-02DD-4FBD-988A-8DB4BE41EAD9}"/>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15</a:t>
            </a:r>
            <a:endParaRPr lang="es-EC" dirty="0">
              <a:solidFill>
                <a:srgbClr val="002060"/>
              </a:solidFill>
            </a:endParaRPr>
          </a:p>
        </p:txBody>
      </p:sp>
    </p:spTree>
    <p:extLst>
      <p:ext uri="{BB962C8B-B14F-4D97-AF65-F5344CB8AC3E}">
        <p14:creationId xmlns:p14="http://schemas.microsoft.com/office/powerpoint/2010/main" val="1773299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102"/>
                                        </p:tgtEl>
                                        <p:attrNameLst>
                                          <p:attrName>style.visibility</p:attrName>
                                        </p:attrNameLst>
                                      </p:cBhvr>
                                      <p:to>
                                        <p:strVal val="visible"/>
                                      </p:to>
                                    </p:set>
                                    <p:animEffect transition="in" filter="fade">
                                      <p:cBhvr>
                                        <p:cTn id="29" dur="1000"/>
                                        <p:tgtEl>
                                          <p:spTgt spid="4102"/>
                                        </p:tgtEl>
                                      </p:cBhvr>
                                    </p:animEffect>
                                    <p:anim calcmode="lin" valueType="num">
                                      <p:cBhvr>
                                        <p:cTn id="30" dur="1000" fill="hold"/>
                                        <p:tgtEl>
                                          <p:spTgt spid="4102"/>
                                        </p:tgtEl>
                                        <p:attrNameLst>
                                          <p:attrName>ppt_x</p:attrName>
                                        </p:attrNameLst>
                                      </p:cBhvr>
                                      <p:tavLst>
                                        <p:tav tm="0">
                                          <p:val>
                                            <p:strVal val="#ppt_x"/>
                                          </p:val>
                                        </p:tav>
                                        <p:tav tm="100000">
                                          <p:val>
                                            <p:strVal val="#ppt_x"/>
                                          </p:val>
                                        </p:tav>
                                      </p:tavLst>
                                    </p:anim>
                                    <p:anim calcmode="lin" valueType="num">
                                      <p:cBhvr>
                                        <p:cTn id="31" dur="1000" fill="hold"/>
                                        <p:tgtEl>
                                          <p:spTgt spid="410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IM Building Information Modeling">
            <a:extLst>
              <a:ext uri="{FF2B5EF4-FFF2-40B4-BE49-F238E27FC236}">
                <a16:creationId xmlns:a16="http://schemas.microsoft.com/office/drawing/2014/main" id="{05C8ABB5-F355-4A0A-A249-6DDCB3328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6059"/>
            <a:ext cx="12192000" cy="6317574"/>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495D365D-19BE-4960-A78F-7F85837B6C4D}"/>
              </a:ext>
            </a:extLst>
          </p:cNvPr>
          <p:cNvSpPr/>
          <p:nvPr/>
        </p:nvSpPr>
        <p:spPr>
          <a:xfrm>
            <a:off x="1289048" y="390537"/>
            <a:ext cx="4409623"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10" y="319354"/>
            <a:ext cx="3758961" cy="1323439"/>
          </a:xfrm>
          <a:prstGeom prst="rect">
            <a:avLst/>
          </a:prstGeom>
          <a:noFill/>
        </p:spPr>
        <p:txBody>
          <a:bodyPr wrap="square" rtlCol="0">
            <a:spAutoFit/>
          </a:bodyPr>
          <a:lstStyle/>
          <a:p>
            <a:r>
              <a:rPr lang="es-EC" sz="4000" dirty="0">
                <a:solidFill>
                  <a:schemeClr val="accent6">
                    <a:lumMod val="75000"/>
                  </a:schemeClr>
                </a:solidFill>
              </a:rPr>
              <a:t>¿</a:t>
            </a:r>
            <a:r>
              <a:rPr lang="es-ES" sz="4000" dirty="0">
                <a:solidFill>
                  <a:schemeClr val="accent6">
                    <a:lumMod val="75000"/>
                  </a:schemeClr>
                </a:solidFill>
              </a:rPr>
              <a:t>QUÉ ES BIM?</a:t>
            </a:r>
          </a:p>
          <a:p>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289048" y="42355"/>
            <a:ext cx="705379" cy="369332"/>
          </a:xfrm>
          <a:prstGeom prst="rect">
            <a:avLst/>
          </a:prstGeom>
          <a:noFill/>
        </p:spPr>
        <p:txBody>
          <a:bodyPr wrap="square" rtlCol="0">
            <a:spAutoFit/>
          </a:bodyPr>
          <a:lstStyle/>
          <a:p>
            <a:r>
              <a:rPr lang="es-ES" dirty="0"/>
              <a:t>	</a:t>
            </a:r>
            <a:endParaRPr lang="es-EC" sz="4000" b="1" dirty="0"/>
          </a:p>
        </p:txBody>
      </p:sp>
      <p:sp>
        <p:nvSpPr>
          <p:cNvPr id="8" name="CuadroTexto 7">
            <a:extLst>
              <a:ext uri="{FF2B5EF4-FFF2-40B4-BE49-F238E27FC236}">
                <a16:creationId xmlns:a16="http://schemas.microsoft.com/office/drawing/2014/main" id="{40199F1F-03FD-46CD-AB7B-AD0A7D48A74C}"/>
              </a:ext>
            </a:extLst>
          </p:cNvPr>
          <p:cNvSpPr txBox="1"/>
          <p:nvPr/>
        </p:nvSpPr>
        <p:spPr>
          <a:xfrm>
            <a:off x="420280" y="3995678"/>
            <a:ext cx="5049888" cy="2862322"/>
          </a:xfrm>
          <a:prstGeom prst="rect">
            <a:avLst/>
          </a:prstGeom>
          <a:solidFill>
            <a:schemeClr val="bg1"/>
          </a:solidFill>
          <a:effectLst>
            <a:softEdge rad="127000"/>
          </a:effectLst>
        </p:spPr>
        <p:txBody>
          <a:bodyPr wrap="square" rtlCol="0">
            <a:spAutoFit/>
          </a:bodyPr>
          <a:lstStyle/>
          <a:p>
            <a:pPr algn="ctr"/>
            <a:r>
              <a:rPr lang="es-ES" sz="3600" dirty="0"/>
              <a:t>Metodología de trabajo colaborativo para la gestión de un </a:t>
            </a:r>
            <a:r>
              <a:rPr lang="es-ES" sz="3600" b="1" dirty="0"/>
              <a:t>PROYECTO</a:t>
            </a:r>
            <a:r>
              <a:rPr lang="es-ES" sz="3600" dirty="0"/>
              <a:t>, mediante un </a:t>
            </a:r>
            <a:r>
              <a:rPr lang="es-ES" sz="3600" b="1" dirty="0"/>
              <a:t>MODELO DIGITAL</a:t>
            </a:r>
            <a:r>
              <a:rPr lang="es-ES" sz="3600" dirty="0"/>
              <a:t> tridimensional</a:t>
            </a:r>
            <a:endParaRPr lang="es-EC" sz="3600" dirty="0"/>
          </a:p>
        </p:txBody>
      </p:sp>
      <p:sp>
        <p:nvSpPr>
          <p:cNvPr id="11" name="CuadroTexto 10">
            <a:extLst>
              <a:ext uri="{FF2B5EF4-FFF2-40B4-BE49-F238E27FC236}">
                <a16:creationId xmlns:a16="http://schemas.microsoft.com/office/drawing/2014/main" id="{7A147E39-A42E-4729-837E-C7FFC50882B0}"/>
              </a:ext>
            </a:extLst>
          </p:cNvPr>
          <p:cNvSpPr txBox="1"/>
          <p:nvPr/>
        </p:nvSpPr>
        <p:spPr>
          <a:xfrm>
            <a:off x="373461" y="1689392"/>
            <a:ext cx="5087820" cy="2308324"/>
          </a:xfrm>
          <a:prstGeom prst="rect">
            <a:avLst/>
          </a:prstGeom>
          <a:solidFill>
            <a:schemeClr val="bg1"/>
          </a:solidFill>
          <a:effectLst>
            <a:softEdge rad="127000"/>
          </a:effectLst>
        </p:spPr>
        <p:txBody>
          <a:bodyPr wrap="square" rtlCol="0">
            <a:spAutoFit/>
          </a:bodyPr>
          <a:lstStyle/>
          <a:p>
            <a:pPr algn="ctr"/>
            <a:r>
              <a:rPr lang="es-ES" sz="2400" b="1" dirty="0"/>
              <a:t>ISO 19650, Sección 3.3.14:</a:t>
            </a:r>
          </a:p>
          <a:p>
            <a:pPr algn="ctr"/>
            <a:r>
              <a:rPr lang="es-ES" sz="2400" dirty="0"/>
              <a:t>“El uso de una representación digital compartida, para facilitar las etapas de diseño, construcción y operación de forma confiable para la toma de decisiones.”</a:t>
            </a:r>
            <a:endParaRPr lang="es-EC" sz="2400" dirty="0"/>
          </a:p>
        </p:txBody>
      </p:sp>
      <p:sp>
        <p:nvSpPr>
          <p:cNvPr id="13" name="CuadroTexto 12">
            <a:extLst>
              <a:ext uri="{FF2B5EF4-FFF2-40B4-BE49-F238E27FC236}">
                <a16:creationId xmlns:a16="http://schemas.microsoft.com/office/drawing/2014/main" id="{2A1055C5-7E88-48D3-8238-D54ABC0611DA}"/>
              </a:ext>
            </a:extLst>
          </p:cNvPr>
          <p:cNvSpPr txBox="1"/>
          <p:nvPr/>
        </p:nvSpPr>
        <p:spPr>
          <a:xfrm>
            <a:off x="1259607" y="61536"/>
            <a:ext cx="705379" cy="984885"/>
          </a:xfrm>
          <a:prstGeom prst="rect">
            <a:avLst/>
          </a:prstGeom>
          <a:noFill/>
        </p:spPr>
        <p:txBody>
          <a:bodyPr wrap="square" rtlCol="0">
            <a:spAutoFit/>
          </a:bodyPr>
          <a:lstStyle/>
          <a:p>
            <a:r>
              <a:rPr lang="es-ES" dirty="0"/>
              <a:t>	</a:t>
            </a:r>
            <a:r>
              <a:rPr lang="es-ES" sz="4000" b="1" dirty="0"/>
              <a:t>IV</a:t>
            </a:r>
            <a:endParaRPr lang="es-EC" sz="4000" b="1" dirty="0"/>
          </a:p>
        </p:txBody>
      </p:sp>
      <p:sp>
        <p:nvSpPr>
          <p:cNvPr id="12" name="Elipse 11">
            <a:extLst>
              <a:ext uri="{FF2B5EF4-FFF2-40B4-BE49-F238E27FC236}">
                <a16:creationId xmlns:a16="http://schemas.microsoft.com/office/drawing/2014/main" id="{C3299930-2FD4-448E-B127-4F253D23B277}"/>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id="{662715EA-DAC4-41E9-A4BA-BE59C0D0FD13}"/>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16</a:t>
            </a:r>
            <a:endParaRPr lang="es-EC" dirty="0">
              <a:solidFill>
                <a:srgbClr val="002060"/>
              </a:solidFill>
            </a:endParaRPr>
          </a:p>
        </p:txBody>
      </p:sp>
    </p:spTree>
    <p:extLst>
      <p:ext uri="{BB962C8B-B14F-4D97-AF65-F5344CB8AC3E}">
        <p14:creationId xmlns:p14="http://schemas.microsoft.com/office/powerpoint/2010/main" val="147351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8" y="390537"/>
            <a:ext cx="3600391"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244188" y="319354"/>
            <a:ext cx="4254760" cy="707886"/>
          </a:xfrm>
          <a:prstGeom prst="rect">
            <a:avLst/>
          </a:prstGeom>
          <a:noFill/>
        </p:spPr>
        <p:txBody>
          <a:bodyPr wrap="square" rtlCol="0">
            <a:spAutoFit/>
          </a:bodyPr>
          <a:lstStyle/>
          <a:p>
            <a:pPr algn="ctr"/>
            <a:r>
              <a:rPr lang="es-EC" sz="4000" dirty="0">
                <a:solidFill>
                  <a:schemeClr val="accent6">
                    <a:lumMod val="75000"/>
                  </a:schemeClr>
                </a:solidFill>
              </a:rPr>
              <a:t>¿</a:t>
            </a:r>
            <a:r>
              <a:rPr lang="es-ES" sz="4000" dirty="0">
                <a:solidFill>
                  <a:schemeClr val="accent6">
                    <a:lumMod val="75000"/>
                  </a:schemeClr>
                </a:solidFill>
              </a:rPr>
              <a:t>QUÉ ES BIM?</a:t>
            </a:r>
          </a:p>
        </p:txBody>
      </p:sp>
      <p:sp>
        <p:nvSpPr>
          <p:cNvPr id="7" name="CuadroTexto 6">
            <a:extLst>
              <a:ext uri="{FF2B5EF4-FFF2-40B4-BE49-F238E27FC236}">
                <a16:creationId xmlns:a16="http://schemas.microsoft.com/office/drawing/2014/main" id="{26208646-363F-4569-AF43-4AC3DB05FCE6}"/>
              </a:ext>
            </a:extLst>
          </p:cNvPr>
          <p:cNvSpPr txBox="1"/>
          <p:nvPr/>
        </p:nvSpPr>
        <p:spPr>
          <a:xfrm>
            <a:off x="1289048" y="42355"/>
            <a:ext cx="705379" cy="984885"/>
          </a:xfrm>
          <a:prstGeom prst="rect">
            <a:avLst/>
          </a:prstGeom>
          <a:noFill/>
        </p:spPr>
        <p:txBody>
          <a:bodyPr wrap="square" rtlCol="0">
            <a:spAutoFit/>
          </a:bodyPr>
          <a:lstStyle/>
          <a:p>
            <a:r>
              <a:rPr lang="es-ES" dirty="0"/>
              <a:t>	</a:t>
            </a:r>
            <a:r>
              <a:rPr lang="es-ES" sz="4000" b="1" dirty="0"/>
              <a:t>IV</a:t>
            </a:r>
            <a:endParaRPr lang="es-EC" sz="4000" b="1" dirty="0"/>
          </a:p>
        </p:txBody>
      </p:sp>
      <p:sp>
        <p:nvSpPr>
          <p:cNvPr id="41" name="CuadroTexto 40">
            <a:extLst>
              <a:ext uri="{FF2B5EF4-FFF2-40B4-BE49-F238E27FC236}">
                <a16:creationId xmlns:a16="http://schemas.microsoft.com/office/drawing/2014/main" id="{CEB51847-67D6-4BBD-A0CB-9E907B9BFC97}"/>
              </a:ext>
            </a:extLst>
          </p:cNvPr>
          <p:cNvSpPr txBox="1"/>
          <p:nvPr/>
        </p:nvSpPr>
        <p:spPr>
          <a:xfrm>
            <a:off x="1109328" y="1007818"/>
            <a:ext cx="1547857" cy="369332"/>
          </a:xfrm>
          <a:prstGeom prst="rect">
            <a:avLst/>
          </a:prstGeom>
          <a:noFill/>
        </p:spPr>
        <p:txBody>
          <a:bodyPr wrap="square" rtlCol="0">
            <a:spAutoFit/>
          </a:bodyPr>
          <a:lstStyle/>
          <a:p>
            <a:r>
              <a:rPr lang="es-ES" b="1" dirty="0">
                <a:solidFill>
                  <a:srgbClr val="002060"/>
                </a:solidFill>
                <a:latin typeface="+mj-lt"/>
              </a:rPr>
              <a:t>Constructores</a:t>
            </a:r>
            <a:endParaRPr lang="es-EC" b="1" dirty="0">
              <a:solidFill>
                <a:srgbClr val="002060"/>
              </a:solidFill>
              <a:latin typeface="+mj-lt"/>
            </a:endParaRPr>
          </a:p>
        </p:txBody>
      </p:sp>
      <p:sp>
        <p:nvSpPr>
          <p:cNvPr id="42" name="CuadroTexto 41">
            <a:extLst>
              <a:ext uri="{FF2B5EF4-FFF2-40B4-BE49-F238E27FC236}">
                <a16:creationId xmlns:a16="http://schemas.microsoft.com/office/drawing/2014/main" id="{5140D2A8-857C-425B-BB96-61207EDFAE13}"/>
              </a:ext>
            </a:extLst>
          </p:cNvPr>
          <p:cNvSpPr txBox="1"/>
          <p:nvPr/>
        </p:nvSpPr>
        <p:spPr>
          <a:xfrm>
            <a:off x="9734169" y="707726"/>
            <a:ext cx="1687404" cy="369332"/>
          </a:xfrm>
          <a:prstGeom prst="rect">
            <a:avLst/>
          </a:prstGeom>
          <a:noFill/>
        </p:spPr>
        <p:txBody>
          <a:bodyPr wrap="square" rtlCol="0">
            <a:spAutoFit/>
          </a:bodyPr>
          <a:lstStyle/>
          <a:p>
            <a:r>
              <a:rPr lang="es-ES" b="1" dirty="0">
                <a:solidFill>
                  <a:srgbClr val="002060"/>
                </a:solidFill>
                <a:latin typeface="+mj-lt"/>
              </a:rPr>
              <a:t>Clientes</a:t>
            </a:r>
            <a:endParaRPr lang="es-EC" b="1" dirty="0">
              <a:solidFill>
                <a:srgbClr val="002060"/>
              </a:solidFill>
              <a:latin typeface="+mj-lt"/>
            </a:endParaRPr>
          </a:p>
        </p:txBody>
      </p:sp>
      <p:sp>
        <p:nvSpPr>
          <p:cNvPr id="43" name="CuadroTexto 42">
            <a:extLst>
              <a:ext uri="{FF2B5EF4-FFF2-40B4-BE49-F238E27FC236}">
                <a16:creationId xmlns:a16="http://schemas.microsoft.com/office/drawing/2014/main" id="{E39E0843-8C47-4EA1-9594-9A0984E5D41E}"/>
              </a:ext>
            </a:extLst>
          </p:cNvPr>
          <p:cNvSpPr txBox="1"/>
          <p:nvPr/>
        </p:nvSpPr>
        <p:spPr>
          <a:xfrm>
            <a:off x="5467581" y="47435"/>
            <a:ext cx="2154214" cy="369332"/>
          </a:xfrm>
          <a:prstGeom prst="rect">
            <a:avLst/>
          </a:prstGeom>
          <a:noFill/>
        </p:spPr>
        <p:txBody>
          <a:bodyPr wrap="square" rtlCol="0">
            <a:spAutoFit/>
          </a:bodyPr>
          <a:lstStyle/>
          <a:p>
            <a:r>
              <a:rPr lang="es-ES" b="1" dirty="0">
                <a:solidFill>
                  <a:srgbClr val="002060"/>
                </a:solidFill>
                <a:latin typeface="+mj-lt"/>
              </a:rPr>
              <a:t>Ingenieros civiles</a:t>
            </a:r>
            <a:endParaRPr lang="es-EC" b="1" dirty="0">
              <a:solidFill>
                <a:srgbClr val="002060"/>
              </a:solidFill>
              <a:latin typeface="+mj-lt"/>
            </a:endParaRPr>
          </a:p>
        </p:txBody>
      </p:sp>
      <p:sp>
        <p:nvSpPr>
          <p:cNvPr id="44" name="CuadroTexto 43">
            <a:extLst>
              <a:ext uri="{FF2B5EF4-FFF2-40B4-BE49-F238E27FC236}">
                <a16:creationId xmlns:a16="http://schemas.microsoft.com/office/drawing/2014/main" id="{535D42C3-D83F-4C05-88FA-A74C05A5D497}"/>
              </a:ext>
            </a:extLst>
          </p:cNvPr>
          <p:cNvSpPr txBox="1"/>
          <p:nvPr/>
        </p:nvSpPr>
        <p:spPr>
          <a:xfrm>
            <a:off x="234858" y="2749078"/>
            <a:ext cx="1707218" cy="369332"/>
          </a:xfrm>
          <a:prstGeom prst="rect">
            <a:avLst/>
          </a:prstGeom>
          <a:noFill/>
        </p:spPr>
        <p:txBody>
          <a:bodyPr wrap="square" rtlCol="0">
            <a:spAutoFit/>
          </a:bodyPr>
          <a:lstStyle/>
          <a:p>
            <a:r>
              <a:rPr lang="es-ES" b="1" dirty="0">
                <a:solidFill>
                  <a:srgbClr val="002060"/>
                </a:solidFill>
                <a:latin typeface="+mj-lt"/>
              </a:rPr>
              <a:t>Inversionistas</a:t>
            </a:r>
            <a:endParaRPr lang="es-EC" b="1" dirty="0">
              <a:solidFill>
                <a:srgbClr val="002060"/>
              </a:solidFill>
              <a:latin typeface="+mj-lt"/>
            </a:endParaRPr>
          </a:p>
        </p:txBody>
      </p:sp>
      <p:sp>
        <p:nvSpPr>
          <p:cNvPr id="46" name="Flecha: hacia la izquierda 45">
            <a:extLst>
              <a:ext uri="{FF2B5EF4-FFF2-40B4-BE49-F238E27FC236}">
                <a16:creationId xmlns:a16="http://schemas.microsoft.com/office/drawing/2014/main" id="{7DB6D802-01CE-48A0-A02B-D21EF17B3F60}"/>
              </a:ext>
            </a:extLst>
          </p:cNvPr>
          <p:cNvSpPr/>
          <p:nvPr/>
        </p:nvSpPr>
        <p:spPr>
          <a:xfrm rot="19167914">
            <a:off x="8008139" y="2392031"/>
            <a:ext cx="1244188" cy="36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Flecha: hacia la izquierda 46">
            <a:extLst>
              <a:ext uri="{FF2B5EF4-FFF2-40B4-BE49-F238E27FC236}">
                <a16:creationId xmlns:a16="http://schemas.microsoft.com/office/drawing/2014/main" id="{6DF2F52E-E1A0-4EF3-ADA5-8D851A04783E}"/>
              </a:ext>
            </a:extLst>
          </p:cNvPr>
          <p:cNvSpPr/>
          <p:nvPr/>
        </p:nvSpPr>
        <p:spPr>
          <a:xfrm rot="8364947">
            <a:off x="3331708" y="4783877"/>
            <a:ext cx="1244188" cy="36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8" name="Flecha: hacia la izquierda 47">
            <a:extLst>
              <a:ext uri="{FF2B5EF4-FFF2-40B4-BE49-F238E27FC236}">
                <a16:creationId xmlns:a16="http://schemas.microsoft.com/office/drawing/2014/main" id="{C8F8B969-8D16-430B-A251-1DF6292E32A2}"/>
              </a:ext>
            </a:extLst>
          </p:cNvPr>
          <p:cNvSpPr/>
          <p:nvPr/>
        </p:nvSpPr>
        <p:spPr>
          <a:xfrm rot="12484734">
            <a:off x="3224286" y="2526951"/>
            <a:ext cx="1244188" cy="36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Flecha: hacia la izquierda 48">
            <a:extLst>
              <a:ext uri="{FF2B5EF4-FFF2-40B4-BE49-F238E27FC236}">
                <a16:creationId xmlns:a16="http://schemas.microsoft.com/office/drawing/2014/main" id="{FADABC41-182D-4576-BAFD-2F660655C648}"/>
              </a:ext>
            </a:extLst>
          </p:cNvPr>
          <p:cNvSpPr/>
          <p:nvPr/>
        </p:nvSpPr>
        <p:spPr>
          <a:xfrm rot="1676028">
            <a:off x="8056027" y="4658235"/>
            <a:ext cx="1244188" cy="36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484" name="Picture 4" descr="Imágenes de Llave | Vectores, fotos de stock y PSD gratuitos">
            <a:extLst>
              <a:ext uri="{FF2B5EF4-FFF2-40B4-BE49-F238E27FC236}">
                <a16:creationId xmlns:a16="http://schemas.microsoft.com/office/drawing/2014/main" id="{AAB38414-A4BF-42A9-B905-555DA322B090}"/>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9453024" y="1018312"/>
            <a:ext cx="1440000" cy="137456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7F3D2B7C-3B50-4756-B426-8D6315EDF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05511" y="5297473"/>
            <a:ext cx="1440000" cy="1968000"/>
          </a:xfrm>
          <a:prstGeom prst="rect">
            <a:avLst/>
          </a:prstGeom>
        </p:spPr>
      </p:pic>
      <p:pic>
        <p:nvPicPr>
          <p:cNvPr id="15" name="Imagen 14">
            <a:extLst>
              <a:ext uri="{FF2B5EF4-FFF2-40B4-BE49-F238E27FC236}">
                <a16:creationId xmlns:a16="http://schemas.microsoft.com/office/drawing/2014/main" id="{9887C617-EA06-467B-ACCB-F1337143C69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498495" y="5412242"/>
            <a:ext cx="1638333" cy="1472924"/>
          </a:xfrm>
          <a:prstGeom prst="rect">
            <a:avLst/>
          </a:prstGeom>
        </p:spPr>
      </p:pic>
      <p:pic>
        <p:nvPicPr>
          <p:cNvPr id="18" name="Imagen 17">
            <a:extLst>
              <a:ext uri="{FF2B5EF4-FFF2-40B4-BE49-F238E27FC236}">
                <a16:creationId xmlns:a16="http://schemas.microsoft.com/office/drawing/2014/main" id="{71E2DDE0-E624-4F86-806F-AFB9A22293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48099" y="2805584"/>
            <a:ext cx="1440000" cy="2062702"/>
          </a:xfrm>
          <a:prstGeom prst="rect">
            <a:avLst/>
          </a:prstGeom>
        </p:spPr>
      </p:pic>
      <p:pic>
        <p:nvPicPr>
          <p:cNvPr id="23" name="Imagen 22">
            <a:extLst>
              <a:ext uri="{FF2B5EF4-FFF2-40B4-BE49-F238E27FC236}">
                <a16:creationId xmlns:a16="http://schemas.microsoft.com/office/drawing/2014/main" id="{5B75872A-232D-4720-B04A-754B343E1E07}"/>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6209" y="3042901"/>
            <a:ext cx="1978218" cy="1800000"/>
          </a:xfrm>
          <a:prstGeom prst="rect">
            <a:avLst/>
          </a:prstGeom>
        </p:spPr>
      </p:pic>
      <p:pic>
        <p:nvPicPr>
          <p:cNvPr id="25" name="Imagen 24">
            <a:extLst>
              <a:ext uri="{FF2B5EF4-FFF2-40B4-BE49-F238E27FC236}">
                <a16:creationId xmlns:a16="http://schemas.microsoft.com/office/drawing/2014/main" id="{69A3E8EC-AB00-41BE-ACC1-5414664482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04088" y="5217387"/>
            <a:ext cx="1618727" cy="1667779"/>
          </a:xfrm>
          <a:prstGeom prst="rect">
            <a:avLst/>
          </a:prstGeom>
        </p:spPr>
      </p:pic>
      <p:pic>
        <p:nvPicPr>
          <p:cNvPr id="27" name="Imagen 26">
            <a:extLst>
              <a:ext uri="{FF2B5EF4-FFF2-40B4-BE49-F238E27FC236}">
                <a16:creationId xmlns:a16="http://schemas.microsoft.com/office/drawing/2014/main" id="{FDE5F953-97F6-401F-AE13-B236084153CB}"/>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480352" y="3038543"/>
            <a:ext cx="3535015" cy="1472923"/>
          </a:xfrm>
          <a:prstGeom prst="rect">
            <a:avLst/>
          </a:prstGeom>
        </p:spPr>
      </p:pic>
      <p:sp>
        <p:nvSpPr>
          <p:cNvPr id="64" name="CuadroTexto 63">
            <a:extLst>
              <a:ext uri="{FF2B5EF4-FFF2-40B4-BE49-F238E27FC236}">
                <a16:creationId xmlns:a16="http://schemas.microsoft.com/office/drawing/2014/main" id="{AB8DCDD3-D32F-4953-B367-13A12411E8D1}"/>
              </a:ext>
            </a:extLst>
          </p:cNvPr>
          <p:cNvSpPr txBox="1"/>
          <p:nvPr/>
        </p:nvSpPr>
        <p:spPr>
          <a:xfrm>
            <a:off x="10222805" y="2572477"/>
            <a:ext cx="2090589" cy="369332"/>
          </a:xfrm>
          <a:prstGeom prst="rect">
            <a:avLst/>
          </a:prstGeom>
          <a:noFill/>
        </p:spPr>
        <p:txBody>
          <a:bodyPr wrap="square" rtlCol="0">
            <a:spAutoFit/>
          </a:bodyPr>
          <a:lstStyle/>
          <a:p>
            <a:r>
              <a:rPr lang="es-ES" b="1" dirty="0">
                <a:solidFill>
                  <a:srgbClr val="002060"/>
                </a:solidFill>
                <a:latin typeface="+mj-lt"/>
              </a:rPr>
              <a:t>Ingenieros eléctricos</a:t>
            </a:r>
            <a:endParaRPr lang="es-EC" b="1" dirty="0">
              <a:solidFill>
                <a:srgbClr val="002060"/>
              </a:solidFill>
              <a:latin typeface="+mj-lt"/>
            </a:endParaRPr>
          </a:p>
        </p:txBody>
      </p:sp>
      <p:sp>
        <p:nvSpPr>
          <p:cNvPr id="66" name="CuadroTexto 65">
            <a:extLst>
              <a:ext uri="{FF2B5EF4-FFF2-40B4-BE49-F238E27FC236}">
                <a16:creationId xmlns:a16="http://schemas.microsoft.com/office/drawing/2014/main" id="{1D847A42-B6F3-4704-9079-E1FAEB270B02}"/>
              </a:ext>
            </a:extLst>
          </p:cNvPr>
          <p:cNvSpPr txBox="1"/>
          <p:nvPr/>
        </p:nvSpPr>
        <p:spPr>
          <a:xfrm>
            <a:off x="9453024" y="4968543"/>
            <a:ext cx="2154214" cy="369332"/>
          </a:xfrm>
          <a:prstGeom prst="rect">
            <a:avLst/>
          </a:prstGeom>
          <a:noFill/>
        </p:spPr>
        <p:txBody>
          <a:bodyPr wrap="square" rtlCol="0">
            <a:spAutoFit/>
          </a:bodyPr>
          <a:lstStyle/>
          <a:p>
            <a:r>
              <a:rPr lang="es-ES" b="1" dirty="0">
                <a:solidFill>
                  <a:srgbClr val="002060"/>
                </a:solidFill>
                <a:latin typeface="+mj-lt"/>
              </a:rPr>
              <a:t>Arquitectos</a:t>
            </a:r>
            <a:endParaRPr lang="es-EC" b="1" dirty="0">
              <a:solidFill>
                <a:srgbClr val="002060"/>
              </a:solidFill>
              <a:latin typeface="+mj-lt"/>
            </a:endParaRPr>
          </a:p>
        </p:txBody>
      </p:sp>
      <p:pic>
        <p:nvPicPr>
          <p:cNvPr id="20486" name="Picture 6" descr="Dibujo de planos ingeniero cartoon ilustración Imagen Vector de stock -  Alamy">
            <a:extLst>
              <a:ext uri="{FF2B5EF4-FFF2-40B4-BE49-F238E27FC236}">
                <a16:creationId xmlns:a16="http://schemas.microsoft.com/office/drawing/2014/main" id="{2F2AADAC-6D0B-4BF0-99A0-3D15681694FB}"/>
              </a:ext>
            </a:extLst>
          </p:cNvPr>
          <p:cNvPicPr>
            <a:picLocks noChangeAspect="1" noChangeArrowheads="1"/>
          </p:cNvPicPr>
          <p:nvPr/>
        </p:nvPicPr>
        <p:blipFill rotWithShape="1">
          <a:blip r:embed="rId12" cstate="email">
            <a:extLst>
              <a:ext uri="{28A0092B-C50C-407E-A947-70E740481C1C}">
                <a14:useLocalDpi xmlns:a14="http://schemas.microsoft.com/office/drawing/2010/main" val="0"/>
              </a:ext>
            </a:extLst>
          </a:blip>
          <a:srcRect/>
          <a:stretch/>
        </p:blipFill>
        <p:spPr bwMode="auto">
          <a:xfrm>
            <a:off x="5370792" y="427998"/>
            <a:ext cx="1618727" cy="1943122"/>
          </a:xfrm>
          <a:prstGeom prst="rect">
            <a:avLst/>
          </a:prstGeom>
          <a:noFill/>
          <a:extLst>
            <a:ext uri="{909E8E84-426E-40DD-AFC4-6F175D3DCCD1}">
              <a14:hiddenFill xmlns:a14="http://schemas.microsoft.com/office/drawing/2010/main">
                <a:solidFill>
                  <a:srgbClr val="FFFFFF"/>
                </a:solidFill>
              </a14:hiddenFill>
            </a:ext>
          </a:extLst>
        </p:spPr>
      </p:pic>
      <p:sp>
        <p:nvSpPr>
          <p:cNvPr id="67" name="CuadroTexto 66">
            <a:extLst>
              <a:ext uri="{FF2B5EF4-FFF2-40B4-BE49-F238E27FC236}">
                <a16:creationId xmlns:a16="http://schemas.microsoft.com/office/drawing/2014/main" id="{5C24D242-CAF7-4A5F-BDB7-9B2242C0F1F9}"/>
              </a:ext>
            </a:extLst>
          </p:cNvPr>
          <p:cNvSpPr txBox="1"/>
          <p:nvPr/>
        </p:nvSpPr>
        <p:spPr>
          <a:xfrm>
            <a:off x="5218778" y="5113625"/>
            <a:ext cx="2154214" cy="369332"/>
          </a:xfrm>
          <a:prstGeom prst="rect">
            <a:avLst/>
          </a:prstGeom>
          <a:noFill/>
        </p:spPr>
        <p:txBody>
          <a:bodyPr wrap="square" rtlCol="0">
            <a:spAutoFit/>
          </a:bodyPr>
          <a:lstStyle/>
          <a:p>
            <a:r>
              <a:rPr lang="es-ES" b="1" dirty="0">
                <a:solidFill>
                  <a:srgbClr val="002060"/>
                </a:solidFill>
                <a:latin typeface="+mj-lt"/>
              </a:rPr>
              <a:t>Ingenieros mecánicos</a:t>
            </a:r>
            <a:endParaRPr lang="es-EC" b="1" dirty="0">
              <a:solidFill>
                <a:srgbClr val="002060"/>
              </a:solidFill>
              <a:latin typeface="+mj-lt"/>
            </a:endParaRPr>
          </a:p>
        </p:txBody>
      </p:sp>
      <p:sp>
        <p:nvSpPr>
          <p:cNvPr id="68" name="CuadroTexto 67">
            <a:extLst>
              <a:ext uri="{FF2B5EF4-FFF2-40B4-BE49-F238E27FC236}">
                <a16:creationId xmlns:a16="http://schemas.microsoft.com/office/drawing/2014/main" id="{F7F33D6C-137F-445C-8A09-351BEBA94415}"/>
              </a:ext>
            </a:extLst>
          </p:cNvPr>
          <p:cNvSpPr txBox="1"/>
          <p:nvPr/>
        </p:nvSpPr>
        <p:spPr>
          <a:xfrm>
            <a:off x="2076949" y="4968543"/>
            <a:ext cx="2154214" cy="369332"/>
          </a:xfrm>
          <a:prstGeom prst="rect">
            <a:avLst/>
          </a:prstGeom>
          <a:noFill/>
        </p:spPr>
        <p:txBody>
          <a:bodyPr wrap="square" rtlCol="0">
            <a:spAutoFit/>
          </a:bodyPr>
          <a:lstStyle/>
          <a:p>
            <a:r>
              <a:rPr lang="es-ES" b="1" dirty="0">
                <a:solidFill>
                  <a:srgbClr val="002060"/>
                </a:solidFill>
                <a:latin typeface="+mj-lt"/>
              </a:rPr>
              <a:t>Seguridad</a:t>
            </a:r>
            <a:endParaRPr lang="es-EC" b="1" dirty="0">
              <a:solidFill>
                <a:srgbClr val="002060"/>
              </a:solidFill>
              <a:latin typeface="+mj-lt"/>
            </a:endParaRPr>
          </a:p>
        </p:txBody>
      </p:sp>
      <p:sp>
        <p:nvSpPr>
          <p:cNvPr id="69" name="Flecha: hacia la izquierda 68">
            <a:extLst>
              <a:ext uri="{FF2B5EF4-FFF2-40B4-BE49-F238E27FC236}">
                <a16:creationId xmlns:a16="http://schemas.microsoft.com/office/drawing/2014/main" id="{D8BF9327-85FF-49D9-836D-B88B3E3DE2F1}"/>
              </a:ext>
            </a:extLst>
          </p:cNvPr>
          <p:cNvSpPr/>
          <p:nvPr/>
        </p:nvSpPr>
        <p:spPr>
          <a:xfrm>
            <a:off x="8151272" y="3599024"/>
            <a:ext cx="1244188" cy="36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0" name="Flecha: hacia la izquierda 69">
            <a:extLst>
              <a:ext uri="{FF2B5EF4-FFF2-40B4-BE49-F238E27FC236}">
                <a16:creationId xmlns:a16="http://schemas.microsoft.com/office/drawing/2014/main" id="{A02CA3C7-D24F-4395-8645-AD954BCF4488}"/>
              </a:ext>
            </a:extLst>
          </p:cNvPr>
          <p:cNvSpPr/>
          <p:nvPr/>
        </p:nvSpPr>
        <p:spPr>
          <a:xfrm rot="10800000">
            <a:off x="3040420" y="3599024"/>
            <a:ext cx="1244188" cy="36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1" name="Flecha: hacia la izquierda 70">
            <a:extLst>
              <a:ext uri="{FF2B5EF4-FFF2-40B4-BE49-F238E27FC236}">
                <a16:creationId xmlns:a16="http://schemas.microsoft.com/office/drawing/2014/main" id="{A18FC947-A9BA-4892-8160-C7C7BF8D4B64}"/>
              </a:ext>
            </a:extLst>
          </p:cNvPr>
          <p:cNvSpPr/>
          <p:nvPr/>
        </p:nvSpPr>
        <p:spPr>
          <a:xfrm rot="16200000">
            <a:off x="5910927" y="2541767"/>
            <a:ext cx="673864" cy="3263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2" name="Flecha: hacia la izquierda 71">
            <a:extLst>
              <a:ext uri="{FF2B5EF4-FFF2-40B4-BE49-F238E27FC236}">
                <a16:creationId xmlns:a16="http://schemas.microsoft.com/office/drawing/2014/main" id="{E013C729-8EA3-417D-841F-50E725BC74DA}"/>
              </a:ext>
            </a:extLst>
          </p:cNvPr>
          <p:cNvSpPr/>
          <p:nvPr/>
        </p:nvSpPr>
        <p:spPr>
          <a:xfrm rot="5400000">
            <a:off x="5917918" y="4707692"/>
            <a:ext cx="673864" cy="3263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50" name="Picture 2" descr="Sitio de construcción Vector silueta ilustración - Descargar Vectores  Gratis, Illustrator Graficos, Plantillas Diseño">
            <a:extLst>
              <a:ext uri="{FF2B5EF4-FFF2-40B4-BE49-F238E27FC236}">
                <a16:creationId xmlns:a16="http://schemas.microsoft.com/office/drawing/2014/main" id="{98014147-D53C-4050-8AED-F6E8274B107E}"/>
              </a:ext>
            </a:extLst>
          </p:cNvPr>
          <p:cNvPicPr>
            <a:picLocks noChangeAspect="1" noChangeArrowheads="1"/>
          </p:cNvPicPr>
          <p:nvPr/>
        </p:nvPicPr>
        <p:blipFill rotWithShape="1">
          <a:blip r:embed="rId13" cstate="email">
            <a:extLst>
              <a:ext uri="{28A0092B-C50C-407E-A947-70E740481C1C}">
                <a14:useLocalDpi xmlns:a14="http://schemas.microsoft.com/office/drawing/2010/main" val="0"/>
              </a:ext>
            </a:extLst>
          </a:blip>
          <a:srcRect/>
          <a:stretch/>
        </p:blipFill>
        <p:spPr bwMode="auto">
          <a:xfrm>
            <a:off x="833029" y="1344125"/>
            <a:ext cx="2005690" cy="1271991"/>
          </a:xfrm>
          <a:prstGeom prst="rect">
            <a:avLst/>
          </a:prstGeom>
          <a:noFill/>
          <a:extLst>
            <a:ext uri="{909E8E84-426E-40DD-AFC4-6F175D3DCCD1}">
              <a14:hiddenFill xmlns:a14="http://schemas.microsoft.com/office/drawing/2010/main">
                <a:solidFill>
                  <a:srgbClr val="FFFFFF"/>
                </a:solidFill>
              </a14:hiddenFill>
            </a:ext>
          </a:extLst>
        </p:spPr>
      </p:pic>
      <p:sp>
        <p:nvSpPr>
          <p:cNvPr id="33" name="Elipse 32">
            <a:extLst>
              <a:ext uri="{FF2B5EF4-FFF2-40B4-BE49-F238E27FC236}">
                <a16:creationId xmlns:a16="http://schemas.microsoft.com/office/drawing/2014/main" id="{1F18920B-0937-4823-B0C5-A5805058E8AE}"/>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CuadroTexto 34">
            <a:extLst>
              <a:ext uri="{FF2B5EF4-FFF2-40B4-BE49-F238E27FC236}">
                <a16:creationId xmlns:a16="http://schemas.microsoft.com/office/drawing/2014/main" id="{C6A69CA5-8726-4204-9858-1F318986BEEE}"/>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17</a:t>
            </a:r>
            <a:endParaRPr lang="es-EC" dirty="0">
              <a:solidFill>
                <a:srgbClr val="002060"/>
              </a:solidFill>
            </a:endParaRPr>
          </a:p>
        </p:txBody>
      </p:sp>
    </p:spTree>
    <p:extLst>
      <p:ext uri="{BB962C8B-B14F-4D97-AF65-F5344CB8AC3E}">
        <p14:creationId xmlns:p14="http://schemas.microsoft.com/office/powerpoint/2010/main" val="245267086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8" y="390537"/>
            <a:ext cx="3600391"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244188" y="319354"/>
            <a:ext cx="4254760" cy="707886"/>
          </a:xfrm>
          <a:prstGeom prst="rect">
            <a:avLst/>
          </a:prstGeom>
          <a:noFill/>
        </p:spPr>
        <p:txBody>
          <a:bodyPr wrap="square" rtlCol="0">
            <a:spAutoFit/>
          </a:bodyPr>
          <a:lstStyle/>
          <a:p>
            <a:pPr algn="ctr"/>
            <a:r>
              <a:rPr lang="es-EC" sz="4000" dirty="0">
                <a:solidFill>
                  <a:schemeClr val="accent6">
                    <a:lumMod val="75000"/>
                  </a:schemeClr>
                </a:solidFill>
              </a:rPr>
              <a:t>¿</a:t>
            </a:r>
            <a:r>
              <a:rPr lang="es-ES" sz="4000" dirty="0">
                <a:solidFill>
                  <a:schemeClr val="accent6">
                    <a:lumMod val="75000"/>
                  </a:schemeClr>
                </a:solidFill>
              </a:rPr>
              <a:t>QUÉ ES BIM?</a:t>
            </a:r>
          </a:p>
        </p:txBody>
      </p:sp>
      <p:pic>
        <p:nvPicPr>
          <p:cNvPr id="2050" name="Picture 2" descr="Interfaz de usuario | Productos Revit 2020 | Autodesk Knowledge Network">
            <a:extLst>
              <a:ext uri="{FF2B5EF4-FFF2-40B4-BE49-F238E27FC236}">
                <a16:creationId xmlns:a16="http://schemas.microsoft.com/office/drawing/2014/main" id="{F982A088-030F-48F1-9FE3-5E2CE8453A18}"/>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06924" y="2922682"/>
            <a:ext cx="2978151" cy="16752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Icono de documentos estampados Imágenes Vectoriales, Gráfico Vectorial de  Icono de documentos estampados | Depositphotos®">
            <a:extLst>
              <a:ext uri="{FF2B5EF4-FFF2-40B4-BE49-F238E27FC236}">
                <a16:creationId xmlns:a16="http://schemas.microsoft.com/office/drawing/2014/main" id="{39993256-91AB-4504-B159-615870ABE1ED}"/>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8799904" y="3187053"/>
            <a:ext cx="967988" cy="11215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lanos en AutoCAD para Redes de suministro de agua | CivilGeeks.com">
            <a:extLst>
              <a:ext uri="{FF2B5EF4-FFF2-40B4-BE49-F238E27FC236}">
                <a16:creationId xmlns:a16="http://schemas.microsoft.com/office/drawing/2014/main" id="{94A8A98D-5F6B-4E3D-B0F6-FFA016585D8A}"/>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521524" y="3123647"/>
            <a:ext cx="1872048" cy="112839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urso BIM / Revit MEP instalaciones, inmersión Convocatorias 2020">
            <a:extLst>
              <a:ext uri="{FF2B5EF4-FFF2-40B4-BE49-F238E27FC236}">
                <a16:creationId xmlns:a16="http://schemas.microsoft.com/office/drawing/2014/main" id="{17FAAC27-4050-404C-ABB0-572A6A94161D}"/>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35538" y="4859898"/>
            <a:ext cx="2160000" cy="137880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2064" name="Picture 16" descr="Imágenes de Construccion | Vectores, fotos de stock y PSD gratuitos">
            <a:extLst>
              <a:ext uri="{FF2B5EF4-FFF2-40B4-BE49-F238E27FC236}">
                <a16:creationId xmlns:a16="http://schemas.microsoft.com/office/drawing/2014/main" id="{9BB47D39-A269-4D81-976D-1119E9702941}"/>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598128" y="5091577"/>
            <a:ext cx="1174054" cy="91148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99635B4E-A094-4697-9378-6DA54544139D}"/>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727979" y="1517029"/>
            <a:ext cx="1338281" cy="777650"/>
          </a:xfrm>
          <a:prstGeom prst="rect">
            <a:avLst/>
          </a:prstGeom>
        </p:spPr>
      </p:pic>
      <p:pic>
        <p:nvPicPr>
          <p:cNvPr id="2070" name="Picture 22" descr="Imágenes de Fabrica | Vectores, fotos de stock y PSD gratuitos">
            <a:extLst>
              <a:ext uri="{FF2B5EF4-FFF2-40B4-BE49-F238E27FC236}">
                <a16:creationId xmlns:a16="http://schemas.microsoft.com/office/drawing/2014/main" id="{0BD71EEF-87C4-4E5F-811C-CAC433277566}"/>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080998" y="1141432"/>
            <a:ext cx="1440207" cy="1440207"/>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AF1F1446-D3FD-41E3-AFB8-24DAAE3860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90037" y="5620493"/>
            <a:ext cx="904875" cy="609600"/>
          </a:xfrm>
          <a:prstGeom prst="rect">
            <a:avLst/>
          </a:prstGeom>
        </p:spPr>
      </p:pic>
      <p:pic>
        <p:nvPicPr>
          <p:cNvPr id="2072" name="Picture 24" descr="Imágenes de Costos | Vectores, fotos de stock y PSD gratuitos">
            <a:extLst>
              <a:ext uri="{FF2B5EF4-FFF2-40B4-BE49-F238E27FC236}">
                <a16:creationId xmlns:a16="http://schemas.microsoft.com/office/drawing/2014/main" id="{C33A7604-07D4-4F0E-93BB-80D56CD4B4DD}"/>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5661647" y="1145574"/>
            <a:ext cx="823964" cy="823964"/>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Foto: Vistas 3D Interior #2088922 - Habitissimo">
            <a:extLst>
              <a:ext uri="{FF2B5EF4-FFF2-40B4-BE49-F238E27FC236}">
                <a16:creationId xmlns:a16="http://schemas.microsoft.com/office/drawing/2014/main" id="{3AFA7931-FA02-4DC8-8B9E-EC934427B3F7}"/>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9248494" y="4803410"/>
            <a:ext cx="2140795" cy="1404036"/>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2076" name="Picture 28" descr="14 Render 00 Revit Structure Reinforcement concrete 2 | Diego Reyes">
            <a:extLst>
              <a:ext uri="{FF2B5EF4-FFF2-40B4-BE49-F238E27FC236}">
                <a16:creationId xmlns:a16="http://schemas.microsoft.com/office/drawing/2014/main" id="{DB0780E3-6006-4609-8872-B6E52AC9E624}"/>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8871983" y="1341521"/>
            <a:ext cx="2160000" cy="1377886"/>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2078" name="Picture 30" descr="Render Vivienda - Lumion">
            <a:extLst>
              <a:ext uri="{FF2B5EF4-FFF2-40B4-BE49-F238E27FC236}">
                <a16:creationId xmlns:a16="http://schemas.microsoft.com/office/drawing/2014/main" id="{60340E3F-9EC8-468D-AF6F-F9C9CCA7AF4C}"/>
              </a:ext>
            </a:extLst>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3705874" y="5241621"/>
            <a:ext cx="1382489" cy="7776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82" name="Picture 34" descr="Resultado de imagen para fondos de pantalla hd ingenieria civil | Civil  engineering, Engineering design, Structural engineering">
            <a:extLst>
              <a:ext uri="{FF2B5EF4-FFF2-40B4-BE49-F238E27FC236}">
                <a16:creationId xmlns:a16="http://schemas.microsoft.com/office/drawing/2014/main" id="{9C2373CB-FB2F-4563-82B1-53A833CF49F8}"/>
              </a:ext>
            </a:extLst>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1061813" y="1315371"/>
            <a:ext cx="2134954" cy="1404036"/>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8D990F62-CD37-445B-B9BA-6B051C1D2AB6}"/>
              </a:ext>
            </a:extLst>
          </p:cNvPr>
          <p:cNvSpPr txBox="1"/>
          <p:nvPr/>
        </p:nvSpPr>
        <p:spPr>
          <a:xfrm>
            <a:off x="622094" y="3563155"/>
            <a:ext cx="1244188" cy="369332"/>
          </a:xfrm>
          <a:prstGeom prst="rect">
            <a:avLst/>
          </a:prstGeom>
          <a:noFill/>
        </p:spPr>
        <p:txBody>
          <a:bodyPr wrap="square" rtlCol="0">
            <a:spAutoFit/>
          </a:bodyPr>
          <a:lstStyle/>
          <a:p>
            <a:r>
              <a:rPr lang="es-ES" b="1" dirty="0">
                <a:latin typeface="+mj-lt"/>
              </a:rPr>
              <a:t>Planos</a:t>
            </a:r>
            <a:endParaRPr lang="es-EC" b="1" dirty="0">
              <a:latin typeface="+mj-lt"/>
            </a:endParaRPr>
          </a:p>
        </p:txBody>
      </p:sp>
      <p:sp>
        <p:nvSpPr>
          <p:cNvPr id="34" name="CuadroTexto 33">
            <a:extLst>
              <a:ext uri="{FF2B5EF4-FFF2-40B4-BE49-F238E27FC236}">
                <a16:creationId xmlns:a16="http://schemas.microsoft.com/office/drawing/2014/main" id="{E87449A9-36EC-4F80-9EC0-E6622ACFA866}"/>
              </a:ext>
            </a:extLst>
          </p:cNvPr>
          <p:cNvSpPr txBox="1"/>
          <p:nvPr/>
        </p:nvSpPr>
        <p:spPr>
          <a:xfrm>
            <a:off x="3645251" y="1277518"/>
            <a:ext cx="1244188" cy="369332"/>
          </a:xfrm>
          <a:prstGeom prst="rect">
            <a:avLst/>
          </a:prstGeom>
          <a:noFill/>
        </p:spPr>
        <p:txBody>
          <a:bodyPr wrap="square" rtlCol="0">
            <a:spAutoFit/>
          </a:bodyPr>
          <a:lstStyle/>
          <a:p>
            <a:r>
              <a:rPr lang="es-ES" b="1" dirty="0">
                <a:latin typeface="+mj-lt"/>
              </a:rPr>
              <a:t>Mediciones</a:t>
            </a:r>
            <a:endParaRPr lang="es-EC" b="1" dirty="0">
              <a:latin typeface="+mj-lt"/>
            </a:endParaRPr>
          </a:p>
        </p:txBody>
      </p:sp>
      <p:sp>
        <p:nvSpPr>
          <p:cNvPr id="35" name="CuadroTexto 34">
            <a:extLst>
              <a:ext uri="{FF2B5EF4-FFF2-40B4-BE49-F238E27FC236}">
                <a16:creationId xmlns:a16="http://schemas.microsoft.com/office/drawing/2014/main" id="{E1CA89D7-197F-4585-B82E-A3133990C529}"/>
              </a:ext>
            </a:extLst>
          </p:cNvPr>
          <p:cNvSpPr txBox="1"/>
          <p:nvPr/>
        </p:nvSpPr>
        <p:spPr>
          <a:xfrm>
            <a:off x="5661647" y="1890777"/>
            <a:ext cx="1244188" cy="369332"/>
          </a:xfrm>
          <a:prstGeom prst="rect">
            <a:avLst/>
          </a:prstGeom>
          <a:noFill/>
        </p:spPr>
        <p:txBody>
          <a:bodyPr wrap="square" rtlCol="0">
            <a:spAutoFit/>
          </a:bodyPr>
          <a:lstStyle/>
          <a:p>
            <a:r>
              <a:rPr lang="es-ES" b="1" dirty="0">
                <a:latin typeface="+mj-lt"/>
              </a:rPr>
              <a:t>Costes</a:t>
            </a:r>
            <a:endParaRPr lang="es-EC" b="1" dirty="0">
              <a:latin typeface="+mj-lt"/>
            </a:endParaRPr>
          </a:p>
        </p:txBody>
      </p:sp>
      <p:sp>
        <p:nvSpPr>
          <p:cNvPr id="36" name="CuadroTexto 35">
            <a:extLst>
              <a:ext uri="{FF2B5EF4-FFF2-40B4-BE49-F238E27FC236}">
                <a16:creationId xmlns:a16="http://schemas.microsoft.com/office/drawing/2014/main" id="{1AA496D7-98B4-448D-A863-DD803952EAD2}"/>
              </a:ext>
            </a:extLst>
          </p:cNvPr>
          <p:cNvSpPr txBox="1"/>
          <p:nvPr/>
        </p:nvSpPr>
        <p:spPr>
          <a:xfrm>
            <a:off x="7179007" y="1244188"/>
            <a:ext cx="1244188" cy="369332"/>
          </a:xfrm>
          <a:prstGeom prst="rect">
            <a:avLst/>
          </a:prstGeom>
          <a:noFill/>
        </p:spPr>
        <p:txBody>
          <a:bodyPr wrap="square" rtlCol="0">
            <a:spAutoFit/>
          </a:bodyPr>
          <a:lstStyle/>
          <a:p>
            <a:r>
              <a:rPr lang="es-ES" b="1" dirty="0">
                <a:latin typeface="+mj-lt"/>
              </a:rPr>
              <a:t>Fabricantes</a:t>
            </a:r>
            <a:endParaRPr lang="es-EC" b="1" dirty="0">
              <a:latin typeface="+mj-lt"/>
            </a:endParaRPr>
          </a:p>
        </p:txBody>
      </p:sp>
      <p:sp>
        <p:nvSpPr>
          <p:cNvPr id="37" name="CuadroTexto 36">
            <a:extLst>
              <a:ext uri="{FF2B5EF4-FFF2-40B4-BE49-F238E27FC236}">
                <a16:creationId xmlns:a16="http://schemas.microsoft.com/office/drawing/2014/main" id="{7EF52FED-070F-45CE-AE80-9E92DBAC4CDB}"/>
              </a:ext>
            </a:extLst>
          </p:cNvPr>
          <p:cNvSpPr txBox="1"/>
          <p:nvPr/>
        </p:nvSpPr>
        <p:spPr>
          <a:xfrm>
            <a:off x="9666890" y="3411680"/>
            <a:ext cx="2542883" cy="369332"/>
          </a:xfrm>
          <a:prstGeom prst="rect">
            <a:avLst/>
          </a:prstGeom>
          <a:noFill/>
        </p:spPr>
        <p:txBody>
          <a:bodyPr wrap="square" rtlCol="0">
            <a:spAutoFit/>
          </a:bodyPr>
          <a:lstStyle/>
          <a:p>
            <a:r>
              <a:rPr lang="es-ES" b="1" dirty="0">
                <a:latin typeface="+mj-lt"/>
              </a:rPr>
              <a:t>Características técnicas</a:t>
            </a:r>
            <a:endParaRPr lang="es-EC" b="1" dirty="0">
              <a:latin typeface="+mj-lt"/>
            </a:endParaRPr>
          </a:p>
        </p:txBody>
      </p:sp>
      <p:sp>
        <p:nvSpPr>
          <p:cNvPr id="38" name="CuadroTexto 37">
            <a:extLst>
              <a:ext uri="{FF2B5EF4-FFF2-40B4-BE49-F238E27FC236}">
                <a16:creationId xmlns:a16="http://schemas.microsoft.com/office/drawing/2014/main" id="{D030EAA9-E3A0-4C5A-98D4-364FF67D3D63}"/>
              </a:ext>
            </a:extLst>
          </p:cNvPr>
          <p:cNvSpPr txBox="1"/>
          <p:nvPr/>
        </p:nvSpPr>
        <p:spPr>
          <a:xfrm>
            <a:off x="7555716" y="5925293"/>
            <a:ext cx="1244188" cy="369332"/>
          </a:xfrm>
          <a:prstGeom prst="rect">
            <a:avLst/>
          </a:prstGeom>
          <a:noFill/>
        </p:spPr>
        <p:txBody>
          <a:bodyPr wrap="square" rtlCol="0">
            <a:spAutoFit/>
          </a:bodyPr>
          <a:lstStyle/>
          <a:p>
            <a:r>
              <a:rPr lang="es-ES" b="1" dirty="0">
                <a:latin typeface="+mj-lt"/>
              </a:rPr>
              <a:t>Materiales</a:t>
            </a:r>
            <a:endParaRPr lang="es-EC" b="1" dirty="0">
              <a:latin typeface="+mj-lt"/>
            </a:endParaRPr>
          </a:p>
        </p:txBody>
      </p:sp>
      <p:sp>
        <p:nvSpPr>
          <p:cNvPr id="39" name="CuadroTexto 38">
            <a:extLst>
              <a:ext uri="{FF2B5EF4-FFF2-40B4-BE49-F238E27FC236}">
                <a16:creationId xmlns:a16="http://schemas.microsoft.com/office/drawing/2014/main" id="{83D4EE69-F6B1-4EED-AC53-32A30183C334}"/>
              </a:ext>
            </a:extLst>
          </p:cNvPr>
          <p:cNvSpPr txBox="1"/>
          <p:nvPr/>
        </p:nvSpPr>
        <p:spPr>
          <a:xfrm>
            <a:off x="5424908" y="5287091"/>
            <a:ext cx="1656090" cy="369332"/>
          </a:xfrm>
          <a:prstGeom prst="rect">
            <a:avLst/>
          </a:prstGeom>
          <a:noFill/>
        </p:spPr>
        <p:txBody>
          <a:bodyPr wrap="square" rtlCol="0">
            <a:spAutoFit/>
          </a:bodyPr>
          <a:lstStyle/>
          <a:p>
            <a:r>
              <a:rPr lang="es-ES" b="1" dirty="0">
                <a:latin typeface="+mj-lt"/>
              </a:rPr>
              <a:t>Control de obra</a:t>
            </a:r>
            <a:endParaRPr lang="es-EC" b="1" dirty="0">
              <a:latin typeface="+mj-lt"/>
            </a:endParaRPr>
          </a:p>
        </p:txBody>
      </p:sp>
      <p:sp>
        <p:nvSpPr>
          <p:cNvPr id="40" name="CuadroTexto 39">
            <a:extLst>
              <a:ext uri="{FF2B5EF4-FFF2-40B4-BE49-F238E27FC236}">
                <a16:creationId xmlns:a16="http://schemas.microsoft.com/office/drawing/2014/main" id="{4D435803-A613-4659-881C-2335C9553AC8}"/>
              </a:ext>
            </a:extLst>
          </p:cNvPr>
          <p:cNvSpPr txBox="1"/>
          <p:nvPr/>
        </p:nvSpPr>
        <p:spPr>
          <a:xfrm>
            <a:off x="3418849" y="5897790"/>
            <a:ext cx="2668352" cy="369332"/>
          </a:xfrm>
          <a:prstGeom prst="rect">
            <a:avLst/>
          </a:prstGeom>
          <a:noFill/>
        </p:spPr>
        <p:txBody>
          <a:bodyPr wrap="square" rtlCol="0">
            <a:spAutoFit/>
          </a:bodyPr>
          <a:lstStyle/>
          <a:p>
            <a:r>
              <a:rPr lang="es-ES" b="1" dirty="0">
                <a:latin typeface="+mj-lt"/>
              </a:rPr>
              <a:t>Imágenes realistas</a:t>
            </a:r>
            <a:endParaRPr lang="es-EC" b="1" dirty="0">
              <a:latin typeface="+mj-lt"/>
            </a:endParaRPr>
          </a:p>
        </p:txBody>
      </p:sp>
      <p:sp>
        <p:nvSpPr>
          <p:cNvPr id="41" name="CuadroTexto 40">
            <a:extLst>
              <a:ext uri="{FF2B5EF4-FFF2-40B4-BE49-F238E27FC236}">
                <a16:creationId xmlns:a16="http://schemas.microsoft.com/office/drawing/2014/main" id="{CEB51847-67D6-4BBD-A0CB-9E907B9BFC97}"/>
              </a:ext>
            </a:extLst>
          </p:cNvPr>
          <p:cNvSpPr txBox="1"/>
          <p:nvPr/>
        </p:nvSpPr>
        <p:spPr>
          <a:xfrm>
            <a:off x="9296631" y="980566"/>
            <a:ext cx="1547857" cy="369332"/>
          </a:xfrm>
          <a:prstGeom prst="rect">
            <a:avLst/>
          </a:prstGeom>
          <a:noFill/>
        </p:spPr>
        <p:txBody>
          <a:bodyPr wrap="square" rtlCol="0">
            <a:spAutoFit/>
          </a:bodyPr>
          <a:lstStyle/>
          <a:p>
            <a:r>
              <a:rPr lang="es-ES" b="1" dirty="0">
                <a:solidFill>
                  <a:srgbClr val="002060"/>
                </a:solidFill>
                <a:latin typeface="+mj-lt"/>
              </a:rPr>
              <a:t>ESTRUCTURAS</a:t>
            </a:r>
            <a:endParaRPr lang="es-EC" b="1" dirty="0">
              <a:solidFill>
                <a:srgbClr val="002060"/>
              </a:solidFill>
              <a:latin typeface="+mj-lt"/>
            </a:endParaRPr>
          </a:p>
        </p:txBody>
      </p:sp>
      <p:sp>
        <p:nvSpPr>
          <p:cNvPr id="42" name="CuadroTexto 41">
            <a:extLst>
              <a:ext uri="{FF2B5EF4-FFF2-40B4-BE49-F238E27FC236}">
                <a16:creationId xmlns:a16="http://schemas.microsoft.com/office/drawing/2014/main" id="{5140D2A8-857C-425B-BB96-61207EDFAE13}"/>
              </a:ext>
            </a:extLst>
          </p:cNvPr>
          <p:cNvSpPr txBox="1"/>
          <p:nvPr/>
        </p:nvSpPr>
        <p:spPr>
          <a:xfrm>
            <a:off x="9475189" y="4416953"/>
            <a:ext cx="1687404" cy="369332"/>
          </a:xfrm>
          <a:prstGeom prst="rect">
            <a:avLst/>
          </a:prstGeom>
          <a:noFill/>
        </p:spPr>
        <p:txBody>
          <a:bodyPr wrap="square" rtlCol="0">
            <a:spAutoFit/>
          </a:bodyPr>
          <a:lstStyle/>
          <a:p>
            <a:r>
              <a:rPr lang="es-ES" b="1" dirty="0">
                <a:solidFill>
                  <a:srgbClr val="002060"/>
                </a:solidFill>
                <a:latin typeface="+mj-lt"/>
              </a:rPr>
              <a:t>ARQUITECTURA</a:t>
            </a:r>
            <a:endParaRPr lang="es-EC" b="1" dirty="0">
              <a:solidFill>
                <a:srgbClr val="002060"/>
              </a:solidFill>
              <a:latin typeface="+mj-lt"/>
            </a:endParaRPr>
          </a:p>
        </p:txBody>
      </p:sp>
      <p:sp>
        <p:nvSpPr>
          <p:cNvPr id="43" name="CuadroTexto 42">
            <a:extLst>
              <a:ext uri="{FF2B5EF4-FFF2-40B4-BE49-F238E27FC236}">
                <a16:creationId xmlns:a16="http://schemas.microsoft.com/office/drawing/2014/main" id="{E39E0843-8C47-4EA1-9594-9A0984E5D41E}"/>
              </a:ext>
            </a:extLst>
          </p:cNvPr>
          <p:cNvSpPr txBox="1"/>
          <p:nvPr/>
        </p:nvSpPr>
        <p:spPr>
          <a:xfrm>
            <a:off x="1316637" y="983225"/>
            <a:ext cx="1888748" cy="369332"/>
          </a:xfrm>
          <a:prstGeom prst="rect">
            <a:avLst/>
          </a:prstGeom>
          <a:noFill/>
        </p:spPr>
        <p:txBody>
          <a:bodyPr wrap="square" rtlCol="0">
            <a:spAutoFit/>
          </a:bodyPr>
          <a:lstStyle/>
          <a:p>
            <a:r>
              <a:rPr lang="es-ES" b="1" dirty="0">
                <a:solidFill>
                  <a:srgbClr val="002060"/>
                </a:solidFill>
                <a:latin typeface="+mj-lt"/>
              </a:rPr>
              <a:t>INGENIERIA CIVIL</a:t>
            </a:r>
            <a:endParaRPr lang="es-EC" b="1" dirty="0">
              <a:solidFill>
                <a:srgbClr val="002060"/>
              </a:solidFill>
              <a:latin typeface="+mj-lt"/>
            </a:endParaRPr>
          </a:p>
        </p:txBody>
      </p:sp>
      <p:sp>
        <p:nvSpPr>
          <p:cNvPr id="44" name="CuadroTexto 43">
            <a:extLst>
              <a:ext uri="{FF2B5EF4-FFF2-40B4-BE49-F238E27FC236}">
                <a16:creationId xmlns:a16="http://schemas.microsoft.com/office/drawing/2014/main" id="{535D42C3-D83F-4C05-88FA-A74C05A5D497}"/>
              </a:ext>
            </a:extLst>
          </p:cNvPr>
          <p:cNvSpPr txBox="1"/>
          <p:nvPr/>
        </p:nvSpPr>
        <p:spPr>
          <a:xfrm>
            <a:off x="1058494" y="4569722"/>
            <a:ext cx="1707218" cy="369332"/>
          </a:xfrm>
          <a:prstGeom prst="rect">
            <a:avLst/>
          </a:prstGeom>
          <a:noFill/>
        </p:spPr>
        <p:txBody>
          <a:bodyPr wrap="square" rtlCol="0">
            <a:spAutoFit/>
          </a:bodyPr>
          <a:lstStyle/>
          <a:p>
            <a:r>
              <a:rPr lang="es-ES" b="1" dirty="0">
                <a:solidFill>
                  <a:srgbClr val="002060"/>
                </a:solidFill>
                <a:latin typeface="+mj-lt"/>
              </a:rPr>
              <a:t>INSTALACIONES</a:t>
            </a:r>
            <a:endParaRPr lang="es-EC" b="1" dirty="0">
              <a:solidFill>
                <a:srgbClr val="002060"/>
              </a:solidFill>
              <a:latin typeface="+mj-lt"/>
            </a:endParaRPr>
          </a:p>
        </p:txBody>
      </p:sp>
      <p:sp>
        <p:nvSpPr>
          <p:cNvPr id="46" name="Flecha: hacia la izquierda 45">
            <a:extLst>
              <a:ext uri="{FF2B5EF4-FFF2-40B4-BE49-F238E27FC236}">
                <a16:creationId xmlns:a16="http://schemas.microsoft.com/office/drawing/2014/main" id="{7DB6D802-01CE-48A0-A02B-D21EF17B3F60}"/>
              </a:ext>
            </a:extLst>
          </p:cNvPr>
          <p:cNvSpPr/>
          <p:nvPr/>
        </p:nvSpPr>
        <p:spPr>
          <a:xfrm rot="19167914">
            <a:off x="3296881" y="4134993"/>
            <a:ext cx="1244188" cy="36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Flecha: hacia la izquierda 46">
            <a:extLst>
              <a:ext uri="{FF2B5EF4-FFF2-40B4-BE49-F238E27FC236}">
                <a16:creationId xmlns:a16="http://schemas.microsoft.com/office/drawing/2014/main" id="{6DF2F52E-E1A0-4EF3-ADA5-8D851A04783E}"/>
              </a:ext>
            </a:extLst>
          </p:cNvPr>
          <p:cNvSpPr/>
          <p:nvPr/>
        </p:nvSpPr>
        <p:spPr>
          <a:xfrm rot="8364947">
            <a:off x="7659901" y="2754912"/>
            <a:ext cx="1244188" cy="36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8" name="Flecha: hacia la izquierda 47">
            <a:extLst>
              <a:ext uri="{FF2B5EF4-FFF2-40B4-BE49-F238E27FC236}">
                <a16:creationId xmlns:a16="http://schemas.microsoft.com/office/drawing/2014/main" id="{C8F8B969-8D16-430B-A251-1DF6292E32A2}"/>
              </a:ext>
            </a:extLst>
          </p:cNvPr>
          <p:cNvSpPr/>
          <p:nvPr/>
        </p:nvSpPr>
        <p:spPr>
          <a:xfrm rot="12484734">
            <a:off x="7769305" y="4201412"/>
            <a:ext cx="1244188" cy="36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Flecha: hacia la izquierda 48">
            <a:extLst>
              <a:ext uri="{FF2B5EF4-FFF2-40B4-BE49-F238E27FC236}">
                <a16:creationId xmlns:a16="http://schemas.microsoft.com/office/drawing/2014/main" id="{FADABC41-182D-4576-BAFD-2F660655C648}"/>
              </a:ext>
            </a:extLst>
          </p:cNvPr>
          <p:cNvSpPr/>
          <p:nvPr/>
        </p:nvSpPr>
        <p:spPr>
          <a:xfrm rot="1676028">
            <a:off x="3222137" y="2706290"/>
            <a:ext cx="1244188" cy="3693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9" name="Conector recto de flecha 18">
            <a:extLst>
              <a:ext uri="{FF2B5EF4-FFF2-40B4-BE49-F238E27FC236}">
                <a16:creationId xmlns:a16="http://schemas.microsoft.com/office/drawing/2014/main" id="{805A66D3-28DF-440F-92CF-7ABC1B4344D6}"/>
              </a:ext>
            </a:extLst>
          </p:cNvPr>
          <p:cNvCxnSpPr>
            <a:cxnSpLocks/>
          </p:cNvCxnSpPr>
          <p:nvPr/>
        </p:nvCxnSpPr>
        <p:spPr>
          <a:xfrm flipH="1" flipV="1">
            <a:off x="4606924" y="2436385"/>
            <a:ext cx="245339" cy="415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de flecha 52">
            <a:extLst>
              <a:ext uri="{FF2B5EF4-FFF2-40B4-BE49-F238E27FC236}">
                <a16:creationId xmlns:a16="http://schemas.microsoft.com/office/drawing/2014/main" id="{6BB6D422-7E2A-4370-98D3-4BF7C181847B}"/>
              </a:ext>
            </a:extLst>
          </p:cNvPr>
          <p:cNvCxnSpPr>
            <a:cxnSpLocks/>
          </p:cNvCxnSpPr>
          <p:nvPr/>
        </p:nvCxnSpPr>
        <p:spPr>
          <a:xfrm flipH="1" flipV="1">
            <a:off x="6078983" y="2233483"/>
            <a:ext cx="1" cy="467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ector recto de flecha 54">
            <a:extLst>
              <a:ext uri="{FF2B5EF4-FFF2-40B4-BE49-F238E27FC236}">
                <a16:creationId xmlns:a16="http://schemas.microsoft.com/office/drawing/2014/main" id="{3E1DD61E-4032-4227-8A6A-08F856B4768F}"/>
              </a:ext>
            </a:extLst>
          </p:cNvPr>
          <p:cNvCxnSpPr>
            <a:cxnSpLocks/>
          </p:cNvCxnSpPr>
          <p:nvPr/>
        </p:nvCxnSpPr>
        <p:spPr>
          <a:xfrm flipV="1">
            <a:off x="7179008" y="2436384"/>
            <a:ext cx="212706" cy="417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ector recto de flecha 56">
            <a:extLst>
              <a:ext uri="{FF2B5EF4-FFF2-40B4-BE49-F238E27FC236}">
                <a16:creationId xmlns:a16="http://schemas.microsoft.com/office/drawing/2014/main" id="{CD0968AF-B674-43F4-A461-277896789055}"/>
              </a:ext>
            </a:extLst>
          </p:cNvPr>
          <p:cNvCxnSpPr>
            <a:cxnSpLocks/>
          </p:cNvCxnSpPr>
          <p:nvPr/>
        </p:nvCxnSpPr>
        <p:spPr>
          <a:xfrm>
            <a:off x="7841389" y="3743116"/>
            <a:ext cx="610672" cy="47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ector recto de flecha 58">
            <a:extLst>
              <a:ext uri="{FF2B5EF4-FFF2-40B4-BE49-F238E27FC236}">
                <a16:creationId xmlns:a16="http://schemas.microsoft.com/office/drawing/2014/main" id="{40D8A1B0-B403-41E1-B2F0-BA9F4A79A078}"/>
              </a:ext>
            </a:extLst>
          </p:cNvPr>
          <p:cNvCxnSpPr>
            <a:cxnSpLocks/>
          </p:cNvCxnSpPr>
          <p:nvPr/>
        </p:nvCxnSpPr>
        <p:spPr>
          <a:xfrm>
            <a:off x="7179007" y="4677884"/>
            <a:ext cx="406068" cy="286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Conector recto de flecha 60">
            <a:extLst>
              <a:ext uri="{FF2B5EF4-FFF2-40B4-BE49-F238E27FC236}">
                <a16:creationId xmlns:a16="http://schemas.microsoft.com/office/drawing/2014/main" id="{7ED93496-7917-4C0C-B435-D16F317F048E}"/>
              </a:ext>
            </a:extLst>
          </p:cNvPr>
          <p:cNvCxnSpPr>
            <a:cxnSpLocks/>
          </p:cNvCxnSpPr>
          <p:nvPr/>
        </p:nvCxnSpPr>
        <p:spPr>
          <a:xfrm flipH="1">
            <a:off x="6009527" y="4810214"/>
            <a:ext cx="8518" cy="476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ector recto de flecha 62">
            <a:extLst>
              <a:ext uri="{FF2B5EF4-FFF2-40B4-BE49-F238E27FC236}">
                <a16:creationId xmlns:a16="http://schemas.microsoft.com/office/drawing/2014/main" id="{D3FE1E6F-E727-4C14-A983-8A3F6D2E1B88}"/>
              </a:ext>
            </a:extLst>
          </p:cNvPr>
          <p:cNvCxnSpPr>
            <a:cxnSpLocks/>
          </p:cNvCxnSpPr>
          <p:nvPr/>
        </p:nvCxnSpPr>
        <p:spPr>
          <a:xfrm flipH="1">
            <a:off x="4570348" y="4786285"/>
            <a:ext cx="357312" cy="38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onector recto de flecha 64">
            <a:extLst>
              <a:ext uri="{FF2B5EF4-FFF2-40B4-BE49-F238E27FC236}">
                <a16:creationId xmlns:a16="http://schemas.microsoft.com/office/drawing/2014/main" id="{4F01CE2D-D719-4B55-92FC-CE1CC9815A30}"/>
              </a:ext>
            </a:extLst>
          </p:cNvPr>
          <p:cNvCxnSpPr>
            <a:cxnSpLocks/>
          </p:cNvCxnSpPr>
          <p:nvPr/>
        </p:nvCxnSpPr>
        <p:spPr>
          <a:xfrm flipH="1">
            <a:off x="3611321" y="3577191"/>
            <a:ext cx="6153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CuadroTexto 44">
            <a:extLst>
              <a:ext uri="{FF2B5EF4-FFF2-40B4-BE49-F238E27FC236}">
                <a16:creationId xmlns:a16="http://schemas.microsoft.com/office/drawing/2014/main" id="{198E20BB-645E-4BDC-98D8-92BF22296C18}"/>
              </a:ext>
            </a:extLst>
          </p:cNvPr>
          <p:cNvSpPr txBox="1"/>
          <p:nvPr/>
        </p:nvSpPr>
        <p:spPr>
          <a:xfrm>
            <a:off x="1259607" y="61536"/>
            <a:ext cx="705379" cy="984885"/>
          </a:xfrm>
          <a:prstGeom prst="rect">
            <a:avLst/>
          </a:prstGeom>
          <a:noFill/>
        </p:spPr>
        <p:txBody>
          <a:bodyPr wrap="square" rtlCol="0">
            <a:spAutoFit/>
          </a:bodyPr>
          <a:lstStyle/>
          <a:p>
            <a:r>
              <a:rPr lang="es-ES" dirty="0"/>
              <a:t>	</a:t>
            </a:r>
            <a:r>
              <a:rPr lang="es-ES" sz="4000" b="1" dirty="0"/>
              <a:t>IV</a:t>
            </a:r>
            <a:endParaRPr lang="es-EC" sz="4000" b="1" dirty="0"/>
          </a:p>
        </p:txBody>
      </p:sp>
      <p:sp>
        <p:nvSpPr>
          <p:cNvPr id="50" name="Elipse 49">
            <a:extLst>
              <a:ext uri="{FF2B5EF4-FFF2-40B4-BE49-F238E27FC236}">
                <a16:creationId xmlns:a16="http://schemas.microsoft.com/office/drawing/2014/main" id="{4F16A6F2-EC58-4F73-B671-4A611D5B9FB0}"/>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2" name="CuadroTexto 51">
            <a:extLst>
              <a:ext uri="{FF2B5EF4-FFF2-40B4-BE49-F238E27FC236}">
                <a16:creationId xmlns:a16="http://schemas.microsoft.com/office/drawing/2014/main" id="{435F1A71-F163-42DB-AE49-11F63191A91B}"/>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18</a:t>
            </a:r>
            <a:endParaRPr lang="es-EC" dirty="0">
              <a:solidFill>
                <a:srgbClr val="002060"/>
              </a:solidFill>
            </a:endParaRPr>
          </a:p>
        </p:txBody>
      </p:sp>
    </p:spTree>
    <p:extLst>
      <p:ext uri="{BB962C8B-B14F-4D97-AF65-F5344CB8AC3E}">
        <p14:creationId xmlns:p14="http://schemas.microsoft.com/office/powerpoint/2010/main" val="98206030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8" y="390537"/>
            <a:ext cx="4409623"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10" y="319354"/>
            <a:ext cx="3758961" cy="1323439"/>
          </a:xfrm>
          <a:prstGeom prst="rect">
            <a:avLst/>
          </a:prstGeom>
          <a:noFill/>
        </p:spPr>
        <p:txBody>
          <a:bodyPr wrap="square" rtlCol="0">
            <a:spAutoFit/>
          </a:bodyPr>
          <a:lstStyle/>
          <a:p>
            <a:r>
              <a:rPr lang="es-EC" sz="4000" dirty="0">
                <a:solidFill>
                  <a:schemeClr val="accent6">
                    <a:lumMod val="75000"/>
                  </a:schemeClr>
                </a:solidFill>
              </a:rPr>
              <a:t>¿</a:t>
            </a:r>
            <a:r>
              <a:rPr lang="es-ES" sz="4000" dirty="0">
                <a:solidFill>
                  <a:schemeClr val="accent6">
                    <a:lumMod val="75000"/>
                  </a:schemeClr>
                </a:solidFill>
              </a:rPr>
              <a:t>QUÉ ES BIM?</a:t>
            </a:r>
          </a:p>
          <a:p>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289048" y="42355"/>
            <a:ext cx="705379" cy="369332"/>
          </a:xfrm>
          <a:prstGeom prst="rect">
            <a:avLst/>
          </a:prstGeom>
          <a:noFill/>
        </p:spPr>
        <p:txBody>
          <a:bodyPr wrap="square" rtlCol="0">
            <a:spAutoFit/>
          </a:bodyPr>
          <a:lstStyle/>
          <a:p>
            <a:r>
              <a:rPr lang="es-ES" dirty="0"/>
              <a:t>	</a:t>
            </a:r>
            <a:endParaRPr lang="es-EC" sz="4000" b="1" dirty="0"/>
          </a:p>
        </p:txBody>
      </p:sp>
      <p:sp>
        <p:nvSpPr>
          <p:cNvPr id="8" name="CuadroTexto 7">
            <a:extLst>
              <a:ext uri="{FF2B5EF4-FFF2-40B4-BE49-F238E27FC236}">
                <a16:creationId xmlns:a16="http://schemas.microsoft.com/office/drawing/2014/main" id="{40199F1F-03FD-46CD-AB7B-AD0A7D48A74C}"/>
              </a:ext>
            </a:extLst>
          </p:cNvPr>
          <p:cNvSpPr txBox="1"/>
          <p:nvPr/>
        </p:nvSpPr>
        <p:spPr>
          <a:xfrm>
            <a:off x="3744185" y="1065679"/>
            <a:ext cx="5049888" cy="646331"/>
          </a:xfrm>
          <a:prstGeom prst="rect">
            <a:avLst/>
          </a:prstGeom>
          <a:solidFill>
            <a:schemeClr val="bg1"/>
          </a:solidFill>
          <a:effectLst>
            <a:softEdge rad="127000"/>
          </a:effectLst>
        </p:spPr>
        <p:txBody>
          <a:bodyPr wrap="square" rtlCol="0">
            <a:spAutoFit/>
          </a:bodyPr>
          <a:lstStyle/>
          <a:p>
            <a:pPr algn="ctr"/>
            <a:r>
              <a:rPr lang="es-ES" sz="3600" dirty="0"/>
              <a:t>Modelo dinámico virtual</a:t>
            </a:r>
            <a:endParaRPr lang="es-EC" sz="3600" dirty="0"/>
          </a:p>
        </p:txBody>
      </p:sp>
      <p:pic>
        <p:nvPicPr>
          <p:cNvPr id="9220" name="Picture 4" descr="8 RECOMENDACIONES A TENER EN CUENTA PARA UN BUEN MODELO ESTRUCTURAL BIM -">
            <a:extLst>
              <a:ext uri="{FF2B5EF4-FFF2-40B4-BE49-F238E27FC236}">
                <a16:creationId xmlns:a16="http://schemas.microsoft.com/office/drawing/2014/main" id="{2911F1D3-427C-4262-866A-FF8305E00007}"/>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15548" y="1642793"/>
            <a:ext cx="8847009" cy="4596298"/>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FA859C75-0554-43B7-A06A-BE6C3D788A4B}"/>
              </a:ext>
            </a:extLst>
          </p:cNvPr>
          <p:cNvSpPr txBox="1"/>
          <p:nvPr/>
        </p:nvSpPr>
        <p:spPr>
          <a:xfrm>
            <a:off x="1259607" y="61536"/>
            <a:ext cx="705379" cy="984885"/>
          </a:xfrm>
          <a:prstGeom prst="rect">
            <a:avLst/>
          </a:prstGeom>
          <a:noFill/>
        </p:spPr>
        <p:txBody>
          <a:bodyPr wrap="square" rtlCol="0">
            <a:spAutoFit/>
          </a:bodyPr>
          <a:lstStyle/>
          <a:p>
            <a:r>
              <a:rPr lang="es-ES" dirty="0"/>
              <a:t>	</a:t>
            </a:r>
            <a:r>
              <a:rPr lang="es-ES" sz="4000" b="1" dirty="0"/>
              <a:t>IV</a:t>
            </a:r>
            <a:endParaRPr lang="es-EC" sz="4000" b="1" dirty="0"/>
          </a:p>
        </p:txBody>
      </p:sp>
      <p:sp>
        <p:nvSpPr>
          <p:cNvPr id="11" name="Elipse 10">
            <a:extLst>
              <a:ext uri="{FF2B5EF4-FFF2-40B4-BE49-F238E27FC236}">
                <a16:creationId xmlns:a16="http://schemas.microsoft.com/office/drawing/2014/main" id="{16886254-3370-4E47-934D-0723D265935B}"/>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a:extLst>
              <a:ext uri="{FF2B5EF4-FFF2-40B4-BE49-F238E27FC236}">
                <a16:creationId xmlns:a16="http://schemas.microsoft.com/office/drawing/2014/main" id="{8FA13A47-9813-4463-ACEA-A554B6129262}"/>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19</a:t>
            </a:r>
            <a:endParaRPr lang="es-EC" dirty="0">
              <a:solidFill>
                <a:srgbClr val="002060"/>
              </a:solidFill>
            </a:endParaRPr>
          </a:p>
        </p:txBody>
      </p:sp>
    </p:spTree>
    <p:extLst>
      <p:ext uri="{BB962C8B-B14F-4D97-AF65-F5344CB8AC3E}">
        <p14:creationId xmlns:p14="http://schemas.microsoft.com/office/powerpoint/2010/main" val="9408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1000"/>
                                        <p:tgtEl>
                                          <p:spTgt spid="9220"/>
                                        </p:tgtEl>
                                      </p:cBhvr>
                                    </p:animEffect>
                                    <p:anim calcmode="lin" valueType="num">
                                      <p:cBhvr>
                                        <p:cTn id="8" dur="1000" fill="hold"/>
                                        <p:tgtEl>
                                          <p:spTgt spid="9220"/>
                                        </p:tgtEl>
                                        <p:attrNameLst>
                                          <p:attrName>ppt_x</p:attrName>
                                        </p:attrNameLst>
                                      </p:cBhvr>
                                      <p:tavLst>
                                        <p:tav tm="0">
                                          <p:val>
                                            <p:strVal val="#ppt_x"/>
                                          </p:val>
                                        </p:tav>
                                        <p:tav tm="100000">
                                          <p:val>
                                            <p:strVal val="#ppt_x"/>
                                          </p:val>
                                        </p:tav>
                                      </p:tavLst>
                                    </p:anim>
                                    <p:anim calcmode="lin" valueType="num">
                                      <p:cBhvr>
                                        <p:cTn id="9"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9B19631-1FF1-4ECE-BA9A-8DC45381E3BB}"/>
              </a:ext>
            </a:extLst>
          </p:cNvPr>
          <p:cNvSpPr txBox="1"/>
          <p:nvPr/>
        </p:nvSpPr>
        <p:spPr>
          <a:xfrm>
            <a:off x="3319669" y="2274838"/>
            <a:ext cx="6486940" cy="2308324"/>
          </a:xfrm>
          <a:prstGeom prst="rect">
            <a:avLst/>
          </a:prstGeom>
          <a:noFill/>
        </p:spPr>
        <p:txBody>
          <a:bodyPr wrap="square" rtlCol="0">
            <a:spAutoFit/>
          </a:bodyPr>
          <a:lstStyle/>
          <a:p>
            <a:r>
              <a:rPr lang="es-ES" sz="3600" dirty="0">
                <a:latin typeface="+mj-lt"/>
                <a:cs typeface="Times New Roman" panose="02020603050405020304" pitchFamily="18" charset="0"/>
              </a:rPr>
              <a:t>“Si buscas resultados distintos,</a:t>
            </a:r>
          </a:p>
          <a:p>
            <a:r>
              <a:rPr lang="es-ES" sz="3600" dirty="0">
                <a:latin typeface="+mj-lt"/>
                <a:cs typeface="Times New Roman" panose="02020603050405020304" pitchFamily="18" charset="0"/>
              </a:rPr>
              <a:t> no hagas siempre lo mismo.”</a:t>
            </a:r>
            <a:br>
              <a:rPr lang="es-ES" sz="3600" dirty="0">
                <a:latin typeface="+mj-lt"/>
                <a:cs typeface="Times New Roman" panose="02020603050405020304" pitchFamily="18" charset="0"/>
              </a:rPr>
            </a:br>
            <a:br>
              <a:rPr lang="es-ES" sz="3600" dirty="0"/>
            </a:br>
            <a:r>
              <a:rPr lang="es-ES" sz="3600" dirty="0"/>
              <a:t>									</a:t>
            </a:r>
            <a:r>
              <a:rPr lang="es-ES" sz="3600" dirty="0">
                <a:latin typeface="Microsoft Himalaya" panose="01010100010101010101" pitchFamily="2" charset="0"/>
                <a:ea typeface="Microsoft Himalaya" panose="01010100010101010101" pitchFamily="2" charset="0"/>
                <a:cs typeface="Microsoft Himalaya" panose="01010100010101010101" pitchFamily="2" charset="0"/>
              </a:rPr>
              <a:t>-Albert Einstein</a:t>
            </a:r>
            <a:endParaRPr lang="es-EC" sz="36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3" name="Picture 2" descr="Universidad de las Fuerzas Armadas de Ecuador - Wikipedia, la enciclopedia  libre">
            <a:extLst>
              <a:ext uri="{FF2B5EF4-FFF2-40B4-BE49-F238E27FC236}">
                <a16:creationId xmlns:a16="http://schemas.microsoft.com/office/drawing/2014/main" id="{0340BE11-E914-40A7-A985-CC4C134E6003}"/>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47F6638C-C80E-443E-8A88-C97B81B5EC1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6" name="Elipse 5">
            <a:extLst>
              <a:ext uri="{FF2B5EF4-FFF2-40B4-BE49-F238E27FC236}">
                <a16:creationId xmlns:a16="http://schemas.microsoft.com/office/drawing/2014/main" id="{C32ED95B-351C-4C3C-B93F-670816E9ED04}"/>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CuadroTexto 6">
            <a:extLst>
              <a:ext uri="{FF2B5EF4-FFF2-40B4-BE49-F238E27FC236}">
                <a16:creationId xmlns:a16="http://schemas.microsoft.com/office/drawing/2014/main" id="{EBCD2731-A365-4CC3-A70D-6D84401EECFF}"/>
              </a:ext>
            </a:extLst>
          </p:cNvPr>
          <p:cNvSpPr txBox="1"/>
          <p:nvPr/>
        </p:nvSpPr>
        <p:spPr>
          <a:xfrm>
            <a:off x="11817764" y="6444734"/>
            <a:ext cx="281940" cy="369332"/>
          </a:xfrm>
          <a:prstGeom prst="rect">
            <a:avLst/>
          </a:prstGeom>
          <a:noFill/>
        </p:spPr>
        <p:txBody>
          <a:bodyPr wrap="square" rtlCol="0">
            <a:spAutoFit/>
          </a:bodyPr>
          <a:lstStyle/>
          <a:p>
            <a:r>
              <a:rPr lang="es-ES" dirty="0">
                <a:solidFill>
                  <a:srgbClr val="002060"/>
                </a:solidFill>
              </a:rPr>
              <a:t>2</a:t>
            </a:r>
            <a:endParaRPr lang="es-EC" dirty="0">
              <a:solidFill>
                <a:srgbClr val="002060"/>
              </a:solidFill>
            </a:endParaRPr>
          </a:p>
        </p:txBody>
      </p:sp>
    </p:spTree>
    <p:extLst>
      <p:ext uri="{BB962C8B-B14F-4D97-AF65-F5344CB8AC3E}">
        <p14:creationId xmlns:p14="http://schemas.microsoft.com/office/powerpoint/2010/main" val="4271278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3016400"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11" y="319354"/>
            <a:ext cx="2852450" cy="1323439"/>
          </a:xfrm>
          <a:prstGeom prst="rect">
            <a:avLst/>
          </a:prstGeom>
          <a:noFill/>
        </p:spPr>
        <p:txBody>
          <a:bodyPr wrap="square" rtlCol="0">
            <a:spAutoFit/>
          </a:bodyPr>
          <a:lstStyle/>
          <a:p>
            <a:r>
              <a:rPr lang="es-ES" sz="4000" dirty="0">
                <a:solidFill>
                  <a:schemeClr val="accent6">
                    <a:lumMod val="75000"/>
                  </a:schemeClr>
                </a:solidFill>
              </a:rPr>
              <a:t>VENTAJAS</a:t>
            </a:r>
          </a:p>
          <a:p>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289048" y="42355"/>
            <a:ext cx="705379" cy="369332"/>
          </a:xfrm>
          <a:prstGeom prst="rect">
            <a:avLst/>
          </a:prstGeom>
          <a:noFill/>
        </p:spPr>
        <p:txBody>
          <a:bodyPr wrap="square" rtlCol="0">
            <a:spAutoFit/>
          </a:bodyPr>
          <a:lstStyle/>
          <a:p>
            <a:r>
              <a:rPr lang="es-ES" dirty="0"/>
              <a:t>	</a:t>
            </a:r>
            <a:endParaRPr lang="es-EC" sz="4000" b="1" dirty="0"/>
          </a:p>
        </p:txBody>
      </p:sp>
      <p:pic>
        <p:nvPicPr>
          <p:cNvPr id="1028" name="Picture 4" descr="ᐈ Economista vector de stock, vectores economista | descargar en  Depositphotos®">
            <a:extLst>
              <a:ext uri="{FF2B5EF4-FFF2-40B4-BE49-F238E27FC236}">
                <a16:creationId xmlns:a16="http://schemas.microsoft.com/office/drawing/2014/main" id="{10B9702B-D828-4E70-9B82-4F49A26EBB5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19448" y="1500037"/>
            <a:ext cx="2160000" cy="19592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lustración de Ingeniero Y Jefe Mostrar Delante De Mano De Obra Concepto De  Construcción y más Vectores Libres de Derechos de Accesorio de cabeza -  iStock">
            <a:extLst>
              <a:ext uri="{FF2B5EF4-FFF2-40B4-BE49-F238E27FC236}">
                <a16:creationId xmlns:a16="http://schemas.microsoft.com/office/drawing/2014/main" id="{1B7E0897-FBDA-4474-957E-61D713FD388B}"/>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13461" y="4034518"/>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8F401C9C-14FF-4ED8-B200-5FC965E2AD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5448" y="1571826"/>
            <a:ext cx="3034768" cy="1909517"/>
          </a:xfrm>
          <a:prstGeom prst="rect">
            <a:avLst/>
          </a:prstGeom>
        </p:spPr>
      </p:pic>
      <p:pic>
        <p:nvPicPr>
          <p:cNvPr id="18" name="Picture 8" descr="Arquitecto de construcción anteproyecto contratista capataz hablando  ilustración vectorial | Vector Premium">
            <a:extLst>
              <a:ext uri="{FF2B5EF4-FFF2-40B4-BE49-F238E27FC236}">
                <a16:creationId xmlns:a16="http://schemas.microsoft.com/office/drawing/2014/main" id="{479DD01F-E345-4CAD-BE58-D33EF957D963}"/>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9718539" y="4034518"/>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Obra De Construcción Vector Ilustración Ilustraciones Vectoriales, Clip Art  Vectorizado Libre De Derechos. Image 83175317.">
            <a:extLst>
              <a:ext uri="{FF2B5EF4-FFF2-40B4-BE49-F238E27FC236}">
                <a16:creationId xmlns:a16="http://schemas.microsoft.com/office/drawing/2014/main" id="{B505CFB6-9835-4159-83CB-AB73BE5BD8D9}"/>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52929" y="1420825"/>
            <a:ext cx="2159999" cy="2159999"/>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907637BD-B96B-4D64-88AB-5D3C40FB1BCF}"/>
              </a:ext>
            </a:extLst>
          </p:cNvPr>
          <p:cNvSpPr txBox="1"/>
          <p:nvPr/>
        </p:nvSpPr>
        <p:spPr>
          <a:xfrm>
            <a:off x="1988" y="1130705"/>
            <a:ext cx="3150337" cy="369332"/>
          </a:xfrm>
          <a:prstGeom prst="rect">
            <a:avLst/>
          </a:prstGeom>
          <a:noFill/>
        </p:spPr>
        <p:txBody>
          <a:bodyPr wrap="square" rtlCol="0">
            <a:spAutoFit/>
          </a:bodyPr>
          <a:lstStyle/>
          <a:p>
            <a:r>
              <a:rPr lang="es-ES" b="1" dirty="0">
                <a:latin typeface="+mj-lt"/>
              </a:rPr>
              <a:t>Industria de la construcción</a:t>
            </a:r>
            <a:endParaRPr lang="es-EC" b="1" dirty="0">
              <a:latin typeface="+mj-lt"/>
            </a:endParaRPr>
          </a:p>
        </p:txBody>
      </p:sp>
      <p:sp>
        <p:nvSpPr>
          <p:cNvPr id="21" name="CuadroTexto 20">
            <a:extLst>
              <a:ext uri="{FF2B5EF4-FFF2-40B4-BE49-F238E27FC236}">
                <a16:creationId xmlns:a16="http://schemas.microsoft.com/office/drawing/2014/main" id="{1BCE56FB-710F-4010-949B-B0BFA90BF08C}"/>
              </a:ext>
            </a:extLst>
          </p:cNvPr>
          <p:cNvSpPr txBox="1"/>
          <p:nvPr/>
        </p:nvSpPr>
        <p:spPr>
          <a:xfrm>
            <a:off x="4565113" y="1218997"/>
            <a:ext cx="2515439" cy="369332"/>
          </a:xfrm>
          <a:prstGeom prst="rect">
            <a:avLst/>
          </a:prstGeom>
          <a:noFill/>
        </p:spPr>
        <p:txBody>
          <a:bodyPr wrap="square" rtlCol="0">
            <a:spAutoFit/>
          </a:bodyPr>
          <a:lstStyle/>
          <a:p>
            <a:r>
              <a:rPr lang="es-ES" b="1" dirty="0">
                <a:latin typeface="+mj-lt"/>
              </a:rPr>
              <a:t>Diseñadores y arquitectos</a:t>
            </a:r>
            <a:endParaRPr lang="es-EC" b="1" dirty="0">
              <a:latin typeface="+mj-lt"/>
            </a:endParaRPr>
          </a:p>
        </p:txBody>
      </p:sp>
      <p:sp>
        <p:nvSpPr>
          <p:cNvPr id="22" name="CuadroTexto 21">
            <a:extLst>
              <a:ext uri="{FF2B5EF4-FFF2-40B4-BE49-F238E27FC236}">
                <a16:creationId xmlns:a16="http://schemas.microsoft.com/office/drawing/2014/main" id="{58D1EF7F-7EF7-40D7-B4B3-E43FD51DC5C2}"/>
              </a:ext>
            </a:extLst>
          </p:cNvPr>
          <p:cNvSpPr txBox="1"/>
          <p:nvPr/>
        </p:nvSpPr>
        <p:spPr>
          <a:xfrm>
            <a:off x="183706" y="3625463"/>
            <a:ext cx="2358873" cy="369332"/>
          </a:xfrm>
          <a:prstGeom prst="rect">
            <a:avLst/>
          </a:prstGeom>
          <a:noFill/>
        </p:spPr>
        <p:txBody>
          <a:bodyPr wrap="square" rtlCol="0">
            <a:spAutoFit/>
          </a:bodyPr>
          <a:lstStyle/>
          <a:p>
            <a:r>
              <a:rPr lang="es-ES" b="1" dirty="0">
                <a:latin typeface="+mj-lt"/>
              </a:rPr>
              <a:t>Directores de proyectos</a:t>
            </a:r>
            <a:endParaRPr lang="es-EC" b="1" dirty="0">
              <a:latin typeface="+mj-lt"/>
            </a:endParaRPr>
          </a:p>
        </p:txBody>
      </p:sp>
      <p:sp>
        <p:nvSpPr>
          <p:cNvPr id="23" name="CuadroTexto 22">
            <a:extLst>
              <a:ext uri="{FF2B5EF4-FFF2-40B4-BE49-F238E27FC236}">
                <a16:creationId xmlns:a16="http://schemas.microsoft.com/office/drawing/2014/main" id="{555D3FBE-FCF8-428B-9F5F-45766043E0BB}"/>
              </a:ext>
            </a:extLst>
          </p:cNvPr>
          <p:cNvSpPr txBox="1"/>
          <p:nvPr/>
        </p:nvSpPr>
        <p:spPr>
          <a:xfrm>
            <a:off x="9719448" y="1197518"/>
            <a:ext cx="2461881" cy="369332"/>
          </a:xfrm>
          <a:prstGeom prst="rect">
            <a:avLst/>
          </a:prstGeom>
          <a:noFill/>
        </p:spPr>
        <p:txBody>
          <a:bodyPr wrap="square" rtlCol="0">
            <a:spAutoFit/>
          </a:bodyPr>
          <a:lstStyle/>
          <a:p>
            <a:r>
              <a:rPr lang="es-ES" b="1" dirty="0">
                <a:latin typeface="+mj-lt"/>
              </a:rPr>
              <a:t>Estimadores de costos</a:t>
            </a:r>
            <a:endParaRPr lang="es-EC" b="1" dirty="0">
              <a:latin typeface="+mj-lt"/>
            </a:endParaRPr>
          </a:p>
        </p:txBody>
      </p:sp>
      <p:sp>
        <p:nvSpPr>
          <p:cNvPr id="24" name="CuadroTexto 23">
            <a:extLst>
              <a:ext uri="{FF2B5EF4-FFF2-40B4-BE49-F238E27FC236}">
                <a16:creationId xmlns:a16="http://schemas.microsoft.com/office/drawing/2014/main" id="{5E58D1E0-464D-4A68-B150-17C5A2AD435C}"/>
              </a:ext>
            </a:extLst>
          </p:cNvPr>
          <p:cNvSpPr txBox="1"/>
          <p:nvPr/>
        </p:nvSpPr>
        <p:spPr>
          <a:xfrm>
            <a:off x="10049774" y="3625463"/>
            <a:ext cx="2160000" cy="369332"/>
          </a:xfrm>
          <a:prstGeom prst="rect">
            <a:avLst/>
          </a:prstGeom>
          <a:noFill/>
        </p:spPr>
        <p:txBody>
          <a:bodyPr wrap="square" rtlCol="0">
            <a:spAutoFit/>
          </a:bodyPr>
          <a:lstStyle/>
          <a:p>
            <a:r>
              <a:rPr lang="es-ES" b="1" dirty="0">
                <a:latin typeface="+mj-lt"/>
              </a:rPr>
              <a:t>Subcontratistas</a:t>
            </a:r>
            <a:endParaRPr lang="es-EC" b="1" dirty="0">
              <a:latin typeface="+mj-lt"/>
            </a:endParaRPr>
          </a:p>
        </p:txBody>
      </p:sp>
      <p:pic>
        <p:nvPicPr>
          <p:cNvPr id="28" name="Imagen 27">
            <a:extLst>
              <a:ext uri="{FF2B5EF4-FFF2-40B4-BE49-F238E27FC236}">
                <a16:creationId xmlns:a16="http://schemas.microsoft.com/office/drawing/2014/main" id="{61098166-A0A8-486E-8870-B5FA16062F04}"/>
              </a:ext>
            </a:extLst>
          </p:cNvPr>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797249" y="4034518"/>
            <a:ext cx="6840000" cy="2160000"/>
          </a:xfrm>
          <a:prstGeom prst="rect">
            <a:avLst/>
          </a:prstGeom>
          <a:noFill/>
          <a:ln>
            <a:solidFill>
              <a:srgbClr val="0070C0"/>
            </a:solidFill>
          </a:ln>
        </p:spPr>
      </p:pic>
      <p:sp>
        <p:nvSpPr>
          <p:cNvPr id="29" name="CuadroTexto 28">
            <a:extLst>
              <a:ext uri="{FF2B5EF4-FFF2-40B4-BE49-F238E27FC236}">
                <a16:creationId xmlns:a16="http://schemas.microsoft.com/office/drawing/2014/main" id="{EB677087-9D3B-464C-AFE0-82F3FE2D0415}"/>
              </a:ext>
            </a:extLst>
          </p:cNvPr>
          <p:cNvSpPr txBox="1"/>
          <p:nvPr/>
        </p:nvSpPr>
        <p:spPr>
          <a:xfrm>
            <a:off x="2797249" y="6324601"/>
            <a:ext cx="7659387" cy="861774"/>
          </a:xfrm>
          <a:prstGeom prst="rect">
            <a:avLst/>
          </a:prstGeom>
          <a:noFill/>
        </p:spPr>
        <p:txBody>
          <a:bodyPr wrap="square" rtlCol="0">
            <a:spAutoFit/>
          </a:bodyPr>
          <a:lstStyle/>
          <a:p>
            <a:r>
              <a:rPr lang="es-ES" sz="1600" b="1" dirty="0"/>
              <a:t>Adaptado de: </a:t>
            </a:r>
            <a:r>
              <a:rPr lang="es-SV" sz="1600" i="1" dirty="0">
                <a:effectLst/>
                <a:latin typeface="Calibri" panose="020F0502020204030204" pitchFamily="34" charset="0"/>
                <a:ea typeface="Calibri" panose="020F0502020204030204" pitchFamily="34" charset="0"/>
                <a:cs typeface="Calibri" panose="020F0502020204030204" pitchFamily="34" charset="0"/>
              </a:rPr>
              <a:t>Project Data. https://retokommerling.com/wp-content/uploads/2018/12/FOTO-1-Fuente-Autodesk.jpg</a:t>
            </a:r>
            <a:r>
              <a:rPr lang="es-SV" sz="1600" dirty="0">
                <a:effectLst/>
                <a:latin typeface="Calibri" panose="020F0502020204030204" pitchFamily="34" charset="0"/>
                <a:ea typeface="Calibri" panose="020F0502020204030204" pitchFamily="34" charset="0"/>
                <a:cs typeface="Calibri" panose="020F0502020204030204" pitchFamily="34" charset="0"/>
              </a:rPr>
              <a:t>, por (Autodesk, 2020).</a:t>
            </a:r>
            <a:endParaRPr lang="es-EC" sz="1600" dirty="0">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sp>
        <p:nvSpPr>
          <p:cNvPr id="30" name="CuadroTexto 29">
            <a:extLst>
              <a:ext uri="{FF2B5EF4-FFF2-40B4-BE49-F238E27FC236}">
                <a16:creationId xmlns:a16="http://schemas.microsoft.com/office/drawing/2014/main" id="{787A5260-599F-4083-B16B-41A9EEABE9F5}"/>
              </a:ext>
            </a:extLst>
          </p:cNvPr>
          <p:cNvSpPr txBox="1"/>
          <p:nvPr/>
        </p:nvSpPr>
        <p:spPr>
          <a:xfrm>
            <a:off x="1259607" y="61536"/>
            <a:ext cx="705379" cy="984885"/>
          </a:xfrm>
          <a:prstGeom prst="rect">
            <a:avLst/>
          </a:prstGeom>
          <a:noFill/>
        </p:spPr>
        <p:txBody>
          <a:bodyPr wrap="square" rtlCol="0">
            <a:spAutoFit/>
          </a:bodyPr>
          <a:lstStyle/>
          <a:p>
            <a:r>
              <a:rPr lang="es-ES" dirty="0"/>
              <a:t>	</a:t>
            </a:r>
            <a:r>
              <a:rPr lang="es-ES" sz="4000" b="1" dirty="0"/>
              <a:t>IV</a:t>
            </a:r>
            <a:endParaRPr lang="es-EC" sz="4000" b="1" dirty="0"/>
          </a:p>
        </p:txBody>
      </p:sp>
      <p:sp>
        <p:nvSpPr>
          <p:cNvPr id="25" name="Elipse 24">
            <a:extLst>
              <a:ext uri="{FF2B5EF4-FFF2-40B4-BE49-F238E27FC236}">
                <a16:creationId xmlns:a16="http://schemas.microsoft.com/office/drawing/2014/main" id="{127D4582-35E1-4AC0-8DB0-38C674E803CB}"/>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CuadroTexto 25">
            <a:extLst>
              <a:ext uri="{FF2B5EF4-FFF2-40B4-BE49-F238E27FC236}">
                <a16:creationId xmlns:a16="http://schemas.microsoft.com/office/drawing/2014/main" id="{C4CB09F0-7956-44D0-A78D-5F904A3A0443}"/>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20</a:t>
            </a:r>
            <a:endParaRPr lang="es-EC" dirty="0">
              <a:solidFill>
                <a:srgbClr val="002060"/>
              </a:solidFill>
            </a:endParaRPr>
          </a:p>
        </p:txBody>
      </p:sp>
    </p:spTree>
    <p:extLst>
      <p:ext uri="{BB962C8B-B14F-4D97-AF65-F5344CB8AC3E}">
        <p14:creationId xmlns:p14="http://schemas.microsoft.com/office/powerpoint/2010/main" val="419125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wipe(down)">
                                      <p:cBhvr>
                                        <p:cTn id="26" dur="5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wipe(down)">
                                      <p:cBhvr>
                                        <p:cTn id="31" dur="500"/>
                                        <p:tgtEl>
                                          <p:spTgt spid="103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par>
                                <p:cTn id="48" presetID="2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2874738"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11" y="319354"/>
            <a:ext cx="2461882" cy="1323439"/>
          </a:xfrm>
          <a:prstGeom prst="rect">
            <a:avLst/>
          </a:prstGeom>
          <a:noFill/>
        </p:spPr>
        <p:txBody>
          <a:bodyPr wrap="square" rtlCol="0">
            <a:spAutoFit/>
          </a:bodyPr>
          <a:lstStyle/>
          <a:p>
            <a:r>
              <a:rPr lang="es-ES" sz="4000" dirty="0">
                <a:solidFill>
                  <a:schemeClr val="accent6">
                    <a:lumMod val="75000"/>
                  </a:schemeClr>
                </a:solidFill>
              </a:rPr>
              <a:t>VENTAJAS</a:t>
            </a:r>
          </a:p>
          <a:p>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289048" y="42355"/>
            <a:ext cx="705379" cy="369332"/>
          </a:xfrm>
          <a:prstGeom prst="rect">
            <a:avLst/>
          </a:prstGeom>
          <a:noFill/>
        </p:spPr>
        <p:txBody>
          <a:bodyPr wrap="square" rtlCol="0">
            <a:spAutoFit/>
          </a:bodyPr>
          <a:lstStyle/>
          <a:p>
            <a:r>
              <a:rPr lang="es-ES" dirty="0"/>
              <a:t>	</a:t>
            </a:r>
            <a:endParaRPr lang="es-EC" sz="4000" b="1" dirty="0"/>
          </a:p>
        </p:txBody>
      </p:sp>
      <p:sp>
        <p:nvSpPr>
          <p:cNvPr id="21" name="CuadroTexto 20">
            <a:extLst>
              <a:ext uri="{FF2B5EF4-FFF2-40B4-BE49-F238E27FC236}">
                <a16:creationId xmlns:a16="http://schemas.microsoft.com/office/drawing/2014/main" id="{1BCE56FB-710F-4010-949B-B0BFA90BF08C}"/>
              </a:ext>
            </a:extLst>
          </p:cNvPr>
          <p:cNvSpPr txBox="1"/>
          <p:nvPr/>
        </p:nvSpPr>
        <p:spPr>
          <a:xfrm>
            <a:off x="2906067" y="5024523"/>
            <a:ext cx="2515439" cy="369332"/>
          </a:xfrm>
          <a:prstGeom prst="rect">
            <a:avLst/>
          </a:prstGeom>
          <a:noFill/>
        </p:spPr>
        <p:txBody>
          <a:bodyPr wrap="square" rtlCol="0">
            <a:spAutoFit/>
          </a:bodyPr>
          <a:lstStyle/>
          <a:p>
            <a:r>
              <a:rPr lang="es-ES" b="1" dirty="0">
                <a:latin typeface="+mj-lt"/>
              </a:rPr>
              <a:t>Mayor productividad</a:t>
            </a:r>
            <a:endParaRPr lang="es-EC" b="1" dirty="0">
              <a:latin typeface="+mj-lt"/>
            </a:endParaRPr>
          </a:p>
        </p:txBody>
      </p:sp>
      <p:sp>
        <p:nvSpPr>
          <p:cNvPr id="22" name="CuadroTexto 21">
            <a:extLst>
              <a:ext uri="{FF2B5EF4-FFF2-40B4-BE49-F238E27FC236}">
                <a16:creationId xmlns:a16="http://schemas.microsoft.com/office/drawing/2014/main" id="{58D1EF7F-7EF7-40D7-B4B3-E43FD51DC5C2}"/>
              </a:ext>
            </a:extLst>
          </p:cNvPr>
          <p:cNvSpPr txBox="1"/>
          <p:nvPr/>
        </p:nvSpPr>
        <p:spPr>
          <a:xfrm>
            <a:off x="78601" y="3059668"/>
            <a:ext cx="3473893" cy="369332"/>
          </a:xfrm>
          <a:prstGeom prst="rect">
            <a:avLst/>
          </a:prstGeom>
          <a:noFill/>
        </p:spPr>
        <p:txBody>
          <a:bodyPr wrap="square" rtlCol="0">
            <a:spAutoFit/>
          </a:bodyPr>
          <a:lstStyle/>
          <a:p>
            <a:r>
              <a:rPr lang="es-ES" b="1" dirty="0">
                <a:latin typeface="+mj-lt"/>
              </a:rPr>
              <a:t>Coordinación de la información</a:t>
            </a:r>
            <a:endParaRPr lang="es-EC" b="1" dirty="0">
              <a:latin typeface="+mj-lt"/>
            </a:endParaRPr>
          </a:p>
        </p:txBody>
      </p:sp>
      <p:sp>
        <p:nvSpPr>
          <p:cNvPr id="23" name="CuadroTexto 22">
            <a:extLst>
              <a:ext uri="{FF2B5EF4-FFF2-40B4-BE49-F238E27FC236}">
                <a16:creationId xmlns:a16="http://schemas.microsoft.com/office/drawing/2014/main" id="{555D3FBE-FCF8-428B-9F5F-45766043E0BB}"/>
              </a:ext>
            </a:extLst>
          </p:cNvPr>
          <p:cNvSpPr txBox="1"/>
          <p:nvPr/>
        </p:nvSpPr>
        <p:spPr>
          <a:xfrm>
            <a:off x="7936945" y="5024523"/>
            <a:ext cx="2461881" cy="369332"/>
          </a:xfrm>
          <a:prstGeom prst="rect">
            <a:avLst/>
          </a:prstGeom>
          <a:noFill/>
        </p:spPr>
        <p:txBody>
          <a:bodyPr wrap="square" rtlCol="0">
            <a:spAutoFit/>
          </a:bodyPr>
          <a:lstStyle/>
          <a:p>
            <a:r>
              <a:rPr lang="es-ES" b="1" dirty="0">
                <a:latin typeface="+mj-lt"/>
              </a:rPr>
              <a:t>Mayor eficiencia</a:t>
            </a:r>
            <a:endParaRPr lang="es-EC" b="1" dirty="0">
              <a:latin typeface="+mj-lt"/>
            </a:endParaRPr>
          </a:p>
        </p:txBody>
      </p:sp>
      <p:sp>
        <p:nvSpPr>
          <p:cNvPr id="24" name="CuadroTexto 23">
            <a:extLst>
              <a:ext uri="{FF2B5EF4-FFF2-40B4-BE49-F238E27FC236}">
                <a16:creationId xmlns:a16="http://schemas.microsoft.com/office/drawing/2014/main" id="{5E58D1E0-464D-4A68-B150-17C5A2AD435C}"/>
              </a:ext>
            </a:extLst>
          </p:cNvPr>
          <p:cNvSpPr txBox="1"/>
          <p:nvPr/>
        </p:nvSpPr>
        <p:spPr>
          <a:xfrm>
            <a:off x="719612" y="4042095"/>
            <a:ext cx="2624476" cy="369332"/>
          </a:xfrm>
          <a:prstGeom prst="rect">
            <a:avLst/>
          </a:prstGeom>
          <a:noFill/>
        </p:spPr>
        <p:txBody>
          <a:bodyPr wrap="square" rtlCol="0">
            <a:spAutoFit/>
          </a:bodyPr>
          <a:lstStyle/>
          <a:p>
            <a:r>
              <a:rPr lang="es-ES" b="1" dirty="0">
                <a:latin typeface="+mj-lt"/>
              </a:rPr>
              <a:t>Menor riesgo de errores</a:t>
            </a:r>
            <a:endParaRPr lang="es-EC" b="1" dirty="0">
              <a:latin typeface="+mj-lt"/>
            </a:endParaRPr>
          </a:p>
        </p:txBody>
      </p:sp>
      <p:pic>
        <p:nvPicPr>
          <p:cNvPr id="3074" name="Picture 2" descr="FLUJO DE TRABAJO | Educacion, Trabajo, Sitios web">
            <a:extLst>
              <a:ext uri="{FF2B5EF4-FFF2-40B4-BE49-F238E27FC236}">
                <a16:creationId xmlns:a16="http://schemas.microsoft.com/office/drawing/2014/main" id="{65B4477C-2283-499C-A0CF-528DD7195757}"/>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53281" y="1390442"/>
            <a:ext cx="6456909" cy="2892695"/>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9785E7BF-33F0-4EE6-AC90-6E29C0025A29}"/>
              </a:ext>
            </a:extLst>
          </p:cNvPr>
          <p:cNvSpPr txBox="1"/>
          <p:nvPr/>
        </p:nvSpPr>
        <p:spPr>
          <a:xfrm>
            <a:off x="9202571" y="4052281"/>
            <a:ext cx="2461881" cy="369332"/>
          </a:xfrm>
          <a:prstGeom prst="rect">
            <a:avLst/>
          </a:prstGeom>
          <a:noFill/>
        </p:spPr>
        <p:txBody>
          <a:bodyPr wrap="square" rtlCol="0">
            <a:spAutoFit/>
          </a:bodyPr>
          <a:lstStyle/>
          <a:p>
            <a:r>
              <a:rPr lang="es-ES" b="1" dirty="0">
                <a:latin typeface="+mj-lt"/>
              </a:rPr>
              <a:t>Ahorro de operación</a:t>
            </a:r>
            <a:endParaRPr lang="es-EC" b="1" dirty="0">
              <a:latin typeface="+mj-lt"/>
            </a:endParaRPr>
          </a:p>
        </p:txBody>
      </p:sp>
      <p:sp>
        <p:nvSpPr>
          <p:cNvPr id="26" name="CuadroTexto 25">
            <a:extLst>
              <a:ext uri="{FF2B5EF4-FFF2-40B4-BE49-F238E27FC236}">
                <a16:creationId xmlns:a16="http://schemas.microsoft.com/office/drawing/2014/main" id="{B8B5A7BE-878F-4A88-8C78-A9B1E0E7B646}"/>
              </a:ext>
            </a:extLst>
          </p:cNvPr>
          <p:cNvSpPr txBox="1"/>
          <p:nvPr/>
        </p:nvSpPr>
        <p:spPr>
          <a:xfrm>
            <a:off x="9568507" y="3059668"/>
            <a:ext cx="2623493" cy="369332"/>
          </a:xfrm>
          <a:prstGeom prst="rect">
            <a:avLst/>
          </a:prstGeom>
          <a:noFill/>
        </p:spPr>
        <p:txBody>
          <a:bodyPr wrap="square" rtlCol="0">
            <a:spAutoFit/>
          </a:bodyPr>
          <a:lstStyle/>
          <a:p>
            <a:r>
              <a:rPr lang="es-ES" b="1" dirty="0">
                <a:latin typeface="+mj-lt"/>
              </a:rPr>
              <a:t>Ahorro de mantenimiento</a:t>
            </a:r>
            <a:endParaRPr lang="es-EC" b="1" dirty="0">
              <a:latin typeface="+mj-lt"/>
            </a:endParaRPr>
          </a:p>
        </p:txBody>
      </p:sp>
      <p:sp>
        <p:nvSpPr>
          <p:cNvPr id="27" name="CuadroTexto 26">
            <a:extLst>
              <a:ext uri="{FF2B5EF4-FFF2-40B4-BE49-F238E27FC236}">
                <a16:creationId xmlns:a16="http://schemas.microsoft.com/office/drawing/2014/main" id="{81E9C7A2-B434-4F08-B4B8-98C2778EDC21}"/>
              </a:ext>
            </a:extLst>
          </p:cNvPr>
          <p:cNvSpPr txBox="1"/>
          <p:nvPr/>
        </p:nvSpPr>
        <p:spPr>
          <a:xfrm>
            <a:off x="5421506" y="5393855"/>
            <a:ext cx="2515439" cy="369332"/>
          </a:xfrm>
          <a:prstGeom prst="rect">
            <a:avLst/>
          </a:prstGeom>
          <a:noFill/>
        </p:spPr>
        <p:txBody>
          <a:bodyPr wrap="square" rtlCol="0">
            <a:spAutoFit/>
          </a:bodyPr>
          <a:lstStyle/>
          <a:p>
            <a:r>
              <a:rPr lang="es-ES" b="1" dirty="0">
                <a:latin typeface="+mj-lt"/>
              </a:rPr>
              <a:t>Reducción de costes</a:t>
            </a:r>
            <a:endParaRPr lang="es-EC" b="1" dirty="0">
              <a:latin typeface="+mj-lt"/>
            </a:endParaRPr>
          </a:p>
        </p:txBody>
      </p:sp>
      <p:sp>
        <p:nvSpPr>
          <p:cNvPr id="30" name="CuadroTexto 29">
            <a:extLst>
              <a:ext uri="{FF2B5EF4-FFF2-40B4-BE49-F238E27FC236}">
                <a16:creationId xmlns:a16="http://schemas.microsoft.com/office/drawing/2014/main" id="{78DC9B4B-28B9-4CCA-96D1-64498EA0C45D}"/>
              </a:ext>
            </a:extLst>
          </p:cNvPr>
          <p:cNvSpPr txBox="1"/>
          <p:nvPr/>
        </p:nvSpPr>
        <p:spPr>
          <a:xfrm>
            <a:off x="1259607" y="61536"/>
            <a:ext cx="705379" cy="984885"/>
          </a:xfrm>
          <a:prstGeom prst="rect">
            <a:avLst/>
          </a:prstGeom>
          <a:noFill/>
        </p:spPr>
        <p:txBody>
          <a:bodyPr wrap="square" rtlCol="0">
            <a:spAutoFit/>
          </a:bodyPr>
          <a:lstStyle/>
          <a:p>
            <a:r>
              <a:rPr lang="es-ES" dirty="0"/>
              <a:t>	</a:t>
            </a:r>
            <a:r>
              <a:rPr lang="es-ES" sz="4000" b="1" dirty="0"/>
              <a:t>IV</a:t>
            </a:r>
            <a:endParaRPr lang="es-EC" sz="4000" b="1" dirty="0"/>
          </a:p>
        </p:txBody>
      </p:sp>
      <p:sp>
        <p:nvSpPr>
          <p:cNvPr id="17" name="Elipse 16">
            <a:extLst>
              <a:ext uri="{FF2B5EF4-FFF2-40B4-BE49-F238E27FC236}">
                <a16:creationId xmlns:a16="http://schemas.microsoft.com/office/drawing/2014/main" id="{801B14ED-8C40-41D7-8FBD-C749B57BB9BB}"/>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CuadroTexto 17">
            <a:extLst>
              <a:ext uri="{FF2B5EF4-FFF2-40B4-BE49-F238E27FC236}">
                <a16:creationId xmlns:a16="http://schemas.microsoft.com/office/drawing/2014/main" id="{59AE77AF-9144-457F-9620-7ED1FF568290}"/>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21</a:t>
            </a:r>
            <a:endParaRPr lang="es-EC" dirty="0">
              <a:solidFill>
                <a:srgbClr val="002060"/>
              </a:solidFill>
            </a:endParaRPr>
          </a:p>
        </p:txBody>
      </p:sp>
    </p:spTree>
    <p:extLst>
      <p:ext uri="{BB962C8B-B14F-4D97-AF65-F5344CB8AC3E}">
        <p14:creationId xmlns:p14="http://schemas.microsoft.com/office/powerpoint/2010/main" val="296770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2891065"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11" y="319354"/>
            <a:ext cx="2762918" cy="1323439"/>
          </a:xfrm>
          <a:prstGeom prst="rect">
            <a:avLst/>
          </a:prstGeom>
          <a:noFill/>
        </p:spPr>
        <p:txBody>
          <a:bodyPr wrap="square" rtlCol="0">
            <a:spAutoFit/>
          </a:bodyPr>
          <a:lstStyle/>
          <a:p>
            <a:r>
              <a:rPr lang="es-ES" sz="4000" dirty="0">
                <a:solidFill>
                  <a:schemeClr val="accent6">
                    <a:lumMod val="75000"/>
                  </a:schemeClr>
                </a:solidFill>
              </a:rPr>
              <a:t>VENTAJAS</a:t>
            </a:r>
          </a:p>
          <a:p>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289048" y="42355"/>
            <a:ext cx="705379" cy="369332"/>
          </a:xfrm>
          <a:prstGeom prst="rect">
            <a:avLst/>
          </a:prstGeom>
          <a:noFill/>
        </p:spPr>
        <p:txBody>
          <a:bodyPr wrap="square" rtlCol="0">
            <a:spAutoFit/>
          </a:bodyPr>
          <a:lstStyle/>
          <a:p>
            <a:r>
              <a:rPr lang="es-ES" dirty="0"/>
              <a:t>	</a:t>
            </a:r>
            <a:endParaRPr lang="es-EC" sz="4000" b="1" dirty="0"/>
          </a:p>
        </p:txBody>
      </p:sp>
      <p:pic>
        <p:nvPicPr>
          <p:cNvPr id="9" name="Imagen 8">
            <a:extLst>
              <a:ext uri="{FF2B5EF4-FFF2-40B4-BE49-F238E27FC236}">
                <a16:creationId xmlns:a16="http://schemas.microsoft.com/office/drawing/2014/main" id="{307C2678-CCCC-4423-854F-6A568BF35F6E}"/>
              </a:ext>
            </a:extLst>
          </p:cNvPr>
          <p:cNvPicPr>
            <a:picLocks noChangeAspect="1"/>
          </p:cNvPicPr>
          <p:nvPr/>
        </p:nvPicPr>
        <p:blipFill rotWithShape="1">
          <a:blip r:embed="rId5">
            <a:extLst>
              <a:ext uri="{28A0092B-C50C-407E-A947-70E740481C1C}">
                <a14:useLocalDpi xmlns:a14="http://schemas.microsoft.com/office/drawing/2010/main" val="0"/>
              </a:ext>
            </a:extLst>
          </a:blip>
          <a:srcRect b="15740"/>
          <a:stretch/>
        </p:blipFill>
        <p:spPr>
          <a:xfrm>
            <a:off x="-45086" y="1502006"/>
            <a:ext cx="12237086" cy="4553498"/>
          </a:xfrm>
          <a:prstGeom prst="rect">
            <a:avLst/>
          </a:prstGeom>
        </p:spPr>
      </p:pic>
      <p:sp>
        <p:nvSpPr>
          <p:cNvPr id="18" name="CuadroTexto 17">
            <a:extLst>
              <a:ext uri="{FF2B5EF4-FFF2-40B4-BE49-F238E27FC236}">
                <a16:creationId xmlns:a16="http://schemas.microsoft.com/office/drawing/2014/main" id="{182F7783-D651-4525-9132-0391CD12EE71}"/>
              </a:ext>
            </a:extLst>
          </p:cNvPr>
          <p:cNvSpPr txBox="1"/>
          <p:nvPr/>
        </p:nvSpPr>
        <p:spPr>
          <a:xfrm>
            <a:off x="193221" y="6415535"/>
            <a:ext cx="11805557" cy="800219"/>
          </a:xfrm>
          <a:prstGeom prst="rect">
            <a:avLst/>
          </a:prstGeom>
          <a:noFill/>
        </p:spPr>
        <p:txBody>
          <a:bodyPr wrap="square" rtlCol="0">
            <a:spAutoFit/>
          </a:bodyPr>
          <a:lstStyle/>
          <a:p>
            <a:r>
              <a:rPr lang="es-ES" sz="1400" b="1" dirty="0"/>
              <a:t>Adaptado de: </a:t>
            </a:r>
            <a:r>
              <a:rPr lang="es-ES" sz="1400" i="1" dirty="0"/>
              <a:t>Digital  in </a:t>
            </a:r>
            <a:r>
              <a:rPr lang="es-ES" sz="1400" i="1" dirty="0" err="1"/>
              <a:t>Engineering</a:t>
            </a:r>
            <a:r>
              <a:rPr lang="es-ES" sz="1400" i="1" dirty="0"/>
              <a:t> and </a:t>
            </a:r>
            <a:r>
              <a:rPr lang="es-ES" sz="1400" i="1" dirty="0" err="1"/>
              <a:t>Construction</a:t>
            </a:r>
            <a:r>
              <a:rPr lang="es-ES" sz="1400" i="1" dirty="0"/>
              <a:t>, Boston </a:t>
            </a:r>
            <a:r>
              <a:rPr lang="es-ES" sz="1400" i="1" dirty="0" err="1"/>
              <a:t>Consulting</a:t>
            </a:r>
            <a:r>
              <a:rPr lang="es-ES" sz="1400" i="1" dirty="0"/>
              <a:t> </a:t>
            </a:r>
            <a:r>
              <a:rPr lang="es-ES" sz="1400" i="1" dirty="0" err="1"/>
              <a:t>Group</a:t>
            </a:r>
            <a:r>
              <a:rPr lang="es-ES" sz="1400" i="1" dirty="0"/>
              <a:t>, </a:t>
            </a:r>
            <a:r>
              <a:rPr lang="es-SV" sz="1400" i="1" dirty="0">
                <a:effectLst/>
                <a:latin typeface="Calibri" panose="020F0502020204030204" pitchFamily="34" charset="0"/>
                <a:ea typeface="Calibri" panose="020F0502020204030204" pitchFamily="34" charset="0"/>
                <a:cs typeface="Calibri" panose="020F0502020204030204" pitchFamily="34" charset="0"/>
              </a:rPr>
              <a:t>https://www.mef.gob.pe/contenidos/inv_publica/docs/capacitacion/20190318/Sesion_4_Building_Information_Modelling.pdf</a:t>
            </a:r>
            <a:r>
              <a:rPr lang="es-SV" sz="1400" dirty="0">
                <a:effectLst/>
                <a:latin typeface="Calibri" panose="020F0502020204030204" pitchFamily="34" charset="0"/>
                <a:ea typeface="Calibri" panose="020F0502020204030204" pitchFamily="34" charset="0"/>
                <a:cs typeface="Calibri" panose="020F0502020204030204" pitchFamily="34" charset="0"/>
              </a:rPr>
              <a:t>, por </a:t>
            </a:r>
            <a:r>
              <a:rPr lang="es-SV" sz="1400" dirty="0">
                <a:latin typeface="Calibri" panose="020F0502020204030204" pitchFamily="34" charset="0"/>
                <a:ea typeface="Calibri" panose="020F0502020204030204" pitchFamily="34" charset="0"/>
                <a:cs typeface="Calibri" panose="020F0502020204030204" pitchFamily="34" charset="0"/>
              </a:rPr>
              <a:t>(Crespi, </a:t>
            </a:r>
            <a:r>
              <a:rPr lang="es-SV" sz="1400" dirty="0">
                <a:effectLst/>
                <a:latin typeface="Calibri" panose="020F0502020204030204" pitchFamily="34" charset="0"/>
                <a:ea typeface="Calibri" panose="020F0502020204030204" pitchFamily="34" charset="0"/>
                <a:cs typeface="Calibri" panose="020F0502020204030204" pitchFamily="34" charset="0"/>
              </a:rPr>
              <a:t>2016).</a:t>
            </a:r>
            <a:endParaRPr lang="es-EC" sz="1400" dirty="0">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sp>
        <p:nvSpPr>
          <p:cNvPr id="19" name="CuadroTexto 18">
            <a:extLst>
              <a:ext uri="{FF2B5EF4-FFF2-40B4-BE49-F238E27FC236}">
                <a16:creationId xmlns:a16="http://schemas.microsoft.com/office/drawing/2014/main" id="{431C27EB-90C3-42FE-98CA-610A1529BD99}"/>
              </a:ext>
            </a:extLst>
          </p:cNvPr>
          <p:cNvSpPr txBox="1"/>
          <p:nvPr/>
        </p:nvSpPr>
        <p:spPr>
          <a:xfrm>
            <a:off x="1259607" y="61536"/>
            <a:ext cx="705379" cy="984885"/>
          </a:xfrm>
          <a:prstGeom prst="rect">
            <a:avLst/>
          </a:prstGeom>
          <a:noFill/>
        </p:spPr>
        <p:txBody>
          <a:bodyPr wrap="square" rtlCol="0">
            <a:spAutoFit/>
          </a:bodyPr>
          <a:lstStyle/>
          <a:p>
            <a:r>
              <a:rPr lang="es-ES" dirty="0"/>
              <a:t>	</a:t>
            </a:r>
            <a:r>
              <a:rPr lang="es-ES" sz="4000" b="1" dirty="0"/>
              <a:t>IV</a:t>
            </a:r>
            <a:endParaRPr lang="es-EC" sz="4000" b="1" dirty="0"/>
          </a:p>
        </p:txBody>
      </p:sp>
      <p:sp>
        <p:nvSpPr>
          <p:cNvPr id="11" name="Elipse 10">
            <a:extLst>
              <a:ext uri="{FF2B5EF4-FFF2-40B4-BE49-F238E27FC236}">
                <a16:creationId xmlns:a16="http://schemas.microsoft.com/office/drawing/2014/main" id="{98BAEC35-F457-4957-9C2B-2405E96ADDC7}"/>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CuadroTexto 11">
            <a:extLst>
              <a:ext uri="{FF2B5EF4-FFF2-40B4-BE49-F238E27FC236}">
                <a16:creationId xmlns:a16="http://schemas.microsoft.com/office/drawing/2014/main" id="{8827C0C3-0974-4AFC-ADE6-6EDAEB9DF335}"/>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22</a:t>
            </a:r>
            <a:endParaRPr lang="es-EC" dirty="0">
              <a:solidFill>
                <a:srgbClr val="002060"/>
              </a:solidFill>
            </a:endParaRPr>
          </a:p>
        </p:txBody>
      </p:sp>
    </p:spTree>
    <p:extLst>
      <p:ext uri="{BB962C8B-B14F-4D97-AF65-F5344CB8AC3E}">
        <p14:creationId xmlns:p14="http://schemas.microsoft.com/office/powerpoint/2010/main" val="314949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50" y="390537"/>
            <a:ext cx="4981142"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58501" y="358030"/>
            <a:ext cx="4981142" cy="1323439"/>
          </a:xfrm>
          <a:prstGeom prst="rect">
            <a:avLst/>
          </a:prstGeom>
          <a:noFill/>
        </p:spPr>
        <p:txBody>
          <a:bodyPr wrap="square" rtlCol="0">
            <a:spAutoFit/>
          </a:bodyPr>
          <a:lstStyle/>
          <a:p>
            <a:r>
              <a:rPr lang="es-ES" sz="4000" dirty="0">
                <a:solidFill>
                  <a:schemeClr val="accent6">
                    <a:lumMod val="75000"/>
                  </a:schemeClr>
                </a:solidFill>
              </a:rPr>
              <a:t>ADOPCIÓN DEL BIM</a:t>
            </a:r>
          </a:p>
          <a:p>
            <a:endParaRPr lang="es-EC" sz="4000" dirty="0">
              <a:solidFill>
                <a:schemeClr val="accent6">
                  <a:lumMod val="75000"/>
                </a:schemeClr>
              </a:solidFill>
            </a:endParaRPr>
          </a:p>
        </p:txBody>
      </p:sp>
      <p:sp>
        <p:nvSpPr>
          <p:cNvPr id="17" name="CuadroTexto 16">
            <a:extLst>
              <a:ext uri="{FF2B5EF4-FFF2-40B4-BE49-F238E27FC236}">
                <a16:creationId xmlns:a16="http://schemas.microsoft.com/office/drawing/2014/main" id="{C57822BE-26C6-4AD1-9FCC-1D982D332E99}"/>
              </a:ext>
            </a:extLst>
          </p:cNvPr>
          <p:cNvSpPr txBox="1"/>
          <p:nvPr/>
        </p:nvSpPr>
        <p:spPr>
          <a:xfrm>
            <a:off x="800100" y="6466227"/>
            <a:ext cx="11805557" cy="584775"/>
          </a:xfrm>
          <a:prstGeom prst="rect">
            <a:avLst/>
          </a:prstGeom>
          <a:noFill/>
        </p:spPr>
        <p:txBody>
          <a:bodyPr wrap="square" rtlCol="0">
            <a:spAutoFit/>
          </a:bodyPr>
          <a:lstStyle/>
          <a:p>
            <a:r>
              <a:rPr lang="es-ES" sz="1400" b="1" dirty="0"/>
              <a:t>Adaptado de: </a:t>
            </a:r>
            <a:r>
              <a:rPr lang="es-SV" sz="1400" i="1" dirty="0">
                <a:effectLst/>
                <a:latin typeface="Calibri" panose="020F0502020204030204" pitchFamily="34" charset="0"/>
                <a:ea typeface="Calibri" panose="020F0502020204030204" pitchFamily="34" charset="0"/>
                <a:cs typeface="Calibri" panose="020F0502020204030204" pitchFamily="34" charset="0"/>
              </a:rPr>
              <a:t>Geospatial </a:t>
            </a:r>
            <a:r>
              <a:rPr lang="es-SV" sz="1400" i="1" dirty="0" err="1">
                <a:effectLst/>
                <a:latin typeface="Calibri" panose="020F0502020204030204" pitchFamily="34" charset="0"/>
                <a:ea typeface="Calibri" panose="020F0502020204030204" pitchFamily="34" charset="0"/>
                <a:cs typeface="Calibri" panose="020F0502020204030204" pitchFamily="34" charset="0"/>
              </a:rPr>
              <a:t>World</a:t>
            </a:r>
            <a:r>
              <a:rPr lang="es-SV" sz="1400" i="1" dirty="0">
                <a:effectLst/>
                <a:latin typeface="Calibri" panose="020F0502020204030204" pitchFamily="34" charset="0"/>
                <a:ea typeface="Calibri" panose="020F0502020204030204" pitchFamily="34" charset="0"/>
                <a:cs typeface="Calibri" panose="020F0502020204030204" pitchFamily="34" charset="0"/>
              </a:rPr>
              <a:t>. https://geospatialmedia.s3.amazonaws.com/wp-content/uploads/2018/10/Page-50-51.jpg</a:t>
            </a:r>
            <a:r>
              <a:rPr lang="es-SV" sz="1400" dirty="0">
                <a:effectLst/>
                <a:latin typeface="Calibri" panose="020F0502020204030204" pitchFamily="34" charset="0"/>
                <a:ea typeface="Calibri" panose="020F0502020204030204" pitchFamily="34" charset="0"/>
                <a:cs typeface="Calibri" panose="020F0502020204030204" pitchFamily="34" charset="0"/>
              </a:rPr>
              <a:t>, por (</a:t>
            </a:r>
            <a:r>
              <a:rPr lang="es-SV" sz="1400" dirty="0" err="1">
                <a:effectLst/>
                <a:latin typeface="Calibri" panose="020F0502020204030204" pitchFamily="34" charset="0"/>
                <a:ea typeface="Calibri" panose="020F0502020204030204" pitchFamily="34" charset="0"/>
                <a:cs typeface="Calibri" panose="020F0502020204030204" pitchFamily="34" charset="0"/>
              </a:rPr>
              <a:t>Shimonti</a:t>
            </a:r>
            <a:r>
              <a:rPr lang="es-SV" sz="1400" dirty="0">
                <a:effectLst/>
                <a:latin typeface="Calibri" panose="020F0502020204030204" pitchFamily="34" charset="0"/>
                <a:ea typeface="Calibri" panose="020F0502020204030204" pitchFamily="34" charset="0"/>
                <a:cs typeface="Calibri" panose="020F0502020204030204" pitchFamily="34" charset="0"/>
              </a:rPr>
              <a:t>, 2018).</a:t>
            </a:r>
            <a:endParaRPr lang="es-EC" sz="1400" dirty="0">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sp>
        <p:nvSpPr>
          <p:cNvPr id="18" name="CuadroTexto 17">
            <a:extLst>
              <a:ext uri="{FF2B5EF4-FFF2-40B4-BE49-F238E27FC236}">
                <a16:creationId xmlns:a16="http://schemas.microsoft.com/office/drawing/2014/main" id="{C0A1CB7D-6D58-497B-A09F-8FF67AE96619}"/>
              </a:ext>
            </a:extLst>
          </p:cNvPr>
          <p:cNvSpPr txBox="1"/>
          <p:nvPr/>
        </p:nvSpPr>
        <p:spPr>
          <a:xfrm>
            <a:off x="1259607" y="61536"/>
            <a:ext cx="705379" cy="984885"/>
          </a:xfrm>
          <a:prstGeom prst="rect">
            <a:avLst/>
          </a:prstGeom>
          <a:noFill/>
        </p:spPr>
        <p:txBody>
          <a:bodyPr wrap="square" rtlCol="0">
            <a:spAutoFit/>
          </a:bodyPr>
          <a:lstStyle/>
          <a:p>
            <a:r>
              <a:rPr lang="es-ES" dirty="0"/>
              <a:t>	</a:t>
            </a:r>
            <a:r>
              <a:rPr lang="es-ES" sz="4000" b="1" dirty="0"/>
              <a:t>IV</a:t>
            </a:r>
            <a:endParaRPr lang="es-EC" sz="4000" b="1" dirty="0"/>
          </a:p>
        </p:txBody>
      </p:sp>
      <p:pic>
        <p:nvPicPr>
          <p:cNvPr id="1026" name="Picture 2">
            <a:extLst>
              <a:ext uri="{FF2B5EF4-FFF2-40B4-BE49-F238E27FC236}">
                <a16:creationId xmlns:a16="http://schemas.microsoft.com/office/drawing/2014/main" id="{7C4B01EE-B6ED-41EE-9FA5-8A46890FC9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5548" y="1078928"/>
            <a:ext cx="8489040" cy="5221049"/>
          </a:xfrm>
          <a:prstGeom prst="rect">
            <a:avLst/>
          </a:prstGeom>
          <a:noFill/>
          <a:extLst>
            <a:ext uri="{909E8E84-426E-40DD-AFC4-6F175D3DCCD1}">
              <a14:hiddenFill xmlns:a14="http://schemas.microsoft.com/office/drawing/2010/main">
                <a:solidFill>
                  <a:srgbClr val="FFFFFF"/>
                </a:solidFill>
              </a14:hiddenFill>
            </a:ext>
          </a:extLst>
        </p:spPr>
      </p:pic>
      <p:sp>
        <p:nvSpPr>
          <p:cNvPr id="10" name="Elipse 9">
            <a:extLst>
              <a:ext uri="{FF2B5EF4-FFF2-40B4-BE49-F238E27FC236}">
                <a16:creationId xmlns:a16="http://schemas.microsoft.com/office/drawing/2014/main" id="{2FD0262B-D08F-480F-A0BD-0B6B11A52D9C}"/>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CuadroTexto 10">
            <a:extLst>
              <a:ext uri="{FF2B5EF4-FFF2-40B4-BE49-F238E27FC236}">
                <a16:creationId xmlns:a16="http://schemas.microsoft.com/office/drawing/2014/main" id="{D28BED02-54BA-4D86-B3A8-D02AE8301721}"/>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23</a:t>
            </a:r>
            <a:endParaRPr lang="es-EC" dirty="0">
              <a:solidFill>
                <a:srgbClr val="002060"/>
              </a:solidFill>
            </a:endParaRPr>
          </a:p>
        </p:txBody>
      </p:sp>
    </p:spTree>
    <p:extLst>
      <p:ext uri="{BB962C8B-B14F-4D97-AF65-F5344CB8AC3E}">
        <p14:creationId xmlns:p14="http://schemas.microsoft.com/office/powerpoint/2010/main" val="3267692702"/>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3481795"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10" y="319354"/>
            <a:ext cx="3481795" cy="1323439"/>
          </a:xfrm>
          <a:prstGeom prst="rect">
            <a:avLst/>
          </a:prstGeom>
          <a:noFill/>
        </p:spPr>
        <p:txBody>
          <a:bodyPr wrap="square" rtlCol="0">
            <a:spAutoFit/>
          </a:bodyPr>
          <a:lstStyle/>
          <a:p>
            <a:r>
              <a:rPr lang="es-ES" sz="4000" dirty="0">
                <a:solidFill>
                  <a:schemeClr val="accent6">
                    <a:lumMod val="75000"/>
                  </a:schemeClr>
                </a:solidFill>
              </a:rPr>
              <a:t>NORMATIVA</a:t>
            </a:r>
          </a:p>
          <a:p>
            <a:endParaRPr lang="es-EC" sz="4000" dirty="0">
              <a:solidFill>
                <a:schemeClr val="accent6">
                  <a:lumMod val="75000"/>
                </a:schemeClr>
              </a:solidFill>
            </a:endParaRPr>
          </a:p>
        </p:txBody>
      </p:sp>
      <p:pic>
        <p:nvPicPr>
          <p:cNvPr id="9" name="Imagen 8">
            <a:extLst>
              <a:ext uri="{FF2B5EF4-FFF2-40B4-BE49-F238E27FC236}">
                <a16:creationId xmlns:a16="http://schemas.microsoft.com/office/drawing/2014/main" id="{8E9F7E62-3C7E-4DD5-A128-E9F76618994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28118" y="2249488"/>
            <a:ext cx="5843456" cy="3146476"/>
          </a:xfrm>
          <a:prstGeom prst="rect">
            <a:avLst/>
          </a:prstGeom>
        </p:spPr>
      </p:pic>
      <p:sp>
        <p:nvSpPr>
          <p:cNvPr id="18" name="CuadroTexto 17">
            <a:extLst>
              <a:ext uri="{FF2B5EF4-FFF2-40B4-BE49-F238E27FC236}">
                <a16:creationId xmlns:a16="http://schemas.microsoft.com/office/drawing/2014/main" id="{4EA07AFD-5B73-42E4-85AB-3A7D3AD3D773}"/>
              </a:ext>
            </a:extLst>
          </p:cNvPr>
          <p:cNvSpPr txBox="1"/>
          <p:nvPr/>
        </p:nvSpPr>
        <p:spPr>
          <a:xfrm>
            <a:off x="0" y="2643719"/>
            <a:ext cx="3473893" cy="646331"/>
          </a:xfrm>
          <a:prstGeom prst="rect">
            <a:avLst/>
          </a:prstGeom>
          <a:noFill/>
        </p:spPr>
        <p:txBody>
          <a:bodyPr wrap="square" rtlCol="0">
            <a:spAutoFit/>
          </a:bodyPr>
          <a:lstStyle/>
          <a:p>
            <a:r>
              <a:rPr lang="es-ES" b="1" dirty="0">
                <a:solidFill>
                  <a:srgbClr val="0070C0"/>
                </a:solidFill>
                <a:latin typeface="+mj-lt"/>
              </a:rPr>
              <a:t>Parte I:</a:t>
            </a:r>
            <a:br>
              <a:rPr lang="es-ES" b="1" dirty="0">
                <a:latin typeface="+mj-lt"/>
              </a:rPr>
            </a:br>
            <a:r>
              <a:rPr lang="es-ES" b="1" dirty="0">
                <a:latin typeface="+mj-lt"/>
              </a:rPr>
              <a:t>Conceptos y principios</a:t>
            </a:r>
            <a:endParaRPr lang="es-EC" b="1" dirty="0">
              <a:latin typeface="+mj-lt"/>
            </a:endParaRPr>
          </a:p>
        </p:txBody>
      </p:sp>
      <p:sp>
        <p:nvSpPr>
          <p:cNvPr id="19" name="CuadroTexto 18">
            <a:extLst>
              <a:ext uri="{FF2B5EF4-FFF2-40B4-BE49-F238E27FC236}">
                <a16:creationId xmlns:a16="http://schemas.microsoft.com/office/drawing/2014/main" id="{80493B4C-879B-4534-9823-7C6352F806A4}"/>
              </a:ext>
            </a:extLst>
          </p:cNvPr>
          <p:cNvSpPr txBox="1"/>
          <p:nvPr/>
        </p:nvSpPr>
        <p:spPr>
          <a:xfrm>
            <a:off x="-33060" y="4290976"/>
            <a:ext cx="3473893" cy="923330"/>
          </a:xfrm>
          <a:prstGeom prst="rect">
            <a:avLst/>
          </a:prstGeom>
          <a:noFill/>
        </p:spPr>
        <p:txBody>
          <a:bodyPr wrap="square" rtlCol="0">
            <a:spAutoFit/>
          </a:bodyPr>
          <a:lstStyle/>
          <a:p>
            <a:r>
              <a:rPr lang="es-ES" b="1" dirty="0">
                <a:solidFill>
                  <a:srgbClr val="0070C0"/>
                </a:solidFill>
                <a:latin typeface="+mj-lt"/>
              </a:rPr>
              <a:t>Parte II:</a:t>
            </a:r>
            <a:br>
              <a:rPr lang="es-ES" b="1" dirty="0">
                <a:latin typeface="+mj-lt"/>
              </a:rPr>
            </a:br>
            <a:r>
              <a:rPr lang="es-ES" b="1" dirty="0">
                <a:latin typeface="+mj-lt"/>
              </a:rPr>
              <a:t>Fase de producción</a:t>
            </a:r>
          </a:p>
          <a:p>
            <a:r>
              <a:rPr lang="es-ES" b="1" dirty="0">
                <a:latin typeface="+mj-lt"/>
              </a:rPr>
              <a:t>de los activos</a:t>
            </a:r>
            <a:endParaRPr lang="es-EC" b="1" dirty="0">
              <a:latin typeface="+mj-lt"/>
            </a:endParaRPr>
          </a:p>
        </p:txBody>
      </p:sp>
      <p:sp>
        <p:nvSpPr>
          <p:cNvPr id="20" name="CuadroTexto 19">
            <a:extLst>
              <a:ext uri="{FF2B5EF4-FFF2-40B4-BE49-F238E27FC236}">
                <a16:creationId xmlns:a16="http://schemas.microsoft.com/office/drawing/2014/main" id="{5B537AF1-3E53-4480-9205-8A4B15D99B06}"/>
              </a:ext>
            </a:extLst>
          </p:cNvPr>
          <p:cNvSpPr txBox="1"/>
          <p:nvPr/>
        </p:nvSpPr>
        <p:spPr>
          <a:xfrm>
            <a:off x="8157512" y="2755375"/>
            <a:ext cx="4034488" cy="2644955"/>
          </a:xfrm>
          <a:prstGeom prst="rect">
            <a:avLst/>
          </a:prstGeom>
          <a:noFill/>
          <a:ln>
            <a:solidFill>
              <a:srgbClr val="002060"/>
            </a:solidFill>
          </a:ln>
        </p:spPr>
        <p:txBody>
          <a:bodyPr wrap="square" rtlCol="0">
            <a:spAutoFit/>
          </a:bodyPr>
          <a:lstStyle/>
          <a:p>
            <a:pPr marL="285750" lvl="0" indent="-285750">
              <a:lnSpc>
                <a:spcPct val="150000"/>
              </a:lnSpc>
              <a:buFont typeface="Arial" panose="020B0604020202020204" pitchFamily="34" charset="0"/>
              <a:buChar char="•"/>
            </a:pPr>
            <a:r>
              <a:rPr lang="es-SV" sz="1800" dirty="0">
                <a:effectLst/>
                <a:latin typeface="Calibri" panose="020F0502020204030204" pitchFamily="34" charset="0"/>
                <a:ea typeface="Calibri" panose="020F0502020204030204" pitchFamily="34" charset="0"/>
              </a:rPr>
              <a:t>Información: estándares, métodos…</a:t>
            </a:r>
            <a:endParaRPr lang="es-EC" sz="1800" dirty="0">
              <a:effectLst/>
              <a:latin typeface="Times New Roman" panose="02020603050405020304" pitchFamily="18" charset="0"/>
              <a:ea typeface="Calibri" panose="020F0502020204030204" pitchFamily="34" charset="0"/>
            </a:endParaRPr>
          </a:p>
          <a:p>
            <a:pPr marL="285750" lvl="0" indent="-285750">
              <a:lnSpc>
                <a:spcPct val="150000"/>
              </a:lnSpc>
              <a:buFont typeface="Arial" panose="020B0604020202020204" pitchFamily="34" charset="0"/>
              <a:buChar char="•"/>
            </a:pPr>
            <a:r>
              <a:rPr lang="es-SV" sz="1800" dirty="0">
                <a:effectLst/>
                <a:latin typeface="Calibri" panose="020F0502020204030204" pitchFamily="34" charset="0"/>
                <a:ea typeface="Calibri" panose="020F0502020204030204" pitchFamily="34" charset="0"/>
              </a:rPr>
              <a:t>Cantidad y calidad de la información </a:t>
            </a:r>
          </a:p>
          <a:p>
            <a:pPr marL="285750" lvl="0" indent="-285750">
              <a:lnSpc>
                <a:spcPct val="150000"/>
              </a:lnSpc>
              <a:buFont typeface="Arial" panose="020B0604020202020204" pitchFamily="34" charset="0"/>
              <a:buChar char="•"/>
            </a:pPr>
            <a:r>
              <a:rPr lang="es-SV" sz="1800" dirty="0">
                <a:effectLst/>
                <a:latin typeface="Calibri" panose="020F0502020204030204" pitchFamily="34" charset="0"/>
                <a:ea typeface="Calibri" panose="020F0502020204030204" pitchFamily="34" charset="0"/>
              </a:rPr>
              <a:t>No comprometer la salud y seguridad.</a:t>
            </a:r>
            <a:endParaRPr lang="es-EC" sz="1800" dirty="0">
              <a:effectLst/>
              <a:latin typeface="Times New Roman" panose="02020603050405020304" pitchFamily="18" charset="0"/>
              <a:ea typeface="Calibri" panose="020F0502020204030204" pitchFamily="34" charset="0"/>
            </a:endParaRPr>
          </a:p>
          <a:p>
            <a:pPr marL="285750" lvl="0" indent="-285750">
              <a:lnSpc>
                <a:spcPct val="150000"/>
              </a:lnSpc>
              <a:buFont typeface="Arial" panose="020B0604020202020204" pitchFamily="34" charset="0"/>
              <a:buChar char="•"/>
            </a:pPr>
            <a:r>
              <a:rPr lang="es-SV" sz="1800" dirty="0">
                <a:effectLst/>
                <a:latin typeface="Calibri" panose="020F0502020204030204" pitchFamily="34" charset="0"/>
                <a:ea typeface="Calibri" panose="020F0502020204030204" pitchFamily="34" charset="0"/>
              </a:rPr>
              <a:t>Transferencia de información</a:t>
            </a:r>
            <a:endParaRPr lang="es-EC" sz="1800" dirty="0">
              <a:effectLst/>
              <a:latin typeface="Times New Roman" panose="02020603050405020304" pitchFamily="18" charset="0"/>
              <a:ea typeface="Calibri" panose="020F0502020204030204" pitchFamily="34" charset="0"/>
            </a:endParaRPr>
          </a:p>
          <a:p>
            <a:pPr marL="285750" lvl="0" indent="-285750">
              <a:lnSpc>
                <a:spcPct val="150000"/>
              </a:lnSpc>
              <a:spcAft>
                <a:spcPts val="800"/>
              </a:spcAft>
              <a:buFont typeface="Arial" panose="020B0604020202020204" pitchFamily="34" charset="0"/>
              <a:buChar char="•"/>
            </a:pPr>
            <a:r>
              <a:rPr lang="es-SV" sz="1800" dirty="0">
                <a:effectLst/>
                <a:latin typeface="Calibri" panose="020F0502020204030204" pitchFamily="34" charset="0"/>
                <a:ea typeface="Calibri" panose="020F0502020204030204" pitchFamily="34" charset="0"/>
              </a:rPr>
              <a:t>Facilitar la toma de decisiones.</a:t>
            </a:r>
          </a:p>
          <a:p>
            <a:pPr marL="285750" lvl="0" indent="-285750">
              <a:lnSpc>
                <a:spcPct val="150000"/>
              </a:lnSpc>
              <a:spcAft>
                <a:spcPts val="800"/>
              </a:spcAft>
              <a:buFont typeface="Arial" panose="020B0604020202020204" pitchFamily="34" charset="0"/>
              <a:buChar char="•"/>
            </a:pPr>
            <a:r>
              <a:rPr lang="es-SV" sz="1800" dirty="0">
                <a:effectLst/>
                <a:latin typeface="Calibri" panose="020F0502020204030204" pitchFamily="34" charset="0"/>
                <a:ea typeface="Calibri" panose="020F0502020204030204" pitchFamily="34" charset="0"/>
              </a:rPr>
              <a:t>Reducción de desperdicios</a:t>
            </a:r>
            <a:endParaRPr lang="es-EC" b="1" dirty="0">
              <a:latin typeface="+mj-lt"/>
            </a:endParaRPr>
          </a:p>
        </p:txBody>
      </p:sp>
      <p:sp>
        <p:nvSpPr>
          <p:cNvPr id="28" name="CuadroTexto 27">
            <a:extLst>
              <a:ext uri="{FF2B5EF4-FFF2-40B4-BE49-F238E27FC236}">
                <a16:creationId xmlns:a16="http://schemas.microsoft.com/office/drawing/2014/main" id="{6FF6D3D3-99C1-45C0-ACAF-F54DE1CA6BF0}"/>
              </a:ext>
            </a:extLst>
          </p:cNvPr>
          <p:cNvSpPr txBox="1"/>
          <p:nvPr/>
        </p:nvSpPr>
        <p:spPr>
          <a:xfrm>
            <a:off x="9329057" y="2085441"/>
            <a:ext cx="2880717" cy="369332"/>
          </a:xfrm>
          <a:prstGeom prst="rect">
            <a:avLst/>
          </a:prstGeom>
          <a:gradFill flip="none" rotWithShape="1">
            <a:gsLst>
              <a:gs pos="0">
                <a:schemeClr val="accent1">
                  <a:lumMod val="40000"/>
                  <a:lumOff val="60000"/>
                  <a:tint val="66000"/>
                  <a:satMod val="160000"/>
                </a:schemeClr>
              </a:gs>
              <a:gs pos="50000">
                <a:schemeClr val="accent1">
                  <a:lumMod val="40000"/>
                  <a:lumOff val="60000"/>
                  <a:tint val="44500"/>
                  <a:satMod val="160000"/>
                </a:schemeClr>
              </a:gs>
              <a:gs pos="100000">
                <a:schemeClr val="accent1">
                  <a:lumMod val="40000"/>
                  <a:lumOff val="60000"/>
                  <a:tint val="23500"/>
                  <a:satMod val="160000"/>
                </a:schemeClr>
              </a:gs>
            </a:gsLst>
            <a:path path="circle">
              <a:fillToRect r="100000" b="100000"/>
            </a:path>
            <a:tileRect l="-100000" t="-100000"/>
          </a:gradFill>
        </p:spPr>
        <p:txBody>
          <a:bodyPr wrap="square" rtlCol="0">
            <a:spAutoFit/>
          </a:bodyPr>
          <a:lstStyle/>
          <a:p>
            <a:r>
              <a:rPr lang="es-ES" b="1" dirty="0">
                <a:solidFill>
                  <a:srgbClr val="0070C0"/>
                </a:solidFill>
                <a:latin typeface="+mj-lt"/>
              </a:rPr>
              <a:t>RESULTADOS</a:t>
            </a:r>
            <a:endParaRPr lang="es-EC" b="1" dirty="0">
              <a:latin typeface="+mj-lt"/>
            </a:endParaRPr>
          </a:p>
        </p:txBody>
      </p:sp>
      <p:sp>
        <p:nvSpPr>
          <p:cNvPr id="29" name="CuadroTexto 28">
            <a:extLst>
              <a:ext uri="{FF2B5EF4-FFF2-40B4-BE49-F238E27FC236}">
                <a16:creationId xmlns:a16="http://schemas.microsoft.com/office/drawing/2014/main" id="{51D48B9D-141D-47C5-A720-88861C596870}"/>
              </a:ext>
            </a:extLst>
          </p:cNvPr>
          <p:cNvSpPr txBox="1"/>
          <p:nvPr/>
        </p:nvSpPr>
        <p:spPr>
          <a:xfrm>
            <a:off x="1259607" y="61536"/>
            <a:ext cx="705379" cy="984885"/>
          </a:xfrm>
          <a:prstGeom prst="rect">
            <a:avLst/>
          </a:prstGeom>
          <a:noFill/>
        </p:spPr>
        <p:txBody>
          <a:bodyPr wrap="square" rtlCol="0">
            <a:spAutoFit/>
          </a:bodyPr>
          <a:lstStyle/>
          <a:p>
            <a:r>
              <a:rPr lang="es-ES" dirty="0"/>
              <a:t>	</a:t>
            </a:r>
            <a:r>
              <a:rPr lang="es-ES" sz="4000" b="1" dirty="0"/>
              <a:t>IV</a:t>
            </a:r>
            <a:endParaRPr lang="es-EC" sz="4000" b="1" dirty="0"/>
          </a:p>
        </p:txBody>
      </p:sp>
      <p:sp>
        <p:nvSpPr>
          <p:cNvPr id="13" name="Elipse 12">
            <a:extLst>
              <a:ext uri="{FF2B5EF4-FFF2-40B4-BE49-F238E27FC236}">
                <a16:creationId xmlns:a16="http://schemas.microsoft.com/office/drawing/2014/main" id="{E828163D-FFA8-43A1-870A-3FC7A5E5B89C}"/>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CuadroTexto 13">
            <a:extLst>
              <a:ext uri="{FF2B5EF4-FFF2-40B4-BE49-F238E27FC236}">
                <a16:creationId xmlns:a16="http://schemas.microsoft.com/office/drawing/2014/main" id="{CD795DAB-93AC-4A03-9A68-51532927A150}"/>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24</a:t>
            </a:r>
            <a:endParaRPr lang="es-EC" dirty="0">
              <a:solidFill>
                <a:srgbClr val="002060"/>
              </a:solidFill>
            </a:endParaRPr>
          </a:p>
        </p:txBody>
      </p:sp>
    </p:spTree>
    <p:extLst>
      <p:ext uri="{BB962C8B-B14F-4D97-AF65-F5344CB8AC3E}">
        <p14:creationId xmlns:p14="http://schemas.microsoft.com/office/powerpoint/2010/main" val="2031210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3481795"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10" y="319354"/>
            <a:ext cx="3481795" cy="1323439"/>
          </a:xfrm>
          <a:prstGeom prst="rect">
            <a:avLst/>
          </a:prstGeom>
          <a:noFill/>
        </p:spPr>
        <p:txBody>
          <a:bodyPr wrap="square" rtlCol="0">
            <a:spAutoFit/>
          </a:bodyPr>
          <a:lstStyle/>
          <a:p>
            <a:r>
              <a:rPr lang="es-ES" sz="4000" dirty="0">
                <a:solidFill>
                  <a:schemeClr val="accent6">
                    <a:lumMod val="75000"/>
                  </a:schemeClr>
                </a:solidFill>
              </a:rPr>
              <a:t>NIVELES BIM</a:t>
            </a:r>
          </a:p>
          <a:p>
            <a:endParaRPr lang="es-EC" sz="4000" dirty="0">
              <a:solidFill>
                <a:schemeClr val="accent6">
                  <a:lumMod val="75000"/>
                </a:schemeClr>
              </a:solidFill>
            </a:endParaRPr>
          </a:p>
        </p:txBody>
      </p:sp>
      <p:pic>
        <p:nvPicPr>
          <p:cNvPr id="7170" name="Picture 2" descr="Niveles de madurez BIM">
            <a:extLst>
              <a:ext uri="{FF2B5EF4-FFF2-40B4-BE49-F238E27FC236}">
                <a16:creationId xmlns:a16="http://schemas.microsoft.com/office/drawing/2014/main" id="{15B715A7-2B6F-410C-91E8-CB47A4B5B43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81050" y="1375421"/>
            <a:ext cx="10629900" cy="4780687"/>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500615FA-1C7B-4CE4-97B9-A0E8D884B353}"/>
              </a:ext>
            </a:extLst>
          </p:cNvPr>
          <p:cNvSpPr txBox="1"/>
          <p:nvPr/>
        </p:nvSpPr>
        <p:spPr>
          <a:xfrm>
            <a:off x="1259607" y="61536"/>
            <a:ext cx="705379" cy="984885"/>
          </a:xfrm>
          <a:prstGeom prst="rect">
            <a:avLst/>
          </a:prstGeom>
          <a:noFill/>
        </p:spPr>
        <p:txBody>
          <a:bodyPr wrap="square" rtlCol="0">
            <a:spAutoFit/>
          </a:bodyPr>
          <a:lstStyle/>
          <a:p>
            <a:r>
              <a:rPr lang="es-ES" dirty="0"/>
              <a:t>	</a:t>
            </a:r>
            <a:r>
              <a:rPr lang="es-ES" sz="4000" b="1" dirty="0"/>
              <a:t>IV</a:t>
            </a:r>
            <a:endParaRPr lang="es-EC" sz="4000" b="1" dirty="0"/>
          </a:p>
        </p:txBody>
      </p:sp>
      <p:sp>
        <p:nvSpPr>
          <p:cNvPr id="9" name="Elipse 8">
            <a:extLst>
              <a:ext uri="{FF2B5EF4-FFF2-40B4-BE49-F238E27FC236}">
                <a16:creationId xmlns:a16="http://schemas.microsoft.com/office/drawing/2014/main" id="{0332C793-DF5F-4533-AA60-57F0F71B1899}"/>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BB5B33CF-FDF9-4B56-B1B2-2306BCD47C71}"/>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25</a:t>
            </a:r>
            <a:endParaRPr lang="es-EC" dirty="0">
              <a:solidFill>
                <a:srgbClr val="002060"/>
              </a:solidFill>
            </a:endParaRPr>
          </a:p>
        </p:txBody>
      </p:sp>
    </p:spTree>
    <p:extLst>
      <p:ext uri="{BB962C8B-B14F-4D97-AF65-F5344CB8AC3E}">
        <p14:creationId xmlns:p14="http://schemas.microsoft.com/office/powerpoint/2010/main" val="2112888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3740151"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11" y="319354"/>
            <a:ext cx="3473892" cy="1323439"/>
          </a:xfrm>
          <a:prstGeom prst="rect">
            <a:avLst/>
          </a:prstGeom>
          <a:noFill/>
        </p:spPr>
        <p:txBody>
          <a:bodyPr wrap="square" rtlCol="0">
            <a:spAutoFit/>
          </a:bodyPr>
          <a:lstStyle/>
          <a:p>
            <a:r>
              <a:rPr lang="es-ES" sz="4000">
                <a:solidFill>
                  <a:schemeClr val="accent6">
                    <a:lumMod val="75000"/>
                  </a:schemeClr>
                </a:solidFill>
              </a:rPr>
              <a:t>DIMENSIONES</a:t>
            </a:r>
            <a:endParaRPr lang="es-ES" sz="4000" dirty="0">
              <a:solidFill>
                <a:schemeClr val="accent6">
                  <a:lumMod val="75000"/>
                </a:schemeClr>
              </a:solidFill>
            </a:endParaRPr>
          </a:p>
          <a:p>
            <a:endParaRPr lang="es-EC" sz="4000" dirty="0">
              <a:solidFill>
                <a:schemeClr val="accent6">
                  <a:lumMod val="75000"/>
                </a:schemeClr>
              </a:solidFill>
            </a:endParaRPr>
          </a:p>
        </p:txBody>
      </p:sp>
      <p:pic>
        <p:nvPicPr>
          <p:cNvPr id="13" name="Picture 2" descr="ENTORNO BIM">
            <a:extLst>
              <a:ext uri="{FF2B5EF4-FFF2-40B4-BE49-F238E27FC236}">
                <a16:creationId xmlns:a16="http://schemas.microsoft.com/office/drawing/2014/main" id="{5DA07CC4-C4C8-4525-852C-582F87FB3E0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800753" y="534797"/>
            <a:ext cx="6233256" cy="6214555"/>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0CA3D7B2-CB10-4323-8819-0E191BBD2B3A}"/>
              </a:ext>
            </a:extLst>
          </p:cNvPr>
          <p:cNvSpPr txBox="1"/>
          <p:nvPr/>
        </p:nvSpPr>
        <p:spPr>
          <a:xfrm>
            <a:off x="1259607" y="61536"/>
            <a:ext cx="705379" cy="984885"/>
          </a:xfrm>
          <a:prstGeom prst="rect">
            <a:avLst/>
          </a:prstGeom>
          <a:noFill/>
        </p:spPr>
        <p:txBody>
          <a:bodyPr wrap="square" rtlCol="0">
            <a:spAutoFit/>
          </a:bodyPr>
          <a:lstStyle/>
          <a:p>
            <a:r>
              <a:rPr lang="es-ES" dirty="0"/>
              <a:t>	</a:t>
            </a:r>
            <a:r>
              <a:rPr lang="es-ES" sz="4000" b="1" dirty="0"/>
              <a:t>IV</a:t>
            </a:r>
            <a:endParaRPr lang="es-EC" sz="4000" b="1" dirty="0"/>
          </a:p>
        </p:txBody>
      </p:sp>
      <p:sp>
        <p:nvSpPr>
          <p:cNvPr id="9" name="Elipse 8">
            <a:extLst>
              <a:ext uri="{FF2B5EF4-FFF2-40B4-BE49-F238E27FC236}">
                <a16:creationId xmlns:a16="http://schemas.microsoft.com/office/drawing/2014/main" id="{D2669738-99C2-4FD2-84B2-1340EFEF889D}"/>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D74ECB2B-E4C0-44B1-99D0-C945F0FF3331}"/>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26</a:t>
            </a:r>
            <a:endParaRPr lang="es-EC" dirty="0">
              <a:solidFill>
                <a:srgbClr val="002060"/>
              </a:solidFill>
            </a:endParaRPr>
          </a:p>
        </p:txBody>
      </p:sp>
    </p:spTree>
    <p:extLst>
      <p:ext uri="{BB962C8B-B14F-4D97-AF65-F5344CB8AC3E}">
        <p14:creationId xmlns:p14="http://schemas.microsoft.com/office/powerpoint/2010/main" val="2361449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50" y="390537"/>
            <a:ext cx="5079094"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11" y="319354"/>
            <a:ext cx="4428432" cy="1323439"/>
          </a:xfrm>
          <a:prstGeom prst="rect">
            <a:avLst/>
          </a:prstGeom>
          <a:noFill/>
        </p:spPr>
        <p:txBody>
          <a:bodyPr wrap="square" rtlCol="0">
            <a:spAutoFit/>
          </a:bodyPr>
          <a:lstStyle/>
          <a:p>
            <a:r>
              <a:rPr lang="es-ES" sz="4000" dirty="0">
                <a:solidFill>
                  <a:schemeClr val="accent6">
                    <a:lumMod val="75000"/>
                  </a:schemeClr>
                </a:solidFill>
              </a:rPr>
              <a:t>HERRAMIENTAS BIM</a:t>
            </a:r>
          </a:p>
          <a:p>
            <a:endParaRPr lang="es-EC" sz="4000" dirty="0">
              <a:solidFill>
                <a:schemeClr val="accent6">
                  <a:lumMod val="75000"/>
                </a:schemeClr>
              </a:solidFill>
            </a:endParaRPr>
          </a:p>
        </p:txBody>
      </p:sp>
      <p:pic>
        <p:nvPicPr>
          <p:cNvPr id="9" name="Picture 2" descr="CATBIM – Formación y Asesoría BIM en República Dominicana">
            <a:extLst>
              <a:ext uri="{FF2B5EF4-FFF2-40B4-BE49-F238E27FC236}">
                <a16:creationId xmlns:a16="http://schemas.microsoft.com/office/drawing/2014/main" id="{BA53A85B-7BC3-442E-9C87-B03CFC79A8A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606143" y="673297"/>
            <a:ext cx="7079017" cy="548642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Oprogramowanie BIM dla BIM Koordynatora - pełna lista – Blog for everyone  interested in BIM - Bim Corner">
            <a:extLst>
              <a:ext uri="{FF2B5EF4-FFF2-40B4-BE49-F238E27FC236}">
                <a16:creationId xmlns:a16="http://schemas.microsoft.com/office/drawing/2014/main" id="{2A379F17-12BE-4A7C-976C-D5E7BB9E2E27}"/>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7825" y="1587199"/>
            <a:ext cx="6038174" cy="4027415"/>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50616837-7445-40BD-AEB6-F448C9E73EAF}"/>
              </a:ext>
            </a:extLst>
          </p:cNvPr>
          <p:cNvSpPr txBox="1"/>
          <p:nvPr/>
        </p:nvSpPr>
        <p:spPr>
          <a:xfrm>
            <a:off x="1259607" y="61536"/>
            <a:ext cx="705379" cy="984885"/>
          </a:xfrm>
          <a:prstGeom prst="rect">
            <a:avLst/>
          </a:prstGeom>
          <a:noFill/>
        </p:spPr>
        <p:txBody>
          <a:bodyPr wrap="square" rtlCol="0">
            <a:spAutoFit/>
          </a:bodyPr>
          <a:lstStyle/>
          <a:p>
            <a:r>
              <a:rPr lang="es-ES" dirty="0"/>
              <a:t>	</a:t>
            </a:r>
            <a:r>
              <a:rPr lang="es-ES" sz="4000" b="1" dirty="0"/>
              <a:t>IV</a:t>
            </a:r>
            <a:endParaRPr lang="es-EC" sz="4000" b="1" dirty="0"/>
          </a:p>
        </p:txBody>
      </p:sp>
      <p:sp>
        <p:nvSpPr>
          <p:cNvPr id="10" name="Elipse 9">
            <a:extLst>
              <a:ext uri="{FF2B5EF4-FFF2-40B4-BE49-F238E27FC236}">
                <a16:creationId xmlns:a16="http://schemas.microsoft.com/office/drawing/2014/main" id="{4D1FEDF3-F48C-41EF-AF2D-62F8137C625F}"/>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CuadroTexto 10">
            <a:extLst>
              <a:ext uri="{FF2B5EF4-FFF2-40B4-BE49-F238E27FC236}">
                <a16:creationId xmlns:a16="http://schemas.microsoft.com/office/drawing/2014/main" id="{AA448765-4DF2-44FF-9D3E-0BF983D8CBF5}"/>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27</a:t>
            </a:r>
            <a:endParaRPr lang="es-EC" dirty="0">
              <a:solidFill>
                <a:srgbClr val="002060"/>
              </a:solidFill>
            </a:endParaRPr>
          </a:p>
        </p:txBody>
      </p:sp>
    </p:spTree>
    <p:extLst>
      <p:ext uri="{BB962C8B-B14F-4D97-AF65-F5344CB8AC3E}">
        <p14:creationId xmlns:p14="http://schemas.microsoft.com/office/powerpoint/2010/main" val="379854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8475437"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CuadroTexto 6">
            <a:extLst>
              <a:ext uri="{FF2B5EF4-FFF2-40B4-BE49-F238E27FC236}">
                <a16:creationId xmlns:a16="http://schemas.microsoft.com/office/drawing/2014/main" id="{26208646-363F-4569-AF43-4AC3DB05FCE6}"/>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1" name="CuadroTexto 10">
            <a:extLst>
              <a:ext uri="{FF2B5EF4-FFF2-40B4-BE49-F238E27FC236}">
                <a16:creationId xmlns:a16="http://schemas.microsoft.com/office/drawing/2014/main" id="{48558399-992C-4ADE-A45C-6F1BD12C38E0}"/>
              </a:ext>
            </a:extLst>
          </p:cNvPr>
          <p:cNvSpPr txBox="1"/>
          <p:nvPr/>
        </p:nvSpPr>
        <p:spPr>
          <a:xfrm>
            <a:off x="1860408" y="417977"/>
            <a:ext cx="7904078" cy="1200329"/>
          </a:xfrm>
          <a:prstGeom prst="rect">
            <a:avLst/>
          </a:prstGeom>
          <a:noFill/>
        </p:spPr>
        <p:txBody>
          <a:bodyPr wrap="square" rtlCol="0">
            <a:spAutoFit/>
          </a:bodyPr>
          <a:lstStyle/>
          <a:p>
            <a:r>
              <a:rPr lang="es-ES" sz="3200" dirty="0">
                <a:solidFill>
                  <a:schemeClr val="accent6">
                    <a:lumMod val="75000"/>
                  </a:schemeClr>
                </a:solidFill>
              </a:rPr>
              <a:t>DISEÑO ESTRUCTURAL Y MODELAMIENTO BIM</a:t>
            </a:r>
          </a:p>
          <a:p>
            <a:endParaRPr lang="es-EC" sz="4000" dirty="0">
              <a:solidFill>
                <a:schemeClr val="accent6">
                  <a:lumMod val="75000"/>
                </a:schemeClr>
              </a:solidFill>
            </a:endParaRPr>
          </a:p>
        </p:txBody>
      </p:sp>
      <p:pic>
        <p:nvPicPr>
          <p:cNvPr id="9" name="Imagen 8">
            <a:extLst>
              <a:ext uri="{FF2B5EF4-FFF2-40B4-BE49-F238E27FC236}">
                <a16:creationId xmlns:a16="http://schemas.microsoft.com/office/drawing/2014/main" id="{276C1F5F-BB90-47A6-AA1B-ECB827D412D4}"/>
              </a:ext>
            </a:extLst>
          </p:cNvPr>
          <p:cNvPicPr/>
          <p:nvPr/>
        </p:nvPicPr>
        <p:blipFill>
          <a:blip r:embed="rId5">
            <a:extLst>
              <a:ext uri="{28A0092B-C50C-407E-A947-70E740481C1C}">
                <a14:useLocalDpi xmlns:a14="http://schemas.microsoft.com/office/drawing/2010/main" val="0"/>
              </a:ext>
            </a:extLst>
          </a:blip>
          <a:stretch>
            <a:fillRect/>
          </a:stretch>
        </p:blipFill>
        <p:spPr>
          <a:xfrm>
            <a:off x="2908777" y="1759901"/>
            <a:ext cx="7049375" cy="4255595"/>
          </a:xfrm>
          <a:prstGeom prst="rect">
            <a:avLst/>
          </a:prstGeom>
        </p:spPr>
      </p:pic>
      <p:sp>
        <p:nvSpPr>
          <p:cNvPr id="10" name="CuadroTexto 9">
            <a:extLst>
              <a:ext uri="{FF2B5EF4-FFF2-40B4-BE49-F238E27FC236}">
                <a16:creationId xmlns:a16="http://schemas.microsoft.com/office/drawing/2014/main" id="{96216660-7866-4851-A3A4-86D93F364CAC}"/>
              </a:ext>
            </a:extLst>
          </p:cNvPr>
          <p:cNvSpPr txBox="1"/>
          <p:nvPr/>
        </p:nvSpPr>
        <p:spPr>
          <a:xfrm>
            <a:off x="4604488" y="1156641"/>
            <a:ext cx="2983024" cy="461665"/>
          </a:xfrm>
          <a:prstGeom prst="rect">
            <a:avLst/>
          </a:prstGeom>
          <a:noFill/>
        </p:spPr>
        <p:txBody>
          <a:bodyPr wrap="square" rtlCol="0">
            <a:spAutoFit/>
          </a:bodyPr>
          <a:lstStyle/>
          <a:p>
            <a:r>
              <a:rPr lang="es-ES" sz="2400" b="1" dirty="0">
                <a:solidFill>
                  <a:srgbClr val="0070C0"/>
                </a:solidFill>
                <a:latin typeface="+mj-lt"/>
              </a:rPr>
              <a:t>VIVIENDA DE ANÁLISIS</a:t>
            </a:r>
            <a:endParaRPr lang="es-EC" sz="2400" b="1" dirty="0">
              <a:latin typeface="+mj-lt"/>
            </a:endParaRPr>
          </a:p>
        </p:txBody>
      </p:sp>
      <p:sp>
        <p:nvSpPr>
          <p:cNvPr id="12" name="CuadroTexto 11">
            <a:extLst>
              <a:ext uri="{FF2B5EF4-FFF2-40B4-BE49-F238E27FC236}">
                <a16:creationId xmlns:a16="http://schemas.microsoft.com/office/drawing/2014/main" id="{9BE6D7FD-BBD0-4F6D-A264-BE80064E9A8B}"/>
              </a:ext>
            </a:extLst>
          </p:cNvPr>
          <p:cNvSpPr txBox="1"/>
          <p:nvPr/>
        </p:nvSpPr>
        <p:spPr>
          <a:xfrm>
            <a:off x="-481510" y="6338427"/>
            <a:ext cx="12016553" cy="800219"/>
          </a:xfrm>
          <a:prstGeom prst="rect">
            <a:avLst/>
          </a:prstGeom>
          <a:noFill/>
        </p:spPr>
        <p:txBody>
          <a:bodyPr wrap="square" rtlCol="0">
            <a:spAutoFit/>
          </a:bodyPr>
          <a:lstStyle/>
          <a:p>
            <a:pPr indent="457200"/>
            <a:r>
              <a:rPr lang="es-ES" sz="1400" b="1" dirty="0"/>
              <a:t>Adaptado de: </a:t>
            </a:r>
            <a:r>
              <a:rPr lang="es-SV" sz="1400" i="1" dirty="0"/>
              <a:t>Biblioteca – Ministerio de Desarrollo Urbano y Vivienda. Plan Estratégico Institucional 2019-2021. 	</a:t>
            </a:r>
            <a:r>
              <a:rPr lang="es-SV" sz="1400" i="1" dirty="0">
                <a:hlinkClick r:id="rId6">
                  <a:extLst>
                    <a:ext uri="{A12FA001-AC4F-418D-AE19-62706E023703}">
                      <ahyp:hlinkClr xmlns:ahyp="http://schemas.microsoft.com/office/drawing/2018/hyperlinkcolor" val="tx"/>
                    </a:ext>
                  </a:extLst>
                </a:hlinkClick>
              </a:rPr>
              <a:t>https://www.habitatyvivienda.gob.ec/biblioteca/</a:t>
            </a:r>
            <a:r>
              <a:rPr lang="es-SV" sz="1400" i="1" dirty="0"/>
              <a:t>, </a:t>
            </a:r>
            <a:r>
              <a:rPr lang="es-SV" sz="1400" dirty="0"/>
              <a:t>por (MIDUVI, 2019).</a:t>
            </a:r>
            <a:endParaRPr lang="es-EC" sz="1400" dirty="0"/>
          </a:p>
          <a:p>
            <a:endParaRPr lang="es-EC" dirty="0"/>
          </a:p>
        </p:txBody>
      </p:sp>
      <p:sp>
        <p:nvSpPr>
          <p:cNvPr id="14" name="CuadroTexto 13">
            <a:extLst>
              <a:ext uri="{FF2B5EF4-FFF2-40B4-BE49-F238E27FC236}">
                <a16:creationId xmlns:a16="http://schemas.microsoft.com/office/drawing/2014/main" id="{DF015FB6-FBD8-4468-BBF9-5EFA2615DBD6}"/>
              </a:ext>
            </a:extLst>
          </p:cNvPr>
          <p:cNvSpPr txBox="1"/>
          <p:nvPr/>
        </p:nvSpPr>
        <p:spPr>
          <a:xfrm>
            <a:off x="-33198" y="2928737"/>
            <a:ext cx="3429170" cy="1200329"/>
          </a:xfrm>
          <a:prstGeom prst="rect">
            <a:avLst/>
          </a:prstGeom>
          <a:noFill/>
        </p:spPr>
        <p:txBody>
          <a:bodyPr wrap="square" rtlCol="0">
            <a:spAutoFit/>
          </a:bodyPr>
          <a:lstStyle/>
          <a:p>
            <a:pPr marL="285750" indent="-285750">
              <a:buFont typeface="Arial" panose="020B0604020202020204" pitchFamily="34" charset="0"/>
              <a:buChar char="•"/>
            </a:pPr>
            <a:r>
              <a:rPr lang="es-ES" b="1" dirty="0">
                <a:solidFill>
                  <a:srgbClr val="002060"/>
                </a:solidFill>
                <a:latin typeface="+mj-lt"/>
              </a:rPr>
              <a:t>4 departamentos</a:t>
            </a:r>
          </a:p>
          <a:p>
            <a:pPr marL="285750" indent="-285750">
              <a:buFont typeface="Arial" panose="020B0604020202020204" pitchFamily="34" charset="0"/>
              <a:buChar char="•"/>
            </a:pPr>
            <a:r>
              <a:rPr lang="es-ES" b="1" dirty="0">
                <a:solidFill>
                  <a:srgbClr val="002060"/>
                </a:solidFill>
                <a:latin typeface="+mj-lt"/>
              </a:rPr>
              <a:t>230 m2 aproximadamente</a:t>
            </a:r>
          </a:p>
          <a:p>
            <a:pPr marL="285750" indent="-285750">
              <a:buFont typeface="Arial" panose="020B0604020202020204" pitchFamily="34" charset="0"/>
              <a:buChar char="•"/>
            </a:pPr>
            <a:r>
              <a:rPr lang="es-ES" b="1" dirty="0">
                <a:solidFill>
                  <a:srgbClr val="002060"/>
                </a:solidFill>
                <a:latin typeface="+mj-lt"/>
              </a:rPr>
              <a:t>cubierta metálica</a:t>
            </a:r>
          </a:p>
          <a:p>
            <a:pPr marL="285750" indent="-285750">
              <a:buFont typeface="Arial" panose="020B0604020202020204" pitchFamily="34" charset="0"/>
              <a:buChar char="•"/>
            </a:pPr>
            <a:r>
              <a:rPr lang="es-ES" b="1" dirty="0">
                <a:solidFill>
                  <a:srgbClr val="002060"/>
                </a:solidFill>
                <a:latin typeface="+mj-lt"/>
              </a:rPr>
              <a:t>altura de entrepiso 2,725 m</a:t>
            </a:r>
            <a:endParaRPr lang="es-EC" b="1" dirty="0">
              <a:solidFill>
                <a:srgbClr val="002060"/>
              </a:solidFill>
              <a:latin typeface="+mj-lt"/>
            </a:endParaRPr>
          </a:p>
        </p:txBody>
      </p:sp>
      <p:sp>
        <p:nvSpPr>
          <p:cNvPr id="13" name="Elipse 12">
            <a:extLst>
              <a:ext uri="{FF2B5EF4-FFF2-40B4-BE49-F238E27FC236}">
                <a16:creationId xmlns:a16="http://schemas.microsoft.com/office/drawing/2014/main" id="{6ABA410A-83BC-4813-A1B3-9B39C934DB0B}"/>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id="{10CFD1D0-9C11-40A7-96DC-5C01AAFB1555}"/>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28</a:t>
            </a:r>
            <a:endParaRPr lang="es-EC" dirty="0">
              <a:solidFill>
                <a:srgbClr val="002060"/>
              </a:solidFill>
            </a:endParaRPr>
          </a:p>
        </p:txBody>
      </p:sp>
    </p:spTree>
    <p:extLst>
      <p:ext uri="{BB962C8B-B14F-4D97-AF65-F5344CB8AC3E}">
        <p14:creationId xmlns:p14="http://schemas.microsoft.com/office/powerpoint/2010/main" val="20932769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5226051"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CuadroTexto 6">
            <a:extLst>
              <a:ext uri="{FF2B5EF4-FFF2-40B4-BE49-F238E27FC236}">
                <a16:creationId xmlns:a16="http://schemas.microsoft.com/office/drawing/2014/main" id="{26208646-363F-4569-AF43-4AC3DB05FCE6}"/>
              </a:ext>
            </a:extLst>
          </p:cNvPr>
          <p:cNvSpPr txBox="1"/>
          <p:nvPr/>
        </p:nvSpPr>
        <p:spPr>
          <a:xfrm>
            <a:off x="1354504" y="57202"/>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1" name="CuadroTexto 10">
            <a:extLst>
              <a:ext uri="{FF2B5EF4-FFF2-40B4-BE49-F238E27FC236}">
                <a16:creationId xmlns:a16="http://schemas.microsoft.com/office/drawing/2014/main" id="{48558399-992C-4ADE-A45C-6F1BD12C38E0}"/>
              </a:ext>
            </a:extLst>
          </p:cNvPr>
          <p:cNvSpPr txBox="1"/>
          <p:nvPr/>
        </p:nvSpPr>
        <p:spPr>
          <a:xfrm>
            <a:off x="1860408" y="417977"/>
            <a:ext cx="6172200" cy="1200329"/>
          </a:xfrm>
          <a:prstGeom prst="rect">
            <a:avLst/>
          </a:prstGeom>
          <a:noFill/>
        </p:spPr>
        <p:txBody>
          <a:bodyPr wrap="square" rtlCol="0">
            <a:spAutoFit/>
          </a:bodyPr>
          <a:lstStyle/>
          <a:p>
            <a:r>
              <a:rPr lang="es-ES" sz="3200" b="1" dirty="0">
                <a:solidFill>
                  <a:srgbClr val="0070C0"/>
                </a:solidFill>
                <a:latin typeface="+mj-lt"/>
              </a:rPr>
              <a:t>PLANOS ARQUITECTÓNICOS</a:t>
            </a:r>
            <a:endParaRPr lang="es-EC" sz="3200" b="1" dirty="0">
              <a:latin typeface="+mj-lt"/>
            </a:endParaRPr>
          </a:p>
          <a:p>
            <a:endParaRPr lang="es-EC" sz="4000" dirty="0">
              <a:solidFill>
                <a:schemeClr val="accent6">
                  <a:lumMod val="75000"/>
                </a:schemeClr>
              </a:solidFill>
            </a:endParaRPr>
          </a:p>
        </p:txBody>
      </p:sp>
      <p:pic>
        <p:nvPicPr>
          <p:cNvPr id="13" name="Imagen 12">
            <a:extLst>
              <a:ext uri="{FF2B5EF4-FFF2-40B4-BE49-F238E27FC236}">
                <a16:creationId xmlns:a16="http://schemas.microsoft.com/office/drawing/2014/main" id="{8B4BD14A-D3C6-44BD-ADA3-BD888A3D8D09}"/>
              </a:ext>
            </a:extLst>
          </p:cNvPr>
          <p:cNvPicPr/>
          <p:nvPr/>
        </p:nvPicPr>
        <p:blipFill rotWithShape="1">
          <a:blip r:embed="rId5" cstate="email">
            <a:extLst>
              <a:ext uri="{28A0092B-C50C-407E-A947-70E740481C1C}">
                <a14:useLocalDpi xmlns:a14="http://schemas.microsoft.com/office/drawing/2010/main" val="0"/>
              </a:ext>
            </a:extLst>
          </a:blip>
          <a:srcRect/>
          <a:stretch/>
        </p:blipFill>
        <p:spPr bwMode="auto">
          <a:xfrm>
            <a:off x="179181" y="1375422"/>
            <a:ext cx="5633266" cy="4976429"/>
          </a:xfrm>
          <a:prstGeom prst="rect">
            <a:avLst/>
          </a:prstGeom>
          <a:noFill/>
          <a:ln>
            <a:noFill/>
          </a:ln>
          <a:extLst>
            <a:ext uri="{53640926-AAD7-44D8-BBD7-CCE9431645EC}">
              <a14:shadowObscured xmlns:a14="http://schemas.microsoft.com/office/drawing/2010/main"/>
            </a:ext>
          </a:extLst>
        </p:spPr>
      </p:pic>
      <p:pic>
        <p:nvPicPr>
          <p:cNvPr id="14" name="Imagen 13">
            <a:extLst>
              <a:ext uri="{FF2B5EF4-FFF2-40B4-BE49-F238E27FC236}">
                <a16:creationId xmlns:a16="http://schemas.microsoft.com/office/drawing/2014/main" id="{74A640C6-5B73-4670-A706-815BC910DBA9}"/>
              </a:ext>
            </a:extLst>
          </p:cNvPr>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175120" y="1334825"/>
            <a:ext cx="6172200" cy="4937760"/>
          </a:xfrm>
          <a:prstGeom prst="rect">
            <a:avLst/>
          </a:prstGeom>
          <a:noFill/>
          <a:ln>
            <a:noFill/>
          </a:ln>
        </p:spPr>
      </p:pic>
      <p:sp>
        <p:nvSpPr>
          <p:cNvPr id="16" name="CuadroTexto 15">
            <a:extLst>
              <a:ext uri="{FF2B5EF4-FFF2-40B4-BE49-F238E27FC236}">
                <a16:creationId xmlns:a16="http://schemas.microsoft.com/office/drawing/2014/main" id="{95980B1F-67B9-4267-ACE5-48493C728F91}"/>
              </a:ext>
            </a:extLst>
          </p:cNvPr>
          <p:cNvSpPr txBox="1"/>
          <p:nvPr/>
        </p:nvSpPr>
        <p:spPr>
          <a:xfrm>
            <a:off x="-481510" y="6338427"/>
            <a:ext cx="12016553" cy="800219"/>
          </a:xfrm>
          <a:prstGeom prst="rect">
            <a:avLst/>
          </a:prstGeom>
          <a:noFill/>
        </p:spPr>
        <p:txBody>
          <a:bodyPr wrap="square" rtlCol="0">
            <a:spAutoFit/>
          </a:bodyPr>
          <a:lstStyle/>
          <a:p>
            <a:pPr indent="457200"/>
            <a:r>
              <a:rPr lang="es-ES" sz="1400" b="1" dirty="0"/>
              <a:t>Adaptado de: </a:t>
            </a:r>
            <a:r>
              <a:rPr lang="es-SV" sz="1400" i="1" dirty="0"/>
              <a:t>Biblioteca – Ministerio de Desarrollo Urbano y Vivienda. Plan Estratégico Institucional 2019-2021. 	</a:t>
            </a:r>
            <a:r>
              <a:rPr lang="es-SV" sz="1400" i="1" dirty="0">
                <a:hlinkClick r:id="rId7">
                  <a:extLst>
                    <a:ext uri="{A12FA001-AC4F-418D-AE19-62706E023703}">
                      <ahyp:hlinkClr xmlns:ahyp="http://schemas.microsoft.com/office/drawing/2018/hyperlinkcolor" val="tx"/>
                    </a:ext>
                  </a:extLst>
                </a:hlinkClick>
              </a:rPr>
              <a:t>https://www.habitatyvivienda.gob.ec/biblioteca/</a:t>
            </a:r>
            <a:r>
              <a:rPr lang="es-SV" sz="1400" i="1" dirty="0"/>
              <a:t>, </a:t>
            </a:r>
            <a:r>
              <a:rPr lang="es-SV" sz="1400" dirty="0"/>
              <a:t>por (MIDUVI, 2019).</a:t>
            </a:r>
            <a:endParaRPr lang="es-EC" sz="1400" dirty="0"/>
          </a:p>
          <a:p>
            <a:endParaRPr lang="es-EC" dirty="0"/>
          </a:p>
        </p:txBody>
      </p:sp>
      <p:sp>
        <p:nvSpPr>
          <p:cNvPr id="17" name="CuadroTexto 16">
            <a:extLst>
              <a:ext uri="{FF2B5EF4-FFF2-40B4-BE49-F238E27FC236}">
                <a16:creationId xmlns:a16="http://schemas.microsoft.com/office/drawing/2014/main" id="{1CC4F430-C3A5-4760-A09D-2C47005385A6}"/>
              </a:ext>
            </a:extLst>
          </p:cNvPr>
          <p:cNvSpPr txBox="1"/>
          <p:nvPr/>
        </p:nvSpPr>
        <p:spPr>
          <a:xfrm>
            <a:off x="402238" y="5392876"/>
            <a:ext cx="3473893" cy="369332"/>
          </a:xfrm>
          <a:prstGeom prst="rect">
            <a:avLst/>
          </a:prstGeom>
          <a:noFill/>
        </p:spPr>
        <p:txBody>
          <a:bodyPr wrap="square" rtlCol="0">
            <a:spAutoFit/>
          </a:bodyPr>
          <a:lstStyle/>
          <a:p>
            <a:r>
              <a:rPr lang="es-ES" b="1" dirty="0">
                <a:latin typeface="+mj-lt"/>
              </a:rPr>
              <a:t>Planta Baja</a:t>
            </a:r>
            <a:endParaRPr lang="es-EC" b="1" dirty="0">
              <a:latin typeface="+mj-lt"/>
            </a:endParaRPr>
          </a:p>
        </p:txBody>
      </p:sp>
      <p:sp>
        <p:nvSpPr>
          <p:cNvPr id="18" name="CuadroTexto 17">
            <a:extLst>
              <a:ext uri="{FF2B5EF4-FFF2-40B4-BE49-F238E27FC236}">
                <a16:creationId xmlns:a16="http://schemas.microsoft.com/office/drawing/2014/main" id="{48BFB217-FE7D-4510-B45C-91FC5552303D}"/>
              </a:ext>
            </a:extLst>
          </p:cNvPr>
          <p:cNvSpPr txBox="1"/>
          <p:nvPr/>
        </p:nvSpPr>
        <p:spPr>
          <a:xfrm>
            <a:off x="6936798" y="5392794"/>
            <a:ext cx="3473893" cy="369332"/>
          </a:xfrm>
          <a:prstGeom prst="rect">
            <a:avLst/>
          </a:prstGeom>
          <a:noFill/>
        </p:spPr>
        <p:txBody>
          <a:bodyPr wrap="square" rtlCol="0">
            <a:spAutoFit/>
          </a:bodyPr>
          <a:lstStyle/>
          <a:p>
            <a:r>
              <a:rPr lang="es-ES" b="1" dirty="0">
                <a:latin typeface="+mj-lt"/>
              </a:rPr>
              <a:t>Planta Alta</a:t>
            </a:r>
            <a:endParaRPr lang="es-EC" b="1" dirty="0">
              <a:latin typeface="+mj-lt"/>
            </a:endParaRPr>
          </a:p>
        </p:txBody>
      </p:sp>
      <p:sp>
        <p:nvSpPr>
          <p:cNvPr id="15" name="Elipse 14">
            <a:extLst>
              <a:ext uri="{FF2B5EF4-FFF2-40B4-BE49-F238E27FC236}">
                <a16:creationId xmlns:a16="http://schemas.microsoft.com/office/drawing/2014/main" id="{BB0C29B7-2324-453D-9C56-C08753431675}"/>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CuadroTexto 18">
            <a:extLst>
              <a:ext uri="{FF2B5EF4-FFF2-40B4-BE49-F238E27FC236}">
                <a16:creationId xmlns:a16="http://schemas.microsoft.com/office/drawing/2014/main" id="{1BD74D2A-3006-42BC-8DEE-5F1837C78F0B}"/>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29</a:t>
            </a:r>
            <a:endParaRPr lang="es-EC" dirty="0">
              <a:solidFill>
                <a:srgbClr val="002060"/>
              </a:solidFill>
            </a:endParaRPr>
          </a:p>
        </p:txBody>
      </p:sp>
    </p:spTree>
    <p:extLst>
      <p:ext uri="{BB962C8B-B14F-4D97-AF65-F5344CB8AC3E}">
        <p14:creationId xmlns:p14="http://schemas.microsoft.com/office/powerpoint/2010/main" val="370392989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B109BC31-46BF-4661-8408-3D09CA7585EB}"/>
              </a:ext>
            </a:extLst>
          </p:cNvPr>
          <p:cNvSpPr>
            <a:spLocks noGrp="1"/>
          </p:cNvSpPr>
          <p:nvPr>
            <p:ph type="title" idx="4294967295"/>
          </p:nvPr>
        </p:nvSpPr>
        <p:spPr>
          <a:xfrm>
            <a:off x="1244188" y="304272"/>
            <a:ext cx="10058400" cy="666750"/>
          </a:xfrm>
        </p:spPr>
        <p:txBody>
          <a:bodyPr>
            <a:normAutofit fontScale="90000"/>
          </a:bodyPr>
          <a:lstStyle/>
          <a:p>
            <a:r>
              <a:rPr lang="es-ES" dirty="0"/>
              <a:t> </a:t>
            </a:r>
            <a:endParaRPr lang="es-EC" dirty="0"/>
          </a:p>
        </p:txBody>
      </p:sp>
      <p:pic>
        <p:nvPicPr>
          <p:cNvPr id="4" name="Picture 2" descr="Universidad de las Fuerzas Armadas de Ecuador - Wikipedia, la enciclopedia  libre">
            <a:extLst>
              <a:ext uri="{FF2B5EF4-FFF2-40B4-BE49-F238E27FC236}">
                <a16:creationId xmlns:a16="http://schemas.microsoft.com/office/drawing/2014/main" id="{78877D63-765F-4F6C-B0E3-122C331CEF5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266A814B-2A61-45AE-9F39-C6EB7FBA794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graphicFrame>
        <p:nvGraphicFramePr>
          <p:cNvPr id="12" name="Diagrama 11">
            <a:extLst>
              <a:ext uri="{FF2B5EF4-FFF2-40B4-BE49-F238E27FC236}">
                <a16:creationId xmlns:a16="http://schemas.microsoft.com/office/drawing/2014/main" id="{F105A84A-0045-4E4A-BC07-CC40CF35C57F}"/>
              </a:ext>
            </a:extLst>
          </p:cNvPr>
          <p:cNvGraphicFramePr/>
          <p:nvPr>
            <p:extLst>
              <p:ext uri="{D42A27DB-BD31-4B8C-83A1-F6EECF244321}">
                <p14:modId xmlns:p14="http://schemas.microsoft.com/office/powerpoint/2010/main" val="1803154550"/>
              </p:ext>
            </p:extLst>
          </p:nvPr>
        </p:nvGraphicFramePr>
        <p:xfrm>
          <a:off x="622093" y="-1031270"/>
          <a:ext cx="9236139" cy="75849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CuadroTexto 12">
            <a:extLst>
              <a:ext uri="{FF2B5EF4-FFF2-40B4-BE49-F238E27FC236}">
                <a16:creationId xmlns:a16="http://schemas.microsoft.com/office/drawing/2014/main" id="{2231EE41-B60F-4A4F-8DEC-35831BD12BD9}"/>
              </a:ext>
            </a:extLst>
          </p:cNvPr>
          <p:cNvSpPr txBox="1"/>
          <p:nvPr/>
        </p:nvSpPr>
        <p:spPr>
          <a:xfrm>
            <a:off x="2785232" y="-85792"/>
            <a:ext cx="6646459" cy="707886"/>
          </a:xfrm>
          <a:prstGeom prst="rect">
            <a:avLst/>
          </a:prstGeom>
          <a:noFill/>
        </p:spPr>
        <p:txBody>
          <a:bodyPr wrap="square" rtlCol="0">
            <a:spAutoFit/>
          </a:bodyPr>
          <a:lstStyle/>
          <a:p>
            <a:r>
              <a:rPr lang="es-ES" sz="4000" dirty="0">
                <a:solidFill>
                  <a:schemeClr val="accent6">
                    <a:lumMod val="75000"/>
                  </a:schemeClr>
                </a:solidFill>
              </a:rPr>
              <a:t>CONTENIDO</a:t>
            </a:r>
            <a:endParaRPr lang="es-EC" sz="4000" dirty="0">
              <a:solidFill>
                <a:schemeClr val="accent6">
                  <a:lumMod val="75000"/>
                </a:schemeClr>
              </a:solidFill>
            </a:endParaRPr>
          </a:p>
        </p:txBody>
      </p:sp>
      <p:sp>
        <p:nvSpPr>
          <p:cNvPr id="14" name="CuadroTexto 13">
            <a:extLst>
              <a:ext uri="{FF2B5EF4-FFF2-40B4-BE49-F238E27FC236}">
                <a16:creationId xmlns:a16="http://schemas.microsoft.com/office/drawing/2014/main" id="{1B505B24-CC70-464D-9277-81776FBE3D52}"/>
              </a:ext>
            </a:extLst>
          </p:cNvPr>
          <p:cNvSpPr txBox="1"/>
          <p:nvPr/>
        </p:nvSpPr>
        <p:spPr>
          <a:xfrm>
            <a:off x="3407326" y="710411"/>
            <a:ext cx="278178" cy="646331"/>
          </a:xfrm>
          <a:prstGeom prst="rect">
            <a:avLst/>
          </a:prstGeom>
          <a:noFill/>
        </p:spPr>
        <p:txBody>
          <a:bodyPr wrap="square" rtlCol="0">
            <a:spAutoFit/>
          </a:bodyPr>
          <a:lstStyle/>
          <a:p>
            <a:r>
              <a:rPr lang="es-ES" dirty="0"/>
              <a:t>	</a:t>
            </a:r>
            <a:r>
              <a:rPr lang="es-ES" b="1" dirty="0"/>
              <a:t>I</a:t>
            </a:r>
            <a:endParaRPr lang="es-EC" b="1" dirty="0"/>
          </a:p>
        </p:txBody>
      </p:sp>
      <p:sp>
        <p:nvSpPr>
          <p:cNvPr id="15" name="CuadroTexto 14">
            <a:extLst>
              <a:ext uri="{FF2B5EF4-FFF2-40B4-BE49-F238E27FC236}">
                <a16:creationId xmlns:a16="http://schemas.microsoft.com/office/drawing/2014/main" id="{604F55F6-769A-481B-BF7D-843D44061F5E}"/>
              </a:ext>
            </a:extLst>
          </p:cNvPr>
          <p:cNvSpPr txBox="1"/>
          <p:nvPr/>
        </p:nvSpPr>
        <p:spPr>
          <a:xfrm>
            <a:off x="3353822" y="1541150"/>
            <a:ext cx="451465" cy="646331"/>
          </a:xfrm>
          <a:prstGeom prst="rect">
            <a:avLst/>
          </a:prstGeom>
          <a:noFill/>
        </p:spPr>
        <p:txBody>
          <a:bodyPr wrap="square" rtlCol="0">
            <a:spAutoFit/>
          </a:bodyPr>
          <a:lstStyle/>
          <a:p>
            <a:r>
              <a:rPr lang="es-ES" dirty="0"/>
              <a:t>	</a:t>
            </a:r>
            <a:r>
              <a:rPr lang="es-ES" b="1" dirty="0"/>
              <a:t>II</a:t>
            </a:r>
            <a:endParaRPr lang="es-EC" b="1" dirty="0"/>
          </a:p>
        </p:txBody>
      </p:sp>
      <p:sp>
        <p:nvSpPr>
          <p:cNvPr id="16" name="CuadroTexto 15">
            <a:extLst>
              <a:ext uri="{FF2B5EF4-FFF2-40B4-BE49-F238E27FC236}">
                <a16:creationId xmlns:a16="http://schemas.microsoft.com/office/drawing/2014/main" id="{A2E15A80-D4A6-4523-8963-61B8C4A15D9C}"/>
              </a:ext>
            </a:extLst>
          </p:cNvPr>
          <p:cNvSpPr txBox="1"/>
          <p:nvPr/>
        </p:nvSpPr>
        <p:spPr>
          <a:xfrm>
            <a:off x="3320682" y="2358539"/>
            <a:ext cx="451465" cy="646331"/>
          </a:xfrm>
          <a:prstGeom prst="rect">
            <a:avLst/>
          </a:prstGeom>
          <a:noFill/>
        </p:spPr>
        <p:txBody>
          <a:bodyPr wrap="square" rtlCol="0">
            <a:spAutoFit/>
          </a:bodyPr>
          <a:lstStyle/>
          <a:p>
            <a:r>
              <a:rPr lang="es-ES" dirty="0"/>
              <a:t>	</a:t>
            </a:r>
            <a:r>
              <a:rPr lang="es-ES" b="1" dirty="0"/>
              <a:t>III</a:t>
            </a:r>
            <a:endParaRPr lang="es-EC" b="1" dirty="0"/>
          </a:p>
        </p:txBody>
      </p:sp>
      <p:sp>
        <p:nvSpPr>
          <p:cNvPr id="17" name="CuadroTexto 16">
            <a:extLst>
              <a:ext uri="{FF2B5EF4-FFF2-40B4-BE49-F238E27FC236}">
                <a16:creationId xmlns:a16="http://schemas.microsoft.com/office/drawing/2014/main" id="{43B032D7-D53C-41D0-9670-EAFFA9B358CD}"/>
              </a:ext>
            </a:extLst>
          </p:cNvPr>
          <p:cNvSpPr txBox="1"/>
          <p:nvPr/>
        </p:nvSpPr>
        <p:spPr>
          <a:xfrm>
            <a:off x="3353823" y="3175928"/>
            <a:ext cx="451465" cy="646331"/>
          </a:xfrm>
          <a:prstGeom prst="rect">
            <a:avLst/>
          </a:prstGeom>
          <a:noFill/>
        </p:spPr>
        <p:txBody>
          <a:bodyPr wrap="square" rtlCol="0">
            <a:spAutoFit/>
          </a:bodyPr>
          <a:lstStyle/>
          <a:p>
            <a:r>
              <a:rPr lang="es-ES" dirty="0"/>
              <a:t>	</a:t>
            </a:r>
            <a:r>
              <a:rPr lang="es-ES" b="1" dirty="0"/>
              <a:t>IV</a:t>
            </a:r>
            <a:endParaRPr lang="es-EC" b="1" dirty="0"/>
          </a:p>
        </p:txBody>
      </p:sp>
      <p:sp>
        <p:nvSpPr>
          <p:cNvPr id="18" name="CuadroTexto 17">
            <a:extLst>
              <a:ext uri="{FF2B5EF4-FFF2-40B4-BE49-F238E27FC236}">
                <a16:creationId xmlns:a16="http://schemas.microsoft.com/office/drawing/2014/main" id="{3B8CC524-C555-44F2-9714-78346522D9A9}"/>
              </a:ext>
            </a:extLst>
          </p:cNvPr>
          <p:cNvSpPr txBox="1"/>
          <p:nvPr/>
        </p:nvSpPr>
        <p:spPr>
          <a:xfrm>
            <a:off x="3353822" y="4013772"/>
            <a:ext cx="278178" cy="646331"/>
          </a:xfrm>
          <a:prstGeom prst="rect">
            <a:avLst/>
          </a:prstGeom>
          <a:noFill/>
        </p:spPr>
        <p:txBody>
          <a:bodyPr wrap="square" rtlCol="0">
            <a:spAutoFit/>
          </a:bodyPr>
          <a:lstStyle/>
          <a:p>
            <a:r>
              <a:rPr lang="es-ES" dirty="0"/>
              <a:t>	</a:t>
            </a:r>
            <a:r>
              <a:rPr lang="es-ES" b="1" dirty="0"/>
              <a:t>V</a:t>
            </a:r>
            <a:endParaRPr lang="es-EC" b="1" dirty="0"/>
          </a:p>
        </p:txBody>
      </p:sp>
      <p:sp>
        <p:nvSpPr>
          <p:cNvPr id="19" name="CuadroTexto 18">
            <a:extLst>
              <a:ext uri="{FF2B5EF4-FFF2-40B4-BE49-F238E27FC236}">
                <a16:creationId xmlns:a16="http://schemas.microsoft.com/office/drawing/2014/main" id="{B5BBA415-7610-435B-951E-5F7987DFBD83}"/>
              </a:ext>
            </a:extLst>
          </p:cNvPr>
          <p:cNvSpPr txBox="1"/>
          <p:nvPr/>
        </p:nvSpPr>
        <p:spPr>
          <a:xfrm>
            <a:off x="3320682" y="4831161"/>
            <a:ext cx="451465" cy="646331"/>
          </a:xfrm>
          <a:prstGeom prst="rect">
            <a:avLst/>
          </a:prstGeom>
          <a:noFill/>
        </p:spPr>
        <p:txBody>
          <a:bodyPr wrap="square" rtlCol="0">
            <a:spAutoFit/>
          </a:bodyPr>
          <a:lstStyle/>
          <a:p>
            <a:r>
              <a:rPr lang="es-ES" dirty="0"/>
              <a:t>	</a:t>
            </a:r>
            <a:r>
              <a:rPr lang="es-ES" b="1" dirty="0"/>
              <a:t>VI</a:t>
            </a:r>
            <a:endParaRPr lang="es-EC" b="1" dirty="0"/>
          </a:p>
        </p:txBody>
      </p:sp>
      <p:sp>
        <p:nvSpPr>
          <p:cNvPr id="20" name="CuadroTexto 19">
            <a:extLst>
              <a:ext uri="{FF2B5EF4-FFF2-40B4-BE49-F238E27FC236}">
                <a16:creationId xmlns:a16="http://schemas.microsoft.com/office/drawing/2014/main" id="{BB86CD94-A305-416F-938C-44FD681B08B7}"/>
              </a:ext>
            </a:extLst>
          </p:cNvPr>
          <p:cNvSpPr txBox="1"/>
          <p:nvPr/>
        </p:nvSpPr>
        <p:spPr>
          <a:xfrm>
            <a:off x="3295082" y="5628390"/>
            <a:ext cx="451465" cy="646331"/>
          </a:xfrm>
          <a:prstGeom prst="rect">
            <a:avLst/>
          </a:prstGeom>
          <a:noFill/>
        </p:spPr>
        <p:txBody>
          <a:bodyPr wrap="square" rtlCol="0">
            <a:spAutoFit/>
          </a:bodyPr>
          <a:lstStyle/>
          <a:p>
            <a:r>
              <a:rPr lang="es-ES" dirty="0"/>
              <a:t>	V</a:t>
            </a:r>
            <a:r>
              <a:rPr lang="es-ES" b="1" dirty="0"/>
              <a:t>II</a:t>
            </a:r>
            <a:endParaRPr lang="es-EC" b="1" dirty="0"/>
          </a:p>
        </p:txBody>
      </p:sp>
      <p:sp>
        <p:nvSpPr>
          <p:cNvPr id="21" name="Elipse 20">
            <a:extLst>
              <a:ext uri="{FF2B5EF4-FFF2-40B4-BE49-F238E27FC236}">
                <a16:creationId xmlns:a16="http://schemas.microsoft.com/office/drawing/2014/main" id="{03E30754-991C-4742-88DB-9A3FAC8097DD}"/>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CuadroTexto 21">
            <a:extLst>
              <a:ext uri="{FF2B5EF4-FFF2-40B4-BE49-F238E27FC236}">
                <a16:creationId xmlns:a16="http://schemas.microsoft.com/office/drawing/2014/main" id="{6E488ACB-45E4-440A-A505-BB6B1EE16F12}"/>
              </a:ext>
            </a:extLst>
          </p:cNvPr>
          <p:cNvSpPr txBox="1"/>
          <p:nvPr/>
        </p:nvSpPr>
        <p:spPr>
          <a:xfrm>
            <a:off x="11817764" y="6444734"/>
            <a:ext cx="281940" cy="369332"/>
          </a:xfrm>
          <a:prstGeom prst="rect">
            <a:avLst/>
          </a:prstGeom>
          <a:noFill/>
        </p:spPr>
        <p:txBody>
          <a:bodyPr wrap="square" rtlCol="0">
            <a:spAutoFit/>
          </a:bodyPr>
          <a:lstStyle/>
          <a:p>
            <a:r>
              <a:rPr lang="es-ES" dirty="0">
                <a:solidFill>
                  <a:srgbClr val="002060"/>
                </a:solidFill>
              </a:rPr>
              <a:t>3</a:t>
            </a:r>
            <a:endParaRPr lang="es-EC" dirty="0">
              <a:solidFill>
                <a:srgbClr val="002060"/>
              </a:solidFill>
            </a:endParaRPr>
          </a:p>
        </p:txBody>
      </p:sp>
    </p:spTree>
    <p:extLst>
      <p:ext uri="{BB962C8B-B14F-4D97-AF65-F5344CB8AC3E}">
        <p14:creationId xmlns:p14="http://schemas.microsoft.com/office/powerpoint/2010/main" val="1078268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596BF71-4D0C-43A5-9703-B443505BB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101" y="2013885"/>
            <a:ext cx="5353050" cy="4095750"/>
          </a:xfrm>
          <a:prstGeom prst="rect">
            <a:avLst/>
          </a:prstGeom>
        </p:spPr>
      </p:pic>
      <p:sp>
        <p:nvSpPr>
          <p:cNvPr id="2" name="Rectángulo 1">
            <a:extLst>
              <a:ext uri="{FF2B5EF4-FFF2-40B4-BE49-F238E27FC236}">
                <a16:creationId xmlns:a16="http://schemas.microsoft.com/office/drawing/2014/main" id="{495D365D-19BE-4960-A78F-7F85837B6C4D}"/>
              </a:ext>
            </a:extLst>
          </p:cNvPr>
          <p:cNvSpPr/>
          <p:nvPr/>
        </p:nvSpPr>
        <p:spPr>
          <a:xfrm>
            <a:off x="1289049" y="390537"/>
            <a:ext cx="5886451"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CuadroTexto 6">
            <a:extLst>
              <a:ext uri="{FF2B5EF4-FFF2-40B4-BE49-F238E27FC236}">
                <a16:creationId xmlns:a16="http://schemas.microsoft.com/office/drawing/2014/main" id="{26208646-363F-4569-AF43-4AC3DB05FCE6}"/>
              </a:ext>
            </a:extLst>
          </p:cNvPr>
          <p:cNvSpPr txBox="1"/>
          <p:nvPr/>
        </p:nvSpPr>
        <p:spPr>
          <a:xfrm>
            <a:off x="1354504" y="57202"/>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1" name="CuadroTexto 10">
            <a:extLst>
              <a:ext uri="{FF2B5EF4-FFF2-40B4-BE49-F238E27FC236}">
                <a16:creationId xmlns:a16="http://schemas.microsoft.com/office/drawing/2014/main" id="{48558399-992C-4ADE-A45C-6F1BD12C38E0}"/>
              </a:ext>
            </a:extLst>
          </p:cNvPr>
          <p:cNvSpPr txBox="1"/>
          <p:nvPr/>
        </p:nvSpPr>
        <p:spPr>
          <a:xfrm>
            <a:off x="1860408" y="417977"/>
            <a:ext cx="7446878" cy="1200329"/>
          </a:xfrm>
          <a:prstGeom prst="rect">
            <a:avLst/>
          </a:prstGeom>
          <a:noFill/>
        </p:spPr>
        <p:txBody>
          <a:bodyPr wrap="square" rtlCol="0">
            <a:spAutoFit/>
          </a:bodyPr>
          <a:lstStyle/>
          <a:p>
            <a:r>
              <a:rPr lang="es-ES" sz="3200" b="1" dirty="0">
                <a:solidFill>
                  <a:srgbClr val="0070C0"/>
                </a:solidFill>
                <a:latin typeface="+mj-lt"/>
              </a:rPr>
              <a:t>DISPOSICIÓN ARQUITECTÓNICA</a:t>
            </a:r>
            <a:endParaRPr lang="es-EC" sz="3200" b="1" dirty="0">
              <a:latin typeface="+mj-lt"/>
            </a:endParaRPr>
          </a:p>
          <a:p>
            <a:endParaRPr lang="es-EC" sz="4000" dirty="0">
              <a:solidFill>
                <a:schemeClr val="accent6">
                  <a:lumMod val="75000"/>
                </a:schemeClr>
              </a:solidFill>
            </a:endParaRPr>
          </a:p>
        </p:txBody>
      </p:sp>
      <p:pic>
        <p:nvPicPr>
          <p:cNvPr id="19" name="Imagen 18">
            <a:extLst>
              <a:ext uri="{FF2B5EF4-FFF2-40B4-BE49-F238E27FC236}">
                <a16:creationId xmlns:a16="http://schemas.microsoft.com/office/drawing/2014/main" id="{5DCD15B8-4EF6-4DF7-B6CE-3B7E3E1AC637}"/>
              </a:ext>
            </a:extLst>
          </p:cNvPr>
          <p:cNvPicPr/>
          <p:nvPr/>
        </p:nvPicPr>
        <p:blipFill>
          <a:blip r:embed="rId6">
            <a:extLst>
              <a:ext uri="{28A0092B-C50C-407E-A947-70E740481C1C}">
                <a14:useLocalDpi xmlns:a14="http://schemas.microsoft.com/office/drawing/2010/main" val="0"/>
              </a:ext>
            </a:extLst>
          </a:blip>
          <a:stretch>
            <a:fillRect/>
          </a:stretch>
        </p:blipFill>
        <p:spPr>
          <a:xfrm flipH="1">
            <a:off x="6955579" y="1899585"/>
            <a:ext cx="5076000" cy="4210050"/>
          </a:xfrm>
          <a:prstGeom prst="rect">
            <a:avLst/>
          </a:prstGeom>
        </p:spPr>
      </p:pic>
      <p:sp>
        <p:nvSpPr>
          <p:cNvPr id="21" name="CuadroTexto 20">
            <a:extLst>
              <a:ext uri="{FF2B5EF4-FFF2-40B4-BE49-F238E27FC236}">
                <a16:creationId xmlns:a16="http://schemas.microsoft.com/office/drawing/2014/main" id="{FADED937-C67F-4F1D-9084-55CF446FE2E3}"/>
              </a:ext>
            </a:extLst>
          </p:cNvPr>
          <p:cNvSpPr txBox="1"/>
          <p:nvPr/>
        </p:nvSpPr>
        <p:spPr>
          <a:xfrm>
            <a:off x="2366540" y="1893379"/>
            <a:ext cx="3473893" cy="369332"/>
          </a:xfrm>
          <a:prstGeom prst="rect">
            <a:avLst/>
          </a:prstGeom>
          <a:noFill/>
        </p:spPr>
        <p:txBody>
          <a:bodyPr wrap="square" rtlCol="0">
            <a:spAutoFit/>
          </a:bodyPr>
          <a:lstStyle/>
          <a:p>
            <a:r>
              <a:rPr lang="es-ES" b="1" dirty="0">
                <a:solidFill>
                  <a:srgbClr val="0070C0"/>
                </a:solidFill>
                <a:latin typeface="+mj-lt"/>
              </a:rPr>
              <a:t>Planta Baja</a:t>
            </a:r>
            <a:endParaRPr lang="es-EC" b="1" dirty="0">
              <a:latin typeface="+mj-lt"/>
            </a:endParaRPr>
          </a:p>
        </p:txBody>
      </p:sp>
      <p:sp>
        <p:nvSpPr>
          <p:cNvPr id="22" name="CuadroTexto 21">
            <a:extLst>
              <a:ext uri="{FF2B5EF4-FFF2-40B4-BE49-F238E27FC236}">
                <a16:creationId xmlns:a16="http://schemas.microsoft.com/office/drawing/2014/main" id="{570610B5-9884-4D3E-9CBD-336D9E1D281A}"/>
              </a:ext>
            </a:extLst>
          </p:cNvPr>
          <p:cNvSpPr txBox="1"/>
          <p:nvPr/>
        </p:nvSpPr>
        <p:spPr>
          <a:xfrm>
            <a:off x="9825460" y="1893379"/>
            <a:ext cx="3473893" cy="369332"/>
          </a:xfrm>
          <a:prstGeom prst="rect">
            <a:avLst/>
          </a:prstGeom>
          <a:noFill/>
        </p:spPr>
        <p:txBody>
          <a:bodyPr wrap="square" rtlCol="0">
            <a:spAutoFit/>
          </a:bodyPr>
          <a:lstStyle/>
          <a:p>
            <a:r>
              <a:rPr lang="es-ES" b="1" dirty="0">
                <a:solidFill>
                  <a:srgbClr val="0070C0"/>
                </a:solidFill>
                <a:latin typeface="+mj-lt"/>
              </a:rPr>
              <a:t>Planta Alta</a:t>
            </a:r>
            <a:endParaRPr lang="es-EC" b="1" dirty="0">
              <a:latin typeface="+mj-lt"/>
            </a:endParaRPr>
          </a:p>
        </p:txBody>
      </p:sp>
      <p:sp>
        <p:nvSpPr>
          <p:cNvPr id="12" name="Elipse 11">
            <a:extLst>
              <a:ext uri="{FF2B5EF4-FFF2-40B4-BE49-F238E27FC236}">
                <a16:creationId xmlns:a16="http://schemas.microsoft.com/office/drawing/2014/main" id="{705C641A-4A6F-4D8D-BA67-AA6A89A2EC67}"/>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a:extLst>
              <a:ext uri="{FF2B5EF4-FFF2-40B4-BE49-F238E27FC236}">
                <a16:creationId xmlns:a16="http://schemas.microsoft.com/office/drawing/2014/main" id="{53A987F7-99E9-447C-8A09-D9653563605B}"/>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30</a:t>
            </a:r>
            <a:endParaRPr lang="es-EC" dirty="0">
              <a:solidFill>
                <a:srgbClr val="002060"/>
              </a:solidFill>
            </a:endParaRPr>
          </a:p>
        </p:txBody>
      </p:sp>
    </p:spTree>
    <p:extLst>
      <p:ext uri="{BB962C8B-B14F-4D97-AF65-F5344CB8AC3E}">
        <p14:creationId xmlns:p14="http://schemas.microsoft.com/office/powerpoint/2010/main" val="262771639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8475437"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CuadroTexto 6">
            <a:extLst>
              <a:ext uri="{FF2B5EF4-FFF2-40B4-BE49-F238E27FC236}">
                <a16:creationId xmlns:a16="http://schemas.microsoft.com/office/drawing/2014/main" id="{26208646-363F-4569-AF43-4AC3DB05FCE6}"/>
              </a:ext>
            </a:extLst>
          </p:cNvPr>
          <p:cNvSpPr txBox="1"/>
          <p:nvPr/>
        </p:nvSpPr>
        <p:spPr>
          <a:xfrm>
            <a:off x="1354504" y="57202"/>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1" name="CuadroTexto 10">
            <a:extLst>
              <a:ext uri="{FF2B5EF4-FFF2-40B4-BE49-F238E27FC236}">
                <a16:creationId xmlns:a16="http://schemas.microsoft.com/office/drawing/2014/main" id="{48558399-992C-4ADE-A45C-6F1BD12C38E0}"/>
              </a:ext>
            </a:extLst>
          </p:cNvPr>
          <p:cNvSpPr txBox="1"/>
          <p:nvPr/>
        </p:nvSpPr>
        <p:spPr>
          <a:xfrm>
            <a:off x="1860408" y="417977"/>
            <a:ext cx="7904078" cy="1138773"/>
          </a:xfrm>
          <a:prstGeom prst="rect">
            <a:avLst/>
          </a:prstGeom>
          <a:noFill/>
        </p:spPr>
        <p:txBody>
          <a:bodyPr wrap="square" rtlCol="0">
            <a:spAutoFit/>
          </a:bodyPr>
          <a:lstStyle/>
          <a:p>
            <a:r>
              <a:rPr lang="es-ES" sz="2800" b="1" dirty="0">
                <a:solidFill>
                  <a:srgbClr val="0070C0"/>
                </a:solidFill>
                <a:latin typeface="+mj-lt"/>
              </a:rPr>
              <a:t>INTALACIONES MEP (Mecánica, Electricidad, Plomería)</a:t>
            </a:r>
            <a:endParaRPr lang="es-EC" sz="2800" b="1" dirty="0">
              <a:latin typeface="+mj-lt"/>
            </a:endParaRPr>
          </a:p>
          <a:p>
            <a:endParaRPr lang="es-EC" sz="4000" dirty="0">
              <a:solidFill>
                <a:schemeClr val="accent6">
                  <a:lumMod val="75000"/>
                </a:schemeClr>
              </a:solidFill>
            </a:endParaRPr>
          </a:p>
        </p:txBody>
      </p:sp>
      <p:pic>
        <p:nvPicPr>
          <p:cNvPr id="12" name="Imagen 11">
            <a:extLst>
              <a:ext uri="{FF2B5EF4-FFF2-40B4-BE49-F238E27FC236}">
                <a16:creationId xmlns:a16="http://schemas.microsoft.com/office/drawing/2014/main" id="{5C95760B-8D07-4851-964F-291858F969B2}"/>
              </a:ext>
            </a:extLst>
          </p:cNvPr>
          <p:cNvPicPr/>
          <p:nvPr/>
        </p:nvPicPr>
        <p:blipFill>
          <a:blip r:embed="rId5" cstate="email">
            <a:extLst>
              <a:ext uri="{28A0092B-C50C-407E-A947-70E740481C1C}">
                <a14:useLocalDpi xmlns:a14="http://schemas.microsoft.com/office/drawing/2010/main" val="0"/>
              </a:ext>
            </a:extLst>
          </a:blip>
          <a:stretch>
            <a:fillRect/>
          </a:stretch>
        </p:blipFill>
        <p:spPr>
          <a:xfrm>
            <a:off x="7275467" y="2076933"/>
            <a:ext cx="3987165" cy="3267710"/>
          </a:xfrm>
          <a:prstGeom prst="rect">
            <a:avLst/>
          </a:prstGeom>
        </p:spPr>
      </p:pic>
      <p:pic>
        <p:nvPicPr>
          <p:cNvPr id="13" name="Imagen 12">
            <a:extLst>
              <a:ext uri="{FF2B5EF4-FFF2-40B4-BE49-F238E27FC236}">
                <a16:creationId xmlns:a16="http://schemas.microsoft.com/office/drawing/2014/main" id="{45814359-6A26-489B-B7BA-BC7F68FA73BD}"/>
              </a:ext>
            </a:extLst>
          </p:cNvPr>
          <p:cNvPicPr/>
          <p:nvPr/>
        </p:nvPicPr>
        <p:blipFill>
          <a:blip r:embed="rId6">
            <a:extLst>
              <a:ext uri="{28A0092B-C50C-407E-A947-70E740481C1C}">
                <a14:useLocalDpi xmlns:a14="http://schemas.microsoft.com/office/drawing/2010/main" val="0"/>
              </a:ext>
            </a:extLst>
          </a:blip>
          <a:stretch>
            <a:fillRect/>
          </a:stretch>
        </p:blipFill>
        <p:spPr>
          <a:xfrm>
            <a:off x="929368" y="2069569"/>
            <a:ext cx="5248275" cy="3600450"/>
          </a:xfrm>
          <a:prstGeom prst="rect">
            <a:avLst/>
          </a:prstGeom>
        </p:spPr>
      </p:pic>
      <p:sp>
        <p:nvSpPr>
          <p:cNvPr id="14" name="CuadroTexto 13">
            <a:extLst>
              <a:ext uri="{FF2B5EF4-FFF2-40B4-BE49-F238E27FC236}">
                <a16:creationId xmlns:a16="http://schemas.microsoft.com/office/drawing/2014/main" id="{A9AF1F70-E5B1-4FBD-BA21-CD5D94695D87}"/>
              </a:ext>
            </a:extLst>
          </p:cNvPr>
          <p:cNvSpPr txBox="1"/>
          <p:nvPr/>
        </p:nvSpPr>
        <p:spPr>
          <a:xfrm>
            <a:off x="2703750" y="1685691"/>
            <a:ext cx="3473893" cy="369332"/>
          </a:xfrm>
          <a:prstGeom prst="rect">
            <a:avLst/>
          </a:prstGeom>
          <a:noFill/>
        </p:spPr>
        <p:txBody>
          <a:bodyPr wrap="square" rtlCol="0">
            <a:spAutoFit/>
          </a:bodyPr>
          <a:lstStyle/>
          <a:p>
            <a:r>
              <a:rPr lang="es-ES" b="1" dirty="0">
                <a:solidFill>
                  <a:srgbClr val="0070C0"/>
                </a:solidFill>
                <a:latin typeface="+mj-lt"/>
              </a:rPr>
              <a:t>INSTALACIONES ELÉCTRICAS</a:t>
            </a:r>
            <a:endParaRPr lang="es-EC" b="1" dirty="0">
              <a:solidFill>
                <a:srgbClr val="0070C0"/>
              </a:solidFill>
              <a:latin typeface="+mj-lt"/>
            </a:endParaRPr>
          </a:p>
        </p:txBody>
      </p:sp>
      <p:sp>
        <p:nvSpPr>
          <p:cNvPr id="17" name="CuadroTexto 16">
            <a:extLst>
              <a:ext uri="{FF2B5EF4-FFF2-40B4-BE49-F238E27FC236}">
                <a16:creationId xmlns:a16="http://schemas.microsoft.com/office/drawing/2014/main" id="{8E577D94-7264-4750-85F8-F85938D32789}"/>
              </a:ext>
            </a:extLst>
          </p:cNvPr>
          <p:cNvSpPr txBox="1"/>
          <p:nvPr/>
        </p:nvSpPr>
        <p:spPr>
          <a:xfrm>
            <a:off x="7992481" y="1641397"/>
            <a:ext cx="3473893" cy="369332"/>
          </a:xfrm>
          <a:prstGeom prst="rect">
            <a:avLst/>
          </a:prstGeom>
          <a:noFill/>
        </p:spPr>
        <p:txBody>
          <a:bodyPr wrap="square" rtlCol="0">
            <a:spAutoFit/>
          </a:bodyPr>
          <a:lstStyle/>
          <a:p>
            <a:r>
              <a:rPr lang="es-ES" b="1" dirty="0">
                <a:solidFill>
                  <a:srgbClr val="0070C0"/>
                </a:solidFill>
                <a:latin typeface="+mj-lt"/>
              </a:rPr>
              <a:t>INSTALACIONES HIDROSANITARIAS</a:t>
            </a:r>
            <a:endParaRPr lang="es-EC" b="1" dirty="0">
              <a:latin typeface="+mj-lt"/>
            </a:endParaRPr>
          </a:p>
        </p:txBody>
      </p:sp>
      <p:pic>
        <p:nvPicPr>
          <p:cNvPr id="8" name="Imagen 7">
            <a:extLst>
              <a:ext uri="{FF2B5EF4-FFF2-40B4-BE49-F238E27FC236}">
                <a16:creationId xmlns:a16="http://schemas.microsoft.com/office/drawing/2014/main" id="{832D227C-36D7-4B6D-B966-FAFF3BA26B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1621" y="1316468"/>
            <a:ext cx="723900" cy="723900"/>
          </a:xfrm>
          <a:prstGeom prst="rect">
            <a:avLst/>
          </a:prstGeom>
        </p:spPr>
      </p:pic>
      <p:pic>
        <p:nvPicPr>
          <p:cNvPr id="10" name="Imagen 9">
            <a:extLst>
              <a:ext uri="{FF2B5EF4-FFF2-40B4-BE49-F238E27FC236}">
                <a16:creationId xmlns:a16="http://schemas.microsoft.com/office/drawing/2014/main" id="{43F250F2-4A22-440F-BB28-533E3358C1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9096" y="1415181"/>
            <a:ext cx="590550" cy="628650"/>
          </a:xfrm>
          <a:prstGeom prst="rect">
            <a:avLst/>
          </a:prstGeom>
        </p:spPr>
      </p:pic>
      <p:sp>
        <p:nvSpPr>
          <p:cNvPr id="15" name="Elipse 14">
            <a:extLst>
              <a:ext uri="{FF2B5EF4-FFF2-40B4-BE49-F238E27FC236}">
                <a16:creationId xmlns:a16="http://schemas.microsoft.com/office/drawing/2014/main" id="{7F393461-80EB-429D-B725-0AC5FF190A70}"/>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CuadroTexto 15">
            <a:extLst>
              <a:ext uri="{FF2B5EF4-FFF2-40B4-BE49-F238E27FC236}">
                <a16:creationId xmlns:a16="http://schemas.microsoft.com/office/drawing/2014/main" id="{5210ABD4-5D0B-480A-8942-768C18CB0167}"/>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31</a:t>
            </a:r>
            <a:endParaRPr lang="es-EC" dirty="0">
              <a:solidFill>
                <a:srgbClr val="002060"/>
              </a:solidFill>
            </a:endParaRPr>
          </a:p>
        </p:txBody>
      </p:sp>
    </p:spTree>
    <p:extLst>
      <p:ext uri="{BB962C8B-B14F-4D97-AF65-F5344CB8AC3E}">
        <p14:creationId xmlns:p14="http://schemas.microsoft.com/office/powerpoint/2010/main" val="1543768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8475437"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CuadroTexto 6">
            <a:extLst>
              <a:ext uri="{FF2B5EF4-FFF2-40B4-BE49-F238E27FC236}">
                <a16:creationId xmlns:a16="http://schemas.microsoft.com/office/drawing/2014/main" id="{26208646-363F-4569-AF43-4AC3DB05FCE6}"/>
              </a:ext>
            </a:extLst>
          </p:cNvPr>
          <p:cNvSpPr txBox="1"/>
          <p:nvPr/>
        </p:nvSpPr>
        <p:spPr>
          <a:xfrm>
            <a:off x="1354504" y="57202"/>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1" name="CuadroTexto 10">
            <a:extLst>
              <a:ext uri="{FF2B5EF4-FFF2-40B4-BE49-F238E27FC236}">
                <a16:creationId xmlns:a16="http://schemas.microsoft.com/office/drawing/2014/main" id="{48558399-992C-4ADE-A45C-6F1BD12C38E0}"/>
              </a:ext>
            </a:extLst>
          </p:cNvPr>
          <p:cNvSpPr txBox="1"/>
          <p:nvPr/>
        </p:nvSpPr>
        <p:spPr>
          <a:xfrm>
            <a:off x="1860408" y="417977"/>
            <a:ext cx="7904078" cy="1138773"/>
          </a:xfrm>
          <a:prstGeom prst="rect">
            <a:avLst/>
          </a:prstGeom>
          <a:noFill/>
        </p:spPr>
        <p:txBody>
          <a:bodyPr wrap="square" rtlCol="0">
            <a:spAutoFit/>
          </a:bodyPr>
          <a:lstStyle/>
          <a:p>
            <a:r>
              <a:rPr lang="es-ES" sz="2800" b="1" dirty="0">
                <a:solidFill>
                  <a:srgbClr val="0070C0"/>
                </a:solidFill>
                <a:latin typeface="+mj-lt"/>
              </a:rPr>
              <a:t>INTALACIONES MEP (Mecánica, Electricidad, Plomería)</a:t>
            </a:r>
            <a:endParaRPr lang="es-EC" sz="2800" b="1" dirty="0">
              <a:latin typeface="+mj-lt"/>
            </a:endParaRPr>
          </a:p>
          <a:p>
            <a:endParaRPr lang="es-EC" sz="4000" dirty="0">
              <a:solidFill>
                <a:schemeClr val="accent6">
                  <a:lumMod val="75000"/>
                </a:schemeClr>
              </a:solidFill>
            </a:endParaRPr>
          </a:p>
        </p:txBody>
      </p:sp>
      <p:pic>
        <p:nvPicPr>
          <p:cNvPr id="15" name="Imagen 14">
            <a:extLst>
              <a:ext uri="{FF2B5EF4-FFF2-40B4-BE49-F238E27FC236}">
                <a16:creationId xmlns:a16="http://schemas.microsoft.com/office/drawing/2014/main" id="{7F49AE4A-3A08-483D-BB52-FC56F1313619}"/>
              </a:ext>
            </a:extLst>
          </p:cNvPr>
          <p:cNvPicPr/>
          <p:nvPr/>
        </p:nvPicPr>
        <p:blipFill>
          <a:blip r:embed="rId5">
            <a:extLst>
              <a:ext uri="{28A0092B-C50C-407E-A947-70E740481C1C}">
                <a14:useLocalDpi xmlns:a14="http://schemas.microsoft.com/office/drawing/2010/main" val="0"/>
              </a:ext>
            </a:extLst>
          </a:blip>
          <a:stretch>
            <a:fillRect/>
          </a:stretch>
        </p:blipFill>
        <p:spPr>
          <a:xfrm>
            <a:off x="2143961" y="1244188"/>
            <a:ext cx="7904078" cy="5022215"/>
          </a:xfrm>
          <a:prstGeom prst="rect">
            <a:avLst/>
          </a:prstGeom>
        </p:spPr>
      </p:pic>
      <p:sp>
        <p:nvSpPr>
          <p:cNvPr id="9" name="Elipse 8">
            <a:extLst>
              <a:ext uri="{FF2B5EF4-FFF2-40B4-BE49-F238E27FC236}">
                <a16:creationId xmlns:a16="http://schemas.microsoft.com/office/drawing/2014/main" id="{28D975FB-FA11-4652-BB0C-B752F5D59177}"/>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C2DDA6B8-BFA4-4B13-9F4B-6AA0E31BB9C9}"/>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32</a:t>
            </a:r>
            <a:endParaRPr lang="es-EC" dirty="0">
              <a:solidFill>
                <a:srgbClr val="002060"/>
              </a:solidFill>
            </a:endParaRPr>
          </a:p>
        </p:txBody>
      </p:sp>
    </p:spTree>
    <p:extLst>
      <p:ext uri="{BB962C8B-B14F-4D97-AF65-F5344CB8AC3E}">
        <p14:creationId xmlns:p14="http://schemas.microsoft.com/office/powerpoint/2010/main" val="259217188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5A46F9D2-A6E0-4476-A670-2A599C724068}"/>
              </a:ext>
            </a:extLst>
          </p:cNvPr>
          <p:cNvPicPr/>
          <p:nvPr/>
        </p:nvPicPr>
        <p:blipFill rotWithShape="1">
          <a:blip r:embed="rId3" cstate="email">
            <a:extLst>
              <a:ext uri="{28A0092B-C50C-407E-A947-70E740481C1C}">
                <a14:useLocalDpi xmlns:a14="http://schemas.microsoft.com/office/drawing/2010/main" val="0"/>
              </a:ext>
            </a:extLst>
          </a:blip>
          <a:srcRect/>
          <a:stretch/>
        </p:blipFill>
        <p:spPr>
          <a:xfrm>
            <a:off x="5891802" y="1042087"/>
            <a:ext cx="6197461" cy="3093101"/>
          </a:xfrm>
          <a:prstGeom prst="rect">
            <a:avLst/>
          </a:prstGeom>
        </p:spPr>
      </p:pic>
      <p:sp>
        <p:nvSpPr>
          <p:cNvPr id="2" name="Rectángulo 1">
            <a:extLst>
              <a:ext uri="{FF2B5EF4-FFF2-40B4-BE49-F238E27FC236}">
                <a16:creationId xmlns:a16="http://schemas.microsoft.com/office/drawing/2014/main" id="{495D365D-19BE-4960-A78F-7F85837B6C4D}"/>
              </a:ext>
            </a:extLst>
          </p:cNvPr>
          <p:cNvSpPr/>
          <p:nvPr/>
        </p:nvSpPr>
        <p:spPr>
          <a:xfrm>
            <a:off x="1289049" y="390537"/>
            <a:ext cx="2139951"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CuadroTexto 6">
            <a:extLst>
              <a:ext uri="{FF2B5EF4-FFF2-40B4-BE49-F238E27FC236}">
                <a16:creationId xmlns:a16="http://schemas.microsoft.com/office/drawing/2014/main" id="{26208646-363F-4569-AF43-4AC3DB05FCE6}"/>
              </a:ext>
            </a:extLst>
          </p:cNvPr>
          <p:cNvSpPr txBox="1"/>
          <p:nvPr/>
        </p:nvSpPr>
        <p:spPr>
          <a:xfrm>
            <a:off x="1354504" y="57202"/>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1" name="CuadroTexto 10">
            <a:extLst>
              <a:ext uri="{FF2B5EF4-FFF2-40B4-BE49-F238E27FC236}">
                <a16:creationId xmlns:a16="http://schemas.microsoft.com/office/drawing/2014/main" id="{48558399-992C-4ADE-A45C-6F1BD12C38E0}"/>
              </a:ext>
            </a:extLst>
          </p:cNvPr>
          <p:cNvSpPr txBox="1"/>
          <p:nvPr/>
        </p:nvSpPr>
        <p:spPr>
          <a:xfrm>
            <a:off x="1860408" y="417977"/>
            <a:ext cx="1568592" cy="1138773"/>
          </a:xfrm>
          <a:prstGeom prst="rect">
            <a:avLst/>
          </a:prstGeom>
          <a:noFill/>
        </p:spPr>
        <p:txBody>
          <a:bodyPr wrap="square" rtlCol="0">
            <a:spAutoFit/>
          </a:bodyPr>
          <a:lstStyle/>
          <a:p>
            <a:r>
              <a:rPr lang="es-ES" sz="2800" b="1" dirty="0">
                <a:solidFill>
                  <a:srgbClr val="0070C0"/>
                </a:solidFill>
                <a:latin typeface="+mj-lt"/>
              </a:rPr>
              <a:t>CUBIERTA</a:t>
            </a:r>
            <a:endParaRPr lang="es-EC" sz="2800" b="1" dirty="0">
              <a:latin typeface="+mj-lt"/>
            </a:endParaRPr>
          </a:p>
          <a:p>
            <a:endParaRPr lang="es-EC" sz="4000" dirty="0">
              <a:solidFill>
                <a:schemeClr val="accent6">
                  <a:lumMod val="75000"/>
                </a:schemeClr>
              </a:solidFill>
            </a:endParaRPr>
          </a:p>
        </p:txBody>
      </p:sp>
      <p:pic>
        <p:nvPicPr>
          <p:cNvPr id="8" name="Imagen 7">
            <a:extLst>
              <a:ext uri="{FF2B5EF4-FFF2-40B4-BE49-F238E27FC236}">
                <a16:creationId xmlns:a16="http://schemas.microsoft.com/office/drawing/2014/main" id="{020B4C49-85FE-479F-A392-41BD98386D23}"/>
              </a:ext>
            </a:extLst>
          </p:cNvPr>
          <p:cNvPicPr/>
          <p:nvPr/>
        </p:nvPicPr>
        <p:blipFill rotWithShape="1">
          <a:blip r:embed="rId6" cstate="email">
            <a:extLst>
              <a:ext uri="{28A0092B-C50C-407E-A947-70E740481C1C}">
                <a14:useLocalDpi xmlns:a14="http://schemas.microsoft.com/office/drawing/2010/main" val="0"/>
              </a:ext>
            </a:extLst>
          </a:blip>
          <a:srcRect/>
          <a:stretch/>
        </p:blipFill>
        <p:spPr bwMode="auto">
          <a:xfrm>
            <a:off x="821690" y="1556750"/>
            <a:ext cx="5274310" cy="1772920"/>
          </a:xfrm>
          <a:prstGeom prst="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B1E34ED3-6263-4AE9-89D7-7F222EF51B10}"/>
              </a:ext>
            </a:extLst>
          </p:cNvPr>
          <p:cNvPicPr/>
          <p:nvPr/>
        </p:nvPicPr>
        <p:blipFill>
          <a:blip r:embed="rId7">
            <a:extLst>
              <a:ext uri="{28A0092B-C50C-407E-A947-70E740481C1C}">
                <a14:useLocalDpi xmlns:a14="http://schemas.microsoft.com/office/drawing/2010/main" val="0"/>
              </a:ext>
            </a:extLst>
          </a:blip>
          <a:stretch>
            <a:fillRect/>
          </a:stretch>
        </p:blipFill>
        <p:spPr>
          <a:xfrm>
            <a:off x="7378427" y="4444313"/>
            <a:ext cx="3571875" cy="1371600"/>
          </a:xfrm>
          <a:prstGeom prst="rect">
            <a:avLst/>
          </a:prstGeom>
        </p:spPr>
      </p:pic>
      <p:pic>
        <p:nvPicPr>
          <p:cNvPr id="12" name="Imagen 11">
            <a:extLst>
              <a:ext uri="{FF2B5EF4-FFF2-40B4-BE49-F238E27FC236}">
                <a16:creationId xmlns:a16="http://schemas.microsoft.com/office/drawing/2014/main" id="{E92F4710-F827-4DE6-9902-5619E6CAC4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1690" y="4059603"/>
            <a:ext cx="5305425" cy="1352550"/>
          </a:xfrm>
          <a:prstGeom prst="rect">
            <a:avLst/>
          </a:prstGeom>
        </p:spPr>
      </p:pic>
      <p:sp>
        <p:nvSpPr>
          <p:cNvPr id="13" name="CuadroTexto 12">
            <a:extLst>
              <a:ext uri="{FF2B5EF4-FFF2-40B4-BE49-F238E27FC236}">
                <a16:creationId xmlns:a16="http://schemas.microsoft.com/office/drawing/2014/main" id="{0C1C5385-8F5E-4BBF-9ADA-D794507783F6}"/>
              </a:ext>
            </a:extLst>
          </p:cNvPr>
          <p:cNvSpPr txBox="1"/>
          <p:nvPr/>
        </p:nvSpPr>
        <p:spPr>
          <a:xfrm>
            <a:off x="2644704" y="3509970"/>
            <a:ext cx="3473893" cy="369332"/>
          </a:xfrm>
          <a:prstGeom prst="rect">
            <a:avLst/>
          </a:prstGeom>
          <a:noFill/>
        </p:spPr>
        <p:txBody>
          <a:bodyPr wrap="square" rtlCol="0">
            <a:spAutoFit/>
          </a:bodyPr>
          <a:lstStyle/>
          <a:p>
            <a:r>
              <a:rPr lang="es-ES" b="1" dirty="0">
                <a:latin typeface="+mj-lt"/>
              </a:rPr>
              <a:t>CERCHA TIPO </a:t>
            </a:r>
            <a:endParaRPr lang="es-EC" b="1" dirty="0">
              <a:latin typeface="+mj-lt"/>
            </a:endParaRPr>
          </a:p>
        </p:txBody>
      </p:sp>
      <p:sp>
        <p:nvSpPr>
          <p:cNvPr id="14" name="Elipse 13">
            <a:extLst>
              <a:ext uri="{FF2B5EF4-FFF2-40B4-BE49-F238E27FC236}">
                <a16:creationId xmlns:a16="http://schemas.microsoft.com/office/drawing/2014/main" id="{C1678D6B-8089-43D9-B65F-9660F826A873}"/>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id="{14E05AC2-2D30-48A3-A651-13856489A445}"/>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33</a:t>
            </a:r>
            <a:endParaRPr lang="es-EC" dirty="0">
              <a:solidFill>
                <a:srgbClr val="002060"/>
              </a:solidFill>
            </a:endParaRPr>
          </a:p>
        </p:txBody>
      </p:sp>
    </p:spTree>
    <p:extLst>
      <p:ext uri="{BB962C8B-B14F-4D97-AF65-F5344CB8AC3E}">
        <p14:creationId xmlns:p14="http://schemas.microsoft.com/office/powerpoint/2010/main" val="31694887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3854451"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CuadroTexto 6">
            <a:extLst>
              <a:ext uri="{FF2B5EF4-FFF2-40B4-BE49-F238E27FC236}">
                <a16:creationId xmlns:a16="http://schemas.microsoft.com/office/drawing/2014/main" id="{26208646-363F-4569-AF43-4AC3DB05FCE6}"/>
              </a:ext>
            </a:extLst>
          </p:cNvPr>
          <p:cNvSpPr txBox="1"/>
          <p:nvPr/>
        </p:nvSpPr>
        <p:spPr>
          <a:xfrm>
            <a:off x="1354504" y="57202"/>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1" name="CuadroTexto 10">
            <a:extLst>
              <a:ext uri="{FF2B5EF4-FFF2-40B4-BE49-F238E27FC236}">
                <a16:creationId xmlns:a16="http://schemas.microsoft.com/office/drawing/2014/main" id="{48558399-992C-4ADE-A45C-6F1BD12C38E0}"/>
              </a:ext>
            </a:extLst>
          </p:cNvPr>
          <p:cNvSpPr txBox="1"/>
          <p:nvPr/>
        </p:nvSpPr>
        <p:spPr>
          <a:xfrm>
            <a:off x="1860408" y="417977"/>
            <a:ext cx="3283092" cy="1138773"/>
          </a:xfrm>
          <a:prstGeom prst="rect">
            <a:avLst/>
          </a:prstGeom>
          <a:noFill/>
        </p:spPr>
        <p:txBody>
          <a:bodyPr wrap="square" rtlCol="0">
            <a:spAutoFit/>
          </a:bodyPr>
          <a:lstStyle/>
          <a:p>
            <a:r>
              <a:rPr lang="es-ES" sz="2800" b="1" dirty="0">
                <a:solidFill>
                  <a:srgbClr val="0070C0"/>
                </a:solidFill>
                <a:latin typeface="+mj-lt"/>
              </a:rPr>
              <a:t>HORMIGÓN ARMADO</a:t>
            </a:r>
            <a:endParaRPr lang="es-EC" sz="2800" b="1" dirty="0">
              <a:latin typeface="+mj-lt"/>
            </a:endParaRPr>
          </a:p>
          <a:p>
            <a:endParaRPr lang="es-EC" sz="4000" dirty="0">
              <a:solidFill>
                <a:schemeClr val="accent6">
                  <a:lumMod val="75000"/>
                </a:schemeClr>
              </a:solidFill>
            </a:endParaRPr>
          </a:p>
        </p:txBody>
      </p:sp>
      <p:sp>
        <p:nvSpPr>
          <p:cNvPr id="15" name="CuadroTexto 14">
            <a:extLst>
              <a:ext uri="{FF2B5EF4-FFF2-40B4-BE49-F238E27FC236}">
                <a16:creationId xmlns:a16="http://schemas.microsoft.com/office/drawing/2014/main" id="{E741F1BE-BD28-4497-B23C-7FA2490BDE7D}"/>
              </a:ext>
            </a:extLst>
          </p:cNvPr>
          <p:cNvSpPr txBox="1"/>
          <p:nvPr/>
        </p:nvSpPr>
        <p:spPr>
          <a:xfrm>
            <a:off x="1479326" y="1214117"/>
            <a:ext cx="4703700" cy="461665"/>
          </a:xfrm>
          <a:prstGeom prst="rect">
            <a:avLst/>
          </a:prstGeom>
          <a:noFill/>
        </p:spPr>
        <p:txBody>
          <a:bodyPr wrap="square" rtlCol="0">
            <a:spAutoFit/>
          </a:bodyPr>
          <a:lstStyle/>
          <a:p>
            <a:r>
              <a:rPr lang="es-ES" sz="2400" b="1" dirty="0">
                <a:latin typeface="+mj-lt"/>
              </a:rPr>
              <a:t>CONSIDERACIONES ESTRUCTURALES:</a:t>
            </a:r>
            <a:endParaRPr lang="es-EC" sz="2400" b="1" dirty="0">
              <a:latin typeface="+mj-lt"/>
            </a:endParaRPr>
          </a:p>
        </p:txBody>
      </p:sp>
      <p:sp>
        <p:nvSpPr>
          <p:cNvPr id="16" name="CuadroTexto 15">
            <a:extLst>
              <a:ext uri="{FF2B5EF4-FFF2-40B4-BE49-F238E27FC236}">
                <a16:creationId xmlns:a16="http://schemas.microsoft.com/office/drawing/2014/main" id="{4F3E1C6B-EDC4-462F-ACF7-47D89D83CD3A}"/>
              </a:ext>
            </a:extLst>
          </p:cNvPr>
          <p:cNvSpPr txBox="1"/>
          <p:nvPr/>
        </p:nvSpPr>
        <p:spPr>
          <a:xfrm>
            <a:off x="7325555" y="1324655"/>
            <a:ext cx="3854452" cy="461665"/>
          </a:xfrm>
          <a:prstGeom prst="rect">
            <a:avLst/>
          </a:prstGeom>
          <a:noFill/>
        </p:spPr>
        <p:txBody>
          <a:bodyPr wrap="square" rtlCol="0">
            <a:spAutoFit/>
          </a:bodyPr>
          <a:lstStyle/>
          <a:p>
            <a:r>
              <a:rPr lang="es-ES" sz="2400" b="1" dirty="0">
                <a:latin typeface="+mj-lt"/>
              </a:rPr>
              <a:t>UBICACIÓN DEL PROYECTO:</a:t>
            </a:r>
            <a:endParaRPr lang="es-EC" b="1" dirty="0">
              <a:latin typeface="+mj-lt"/>
            </a:endParaRPr>
          </a:p>
        </p:txBody>
      </p:sp>
      <p:pic>
        <p:nvPicPr>
          <p:cNvPr id="2050" name="Picture 2">
            <a:extLst>
              <a:ext uri="{FF2B5EF4-FFF2-40B4-BE49-F238E27FC236}">
                <a16:creationId xmlns:a16="http://schemas.microsoft.com/office/drawing/2014/main" id="{17FA1D28-7D31-45D7-94DE-D83B6FBCBFC5}"/>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093363" y="1713662"/>
            <a:ext cx="3854452" cy="4261897"/>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CD9C5EF4-492B-4677-B817-3FA4BDE4D354}"/>
              </a:ext>
            </a:extLst>
          </p:cNvPr>
          <p:cNvSpPr txBox="1"/>
          <p:nvPr/>
        </p:nvSpPr>
        <p:spPr>
          <a:xfrm>
            <a:off x="1195583" y="2169164"/>
            <a:ext cx="5108963"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70C0"/>
                </a:solidFill>
                <a:latin typeface="+mj-lt"/>
              </a:rPr>
              <a:t>Ejes en sentido horizontal y vertical</a:t>
            </a:r>
            <a:endParaRPr lang="es-EC" sz="2400" b="1" dirty="0">
              <a:solidFill>
                <a:srgbClr val="0070C0"/>
              </a:solidFill>
              <a:latin typeface="+mj-lt"/>
            </a:endParaRPr>
          </a:p>
        </p:txBody>
      </p:sp>
      <p:sp>
        <p:nvSpPr>
          <p:cNvPr id="18" name="CuadroTexto 17">
            <a:extLst>
              <a:ext uri="{FF2B5EF4-FFF2-40B4-BE49-F238E27FC236}">
                <a16:creationId xmlns:a16="http://schemas.microsoft.com/office/drawing/2014/main" id="{505B5A8E-9A32-4FD9-8855-4A08D18457A5}"/>
              </a:ext>
            </a:extLst>
          </p:cNvPr>
          <p:cNvSpPr txBox="1"/>
          <p:nvPr/>
        </p:nvSpPr>
        <p:spPr>
          <a:xfrm>
            <a:off x="1195584" y="2770161"/>
            <a:ext cx="3854451"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70C0"/>
                </a:solidFill>
                <a:latin typeface="+mj-lt"/>
              </a:rPr>
              <a:t>Luces menores</a:t>
            </a:r>
            <a:endParaRPr lang="es-EC" sz="2400" b="1" dirty="0">
              <a:solidFill>
                <a:srgbClr val="0070C0"/>
              </a:solidFill>
              <a:latin typeface="+mj-lt"/>
            </a:endParaRPr>
          </a:p>
        </p:txBody>
      </p:sp>
      <p:sp>
        <p:nvSpPr>
          <p:cNvPr id="19" name="CuadroTexto 18">
            <a:extLst>
              <a:ext uri="{FF2B5EF4-FFF2-40B4-BE49-F238E27FC236}">
                <a16:creationId xmlns:a16="http://schemas.microsoft.com/office/drawing/2014/main" id="{352EE23C-3FD8-4EC4-8E82-8BA7BF42F732}"/>
              </a:ext>
            </a:extLst>
          </p:cNvPr>
          <p:cNvSpPr txBox="1"/>
          <p:nvPr/>
        </p:nvSpPr>
        <p:spPr>
          <a:xfrm>
            <a:off x="1244188" y="4580355"/>
            <a:ext cx="3854451"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70C0"/>
                </a:solidFill>
                <a:latin typeface="+mj-lt"/>
              </a:rPr>
              <a:t>Optimización de secciones</a:t>
            </a:r>
            <a:endParaRPr lang="es-EC" sz="2400" b="1" dirty="0">
              <a:solidFill>
                <a:srgbClr val="0070C0"/>
              </a:solidFill>
              <a:latin typeface="+mj-lt"/>
            </a:endParaRPr>
          </a:p>
        </p:txBody>
      </p:sp>
      <p:sp>
        <p:nvSpPr>
          <p:cNvPr id="20" name="CuadroTexto 19">
            <a:extLst>
              <a:ext uri="{FF2B5EF4-FFF2-40B4-BE49-F238E27FC236}">
                <a16:creationId xmlns:a16="http://schemas.microsoft.com/office/drawing/2014/main" id="{9F23B032-A623-48D9-A02C-2A9903D1D9D6}"/>
              </a:ext>
            </a:extLst>
          </p:cNvPr>
          <p:cNvSpPr txBox="1"/>
          <p:nvPr/>
        </p:nvSpPr>
        <p:spPr>
          <a:xfrm>
            <a:off x="1195584" y="3324972"/>
            <a:ext cx="3854451"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70C0"/>
                </a:solidFill>
                <a:latin typeface="+mj-lt"/>
              </a:rPr>
              <a:t>Losa alivianada</a:t>
            </a:r>
            <a:endParaRPr lang="es-EC" sz="2400" b="1" dirty="0">
              <a:solidFill>
                <a:srgbClr val="0070C0"/>
              </a:solidFill>
              <a:latin typeface="+mj-lt"/>
            </a:endParaRPr>
          </a:p>
        </p:txBody>
      </p:sp>
      <p:sp>
        <p:nvSpPr>
          <p:cNvPr id="21" name="CuadroTexto 20">
            <a:extLst>
              <a:ext uri="{FF2B5EF4-FFF2-40B4-BE49-F238E27FC236}">
                <a16:creationId xmlns:a16="http://schemas.microsoft.com/office/drawing/2014/main" id="{B99CC44C-7170-4DB7-9590-0415C4AED90E}"/>
              </a:ext>
            </a:extLst>
          </p:cNvPr>
          <p:cNvSpPr txBox="1"/>
          <p:nvPr/>
        </p:nvSpPr>
        <p:spPr>
          <a:xfrm>
            <a:off x="1195584" y="3933243"/>
            <a:ext cx="4499363"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70C0"/>
                </a:solidFill>
                <a:latin typeface="+mj-lt"/>
              </a:rPr>
              <a:t>Cimentación: zapatas aisladas</a:t>
            </a:r>
            <a:endParaRPr lang="es-EC" sz="2400" b="1" dirty="0">
              <a:solidFill>
                <a:srgbClr val="0070C0"/>
              </a:solidFill>
              <a:latin typeface="+mj-lt"/>
            </a:endParaRPr>
          </a:p>
        </p:txBody>
      </p:sp>
      <p:sp>
        <p:nvSpPr>
          <p:cNvPr id="23" name="CuadroTexto 22">
            <a:extLst>
              <a:ext uri="{FF2B5EF4-FFF2-40B4-BE49-F238E27FC236}">
                <a16:creationId xmlns:a16="http://schemas.microsoft.com/office/drawing/2014/main" id="{BF745142-E4D7-4EF8-952F-C642903F3C87}"/>
              </a:ext>
            </a:extLst>
          </p:cNvPr>
          <p:cNvSpPr txBox="1"/>
          <p:nvPr/>
        </p:nvSpPr>
        <p:spPr>
          <a:xfrm>
            <a:off x="7325555" y="5902900"/>
            <a:ext cx="5108963" cy="400110"/>
          </a:xfrm>
          <a:prstGeom prst="rect">
            <a:avLst/>
          </a:prstGeom>
          <a:noFill/>
        </p:spPr>
        <p:txBody>
          <a:bodyPr wrap="square" rtlCol="0">
            <a:spAutoFit/>
          </a:bodyPr>
          <a:lstStyle/>
          <a:p>
            <a:r>
              <a:rPr lang="es-ES" sz="2000" b="1" dirty="0">
                <a:solidFill>
                  <a:srgbClr val="002060"/>
                </a:solidFill>
                <a:latin typeface="+mj-lt"/>
              </a:rPr>
              <a:t>Ecuador-Manabí-Portoviejo</a:t>
            </a:r>
            <a:endParaRPr lang="es-EC" sz="2000" b="1" dirty="0">
              <a:solidFill>
                <a:srgbClr val="002060"/>
              </a:solidFill>
              <a:latin typeface="+mj-lt"/>
            </a:endParaRPr>
          </a:p>
        </p:txBody>
      </p:sp>
      <p:pic>
        <p:nvPicPr>
          <p:cNvPr id="26" name="Imagen 25">
            <a:extLst>
              <a:ext uri="{FF2B5EF4-FFF2-40B4-BE49-F238E27FC236}">
                <a16:creationId xmlns:a16="http://schemas.microsoft.com/office/drawing/2014/main" id="{3946FD70-65D2-4F98-A469-F545DE6E169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188360" y="176893"/>
            <a:ext cx="795278" cy="908195"/>
          </a:xfrm>
          <a:prstGeom prst="rect">
            <a:avLst/>
          </a:prstGeom>
        </p:spPr>
      </p:pic>
      <p:sp>
        <p:nvSpPr>
          <p:cNvPr id="22" name="Elipse 21">
            <a:extLst>
              <a:ext uri="{FF2B5EF4-FFF2-40B4-BE49-F238E27FC236}">
                <a16:creationId xmlns:a16="http://schemas.microsoft.com/office/drawing/2014/main" id="{1C1C8748-ED4D-4C00-8DE1-13D0E795F53A}"/>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CuadroTexto 23">
            <a:extLst>
              <a:ext uri="{FF2B5EF4-FFF2-40B4-BE49-F238E27FC236}">
                <a16:creationId xmlns:a16="http://schemas.microsoft.com/office/drawing/2014/main" id="{B1305B5B-A286-40DB-A225-F444AC104928}"/>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34</a:t>
            </a:r>
            <a:endParaRPr lang="es-EC" dirty="0">
              <a:solidFill>
                <a:srgbClr val="002060"/>
              </a:solidFill>
            </a:endParaRPr>
          </a:p>
        </p:txBody>
      </p:sp>
    </p:spTree>
    <p:extLst>
      <p:ext uri="{BB962C8B-B14F-4D97-AF65-F5344CB8AC3E}">
        <p14:creationId xmlns:p14="http://schemas.microsoft.com/office/powerpoint/2010/main" val="482358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BDF9B711-4B22-444A-9614-6A9BA8F3996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94362" y="887730"/>
            <a:ext cx="4584065" cy="5082540"/>
          </a:xfrm>
          <a:prstGeom prst="rect">
            <a:avLst/>
          </a:prstGeom>
          <a:noFill/>
          <a:ln>
            <a:noFill/>
          </a:ln>
        </p:spPr>
      </p:pic>
      <p:sp>
        <p:nvSpPr>
          <p:cNvPr id="2" name="Rectángulo 1">
            <a:extLst>
              <a:ext uri="{FF2B5EF4-FFF2-40B4-BE49-F238E27FC236}">
                <a16:creationId xmlns:a16="http://schemas.microsoft.com/office/drawing/2014/main" id="{495D365D-19BE-4960-A78F-7F85837B6C4D}"/>
              </a:ext>
            </a:extLst>
          </p:cNvPr>
          <p:cNvSpPr/>
          <p:nvPr/>
        </p:nvSpPr>
        <p:spPr>
          <a:xfrm>
            <a:off x="1289049" y="390537"/>
            <a:ext cx="3854451"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CuadroTexto 6">
            <a:extLst>
              <a:ext uri="{FF2B5EF4-FFF2-40B4-BE49-F238E27FC236}">
                <a16:creationId xmlns:a16="http://schemas.microsoft.com/office/drawing/2014/main" id="{26208646-363F-4569-AF43-4AC3DB05FCE6}"/>
              </a:ext>
            </a:extLst>
          </p:cNvPr>
          <p:cNvSpPr txBox="1"/>
          <p:nvPr/>
        </p:nvSpPr>
        <p:spPr>
          <a:xfrm>
            <a:off x="1354504" y="57202"/>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1" name="CuadroTexto 10">
            <a:extLst>
              <a:ext uri="{FF2B5EF4-FFF2-40B4-BE49-F238E27FC236}">
                <a16:creationId xmlns:a16="http://schemas.microsoft.com/office/drawing/2014/main" id="{48558399-992C-4ADE-A45C-6F1BD12C38E0}"/>
              </a:ext>
            </a:extLst>
          </p:cNvPr>
          <p:cNvSpPr txBox="1"/>
          <p:nvPr/>
        </p:nvSpPr>
        <p:spPr>
          <a:xfrm>
            <a:off x="1860408" y="417977"/>
            <a:ext cx="3283092" cy="1138773"/>
          </a:xfrm>
          <a:prstGeom prst="rect">
            <a:avLst/>
          </a:prstGeom>
          <a:noFill/>
        </p:spPr>
        <p:txBody>
          <a:bodyPr wrap="square" rtlCol="0">
            <a:spAutoFit/>
          </a:bodyPr>
          <a:lstStyle/>
          <a:p>
            <a:r>
              <a:rPr lang="es-ES" sz="2800" b="1" dirty="0">
                <a:solidFill>
                  <a:srgbClr val="0070C0"/>
                </a:solidFill>
                <a:latin typeface="+mj-lt"/>
              </a:rPr>
              <a:t>HORMIGÓN ARMADO</a:t>
            </a:r>
            <a:endParaRPr lang="es-EC" sz="2800" b="1" dirty="0">
              <a:latin typeface="+mj-lt"/>
            </a:endParaRPr>
          </a:p>
          <a:p>
            <a:endParaRPr lang="es-EC" sz="4000" dirty="0">
              <a:solidFill>
                <a:schemeClr val="accent6">
                  <a:lumMod val="75000"/>
                </a:schemeClr>
              </a:solidFill>
            </a:endParaRPr>
          </a:p>
        </p:txBody>
      </p:sp>
      <p:pic>
        <p:nvPicPr>
          <p:cNvPr id="10" name="Imagen 9">
            <a:extLst>
              <a:ext uri="{FF2B5EF4-FFF2-40B4-BE49-F238E27FC236}">
                <a16:creationId xmlns:a16="http://schemas.microsoft.com/office/drawing/2014/main" id="{1C93D5DC-75D9-4775-9947-3B2E65835049}"/>
              </a:ext>
            </a:extLst>
          </p:cNvPr>
          <p:cNvPicPr/>
          <p:nvPr/>
        </p:nvPicPr>
        <p:blipFill>
          <a:blip r:embed="rId6" cstate="email">
            <a:extLst>
              <a:ext uri="{28A0092B-C50C-407E-A947-70E740481C1C}">
                <a14:useLocalDpi xmlns:a14="http://schemas.microsoft.com/office/drawing/2010/main" val="0"/>
              </a:ext>
            </a:extLst>
          </a:blip>
          <a:stretch>
            <a:fillRect/>
          </a:stretch>
        </p:blipFill>
        <p:spPr>
          <a:xfrm>
            <a:off x="815449" y="1616801"/>
            <a:ext cx="5373009" cy="3986079"/>
          </a:xfrm>
          <a:prstGeom prst="rect">
            <a:avLst/>
          </a:prstGeom>
        </p:spPr>
      </p:pic>
      <p:sp>
        <p:nvSpPr>
          <p:cNvPr id="14" name="Rectángulo 13">
            <a:extLst>
              <a:ext uri="{FF2B5EF4-FFF2-40B4-BE49-F238E27FC236}">
                <a16:creationId xmlns:a16="http://schemas.microsoft.com/office/drawing/2014/main" id="{69D5FE63-DD65-4BC3-A5FC-647204FAB649}"/>
              </a:ext>
            </a:extLst>
          </p:cNvPr>
          <p:cNvSpPr/>
          <p:nvPr/>
        </p:nvSpPr>
        <p:spPr>
          <a:xfrm>
            <a:off x="6694361" y="5404758"/>
            <a:ext cx="3282395" cy="1817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id="{E741F1BE-BD28-4497-B23C-7FA2490BDE7D}"/>
              </a:ext>
            </a:extLst>
          </p:cNvPr>
          <p:cNvSpPr txBox="1"/>
          <p:nvPr/>
        </p:nvSpPr>
        <p:spPr>
          <a:xfrm>
            <a:off x="2023746" y="1230034"/>
            <a:ext cx="3473893" cy="369332"/>
          </a:xfrm>
          <a:prstGeom prst="rect">
            <a:avLst/>
          </a:prstGeom>
          <a:noFill/>
        </p:spPr>
        <p:txBody>
          <a:bodyPr wrap="square" rtlCol="0">
            <a:spAutoFit/>
          </a:bodyPr>
          <a:lstStyle/>
          <a:p>
            <a:r>
              <a:rPr lang="es-ES" b="1" dirty="0">
                <a:latin typeface="+mj-lt"/>
              </a:rPr>
              <a:t>MODELO ESTRUCTURAL</a:t>
            </a:r>
            <a:endParaRPr lang="es-EC" b="1" dirty="0">
              <a:latin typeface="+mj-lt"/>
            </a:endParaRPr>
          </a:p>
        </p:txBody>
      </p:sp>
      <p:sp>
        <p:nvSpPr>
          <p:cNvPr id="16" name="CuadroTexto 15">
            <a:extLst>
              <a:ext uri="{FF2B5EF4-FFF2-40B4-BE49-F238E27FC236}">
                <a16:creationId xmlns:a16="http://schemas.microsoft.com/office/drawing/2014/main" id="{4F3E1C6B-EDC4-462F-ACF7-47D89D83CD3A}"/>
              </a:ext>
            </a:extLst>
          </p:cNvPr>
          <p:cNvSpPr txBox="1"/>
          <p:nvPr/>
        </p:nvSpPr>
        <p:spPr>
          <a:xfrm>
            <a:off x="7131147" y="703064"/>
            <a:ext cx="3473893" cy="369332"/>
          </a:xfrm>
          <a:prstGeom prst="rect">
            <a:avLst/>
          </a:prstGeom>
          <a:noFill/>
        </p:spPr>
        <p:txBody>
          <a:bodyPr wrap="square" rtlCol="0">
            <a:spAutoFit/>
          </a:bodyPr>
          <a:lstStyle/>
          <a:p>
            <a:r>
              <a:rPr lang="es-ES" b="1" dirty="0">
                <a:latin typeface="+mj-lt"/>
              </a:rPr>
              <a:t>PARÁMETROS SÍSMICOS</a:t>
            </a:r>
            <a:endParaRPr lang="es-EC" b="1" dirty="0">
              <a:latin typeface="+mj-lt"/>
            </a:endParaRPr>
          </a:p>
        </p:txBody>
      </p:sp>
      <p:sp>
        <p:nvSpPr>
          <p:cNvPr id="17" name="CuadroTexto 16">
            <a:extLst>
              <a:ext uri="{FF2B5EF4-FFF2-40B4-BE49-F238E27FC236}">
                <a16:creationId xmlns:a16="http://schemas.microsoft.com/office/drawing/2014/main" id="{78B13207-4837-47C3-9E5A-8DA665EABD1F}"/>
              </a:ext>
            </a:extLst>
          </p:cNvPr>
          <p:cNvSpPr txBox="1"/>
          <p:nvPr/>
        </p:nvSpPr>
        <p:spPr>
          <a:xfrm>
            <a:off x="1833466" y="5544589"/>
            <a:ext cx="3854451" cy="461665"/>
          </a:xfrm>
          <a:prstGeom prst="rect">
            <a:avLst/>
          </a:prstGeom>
          <a:noFill/>
        </p:spPr>
        <p:txBody>
          <a:bodyPr wrap="square" rtlCol="0">
            <a:spAutoFit/>
          </a:bodyPr>
          <a:lstStyle/>
          <a:p>
            <a:r>
              <a:rPr lang="es-ES" sz="2400" b="1" dirty="0">
                <a:solidFill>
                  <a:srgbClr val="0070C0"/>
                </a:solidFill>
                <a:latin typeface="+mj-lt"/>
              </a:rPr>
              <a:t>NEC-SE-HM / ACI-318</a:t>
            </a:r>
            <a:endParaRPr lang="es-EC" sz="2400" b="1" dirty="0">
              <a:solidFill>
                <a:srgbClr val="0070C0"/>
              </a:solidFill>
              <a:latin typeface="+mj-lt"/>
            </a:endParaRPr>
          </a:p>
        </p:txBody>
      </p:sp>
      <p:pic>
        <p:nvPicPr>
          <p:cNvPr id="18" name="Imagen 17">
            <a:extLst>
              <a:ext uri="{FF2B5EF4-FFF2-40B4-BE49-F238E27FC236}">
                <a16:creationId xmlns:a16="http://schemas.microsoft.com/office/drawing/2014/main" id="{7A20B486-026C-4A8B-9BCF-5A751C05BFAB}"/>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88360" y="176893"/>
            <a:ext cx="795278" cy="908195"/>
          </a:xfrm>
          <a:prstGeom prst="rect">
            <a:avLst/>
          </a:prstGeom>
        </p:spPr>
      </p:pic>
      <p:sp>
        <p:nvSpPr>
          <p:cNvPr id="19" name="Elipse 18">
            <a:extLst>
              <a:ext uri="{FF2B5EF4-FFF2-40B4-BE49-F238E27FC236}">
                <a16:creationId xmlns:a16="http://schemas.microsoft.com/office/drawing/2014/main" id="{F5C81954-C013-432F-89BA-C377E1FB5E72}"/>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CuadroTexto 19">
            <a:extLst>
              <a:ext uri="{FF2B5EF4-FFF2-40B4-BE49-F238E27FC236}">
                <a16:creationId xmlns:a16="http://schemas.microsoft.com/office/drawing/2014/main" id="{5EB5E0C6-06A1-4EB6-A57A-E8AB61B1E5E5}"/>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35</a:t>
            </a:r>
            <a:endParaRPr lang="es-EC" dirty="0">
              <a:solidFill>
                <a:srgbClr val="002060"/>
              </a:solidFill>
            </a:endParaRPr>
          </a:p>
        </p:txBody>
      </p:sp>
    </p:spTree>
    <p:extLst>
      <p:ext uri="{BB962C8B-B14F-4D97-AF65-F5344CB8AC3E}">
        <p14:creationId xmlns:p14="http://schemas.microsoft.com/office/powerpoint/2010/main" val="3127479925"/>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3854451"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CuadroTexto 6">
            <a:extLst>
              <a:ext uri="{FF2B5EF4-FFF2-40B4-BE49-F238E27FC236}">
                <a16:creationId xmlns:a16="http://schemas.microsoft.com/office/drawing/2014/main" id="{26208646-363F-4569-AF43-4AC3DB05FCE6}"/>
              </a:ext>
            </a:extLst>
          </p:cNvPr>
          <p:cNvSpPr txBox="1"/>
          <p:nvPr/>
        </p:nvSpPr>
        <p:spPr>
          <a:xfrm>
            <a:off x="1354504" y="57202"/>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1" name="CuadroTexto 10">
            <a:extLst>
              <a:ext uri="{FF2B5EF4-FFF2-40B4-BE49-F238E27FC236}">
                <a16:creationId xmlns:a16="http://schemas.microsoft.com/office/drawing/2014/main" id="{48558399-992C-4ADE-A45C-6F1BD12C38E0}"/>
              </a:ext>
            </a:extLst>
          </p:cNvPr>
          <p:cNvSpPr txBox="1"/>
          <p:nvPr/>
        </p:nvSpPr>
        <p:spPr>
          <a:xfrm>
            <a:off x="1860408" y="417977"/>
            <a:ext cx="3283092" cy="1138773"/>
          </a:xfrm>
          <a:prstGeom prst="rect">
            <a:avLst/>
          </a:prstGeom>
          <a:noFill/>
        </p:spPr>
        <p:txBody>
          <a:bodyPr wrap="square" rtlCol="0">
            <a:spAutoFit/>
          </a:bodyPr>
          <a:lstStyle/>
          <a:p>
            <a:r>
              <a:rPr lang="es-ES" sz="2800" b="1" dirty="0">
                <a:solidFill>
                  <a:srgbClr val="0070C0"/>
                </a:solidFill>
                <a:latin typeface="+mj-lt"/>
              </a:rPr>
              <a:t>HORMIGÓN ARMADO</a:t>
            </a:r>
            <a:endParaRPr lang="es-EC" sz="2800" b="1" dirty="0">
              <a:latin typeface="+mj-lt"/>
            </a:endParaRPr>
          </a:p>
          <a:p>
            <a:endParaRPr lang="es-EC" sz="4000" dirty="0">
              <a:solidFill>
                <a:schemeClr val="accent6">
                  <a:lumMod val="75000"/>
                </a:schemeClr>
              </a:solidFill>
            </a:endParaRPr>
          </a:p>
        </p:txBody>
      </p:sp>
      <p:pic>
        <p:nvPicPr>
          <p:cNvPr id="8" name="Imagen 7">
            <a:extLst>
              <a:ext uri="{FF2B5EF4-FFF2-40B4-BE49-F238E27FC236}">
                <a16:creationId xmlns:a16="http://schemas.microsoft.com/office/drawing/2014/main" id="{67625216-967C-488F-8A5C-1B8C0C2B9E85}"/>
              </a:ext>
            </a:extLst>
          </p:cNvPr>
          <p:cNvPicPr/>
          <p:nvPr/>
        </p:nvPicPr>
        <p:blipFill>
          <a:blip r:embed="rId5">
            <a:extLst>
              <a:ext uri="{28A0092B-C50C-407E-A947-70E740481C1C}">
                <a14:useLocalDpi xmlns:a14="http://schemas.microsoft.com/office/drawing/2010/main" val="0"/>
              </a:ext>
            </a:extLst>
          </a:blip>
          <a:stretch>
            <a:fillRect/>
          </a:stretch>
        </p:blipFill>
        <p:spPr>
          <a:xfrm>
            <a:off x="562441" y="2466975"/>
            <a:ext cx="5029200" cy="3790950"/>
          </a:xfrm>
          <a:prstGeom prst="rect">
            <a:avLst/>
          </a:prstGeom>
        </p:spPr>
      </p:pic>
      <p:pic>
        <p:nvPicPr>
          <p:cNvPr id="9" name="Imagen 8">
            <a:extLst>
              <a:ext uri="{FF2B5EF4-FFF2-40B4-BE49-F238E27FC236}">
                <a16:creationId xmlns:a16="http://schemas.microsoft.com/office/drawing/2014/main" id="{BF74646D-05DF-4250-907C-DD7F2984534A}"/>
              </a:ext>
            </a:extLst>
          </p:cNvPr>
          <p:cNvPicPr/>
          <p:nvPr/>
        </p:nvPicPr>
        <p:blipFill>
          <a:blip r:embed="rId6">
            <a:extLst>
              <a:ext uri="{28A0092B-C50C-407E-A947-70E740481C1C}">
                <a14:useLocalDpi xmlns:a14="http://schemas.microsoft.com/office/drawing/2010/main" val="0"/>
              </a:ext>
            </a:extLst>
          </a:blip>
          <a:stretch>
            <a:fillRect/>
          </a:stretch>
        </p:blipFill>
        <p:spPr>
          <a:xfrm>
            <a:off x="5905015" y="637647"/>
            <a:ext cx="5029200" cy="3810000"/>
          </a:xfrm>
          <a:prstGeom prst="rect">
            <a:avLst/>
          </a:prstGeom>
        </p:spPr>
      </p:pic>
      <p:pic>
        <p:nvPicPr>
          <p:cNvPr id="12" name="Imagen 11">
            <a:extLst>
              <a:ext uri="{FF2B5EF4-FFF2-40B4-BE49-F238E27FC236}">
                <a16:creationId xmlns:a16="http://schemas.microsoft.com/office/drawing/2014/main" id="{47C824B1-156E-49EB-B9F6-BB9A682BA0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5555" y="4362450"/>
            <a:ext cx="2914650" cy="1924050"/>
          </a:xfrm>
          <a:prstGeom prst="rect">
            <a:avLst/>
          </a:prstGeom>
        </p:spPr>
      </p:pic>
      <p:sp>
        <p:nvSpPr>
          <p:cNvPr id="13" name="CuadroTexto 12">
            <a:extLst>
              <a:ext uri="{FF2B5EF4-FFF2-40B4-BE49-F238E27FC236}">
                <a16:creationId xmlns:a16="http://schemas.microsoft.com/office/drawing/2014/main" id="{8458E5FE-6FF6-4392-A15B-7996BD2778F8}"/>
              </a:ext>
            </a:extLst>
          </p:cNvPr>
          <p:cNvSpPr txBox="1"/>
          <p:nvPr/>
        </p:nvSpPr>
        <p:spPr>
          <a:xfrm>
            <a:off x="2050364" y="2080208"/>
            <a:ext cx="3473893" cy="369332"/>
          </a:xfrm>
          <a:prstGeom prst="rect">
            <a:avLst/>
          </a:prstGeom>
          <a:noFill/>
        </p:spPr>
        <p:txBody>
          <a:bodyPr wrap="square" rtlCol="0">
            <a:spAutoFit/>
          </a:bodyPr>
          <a:lstStyle/>
          <a:p>
            <a:r>
              <a:rPr lang="es-ES" b="1" dirty="0">
                <a:latin typeface="+mj-lt"/>
              </a:rPr>
              <a:t>PLANTA BAJA N+ 2,725 m</a:t>
            </a:r>
            <a:endParaRPr lang="es-EC" b="1" dirty="0">
              <a:latin typeface="+mj-lt"/>
            </a:endParaRPr>
          </a:p>
        </p:txBody>
      </p:sp>
      <p:sp>
        <p:nvSpPr>
          <p:cNvPr id="14" name="CuadroTexto 13">
            <a:extLst>
              <a:ext uri="{FF2B5EF4-FFF2-40B4-BE49-F238E27FC236}">
                <a16:creationId xmlns:a16="http://schemas.microsoft.com/office/drawing/2014/main" id="{AEEFF393-FBA8-4637-90AE-CC8C58F5E057}"/>
              </a:ext>
            </a:extLst>
          </p:cNvPr>
          <p:cNvSpPr txBox="1"/>
          <p:nvPr/>
        </p:nvSpPr>
        <p:spPr>
          <a:xfrm>
            <a:off x="7325555" y="303965"/>
            <a:ext cx="3473893" cy="369332"/>
          </a:xfrm>
          <a:prstGeom prst="rect">
            <a:avLst/>
          </a:prstGeom>
          <a:noFill/>
        </p:spPr>
        <p:txBody>
          <a:bodyPr wrap="square" rtlCol="0">
            <a:spAutoFit/>
          </a:bodyPr>
          <a:lstStyle/>
          <a:p>
            <a:r>
              <a:rPr lang="es-ES" b="1" dirty="0">
                <a:latin typeface="+mj-lt"/>
              </a:rPr>
              <a:t>PLANTA ALTA N+ 5,45 m</a:t>
            </a:r>
            <a:endParaRPr lang="es-EC" b="1" dirty="0">
              <a:latin typeface="+mj-lt"/>
            </a:endParaRPr>
          </a:p>
        </p:txBody>
      </p:sp>
      <p:pic>
        <p:nvPicPr>
          <p:cNvPr id="15" name="Imagen 14">
            <a:extLst>
              <a:ext uri="{FF2B5EF4-FFF2-40B4-BE49-F238E27FC236}">
                <a16:creationId xmlns:a16="http://schemas.microsoft.com/office/drawing/2014/main" id="{44E0BDBB-416E-4DE4-88B2-3D749B2B292F}"/>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88360" y="176893"/>
            <a:ext cx="795278" cy="908195"/>
          </a:xfrm>
          <a:prstGeom prst="rect">
            <a:avLst/>
          </a:prstGeom>
        </p:spPr>
      </p:pic>
      <p:sp>
        <p:nvSpPr>
          <p:cNvPr id="16" name="Elipse 15">
            <a:extLst>
              <a:ext uri="{FF2B5EF4-FFF2-40B4-BE49-F238E27FC236}">
                <a16:creationId xmlns:a16="http://schemas.microsoft.com/office/drawing/2014/main" id="{193925A3-0104-463D-97E4-589B0D80F660}"/>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a:extLst>
              <a:ext uri="{FF2B5EF4-FFF2-40B4-BE49-F238E27FC236}">
                <a16:creationId xmlns:a16="http://schemas.microsoft.com/office/drawing/2014/main" id="{4CAA78EF-B569-400D-B622-637E60392F12}"/>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36</a:t>
            </a:r>
            <a:endParaRPr lang="es-EC" dirty="0">
              <a:solidFill>
                <a:srgbClr val="002060"/>
              </a:solidFill>
            </a:endParaRPr>
          </a:p>
        </p:txBody>
      </p:sp>
    </p:spTree>
    <p:extLst>
      <p:ext uri="{BB962C8B-B14F-4D97-AF65-F5344CB8AC3E}">
        <p14:creationId xmlns:p14="http://schemas.microsoft.com/office/powerpoint/2010/main" val="3008586800"/>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5368425"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CuadroTexto 6">
            <a:extLst>
              <a:ext uri="{FF2B5EF4-FFF2-40B4-BE49-F238E27FC236}">
                <a16:creationId xmlns:a16="http://schemas.microsoft.com/office/drawing/2014/main" id="{26208646-363F-4569-AF43-4AC3DB05FCE6}"/>
              </a:ext>
            </a:extLst>
          </p:cNvPr>
          <p:cNvSpPr txBox="1"/>
          <p:nvPr/>
        </p:nvSpPr>
        <p:spPr>
          <a:xfrm>
            <a:off x="1354504" y="57202"/>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1" name="CuadroTexto 10">
            <a:extLst>
              <a:ext uri="{FF2B5EF4-FFF2-40B4-BE49-F238E27FC236}">
                <a16:creationId xmlns:a16="http://schemas.microsoft.com/office/drawing/2014/main" id="{48558399-992C-4ADE-A45C-6F1BD12C38E0}"/>
              </a:ext>
            </a:extLst>
          </p:cNvPr>
          <p:cNvSpPr txBox="1"/>
          <p:nvPr/>
        </p:nvSpPr>
        <p:spPr>
          <a:xfrm>
            <a:off x="1860407" y="417977"/>
            <a:ext cx="5029201" cy="1138773"/>
          </a:xfrm>
          <a:prstGeom prst="rect">
            <a:avLst/>
          </a:prstGeom>
          <a:noFill/>
        </p:spPr>
        <p:txBody>
          <a:bodyPr wrap="square" rtlCol="0">
            <a:spAutoFit/>
          </a:bodyPr>
          <a:lstStyle/>
          <a:p>
            <a:r>
              <a:rPr lang="es-ES" sz="2800" b="1" dirty="0">
                <a:solidFill>
                  <a:srgbClr val="0070C0"/>
                </a:solidFill>
                <a:latin typeface="+mj-lt"/>
              </a:rPr>
              <a:t>MODELO BIM: hormigón armado</a:t>
            </a:r>
            <a:endParaRPr lang="es-EC" sz="2800" b="1" dirty="0">
              <a:latin typeface="+mj-lt"/>
            </a:endParaRPr>
          </a:p>
          <a:p>
            <a:endParaRPr lang="es-EC" sz="4000" dirty="0">
              <a:solidFill>
                <a:schemeClr val="accent6">
                  <a:lumMod val="75000"/>
                </a:schemeClr>
              </a:solidFill>
            </a:endParaRPr>
          </a:p>
        </p:txBody>
      </p:sp>
      <p:pic>
        <p:nvPicPr>
          <p:cNvPr id="10" name="Imagen 9">
            <a:extLst>
              <a:ext uri="{FF2B5EF4-FFF2-40B4-BE49-F238E27FC236}">
                <a16:creationId xmlns:a16="http://schemas.microsoft.com/office/drawing/2014/main" id="{DD5EDA06-2A51-460B-89E3-51F475A3A817}"/>
              </a:ext>
            </a:extLst>
          </p:cNvPr>
          <p:cNvPicPr/>
          <p:nvPr/>
        </p:nvPicPr>
        <p:blipFill>
          <a:blip r:embed="rId5">
            <a:extLst>
              <a:ext uri="{28A0092B-C50C-407E-A947-70E740481C1C}">
                <a14:useLocalDpi xmlns:a14="http://schemas.microsoft.com/office/drawing/2010/main" val="0"/>
              </a:ext>
            </a:extLst>
          </a:blip>
          <a:stretch>
            <a:fillRect/>
          </a:stretch>
        </p:blipFill>
        <p:spPr>
          <a:xfrm>
            <a:off x="401053" y="1271628"/>
            <a:ext cx="5216875" cy="4675923"/>
          </a:xfrm>
          <a:prstGeom prst="rect">
            <a:avLst/>
          </a:prstGeom>
        </p:spPr>
      </p:pic>
      <p:pic>
        <p:nvPicPr>
          <p:cNvPr id="12" name="Imagen 11">
            <a:extLst>
              <a:ext uri="{FF2B5EF4-FFF2-40B4-BE49-F238E27FC236}">
                <a16:creationId xmlns:a16="http://schemas.microsoft.com/office/drawing/2014/main" id="{FB20E1C6-1268-4B26-AE3E-3E5649F8FD3C}"/>
              </a:ext>
            </a:extLst>
          </p:cNvPr>
          <p:cNvPicPr/>
          <p:nvPr/>
        </p:nvPicPr>
        <p:blipFill>
          <a:blip r:embed="rId6">
            <a:extLst>
              <a:ext uri="{28A0092B-C50C-407E-A947-70E740481C1C}">
                <a14:useLocalDpi xmlns:a14="http://schemas.microsoft.com/office/drawing/2010/main" val="0"/>
              </a:ext>
            </a:extLst>
          </a:blip>
          <a:stretch>
            <a:fillRect/>
          </a:stretch>
        </p:blipFill>
        <p:spPr>
          <a:xfrm>
            <a:off x="6096000" y="1648069"/>
            <a:ext cx="5181520" cy="3938558"/>
          </a:xfrm>
          <a:prstGeom prst="rect">
            <a:avLst/>
          </a:prstGeom>
        </p:spPr>
      </p:pic>
      <p:sp>
        <p:nvSpPr>
          <p:cNvPr id="14" name="CuadroTexto 13">
            <a:extLst>
              <a:ext uri="{FF2B5EF4-FFF2-40B4-BE49-F238E27FC236}">
                <a16:creationId xmlns:a16="http://schemas.microsoft.com/office/drawing/2014/main" id="{32833D71-41C4-4CAB-9F1F-669809CED0B4}"/>
              </a:ext>
            </a:extLst>
          </p:cNvPr>
          <p:cNvSpPr txBox="1"/>
          <p:nvPr/>
        </p:nvSpPr>
        <p:spPr>
          <a:xfrm>
            <a:off x="7505827" y="1354619"/>
            <a:ext cx="3473893" cy="369332"/>
          </a:xfrm>
          <a:prstGeom prst="rect">
            <a:avLst/>
          </a:prstGeom>
          <a:noFill/>
        </p:spPr>
        <p:txBody>
          <a:bodyPr wrap="square" rtlCol="0">
            <a:spAutoFit/>
          </a:bodyPr>
          <a:lstStyle/>
          <a:p>
            <a:r>
              <a:rPr lang="es-ES" b="1" dirty="0">
                <a:latin typeface="+mj-lt"/>
              </a:rPr>
              <a:t>Detalle de losas alivianadas</a:t>
            </a:r>
            <a:endParaRPr lang="es-EC" b="1" dirty="0">
              <a:latin typeface="+mj-lt"/>
            </a:endParaRPr>
          </a:p>
        </p:txBody>
      </p:sp>
      <p:pic>
        <p:nvPicPr>
          <p:cNvPr id="16" name="Imagen 15">
            <a:extLst>
              <a:ext uri="{FF2B5EF4-FFF2-40B4-BE49-F238E27FC236}">
                <a16:creationId xmlns:a16="http://schemas.microsoft.com/office/drawing/2014/main" id="{5DFA72A0-631C-4994-A23A-5BFADE9A1CC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765738" y="133892"/>
            <a:ext cx="795278" cy="908195"/>
          </a:xfrm>
          <a:prstGeom prst="rect">
            <a:avLst/>
          </a:prstGeom>
        </p:spPr>
      </p:pic>
      <p:sp>
        <p:nvSpPr>
          <p:cNvPr id="13" name="Elipse 12">
            <a:extLst>
              <a:ext uri="{FF2B5EF4-FFF2-40B4-BE49-F238E27FC236}">
                <a16:creationId xmlns:a16="http://schemas.microsoft.com/office/drawing/2014/main" id="{35FBD403-0999-45CC-A362-F048DD1C7134}"/>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id="{DA850A94-5659-404D-B315-CE25A0977DAF}"/>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37</a:t>
            </a:r>
            <a:endParaRPr lang="es-EC" dirty="0">
              <a:solidFill>
                <a:srgbClr val="002060"/>
              </a:solidFill>
            </a:endParaRPr>
          </a:p>
        </p:txBody>
      </p:sp>
    </p:spTree>
    <p:extLst>
      <p:ext uri="{BB962C8B-B14F-4D97-AF65-F5344CB8AC3E}">
        <p14:creationId xmlns:p14="http://schemas.microsoft.com/office/powerpoint/2010/main" val="178274960"/>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61177416-1774-41CD-94CD-FF257235D61F}"/>
              </a:ext>
            </a:extLst>
          </p:cNvPr>
          <p:cNvPicPr/>
          <p:nvPr/>
        </p:nvPicPr>
        <p:blipFill>
          <a:blip r:embed="rId3">
            <a:extLst>
              <a:ext uri="{28A0092B-C50C-407E-A947-70E740481C1C}">
                <a14:useLocalDpi xmlns:a14="http://schemas.microsoft.com/office/drawing/2010/main" val="0"/>
              </a:ext>
            </a:extLst>
          </a:blip>
          <a:stretch>
            <a:fillRect/>
          </a:stretch>
        </p:blipFill>
        <p:spPr>
          <a:xfrm>
            <a:off x="7616620" y="1913937"/>
            <a:ext cx="4114800" cy="3400425"/>
          </a:xfrm>
          <a:prstGeom prst="rect">
            <a:avLst/>
          </a:prstGeom>
        </p:spPr>
      </p:pic>
      <p:pic>
        <p:nvPicPr>
          <p:cNvPr id="15" name="Imagen 14">
            <a:extLst>
              <a:ext uri="{FF2B5EF4-FFF2-40B4-BE49-F238E27FC236}">
                <a16:creationId xmlns:a16="http://schemas.microsoft.com/office/drawing/2014/main" id="{2109226A-9EAE-47A5-8B7D-468A3DD642B2}"/>
              </a:ext>
            </a:extLst>
          </p:cNvPr>
          <p:cNvPicPr/>
          <p:nvPr/>
        </p:nvPicPr>
        <p:blipFill>
          <a:blip r:embed="rId4" cstate="email">
            <a:extLst>
              <a:ext uri="{28A0092B-C50C-407E-A947-70E740481C1C}">
                <a14:useLocalDpi xmlns:a14="http://schemas.microsoft.com/office/drawing/2010/main" val="0"/>
              </a:ext>
            </a:extLst>
          </a:blip>
          <a:stretch>
            <a:fillRect/>
          </a:stretch>
        </p:blipFill>
        <p:spPr>
          <a:xfrm>
            <a:off x="4736895" y="4168627"/>
            <a:ext cx="2879725" cy="2157730"/>
          </a:xfrm>
          <a:prstGeom prst="rect">
            <a:avLst/>
          </a:prstGeom>
        </p:spPr>
      </p:pic>
      <p:sp>
        <p:nvSpPr>
          <p:cNvPr id="2" name="Rectángulo 1">
            <a:extLst>
              <a:ext uri="{FF2B5EF4-FFF2-40B4-BE49-F238E27FC236}">
                <a16:creationId xmlns:a16="http://schemas.microsoft.com/office/drawing/2014/main" id="{495D365D-19BE-4960-A78F-7F85837B6C4D}"/>
              </a:ext>
            </a:extLst>
          </p:cNvPr>
          <p:cNvSpPr/>
          <p:nvPr/>
        </p:nvSpPr>
        <p:spPr>
          <a:xfrm>
            <a:off x="1289049" y="390537"/>
            <a:ext cx="4165267"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CuadroTexto 6">
            <a:extLst>
              <a:ext uri="{FF2B5EF4-FFF2-40B4-BE49-F238E27FC236}">
                <a16:creationId xmlns:a16="http://schemas.microsoft.com/office/drawing/2014/main" id="{26208646-363F-4569-AF43-4AC3DB05FCE6}"/>
              </a:ext>
            </a:extLst>
          </p:cNvPr>
          <p:cNvSpPr txBox="1"/>
          <p:nvPr/>
        </p:nvSpPr>
        <p:spPr>
          <a:xfrm>
            <a:off x="1354504" y="57202"/>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1" name="CuadroTexto 10">
            <a:extLst>
              <a:ext uri="{FF2B5EF4-FFF2-40B4-BE49-F238E27FC236}">
                <a16:creationId xmlns:a16="http://schemas.microsoft.com/office/drawing/2014/main" id="{48558399-992C-4ADE-A45C-6F1BD12C38E0}"/>
              </a:ext>
            </a:extLst>
          </p:cNvPr>
          <p:cNvSpPr txBox="1"/>
          <p:nvPr/>
        </p:nvSpPr>
        <p:spPr>
          <a:xfrm>
            <a:off x="1860408" y="417977"/>
            <a:ext cx="3850582" cy="1138773"/>
          </a:xfrm>
          <a:prstGeom prst="rect">
            <a:avLst/>
          </a:prstGeom>
          <a:noFill/>
        </p:spPr>
        <p:txBody>
          <a:bodyPr wrap="square" rtlCol="0">
            <a:spAutoFit/>
          </a:bodyPr>
          <a:lstStyle/>
          <a:p>
            <a:r>
              <a:rPr lang="es-ES" sz="2800" b="1" dirty="0">
                <a:solidFill>
                  <a:srgbClr val="0070C0"/>
                </a:solidFill>
                <a:latin typeface="+mj-lt"/>
              </a:rPr>
              <a:t>MODELO BIM: armadura</a:t>
            </a:r>
            <a:endParaRPr lang="es-EC" sz="2800" b="1" dirty="0">
              <a:latin typeface="+mj-lt"/>
            </a:endParaRPr>
          </a:p>
          <a:p>
            <a:endParaRPr lang="es-EC" sz="4000" dirty="0">
              <a:solidFill>
                <a:schemeClr val="accent6">
                  <a:lumMod val="75000"/>
                </a:schemeClr>
              </a:solidFill>
            </a:endParaRPr>
          </a:p>
        </p:txBody>
      </p:sp>
      <p:pic>
        <p:nvPicPr>
          <p:cNvPr id="13" name="Imagen 12">
            <a:extLst>
              <a:ext uri="{FF2B5EF4-FFF2-40B4-BE49-F238E27FC236}">
                <a16:creationId xmlns:a16="http://schemas.microsoft.com/office/drawing/2014/main" id="{AC452D4A-64EB-46E9-B7EB-33959E8F7D33}"/>
              </a:ext>
            </a:extLst>
          </p:cNvPr>
          <p:cNvPicPr/>
          <p:nvPr/>
        </p:nvPicPr>
        <p:blipFill>
          <a:blip r:embed="rId7">
            <a:extLst>
              <a:ext uri="{28A0092B-C50C-407E-A947-70E740481C1C}">
                <a14:useLocalDpi xmlns:a14="http://schemas.microsoft.com/office/drawing/2010/main" val="0"/>
              </a:ext>
            </a:extLst>
          </a:blip>
          <a:stretch>
            <a:fillRect/>
          </a:stretch>
        </p:blipFill>
        <p:spPr>
          <a:xfrm>
            <a:off x="128337" y="1913937"/>
            <a:ext cx="5029201" cy="2709134"/>
          </a:xfrm>
          <a:prstGeom prst="rect">
            <a:avLst/>
          </a:prstGeom>
        </p:spPr>
      </p:pic>
      <p:sp>
        <p:nvSpPr>
          <p:cNvPr id="16" name="CuadroTexto 15">
            <a:extLst>
              <a:ext uri="{FF2B5EF4-FFF2-40B4-BE49-F238E27FC236}">
                <a16:creationId xmlns:a16="http://schemas.microsoft.com/office/drawing/2014/main" id="{7EA02824-DA58-493B-B77E-723419B67A73}"/>
              </a:ext>
            </a:extLst>
          </p:cNvPr>
          <p:cNvSpPr txBox="1"/>
          <p:nvPr/>
        </p:nvSpPr>
        <p:spPr>
          <a:xfrm>
            <a:off x="1049351" y="1550678"/>
            <a:ext cx="3473893" cy="369332"/>
          </a:xfrm>
          <a:prstGeom prst="rect">
            <a:avLst/>
          </a:prstGeom>
          <a:noFill/>
        </p:spPr>
        <p:txBody>
          <a:bodyPr wrap="square" rtlCol="0">
            <a:spAutoFit/>
          </a:bodyPr>
          <a:lstStyle/>
          <a:p>
            <a:r>
              <a:rPr lang="es-ES" b="1" dirty="0">
                <a:latin typeface="+mj-lt"/>
              </a:rPr>
              <a:t>Armadura en vigas y columnas</a:t>
            </a:r>
            <a:endParaRPr lang="es-EC" b="1" dirty="0">
              <a:latin typeface="+mj-lt"/>
            </a:endParaRPr>
          </a:p>
        </p:txBody>
      </p:sp>
      <p:sp>
        <p:nvSpPr>
          <p:cNvPr id="17" name="CuadroTexto 16">
            <a:extLst>
              <a:ext uri="{FF2B5EF4-FFF2-40B4-BE49-F238E27FC236}">
                <a16:creationId xmlns:a16="http://schemas.microsoft.com/office/drawing/2014/main" id="{E4C39168-E50E-43BA-93F5-984943CC52BC}"/>
              </a:ext>
            </a:extLst>
          </p:cNvPr>
          <p:cNvSpPr txBox="1"/>
          <p:nvPr/>
        </p:nvSpPr>
        <p:spPr>
          <a:xfrm>
            <a:off x="8594646" y="1543638"/>
            <a:ext cx="3473893" cy="369332"/>
          </a:xfrm>
          <a:prstGeom prst="rect">
            <a:avLst/>
          </a:prstGeom>
          <a:noFill/>
        </p:spPr>
        <p:txBody>
          <a:bodyPr wrap="square" rtlCol="0">
            <a:spAutoFit/>
          </a:bodyPr>
          <a:lstStyle/>
          <a:p>
            <a:r>
              <a:rPr lang="es-ES" b="1" dirty="0">
                <a:latin typeface="+mj-lt"/>
              </a:rPr>
              <a:t>Armadura en losas</a:t>
            </a:r>
            <a:endParaRPr lang="es-EC" b="1" dirty="0">
              <a:latin typeface="+mj-lt"/>
            </a:endParaRPr>
          </a:p>
        </p:txBody>
      </p:sp>
      <p:sp>
        <p:nvSpPr>
          <p:cNvPr id="18" name="CuadroTexto 17">
            <a:extLst>
              <a:ext uri="{FF2B5EF4-FFF2-40B4-BE49-F238E27FC236}">
                <a16:creationId xmlns:a16="http://schemas.microsoft.com/office/drawing/2014/main" id="{0A083A73-DB55-41CE-BEFC-15A531C66AC7}"/>
              </a:ext>
            </a:extLst>
          </p:cNvPr>
          <p:cNvSpPr txBox="1"/>
          <p:nvPr/>
        </p:nvSpPr>
        <p:spPr>
          <a:xfrm>
            <a:off x="5120753" y="3826169"/>
            <a:ext cx="3473893" cy="369332"/>
          </a:xfrm>
          <a:prstGeom prst="rect">
            <a:avLst/>
          </a:prstGeom>
          <a:noFill/>
        </p:spPr>
        <p:txBody>
          <a:bodyPr wrap="square" rtlCol="0">
            <a:spAutoFit/>
          </a:bodyPr>
          <a:lstStyle/>
          <a:p>
            <a:r>
              <a:rPr lang="es-ES" b="1" dirty="0">
                <a:latin typeface="+mj-lt"/>
              </a:rPr>
              <a:t>Armadura en zapatas</a:t>
            </a:r>
            <a:endParaRPr lang="es-EC" b="1" dirty="0">
              <a:latin typeface="+mj-lt"/>
            </a:endParaRPr>
          </a:p>
        </p:txBody>
      </p:sp>
      <p:pic>
        <p:nvPicPr>
          <p:cNvPr id="19" name="Imagen 18">
            <a:extLst>
              <a:ext uri="{FF2B5EF4-FFF2-40B4-BE49-F238E27FC236}">
                <a16:creationId xmlns:a16="http://schemas.microsoft.com/office/drawing/2014/main" id="{2E9D8E99-E62E-4DA0-A502-C3734DE69A1E}"/>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562581" y="183549"/>
            <a:ext cx="795278" cy="908195"/>
          </a:xfrm>
          <a:prstGeom prst="rect">
            <a:avLst/>
          </a:prstGeom>
        </p:spPr>
      </p:pic>
      <p:sp>
        <p:nvSpPr>
          <p:cNvPr id="20" name="Elipse 19">
            <a:extLst>
              <a:ext uri="{FF2B5EF4-FFF2-40B4-BE49-F238E27FC236}">
                <a16:creationId xmlns:a16="http://schemas.microsoft.com/office/drawing/2014/main" id="{15E5A429-2E04-427F-9741-A162FD975EB0}"/>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CuadroTexto 20">
            <a:extLst>
              <a:ext uri="{FF2B5EF4-FFF2-40B4-BE49-F238E27FC236}">
                <a16:creationId xmlns:a16="http://schemas.microsoft.com/office/drawing/2014/main" id="{27737D45-3631-41E8-AD68-C59E6B4D6C4C}"/>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38</a:t>
            </a:r>
            <a:endParaRPr lang="es-EC" dirty="0">
              <a:solidFill>
                <a:srgbClr val="002060"/>
              </a:solidFill>
            </a:endParaRPr>
          </a:p>
        </p:txBody>
      </p:sp>
    </p:spTree>
    <p:extLst>
      <p:ext uri="{BB962C8B-B14F-4D97-AF65-F5344CB8AC3E}">
        <p14:creationId xmlns:p14="http://schemas.microsoft.com/office/powerpoint/2010/main" val="960353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5368425"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CuadroTexto 6">
            <a:extLst>
              <a:ext uri="{FF2B5EF4-FFF2-40B4-BE49-F238E27FC236}">
                <a16:creationId xmlns:a16="http://schemas.microsoft.com/office/drawing/2014/main" id="{26208646-363F-4569-AF43-4AC3DB05FCE6}"/>
              </a:ext>
            </a:extLst>
          </p:cNvPr>
          <p:cNvSpPr txBox="1"/>
          <p:nvPr/>
        </p:nvSpPr>
        <p:spPr>
          <a:xfrm>
            <a:off x="1354504" y="57202"/>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1" name="CuadroTexto 10">
            <a:extLst>
              <a:ext uri="{FF2B5EF4-FFF2-40B4-BE49-F238E27FC236}">
                <a16:creationId xmlns:a16="http://schemas.microsoft.com/office/drawing/2014/main" id="{48558399-992C-4ADE-A45C-6F1BD12C38E0}"/>
              </a:ext>
            </a:extLst>
          </p:cNvPr>
          <p:cNvSpPr txBox="1"/>
          <p:nvPr/>
        </p:nvSpPr>
        <p:spPr>
          <a:xfrm>
            <a:off x="1860407" y="417977"/>
            <a:ext cx="5029201" cy="1138773"/>
          </a:xfrm>
          <a:prstGeom prst="rect">
            <a:avLst/>
          </a:prstGeom>
          <a:noFill/>
        </p:spPr>
        <p:txBody>
          <a:bodyPr wrap="square" rtlCol="0">
            <a:spAutoFit/>
          </a:bodyPr>
          <a:lstStyle/>
          <a:p>
            <a:r>
              <a:rPr lang="es-ES" sz="2800" b="1" dirty="0">
                <a:solidFill>
                  <a:srgbClr val="0070C0"/>
                </a:solidFill>
                <a:latin typeface="+mj-lt"/>
              </a:rPr>
              <a:t>MODELO BIM: hormigón armado</a:t>
            </a:r>
            <a:endParaRPr lang="es-EC" sz="2800" b="1" dirty="0">
              <a:latin typeface="+mj-lt"/>
            </a:endParaRPr>
          </a:p>
          <a:p>
            <a:endParaRPr lang="es-EC" sz="4000" dirty="0">
              <a:solidFill>
                <a:schemeClr val="accent6">
                  <a:lumMod val="75000"/>
                </a:schemeClr>
              </a:solidFill>
            </a:endParaRPr>
          </a:p>
        </p:txBody>
      </p:sp>
      <p:pic>
        <p:nvPicPr>
          <p:cNvPr id="13" name="Imagen 12">
            <a:extLst>
              <a:ext uri="{FF2B5EF4-FFF2-40B4-BE49-F238E27FC236}">
                <a16:creationId xmlns:a16="http://schemas.microsoft.com/office/drawing/2014/main" id="{6E0D5656-0677-4E3B-831E-F7DBA7E226C8}"/>
              </a:ext>
            </a:extLst>
          </p:cNvPr>
          <p:cNvPicPr/>
          <p:nvPr/>
        </p:nvPicPr>
        <p:blipFill>
          <a:blip r:embed="rId5">
            <a:extLst>
              <a:ext uri="{28A0092B-C50C-407E-A947-70E740481C1C}">
                <a14:useLocalDpi xmlns:a14="http://schemas.microsoft.com/office/drawing/2010/main" val="0"/>
              </a:ext>
            </a:extLst>
          </a:blip>
          <a:stretch>
            <a:fillRect/>
          </a:stretch>
        </p:blipFill>
        <p:spPr>
          <a:xfrm>
            <a:off x="2645276" y="1042087"/>
            <a:ext cx="6901448" cy="4888230"/>
          </a:xfrm>
          <a:prstGeom prst="rect">
            <a:avLst/>
          </a:prstGeom>
        </p:spPr>
      </p:pic>
      <p:pic>
        <p:nvPicPr>
          <p:cNvPr id="14" name="Imagen 13">
            <a:extLst>
              <a:ext uri="{FF2B5EF4-FFF2-40B4-BE49-F238E27FC236}">
                <a16:creationId xmlns:a16="http://schemas.microsoft.com/office/drawing/2014/main" id="{845D00B5-D895-4802-BCF9-FAEFCE29547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767790" y="133892"/>
            <a:ext cx="795278" cy="908195"/>
          </a:xfrm>
          <a:prstGeom prst="rect">
            <a:avLst/>
          </a:prstGeom>
        </p:spPr>
      </p:pic>
      <p:sp>
        <p:nvSpPr>
          <p:cNvPr id="10" name="Elipse 9">
            <a:extLst>
              <a:ext uri="{FF2B5EF4-FFF2-40B4-BE49-F238E27FC236}">
                <a16:creationId xmlns:a16="http://schemas.microsoft.com/office/drawing/2014/main" id="{17F9F0A4-7451-4FA5-95C5-5151D0F408FC}"/>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CuadroTexto 11">
            <a:extLst>
              <a:ext uri="{FF2B5EF4-FFF2-40B4-BE49-F238E27FC236}">
                <a16:creationId xmlns:a16="http://schemas.microsoft.com/office/drawing/2014/main" id="{373A3908-3174-4C01-AB99-D9673C077707}"/>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39</a:t>
            </a:r>
            <a:endParaRPr lang="es-EC" dirty="0">
              <a:solidFill>
                <a:srgbClr val="002060"/>
              </a:solidFill>
            </a:endParaRPr>
          </a:p>
        </p:txBody>
      </p:sp>
    </p:spTree>
    <p:extLst>
      <p:ext uri="{BB962C8B-B14F-4D97-AF65-F5344CB8AC3E}">
        <p14:creationId xmlns:p14="http://schemas.microsoft.com/office/powerpoint/2010/main" val="871490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8" y="390537"/>
            <a:ext cx="4806952"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09" y="319354"/>
            <a:ext cx="3530361" cy="707886"/>
          </a:xfrm>
          <a:prstGeom prst="rect">
            <a:avLst/>
          </a:prstGeom>
          <a:noFill/>
        </p:spPr>
        <p:txBody>
          <a:bodyPr wrap="square" rtlCol="0">
            <a:spAutoFit/>
          </a:bodyPr>
          <a:lstStyle/>
          <a:p>
            <a:r>
              <a:rPr lang="es-ES" sz="4000" dirty="0">
                <a:solidFill>
                  <a:schemeClr val="accent6">
                    <a:lumMod val="75000"/>
                  </a:schemeClr>
                </a:solidFill>
              </a:rPr>
              <a:t>ANTECEDENTES</a:t>
            </a:r>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413209" y="38998"/>
            <a:ext cx="278178" cy="984885"/>
          </a:xfrm>
          <a:prstGeom prst="rect">
            <a:avLst/>
          </a:prstGeom>
          <a:noFill/>
        </p:spPr>
        <p:txBody>
          <a:bodyPr wrap="square" rtlCol="0">
            <a:spAutoFit/>
          </a:bodyPr>
          <a:lstStyle/>
          <a:p>
            <a:r>
              <a:rPr lang="es-ES" dirty="0"/>
              <a:t>	</a:t>
            </a:r>
            <a:r>
              <a:rPr lang="es-ES" sz="4000" b="1" dirty="0"/>
              <a:t>I</a:t>
            </a:r>
            <a:endParaRPr lang="es-EC" sz="4000" b="1" dirty="0"/>
          </a:p>
        </p:txBody>
      </p:sp>
      <p:pic>
        <p:nvPicPr>
          <p:cNvPr id="15" name="Imagen 14">
            <a:extLst>
              <a:ext uri="{FF2B5EF4-FFF2-40B4-BE49-F238E27FC236}">
                <a16:creationId xmlns:a16="http://schemas.microsoft.com/office/drawing/2014/main" id="{60C032C3-3D40-43E3-8B56-8D2666B9FFBE}"/>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972568" y="1813186"/>
            <a:ext cx="6219432" cy="4565315"/>
          </a:xfrm>
          <a:prstGeom prst="rect">
            <a:avLst/>
          </a:prstGeom>
          <a:ln>
            <a:solidFill>
              <a:schemeClr val="accent6">
                <a:lumMod val="50000"/>
              </a:schemeClr>
            </a:solidFill>
          </a:ln>
        </p:spPr>
      </p:pic>
      <p:sp>
        <p:nvSpPr>
          <p:cNvPr id="20" name="CuadroTexto 19">
            <a:extLst>
              <a:ext uri="{FF2B5EF4-FFF2-40B4-BE49-F238E27FC236}">
                <a16:creationId xmlns:a16="http://schemas.microsoft.com/office/drawing/2014/main" id="{BCF23DFE-18EE-4C0E-ABC6-02A93476EEDF}"/>
              </a:ext>
            </a:extLst>
          </p:cNvPr>
          <p:cNvSpPr txBox="1"/>
          <p:nvPr/>
        </p:nvSpPr>
        <p:spPr>
          <a:xfrm>
            <a:off x="752704" y="1351334"/>
            <a:ext cx="4322063" cy="369332"/>
          </a:xfrm>
          <a:prstGeom prst="rect">
            <a:avLst/>
          </a:prstGeom>
          <a:noFill/>
        </p:spPr>
        <p:txBody>
          <a:bodyPr wrap="square" rtlCol="0">
            <a:spAutoFit/>
          </a:bodyPr>
          <a:lstStyle/>
          <a:p>
            <a:r>
              <a:rPr lang="es-ES" b="1" dirty="0">
                <a:solidFill>
                  <a:srgbClr val="002060"/>
                </a:solidFill>
              </a:rPr>
              <a:t>Crecimiento poblacional desproporcionado</a:t>
            </a:r>
            <a:endParaRPr lang="es-EC" b="1" dirty="0">
              <a:solidFill>
                <a:srgbClr val="002060"/>
              </a:solidFill>
            </a:endParaRPr>
          </a:p>
        </p:txBody>
      </p:sp>
      <p:sp>
        <p:nvSpPr>
          <p:cNvPr id="21" name="CuadroTexto 20">
            <a:extLst>
              <a:ext uri="{FF2B5EF4-FFF2-40B4-BE49-F238E27FC236}">
                <a16:creationId xmlns:a16="http://schemas.microsoft.com/office/drawing/2014/main" id="{3A7E05D5-4615-4CA2-8FDD-059EE0778883}"/>
              </a:ext>
            </a:extLst>
          </p:cNvPr>
          <p:cNvSpPr txBox="1"/>
          <p:nvPr/>
        </p:nvSpPr>
        <p:spPr>
          <a:xfrm>
            <a:off x="8102548" y="1338331"/>
            <a:ext cx="2068147" cy="369332"/>
          </a:xfrm>
          <a:prstGeom prst="rect">
            <a:avLst/>
          </a:prstGeom>
          <a:noFill/>
        </p:spPr>
        <p:txBody>
          <a:bodyPr wrap="square" rtlCol="0">
            <a:spAutoFit/>
          </a:bodyPr>
          <a:lstStyle/>
          <a:p>
            <a:r>
              <a:rPr lang="es-ES" b="1" dirty="0">
                <a:solidFill>
                  <a:srgbClr val="002060"/>
                </a:solidFill>
              </a:rPr>
              <a:t>Déficit de vivienda</a:t>
            </a:r>
            <a:endParaRPr lang="es-EC" b="1" dirty="0">
              <a:solidFill>
                <a:srgbClr val="002060"/>
              </a:solidFill>
            </a:endParaRPr>
          </a:p>
        </p:txBody>
      </p:sp>
      <p:pic>
        <p:nvPicPr>
          <p:cNvPr id="16388" name="Picture 4" descr="ᐈ Dibujo crecimiento poblacional dibujos de stock, fotos crecimiento  poblacional | descargar en Depositphotos®">
            <a:extLst>
              <a:ext uri="{FF2B5EF4-FFF2-40B4-BE49-F238E27FC236}">
                <a16:creationId xmlns:a16="http://schemas.microsoft.com/office/drawing/2014/main" id="{B633128E-45EB-4F4A-B81D-96C12C681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13187"/>
            <a:ext cx="6006428" cy="4565314"/>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13" name="Elipse 12">
            <a:extLst>
              <a:ext uri="{FF2B5EF4-FFF2-40B4-BE49-F238E27FC236}">
                <a16:creationId xmlns:a16="http://schemas.microsoft.com/office/drawing/2014/main" id="{A67AE418-56C7-4BEF-8317-9EBBB7DB008D}"/>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CuadroTexto 13">
            <a:extLst>
              <a:ext uri="{FF2B5EF4-FFF2-40B4-BE49-F238E27FC236}">
                <a16:creationId xmlns:a16="http://schemas.microsoft.com/office/drawing/2014/main" id="{0A6FF22E-B32B-4037-A80C-589227ECCE35}"/>
              </a:ext>
            </a:extLst>
          </p:cNvPr>
          <p:cNvSpPr txBox="1"/>
          <p:nvPr/>
        </p:nvSpPr>
        <p:spPr>
          <a:xfrm>
            <a:off x="11817764" y="6444734"/>
            <a:ext cx="281940" cy="369332"/>
          </a:xfrm>
          <a:prstGeom prst="rect">
            <a:avLst/>
          </a:prstGeom>
          <a:noFill/>
        </p:spPr>
        <p:txBody>
          <a:bodyPr wrap="square" rtlCol="0">
            <a:spAutoFit/>
          </a:bodyPr>
          <a:lstStyle/>
          <a:p>
            <a:r>
              <a:rPr lang="es-ES" dirty="0">
                <a:solidFill>
                  <a:srgbClr val="002060"/>
                </a:solidFill>
              </a:rPr>
              <a:t>4</a:t>
            </a:r>
            <a:endParaRPr lang="es-EC" dirty="0">
              <a:solidFill>
                <a:srgbClr val="002060"/>
              </a:solidFill>
            </a:endParaRPr>
          </a:p>
        </p:txBody>
      </p:sp>
    </p:spTree>
    <p:extLst>
      <p:ext uri="{BB962C8B-B14F-4D97-AF65-F5344CB8AC3E}">
        <p14:creationId xmlns:p14="http://schemas.microsoft.com/office/powerpoint/2010/main" val="1034352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1710825"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CuadroTexto 14">
            <a:extLst>
              <a:ext uri="{FF2B5EF4-FFF2-40B4-BE49-F238E27FC236}">
                <a16:creationId xmlns:a16="http://schemas.microsoft.com/office/drawing/2014/main" id="{E741F1BE-BD28-4497-B23C-7FA2490BDE7D}"/>
              </a:ext>
            </a:extLst>
          </p:cNvPr>
          <p:cNvSpPr txBox="1"/>
          <p:nvPr/>
        </p:nvSpPr>
        <p:spPr>
          <a:xfrm>
            <a:off x="1479326" y="1214117"/>
            <a:ext cx="4703700" cy="461665"/>
          </a:xfrm>
          <a:prstGeom prst="rect">
            <a:avLst/>
          </a:prstGeom>
          <a:noFill/>
        </p:spPr>
        <p:txBody>
          <a:bodyPr wrap="square" rtlCol="0">
            <a:spAutoFit/>
          </a:bodyPr>
          <a:lstStyle/>
          <a:p>
            <a:r>
              <a:rPr lang="es-ES" sz="2400" b="1" dirty="0">
                <a:latin typeface="+mj-lt"/>
              </a:rPr>
              <a:t>CONSIDERACIONES ESTRUCTURALES:</a:t>
            </a:r>
            <a:endParaRPr lang="es-EC" sz="2400" b="1" dirty="0">
              <a:latin typeface="+mj-lt"/>
            </a:endParaRPr>
          </a:p>
        </p:txBody>
      </p:sp>
      <p:sp>
        <p:nvSpPr>
          <p:cNvPr id="16" name="CuadroTexto 15">
            <a:extLst>
              <a:ext uri="{FF2B5EF4-FFF2-40B4-BE49-F238E27FC236}">
                <a16:creationId xmlns:a16="http://schemas.microsoft.com/office/drawing/2014/main" id="{4F3E1C6B-EDC4-462F-ACF7-47D89D83CD3A}"/>
              </a:ext>
            </a:extLst>
          </p:cNvPr>
          <p:cNvSpPr txBox="1"/>
          <p:nvPr/>
        </p:nvSpPr>
        <p:spPr>
          <a:xfrm>
            <a:off x="8365081" y="1275295"/>
            <a:ext cx="3473893" cy="461665"/>
          </a:xfrm>
          <a:prstGeom prst="rect">
            <a:avLst/>
          </a:prstGeom>
          <a:noFill/>
        </p:spPr>
        <p:txBody>
          <a:bodyPr wrap="square" rtlCol="0">
            <a:spAutoFit/>
          </a:bodyPr>
          <a:lstStyle/>
          <a:p>
            <a:r>
              <a:rPr lang="es-ES" sz="2400" b="1" dirty="0">
                <a:latin typeface="+mj-lt"/>
              </a:rPr>
              <a:t>SECCIONES:</a:t>
            </a:r>
            <a:endParaRPr lang="es-EC" b="1" dirty="0">
              <a:latin typeface="+mj-lt"/>
            </a:endParaRPr>
          </a:p>
        </p:txBody>
      </p:sp>
      <p:sp>
        <p:nvSpPr>
          <p:cNvPr id="17" name="CuadroTexto 16">
            <a:extLst>
              <a:ext uri="{FF2B5EF4-FFF2-40B4-BE49-F238E27FC236}">
                <a16:creationId xmlns:a16="http://schemas.microsoft.com/office/drawing/2014/main" id="{CD9C5EF4-492B-4677-B817-3FA4BDE4D354}"/>
              </a:ext>
            </a:extLst>
          </p:cNvPr>
          <p:cNvSpPr txBox="1"/>
          <p:nvPr/>
        </p:nvSpPr>
        <p:spPr>
          <a:xfrm>
            <a:off x="1195584" y="2754733"/>
            <a:ext cx="5108963"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Menor número de ejes</a:t>
            </a:r>
            <a:endParaRPr lang="es-EC" sz="2400" b="1" dirty="0">
              <a:solidFill>
                <a:srgbClr val="002060"/>
              </a:solidFill>
              <a:latin typeface="+mj-lt"/>
            </a:endParaRPr>
          </a:p>
        </p:txBody>
      </p:sp>
      <p:sp>
        <p:nvSpPr>
          <p:cNvPr id="18" name="CuadroTexto 17">
            <a:extLst>
              <a:ext uri="{FF2B5EF4-FFF2-40B4-BE49-F238E27FC236}">
                <a16:creationId xmlns:a16="http://schemas.microsoft.com/office/drawing/2014/main" id="{505B5A8E-9A32-4FD9-8855-4A08D18457A5}"/>
              </a:ext>
            </a:extLst>
          </p:cNvPr>
          <p:cNvSpPr txBox="1"/>
          <p:nvPr/>
        </p:nvSpPr>
        <p:spPr>
          <a:xfrm>
            <a:off x="1195583" y="2277508"/>
            <a:ext cx="3854451"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Luces mayores</a:t>
            </a:r>
            <a:endParaRPr lang="es-EC" sz="2400" b="1" dirty="0">
              <a:solidFill>
                <a:srgbClr val="002060"/>
              </a:solidFill>
              <a:latin typeface="+mj-lt"/>
            </a:endParaRPr>
          </a:p>
        </p:txBody>
      </p:sp>
      <p:sp>
        <p:nvSpPr>
          <p:cNvPr id="19" name="CuadroTexto 18">
            <a:extLst>
              <a:ext uri="{FF2B5EF4-FFF2-40B4-BE49-F238E27FC236}">
                <a16:creationId xmlns:a16="http://schemas.microsoft.com/office/drawing/2014/main" id="{352EE23C-3FD8-4EC4-8E82-8BA7BF42F732}"/>
              </a:ext>
            </a:extLst>
          </p:cNvPr>
          <p:cNvSpPr txBox="1"/>
          <p:nvPr/>
        </p:nvSpPr>
        <p:spPr>
          <a:xfrm>
            <a:off x="1244188" y="4580355"/>
            <a:ext cx="3854451"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Volados: 3,00 m y 2,00 m</a:t>
            </a:r>
            <a:endParaRPr lang="es-EC" sz="2400" b="1" dirty="0">
              <a:solidFill>
                <a:srgbClr val="002060"/>
              </a:solidFill>
              <a:latin typeface="+mj-lt"/>
            </a:endParaRPr>
          </a:p>
        </p:txBody>
      </p:sp>
      <p:sp>
        <p:nvSpPr>
          <p:cNvPr id="20" name="CuadroTexto 19">
            <a:extLst>
              <a:ext uri="{FF2B5EF4-FFF2-40B4-BE49-F238E27FC236}">
                <a16:creationId xmlns:a16="http://schemas.microsoft.com/office/drawing/2014/main" id="{9F23B032-A623-48D9-A02C-2A9903D1D9D6}"/>
              </a:ext>
            </a:extLst>
          </p:cNvPr>
          <p:cNvSpPr txBox="1"/>
          <p:nvPr/>
        </p:nvSpPr>
        <p:spPr>
          <a:xfrm>
            <a:off x="1195584" y="3341946"/>
            <a:ext cx="3854451"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Losa con placa colaborante</a:t>
            </a:r>
            <a:endParaRPr lang="es-EC" sz="2400" b="1" dirty="0">
              <a:solidFill>
                <a:srgbClr val="002060"/>
              </a:solidFill>
              <a:latin typeface="+mj-lt"/>
            </a:endParaRPr>
          </a:p>
        </p:txBody>
      </p:sp>
      <p:sp>
        <p:nvSpPr>
          <p:cNvPr id="21" name="CuadroTexto 20">
            <a:extLst>
              <a:ext uri="{FF2B5EF4-FFF2-40B4-BE49-F238E27FC236}">
                <a16:creationId xmlns:a16="http://schemas.microsoft.com/office/drawing/2014/main" id="{B99CC44C-7170-4DB7-9590-0415C4AED90E}"/>
              </a:ext>
            </a:extLst>
          </p:cNvPr>
          <p:cNvSpPr txBox="1"/>
          <p:nvPr/>
        </p:nvSpPr>
        <p:spPr>
          <a:xfrm>
            <a:off x="1195584" y="3933243"/>
            <a:ext cx="4499363"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Cimentación: zapatas aisladas</a:t>
            </a:r>
            <a:endParaRPr lang="es-EC" sz="2400" b="1" dirty="0">
              <a:solidFill>
                <a:srgbClr val="002060"/>
              </a:solidFill>
              <a:latin typeface="+mj-lt"/>
            </a:endParaRPr>
          </a:p>
        </p:txBody>
      </p:sp>
      <p:sp>
        <p:nvSpPr>
          <p:cNvPr id="24" name="CuadroTexto 23">
            <a:extLst>
              <a:ext uri="{FF2B5EF4-FFF2-40B4-BE49-F238E27FC236}">
                <a16:creationId xmlns:a16="http://schemas.microsoft.com/office/drawing/2014/main" id="{AF1534E1-39A7-4C50-A0A1-B03CDC8253EC}"/>
              </a:ext>
            </a:extLst>
          </p:cNvPr>
          <p:cNvSpPr txBox="1"/>
          <p:nvPr/>
        </p:nvSpPr>
        <p:spPr>
          <a:xfrm>
            <a:off x="1244187" y="5227467"/>
            <a:ext cx="4274297"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Arriostramientos concéntricos</a:t>
            </a:r>
            <a:endParaRPr lang="es-EC" sz="2400" b="1" dirty="0">
              <a:solidFill>
                <a:srgbClr val="002060"/>
              </a:solidFill>
              <a:latin typeface="+mj-lt"/>
            </a:endParaRPr>
          </a:p>
        </p:txBody>
      </p:sp>
      <p:pic>
        <p:nvPicPr>
          <p:cNvPr id="8" name="Imagen 7">
            <a:extLst>
              <a:ext uri="{FF2B5EF4-FFF2-40B4-BE49-F238E27FC236}">
                <a16:creationId xmlns:a16="http://schemas.microsoft.com/office/drawing/2014/main" id="{874FE713-671B-4746-83CE-53F9551D8B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8984" y="2473009"/>
            <a:ext cx="4353493" cy="2920468"/>
          </a:xfrm>
          <a:prstGeom prst="rect">
            <a:avLst/>
          </a:prstGeom>
        </p:spPr>
      </p:pic>
      <p:sp>
        <p:nvSpPr>
          <p:cNvPr id="26" name="CuadroTexto 25">
            <a:extLst>
              <a:ext uri="{FF2B5EF4-FFF2-40B4-BE49-F238E27FC236}">
                <a16:creationId xmlns:a16="http://schemas.microsoft.com/office/drawing/2014/main" id="{190F94F2-8310-4383-802F-D6984DA4A043}"/>
              </a:ext>
            </a:extLst>
          </p:cNvPr>
          <p:cNvSpPr txBox="1"/>
          <p:nvPr/>
        </p:nvSpPr>
        <p:spPr>
          <a:xfrm>
            <a:off x="1860408" y="417977"/>
            <a:ext cx="1168100" cy="1138773"/>
          </a:xfrm>
          <a:prstGeom prst="rect">
            <a:avLst/>
          </a:prstGeom>
          <a:noFill/>
        </p:spPr>
        <p:txBody>
          <a:bodyPr wrap="square" rtlCol="0">
            <a:spAutoFit/>
          </a:bodyPr>
          <a:lstStyle/>
          <a:p>
            <a:r>
              <a:rPr lang="es-ES" sz="2800" b="1" dirty="0">
                <a:solidFill>
                  <a:srgbClr val="0070C0"/>
                </a:solidFill>
                <a:latin typeface="+mj-lt"/>
              </a:rPr>
              <a:t>ACERO</a:t>
            </a:r>
            <a:endParaRPr lang="es-EC" sz="2800" b="1" dirty="0">
              <a:latin typeface="+mj-lt"/>
            </a:endParaRPr>
          </a:p>
          <a:p>
            <a:endParaRPr lang="es-EC" sz="4000" dirty="0">
              <a:solidFill>
                <a:schemeClr val="accent6">
                  <a:lumMod val="75000"/>
                </a:schemeClr>
              </a:solidFill>
            </a:endParaRPr>
          </a:p>
        </p:txBody>
      </p:sp>
      <p:pic>
        <p:nvPicPr>
          <p:cNvPr id="10" name="Imagen 9">
            <a:extLst>
              <a:ext uri="{FF2B5EF4-FFF2-40B4-BE49-F238E27FC236}">
                <a16:creationId xmlns:a16="http://schemas.microsoft.com/office/drawing/2014/main" id="{85BE2175-B67D-4D5F-9163-5B80D8D1DEE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042147" y="435308"/>
            <a:ext cx="557720" cy="481913"/>
          </a:xfrm>
          <a:prstGeom prst="rect">
            <a:avLst/>
          </a:prstGeom>
        </p:spPr>
      </p:pic>
      <p:sp>
        <p:nvSpPr>
          <p:cNvPr id="22" name="CuadroTexto 21">
            <a:extLst>
              <a:ext uri="{FF2B5EF4-FFF2-40B4-BE49-F238E27FC236}">
                <a16:creationId xmlns:a16="http://schemas.microsoft.com/office/drawing/2014/main" id="{A5CCB4D4-9365-4915-A7DA-C1035A2D532D}"/>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23" name="Elipse 22">
            <a:extLst>
              <a:ext uri="{FF2B5EF4-FFF2-40B4-BE49-F238E27FC236}">
                <a16:creationId xmlns:a16="http://schemas.microsoft.com/office/drawing/2014/main" id="{4707F719-B4B1-412E-9063-0C6472B9DC15}"/>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CuadroTexto 24">
            <a:extLst>
              <a:ext uri="{FF2B5EF4-FFF2-40B4-BE49-F238E27FC236}">
                <a16:creationId xmlns:a16="http://schemas.microsoft.com/office/drawing/2014/main" id="{7D63EE50-7748-466A-A04B-10C2DEEE3470}"/>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40</a:t>
            </a:r>
            <a:endParaRPr lang="es-EC" dirty="0">
              <a:solidFill>
                <a:srgbClr val="002060"/>
              </a:solidFill>
            </a:endParaRPr>
          </a:p>
        </p:txBody>
      </p:sp>
    </p:spTree>
    <p:extLst>
      <p:ext uri="{BB962C8B-B14F-4D97-AF65-F5344CB8AC3E}">
        <p14:creationId xmlns:p14="http://schemas.microsoft.com/office/powerpoint/2010/main" val="26782151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D92C3F4-7385-4E9C-99C3-6BBB330C885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33464" y="1073098"/>
            <a:ext cx="4772025" cy="4981575"/>
          </a:xfrm>
          <a:prstGeom prst="rect">
            <a:avLst/>
          </a:prstGeom>
          <a:noFill/>
          <a:ln>
            <a:noFill/>
          </a:ln>
        </p:spPr>
      </p:pic>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ectángulo 13">
            <a:extLst>
              <a:ext uri="{FF2B5EF4-FFF2-40B4-BE49-F238E27FC236}">
                <a16:creationId xmlns:a16="http://schemas.microsoft.com/office/drawing/2014/main" id="{69D5FE63-DD65-4BC3-A5FC-647204FAB649}"/>
              </a:ext>
            </a:extLst>
          </p:cNvPr>
          <p:cNvSpPr/>
          <p:nvPr/>
        </p:nvSpPr>
        <p:spPr>
          <a:xfrm>
            <a:off x="6733464" y="5469110"/>
            <a:ext cx="3282395" cy="1817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id="{E741F1BE-BD28-4497-B23C-7FA2490BDE7D}"/>
              </a:ext>
            </a:extLst>
          </p:cNvPr>
          <p:cNvSpPr txBox="1"/>
          <p:nvPr/>
        </p:nvSpPr>
        <p:spPr>
          <a:xfrm>
            <a:off x="2023746" y="1230034"/>
            <a:ext cx="3473893" cy="369332"/>
          </a:xfrm>
          <a:prstGeom prst="rect">
            <a:avLst/>
          </a:prstGeom>
          <a:noFill/>
        </p:spPr>
        <p:txBody>
          <a:bodyPr wrap="square" rtlCol="0">
            <a:spAutoFit/>
          </a:bodyPr>
          <a:lstStyle/>
          <a:p>
            <a:r>
              <a:rPr lang="es-ES" b="1" dirty="0">
                <a:latin typeface="+mj-lt"/>
              </a:rPr>
              <a:t>MODELO ESTRUCTURAL</a:t>
            </a:r>
            <a:endParaRPr lang="es-EC" b="1" dirty="0">
              <a:latin typeface="+mj-lt"/>
            </a:endParaRPr>
          </a:p>
        </p:txBody>
      </p:sp>
      <p:sp>
        <p:nvSpPr>
          <p:cNvPr id="16" name="CuadroTexto 15">
            <a:extLst>
              <a:ext uri="{FF2B5EF4-FFF2-40B4-BE49-F238E27FC236}">
                <a16:creationId xmlns:a16="http://schemas.microsoft.com/office/drawing/2014/main" id="{4F3E1C6B-EDC4-462F-ACF7-47D89D83CD3A}"/>
              </a:ext>
            </a:extLst>
          </p:cNvPr>
          <p:cNvSpPr txBox="1"/>
          <p:nvPr/>
        </p:nvSpPr>
        <p:spPr>
          <a:xfrm>
            <a:off x="7131147" y="703064"/>
            <a:ext cx="3473893" cy="369332"/>
          </a:xfrm>
          <a:prstGeom prst="rect">
            <a:avLst/>
          </a:prstGeom>
          <a:noFill/>
        </p:spPr>
        <p:txBody>
          <a:bodyPr wrap="square" rtlCol="0">
            <a:spAutoFit/>
          </a:bodyPr>
          <a:lstStyle/>
          <a:p>
            <a:r>
              <a:rPr lang="es-ES" b="1" dirty="0">
                <a:latin typeface="+mj-lt"/>
              </a:rPr>
              <a:t>PARÁMETROS SÍSMICOS</a:t>
            </a:r>
            <a:endParaRPr lang="es-EC" b="1" dirty="0">
              <a:latin typeface="+mj-lt"/>
            </a:endParaRPr>
          </a:p>
        </p:txBody>
      </p:sp>
      <p:sp>
        <p:nvSpPr>
          <p:cNvPr id="17" name="CuadroTexto 16">
            <a:extLst>
              <a:ext uri="{FF2B5EF4-FFF2-40B4-BE49-F238E27FC236}">
                <a16:creationId xmlns:a16="http://schemas.microsoft.com/office/drawing/2014/main" id="{78B13207-4837-47C3-9E5A-8DA665EABD1F}"/>
              </a:ext>
            </a:extLst>
          </p:cNvPr>
          <p:cNvSpPr txBox="1"/>
          <p:nvPr/>
        </p:nvSpPr>
        <p:spPr>
          <a:xfrm>
            <a:off x="1833466" y="5544589"/>
            <a:ext cx="3854451" cy="461665"/>
          </a:xfrm>
          <a:prstGeom prst="rect">
            <a:avLst/>
          </a:prstGeom>
          <a:noFill/>
        </p:spPr>
        <p:txBody>
          <a:bodyPr wrap="square" rtlCol="0">
            <a:spAutoFit/>
          </a:bodyPr>
          <a:lstStyle/>
          <a:p>
            <a:r>
              <a:rPr lang="es-ES" sz="2400" b="1" dirty="0">
                <a:solidFill>
                  <a:srgbClr val="0070C0"/>
                </a:solidFill>
                <a:latin typeface="+mj-lt"/>
              </a:rPr>
              <a:t>NEC-SE-AC / ANSI-AISC</a:t>
            </a:r>
            <a:endParaRPr lang="es-EC" sz="2400" b="1" dirty="0">
              <a:solidFill>
                <a:srgbClr val="0070C0"/>
              </a:solidFill>
              <a:latin typeface="+mj-lt"/>
            </a:endParaRPr>
          </a:p>
        </p:txBody>
      </p:sp>
      <p:sp>
        <p:nvSpPr>
          <p:cNvPr id="19" name="CuadroTexto 18">
            <a:extLst>
              <a:ext uri="{FF2B5EF4-FFF2-40B4-BE49-F238E27FC236}">
                <a16:creationId xmlns:a16="http://schemas.microsoft.com/office/drawing/2014/main" id="{AAD98876-7148-4727-BB4F-697EE7F2BFF7}"/>
              </a:ext>
            </a:extLst>
          </p:cNvPr>
          <p:cNvSpPr txBox="1"/>
          <p:nvPr/>
        </p:nvSpPr>
        <p:spPr>
          <a:xfrm>
            <a:off x="1860407" y="417977"/>
            <a:ext cx="1410327" cy="1138773"/>
          </a:xfrm>
          <a:prstGeom prst="rect">
            <a:avLst/>
          </a:prstGeom>
          <a:noFill/>
        </p:spPr>
        <p:txBody>
          <a:bodyPr wrap="square" rtlCol="0">
            <a:spAutoFit/>
          </a:bodyPr>
          <a:lstStyle/>
          <a:p>
            <a:r>
              <a:rPr lang="es-ES" sz="2800" b="1" dirty="0">
                <a:solidFill>
                  <a:srgbClr val="0070C0"/>
                </a:solidFill>
                <a:latin typeface="+mj-lt"/>
              </a:rPr>
              <a:t>ACERO</a:t>
            </a:r>
            <a:endParaRPr lang="es-EC" sz="2800" b="1" dirty="0">
              <a:latin typeface="+mj-lt"/>
            </a:endParaRPr>
          </a:p>
          <a:p>
            <a:endParaRPr lang="es-EC" sz="4000" dirty="0">
              <a:solidFill>
                <a:schemeClr val="accent6">
                  <a:lumMod val="75000"/>
                </a:schemeClr>
              </a:solidFill>
            </a:endParaRPr>
          </a:p>
        </p:txBody>
      </p:sp>
      <p:sp>
        <p:nvSpPr>
          <p:cNvPr id="21" name="Rectángulo 20">
            <a:extLst>
              <a:ext uri="{FF2B5EF4-FFF2-40B4-BE49-F238E27FC236}">
                <a16:creationId xmlns:a16="http://schemas.microsoft.com/office/drawing/2014/main" id="{14E0E40F-7D3D-41D4-8563-EC25ED059189}"/>
              </a:ext>
            </a:extLst>
          </p:cNvPr>
          <p:cNvSpPr/>
          <p:nvPr/>
        </p:nvSpPr>
        <p:spPr>
          <a:xfrm>
            <a:off x="1289049" y="390537"/>
            <a:ext cx="1710825"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22" name="Imagen 21">
            <a:extLst>
              <a:ext uri="{FF2B5EF4-FFF2-40B4-BE49-F238E27FC236}">
                <a16:creationId xmlns:a16="http://schemas.microsoft.com/office/drawing/2014/main" id="{EA344C33-661E-487B-9D13-0F616D0CBAA6}"/>
              </a:ext>
            </a:extLst>
          </p:cNvPr>
          <p:cNvPicPr/>
          <p:nvPr/>
        </p:nvPicPr>
        <p:blipFill>
          <a:blip r:embed="rId6">
            <a:extLst>
              <a:ext uri="{28A0092B-C50C-407E-A947-70E740481C1C}">
                <a14:useLocalDpi xmlns:a14="http://schemas.microsoft.com/office/drawing/2010/main" val="0"/>
              </a:ext>
            </a:extLst>
          </a:blip>
          <a:stretch>
            <a:fillRect/>
          </a:stretch>
        </p:blipFill>
        <p:spPr>
          <a:xfrm>
            <a:off x="683688" y="2522428"/>
            <a:ext cx="5855368" cy="2378854"/>
          </a:xfrm>
          <a:prstGeom prst="rect">
            <a:avLst/>
          </a:prstGeom>
        </p:spPr>
      </p:pic>
      <p:pic>
        <p:nvPicPr>
          <p:cNvPr id="24" name="Imagen 23">
            <a:extLst>
              <a:ext uri="{FF2B5EF4-FFF2-40B4-BE49-F238E27FC236}">
                <a16:creationId xmlns:a16="http://schemas.microsoft.com/office/drawing/2014/main" id="{C7DEB233-750C-4B5B-A10C-B897626A2C3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042147" y="435308"/>
            <a:ext cx="557720" cy="481913"/>
          </a:xfrm>
          <a:prstGeom prst="rect">
            <a:avLst/>
          </a:prstGeom>
        </p:spPr>
      </p:pic>
      <p:sp>
        <p:nvSpPr>
          <p:cNvPr id="18" name="CuadroTexto 17">
            <a:extLst>
              <a:ext uri="{FF2B5EF4-FFF2-40B4-BE49-F238E27FC236}">
                <a16:creationId xmlns:a16="http://schemas.microsoft.com/office/drawing/2014/main" id="{B9072832-B649-4D9F-AEB3-24B7E807C3AA}"/>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20" name="Elipse 19">
            <a:extLst>
              <a:ext uri="{FF2B5EF4-FFF2-40B4-BE49-F238E27FC236}">
                <a16:creationId xmlns:a16="http://schemas.microsoft.com/office/drawing/2014/main" id="{22B42905-3B81-49ED-83AF-30DD08C1F988}"/>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CuadroTexto 24">
            <a:extLst>
              <a:ext uri="{FF2B5EF4-FFF2-40B4-BE49-F238E27FC236}">
                <a16:creationId xmlns:a16="http://schemas.microsoft.com/office/drawing/2014/main" id="{8FB0753F-F4A7-48BB-BC8B-89D6697875A7}"/>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41</a:t>
            </a:r>
            <a:endParaRPr lang="es-EC" dirty="0">
              <a:solidFill>
                <a:srgbClr val="002060"/>
              </a:solidFill>
            </a:endParaRPr>
          </a:p>
        </p:txBody>
      </p:sp>
    </p:spTree>
    <p:extLst>
      <p:ext uri="{BB962C8B-B14F-4D97-AF65-F5344CB8AC3E}">
        <p14:creationId xmlns:p14="http://schemas.microsoft.com/office/powerpoint/2010/main" val="4766895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5BD8E823-E03F-4603-8E31-B8C7EA6EB537}"/>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1384243" y="3042709"/>
            <a:ext cx="5266690" cy="2809875"/>
          </a:xfrm>
          <a:prstGeom prst="rect">
            <a:avLst/>
          </a:prstGeom>
        </p:spPr>
      </p:pic>
      <p:pic>
        <p:nvPicPr>
          <p:cNvPr id="17" name="Imagen 16">
            <a:extLst>
              <a:ext uri="{FF2B5EF4-FFF2-40B4-BE49-F238E27FC236}">
                <a16:creationId xmlns:a16="http://schemas.microsoft.com/office/drawing/2014/main" id="{BEF43581-C038-4B7D-BC35-B658FA0BFFB1}"/>
              </a:ext>
            </a:extLst>
          </p:cNvPr>
          <p:cNvPicPr/>
          <p:nvPr/>
        </p:nvPicPr>
        <p:blipFill>
          <a:blip r:embed="rId4" cstate="email">
            <a:extLst>
              <a:ext uri="{28A0092B-C50C-407E-A947-70E740481C1C}">
                <a14:useLocalDpi xmlns:a14="http://schemas.microsoft.com/office/drawing/2010/main" val="0"/>
              </a:ext>
            </a:extLst>
          </a:blip>
          <a:stretch>
            <a:fillRect/>
          </a:stretch>
        </p:blipFill>
        <p:spPr>
          <a:xfrm>
            <a:off x="6631358" y="417977"/>
            <a:ext cx="5266690" cy="2781300"/>
          </a:xfrm>
          <a:prstGeom prst="rect">
            <a:avLst/>
          </a:prstGeom>
        </p:spPr>
      </p:pic>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CuadroTexto 12">
            <a:extLst>
              <a:ext uri="{FF2B5EF4-FFF2-40B4-BE49-F238E27FC236}">
                <a16:creationId xmlns:a16="http://schemas.microsoft.com/office/drawing/2014/main" id="{8458E5FE-6FF6-4392-A15B-7996BD2778F8}"/>
              </a:ext>
            </a:extLst>
          </p:cNvPr>
          <p:cNvSpPr txBox="1"/>
          <p:nvPr/>
        </p:nvSpPr>
        <p:spPr>
          <a:xfrm>
            <a:off x="2077873" y="2673377"/>
            <a:ext cx="3473893" cy="369332"/>
          </a:xfrm>
          <a:prstGeom prst="rect">
            <a:avLst/>
          </a:prstGeom>
          <a:noFill/>
        </p:spPr>
        <p:txBody>
          <a:bodyPr wrap="square" rtlCol="0">
            <a:spAutoFit/>
          </a:bodyPr>
          <a:lstStyle/>
          <a:p>
            <a:r>
              <a:rPr lang="es-ES" b="1" dirty="0">
                <a:latin typeface="+mj-lt"/>
              </a:rPr>
              <a:t>PLANTA BAJA N+ 2,725 m</a:t>
            </a:r>
            <a:endParaRPr lang="es-EC" b="1" dirty="0">
              <a:latin typeface="+mj-lt"/>
            </a:endParaRPr>
          </a:p>
        </p:txBody>
      </p:sp>
      <p:sp>
        <p:nvSpPr>
          <p:cNvPr id="14" name="CuadroTexto 13">
            <a:extLst>
              <a:ext uri="{FF2B5EF4-FFF2-40B4-BE49-F238E27FC236}">
                <a16:creationId xmlns:a16="http://schemas.microsoft.com/office/drawing/2014/main" id="{AEEFF393-FBA8-4637-90AE-CC8C58F5E057}"/>
              </a:ext>
            </a:extLst>
          </p:cNvPr>
          <p:cNvSpPr txBox="1"/>
          <p:nvPr/>
        </p:nvSpPr>
        <p:spPr>
          <a:xfrm>
            <a:off x="7363603" y="93485"/>
            <a:ext cx="3473893" cy="369332"/>
          </a:xfrm>
          <a:prstGeom prst="rect">
            <a:avLst/>
          </a:prstGeom>
          <a:noFill/>
        </p:spPr>
        <p:txBody>
          <a:bodyPr wrap="square" rtlCol="0">
            <a:spAutoFit/>
          </a:bodyPr>
          <a:lstStyle/>
          <a:p>
            <a:r>
              <a:rPr lang="es-ES" b="1" dirty="0">
                <a:latin typeface="+mj-lt"/>
              </a:rPr>
              <a:t>PLANTA ALTA N+ 5,45 m</a:t>
            </a:r>
            <a:endParaRPr lang="es-EC" b="1" dirty="0">
              <a:latin typeface="+mj-lt"/>
            </a:endParaRPr>
          </a:p>
        </p:txBody>
      </p:sp>
      <p:pic>
        <p:nvPicPr>
          <p:cNvPr id="10" name="Imagen 9">
            <a:extLst>
              <a:ext uri="{FF2B5EF4-FFF2-40B4-BE49-F238E27FC236}">
                <a16:creationId xmlns:a16="http://schemas.microsoft.com/office/drawing/2014/main" id="{23A93A7F-B23E-4ED8-81F5-D9F30B39D2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4321" y="3199277"/>
            <a:ext cx="3114675" cy="3067050"/>
          </a:xfrm>
          <a:prstGeom prst="rect">
            <a:avLst/>
          </a:prstGeom>
        </p:spPr>
      </p:pic>
      <p:sp>
        <p:nvSpPr>
          <p:cNvPr id="19" name="Rectángulo 18">
            <a:extLst>
              <a:ext uri="{FF2B5EF4-FFF2-40B4-BE49-F238E27FC236}">
                <a16:creationId xmlns:a16="http://schemas.microsoft.com/office/drawing/2014/main" id="{ACA63D87-EF41-402A-AA82-52A7985E348E}"/>
              </a:ext>
            </a:extLst>
          </p:cNvPr>
          <p:cNvSpPr/>
          <p:nvPr/>
        </p:nvSpPr>
        <p:spPr>
          <a:xfrm>
            <a:off x="1289049" y="390537"/>
            <a:ext cx="1710825"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CuadroTexto 19">
            <a:extLst>
              <a:ext uri="{FF2B5EF4-FFF2-40B4-BE49-F238E27FC236}">
                <a16:creationId xmlns:a16="http://schemas.microsoft.com/office/drawing/2014/main" id="{74C10B6B-3DB7-4534-8A94-0C44465F219E}"/>
              </a:ext>
            </a:extLst>
          </p:cNvPr>
          <p:cNvSpPr txBox="1"/>
          <p:nvPr/>
        </p:nvSpPr>
        <p:spPr>
          <a:xfrm>
            <a:off x="1860407" y="417977"/>
            <a:ext cx="1410327" cy="1138773"/>
          </a:xfrm>
          <a:prstGeom prst="rect">
            <a:avLst/>
          </a:prstGeom>
          <a:noFill/>
        </p:spPr>
        <p:txBody>
          <a:bodyPr wrap="square" rtlCol="0">
            <a:spAutoFit/>
          </a:bodyPr>
          <a:lstStyle/>
          <a:p>
            <a:r>
              <a:rPr lang="es-ES" sz="2800" b="1" dirty="0">
                <a:solidFill>
                  <a:srgbClr val="0070C0"/>
                </a:solidFill>
                <a:latin typeface="+mj-lt"/>
              </a:rPr>
              <a:t>ACERO</a:t>
            </a:r>
            <a:endParaRPr lang="es-EC" sz="2800" b="1" dirty="0">
              <a:latin typeface="+mj-lt"/>
            </a:endParaRPr>
          </a:p>
          <a:p>
            <a:endParaRPr lang="es-EC" sz="4000" dirty="0">
              <a:solidFill>
                <a:schemeClr val="accent6">
                  <a:lumMod val="75000"/>
                </a:schemeClr>
              </a:solidFill>
            </a:endParaRPr>
          </a:p>
        </p:txBody>
      </p:sp>
      <p:pic>
        <p:nvPicPr>
          <p:cNvPr id="21" name="Imagen 20">
            <a:extLst>
              <a:ext uri="{FF2B5EF4-FFF2-40B4-BE49-F238E27FC236}">
                <a16:creationId xmlns:a16="http://schemas.microsoft.com/office/drawing/2014/main" id="{9A799DC8-3C15-4BBA-A048-7A5CD4FDA13F}"/>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042147" y="435308"/>
            <a:ext cx="557720" cy="481913"/>
          </a:xfrm>
          <a:prstGeom prst="rect">
            <a:avLst/>
          </a:prstGeom>
        </p:spPr>
      </p:pic>
      <p:sp>
        <p:nvSpPr>
          <p:cNvPr id="18" name="CuadroTexto 17">
            <a:extLst>
              <a:ext uri="{FF2B5EF4-FFF2-40B4-BE49-F238E27FC236}">
                <a16:creationId xmlns:a16="http://schemas.microsoft.com/office/drawing/2014/main" id="{DDE7B0AF-75D5-4356-B068-92E453655C66}"/>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5" name="Elipse 14">
            <a:extLst>
              <a:ext uri="{FF2B5EF4-FFF2-40B4-BE49-F238E27FC236}">
                <a16:creationId xmlns:a16="http://schemas.microsoft.com/office/drawing/2014/main" id="{42CB1E30-292C-42A6-9DB9-1227455D88BB}"/>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CuadroTexto 21">
            <a:extLst>
              <a:ext uri="{FF2B5EF4-FFF2-40B4-BE49-F238E27FC236}">
                <a16:creationId xmlns:a16="http://schemas.microsoft.com/office/drawing/2014/main" id="{A5AA6B9A-94F7-4536-A7F9-A2EEE2FD2362}"/>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42</a:t>
            </a:r>
            <a:endParaRPr lang="es-EC" dirty="0">
              <a:solidFill>
                <a:srgbClr val="002060"/>
              </a:solidFill>
            </a:endParaRPr>
          </a:p>
        </p:txBody>
      </p:sp>
    </p:spTree>
    <p:extLst>
      <p:ext uri="{BB962C8B-B14F-4D97-AF65-F5344CB8AC3E}">
        <p14:creationId xmlns:p14="http://schemas.microsoft.com/office/powerpoint/2010/main" val="3127676349"/>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ectángulo 18">
            <a:extLst>
              <a:ext uri="{FF2B5EF4-FFF2-40B4-BE49-F238E27FC236}">
                <a16:creationId xmlns:a16="http://schemas.microsoft.com/office/drawing/2014/main" id="{ACA63D87-EF41-402A-AA82-52A7985E348E}"/>
              </a:ext>
            </a:extLst>
          </p:cNvPr>
          <p:cNvSpPr/>
          <p:nvPr/>
        </p:nvSpPr>
        <p:spPr>
          <a:xfrm>
            <a:off x="1289049" y="390537"/>
            <a:ext cx="3743257"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CuadroTexto 19">
            <a:extLst>
              <a:ext uri="{FF2B5EF4-FFF2-40B4-BE49-F238E27FC236}">
                <a16:creationId xmlns:a16="http://schemas.microsoft.com/office/drawing/2014/main" id="{74C10B6B-3DB7-4534-8A94-0C44465F219E}"/>
              </a:ext>
            </a:extLst>
          </p:cNvPr>
          <p:cNvSpPr txBox="1"/>
          <p:nvPr/>
        </p:nvSpPr>
        <p:spPr>
          <a:xfrm>
            <a:off x="1860408" y="417977"/>
            <a:ext cx="3171898" cy="1138773"/>
          </a:xfrm>
          <a:prstGeom prst="rect">
            <a:avLst/>
          </a:prstGeom>
          <a:noFill/>
        </p:spPr>
        <p:txBody>
          <a:bodyPr wrap="square" rtlCol="0">
            <a:spAutoFit/>
          </a:bodyPr>
          <a:lstStyle/>
          <a:p>
            <a:r>
              <a:rPr lang="es-ES" sz="2800" b="1" dirty="0">
                <a:solidFill>
                  <a:srgbClr val="0070C0"/>
                </a:solidFill>
                <a:latin typeface="+mj-lt"/>
              </a:rPr>
              <a:t>MODELO BIM: Acero</a:t>
            </a:r>
            <a:endParaRPr lang="es-EC" sz="2800" b="1" dirty="0">
              <a:latin typeface="+mj-lt"/>
            </a:endParaRPr>
          </a:p>
          <a:p>
            <a:endParaRPr lang="es-EC" sz="4000" dirty="0">
              <a:solidFill>
                <a:schemeClr val="accent6">
                  <a:lumMod val="75000"/>
                </a:schemeClr>
              </a:solidFill>
            </a:endParaRPr>
          </a:p>
        </p:txBody>
      </p:sp>
      <p:pic>
        <p:nvPicPr>
          <p:cNvPr id="21" name="Imagen 20">
            <a:extLst>
              <a:ext uri="{FF2B5EF4-FFF2-40B4-BE49-F238E27FC236}">
                <a16:creationId xmlns:a16="http://schemas.microsoft.com/office/drawing/2014/main" id="{48AD1A72-98DB-459C-ADDA-DDECAF2129B1}"/>
              </a:ext>
            </a:extLst>
          </p:cNvPr>
          <p:cNvPicPr/>
          <p:nvPr/>
        </p:nvPicPr>
        <p:blipFill>
          <a:blip r:embed="rId5">
            <a:extLst>
              <a:ext uri="{28A0092B-C50C-407E-A947-70E740481C1C}">
                <a14:useLocalDpi xmlns:a14="http://schemas.microsoft.com/office/drawing/2010/main" val="0"/>
              </a:ext>
            </a:extLst>
          </a:blip>
          <a:stretch>
            <a:fillRect/>
          </a:stretch>
        </p:blipFill>
        <p:spPr>
          <a:xfrm>
            <a:off x="1031028" y="1696361"/>
            <a:ext cx="5047281" cy="3915304"/>
          </a:xfrm>
          <a:prstGeom prst="rect">
            <a:avLst/>
          </a:prstGeom>
        </p:spPr>
      </p:pic>
      <p:pic>
        <p:nvPicPr>
          <p:cNvPr id="22" name="Imagen 21">
            <a:extLst>
              <a:ext uri="{FF2B5EF4-FFF2-40B4-BE49-F238E27FC236}">
                <a16:creationId xmlns:a16="http://schemas.microsoft.com/office/drawing/2014/main" id="{8683B348-CCDC-4105-83A9-D653E9FF00FA}"/>
              </a:ext>
            </a:extLst>
          </p:cNvPr>
          <p:cNvPicPr/>
          <p:nvPr/>
        </p:nvPicPr>
        <p:blipFill>
          <a:blip r:embed="rId6" cstate="email">
            <a:extLst>
              <a:ext uri="{28A0092B-C50C-407E-A947-70E740481C1C}">
                <a14:useLocalDpi xmlns:a14="http://schemas.microsoft.com/office/drawing/2010/main" val="0"/>
              </a:ext>
            </a:extLst>
          </a:blip>
          <a:stretch>
            <a:fillRect/>
          </a:stretch>
        </p:blipFill>
        <p:spPr>
          <a:xfrm>
            <a:off x="7023249" y="931714"/>
            <a:ext cx="3599815" cy="2409825"/>
          </a:xfrm>
          <a:prstGeom prst="rect">
            <a:avLst/>
          </a:prstGeom>
        </p:spPr>
      </p:pic>
      <p:pic>
        <p:nvPicPr>
          <p:cNvPr id="23" name="Imagen 22">
            <a:extLst>
              <a:ext uri="{FF2B5EF4-FFF2-40B4-BE49-F238E27FC236}">
                <a16:creationId xmlns:a16="http://schemas.microsoft.com/office/drawing/2014/main" id="{07D09F6E-D6ED-4A2E-8F4D-D6CED1793550}"/>
              </a:ext>
            </a:extLst>
          </p:cNvPr>
          <p:cNvPicPr/>
          <p:nvPr/>
        </p:nvPicPr>
        <p:blipFill>
          <a:blip r:embed="rId7" cstate="email">
            <a:extLst>
              <a:ext uri="{28A0092B-C50C-407E-A947-70E740481C1C}">
                <a14:useLocalDpi xmlns:a14="http://schemas.microsoft.com/office/drawing/2010/main" val="0"/>
              </a:ext>
            </a:extLst>
          </a:blip>
          <a:stretch>
            <a:fillRect/>
          </a:stretch>
        </p:blipFill>
        <p:spPr>
          <a:xfrm>
            <a:off x="7023249" y="3733631"/>
            <a:ext cx="3599815" cy="2192655"/>
          </a:xfrm>
          <a:prstGeom prst="rect">
            <a:avLst/>
          </a:prstGeom>
        </p:spPr>
      </p:pic>
      <p:sp>
        <p:nvSpPr>
          <p:cNvPr id="24" name="CuadroTexto 23">
            <a:extLst>
              <a:ext uri="{FF2B5EF4-FFF2-40B4-BE49-F238E27FC236}">
                <a16:creationId xmlns:a16="http://schemas.microsoft.com/office/drawing/2014/main" id="{FCE78326-3D39-4C0A-B0E2-D8E19D88DC50}"/>
              </a:ext>
            </a:extLst>
          </p:cNvPr>
          <p:cNvSpPr txBox="1"/>
          <p:nvPr/>
        </p:nvSpPr>
        <p:spPr>
          <a:xfrm>
            <a:off x="1510937" y="1511694"/>
            <a:ext cx="4458841" cy="369332"/>
          </a:xfrm>
          <a:prstGeom prst="rect">
            <a:avLst/>
          </a:prstGeom>
          <a:noFill/>
        </p:spPr>
        <p:txBody>
          <a:bodyPr wrap="square" rtlCol="0">
            <a:spAutoFit/>
          </a:bodyPr>
          <a:lstStyle/>
          <a:p>
            <a:r>
              <a:rPr lang="es-ES" b="1" dirty="0">
                <a:latin typeface="+mj-lt"/>
              </a:rPr>
              <a:t>Modelo en conjunto a losas tipo deck</a:t>
            </a:r>
            <a:endParaRPr lang="es-EC" b="1" dirty="0">
              <a:latin typeface="+mj-lt"/>
            </a:endParaRPr>
          </a:p>
        </p:txBody>
      </p:sp>
      <p:sp>
        <p:nvSpPr>
          <p:cNvPr id="25" name="CuadroTexto 24">
            <a:extLst>
              <a:ext uri="{FF2B5EF4-FFF2-40B4-BE49-F238E27FC236}">
                <a16:creationId xmlns:a16="http://schemas.microsoft.com/office/drawing/2014/main" id="{91723E9E-73B4-45CB-954F-C13D965AD567}"/>
              </a:ext>
            </a:extLst>
          </p:cNvPr>
          <p:cNvSpPr txBox="1"/>
          <p:nvPr/>
        </p:nvSpPr>
        <p:spPr>
          <a:xfrm>
            <a:off x="7498706" y="659587"/>
            <a:ext cx="3473893" cy="369332"/>
          </a:xfrm>
          <a:prstGeom prst="rect">
            <a:avLst/>
          </a:prstGeom>
          <a:noFill/>
        </p:spPr>
        <p:txBody>
          <a:bodyPr wrap="square" rtlCol="0">
            <a:spAutoFit/>
          </a:bodyPr>
          <a:lstStyle/>
          <a:p>
            <a:r>
              <a:rPr lang="es-ES" b="1" dirty="0">
                <a:latin typeface="+mj-lt"/>
              </a:rPr>
              <a:t>Modelo estructural de acero</a:t>
            </a:r>
            <a:endParaRPr lang="es-EC" b="1" dirty="0">
              <a:latin typeface="+mj-lt"/>
            </a:endParaRPr>
          </a:p>
        </p:txBody>
      </p:sp>
      <p:sp>
        <p:nvSpPr>
          <p:cNvPr id="26" name="CuadroTexto 25">
            <a:extLst>
              <a:ext uri="{FF2B5EF4-FFF2-40B4-BE49-F238E27FC236}">
                <a16:creationId xmlns:a16="http://schemas.microsoft.com/office/drawing/2014/main" id="{D8506F72-8196-41DE-9E4D-002E8546346B}"/>
              </a:ext>
            </a:extLst>
          </p:cNvPr>
          <p:cNvSpPr txBox="1"/>
          <p:nvPr/>
        </p:nvSpPr>
        <p:spPr>
          <a:xfrm>
            <a:off x="7237363" y="3352919"/>
            <a:ext cx="3473893" cy="369332"/>
          </a:xfrm>
          <a:prstGeom prst="rect">
            <a:avLst/>
          </a:prstGeom>
          <a:noFill/>
        </p:spPr>
        <p:txBody>
          <a:bodyPr wrap="square" rtlCol="0">
            <a:spAutoFit/>
          </a:bodyPr>
          <a:lstStyle/>
          <a:p>
            <a:r>
              <a:rPr lang="es-ES" b="1" dirty="0">
                <a:latin typeface="+mj-lt"/>
              </a:rPr>
              <a:t>Detalle de losa y arriostramientos</a:t>
            </a:r>
            <a:endParaRPr lang="es-EC" b="1" dirty="0">
              <a:latin typeface="+mj-lt"/>
            </a:endParaRPr>
          </a:p>
        </p:txBody>
      </p:sp>
      <p:pic>
        <p:nvPicPr>
          <p:cNvPr id="28" name="Imagen 27">
            <a:extLst>
              <a:ext uri="{FF2B5EF4-FFF2-40B4-BE49-F238E27FC236}">
                <a16:creationId xmlns:a16="http://schemas.microsoft.com/office/drawing/2014/main" id="{4C3F688C-76D1-4874-B9E8-965638902B25}"/>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16290" y="449801"/>
            <a:ext cx="557720" cy="481913"/>
          </a:xfrm>
          <a:prstGeom prst="rect">
            <a:avLst/>
          </a:prstGeom>
        </p:spPr>
      </p:pic>
      <p:sp>
        <p:nvSpPr>
          <p:cNvPr id="15" name="CuadroTexto 14">
            <a:extLst>
              <a:ext uri="{FF2B5EF4-FFF2-40B4-BE49-F238E27FC236}">
                <a16:creationId xmlns:a16="http://schemas.microsoft.com/office/drawing/2014/main" id="{170E892C-918B-4BE1-A5CD-2F0078FF66F1}"/>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6" name="Elipse 15">
            <a:extLst>
              <a:ext uri="{FF2B5EF4-FFF2-40B4-BE49-F238E27FC236}">
                <a16:creationId xmlns:a16="http://schemas.microsoft.com/office/drawing/2014/main" id="{F47DAA55-0D9C-4B2D-92AA-82307F52B290}"/>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a:extLst>
              <a:ext uri="{FF2B5EF4-FFF2-40B4-BE49-F238E27FC236}">
                <a16:creationId xmlns:a16="http://schemas.microsoft.com/office/drawing/2014/main" id="{5D56AA3F-7478-4B8A-910C-DFF6D7DDD008}"/>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43</a:t>
            </a:r>
            <a:endParaRPr lang="es-EC" dirty="0">
              <a:solidFill>
                <a:srgbClr val="002060"/>
              </a:solidFill>
            </a:endParaRPr>
          </a:p>
        </p:txBody>
      </p:sp>
    </p:spTree>
    <p:extLst>
      <p:ext uri="{BB962C8B-B14F-4D97-AF65-F5344CB8AC3E}">
        <p14:creationId xmlns:p14="http://schemas.microsoft.com/office/powerpoint/2010/main" val="3393220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ectángulo 18">
            <a:extLst>
              <a:ext uri="{FF2B5EF4-FFF2-40B4-BE49-F238E27FC236}">
                <a16:creationId xmlns:a16="http://schemas.microsoft.com/office/drawing/2014/main" id="{ACA63D87-EF41-402A-AA82-52A7985E348E}"/>
              </a:ext>
            </a:extLst>
          </p:cNvPr>
          <p:cNvSpPr/>
          <p:nvPr/>
        </p:nvSpPr>
        <p:spPr>
          <a:xfrm>
            <a:off x="1289049" y="390537"/>
            <a:ext cx="3743257"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CuadroTexto 19">
            <a:extLst>
              <a:ext uri="{FF2B5EF4-FFF2-40B4-BE49-F238E27FC236}">
                <a16:creationId xmlns:a16="http://schemas.microsoft.com/office/drawing/2014/main" id="{74C10B6B-3DB7-4534-8A94-0C44465F219E}"/>
              </a:ext>
            </a:extLst>
          </p:cNvPr>
          <p:cNvSpPr txBox="1"/>
          <p:nvPr/>
        </p:nvSpPr>
        <p:spPr>
          <a:xfrm>
            <a:off x="1860408" y="417977"/>
            <a:ext cx="3171898" cy="1138773"/>
          </a:xfrm>
          <a:prstGeom prst="rect">
            <a:avLst/>
          </a:prstGeom>
          <a:noFill/>
        </p:spPr>
        <p:txBody>
          <a:bodyPr wrap="square" rtlCol="0">
            <a:spAutoFit/>
          </a:bodyPr>
          <a:lstStyle/>
          <a:p>
            <a:r>
              <a:rPr lang="es-ES" sz="2800" b="1" dirty="0">
                <a:solidFill>
                  <a:srgbClr val="0070C0"/>
                </a:solidFill>
                <a:latin typeface="+mj-lt"/>
              </a:rPr>
              <a:t>MODELO BIM: Acero</a:t>
            </a:r>
            <a:endParaRPr lang="es-EC" sz="2800" b="1" dirty="0">
              <a:latin typeface="+mj-lt"/>
            </a:endParaRPr>
          </a:p>
          <a:p>
            <a:endParaRPr lang="es-EC" sz="4000" dirty="0">
              <a:solidFill>
                <a:schemeClr val="accent6">
                  <a:lumMod val="75000"/>
                </a:schemeClr>
              </a:solidFill>
            </a:endParaRPr>
          </a:p>
        </p:txBody>
      </p:sp>
      <p:sp>
        <p:nvSpPr>
          <p:cNvPr id="24" name="CuadroTexto 23">
            <a:extLst>
              <a:ext uri="{FF2B5EF4-FFF2-40B4-BE49-F238E27FC236}">
                <a16:creationId xmlns:a16="http://schemas.microsoft.com/office/drawing/2014/main" id="{FCE78326-3D39-4C0A-B0E2-D8E19D88DC50}"/>
              </a:ext>
            </a:extLst>
          </p:cNvPr>
          <p:cNvSpPr txBox="1"/>
          <p:nvPr/>
        </p:nvSpPr>
        <p:spPr>
          <a:xfrm>
            <a:off x="6744888" y="1750216"/>
            <a:ext cx="4458841" cy="369332"/>
          </a:xfrm>
          <a:prstGeom prst="rect">
            <a:avLst/>
          </a:prstGeom>
          <a:noFill/>
        </p:spPr>
        <p:txBody>
          <a:bodyPr wrap="square" rtlCol="0">
            <a:spAutoFit/>
          </a:bodyPr>
          <a:lstStyle/>
          <a:p>
            <a:r>
              <a:rPr lang="es-ES" b="1" dirty="0">
                <a:latin typeface="+mj-lt"/>
              </a:rPr>
              <a:t>Modelo en conjunto a losas tipo deck</a:t>
            </a:r>
            <a:endParaRPr lang="es-EC" b="1" dirty="0">
              <a:latin typeface="+mj-lt"/>
            </a:endParaRPr>
          </a:p>
        </p:txBody>
      </p:sp>
      <p:sp>
        <p:nvSpPr>
          <p:cNvPr id="25" name="CuadroTexto 24">
            <a:extLst>
              <a:ext uri="{FF2B5EF4-FFF2-40B4-BE49-F238E27FC236}">
                <a16:creationId xmlns:a16="http://schemas.microsoft.com/office/drawing/2014/main" id="{91723E9E-73B4-45CB-954F-C13D965AD567}"/>
              </a:ext>
            </a:extLst>
          </p:cNvPr>
          <p:cNvSpPr txBox="1"/>
          <p:nvPr/>
        </p:nvSpPr>
        <p:spPr>
          <a:xfrm>
            <a:off x="1219401" y="1359867"/>
            <a:ext cx="3473893" cy="369332"/>
          </a:xfrm>
          <a:prstGeom prst="rect">
            <a:avLst/>
          </a:prstGeom>
          <a:noFill/>
        </p:spPr>
        <p:txBody>
          <a:bodyPr wrap="square" rtlCol="0">
            <a:spAutoFit/>
          </a:bodyPr>
          <a:lstStyle/>
          <a:p>
            <a:r>
              <a:rPr lang="es-ES" b="1" dirty="0">
                <a:latin typeface="+mj-lt"/>
              </a:rPr>
              <a:t>Detalle de vigas y viguetas</a:t>
            </a:r>
            <a:endParaRPr lang="es-EC" b="1" dirty="0">
              <a:latin typeface="+mj-lt"/>
            </a:endParaRPr>
          </a:p>
        </p:txBody>
      </p:sp>
      <p:sp>
        <p:nvSpPr>
          <p:cNvPr id="26" name="CuadroTexto 25">
            <a:extLst>
              <a:ext uri="{FF2B5EF4-FFF2-40B4-BE49-F238E27FC236}">
                <a16:creationId xmlns:a16="http://schemas.microsoft.com/office/drawing/2014/main" id="{D8506F72-8196-41DE-9E4D-002E8546346B}"/>
              </a:ext>
            </a:extLst>
          </p:cNvPr>
          <p:cNvSpPr txBox="1"/>
          <p:nvPr/>
        </p:nvSpPr>
        <p:spPr>
          <a:xfrm>
            <a:off x="1219400" y="4002013"/>
            <a:ext cx="3812906" cy="369332"/>
          </a:xfrm>
          <a:prstGeom prst="rect">
            <a:avLst/>
          </a:prstGeom>
          <a:noFill/>
        </p:spPr>
        <p:txBody>
          <a:bodyPr wrap="square" rtlCol="0">
            <a:spAutoFit/>
          </a:bodyPr>
          <a:lstStyle/>
          <a:p>
            <a:r>
              <a:rPr lang="es-ES" b="1" dirty="0">
                <a:latin typeface="+mj-lt"/>
              </a:rPr>
              <a:t>Detalle de armadura en bases y zapatas</a:t>
            </a:r>
            <a:endParaRPr lang="es-EC" b="1" dirty="0">
              <a:latin typeface="+mj-lt"/>
            </a:endParaRPr>
          </a:p>
        </p:txBody>
      </p:sp>
      <p:pic>
        <p:nvPicPr>
          <p:cNvPr id="28" name="Imagen 27">
            <a:extLst>
              <a:ext uri="{FF2B5EF4-FFF2-40B4-BE49-F238E27FC236}">
                <a16:creationId xmlns:a16="http://schemas.microsoft.com/office/drawing/2014/main" id="{4C3F688C-76D1-4874-B9E8-965638902B2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16290" y="449801"/>
            <a:ext cx="557720" cy="481913"/>
          </a:xfrm>
          <a:prstGeom prst="rect">
            <a:avLst/>
          </a:prstGeom>
        </p:spPr>
      </p:pic>
      <p:pic>
        <p:nvPicPr>
          <p:cNvPr id="15" name="Imagen 14">
            <a:extLst>
              <a:ext uri="{FF2B5EF4-FFF2-40B4-BE49-F238E27FC236}">
                <a16:creationId xmlns:a16="http://schemas.microsoft.com/office/drawing/2014/main" id="{2540CB5D-55E5-4BC7-B27A-94E804760BB7}"/>
              </a:ext>
            </a:extLst>
          </p:cNvPr>
          <p:cNvPicPr/>
          <p:nvPr/>
        </p:nvPicPr>
        <p:blipFill>
          <a:blip r:embed="rId6" cstate="email">
            <a:extLst>
              <a:ext uri="{28A0092B-C50C-407E-A947-70E740481C1C}">
                <a14:useLocalDpi xmlns:a14="http://schemas.microsoft.com/office/drawing/2010/main" val="0"/>
              </a:ext>
            </a:extLst>
          </a:blip>
          <a:stretch>
            <a:fillRect/>
          </a:stretch>
        </p:blipFill>
        <p:spPr>
          <a:xfrm>
            <a:off x="1360769" y="1766658"/>
            <a:ext cx="3599815" cy="2151380"/>
          </a:xfrm>
          <a:prstGeom prst="rect">
            <a:avLst/>
          </a:prstGeom>
        </p:spPr>
      </p:pic>
      <p:pic>
        <p:nvPicPr>
          <p:cNvPr id="16" name="Imagen 15">
            <a:extLst>
              <a:ext uri="{FF2B5EF4-FFF2-40B4-BE49-F238E27FC236}">
                <a16:creationId xmlns:a16="http://schemas.microsoft.com/office/drawing/2014/main" id="{1C6CE438-1E79-4E75-A7F4-5C660296969E}"/>
              </a:ext>
            </a:extLst>
          </p:cNvPr>
          <p:cNvPicPr/>
          <p:nvPr/>
        </p:nvPicPr>
        <p:blipFill>
          <a:blip r:embed="rId7" cstate="email">
            <a:extLst>
              <a:ext uri="{28A0092B-C50C-407E-A947-70E740481C1C}">
                <a14:useLocalDpi xmlns:a14="http://schemas.microsoft.com/office/drawing/2010/main" val="0"/>
              </a:ext>
            </a:extLst>
          </a:blip>
          <a:stretch>
            <a:fillRect/>
          </a:stretch>
        </p:blipFill>
        <p:spPr>
          <a:xfrm>
            <a:off x="7052143" y="2357826"/>
            <a:ext cx="2840890" cy="2947285"/>
          </a:xfrm>
          <a:prstGeom prst="rect">
            <a:avLst/>
          </a:prstGeom>
        </p:spPr>
      </p:pic>
      <p:pic>
        <p:nvPicPr>
          <p:cNvPr id="17" name="Imagen 16">
            <a:extLst>
              <a:ext uri="{FF2B5EF4-FFF2-40B4-BE49-F238E27FC236}">
                <a16:creationId xmlns:a16="http://schemas.microsoft.com/office/drawing/2014/main" id="{9CE9ACCF-C96D-48B9-933B-02A0C51FF61E}"/>
              </a:ext>
            </a:extLst>
          </p:cNvPr>
          <p:cNvPicPr/>
          <p:nvPr/>
        </p:nvPicPr>
        <p:blipFill>
          <a:blip r:embed="rId8" cstate="email">
            <a:extLst>
              <a:ext uri="{28A0092B-C50C-407E-A947-70E740481C1C}">
                <a14:useLocalDpi xmlns:a14="http://schemas.microsoft.com/office/drawing/2010/main" val="0"/>
              </a:ext>
            </a:extLst>
          </a:blip>
          <a:stretch>
            <a:fillRect/>
          </a:stretch>
        </p:blipFill>
        <p:spPr>
          <a:xfrm>
            <a:off x="1289048" y="4455320"/>
            <a:ext cx="3599815" cy="1472565"/>
          </a:xfrm>
          <a:prstGeom prst="rect">
            <a:avLst/>
          </a:prstGeom>
        </p:spPr>
      </p:pic>
      <p:sp>
        <p:nvSpPr>
          <p:cNvPr id="18" name="CuadroTexto 17">
            <a:extLst>
              <a:ext uri="{FF2B5EF4-FFF2-40B4-BE49-F238E27FC236}">
                <a16:creationId xmlns:a16="http://schemas.microsoft.com/office/drawing/2014/main" id="{EF1F6C8E-DD7F-4537-8DF1-259E8A70DB61}"/>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21" name="Elipse 20">
            <a:extLst>
              <a:ext uri="{FF2B5EF4-FFF2-40B4-BE49-F238E27FC236}">
                <a16:creationId xmlns:a16="http://schemas.microsoft.com/office/drawing/2014/main" id="{8E41E0BA-5D03-4C15-AAD7-5B2EF5C28A50}"/>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CuadroTexto 21">
            <a:extLst>
              <a:ext uri="{FF2B5EF4-FFF2-40B4-BE49-F238E27FC236}">
                <a16:creationId xmlns:a16="http://schemas.microsoft.com/office/drawing/2014/main" id="{E2B86907-1AB4-433F-970F-6FE050CD9480}"/>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44</a:t>
            </a:r>
            <a:endParaRPr lang="es-EC" dirty="0">
              <a:solidFill>
                <a:srgbClr val="002060"/>
              </a:solidFill>
            </a:endParaRPr>
          </a:p>
        </p:txBody>
      </p:sp>
    </p:spTree>
    <p:extLst>
      <p:ext uri="{BB962C8B-B14F-4D97-AF65-F5344CB8AC3E}">
        <p14:creationId xmlns:p14="http://schemas.microsoft.com/office/powerpoint/2010/main" val="9249682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ectángulo 18">
            <a:extLst>
              <a:ext uri="{FF2B5EF4-FFF2-40B4-BE49-F238E27FC236}">
                <a16:creationId xmlns:a16="http://schemas.microsoft.com/office/drawing/2014/main" id="{ACA63D87-EF41-402A-AA82-52A7985E348E}"/>
              </a:ext>
            </a:extLst>
          </p:cNvPr>
          <p:cNvSpPr/>
          <p:nvPr/>
        </p:nvSpPr>
        <p:spPr>
          <a:xfrm>
            <a:off x="1289049" y="390537"/>
            <a:ext cx="3743257"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CuadroTexto 19">
            <a:extLst>
              <a:ext uri="{FF2B5EF4-FFF2-40B4-BE49-F238E27FC236}">
                <a16:creationId xmlns:a16="http://schemas.microsoft.com/office/drawing/2014/main" id="{74C10B6B-3DB7-4534-8A94-0C44465F219E}"/>
              </a:ext>
            </a:extLst>
          </p:cNvPr>
          <p:cNvSpPr txBox="1"/>
          <p:nvPr/>
        </p:nvSpPr>
        <p:spPr>
          <a:xfrm>
            <a:off x="1860408" y="417977"/>
            <a:ext cx="3171898" cy="1138773"/>
          </a:xfrm>
          <a:prstGeom prst="rect">
            <a:avLst/>
          </a:prstGeom>
          <a:noFill/>
        </p:spPr>
        <p:txBody>
          <a:bodyPr wrap="square" rtlCol="0">
            <a:spAutoFit/>
          </a:bodyPr>
          <a:lstStyle/>
          <a:p>
            <a:r>
              <a:rPr lang="es-ES" sz="2800" b="1" dirty="0">
                <a:solidFill>
                  <a:srgbClr val="0070C0"/>
                </a:solidFill>
                <a:latin typeface="+mj-lt"/>
              </a:rPr>
              <a:t>MODELO BIM: Acero</a:t>
            </a:r>
            <a:endParaRPr lang="es-EC" sz="2800" b="1" dirty="0">
              <a:latin typeface="+mj-lt"/>
            </a:endParaRPr>
          </a:p>
          <a:p>
            <a:endParaRPr lang="es-EC" sz="4000" dirty="0">
              <a:solidFill>
                <a:schemeClr val="accent6">
                  <a:lumMod val="75000"/>
                </a:schemeClr>
              </a:solidFill>
            </a:endParaRPr>
          </a:p>
        </p:txBody>
      </p:sp>
      <p:sp>
        <p:nvSpPr>
          <p:cNvPr id="25" name="CuadroTexto 24">
            <a:extLst>
              <a:ext uri="{FF2B5EF4-FFF2-40B4-BE49-F238E27FC236}">
                <a16:creationId xmlns:a16="http://schemas.microsoft.com/office/drawing/2014/main" id="{91723E9E-73B4-45CB-954F-C13D965AD567}"/>
              </a:ext>
            </a:extLst>
          </p:cNvPr>
          <p:cNvSpPr txBox="1"/>
          <p:nvPr/>
        </p:nvSpPr>
        <p:spPr>
          <a:xfrm>
            <a:off x="1370893" y="2228826"/>
            <a:ext cx="3473893" cy="369332"/>
          </a:xfrm>
          <a:prstGeom prst="rect">
            <a:avLst/>
          </a:prstGeom>
          <a:noFill/>
        </p:spPr>
        <p:txBody>
          <a:bodyPr wrap="square" rtlCol="0">
            <a:spAutoFit/>
          </a:bodyPr>
          <a:lstStyle/>
          <a:p>
            <a:r>
              <a:rPr lang="es-ES" b="1" dirty="0">
                <a:latin typeface="+mj-lt"/>
              </a:rPr>
              <a:t>Detalle de gradas metálicas</a:t>
            </a:r>
            <a:endParaRPr lang="es-EC" b="1" dirty="0">
              <a:latin typeface="+mj-lt"/>
            </a:endParaRPr>
          </a:p>
        </p:txBody>
      </p:sp>
      <p:pic>
        <p:nvPicPr>
          <p:cNvPr id="28" name="Imagen 27">
            <a:extLst>
              <a:ext uri="{FF2B5EF4-FFF2-40B4-BE49-F238E27FC236}">
                <a16:creationId xmlns:a16="http://schemas.microsoft.com/office/drawing/2014/main" id="{4C3F688C-76D1-4874-B9E8-965638902B2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16290" y="449801"/>
            <a:ext cx="557720" cy="481913"/>
          </a:xfrm>
          <a:prstGeom prst="rect">
            <a:avLst/>
          </a:prstGeom>
        </p:spPr>
      </p:pic>
      <p:pic>
        <p:nvPicPr>
          <p:cNvPr id="15" name="Imagen 14">
            <a:extLst>
              <a:ext uri="{FF2B5EF4-FFF2-40B4-BE49-F238E27FC236}">
                <a16:creationId xmlns:a16="http://schemas.microsoft.com/office/drawing/2014/main" id="{23DD5E5C-68A4-4635-8239-BD9BBB68423A}"/>
              </a:ext>
            </a:extLst>
          </p:cNvPr>
          <p:cNvPicPr/>
          <p:nvPr/>
        </p:nvPicPr>
        <p:blipFill>
          <a:blip r:embed="rId6">
            <a:extLst>
              <a:ext uri="{28A0092B-C50C-407E-A947-70E740481C1C}">
                <a14:useLocalDpi xmlns:a14="http://schemas.microsoft.com/office/drawing/2010/main" val="0"/>
              </a:ext>
            </a:extLst>
          </a:blip>
          <a:stretch>
            <a:fillRect/>
          </a:stretch>
        </p:blipFill>
        <p:spPr>
          <a:xfrm>
            <a:off x="5032306" y="1275295"/>
            <a:ext cx="6676506" cy="4802037"/>
          </a:xfrm>
          <a:prstGeom prst="rect">
            <a:avLst/>
          </a:prstGeom>
        </p:spPr>
      </p:pic>
      <p:pic>
        <p:nvPicPr>
          <p:cNvPr id="16" name="Imagen 15">
            <a:extLst>
              <a:ext uri="{FF2B5EF4-FFF2-40B4-BE49-F238E27FC236}">
                <a16:creationId xmlns:a16="http://schemas.microsoft.com/office/drawing/2014/main" id="{68626E67-9D75-4CAC-BFA8-22A01B4105DB}"/>
              </a:ext>
            </a:extLst>
          </p:cNvPr>
          <p:cNvPicPr/>
          <p:nvPr/>
        </p:nvPicPr>
        <p:blipFill>
          <a:blip r:embed="rId7" cstate="email">
            <a:extLst>
              <a:ext uri="{28A0092B-C50C-407E-A947-70E740481C1C}">
                <a14:useLocalDpi xmlns:a14="http://schemas.microsoft.com/office/drawing/2010/main" val="0"/>
              </a:ext>
            </a:extLst>
          </a:blip>
          <a:stretch>
            <a:fillRect/>
          </a:stretch>
        </p:blipFill>
        <p:spPr>
          <a:xfrm>
            <a:off x="1057451" y="2598158"/>
            <a:ext cx="3599815" cy="2437765"/>
          </a:xfrm>
          <a:prstGeom prst="rect">
            <a:avLst/>
          </a:prstGeom>
        </p:spPr>
      </p:pic>
      <p:sp>
        <p:nvSpPr>
          <p:cNvPr id="18" name="CuadroTexto 17">
            <a:extLst>
              <a:ext uri="{FF2B5EF4-FFF2-40B4-BE49-F238E27FC236}">
                <a16:creationId xmlns:a16="http://schemas.microsoft.com/office/drawing/2014/main" id="{AB51B139-65E0-4638-95A7-ABB69BC4C33C}"/>
              </a:ext>
            </a:extLst>
          </p:cNvPr>
          <p:cNvSpPr txBox="1"/>
          <p:nvPr/>
        </p:nvSpPr>
        <p:spPr>
          <a:xfrm>
            <a:off x="7325555" y="874856"/>
            <a:ext cx="3473893" cy="369332"/>
          </a:xfrm>
          <a:prstGeom prst="rect">
            <a:avLst/>
          </a:prstGeom>
          <a:noFill/>
        </p:spPr>
        <p:txBody>
          <a:bodyPr wrap="square" rtlCol="0">
            <a:spAutoFit/>
          </a:bodyPr>
          <a:lstStyle/>
          <a:p>
            <a:r>
              <a:rPr lang="es-ES" b="1" dirty="0">
                <a:latin typeface="+mj-lt"/>
              </a:rPr>
              <a:t>Modelo BIM</a:t>
            </a:r>
            <a:endParaRPr lang="es-EC" b="1" dirty="0">
              <a:latin typeface="+mj-lt"/>
            </a:endParaRPr>
          </a:p>
        </p:txBody>
      </p:sp>
      <p:sp>
        <p:nvSpPr>
          <p:cNvPr id="13" name="CuadroTexto 12">
            <a:extLst>
              <a:ext uri="{FF2B5EF4-FFF2-40B4-BE49-F238E27FC236}">
                <a16:creationId xmlns:a16="http://schemas.microsoft.com/office/drawing/2014/main" id="{76FC2589-1251-45D3-A7DB-0D0BDD09BE2B}"/>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4" name="Elipse 13">
            <a:extLst>
              <a:ext uri="{FF2B5EF4-FFF2-40B4-BE49-F238E27FC236}">
                <a16:creationId xmlns:a16="http://schemas.microsoft.com/office/drawing/2014/main" id="{BB4B43DF-3D9E-4C6A-A3FE-1769CD4AB5FB}"/>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a:extLst>
              <a:ext uri="{FF2B5EF4-FFF2-40B4-BE49-F238E27FC236}">
                <a16:creationId xmlns:a16="http://schemas.microsoft.com/office/drawing/2014/main" id="{B4CEAFE3-274F-4335-81E2-6D65DA8490F6}"/>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45</a:t>
            </a:r>
            <a:endParaRPr lang="es-EC" dirty="0">
              <a:solidFill>
                <a:srgbClr val="002060"/>
              </a:solidFill>
            </a:endParaRPr>
          </a:p>
        </p:txBody>
      </p:sp>
    </p:spTree>
    <p:extLst>
      <p:ext uri="{BB962C8B-B14F-4D97-AF65-F5344CB8AC3E}">
        <p14:creationId xmlns:p14="http://schemas.microsoft.com/office/powerpoint/2010/main" val="36531318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3555667"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CuadroTexto 14">
            <a:extLst>
              <a:ext uri="{FF2B5EF4-FFF2-40B4-BE49-F238E27FC236}">
                <a16:creationId xmlns:a16="http://schemas.microsoft.com/office/drawing/2014/main" id="{E741F1BE-BD28-4497-B23C-7FA2490BDE7D}"/>
              </a:ext>
            </a:extLst>
          </p:cNvPr>
          <p:cNvSpPr txBox="1"/>
          <p:nvPr/>
        </p:nvSpPr>
        <p:spPr>
          <a:xfrm>
            <a:off x="1479326" y="1214117"/>
            <a:ext cx="4703700" cy="461665"/>
          </a:xfrm>
          <a:prstGeom prst="rect">
            <a:avLst/>
          </a:prstGeom>
          <a:noFill/>
        </p:spPr>
        <p:txBody>
          <a:bodyPr wrap="square" rtlCol="0">
            <a:spAutoFit/>
          </a:bodyPr>
          <a:lstStyle/>
          <a:p>
            <a:r>
              <a:rPr lang="es-ES" sz="2400" b="1" dirty="0">
                <a:latin typeface="+mj-lt"/>
              </a:rPr>
              <a:t>CONSIDERACIONES ESTRUCTURALES:</a:t>
            </a:r>
            <a:endParaRPr lang="es-EC" sz="2400" b="1" dirty="0">
              <a:latin typeface="+mj-lt"/>
            </a:endParaRPr>
          </a:p>
        </p:txBody>
      </p:sp>
      <p:sp>
        <p:nvSpPr>
          <p:cNvPr id="17" name="CuadroTexto 16">
            <a:extLst>
              <a:ext uri="{FF2B5EF4-FFF2-40B4-BE49-F238E27FC236}">
                <a16:creationId xmlns:a16="http://schemas.microsoft.com/office/drawing/2014/main" id="{CD9C5EF4-492B-4677-B817-3FA4BDE4D354}"/>
              </a:ext>
            </a:extLst>
          </p:cNvPr>
          <p:cNvSpPr txBox="1"/>
          <p:nvPr/>
        </p:nvSpPr>
        <p:spPr>
          <a:xfrm>
            <a:off x="1195584" y="2754733"/>
            <a:ext cx="5108963"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Paredes delgadas</a:t>
            </a:r>
            <a:endParaRPr lang="es-EC" sz="2400" b="1" dirty="0">
              <a:solidFill>
                <a:srgbClr val="002060"/>
              </a:solidFill>
              <a:latin typeface="+mj-lt"/>
            </a:endParaRPr>
          </a:p>
        </p:txBody>
      </p:sp>
      <p:sp>
        <p:nvSpPr>
          <p:cNvPr id="18" name="CuadroTexto 17">
            <a:extLst>
              <a:ext uri="{FF2B5EF4-FFF2-40B4-BE49-F238E27FC236}">
                <a16:creationId xmlns:a16="http://schemas.microsoft.com/office/drawing/2014/main" id="{505B5A8E-9A32-4FD9-8855-4A08D18457A5}"/>
              </a:ext>
            </a:extLst>
          </p:cNvPr>
          <p:cNvSpPr txBox="1"/>
          <p:nvPr/>
        </p:nvSpPr>
        <p:spPr>
          <a:xfrm>
            <a:off x="1195583" y="2228252"/>
            <a:ext cx="3854451"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Elementos monolíticos</a:t>
            </a:r>
            <a:endParaRPr lang="es-EC" sz="2400" b="1" dirty="0">
              <a:solidFill>
                <a:srgbClr val="002060"/>
              </a:solidFill>
              <a:latin typeface="+mj-lt"/>
            </a:endParaRPr>
          </a:p>
        </p:txBody>
      </p:sp>
      <p:sp>
        <p:nvSpPr>
          <p:cNvPr id="19" name="CuadroTexto 18">
            <a:extLst>
              <a:ext uri="{FF2B5EF4-FFF2-40B4-BE49-F238E27FC236}">
                <a16:creationId xmlns:a16="http://schemas.microsoft.com/office/drawing/2014/main" id="{352EE23C-3FD8-4EC4-8E82-8BA7BF42F732}"/>
              </a:ext>
            </a:extLst>
          </p:cNvPr>
          <p:cNvSpPr txBox="1"/>
          <p:nvPr/>
        </p:nvSpPr>
        <p:spPr>
          <a:xfrm>
            <a:off x="1244188" y="4580355"/>
            <a:ext cx="5060359"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Respeta la distribución arquitectónica</a:t>
            </a:r>
            <a:endParaRPr lang="es-EC" sz="2400" b="1" dirty="0">
              <a:solidFill>
                <a:srgbClr val="002060"/>
              </a:solidFill>
              <a:latin typeface="+mj-lt"/>
            </a:endParaRPr>
          </a:p>
        </p:txBody>
      </p:sp>
      <p:sp>
        <p:nvSpPr>
          <p:cNvPr id="20" name="CuadroTexto 19">
            <a:extLst>
              <a:ext uri="{FF2B5EF4-FFF2-40B4-BE49-F238E27FC236}">
                <a16:creationId xmlns:a16="http://schemas.microsoft.com/office/drawing/2014/main" id="{9F23B032-A623-48D9-A02C-2A9903D1D9D6}"/>
              </a:ext>
            </a:extLst>
          </p:cNvPr>
          <p:cNvSpPr txBox="1"/>
          <p:nvPr/>
        </p:nvSpPr>
        <p:spPr>
          <a:xfrm>
            <a:off x="1195584" y="3341946"/>
            <a:ext cx="3854451"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Losa maciza</a:t>
            </a:r>
            <a:endParaRPr lang="es-EC" sz="2400" b="1" dirty="0">
              <a:solidFill>
                <a:srgbClr val="002060"/>
              </a:solidFill>
              <a:latin typeface="+mj-lt"/>
            </a:endParaRPr>
          </a:p>
        </p:txBody>
      </p:sp>
      <p:sp>
        <p:nvSpPr>
          <p:cNvPr id="21" name="CuadroTexto 20">
            <a:extLst>
              <a:ext uri="{FF2B5EF4-FFF2-40B4-BE49-F238E27FC236}">
                <a16:creationId xmlns:a16="http://schemas.microsoft.com/office/drawing/2014/main" id="{B99CC44C-7170-4DB7-9590-0415C4AED90E}"/>
              </a:ext>
            </a:extLst>
          </p:cNvPr>
          <p:cNvSpPr txBox="1"/>
          <p:nvPr/>
        </p:nvSpPr>
        <p:spPr>
          <a:xfrm>
            <a:off x="1195584" y="3933243"/>
            <a:ext cx="4499363"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Cimentación: losa</a:t>
            </a:r>
            <a:endParaRPr lang="es-EC" sz="2400" b="1" dirty="0">
              <a:solidFill>
                <a:srgbClr val="002060"/>
              </a:solidFill>
              <a:latin typeface="+mj-lt"/>
            </a:endParaRPr>
          </a:p>
        </p:txBody>
      </p:sp>
      <p:sp>
        <p:nvSpPr>
          <p:cNvPr id="26" name="CuadroTexto 25">
            <a:extLst>
              <a:ext uri="{FF2B5EF4-FFF2-40B4-BE49-F238E27FC236}">
                <a16:creationId xmlns:a16="http://schemas.microsoft.com/office/drawing/2014/main" id="{190F94F2-8310-4383-802F-D6984DA4A043}"/>
              </a:ext>
            </a:extLst>
          </p:cNvPr>
          <p:cNvSpPr txBox="1"/>
          <p:nvPr/>
        </p:nvSpPr>
        <p:spPr>
          <a:xfrm>
            <a:off x="1848196" y="403421"/>
            <a:ext cx="3201838" cy="1138773"/>
          </a:xfrm>
          <a:prstGeom prst="rect">
            <a:avLst/>
          </a:prstGeom>
          <a:noFill/>
        </p:spPr>
        <p:txBody>
          <a:bodyPr wrap="square" rtlCol="0">
            <a:spAutoFit/>
          </a:bodyPr>
          <a:lstStyle/>
          <a:p>
            <a:r>
              <a:rPr lang="es-ES" sz="2800" b="1" dirty="0">
                <a:solidFill>
                  <a:srgbClr val="0070C0"/>
                </a:solidFill>
                <a:latin typeface="+mj-lt"/>
              </a:rPr>
              <a:t>MUROS PORTANTES</a:t>
            </a:r>
            <a:endParaRPr lang="es-EC" sz="2800" b="1" dirty="0">
              <a:latin typeface="+mj-lt"/>
            </a:endParaRPr>
          </a:p>
          <a:p>
            <a:endParaRPr lang="es-EC" sz="4000" dirty="0">
              <a:solidFill>
                <a:schemeClr val="accent6">
                  <a:lumMod val="75000"/>
                </a:schemeClr>
              </a:solidFill>
            </a:endParaRPr>
          </a:p>
        </p:txBody>
      </p:sp>
      <p:pic>
        <p:nvPicPr>
          <p:cNvPr id="22" name="Imagen 21">
            <a:extLst>
              <a:ext uri="{FF2B5EF4-FFF2-40B4-BE49-F238E27FC236}">
                <a16:creationId xmlns:a16="http://schemas.microsoft.com/office/drawing/2014/main" id="{779CCD73-B3E1-4AC0-B1BE-D5D110F5E4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7826" y="2392877"/>
            <a:ext cx="2759115" cy="3080731"/>
          </a:xfrm>
          <a:prstGeom prst="rect">
            <a:avLst/>
          </a:prstGeom>
        </p:spPr>
      </p:pic>
      <p:sp>
        <p:nvSpPr>
          <p:cNvPr id="16" name="CuadroTexto 15">
            <a:extLst>
              <a:ext uri="{FF2B5EF4-FFF2-40B4-BE49-F238E27FC236}">
                <a16:creationId xmlns:a16="http://schemas.microsoft.com/office/drawing/2014/main" id="{AE17C5E4-6BD2-43A6-8B83-A2B1A9FFF482}"/>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23" name="Elipse 22">
            <a:extLst>
              <a:ext uri="{FF2B5EF4-FFF2-40B4-BE49-F238E27FC236}">
                <a16:creationId xmlns:a16="http://schemas.microsoft.com/office/drawing/2014/main" id="{4A38BDD7-1296-4A9C-8F11-E12BD3CB7247}"/>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CuadroTexto 23">
            <a:extLst>
              <a:ext uri="{FF2B5EF4-FFF2-40B4-BE49-F238E27FC236}">
                <a16:creationId xmlns:a16="http://schemas.microsoft.com/office/drawing/2014/main" id="{7158D742-EEDD-4B61-8188-FB29BEABBBEE}"/>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46</a:t>
            </a:r>
            <a:endParaRPr lang="es-EC" dirty="0">
              <a:solidFill>
                <a:srgbClr val="002060"/>
              </a:solidFill>
            </a:endParaRPr>
          </a:p>
        </p:txBody>
      </p:sp>
    </p:spTree>
    <p:extLst>
      <p:ext uri="{BB962C8B-B14F-4D97-AF65-F5344CB8AC3E}">
        <p14:creationId xmlns:p14="http://schemas.microsoft.com/office/powerpoint/2010/main" val="2576020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a:extLst>
              <a:ext uri="{FF2B5EF4-FFF2-40B4-BE49-F238E27FC236}">
                <a16:creationId xmlns:a16="http://schemas.microsoft.com/office/drawing/2014/main" id="{F71DBB57-85C9-4394-913A-1AC9BF5E7A38}"/>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72233" y="970610"/>
            <a:ext cx="4886826" cy="5067431"/>
          </a:xfrm>
          <a:prstGeom prst="rect">
            <a:avLst/>
          </a:prstGeom>
          <a:noFill/>
          <a:ln>
            <a:noFill/>
          </a:ln>
        </p:spPr>
      </p:pic>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4" name="Rectángulo 13">
            <a:extLst>
              <a:ext uri="{FF2B5EF4-FFF2-40B4-BE49-F238E27FC236}">
                <a16:creationId xmlns:a16="http://schemas.microsoft.com/office/drawing/2014/main" id="{69D5FE63-DD65-4BC3-A5FC-647204FAB649}"/>
              </a:ext>
            </a:extLst>
          </p:cNvPr>
          <p:cNvSpPr/>
          <p:nvPr/>
        </p:nvSpPr>
        <p:spPr>
          <a:xfrm>
            <a:off x="6733464" y="5469110"/>
            <a:ext cx="3282395" cy="1817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id="{E741F1BE-BD28-4497-B23C-7FA2490BDE7D}"/>
              </a:ext>
            </a:extLst>
          </p:cNvPr>
          <p:cNvSpPr txBox="1"/>
          <p:nvPr/>
        </p:nvSpPr>
        <p:spPr>
          <a:xfrm>
            <a:off x="2023746" y="1230034"/>
            <a:ext cx="3473893" cy="369332"/>
          </a:xfrm>
          <a:prstGeom prst="rect">
            <a:avLst/>
          </a:prstGeom>
          <a:noFill/>
        </p:spPr>
        <p:txBody>
          <a:bodyPr wrap="square" rtlCol="0">
            <a:spAutoFit/>
          </a:bodyPr>
          <a:lstStyle/>
          <a:p>
            <a:r>
              <a:rPr lang="es-ES" b="1" dirty="0">
                <a:latin typeface="+mj-lt"/>
              </a:rPr>
              <a:t>MODELO ESTRUCTURAL</a:t>
            </a:r>
            <a:endParaRPr lang="es-EC" b="1" dirty="0">
              <a:latin typeface="+mj-lt"/>
            </a:endParaRPr>
          </a:p>
        </p:txBody>
      </p:sp>
      <p:sp>
        <p:nvSpPr>
          <p:cNvPr id="16" name="CuadroTexto 15">
            <a:extLst>
              <a:ext uri="{FF2B5EF4-FFF2-40B4-BE49-F238E27FC236}">
                <a16:creationId xmlns:a16="http://schemas.microsoft.com/office/drawing/2014/main" id="{4F3E1C6B-EDC4-462F-ACF7-47D89D83CD3A}"/>
              </a:ext>
            </a:extLst>
          </p:cNvPr>
          <p:cNvSpPr txBox="1"/>
          <p:nvPr/>
        </p:nvSpPr>
        <p:spPr>
          <a:xfrm>
            <a:off x="7131147" y="703064"/>
            <a:ext cx="3473893" cy="369332"/>
          </a:xfrm>
          <a:prstGeom prst="rect">
            <a:avLst/>
          </a:prstGeom>
          <a:noFill/>
        </p:spPr>
        <p:txBody>
          <a:bodyPr wrap="square" rtlCol="0">
            <a:spAutoFit/>
          </a:bodyPr>
          <a:lstStyle/>
          <a:p>
            <a:r>
              <a:rPr lang="es-ES" b="1" dirty="0">
                <a:latin typeface="+mj-lt"/>
              </a:rPr>
              <a:t>PARÁMETROS SÍSMICOS</a:t>
            </a:r>
            <a:endParaRPr lang="es-EC" b="1" dirty="0">
              <a:latin typeface="+mj-lt"/>
            </a:endParaRPr>
          </a:p>
        </p:txBody>
      </p:sp>
      <p:sp>
        <p:nvSpPr>
          <p:cNvPr id="17" name="CuadroTexto 16">
            <a:extLst>
              <a:ext uri="{FF2B5EF4-FFF2-40B4-BE49-F238E27FC236}">
                <a16:creationId xmlns:a16="http://schemas.microsoft.com/office/drawing/2014/main" id="{78B13207-4837-47C3-9E5A-8DA665EABD1F}"/>
              </a:ext>
            </a:extLst>
          </p:cNvPr>
          <p:cNvSpPr txBox="1"/>
          <p:nvPr/>
        </p:nvSpPr>
        <p:spPr>
          <a:xfrm>
            <a:off x="1833466" y="5544589"/>
            <a:ext cx="3854451" cy="461665"/>
          </a:xfrm>
          <a:prstGeom prst="rect">
            <a:avLst/>
          </a:prstGeom>
          <a:noFill/>
        </p:spPr>
        <p:txBody>
          <a:bodyPr wrap="square" rtlCol="0">
            <a:spAutoFit/>
          </a:bodyPr>
          <a:lstStyle/>
          <a:p>
            <a:r>
              <a:rPr lang="es-ES" sz="2400" b="1" dirty="0">
                <a:solidFill>
                  <a:srgbClr val="0070C0"/>
                </a:solidFill>
                <a:latin typeface="+mj-lt"/>
              </a:rPr>
              <a:t>NEC-SE-HM / ACI-318</a:t>
            </a:r>
            <a:endParaRPr lang="es-EC" sz="2400" b="1" dirty="0">
              <a:solidFill>
                <a:srgbClr val="0070C0"/>
              </a:solidFill>
              <a:latin typeface="+mj-lt"/>
            </a:endParaRPr>
          </a:p>
        </p:txBody>
      </p:sp>
      <p:sp>
        <p:nvSpPr>
          <p:cNvPr id="18" name="Rectángulo 17">
            <a:extLst>
              <a:ext uri="{FF2B5EF4-FFF2-40B4-BE49-F238E27FC236}">
                <a16:creationId xmlns:a16="http://schemas.microsoft.com/office/drawing/2014/main" id="{25F47C4E-0B39-47D8-9036-38214BB0053C}"/>
              </a:ext>
            </a:extLst>
          </p:cNvPr>
          <p:cNvSpPr/>
          <p:nvPr/>
        </p:nvSpPr>
        <p:spPr>
          <a:xfrm>
            <a:off x="1289049" y="390537"/>
            <a:ext cx="3555667"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48196" y="403421"/>
            <a:ext cx="3201838" cy="1138773"/>
          </a:xfrm>
          <a:prstGeom prst="rect">
            <a:avLst/>
          </a:prstGeom>
          <a:noFill/>
        </p:spPr>
        <p:txBody>
          <a:bodyPr wrap="square" rtlCol="0">
            <a:spAutoFit/>
          </a:bodyPr>
          <a:lstStyle/>
          <a:p>
            <a:r>
              <a:rPr lang="es-ES" sz="2800" b="1" dirty="0">
                <a:solidFill>
                  <a:srgbClr val="0070C0"/>
                </a:solidFill>
                <a:latin typeface="+mj-lt"/>
              </a:rPr>
              <a:t>MUROS PORTANTES</a:t>
            </a:r>
            <a:endParaRPr lang="es-EC" sz="2800" b="1" dirty="0">
              <a:latin typeface="+mj-lt"/>
            </a:endParaRPr>
          </a:p>
          <a:p>
            <a:endParaRPr lang="es-EC" sz="4000" dirty="0">
              <a:solidFill>
                <a:schemeClr val="accent6">
                  <a:lumMod val="75000"/>
                </a:schemeClr>
              </a:solidFill>
            </a:endParaRPr>
          </a:p>
        </p:txBody>
      </p:sp>
      <p:pic>
        <p:nvPicPr>
          <p:cNvPr id="27" name="Imagen 26">
            <a:extLst>
              <a:ext uri="{FF2B5EF4-FFF2-40B4-BE49-F238E27FC236}">
                <a16:creationId xmlns:a16="http://schemas.microsoft.com/office/drawing/2014/main" id="{5CF9BEB7-9666-4405-9596-ED385D4B016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927557" y="353273"/>
            <a:ext cx="692560" cy="773288"/>
          </a:xfrm>
          <a:prstGeom prst="rect">
            <a:avLst/>
          </a:prstGeom>
        </p:spPr>
      </p:pic>
      <p:pic>
        <p:nvPicPr>
          <p:cNvPr id="28" name="Imagen 27">
            <a:extLst>
              <a:ext uri="{FF2B5EF4-FFF2-40B4-BE49-F238E27FC236}">
                <a16:creationId xmlns:a16="http://schemas.microsoft.com/office/drawing/2014/main" id="{F368F077-2CF3-40B7-A39F-BC45013F664D}"/>
              </a:ext>
            </a:extLst>
          </p:cNvPr>
          <p:cNvPicPr/>
          <p:nvPr/>
        </p:nvPicPr>
        <p:blipFill rotWithShape="1">
          <a:blip r:embed="rId7" cstate="email">
            <a:extLst>
              <a:ext uri="{28A0092B-C50C-407E-A947-70E740481C1C}">
                <a14:useLocalDpi xmlns:a14="http://schemas.microsoft.com/office/drawing/2010/main" val="0"/>
              </a:ext>
            </a:extLst>
          </a:blip>
          <a:srcRect/>
          <a:stretch/>
        </p:blipFill>
        <p:spPr bwMode="auto">
          <a:xfrm>
            <a:off x="1035517" y="1947954"/>
            <a:ext cx="4062730" cy="3190875"/>
          </a:xfrm>
          <a:prstGeom prst="rect">
            <a:avLst/>
          </a:prstGeom>
          <a:ln>
            <a:noFill/>
          </a:ln>
          <a:extLst>
            <a:ext uri="{53640926-AAD7-44D8-BBD7-CCE9431645EC}">
              <a14:shadowObscured xmlns:a14="http://schemas.microsoft.com/office/drawing/2010/main"/>
            </a:ext>
          </a:extLst>
        </p:spPr>
      </p:pic>
      <p:sp>
        <p:nvSpPr>
          <p:cNvPr id="19" name="CuadroTexto 18">
            <a:extLst>
              <a:ext uri="{FF2B5EF4-FFF2-40B4-BE49-F238E27FC236}">
                <a16:creationId xmlns:a16="http://schemas.microsoft.com/office/drawing/2014/main" id="{D4D7C720-BDF4-477B-9F91-3A0261272ACB}"/>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21" name="Elipse 20">
            <a:extLst>
              <a:ext uri="{FF2B5EF4-FFF2-40B4-BE49-F238E27FC236}">
                <a16:creationId xmlns:a16="http://schemas.microsoft.com/office/drawing/2014/main" id="{781C8489-5986-4C0F-B0B8-611816F5EC0B}"/>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CuadroTexto 21">
            <a:extLst>
              <a:ext uri="{FF2B5EF4-FFF2-40B4-BE49-F238E27FC236}">
                <a16:creationId xmlns:a16="http://schemas.microsoft.com/office/drawing/2014/main" id="{571C14CC-8990-4CA7-AE1E-DB29AD5CBC99}"/>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47</a:t>
            </a:r>
            <a:endParaRPr lang="es-EC" dirty="0">
              <a:solidFill>
                <a:srgbClr val="002060"/>
              </a:solidFill>
            </a:endParaRPr>
          </a:p>
        </p:txBody>
      </p:sp>
    </p:spTree>
    <p:extLst>
      <p:ext uri="{BB962C8B-B14F-4D97-AF65-F5344CB8AC3E}">
        <p14:creationId xmlns:p14="http://schemas.microsoft.com/office/powerpoint/2010/main" val="1095380317"/>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797A36FD-821D-45C7-AD6E-45004CE85631}"/>
              </a:ext>
            </a:extLst>
          </p:cNvPr>
          <p:cNvPicPr/>
          <p:nvPr/>
        </p:nvPicPr>
        <p:blipFill rotWithShape="1">
          <a:blip r:embed="rId3" cstate="email">
            <a:extLst>
              <a:ext uri="{28A0092B-C50C-407E-A947-70E740481C1C}">
                <a14:useLocalDpi xmlns:a14="http://schemas.microsoft.com/office/drawing/2010/main" val="0"/>
              </a:ext>
            </a:extLst>
          </a:blip>
          <a:srcRect/>
          <a:stretch/>
        </p:blipFill>
        <p:spPr bwMode="auto">
          <a:xfrm>
            <a:off x="401404" y="1702839"/>
            <a:ext cx="5218713" cy="3997268"/>
          </a:xfrm>
          <a:prstGeom prst="rect">
            <a:avLst/>
          </a:prstGeom>
          <a:ln>
            <a:noFill/>
          </a:ln>
          <a:extLst>
            <a:ext uri="{53640926-AAD7-44D8-BBD7-CCE9431645EC}">
              <a14:shadowObscured xmlns:a14="http://schemas.microsoft.com/office/drawing/2010/main"/>
            </a:ext>
          </a:extLst>
        </p:spPr>
      </p:pic>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5" name="CuadroTexto 14">
            <a:extLst>
              <a:ext uri="{FF2B5EF4-FFF2-40B4-BE49-F238E27FC236}">
                <a16:creationId xmlns:a16="http://schemas.microsoft.com/office/drawing/2014/main" id="{E741F1BE-BD28-4497-B23C-7FA2490BDE7D}"/>
              </a:ext>
            </a:extLst>
          </p:cNvPr>
          <p:cNvSpPr txBox="1"/>
          <p:nvPr/>
        </p:nvSpPr>
        <p:spPr>
          <a:xfrm>
            <a:off x="2077746" y="1598895"/>
            <a:ext cx="3473893" cy="369332"/>
          </a:xfrm>
          <a:prstGeom prst="rect">
            <a:avLst/>
          </a:prstGeom>
          <a:noFill/>
        </p:spPr>
        <p:txBody>
          <a:bodyPr wrap="square" rtlCol="0">
            <a:spAutoFit/>
          </a:bodyPr>
          <a:lstStyle/>
          <a:p>
            <a:r>
              <a:rPr lang="es-ES" b="1" dirty="0">
                <a:latin typeface="+mj-lt"/>
              </a:rPr>
              <a:t>PLANTA BAJA N+ 2,725 m</a:t>
            </a:r>
            <a:endParaRPr lang="es-EC" b="1" dirty="0">
              <a:latin typeface="+mj-lt"/>
            </a:endParaRPr>
          </a:p>
        </p:txBody>
      </p:sp>
      <p:sp>
        <p:nvSpPr>
          <p:cNvPr id="16" name="CuadroTexto 15">
            <a:extLst>
              <a:ext uri="{FF2B5EF4-FFF2-40B4-BE49-F238E27FC236}">
                <a16:creationId xmlns:a16="http://schemas.microsoft.com/office/drawing/2014/main" id="{4F3E1C6B-EDC4-462F-ACF7-47D89D83CD3A}"/>
              </a:ext>
            </a:extLst>
          </p:cNvPr>
          <p:cNvSpPr txBox="1"/>
          <p:nvPr/>
        </p:nvSpPr>
        <p:spPr>
          <a:xfrm>
            <a:off x="8047057" y="1598895"/>
            <a:ext cx="3473893" cy="369332"/>
          </a:xfrm>
          <a:prstGeom prst="rect">
            <a:avLst/>
          </a:prstGeom>
          <a:noFill/>
        </p:spPr>
        <p:txBody>
          <a:bodyPr wrap="square" rtlCol="0">
            <a:spAutoFit/>
          </a:bodyPr>
          <a:lstStyle/>
          <a:p>
            <a:r>
              <a:rPr lang="es-ES" b="1" dirty="0">
                <a:latin typeface="+mj-lt"/>
              </a:rPr>
              <a:t>PLANTA ALTA N+ 5,45 m</a:t>
            </a:r>
            <a:endParaRPr lang="es-EC" b="1" dirty="0">
              <a:latin typeface="+mj-lt"/>
            </a:endParaRPr>
          </a:p>
        </p:txBody>
      </p:sp>
      <p:sp>
        <p:nvSpPr>
          <p:cNvPr id="18" name="Rectángulo 17">
            <a:extLst>
              <a:ext uri="{FF2B5EF4-FFF2-40B4-BE49-F238E27FC236}">
                <a16:creationId xmlns:a16="http://schemas.microsoft.com/office/drawing/2014/main" id="{25F47C4E-0B39-47D8-9036-38214BB0053C}"/>
              </a:ext>
            </a:extLst>
          </p:cNvPr>
          <p:cNvSpPr/>
          <p:nvPr/>
        </p:nvSpPr>
        <p:spPr>
          <a:xfrm>
            <a:off x="1289049" y="390537"/>
            <a:ext cx="3555667"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15548" y="386672"/>
            <a:ext cx="3201838" cy="1138773"/>
          </a:xfrm>
          <a:prstGeom prst="rect">
            <a:avLst/>
          </a:prstGeom>
          <a:noFill/>
        </p:spPr>
        <p:txBody>
          <a:bodyPr wrap="square" rtlCol="0">
            <a:spAutoFit/>
          </a:bodyPr>
          <a:lstStyle/>
          <a:p>
            <a:r>
              <a:rPr lang="es-ES" sz="2800" b="1" dirty="0">
                <a:solidFill>
                  <a:srgbClr val="0070C0"/>
                </a:solidFill>
                <a:latin typeface="+mj-lt"/>
              </a:rPr>
              <a:t>MUROS PORTANTES</a:t>
            </a:r>
            <a:endParaRPr lang="es-EC" sz="2800" b="1" dirty="0">
              <a:latin typeface="+mj-lt"/>
            </a:endParaRPr>
          </a:p>
          <a:p>
            <a:endParaRPr lang="es-EC" sz="4000" dirty="0">
              <a:solidFill>
                <a:schemeClr val="accent6">
                  <a:lumMod val="75000"/>
                </a:schemeClr>
              </a:solidFill>
            </a:endParaRPr>
          </a:p>
        </p:txBody>
      </p:sp>
      <p:pic>
        <p:nvPicPr>
          <p:cNvPr id="27" name="Imagen 26">
            <a:extLst>
              <a:ext uri="{FF2B5EF4-FFF2-40B4-BE49-F238E27FC236}">
                <a16:creationId xmlns:a16="http://schemas.microsoft.com/office/drawing/2014/main" id="{5CF9BEB7-9666-4405-9596-ED385D4B016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927557" y="353273"/>
            <a:ext cx="692560" cy="773288"/>
          </a:xfrm>
          <a:prstGeom prst="rect">
            <a:avLst/>
          </a:prstGeom>
        </p:spPr>
      </p:pic>
      <p:pic>
        <p:nvPicPr>
          <p:cNvPr id="21" name="Imagen 20">
            <a:extLst>
              <a:ext uri="{FF2B5EF4-FFF2-40B4-BE49-F238E27FC236}">
                <a16:creationId xmlns:a16="http://schemas.microsoft.com/office/drawing/2014/main" id="{F760028E-B7D3-4585-8F5E-DC80B79FB482}"/>
              </a:ext>
            </a:extLst>
          </p:cNvPr>
          <p:cNvPicPr/>
          <p:nvPr/>
        </p:nvPicPr>
        <p:blipFill rotWithShape="1">
          <a:blip r:embed="rId7" cstate="email">
            <a:extLst>
              <a:ext uri="{28A0092B-C50C-407E-A947-70E740481C1C}">
                <a14:useLocalDpi xmlns:a14="http://schemas.microsoft.com/office/drawing/2010/main" val="0"/>
              </a:ext>
            </a:extLst>
          </a:blip>
          <a:srcRect/>
          <a:stretch/>
        </p:blipFill>
        <p:spPr bwMode="auto">
          <a:xfrm>
            <a:off x="6571885" y="2013681"/>
            <a:ext cx="5065821" cy="3686426"/>
          </a:xfrm>
          <a:prstGeom prst="rect">
            <a:avLst/>
          </a:prstGeom>
          <a:ln>
            <a:noFill/>
          </a:ln>
          <a:extLst>
            <a:ext uri="{53640926-AAD7-44D8-BBD7-CCE9431645EC}">
              <a14:shadowObscured xmlns:a14="http://schemas.microsoft.com/office/drawing/2010/main"/>
            </a:ext>
          </a:extLst>
        </p:spPr>
      </p:pic>
      <p:pic>
        <p:nvPicPr>
          <p:cNvPr id="2" name="Imagen 1">
            <a:extLst>
              <a:ext uri="{FF2B5EF4-FFF2-40B4-BE49-F238E27FC236}">
                <a16:creationId xmlns:a16="http://schemas.microsoft.com/office/drawing/2014/main" id="{40CEF313-2C40-4AF4-8B6C-7B0C72FE1D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5169" y="5627966"/>
            <a:ext cx="2847975" cy="590550"/>
          </a:xfrm>
          <a:prstGeom prst="rect">
            <a:avLst/>
          </a:prstGeom>
        </p:spPr>
      </p:pic>
      <p:sp>
        <p:nvSpPr>
          <p:cNvPr id="14" name="CuadroTexto 13">
            <a:extLst>
              <a:ext uri="{FF2B5EF4-FFF2-40B4-BE49-F238E27FC236}">
                <a16:creationId xmlns:a16="http://schemas.microsoft.com/office/drawing/2014/main" id="{4A64C208-01AD-4174-A4BB-21935ED67B07}"/>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7" name="Elipse 16">
            <a:extLst>
              <a:ext uri="{FF2B5EF4-FFF2-40B4-BE49-F238E27FC236}">
                <a16:creationId xmlns:a16="http://schemas.microsoft.com/office/drawing/2014/main" id="{234E9223-8FB0-4F8A-9A63-9E0615DC020D}"/>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CuadroTexto 21">
            <a:extLst>
              <a:ext uri="{FF2B5EF4-FFF2-40B4-BE49-F238E27FC236}">
                <a16:creationId xmlns:a16="http://schemas.microsoft.com/office/drawing/2014/main" id="{640CA3BF-06AC-4B02-9B9F-4E19F0C36593}"/>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48</a:t>
            </a:r>
            <a:endParaRPr lang="es-EC" dirty="0">
              <a:solidFill>
                <a:srgbClr val="002060"/>
              </a:solidFill>
            </a:endParaRPr>
          </a:p>
        </p:txBody>
      </p:sp>
    </p:spTree>
    <p:extLst>
      <p:ext uri="{BB962C8B-B14F-4D97-AF65-F5344CB8AC3E}">
        <p14:creationId xmlns:p14="http://schemas.microsoft.com/office/powerpoint/2010/main" val="3473694621"/>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5" name="CuadroTexto 14">
            <a:extLst>
              <a:ext uri="{FF2B5EF4-FFF2-40B4-BE49-F238E27FC236}">
                <a16:creationId xmlns:a16="http://schemas.microsoft.com/office/drawing/2014/main" id="{E741F1BE-BD28-4497-B23C-7FA2490BDE7D}"/>
              </a:ext>
            </a:extLst>
          </p:cNvPr>
          <p:cNvSpPr txBox="1"/>
          <p:nvPr/>
        </p:nvSpPr>
        <p:spPr>
          <a:xfrm>
            <a:off x="2254209" y="1612310"/>
            <a:ext cx="3473893" cy="369332"/>
          </a:xfrm>
          <a:prstGeom prst="rect">
            <a:avLst/>
          </a:prstGeom>
          <a:noFill/>
        </p:spPr>
        <p:txBody>
          <a:bodyPr wrap="square" rtlCol="0">
            <a:spAutoFit/>
          </a:bodyPr>
          <a:lstStyle/>
          <a:p>
            <a:r>
              <a:rPr lang="es-ES" b="1" dirty="0">
                <a:latin typeface="+mj-lt"/>
              </a:rPr>
              <a:t>Muros portantes</a:t>
            </a:r>
            <a:endParaRPr lang="es-EC" b="1" dirty="0">
              <a:latin typeface="+mj-lt"/>
            </a:endParaRPr>
          </a:p>
        </p:txBody>
      </p:sp>
      <p:sp>
        <p:nvSpPr>
          <p:cNvPr id="16" name="CuadroTexto 15">
            <a:extLst>
              <a:ext uri="{FF2B5EF4-FFF2-40B4-BE49-F238E27FC236}">
                <a16:creationId xmlns:a16="http://schemas.microsoft.com/office/drawing/2014/main" id="{4F3E1C6B-EDC4-462F-ACF7-47D89D83CD3A}"/>
              </a:ext>
            </a:extLst>
          </p:cNvPr>
          <p:cNvSpPr txBox="1"/>
          <p:nvPr/>
        </p:nvSpPr>
        <p:spPr>
          <a:xfrm>
            <a:off x="7748337" y="1559825"/>
            <a:ext cx="3473893" cy="369332"/>
          </a:xfrm>
          <a:prstGeom prst="rect">
            <a:avLst/>
          </a:prstGeom>
          <a:noFill/>
        </p:spPr>
        <p:txBody>
          <a:bodyPr wrap="square" rtlCol="0">
            <a:spAutoFit/>
          </a:bodyPr>
          <a:lstStyle/>
          <a:p>
            <a:r>
              <a:rPr lang="es-ES" b="1" dirty="0">
                <a:latin typeface="+mj-lt"/>
              </a:rPr>
              <a:t>Muros portantes + losa</a:t>
            </a:r>
            <a:endParaRPr lang="es-EC" b="1" dirty="0">
              <a:latin typeface="+mj-lt"/>
            </a:endParaRPr>
          </a:p>
        </p:txBody>
      </p:sp>
      <p:sp>
        <p:nvSpPr>
          <p:cNvPr id="18" name="Rectángulo 17">
            <a:extLst>
              <a:ext uri="{FF2B5EF4-FFF2-40B4-BE49-F238E27FC236}">
                <a16:creationId xmlns:a16="http://schemas.microsoft.com/office/drawing/2014/main" id="{25F47C4E-0B39-47D8-9036-38214BB0053C}"/>
              </a:ext>
            </a:extLst>
          </p:cNvPr>
          <p:cNvSpPr/>
          <p:nvPr/>
        </p:nvSpPr>
        <p:spPr>
          <a:xfrm>
            <a:off x="1289049" y="390537"/>
            <a:ext cx="6334095"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32893" y="421052"/>
            <a:ext cx="5915444" cy="1138773"/>
          </a:xfrm>
          <a:prstGeom prst="rect">
            <a:avLst/>
          </a:prstGeom>
          <a:noFill/>
        </p:spPr>
        <p:txBody>
          <a:bodyPr wrap="square" rtlCol="0">
            <a:spAutoFit/>
          </a:bodyPr>
          <a:lstStyle/>
          <a:p>
            <a:r>
              <a:rPr lang="es-ES" sz="2800" b="1" dirty="0">
                <a:solidFill>
                  <a:srgbClr val="0070C0"/>
                </a:solidFill>
                <a:latin typeface="+mj-lt"/>
              </a:rPr>
              <a:t>MODELAMIENTO BIM: muros portantes</a:t>
            </a:r>
            <a:endParaRPr lang="es-EC" sz="2800" b="1" dirty="0">
              <a:latin typeface="+mj-lt"/>
            </a:endParaRPr>
          </a:p>
          <a:p>
            <a:endParaRPr lang="es-EC" sz="4000" dirty="0">
              <a:solidFill>
                <a:schemeClr val="accent6">
                  <a:lumMod val="75000"/>
                </a:schemeClr>
              </a:solidFill>
            </a:endParaRPr>
          </a:p>
        </p:txBody>
      </p:sp>
      <p:pic>
        <p:nvPicPr>
          <p:cNvPr id="27" name="Imagen 26">
            <a:extLst>
              <a:ext uri="{FF2B5EF4-FFF2-40B4-BE49-F238E27FC236}">
                <a16:creationId xmlns:a16="http://schemas.microsoft.com/office/drawing/2014/main" id="{5CF9BEB7-9666-4405-9596-ED385D4B016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644482" y="307198"/>
            <a:ext cx="692560" cy="773288"/>
          </a:xfrm>
          <a:prstGeom prst="rect">
            <a:avLst/>
          </a:prstGeom>
        </p:spPr>
      </p:pic>
      <p:pic>
        <p:nvPicPr>
          <p:cNvPr id="14" name="Imagen 13">
            <a:extLst>
              <a:ext uri="{FF2B5EF4-FFF2-40B4-BE49-F238E27FC236}">
                <a16:creationId xmlns:a16="http://schemas.microsoft.com/office/drawing/2014/main" id="{1F4B1A17-A0C1-43D9-B13A-71B461211AB7}"/>
              </a:ext>
            </a:extLst>
          </p:cNvPr>
          <p:cNvPicPr/>
          <p:nvPr/>
        </p:nvPicPr>
        <p:blipFill>
          <a:blip r:embed="rId6">
            <a:extLst>
              <a:ext uri="{28A0092B-C50C-407E-A947-70E740481C1C}">
                <a14:useLocalDpi xmlns:a14="http://schemas.microsoft.com/office/drawing/2010/main" val="0"/>
              </a:ext>
            </a:extLst>
          </a:blip>
          <a:stretch>
            <a:fillRect/>
          </a:stretch>
        </p:blipFill>
        <p:spPr>
          <a:xfrm>
            <a:off x="537329" y="2034127"/>
            <a:ext cx="5014310" cy="3805612"/>
          </a:xfrm>
          <a:prstGeom prst="rect">
            <a:avLst/>
          </a:prstGeom>
        </p:spPr>
      </p:pic>
      <p:pic>
        <p:nvPicPr>
          <p:cNvPr id="17" name="Imagen 16">
            <a:extLst>
              <a:ext uri="{FF2B5EF4-FFF2-40B4-BE49-F238E27FC236}">
                <a16:creationId xmlns:a16="http://schemas.microsoft.com/office/drawing/2014/main" id="{0AAD78D1-6E6B-4A60-A924-7F193962DA4D}"/>
              </a:ext>
            </a:extLst>
          </p:cNvPr>
          <p:cNvPicPr/>
          <p:nvPr/>
        </p:nvPicPr>
        <p:blipFill>
          <a:blip r:embed="rId7" cstate="email">
            <a:extLst>
              <a:ext uri="{28A0092B-C50C-407E-A947-70E740481C1C}">
                <a14:useLocalDpi xmlns:a14="http://schemas.microsoft.com/office/drawing/2010/main" val="0"/>
              </a:ext>
            </a:extLst>
          </a:blip>
          <a:stretch>
            <a:fillRect/>
          </a:stretch>
        </p:blipFill>
        <p:spPr>
          <a:xfrm>
            <a:off x="6317074" y="2107250"/>
            <a:ext cx="5682016" cy="3732489"/>
          </a:xfrm>
          <a:prstGeom prst="rect">
            <a:avLst/>
          </a:prstGeom>
        </p:spPr>
      </p:pic>
      <p:sp>
        <p:nvSpPr>
          <p:cNvPr id="13" name="CuadroTexto 12">
            <a:extLst>
              <a:ext uri="{FF2B5EF4-FFF2-40B4-BE49-F238E27FC236}">
                <a16:creationId xmlns:a16="http://schemas.microsoft.com/office/drawing/2014/main" id="{806E7195-701C-4292-A2C2-0419325C68AA}"/>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9" name="Elipse 18">
            <a:extLst>
              <a:ext uri="{FF2B5EF4-FFF2-40B4-BE49-F238E27FC236}">
                <a16:creationId xmlns:a16="http://schemas.microsoft.com/office/drawing/2014/main" id="{9215C6ED-22FA-4FAF-B988-CDBCDD64D3F7}"/>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CuadroTexto 20">
            <a:extLst>
              <a:ext uri="{FF2B5EF4-FFF2-40B4-BE49-F238E27FC236}">
                <a16:creationId xmlns:a16="http://schemas.microsoft.com/office/drawing/2014/main" id="{EB300D60-D7F1-47A9-94BE-F9DFB7D849D7}"/>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49</a:t>
            </a:r>
            <a:endParaRPr lang="es-EC" dirty="0">
              <a:solidFill>
                <a:srgbClr val="002060"/>
              </a:solidFill>
            </a:endParaRPr>
          </a:p>
        </p:txBody>
      </p:sp>
    </p:spTree>
    <p:extLst>
      <p:ext uri="{BB962C8B-B14F-4D97-AF65-F5344CB8AC3E}">
        <p14:creationId xmlns:p14="http://schemas.microsoft.com/office/powerpoint/2010/main" val="13380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8" y="390537"/>
            <a:ext cx="4806952"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10" y="319354"/>
            <a:ext cx="3807948" cy="707886"/>
          </a:xfrm>
          <a:prstGeom prst="rect">
            <a:avLst/>
          </a:prstGeom>
          <a:noFill/>
        </p:spPr>
        <p:txBody>
          <a:bodyPr wrap="square" rtlCol="0">
            <a:spAutoFit/>
          </a:bodyPr>
          <a:lstStyle/>
          <a:p>
            <a:r>
              <a:rPr lang="es-ES" sz="4000" dirty="0">
                <a:solidFill>
                  <a:schemeClr val="accent6">
                    <a:lumMod val="75000"/>
                  </a:schemeClr>
                </a:solidFill>
              </a:rPr>
              <a:t>ANTECEDENTES</a:t>
            </a:r>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413209" y="38998"/>
            <a:ext cx="278178" cy="984885"/>
          </a:xfrm>
          <a:prstGeom prst="rect">
            <a:avLst/>
          </a:prstGeom>
          <a:noFill/>
        </p:spPr>
        <p:txBody>
          <a:bodyPr wrap="square" rtlCol="0">
            <a:spAutoFit/>
          </a:bodyPr>
          <a:lstStyle/>
          <a:p>
            <a:r>
              <a:rPr lang="es-ES" dirty="0"/>
              <a:t>	</a:t>
            </a:r>
            <a:r>
              <a:rPr lang="es-ES" sz="4000" b="1" dirty="0"/>
              <a:t>I</a:t>
            </a:r>
            <a:endParaRPr lang="es-EC" sz="4000" b="1" dirty="0"/>
          </a:p>
        </p:txBody>
      </p:sp>
      <p:pic>
        <p:nvPicPr>
          <p:cNvPr id="15362" name="Picture 2" descr="Imágenes de Casa | Vectores, fotos de stock y PSD gratuitos">
            <a:extLst>
              <a:ext uri="{FF2B5EF4-FFF2-40B4-BE49-F238E27FC236}">
                <a16:creationId xmlns:a16="http://schemas.microsoft.com/office/drawing/2014/main" id="{5A0C8D9E-59D8-4731-B827-01D8C69E251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2094" y="1315371"/>
            <a:ext cx="4854241" cy="485424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620AE6FF-FCE4-40B8-8A1E-83F01FF69A78}"/>
              </a:ext>
            </a:extLst>
          </p:cNvPr>
          <p:cNvSpPr txBox="1"/>
          <p:nvPr/>
        </p:nvSpPr>
        <p:spPr>
          <a:xfrm>
            <a:off x="6769768" y="2136338"/>
            <a:ext cx="4029680" cy="2585323"/>
          </a:xfrm>
          <a:prstGeom prst="rect">
            <a:avLst/>
          </a:prstGeom>
          <a:noFill/>
        </p:spPr>
        <p:txBody>
          <a:bodyPr wrap="square" rtlCol="0">
            <a:spAutoFit/>
          </a:bodyPr>
          <a:lstStyle/>
          <a:p>
            <a:pPr algn="ctr"/>
            <a:r>
              <a:rPr lang="es-ES" b="1" i="0" dirty="0">
                <a:solidFill>
                  <a:srgbClr val="002060"/>
                </a:solidFill>
                <a:effectLst/>
                <a:latin typeface="verdana" panose="020B0604030504040204" pitchFamily="34" charset="0"/>
              </a:rPr>
              <a:t>CONSTITUCIÓN DE LA REPÚBLICA DEL ECUADOR</a:t>
            </a:r>
          </a:p>
          <a:p>
            <a:r>
              <a:rPr lang="es-ES" b="1" i="0" dirty="0">
                <a:solidFill>
                  <a:srgbClr val="000000"/>
                </a:solidFill>
                <a:effectLst/>
                <a:latin typeface="verdana" panose="020B0604030504040204" pitchFamily="34" charset="0"/>
              </a:rPr>
              <a:t> </a:t>
            </a:r>
          </a:p>
          <a:p>
            <a:r>
              <a:rPr lang="es-ES" b="1" i="0" dirty="0">
                <a:solidFill>
                  <a:srgbClr val="000000"/>
                </a:solidFill>
                <a:effectLst/>
                <a:latin typeface="verdana" panose="020B0604030504040204" pitchFamily="34" charset="0"/>
              </a:rPr>
              <a:t>Art.30</a:t>
            </a:r>
            <a:r>
              <a:rPr lang="es-ES" i="0" dirty="0">
                <a:solidFill>
                  <a:srgbClr val="000000"/>
                </a:solidFill>
                <a:effectLst/>
                <a:latin typeface="verdana" panose="020B0604030504040204" pitchFamily="34" charset="0"/>
              </a:rPr>
              <a:t>: Las </a:t>
            </a:r>
            <a:r>
              <a:rPr lang="es-ES" b="0" i="0" dirty="0">
                <a:solidFill>
                  <a:srgbClr val="000000"/>
                </a:solidFill>
                <a:effectLst/>
                <a:latin typeface="verdana" panose="020B0604030504040204" pitchFamily="34" charset="0"/>
              </a:rPr>
              <a:t>personas tienen derecho a un hábitat seguro y saludable, a una vivienda digna y adecuada, con independencia de su situación social y económica.</a:t>
            </a:r>
            <a:endParaRPr lang="es-EC" dirty="0"/>
          </a:p>
        </p:txBody>
      </p:sp>
      <p:sp>
        <p:nvSpPr>
          <p:cNvPr id="11" name="Elipse 10">
            <a:extLst>
              <a:ext uri="{FF2B5EF4-FFF2-40B4-BE49-F238E27FC236}">
                <a16:creationId xmlns:a16="http://schemas.microsoft.com/office/drawing/2014/main" id="{175E3145-B36D-4126-A436-15D6C407C86D}"/>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CuadroTexto 11">
            <a:extLst>
              <a:ext uri="{FF2B5EF4-FFF2-40B4-BE49-F238E27FC236}">
                <a16:creationId xmlns:a16="http://schemas.microsoft.com/office/drawing/2014/main" id="{22B7C912-DB57-4069-A230-2DF6E70A9A97}"/>
              </a:ext>
            </a:extLst>
          </p:cNvPr>
          <p:cNvSpPr txBox="1"/>
          <p:nvPr/>
        </p:nvSpPr>
        <p:spPr>
          <a:xfrm>
            <a:off x="11817764" y="6444734"/>
            <a:ext cx="281940" cy="369332"/>
          </a:xfrm>
          <a:prstGeom prst="rect">
            <a:avLst/>
          </a:prstGeom>
          <a:noFill/>
        </p:spPr>
        <p:txBody>
          <a:bodyPr wrap="square" rtlCol="0">
            <a:spAutoFit/>
          </a:bodyPr>
          <a:lstStyle/>
          <a:p>
            <a:r>
              <a:rPr lang="es-ES" dirty="0">
                <a:solidFill>
                  <a:srgbClr val="002060"/>
                </a:solidFill>
              </a:rPr>
              <a:t>5</a:t>
            </a:r>
            <a:endParaRPr lang="es-EC" dirty="0">
              <a:solidFill>
                <a:srgbClr val="002060"/>
              </a:solidFill>
            </a:endParaRPr>
          </a:p>
        </p:txBody>
      </p:sp>
    </p:spTree>
    <p:extLst>
      <p:ext uri="{BB962C8B-B14F-4D97-AF65-F5344CB8AC3E}">
        <p14:creationId xmlns:p14="http://schemas.microsoft.com/office/powerpoint/2010/main" val="1978727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B3F399B8-1504-4D21-A5B9-99D846AE97C2}"/>
              </a:ext>
            </a:extLst>
          </p:cNvPr>
          <p:cNvPicPr/>
          <p:nvPr/>
        </p:nvPicPr>
        <p:blipFill>
          <a:blip r:embed="rId3">
            <a:extLst>
              <a:ext uri="{28A0092B-C50C-407E-A947-70E740481C1C}">
                <a14:useLocalDpi xmlns:a14="http://schemas.microsoft.com/office/drawing/2010/main" val="0"/>
              </a:ext>
            </a:extLst>
          </a:blip>
          <a:stretch>
            <a:fillRect/>
          </a:stretch>
        </p:blipFill>
        <p:spPr>
          <a:xfrm>
            <a:off x="4831175" y="1671193"/>
            <a:ext cx="7378599" cy="4564703"/>
          </a:xfrm>
          <a:prstGeom prst="rect">
            <a:avLst/>
          </a:prstGeom>
        </p:spPr>
      </p:pic>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5" name="CuadroTexto 14">
            <a:extLst>
              <a:ext uri="{FF2B5EF4-FFF2-40B4-BE49-F238E27FC236}">
                <a16:creationId xmlns:a16="http://schemas.microsoft.com/office/drawing/2014/main" id="{E741F1BE-BD28-4497-B23C-7FA2490BDE7D}"/>
              </a:ext>
            </a:extLst>
          </p:cNvPr>
          <p:cNvSpPr txBox="1"/>
          <p:nvPr/>
        </p:nvSpPr>
        <p:spPr>
          <a:xfrm>
            <a:off x="1552298" y="2561976"/>
            <a:ext cx="3473893" cy="369332"/>
          </a:xfrm>
          <a:prstGeom prst="rect">
            <a:avLst/>
          </a:prstGeom>
          <a:noFill/>
        </p:spPr>
        <p:txBody>
          <a:bodyPr wrap="square" rtlCol="0">
            <a:spAutoFit/>
          </a:bodyPr>
          <a:lstStyle/>
          <a:p>
            <a:r>
              <a:rPr lang="es-ES" b="1" dirty="0">
                <a:latin typeface="+mj-lt"/>
              </a:rPr>
              <a:t>Detalle de armadura</a:t>
            </a:r>
            <a:endParaRPr lang="es-EC" b="1" dirty="0">
              <a:latin typeface="+mj-lt"/>
            </a:endParaRPr>
          </a:p>
        </p:txBody>
      </p:sp>
      <p:sp>
        <p:nvSpPr>
          <p:cNvPr id="16" name="CuadroTexto 15">
            <a:extLst>
              <a:ext uri="{FF2B5EF4-FFF2-40B4-BE49-F238E27FC236}">
                <a16:creationId xmlns:a16="http://schemas.microsoft.com/office/drawing/2014/main" id="{4F3E1C6B-EDC4-462F-ACF7-47D89D83CD3A}"/>
              </a:ext>
            </a:extLst>
          </p:cNvPr>
          <p:cNvSpPr txBox="1"/>
          <p:nvPr/>
        </p:nvSpPr>
        <p:spPr>
          <a:xfrm>
            <a:off x="7644482" y="1305810"/>
            <a:ext cx="3473893" cy="369332"/>
          </a:xfrm>
          <a:prstGeom prst="rect">
            <a:avLst/>
          </a:prstGeom>
          <a:noFill/>
        </p:spPr>
        <p:txBody>
          <a:bodyPr wrap="square" rtlCol="0">
            <a:spAutoFit/>
          </a:bodyPr>
          <a:lstStyle/>
          <a:p>
            <a:r>
              <a:rPr lang="es-ES" b="1" dirty="0">
                <a:latin typeface="+mj-lt"/>
              </a:rPr>
              <a:t>Modelo BIM</a:t>
            </a:r>
            <a:endParaRPr lang="es-EC" b="1" dirty="0">
              <a:latin typeface="+mj-lt"/>
            </a:endParaRPr>
          </a:p>
        </p:txBody>
      </p:sp>
      <p:sp>
        <p:nvSpPr>
          <p:cNvPr id="18" name="Rectángulo 17">
            <a:extLst>
              <a:ext uri="{FF2B5EF4-FFF2-40B4-BE49-F238E27FC236}">
                <a16:creationId xmlns:a16="http://schemas.microsoft.com/office/drawing/2014/main" id="{25F47C4E-0B39-47D8-9036-38214BB0053C}"/>
              </a:ext>
            </a:extLst>
          </p:cNvPr>
          <p:cNvSpPr/>
          <p:nvPr/>
        </p:nvSpPr>
        <p:spPr>
          <a:xfrm>
            <a:off x="1289049" y="390537"/>
            <a:ext cx="6334095"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32893" y="421052"/>
            <a:ext cx="5915444" cy="1138773"/>
          </a:xfrm>
          <a:prstGeom prst="rect">
            <a:avLst/>
          </a:prstGeom>
          <a:noFill/>
        </p:spPr>
        <p:txBody>
          <a:bodyPr wrap="square" rtlCol="0">
            <a:spAutoFit/>
          </a:bodyPr>
          <a:lstStyle/>
          <a:p>
            <a:r>
              <a:rPr lang="es-ES" sz="2800" b="1" dirty="0">
                <a:solidFill>
                  <a:srgbClr val="0070C0"/>
                </a:solidFill>
                <a:latin typeface="+mj-lt"/>
              </a:rPr>
              <a:t>MODELAMIENTO BIM: muros portantes</a:t>
            </a:r>
            <a:endParaRPr lang="es-EC" sz="2800" b="1" dirty="0">
              <a:latin typeface="+mj-lt"/>
            </a:endParaRPr>
          </a:p>
          <a:p>
            <a:endParaRPr lang="es-EC" sz="4000" dirty="0">
              <a:solidFill>
                <a:schemeClr val="accent6">
                  <a:lumMod val="75000"/>
                </a:schemeClr>
              </a:solidFill>
            </a:endParaRPr>
          </a:p>
        </p:txBody>
      </p:sp>
      <p:pic>
        <p:nvPicPr>
          <p:cNvPr id="27" name="Imagen 26">
            <a:extLst>
              <a:ext uri="{FF2B5EF4-FFF2-40B4-BE49-F238E27FC236}">
                <a16:creationId xmlns:a16="http://schemas.microsoft.com/office/drawing/2014/main" id="{5CF9BEB7-9666-4405-9596-ED385D4B016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44482" y="307198"/>
            <a:ext cx="692560" cy="773288"/>
          </a:xfrm>
          <a:prstGeom prst="rect">
            <a:avLst/>
          </a:prstGeom>
        </p:spPr>
      </p:pic>
      <p:pic>
        <p:nvPicPr>
          <p:cNvPr id="19" name="Imagen 18">
            <a:extLst>
              <a:ext uri="{FF2B5EF4-FFF2-40B4-BE49-F238E27FC236}">
                <a16:creationId xmlns:a16="http://schemas.microsoft.com/office/drawing/2014/main" id="{37DA618C-D26E-4652-A8B3-957CFB4E8E9D}"/>
              </a:ext>
            </a:extLst>
          </p:cNvPr>
          <p:cNvPicPr/>
          <p:nvPr/>
        </p:nvPicPr>
        <p:blipFill>
          <a:blip r:embed="rId7" cstate="email">
            <a:extLst>
              <a:ext uri="{28A0092B-C50C-407E-A947-70E740481C1C}">
                <a14:useLocalDpi xmlns:a14="http://schemas.microsoft.com/office/drawing/2010/main" val="0"/>
              </a:ext>
            </a:extLst>
          </a:blip>
          <a:stretch>
            <a:fillRect/>
          </a:stretch>
        </p:blipFill>
        <p:spPr>
          <a:xfrm>
            <a:off x="1030379" y="2931308"/>
            <a:ext cx="3599815" cy="2611120"/>
          </a:xfrm>
          <a:prstGeom prst="rect">
            <a:avLst/>
          </a:prstGeom>
        </p:spPr>
      </p:pic>
      <p:sp>
        <p:nvSpPr>
          <p:cNvPr id="14" name="CuadroTexto 13">
            <a:extLst>
              <a:ext uri="{FF2B5EF4-FFF2-40B4-BE49-F238E27FC236}">
                <a16:creationId xmlns:a16="http://schemas.microsoft.com/office/drawing/2014/main" id="{A3422617-B7F3-4040-B9F7-8DFF2DEE7C43}"/>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3" name="Elipse 12">
            <a:extLst>
              <a:ext uri="{FF2B5EF4-FFF2-40B4-BE49-F238E27FC236}">
                <a16:creationId xmlns:a16="http://schemas.microsoft.com/office/drawing/2014/main" id="{A407FD92-1935-4AF6-AFC9-D8B0BA08EA35}"/>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a:extLst>
              <a:ext uri="{FF2B5EF4-FFF2-40B4-BE49-F238E27FC236}">
                <a16:creationId xmlns:a16="http://schemas.microsoft.com/office/drawing/2014/main" id="{0229E26C-AA52-48FA-9471-674EE987753E}"/>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50</a:t>
            </a:r>
            <a:endParaRPr lang="es-EC" dirty="0">
              <a:solidFill>
                <a:srgbClr val="002060"/>
              </a:solidFill>
            </a:endParaRPr>
          </a:p>
        </p:txBody>
      </p:sp>
    </p:spTree>
    <p:extLst>
      <p:ext uri="{BB962C8B-B14F-4D97-AF65-F5344CB8AC3E}">
        <p14:creationId xmlns:p14="http://schemas.microsoft.com/office/powerpoint/2010/main" val="4064934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9" y="390537"/>
            <a:ext cx="2625225"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CuadroTexto 14">
            <a:extLst>
              <a:ext uri="{FF2B5EF4-FFF2-40B4-BE49-F238E27FC236}">
                <a16:creationId xmlns:a16="http://schemas.microsoft.com/office/drawing/2014/main" id="{E741F1BE-BD28-4497-B23C-7FA2490BDE7D}"/>
              </a:ext>
            </a:extLst>
          </p:cNvPr>
          <p:cNvSpPr txBox="1"/>
          <p:nvPr/>
        </p:nvSpPr>
        <p:spPr>
          <a:xfrm>
            <a:off x="1479326" y="1214117"/>
            <a:ext cx="4703700" cy="461665"/>
          </a:xfrm>
          <a:prstGeom prst="rect">
            <a:avLst/>
          </a:prstGeom>
          <a:noFill/>
        </p:spPr>
        <p:txBody>
          <a:bodyPr wrap="square" rtlCol="0">
            <a:spAutoFit/>
          </a:bodyPr>
          <a:lstStyle/>
          <a:p>
            <a:r>
              <a:rPr lang="es-ES" sz="2400" b="1" dirty="0">
                <a:latin typeface="+mj-lt"/>
              </a:rPr>
              <a:t>CONSIDERACIONES ESTRUCTURALES:</a:t>
            </a:r>
            <a:endParaRPr lang="es-EC" sz="2400" b="1" dirty="0">
              <a:latin typeface="+mj-lt"/>
            </a:endParaRPr>
          </a:p>
        </p:txBody>
      </p:sp>
      <p:sp>
        <p:nvSpPr>
          <p:cNvPr id="17" name="CuadroTexto 16">
            <a:extLst>
              <a:ext uri="{FF2B5EF4-FFF2-40B4-BE49-F238E27FC236}">
                <a16:creationId xmlns:a16="http://schemas.microsoft.com/office/drawing/2014/main" id="{CD9C5EF4-492B-4677-B817-3FA4BDE4D354}"/>
              </a:ext>
            </a:extLst>
          </p:cNvPr>
          <p:cNvSpPr txBox="1"/>
          <p:nvPr/>
        </p:nvSpPr>
        <p:spPr>
          <a:xfrm>
            <a:off x="1195584" y="2754733"/>
            <a:ext cx="5108963"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Montantes, vigas y viguetas</a:t>
            </a:r>
            <a:endParaRPr lang="es-EC" sz="2400" b="1" dirty="0">
              <a:solidFill>
                <a:srgbClr val="002060"/>
              </a:solidFill>
              <a:latin typeface="+mj-lt"/>
            </a:endParaRPr>
          </a:p>
        </p:txBody>
      </p:sp>
      <p:sp>
        <p:nvSpPr>
          <p:cNvPr id="18" name="CuadroTexto 17">
            <a:extLst>
              <a:ext uri="{FF2B5EF4-FFF2-40B4-BE49-F238E27FC236}">
                <a16:creationId xmlns:a16="http://schemas.microsoft.com/office/drawing/2014/main" id="{505B5A8E-9A32-4FD9-8855-4A08D18457A5}"/>
              </a:ext>
            </a:extLst>
          </p:cNvPr>
          <p:cNvSpPr txBox="1"/>
          <p:nvPr/>
        </p:nvSpPr>
        <p:spPr>
          <a:xfrm>
            <a:off x="1195583" y="2228252"/>
            <a:ext cx="3854451"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Carga de viento</a:t>
            </a:r>
            <a:endParaRPr lang="es-EC" sz="2400" b="1" dirty="0">
              <a:solidFill>
                <a:srgbClr val="002060"/>
              </a:solidFill>
              <a:latin typeface="+mj-lt"/>
            </a:endParaRPr>
          </a:p>
        </p:txBody>
      </p:sp>
      <p:sp>
        <p:nvSpPr>
          <p:cNvPr id="19" name="CuadroTexto 18">
            <a:extLst>
              <a:ext uri="{FF2B5EF4-FFF2-40B4-BE49-F238E27FC236}">
                <a16:creationId xmlns:a16="http://schemas.microsoft.com/office/drawing/2014/main" id="{352EE23C-3FD8-4EC4-8E82-8BA7BF42F732}"/>
              </a:ext>
            </a:extLst>
          </p:cNvPr>
          <p:cNvSpPr txBox="1"/>
          <p:nvPr/>
        </p:nvSpPr>
        <p:spPr>
          <a:xfrm>
            <a:off x="1244188" y="4580355"/>
            <a:ext cx="5060359"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Respeta la distribución arquitectónica</a:t>
            </a:r>
            <a:endParaRPr lang="es-EC" sz="2400" b="1" dirty="0">
              <a:solidFill>
                <a:srgbClr val="002060"/>
              </a:solidFill>
              <a:latin typeface="+mj-lt"/>
            </a:endParaRPr>
          </a:p>
        </p:txBody>
      </p:sp>
      <p:sp>
        <p:nvSpPr>
          <p:cNvPr id="20" name="CuadroTexto 19">
            <a:extLst>
              <a:ext uri="{FF2B5EF4-FFF2-40B4-BE49-F238E27FC236}">
                <a16:creationId xmlns:a16="http://schemas.microsoft.com/office/drawing/2014/main" id="{9F23B032-A623-48D9-A02C-2A9903D1D9D6}"/>
              </a:ext>
            </a:extLst>
          </p:cNvPr>
          <p:cNvSpPr txBox="1"/>
          <p:nvPr/>
        </p:nvSpPr>
        <p:spPr>
          <a:xfrm>
            <a:off x="1195584" y="3341946"/>
            <a:ext cx="4987442"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Perfiles NTE INEN 2526 </a:t>
            </a:r>
            <a:endParaRPr lang="es-EC" sz="2400" b="1" dirty="0">
              <a:solidFill>
                <a:srgbClr val="002060"/>
              </a:solidFill>
              <a:latin typeface="+mj-lt"/>
            </a:endParaRPr>
          </a:p>
        </p:txBody>
      </p:sp>
      <p:sp>
        <p:nvSpPr>
          <p:cNvPr id="21" name="CuadroTexto 20">
            <a:extLst>
              <a:ext uri="{FF2B5EF4-FFF2-40B4-BE49-F238E27FC236}">
                <a16:creationId xmlns:a16="http://schemas.microsoft.com/office/drawing/2014/main" id="{B99CC44C-7170-4DB7-9590-0415C4AED90E}"/>
              </a:ext>
            </a:extLst>
          </p:cNvPr>
          <p:cNvSpPr txBox="1"/>
          <p:nvPr/>
        </p:nvSpPr>
        <p:spPr>
          <a:xfrm>
            <a:off x="1195584" y="3933243"/>
            <a:ext cx="4987442"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AISI S200-07 / Manual de Ingeniería</a:t>
            </a:r>
            <a:endParaRPr lang="es-EC" sz="2400" b="1" dirty="0">
              <a:solidFill>
                <a:srgbClr val="002060"/>
              </a:solidFill>
              <a:latin typeface="+mj-lt"/>
            </a:endParaRPr>
          </a:p>
        </p:txBody>
      </p:sp>
      <p:sp>
        <p:nvSpPr>
          <p:cNvPr id="24" name="CuadroTexto 23">
            <a:extLst>
              <a:ext uri="{FF2B5EF4-FFF2-40B4-BE49-F238E27FC236}">
                <a16:creationId xmlns:a16="http://schemas.microsoft.com/office/drawing/2014/main" id="{AF1534E1-39A7-4C50-A0A1-B03CDC8253EC}"/>
              </a:ext>
            </a:extLst>
          </p:cNvPr>
          <p:cNvSpPr txBox="1"/>
          <p:nvPr/>
        </p:nvSpPr>
        <p:spPr>
          <a:xfrm>
            <a:off x="1244187" y="5167568"/>
            <a:ext cx="4274297"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Cimentación tipo: losa</a:t>
            </a:r>
            <a:endParaRPr lang="es-EC" sz="2400" b="1" dirty="0">
              <a:solidFill>
                <a:srgbClr val="002060"/>
              </a:solidFill>
              <a:latin typeface="+mj-lt"/>
            </a:endParaRPr>
          </a:p>
        </p:txBody>
      </p:sp>
      <p:sp>
        <p:nvSpPr>
          <p:cNvPr id="26" name="CuadroTexto 25">
            <a:extLst>
              <a:ext uri="{FF2B5EF4-FFF2-40B4-BE49-F238E27FC236}">
                <a16:creationId xmlns:a16="http://schemas.microsoft.com/office/drawing/2014/main" id="{190F94F2-8310-4383-802F-D6984DA4A043}"/>
              </a:ext>
            </a:extLst>
          </p:cNvPr>
          <p:cNvSpPr txBox="1"/>
          <p:nvPr/>
        </p:nvSpPr>
        <p:spPr>
          <a:xfrm>
            <a:off x="1848196" y="403421"/>
            <a:ext cx="2435046" cy="1138773"/>
          </a:xfrm>
          <a:prstGeom prst="rect">
            <a:avLst/>
          </a:prstGeom>
          <a:noFill/>
        </p:spPr>
        <p:txBody>
          <a:bodyPr wrap="square" rtlCol="0">
            <a:spAutoFit/>
          </a:bodyPr>
          <a:lstStyle/>
          <a:p>
            <a:r>
              <a:rPr lang="es-ES" sz="2800" b="1" dirty="0">
                <a:solidFill>
                  <a:srgbClr val="0070C0"/>
                </a:solidFill>
                <a:latin typeface="+mj-lt"/>
              </a:rPr>
              <a:t>STEEL FRAME</a:t>
            </a:r>
            <a:endParaRPr lang="es-EC" sz="2800" b="1" dirty="0">
              <a:latin typeface="+mj-lt"/>
            </a:endParaRPr>
          </a:p>
          <a:p>
            <a:endParaRPr lang="es-EC" sz="4000" dirty="0">
              <a:solidFill>
                <a:schemeClr val="accent6">
                  <a:lumMod val="75000"/>
                </a:schemeClr>
              </a:solidFill>
            </a:endParaRPr>
          </a:p>
        </p:txBody>
      </p:sp>
      <p:pic>
        <p:nvPicPr>
          <p:cNvPr id="16" name="Imagen 15">
            <a:extLst>
              <a:ext uri="{FF2B5EF4-FFF2-40B4-BE49-F238E27FC236}">
                <a16:creationId xmlns:a16="http://schemas.microsoft.com/office/drawing/2014/main" id="{F891D565-559F-4185-A751-21CD39C07B7D}"/>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462896" y="2605095"/>
            <a:ext cx="3336552" cy="2678559"/>
          </a:xfrm>
          <a:prstGeom prst="rect">
            <a:avLst/>
          </a:prstGeom>
        </p:spPr>
      </p:pic>
      <p:sp>
        <p:nvSpPr>
          <p:cNvPr id="22" name="CuadroTexto 21">
            <a:extLst>
              <a:ext uri="{FF2B5EF4-FFF2-40B4-BE49-F238E27FC236}">
                <a16:creationId xmlns:a16="http://schemas.microsoft.com/office/drawing/2014/main" id="{7F88814C-A340-4F31-911F-B6F7055D04AB}"/>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23" name="CuadroTexto 22">
            <a:extLst>
              <a:ext uri="{FF2B5EF4-FFF2-40B4-BE49-F238E27FC236}">
                <a16:creationId xmlns:a16="http://schemas.microsoft.com/office/drawing/2014/main" id="{4339BF8E-F43A-4BC9-AAFF-0735EBE4A39B}"/>
              </a:ext>
            </a:extLst>
          </p:cNvPr>
          <p:cNvSpPr txBox="1"/>
          <p:nvPr/>
        </p:nvSpPr>
        <p:spPr>
          <a:xfrm>
            <a:off x="1244187" y="5668086"/>
            <a:ext cx="4274297" cy="461665"/>
          </a:xfrm>
          <a:prstGeom prst="rect">
            <a:avLst/>
          </a:prstGeom>
          <a:noFill/>
        </p:spPr>
        <p:txBody>
          <a:bodyPr wrap="square" rtlCol="0">
            <a:spAutoFit/>
          </a:bodyPr>
          <a:lstStyle/>
          <a:p>
            <a:pPr marL="342900" indent="-342900">
              <a:buFont typeface="Arial" panose="020B0604020202020204" pitchFamily="34" charset="0"/>
              <a:buChar char="•"/>
            </a:pPr>
            <a:r>
              <a:rPr lang="es-ES" sz="2400" b="1" dirty="0">
                <a:solidFill>
                  <a:srgbClr val="002060"/>
                </a:solidFill>
                <a:latin typeface="+mj-lt"/>
              </a:rPr>
              <a:t>Espaciamiento de 60 cm</a:t>
            </a:r>
            <a:endParaRPr lang="es-EC" sz="2400" b="1" dirty="0">
              <a:solidFill>
                <a:srgbClr val="002060"/>
              </a:solidFill>
              <a:latin typeface="+mj-lt"/>
            </a:endParaRPr>
          </a:p>
        </p:txBody>
      </p:sp>
      <p:sp>
        <p:nvSpPr>
          <p:cNvPr id="25" name="Elipse 24">
            <a:extLst>
              <a:ext uri="{FF2B5EF4-FFF2-40B4-BE49-F238E27FC236}">
                <a16:creationId xmlns:a16="http://schemas.microsoft.com/office/drawing/2014/main" id="{06E21936-1B57-4F91-88EB-8756AC638DEC}"/>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CuadroTexto 26">
            <a:extLst>
              <a:ext uri="{FF2B5EF4-FFF2-40B4-BE49-F238E27FC236}">
                <a16:creationId xmlns:a16="http://schemas.microsoft.com/office/drawing/2014/main" id="{E4A606A8-9E4A-4AA1-BC72-32B35235B34B}"/>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51</a:t>
            </a:r>
            <a:endParaRPr lang="es-EC" dirty="0">
              <a:solidFill>
                <a:srgbClr val="002060"/>
              </a:solidFill>
            </a:endParaRPr>
          </a:p>
        </p:txBody>
      </p:sp>
    </p:spTree>
    <p:extLst>
      <p:ext uri="{BB962C8B-B14F-4D97-AF65-F5344CB8AC3E}">
        <p14:creationId xmlns:p14="http://schemas.microsoft.com/office/powerpoint/2010/main" val="151955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B7867010-91A5-496E-A4E1-541FAD1EA8B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99409" y="1081189"/>
            <a:ext cx="4581525" cy="4981575"/>
          </a:xfrm>
          <a:prstGeom prst="rect">
            <a:avLst/>
          </a:prstGeom>
          <a:noFill/>
          <a:ln>
            <a:noFill/>
          </a:ln>
        </p:spPr>
      </p:pic>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4" name="Rectángulo 13">
            <a:extLst>
              <a:ext uri="{FF2B5EF4-FFF2-40B4-BE49-F238E27FC236}">
                <a16:creationId xmlns:a16="http://schemas.microsoft.com/office/drawing/2014/main" id="{69D5FE63-DD65-4BC3-A5FC-647204FAB649}"/>
              </a:ext>
            </a:extLst>
          </p:cNvPr>
          <p:cNvSpPr/>
          <p:nvPr/>
        </p:nvSpPr>
        <p:spPr>
          <a:xfrm>
            <a:off x="6733464" y="5469110"/>
            <a:ext cx="3282395" cy="1817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id="{E741F1BE-BD28-4497-B23C-7FA2490BDE7D}"/>
              </a:ext>
            </a:extLst>
          </p:cNvPr>
          <p:cNvSpPr txBox="1"/>
          <p:nvPr/>
        </p:nvSpPr>
        <p:spPr>
          <a:xfrm>
            <a:off x="2023746" y="1230034"/>
            <a:ext cx="3473893" cy="369332"/>
          </a:xfrm>
          <a:prstGeom prst="rect">
            <a:avLst/>
          </a:prstGeom>
          <a:noFill/>
        </p:spPr>
        <p:txBody>
          <a:bodyPr wrap="square" rtlCol="0">
            <a:spAutoFit/>
          </a:bodyPr>
          <a:lstStyle/>
          <a:p>
            <a:r>
              <a:rPr lang="es-ES" b="1" dirty="0">
                <a:latin typeface="+mj-lt"/>
              </a:rPr>
              <a:t>MODELO ESTRUCTURAL</a:t>
            </a:r>
            <a:endParaRPr lang="es-EC" b="1" dirty="0">
              <a:latin typeface="+mj-lt"/>
            </a:endParaRPr>
          </a:p>
        </p:txBody>
      </p:sp>
      <p:sp>
        <p:nvSpPr>
          <p:cNvPr id="16" name="CuadroTexto 15">
            <a:extLst>
              <a:ext uri="{FF2B5EF4-FFF2-40B4-BE49-F238E27FC236}">
                <a16:creationId xmlns:a16="http://schemas.microsoft.com/office/drawing/2014/main" id="{4F3E1C6B-EDC4-462F-ACF7-47D89D83CD3A}"/>
              </a:ext>
            </a:extLst>
          </p:cNvPr>
          <p:cNvSpPr txBox="1"/>
          <p:nvPr/>
        </p:nvSpPr>
        <p:spPr>
          <a:xfrm>
            <a:off x="7895589" y="737855"/>
            <a:ext cx="3473893" cy="369332"/>
          </a:xfrm>
          <a:prstGeom prst="rect">
            <a:avLst/>
          </a:prstGeom>
          <a:noFill/>
        </p:spPr>
        <p:txBody>
          <a:bodyPr wrap="square" rtlCol="0">
            <a:spAutoFit/>
          </a:bodyPr>
          <a:lstStyle/>
          <a:p>
            <a:r>
              <a:rPr lang="es-ES" b="1" dirty="0">
                <a:latin typeface="+mj-lt"/>
              </a:rPr>
              <a:t>PARÁMETROS SÍSMICOS</a:t>
            </a:r>
            <a:endParaRPr lang="es-EC" b="1" dirty="0">
              <a:latin typeface="+mj-lt"/>
            </a:endParaRPr>
          </a:p>
        </p:txBody>
      </p:sp>
      <p:sp>
        <p:nvSpPr>
          <p:cNvPr id="17" name="CuadroTexto 16">
            <a:extLst>
              <a:ext uri="{FF2B5EF4-FFF2-40B4-BE49-F238E27FC236}">
                <a16:creationId xmlns:a16="http://schemas.microsoft.com/office/drawing/2014/main" id="{78B13207-4837-47C3-9E5A-8DA665EABD1F}"/>
              </a:ext>
            </a:extLst>
          </p:cNvPr>
          <p:cNvSpPr txBox="1"/>
          <p:nvPr/>
        </p:nvSpPr>
        <p:spPr>
          <a:xfrm>
            <a:off x="2487726" y="5438101"/>
            <a:ext cx="3854451" cy="461665"/>
          </a:xfrm>
          <a:prstGeom prst="rect">
            <a:avLst/>
          </a:prstGeom>
          <a:noFill/>
        </p:spPr>
        <p:txBody>
          <a:bodyPr wrap="square" rtlCol="0">
            <a:spAutoFit/>
          </a:bodyPr>
          <a:lstStyle/>
          <a:p>
            <a:r>
              <a:rPr lang="es-ES" sz="2400" b="1" dirty="0">
                <a:solidFill>
                  <a:srgbClr val="0070C0"/>
                </a:solidFill>
                <a:latin typeface="+mj-lt"/>
              </a:rPr>
              <a:t>AISI S200-07</a:t>
            </a:r>
            <a:endParaRPr lang="es-EC" sz="2400" b="1" dirty="0">
              <a:solidFill>
                <a:srgbClr val="0070C0"/>
              </a:solidFill>
              <a:latin typeface="+mj-lt"/>
            </a:endParaRPr>
          </a:p>
        </p:txBody>
      </p:sp>
      <p:sp>
        <p:nvSpPr>
          <p:cNvPr id="18" name="Rectángulo 17">
            <a:extLst>
              <a:ext uri="{FF2B5EF4-FFF2-40B4-BE49-F238E27FC236}">
                <a16:creationId xmlns:a16="http://schemas.microsoft.com/office/drawing/2014/main" id="{25F47C4E-0B39-47D8-9036-38214BB0053C}"/>
              </a:ext>
            </a:extLst>
          </p:cNvPr>
          <p:cNvSpPr/>
          <p:nvPr/>
        </p:nvSpPr>
        <p:spPr>
          <a:xfrm>
            <a:off x="1289049" y="390537"/>
            <a:ext cx="2582287"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19" name="Imagen 18">
            <a:extLst>
              <a:ext uri="{FF2B5EF4-FFF2-40B4-BE49-F238E27FC236}">
                <a16:creationId xmlns:a16="http://schemas.microsoft.com/office/drawing/2014/main" id="{92017180-E52D-45C7-87F1-F85C6E3F5379}"/>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3976629" y="403421"/>
            <a:ext cx="876647" cy="703766"/>
          </a:xfrm>
          <a:prstGeom prst="rect">
            <a:avLst/>
          </a:prstGeom>
        </p:spPr>
      </p:pic>
      <p:sp>
        <p:nvSpPr>
          <p:cNvPr id="21" name="CuadroTexto 20">
            <a:extLst>
              <a:ext uri="{FF2B5EF4-FFF2-40B4-BE49-F238E27FC236}">
                <a16:creationId xmlns:a16="http://schemas.microsoft.com/office/drawing/2014/main" id="{7B93EEAF-2BF5-4216-9EAE-3CA1C9FA141C}"/>
              </a:ext>
            </a:extLst>
          </p:cNvPr>
          <p:cNvSpPr txBox="1"/>
          <p:nvPr/>
        </p:nvSpPr>
        <p:spPr>
          <a:xfrm>
            <a:off x="1848196" y="403421"/>
            <a:ext cx="2435046" cy="1138773"/>
          </a:xfrm>
          <a:prstGeom prst="rect">
            <a:avLst/>
          </a:prstGeom>
          <a:noFill/>
        </p:spPr>
        <p:txBody>
          <a:bodyPr wrap="square" rtlCol="0">
            <a:spAutoFit/>
          </a:bodyPr>
          <a:lstStyle/>
          <a:p>
            <a:r>
              <a:rPr lang="es-ES" sz="2800" b="1" dirty="0">
                <a:solidFill>
                  <a:srgbClr val="0070C0"/>
                </a:solidFill>
                <a:latin typeface="+mj-lt"/>
              </a:rPr>
              <a:t>STEEL FRAME</a:t>
            </a:r>
            <a:endParaRPr lang="es-EC" sz="2800" b="1" dirty="0">
              <a:latin typeface="+mj-lt"/>
            </a:endParaRPr>
          </a:p>
          <a:p>
            <a:endParaRPr lang="es-EC" sz="4000" dirty="0">
              <a:solidFill>
                <a:schemeClr val="accent6">
                  <a:lumMod val="75000"/>
                </a:schemeClr>
              </a:solidFill>
            </a:endParaRPr>
          </a:p>
        </p:txBody>
      </p:sp>
      <p:pic>
        <p:nvPicPr>
          <p:cNvPr id="31" name="Imagen 30">
            <a:extLst>
              <a:ext uri="{FF2B5EF4-FFF2-40B4-BE49-F238E27FC236}">
                <a16:creationId xmlns:a16="http://schemas.microsoft.com/office/drawing/2014/main" id="{A91E1D7B-969E-49F5-9BB5-109DC40FE674}"/>
              </a:ext>
            </a:extLst>
          </p:cNvPr>
          <p:cNvPicPr/>
          <p:nvPr/>
        </p:nvPicPr>
        <p:blipFill>
          <a:blip r:embed="rId7">
            <a:extLst>
              <a:ext uri="{28A0092B-C50C-407E-A947-70E740481C1C}">
                <a14:useLocalDpi xmlns:a14="http://schemas.microsoft.com/office/drawing/2010/main" val="0"/>
              </a:ext>
            </a:extLst>
          </a:blip>
          <a:stretch>
            <a:fillRect/>
          </a:stretch>
        </p:blipFill>
        <p:spPr>
          <a:xfrm>
            <a:off x="1508899" y="1742379"/>
            <a:ext cx="3819525" cy="3638550"/>
          </a:xfrm>
          <a:prstGeom prst="rect">
            <a:avLst/>
          </a:prstGeom>
        </p:spPr>
      </p:pic>
      <p:sp>
        <p:nvSpPr>
          <p:cNvPr id="23" name="CuadroTexto 22">
            <a:extLst>
              <a:ext uri="{FF2B5EF4-FFF2-40B4-BE49-F238E27FC236}">
                <a16:creationId xmlns:a16="http://schemas.microsoft.com/office/drawing/2014/main" id="{A934DB8E-BBEB-44EB-BA45-085B80ABB3F9}"/>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22" name="Elipse 21">
            <a:extLst>
              <a:ext uri="{FF2B5EF4-FFF2-40B4-BE49-F238E27FC236}">
                <a16:creationId xmlns:a16="http://schemas.microsoft.com/office/drawing/2014/main" id="{790A8C90-757B-4C57-ADE0-8BFCB142CB33}"/>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CuadroTexto 23">
            <a:extLst>
              <a:ext uri="{FF2B5EF4-FFF2-40B4-BE49-F238E27FC236}">
                <a16:creationId xmlns:a16="http://schemas.microsoft.com/office/drawing/2014/main" id="{2EF4045B-EFE9-43D1-BF89-E5C721B3B88D}"/>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52</a:t>
            </a:r>
            <a:endParaRPr lang="es-EC" dirty="0">
              <a:solidFill>
                <a:srgbClr val="002060"/>
              </a:solidFill>
            </a:endParaRPr>
          </a:p>
        </p:txBody>
      </p:sp>
    </p:spTree>
    <p:extLst>
      <p:ext uri="{BB962C8B-B14F-4D97-AF65-F5344CB8AC3E}">
        <p14:creationId xmlns:p14="http://schemas.microsoft.com/office/powerpoint/2010/main" val="929082341"/>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5" name="CuadroTexto 14">
            <a:extLst>
              <a:ext uri="{FF2B5EF4-FFF2-40B4-BE49-F238E27FC236}">
                <a16:creationId xmlns:a16="http://schemas.microsoft.com/office/drawing/2014/main" id="{E741F1BE-BD28-4497-B23C-7FA2490BDE7D}"/>
              </a:ext>
            </a:extLst>
          </p:cNvPr>
          <p:cNvSpPr txBox="1"/>
          <p:nvPr/>
        </p:nvSpPr>
        <p:spPr>
          <a:xfrm>
            <a:off x="2591077" y="1598895"/>
            <a:ext cx="3473893" cy="369332"/>
          </a:xfrm>
          <a:prstGeom prst="rect">
            <a:avLst/>
          </a:prstGeom>
          <a:noFill/>
        </p:spPr>
        <p:txBody>
          <a:bodyPr wrap="square" rtlCol="0">
            <a:spAutoFit/>
          </a:bodyPr>
          <a:lstStyle/>
          <a:p>
            <a:r>
              <a:rPr lang="es-ES" b="1" dirty="0">
                <a:latin typeface="+mj-lt"/>
              </a:rPr>
              <a:t>Detalle de losa</a:t>
            </a:r>
            <a:endParaRPr lang="es-EC" b="1" dirty="0">
              <a:latin typeface="+mj-lt"/>
            </a:endParaRPr>
          </a:p>
        </p:txBody>
      </p:sp>
      <p:sp>
        <p:nvSpPr>
          <p:cNvPr id="16" name="CuadroTexto 15">
            <a:extLst>
              <a:ext uri="{FF2B5EF4-FFF2-40B4-BE49-F238E27FC236}">
                <a16:creationId xmlns:a16="http://schemas.microsoft.com/office/drawing/2014/main" id="{4F3E1C6B-EDC4-462F-ACF7-47D89D83CD3A}"/>
              </a:ext>
            </a:extLst>
          </p:cNvPr>
          <p:cNvSpPr txBox="1"/>
          <p:nvPr/>
        </p:nvSpPr>
        <p:spPr>
          <a:xfrm>
            <a:off x="7695127" y="1598895"/>
            <a:ext cx="3473893" cy="369332"/>
          </a:xfrm>
          <a:prstGeom prst="rect">
            <a:avLst/>
          </a:prstGeom>
          <a:noFill/>
        </p:spPr>
        <p:txBody>
          <a:bodyPr wrap="square" rtlCol="0">
            <a:spAutoFit/>
          </a:bodyPr>
          <a:lstStyle/>
          <a:p>
            <a:r>
              <a:rPr lang="es-ES" b="1" dirty="0">
                <a:latin typeface="+mj-lt"/>
              </a:rPr>
              <a:t>Sección de paneles</a:t>
            </a:r>
            <a:endParaRPr lang="es-EC" b="1" dirty="0">
              <a:latin typeface="+mj-lt"/>
            </a:endParaRPr>
          </a:p>
        </p:txBody>
      </p:sp>
      <p:sp>
        <p:nvSpPr>
          <p:cNvPr id="18" name="Rectángulo 17">
            <a:extLst>
              <a:ext uri="{FF2B5EF4-FFF2-40B4-BE49-F238E27FC236}">
                <a16:creationId xmlns:a16="http://schemas.microsoft.com/office/drawing/2014/main" id="{25F47C4E-0B39-47D8-9036-38214BB0053C}"/>
              </a:ext>
            </a:extLst>
          </p:cNvPr>
          <p:cNvSpPr/>
          <p:nvPr/>
        </p:nvSpPr>
        <p:spPr>
          <a:xfrm>
            <a:off x="1289049" y="390537"/>
            <a:ext cx="2609183"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17" name="Imagen 16">
            <a:extLst>
              <a:ext uri="{FF2B5EF4-FFF2-40B4-BE49-F238E27FC236}">
                <a16:creationId xmlns:a16="http://schemas.microsoft.com/office/drawing/2014/main" id="{988CB9BD-DAD8-4590-9BD0-F272BC5FF0CC}"/>
              </a:ext>
            </a:extLst>
          </p:cNvPr>
          <p:cNvPicPr/>
          <p:nvPr/>
        </p:nvPicPr>
        <p:blipFill>
          <a:blip r:embed="rId5">
            <a:extLst>
              <a:ext uri="{28A0092B-C50C-407E-A947-70E740481C1C}">
                <a14:useLocalDpi xmlns:a14="http://schemas.microsoft.com/office/drawing/2010/main" val="0"/>
              </a:ext>
            </a:extLst>
          </a:blip>
          <a:stretch>
            <a:fillRect/>
          </a:stretch>
        </p:blipFill>
        <p:spPr>
          <a:xfrm>
            <a:off x="6465573" y="1968227"/>
            <a:ext cx="4333875" cy="3409950"/>
          </a:xfrm>
          <a:prstGeom prst="rect">
            <a:avLst/>
          </a:prstGeom>
        </p:spPr>
      </p:pic>
      <p:pic>
        <p:nvPicPr>
          <p:cNvPr id="23" name="Imagen 22">
            <a:extLst>
              <a:ext uri="{FF2B5EF4-FFF2-40B4-BE49-F238E27FC236}">
                <a16:creationId xmlns:a16="http://schemas.microsoft.com/office/drawing/2014/main" id="{3F8CFA62-78BD-4B0D-9520-F66391567A6F}"/>
              </a:ext>
            </a:extLst>
          </p:cNvPr>
          <p:cNvPicPr/>
          <p:nvPr/>
        </p:nvPicPr>
        <p:blipFill>
          <a:blip r:embed="rId6">
            <a:extLst>
              <a:ext uri="{28A0092B-C50C-407E-A947-70E740481C1C}">
                <a14:useLocalDpi xmlns:a14="http://schemas.microsoft.com/office/drawing/2010/main" val="0"/>
              </a:ext>
            </a:extLst>
          </a:blip>
          <a:stretch>
            <a:fillRect/>
          </a:stretch>
        </p:blipFill>
        <p:spPr>
          <a:xfrm>
            <a:off x="1168567" y="2044427"/>
            <a:ext cx="4495800" cy="3333750"/>
          </a:xfrm>
          <a:prstGeom prst="rect">
            <a:avLst/>
          </a:prstGeom>
        </p:spPr>
      </p:pic>
      <p:pic>
        <p:nvPicPr>
          <p:cNvPr id="24" name="Imagen 23">
            <a:extLst>
              <a:ext uri="{FF2B5EF4-FFF2-40B4-BE49-F238E27FC236}">
                <a16:creationId xmlns:a16="http://schemas.microsoft.com/office/drawing/2014/main" id="{8962D357-CEEA-4D98-A08D-5D7832670EB7}"/>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4010603" y="363698"/>
            <a:ext cx="876647" cy="703766"/>
          </a:xfrm>
          <a:prstGeom prst="rect">
            <a:avLst/>
          </a:prstGeom>
        </p:spPr>
      </p:pic>
      <p:sp>
        <p:nvSpPr>
          <p:cNvPr id="29" name="CuadroTexto 28">
            <a:extLst>
              <a:ext uri="{FF2B5EF4-FFF2-40B4-BE49-F238E27FC236}">
                <a16:creationId xmlns:a16="http://schemas.microsoft.com/office/drawing/2014/main" id="{47CC5391-D026-44C7-8C9D-4069B7C1D200}"/>
              </a:ext>
            </a:extLst>
          </p:cNvPr>
          <p:cNvSpPr txBox="1"/>
          <p:nvPr/>
        </p:nvSpPr>
        <p:spPr>
          <a:xfrm>
            <a:off x="1848196" y="403421"/>
            <a:ext cx="2435046" cy="1138773"/>
          </a:xfrm>
          <a:prstGeom prst="rect">
            <a:avLst/>
          </a:prstGeom>
          <a:noFill/>
        </p:spPr>
        <p:txBody>
          <a:bodyPr wrap="square" rtlCol="0">
            <a:spAutoFit/>
          </a:bodyPr>
          <a:lstStyle/>
          <a:p>
            <a:r>
              <a:rPr lang="es-ES" sz="2800" b="1" dirty="0">
                <a:solidFill>
                  <a:srgbClr val="0070C0"/>
                </a:solidFill>
                <a:latin typeface="+mj-lt"/>
              </a:rPr>
              <a:t>STEEL FRAME</a:t>
            </a:r>
            <a:endParaRPr lang="es-EC" sz="2800" b="1" dirty="0">
              <a:latin typeface="+mj-lt"/>
            </a:endParaRPr>
          </a:p>
          <a:p>
            <a:endParaRPr lang="es-EC" sz="4000" dirty="0">
              <a:solidFill>
                <a:schemeClr val="accent6">
                  <a:lumMod val="75000"/>
                </a:schemeClr>
              </a:solidFill>
            </a:endParaRPr>
          </a:p>
        </p:txBody>
      </p:sp>
      <p:sp>
        <p:nvSpPr>
          <p:cNvPr id="13" name="CuadroTexto 12">
            <a:extLst>
              <a:ext uri="{FF2B5EF4-FFF2-40B4-BE49-F238E27FC236}">
                <a16:creationId xmlns:a16="http://schemas.microsoft.com/office/drawing/2014/main" id="{41AE9EEB-F609-4FA9-9A5A-FEB92155F75F}"/>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4" name="Elipse 13">
            <a:extLst>
              <a:ext uri="{FF2B5EF4-FFF2-40B4-BE49-F238E27FC236}">
                <a16:creationId xmlns:a16="http://schemas.microsoft.com/office/drawing/2014/main" id="{5F077237-C15F-46D3-A3FE-BB6B215E85D0}"/>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CuadroTexto 18">
            <a:extLst>
              <a:ext uri="{FF2B5EF4-FFF2-40B4-BE49-F238E27FC236}">
                <a16:creationId xmlns:a16="http://schemas.microsoft.com/office/drawing/2014/main" id="{E23414A0-E393-4B42-B928-949C5E0F8789}"/>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53</a:t>
            </a:r>
            <a:endParaRPr lang="es-EC" dirty="0">
              <a:solidFill>
                <a:srgbClr val="002060"/>
              </a:solidFill>
            </a:endParaRPr>
          </a:p>
        </p:txBody>
      </p:sp>
    </p:spTree>
    <p:extLst>
      <p:ext uri="{BB962C8B-B14F-4D97-AF65-F5344CB8AC3E}">
        <p14:creationId xmlns:p14="http://schemas.microsoft.com/office/powerpoint/2010/main" val="1296196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5" name="CuadroTexto 14">
            <a:extLst>
              <a:ext uri="{FF2B5EF4-FFF2-40B4-BE49-F238E27FC236}">
                <a16:creationId xmlns:a16="http://schemas.microsoft.com/office/drawing/2014/main" id="{E741F1BE-BD28-4497-B23C-7FA2490BDE7D}"/>
              </a:ext>
            </a:extLst>
          </p:cNvPr>
          <p:cNvSpPr txBox="1"/>
          <p:nvPr/>
        </p:nvSpPr>
        <p:spPr>
          <a:xfrm>
            <a:off x="2622107" y="1598895"/>
            <a:ext cx="3473893" cy="369332"/>
          </a:xfrm>
          <a:prstGeom prst="rect">
            <a:avLst/>
          </a:prstGeom>
          <a:noFill/>
        </p:spPr>
        <p:txBody>
          <a:bodyPr wrap="square" rtlCol="0">
            <a:spAutoFit/>
          </a:bodyPr>
          <a:lstStyle/>
          <a:p>
            <a:r>
              <a:rPr lang="es-ES" b="1" dirty="0">
                <a:latin typeface="+mj-lt"/>
              </a:rPr>
              <a:t>Sección tipo I</a:t>
            </a:r>
            <a:endParaRPr lang="es-EC" b="1" dirty="0">
              <a:latin typeface="+mj-lt"/>
            </a:endParaRPr>
          </a:p>
        </p:txBody>
      </p:sp>
      <p:sp>
        <p:nvSpPr>
          <p:cNvPr id="16" name="CuadroTexto 15">
            <a:extLst>
              <a:ext uri="{FF2B5EF4-FFF2-40B4-BE49-F238E27FC236}">
                <a16:creationId xmlns:a16="http://schemas.microsoft.com/office/drawing/2014/main" id="{4F3E1C6B-EDC4-462F-ACF7-47D89D83CD3A}"/>
              </a:ext>
            </a:extLst>
          </p:cNvPr>
          <p:cNvSpPr txBox="1"/>
          <p:nvPr/>
        </p:nvSpPr>
        <p:spPr>
          <a:xfrm>
            <a:off x="7832946" y="1598895"/>
            <a:ext cx="3473893" cy="369332"/>
          </a:xfrm>
          <a:prstGeom prst="rect">
            <a:avLst/>
          </a:prstGeom>
          <a:noFill/>
        </p:spPr>
        <p:txBody>
          <a:bodyPr wrap="square" rtlCol="0">
            <a:spAutoFit/>
          </a:bodyPr>
          <a:lstStyle/>
          <a:p>
            <a:r>
              <a:rPr lang="es-ES" b="1" dirty="0">
                <a:latin typeface="+mj-lt"/>
              </a:rPr>
              <a:t>Sección tipo II</a:t>
            </a:r>
            <a:endParaRPr lang="es-EC" b="1" dirty="0">
              <a:latin typeface="+mj-lt"/>
            </a:endParaRPr>
          </a:p>
        </p:txBody>
      </p:sp>
      <p:sp>
        <p:nvSpPr>
          <p:cNvPr id="18" name="Rectángulo 17">
            <a:extLst>
              <a:ext uri="{FF2B5EF4-FFF2-40B4-BE49-F238E27FC236}">
                <a16:creationId xmlns:a16="http://schemas.microsoft.com/office/drawing/2014/main" id="{25F47C4E-0B39-47D8-9036-38214BB0053C}"/>
              </a:ext>
            </a:extLst>
          </p:cNvPr>
          <p:cNvSpPr/>
          <p:nvPr/>
        </p:nvSpPr>
        <p:spPr>
          <a:xfrm>
            <a:off x="1289050" y="390537"/>
            <a:ext cx="2593140"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14" name="Imagen 13">
            <a:extLst>
              <a:ext uri="{FF2B5EF4-FFF2-40B4-BE49-F238E27FC236}">
                <a16:creationId xmlns:a16="http://schemas.microsoft.com/office/drawing/2014/main" id="{B73C6524-BB71-46AF-AD56-B8694D64C703}"/>
              </a:ext>
            </a:extLst>
          </p:cNvPr>
          <p:cNvPicPr/>
          <p:nvPr/>
        </p:nvPicPr>
        <p:blipFill>
          <a:blip r:embed="rId5">
            <a:extLst>
              <a:ext uri="{28A0092B-C50C-407E-A947-70E740481C1C}">
                <a14:useLocalDpi xmlns:a14="http://schemas.microsoft.com/office/drawing/2010/main" val="0"/>
              </a:ext>
            </a:extLst>
          </a:blip>
          <a:stretch>
            <a:fillRect/>
          </a:stretch>
        </p:blipFill>
        <p:spPr>
          <a:xfrm>
            <a:off x="1289048" y="1968227"/>
            <a:ext cx="4295775" cy="3381375"/>
          </a:xfrm>
          <a:prstGeom prst="rect">
            <a:avLst/>
          </a:prstGeom>
        </p:spPr>
      </p:pic>
      <p:pic>
        <p:nvPicPr>
          <p:cNvPr id="17" name="Imagen 16">
            <a:extLst>
              <a:ext uri="{FF2B5EF4-FFF2-40B4-BE49-F238E27FC236}">
                <a16:creationId xmlns:a16="http://schemas.microsoft.com/office/drawing/2014/main" id="{988CB9BD-DAD8-4590-9BD0-F272BC5FF0CC}"/>
              </a:ext>
            </a:extLst>
          </p:cNvPr>
          <p:cNvPicPr/>
          <p:nvPr/>
        </p:nvPicPr>
        <p:blipFill>
          <a:blip r:embed="rId6">
            <a:extLst>
              <a:ext uri="{28A0092B-C50C-407E-A947-70E740481C1C}">
                <a14:useLocalDpi xmlns:a14="http://schemas.microsoft.com/office/drawing/2010/main" val="0"/>
              </a:ext>
            </a:extLst>
          </a:blip>
          <a:stretch>
            <a:fillRect/>
          </a:stretch>
        </p:blipFill>
        <p:spPr>
          <a:xfrm>
            <a:off x="6465573" y="1968227"/>
            <a:ext cx="4333875" cy="3409950"/>
          </a:xfrm>
          <a:prstGeom prst="rect">
            <a:avLst/>
          </a:prstGeom>
        </p:spPr>
      </p:pic>
      <p:sp>
        <p:nvSpPr>
          <p:cNvPr id="19" name="CuadroTexto 18">
            <a:extLst>
              <a:ext uri="{FF2B5EF4-FFF2-40B4-BE49-F238E27FC236}">
                <a16:creationId xmlns:a16="http://schemas.microsoft.com/office/drawing/2014/main" id="{32FF96A6-7427-4AC0-A9E5-F4D6C76C6E6C}"/>
              </a:ext>
            </a:extLst>
          </p:cNvPr>
          <p:cNvSpPr txBox="1"/>
          <p:nvPr/>
        </p:nvSpPr>
        <p:spPr>
          <a:xfrm>
            <a:off x="1848196" y="403421"/>
            <a:ext cx="2435046" cy="1138773"/>
          </a:xfrm>
          <a:prstGeom prst="rect">
            <a:avLst/>
          </a:prstGeom>
          <a:noFill/>
        </p:spPr>
        <p:txBody>
          <a:bodyPr wrap="square" rtlCol="0">
            <a:spAutoFit/>
          </a:bodyPr>
          <a:lstStyle/>
          <a:p>
            <a:r>
              <a:rPr lang="es-ES" sz="2800" b="1" dirty="0">
                <a:solidFill>
                  <a:srgbClr val="0070C0"/>
                </a:solidFill>
                <a:latin typeface="+mj-lt"/>
              </a:rPr>
              <a:t>STEEL FRAME</a:t>
            </a:r>
            <a:endParaRPr lang="es-EC" sz="2800" b="1" dirty="0">
              <a:latin typeface="+mj-lt"/>
            </a:endParaRPr>
          </a:p>
          <a:p>
            <a:endParaRPr lang="es-EC" sz="4000" dirty="0">
              <a:solidFill>
                <a:schemeClr val="accent6">
                  <a:lumMod val="75000"/>
                </a:schemeClr>
              </a:solidFill>
            </a:endParaRPr>
          </a:p>
        </p:txBody>
      </p:sp>
      <p:pic>
        <p:nvPicPr>
          <p:cNvPr id="21" name="Imagen 20">
            <a:extLst>
              <a:ext uri="{FF2B5EF4-FFF2-40B4-BE49-F238E27FC236}">
                <a16:creationId xmlns:a16="http://schemas.microsoft.com/office/drawing/2014/main" id="{B707D1A8-C1EA-4ED8-8E09-0FD031DDDD51}"/>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4010603" y="363698"/>
            <a:ext cx="876647" cy="703766"/>
          </a:xfrm>
          <a:prstGeom prst="rect">
            <a:avLst/>
          </a:prstGeom>
        </p:spPr>
      </p:pic>
      <p:sp>
        <p:nvSpPr>
          <p:cNvPr id="22" name="CuadroTexto 21">
            <a:extLst>
              <a:ext uri="{FF2B5EF4-FFF2-40B4-BE49-F238E27FC236}">
                <a16:creationId xmlns:a16="http://schemas.microsoft.com/office/drawing/2014/main" id="{AA859863-BCCB-4816-B067-F6F07F6FEDCF}"/>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23" name="CuadroTexto 22">
            <a:extLst>
              <a:ext uri="{FF2B5EF4-FFF2-40B4-BE49-F238E27FC236}">
                <a16:creationId xmlns:a16="http://schemas.microsoft.com/office/drawing/2014/main" id="{8A114BB0-2759-4F58-9C37-9C1F18A44D21}"/>
              </a:ext>
            </a:extLst>
          </p:cNvPr>
          <p:cNvSpPr txBox="1"/>
          <p:nvPr/>
        </p:nvSpPr>
        <p:spPr>
          <a:xfrm>
            <a:off x="7921861" y="5378177"/>
            <a:ext cx="3473893" cy="369332"/>
          </a:xfrm>
          <a:prstGeom prst="rect">
            <a:avLst/>
          </a:prstGeom>
          <a:noFill/>
        </p:spPr>
        <p:txBody>
          <a:bodyPr wrap="square" rtlCol="0">
            <a:spAutoFit/>
          </a:bodyPr>
          <a:lstStyle/>
          <a:p>
            <a:r>
              <a:rPr lang="es-ES" b="1" dirty="0">
                <a:solidFill>
                  <a:schemeClr val="accent6">
                    <a:lumMod val="50000"/>
                  </a:schemeClr>
                </a:solidFill>
                <a:latin typeface="+mj-lt"/>
              </a:rPr>
              <a:t>@  60 cm</a:t>
            </a:r>
            <a:endParaRPr lang="es-EC" b="1" dirty="0">
              <a:solidFill>
                <a:schemeClr val="accent6">
                  <a:lumMod val="50000"/>
                </a:schemeClr>
              </a:solidFill>
              <a:latin typeface="+mj-lt"/>
            </a:endParaRPr>
          </a:p>
        </p:txBody>
      </p:sp>
      <p:sp>
        <p:nvSpPr>
          <p:cNvPr id="24" name="Elipse 23">
            <a:extLst>
              <a:ext uri="{FF2B5EF4-FFF2-40B4-BE49-F238E27FC236}">
                <a16:creationId xmlns:a16="http://schemas.microsoft.com/office/drawing/2014/main" id="{0A439742-4231-427D-A3AA-A5B7858403B8}"/>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CuadroTexto 24">
            <a:extLst>
              <a:ext uri="{FF2B5EF4-FFF2-40B4-BE49-F238E27FC236}">
                <a16:creationId xmlns:a16="http://schemas.microsoft.com/office/drawing/2014/main" id="{D219D6D4-1995-4F5C-A5EA-B9E24F023F98}"/>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54</a:t>
            </a:r>
            <a:endParaRPr lang="es-EC" dirty="0">
              <a:solidFill>
                <a:srgbClr val="002060"/>
              </a:solidFill>
            </a:endParaRPr>
          </a:p>
        </p:txBody>
      </p:sp>
    </p:spTree>
    <p:extLst>
      <p:ext uri="{BB962C8B-B14F-4D97-AF65-F5344CB8AC3E}">
        <p14:creationId xmlns:p14="http://schemas.microsoft.com/office/powerpoint/2010/main" val="198627276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49" y="390537"/>
            <a:ext cx="6334095"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32893" y="421052"/>
            <a:ext cx="5915444" cy="1138773"/>
          </a:xfrm>
          <a:prstGeom prst="rect">
            <a:avLst/>
          </a:prstGeom>
          <a:noFill/>
        </p:spPr>
        <p:txBody>
          <a:bodyPr wrap="square" rtlCol="0">
            <a:spAutoFit/>
          </a:bodyPr>
          <a:lstStyle/>
          <a:p>
            <a:r>
              <a:rPr lang="es-ES" sz="2800" b="1" dirty="0">
                <a:solidFill>
                  <a:srgbClr val="0070C0"/>
                </a:solidFill>
                <a:latin typeface="+mj-lt"/>
              </a:rPr>
              <a:t>MODELAMIENTO BIM: Familia PGC ,PGG</a:t>
            </a:r>
            <a:endParaRPr lang="es-EC" sz="2800" b="1" dirty="0">
              <a:latin typeface="+mj-lt"/>
            </a:endParaRPr>
          </a:p>
          <a:p>
            <a:endParaRPr lang="es-EC" sz="4000" dirty="0">
              <a:solidFill>
                <a:schemeClr val="accent6">
                  <a:lumMod val="75000"/>
                </a:schemeClr>
              </a:solidFill>
            </a:endParaRPr>
          </a:p>
        </p:txBody>
      </p:sp>
      <p:pic>
        <p:nvPicPr>
          <p:cNvPr id="2050" name="Picture 2" descr="STEEL FRAME – COMPONENTES – Miró Emprendimientos">
            <a:extLst>
              <a:ext uri="{FF2B5EF4-FFF2-40B4-BE49-F238E27FC236}">
                <a16:creationId xmlns:a16="http://schemas.microsoft.com/office/drawing/2014/main" id="{4532304B-115F-4122-B6B1-F6FE7A24A751}"/>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699919" y="1205723"/>
            <a:ext cx="5566618" cy="1955122"/>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E2CFC5E9-A740-476B-A2C9-B09B818974A1}"/>
              </a:ext>
            </a:extLst>
          </p:cNvPr>
          <p:cNvPicPr/>
          <p:nvPr/>
        </p:nvPicPr>
        <p:blipFill>
          <a:blip r:embed="rId6" cstate="email">
            <a:extLst>
              <a:ext uri="{28A0092B-C50C-407E-A947-70E740481C1C}">
                <a14:useLocalDpi xmlns:a14="http://schemas.microsoft.com/office/drawing/2010/main" val="0"/>
              </a:ext>
            </a:extLst>
          </a:blip>
          <a:stretch>
            <a:fillRect/>
          </a:stretch>
        </p:blipFill>
        <p:spPr>
          <a:xfrm>
            <a:off x="292458" y="4675663"/>
            <a:ext cx="2519680" cy="1533525"/>
          </a:xfrm>
          <a:prstGeom prst="rect">
            <a:avLst/>
          </a:prstGeom>
        </p:spPr>
      </p:pic>
      <p:pic>
        <p:nvPicPr>
          <p:cNvPr id="21" name="Imagen 20">
            <a:extLst>
              <a:ext uri="{FF2B5EF4-FFF2-40B4-BE49-F238E27FC236}">
                <a16:creationId xmlns:a16="http://schemas.microsoft.com/office/drawing/2014/main" id="{338F9842-67C5-4A0F-B19D-D71606EBEA80}"/>
              </a:ext>
            </a:extLst>
          </p:cNvPr>
          <p:cNvPicPr/>
          <p:nvPr/>
        </p:nvPicPr>
        <p:blipFill>
          <a:blip r:embed="rId7" cstate="email">
            <a:extLst>
              <a:ext uri="{28A0092B-C50C-407E-A947-70E740481C1C}">
                <a14:useLocalDpi xmlns:a14="http://schemas.microsoft.com/office/drawing/2010/main" val="0"/>
              </a:ext>
            </a:extLst>
          </a:blip>
          <a:stretch>
            <a:fillRect/>
          </a:stretch>
        </p:blipFill>
        <p:spPr>
          <a:xfrm>
            <a:off x="2990707" y="4461866"/>
            <a:ext cx="3599815" cy="1797050"/>
          </a:xfrm>
          <a:prstGeom prst="rect">
            <a:avLst/>
          </a:prstGeom>
        </p:spPr>
      </p:pic>
      <p:pic>
        <p:nvPicPr>
          <p:cNvPr id="22" name="Imagen 21">
            <a:extLst>
              <a:ext uri="{FF2B5EF4-FFF2-40B4-BE49-F238E27FC236}">
                <a16:creationId xmlns:a16="http://schemas.microsoft.com/office/drawing/2014/main" id="{78743450-4FD4-43D7-971D-CF7C60A3B2F9}"/>
              </a:ext>
            </a:extLst>
          </p:cNvPr>
          <p:cNvPicPr/>
          <p:nvPr/>
        </p:nvPicPr>
        <p:blipFill>
          <a:blip r:embed="rId8" cstate="email">
            <a:extLst>
              <a:ext uri="{28A0092B-C50C-407E-A947-70E740481C1C}">
                <a14:useLocalDpi xmlns:a14="http://schemas.microsoft.com/office/drawing/2010/main" val="0"/>
              </a:ext>
            </a:extLst>
          </a:blip>
          <a:stretch>
            <a:fillRect/>
          </a:stretch>
        </p:blipFill>
        <p:spPr>
          <a:xfrm>
            <a:off x="6728078" y="2349724"/>
            <a:ext cx="5273040" cy="4018280"/>
          </a:xfrm>
          <a:prstGeom prst="rect">
            <a:avLst/>
          </a:prstGeom>
        </p:spPr>
      </p:pic>
      <p:sp>
        <p:nvSpPr>
          <p:cNvPr id="5" name="Flecha: a la derecha 4">
            <a:extLst>
              <a:ext uri="{FF2B5EF4-FFF2-40B4-BE49-F238E27FC236}">
                <a16:creationId xmlns:a16="http://schemas.microsoft.com/office/drawing/2014/main" id="{0BF0B1DB-DA01-40EE-9B66-482A90845D73}"/>
              </a:ext>
            </a:extLst>
          </p:cNvPr>
          <p:cNvSpPr/>
          <p:nvPr/>
        </p:nvSpPr>
        <p:spPr>
          <a:xfrm>
            <a:off x="2498271" y="3858101"/>
            <a:ext cx="685800" cy="305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Flecha: doblada 5">
            <a:extLst>
              <a:ext uri="{FF2B5EF4-FFF2-40B4-BE49-F238E27FC236}">
                <a16:creationId xmlns:a16="http://schemas.microsoft.com/office/drawing/2014/main" id="{58B84F1C-1D4A-469F-8D33-D874BD1D0FAE}"/>
              </a:ext>
            </a:extLst>
          </p:cNvPr>
          <p:cNvSpPr/>
          <p:nvPr/>
        </p:nvSpPr>
        <p:spPr>
          <a:xfrm>
            <a:off x="6465773" y="2030489"/>
            <a:ext cx="632078" cy="195512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8" name="CuadroTexto 27">
            <a:extLst>
              <a:ext uri="{FF2B5EF4-FFF2-40B4-BE49-F238E27FC236}">
                <a16:creationId xmlns:a16="http://schemas.microsoft.com/office/drawing/2014/main" id="{209CEFCC-36F2-49D7-AD23-8E3F95F9E041}"/>
              </a:ext>
            </a:extLst>
          </p:cNvPr>
          <p:cNvSpPr txBox="1"/>
          <p:nvPr/>
        </p:nvSpPr>
        <p:spPr>
          <a:xfrm>
            <a:off x="3865607" y="3800945"/>
            <a:ext cx="2361495" cy="369332"/>
          </a:xfrm>
          <a:prstGeom prst="rect">
            <a:avLst/>
          </a:prstGeom>
          <a:noFill/>
        </p:spPr>
        <p:txBody>
          <a:bodyPr wrap="square" rtlCol="0">
            <a:spAutoFit/>
          </a:bodyPr>
          <a:lstStyle/>
          <a:p>
            <a:r>
              <a:rPr lang="es-ES" b="1" dirty="0">
                <a:latin typeface="+mj-lt"/>
              </a:rPr>
              <a:t>Armazón estructural</a:t>
            </a:r>
            <a:endParaRPr lang="es-EC" b="1" dirty="0">
              <a:latin typeface="+mj-lt"/>
            </a:endParaRPr>
          </a:p>
        </p:txBody>
      </p:sp>
      <p:sp>
        <p:nvSpPr>
          <p:cNvPr id="29" name="CuadroTexto 28">
            <a:extLst>
              <a:ext uri="{FF2B5EF4-FFF2-40B4-BE49-F238E27FC236}">
                <a16:creationId xmlns:a16="http://schemas.microsoft.com/office/drawing/2014/main" id="{B1535541-938E-44D3-8856-D0D90C5A2464}"/>
              </a:ext>
            </a:extLst>
          </p:cNvPr>
          <p:cNvSpPr txBox="1"/>
          <p:nvPr/>
        </p:nvSpPr>
        <p:spPr>
          <a:xfrm>
            <a:off x="8458929" y="1980392"/>
            <a:ext cx="1811338" cy="369332"/>
          </a:xfrm>
          <a:prstGeom prst="rect">
            <a:avLst/>
          </a:prstGeom>
          <a:noFill/>
        </p:spPr>
        <p:txBody>
          <a:bodyPr wrap="square" rtlCol="0">
            <a:spAutoFit/>
          </a:bodyPr>
          <a:lstStyle/>
          <a:p>
            <a:r>
              <a:rPr lang="es-ES" b="1" dirty="0">
                <a:latin typeface="+mj-lt"/>
              </a:rPr>
              <a:t>Trazado del perfil</a:t>
            </a:r>
            <a:endParaRPr lang="es-EC" b="1" dirty="0">
              <a:latin typeface="+mj-lt"/>
            </a:endParaRPr>
          </a:p>
        </p:txBody>
      </p:sp>
      <p:sp>
        <p:nvSpPr>
          <p:cNvPr id="30" name="CuadroTexto 29">
            <a:extLst>
              <a:ext uri="{FF2B5EF4-FFF2-40B4-BE49-F238E27FC236}">
                <a16:creationId xmlns:a16="http://schemas.microsoft.com/office/drawing/2014/main" id="{D7EE7844-2ACD-4999-8CEB-555E064B9809}"/>
              </a:ext>
            </a:extLst>
          </p:cNvPr>
          <p:cNvSpPr txBox="1"/>
          <p:nvPr/>
        </p:nvSpPr>
        <p:spPr>
          <a:xfrm>
            <a:off x="7609536" y="1142781"/>
            <a:ext cx="3510123" cy="707886"/>
          </a:xfrm>
          <a:prstGeom prst="rect">
            <a:avLst/>
          </a:prstGeom>
          <a:noFill/>
        </p:spPr>
        <p:txBody>
          <a:bodyPr wrap="square" rtlCol="0">
            <a:spAutoFit/>
          </a:bodyPr>
          <a:lstStyle/>
          <a:p>
            <a:r>
              <a:rPr lang="es-ES" sz="4000" b="1" dirty="0">
                <a:solidFill>
                  <a:schemeClr val="accent6">
                    <a:lumMod val="75000"/>
                  </a:schemeClr>
                </a:solidFill>
                <a:latin typeface="+mj-lt"/>
              </a:rPr>
              <a:t>NTE INEN 2526</a:t>
            </a:r>
            <a:endParaRPr lang="es-EC" sz="4000" b="1" dirty="0">
              <a:solidFill>
                <a:schemeClr val="accent6">
                  <a:lumMod val="75000"/>
                </a:schemeClr>
              </a:solidFill>
              <a:latin typeface="+mj-lt"/>
            </a:endParaRPr>
          </a:p>
        </p:txBody>
      </p:sp>
      <p:sp>
        <p:nvSpPr>
          <p:cNvPr id="31" name="CuadroTexto 30">
            <a:extLst>
              <a:ext uri="{FF2B5EF4-FFF2-40B4-BE49-F238E27FC236}">
                <a16:creationId xmlns:a16="http://schemas.microsoft.com/office/drawing/2014/main" id="{C341CB7D-1BAE-4143-918D-1ACBFF0C7CE8}"/>
              </a:ext>
            </a:extLst>
          </p:cNvPr>
          <p:cNvSpPr txBox="1"/>
          <p:nvPr/>
        </p:nvSpPr>
        <p:spPr>
          <a:xfrm>
            <a:off x="1114533" y="3865727"/>
            <a:ext cx="1541005" cy="369332"/>
          </a:xfrm>
          <a:prstGeom prst="rect">
            <a:avLst/>
          </a:prstGeom>
          <a:noFill/>
        </p:spPr>
        <p:txBody>
          <a:bodyPr wrap="square" rtlCol="0">
            <a:spAutoFit/>
          </a:bodyPr>
          <a:lstStyle/>
          <a:p>
            <a:r>
              <a:rPr lang="es-ES" b="1" dirty="0">
                <a:latin typeface="+mj-lt"/>
              </a:rPr>
              <a:t>Familia</a:t>
            </a:r>
            <a:endParaRPr lang="es-EC" b="1" dirty="0">
              <a:latin typeface="+mj-lt"/>
            </a:endParaRPr>
          </a:p>
        </p:txBody>
      </p:sp>
      <p:pic>
        <p:nvPicPr>
          <p:cNvPr id="32" name="Imagen 31">
            <a:extLst>
              <a:ext uri="{FF2B5EF4-FFF2-40B4-BE49-F238E27FC236}">
                <a16:creationId xmlns:a16="http://schemas.microsoft.com/office/drawing/2014/main" id="{A1C8855F-BBF8-4040-BE94-D4BED984C5C2}"/>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7728664" y="378434"/>
            <a:ext cx="876647" cy="703766"/>
          </a:xfrm>
          <a:prstGeom prst="rect">
            <a:avLst/>
          </a:prstGeom>
        </p:spPr>
      </p:pic>
      <p:sp>
        <p:nvSpPr>
          <p:cNvPr id="34" name="CuadroTexto 33">
            <a:extLst>
              <a:ext uri="{FF2B5EF4-FFF2-40B4-BE49-F238E27FC236}">
                <a16:creationId xmlns:a16="http://schemas.microsoft.com/office/drawing/2014/main" id="{01E24D5E-4B7F-4BC3-B177-11AE008BE671}"/>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23" name="Elipse 22">
            <a:extLst>
              <a:ext uri="{FF2B5EF4-FFF2-40B4-BE49-F238E27FC236}">
                <a16:creationId xmlns:a16="http://schemas.microsoft.com/office/drawing/2014/main" id="{8F744443-0B43-4405-A996-682813792FB0}"/>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CuadroTexto 23">
            <a:extLst>
              <a:ext uri="{FF2B5EF4-FFF2-40B4-BE49-F238E27FC236}">
                <a16:creationId xmlns:a16="http://schemas.microsoft.com/office/drawing/2014/main" id="{1FD9DD65-85AB-49AE-95D3-CC655DE7663D}"/>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55</a:t>
            </a:r>
            <a:endParaRPr lang="es-EC" dirty="0">
              <a:solidFill>
                <a:srgbClr val="002060"/>
              </a:solidFill>
            </a:endParaRPr>
          </a:p>
        </p:txBody>
      </p:sp>
    </p:spTree>
    <p:extLst>
      <p:ext uri="{BB962C8B-B14F-4D97-AF65-F5344CB8AC3E}">
        <p14:creationId xmlns:p14="http://schemas.microsoft.com/office/powerpoint/2010/main" val="3250894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8" grpId="0"/>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49" y="390537"/>
            <a:ext cx="6334095"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32893" y="421052"/>
            <a:ext cx="5915444" cy="1138773"/>
          </a:xfrm>
          <a:prstGeom prst="rect">
            <a:avLst/>
          </a:prstGeom>
          <a:noFill/>
        </p:spPr>
        <p:txBody>
          <a:bodyPr wrap="square" rtlCol="0">
            <a:spAutoFit/>
          </a:bodyPr>
          <a:lstStyle/>
          <a:p>
            <a:r>
              <a:rPr lang="es-ES" sz="2800" b="1" dirty="0">
                <a:solidFill>
                  <a:srgbClr val="0070C0"/>
                </a:solidFill>
                <a:latin typeface="+mj-lt"/>
              </a:rPr>
              <a:t>MODELAMIENTO BIM: Familia PGC ,PGG</a:t>
            </a:r>
            <a:endParaRPr lang="es-EC" sz="2800" b="1" dirty="0">
              <a:latin typeface="+mj-lt"/>
            </a:endParaRPr>
          </a:p>
          <a:p>
            <a:endParaRPr lang="es-EC" sz="4000" dirty="0">
              <a:solidFill>
                <a:schemeClr val="accent6">
                  <a:lumMod val="75000"/>
                </a:schemeClr>
              </a:solidFill>
            </a:endParaRPr>
          </a:p>
        </p:txBody>
      </p:sp>
      <p:pic>
        <p:nvPicPr>
          <p:cNvPr id="32" name="Imagen 31">
            <a:extLst>
              <a:ext uri="{FF2B5EF4-FFF2-40B4-BE49-F238E27FC236}">
                <a16:creationId xmlns:a16="http://schemas.microsoft.com/office/drawing/2014/main" id="{A1C8855F-BBF8-4040-BE94-D4BED984C5C2}"/>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728664" y="378434"/>
            <a:ext cx="876647" cy="703766"/>
          </a:xfrm>
          <a:prstGeom prst="rect">
            <a:avLst/>
          </a:prstGeom>
        </p:spPr>
      </p:pic>
      <p:pic>
        <p:nvPicPr>
          <p:cNvPr id="23" name="Imagen 22">
            <a:extLst>
              <a:ext uri="{FF2B5EF4-FFF2-40B4-BE49-F238E27FC236}">
                <a16:creationId xmlns:a16="http://schemas.microsoft.com/office/drawing/2014/main" id="{C5EFCFB5-83CE-4FC9-A322-1370F9695EEA}"/>
              </a:ext>
            </a:extLst>
          </p:cNvPr>
          <p:cNvPicPr/>
          <p:nvPr/>
        </p:nvPicPr>
        <p:blipFill>
          <a:blip r:embed="rId6">
            <a:extLst>
              <a:ext uri="{28A0092B-C50C-407E-A947-70E740481C1C}">
                <a14:useLocalDpi xmlns:a14="http://schemas.microsoft.com/office/drawing/2010/main" val="0"/>
              </a:ext>
            </a:extLst>
          </a:blip>
          <a:stretch>
            <a:fillRect/>
          </a:stretch>
        </p:blipFill>
        <p:spPr>
          <a:xfrm>
            <a:off x="0" y="1503842"/>
            <a:ext cx="5915445" cy="4472415"/>
          </a:xfrm>
          <a:prstGeom prst="rect">
            <a:avLst/>
          </a:prstGeom>
        </p:spPr>
      </p:pic>
      <p:pic>
        <p:nvPicPr>
          <p:cNvPr id="24" name="Imagen 23">
            <a:extLst>
              <a:ext uri="{FF2B5EF4-FFF2-40B4-BE49-F238E27FC236}">
                <a16:creationId xmlns:a16="http://schemas.microsoft.com/office/drawing/2014/main" id="{08224E4D-6EB6-416C-B8ED-27F501A7147D}"/>
              </a:ext>
            </a:extLst>
          </p:cNvPr>
          <p:cNvPicPr/>
          <p:nvPr/>
        </p:nvPicPr>
        <p:blipFill>
          <a:blip r:embed="rId7">
            <a:extLst>
              <a:ext uri="{28A0092B-C50C-407E-A947-70E740481C1C}">
                <a14:useLocalDpi xmlns:a14="http://schemas.microsoft.com/office/drawing/2010/main" val="0"/>
              </a:ext>
            </a:extLst>
          </a:blip>
          <a:stretch>
            <a:fillRect/>
          </a:stretch>
        </p:blipFill>
        <p:spPr>
          <a:xfrm>
            <a:off x="5875679" y="1333558"/>
            <a:ext cx="6334095" cy="4642699"/>
          </a:xfrm>
          <a:prstGeom prst="rect">
            <a:avLst/>
          </a:prstGeom>
        </p:spPr>
      </p:pic>
      <p:sp>
        <p:nvSpPr>
          <p:cNvPr id="25" name="CuadroTexto 24">
            <a:extLst>
              <a:ext uri="{FF2B5EF4-FFF2-40B4-BE49-F238E27FC236}">
                <a16:creationId xmlns:a16="http://schemas.microsoft.com/office/drawing/2014/main" id="{8576DECE-E00E-4A60-B510-FF46FE601462}"/>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1" name="Elipse 10">
            <a:extLst>
              <a:ext uri="{FF2B5EF4-FFF2-40B4-BE49-F238E27FC236}">
                <a16:creationId xmlns:a16="http://schemas.microsoft.com/office/drawing/2014/main" id="{B03056D5-0130-4928-A666-7D0695D014BE}"/>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CuadroTexto 11">
            <a:extLst>
              <a:ext uri="{FF2B5EF4-FFF2-40B4-BE49-F238E27FC236}">
                <a16:creationId xmlns:a16="http://schemas.microsoft.com/office/drawing/2014/main" id="{23894A3A-48E9-4B89-9BD0-62D6717A2E53}"/>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56</a:t>
            </a:r>
            <a:endParaRPr lang="es-EC" dirty="0">
              <a:solidFill>
                <a:srgbClr val="002060"/>
              </a:solidFill>
            </a:endParaRPr>
          </a:p>
        </p:txBody>
      </p:sp>
    </p:spTree>
    <p:extLst>
      <p:ext uri="{BB962C8B-B14F-4D97-AF65-F5344CB8AC3E}">
        <p14:creationId xmlns:p14="http://schemas.microsoft.com/office/powerpoint/2010/main" val="1518210747"/>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50" y="390537"/>
            <a:ext cx="3756480"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32893" y="421052"/>
            <a:ext cx="3522878" cy="1138773"/>
          </a:xfrm>
          <a:prstGeom prst="rect">
            <a:avLst/>
          </a:prstGeom>
          <a:noFill/>
        </p:spPr>
        <p:txBody>
          <a:bodyPr wrap="square" rtlCol="0">
            <a:spAutoFit/>
          </a:bodyPr>
          <a:lstStyle/>
          <a:p>
            <a:r>
              <a:rPr lang="es-ES" sz="2800" b="1" dirty="0">
                <a:solidFill>
                  <a:srgbClr val="0070C0"/>
                </a:solidFill>
                <a:latin typeface="+mj-lt"/>
              </a:rPr>
              <a:t>MODELAMIENTO BIM</a:t>
            </a:r>
            <a:endParaRPr lang="es-EC" sz="2800" b="1" dirty="0">
              <a:latin typeface="+mj-lt"/>
            </a:endParaRPr>
          </a:p>
          <a:p>
            <a:endParaRPr lang="es-EC" sz="4000" dirty="0">
              <a:solidFill>
                <a:schemeClr val="accent6">
                  <a:lumMod val="75000"/>
                </a:schemeClr>
              </a:solidFill>
            </a:endParaRPr>
          </a:p>
        </p:txBody>
      </p:sp>
      <p:pic>
        <p:nvPicPr>
          <p:cNvPr id="32" name="Imagen 31">
            <a:extLst>
              <a:ext uri="{FF2B5EF4-FFF2-40B4-BE49-F238E27FC236}">
                <a16:creationId xmlns:a16="http://schemas.microsoft.com/office/drawing/2014/main" id="{A1C8855F-BBF8-4040-BE94-D4BED984C5C2}"/>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145170" y="390536"/>
            <a:ext cx="876647" cy="703766"/>
          </a:xfrm>
          <a:prstGeom prst="rect">
            <a:avLst/>
          </a:prstGeom>
        </p:spPr>
      </p:pic>
      <p:pic>
        <p:nvPicPr>
          <p:cNvPr id="11" name="Imagen 10">
            <a:extLst>
              <a:ext uri="{FF2B5EF4-FFF2-40B4-BE49-F238E27FC236}">
                <a16:creationId xmlns:a16="http://schemas.microsoft.com/office/drawing/2014/main" id="{794293B2-9271-4154-BA69-61329FC39FCE}"/>
              </a:ext>
            </a:extLst>
          </p:cNvPr>
          <p:cNvPicPr/>
          <p:nvPr/>
        </p:nvPicPr>
        <p:blipFill>
          <a:blip r:embed="rId6">
            <a:extLst>
              <a:ext uri="{28A0092B-C50C-407E-A947-70E740481C1C}">
                <a14:useLocalDpi xmlns:a14="http://schemas.microsoft.com/office/drawing/2010/main" val="0"/>
              </a:ext>
            </a:extLst>
          </a:blip>
          <a:stretch>
            <a:fillRect/>
          </a:stretch>
        </p:blipFill>
        <p:spPr>
          <a:xfrm>
            <a:off x="2005398" y="1094302"/>
            <a:ext cx="8072809" cy="5244770"/>
          </a:xfrm>
          <a:prstGeom prst="rect">
            <a:avLst/>
          </a:prstGeom>
        </p:spPr>
      </p:pic>
      <p:sp>
        <p:nvSpPr>
          <p:cNvPr id="15" name="CuadroTexto 14">
            <a:extLst>
              <a:ext uri="{FF2B5EF4-FFF2-40B4-BE49-F238E27FC236}">
                <a16:creationId xmlns:a16="http://schemas.microsoft.com/office/drawing/2014/main" id="{AADFEB07-0C2A-4C65-A441-03C731672CCE}"/>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2" name="Elipse 1">
            <a:extLst>
              <a:ext uri="{FF2B5EF4-FFF2-40B4-BE49-F238E27FC236}">
                <a16:creationId xmlns:a16="http://schemas.microsoft.com/office/drawing/2014/main" id="{97ACF6F6-2F98-4768-AEB1-7A694E85C995}"/>
              </a:ext>
            </a:extLst>
          </p:cNvPr>
          <p:cNvSpPr/>
          <p:nvPr/>
        </p:nvSpPr>
        <p:spPr>
          <a:xfrm>
            <a:off x="3918857" y="3265714"/>
            <a:ext cx="2612572" cy="2497984"/>
          </a:xfrm>
          <a:prstGeom prst="ellipse">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a:extLst>
              <a:ext uri="{FF2B5EF4-FFF2-40B4-BE49-F238E27FC236}">
                <a16:creationId xmlns:a16="http://schemas.microsoft.com/office/drawing/2014/main" id="{6917FDB7-0525-41AD-A8E9-7A901EC7D9B2}"/>
              </a:ext>
            </a:extLst>
          </p:cNvPr>
          <p:cNvSpPr txBox="1"/>
          <p:nvPr/>
        </p:nvSpPr>
        <p:spPr>
          <a:xfrm>
            <a:off x="2005398" y="5447568"/>
            <a:ext cx="1541005" cy="369332"/>
          </a:xfrm>
          <a:prstGeom prst="rect">
            <a:avLst/>
          </a:prstGeom>
          <a:noFill/>
        </p:spPr>
        <p:txBody>
          <a:bodyPr wrap="square" rtlCol="0">
            <a:spAutoFit/>
          </a:bodyPr>
          <a:lstStyle/>
          <a:p>
            <a:r>
              <a:rPr lang="es-ES" b="1" dirty="0">
                <a:solidFill>
                  <a:schemeClr val="accent6">
                    <a:lumMod val="50000"/>
                  </a:schemeClr>
                </a:solidFill>
                <a:latin typeface="+mj-lt"/>
              </a:rPr>
              <a:t>Escaleras</a:t>
            </a:r>
            <a:endParaRPr lang="es-EC" b="1" dirty="0">
              <a:solidFill>
                <a:schemeClr val="accent6">
                  <a:lumMod val="50000"/>
                </a:schemeClr>
              </a:solidFill>
              <a:latin typeface="+mj-lt"/>
            </a:endParaRPr>
          </a:p>
        </p:txBody>
      </p:sp>
      <p:sp>
        <p:nvSpPr>
          <p:cNvPr id="5" name="Flecha: hacia abajo 4">
            <a:extLst>
              <a:ext uri="{FF2B5EF4-FFF2-40B4-BE49-F238E27FC236}">
                <a16:creationId xmlns:a16="http://schemas.microsoft.com/office/drawing/2014/main" id="{E8E4924E-BC85-4F72-9108-4730F76BD550}"/>
              </a:ext>
            </a:extLst>
          </p:cNvPr>
          <p:cNvSpPr/>
          <p:nvPr/>
        </p:nvSpPr>
        <p:spPr>
          <a:xfrm rot="4010879">
            <a:off x="3372950" y="4711322"/>
            <a:ext cx="346906" cy="11387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Elipse 12">
            <a:extLst>
              <a:ext uri="{FF2B5EF4-FFF2-40B4-BE49-F238E27FC236}">
                <a16:creationId xmlns:a16="http://schemas.microsoft.com/office/drawing/2014/main" id="{16CBF855-DE6E-47C9-843E-E3B37CC58E78}"/>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CuadroTexto 13">
            <a:extLst>
              <a:ext uri="{FF2B5EF4-FFF2-40B4-BE49-F238E27FC236}">
                <a16:creationId xmlns:a16="http://schemas.microsoft.com/office/drawing/2014/main" id="{7EE12497-64AB-4A73-8815-99BEE4152A9B}"/>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57</a:t>
            </a:r>
            <a:endParaRPr lang="es-EC" dirty="0">
              <a:solidFill>
                <a:srgbClr val="002060"/>
              </a:solidFill>
            </a:endParaRPr>
          </a:p>
        </p:txBody>
      </p:sp>
    </p:spTree>
    <p:extLst>
      <p:ext uri="{BB962C8B-B14F-4D97-AF65-F5344CB8AC3E}">
        <p14:creationId xmlns:p14="http://schemas.microsoft.com/office/powerpoint/2010/main" val="1276646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50" y="390537"/>
            <a:ext cx="1937066"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32893" y="421052"/>
            <a:ext cx="1726736" cy="1138773"/>
          </a:xfrm>
          <a:prstGeom prst="rect">
            <a:avLst/>
          </a:prstGeom>
          <a:noFill/>
        </p:spPr>
        <p:txBody>
          <a:bodyPr wrap="square" rtlCol="0">
            <a:spAutoFit/>
          </a:bodyPr>
          <a:lstStyle/>
          <a:p>
            <a:r>
              <a:rPr lang="es-ES" sz="2800" b="1" dirty="0">
                <a:solidFill>
                  <a:srgbClr val="0070C0"/>
                </a:solidFill>
                <a:latin typeface="+mj-lt"/>
              </a:rPr>
              <a:t>Escaleras</a:t>
            </a:r>
            <a:endParaRPr lang="es-EC" sz="2800" b="1" dirty="0">
              <a:latin typeface="+mj-lt"/>
            </a:endParaRPr>
          </a:p>
          <a:p>
            <a:endParaRPr lang="es-EC" sz="4000" dirty="0">
              <a:solidFill>
                <a:schemeClr val="accent6">
                  <a:lumMod val="75000"/>
                </a:schemeClr>
              </a:solidFill>
            </a:endParaRPr>
          </a:p>
        </p:txBody>
      </p:sp>
      <p:pic>
        <p:nvPicPr>
          <p:cNvPr id="23" name="Imagen 22">
            <a:extLst>
              <a:ext uri="{FF2B5EF4-FFF2-40B4-BE49-F238E27FC236}">
                <a16:creationId xmlns:a16="http://schemas.microsoft.com/office/drawing/2014/main" id="{F8322701-32D7-4A4C-B154-78EEDC2A0D1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331635" y="321414"/>
            <a:ext cx="876647" cy="703766"/>
          </a:xfrm>
          <a:prstGeom prst="rect">
            <a:avLst/>
          </a:prstGeom>
        </p:spPr>
      </p:pic>
      <p:pic>
        <p:nvPicPr>
          <p:cNvPr id="32" name="Imagen 31">
            <a:extLst>
              <a:ext uri="{FF2B5EF4-FFF2-40B4-BE49-F238E27FC236}">
                <a16:creationId xmlns:a16="http://schemas.microsoft.com/office/drawing/2014/main" id="{472DF16B-9595-43C2-B61E-ED23A1FE673F}"/>
              </a:ext>
            </a:extLst>
          </p:cNvPr>
          <p:cNvPicPr/>
          <p:nvPr/>
        </p:nvPicPr>
        <p:blipFill>
          <a:blip r:embed="rId6" cstate="email">
            <a:extLst>
              <a:ext uri="{28A0092B-C50C-407E-A947-70E740481C1C}">
                <a14:useLocalDpi xmlns:a14="http://schemas.microsoft.com/office/drawing/2010/main" val="0"/>
              </a:ext>
            </a:extLst>
          </a:blip>
          <a:stretch>
            <a:fillRect/>
          </a:stretch>
        </p:blipFill>
        <p:spPr>
          <a:xfrm>
            <a:off x="8394366" y="2215993"/>
            <a:ext cx="3797634" cy="3191398"/>
          </a:xfrm>
          <a:prstGeom prst="rect">
            <a:avLst/>
          </a:prstGeom>
        </p:spPr>
      </p:pic>
      <p:pic>
        <p:nvPicPr>
          <p:cNvPr id="33" name="Imagen 32">
            <a:extLst>
              <a:ext uri="{FF2B5EF4-FFF2-40B4-BE49-F238E27FC236}">
                <a16:creationId xmlns:a16="http://schemas.microsoft.com/office/drawing/2014/main" id="{8195A979-45AB-4C00-89E7-F9D20DD28D0D}"/>
              </a:ext>
            </a:extLst>
          </p:cNvPr>
          <p:cNvPicPr/>
          <p:nvPr/>
        </p:nvPicPr>
        <p:blipFill>
          <a:blip r:embed="rId7">
            <a:extLst>
              <a:ext uri="{28A0092B-C50C-407E-A947-70E740481C1C}">
                <a14:useLocalDpi xmlns:a14="http://schemas.microsoft.com/office/drawing/2010/main" val="0"/>
              </a:ext>
            </a:extLst>
          </a:blip>
          <a:stretch>
            <a:fillRect/>
          </a:stretch>
        </p:blipFill>
        <p:spPr>
          <a:xfrm>
            <a:off x="0" y="2215994"/>
            <a:ext cx="3538050" cy="3381375"/>
          </a:xfrm>
          <a:prstGeom prst="rect">
            <a:avLst/>
          </a:prstGeom>
        </p:spPr>
      </p:pic>
      <p:pic>
        <p:nvPicPr>
          <p:cNvPr id="34" name="Imagen 33">
            <a:extLst>
              <a:ext uri="{FF2B5EF4-FFF2-40B4-BE49-F238E27FC236}">
                <a16:creationId xmlns:a16="http://schemas.microsoft.com/office/drawing/2014/main" id="{589F1F2F-4006-4428-83C6-A9CE88ECE958}"/>
              </a:ext>
            </a:extLst>
          </p:cNvPr>
          <p:cNvPicPr/>
          <p:nvPr/>
        </p:nvPicPr>
        <p:blipFill>
          <a:blip r:embed="rId8">
            <a:extLst>
              <a:ext uri="{28A0092B-C50C-407E-A947-70E740481C1C}">
                <a14:useLocalDpi xmlns:a14="http://schemas.microsoft.com/office/drawing/2010/main" val="0"/>
              </a:ext>
            </a:extLst>
          </a:blip>
          <a:stretch>
            <a:fillRect/>
          </a:stretch>
        </p:blipFill>
        <p:spPr>
          <a:xfrm>
            <a:off x="3559629" y="2215993"/>
            <a:ext cx="4686300" cy="3381375"/>
          </a:xfrm>
          <a:prstGeom prst="rect">
            <a:avLst/>
          </a:prstGeom>
        </p:spPr>
      </p:pic>
      <p:sp>
        <p:nvSpPr>
          <p:cNvPr id="35" name="CuadroTexto 34">
            <a:extLst>
              <a:ext uri="{FF2B5EF4-FFF2-40B4-BE49-F238E27FC236}">
                <a16:creationId xmlns:a16="http://schemas.microsoft.com/office/drawing/2014/main" id="{F141C8E9-A42D-4289-8936-C2800F962C22}"/>
              </a:ext>
            </a:extLst>
          </p:cNvPr>
          <p:cNvSpPr txBox="1"/>
          <p:nvPr/>
        </p:nvSpPr>
        <p:spPr>
          <a:xfrm>
            <a:off x="2857500" y="5631822"/>
            <a:ext cx="5682343" cy="1231106"/>
          </a:xfrm>
          <a:prstGeom prst="rect">
            <a:avLst/>
          </a:prstGeom>
          <a:noFill/>
        </p:spPr>
        <p:txBody>
          <a:bodyPr wrap="square" rtlCol="0">
            <a:spAutoFit/>
          </a:bodyPr>
          <a:lstStyle/>
          <a:p>
            <a:pPr indent="457200"/>
            <a:r>
              <a:rPr lang="es-ES" sz="1400" b="1" dirty="0"/>
              <a:t>Adaptado de: </a:t>
            </a:r>
            <a:r>
              <a:rPr lang="es-SV" sz="1400" dirty="0"/>
              <a:t> “Construcción con Acero Liviano: 5.3 Vanos en 	Entrepisos y Escaleras | Consul Steel”. 	</a:t>
            </a:r>
            <a:r>
              <a:rPr lang="es-SV" sz="1400" dirty="0">
                <a:hlinkClick r:id="rId9">
                  <a:extLst>
                    <a:ext uri="{A12FA001-AC4F-418D-AE19-62706E023703}">
                      <ahyp:hlinkClr xmlns:ahyp="http://schemas.microsoft.com/office/drawing/2018/hyperlinkcolor" val="tx"/>
                    </a:ext>
                  </a:extLst>
                </a:hlinkClick>
              </a:rPr>
              <a:t>https://consulsteel.com/entrepisos-vano/</a:t>
            </a:r>
            <a:r>
              <a:rPr lang="es-SV" sz="1400" dirty="0"/>
              <a:t>, 	por (Consulsteel, 2021).</a:t>
            </a:r>
            <a:endParaRPr lang="es-EC" sz="1400" dirty="0"/>
          </a:p>
          <a:p>
            <a:pPr indent="457200"/>
            <a:endParaRPr lang="es-EC" sz="1400" dirty="0"/>
          </a:p>
          <a:p>
            <a:endParaRPr lang="es-EC" dirty="0"/>
          </a:p>
        </p:txBody>
      </p:sp>
      <p:sp>
        <p:nvSpPr>
          <p:cNvPr id="36" name="CuadroTexto 35">
            <a:extLst>
              <a:ext uri="{FF2B5EF4-FFF2-40B4-BE49-F238E27FC236}">
                <a16:creationId xmlns:a16="http://schemas.microsoft.com/office/drawing/2014/main" id="{96A0A59F-3242-425A-AD83-2514F7FDC60B}"/>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sp>
        <p:nvSpPr>
          <p:cNvPr id="13" name="Elipse 12">
            <a:extLst>
              <a:ext uri="{FF2B5EF4-FFF2-40B4-BE49-F238E27FC236}">
                <a16:creationId xmlns:a16="http://schemas.microsoft.com/office/drawing/2014/main" id="{19CA9D12-0A30-4153-B055-87B53603A435}"/>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CuadroTexto 13">
            <a:extLst>
              <a:ext uri="{FF2B5EF4-FFF2-40B4-BE49-F238E27FC236}">
                <a16:creationId xmlns:a16="http://schemas.microsoft.com/office/drawing/2014/main" id="{894F42FE-48E5-46B2-B188-B8921A7F37B3}"/>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58</a:t>
            </a:r>
            <a:endParaRPr lang="es-EC" dirty="0">
              <a:solidFill>
                <a:srgbClr val="002060"/>
              </a:solidFill>
            </a:endParaRPr>
          </a:p>
        </p:txBody>
      </p:sp>
    </p:spTree>
    <p:extLst>
      <p:ext uri="{BB962C8B-B14F-4D97-AF65-F5344CB8AC3E}">
        <p14:creationId xmlns:p14="http://schemas.microsoft.com/office/powerpoint/2010/main" val="20006027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50" y="390537"/>
            <a:ext cx="4500209"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32894" y="421052"/>
            <a:ext cx="4094378" cy="1138773"/>
          </a:xfrm>
          <a:prstGeom prst="rect">
            <a:avLst/>
          </a:prstGeom>
          <a:noFill/>
        </p:spPr>
        <p:txBody>
          <a:bodyPr wrap="square" rtlCol="0">
            <a:spAutoFit/>
          </a:bodyPr>
          <a:lstStyle/>
          <a:p>
            <a:r>
              <a:rPr lang="es-ES" sz="2800" b="1" dirty="0">
                <a:solidFill>
                  <a:srgbClr val="0070C0"/>
                </a:solidFill>
                <a:latin typeface="+mj-lt"/>
              </a:rPr>
              <a:t>Estructura BIM Steel Frame</a:t>
            </a:r>
            <a:endParaRPr lang="es-EC" sz="2800" b="1" dirty="0">
              <a:latin typeface="+mj-lt"/>
            </a:endParaRPr>
          </a:p>
          <a:p>
            <a:endParaRPr lang="es-EC" sz="4000" dirty="0">
              <a:solidFill>
                <a:schemeClr val="accent6">
                  <a:lumMod val="75000"/>
                </a:schemeClr>
              </a:solidFill>
            </a:endParaRPr>
          </a:p>
        </p:txBody>
      </p:sp>
      <p:pic>
        <p:nvPicPr>
          <p:cNvPr id="23" name="Imagen 22">
            <a:extLst>
              <a:ext uri="{FF2B5EF4-FFF2-40B4-BE49-F238E27FC236}">
                <a16:creationId xmlns:a16="http://schemas.microsoft.com/office/drawing/2014/main" id="{F8322701-32D7-4A4C-B154-78EEDC2A0D1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944618" y="370414"/>
            <a:ext cx="876647" cy="703766"/>
          </a:xfrm>
          <a:prstGeom prst="rect">
            <a:avLst/>
          </a:prstGeom>
        </p:spPr>
      </p:pic>
      <p:sp>
        <p:nvSpPr>
          <p:cNvPr id="36" name="CuadroTexto 35">
            <a:extLst>
              <a:ext uri="{FF2B5EF4-FFF2-40B4-BE49-F238E27FC236}">
                <a16:creationId xmlns:a16="http://schemas.microsoft.com/office/drawing/2014/main" id="{96A0A59F-3242-425A-AD83-2514F7FDC60B}"/>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pic>
        <p:nvPicPr>
          <p:cNvPr id="13" name="Imagen 12">
            <a:extLst>
              <a:ext uri="{FF2B5EF4-FFF2-40B4-BE49-F238E27FC236}">
                <a16:creationId xmlns:a16="http://schemas.microsoft.com/office/drawing/2014/main" id="{C2E7AA5E-5D70-428E-84AC-319E265156B5}"/>
              </a:ext>
            </a:extLst>
          </p:cNvPr>
          <p:cNvPicPr/>
          <p:nvPr/>
        </p:nvPicPr>
        <p:blipFill>
          <a:blip r:embed="rId6">
            <a:extLst>
              <a:ext uri="{28A0092B-C50C-407E-A947-70E740481C1C}">
                <a14:useLocalDpi xmlns:a14="http://schemas.microsoft.com/office/drawing/2010/main" val="0"/>
              </a:ext>
            </a:extLst>
          </a:blip>
          <a:stretch>
            <a:fillRect/>
          </a:stretch>
        </p:blipFill>
        <p:spPr>
          <a:xfrm>
            <a:off x="6264732" y="1900459"/>
            <a:ext cx="5484722" cy="4134213"/>
          </a:xfrm>
          <a:prstGeom prst="rect">
            <a:avLst/>
          </a:prstGeom>
        </p:spPr>
      </p:pic>
      <p:pic>
        <p:nvPicPr>
          <p:cNvPr id="15" name="Imagen 14">
            <a:extLst>
              <a:ext uri="{FF2B5EF4-FFF2-40B4-BE49-F238E27FC236}">
                <a16:creationId xmlns:a16="http://schemas.microsoft.com/office/drawing/2014/main" id="{78B0911C-624A-43B9-B218-C19D5B298AA7}"/>
              </a:ext>
            </a:extLst>
          </p:cNvPr>
          <p:cNvPicPr/>
          <p:nvPr/>
        </p:nvPicPr>
        <p:blipFill>
          <a:blip r:embed="rId7">
            <a:extLst>
              <a:ext uri="{28A0092B-C50C-407E-A947-70E740481C1C}">
                <a14:useLocalDpi xmlns:a14="http://schemas.microsoft.com/office/drawing/2010/main" val="0"/>
              </a:ext>
            </a:extLst>
          </a:blip>
          <a:stretch>
            <a:fillRect/>
          </a:stretch>
        </p:blipFill>
        <p:spPr>
          <a:xfrm>
            <a:off x="459896" y="1900458"/>
            <a:ext cx="5484722" cy="4134213"/>
          </a:xfrm>
          <a:prstGeom prst="rect">
            <a:avLst/>
          </a:prstGeom>
        </p:spPr>
      </p:pic>
      <p:sp>
        <p:nvSpPr>
          <p:cNvPr id="2" name="Flecha: curvada hacia abajo 1">
            <a:extLst>
              <a:ext uri="{FF2B5EF4-FFF2-40B4-BE49-F238E27FC236}">
                <a16:creationId xmlns:a16="http://schemas.microsoft.com/office/drawing/2014/main" id="{E8CAC8B9-CE04-4DA7-BBE8-C542AF252C2B}"/>
              </a:ext>
            </a:extLst>
          </p:cNvPr>
          <p:cNvSpPr/>
          <p:nvPr/>
        </p:nvSpPr>
        <p:spPr>
          <a:xfrm>
            <a:off x="3751254" y="1354289"/>
            <a:ext cx="5026951" cy="69772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2" name="Elipse 11">
            <a:extLst>
              <a:ext uri="{FF2B5EF4-FFF2-40B4-BE49-F238E27FC236}">
                <a16:creationId xmlns:a16="http://schemas.microsoft.com/office/drawing/2014/main" id="{65ACC0C0-46CE-42D0-98E0-DC88F274F3F4}"/>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CuadroTexto 13">
            <a:extLst>
              <a:ext uri="{FF2B5EF4-FFF2-40B4-BE49-F238E27FC236}">
                <a16:creationId xmlns:a16="http://schemas.microsoft.com/office/drawing/2014/main" id="{33DD2358-8C33-46B1-A188-160561E84B48}"/>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59</a:t>
            </a:r>
            <a:endParaRPr lang="es-EC" dirty="0">
              <a:solidFill>
                <a:srgbClr val="002060"/>
              </a:solidFill>
            </a:endParaRPr>
          </a:p>
        </p:txBody>
      </p:sp>
    </p:spTree>
    <p:extLst>
      <p:ext uri="{BB962C8B-B14F-4D97-AF65-F5344CB8AC3E}">
        <p14:creationId xmlns:p14="http://schemas.microsoft.com/office/powerpoint/2010/main" val="2809374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8" y="390537"/>
            <a:ext cx="4806952"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09" y="319354"/>
            <a:ext cx="3546691" cy="707886"/>
          </a:xfrm>
          <a:prstGeom prst="rect">
            <a:avLst/>
          </a:prstGeom>
          <a:noFill/>
        </p:spPr>
        <p:txBody>
          <a:bodyPr wrap="square" rtlCol="0">
            <a:spAutoFit/>
          </a:bodyPr>
          <a:lstStyle/>
          <a:p>
            <a:r>
              <a:rPr lang="es-ES" sz="4000" dirty="0">
                <a:solidFill>
                  <a:schemeClr val="accent6">
                    <a:lumMod val="75000"/>
                  </a:schemeClr>
                </a:solidFill>
              </a:rPr>
              <a:t>ANTECEDENTES</a:t>
            </a:r>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413209" y="38998"/>
            <a:ext cx="278178" cy="984885"/>
          </a:xfrm>
          <a:prstGeom prst="rect">
            <a:avLst/>
          </a:prstGeom>
          <a:noFill/>
        </p:spPr>
        <p:txBody>
          <a:bodyPr wrap="square" rtlCol="0">
            <a:spAutoFit/>
          </a:bodyPr>
          <a:lstStyle/>
          <a:p>
            <a:r>
              <a:rPr lang="es-ES" dirty="0"/>
              <a:t>	</a:t>
            </a:r>
            <a:r>
              <a:rPr lang="es-ES" sz="4000" b="1" dirty="0"/>
              <a:t>I</a:t>
            </a:r>
            <a:endParaRPr lang="es-EC" sz="4000" b="1" dirty="0"/>
          </a:p>
        </p:txBody>
      </p:sp>
      <p:pic>
        <p:nvPicPr>
          <p:cNvPr id="14338" name="Picture 2" descr="Gráfico vectorial Reducción de ▷ Imagen vectorial Reducción de |  Depositphotos®">
            <a:extLst>
              <a:ext uri="{FF2B5EF4-FFF2-40B4-BE49-F238E27FC236}">
                <a16:creationId xmlns:a16="http://schemas.microsoft.com/office/drawing/2014/main" id="{6085F0DE-E9E3-4159-9EA5-F6D456840BB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58978" y="2985838"/>
            <a:ext cx="3210426" cy="3210426"/>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El Índice de Confianza Empresarial Armonizado (ICEA) desciende un 1,3% |  Marrón y Blanco">
            <a:extLst>
              <a:ext uri="{FF2B5EF4-FFF2-40B4-BE49-F238E27FC236}">
                <a16:creationId xmlns:a16="http://schemas.microsoft.com/office/drawing/2014/main" id="{6FFF3C9B-3134-4F23-ABF0-44619BAD3A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2100" y="2985838"/>
            <a:ext cx="3210426" cy="3210426"/>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68F5FB98-7AE2-4D8C-BCC4-ECC5D4B6E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1302" y="1244188"/>
            <a:ext cx="2628900" cy="2514600"/>
          </a:xfrm>
          <a:prstGeom prst="rect">
            <a:avLst/>
          </a:prstGeom>
        </p:spPr>
      </p:pic>
      <p:sp>
        <p:nvSpPr>
          <p:cNvPr id="14" name="CuadroTexto 13">
            <a:extLst>
              <a:ext uri="{FF2B5EF4-FFF2-40B4-BE49-F238E27FC236}">
                <a16:creationId xmlns:a16="http://schemas.microsoft.com/office/drawing/2014/main" id="{AD1C9715-8AC3-43CB-A058-3745C8F95F31}"/>
              </a:ext>
            </a:extLst>
          </p:cNvPr>
          <p:cNvSpPr txBox="1"/>
          <p:nvPr/>
        </p:nvSpPr>
        <p:spPr>
          <a:xfrm>
            <a:off x="1076104" y="3273966"/>
            <a:ext cx="1230565" cy="369332"/>
          </a:xfrm>
          <a:prstGeom prst="rect">
            <a:avLst/>
          </a:prstGeom>
          <a:noFill/>
        </p:spPr>
        <p:txBody>
          <a:bodyPr wrap="square" rtlCol="0">
            <a:spAutoFit/>
          </a:bodyPr>
          <a:lstStyle/>
          <a:p>
            <a:pPr algn="ctr"/>
            <a:r>
              <a:rPr lang="es-ES" b="1" i="0" dirty="0">
                <a:solidFill>
                  <a:srgbClr val="002060"/>
                </a:solidFill>
                <a:effectLst/>
                <a:latin typeface="verdana" panose="020B0604030504040204" pitchFamily="34" charset="0"/>
              </a:rPr>
              <a:t>12,3%</a:t>
            </a:r>
            <a:endParaRPr lang="es-EC" dirty="0"/>
          </a:p>
        </p:txBody>
      </p:sp>
      <p:sp>
        <p:nvSpPr>
          <p:cNvPr id="15" name="CuadroTexto 14">
            <a:extLst>
              <a:ext uri="{FF2B5EF4-FFF2-40B4-BE49-F238E27FC236}">
                <a16:creationId xmlns:a16="http://schemas.microsoft.com/office/drawing/2014/main" id="{D142F972-B97A-4EC3-A125-A8F8FE65AE2E}"/>
              </a:ext>
            </a:extLst>
          </p:cNvPr>
          <p:cNvSpPr txBox="1"/>
          <p:nvPr/>
        </p:nvSpPr>
        <p:spPr>
          <a:xfrm>
            <a:off x="3097771" y="4406385"/>
            <a:ext cx="1230565" cy="369332"/>
          </a:xfrm>
          <a:prstGeom prst="rect">
            <a:avLst/>
          </a:prstGeom>
          <a:noFill/>
        </p:spPr>
        <p:txBody>
          <a:bodyPr wrap="square" rtlCol="0">
            <a:spAutoFit/>
          </a:bodyPr>
          <a:lstStyle/>
          <a:p>
            <a:pPr algn="ctr"/>
            <a:r>
              <a:rPr lang="es-ES" b="1" i="0" dirty="0">
                <a:solidFill>
                  <a:srgbClr val="002060"/>
                </a:solidFill>
                <a:effectLst/>
                <a:latin typeface="verdana" panose="020B0604030504040204" pitchFamily="34" charset="0"/>
              </a:rPr>
              <a:t>9,9%</a:t>
            </a:r>
            <a:endParaRPr lang="es-EC" dirty="0"/>
          </a:p>
        </p:txBody>
      </p:sp>
      <p:sp>
        <p:nvSpPr>
          <p:cNvPr id="16" name="CuadroTexto 15">
            <a:extLst>
              <a:ext uri="{FF2B5EF4-FFF2-40B4-BE49-F238E27FC236}">
                <a16:creationId xmlns:a16="http://schemas.microsoft.com/office/drawing/2014/main" id="{41810AC0-D734-44C8-847D-D5A31CBF1D9C}"/>
              </a:ext>
            </a:extLst>
          </p:cNvPr>
          <p:cNvSpPr txBox="1"/>
          <p:nvPr/>
        </p:nvSpPr>
        <p:spPr>
          <a:xfrm>
            <a:off x="8099776" y="3917101"/>
            <a:ext cx="1230565" cy="369332"/>
          </a:xfrm>
          <a:prstGeom prst="rect">
            <a:avLst/>
          </a:prstGeom>
          <a:noFill/>
        </p:spPr>
        <p:txBody>
          <a:bodyPr wrap="square" rtlCol="0">
            <a:spAutoFit/>
          </a:bodyPr>
          <a:lstStyle/>
          <a:p>
            <a:pPr algn="ctr"/>
            <a:r>
              <a:rPr lang="es-ES" b="1" dirty="0">
                <a:solidFill>
                  <a:srgbClr val="002060"/>
                </a:solidFill>
                <a:latin typeface="verdana" panose="020B0604030504040204" pitchFamily="34" charset="0"/>
              </a:rPr>
              <a:t>53</a:t>
            </a:r>
            <a:r>
              <a:rPr lang="es-ES" b="1" i="0" dirty="0">
                <a:solidFill>
                  <a:srgbClr val="002060"/>
                </a:solidFill>
                <a:effectLst/>
                <a:latin typeface="verdana" panose="020B0604030504040204" pitchFamily="34" charset="0"/>
              </a:rPr>
              <a:t>%</a:t>
            </a:r>
            <a:endParaRPr lang="es-EC" dirty="0"/>
          </a:p>
        </p:txBody>
      </p:sp>
      <p:sp>
        <p:nvSpPr>
          <p:cNvPr id="17" name="CuadroTexto 16">
            <a:extLst>
              <a:ext uri="{FF2B5EF4-FFF2-40B4-BE49-F238E27FC236}">
                <a16:creationId xmlns:a16="http://schemas.microsoft.com/office/drawing/2014/main" id="{523F62D0-D718-4EB4-91BA-279F0E0AD7A1}"/>
              </a:ext>
            </a:extLst>
          </p:cNvPr>
          <p:cNvSpPr txBox="1"/>
          <p:nvPr/>
        </p:nvSpPr>
        <p:spPr>
          <a:xfrm>
            <a:off x="10145734" y="3059668"/>
            <a:ext cx="1230565" cy="369332"/>
          </a:xfrm>
          <a:prstGeom prst="rect">
            <a:avLst/>
          </a:prstGeom>
          <a:noFill/>
        </p:spPr>
        <p:txBody>
          <a:bodyPr wrap="square" rtlCol="0">
            <a:spAutoFit/>
          </a:bodyPr>
          <a:lstStyle/>
          <a:p>
            <a:pPr algn="ctr"/>
            <a:r>
              <a:rPr lang="es-ES" b="1" i="0" dirty="0">
                <a:solidFill>
                  <a:srgbClr val="002060"/>
                </a:solidFill>
                <a:effectLst/>
                <a:latin typeface="verdana" panose="020B0604030504040204" pitchFamily="34" charset="0"/>
              </a:rPr>
              <a:t>95%</a:t>
            </a:r>
            <a:endParaRPr lang="es-EC" dirty="0"/>
          </a:p>
        </p:txBody>
      </p:sp>
      <p:pic>
        <p:nvPicPr>
          <p:cNvPr id="11" name="Imagen 10">
            <a:extLst>
              <a:ext uri="{FF2B5EF4-FFF2-40B4-BE49-F238E27FC236}">
                <a16:creationId xmlns:a16="http://schemas.microsoft.com/office/drawing/2014/main" id="{9AF419A6-77AD-4C4A-B45A-3630BAABCE1E}"/>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901302" y="3871019"/>
            <a:ext cx="2612904" cy="2325245"/>
          </a:xfrm>
          <a:prstGeom prst="rect">
            <a:avLst/>
          </a:prstGeom>
          <a:ln>
            <a:noFill/>
          </a:ln>
          <a:effectLst>
            <a:softEdge rad="112500"/>
          </a:effectLst>
        </p:spPr>
      </p:pic>
      <p:sp>
        <p:nvSpPr>
          <p:cNvPr id="20" name="CuadroTexto 19">
            <a:extLst>
              <a:ext uri="{FF2B5EF4-FFF2-40B4-BE49-F238E27FC236}">
                <a16:creationId xmlns:a16="http://schemas.microsoft.com/office/drawing/2014/main" id="{56792DB2-BDE3-4D79-8019-11F0B01F96C9}"/>
              </a:ext>
            </a:extLst>
          </p:cNvPr>
          <p:cNvSpPr txBox="1"/>
          <p:nvPr/>
        </p:nvSpPr>
        <p:spPr>
          <a:xfrm>
            <a:off x="549351" y="2613149"/>
            <a:ext cx="4029680" cy="369332"/>
          </a:xfrm>
          <a:prstGeom prst="rect">
            <a:avLst/>
          </a:prstGeom>
          <a:noFill/>
        </p:spPr>
        <p:txBody>
          <a:bodyPr wrap="square" rtlCol="0">
            <a:spAutoFit/>
          </a:bodyPr>
          <a:lstStyle/>
          <a:p>
            <a:pPr algn="ctr"/>
            <a:r>
              <a:rPr lang="es-ES" b="1" dirty="0">
                <a:latin typeface="verdana" panose="020B0604030504040204" pitchFamily="34" charset="0"/>
              </a:rPr>
              <a:t>Déficit de vivienda</a:t>
            </a:r>
            <a:endParaRPr lang="es-EC" dirty="0"/>
          </a:p>
        </p:txBody>
      </p:sp>
      <p:sp>
        <p:nvSpPr>
          <p:cNvPr id="21" name="CuadroTexto 20">
            <a:extLst>
              <a:ext uri="{FF2B5EF4-FFF2-40B4-BE49-F238E27FC236}">
                <a16:creationId xmlns:a16="http://schemas.microsoft.com/office/drawing/2014/main" id="{538984C1-BECE-4229-8E12-1DC4E236A485}"/>
              </a:ext>
            </a:extLst>
          </p:cNvPr>
          <p:cNvSpPr txBox="1"/>
          <p:nvPr/>
        </p:nvSpPr>
        <p:spPr>
          <a:xfrm>
            <a:off x="7852473" y="2601937"/>
            <a:ext cx="4029680" cy="369332"/>
          </a:xfrm>
          <a:prstGeom prst="rect">
            <a:avLst/>
          </a:prstGeom>
          <a:noFill/>
        </p:spPr>
        <p:txBody>
          <a:bodyPr wrap="square" rtlCol="0">
            <a:spAutoFit/>
          </a:bodyPr>
          <a:lstStyle/>
          <a:p>
            <a:pPr algn="ctr"/>
            <a:r>
              <a:rPr lang="es-ES" b="1" dirty="0">
                <a:latin typeface="verdana" panose="020B0604030504040204" pitchFamily="34" charset="0"/>
              </a:rPr>
              <a:t>Hogares con vivienda digna</a:t>
            </a:r>
            <a:endParaRPr lang="es-EC" dirty="0"/>
          </a:p>
        </p:txBody>
      </p:sp>
      <p:sp>
        <p:nvSpPr>
          <p:cNvPr id="22" name="CuadroTexto 21">
            <a:extLst>
              <a:ext uri="{FF2B5EF4-FFF2-40B4-BE49-F238E27FC236}">
                <a16:creationId xmlns:a16="http://schemas.microsoft.com/office/drawing/2014/main" id="{B238B0E9-A484-4B7F-B46B-E28027676BB3}"/>
              </a:ext>
            </a:extLst>
          </p:cNvPr>
          <p:cNvSpPr txBox="1"/>
          <p:nvPr/>
        </p:nvSpPr>
        <p:spPr>
          <a:xfrm>
            <a:off x="497675" y="5826932"/>
            <a:ext cx="4029680" cy="369332"/>
          </a:xfrm>
          <a:prstGeom prst="rect">
            <a:avLst/>
          </a:prstGeom>
          <a:noFill/>
        </p:spPr>
        <p:txBody>
          <a:bodyPr wrap="square" rtlCol="0">
            <a:spAutoFit/>
          </a:bodyPr>
          <a:lstStyle/>
          <a:p>
            <a:pPr algn="ctr"/>
            <a:r>
              <a:rPr lang="es-ES" dirty="0">
                <a:solidFill>
                  <a:srgbClr val="002060"/>
                </a:solidFill>
                <a:latin typeface="verdana" panose="020B0604030504040204" pitchFamily="34" charset="0"/>
              </a:rPr>
              <a:t>2016-2021</a:t>
            </a:r>
            <a:endParaRPr lang="es-EC" dirty="0"/>
          </a:p>
        </p:txBody>
      </p:sp>
      <p:sp>
        <p:nvSpPr>
          <p:cNvPr id="23" name="CuadroTexto 22">
            <a:extLst>
              <a:ext uri="{FF2B5EF4-FFF2-40B4-BE49-F238E27FC236}">
                <a16:creationId xmlns:a16="http://schemas.microsoft.com/office/drawing/2014/main" id="{A203E8F7-5E27-401B-A619-824921163120}"/>
              </a:ext>
            </a:extLst>
          </p:cNvPr>
          <p:cNvSpPr txBox="1"/>
          <p:nvPr/>
        </p:nvSpPr>
        <p:spPr>
          <a:xfrm>
            <a:off x="7888153" y="5821267"/>
            <a:ext cx="4029680" cy="369332"/>
          </a:xfrm>
          <a:prstGeom prst="rect">
            <a:avLst/>
          </a:prstGeom>
          <a:noFill/>
        </p:spPr>
        <p:txBody>
          <a:bodyPr wrap="square" rtlCol="0">
            <a:spAutoFit/>
          </a:bodyPr>
          <a:lstStyle/>
          <a:p>
            <a:pPr algn="ctr"/>
            <a:r>
              <a:rPr lang="es-ES" dirty="0">
                <a:solidFill>
                  <a:srgbClr val="002060"/>
                </a:solidFill>
                <a:latin typeface="verdana" panose="020B0604030504040204" pitchFamily="34" charset="0"/>
              </a:rPr>
              <a:t>2017-2021</a:t>
            </a:r>
            <a:endParaRPr lang="es-EC" dirty="0"/>
          </a:p>
        </p:txBody>
      </p:sp>
      <p:sp>
        <p:nvSpPr>
          <p:cNvPr id="25" name="Elipse 24">
            <a:extLst>
              <a:ext uri="{FF2B5EF4-FFF2-40B4-BE49-F238E27FC236}">
                <a16:creationId xmlns:a16="http://schemas.microsoft.com/office/drawing/2014/main" id="{7E1F75C2-ED6D-4D4C-A228-67A77FE19E6A}"/>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CuadroTexto 25">
            <a:extLst>
              <a:ext uri="{FF2B5EF4-FFF2-40B4-BE49-F238E27FC236}">
                <a16:creationId xmlns:a16="http://schemas.microsoft.com/office/drawing/2014/main" id="{E592BF03-BE33-4FA7-983E-2376BB7A7B3B}"/>
              </a:ext>
            </a:extLst>
          </p:cNvPr>
          <p:cNvSpPr txBox="1"/>
          <p:nvPr/>
        </p:nvSpPr>
        <p:spPr>
          <a:xfrm>
            <a:off x="11817764" y="6444734"/>
            <a:ext cx="281940" cy="369332"/>
          </a:xfrm>
          <a:prstGeom prst="rect">
            <a:avLst/>
          </a:prstGeom>
          <a:noFill/>
        </p:spPr>
        <p:txBody>
          <a:bodyPr wrap="square" rtlCol="0">
            <a:spAutoFit/>
          </a:bodyPr>
          <a:lstStyle/>
          <a:p>
            <a:r>
              <a:rPr lang="es-ES" dirty="0">
                <a:solidFill>
                  <a:srgbClr val="002060"/>
                </a:solidFill>
              </a:rPr>
              <a:t>6</a:t>
            </a:r>
            <a:endParaRPr lang="es-EC" dirty="0">
              <a:solidFill>
                <a:srgbClr val="002060"/>
              </a:solidFill>
            </a:endParaRPr>
          </a:p>
        </p:txBody>
      </p:sp>
    </p:spTree>
    <p:extLst>
      <p:ext uri="{BB962C8B-B14F-4D97-AF65-F5344CB8AC3E}">
        <p14:creationId xmlns:p14="http://schemas.microsoft.com/office/powerpoint/2010/main" val="3401093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51" y="390537"/>
            <a:ext cx="4469948"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23" name="Imagen 22">
            <a:extLst>
              <a:ext uri="{FF2B5EF4-FFF2-40B4-BE49-F238E27FC236}">
                <a16:creationId xmlns:a16="http://schemas.microsoft.com/office/drawing/2014/main" id="{F8322701-32D7-4A4C-B154-78EEDC2A0D1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859429" y="390536"/>
            <a:ext cx="876647" cy="703766"/>
          </a:xfrm>
          <a:prstGeom prst="rect">
            <a:avLst/>
          </a:prstGeom>
        </p:spPr>
      </p:pic>
      <p:sp>
        <p:nvSpPr>
          <p:cNvPr id="36" name="CuadroTexto 35">
            <a:extLst>
              <a:ext uri="{FF2B5EF4-FFF2-40B4-BE49-F238E27FC236}">
                <a16:creationId xmlns:a16="http://schemas.microsoft.com/office/drawing/2014/main" id="{96A0A59F-3242-425A-AD83-2514F7FDC60B}"/>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pic>
        <p:nvPicPr>
          <p:cNvPr id="13" name="Imagen 12">
            <a:extLst>
              <a:ext uri="{FF2B5EF4-FFF2-40B4-BE49-F238E27FC236}">
                <a16:creationId xmlns:a16="http://schemas.microsoft.com/office/drawing/2014/main" id="{AB275565-3008-4220-858B-9EBF8C715C87}"/>
              </a:ext>
            </a:extLst>
          </p:cNvPr>
          <p:cNvPicPr/>
          <p:nvPr/>
        </p:nvPicPr>
        <p:blipFill>
          <a:blip r:embed="rId6">
            <a:extLst>
              <a:ext uri="{28A0092B-C50C-407E-A947-70E740481C1C}">
                <a14:useLocalDpi xmlns:a14="http://schemas.microsoft.com/office/drawing/2010/main" val="0"/>
              </a:ext>
            </a:extLst>
          </a:blip>
          <a:stretch>
            <a:fillRect/>
          </a:stretch>
        </p:blipFill>
        <p:spPr>
          <a:xfrm>
            <a:off x="288034" y="1659461"/>
            <a:ext cx="5926796" cy="4000927"/>
          </a:xfrm>
          <a:prstGeom prst="rect">
            <a:avLst/>
          </a:prstGeom>
        </p:spPr>
      </p:pic>
      <p:pic>
        <p:nvPicPr>
          <p:cNvPr id="14" name="Imagen 13">
            <a:extLst>
              <a:ext uri="{FF2B5EF4-FFF2-40B4-BE49-F238E27FC236}">
                <a16:creationId xmlns:a16="http://schemas.microsoft.com/office/drawing/2014/main" id="{31D67952-866D-4311-9096-DB0F75AB9CC3}"/>
              </a:ext>
            </a:extLst>
          </p:cNvPr>
          <p:cNvPicPr/>
          <p:nvPr/>
        </p:nvPicPr>
        <p:blipFill>
          <a:blip r:embed="rId7">
            <a:extLst>
              <a:ext uri="{28A0092B-C50C-407E-A947-70E740481C1C}">
                <a14:useLocalDpi xmlns:a14="http://schemas.microsoft.com/office/drawing/2010/main" val="0"/>
              </a:ext>
            </a:extLst>
          </a:blip>
          <a:stretch>
            <a:fillRect/>
          </a:stretch>
        </p:blipFill>
        <p:spPr>
          <a:xfrm>
            <a:off x="6433003" y="1853821"/>
            <a:ext cx="5612040" cy="4461295"/>
          </a:xfrm>
          <a:prstGeom prst="rect">
            <a:avLst/>
          </a:prstGeom>
        </p:spPr>
      </p:pic>
      <p:sp>
        <p:nvSpPr>
          <p:cNvPr id="15" name="Flecha: curvada hacia abajo 14">
            <a:extLst>
              <a:ext uri="{FF2B5EF4-FFF2-40B4-BE49-F238E27FC236}">
                <a16:creationId xmlns:a16="http://schemas.microsoft.com/office/drawing/2014/main" id="{1C73531A-D7FB-4F13-A04D-6D83BC197455}"/>
              </a:ext>
            </a:extLst>
          </p:cNvPr>
          <p:cNvSpPr/>
          <p:nvPr/>
        </p:nvSpPr>
        <p:spPr>
          <a:xfrm>
            <a:off x="3751254" y="1354289"/>
            <a:ext cx="5026951" cy="69772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6" name="CuadroTexto 15">
            <a:extLst>
              <a:ext uri="{FF2B5EF4-FFF2-40B4-BE49-F238E27FC236}">
                <a16:creationId xmlns:a16="http://schemas.microsoft.com/office/drawing/2014/main" id="{0E1BD9F1-6271-48FA-B49F-553B91FF3D81}"/>
              </a:ext>
            </a:extLst>
          </p:cNvPr>
          <p:cNvSpPr txBox="1"/>
          <p:nvPr/>
        </p:nvSpPr>
        <p:spPr>
          <a:xfrm>
            <a:off x="1798190" y="425876"/>
            <a:ext cx="4096424" cy="1138773"/>
          </a:xfrm>
          <a:prstGeom prst="rect">
            <a:avLst/>
          </a:prstGeom>
          <a:noFill/>
        </p:spPr>
        <p:txBody>
          <a:bodyPr wrap="square" rtlCol="0">
            <a:spAutoFit/>
          </a:bodyPr>
          <a:lstStyle/>
          <a:p>
            <a:r>
              <a:rPr lang="es-ES" sz="2800" b="1" dirty="0">
                <a:solidFill>
                  <a:srgbClr val="0070C0"/>
                </a:solidFill>
                <a:latin typeface="+mj-lt"/>
              </a:rPr>
              <a:t>Estructura BIM Steel Frame</a:t>
            </a:r>
            <a:endParaRPr lang="es-EC" sz="2800" b="1" dirty="0">
              <a:latin typeface="+mj-lt"/>
            </a:endParaRPr>
          </a:p>
          <a:p>
            <a:endParaRPr lang="es-EC" sz="4000" dirty="0">
              <a:solidFill>
                <a:schemeClr val="accent6">
                  <a:lumMod val="75000"/>
                </a:schemeClr>
              </a:solidFill>
            </a:endParaRPr>
          </a:p>
        </p:txBody>
      </p:sp>
      <p:sp>
        <p:nvSpPr>
          <p:cNvPr id="12" name="Elipse 11">
            <a:extLst>
              <a:ext uri="{FF2B5EF4-FFF2-40B4-BE49-F238E27FC236}">
                <a16:creationId xmlns:a16="http://schemas.microsoft.com/office/drawing/2014/main" id="{361E4863-380E-4D21-9D74-6DFB48B409FD}"/>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a:extLst>
              <a:ext uri="{FF2B5EF4-FFF2-40B4-BE49-F238E27FC236}">
                <a16:creationId xmlns:a16="http://schemas.microsoft.com/office/drawing/2014/main" id="{F6D3D56A-616E-4B7B-B4C8-AA66B6BE42B5}"/>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60</a:t>
            </a:r>
            <a:endParaRPr lang="es-EC" dirty="0">
              <a:solidFill>
                <a:srgbClr val="002060"/>
              </a:solidFill>
            </a:endParaRPr>
          </a:p>
        </p:txBody>
      </p:sp>
    </p:spTree>
    <p:extLst>
      <p:ext uri="{BB962C8B-B14F-4D97-AF65-F5344CB8AC3E}">
        <p14:creationId xmlns:p14="http://schemas.microsoft.com/office/powerpoint/2010/main" val="248697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49" y="390537"/>
            <a:ext cx="1846037"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32893" y="421052"/>
            <a:ext cx="3506550" cy="1138773"/>
          </a:xfrm>
          <a:prstGeom prst="rect">
            <a:avLst/>
          </a:prstGeom>
          <a:noFill/>
        </p:spPr>
        <p:txBody>
          <a:bodyPr wrap="square" rtlCol="0">
            <a:spAutoFit/>
          </a:bodyPr>
          <a:lstStyle/>
          <a:p>
            <a:r>
              <a:rPr lang="es-ES" sz="2800" b="1" dirty="0">
                <a:solidFill>
                  <a:srgbClr val="0070C0"/>
                </a:solidFill>
                <a:latin typeface="+mj-lt"/>
              </a:rPr>
              <a:t>RENDER</a:t>
            </a:r>
            <a:endParaRPr lang="es-EC" sz="2800" b="1" dirty="0">
              <a:latin typeface="+mj-lt"/>
            </a:endParaRPr>
          </a:p>
          <a:p>
            <a:endParaRPr lang="es-EC" sz="4000" dirty="0">
              <a:solidFill>
                <a:schemeClr val="accent6">
                  <a:lumMod val="75000"/>
                </a:schemeClr>
              </a:solidFill>
            </a:endParaRPr>
          </a:p>
        </p:txBody>
      </p:sp>
      <p:pic>
        <p:nvPicPr>
          <p:cNvPr id="23" name="Imagen 22">
            <a:extLst>
              <a:ext uri="{FF2B5EF4-FFF2-40B4-BE49-F238E27FC236}">
                <a16:creationId xmlns:a16="http://schemas.microsoft.com/office/drawing/2014/main" id="{F8322701-32D7-4A4C-B154-78EEDC2A0D11}"/>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224007" y="353701"/>
            <a:ext cx="876647" cy="703766"/>
          </a:xfrm>
          <a:prstGeom prst="rect">
            <a:avLst/>
          </a:prstGeom>
        </p:spPr>
      </p:pic>
      <p:sp>
        <p:nvSpPr>
          <p:cNvPr id="36" name="CuadroTexto 35">
            <a:extLst>
              <a:ext uri="{FF2B5EF4-FFF2-40B4-BE49-F238E27FC236}">
                <a16:creationId xmlns:a16="http://schemas.microsoft.com/office/drawing/2014/main" id="{96A0A59F-3242-425A-AD83-2514F7FDC60B}"/>
              </a:ext>
            </a:extLst>
          </p:cNvPr>
          <p:cNvSpPr txBox="1"/>
          <p:nvPr/>
        </p:nvSpPr>
        <p:spPr>
          <a:xfrm>
            <a:off x="1289047" y="63965"/>
            <a:ext cx="784681" cy="984885"/>
          </a:xfrm>
          <a:prstGeom prst="rect">
            <a:avLst/>
          </a:prstGeom>
          <a:noFill/>
        </p:spPr>
        <p:txBody>
          <a:bodyPr wrap="square" rtlCol="0">
            <a:spAutoFit/>
          </a:bodyPr>
          <a:lstStyle/>
          <a:p>
            <a:r>
              <a:rPr lang="es-ES" dirty="0"/>
              <a:t>	</a:t>
            </a:r>
            <a:r>
              <a:rPr lang="es-ES" sz="4000" b="1" dirty="0"/>
              <a:t>V</a:t>
            </a:r>
            <a:endParaRPr lang="es-EC" sz="4000" b="1" dirty="0"/>
          </a:p>
        </p:txBody>
      </p:sp>
      <p:pic>
        <p:nvPicPr>
          <p:cNvPr id="11" name="Imagen 10">
            <a:extLst>
              <a:ext uri="{FF2B5EF4-FFF2-40B4-BE49-F238E27FC236}">
                <a16:creationId xmlns:a16="http://schemas.microsoft.com/office/drawing/2014/main" id="{A5E7BAB9-A7C8-4C7B-A3FF-4CDD0870F479}"/>
              </a:ext>
            </a:extLst>
          </p:cNvPr>
          <p:cNvPicPr/>
          <p:nvPr/>
        </p:nvPicPr>
        <p:blipFill>
          <a:blip r:embed="rId6">
            <a:extLst>
              <a:ext uri="{28A0092B-C50C-407E-A947-70E740481C1C}">
                <a14:useLocalDpi xmlns:a14="http://schemas.microsoft.com/office/drawing/2010/main" val="0"/>
              </a:ext>
            </a:extLst>
          </a:blip>
          <a:stretch>
            <a:fillRect/>
          </a:stretch>
        </p:blipFill>
        <p:spPr>
          <a:xfrm>
            <a:off x="1178729" y="1148488"/>
            <a:ext cx="9620719" cy="4948139"/>
          </a:xfrm>
          <a:prstGeom prst="rect">
            <a:avLst/>
          </a:prstGeom>
        </p:spPr>
      </p:pic>
      <p:sp>
        <p:nvSpPr>
          <p:cNvPr id="10" name="Elipse 9">
            <a:extLst>
              <a:ext uri="{FF2B5EF4-FFF2-40B4-BE49-F238E27FC236}">
                <a16:creationId xmlns:a16="http://schemas.microsoft.com/office/drawing/2014/main" id="{D345A56D-F2AF-47C1-A601-E6E2177EE7C8}"/>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CuadroTexto 11">
            <a:extLst>
              <a:ext uri="{FF2B5EF4-FFF2-40B4-BE49-F238E27FC236}">
                <a16:creationId xmlns:a16="http://schemas.microsoft.com/office/drawing/2014/main" id="{FA6EB700-208B-413B-9DCD-F4C11C7623A6}"/>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61</a:t>
            </a:r>
            <a:endParaRPr lang="es-EC" dirty="0">
              <a:solidFill>
                <a:srgbClr val="002060"/>
              </a:solidFill>
            </a:endParaRPr>
          </a:p>
        </p:txBody>
      </p:sp>
    </p:spTree>
    <p:extLst>
      <p:ext uri="{BB962C8B-B14F-4D97-AF65-F5344CB8AC3E}">
        <p14:creationId xmlns:p14="http://schemas.microsoft.com/office/powerpoint/2010/main" val="3192729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49" y="390537"/>
            <a:ext cx="4806951"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15547" y="444160"/>
            <a:ext cx="5140423" cy="1138773"/>
          </a:xfrm>
          <a:prstGeom prst="rect">
            <a:avLst/>
          </a:prstGeom>
          <a:noFill/>
        </p:spPr>
        <p:txBody>
          <a:bodyPr wrap="square" rtlCol="0">
            <a:spAutoFit/>
          </a:bodyPr>
          <a:lstStyle/>
          <a:p>
            <a:r>
              <a:rPr lang="es-ES" sz="2800" b="1" dirty="0">
                <a:solidFill>
                  <a:srgbClr val="0070C0"/>
                </a:solidFill>
                <a:latin typeface="+mj-lt"/>
              </a:rPr>
              <a:t>GESTIÓN DE COSTES BIM 5D</a:t>
            </a:r>
            <a:endParaRPr lang="es-EC" sz="2800" b="1" dirty="0">
              <a:latin typeface="+mj-lt"/>
            </a:endParaRPr>
          </a:p>
          <a:p>
            <a:endParaRPr lang="es-EC" sz="4000" dirty="0">
              <a:solidFill>
                <a:schemeClr val="accent6">
                  <a:lumMod val="75000"/>
                </a:schemeClr>
              </a:solidFill>
            </a:endParaRPr>
          </a:p>
        </p:txBody>
      </p:sp>
      <p:sp>
        <p:nvSpPr>
          <p:cNvPr id="36" name="CuadroTexto 35">
            <a:extLst>
              <a:ext uri="{FF2B5EF4-FFF2-40B4-BE49-F238E27FC236}">
                <a16:creationId xmlns:a16="http://schemas.microsoft.com/office/drawing/2014/main" id="{96A0A59F-3242-425A-AD83-2514F7FDC60B}"/>
              </a:ext>
            </a:extLst>
          </p:cNvPr>
          <p:cNvSpPr txBox="1"/>
          <p:nvPr/>
        </p:nvSpPr>
        <p:spPr>
          <a:xfrm>
            <a:off x="1261533" y="67388"/>
            <a:ext cx="784681" cy="984885"/>
          </a:xfrm>
          <a:prstGeom prst="rect">
            <a:avLst/>
          </a:prstGeom>
          <a:noFill/>
        </p:spPr>
        <p:txBody>
          <a:bodyPr wrap="square" rtlCol="0">
            <a:spAutoFit/>
          </a:bodyPr>
          <a:lstStyle/>
          <a:p>
            <a:r>
              <a:rPr lang="es-ES" dirty="0"/>
              <a:t>	</a:t>
            </a:r>
            <a:r>
              <a:rPr lang="es-ES" sz="4000" b="1" dirty="0"/>
              <a:t>VI</a:t>
            </a:r>
            <a:endParaRPr lang="es-EC" sz="4000" b="1" dirty="0"/>
          </a:p>
        </p:txBody>
      </p:sp>
      <p:pic>
        <p:nvPicPr>
          <p:cNvPr id="6150" name="Picture 6" descr="BIM 5D Tools Redefine Construction: Simulation, Project Construction &amp;  Improved Project Management">
            <a:extLst>
              <a:ext uri="{FF2B5EF4-FFF2-40B4-BE49-F238E27FC236}">
                <a16:creationId xmlns:a16="http://schemas.microsoft.com/office/drawing/2014/main" id="{859849AB-8E34-4D71-B6DE-D7EEFEF4C2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7624" y="1052273"/>
            <a:ext cx="4896751" cy="5246518"/>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D77770AE-9D2F-431A-929A-401A912097C7}"/>
              </a:ext>
            </a:extLst>
          </p:cNvPr>
          <p:cNvSpPr txBox="1"/>
          <p:nvPr/>
        </p:nvSpPr>
        <p:spPr>
          <a:xfrm>
            <a:off x="622094" y="3098196"/>
            <a:ext cx="3286691" cy="1815882"/>
          </a:xfrm>
          <a:prstGeom prst="rect">
            <a:avLst/>
          </a:prstGeom>
          <a:noFill/>
        </p:spPr>
        <p:txBody>
          <a:bodyPr wrap="square" rtlCol="0">
            <a:spAutoFit/>
          </a:bodyPr>
          <a:lstStyle/>
          <a:p>
            <a:r>
              <a:rPr lang="es-SV" sz="2800" dirty="0">
                <a:effectLst/>
                <a:latin typeface="Calibri" panose="020F0502020204030204" pitchFamily="34" charset="0"/>
                <a:ea typeface="Calibri" panose="020F0502020204030204" pitchFamily="34" charset="0"/>
              </a:rPr>
              <a:t>Optimizar recursos mediante el control de costes y plazos determinados.</a:t>
            </a:r>
            <a:endParaRPr lang="es-EC" sz="2800" b="1" dirty="0">
              <a:latin typeface="+mj-lt"/>
            </a:endParaRPr>
          </a:p>
        </p:txBody>
      </p:sp>
      <p:sp>
        <p:nvSpPr>
          <p:cNvPr id="15" name="CuadroTexto 14">
            <a:extLst>
              <a:ext uri="{FF2B5EF4-FFF2-40B4-BE49-F238E27FC236}">
                <a16:creationId xmlns:a16="http://schemas.microsoft.com/office/drawing/2014/main" id="{24CD1478-1743-4BE3-A6D7-EC937FC8E7B5}"/>
              </a:ext>
            </a:extLst>
          </p:cNvPr>
          <p:cNvSpPr txBox="1"/>
          <p:nvPr/>
        </p:nvSpPr>
        <p:spPr>
          <a:xfrm>
            <a:off x="869149" y="2592906"/>
            <a:ext cx="6103620" cy="523220"/>
          </a:xfrm>
          <a:prstGeom prst="rect">
            <a:avLst/>
          </a:prstGeom>
          <a:noFill/>
        </p:spPr>
        <p:txBody>
          <a:bodyPr wrap="square">
            <a:spAutoFit/>
          </a:bodyPr>
          <a:lstStyle/>
          <a:p>
            <a:r>
              <a:rPr lang="es-SV" sz="2800" b="1" dirty="0">
                <a:solidFill>
                  <a:srgbClr val="002060"/>
                </a:solidFill>
                <a:effectLst/>
                <a:latin typeface="Calibri" panose="020F0502020204030204" pitchFamily="34" charset="0"/>
                <a:ea typeface="Calibri" panose="020F0502020204030204" pitchFamily="34" charset="0"/>
              </a:rPr>
              <a:t>IMPORTANCIA</a:t>
            </a:r>
            <a:r>
              <a:rPr lang="es-SV" sz="1800" b="1" dirty="0">
                <a:solidFill>
                  <a:srgbClr val="002060"/>
                </a:solidFill>
                <a:effectLst/>
                <a:latin typeface="Calibri" panose="020F0502020204030204" pitchFamily="34" charset="0"/>
                <a:ea typeface="Calibri" panose="020F0502020204030204" pitchFamily="34" charset="0"/>
              </a:rPr>
              <a:t>:</a:t>
            </a:r>
          </a:p>
        </p:txBody>
      </p:sp>
      <p:sp>
        <p:nvSpPr>
          <p:cNvPr id="16" name="CuadroTexto 15">
            <a:extLst>
              <a:ext uri="{FF2B5EF4-FFF2-40B4-BE49-F238E27FC236}">
                <a16:creationId xmlns:a16="http://schemas.microsoft.com/office/drawing/2014/main" id="{6DA6BDB5-77FE-460B-9E95-86A398600727}"/>
              </a:ext>
            </a:extLst>
          </p:cNvPr>
          <p:cNvSpPr txBox="1"/>
          <p:nvPr/>
        </p:nvSpPr>
        <p:spPr>
          <a:xfrm>
            <a:off x="7980909" y="3783586"/>
            <a:ext cx="4329751" cy="1384995"/>
          </a:xfrm>
          <a:prstGeom prst="rect">
            <a:avLst/>
          </a:prstGeom>
          <a:noFill/>
        </p:spPr>
        <p:txBody>
          <a:bodyPr wrap="square" rtlCol="0">
            <a:spAutoFit/>
          </a:bodyPr>
          <a:lstStyle/>
          <a:p>
            <a:pPr marL="457200" indent="-457200">
              <a:buFont typeface="Arial" panose="020B0604020202020204" pitchFamily="34" charset="0"/>
              <a:buChar char="•"/>
            </a:pPr>
            <a:r>
              <a:rPr lang="es-SV" sz="2800" dirty="0">
                <a:latin typeface="Calibri" panose="020F0502020204030204" pitchFamily="34" charset="0"/>
                <a:ea typeface="Calibri" panose="020F0502020204030204" pitchFamily="34" charset="0"/>
              </a:rPr>
              <a:t>Obtención</a:t>
            </a:r>
            <a:r>
              <a:rPr lang="es-SV" sz="2800" dirty="0">
                <a:effectLst/>
                <a:latin typeface="Calibri" panose="020F0502020204030204" pitchFamily="34" charset="0"/>
                <a:ea typeface="Calibri" panose="020F0502020204030204" pitchFamily="34" charset="0"/>
              </a:rPr>
              <a:t> de cantidades</a:t>
            </a:r>
          </a:p>
          <a:p>
            <a:pPr marL="457200" indent="-457200">
              <a:buFont typeface="Arial" panose="020B0604020202020204" pitchFamily="34" charset="0"/>
              <a:buChar char="•"/>
            </a:pPr>
            <a:r>
              <a:rPr lang="es-SV" sz="2800" dirty="0">
                <a:latin typeface="Calibri" panose="020F0502020204030204" pitchFamily="34" charset="0"/>
              </a:rPr>
              <a:t>Mediciones</a:t>
            </a:r>
          </a:p>
          <a:p>
            <a:pPr marL="457200" indent="-457200">
              <a:buFont typeface="Arial" panose="020B0604020202020204" pitchFamily="34" charset="0"/>
              <a:buChar char="•"/>
            </a:pPr>
            <a:r>
              <a:rPr lang="es-SV" sz="2800" dirty="0">
                <a:latin typeface="Calibri" panose="020F0502020204030204" pitchFamily="34" charset="0"/>
              </a:rPr>
              <a:t>Estimación de costos</a:t>
            </a:r>
            <a:endParaRPr lang="es-EC" sz="2800" dirty="0">
              <a:latin typeface="+mj-lt"/>
            </a:endParaRPr>
          </a:p>
        </p:txBody>
      </p:sp>
      <p:sp>
        <p:nvSpPr>
          <p:cNvPr id="12" name="Elipse 11">
            <a:extLst>
              <a:ext uri="{FF2B5EF4-FFF2-40B4-BE49-F238E27FC236}">
                <a16:creationId xmlns:a16="http://schemas.microsoft.com/office/drawing/2014/main" id="{EDDB2E75-472D-4F75-BD01-68417B59DFF6}"/>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CuadroTexto 13">
            <a:extLst>
              <a:ext uri="{FF2B5EF4-FFF2-40B4-BE49-F238E27FC236}">
                <a16:creationId xmlns:a16="http://schemas.microsoft.com/office/drawing/2014/main" id="{C2280CE9-8FF7-4377-8CFC-778782932341}"/>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62</a:t>
            </a:r>
            <a:endParaRPr lang="es-EC" dirty="0">
              <a:solidFill>
                <a:srgbClr val="002060"/>
              </a:solidFill>
            </a:endParaRPr>
          </a:p>
        </p:txBody>
      </p:sp>
    </p:spTree>
    <p:extLst>
      <p:ext uri="{BB962C8B-B14F-4D97-AF65-F5344CB8AC3E}">
        <p14:creationId xmlns:p14="http://schemas.microsoft.com/office/powerpoint/2010/main" val="1354921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D497FBA-0BE9-4E45-A0F2-3D86092BFEA1}"/>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653873" y="976950"/>
            <a:ext cx="8733155" cy="5355817"/>
          </a:xfrm>
          <a:prstGeom prst="rect">
            <a:avLst/>
          </a:prstGeom>
        </p:spPr>
      </p:pic>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49" y="390537"/>
            <a:ext cx="3968751"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15548" y="444160"/>
            <a:ext cx="3768824" cy="1138773"/>
          </a:xfrm>
          <a:prstGeom prst="rect">
            <a:avLst/>
          </a:prstGeom>
          <a:noFill/>
        </p:spPr>
        <p:txBody>
          <a:bodyPr wrap="square" rtlCol="0">
            <a:spAutoFit/>
          </a:bodyPr>
          <a:lstStyle/>
          <a:p>
            <a:r>
              <a:rPr lang="es-ES" sz="2800" b="1" dirty="0">
                <a:solidFill>
                  <a:srgbClr val="0070C0"/>
                </a:solidFill>
                <a:latin typeface="+mj-lt"/>
              </a:rPr>
              <a:t>CURVA DE MAC LEAMY</a:t>
            </a:r>
            <a:endParaRPr lang="es-EC" sz="2800" b="1" dirty="0">
              <a:latin typeface="+mj-lt"/>
            </a:endParaRPr>
          </a:p>
          <a:p>
            <a:endParaRPr lang="es-EC" sz="4000" dirty="0">
              <a:solidFill>
                <a:schemeClr val="accent6">
                  <a:lumMod val="75000"/>
                </a:schemeClr>
              </a:solidFill>
            </a:endParaRPr>
          </a:p>
        </p:txBody>
      </p:sp>
      <p:sp>
        <p:nvSpPr>
          <p:cNvPr id="36" name="CuadroTexto 35">
            <a:extLst>
              <a:ext uri="{FF2B5EF4-FFF2-40B4-BE49-F238E27FC236}">
                <a16:creationId xmlns:a16="http://schemas.microsoft.com/office/drawing/2014/main" id="{96A0A59F-3242-425A-AD83-2514F7FDC60B}"/>
              </a:ext>
            </a:extLst>
          </p:cNvPr>
          <p:cNvSpPr txBox="1"/>
          <p:nvPr/>
        </p:nvSpPr>
        <p:spPr>
          <a:xfrm>
            <a:off x="1261533" y="67388"/>
            <a:ext cx="784681" cy="984885"/>
          </a:xfrm>
          <a:prstGeom prst="rect">
            <a:avLst/>
          </a:prstGeom>
          <a:noFill/>
        </p:spPr>
        <p:txBody>
          <a:bodyPr wrap="square" rtlCol="0">
            <a:spAutoFit/>
          </a:bodyPr>
          <a:lstStyle/>
          <a:p>
            <a:r>
              <a:rPr lang="es-ES" dirty="0"/>
              <a:t>	</a:t>
            </a:r>
            <a:r>
              <a:rPr lang="es-ES" sz="4000" b="1" dirty="0"/>
              <a:t>VI</a:t>
            </a:r>
            <a:endParaRPr lang="es-EC" sz="4000" b="1" dirty="0"/>
          </a:p>
        </p:txBody>
      </p:sp>
      <p:sp>
        <p:nvSpPr>
          <p:cNvPr id="9" name="CuadroTexto 8">
            <a:extLst>
              <a:ext uri="{FF2B5EF4-FFF2-40B4-BE49-F238E27FC236}">
                <a16:creationId xmlns:a16="http://schemas.microsoft.com/office/drawing/2014/main" id="{760DB0E0-FB36-4B9F-B0EB-C3CEE2DC40FB}"/>
              </a:ext>
            </a:extLst>
          </p:cNvPr>
          <p:cNvSpPr txBox="1"/>
          <p:nvPr/>
        </p:nvSpPr>
        <p:spPr>
          <a:xfrm>
            <a:off x="-481510" y="6338427"/>
            <a:ext cx="14556739" cy="646331"/>
          </a:xfrm>
          <a:prstGeom prst="rect">
            <a:avLst/>
          </a:prstGeom>
          <a:noFill/>
        </p:spPr>
        <p:txBody>
          <a:bodyPr wrap="square" rtlCol="0">
            <a:spAutoFit/>
          </a:bodyPr>
          <a:lstStyle/>
          <a:p>
            <a:pPr indent="457200"/>
            <a:r>
              <a:rPr lang="es-SV" sz="1800" dirty="0">
                <a:effectLst/>
                <a:latin typeface="Calibri" panose="020F0502020204030204" pitchFamily="34" charset="0"/>
                <a:ea typeface="Calibri" panose="020F0502020204030204" pitchFamily="34" charset="0"/>
                <a:cs typeface="Calibri" panose="020F0502020204030204" pitchFamily="34" charset="0"/>
              </a:rPr>
              <a:t>Tomado de: Curva de Mac Leamy, </a:t>
            </a:r>
            <a:r>
              <a:rPr lang="es-SV" sz="1800" i="1" dirty="0">
                <a:effectLst/>
                <a:latin typeface="Calibri" panose="020F0502020204030204" pitchFamily="34" charset="0"/>
                <a:ea typeface="Calibri" panose="020F0502020204030204" pitchFamily="34" charset="0"/>
                <a:cs typeface="Times New Roman" panose="02020603050405020304" pitchFamily="18" charset="0"/>
              </a:rPr>
              <a:t>INTRODUCCION A LA METODOLOGÍA BIM</a:t>
            </a:r>
            <a:r>
              <a:rPr lang="es-SV" sz="1800" dirty="0">
                <a:effectLst/>
                <a:latin typeface="Calibri" panose="020F0502020204030204" pitchFamily="34" charset="0"/>
                <a:ea typeface="Calibri" panose="020F0502020204030204" pitchFamily="34" charset="0"/>
                <a:cs typeface="Times New Roman" panose="02020603050405020304" pitchFamily="18" charset="0"/>
              </a:rPr>
              <a:t>, por</a:t>
            </a:r>
            <a:r>
              <a:rPr lang="es-SV" sz="1800" dirty="0">
                <a:effectLst/>
                <a:latin typeface="Calibri" panose="020F0502020204030204" pitchFamily="34" charset="0"/>
                <a:ea typeface="Calibri" panose="020F0502020204030204" pitchFamily="34" charset="0"/>
                <a:cs typeface="Calibri" panose="020F0502020204030204" pitchFamily="34" charset="0"/>
              </a:rPr>
              <a:t> (González, 2013).</a:t>
            </a:r>
            <a:endParaRPr lang="es-EC" sz="1800" dirty="0">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sp>
        <p:nvSpPr>
          <p:cNvPr id="10" name="Elipse 9">
            <a:extLst>
              <a:ext uri="{FF2B5EF4-FFF2-40B4-BE49-F238E27FC236}">
                <a16:creationId xmlns:a16="http://schemas.microsoft.com/office/drawing/2014/main" id="{DC7E799A-90BB-43A0-B050-1751D3893B5D}"/>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CuadroTexto 10">
            <a:extLst>
              <a:ext uri="{FF2B5EF4-FFF2-40B4-BE49-F238E27FC236}">
                <a16:creationId xmlns:a16="http://schemas.microsoft.com/office/drawing/2014/main" id="{AF58192E-D557-49A1-B57F-E69D068696EC}"/>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63</a:t>
            </a:r>
            <a:endParaRPr lang="es-EC" dirty="0">
              <a:solidFill>
                <a:srgbClr val="002060"/>
              </a:solidFill>
            </a:endParaRPr>
          </a:p>
        </p:txBody>
      </p:sp>
    </p:spTree>
    <p:extLst>
      <p:ext uri="{BB962C8B-B14F-4D97-AF65-F5344CB8AC3E}">
        <p14:creationId xmlns:p14="http://schemas.microsoft.com/office/powerpoint/2010/main" val="722594220"/>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50" y="390537"/>
            <a:ext cx="4050394"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15548" y="444160"/>
            <a:ext cx="3801482" cy="1138773"/>
          </a:xfrm>
          <a:prstGeom prst="rect">
            <a:avLst/>
          </a:prstGeom>
          <a:noFill/>
        </p:spPr>
        <p:txBody>
          <a:bodyPr wrap="square" rtlCol="0">
            <a:spAutoFit/>
          </a:bodyPr>
          <a:lstStyle/>
          <a:p>
            <a:r>
              <a:rPr lang="es-ES" sz="2800" b="1" dirty="0">
                <a:solidFill>
                  <a:srgbClr val="0070C0"/>
                </a:solidFill>
                <a:latin typeface="+mj-lt"/>
              </a:rPr>
              <a:t>HERRAMIENTAS BIM 5D</a:t>
            </a:r>
            <a:endParaRPr lang="es-EC" sz="2800" b="1" dirty="0">
              <a:latin typeface="+mj-lt"/>
            </a:endParaRPr>
          </a:p>
          <a:p>
            <a:endParaRPr lang="es-EC" sz="4000" dirty="0">
              <a:solidFill>
                <a:schemeClr val="accent6">
                  <a:lumMod val="75000"/>
                </a:schemeClr>
              </a:solidFill>
            </a:endParaRPr>
          </a:p>
        </p:txBody>
      </p:sp>
      <p:sp>
        <p:nvSpPr>
          <p:cNvPr id="36" name="CuadroTexto 35">
            <a:extLst>
              <a:ext uri="{FF2B5EF4-FFF2-40B4-BE49-F238E27FC236}">
                <a16:creationId xmlns:a16="http://schemas.microsoft.com/office/drawing/2014/main" id="{96A0A59F-3242-425A-AD83-2514F7FDC60B}"/>
              </a:ext>
            </a:extLst>
          </p:cNvPr>
          <p:cNvSpPr txBox="1"/>
          <p:nvPr/>
        </p:nvSpPr>
        <p:spPr>
          <a:xfrm>
            <a:off x="1261533" y="67388"/>
            <a:ext cx="784681" cy="984885"/>
          </a:xfrm>
          <a:prstGeom prst="rect">
            <a:avLst/>
          </a:prstGeom>
          <a:noFill/>
        </p:spPr>
        <p:txBody>
          <a:bodyPr wrap="square" rtlCol="0">
            <a:spAutoFit/>
          </a:bodyPr>
          <a:lstStyle/>
          <a:p>
            <a:r>
              <a:rPr lang="es-ES" dirty="0"/>
              <a:t>	</a:t>
            </a:r>
            <a:r>
              <a:rPr lang="es-ES" sz="4000" b="1" dirty="0"/>
              <a:t>VI</a:t>
            </a:r>
            <a:endParaRPr lang="es-EC" sz="4000" b="1" dirty="0"/>
          </a:p>
        </p:txBody>
      </p:sp>
      <p:pic>
        <p:nvPicPr>
          <p:cNvPr id="8" name="Imagen 7">
            <a:extLst>
              <a:ext uri="{FF2B5EF4-FFF2-40B4-BE49-F238E27FC236}">
                <a16:creationId xmlns:a16="http://schemas.microsoft.com/office/drawing/2014/main" id="{D3525EEB-7A3D-4425-A684-121CE1483CCD}"/>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90791" y="2151379"/>
            <a:ext cx="2866293" cy="3235569"/>
          </a:xfrm>
          <a:prstGeom prst="rect">
            <a:avLst/>
          </a:prstGeom>
        </p:spPr>
      </p:pic>
      <p:pic>
        <p:nvPicPr>
          <p:cNvPr id="9" name="Imagen 8">
            <a:extLst>
              <a:ext uri="{FF2B5EF4-FFF2-40B4-BE49-F238E27FC236}">
                <a16:creationId xmlns:a16="http://schemas.microsoft.com/office/drawing/2014/main" id="{2DEFCA1B-82D4-40CE-9313-430BDCF094C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508505" y="1629205"/>
            <a:ext cx="4292704" cy="1429556"/>
          </a:xfrm>
          <a:prstGeom prst="rect">
            <a:avLst/>
          </a:prstGeom>
        </p:spPr>
      </p:pic>
      <p:pic>
        <p:nvPicPr>
          <p:cNvPr id="10" name="Imagen 9">
            <a:extLst>
              <a:ext uri="{FF2B5EF4-FFF2-40B4-BE49-F238E27FC236}">
                <a16:creationId xmlns:a16="http://schemas.microsoft.com/office/drawing/2014/main" id="{FA6D6614-1162-4DD2-A643-97E303CD60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7842" y="3412671"/>
            <a:ext cx="2454029" cy="2454029"/>
          </a:xfrm>
          <a:prstGeom prst="rect">
            <a:avLst/>
          </a:prstGeom>
        </p:spPr>
      </p:pic>
      <p:pic>
        <p:nvPicPr>
          <p:cNvPr id="11" name="Imagen 10">
            <a:extLst>
              <a:ext uri="{FF2B5EF4-FFF2-40B4-BE49-F238E27FC236}">
                <a16:creationId xmlns:a16="http://schemas.microsoft.com/office/drawing/2014/main" id="{A6140D71-DA11-431F-8B7F-15E01137DE21}"/>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3449514" y="2325196"/>
            <a:ext cx="3866560" cy="2314489"/>
          </a:xfrm>
          <a:prstGeom prst="rect">
            <a:avLst/>
          </a:prstGeom>
        </p:spPr>
      </p:pic>
      <p:sp>
        <p:nvSpPr>
          <p:cNvPr id="12" name="Elipse 11">
            <a:extLst>
              <a:ext uri="{FF2B5EF4-FFF2-40B4-BE49-F238E27FC236}">
                <a16:creationId xmlns:a16="http://schemas.microsoft.com/office/drawing/2014/main" id="{BA544774-0E86-4B27-A38E-30943037946A}"/>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a:extLst>
              <a:ext uri="{FF2B5EF4-FFF2-40B4-BE49-F238E27FC236}">
                <a16:creationId xmlns:a16="http://schemas.microsoft.com/office/drawing/2014/main" id="{F6938069-A67C-4E25-B6ED-7E79DAA7E372}"/>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64</a:t>
            </a:r>
            <a:endParaRPr lang="es-EC" dirty="0">
              <a:solidFill>
                <a:srgbClr val="002060"/>
              </a:solidFill>
            </a:endParaRPr>
          </a:p>
        </p:txBody>
      </p:sp>
    </p:spTree>
    <p:extLst>
      <p:ext uri="{BB962C8B-B14F-4D97-AF65-F5344CB8AC3E}">
        <p14:creationId xmlns:p14="http://schemas.microsoft.com/office/powerpoint/2010/main" val="2994208371"/>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50" y="390537"/>
            <a:ext cx="2694025"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15548" y="444160"/>
            <a:ext cx="2639996" cy="1138773"/>
          </a:xfrm>
          <a:prstGeom prst="rect">
            <a:avLst/>
          </a:prstGeom>
          <a:noFill/>
        </p:spPr>
        <p:txBody>
          <a:bodyPr wrap="square" rtlCol="0">
            <a:spAutoFit/>
          </a:bodyPr>
          <a:lstStyle/>
          <a:p>
            <a:r>
              <a:rPr lang="es-ES" sz="2800" b="1" dirty="0">
                <a:solidFill>
                  <a:srgbClr val="0070C0"/>
                </a:solidFill>
                <a:latin typeface="+mj-lt"/>
              </a:rPr>
              <a:t>Presto+Cost-it</a:t>
            </a:r>
            <a:endParaRPr lang="es-EC" sz="2800" b="1" dirty="0">
              <a:latin typeface="+mj-lt"/>
            </a:endParaRPr>
          </a:p>
          <a:p>
            <a:endParaRPr lang="es-EC" sz="4000" dirty="0">
              <a:solidFill>
                <a:schemeClr val="accent6">
                  <a:lumMod val="75000"/>
                </a:schemeClr>
              </a:solidFill>
            </a:endParaRPr>
          </a:p>
        </p:txBody>
      </p:sp>
      <p:sp>
        <p:nvSpPr>
          <p:cNvPr id="36" name="CuadroTexto 35">
            <a:extLst>
              <a:ext uri="{FF2B5EF4-FFF2-40B4-BE49-F238E27FC236}">
                <a16:creationId xmlns:a16="http://schemas.microsoft.com/office/drawing/2014/main" id="{96A0A59F-3242-425A-AD83-2514F7FDC60B}"/>
              </a:ext>
            </a:extLst>
          </p:cNvPr>
          <p:cNvSpPr txBox="1"/>
          <p:nvPr/>
        </p:nvSpPr>
        <p:spPr>
          <a:xfrm>
            <a:off x="1261533" y="67388"/>
            <a:ext cx="784681" cy="984885"/>
          </a:xfrm>
          <a:prstGeom prst="rect">
            <a:avLst/>
          </a:prstGeom>
          <a:noFill/>
        </p:spPr>
        <p:txBody>
          <a:bodyPr wrap="square" rtlCol="0">
            <a:spAutoFit/>
          </a:bodyPr>
          <a:lstStyle/>
          <a:p>
            <a:r>
              <a:rPr lang="es-ES" dirty="0"/>
              <a:t>	</a:t>
            </a:r>
            <a:r>
              <a:rPr lang="es-ES" sz="4000" b="1" dirty="0"/>
              <a:t>VI</a:t>
            </a:r>
            <a:endParaRPr lang="es-EC" sz="4000" b="1" dirty="0"/>
          </a:p>
        </p:txBody>
      </p:sp>
      <p:pic>
        <p:nvPicPr>
          <p:cNvPr id="12" name="Imagen 11">
            <a:extLst>
              <a:ext uri="{FF2B5EF4-FFF2-40B4-BE49-F238E27FC236}">
                <a16:creationId xmlns:a16="http://schemas.microsoft.com/office/drawing/2014/main" id="{56312430-8596-49CE-98EC-FB6B36507B39}"/>
              </a:ext>
            </a:extLst>
          </p:cNvPr>
          <p:cNvPicPr/>
          <p:nvPr/>
        </p:nvPicPr>
        <p:blipFill>
          <a:blip r:embed="rId5" cstate="email">
            <a:extLst>
              <a:ext uri="{28A0092B-C50C-407E-A947-70E740481C1C}">
                <a14:useLocalDpi xmlns:a14="http://schemas.microsoft.com/office/drawing/2010/main" val="0"/>
              </a:ext>
            </a:extLst>
          </a:blip>
          <a:stretch>
            <a:fillRect/>
          </a:stretch>
        </p:blipFill>
        <p:spPr>
          <a:xfrm>
            <a:off x="3037114" y="1436392"/>
            <a:ext cx="8973682" cy="3985214"/>
          </a:xfrm>
          <a:prstGeom prst="rect">
            <a:avLst/>
          </a:prstGeom>
        </p:spPr>
      </p:pic>
      <p:pic>
        <p:nvPicPr>
          <p:cNvPr id="5" name="Imagen 4">
            <a:extLst>
              <a:ext uri="{FF2B5EF4-FFF2-40B4-BE49-F238E27FC236}">
                <a16:creationId xmlns:a16="http://schemas.microsoft.com/office/drawing/2014/main" id="{E8C542D4-1745-4E36-9E50-89D538AB0F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285" y="1919287"/>
            <a:ext cx="2486025" cy="3019425"/>
          </a:xfrm>
          <a:prstGeom prst="rect">
            <a:avLst/>
          </a:prstGeom>
        </p:spPr>
      </p:pic>
      <p:sp>
        <p:nvSpPr>
          <p:cNvPr id="15" name="CuadroTexto 14">
            <a:extLst>
              <a:ext uri="{FF2B5EF4-FFF2-40B4-BE49-F238E27FC236}">
                <a16:creationId xmlns:a16="http://schemas.microsoft.com/office/drawing/2014/main" id="{22D106B7-764C-4FC0-9BBC-3C14A4A20B3A}"/>
              </a:ext>
            </a:extLst>
          </p:cNvPr>
          <p:cNvSpPr txBox="1"/>
          <p:nvPr/>
        </p:nvSpPr>
        <p:spPr>
          <a:xfrm>
            <a:off x="-121313" y="1354529"/>
            <a:ext cx="4335053" cy="646331"/>
          </a:xfrm>
          <a:prstGeom prst="rect">
            <a:avLst/>
          </a:prstGeom>
          <a:noFill/>
        </p:spPr>
        <p:txBody>
          <a:bodyPr wrap="square" rtlCol="0">
            <a:spAutoFit/>
          </a:bodyPr>
          <a:lstStyle/>
          <a:p>
            <a:pPr indent="457200"/>
            <a:r>
              <a:rPr lang="es-ES" sz="1800" b="1" dirty="0">
                <a:effectLst/>
                <a:latin typeface="Calibri" panose="020F0502020204030204" pitchFamily="34" charset="0"/>
                <a:ea typeface="Calibri" panose="020F0502020204030204" pitchFamily="34" charset="0"/>
                <a:cs typeface="Calibri" panose="020F0502020204030204" pitchFamily="34" charset="0"/>
              </a:rPr>
              <a:t>Relación de parámetros</a:t>
            </a:r>
            <a:endParaRPr lang="es-EC" sz="1800" b="1" dirty="0">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sp>
        <p:nvSpPr>
          <p:cNvPr id="11" name="Elipse 10">
            <a:extLst>
              <a:ext uri="{FF2B5EF4-FFF2-40B4-BE49-F238E27FC236}">
                <a16:creationId xmlns:a16="http://schemas.microsoft.com/office/drawing/2014/main" id="{C70F47A3-EFD6-4279-8438-E32699F15D6B}"/>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a:extLst>
              <a:ext uri="{FF2B5EF4-FFF2-40B4-BE49-F238E27FC236}">
                <a16:creationId xmlns:a16="http://schemas.microsoft.com/office/drawing/2014/main" id="{E830B20E-B539-4EE6-8CE3-76DD41B10D69}"/>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65</a:t>
            </a:r>
            <a:endParaRPr lang="es-EC" dirty="0">
              <a:solidFill>
                <a:srgbClr val="002060"/>
              </a:solidFill>
            </a:endParaRPr>
          </a:p>
        </p:txBody>
      </p:sp>
    </p:spTree>
    <p:extLst>
      <p:ext uri="{BB962C8B-B14F-4D97-AF65-F5344CB8AC3E}">
        <p14:creationId xmlns:p14="http://schemas.microsoft.com/office/powerpoint/2010/main" val="1210246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50" y="390537"/>
            <a:ext cx="4213679"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15549" y="444160"/>
            <a:ext cx="3878200" cy="1138773"/>
          </a:xfrm>
          <a:prstGeom prst="rect">
            <a:avLst/>
          </a:prstGeom>
          <a:noFill/>
        </p:spPr>
        <p:txBody>
          <a:bodyPr wrap="square" rtlCol="0">
            <a:spAutoFit/>
          </a:bodyPr>
          <a:lstStyle/>
          <a:p>
            <a:r>
              <a:rPr lang="es-ES" sz="2800" b="1" dirty="0">
                <a:solidFill>
                  <a:srgbClr val="0070C0"/>
                </a:solidFill>
                <a:latin typeface="+mj-lt"/>
              </a:rPr>
              <a:t>MODELAMIENTO BIM 5D</a:t>
            </a:r>
            <a:endParaRPr lang="es-EC" sz="2800" b="1" dirty="0">
              <a:latin typeface="+mj-lt"/>
            </a:endParaRPr>
          </a:p>
          <a:p>
            <a:endParaRPr lang="es-EC" sz="4000" dirty="0">
              <a:solidFill>
                <a:schemeClr val="accent6">
                  <a:lumMod val="75000"/>
                </a:schemeClr>
              </a:solidFill>
            </a:endParaRPr>
          </a:p>
        </p:txBody>
      </p:sp>
      <p:sp>
        <p:nvSpPr>
          <p:cNvPr id="36" name="CuadroTexto 35">
            <a:extLst>
              <a:ext uri="{FF2B5EF4-FFF2-40B4-BE49-F238E27FC236}">
                <a16:creationId xmlns:a16="http://schemas.microsoft.com/office/drawing/2014/main" id="{96A0A59F-3242-425A-AD83-2514F7FDC60B}"/>
              </a:ext>
            </a:extLst>
          </p:cNvPr>
          <p:cNvSpPr txBox="1"/>
          <p:nvPr/>
        </p:nvSpPr>
        <p:spPr>
          <a:xfrm>
            <a:off x="1261533" y="67388"/>
            <a:ext cx="784681" cy="984885"/>
          </a:xfrm>
          <a:prstGeom prst="rect">
            <a:avLst/>
          </a:prstGeom>
          <a:noFill/>
        </p:spPr>
        <p:txBody>
          <a:bodyPr wrap="square" rtlCol="0">
            <a:spAutoFit/>
          </a:bodyPr>
          <a:lstStyle/>
          <a:p>
            <a:r>
              <a:rPr lang="es-ES" dirty="0"/>
              <a:t>	</a:t>
            </a:r>
            <a:r>
              <a:rPr lang="es-ES" sz="4000" b="1" dirty="0"/>
              <a:t>VI</a:t>
            </a:r>
            <a:endParaRPr lang="es-EC" sz="4000" b="1" dirty="0"/>
          </a:p>
        </p:txBody>
      </p:sp>
      <p:pic>
        <p:nvPicPr>
          <p:cNvPr id="22" name="Imagen 21">
            <a:extLst>
              <a:ext uri="{FF2B5EF4-FFF2-40B4-BE49-F238E27FC236}">
                <a16:creationId xmlns:a16="http://schemas.microsoft.com/office/drawing/2014/main" id="{00D030CC-AF09-4720-BA61-E704A56280D7}"/>
              </a:ext>
            </a:extLst>
          </p:cNvPr>
          <p:cNvPicPr/>
          <p:nvPr/>
        </p:nvPicPr>
        <p:blipFill rotWithShape="1">
          <a:blip r:embed="rId5" cstate="email">
            <a:extLst>
              <a:ext uri="{28A0092B-C50C-407E-A947-70E740481C1C}">
                <a14:useLocalDpi xmlns:a14="http://schemas.microsoft.com/office/drawing/2010/main" val="0"/>
              </a:ext>
            </a:extLst>
          </a:blip>
          <a:srcRect/>
          <a:stretch/>
        </p:blipFill>
        <p:spPr>
          <a:xfrm>
            <a:off x="148767" y="1456220"/>
            <a:ext cx="3618691" cy="2259315"/>
          </a:xfrm>
          <a:prstGeom prst="rect">
            <a:avLst/>
          </a:prstGeom>
        </p:spPr>
      </p:pic>
      <p:pic>
        <p:nvPicPr>
          <p:cNvPr id="23" name="Imagen 22">
            <a:extLst>
              <a:ext uri="{FF2B5EF4-FFF2-40B4-BE49-F238E27FC236}">
                <a16:creationId xmlns:a16="http://schemas.microsoft.com/office/drawing/2014/main" id="{560C3597-50D9-44CD-84F0-77584737667F}"/>
              </a:ext>
            </a:extLst>
          </p:cNvPr>
          <p:cNvPicPr/>
          <p:nvPr/>
        </p:nvPicPr>
        <p:blipFill>
          <a:blip r:embed="rId6" cstate="email">
            <a:extLst>
              <a:ext uri="{28A0092B-C50C-407E-A947-70E740481C1C}">
                <a14:useLocalDpi xmlns:a14="http://schemas.microsoft.com/office/drawing/2010/main" val="0"/>
              </a:ext>
            </a:extLst>
          </a:blip>
          <a:stretch>
            <a:fillRect/>
          </a:stretch>
        </p:blipFill>
        <p:spPr>
          <a:xfrm>
            <a:off x="4032539" y="1459811"/>
            <a:ext cx="3758021" cy="2277182"/>
          </a:xfrm>
          <a:prstGeom prst="rect">
            <a:avLst/>
          </a:prstGeom>
        </p:spPr>
      </p:pic>
      <p:pic>
        <p:nvPicPr>
          <p:cNvPr id="25" name="Imagen 24">
            <a:extLst>
              <a:ext uri="{FF2B5EF4-FFF2-40B4-BE49-F238E27FC236}">
                <a16:creationId xmlns:a16="http://schemas.microsoft.com/office/drawing/2014/main" id="{87ECF8D5-F444-4026-B338-553073287D5A}"/>
              </a:ext>
            </a:extLst>
          </p:cNvPr>
          <p:cNvPicPr/>
          <p:nvPr/>
        </p:nvPicPr>
        <p:blipFill>
          <a:blip r:embed="rId7">
            <a:extLst>
              <a:ext uri="{28A0092B-C50C-407E-A947-70E740481C1C}">
                <a14:useLocalDpi xmlns:a14="http://schemas.microsoft.com/office/drawing/2010/main" val="0"/>
              </a:ext>
            </a:extLst>
          </a:blip>
          <a:stretch>
            <a:fillRect/>
          </a:stretch>
        </p:blipFill>
        <p:spPr>
          <a:xfrm>
            <a:off x="8080833" y="1475129"/>
            <a:ext cx="3962400" cy="2277181"/>
          </a:xfrm>
          <a:prstGeom prst="rect">
            <a:avLst/>
          </a:prstGeom>
        </p:spPr>
      </p:pic>
      <p:sp>
        <p:nvSpPr>
          <p:cNvPr id="27" name="CuadroTexto 26">
            <a:extLst>
              <a:ext uri="{FF2B5EF4-FFF2-40B4-BE49-F238E27FC236}">
                <a16:creationId xmlns:a16="http://schemas.microsoft.com/office/drawing/2014/main" id="{7C9A2572-28CD-4FF5-9E1A-7400E1FEA9A9}"/>
              </a:ext>
            </a:extLst>
          </p:cNvPr>
          <p:cNvSpPr txBox="1"/>
          <p:nvPr/>
        </p:nvSpPr>
        <p:spPr>
          <a:xfrm>
            <a:off x="552357" y="1087929"/>
            <a:ext cx="4335053" cy="646331"/>
          </a:xfrm>
          <a:prstGeom prst="rect">
            <a:avLst/>
          </a:prstGeom>
          <a:noFill/>
        </p:spPr>
        <p:txBody>
          <a:bodyPr wrap="square" rtlCol="0">
            <a:spAutoFit/>
          </a:bodyPr>
          <a:lstStyle/>
          <a:p>
            <a:pPr indent="457200"/>
            <a:r>
              <a:rPr lang="es-ES" sz="1800" b="1" dirty="0">
                <a:effectLst/>
                <a:latin typeface="Calibri" panose="020F0502020204030204" pitchFamily="34" charset="0"/>
                <a:ea typeface="Calibri" panose="020F0502020204030204" pitchFamily="34" charset="0"/>
                <a:cs typeface="Calibri" panose="020F0502020204030204" pitchFamily="34" charset="0"/>
              </a:rPr>
              <a:t>1) Árbol de selección</a:t>
            </a:r>
            <a:endParaRPr lang="es-EC" sz="1800" b="1" dirty="0">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sp>
        <p:nvSpPr>
          <p:cNvPr id="28" name="CuadroTexto 27">
            <a:extLst>
              <a:ext uri="{FF2B5EF4-FFF2-40B4-BE49-F238E27FC236}">
                <a16:creationId xmlns:a16="http://schemas.microsoft.com/office/drawing/2014/main" id="{48594C78-C688-4050-9B8B-D906AF87E285}"/>
              </a:ext>
            </a:extLst>
          </p:cNvPr>
          <p:cNvSpPr txBox="1"/>
          <p:nvPr/>
        </p:nvSpPr>
        <p:spPr>
          <a:xfrm>
            <a:off x="4789414" y="1123585"/>
            <a:ext cx="4335053" cy="646331"/>
          </a:xfrm>
          <a:prstGeom prst="rect">
            <a:avLst/>
          </a:prstGeom>
          <a:noFill/>
        </p:spPr>
        <p:txBody>
          <a:bodyPr wrap="square" rtlCol="0">
            <a:spAutoFit/>
          </a:bodyPr>
          <a:lstStyle/>
          <a:p>
            <a:pPr indent="457200"/>
            <a:r>
              <a:rPr lang="es-ES" sz="1800" b="1" dirty="0">
                <a:effectLst/>
                <a:latin typeface="Calibri" panose="020F0502020204030204" pitchFamily="34" charset="0"/>
                <a:ea typeface="Calibri" panose="020F0502020204030204" pitchFamily="34" charset="0"/>
                <a:cs typeface="Calibri" panose="020F0502020204030204" pitchFamily="34" charset="0"/>
              </a:rPr>
              <a:t>2) Conjuntos</a:t>
            </a:r>
            <a:endParaRPr lang="es-EC" sz="1800" b="1" dirty="0">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sp>
        <p:nvSpPr>
          <p:cNvPr id="29" name="CuadroTexto 28">
            <a:extLst>
              <a:ext uri="{FF2B5EF4-FFF2-40B4-BE49-F238E27FC236}">
                <a16:creationId xmlns:a16="http://schemas.microsoft.com/office/drawing/2014/main" id="{67BD6B4B-E760-4B7A-AAE2-3117CC9A494A}"/>
              </a:ext>
            </a:extLst>
          </p:cNvPr>
          <p:cNvSpPr txBox="1"/>
          <p:nvPr/>
        </p:nvSpPr>
        <p:spPr>
          <a:xfrm>
            <a:off x="8691751" y="1104170"/>
            <a:ext cx="4335053" cy="646331"/>
          </a:xfrm>
          <a:prstGeom prst="rect">
            <a:avLst/>
          </a:prstGeom>
          <a:noFill/>
        </p:spPr>
        <p:txBody>
          <a:bodyPr wrap="square" rtlCol="0">
            <a:spAutoFit/>
          </a:bodyPr>
          <a:lstStyle/>
          <a:p>
            <a:pPr indent="457200"/>
            <a:r>
              <a:rPr lang="es-ES" sz="1800" b="1" dirty="0">
                <a:effectLst/>
                <a:latin typeface="Calibri" panose="020F0502020204030204" pitchFamily="34" charset="0"/>
                <a:ea typeface="Calibri" panose="020F0502020204030204" pitchFamily="34" charset="0"/>
                <a:cs typeface="Calibri" panose="020F0502020204030204" pitchFamily="34" charset="0"/>
              </a:rPr>
              <a:t>3) TimeLiner</a:t>
            </a:r>
            <a:endParaRPr lang="es-EC" sz="1800" b="1" dirty="0">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pic>
        <p:nvPicPr>
          <p:cNvPr id="30" name="Imagen 29">
            <a:extLst>
              <a:ext uri="{FF2B5EF4-FFF2-40B4-BE49-F238E27FC236}">
                <a16:creationId xmlns:a16="http://schemas.microsoft.com/office/drawing/2014/main" id="{251DA857-368A-4461-8B88-B13FC5B8683D}"/>
              </a:ext>
            </a:extLst>
          </p:cNvPr>
          <p:cNvPicPr/>
          <p:nvPr/>
        </p:nvPicPr>
        <p:blipFill>
          <a:blip r:embed="rId8" cstate="email">
            <a:extLst>
              <a:ext uri="{28A0092B-C50C-407E-A947-70E740481C1C}">
                <a14:useLocalDpi xmlns:a14="http://schemas.microsoft.com/office/drawing/2010/main" val="0"/>
              </a:ext>
            </a:extLst>
          </a:blip>
          <a:stretch>
            <a:fillRect/>
          </a:stretch>
        </p:blipFill>
        <p:spPr>
          <a:xfrm>
            <a:off x="136926" y="4228396"/>
            <a:ext cx="3617723" cy="2346767"/>
          </a:xfrm>
          <a:prstGeom prst="rect">
            <a:avLst/>
          </a:prstGeom>
        </p:spPr>
      </p:pic>
      <p:sp>
        <p:nvSpPr>
          <p:cNvPr id="31" name="CuadroTexto 30">
            <a:extLst>
              <a:ext uri="{FF2B5EF4-FFF2-40B4-BE49-F238E27FC236}">
                <a16:creationId xmlns:a16="http://schemas.microsoft.com/office/drawing/2014/main" id="{1E30DE71-6899-4BDA-9F43-452064EAB2E7}"/>
              </a:ext>
            </a:extLst>
          </p:cNvPr>
          <p:cNvSpPr txBox="1"/>
          <p:nvPr/>
        </p:nvSpPr>
        <p:spPr>
          <a:xfrm>
            <a:off x="198836" y="3920810"/>
            <a:ext cx="4335053" cy="646331"/>
          </a:xfrm>
          <a:prstGeom prst="rect">
            <a:avLst/>
          </a:prstGeom>
          <a:noFill/>
        </p:spPr>
        <p:txBody>
          <a:bodyPr wrap="square" rtlCol="0">
            <a:spAutoFit/>
          </a:bodyPr>
          <a:lstStyle/>
          <a:p>
            <a:pPr indent="457200"/>
            <a:r>
              <a:rPr lang="es-ES" sz="1800" b="1" dirty="0">
                <a:effectLst/>
                <a:latin typeface="Calibri" panose="020F0502020204030204" pitchFamily="34" charset="0"/>
                <a:ea typeface="Calibri" panose="020F0502020204030204" pitchFamily="34" charset="0"/>
                <a:cs typeface="Calibri" panose="020F0502020204030204" pitchFamily="34" charset="0"/>
              </a:rPr>
              <a:t>4) Microsoft Proyect</a:t>
            </a:r>
            <a:endParaRPr lang="es-EC" sz="1800" b="1" dirty="0">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pic>
        <p:nvPicPr>
          <p:cNvPr id="32" name="Imagen 31">
            <a:extLst>
              <a:ext uri="{FF2B5EF4-FFF2-40B4-BE49-F238E27FC236}">
                <a16:creationId xmlns:a16="http://schemas.microsoft.com/office/drawing/2014/main" id="{1781CF49-33D1-4813-9EF3-577D1DE1F3F1}"/>
              </a:ext>
            </a:extLst>
          </p:cNvPr>
          <p:cNvPicPr/>
          <p:nvPr/>
        </p:nvPicPr>
        <p:blipFill rotWithShape="1">
          <a:blip r:embed="rId9" cstate="email">
            <a:extLst>
              <a:ext uri="{28A0092B-C50C-407E-A947-70E740481C1C}">
                <a14:useLocalDpi xmlns:a14="http://schemas.microsoft.com/office/drawing/2010/main" val="0"/>
              </a:ext>
            </a:extLst>
          </a:blip>
          <a:srcRect/>
          <a:stretch/>
        </p:blipFill>
        <p:spPr>
          <a:xfrm>
            <a:off x="3971035" y="4243975"/>
            <a:ext cx="3819525" cy="2346768"/>
          </a:xfrm>
          <a:prstGeom prst="rect">
            <a:avLst/>
          </a:prstGeom>
        </p:spPr>
      </p:pic>
      <p:sp>
        <p:nvSpPr>
          <p:cNvPr id="33" name="CuadroTexto 32">
            <a:extLst>
              <a:ext uri="{FF2B5EF4-FFF2-40B4-BE49-F238E27FC236}">
                <a16:creationId xmlns:a16="http://schemas.microsoft.com/office/drawing/2014/main" id="{04AFC9DE-4095-4724-9EF9-E092EF158E02}"/>
              </a:ext>
            </a:extLst>
          </p:cNvPr>
          <p:cNvSpPr txBox="1"/>
          <p:nvPr/>
        </p:nvSpPr>
        <p:spPr>
          <a:xfrm>
            <a:off x="4356698" y="3885814"/>
            <a:ext cx="4335053" cy="646331"/>
          </a:xfrm>
          <a:prstGeom prst="rect">
            <a:avLst/>
          </a:prstGeom>
          <a:noFill/>
        </p:spPr>
        <p:txBody>
          <a:bodyPr wrap="square" rtlCol="0">
            <a:spAutoFit/>
          </a:bodyPr>
          <a:lstStyle/>
          <a:p>
            <a:pPr indent="457200"/>
            <a:r>
              <a:rPr lang="es-ES" b="1" dirty="0">
                <a:latin typeface="Calibri" panose="020F0502020204030204" pitchFamily="34" charset="0"/>
                <a:ea typeface="Calibri" panose="020F0502020204030204" pitchFamily="34" charset="0"/>
                <a:cs typeface="Calibri" panose="020F0502020204030204" pitchFamily="34" charset="0"/>
              </a:rPr>
              <a:t>5</a:t>
            </a:r>
            <a:r>
              <a:rPr lang="es-ES" sz="1800" b="1" dirty="0">
                <a:effectLst/>
                <a:latin typeface="Calibri" panose="020F0502020204030204" pitchFamily="34" charset="0"/>
                <a:ea typeface="Calibri" panose="020F0502020204030204" pitchFamily="34" charset="0"/>
                <a:cs typeface="Calibri" panose="020F0502020204030204" pitchFamily="34" charset="0"/>
              </a:rPr>
              <a:t>) Actualizar información</a:t>
            </a:r>
            <a:endParaRPr lang="es-EC" sz="1800" b="1" dirty="0">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pic>
        <p:nvPicPr>
          <p:cNvPr id="34" name="Imagen 33">
            <a:extLst>
              <a:ext uri="{FF2B5EF4-FFF2-40B4-BE49-F238E27FC236}">
                <a16:creationId xmlns:a16="http://schemas.microsoft.com/office/drawing/2014/main" id="{4A797042-32FC-4250-995B-C98A3A847232}"/>
              </a:ext>
            </a:extLst>
          </p:cNvPr>
          <p:cNvPicPr/>
          <p:nvPr/>
        </p:nvPicPr>
        <p:blipFill>
          <a:blip r:embed="rId10" cstate="email">
            <a:extLst>
              <a:ext uri="{28A0092B-C50C-407E-A947-70E740481C1C}">
                <a14:useLocalDpi xmlns:a14="http://schemas.microsoft.com/office/drawing/2010/main" val="0"/>
              </a:ext>
            </a:extLst>
          </a:blip>
          <a:stretch>
            <a:fillRect/>
          </a:stretch>
        </p:blipFill>
        <p:spPr>
          <a:xfrm>
            <a:off x="8080832" y="4243975"/>
            <a:ext cx="3912331" cy="2346768"/>
          </a:xfrm>
          <a:prstGeom prst="rect">
            <a:avLst/>
          </a:prstGeom>
        </p:spPr>
      </p:pic>
      <p:sp>
        <p:nvSpPr>
          <p:cNvPr id="35" name="CuadroTexto 34">
            <a:extLst>
              <a:ext uri="{FF2B5EF4-FFF2-40B4-BE49-F238E27FC236}">
                <a16:creationId xmlns:a16="http://schemas.microsoft.com/office/drawing/2014/main" id="{FA2BCA81-261E-4BB2-B965-E1B1ACD5AEE5}"/>
              </a:ext>
            </a:extLst>
          </p:cNvPr>
          <p:cNvSpPr txBox="1"/>
          <p:nvPr/>
        </p:nvSpPr>
        <p:spPr>
          <a:xfrm>
            <a:off x="8691750" y="3847346"/>
            <a:ext cx="4335053" cy="646331"/>
          </a:xfrm>
          <a:prstGeom prst="rect">
            <a:avLst/>
          </a:prstGeom>
          <a:noFill/>
        </p:spPr>
        <p:txBody>
          <a:bodyPr wrap="square" rtlCol="0">
            <a:spAutoFit/>
          </a:bodyPr>
          <a:lstStyle/>
          <a:p>
            <a:pPr indent="457200"/>
            <a:r>
              <a:rPr lang="es-ES" sz="1800" b="1" dirty="0">
                <a:effectLst/>
                <a:latin typeface="Calibri" panose="020F0502020204030204" pitchFamily="34" charset="0"/>
                <a:ea typeface="Calibri" panose="020F0502020204030204" pitchFamily="34" charset="0"/>
                <a:cs typeface="Calibri" panose="020F0502020204030204" pitchFamily="34" charset="0"/>
              </a:rPr>
              <a:t>6) Simulación 5D</a:t>
            </a:r>
            <a:endParaRPr lang="es-EC" sz="1800" b="1" dirty="0">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sp>
        <p:nvSpPr>
          <p:cNvPr id="21" name="Elipse 20">
            <a:extLst>
              <a:ext uri="{FF2B5EF4-FFF2-40B4-BE49-F238E27FC236}">
                <a16:creationId xmlns:a16="http://schemas.microsoft.com/office/drawing/2014/main" id="{FF9C5BBC-3453-472E-934B-6C97EF01D628}"/>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CuadroTexto 23">
            <a:extLst>
              <a:ext uri="{FF2B5EF4-FFF2-40B4-BE49-F238E27FC236}">
                <a16:creationId xmlns:a16="http://schemas.microsoft.com/office/drawing/2014/main" id="{697CD09E-4154-4232-B575-B1F0EDDE6162}"/>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66</a:t>
            </a:r>
            <a:endParaRPr lang="es-EC" dirty="0">
              <a:solidFill>
                <a:srgbClr val="002060"/>
              </a:solidFill>
            </a:endParaRPr>
          </a:p>
        </p:txBody>
      </p:sp>
    </p:spTree>
    <p:extLst>
      <p:ext uri="{BB962C8B-B14F-4D97-AF65-F5344CB8AC3E}">
        <p14:creationId xmlns:p14="http://schemas.microsoft.com/office/powerpoint/2010/main" val="23912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1614788940">
            <a:hlinkClick r:id="" action="ppaction://media"/>
            <a:extLst>
              <a:ext uri="{FF2B5EF4-FFF2-40B4-BE49-F238E27FC236}">
                <a16:creationId xmlns:a16="http://schemas.microsoft.com/office/drawing/2014/main" id="{330F145A-9BCA-4BD6-91F2-6F37B42FF6A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17795" y="-910010"/>
            <a:ext cx="15427590" cy="8678019"/>
          </a:xfrm>
          <a:prstGeom prst="rect">
            <a:avLst/>
          </a:prstGeom>
        </p:spPr>
      </p:pic>
      <p:pic>
        <p:nvPicPr>
          <p:cNvPr id="10" name="fondo (mp3cut.net)">
            <a:hlinkClick r:id="" action="ppaction://media"/>
            <a:extLst>
              <a:ext uri="{FF2B5EF4-FFF2-40B4-BE49-F238E27FC236}">
                <a16:creationId xmlns:a16="http://schemas.microsoft.com/office/drawing/2014/main" id="{B4B5BDB1-F6DF-4AF6-94BD-5C876E3B2B9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6858000"/>
            <a:ext cx="609600" cy="609600"/>
          </a:xfrm>
          <a:prstGeom prst="rect">
            <a:avLst/>
          </a:prstGeom>
        </p:spPr>
      </p:pic>
      <p:sp>
        <p:nvSpPr>
          <p:cNvPr id="7" name="Elipse 6">
            <a:extLst>
              <a:ext uri="{FF2B5EF4-FFF2-40B4-BE49-F238E27FC236}">
                <a16:creationId xmlns:a16="http://schemas.microsoft.com/office/drawing/2014/main" id="{2A617A10-07B7-4A74-AE26-34F742197A94}"/>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CuadroTexto 7">
            <a:extLst>
              <a:ext uri="{FF2B5EF4-FFF2-40B4-BE49-F238E27FC236}">
                <a16:creationId xmlns:a16="http://schemas.microsoft.com/office/drawing/2014/main" id="{45B91289-42D0-4701-876B-72D2F8CA1526}"/>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67</a:t>
            </a:r>
            <a:endParaRPr lang="es-EC" dirty="0">
              <a:solidFill>
                <a:srgbClr val="002060"/>
              </a:solidFill>
            </a:endParaRPr>
          </a:p>
        </p:txBody>
      </p:sp>
    </p:spTree>
    <p:extLst>
      <p:ext uri="{BB962C8B-B14F-4D97-AF65-F5344CB8AC3E}">
        <p14:creationId xmlns:p14="http://schemas.microsoft.com/office/powerpoint/2010/main" val="335697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4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6667" numSld="999" showWhenStopped="0">
                <p:cTn id="11" fill="hold" display="0">
                  <p:stCondLst>
                    <p:cond delay="indefinite"/>
                  </p:stCondLst>
                  <p:endCondLst>
                    <p:cond evt="onStopAudio" delay="0">
                      <p:tgtEl>
                        <p:sldTgt/>
                      </p:tgtEl>
                    </p:cond>
                  </p:endCondLst>
                </p:cTn>
                <p:tgtEl>
                  <p:spTgt spid="10"/>
                </p:tgtEl>
              </p:cMediaNode>
            </p:audio>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50" y="390537"/>
            <a:ext cx="2463359"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15548" y="444160"/>
            <a:ext cx="2135966" cy="1138773"/>
          </a:xfrm>
          <a:prstGeom prst="rect">
            <a:avLst/>
          </a:prstGeom>
          <a:noFill/>
        </p:spPr>
        <p:txBody>
          <a:bodyPr wrap="square" rtlCol="0">
            <a:spAutoFit/>
          </a:bodyPr>
          <a:lstStyle/>
          <a:p>
            <a:r>
              <a:rPr lang="es-ES" sz="2800" b="1" dirty="0">
                <a:solidFill>
                  <a:srgbClr val="0070C0"/>
                </a:solidFill>
                <a:latin typeface="+mj-lt"/>
              </a:rPr>
              <a:t>RESULTADOS</a:t>
            </a:r>
            <a:endParaRPr lang="es-EC" sz="2800" b="1" dirty="0">
              <a:latin typeface="+mj-lt"/>
            </a:endParaRPr>
          </a:p>
          <a:p>
            <a:endParaRPr lang="es-EC" sz="4000" dirty="0">
              <a:solidFill>
                <a:schemeClr val="accent6">
                  <a:lumMod val="75000"/>
                </a:schemeClr>
              </a:solidFill>
            </a:endParaRPr>
          </a:p>
        </p:txBody>
      </p:sp>
      <p:sp>
        <p:nvSpPr>
          <p:cNvPr id="36" name="CuadroTexto 35">
            <a:extLst>
              <a:ext uri="{FF2B5EF4-FFF2-40B4-BE49-F238E27FC236}">
                <a16:creationId xmlns:a16="http://schemas.microsoft.com/office/drawing/2014/main" id="{96A0A59F-3242-425A-AD83-2514F7FDC60B}"/>
              </a:ext>
            </a:extLst>
          </p:cNvPr>
          <p:cNvSpPr txBox="1"/>
          <p:nvPr/>
        </p:nvSpPr>
        <p:spPr>
          <a:xfrm>
            <a:off x="1261532" y="136383"/>
            <a:ext cx="784681" cy="800219"/>
          </a:xfrm>
          <a:prstGeom prst="rect">
            <a:avLst/>
          </a:prstGeom>
          <a:noFill/>
        </p:spPr>
        <p:txBody>
          <a:bodyPr wrap="square" rtlCol="0">
            <a:spAutoFit/>
          </a:bodyPr>
          <a:lstStyle/>
          <a:p>
            <a:r>
              <a:rPr lang="es-ES" dirty="0"/>
              <a:t>	</a:t>
            </a:r>
            <a:r>
              <a:rPr lang="es-ES" sz="2800" b="1" dirty="0"/>
              <a:t>VII</a:t>
            </a:r>
            <a:endParaRPr lang="es-EC" sz="4000" b="1" dirty="0"/>
          </a:p>
        </p:txBody>
      </p:sp>
      <p:pic>
        <p:nvPicPr>
          <p:cNvPr id="11" name="Imagen 10">
            <a:extLst>
              <a:ext uri="{FF2B5EF4-FFF2-40B4-BE49-F238E27FC236}">
                <a16:creationId xmlns:a16="http://schemas.microsoft.com/office/drawing/2014/main" id="{3B6E0738-87C2-4490-A05A-D2432458977C}"/>
              </a:ext>
            </a:extLst>
          </p:cNvPr>
          <p:cNvPicPr/>
          <p:nvPr/>
        </p:nvPicPr>
        <p:blipFill>
          <a:blip r:embed="rId5">
            <a:extLst>
              <a:ext uri="{28A0092B-C50C-407E-A947-70E740481C1C}">
                <a14:useLocalDpi xmlns:a14="http://schemas.microsoft.com/office/drawing/2010/main" val="0"/>
              </a:ext>
            </a:extLst>
          </a:blip>
          <a:stretch>
            <a:fillRect/>
          </a:stretch>
        </p:blipFill>
        <p:spPr>
          <a:xfrm>
            <a:off x="622094" y="1636556"/>
            <a:ext cx="5473906" cy="3866173"/>
          </a:xfrm>
          <a:prstGeom prst="rect">
            <a:avLst/>
          </a:prstGeom>
        </p:spPr>
      </p:pic>
      <p:pic>
        <p:nvPicPr>
          <p:cNvPr id="13" name="Imagen 12">
            <a:extLst>
              <a:ext uri="{FF2B5EF4-FFF2-40B4-BE49-F238E27FC236}">
                <a16:creationId xmlns:a16="http://schemas.microsoft.com/office/drawing/2014/main" id="{23E8AB07-D057-48EA-95CD-1919586AACC3}"/>
              </a:ext>
            </a:extLst>
          </p:cNvPr>
          <p:cNvPicPr/>
          <p:nvPr/>
        </p:nvPicPr>
        <p:blipFill>
          <a:blip r:embed="rId6" cstate="email">
            <a:extLst>
              <a:ext uri="{28A0092B-C50C-407E-A947-70E740481C1C}">
                <a14:useLocalDpi xmlns:a14="http://schemas.microsoft.com/office/drawing/2010/main" val="0"/>
              </a:ext>
            </a:extLst>
          </a:blip>
          <a:stretch>
            <a:fillRect/>
          </a:stretch>
        </p:blipFill>
        <p:spPr>
          <a:xfrm>
            <a:off x="6405332" y="1636556"/>
            <a:ext cx="5164573" cy="3866172"/>
          </a:xfrm>
          <a:prstGeom prst="rect">
            <a:avLst/>
          </a:prstGeom>
        </p:spPr>
      </p:pic>
      <p:sp>
        <p:nvSpPr>
          <p:cNvPr id="10" name="Elipse 9">
            <a:extLst>
              <a:ext uri="{FF2B5EF4-FFF2-40B4-BE49-F238E27FC236}">
                <a16:creationId xmlns:a16="http://schemas.microsoft.com/office/drawing/2014/main" id="{D75E54F3-CBE7-4440-953E-1F0E03EDC9DE}"/>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CuadroTexto 11">
            <a:extLst>
              <a:ext uri="{FF2B5EF4-FFF2-40B4-BE49-F238E27FC236}">
                <a16:creationId xmlns:a16="http://schemas.microsoft.com/office/drawing/2014/main" id="{939E378E-865C-45A0-ABE5-08F51917C525}"/>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68</a:t>
            </a:r>
            <a:endParaRPr lang="es-EC" dirty="0">
              <a:solidFill>
                <a:srgbClr val="002060"/>
              </a:solidFill>
            </a:endParaRPr>
          </a:p>
        </p:txBody>
      </p:sp>
    </p:spTree>
    <p:extLst>
      <p:ext uri="{BB962C8B-B14F-4D97-AF65-F5344CB8AC3E}">
        <p14:creationId xmlns:p14="http://schemas.microsoft.com/office/powerpoint/2010/main" val="29244975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50" y="390537"/>
            <a:ext cx="2463359"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15548" y="444160"/>
            <a:ext cx="2135966" cy="1138773"/>
          </a:xfrm>
          <a:prstGeom prst="rect">
            <a:avLst/>
          </a:prstGeom>
          <a:noFill/>
        </p:spPr>
        <p:txBody>
          <a:bodyPr wrap="square" rtlCol="0">
            <a:spAutoFit/>
          </a:bodyPr>
          <a:lstStyle/>
          <a:p>
            <a:r>
              <a:rPr lang="es-ES" sz="2800" b="1" dirty="0">
                <a:solidFill>
                  <a:srgbClr val="0070C0"/>
                </a:solidFill>
                <a:latin typeface="+mj-lt"/>
              </a:rPr>
              <a:t>RESULTADOS</a:t>
            </a:r>
            <a:endParaRPr lang="es-EC" sz="2800" b="1" dirty="0">
              <a:latin typeface="+mj-lt"/>
            </a:endParaRPr>
          </a:p>
          <a:p>
            <a:endParaRPr lang="es-EC" sz="4000" dirty="0">
              <a:solidFill>
                <a:schemeClr val="accent6">
                  <a:lumMod val="75000"/>
                </a:schemeClr>
              </a:solidFill>
            </a:endParaRPr>
          </a:p>
        </p:txBody>
      </p:sp>
      <p:sp>
        <p:nvSpPr>
          <p:cNvPr id="36" name="CuadroTexto 35">
            <a:extLst>
              <a:ext uri="{FF2B5EF4-FFF2-40B4-BE49-F238E27FC236}">
                <a16:creationId xmlns:a16="http://schemas.microsoft.com/office/drawing/2014/main" id="{96A0A59F-3242-425A-AD83-2514F7FDC60B}"/>
              </a:ext>
            </a:extLst>
          </p:cNvPr>
          <p:cNvSpPr txBox="1"/>
          <p:nvPr/>
        </p:nvSpPr>
        <p:spPr>
          <a:xfrm>
            <a:off x="1261532" y="136383"/>
            <a:ext cx="784681" cy="800219"/>
          </a:xfrm>
          <a:prstGeom prst="rect">
            <a:avLst/>
          </a:prstGeom>
          <a:noFill/>
        </p:spPr>
        <p:txBody>
          <a:bodyPr wrap="square" rtlCol="0">
            <a:spAutoFit/>
          </a:bodyPr>
          <a:lstStyle/>
          <a:p>
            <a:r>
              <a:rPr lang="es-ES" dirty="0"/>
              <a:t>	</a:t>
            </a:r>
            <a:r>
              <a:rPr lang="es-ES" sz="2800" b="1" dirty="0"/>
              <a:t>VII</a:t>
            </a:r>
            <a:endParaRPr lang="es-EC" sz="4000" b="1" dirty="0"/>
          </a:p>
        </p:txBody>
      </p:sp>
      <p:pic>
        <p:nvPicPr>
          <p:cNvPr id="10" name="Imagen 9">
            <a:extLst>
              <a:ext uri="{FF2B5EF4-FFF2-40B4-BE49-F238E27FC236}">
                <a16:creationId xmlns:a16="http://schemas.microsoft.com/office/drawing/2014/main" id="{6957CAA7-D69E-46A1-969F-D736C779F3D1}"/>
              </a:ext>
            </a:extLst>
          </p:cNvPr>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85378" y="1636556"/>
            <a:ext cx="5473907" cy="3918791"/>
          </a:xfrm>
          <a:prstGeom prst="rect">
            <a:avLst/>
          </a:prstGeom>
          <a:noFill/>
        </p:spPr>
      </p:pic>
      <p:pic>
        <p:nvPicPr>
          <p:cNvPr id="12" name="Imagen 11">
            <a:extLst>
              <a:ext uri="{FF2B5EF4-FFF2-40B4-BE49-F238E27FC236}">
                <a16:creationId xmlns:a16="http://schemas.microsoft.com/office/drawing/2014/main" id="{5AA7BA96-6673-48AE-A6AC-108AFAB815A7}"/>
              </a:ext>
            </a:extLst>
          </p:cNvPr>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596743" y="1636556"/>
            <a:ext cx="4907868" cy="3918791"/>
          </a:xfrm>
          <a:prstGeom prst="rect">
            <a:avLst/>
          </a:prstGeom>
          <a:noFill/>
        </p:spPr>
      </p:pic>
      <p:sp>
        <p:nvSpPr>
          <p:cNvPr id="11" name="Elipse 10">
            <a:extLst>
              <a:ext uri="{FF2B5EF4-FFF2-40B4-BE49-F238E27FC236}">
                <a16:creationId xmlns:a16="http://schemas.microsoft.com/office/drawing/2014/main" id="{BA15D92A-2EF6-4831-B240-B341AFF3015D}"/>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a:extLst>
              <a:ext uri="{FF2B5EF4-FFF2-40B4-BE49-F238E27FC236}">
                <a16:creationId xmlns:a16="http://schemas.microsoft.com/office/drawing/2014/main" id="{619DA634-8C3D-4136-B3CC-A23DCFE692EF}"/>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69</a:t>
            </a:r>
            <a:endParaRPr lang="es-EC" dirty="0">
              <a:solidFill>
                <a:srgbClr val="002060"/>
              </a:solidFill>
            </a:endParaRPr>
          </a:p>
        </p:txBody>
      </p:sp>
    </p:spTree>
    <p:extLst>
      <p:ext uri="{BB962C8B-B14F-4D97-AF65-F5344CB8AC3E}">
        <p14:creationId xmlns:p14="http://schemas.microsoft.com/office/powerpoint/2010/main" val="21266801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8" y="390537"/>
            <a:ext cx="6606952"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09" y="319354"/>
            <a:ext cx="7332627" cy="707886"/>
          </a:xfrm>
          <a:prstGeom prst="rect">
            <a:avLst/>
          </a:prstGeom>
          <a:noFill/>
        </p:spPr>
        <p:txBody>
          <a:bodyPr wrap="square" rtlCol="0">
            <a:spAutoFit/>
          </a:bodyPr>
          <a:lstStyle/>
          <a:p>
            <a:r>
              <a:rPr lang="es-ES" sz="4000" dirty="0">
                <a:solidFill>
                  <a:schemeClr val="accent6">
                    <a:lumMod val="75000"/>
                  </a:schemeClr>
                </a:solidFill>
              </a:rPr>
              <a:t>ANTECEDENTES: Tecnología</a:t>
            </a:r>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413209" y="38998"/>
            <a:ext cx="278178" cy="984885"/>
          </a:xfrm>
          <a:prstGeom prst="rect">
            <a:avLst/>
          </a:prstGeom>
          <a:noFill/>
        </p:spPr>
        <p:txBody>
          <a:bodyPr wrap="square" rtlCol="0">
            <a:spAutoFit/>
          </a:bodyPr>
          <a:lstStyle/>
          <a:p>
            <a:r>
              <a:rPr lang="es-ES" dirty="0"/>
              <a:t>	</a:t>
            </a:r>
            <a:r>
              <a:rPr lang="es-ES" sz="4000" b="1" dirty="0"/>
              <a:t>I</a:t>
            </a:r>
            <a:endParaRPr lang="es-EC" sz="4000" b="1" dirty="0"/>
          </a:p>
        </p:txBody>
      </p:sp>
      <p:pic>
        <p:nvPicPr>
          <p:cNvPr id="13320" name="Picture 8" descr="Las Impresoras 3D">
            <a:extLst>
              <a:ext uri="{FF2B5EF4-FFF2-40B4-BE49-F238E27FC236}">
                <a16:creationId xmlns:a16="http://schemas.microsoft.com/office/drawing/2014/main" id="{B1E51CA2-5203-4DAB-88BE-975745D99685}"/>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954851" y="3990156"/>
            <a:ext cx="3549760" cy="199674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13322" name="Picture 10" descr="BIM&amp;CO, una herramienta de trabajo cada día más colaborativa | BIMCommunity">
            <a:extLst>
              <a:ext uri="{FF2B5EF4-FFF2-40B4-BE49-F238E27FC236}">
                <a16:creationId xmlns:a16="http://schemas.microsoft.com/office/drawing/2014/main" id="{269FCDC7-C1F3-485F-9552-C622859AB107}"/>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4296000" y="1520314"/>
            <a:ext cx="3600000" cy="2125089"/>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13" name="Flecha: doblada 12">
            <a:extLst>
              <a:ext uri="{FF2B5EF4-FFF2-40B4-BE49-F238E27FC236}">
                <a16:creationId xmlns:a16="http://schemas.microsoft.com/office/drawing/2014/main" id="{46363EEA-AE4D-4AE6-A958-5561C0E8A9FA}"/>
              </a:ext>
            </a:extLst>
          </p:cNvPr>
          <p:cNvSpPr/>
          <p:nvPr/>
        </p:nvSpPr>
        <p:spPr>
          <a:xfrm>
            <a:off x="1939709" y="2277979"/>
            <a:ext cx="1963705" cy="115102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9" name="Flecha: doblada 18">
            <a:extLst>
              <a:ext uri="{FF2B5EF4-FFF2-40B4-BE49-F238E27FC236}">
                <a16:creationId xmlns:a16="http://schemas.microsoft.com/office/drawing/2014/main" id="{1EB04F75-1EA6-42E9-BEA2-E383EF5014C3}"/>
              </a:ext>
            </a:extLst>
          </p:cNvPr>
          <p:cNvSpPr/>
          <p:nvPr/>
        </p:nvSpPr>
        <p:spPr>
          <a:xfrm rot="5400000">
            <a:off x="8694930" y="2002592"/>
            <a:ext cx="1151021" cy="196370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0" name="CuadroTexto 19">
            <a:extLst>
              <a:ext uri="{FF2B5EF4-FFF2-40B4-BE49-F238E27FC236}">
                <a16:creationId xmlns:a16="http://schemas.microsoft.com/office/drawing/2014/main" id="{D73C5901-EAC2-47CE-B59D-4E65EAAFB702}"/>
              </a:ext>
            </a:extLst>
          </p:cNvPr>
          <p:cNvSpPr txBox="1"/>
          <p:nvPr/>
        </p:nvSpPr>
        <p:spPr>
          <a:xfrm>
            <a:off x="-556980" y="3539298"/>
            <a:ext cx="5173236" cy="369332"/>
          </a:xfrm>
          <a:prstGeom prst="rect">
            <a:avLst/>
          </a:prstGeom>
          <a:noFill/>
        </p:spPr>
        <p:txBody>
          <a:bodyPr wrap="square" rtlCol="0">
            <a:spAutoFit/>
          </a:bodyPr>
          <a:lstStyle/>
          <a:p>
            <a:pPr algn="ctr"/>
            <a:r>
              <a:rPr lang="es-ES" dirty="0">
                <a:latin typeface="verdana" panose="020B0604030504040204" pitchFamily="34" charset="0"/>
              </a:rPr>
              <a:t>Herramientas computacionales </a:t>
            </a:r>
            <a:endParaRPr lang="es-EC" dirty="0"/>
          </a:p>
        </p:txBody>
      </p:sp>
      <p:pic>
        <p:nvPicPr>
          <p:cNvPr id="13324" name="Picture 12" descr="Descripción del BIM como herramienta para la gestión de información">
            <a:extLst>
              <a:ext uri="{FF2B5EF4-FFF2-40B4-BE49-F238E27FC236}">
                <a16:creationId xmlns:a16="http://schemas.microsoft.com/office/drawing/2014/main" id="{60B58D50-DB98-4478-891D-54204CF6279E}"/>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55862" y="4018928"/>
            <a:ext cx="3747552" cy="1967968"/>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8C9255A5-D2C3-4177-81E0-42BE44E9EFB9}"/>
              </a:ext>
            </a:extLst>
          </p:cNvPr>
          <p:cNvSpPr txBox="1"/>
          <p:nvPr/>
        </p:nvSpPr>
        <p:spPr>
          <a:xfrm>
            <a:off x="3505126" y="1122743"/>
            <a:ext cx="5173236" cy="369332"/>
          </a:xfrm>
          <a:prstGeom prst="rect">
            <a:avLst/>
          </a:prstGeom>
          <a:noFill/>
        </p:spPr>
        <p:txBody>
          <a:bodyPr wrap="square" rtlCol="0">
            <a:spAutoFit/>
          </a:bodyPr>
          <a:lstStyle/>
          <a:p>
            <a:pPr algn="ctr"/>
            <a:r>
              <a:rPr lang="es-ES" dirty="0">
                <a:latin typeface="verdana" panose="020B0604030504040204" pitchFamily="34" charset="0"/>
              </a:rPr>
              <a:t>Metodologías </a:t>
            </a:r>
            <a:endParaRPr lang="es-EC" dirty="0"/>
          </a:p>
        </p:txBody>
      </p:sp>
      <p:sp>
        <p:nvSpPr>
          <p:cNvPr id="23" name="CuadroTexto 22">
            <a:extLst>
              <a:ext uri="{FF2B5EF4-FFF2-40B4-BE49-F238E27FC236}">
                <a16:creationId xmlns:a16="http://schemas.microsoft.com/office/drawing/2014/main" id="{565893AA-E627-4AC2-BDBF-D8A689B9331C}"/>
              </a:ext>
            </a:extLst>
          </p:cNvPr>
          <p:cNvSpPr txBox="1"/>
          <p:nvPr/>
        </p:nvSpPr>
        <p:spPr>
          <a:xfrm>
            <a:off x="7143113" y="3639984"/>
            <a:ext cx="5173236" cy="369332"/>
          </a:xfrm>
          <a:prstGeom prst="rect">
            <a:avLst/>
          </a:prstGeom>
          <a:noFill/>
        </p:spPr>
        <p:txBody>
          <a:bodyPr wrap="square" rtlCol="0">
            <a:spAutoFit/>
          </a:bodyPr>
          <a:lstStyle/>
          <a:p>
            <a:pPr algn="ctr"/>
            <a:r>
              <a:rPr lang="es-ES" dirty="0">
                <a:latin typeface="verdana" panose="020B0604030504040204" pitchFamily="34" charset="0"/>
              </a:rPr>
              <a:t>Sistemas constructivos</a:t>
            </a:r>
            <a:endParaRPr lang="es-EC" dirty="0"/>
          </a:p>
        </p:txBody>
      </p:sp>
      <p:pic>
        <p:nvPicPr>
          <p:cNvPr id="15" name="Imagen 14">
            <a:extLst>
              <a:ext uri="{FF2B5EF4-FFF2-40B4-BE49-F238E27FC236}">
                <a16:creationId xmlns:a16="http://schemas.microsoft.com/office/drawing/2014/main" id="{94F922CF-06E8-47BC-B936-6BE79244CC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3469" y="4548621"/>
            <a:ext cx="2876550" cy="1438275"/>
          </a:xfrm>
          <a:prstGeom prst="rect">
            <a:avLst/>
          </a:prstGeom>
        </p:spPr>
      </p:pic>
      <p:sp>
        <p:nvSpPr>
          <p:cNvPr id="18" name="Elipse 17">
            <a:extLst>
              <a:ext uri="{FF2B5EF4-FFF2-40B4-BE49-F238E27FC236}">
                <a16:creationId xmlns:a16="http://schemas.microsoft.com/office/drawing/2014/main" id="{BAF43680-B3F2-4731-B703-B5AC973BF6C6}"/>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CuadroTexto 20">
            <a:extLst>
              <a:ext uri="{FF2B5EF4-FFF2-40B4-BE49-F238E27FC236}">
                <a16:creationId xmlns:a16="http://schemas.microsoft.com/office/drawing/2014/main" id="{91641A41-B6A7-49BC-85E7-E453113DB27D}"/>
              </a:ext>
            </a:extLst>
          </p:cNvPr>
          <p:cNvSpPr txBox="1"/>
          <p:nvPr/>
        </p:nvSpPr>
        <p:spPr>
          <a:xfrm>
            <a:off x="11817764" y="6444734"/>
            <a:ext cx="281940" cy="369332"/>
          </a:xfrm>
          <a:prstGeom prst="rect">
            <a:avLst/>
          </a:prstGeom>
          <a:noFill/>
        </p:spPr>
        <p:txBody>
          <a:bodyPr wrap="square" rtlCol="0">
            <a:spAutoFit/>
          </a:bodyPr>
          <a:lstStyle/>
          <a:p>
            <a:r>
              <a:rPr lang="es-ES" dirty="0">
                <a:solidFill>
                  <a:srgbClr val="002060"/>
                </a:solidFill>
              </a:rPr>
              <a:t>7</a:t>
            </a:r>
            <a:endParaRPr lang="es-EC" dirty="0">
              <a:solidFill>
                <a:srgbClr val="002060"/>
              </a:solidFill>
            </a:endParaRPr>
          </a:p>
        </p:txBody>
      </p:sp>
    </p:spTree>
    <p:extLst>
      <p:ext uri="{BB962C8B-B14F-4D97-AF65-F5344CB8AC3E}">
        <p14:creationId xmlns:p14="http://schemas.microsoft.com/office/powerpoint/2010/main" val="232799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3322"/>
                                        </p:tgtEl>
                                        <p:attrNameLst>
                                          <p:attrName>style.visibility</p:attrName>
                                        </p:attrNameLst>
                                      </p:cBhvr>
                                      <p:to>
                                        <p:strVal val="visible"/>
                                      </p:to>
                                    </p:set>
                                    <p:animEffect transition="in" filter="wipe(down)">
                                      <p:cBhvr>
                                        <p:cTn id="10" dur="500"/>
                                        <p:tgtEl>
                                          <p:spTgt spid="133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nodeType="withEffect">
                                  <p:stCondLst>
                                    <p:cond delay="0"/>
                                  </p:stCondLst>
                                  <p:childTnLst>
                                    <p:set>
                                      <p:cBhvr>
                                        <p:cTn id="23" dur="1" fill="hold">
                                          <p:stCondLst>
                                            <p:cond delay="0"/>
                                          </p:stCondLst>
                                        </p:cTn>
                                        <p:tgtEl>
                                          <p:spTgt spid="13320"/>
                                        </p:tgtEl>
                                        <p:attrNameLst>
                                          <p:attrName>style.visibility</p:attrName>
                                        </p:attrNameLst>
                                      </p:cBhvr>
                                      <p:to>
                                        <p:strVal val="visible"/>
                                      </p:to>
                                    </p:set>
                                    <p:animEffect transition="in" filter="wipe(down)">
                                      <p:cBhvr>
                                        <p:cTn id="24" dur="500"/>
                                        <p:tgtEl>
                                          <p:spTgt spid="1332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2" grpId="0"/>
      <p:bldP spid="2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50" y="390537"/>
            <a:ext cx="4806950"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15547" y="444160"/>
            <a:ext cx="4280453" cy="1138773"/>
          </a:xfrm>
          <a:prstGeom prst="rect">
            <a:avLst/>
          </a:prstGeom>
          <a:noFill/>
        </p:spPr>
        <p:txBody>
          <a:bodyPr wrap="square" rtlCol="0">
            <a:spAutoFit/>
          </a:bodyPr>
          <a:lstStyle/>
          <a:p>
            <a:r>
              <a:rPr lang="es-ES" sz="2800" b="1" dirty="0">
                <a:solidFill>
                  <a:srgbClr val="0070C0"/>
                </a:solidFill>
                <a:latin typeface="+mj-lt"/>
              </a:rPr>
              <a:t>RESULTADOS: CIMENTACIÓN</a:t>
            </a:r>
            <a:endParaRPr lang="es-EC" sz="2800" b="1" dirty="0">
              <a:latin typeface="+mj-lt"/>
            </a:endParaRPr>
          </a:p>
          <a:p>
            <a:endParaRPr lang="es-EC" sz="4000" dirty="0">
              <a:solidFill>
                <a:schemeClr val="accent6">
                  <a:lumMod val="75000"/>
                </a:schemeClr>
              </a:solidFill>
            </a:endParaRPr>
          </a:p>
        </p:txBody>
      </p:sp>
      <p:sp>
        <p:nvSpPr>
          <p:cNvPr id="36" name="CuadroTexto 35">
            <a:extLst>
              <a:ext uri="{FF2B5EF4-FFF2-40B4-BE49-F238E27FC236}">
                <a16:creationId xmlns:a16="http://schemas.microsoft.com/office/drawing/2014/main" id="{96A0A59F-3242-425A-AD83-2514F7FDC60B}"/>
              </a:ext>
            </a:extLst>
          </p:cNvPr>
          <p:cNvSpPr txBox="1"/>
          <p:nvPr/>
        </p:nvSpPr>
        <p:spPr>
          <a:xfrm>
            <a:off x="1261532" y="136383"/>
            <a:ext cx="784681" cy="800219"/>
          </a:xfrm>
          <a:prstGeom prst="rect">
            <a:avLst/>
          </a:prstGeom>
          <a:noFill/>
        </p:spPr>
        <p:txBody>
          <a:bodyPr wrap="square" rtlCol="0">
            <a:spAutoFit/>
          </a:bodyPr>
          <a:lstStyle/>
          <a:p>
            <a:r>
              <a:rPr lang="es-ES" dirty="0"/>
              <a:t>	</a:t>
            </a:r>
            <a:r>
              <a:rPr lang="es-ES" sz="2800" b="1" dirty="0"/>
              <a:t>VII</a:t>
            </a:r>
            <a:endParaRPr lang="es-EC" sz="4000" b="1" dirty="0"/>
          </a:p>
        </p:txBody>
      </p:sp>
      <p:pic>
        <p:nvPicPr>
          <p:cNvPr id="30722" name="Picture 2" descr="Zapatas Aisladas | Cimentaciones Superficiales | Fine">
            <a:extLst>
              <a:ext uri="{FF2B5EF4-FFF2-40B4-BE49-F238E27FC236}">
                <a16:creationId xmlns:a16="http://schemas.microsoft.com/office/drawing/2014/main" id="{196A6A98-7331-402D-BB8C-F955430C6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916" y="2585853"/>
            <a:ext cx="4709704" cy="2770414"/>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Presupuesta m³ de Losa de cimentación. En Murcia">
            <a:extLst>
              <a:ext uri="{FF2B5EF4-FFF2-40B4-BE49-F238E27FC236}">
                <a16:creationId xmlns:a16="http://schemas.microsoft.com/office/drawing/2014/main" id="{5E40AFE8-B302-4336-A6D3-E3D4885D59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1137" y="2836783"/>
            <a:ext cx="4887686" cy="24438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9F8C1D94-56FF-42C3-86EC-F2ACA883EE40}"/>
              </a:ext>
            </a:extLst>
          </p:cNvPr>
          <p:cNvSpPr txBox="1"/>
          <p:nvPr/>
        </p:nvSpPr>
        <p:spPr>
          <a:xfrm>
            <a:off x="3386768" y="2176495"/>
            <a:ext cx="4335053" cy="738664"/>
          </a:xfrm>
          <a:prstGeom prst="rect">
            <a:avLst/>
          </a:prstGeom>
          <a:noFill/>
        </p:spPr>
        <p:txBody>
          <a:bodyPr wrap="square" rtlCol="0">
            <a:spAutoFit/>
          </a:bodyPr>
          <a:lstStyle/>
          <a:p>
            <a:pPr indent="457200"/>
            <a:r>
              <a:rPr lang="es-ES" sz="2400" b="1" dirty="0">
                <a:effectLst/>
                <a:latin typeface="Calibri" panose="020F0502020204030204" pitchFamily="34" charset="0"/>
                <a:ea typeface="Calibri" panose="020F0502020204030204" pitchFamily="34" charset="0"/>
                <a:cs typeface="Calibri" panose="020F0502020204030204" pitchFamily="34" charset="0"/>
              </a:rPr>
              <a:t>Acero</a:t>
            </a:r>
            <a:endParaRPr lang="es-EC" sz="1800" b="1" dirty="0">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sp>
        <p:nvSpPr>
          <p:cNvPr id="14" name="CuadroTexto 13">
            <a:extLst>
              <a:ext uri="{FF2B5EF4-FFF2-40B4-BE49-F238E27FC236}">
                <a16:creationId xmlns:a16="http://schemas.microsoft.com/office/drawing/2014/main" id="{1DA7D0FD-9C4A-49BE-AE78-E96B0A18D548}"/>
              </a:ext>
            </a:extLst>
          </p:cNvPr>
          <p:cNvSpPr txBox="1"/>
          <p:nvPr/>
        </p:nvSpPr>
        <p:spPr>
          <a:xfrm>
            <a:off x="979867" y="2227650"/>
            <a:ext cx="2406901" cy="738664"/>
          </a:xfrm>
          <a:prstGeom prst="rect">
            <a:avLst/>
          </a:prstGeom>
          <a:noFill/>
        </p:spPr>
        <p:txBody>
          <a:bodyPr wrap="square" rtlCol="0">
            <a:spAutoFit/>
          </a:bodyPr>
          <a:lstStyle/>
          <a:p>
            <a:pPr indent="457200"/>
            <a:r>
              <a:rPr lang="es-ES" sz="2400" b="1" dirty="0">
                <a:effectLst/>
                <a:latin typeface="Calibri" panose="020F0502020204030204" pitchFamily="34" charset="0"/>
                <a:ea typeface="Calibri" panose="020F0502020204030204" pitchFamily="34" charset="0"/>
                <a:cs typeface="Calibri" panose="020F0502020204030204" pitchFamily="34" charset="0"/>
              </a:rPr>
              <a:t>Pórticos</a:t>
            </a:r>
            <a:endParaRPr lang="es-EC" sz="1800" b="1" dirty="0">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sp>
        <p:nvSpPr>
          <p:cNvPr id="15" name="CuadroTexto 14">
            <a:extLst>
              <a:ext uri="{FF2B5EF4-FFF2-40B4-BE49-F238E27FC236}">
                <a16:creationId xmlns:a16="http://schemas.microsoft.com/office/drawing/2014/main" id="{C9C6C36E-C048-4543-B6BA-B05084020A4F}"/>
              </a:ext>
            </a:extLst>
          </p:cNvPr>
          <p:cNvSpPr txBox="1"/>
          <p:nvPr/>
        </p:nvSpPr>
        <p:spPr>
          <a:xfrm>
            <a:off x="5928945" y="2202071"/>
            <a:ext cx="4335053" cy="738664"/>
          </a:xfrm>
          <a:prstGeom prst="rect">
            <a:avLst/>
          </a:prstGeom>
          <a:noFill/>
        </p:spPr>
        <p:txBody>
          <a:bodyPr wrap="square" rtlCol="0">
            <a:spAutoFit/>
          </a:bodyPr>
          <a:lstStyle/>
          <a:p>
            <a:pPr indent="457200"/>
            <a:r>
              <a:rPr lang="es-ES" sz="2400" b="1" dirty="0">
                <a:effectLst/>
                <a:latin typeface="Calibri" panose="020F0502020204030204" pitchFamily="34" charset="0"/>
                <a:ea typeface="Calibri" panose="020F0502020204030204" pitchFamily="34" charset="0"/>
                <a:cs typeface="Calibri" panose="020F0502020204030204" pitchFamily="34" charset="0"/>
              </a:rPr>
              <a:t>Muros portantes</a:t>
            </a:r>
            <a:endParaRPr lang="es-EC" sz="2400" b="1" dirty="0">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sp>
        <p:nvSpPr>
          <p:cNvPr id="16" name="CuadroTexto 15">
            <a:extLst>
              <a:ext uri="{FF2B5EF4-FFF2-40B4-BE49-F238E27FC236}">
                <a16:creationId xmlns:a16="http://schemas.microsoft.com/office/drawing/2014/main" id="{2294EEBE-45DA-4158-8861-39CECD78752E}"/>
              </a:ext>
            </a:extLst>
          </p:cNvPr>
          <p:cNvSpPr txBox="1"/>
          <p:nvPr/>
        </p:nvSpPr>
        <p:spPr>
          <a:xfrm>
            <a:off x="9337084" y="2176495"/>
            <a:ext cx="4335053" cy="738664"/>
          </a:xfrm>
          <a:prstGeom prst="rect">
            <a:avLst/>
          </a:prstGeom>
          <a:noFill/>
        </p:spPr>
        <p:txBody>
          <a:bodyPr wrap="square" rtlCol="0">
            <a:spAutoFit/>
          </a:bodyPr>
          <a:lstStyle/>
          <a:p>
            <a:pPr indent="457200"/>
            <a:r>
              <a:rPr lang="es-ES" sz="2400" b="1" dirty="0">
                <a:effectLst/>
                <a:latin typeface="Calibri" panose="020F0502020204030204" pitchFamily="34" charset="0"/>
                <a:ea typeface="Calibri" panose="020F0502020204030204" pitchFamily="34" charset="0"/>
                <a:cs typeface="Calibri" panose="020F0502020204030204" pitchFamily="34" charset="0"/>
              </a:rPr>
              <a:t>Steel Frame</a:t>
            </a:r>
            <a:endParaRPr lang="es-EC" sz="2400" b="1" dirty="0">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sp>
        <p:nvSpPr>
          <p:cNvPr id="17" name="CuadroTexto 16">
            <a:extLst>
              <a:ext uri="{FF2B5EF4-FFF2-40B4-BE49-F238E27FC236}">
                <a16:creationId xmlns:a16="http://schemas.microsoft.com/office/drawing/2014/main" id="{04A163A3-2F6F-4818-B604-45F89808CBAC}"/>
              </a:ext>
            </a:extLst>
          </p:cNvPr>
          <p:cNvSpPr txBox="1"/>
          <p:nvPr/>
        </p:nvSpPr>
        <p:spPr>
          <a:xfrm>
            <a:off x="1289048" y="1392914"/>
            <a:ext cx="4335053" cy="738664"/>
          </a:xfrm>
          <a:prstGeom prst="rect">
            <a:avLst/>
          </a:prstGeom>
          <a:noFill/>
        </p:spPr>
        <p:txBody>
          <a:bodyPr wrap="square" rtlCol="0">
            <a:spAutoFit/>
          </a:bodyPr>
          <a:lstStyle/>
          <a:p>
            <a:pPr indent="457200"/>
            <a:r>
              <a:rPr lang="es-E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ZAPATAS AISLADAS</a:t>
            </a:r>
            <a:endParaRPr lang="es-EC"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sp>
        <p:nvSpPr>
          <p:cNvPr id="19" name="CuadroTexto 18">
            <a:extLst>
              <a:ext uri="{FF2B5EF4-FFF2-40B4-BE49-F238E27FC236}">
                <a16:creationId xmlns:a16="http://schemas.microsoft.com/office/drawing/2014/main" id="{650C5215-013F-492D-BBC5-8F5973B66B29}"/>
              </a:ext>
            </a:extLst>
          </p:cNvPr>
          <p:cNvSpPr txBox="1"/>
          <p:nvPr/>
        </p:nvSpPr>
        <p:spPr>
          <a:xfrm>
            <a:off x="7073770" y="1356563"/>
            <a:ext cx="4335053" cy="738664"/>
          </a:xfrm>
          <a:prstGeom prst="rect">
            <a:avLst/>
          </a:prstGeom>
          <a:noFill/>
        </p:spPr>
        <p:txBody>
          <a:bodyPr wrap="square" rtlCol="0">
            <a:spAutoFit/>
          </a:bodyPr>
          <a:lstStyle/>
          <a:p>
            <a:pPr indent="457200"/>
            <a:r>
              <a:rPr lang="es-E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LOSA DE CIMENTACIÓN</a:t>
            </a:r>
            <a:endParaRPr lang="es-EC"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sp>
        <p:nvSpPr>
          <p:cNvPr id="21" name="Elipse 20">
            <a:extLst>
              <a:ext uri="{FF2B5EF4-FFF2-40B4-BE49-F238E27FC236}">
                <a16:creationId xmlns:a16="http://schemas.microsoft.com/office/drawing/2014/main" id="{6C226E09-42C5-49BA-A70C-A5841B981B5B}"/>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CuadroTexto 21">
            <a:extLst>
              <a:ext uri="{FF2B5EF4-FFF2-40B4-BE49-F238E27FC236}">
                <a16:creationId xmlns:a16="http://schemas.microsoft.com/office/drawing/2014/main" id="{10A91C89-A5E2-46EB-91BD-C2ABD210177A}"/>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70</a:t>
            </a:r>
            <a:endParaRPr lang="es-EC" dirty="0">
              <a:solidFill>
                <a:srgbClr val="002060"/>
              </a:solidFill>
            </a:endParaRPr>
          </a:p>
        </p:txBody>
      </p:sp>
    </p:spTree>
    <p:extLst>
      <p:ext uri="{BB962C8B-B14F-4D97-AF65-F5344CB8AC3E}">
        <p14:creationId xmlns:p14="http://schemas.microsoft.com/office/powerpoint/2010/main" val="2187841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circle(in)">
                                      <p:cBhvr>
                                        <p:cTn id="7" dur="2000"/>
                                        <p:tgtEl>
                                          <p:spTgt spid="3072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50" y="390537"/>
            <a:ext cx="2463359"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15548" y="444160"/>
            <a:ext cx="2135966" cy="1138773"/>
          </a:xfrm>
          <a:prstGeom prst="rect">
            <a:avLst/>
          </a:prstGeom>
          <a:noFill/>
        </p:spPr>
        <p:txBody>
          <a:bodyPr wrap="square" rtlCol="0">
            <a:spAutoFit/>
          </a:bodyPr>
          <a:lstStyle/>
          <a:p>
            <a:r>
              <a:rPr lang="es-ES" sz="2800" b="1" dirty="0">
                <a:solidFill>
                  <a:srgbClr val="0070C0"/>
                </a:solidFill>
                <a:latin typeface="+mj-lt"/>
              </a:rPr>
              <a:t>RESULTADOS</a:t>
            </a:r>
            <a:endParaRPr lang="es-EC" sz="2800" b="1" dirty="0">
              <a:latin typeface="+mj-lt"/>
            </a:endParaRPr>
          </a:p>
          <a:p>
            <a:endParaRPr lang="es-EC" sz="4000" dirty="0">
              <a:solidFill>
                <a:schemeClr val="accent6">
                  <a:lumMod val="75000"/>
                </a:schemeClr>
              </a:solidFill>
            </a:endParaRPr>
          </a:p>
        </p:txBody>
      </p:sp>
      <p:sp>
        <p:nvSpPr>
          <p:cNvPr id="36" name="CuadroTexto 35">
            <a:extLst>
              <a:ext uri="{FF2B5EF4-FFF2-40B4-BE49-F238E27FC236}">
                <a16:creationId xmlns:a16="http://schemas.microsoft.com/office/drawing/2014/main" id="{96A0A59F-3242-425A-AD83-2514F7FDC60B}"/>
              </a:ext>
            </a:extLst>
          </p:cNvPr>
          <p:cNvSpPr txBox="1"/>
          <p:nvPr/>
        </p:nvSpPr>
        <p:spPr>
          <a:xfrm>
            <a:off x="1261532" y="136383"/>
            <a:ext cx="784681" cy="800219"/>
          </a:xfrm>
          <a:prstGeom prst="rect">
            <a:avLst/>
          </a:prstGeom>
          <a:noFill/>
        </p:spPr>
        <p:txBody>
          <a:bodyPr wrap="square" rtlCol="0">
            <a:spAutoFit/>
          </a:bodyPr>
          <a:lstStyle/>
          <a:p>
            <a:r>
              <a:rPr lang="es-ES" dirty="0"/>
              <a:t>	</a:t>
            </a:r>
            <a:r>
              <a:rPr lang="es-ES" sz="2800" b="1" dirty="0"/>
              <a:t>VII</a:t>
            </a:r>
            <a:endParaRPr lang="es-EC" sz="4000" b="1" dirty="0"/>
          </a:p>
        </p:txBody>
      </p:sp>
      <p:pic>
        <p:nvPicPr>
          <p:cNvPr id="10" name="Imagen 9">
            <a:extLst>
              <a:ext uri="{FF2B5EF4-FFF2-40B4-BE49-F238E27FC236}">
                <a16:creationId xmlns:a16="http://schemas.microsoft.com/office/drawing/2014/main" id="{8E66B200-C186-42ED-A335-69754D3A296D}"/>
              </a:ext>
            </a:extLst>
          </p:cNvPr>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2094" y="1636556"/>
            <a:ext cx="4913292" cy="3492311"/>
          </a:xfrm>
          <a:prstGeom prst="rect">
            <a:avLst/>
          </a:prstGeom>
          <a:noFill/>
        </p:spPr>
      </p:pic>
      <p:pic>
        <p:nvPicPr>
          <p:cNvPr id="11" name="Imagen 10">
            <a:extLst>
              <a:ext uri="{FF2B5EF4-FFF2-40B4-BE49-F238E27FC236}">
                <a16:creationId xmlns:a16="http://schemas.microsoft.com/office/drawing/2014/main" id="{64730B41-6AD5-4500-8F32-FA2ED6B3CE36}"/>
              </a:ext>
            </a:extLst>
          </p:cNvPr>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237585" y="1609744"/>
            <a:ext cx="5332321" cy="3545934"/>
          </a:xfrm>
          <a:prstGeom prst="rect">
            <a:avLst/>
          </a:prstGeom>
          <a:noFill/>
        </p:spPr>
      </p:pic>
      <p:sp>
        <p:nvSpPr>
          <p:cNvPr id="12" name="Elipse 11">
            <a:extLst>
              <a:ext uri="{FF2B5EF4-FFF2-40B4-BE49-F238E27FC236}">
                <a16:creationId xmlns:a16="http://schemas.microsoft.com/office/drawing/2014/main" id="{5038D551-DF60-4939-A3BB-F0D10A3DFFBB}"/>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a:extLst>
              <a:ext uri="{FF2B5EF4-FFF2-40B4-BE49-F238E27FC236}">
                <a16:creationId xmlns:a16="http://schemas.microsoft.com/office/drawing/2014/main" id="{5822B0C6-F34D-4B9F-BA12-A4B8ABB5CE7E}"/>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71</a:t>
            </a:r>
            <a:endParaRPr lang="es-EC" dirty="0">
              <a:solidFill>
                <a:srgbClr val="002060"/>
              </a:solidFill>
            </a:endParaRPr>
          </a:p>
        </p:txBody>
      </p:sp>
    </p:spTree>
    <p:extLst>
      <p:ext uri="{BB962C8B-B14F-4D97-AF65-F5344CB8AC3E}">
        <p14:creationId xmlns:p14="http://schemas.microsoft.com/office/powerpoint/2010/main" val="4257285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50" y="390537"/>
            <a:ext cx="2923721"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15547" y="444160"/>
            <a:ext cx="2658481" cy="1138773"/>
          </a:xfrm>
          <a:prstGeom prst="rect">
            <a:avLst/>
          </a:prstGeom>
          <a:noFill/>
        </p:spPr>
        <p:txBody>
          <a:bodyPr wrap="square" rtlCol="0">
            <a:spAutoFit/>
          </a:bodyPr>
          <a:lstStyle/>
          <a:p>
            <a:r>
              <a:rPr lang="es-ES" sz="2800" b="1" dirty="0">
                <a:solidFill>
                  <a:srgbClr val="0070C0"/>
                </a:solidFill>
                <a:latin typeface="+mj-lt"/>
              </a:rPr>
              <a:t>CONCLUSIONES</a:t>
            </a:r>
            <a:endParaRPr lang="es-EC" sz="2800" b="1" dirty="0">
              <a:latin typeface="+mj-lt"/>
            </a:endParaRPr>
          </a:p>
          <a:p>
            <a:endParaRPr lang="es-EC" sz="4000" dirty="0">
              <a:solidFill>
                <a:schemeClr val="accent6">
                  <a:lumMod val="75000"/>
                </a:schemeClr>
              </a:solidFill>
            </a:endParaRPr>
          </a:p>
        </p:txBody>
      </p:sp>
      <p:sp>
        <p:nvSpPr>
          <p:cNvPr id="36" name="CuadroTexto 35">
            <a:extLst>
              <a:ext uri="{FF2B5EF4-FFF2-40B4-BE49-F238E27FC236}">
                <a16:creationId xmlns:a16="http://schemas.microsoft.com/office/drawing/2014/main" id="{96A0A59F-3242-425A-AD83-2514F7FDC60B}"/>
              </a:ext>
            </a:extLst>
          </p:cNvPr>
          <p:cNvSpPr txBox="1"/>
          <p:nvPr/>
        </p:nvSpPr>
        <p:spPr>
          <a:xfrm>
            <a:off x="1261532" y="136383"/>
            <a:ext cx="784681" cy="800219"/>
          </a:xfrm>
          <a:prstGeom prst="rect">
            <a:avLst/>
          </a:prstGeom>
          <a:noFill/>
        </p:spPr>
        <p:txBody>
          <a:bodyPr wrap="square" rtlCol="0">
            <a:spAutoFit/>
          </a:bodyPr>
          <a:lstStyle/>
          <a:p>
            <a:r>
              <a:rPr lang="es-ES" dirty="0"/>
              <a:t>	</a:t>
            </a:r>
            <a:r>
              <a:rPr lang="es-ES" sz="2800" b="1" dirty="0"/>
              <a:t>VII</a:t>
            </a:r>
            <a:endParaRPr lang="es-EC" sz="4000" b="1" dirty="0"/>
          </a:p>
        </p:txBody>
      </p:sp>
      <p:sp>
        <p:nvSpPr>
          <p:cNvPr id="2" name="CuadroTexto 1">
            <a:extLst>
              <a:ext uri="{FF2B5EF4-FFF2-40B4-BE49-F238E27FC236}">
                <a16:creationId xmlns:a16="http://schemas.microsoft.com/office/drawing/2014/main" id="{22ABF266-57B5-4E79-B8E6-80FEBF2C5B83}"/>
              </a:ext>
            </a:extLst>
          </p:cNvPr>
          <p:cNvSpPr txBox="1"/>
          <p:nvPr/>
        </p:nvSpPr>
        <p:spPr>
          <a:xfrm>
            <a:off x="1244188" y="1330816"/>
            <a:ext cx="9989869" cy="4455322"/>
          </a:xfrm>
          <a:prstGeom prst="rect">
            <a:avLst/>
          </a:prstGeom>
          <a:noFill/>
        </p:spPr>
        <p:txBody>
          <a:bodyPr wrap="square" rtlCol="0">
            <a:spAutoFit/>
          </a:bodyPr>
          <a:lstStyle/>
          <a:p>
            <a:pPr marL="342900" lvl="0" indent="-342900">
              <a:lnSpc>
                <a:spcPct val="200000"/>
              </a:lnSpc>
              <a:buFont typeface="Symbol" panose="05050102010706020507" pitchFamily="18" charset="2"/>
              <a:buChar char=""/>
            </a:pPr>
            <a:r>
              <a:rPr lang="es-ES" sz="1600" dirty="0">
                <a:effectLst/>
                <a:latin typeface="Calibri" panose="020F0502020204030204" pitchFamily="34" charset="0"/>
                <a:ea typeface="Calibri" panose="020F0502020204030204" pitchFamily="34" charset="0"/>
              </a:rPr>
              <a:t>El Ecuador tiene un déficit de vivienda que no ha podido ser solventado de manera apropiada, debido a que se encuentra directamente relacionada con el crecimiento poblacional, sustentabilidad económica y escaso desarrollo de programas de vivienda con innovación tecnológica.</a:t>
            </a:r>
            <a:endParaRPr lang="es-EC" sz="1600" dirty="0">
              <a:effectLst/>
              <a:latin typeface="Times New Roman" panose="02020603050405020304" pitchFamily="18" charset="0"/>
              <a:ea typeface="Calibri" panose="020F0502020204030204" pitchFamily="34" charset="0"/>
            </a:endParaRPr>
          </a:p>
          <a:p>
            <a:pPr marL="342900" lvl="0" indent="-342900">
              <a:lnSpc>
                <a:spcPct val="200000"/>
              </a:lnSpc>
              <a:buFont typeface="Symbol" panose="05050102010706020507" pitchFamily="18" charset="2"/>
              <a:buChar char=""/>
            </a:pPr>
            <a:r>
              <a:rPr lang="es-ES" sz="1600" dirty="0">
                <a:effectLst/>
                <a:latin typeface="Calibri" panose="020F0502020204030204" pitchFamily="34" charset="0"/>
                <a:ea typeface="Calibri" panose="020F0502020204030204" pitchFamily="34" charset="0"/>
              </a:rPr>
              <a:t>El material con mayor uso en el sector de la construcción es el hormigón armado, debido a la amplia cantidad de fuentes de materia prima existentes en el país, la ideología de la sociedad como un material “seguro y durable” y a las limitadas fuentes de </a:t>
            </a:r>
            <a:r>
              <a:rPr lang="es-ES" sz="1600" dirty="0">
                <a:latin typeface="Calibri" panose="020F0502020204030204" pitchFamily="34" charset="0"/>
                <a:ea typeface="Calibri" panose="020F0502020204030204" pitchFamily="34" charset="0"/>
              </a:rPr>
              <a:t>acero</a:t>
            </a:r>
            <a:r>
              <a:rPr lang="es-ES" sz="1600" dirty="0">
                <a:effectLst/>
                <a:latin typeface="Calibri" panose="020F0502020204030204" pitchFamily="34" charset="0"/>
                <a:ea typeface="Calibri" panose="020F0502020204030204" pitchFamily="34" charset="0"/>
              </a:rPr>
              <a:t>.</a:t>
            </a:r>
            <a:endParaRPr lang="es-EC" sz="1600" dirty="0">
              <a:effectLst/>
              <a:latin typeface="Times New Roman" panose="02020603050405020304" pitchFamily="18" charset="0"/>
              <a:ea typeface="Calibri" panose="020F0502020204030204" pitchFamily="34" charset="0"/>
            </a:endParaRPr>
          </a:p>
          <a:p>
            <a:pPr marL="342900" lvl="0" indent="-342900">
              <a:lnSpc>
                <a:spcPct val="200000"/>
              </a:lnSpc>
              <a:buFont typeface="Symbol" panose="05050102010706020507" pitchFamily="18" charset="2"/>
              <a:buChar char=""/>
            </a:pPr>
            <a:r>
              <a:rPr lang="es-SV" sz="1600" dirty="0">
                <a:effectLst/>
                <a:latin typeface="Calibri" panose="020F0502020204030204" pitchFamily="34" charset="0"/>
                <a:ea typeface="Calibri" panose="020F0502020204030204" pitchFamily="34" charset="0"/>
              </a:rPr>
              <a:t>BIM es un método multidimensional que incluye todas las fases de construcción de la vivienda de manera colaborativa y multidisciplinaria, permitiendo juntar toda la información en un solo modelo basado en datos que genere todo tipo de escenarios, manifestándose en una mayor calidad y rentabilidad.</a:t>
            </a:r>
            <a:endParaRPr lang="es-EC" dirty="0"/>
          </a:p>
        </p:txBody>
      </p:sp>
      <p:sp>
        <p:nvSpPr>
          <p:cNvPr id="9" name="Elipse 8">
            <a:extLst>
              <a:ext uri="{FF2B5EF4-FFF2-40B4-BE49-F238E27FC236}">
                <a16:creationId xmlns:a16="http://schemas.microsoft.com/office/drawing/2014/main" id="{44B53592-C7F7-49B2-B1C2-D6BB7CB73704}"/>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C64B067F-8323-45F7-9DC6-A8A285668E50}"/>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72</a:t>
            </a:r>
            <a:endParaRPr lang="es-EC" dirty="0">
              <a:solidFill>
                <a:srgbClr val="002060"/>
              </a:solidFill>
            </a:endParaRPr>
          </a:p>
        </p:txBody>
      </p:sp>
    </p:spTree>
    <p:extLst>
      <p:ext uri="{BB962C8B-B14F-4D97-AF65-F5344CB8AC3E}">
        <p14:creationId xmlns:p14="http://schemas.microsoft.com/office/powerpoint/2010/main" val="4089471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50" y="390537"/>
            <a:ext cx="2923721"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15547" y="444160"/>
            <a:ext cx="2658481" cy="1138773"/>
          </a:xfrm>
          <a:prstGeom prst="rect">
            <a:avLst/>
          </a:prstGeom>
          <a:noFill/>
        </p:spPr>
        <p:txBody>
          <a:bodyPr wrap="square" rtlCol="0">
            <a:spAutoFit/>
          </a:bodyPr>
          <a:lstStyle/>
          <a:p>
            <a:r>
              <a:rPr lang="es-ES" sz="2800" b="1" dirty="0">
                <a:solidFill>
                  <a:srgbClr val="0070C0"/>
                </a:solidFill>
                <a:latin typeface="+mj-lt"/>
              </a:rPr>
              <a:t>CONCLUSIONES</a:t>
            </a:r>
            <a:endParaRPr lang="es-EC" sz="2800" b="1" dirty="0">
              <a:latin typeface="+mj-lt"/>
            </a:endParaRPr>
          </a:p>
          <a:p>
            <a:endParaRPr lang="es-EC" sz="4000" dirty="0">
              <a:solidFill>
                <a:schemeClr val="accent6">
                  <a:lumMod val="75000"/>
                </a:schemeClr>
              </a:solidFill>
            </a:endParaRPr>
          </a:p>
        </p:txBody>
      </p:sp>
      <p:sp>
        <p:nvSpPr>
          <p:cNvPr id="36" name="CuadroTexto 35">
            <a:extLst>
              <a:ext uri="{FF2B5EF4-FFF2-40B4-BE49-F238E27FC236}">
                <a16:creationId xmlns:a16="http://schemas.microsoft.com/office/drawing/2014/main" id="{96A0A59F-3242-425A-AD83-2514F7FDC60B}"/>
              </a:ext>
            </a:extLst>
          </p:cNvPr>
          <p:cNvSpPr txBox="1"/>
          <p:nvPr/>
        </p:nvSpPr>
        <p:spPr>
          <a:xfrm>
            <a:off x="1261532" y="136383"/>
            <a:ext cx="784681" cy="800219"/>
          </a:xfrm>
          <a:prstGeom prst="rect">
            <a:avLst/>
          </a:prstGeom>
          <a:noFill/>
        </p:spPr>
        <p:txBody>
          <a:bodyPr wrap="square" rtlCol="0">
            <a:spAutoFit/>
          </a:bodyPr>
          <a:lstStyle/>
          <a:p>
            <a:r>
              <a:rPr lang="es-ES" dirty="0"/>
              <a:t>	</a:t>
            </a:r>
            <a:r>
              <a:rPr lang="es-ES" sz="2800" b="1" dirty="0"/>
              <a:t>VII</a:t>
            </a:r>
            <a:endParaRPr lang="es-EC" sz="4000" b="1" dirty="0"/>
          </a:p>
        </p:txBody>
      </p:sp>
      <p:sp>
        <p:nvSpPr>
          <p:cNvPr id="2" name="CuadroTexto 1">
            <a:extLst>
              <a:ext uri="{FF2B5EF4-FFF2-40B4-BE49-F238E27FC236}">
                <a16:creationId xmlns:a16="http://schemas.microsoft.com/office/drawing/2014/main" id="{22ABF266-57B5-4E79-B8E6-80FEBF2C5B83}"/>
              </a:ext>
            </a:extLst>
          </p:cNvPr>
          <p:cNvSpPr txBox="1"/>
          <p:nvPr/>
        </p:nvSpPr>
        <p:spPr>
          <a:xfrm>
            <a:off x="1227859" y="1009682"/>
            <a:ext cx="9989869" cy="5786199"/>
          </a:xfrm>
          <a:prstGeom prst="rect">
            <a:avLst/>
          </a:prstGeom>
          <a:noFill/>
        </p:spPr>
        <p:txBody>
          <a:bodyPr wrap="square" rtlCol="0">
            <a:spAutoFit/>
          </a:bodyPr>
          <a:lstStyle/>
          <a:p>
            <a:pPr marL="342900" lvl="0" indent="-342900">
              <a:lnSpc>
                <a:spcPct val="200000"/>
              </a:lnSpc>
              <a:buFont typeface="Symbol" panose="05050102010706020507" pitchFamily="18" charset="2"/>
              <a:buChar char=""/>
            </a:pPr>
            <a:r>
              <a:rPr lang="es-SV" sz="1600" dirty="0">
                <a:effectLst/>
                <a:latin typeface="Calibri" panose="020F0502020204030204" pitchFamily="34" charset="0"/>
                <a:ea typeface="Calibri" panose="020F0502020204030204" pitchFamily="34" charset="0"/>
              </a:rPr>
              <a:t>La metodología BIM admite una bidireccionalidad con múltiples herramientas tecnológicas pertenecientes a su entorno, logrando que los cambios realizados en el modelo se actualicen de forma conjunta en las tablas de cantidades, planos, cronogramas, presupuestos de obra y demás, logrando una eficiencia técnica y económica en proyectos viviendas a gran escala, como el programa “Casa Para Todos”.</a:t>
            </a:r>
            <a:endParaRPr lang="es-EC" sz="1600" dirty="0">
              <a:effectLst/>
              <a:latin typeface="Times New Roman" panose="02020603050405020304" pitchFamily="18" charset="0"/>
              <a:ea typeface="Calibri" panose="020F0502020204030204" pitchFamily="34" charset="0"/>
            </a:endParaRPr>
          </a:p>
          <a:p>
            <a:pPr marL="342900" lvl="0" indent="-342900">
              <a:lnSpc>
                <a:spcPct val="200000"/>
              </a:lnSpc>
              <a:buFont typeface="Symbol" panose="05050102010706020507" pitchFamily="18" charset="2"/>
              <a:buChar char=""/>
            </a:pPr>
            <a:r>
              <a:rPr lang="es-SV" sz="1600" dirty="0">
                <a:effectLst/>
                <a:latin typeface="Calibri" panose="020F0502020204030204" pitchFamily="34" charset="0"/>
                <a:ea typeface="Calibri" panose="020F0502020204030204" pitchFamily="34" charset="0"/>
              </a:rPr>
              <a:t>El uso de herramientas BIM permite determinar cantidades, presupuestos y demás información de manera detallada de cada uno de los sistemas constructivos, siendo la base para el desarrollo de este proyecto y para un análisis técnico-económico efectivo.</a:t>
            </a:r>
            <a:endParaRPr lang="es-EC" sz="1600" dirty="0">
              <a:effectLst/>
              <a:latin typeface="Times New Roman" panose="02020603050405020304" pitchFamily="18" charset="0"/>
              <a:ea typeface="Calibri" panose="020F0502020204030204" pitchFamily="34" charset="0"/>
            </a:endParaRPr>
          </a:p>
          <a:p>
            <a:pPr marL="342900" lvl="0" indent="-342900">
              <a:lnSpc>
                <a:spcPct val="200000"/>
              </a:lnSpc>
              <a:buFont typeface="Symbol" panose="05050102010706020507" pitchFamily="18" charset="2"/>
              <a:buChar char=""/>
            </a:pPr>
            <a:r>
              <a:rPr lang="es-SV" sz="1600" dirty="0">
                <a:effectLst/>
                <a:latin typeface="Calibri" panose="020F0502020204030204" pitchFamily="34" charset="0"/>
                <a:ea typeface="Calibri" panose="020F0502020204030204" pitchFamily="34" charset="0"/>
              </a:rPr>
              <a:t>En cada uno de los sistemas constructivos se evidencia la notable diferencia de pesos, siendo el sistema de muros portantes el de mayor valor con 162,3 toneladas y el sistema compuesto de pórticos con 130,07 toneladas, siendo ambos superiores respecto a los sistemas de acero, donde el Steel Frame y el acero estructural representan un peso del 46,6% y 58,8% respectivamente, del sistema de muros portantes.</a:t>
            </a:r>
            <a:endParaRPr lang="es-EC" sz="1600" dirty="0">
              <a:effectLst/>
              <a:latin typeface="Times New Roman" panose="02020603050405020304" pitchFamily="18" charset="0"/>
              <a:ea typeface="Calibri" panose="020F0502020204030204" pitchFamily="34" charset="0"/>
            </a:endParaRPr>
          </a:p>
          <a:p>
            <a:endParaRPr lang="es-EC" dirty="0"/>
          </a:p>
        </p:txBody>
      </p:sp>
      <p:sp>
        <p:nvSpPr>
          <p:cNvPr id="9" name="Elipse 8">
            <a:extLst>
              <a:ext uri="{FF2B5EF4-FFF2-40B4-BE49-F238E27FC236}">
                <a16:creationId xmlns:a16="http://schemas.microsoft.com/office/drawing/2014/main" id="{76320317-2955-4155-865C-F45605352C52}"/>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D44AE815-5C09-4B13-ACD6-B3C3B844A6B6}"/>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73</a:t>
            </a:r>
            <a:endParaRPr lang="es-EC" dirty="0">
              <a:solidFill>
                <a:srgbClr val="002060"/>
              </a:solidFill>
            </a:endParaRPr>
          </a:p>
        </p:txBody>
      </p:sp>
    </p:spTree>
    <p:extLst>
      <p:ext uri="{BB962C8B-B14F-4D97-AF65-F5344CB8AC3E}">
        <p14:creationId xmlns:p14="http://schemas.microsoft.com/office/powerpoint/2010/main" val="16052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50" y="390537"/>
            <a:ext cx="2923721"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15547" y="444160"/>
            <a:ext cx="2658481" cy="1138773"/>
          </a:xfrm>
          <a:prstGeom prst="rect">
            <a:avLst/>
          </a:prstGeom>
          <a:noFill/>
        </p:spPr>
        <p:txBody>
          <a:bodyPr wrap="square" rtlCol="0">
            <a:spAutoFit/>
          </a:bodyPr>
          <a:lstStyle/>
          <a:p>
            <a:r>
              <a:rPr lang="es-ES" sz="2800" b="1" dirty="0">
                <a:solidFill>
                  <a:srgbClr val="0070C0"/>
                </a:solidFill>
                <a:latin typeface="+mj-lt"/>
              </a:rPr>
              <a:t>CONCLUSIONES</a:t>
            </a:r>
            <a:endParaRPr lang="es-EC" sz="2800" b="1" dirty="0">
              <a:latin typeface="+mj-lt"/>
            </a:endParaRPr>
          </a:p>
          <a:p>
            <a:endParaRPr lang="es-EC" sz="4000" dirty="0">
              <a:solidFill>
                <a:schemeClr val="accent6">
                  <a:lumMod val="75000"/>
                </a:schemeClr>
              </a:solidFill>
            </a:endParaRPr>
          </a:p>
        </p:txBody>
      </p:sp>
      <p:sp>
        <p:nvSpPr>
          <p:cNvPr id="36" name="CuadroTexto 35">
            <a:extLst>
              <a:ext uri="{FF2B5EF4-FFF2-40B4-BE49-F238E27FC236}">
                <a16:creationId xmlns:a16="http://schemas.microsoft.com/office/drawing/2014/main" id="{96A0A59F-3242-425A-AD83-2514F7FDC60B}"/>
              </a:ext>
            </a:extLst>
          </p:cNvPr>
          <p:cNvSpPr txBox="1"/>
          <p:nvPr/>
        </p:nvSpPr>
        <p:spPr>
          <a:xfrm>
            <a:off x="1261532" y="136383"/>
            <a:ext cx="784681" cy="800219"/>
          </a:xfrm>
          <a:prstGeom prst="rect">
            <a:avLst/>
          </a:prstGeom>
          <a:noFill/>
        </p:spPr>
        <p:txBody>
          <a:bodyPr wrap="square" rtlCol="0">
            <a:spAutoFit/>
          </a:bodyPr>
          <a:lstStyle/>
          <a:p>
            <a:r>
              <a:rPr lang="es-ES" dirty="0"/>
              <a:t>	</a:t>
            </a:r>
            <a:r>
              <a:rPr lang="es-ES" sz="2800" b="1" dirty="0"/>
              <a:t>VII</a:t>
            </a:r>
            <a:endParaRPr lang="es-EC" sz="4000" b="1" dirty="0"/>
          </a:p>
        </p:txBody>
      </p:sp>
      <p:sp>
        <p:nvSpPr>
          <p:cNvPr id="2" name="CuadroTexto 1">
            <a:extLst>
              <a:ext uri="{FF2B5EF4-FFF2-40B4-BE49-F238E27FC236}">
                <a16:creationId xmlns:a16="http://schemas.microsoft.com/office/drawing/2014/main" id="{22ABF266-57B5-4E79-B8E6-80FEBF2C5B83}"/>
              </a:ext>
            </a:extLst>
          </p:cNvPr>
          <p:cNvSpPr txBox="1"/>
          <p:nvPr/>
        </p:nvSpPr>
        <p:spPr>
          <a:xfrm>
            <a:off x="1126670" y="969208"/>
            <a:ext cx="9846130" cy="5888792"/>
          </a:xfrm>
          <a:prstGeom prst="rect">
            <a:avLst/>
          </a:prstGeom>
          <a:noFill/>
        </p:spPr>
        <p:txBody>
          <a:bodyPr wrap="square" rtlCol="0">
            <a:spAutoFit/>
          </a:bodyPr>
          <a:lstStyle/>
          <a:p>
            <a:pPr marL="342900" lvl="0" indent="-342900">
              <a:lnSpc>
                <a:spcPct val="200000"/>
              </a:lnSpc>
              <a:buFont typeface="Symbol" panose="05050102010706020507" pitchFamily="18" charset="2"/>
              <a:buChar char=""/>
            </a:pPr>
            <a:r>
              <a:rPr lang="es-SV" sz="1600" dirty="0">
                <a:effectLst/>
                <a:latin typeface="Calibri" panose="020F0502020204030204" pitchFamily="34" charset="0"/>
                <a:ea typeface="Calibri" panose="020F0502020204030204" pitchFamily="34" charset="0"/>
              </a:rPr>
              <a:t>Debido a la rigidez generada por el material en el caso de muros portantes y paneles de fibrocemento en el caso del Steel Frame este tipo de sistemas tienen una considerable capacidad de resistencia lateral, por lo que pueden asimilar las fuerzas del cortante basal cuyos valores se encuentran en 36,35 toneladas y 33,92 toneladas respectivamente.</a:t>
            </a:r>
            <a:endParaRPr lang="es-EC" sz="1600" dirty="0">
              <a:effectLst/>
              <a:latin typeface="Times New Roman" panose="02020603050405020304" pitchFamily="18" charset="0"/>
              <a:ea typeface="Calibri" panose="020F0502020204030204" pitchFamily="34" charset="0"/>
            </a:endParaRPr>
          </a:p>
          <a:p>
            <a:pPr marL="342900" lvl="0" indent="-342900">
              <a:lnSpc>
                <a:spcPct val="200000"/>
              </a:lnSpc>
              <a:buFont typeface="Symbol" panose="05050102010706020507" pitchFamily="18" charset="2"/>
              <a:buChar char=""/>
            </a:pPr>
            <a:r>
              <a:rPr lang="es-SV" sz="1600" dirty="0">
                <a:effectLst/>
                <a:latin typeface="Calibri" panose="020F0502020204030204" pitchFamily="34" charset="0"/>
                <a:ea typeface="Calibri" panose="020F0502020204030204" pitchFamily="34" charset="0"/>
              </a:rPr>
              <a:t>El sistema de pórticos de hormigón armado no es muy recomendable debido al tiempo que tarda su construcción por la duración de fraguado en cada una de sus fases, llegando a ser considerablemente superior al resto de sistemas constructivos con una duración de 161 días en obra gris.</a:t>
            </a:r>
            <a:endParaRPr lang="es-EC" sz="1600" dirty="0">
              <a:effectLst/>
              <a:latin typeface="Times New Roman" panose="02020603050405020304" pitchFamily="18" charset="0"/>
              <a:ea typeface="Calibri" panose="020F0502020204030204" pitchFamily="34" charset="0"/>
            </a:endParaRPr>
          </a:p>
          <a:p>
            <a:pPr marL="342900" lvl="0" indent="-342900">
              <a:lnSpc>
                <a:spcPct val="200000"/>
              </a:lnSpc>
              <a:spcAft>
                <a:spcPts val="800"/>
              </a:spcAft>
              <a:buFont typeface="Symbol" panose="05050102010706020507" pitchFamily="18" charset="2"/>
              <a:buChar char=""/>
            </a:pPr>
            <a:r>
              <a:rPr lang="es-SV" sz="1600" dirty="0">
                <a:effectLst/>
                <a:latin typeface="Calibri" panose="020F0502020204030204" pitchFamily="34" charset="0"/>
                <a:ea typeface="Calibri" panose="020F0502020204030204" pitchFamily="34" charset="0"/>
              </a:rPr>
              <a:t>Los sistemas de acero permiten una sustentabilidad ambiental en cuanto al proceso constructivo debido a que se genera menor cantidad residuos, tiempos de construcción más rápidos y costes promedios, mientras que los sistemas de hormigón armado requieren mayor tiempo de construcción y grandes volúmenes de material que generan un impacto ambiental superior.</a:t>
            </a:r>
            <a:endParaRPr lang="es-EC" sz="1600" dirty="0">
              <a:effectLst/>
              <a:latin typeface="Times New Roman" panose="02020603050405020304" pitchFamily="18" charset="0"/>
              <a:ea typeface="Calibri" panose="020F0502020204030204" pitchFamily="34" charset="0"/>
            </a:endParaRPr>
          </a:p>
          <a:p>
            <a:endParaRPr lang="es-EC" dirty="0"/>
          </a:p>
        </p:txBody>
      </p:sp>
      <p:sp>
        <p:nvSpPr>
          <p:cNvPr id="9" name="Elipse 8">
            <a:extLst>
              <a:ext uri="{FF2B5EF4-FFF2-40B4-BE49-F238E27FC236}">
                <a16:creationId xmlns:a16="http://schemas.microsoft.com/office/drawing/2014/main" id="{4CAB65DA-847F-49E2-9462-5411526059D4}"/>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A51E5485-03B3-45C1-BA6B-AD4EFE5680F6}"/>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74</a:t>
            </a:r>
            <a:endParaRPr lang="es-EC" dirty="0">
              <a:solidFill>
                <a:srgbClr val="002060"/>
              </a:solidFill>
            </a:endParaRPr>
          </a:p>
        </p:txBody>
      </p:sp>
    </p:spTree>
    <p:extLst>
      <p:ext uri="{BB962C8B-B14F-4D97-AF65-F5344CB8AC3E}">
        <p14:creationId xmlns:p14="http://schemas.microsoft.com/office/powerpoint/2010/main" val="4214451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50" y="390537"/>
            <a:ext cx="3707493"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15547" y="444160"/>
            <a:ext cx="3540223" cy="1138773"/>
          </a:xfrm>
          <a:prstGeom prst="rect">
            <a:avLst/>
          </a:prstGeom>
          <a:noFill/>
        </p:spPr>
        <p:txBody>
          <a:bodyPr wrap="square" rtlCol="0">
            <a:spAutoFit/>
          </a:bodyPr>
          <a:lstStyle/>
          <a:p>
            <a:r>
              <a:rPr lang="es-ES" sz="2800" b="1" dirty="0">
                <a:solidFill>
                  <a:srgbClr val="0070C0"/>
                </a:solidFill>
                <a:latin typeface="+mj-lt"/>
              </a:rPr>
              <a:t>RECOMENDACIONES</a:t>
            </a:r>
            <a:endParaRPr lang="es-EC" sz="2800" b="1" dirty="0">
              <a:latin typeface="+mj-lt"/>
            </a:endParaRPr>
          </a:p>
          <a:p>
            <a:endParaRPr lang="es-EC" sz="4000" dirty="0">
              <a:solidFill>
                <a:schemeClr val="accent6">
                  <a:lumMod val="75000"/>
                </a:schemeClr>
              </a:solidFill>
            </a:endParaRPr>
          </a:p>
        </p:txBody>
      </p:sp>
      <p:sp>
        <p:nvSpPr>
          <p:cNvPr id="36" name="CuadroTexto 35">
            <a:extLst>
              <a:ext uri="{FF2B5EF4-FFF2-40B4-BE49-F238E27FC236}">
                <a16:creationId xmlns:a16="http://schemas.microsoft.com/office/drawing/2014/main" id="{96A0A59F-3242-425A-AD83-2514F7FDC60B}"/>
              </a:ext>
            </a:extLst>
          </p:cNvPr>
          <p:cNvSpPr txBox="1"/>
          <p:nvPr/>
        </p:nvSpPr>
        <p:spPr>
          <a:xfrm>
            <a:off x="1261532" y="136383"/>
            <a:ext cx="784681" cy="800219"/>
          </a:xfrm>
          <a:prstGeom prst="rect">
            <a:avLst/>
          </a:prstGeom>
          <a:noFill/>
        </p:spPr>
        <p:txBody>
          <a:bodyPr wrap="square" rtlCol="0">
            <a:spAutoFit/>
          </a:bodyPr>
          <a:lstStyle/>
          <a:p>
            <a:r>
              <a:rPr lang="es-ES" dirty="0"/>
              <a:t>	</a:t>
            </a:r>
            <a:r>
              <a:rPr lang="es-ES" sz="2800" b="1" dirty="0"/>
              <a:t>VII</a:t>
            </a:r>
            <a:endParaRPr lang="es-EC" sz="4000" b="1" dirty="0"/>
          </a:p>
        </p:txBody>
      </p:sp>
      <p:sp>
        <p:nvSpPr>
          <p:cNvPr id="2" name="CuadroTexto 1">
            <a:extLst>
              <a:ext uri="{FF2B5EF4-FFF2-40B4-BE49-F238E27FC236}">
                <a16:creationId xmlns:a16="http://schemas.microsoft.com/office/drawing/2014/main" id="{22ABF266-57B5-4E79-B8E6-80FEBF2C5B83}"/>
              </a:ext>
            </a:extLst>
          </p:cNvPr>
          <p:cNvSpPr txBox="1"/>
          <p:nvPr/>
        </p:nvSpPr>
        <p:spPr>
          <a:xfrm>
            <a:off x="1098753" y="912947"/>
            <a:ext cx="9846130" cy="6604629"/>
          </a:xfrm>
          <a:prstGeom prst="rect">
            <a:avLst/>
          </a:prstGeom>
          <a:noFill/>
        </p:spPr>
        <p:txBody>
          <a:bodyPr wrap="square" rtlCol="0">
            <a:spAutoFit/>
          </a:bodyPr>
          <a:lstStyle/>
          <a:p>
            <a:pPr marL="342900" lvl="0" indent="-342900">
              <a:lnSpc>
                <a:spcPct val="200000"/>
              </a:lnSpc>
              <a:buFont typeface="Symbol" panose="05050102010706020507" pitchFamily="18" charset="2"/>
              <a:buChar char=""/>
            </a:pPr>
            <a:r>
              <a:rPr lang="es-SV" sz="1800" dirty="0">
                <a:effectLst/>
                <a:latin typeface="Calibri" panose="020F0502020204030204" pitchFamily="34" charset="0"/>
                <a:ea typeface="Calibri" panose="020F0502020204030204" pitchFamily="34" charset="0"/>
              </a:rPr>
              <a:t>Se debe fomentar la inclusión de nuevos sistemas constructivos que brinden las condiciones de habitabilidad, sustentabilidad y seguridad mediante innovaciones constructivas y tecnológicas.</a:t>
            </a:r>
            <a:endParaRPr lang="es-EC" sz="1800" dirty="0">
              <a:effectLst/>
              <a:latin typeface="Times New Roman" panose="02020603050405020304" pitchFamily="18" charset="0"/>
              <a:ea typeface="Calibri" panose="020F0502020204030204" pitchFamily="34" charset="0"/>
            </a:endParaRPr>
          </a:p>
          <a:p>
            <a:pPr marL="342900" lvl="0" indent="-342900">
              <a:lnSpc>
                <a:spcPct val="200000"/>
              </a:lnSpc>
              <a:buFont typeface="Symbol" panose="05050102010706020507" pitchFamily="18" charset="2"/>
              <a:buChar char=""/>
            </a:pPr>
            <a:r>
              <a:rPr lang="es-SV" sz="1800" dirty="0">
                <a:effectLst/>
                <a:latin typeface="Calibri" panose="020F0502020204030204" pitchFamily="34" charset="0"/>
                <a:ea typeface="Calibri" panose="020F0502020204030204" pitchFamily="34" charset="0"/>
              </a:rPr>
              <a:t>Realizar proyectos de investigación que involucren a otras tipologías de vivienda aprobadas en el programa “Casa Para Todos” y que se extienda hacia obras de carácter público, comparando la efectividad de la implementación BIM y los distintos sistemas constructivos.</a:t>
            </a:r>
            <a:endParaRPr lang="es-EC" sz="1800" dirty="0">
              <a:effectLst/>
              <a:latin typeface="Times New Roman" panose="02020603050405020304" pitchFamily="18" charset="0"/>
              <a:ea typeface="Calibri" panose="020F0502020204030204" pitchFamily="34" charset="0"/>
            </a:endParaRPr>
          </a:p>
          <a:p>
            <a:pPr marL="342900" lvl="0" indent="-342900">
              <a:lnSpc>
                <a:spcPct val="200000"/>
              </a:lnSpc>
              <a:buFont typeface="Symbol" panose="05050102010706020507" pitchFamily="18" charset="2"/>
              <a:buChar char=""/>
            </a:pPr>
            <a:r>
              <a:rPr lang="es-SV" sz="1800" dirty="0">
                <a:effectLst/>
                <a:latin typeface="Calibri" panose="020F0502020204030204" pitchFamily="34" charset="0"/>
                <a:ea typeface="Calibri" panose="020F0502020204030204" pitchFamily="34" charset="0"/>
              </a:rPr>
              <a:t>Solicitar reformas que involucren la implementación de la metodología BIM en el sector de la construcción con la finalidad de estandarizar su aplicación e incorporación tecnológica en las mallas curriculares de carreras universitarias afines.</a:t>
            </a:r>
            <a:endParaRPr lang="es-EC" sz="1800" dirty="0">
              <a:effectLst/>
              <a:latin typeface="Times New Roman" panose="02020603050405020304" pitchFamily="18" charset="0"/>
              <a:ea typeface="Calibri" panose="020F0502020204030204" pitchFamily="34" charset="0"/>
            </a:endParaRPr>
          </a:p>
          <a:p>
            <a:pPr marL="342900" lvl="0" indent="-342900">
              <a:lnSpc>
                <a:spcPct val="200000"/>
              </a:lnSpc>
              <a:buFont typeface="Symbol" panose="05050102010706020507" pitchFamily="18" charset="2"/>
              <a:buChar char=""/>
            </a:pPr>
            <a:r>
              <a:rPr lang="es-SV" sz="1800" dirty="0">
                <a:effectLst/>
                <a:latin typeface="Calibri" panose="020F0502020204030204" pitchFamily="34" charset="0"/>
                <a:ea typeface="Calibri" panose="020F0502020204030204" pitchFamily="34" charset="0"/>
              </a:rPr>
              <a:t>Generar programas de aprendizaje de nuevas herramientas tecnológicas que facilitan la visualización y extracción de información en las distintas etapas de una construcción. </a:t>
            </a:r>
            <a:endParaRPr lang="es-EC" sz="1800" dirty="0">
              <a:effectLst/>
              <a:latin typeface="Times New Roman" panose="02020603050405020304" pitchFamily="18" charset="0"/>
              <a:ea typeface="Calibri" panose="020F0502020204030204" pitchFamily="34" charset="0"/>
            </a:endParaRPr>
          </a:p>
          <a:p>
            <a:pPr marL="457200">
              <a:lnSpc>
                <a:spcPct val="107000"/>
              </a:lnSpc>
            </a:pPr>
            <a:r>
              <a:rPr lang="es-SV" sz="1800" dirty="0">
                <a:effectLst/>
                <a:latin typeface="Calibri" panose="020F0502020204030204" pitchFamily="34" charset="0"/>
                <a:ea typeface="Calibri" panose="020F0502020204030204" pitchFamily="34" charset="0"/>
              </a:rPr>
              <a:t> </a:t>
            </a:r>
            <a:endParaRPr lang="es-EC" sz="1800" dirty="0">
              <a:effectLst/>
              <a:latin typeface="Times New Roman" panose="02020603050405020304" pitchFamily="18" charset="0"/>
              <a:ea typeface="Calibri" panose="020F0502020204030204" pitchFamily="34" charset="0"/>
            </a:endParaRPr>
          </a:p>
          <a:p>
            <a:pPr marL="457200">
              <a:lnSpc>
                <a:spcPct val="107000"/>
              </a:lnSpc>
              <a:spcAft>
                <a:spcPts val="800"/>
              </a:spcAft>
            </a:pPr>
            <a:r>
              <a:rPr lang="es-SV" sz="1800" dirty="0">
                <a:effectLst/>
                <a:latin typeface="Calibri" panose="020F0502020204030204" pitchFamily="34" charset="0"/>
                <a:ea typeface="Calibri" panose="020F0502020204030204" pitchFamily="34" charset="0"/>
              </a:rPr>
              <a:t> </a:t>
            </a:r>
            <a:endParaRPr lang="es-EC" sz="1800" dirty="0">
              <a:effectLst/>
              <a:latin typeface="Times New Roman" panose="02020603050405020304" pitchFamily="18" charset="0"/>
              <a:ea typeface="Calibri" panose="020F0502020204030204" pitchFamily="34" charset="0"/>
            </a:endParaRPr>
          </a:p>
          <a:p>
            <a:endParaRPr lang="es-EC" dirty="0"/>
          </a:p>
        </p:txBody>
      </p:sp>
      <p:sp>
        <p:nvSpPr>
          <p:cNvPr id="9" name="Elipse 8">
            <a:extLst>
              <a:ext uri="{FF2B5EF4-FFF2-40B4-BE49-F238E27FC236}">
                <a16:creationId xmlns:a16="http://schemas.microsoft.com/office/drawing/2014/main" id="{DAD7E314-DF1D-4061-8C2F-0B1DB95B5F3E}"/>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4842E503-3AA0-4048-8AE4-0E89537AB8AA}"/>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75</a:t>
            </a:r>
            <a:endParaRPr lang="es-EC" dirty="0">
              <a:solidFill>
                <a:srgbClr val="002060"/>
              </a:solidFill>
            </a:endParaRPr>
          </a:p>
        </p:txBody>
      </p:sp>
    </p:spTree>
    <p:extLst>
      <p:ext uri="{BB962C8B-B14F-4D97-AF65-F5344CB8AC3E}">
        <p14:creationId xmlns:p14="http://schemas.microsoft.com/office/powerpoint/2010/main" val="149786032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18" name="Rectángulo 17">
            <a:extLst>
              <a:ext uri="{FF2B5EF4-FFF2-40B4-BE49-F238E27FC236}">
                <a16:creationId xmlns:a16="http://schemas.microsoft.com/office/drawing/2014/main" id="{25F47C4E-0B39-47D8-9036-38214BB0053C}"/>
              </a:ext>
            </a:extLst>
          </p:cNvPr>
          <p:cNvSpPr/>
          <p:nvPr/>
        </p:nvSpPr>
        <p:spPr>
          <a:xfrm>
            <a:off x="1289050" y="390537"/>
            <a:ext cx="3707493"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0" name="Rectángulo 19">
            <a:extLst>
              <a:ext uri="{FF2B5EF4-FFF2-40B4-BE49-F238E27FC236}">
                <a16:creationId xmlns:a16="http://schemas.microsoft.com/office/drawing/2014/main" id="{3D9A4DEB-D8F9-4856-9FDB-4DCEF5904819}"/>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CuadroTexto 25">
            <a:extLst>
              <a:ext uri="{FF2B5EF4-FFF2-40B4-BE49-F238E27FC236}">
                <a16:creationId xmlns:a16="http://schemas.microsoft.com/office/drawing/2014/main" id="{92F5402C-6681-445F-81D8-E8C3F7EE470C}"/>
              </a:ext>
            </a:extLst>
          </p:cNvPr>
          <p:cNvSpPr txBox="1"/>
          <p:nvPr/>
        </p:nvSpPr>
        <p:spPr>
          <a:xfrm>
            <a:off x="1815547" y="444160"/>
            <a:ext cx="3540223" cy="1138773"/>
          </a:xfrm>
          <a:prstGeom prst="rect">
            <a:avLst/>
          </a:prstGeom>
          <a:noFill/>
        </p:spPr>
        <p:txBody>
          <a:bodyPr wrap="square" rtlCol="0">
            <a:spAutoFit/>
          </a:bodyPr>
          <a:lstStyle/>
          <a:p>
            <a:r>
              <a:rPr lang="es-ES" sz="2800" b="1" dirty="0">
                <a:solidFill>
                  <a:srgbClr val="0070C0"/>
                </a:solidFill>
                <a:latin typeface="+mj-lt"/>
              </a:rPr>
              <a:t>RECOMENDACIONES</a:t>
            </a:r>
            <a:endParaRPr lang="es-EC" sz="2800" b="1" dirty="0">
              <a:latin typeface="+mj-lt"/>
            </a:endParaRPr>
          </a:p>
          <a:p>
            <a:endParaRPr lang="es-EC" sz="4000" dirty="0">
              <a:solidFill>
                <a:schemeClr val="accent6">
                  <a:lumMod val="75000"/>
                </a:schemeClr>
              </a:solidFill>
            </a:endParaRPr>
          </a:p>
        </p:txBody>
      </p:sp>
      <p:sp>
        <p:nvSpPr>
          <p:cNvPr id="36" name="CuadroTexto 35">
            <a:extLst>
              <a:ext uri="{FF2B5EF4-FFF2-40B4-BE49-F238E27FC236}">
                <a16:creationId xmlns:a16="http://schemas.microsoft.com/office/drawing/2014/main" id="{96A0A59F-3242-425A-AD83-2514F7FDC60B}"/>
              </a:ext>
            </a:extLst>
          </p:cNvPr>
          <p:cNvSpPr txBox="1"/>
          <p:nvPr/>
        </p:nvSpPr>
        <p:spPr>
          <a:xfrm>
            <a:off x="1261532" y="136383"/>
            <a:ext cx="784681" cy="800219"/>
          </a:xfrm>
          <a:prstGeom prst="rect">
            <a:avLst/>
          </a:prstGeom>
          <a:noFill/>
        </p:spPr>
        <p:txBody>
          <a:bodyPr wrap="square" rtlCol="0">
            <a:spAutoFit/>
          </a:bodyPr>
          <a:lstStyle/>
          <a:p>
            <a:r>
              <a:rPr lang="es-ES" dirty="0"/>
              <a:t>	</a:t>
            </a:r>
            <a:r>
              <a:rPr lang="es-ES" sz="2800" b="1" dirty="0"/>
              <a:t>VII</a:t>
            </a:r>
            <a:endParaRPr lang="es-EC" sz="4000" b="1" dirty="0"/>
          </a:p>
        </p:txBody>
      </p:sp>
      <p:sp>
        <p:nvSpPr>
          <p:cNvPr id="2" name="CuadroTexto 1">
            <a:extLst>
              <a:ext uri="{FF2B5EF4-FFF2-40B4-BE49-F238E27FC236}">
                <a16:creationId xmlns:a16="http://schemas.microsoft.com/office/drawing/2014/main" id="{22ABF266-57B5-4E79-B8E6-80FEBF2C5B83}"/>
              </a:ext>
            </a:extLst>
          </p:cNvPr>
          <p:cNvSpPr txBox="1"/>
          <p:nvPr/>
        </p:nvSpPr>
        <p:spPr>
          <a:xfrm>
            <a:off x="1171574" y="815524"/>
            <a:ext cx="9848851" cy="5909310"/>
          </a:xfrm>
          <a:prstGeom prst="rect">
            <a:avLst/>
          </a:prstGeom>
          <a:noFill/>
        </p:spPr>
        <p:txBody>
          <a:bodyPr wrap="square" rtlCol="0">
            <a:spAutoFit/>
          </a:bodyPr>
          <a:lstStyle/>
          <a:p>
            <a:pPr marL="342900" lvl="0" indent="-342900">
              <a:lnSpc>
                <a:spcPct val="200000"/>
              </a:lnSpc>
              <a:buFont typeface="Symbol" panose="05050102010706020507" pitchFamily="18" charset="2"/>
              <a:buChar char=""/>
            </a:pPr>
            <a:r>
              <a:rPr lang="es-SV" dirty="0">
                <a:effectLst/>
                <a:latin typeface="Calibri" panose="020F0502020204030204" pitchFamily="34" charset="0"/>
                <a:ea typeface="Calibri" panose="020F0502020204030204" pitchFamily="34" charset="0"/>
              </a:rPr>
              <a:t>Es necesaria la implementación de metodología BIM debido a que engloba varias herramientas tecnológicas en conjunto, si bien, el manejo y capacitación de éstas en un proyecto es necesario, su inversión inicial demanda tiempo y dinero. Son valores ínfimos en relación al hecho de realizar cambios en etapas avanzadas, recayendo en costes más altos del proyecto.</a:t>
            </a:r>
            <a:endParaRPr lang="es-EC" dirty="0">
              <a:effectLst/>
              <a:latin typeface="Times New Roman" panose="02020603050405020304" pitchFamily="18" charset="0"/>
              <a:ea typeface="Calibri" panose="020F0502020204030204" pitchFamily="34" charset="0"/>
            </a:endParaRPr>
          </a:p>
          <a:p>
            <a:pPr marL="342900" lvl="0" indent="-342900">
              <a:lnSpc>
                <a:spcPct val="200000"/>
              </a:lnSpc>
              <a:buFont typeface="Symbol" panose="05050102010706020507" pitchFamily="18" charset="2"/>
              <a:buChar char=""/>
            </a:pPr>
            <a:r>
              <a:rPr lang="es-SV" dirty="0">
                <a:effectLst/>
                <a:latin typeface="Calibri" panose="020F0502020204030204" pitchFamily="34" charset="0"/>
                <a:ea typeface="Calibri" panose="020F0502020204030204" pitchFamily="34" charset="0"/>
              </a:rPr>
              <a:t>Establecer la metodología BIM dentro de los “Lineamientos Mínimos Para Revisión Y Validación De Tipologías De Vivienda” del programa “Casa Para Todos” como uno de los requisitos en procesos de licitación y presentación de ofertas.</a:t>
            </a:r>
            <a:endParaRPr lang="es-EC" dirty="0">
              <a:effectLst/>
              <a:latin typeface="Times New Roman" panose="02020603050405020304" pitchFamily="18" charset="0"/>
              <a:ea typeface="Calibri" panose="020F0502020204030204" pitchFamily="34" charset="0"/>
            </a:endParaRPr>
          </a:p>
          <a:p>
            <a:pPr marL="342900" lvl="0" indent="-342900">
              <a:lnSpc>
                <a:spcPct val="200000"/>
              </a:lnSpc>
              <a:buFont typeface="Symbol" panose="05050102010706020507" pitchFamily="18" charset="2"/>
              <a:buChar char=""/>
            </a:pPr>
            <a:r>
              <a:rPr lang="es-SV" dirty="0">
                <a:effectLst/>
                <a:latin typeface="Calibri" panose="020F0502020204030204" pitchFamily="34" charset="0"/>
                <a:ea typeface="Calibri" panose="020F0502020204030204" pitchFamily="34" charset="0"/>
              </a:rPr>
              <a:t>Realizar estudios comparativos de otros sistemas constructivos que involucren materiales propios del entorno de acuerdo a las regiones del país y que puedan ser considerados dentro de los proyectos de vivienda de interés social.</a:t>
            </a:r>
            <a:endParaRPr lang="es-EC" dirty="0">
              <a:effectLst/>
              <a:latin typeface="Times New Roman" panose="02020603050405020304" pitchFamily="18" charset="0"/>
              <a:ea typeface="Calibri" panose="020F0502020204030204" pitchFamily="34" charset="0"/>
            </a:endParaRPr>
          </a:p>
          <a:p>
            <a:endParaRPr lang="es-EC" dirty="0"/>
          </a:p>
        </p:txBody>
      </p:sp>
      <p:sp>
        <p:nvSpPr>
          <p:cNvPr id="9" name="Elipse 8">
            <a:extLst>
              <a:ext uri="{FF2B5EF4-FFF2-40B4-BE49-F238E27FC236}">
                <a16:creationId xmlns:a16="http://schemas.microsoft.com/office/drawing/2014/main" id="{E62B2856-28D7-4D1B-A794-33B136EFEAA5}"/>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3BEF8F06-D216-43E3-8643-D97C96722E05}"/>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76</a:t>
            </a:r>
            <a:endParaRPr lang="es-EC" dirty="0">
              <a:solidFill>
                <a:srgbClr val="002060"/>
              </a:solidFill>
            </a:endParaRPr>
          </a:p>
        </p:txBody>
      </p:sp>
    </p:spTree>
    <p:extLst>
      <p:ext uri="{BB962C8B-B14F-4D97-AF65-F5344CB8AC3E}">
        <p14:creationId xmlns:p14="http://schemas.microsoft.com/office/powerpoint/2010/main" val="7745673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BE99FA4-2D1B-4931-8DBF-49A0CCA4A371}"/>
              </a:ext>
            </a:extLst>
          </p:cNvPr>
          <p:cNvSpPr/>
          <p:nvPr/>
        </p:nvSpPr>
        <p:spPr>
          <a:xfrm rot="20112467">
            <a:off x="375396" y="2738736"/>
            <a:ext cx="11441210" cy="923330"/>
          </a:xfrm>
          <a:prstGeom prst="rect">
            <a:avLst/>
          </a:prstGeom>
          <a:noFill/>
        </p:spPr>
        <p:txBody>
          <a:bodyPr wrap="none" lIns="91440" tIns="45720" rIns="91440" bIns="45720">
            <a:spAutoFit/>
          </a:bodyPr>
          <a:lstStyle/>
          <a:p>
            <a:pPr algn="ctr"/>
            <a:r>
              <a:rPr lang="es-ES" sz="5400" b="1" dirty="0">
                <a:ln w="6600">
                  <a:solidFill>
                    <a:schemeClr val="accent2"/>
                  </a:solidFill>
                  <a:prstDash val="solid"/>
                </a:ln>
                <a:solidFill>
                  <a:srgbClr val="FFFFFF"/>
                </a:solidFill>
                <a:effectLst>
                  <a:outerShdw dist="38100" dir="2700000" algn="tl" rotWithShape="0">
                    <a:schemeClr val="accent2"/>
                  </a:outerShdw>
                </a:effectLst>
              </a:rPr>
              <a:t>MUCHAS GRACIAS POR SU ATENCIÓN…</a:t>
            </a:r>
            <a:endParaRPr lang="es-EC" sz="5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Elipse 3">
            <a:extLst>
              <a:ext uri="{FF2B5EF4-FFF2-40B4-BE49-F238E27FC236}">
                <a16:creationId xmlns:a16="http://schemas.microsoft.com/office/drawing/2014/main" id="{AEAEA509-D61A-49D5-B6E4-3B281EC31F11}"/>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CuadroTexto 4">
            <a:extLst>
              <a:ext uri="{FF2B5EF4-FFF2-40B4-BE49-F238E27FC236}">
                <a16:creationId xmlns:a16="http://schemas.microsoft.com/office/drawing/2014/main" id="{5E02CD3F-014A-409E-9E75-563DBA949D16}"/>
              </a:ext>
            </a:extLst>
          </p:cNvPr>
          <p:cNvSpPr txBox="1"/>
          <p:nvPr/>
        </p:nvSpPr>
        <p:spPr>
          <a:xfrm>
            <a:off x="11725469" y="6444734"/>
            <a:ext cx="807373" cy="369332"/>
          </a:xfrm>
          <a:prstGeom prst="rect">
            <a:avLst/>
          </a:prstGeom>
          <a:noFill/>
        </p:spPr>
        <p:txBody>
          <a:bodyPr wrap="square" rtlCol="0">
            <a:spAutoFit/>
          </a:bodyPr>
          <a:lstStyle/>
          <a:p>
            <a:r>
              <a:rPr lang="es-ES" dirty="0">
                <a:solidFill>
                  <a:srgbClr val="002060"/>
                </a:solidFill>
              </a:rPr>
              <a:t>77</a:t>
            </a:r>
            <a:endParaRPr lang="es-EC" dirty="0">
              <a:solidFill>
                <a:srgbClr val="002060"/>
              </a:solidFill>
            </a:endParaRPr>
          </a:p>
        </p:txBody>
      </p:sp>
    </p:spTree>
    <p:extLst>
      <p:ext uri="{BB962C8B-B14F-4D97-AF65-F5344CB8AC3E}">
        <p14:creationId xmlns:p14="http://schemas.microsoft.com/office/powerpoint/2010/main" val="9648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8" y="390537"/>
            <a:ext cx="7773309"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10" y="319354"/>
            <a:ext cx="7547190" cy="707886"/>
          </a:xfrm>
          <a:prstGeom prst="rect">
            <a:avLst/>
          </a:prstGeom>
          <a:noFill/>
        </p:spPr>
        <p:txBody>
          <a:bodyPr wrap="square" rtlCol="0">
            <a:spAutoFit/>
          </a:bodyPr>
          <a:lstStyle/>
          <a:p>
            <a:r>
              <a:rPr lang="es-ES" sz="4000" dirty="0">
                <a:solidFill>
                  <a:schemeClr val="accent6">
                    <a:lumMod val="75000"/>
                  </a:schemeClr>
                </a:solidFill>
              </a:rPr>
              <a:t>PLANTEAMIENTO DEL PROBLEMA</a:t>
            </a:r>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368350" y="38411"/>
            <a:ext cx="526499" cy="984885"/>
          </a:xfrm>
          <a:prstGeom prst="rect">
            <a:avLst/>
          </a:prstGeom>
          <a:noFill/>
        </p:spPr>
        <p:txBody>
          <a:bodyPr wrap="square" rtlCol="0">
            <a:spAutoFit/>
          </a:bodyPr>
          <a:lstStyle/>
          <a:p>
            <a:r>
              <a:rPr lang="es-ES" dirty="0"/>
              <a:t>	</a:t>
            </a:r>
            <a:r>
              <a:rPr lang="es-ES" sz="4000" b="1" dirty="0"/>
              <a:t>II</a:t>
            </a:r>
            <a:endParaRPr lang="es-EC" sz="4000" b="1" dirty="0"/>
          </a:p>
        </p:txBody>
      </p:sp>
      <p:pic>
        <p:nvPicPr>
          <p:cNvPr id="9" name="Imagen 8">
            <a:extLst>
              <a:ext uri="{FF2B5EF4-FFF2-40B4-BE49-F238E27FC236}">
                <a16:creationId xmlns:a16="http://schemas.microsoft.com/office/drawing/2014/main" id="{56DD2EA7-08C8-4134-87A4-341BE71C9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0737" y="1539826"/>
            <a:ext cx="7904716" cy="707885"/>
          </a:xfrm>
          <a:prstGeom prst="rect">
            <a:avLst/>
          </a:prstGeom>
        </p:spPr>
      </p:pic>
      <p:pic>
        <p:nvPicPr>
          <p:cNvPr id="12" name="Imagen 11">
            <a:extLst>
              <a:ext uri="{FF2B5EF4-FFF2-40B4-BE49-F238E27FC236}">
                <a16:creationId xmlns:a16="http://schemas.microsoft.com/office/drawing/2014/main" id="{0325256F-26B2-484C-8964-20B480DBE9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102672"/>
            <a:ext cx="6279551" cy="2605623"/>
          </a:xfrm>
          <a:prstGeom prst="rect">
            <a:avLst/>
          </a:prstGeom>
        </p:spPr>
      </p:pic>
      <p:pic>
        <p:nvPicPr>
          <p:cNvPr id="12290" name="Picture 2" descr="La inversión extranjera directa crece 127% en Ecuador | Notimundo">
            <a:extLst>
              <a:ext uri="{FF2B5EF4-FFF2-40B4-BE49-F238E27FC236}">
                <a16:creationId xmlns:a16="http://schemas.microsoft.com/office/drawing/2014/main" id="{0049CF48-64B8-44A5-B195-B4EE7BB6AC6B}"/>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108141" y="3102672"/>
            <a:ext cx="3908432" cy="26056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0548B01F-16EF-46FB-9E18-2F8F2A5EA1B8}"/>
              </a:ext>
            </a:extLst>
          </p:cNvPr>
          <p:cNvSpPr txBox="1"/>
          <p:nvPr/>
        </p:nvSpPr>
        <p:spPr>
          <a:xfrm>
            <a:off x="2935768" y="2305859"/>
            <a:ext cx="7154654" cy="369332"/>
          </a:xfrm>
          <a:prstGeom prst="rect">
            <a:avLst/>
          </a:prstGeom>
          <a:noFill/>
        </p:spPr>
        <p:txBody>
          <a:bodyPr wrap="square" rtlCol="0">
            <a:spAutoFit/>
          </a:bodyPr>
          <a:lstStyle/>
          <a:p>
            <a:pPr algn="ctr"/>
            <a:r>
              <a:rPr lang="es-ES" dirty="0">
                <a:solidFill>
                  <a:srgbClr val="002060"/>
                </a:solidFill>
                <a:latin typeface="verdana" panose="020B0604030504040204" pitchFamily="34" charset="0"/>
              </a:rPr>
              <a:t>BID: Demanda de vivienda alcanza el 31% de la población</a:t>
            </a:r>
            <a:endParaRPr lang="es-EC" dirty="0"/>
          </a:p>
        </p:txBody>
      </p:sp>
      <p:sp>
        <p:nvSpPr>
          <p:cNvPr id="15" name="CuadroTexto 14">
            <a:extLst>
              <a:ext uri="{FF2B5EF4-FFF2-40B4-BE49-F238E27FC236}">
                <a16:creationId xmlns:a16="http://schemas.microsoft.com/office/drawing/2014/main" id="{AC6748BA-65CD-4FAC-88B5-35EB6740C6D5}"/>
              </a:ext>
            </a:extLst>
          </p:cNvPr>
          <p:cNvSpPr txBox="1"/>
          <p:nvPr/>
        </p:nvSpPr>
        <p:spPr>
          <a:xfrm>
            <a:off x="5853844" y="5708294"/>
            <a:ext cx="6340472" cy="369332"/>
          </a:xfrm>
          <a:prstGeom prst="rect">
            <a:avLst/>
          </a:prstGeom>
          <a:noFill/>
        </p:spPr>
        <p:txBody>
          <a:bodyPr wrap="square" rtlCol="0">
            <a:spAutoFit/>
          </a:bodyPr>
          <a:lstStyle/>
          <a:p>
            <a:pPr algn="ctr"/>
            <a:r>
              <a:rPr lang="es-ES" dirty="0">
                <a:solidFill>
                  <a:srgbClr val="002060"/>
                </a:solidFill>
                <a:latin typeface="verdana" panose="020B0604030504040204" pitchFamily="34" charset="0"/>
              </a:rPr>
              <a:t>7 mil millones de dólares</a:t>
            </a:r>
            <a:endParaRPr lang="es-EC" dirty="0"/>
          </a:p>
        </p:txBody>
      </p:sp>
      <p:sp>
        <p:nvSpPr>
          <p:cNvPr id="16" name="Elipse 15">
            <a:extLst>
              <a:ext uri="{FF2B5EF4-FFF2-40B4-BE49-F238E27FC236}">
                <a16:creationId xmlns:a16="http://schemas.microsoft.com/office/drawing/2014/main" id="{0000D3B4-0804-4420-9C10-42F942A60ACB}"/>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a:extLst>
              <a:ext uri="{FF2B5EF4-FFF2-40B4-BE49-F238E27FC236}">
                <a16:creationId xmlns:a16="http://schemas.microsoft.com/office/drawing/2014/main" id="{C305C8D9-FDB0-4C4D-B5CE-B662E9964D6F}"/>
              </a:ext>
            </a:extLst>
          </p:cNvPr>
          <p:cNvSpPr txBox="1"/>
          <p:nvPr/>
        </p:nvSpPr>
        <p:spPr>
          <a:xfrm>
            <a:off x="11817764" y="6444734"/>
            <a:ext cx="281940" cy="369332"/>
          </a:xfrm>
          <a:prstGeom prst="rect">
            <a:avLst/>
          </a:prstGeom>
          <a:noFill/>
        </p:spPr>
        <p:txBody>
          <a:bodyPr wrap="square" rtlCol="0">
            <a:spAutoFit/>
          </a:bodyPr>
          <a:lstStyle/>
          <a:p>
            <a:r>
              <a:rPr lang="es-ES" dirty="0">
                <a:solidFill>
                  <a:srgbClr val="002060"/>
                </a:solidFill>
              </a:rPr>
              <a:t>8</a:t>
            </a:r>
            <a:endParaRPr lang="es-EC" dirty="0">
              <a:solidFill>
                <a:srgbClr val="002060"/>
              </a:solidFill>
            </a:endParaRPr>
          </a:p>
        </p:txBody>
      </p:sp>
    </p:spTree>
    <p:extLst>
      <p:ext uri="{BB962C8B-B14F-4D97-AF65-F5344CB8AC3E}">
        <p14:creationId xmlns:p14="http://schemas.microsoft.com/office/powerpoint/2010/main" val="34685949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par>
                                <p:cTn id="13" presetID="21" presetClass="entr" presetSubtype="1" fill="hold" nodeType="with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wheel(1)">
                                      <p:cBhvr>
                                        <p:cTn id="15"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95D365D-19BE-4960-A78F-7F85837B6C4D}"/>
              </a:ext>
            </a:extLst>
          </p:cNvPr>
          <p:cNvSpPr/>
          <p:nvPr/>
        </p:nvSpPr>
        <p:spPr>
          <a:xfrm>
            <a:off x="1289048" y="390537"/>
            <a:ext cx="7773309" cy="565523"/>
          </a:xfrm>
          <a:prstGeom prst="rect">
            <a:avLst/>
          </a:prstGeom>
          <a:noFill/>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pic>
        <p:nvPicPr>
          <p:cNvPr id="3" name="Picture 2" descr="Universidad de las Fuerzas Armadas de Ecuador - Wikipedia, la enciclopedia  libre">
            <a:extLst>
              <a:ext uri="{FF2B5EF4-FFF2-40B4-BE49-F238E27FC236}">
                <a16:creationId xmlns:a16="http://schemas.microsoft.com/office/drawing/2014/main" id="{90B9958E-4699-42E1-99BB-35777AA6B53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799448" y="0"/>
            <a:ext cx="1410326" cy="127529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EEB310A6-408B-484E-8E59-7DBBC1189E4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44188" cy="1244188"/>
          </a:xfrm>
          <a:prstGeom prst="rect">
            <a:avLst/>
          </a:prstGeom>
        </p:spPr>
      </p:pic>
      <p:sp>
        <p:nvSpPr>
          <p:cNvPr id="5" name="Rectángulo 4">
            <a:extLst>
              <a:ext uri="{FF2B5EF4-FFF2-40B4-BE49-F238E27FC236}">
                <a16:creationId xmlns:a16="http://schemas.microsoft.com/office/drawing/2014/main" id="{8526B0FA-500C-4918-A59D-A9210C19C652}"/>
              </a:ext>
            </a:extLst>
          </p:cNvPr>
          <p:cNvSpPr/>
          <p:nvPr/>
        </p:nvSpPr>
        <p:spPr>
          <a:xfrm flipV="1">
            <a:off x="1289048" y="390536"/>
            <a:ext cx="526500" cy="565523"/>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CuadroTexto 5">
            <a:extLst>
              <a:ext uri="{FF2B5EF4-FFF2-40B4-BE49-F238E27FC236}">
                <a16:creationId xmlns:a16="http://schemas.microsoft.com/office/drawing/2014/main" id="{C4307350-FD2E-4ED0-925C-9BFA843C8B76}"/>
              </a:ext>
            </a:extLst>
          </p:cNvPr>
          <p:cNvSpPr txBox="1"/>
          <p:nvPr/>
        </p:nvSpPr>
        <p:spPr>
          <a:xfrm>
            <a:off x="1939710" y="319354"/>
            <a:ext cx="7547190" cy="707886"/>
          </a:xfrm>
          <a:prstGeom prst="rect">
            <a:avLst/>
          </a:prstGeom>
          <a:noFill/>
        </p:spPr>
        <p:txBody>
          <a:bodyPr wrap="square" rtlCol="0">
            <a:spAutoFit/>
          </a:bodyPr>
          <a:lstStyle/>
          <a:p>
            <a:r>
              <a:rPr lang="es-ES" sz="4000" dirty="0">
                <a:solidFill>
                  <a:schemeClr val="accent6">
                    <a:lumMod val="75000"/>
                  </a:schemeClr>
                </a:solidFill>
              </a:rPr>
              <a:t>PLANTEAMIENTO DEL PROBLEMA</a:t>
            </a:r>
            <a:endParaRPr lang="es-EC" sz="4000" dirty="0">
              <a:solidFill>
                <a:schemeClr val="accent6">
                  <a:lumMod val="75000"/>
                </a:schemeClr>
              </a:solidFill>
            </a:endParaRPr>
          </a:p>
        </p:txBody>
      </p:sp>
      <p:sp>
        <p:nvSpPr>
          <p:cNvPr id="7" name="CuadroTexto 6">
            <a:extLst>
              <a:ext uri="{FF2B5EF4-FFF2-40B4-BE49-F238E27FC236}">
                <a16:creationId xmlns:a16="http://schemas.microsoft.com/office/drawing/2014/main" id="{26208646-363F-4569-AF43-4AC3DB05FCE6}"/>
              </a:ext>
            </a:extLst>
          </p:cNvPr>
          <p:cNvSpPr txBox="1"/>
          <p:nvPr/>
        </p:nvSpPr>
        <p:spPr>
          <a:xfrm>
            <a:off x="1368350" y="38411"/>
            <a:ext cx="526499" cy="984885"/>
          </a:xfrm>
          <a:prstGeom prst="rect">
            <a:avLst/>
          </a:prstGeom>
          <a:noFill/>
        </p:spPr>
        <p:txBody>
          <a:bodyPr wrap="square" rtlCol="0">
            <a:spAutoFit/>
          </a:bodyPr>
          <a:lstStyle/>
          <a:p>
            <a:r>
              <a:rPr lang="es-ES" dirty="0"/>
              <a:t>	</a:t>
            </a:r>
            <a:r>
              <a:rPr lang="es-ES" sz="4000" b="1" dirty="0"/>
              <a:t>II</a:t>
            </a:r>
            <a:endParaRPr lang="es-EC" sz="4000" b="1" dirty="0"/>
          </a:p>
        </p:txBody>
      </p:sp>
      <p:pic>
        <p:nvPicPr>
          <p:cNvPr id="12" name="Imagen 11">
            <a:extLst>
              <a:ext uri="{FF2B5EF4-FFF2-40B4-BE49-F238E27FC236}">
                <a16:creationId xmlns:a16="http://schemas.microsoft.com/office/drawing/2014/main" id="{B79255CE-7981-411C-B8BF-D7804774213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18680" y="2254817"/>
            <a:ext cx="6460725" cy="2942853"/>
          </a:xfrm>
          <a:prstGeom prst="rect">
            <a:avLst/>
          </a:prstGeom>
        </p:spPr>
      </p:pic>
      <p:sp>
        <p:nvSpPr>
          <p:cNvPr id="13" name="CuadroTexto 12">
            <a:extLst>
              <a:ext uri="{FF2B5EF4-FFF2-40B4-BE49-F238E27FC236}">
                <a16:creationId xmlns:a16="http://schemas.microsoft.com/office/drawing/2014/main" id="{24D5BD63-91D5-4CB9-9584-4055A8A8135D}"/>
              </a:ext>
            </a:extLst>
          </p:cNvPr>
          <p:cNvSpPr txBox="1"/>
          <p:nvPr/>
        </p:nvSpPr>
        <p:spPr>
          <a:xfrm>
            <a:off x="418680" y="5373926"/>
            <a:ext cx="6460725" cy="646331"/>
          </a:xfrm>
          <a:prstGeom prst="rect">
            <a:avLst/>
          </a:prstGeom>
          <a:noFill/>
        </p:spPr>
        <p:txBody>
          <a:bodyPr wrap="square" rtlCol="0">
            <a:spAutoFit/>
          </a:bodyPr>
          <a:lstStyle/>
          <a:p>
            <a:r>
              <a:rPr lang="es-ES" b="1" dirty="0"/>
              <a:t>Adaptado de: </a:t>
            </a:r>
            <a:r>
              <a:rPr lang="es-ES" i="1" dirty="0"/>
              <a:t>Instituto Nacional de Estadística y Censos. Encuesta de Edificaciones 2019 </a:t>
            </a:r>
            <a:r>
              <a:rPr lang="es-ES" dirty="0"/>
              <a:t>(pág.12), por (INEC,2020)</a:t>
            </a:r>
            <a:endParaRPr lang="es-EC" dirty="0"/>
          </a:p>
        </p:txBody>
      </p:sp>
      <p:pic>
        <p:nvPicPr>
          <p:cNvPr id="14" name="Imagen 13">
            <a:extLst>
              <a:ext uri="{FF2B5EF4-FFF2-40B4-BE49-F238E27FC236}">
                <a16:creationId xmlns:a16="http://schemas.microsoft.com/office/drawing/2014/main" id="{B60C7510-7571-46DD-9E43-B16B819BF587}"/>
              </a:ext>
            </a:extLst>
          </p:cNvPr>
          <p:cNvPicPr/>
          <p:nvPr/>
        </p:nvPicPr>
        <p:blipFill rotWithShape="1">
          <a:blip r:embed="rId6" cstate="email">
            <a:extLst>
              <a:ext uri="{28A0092B-C50C-407E-A947-70E740481C1C}">
                <a14:useLocalDpi xmlns:a14="http://schemas.microsoft.com/office/drawing/2010/main" val="0"/>
              </a:ext>
            </a:extLst>
          </a:blip>
          <a:srcRect/>
          <a:stretch/>
        </p:blipFill>
        <p:spPr bwMode="auto">
          <a:xfrm>
            <a:off x="7133748" y="1346478"/>
            <a:ext cx="4639572" cy="3637446"/>
          </a:xfrm>
          <a:prstGeom prst="rect">
            <a:avLst/>
          </a:prstGeom>
          <a:noFill/>
          <a:ln>
            <a:noFill/>
          </a:ln>
        </p:spPr>
      </p:pic>
      <p:sp>
        <p:nvSpPr>
          <p:cNvPr id="15" name="CuadroTexto 14">
            <a:extLst>
              <a:ext uri="{FF2B5EF4-FFF2-40B4-BE49-F238E27FC236}">
                <a16:creationId xmlns:a16="http://schemas.microsoft.com/office/drawing/2014/main" id="{37C18AA5-3C80-4C16-B6BD-7FD4EA6F2B0A}"/>
              </a:ext>
            </a:extLst>
          </p:cNvPr>
          <p:cNvSpPr txBox="1"/>
          <p:nvPr/>
        </p:nvSpPr>
        <p:spPr>
          <a:xfrm>
            <a:off x="7167114" y="5373926"/>
            <a:ext cx="4639572" cy="646331"/>
          </a:xfrm>
          <a:prstGeom prst="rect">
            <a:avLst/>
          </a:prstGeom>
          <a:noFill/>
        </p:spPr>
        <p:txBody>
          <a:bodyPr wrap="square" rtlCol="0">
            <a:spAutoFit/>
          </a:bodyPr>
          <a:lstStyle/>
          <a:p>
            <a:r>
              <a:rPr lang="es-ES" b="1" dirty="0">
                <a:latin typeface="Calibri" panose="020F0502020204030204" pitchFamily="34" charset="0"/>
              </a:rPr>
              <a:t>Adaptado de</a:t>
            </a:r>
            <a:r>
              <a:rPr lang="es-SV" b="1" dirty="0">
                <a:latin typeface="Calibri" panose="020F0502020204030204" pitchFamily="34" charset="0"/>
              </a:rPr>
              <a:t>:</a:t>
            </a:r>
            <a:r>
              <a:rPr lang="es-SV" sz="1800" i="1" dirty="0">
                <a:effectLst/>
                <a:latin typeface="Calibri" panose="020F0502020204030204" pitchFamily="34" charset="0"/>
                <a:ea typeface="Calibri" panose="020F0502020204030204" pitchFamily="34" charset="0"/>
              </a:rPr>
              <a:t>Plan Estratégico Institucional 2019-2021 </a:t>
            </a:r>
            <a:r>
              <a:rPr lang="es-ES" dirty="0"/>
              <a:t>(pág.33), por (MIDUVI,2019)</a:t>
            </a:r>
            <a:endParaRPr lang="es-EC" dirty="0"/>
          </a:p>
        </p:txBody>
      </p:sp>
      <p:sp>
        <p:nvSpPr>
          <p:cNvPr id="16" name="Rectángulo 15">
            <a:extLst>
              <a:ext uri="{FF2B5EF4-FFF2-40B4-BE49-F238E27FC236}">
                <a16:creationId xmlns:a16="http://schemas.microsoft.com/office/drawing/2014/main" id="{58545B31-31FA-476B-A85C-7FC4AC37D214}"/>
              </a:ext>
            </a:extLst>
          </p:cNvPr>
          <p:cNvSpPr/>
          <p:nvPr/>
        </p:nvSpPr>
        <p:spPr>
          <a:xfrm>
            <a:off x="10972800" y="4702629"/>
            <a:ext cx="800520" cy="28129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a:extLst>
              <a:ext uri="{FF2B5EF4-FFF2-40B4-BE49-F238E27FC236}">
                <a16:creationId xmlns:a16="http://schemas.microsoft.com/office/drawing/2014/main" id="{73D77F89-6531-43EF-9A20-1DDDB2991679}"/>
              </a:ext>
            </a:extLst>
          </p:cNvPr>
          <p:cNvSpPr txBox="1"/>
          <p:nvPr/>
        </p:nvSpPr>
        <p:spPr>
          <a:xfrm>
            <a:off x="706389" y="1889429"/>
            <a:ext cx="6460725" cy="369332"/>
          </a:xfrm>
          <a:prstGeom prst="rect">
            <a:avLst/>
          </a:prstGeom>
          <a:noFill/>
        </p:spPr>
        <p:txBody>
          <a:bodyPr wrap="square" rtlCol="0">
            <a:spAutoFit/>
          </a:bodyPr>
          <a:lstStyle/>
          <a:p>
            <a:r>
              <a:rPr lang="es-ES" dirty="0">
                <a:solidFill>
                  <a:srgbClr val="002060"/>
                </a:solidFill>
              </a:rPr>
              <a:t>Proyección de construcción de viviendas en 2019 fue de 47.291 </a:t>
            </a:r>
            <a:endParaRPr lang="es-EC" dirty="0">
              <a:solidFill>
                <a:srgbClr val="002060"/>
              </a:solidFill>
            </a:endParaRPr>
          </a:p>
        </p:txBody>
      </p:sp>
      <p:sp>
        <p:nvSpPr>
          <p:cNvPr id="19" name="CuadroTexto 18">
            <a:extLst>
              <a:ext uri="{FF2B5EF4-FFF2-40B4-BE49-F238E27FC236}">
                <a16:creationId xmlns:a16="http://schemas.microsoft.com/office/drawing/2014/main" id="{BFE6E6EB-E504-4D20-8953-BBC9A53E4AF5}"/>
              </a:ext>
            </a:extLst>
          </p:cNvPr>
          <p:cNvSpPr txBox="1"/>
          <p:nvPr/>
        </p:nvSpPr>
        <p:spPr>
          <a:xfrm>
            <a:off x="7021927" y="966395"/>
            <a:ext cx="6460725" cy="369332"/>
          </a:xfrm>
          <a:prstGeom prst="rect">
            <a:avLst/>
          </a:prstGeom>
          <a:noFill/>
        </p:spPr>
        <p:txBody>
          <a:bodyPr wrap="square" rtlCol="0">
            <a:spAutoFit/>
          </a:bodyPr>
          <a:lstStyle/>
          <a:p>
            <a:r>
              <a:rPr lang="es-ES" dirty="0">
                <a:solidFill>
                  <a:srgbClr val="002060"/>
                </a:solidFill>
              </a:rPr>
              <a:t>Cantidad de viviendas requeridas</a:t>
            </a:r>
            <a:endParaRPr lang="es-EC" dirty="0">
              <a:solidFill>
                <a:srgbClr val="002060"/>
              </a:solidFill>
            </a:endParaRPr>
          </a:p>
        </p:txBody>
      </p:sp>
      <p:sp>
        <p:nvSpPr>
          <p:cNvPr id="21" name="CuadroTexto 20">
            <a:extLst>
              <a:ext uri="{FF2B5EF4-FFF2-40B4-BE49-F238E27FC236}">
                <a16:creationId xmlns:a16="http://schemas.microsoft.com/office/drawing/2014/main" id="{6371976D-AB17-4079-9D8F-11F647E57E82}"/>
              </a:ext>
            </a:extLst>
          </p:cNvPr>
          <p:cNvSpPr txBox="1"/>
          <p:nvPr/>
        </p:nvSpPr>
        <p:spPr>
          <a:xfrm>
            <a:off x="6137783" y="4184520"/>
            <a:ext cx="779386" cy="276999"/>
          </a:xfrm>
          <a:prstGeom prst="rect">
            <a:avLst/>
          </a:prstGeom>
          <a:noFill/>
        </p:spPr>
        <p:txBody>
          <a:bodyPr wrap="square" rtlCol="0">
            <a:spAutoFit/>
          </a:bodyPr>
          <a:lstStyle/>
          <a:p>
            <a:r>
              <a:rPr lang="es-ES" sz="1200" dirty="0">
                <a:solidFill>
                  <a:schemeClr val="bg1"/>
                </a:solidFill>
              </a:rPr>
              <a:t>4.79%</a:t>
            </a:r>
            <a:endParaRPr lang="es-EC" sz="1200" dirty="0">
              <a:solidFill>
                <a:schemeClr val="bg1"/>
              </a:solidFill>
            </a:endParaRPr>
          </a:p>
        </p:txBody>
      </p:sp>
      <p:sp>
        <p:nvSpPr>
          <p:cNvPr id="20" name="Elipse 19">
            <a:extLst>
              <a:ext uri="{FF2B5EF4-FFF2-40B4-BE49-F238E27FC236}">
                <a16:creationId xmlns:a16="http://schemas.microsoft.com/office/drawing/2014/main" id="{08527ADF-B16E-4AF0-A49C-66F6D962BF6B}"/>
              </a:ext>
            </a:extLst>
          </p:cNvPr>
          <p:cNvSpPr/>
          <p:nvPr/>
        </p:nvSpPr>
        <p:spPr>
          <a:xfrm>
            <a:off x="11725469" y="6400800"/>
            <a:ext cx="466531"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CuadroTexto 21">
            <a:extLst>
              <a:ext uri="{FF2B5EF4-FFF2-40B4-BE49-F238E27FC236}">
                <a16:creationId xmlns:a16="http://schemas.microsoft.com/office/drawing/2014/main" id="{53B0807D-C6C8-4BCE-B631-6DEBA95E6B75}"/>
              </a:ext>
            </a:extLst>
          </p:cNvPr>
          <p:cNvSpPr txBox="1"/>
          <p:nvPr/>
        </p:nvSpPr>
        <p:spPr>
          <a:xfrm>
            <a:off x="11817764" y="6444734"/>
            <a:ext cx="281940" cy="369332"/>
          </a:xfrm>
          <a:prstGeom prst="rect">
            <a:avLst/>
          </a:prstGeom>
          <a:noFill/>
        </p:spPr>
        <p:txBody>
          <a:bodyPr wrap="square" rtlCol="0">
            <a:spAutoFit/>
          </a:bodyPr>
          <a:lstStyle/>
          <a:p>
            <a:r>
              <a:rPr lang="es-ES" dirty="0">
                <a:solidFill>
                  <a:srgbClr val="002060"/>
                </a:solidFill>
              </a:rPr>
              <a:t>9</a:t>
            </a:r>
            <a:endParaRPr lang="es-EC" dirty="0">
              <a:solidFill>
                <a:srgbClr val="002060"/>
              </a:solidFill>
            </a:endParaRPr>
          </a:p>
        </p:txBody>
      </p:sp>
    </p:spTree>
    <p:extLst>
      <p:ext uri="{BB962C8B-B14F-4D97-AF65-F5344CB8AC3E}">
        <p14:creationId xmlns:p14="http://schemas.microsoft.com/office/powerpoint/2010/main" val="3681106559"/>
      </p:ext>
    </p:extLst>
  </p:cSld>
  <p:clrMapOvr>
    <a:masterClrMapping/>
  </p:clrMapOvr>
</p:sld>
</file>

<file path=ppt/theme/theme1.xml><?xml version="1.0" encoding="utf-8"?>
<a:theme xmlns:a="http://schemas.openxmlformats.org/drawingml/2006/main" name="Retrospección">
  <a:themeElements>
    <a:clrScheme name="Verde azulado">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3425</TotalTime>
  <Words>6219</Words>
  <Application>Microsoft Office PowerPoint</Application>
  <PresentationFormat>Panorámica</PresentationFormat>
  <Paragraphs>731</Paragraphs>
  <Slides>77</Slides>
  <Notes>74</Notes>
  <HiddenSlides>0</HiddenSlides>
  <MMClips>2</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77</vt:i4>
      </vt:variant>
    </vt:vector>
  </HeadingPairs>
  <TitlesOfParts>
    <vt:vector size="91" baseType="lpstr">
      <vt:lpstr>Arial</vt:lpstr>
      <vt:lpstr>Calibri</vt:lpstr>
      <vt:lpstr>Calibri Light</vt:lpstr>
      <vt:lpstr>Gesta</vt:lpstr>
      <vt:lpstr>Google Sans</vt:lpstr>
      <vt:lpstr>Microsoft Himalaya</vt:lpstr>
      <vt:lpstr>open sans</vt:lpstr>
      <vt:lpstr>Poppins</vt:lpstr>
      <vt:lpstr>Share Tech</vt:lpstr>
      <vt:lpstr>Source Serif Pro</vt:lpstr>
      <vt:lpstr>Symbol</vt:lpstr>
      <vt:lpstr>Times New Roman</vt:lpstr>
      <vt:lpstr>verdana</vt:lpstr>
      <vt:lpstr>Retrospección</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Rocha</dc:creator>
  <cp:lastModifiedBy>jonathan astudillo</cp:lastModifiedBy>
  <cp:revision>172</cp:revision>
  <dcterms:created xsi:type="dcterms:W3CDTF">2021-02-24T21:11:17Z</dcterms:created>
  <dcterms:modified xsi:type="dcterms:W3CDTF">2021-03-03T23:21:25Z</dcterms:modified>
</cp:coreProperties>
</file>