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56">
  <p:sldMasterIdLst>
    <p:sldMasterId id="2147483862" r:id="rId1"/>
  </p:sldMasterIdLst>
  <p:sldIdLst>
    <p:sldId id="256" r:id="rId2"/>
    <p:sldId id="257" r:id="rId3"/>
    <p:sldId id="258" r:id="rId4"/>
    <p:sldId id="259" r:id="rId5"/>
    <p:sldId id="260" r:id="rId6"/>
    <p:sldId id="261" r:id="rId7"/>
    <p:sldId id="262" r:id="rId8"/>
    <p:sldId id="278" r:id="rId9"/>
    <p:sldId id="277" r:id="rId10"/>
    <p:sldId id="279" r:id="rId11"/>
    <p:sldId id="280" r:id="rId12"/>
    <p:sldId id="281" r:id="rId13"/>
    <p:sldId id="282" r:id="rId14"/>
    <p:sldId id="293" r:id="rId15"/>
    <p:sldId id="283" r:id="rId16"/>
    <p:sldId id="284" r:id="rId17"/>
    <p:sldId id="285" r:id="rId18"/>
    <p:sldId id="286" r:id="rId19"/>
    <p:sldId id="263" r:id="rId20"/>
    <p:sldId id="264" r:id="rId21"/>
    <p:sldId id="265" r:id="rId22"/>
    <p:sldId id="267" r:id="rId23"/>
    <p:sldId id="268" r:id="rId24"/>
    <p:sldId id="269" r:id="rId25"/>
    <p:sldId id="271" r:id="rId26"/>
    <p:sldId id="272" r:id="rId27"/>
    <p:sldId id="273" r:id="rId28"/>
    <p:sldId id="275" r:id="rId29"/>
    <p:sldId id="276" r:id="rId30"/>
    <p:sldId id="294" r:id="rId31"/>
    <p:sldId id="295" r:id="rId32"/>
    <p:sldId id="287" r:id="rId33"/>
    <p:sldId id="288" r:id="rId34"/>
    <p:sldId id="289" r:id="rId35"/>
    <p:sldId id="291" r:id="rId36"/>
    <p:sldId id="292" r:id="rId37"/>
    <p:sldId id="290" r:id="rId38"/>
    <p:sldId id="296" r:id="rId3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30" autoAdjust="0"/>
    <p:restoredTop sz="94660"/>
  </p:normalViewPr>
  <p:slideViewPr>
    <p:cSldViewPr snapToGrid="0">
      <p:cViewPr varScale="1">
        <p:scale>
          <a:sx n="76" d="100"/>
          <a:sy n="76" d="100"/>
        </p:scale>
        <p:origin x="78"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Erick\Downloads\analisis-comparativo%20(2).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r11c\Downloads\datos-senae-2013-exportaciones-china-japon-colombia%2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Ivon\Downloads\datos-senae-2013-exportaciones-china-japon-colombia%2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Ivon\Downloads\datos-senae-2013-exportaciones-china-japon-colombia%20(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Ivon\Downloads\datos-senae-2013-exportaciones-china-japon-colombia%20(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Ivon\Downloads\datos-senae-2013-exportaciones-china-japon-colombia%20(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Ivon\Downloads\datos-senae-2013-exportaciones-china-japon-colombia%20(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Ivon\Downloads\datos-senae-2013-exportaciones-china-japon-colombia%20(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a:t>Balanza comercial - harina de pescado</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title>
    <c:autoTitleDeleted val="0"/>
    <c:plotArea>
      <c:layout/>
      <c:barChart>
        <c:barDir val="col"/>
        <c:grouping val="clustered"/>
        <c:varyColors val="0"/>
        <c:ser>
          <c:idx val="0"/>
          <c:order val="0"/>
          <c:tx>
            <c:strRef>
              <c:f>'[balanza comercial.xlsx]Hoja1'!$I$16</c:f>
              <c:strCache>
                <c:ptCount val="1"/>
                <c:pt idx="0">
                  <c:v>Exportaciones totales FOB (millones USD)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'[balanza comercial.xlsx]Hoja1'!$H$17:$H$23</c:f>
              <c:numCache>
                <c:formatCode>General</c:formatCode>
                <c:ptCount val="7"/>
                <c:pt idx="1">
                  <c:v>2013</c:v>
                </c:pt>
                <c:pt idx="2">
                  <c:v>2014</c:v>
                </c:pt>
                <c:pt idx="3">
                  <c:v>2015</c:v>
                </c:pt>
                <c:pt idx="4">
                  <c:v>2016</c:v>
                </c:pt>
                <c:pt idx="5">
                  <c:v>2017</c:v>
                </c:pt>
                <c:pt idx="6">
                  <c:v>2018</c:v>
                </c:pt>
              </c:numCache>
            </c:numRef>
          </c:cat>
          <c:val>
            <c:numRef>
              <c:f>'[balanza comercial.xlsx]Hoja1'!$I$17:$I$23</c:f>
              <c:numCache>
                <c:formatCode>_("$"* #,##0.00_);_("$"* \(#,##0.00\);_("$"* "-"??_);_(@_)</c:formatCode>
                <c:ptCount val="7"/>
                <c:pt idx="1">
                  <c:v>144.80000000000001</c:v>
                </c:pt>
                <c:pt idx="2">
                  <c:v>104.1</c:v>
                </c:pt>
                <c:pt idx="3">
                  <c:v>111.2</c:v>
                </c:pt>
                <c:pt idx="4">
                  <c:v>148.30000000000001</c:v>
                </c:pt>
                <c:pt idx="5">
                  <c:v>109.6</c:v>
                </c:pt>
                <c:pt idx="6">
                  <c:v>67.5</c:v>
                </c:pt>
              </c:numCache>
            </c:numRef>
          </c:val>
          <c:extLst xmlns:c16r2="http://schemas.microsoft.com/office/drawing/2015/06/chart">
            <c:ext xmlns:c16="http://schemas.microsoft.com/office/drawing/2014/chart" uri="{C3380CC4-5D6E-409C-BE32-E72D297353CC}">
              <c16:uniqueId val="{00000000-4485-4CF6-802C-B9E89C7671AE}"/>
            </c:ext>
          </c:extLst>
        </c:ser>
        <c:ser>
          <c:idx val="1"/>
          <c:order val="1"/>
          <c:tx>
            <c:strRef>
              <c:f>'[balanza comercial.xlsx]Hoja1'!$J$16</c:f>
              <c:strCache>
                <c:ptCount val="1"/>
                <c:pt idx="0">
                  <c:v>Importaciones totales FOB (millones)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'[balanza comercial.xlsx]Hoja1'!$H$17:$H$23</c:f>
              <c:numCache>
                <c:formatCode>General</c:formatCode>
                <c:ptCount val="7"/>
                <c:pt idx="1">
                  <c:v>2013</c:v>
                </c:pt>
                <c:pt idx="2">
                  <c:v>2014</c:v>
                </c:pt>
                <c:pt idx="3">
                  <c:v>2015</c:v>
                </c:pt>
                <c:pt idx="4">
                  <c:v>2016</c:v>
                </c:pt>
                <c:pt idx="5">
                  <c:v>2017</c:v>
                </c:pt>
                <c:pt idx="6">
                  <c:v>2018</c:v>
                </c:pt>
              </c:numCache>
            </c:numRef>
          </c:cat>
          <c:val>
            <c:numRef>
              <c:f>'[balanza comercial.xlsx]Hoja1'!$J$17:$J$23</c:f>
              <c:numCache>
                <c:formatCode>_("$"* #,##0.00_);_("$"* \(#,##0.00\);_("$"* "-"??_);_(@_)</c:formatCode>
                <c:ptCount val="7"/>
                <c:pt idx="1">
                  <c:v>1.7</c:v>
                </c:pt>
                <c:pt idx="2">
                  <c:v>5.5</c:v>
                </c:pt>
                <c:pt idx="3">
                  <c:v>5.9</c:v>
                </c:pt>
                <c:pt idx="4">
                  <c:v>4.0999999999999996</c:v>
                </c:pt>
                <c:pt idx="5">
                  <c:v>7.3</c:v>
                </c:pt>
                <c:pt idx="6">
                  <c:v>18.2</c:v>
                </c:pt>
              </c:numCache>
            </c:numRef>
          </c:val>
          <c:extLst xmlns:c16r2="http://schemas.microsoft.com/office/drawing/2015/06/chart">
            <c:ext xmlns:c16="http://schemas.microsoft.com/office/drawing/2014/chart" uri="{C3380CC4-5D6E-409C-BE32-E72D297353CC}">
              <c16:uniqueId val="{00000001-4485-4CF6-802C-B9E89C7671AE}"/>
            </c:ext>
          </c:extLst>
        </c:ser>
        <c:dLbls>
          <c:showLegendKey val="0"/>
          <c:showVal val="0"/>
          <c:showCatName val="0"/>
          <c:showSerName val="0"/>
          <c:showPercent val="0"/>
          <c:showBubbleSize val="0"/>
        </c:dLbls>
        <c:gapWidth val="219"/>
        <c:overlap val="-27"/>
        <c:axId val="179865416"/>
        <c:axId val="179865808"/>
      </c:barChart>
      <c:catAx>
        <c:axId val="17986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179865808"/>
        <c:crosses val="autoZero"/>
        <c:auto val="1"/>
        <c:lblAlgn val="ctr"/>
        <c:lblOffset val="100"/>
        <c:noMultiLvlLbl val="0"/>
      </c:catAx>
      <c:valAx>
        <c:axId val="17986580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179865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S"/>
              <a:t>Cantidad de harina exportada hacia China, Japón y Colombia (toneladas)</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0"/>
          <c:tx>
            <c:strRef>
              <c:f>Hoja2!$C$18</c:f>
              <c:strCache>
                <c:ptCount val="1"/>
                <c:pt idx="0">
                  <c:v>China</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numRef>
              <c:f>Hoja2!$B$19:$B$24</c:f>
              <c:numCache>
                <c:formatCode>General</c:formatCode>
                <c:ptCount val="6"/>
                <c:pt idx="0">
                  <c:v>2013</c:v>
                </c:pt>
                <c:pt idx="1">
                  <c:v>2014</c:v>
                </c:pt>
                <c:pt idx="2">
                  <c:v>2015</c:v>
                </c:pt>
                <c:pt idx="3">
                  <c:v>2016</c:v>
                </c:pt>
                <c:pt idx="4">
                  <c:v>2017</c:v>
                </c:pt>
                <c:pt idx="5">
                  <c:v>2018</c:v>
                </c:pt>
              </c:numCache>
            </c:numRef>
          </c:cat>
          <c:val>
            <c:numRef>
              <c:f>Hoja2!$C$19:$C$24</c:f>
              <c:numCache>
                <c:formatCode>General</c:formatCode>
                <c:ptCount val="6"/>
                <c:pt idx="0">
                  <c:v>37846.9</c:v>
                </c:pt>
                <c:pt idx="1">
                  <c:v>21062.400000000001</c:v>
                </c:pt>
                <c:pt idx="2">
                  <c:v>23603.4</c:v>
                </c:pt>
                <c:pt idx="3">
                  <c:v>58599</c:v>
                </c:pt>
                <c:pt idx="4">
                  <c:v>48638.2</c:v>
                </c:pt>
                <c:pt idx="5">
                  <c:v>18175.7</c:v>
                </c:pt>
              </c:numCache>
            </c:numRef>
          </c:val>
          <c:extLst xmlns:c16r2="http://schemas.microsoft.com/office/drawing/2015/06/chart">
            <c:ext xmlns:c16="http://schemas.microsoft.com/office/drawing/2014/chart" uri="{C3380CC4-5D6E-409C-BE32-E72D297353CC}">
              <c16:uniqueId val="{00000000-12A6-491E-9935-818B951987D6}"/>
            </c:ext>
          </c:extLst>
        </c:ser>
        <c:ser>
          <c:idx val="2"/>
          <c:order val="1"/>
          <c:tx>
            <c:strRef>
              <c:f>Hoja2!$D$18</c:f>
              <c:strCache>
                <c:ptCount val="1"/>
                <c:pt idx="0">
                  <c:v>Japón </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numRef>
              <c:f>Hoja2!$B$19:$B$24</c:f>
              <c:numCache>
                <c:formatCode>General</c:formatCode>
                <c:ptCount val="6"/>
                <c:pt idx="0">
                  <c:v>2013</c:v>
                </c:pt>
                <c:pt idx="1">
                  <c:v>2014</c:v>
                </c:pt>
                <c:pt idx="2">
                  <c:v>2015</c:v>
                </c:pt>
                <c:pt idx="3">
                  <c:v>2016</c:v>
                </c:pt>
                <c:pt idx="4">
                  <c:v>2017</c:v>
                </c:pt>
                <c:pt idx="5">
                  <c:v>2018</c:v>
                </c:pt>
              </c:numCache>
            </c:numRef>
          </c:cat>
          <c:val>
            <c:numRef>
              <c:f>Hoja2!$D$19:$D$24</c:f>
              <c:numCache>
                <c:formatCode>General</c:formatCode>
                <c:ptCount val="6"/>
                <c:pt idx="0">
                  <c:v>33881.9</c:v>
                </c:pt>
                <c:pt idx="1">
                  <c:v>22656.400000000001</c:v>
                </c:pt>
                <c:pt idx="2">
                  <c:v>23507.5</c:v>
                </c:pt>
                <c:pt idx="3">
                  <c:v>16716</c:v>
                </c:pt>
                <c:pt idx="4">
                  <c:v>13031.8</c:v>
                </c:pt>
                <c:pt idx="5">
                  <c:v>10996.1</c:v>
                </c:pt>
              </c:numCache>
            </c:numRef>
          </c:val>
          <c:extLst xmlns:c16r2="http://schemas.microsoft.com/office/drawing/2015/06/chart">
            <c:ext xmlns:c16="http://schemas.microsoft.com/office/drawing/2014/chart" uri="{C3380CC4-5D6E-409C-BE32-E72D297353CC}">
              <c16:uniqueId val="{00000001-12A6-491E-9935-818B951987D6}"/>
            </c:ext>
          </c:extLst>
        </c:ser>
        <c:ser>
          <c:idx val="3"/>
          <c:order val="2"/>
          <c:tx>
            <c:strRef>
              <c:f>Hoja2!$E$18</c:f>
              <c:strCache>
                <c:ptCount val="1"/>
                <c:pt idx="0">
                  <c:v>Colombia</c:v>
                </c:pt>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numRef>
              <c:f>Hoja2!$B$19:$B$24</c:f>
              <c:numCache>
                <c:formatCode>General</c:formatCode>
                <c:ptCount val="6"/>
                <c:pt idx="0">
                  <c:v>2013</c:v>
                </c:pt>
                <c:pt idx="1">
                  <c:v>2014</c:v>
                </c:pt>
                <c:pt idx="2">
                  <c:v>2015</c:v>
                </c:pt>
                <c:pt idx="3">
                  <c:v>2016</c:v>
                </c:pt>
                <c:pt idx="4">
                  <c:v>2017</c:v>
                </c:pt>
                <c:pt idx="5">
                  <c:v>2018</c:v>
                </c:pt>
              </c:numCache>
            </c:numRef>
          </c:cat>
          <c:val>
            <c:numRef>
              <c:f>Hoja2!$E$19:$E$24</c:f>
              <c:numCache>
                <c:formatCode>General</c:formatCode>
                <c:ptCount val="6"/>
                <c:pt idx="0">
                  <c:v>15087.6</c:v>
                </c:pt>
                <c:pt idx="1">
                  <c:v>15804.6</c:v>
                </c:pt>
                <c:pt idx="2">
                  <c:v>8864</c:v>
                </c:pt>
                <c:pt idx="3">
                  <c:v>9466.7999999999993</c:v>
                </c:pt>
                <c:pt idx="4">
                  <c:v>12471.5</c:v>
                </c:pt>
                <c:pt idx="5">
                  <c:v>7026.9</c:v>
                </c:pt>
              </c:numCache>
            </c:numRef>
          </c:val>
          <c:extLst xmlns:c16r2="http://schemas.microsoft.com/office/drawing/2015/06/chart">
            <c:ext xmlns:c16="http://schemas.microsoft.com/office/drawing/2014/chart" uri="{C3380CC4-5D6E-409C-BE32-E72D297353CC}">
              <c16:uniqueId val="{00000002-12A6-491E-9935-818B951987D6}"/>
            </c:ext>
          </c:extLst>
        </c:ser>
        <c:dLbls>
          <c:showLegendKey val="0"/>
          <c:showVal val="0"/>
          <c:showCatName val="0"/>
          <c:showSerName val="0"/>
          <c:showPercent val="0"/>
          <c:showBubbleSize val="0"/>
        </c:dLbls>
        <c:gapWidth val="150"/>
        <c:shape val="box"/>
        <c:axId val="208872624"/>
        <c:axId val="208873016"/>
        <c:axId val="0"/>
      </c:bar3DChart>
      <c:catAx>
        <c:axId val="208872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208873016"/>
        <c:crosses val="autoZero"/>
        <c:auto val="1"/>
        <c:lblAlgn val="ctr"/>
        <c:lblOffset val="100"/>
        <c:noMultiLvlLbl val="0"/>
      </c:catAx>
      <c:valAx>
        <c:axId val="208873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208872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cap="none" spc="0" normalizeH="0" baseline="0">
                <a:solidFill>
                  <a:schemeClr val="tx1">
                    <a:lumMod val="65000"/>
                    <a:lumOff val="35000"/>
                  </a:schemeClr>
                </a:solidFill>
                <a:latin typeface="Times New Roman" panose="02020603050405020304" pitchFamily="18" charset="0"/>
                <a:ea typeface="+mj-ea"/>
                <a:cs typeface="Times New Roman" panose="02020603050405020304" pitchFamily="18" charset="0"/>
              </a:defRPr>
            </a:pPr>
            <a:r>
              <a:rPr lang="es-ES"/>
              <a:t>Participación de las exportaciones hacia China, Japón y Colombia en relación a las exportaciones totales </a:t>
            </a:r>
          </a:p>
        </c:rich>
      </c:tx>
      <c:overlay val="0"/>
      <c:spPr>
        <a:noFill/>
        <a:ln>
          <a:noFill/>
        </a:ln>
        <a:effectLst/>
      </c:spPr>
      <c:txPr>
        <a:bodyPr rot="0" spcFirstLastPara="1" vertOverflow="ellipsis" vert="horz" wrap="square" anchor="ctr" anchorCtr="1"/>
        <a:lstStyle/>
        <a:p>
          <a:pPr>
            <a:defRPr sz="1320" b="0" i="0" u="none" strike="noStrike" kern="1200" cap="none" spc="0" normalizeH="0" baseline="0">
              <a:solidFill>
                <a:schemeClr val="tx1">
                  <a:lumMod val="65000"/>
                  <a:lumOff val="35000"/>
                </a:schemeClr>
              </a:solidFill>
              <a:latin typeface="Times New Roman" panose="02020603050405020304" pitchFamily="18" charset="0"/>
              <a:ea typeface="+mj-ea"/>
              <a:cs typeface="Times New Roman" panose="02020603050405020304" pitchFamily="18" charset="0"/>
            </a:defRPr>
          </a:pPr>
          <a:endParaRPr lang="es-E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Hoja1!$G$7</c:f>
              <c:strCache>
                <c:ptCount val="1"/>
                <c:pt idx="0">
                  <c:v>Total exportaciones en toneladas  de harina de pescado ecuatoriana </c:v>
                </c:pt>
              </c:strCache>
            </c:strRef>
          </c:tx>
          <c:spPr>
            <a:solidFill>
              <a:schemeClr val="accent1"/>
            </a:solidFill>
            <a:ln>
              <a:noFill/>
            </a:ln>
            <a:effectLst/>
            <a:sp3d/>
          </c:spPr>
          <c:invertIfNegative val="0"/>
          <c:cat>
            <c:numRef>
              <c:f>Hoja1!$B$8:$B$13</c:f>
              <c:numCache>
                <c:formatCode>General</c:formatCode>
                <c:ptCount val="6"/>
                <c:pt idx="0">
                  <c:v>2013</c:v>
                </c:pt>
                <c:pt idx="1">
                  <c:v>2014</c:v>
                </c:pt>
                <c:pt idx="2">
                  <c:v>2015</c:v>
                </c:pt>
                <c:pt idx="3">
                  <c:v>2016</c:v>
                </c:pt>
                <c:pt idx="4">
                  <c:v>2017</c:v>
                </c:pt>
                <c:pt idx="5">
                  <c:v>2018</c:v>
                </c:pt>
              </c:numCache>
            </c:numRef>
          </c:cat>
          <c:val>
            <c:numRef>
              <c:f>Hoja1!$G$8:$G$13</c:f>
              <c:numCache>
                <c:formatCode>General</c:formatCode>
                <c:ptCount val="6"/>
                <c:pt idx="0">
                  <c:v>100467.4</c:v>
                </c:pt>
                <c:pt idx="1">
                  <c:v>71303.8</c:v>
                </c:pt>
                <c:pt idx="2">
                  <c:v>69203.399999999994</c:v>
                </c:pt>
                <c:pt idx="3">
                  <c:v>105646.9</c:v>
                </c:pt>
                <c:pt idx="4">
                  <c:v>87535.5</c:v>
                </c:pt>
                <c:pt idx="5">
                  <c:v>45575.7</c:v>
                </c:pt>
              </c:numCache>
            </c:numRef>
          </c:val>
          <c:extLst xmlns:c16r2="http://schemas.microsoft.com/office/drawing/2015/06/chart">
            <c:ext xmlns:c16="http://schemas.microsoft.com/office/drawing/2014/chart" uri="{C3380CC4-5D6E-409C-BE32-E72D297353CC}">
              <c16:uniqueId val="{00000000-237D-476D-9B82-707F91D334AF}"/>
            </c:ext>
          </c:extLst>
        </c:ser>
        <c:ser>
          <c:idx val="1"/>
          <c:order val="1"/>
          <c:tx>
            <c:strRef>
              <c:f>Hoja1!$F$7</c:f>
              <c:strCache>
                <c:ptCount val="1"/>
                <c:pt idx="0">
                  <c:v>Exportaciones de harina de pescado en toneladas hacia China, Japón y Colombia </c:v>
                </c:pt>
              </c:strCache>
            </c:strRef>
          </c:tx>
          <c:spPr>
            <a:solidFill>
              <a:schemeClr val="accent2"/>
            </a:solidFill>
            <a:ln>
              <a:noFill/>
            </a:ln>
            <a:effectLst/>
            <a:sp3d/>
          </c:spPr>
          <c:invertIfNegative val="0"/>
          <c:cat>
            <c:numRef>
              <c:f>Hoja1!$B$8:$B$13</c:f>
              <c:numCache>
                <c:formatCode>General</c:formatCode>
                <c:ptCount val="6"/>
                <c:pt idx="0">
                  <c:v>2013</c:v>
                </c:pt>
                <c:pt idx="1">
                  <c:v>2014</c:v>
                </c:pt>
                <c:pt idx="2">
                  <c:v>2015</c:v>
                </c:pt>
                <c:pt idx="3">
                  <c:v>2016</c:v>
                </c:pt>
                <c:pt idx="4">
                  <c:v>2017</c:v>
                </c:pt>
                <c:pt idx="5">
                  <c:v>2018</c:v>
                </c:pt>
              </c:numCache>
            </c:numRef>
          </c:cat>
          <c:val>
            <c:numRef>
              <c:f>Hoja1!$F$8:$F$13</c:f>
              <c:numCache>
                <c:formatCode>General</c:formatCode>
                <c:ptCount val="6"/>
                <c:pt idx="0">
                  <c:v>86816.400000000009</c:v>
                </c:pt>
                <c:pt idx="1">
                  <c:v>59523.4</c:v>
                </c:pt>
                <c:pt idx="2">
                  <c:v>55974.9</c:v>
                </c:pt>
                <c:pt idx="3">
                  <c:v>84781.8</c:v>
                </c:pt>
                <c:pt idx="4">
                  <c:v>74141.5</c:v>
                </c:pt>
                <c:pt idx="5">
                  <c:v>36198.700000000004</c:v>
                </c:pt>
              </c:numCache>
            </c:numRef>
          </c:val>
          <c:extLst xmlns:c16r2="http://schemas.microsoft.com/office/drawing/2015/06/chart">
            <c:ext xmlns:c16="http://schemas.microsoft.com/office/drawing/2014/chart" uri="{C3380CC4-5D6E-409C-BE32-E72D297353CC}">
              <c16:uniqueId val="{00000001-237D-476D-9B82-707F91D334AF}"/>
            </c:ext>
          </c:extLst>
        </c:ser>
        <c:dLbls>
          <c:showLegendKey val="0"/>
          <c:showVal val="0"/>
          <c:showCatName val="0"/>
          <c:showSerName val="0"/>
          <c:showPercent val="0"/>
          <c:showBubbleSize val="0"/>
        </c:dLbls>
        <c:gapWidth val="150"/>
        <c:shape val="box"/>
        <c:axId val="208873800"/>
        <c:axId val="208874192"/>
        <c:axId val="0"/>
      </c:bar3DChart>
      <c:catAx>
        <c:axId val="2088738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cap="none" spc="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208874192"/>
        <c:crosses val="autoZero"/>
        <c:auto val="1"/>
        <c:lblAlgn val="ctr"/>
        <c:lblOffset val="100"/>
        <c:noMultiLvlLbl val="0"/>
      </c:catAx>
      <c:valAx>
        <c:axId val="20887419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208873800"/>
        <c:crosses val="autoZero"/>
        <c:crossBetween val="between"/>
      </c:valAx>
      <c:spPr>
        <a:noFill/>
        <a:ln>
          <a:noFill/>
        </a:ln>
        <a:effectLst/>
      </c:spPr>
    </c:plotArea>
    <c:legend>
      <c:legendPos val="b"/>
      <c:layout>
        <c:manualLayout>
          <c:xMode val="edge"/>
          <c:yMode val="edge"/>
          <c:x val="5.3177835871907671E-2"/>
          <c:y val="0.79772750403241977"/>
          <c:w val="0.89364432825618467"/>
          <c:h val="0.1631048244085527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noFill/>
    <a:ln>
      <a:noFill/>
    </a:ln>
    <a:effectLst/>
  </c:spPr>
  <c:txPr>
    <a:bodyPr/>
    <a:lstStyle/>
    <a:p>
      <a:pPr>
        <a:defRPr sz="1100">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'[analisis-comparativo (2).xlsx]Hoja2'!$A$2</c:f>
              <c:strCache>
                <c:ptCount val="1"/>
                <c:pt idx="0">
                  <c:v>Ponderación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'[analisis-comparativo (2).xlsx]Hoja2'!$B$1:$H$1</c:f>
              <c:strCache>
                <c:ptCount val="7"/>
                <c:pt idx="0">
                  <c:v>Volúmen exportado</c:v>
                </c:pt>
                <c:pt idx="1">
                  <c:v>Participación en las Importaciones</c:v>
                </c:pt>
                <c:pt idx="2">
                  <c:v>Tratados comerciales</c:v>
                </c:pt>
                <c:pt idx="3">
                  <c:v>Barreras arancelarias</c:v>
                </c:pt>
                <c:pt idx="4">
                  <c:v>Barreras no arancelarias</c:v>
                </c:pt>
                <c:pt idx="5">
                  <c:v>Tiempo de llegada a destino</c:v>
                </c:pt>
                <c:pt idx="6">
                  <c:v>Competencia</c:v>
                </c:pt>
              </c:strCache>
            </c:strRef>
          </c:cat>
          <c:val>
            <c:numRef>
              <c:f>'[analisis-comparativo (2).xlsx]Hoja2'!$B$2:$H$2</c:f>
            </c:numRef>
          </c:val>
          <c:extLst xmlns:c16r2="http://schemas.microsoft.com/office/drawing/2015/06/chart">
            <c:ext xmlns:c16="http://schemas.microsoft.com/office/drawing/2014/chart" uri="{C3380CC4-5D6E-409C-BE32-E72D297353CC}">
              <c16:uniqueId val="{00000000-BE1E-4FA2-B960-D30A82569D84}"/>
            </c:ext>
          </c:extLst>
        </c:ser>
        <c:ser>
          <c:idx val="1"/>
          <c:order val="1"/>
          <c:tx>
            <c:strRef>
              <c:f>'[analisis-comparativo (2).xlsx]Hoja2'!$A$3</c:f>
              <c:strCache>
                <c:ptCount val="1"/>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'[analisis-comparativo (2).xlsx]Hoja2'!$B$1:$H$1</c:f>
              <c:strCache>
                <c:ptCount val="7"/>
                <c:pt idx="0">
                  <c:v>Volúmen exportado</c:v>
                </c:pt>
                <c:pt idx="1">
                  <c:v>Participación en las Importaciones</c:v>
                </c:pt>
                <c:pt idx="2">
                  <c:v>Tratados comerciales</c:v>
                </c:pt>
                <c:pt idx="3">
                  <c:v>Barreras arancelarias</c:v>
                </c:pt>
                <c:pt idx="4">
                  <c:v>Barreras no arancelarias</c:v>
                </c:pt>
                <c:pt idx="5">
                  <c:v>Tiempo de llegada a destino</c:v>
                </c:pt>
                <c:pt idx="6">
                  <c:v>Competencia</c:v>
                </c:pt>
              </c:strCache>
            </c:strRef>
          </c:cat>
          <c:val>
            <c:numRef>
              <c:f>'[analisis-comparativo (2).xlsx]Hoja2'!$B$3:$H$3</c:f>
            </c:numRef>
          </c:val>
          <c:extLst xmlns:c16r2="http://schemas.microsoft.com/office/drawing/2015/06/chart">
            <c:ext xmlns:c16="http://schemas.microsoft.com/office/drawing/2014/chart" uri="{C3380CC4-5D6E-409C-BE32-E72D297353CC}">
              <c16:uniqueId val="{00000001-BE1E-4FA2-B960-D30A82569D84}"/>
            </c:ext>
          </c:extLst>
        </c:ser>
        <c:ser>
          <c:idx val="2"/>
          <c:order val="2"/>
          <c:tx>
            <c:strRef>
              <c:f>'[analisis-comparativo (2).xlsx]Hoja2'!$A$4</c:f>
              <c:strCache>
                <c:ptCount val="1"/>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'[analisis-comparativo (2).xlsx]Hoja2'!$B$1:$H$1</c:f>
              <c:strCache>
                <c:ptCount val="7"/>
                <c:pt idx="0">
                  <c:v>Volúmen exportado</c:v>
                </c:pt>
                <c:pt idx="1">
                  <c:v>Participación en las Importaciones</c:v>
                </c:pt>
                <c:pt idx="2">
                  <c:v>Tratados comerciales</c:v>
                </c:pt>
                <c:pt idx="3">
                  <c:v>Barreras arancelarias</c:v>
                </c:pt>
                <c:pt idx="4">
                  <c:v>Barreras no arancelarias</c:v>
                </c:pt>
                <c:pt idx="5">
                  <c:v>Tiempo de llegada a destino</c:v>
                </c:pt>
                <c:pt idx="6">
                  <c:v>Competencia</c:v>
                </c:pt>
              </c:strCache>
            </c:strRef>
          </c:cat>
          <c:val>
            <c:numRef>
              <c:f>'[analisis-comparativo (2).xlsx]Hoja2'!$B$4:$H$4</c:f>
            </c:numRef>
          </c:val>
          <c:extLst xmlns:c16r2="http://schemas.microsoft.com/office/drawing/2015/06/chart">
            <c:ext xmlns:c16="http://schemas.microsoft.com/office/drawing/2014/chart" uri="{C3380CC4-5D6E-409C-BE32-E72D297353CC}">
              <c16:uniqueId val="{00000002-BE1E-4FA2-B960-D30A82569D84}"/>
            </c:ext>
          </c:extLst>
        </c:ser>
        <c:ser>
          <c:idx val="3"/>
          <c:order val="3"/>
          <c:tx>
            <c:strRef>
              <c:f>'[analisis-comparativo (2).xlsx]Hoja2'!$A$5</c:f>
              <c:strCache>
                <c:ptCount val="1"/>
                <c:pt idx="0">
                  <c:v>China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'[analisis-comparativo (2).xlsx]Hoja2'!$B$1:$H$1</c:f>
              <c:strCache>
                <c:ptCount val="7"/>
                <c:pt idx="0">
                  <c:v>Volúmen exportado</c:v>
                </c:pt>
                <c:pt idx="1">
                  <c:v>Participación en las Importaciones</c:v>
                </c:pt>
                <c:pt idx="2">
                  <c:v>Tratados comerciales</c:v>
                </c:pt>
                <c:pt idx="3">
                  <c:v>Barreras arancelarias</c:v>
                </c:pt>
                <c:pt idx="4">
                  <c:v>Barreras no arancelarias</c:v>
                </c:pt>
                <c:pt idx="5">
                  <c:v>Tiempo de llegada a destino</c:v>
                </c:pt>
                <c:pt idx="6">
                  <c:v>Competencia</c:v>
                </c:pt>
              </c:strCache>
            </c:strRef>
          </c:cat>
          <c:val>
            <c:numRef>
              <c:f>'[analisis-comparativo (2).xlsx]Hoja2'!$B$5:$H$5</c:f>
              <c:numCache>
                <c:formatCode>General</c:formatCode>
                <c:ptCount val="7"/>
                <c:pt idx="0">
                  <c:v>1.25</c:v>
                </c:pt>
                <c:pt idx="1">
                  <c:v>0.1</c:v>
                </c:pt>
                <c:pt idx="2">
                  <c:v>0.15</c:v>
                </c:pt>
                <c:pt idx="3">
                  <c:v>0.15</c:v>
                </c:pt>
                <c:pt idx="4">
                  <c:v>0.5</c:v>
                </c:pt>
                <c:pt idx="5">
                  <c:v>0.15</c:v>
                </c:pt>
                <c:pt idx="6">
                  <c:v>0.1</c:v>
                </c:pt>
              </c:numCache>
            </c:numRef>
          </c:val>
          <c:extLst xmlns:c16r2="http://schemas.microsoft.com/office/drawing/2015/06/chart">
            <c:ext xmlns:c16="http://schemas.microsoft.com/office/drawing/2014/chart" uri="{C3380CC4-5D6E-409C-BE32-E72D297353CC}">
              <c16:uniqueId val="{00000003-BE1E-4FA2-B960-D30A82569D84}"/>
            </c:ext>
          </c:extLst>
        </c:ser>
        <c:ser>
          <c:idx val="4"/>
          <c:order val="4"/>
          <c:tx>
            <c:strRef>
              <c:f>'[analisis-comparativo (2).xlsx]Hoja2'!$A$6</c:f>
              <c:strCache>
                <c:ptCount val="1"/>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'[analisis-comparativo (2).xlsx]Hoja2'!$B$1:$H$1</c:f>
              <c:strCache>
                <c:ptCount val="7"/>
                <c:pt idx="0">
                  <c:v>Volúmen exportado</c:v>
                </c:pt>
                <c:pt idx="1">
                  <c:v>Participación en las Importaciones</c:v>
                </c:pt>
                <c:pt idx="2">
                  <c:v>Tratados comerciales</c:v>
                </c:pt>
                <c:pt idx="3">
                  <c:v>Barreras arancelarias</c:v>
                </c:pt>
                <c:pt idx="4">
                  <c:v>Barreras no arancelarias</c:v>
                </c:pt>
                <c:pt idx="5">
                  <c:v>Tiempo de llegada a destino</c:v>
                </c:pt>
                <c:pt idx="6">
                  <c:v>Competencia</c:v>
                </c:pt>
              </c:strCache>
            </c:strRef>
          </c:cat>
          <c:val>
            <c:numRef>
              <c:f>'[analisis-comparativo (2).xlsx]Hoja2'!$B$6:$H$6</c:f>
            </c:numRef>
          </c:val>
          <c:extLst xmlns:c16r2="http://schemas.microsoft.com/office/drawing/2015/06/chart">
            <c:ext xmlns:c16="http://schemas.microsoft.com/office/drawing/2014/chart" uri="{C3380CC4-5D6E-409C-BE32-E72D297353CC}">
              <c16:uniqueId val="{00000004-BE1E-4FA2-B960-D30A82569D84}"/>
            </c:ext>
          </c:extLst>
        </c:ser>
        <c:ser>
          <c:idx val="5"/>
          <c:order val="5"/>
          <c:tx>
            <c:strRef>
              <c:f>'[analisis-comparativo (2).xlsx]Hoja2'!$A$7</c:f>
              <c:strCache>
                <c:ptCount val="1"/>
                <c:pt idx="0">
                  <c:v>Colombia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'[analisis-comparativo (2).xlsx]Hoja2'!$B$1:$H$1</c:f>
              <c:strCache>
                <c:ptCount val="7"/>
                <c:pt idx="0">
                  <c:v>Volúmen exportado</c:v>
                </c:pt>
                <c:pt idx="1">
                  <c:v>Participación en las Importaciones</c:v>
                </c:pt>
                <c:pt idx="2">
                  <c:v>Tratados comerciales</c:v>
                </c:pt>
                <c:pt idx="3">
                  <c:v>Barreras arancelarias</c:v>
                </c:pt>
                <c:pt idx="4">
                  <c:v>Barreras no arancelarias</c:v>
                </c:pt>
                <c:pt idx="5">
                  <c:v>Tiempo de llegada a destino</c:v>
                </c:pt>
                <c:pt idx="6">
                  <c:v>Competencia</c:v>
                </c:pt>
              </c:strCache>
            </c:strRef>
          </c:cat>
          <c:val>
            <c:numRef>
              <c:f>'[analisis-comparativo (2).xlsx]Hoja2'!$B$7:$H$7</c:f>
              <c:numCache>
                <c:formatCode>General</c:formatCode>
                <c:ptCount val="7"/>
                <c:pt idx="0">
                  <c:v>0.25</c:v>
                </c:pt>
                <c:pt idx="1">
                  <c:v>0.5</c:v>
                </c:pt>
                <c:pt idx="2">
                  <c:v>0.75</c:v>
                </c:pt>
                <c:pt idx="3">
                  <c:v>0.75</c:v>
                </c:pt>
                <c:pt idx="4">
                  <c:v>0.30000000000000004</c:v>
                </c:pt>
                <c:pt idx="5">
                  <c:v>0.75</c:v>
                </c:pt>
                <c:pt idx="6">
                  <c:v>0.5</c:v>
                </c:pt>
              </c:numCache>
            </c:numRef>
          </c:val>
          <c:extLst xmlns:c16r2="http://schemas.microsoft.com/office/drawing/2015/06/chart">
            <c:ext xmlns:c16="http://schemas.microsoft.com/office/drawing/2014/chart" uri="{C3380CC4-5D6E-409C-BE32-E72D297353CC}">
              <c16:uniqueId val="{00000005-BE1E-4FA2-B960-D30A82569D84}"/>
            </c:ext>
          </c:extLst>
        </c:ser>
        <c:ser>
          <c:idx val="6"/>
          <c:order val="6"/>
          <c:tx>
            <c:strRef>
              <c:f>'[analisis-comparativo (2).xlsx]Hoja2'!$A$8</c:f>
              <c:strCache>
                <c:ptCount val="1"/>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'[analisis-comparativo (2).xlsx]Hoja2'!$B$1:$H$1</c:f>
              <c:strCache>
                <c:ptCount val="7"/>
                <c:pt idx="0">
                  <c:v>Volúmen exportado</c:v>
                </c:pt>
                <c:pt idx="1">
                  <c:v>Participación en las Importaciones</c:v>
                </c:pt>
                <c:pt idx="2">
                  <c:v>Tratados comerciales</c:v>
                </c:pt>
                <c:pt idx="3">
                  <c:v>Barreras arancelarias</c:v>
                </c:pt>
                <c:pt idx="4">
                  <c:v>Barreras no arancelarias</c:v>
                </c:pt>
                <c:pt idx="5">
                  <c:v>Tiempo de llegada a destino</c:v>
                </c:pt>
                <c:pt idx="6">
                  <c:v>Competencia</c:v>
                </c:pt>
              </c:strCache>
            </c:strRef>
          </c:cat>
          <c:val>
            <c:numRef>
              <c:f>'[analisis-comparativo (2).xlsx]Hoja2'!$B$8:$H$8</c:f>
            </c:numRef>
          </c:val>
          <c:extLst xmlns:c16r2="http://schemas.microsoft.com/office/drawing/2015/06/chart">
            <c:ext xmlns:c16="http://schemas.microsoft.com/office/drawing/2014/chart" uri="{C3380CC4-5D6E-409C-BE32-E72D297353CC}">
              <c16:uniqueId val="{00000006-BE1E-4FA2-B960-D30A82569D84}"/>
            </c:ext>
          </c:extLst>
        </c:ser>
        <c:ser>
          <c:idx val="7"/>
          <c:order val="7"/>
          <c:tx>
            <c:strRef>
              <c:f>'[analisis-comparativo (2).xlsx]Hoja2'!$A$9</c:f>
              <c:strCache>
                <c:ptCount val="1"/>
                <c:pt idx="0">
                  <c:v>Japón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'[analisis-comparativo (2).xlsx]Hoja2'!$B$1:$H$1</c:f>
              <c:strCache>
                <c:ptCount val="7"/>
                <c:pt idx="0">
                  <c:v>Volúmen exportado</c:v>
                </c:pt>
                <c:pt idx="1">
                  <c:v>Participación en las Importaciones</c:v>
                </c:pt>
                <c:pt idx="2">
                  <c:v>Tratados comerciales</c:v>
                </c:pt>
                <c:pt idx="3">
                  <c:v>Barreras arancelarias</c:v>
                </c:pt>
                <c:pt idx="4">
                  <c:v>Barreras no arancelarias</c:v>
                </c:pt>
                <c:pt idx="5">
                  <c:v>Tiempo de llegada a destino</c:v>
                </c:pt>
                <c:pt idx="6">
                  <c:v>Competencia</c:v>
                </c:pt>
              </c:strCache>
            </c:strRef>
          </c:cat>
          <c:val>
            <c:numRef>
              <c:f>'[analisis-comparativo (2).xlsx]Hoja2'!$B$9:$H$9</c:f>
              <c:numCache>
                <c:formatCode>General</c:formatCode>
                <c:ptCount val="7"/>
                <c:pt idx="0">
                  <c:v>0.75</c:v>
                </c:pt>
                <c:pt idx="1">
                  <c:v>0.30000000000000004</c:v>
                </c:pt>
                <c:pt idx="2">
                  <c:v>0.15</c:v>
                </c:pt>
                <c:pt idx="3">
                  <c:v>0.75</c:v>
                </c:pt>
                <c:pt idx="4">
                  <c:v>0.30000000000000004</c:v>
                </c:pt>
                <c:pt idx="5">
                  <c:v>0.15</c:v>
                </c:pt>
                <c:pt idx="6">
                  <c:v>0.30000000000000004</c:v>
                </c:pt>
              </c:numCache>
            </c:numRef>
          </c:val>
          <c:extLst xmlns:c16r2="http://schemas.microsoft.com/office/drawing/2015/06/chart">
            <c:ext xmlns:c16="http://schemas.microsoft.com/office/drawing/2014/chart" uri="{C3380CC4-5D6E-409C-BE32-E72D297353CC}">
              <c16:uniqueId val="{00000007-BE1E-4FA2-B960-D30A82569D84}"/>
            </c:ext>
          </c:extLst>
        </c:ser>
        <c:dLbls>
          <c:showLegendKey val="0"/>
          <c:showVal val="0"/>
          <c:showCatName val="0"/>
          <c:showSerName val="0"/>
          <c:showPercent val="0"/>
          <c:showBubbleSize val="0"/>
        </c:dLbls>
        <c:axId val="208874976"/>
        <c:axId val="208875368"/>
      </c:radarChart>
      <c:catAx>
        <c:axId val="208874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S"/>
          </a:p>
        </c:txPr>
        <c:crossAx val="208875368"/>
        <c:crosses val="autoZero"/>
        <c:auto val="1"/>
        <c:lblAlgn val="ctr"/>
        <c:lblOffset val="100"/>
        <c:noMultiLvlLbl val="0"/>
      </c:catAx>
      <c:valAx>
        <c:axId val="208875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S"/>
          </a:p>
        </c:txPr>
        <c:crossAx val="2088749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sz="1800"/>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Exportaciones Totales Anuales (subpartida 2301201100)- Valor FOB</a:t>
            </a:r>
            <a:endParaRPr lang="en-US"/>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title>
    <c:autoTitleDeleted val="0"/>
    <c:plotArea>
      <c:layout/>
      <c:barChart>
        <c:barDir val="col"/>
        <c:grouping val="clustered"/>
        <c:varyColors val="0"/>
        <c:ser>
          <c:idx val="1"/>
          <c:order val="0"/>
          <c:tx>
            <c:strRef>
              <c:f>Hoja1!$E$10</c:f>
              <c:strCache>
                <c:ptCount val="1"/>
                <c:pt idx="0">
                  <c:v>FOB (millones USD)</c:v>
                </c:pt>
              </c:strCache>
            </c:strRef>
          </c:tx>
          <c:spPr>
            <a:solidFill>
              <a:schemeClr val="accent2"/>
            </a:solidFill>
            <a:ln>
              <a:noFill/>
            </a:ln>
            <a:effectLst/>
          </c:spPr>
          <c:invertIfNegative val="0"/>
          <c:cat>
            <c:numRef>
              <c:f>Hoja1!$D$12:$D$17</c:f>
              <c:numCache>
                <c:formatCode>General</c:formatCode>
                <c:ptCount val="6"/>
                <c:pt idx="0">
                  <c:v>2013</c:v>
                </c:pt>
                <c:pt idx="1">
                  <c:v>2014</c:v>
                </c:pt>
                <c:pt idx="2">
                  <c:v>2015</c:v>
                </c:pt>
                <c:pt idx="3">
                  <c:v>2016</c:v>
                </c:pt>
                <c:pt idx="4">
                  <c:v>2017</c:v>
                </c:pt>
                <c:pt idx="5">
                  <c:v>2018</c:v>
                </c:pt>
              </c:numCache>
            </c:numRef>
          </c:cat>
          <c:val>
            <c:numRef>
              <c:f>Hoja1!$E$12:$E$17</c:f>
              <c:numCache>
                <c:formatCode>General</c:formatCode>
                <c:ptCount val="6"/>
                <c:pt idx="0">
                  <c:v>144.80000000000001</c:v>
                </c:pt>
                <c:pt idx="1">
                  <c:v>104.1</c:v>
                </c:pt>
                <c:pt idx="2">
                  <c:v>111.2</c:v>
                </c:pt>
                <c:pt idx="3">
                  <c:v>148.30000000000001</c:v>
                </c:pt>
                <c:pt idx="4">
                  <c:v>109.6</c:v>
                </c:pt>
                <c:pt idx="5">
                  <c:v>67.5</c:v>
                </c:pt>
              </c:numCache>
            </c:numRef>
          </c:val>
          <c:extLst xmlns:c16r2="http://schemas.microsoft.com/office/drawing/2015/06/chart">
            <c:ext xmlns:c16="http://schemas.microsoft.com/office/drawing/2014/chart" uri="{C3380CC4-5D6E-409C-BE32-E72D297353CC}">
              <c16:uniqueId val="{00000000-4B7A-480A-8244-C7C676E9F103}"/>
            </c:ext>
          </c:extLst>
        </c:ser>
        <c:dLbls>
          <c:showLegendKey val="0"/>
          <c:showVal val="0"/>
          <c:showCatName val="0"/>
          <c:showSerName val="0"/>
          <c:showPercent val="0"/>
          <c:showBubbleSize val="0"/>
        </c:dLbls>
        <c:gapWidth val="219"/>
        <c:overlap val="-27"/>
        <c:axId val="204395520"/>
        <c:axId val="204395912"/>
      </c:barChart>
      <c:catAx>
        <c:axId val="20439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204395912"/>
        <c:crosses val="autoZero"/>
        <c:auto val="1"/>
        <c:lblAlgn val="ctr"/>
        <c:lblOffset val="100"/>
        <c:noMultiLvlLbl val="0"/>
      </c:catAx>
      <c:valAx>
        <c:axId val="204395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2043955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100">
                <a:latin typeface="Times New Roman" panose="02020603050405020304" pitchFamily="18" charset="0"/>
                <a:cs typeface="Times New Roman" panose="02020603050405020304" pitchFamily="18" charset="0"/>
              </a:rPr>
              <a:t>Principales países importadores de harina de pescado desde Ecuador</a:t>
            </a:r>
            <a:r>
              <a:rPr lang="en-US" sz="1100" baseline="0">
                <a:latin typeface="Times New Roman" panose="02020603050405020304" pitchFamily="18" charset="0"/>
                <a:cs typeface="Times New Roman" panose="02020603050405020304" pitchFamily="18" charset="0"/>
              </a:rPr>
              <a:t> </a:t>
            </a:r>
            <a:r>
              <a:rPr lang="en-US" sz="1100">
                <a:latin typeface="Times New Roman" panose="02020603050405020304" pitchFamily="18" charset="0"/>
                <a:cs typeface="Times New Roman" panose="02020603050405020304" pitchFamily="18" charset="0"/>
              </a:rPr>
              <a:t>  </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title>
    <c:autoTitleDeleted val="0"/>
    <c:plotArea>
      <c:layout/>
      <c:pieChart>
        <c:varyColors val="1"/>
        <c:ser>
          <c:idx val="0"/>
          <c:order val="0"/>
          <c:tx>
            <c:strRef>
              <c:f>Hoja1!$I$3</c:f>
              <c:strCache>
                <c:ptCount val="1"/>
                <c:pt idx="0">
                  <c:v>Promedio </c:v>
                </c:pt>
              </c:strCache>
            </c:strRef>
          </c:tx>
          <c:dPt>
            <c:idx val="0"/>
            <c:bubble3D val="0"/>
            <c:spPr>
              <a:gradFill rotWithShape="1">
                <a:gsLst>
                  <a:gs pos="0">
                    <a:schemeClr val="accent1">
                      <a:tint val="97000"/>
                      <a:satMod val="100000"/>
                      <a:lumMod val="102000"/>
                    </a:schemeClr>
                  </a:gs>
                  <a:gs pos="50000">
                    <a:schemeClr val="accent1">
                      <a:shade val="100000"/>
                      <a:satMod val="100000"/>
                      <a:lumMod val="100000"/>
                    </a:schemeClr>
                  </a:gs>
                  <a:gs pos="100000">
                    <a:schemeClr val="accent1">
                      <a:shade val="80000"/>
                      <a:satMod val="100000"/>
                      <a:lumMod val="99000"/>
                    </a:schemeClr>
                  </a:gs>
                </a:gsLst>
                <a:lin ang="27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1-A8E0-485B-B51A-C4CBD36893D6}"/>
              </c:ext>
            </c:extLst>
          </c:dPt>
          <c:dPt>
            <c:idx val="1"/>
            <c:bubble3D val="0"/>
            <c:spPr>
              <a:gradFill rotWithShape="1">
                <a:gsLst>
                  <a:gs pos="0">
                    <a:schemeClr val="accent2">
                      <a:tint val="97000"/>
                      <a:satMod val="100000"/>
                      <a:lumMod val="102000"/>
                    </a:schemeClr>
                  </a:gs>
                  <a:gs pos="50000">
                    <a:schemeClr val="accent2">
                      <a:shade val="100000"/>
                      <a:satMod val="100000"/>
                      <a:lumMod val="100000"/>
                    </a:schemeClr>
                  </a:gs>
                  <a:gs pos="100000">
                    <a:schemeClr val="accent2">
                      <a:shade val="80000"/>
                      <a:satMod val="100000"/>
                      <a:lumMod val="99000"/>
                    </a:schemeClr>
                  </a:gs>
                </a:gsLst>
                <a:lin ang="27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3-A8E0-485B-B51A-C4CBD36893D6}"/>
              </c:ext>
            </c:extLst>
          </c:dPt>
          <c:dPt>
            <c:idx val="2"/>
            <c:bubble3D val="0"/>
            <c:spPr>
              <a:gradFill rotWithShape="1">
                <a:gsLst>
                  <a:gs pos="0">
                    <a:schemeClr val="accent3">
                      <a:tint val="97000"/>
                      <a:satMod val="100000"/>
                      <a:lumMod val="102000"/>
                    </a:schemeClr>
                  </a:gs>
                  <a:gs pos="50000">
                    <a:schemeClr val="accent3">
                      <a:shade val="100000"/>
                      <a:satMod val="100000"/>
                      <a:lumMod val="100000"/>
                    </a:schemeClr>
                  </a:gs>
                  <a:gs pos="100000">
                    <a:schemeClr val="accent3">
                      <a:shade val="80000"/>
                      <a:satMod val="100000"/>
                      <a:lumMod val="99000"/>
                    </a:schemeClr>
                  </a:gs>
                </a:gsLst>
                <a:lin ang="27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5-A8E0-485B-B51A-C4CBD36893D6}"/>
              </c:ext>
            </c:extLst>
          </c:dPt>
          <c:dPt>
            <c:idx val="3"/>
            <c:bubble3D val="0"/>
            <c:spPr>
              <a:gradFill rotWithShape="1">
                <a:gsLst>
                  <a:gs pos="0">
                    <a:schemeClr val="accent4">
                      <a:tint val="97000"/>
                      <a:satMod val="100000"/>
                      <a:lumMod val="102000"/>
                    </a:schemeClr>
                  </a:gs>
                  <a:gs pos="50000">
                    <a:schemeClr val="accent4">
                      <a:shade val="100000"/>
                      <a:satMod val="100000"/>
                      <a:lumMod val="100000"/>
                    </a:schemeClr>
                  </a:gs>
                  <a:gs pos="100000">
                    <a:schemeClr val="accent4">
                      <a:shade val="80000"/>
                      <a:satMod val="100000"/>
                      <a:lumMod val="99000"/>
                    </a:schemeClr>
                  </a:gs>
                </a:gsLst>
                <a:lin ang="27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7-A8E0-485B-B51A-C4CBD36893D6}"/>
              </c:ext>
            </c:extLst>
          </c:dPt>
          <c:dPt>
            <c:idx val="4"/>
            <c:bubble3D val="0"/>
            <c:spPr>
              <a:gradFill rotWithShape="1">
                <a:gsLst>
                  <a:gs pos="0">
                    <a:schemeClr val="accent5">
                      <a:tint val="97000"/>
                      <a:satMod val="100000"/>
                      <a:lumMod val="102000"/>
                    </a:schemeClr>
                  </a:gs>
                  <a:gs pos="50000">
                    <a:schemeClr val="accent5">
                      <a:shade val="100000"/>
                      <a:satMod val="100000"/>
                      <a:lumMod val="100000"/>
                    </a:schemeClr>
                  </a:gs>
                  <a:gs pos="100000">
                    <a:schemeClr val="accent5">
                      <a:shade val="80000"/>
                      <a:satMod val="100000"/>
                      <a:lumMod val="99000"/>
                    </a:schemeClr>
                  </a:gs>
                </a:gsLst>
                <a:lin ang="27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9-A8E0-485B-B51A-C4CBD36893D6}"/>
              </c:ext>
            </c:extLst>
          </c:dPt>
          <c:dPt>
            <c:idx val="5"/>
            <c:bubble3D val="0"/>
            <c:spPr>
              <a:gradFill rotWithShape="1">
                <a:gsLst>
                  <a:gs pos="0">
                    <a:schemeClr val="accent6">
                      <a:tint val="97000"/>
                      <a:satMod val="100000"/>
                      <a:lumMod val="102000"/>
                    </a:schemeClr>
                  </a:gs>
                  <a:gs pos="50000">
                    <a:schemeClr val="accent6">
                      <a:shade val="100000"/>
                      <a:satMod val="100000"/>
                      <a:lumMod val="100000"/>
                    </a:schemeClr>
                  </a:gs>
                  <a:gs pos="100000">
                    <a:schemeClr val="accent6">
                      <a:shade val="80000"/>
                      <a:satMod val="100000"/>
                      <a:lumMod val="99000"/>
                    </a:schemeClr>
                  </a:gs>
                </a:gsLst>
                <a:lin ang="27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B-A8E0-485B-B51A-C4CBD36893D6}"/>
              </c:ext>
            </c:extLst>
          </c:dPt>
          <c:dPt>
            <c:idx val="6"/>
            <c:bubble3D val="0"/>
            <c:spPr>
              <a:gradFill rotWithShape="1">
                <a:gsLst>
                  <a:gs pos="0">
                    <a:schemeClr val="accent1">
                      <a:lumMod val="60000"/>
                      <a:tint val="97000"/>
                      <a:satMod val="100000"/>
                      <a:lumMod val="102000"/>
                    </a:schemeClr>
                  </a:gs>
                  <a:gs pos="50000">
                    <a:schemeClr val="accent1">
                      <a:lumMod val="60000"/>
                      <a:shade val="100000"/>
                      <a:satMod val="100000"/>
                      <a:lumMod val="100000"/>
                    </a:schemeClr>
                  </a:gs>
                  <a:gs pos="100000">
                    <a:schemeClr val="accent1">
                      <a:lumMod val="60000"/>
                      <a:shade val="80000"/>
                      <a:satMod val="100000"/>
                      <a:lumMod val="99000"/>
                    </a:schemeClr>
                  </a:gs>
                </a:gsLst>
                <a:lin ang="27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D-A8E0-485B-B51A-C4CBD36893D6}"/>
              </c:ext>
            </c:extLst>
          </c:dPt>
          <c:dPt>
            <c:idx val="7"/>
            <c:bubble3D val="0"/>
            <c:spPr>
              <a:gradFill rotWithShape="1">
                <a:gsLst>
                  <a:gs pos="0">
                    <a:schemeClr val="accent2">
                      <a:lumMod val="60000"/>
                      <a:tint val="97000"/>
                      <a:satMod val="100000"/>
                      <a:lumMod val="102000"/>
                    </a:schemeClr>
                  </a:gs>
                  <a:gs pos="50000">
                    <a:schemeClr val="accent2">
                      <a:lumMod val="60000"/>
                      <a:shade val="100000"/>
                      <a:satMod val="100000"/>
                      <a:lumMod val="100000"/>
                    </a:schemeClr>
                  </a:gs>
                  <a:gs pos="100000">
                    <a:schemeClr val="accent2">
                      <a:lumMod val="60000"/>
                      <a:shade val="80000"/>
                      <a:satMod val="100000"/>
                      <a:lumMod val="99000"/>
                    </a:schemeClr>
                  </a:gs>
                </a:gsLst>
                <a:lin ang="27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F-A8E0-485B-B51A-C4CBD36893D6}"/>
              </c:ext>
            </c:extLst>
          </c:dPt>
          <c:dPt>
            <c:idx val="8"/>
            <c:bubble3D val="0"/>
            <c:spPr>
              <a:gradFill rotWithShape="1">
                <a:gsLst>
                  <a:gs pos="0">
                    <a:schemeClr val="accent3">
                      <a:lumMod val="60000"/>
                      <a:tint val="97000"/>
                      <a:satMod val="100000"/>
                      <a:lumMod val="102000"/>
                    </a:schemeClr>
                  </a:gs>
                  <a:gs pos="50000">
                    <a:schemeClr val="accent3">
                      <a:lumMod val="60000"/>
                      <a:shade val="100000"/>
                      <a:satMod val="100000"/>
                      <a:lumMod val="100000"/>
                    </a:schemeClr>
                  </a:gs>
                  <a:gs pos="100000">
                    <a:schemeClr val="accent3">
                      <a:lumMod val="60000"/>
                      <a:shade val="80000"/>
                      <a:satMod val="100000"/>
                      <a:lumMod val="99000"/>
                    </a:schemeClr>
                  </a:gs>
                </a:gsLst>
                <a:lin ang="27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11-A8E0-485B-B51A-C4CBD36893D6}"/>
              </c:ext>
            </c:extLst>
          </c:dPt>
          <c:dPt>
            <c:idx val="9"/>
            <c:bubble3D val="0"/>
            <c:spPr>
              <a:gradFill rotWithShape="1">
                <a:gsLst>
                  <a:gs pos="0">
                    <a:schemeClr val="accent4">
                      <a:lumMod val="60000"/>
                      <a:tint val="97000"/>
                      <a:satMod val="100000"/>
                      <a:lumMod val="102000"/>
                    </a:schemeClr>
                  </a:gs>
                  <a:gs pos="50000">
                    <a:schemeClr val="accent4">
                      <a:lumMod val="60000"/>
                      <a:shade val="100000"/>
                      <a:satMod val="100000"/>
                      <a:lumMod val="100000"/>
                    </a:schemeClr>
                  </a:gs>
                  <a:gs pos="100000">
                    <a:schemeClr val="accent4">
                      <a:lumMod val="60000"/>
                      <a:shade val="80000"/>
                      <a:satMod val="100000"/>
                      <a:lumMod val="99000"/>
                    </a:schemeClr>
                  </a:gs>
                </a:gsLst>
                <a:lin ang="27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13-A8E0-485B-B51A-C4CBD36893D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Hoja1!$B$4:$B$13</c:f>
              <c:strCache>
                <c:ptCount val="10"/>
                <c:pt idx="0">
                  <c:v>China</c:v>
                </c:pt>
                <c:pt idx="1">
                  <c:v>Japón</c:v>
                </c:pt>
                <c:pt idx="2">
                  <c:v>Colombia</c:v>
                </c:pt>
                <c:pt idx="3">
                  <c:v>Australia</c:v>
                </c:pt>
                <c:pt idx="4">
                  <c:v>Venezuela</c:v>
                </c:pt>
                <c:pt idx="5">
                  <c:v>Taiwán</c:v>
                </c:pt>
                <c:pt idx="6">
                  <c:v>Perú </c:v>
                </c:pt>
                <c:pt idx="7">
                  <c:v>Indonesia</c:v>
                </c:pt>
                <c:pt idx="8">
                  <c:v>Honduras</c:v>
                </c:pt>
                <c:pt idx="9">
                  <c:v>Estados Unidos</c:v>
                </c:pt>
              </c:strCache>
            </c:strRef>
          </c:cat>
          <c:val>
            <c:numRef>
              <c:f>Hoja1!$I$4:$I$13</c:f>
              <c:numCache>
                <c:formatCode>0.00</c:formatCode>
                <c:ptCount val="10"/>
                <c:pt idx="0">
                  <c:v>53.25</c:v>
                </c:pt>
                <c:pt idx="1">
                  <c:v>26.25</c:v>
                </c:pt>
                <c:pt idx="2">
                  <c:v>14.549999999999999</c:v>
                </c:pt>
                <c:pt idx="3">
                  <c:v>5.1098333333333334</c:v>
                </c:pt>
                <c:pt idx="4">
                  <c:v>5.0668333333333333</c:v>
                </c:pt>
                <c:pt idx="5">
                  <c:v>2.1305000000000001</c:v>
                </c:pt>
                <c:pt idx="6">
                  <c:v>1.5149999999999999</c:v>
                </c:pt>
                <c:pt idx="7">
                  <c:v>1.0326</c:v>
                </c:pt>
                <c:pt idx="8">
                  <c:v>0.94483333333333341</c:v>
                </c:pt>
                <c:pt idx="9">
                  <c:v>0.57166666666666666</c:v>
                </c:pt>
              </c:numCache>
            </c:numRef>
          </c:val>
          <c:extLst xmlns:c16r2="http://schemas.microsoft.com/office/drawing/2015/06/chart">
            <c:ext xmlns:c16="http://schemas.microsoft.com/office/drawing/2014/chart" uri="{C3380CC4-5D6E-409C-BE32-E72D297353CC}">
              <c16:uniqueId val="{00000014-A8E0-485B-B51A-C4CBD36893D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a:t>Exportación de Harina de pescado desde Ecuador hacia China - FOB (millones USD)</a:t>
            </a:r>
          </a:p>
        </c:rich>
      </c:tx>
      <c:layout>
        <c:manualLayout>
          <c:xMode val="edge"/>
          <c:yMode val="edge"/>
          <c:x val="0.11322222222222222"/>
          <c:y val="1.8518518518518517E-2"/>
        </c:manualLayout>
      </c:layout>
      <c:overlay val="0"/>
      <c:spPr>
        <a:noFill/>
        <a:ln>
          <a:noFill/>
        </a:ln>
        <a:effectLst/>
      </c:spPr>
      <c:txPr>
        <a:bodyPr rot="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title>
    <c:autoTitleDeleted val="0"/>
    <c:plotArea>
      <c:layout/>
      <c:barChart>
        <c:barDir val="col"/>
        <c:grouping val="clustered"/>
        <c:varyColors val="0"/>
        <c:ser>
          <c:idx val="1"/>
          <c:order val="0"/>
          <c:tx>
            <c:strRef>
              <c:f>'[datos-senae-2013-exportaciones-china-japon-colombia (2).xlsx]Resúmen'!$C$19</c:f>
              <c:strCache>
                <c:ptCount val="1"/>
                <c:pt idx="0">
                  <c:v>FOB (millones USD)</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'[datos-senae-2013-exportaciones-china-japon-colombia (2).xlsx]Resúmen'!$B$20:$B$25</c:f>
              <c:numCache>
                <c:formatCode>General</c:formatCode>
                <c:ptCount val="6"/>
                <c:pt idx="0">
                  <c:v>2013</c:v>
                </c:pt>
                <c:pt idx="1">
                  <c:v>2014</c:v>
                </c:pt>
                <c:pt idx="2">
                  <c:v>2015</c:v>
                </c:pt>
                <c:pt idx="3">
                  <c:v>2016</c:v>
                </c:pt>
                <c:pt idx="4">
                  <c:v>2017</c:v>
                </c:pt>
                <c:pt idx="5">
                  <c:v>2018</c:v>
                </c:pt>
              </c:numCache>
            </c:numRef>
          </c:cat>
          <c:val>
            <c:numRef>
              <c:f>'[datos-senae-2013-exportaciones-china-japon-colombia (2).xlsx]Resúmen'!$C$20:$C$25</c:f>
              <c:numCache>
                <c:formatCode>General</c:formatCode>
                <c:ptCount val="6"/>
                <c:pt idx="0">
                  <c:v>61.300000000000004</c:v>
                </c:pt>
                <c:pt idx="1">
                  <c:v>35.199999999999996</c:v>
                </c:pt>
                <c:pt idx="2">
                  <c:v>43.800000000000004</c:v>
                </c:pt>
                <c:pt idx="3">
                  <c:v>86.100000000000009</c:v>
                </c:pt>
                <c:pt idx="4">
                  <c:v>63.5</c:v>
                </c:pt>
                <c:pt idx="5">
                  <c:v>29.599999999999998</c:v>
                </c:pt>
              </c:numCache>
            </c:numRef>
          </c:val>
          <c:extLst xmlns:c16r2="http://schemas.microsoft.com/office/drawing/2015/06/chart">
            <c:ext xmlns:c16="http://schemas.microsoft.com/office/drawing/2014/chart" uri="{C3380CC4-5D6E-409C-BE32-E72D297353CC}">
              <c16:uniqueId val="{00000000-B69D-4117-8E71-20D6CC3E7729}"/>
            </c:ext>
          </c:extLst>
        </c:ser>
        <c:dLbls>
          <c:dLblPos val="outEnd"/>
          <c:showLegendKey val="0"/>
          <c:showVal val="1"/>
          <c:showCatName val="0"/>
          <c:showSerName val="0"/>
          <c:showPercent val="0"/>
          <c:showBubbleSize val="0"/>
        </c:dLbls>
        <c:gapWidth val="444"/>
        <c:overlap val="-90"/>
        <c:axId val="206415616"/>
        <c:axId val="206416008"/>
      </c:barChart>
      <c:catAx>
        <c:axId val="2064156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206416008"/>
        <c:crosses val="autoZero"/>
        <c:auto val="1"/>
        <c:lblAlgn val="ctr"/>
        <c:lblOffset val="100"/>
        <c:noMultiLvlLbl val="0"/>
      </c:catAx>
      <c:valAx>
        <c:axId val="206416008"/>
        <c:scaling>
          <c:orientation val="minMax"/>
        </c:scaling>
        <c:delete val="1"/>
        <c:axPos val="l"/>
        <c:numFmt formatCode="General" sourceLinked="1"/>
        <c:majorTickMark val="none"/>
        <c:minorTickMark val="none"/>
        <c:tickLblPos val="nextTo"/>
        <c:crossAx val="2064156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r>
              <a:rPr lang="es-ES"/>
              <a:t>Participación de las exportaciones de harina de pescado desde Ecuador hacia China  (millones de dólares)</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0"/>
          <c:tx>
            <c:strRef>
              <c:f>'[datos-senae-2013-exportaciones-china-japon-colombia (2).xlsx]Hoja1'!$F$16</c:f>
              <c:strCache>
                <c:ptCount val="1"/>
                <c:pt idx="0">
                  <c:v>Total exportaciones de Ecuador FOB (millones USD)</c:v>
                </c:pt>
              </c:strCache>
            </c:strRef>
          </c:tx>
          <c:spPr>
            <a:gradFill rotWithShape="1">
              <a:gsLst>
                <a:gs pos="0">
                  <a:schemeClr val="accent2">
                    <a:tint val="70000"/>
                    <a:satMod val="100000"/>
                    <a:lumMod val="110000"/>
                  </a:schemeClr>
                </a:gs>
                <a:gs pos="50000">
                  <a:schemeClr val="accent2">
                    <a:tint val="75000"/>
                    <a:satMod val="101000"/>
                    <a:lumMod val="105000"/>
                  </a:schemeClr>
                </a:gs>
                <a:gs pos="100000">
                  <a:schemeClr val="accent2">
                    <a:tint val="82000"/>
                    <a:satMod val="104000"/>
                    <a:lumMod val="105000"/>
                  </a:schemeClr>
                </a:gs>
              </a:gsLst>
              <a:lin ang="2700000" scaled="0"/>
            </a:gradFill>
            <a:ln w="9525" cap="flat" cmpd="sng" algn="ctr">
              <a:solidFill>
                <a:schemeClr val="accent2">
                  <a:shade val="95000"/>
                </a:schemeClr>
              </a:solidFill>
              <a:round/>
            </a:ln>
            <a:effectLst/>
            <a:sp3d contourW="9525">
              <a:contourClr>
                <a:schemeClr val="accent2">
                  <a:shade val="95000"/>
                </a:schemeClr>
              </a:contourClr>
            </a:sp3d>
          </c:spPr>
          <c:invertIfNegative val="0"/>
          <c:dLbls>
            <c:dLbl>
              <c:idx val="5"/>
              <c:layout>
                <c:manualLayout>
                  <c:x val="2.4999999999999897E-2"/>
                  <c:y val="-8.008008008008007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9FA-47A2-8C19-5669F578C8A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'[datos-senae-2013-exportaciones-china-japon-colombia (2).xlsx]Hoja1'!$E$17:$E$22</c:f>
              <c:numCache>
                <c:formatCode>General</c:formatCode>
                <c:ptCount val="6"/>
                <c:pt idx="0">
                  <c:v>2013</c:v>
                </c:pt>
                <c:pt idx="1">
                  <c:v>2014</c:v>
                </c:pt>
                <c:pt idx="2">
                  <c:v>2015</c:v>
                </c:pt>
                <c:pt idx="3">
                  <c:v>2016</c:v>
                </c:pt>
                <c:pt idx="4">
                  <c:v>2017</c:v>
                </c:pt>
                <c:pt idx="5">
                  <c:v>2018</c:v>
                </c:pt>
              </c:numCache>
            </c:numRef>
          </c:cat>
          <c:val>
            <c:numRef>
              <c:f>'[datos-senae-2013-exportaciones-china-japon-colombia (2).xlsx]Hoja1'!$F$17:$F$22</c:f>
              <c:numCache>
                <c:formatCode>General</c:formatCode>
                <c:ptCount val="6"/>
                <c:pt idx="0">
                  <c:v>98962.8</c:v>
                </c:pt>
                <c:pt idx="1">
                  <c:v>71465.400000000009</c:v>
                </c:pt>
                <c:pt idx="2">
                  <c:v>67824.400000000009</c:v>
                </c:pt>
                <c:pt idx="3">
                  <c:v>117372.1</c:v>
                </c:pt>
                <c:pt idx="4">
                  <c:v>78502.5</c:v>
                </c:pt>
                <c:pt idx="5">
                  <c:v>39517.900000000009</c:v>
                </c:pt>
              </c:numCache>
            </c:numRef>
          </c:val>
          <c:extLst xmlns:c16r2="http://schemas.microsoft.com/office/drawing/2015/06/chart">
            <c:ext xmlns:c16="http://schemas.microsoft.com/office/drawing/2014/chart" uri="{C3380CC4-5D6E-409C-BE32-E72D297353CC}">
              <c16:uniqueId val="{00000000-BDFC-44F4-879E-4D32FC872EAD}"/>
            </c:ext>
          </c:extLst>
        </c:ser>
        <c:ser>
          <c:idx val="2"/>
          <c:order val="1"/>
          <c:tx>
            <c:strRef>
              <c:f>'[datos-senae-2013-exportaciones-china-japon-colombia (2).xlsx]Hoja1'!$G$16</c:f>
              <c:strCache>
                <c:ptCount val="1"/>
                <c:pt idx="0">
                  <c:v>Total exportaciones de Ecuador a China FOB (millones USD)</c:v>
                </c:pt>
              </c:strCache>
            </c:strRef>
          </c:tx>
          <c:spPr>
            <a:gradFill rotWithShape="1">
              <a:gsLst>
                <a:gs pos="0">
                  <a:schemeClr val="accent3">
                    <a:tint val="70000"/>
                    <a:satMod val="100000"/>
                    <a:lumMod val="110000"/>
                  </a:schemeClr>
                </a:gs>
                <a:gs pos="50000">
                  <a:schemeClr val="accent3">
                    <a:tint val="75000"/>
                    <a:satMod val="101000"/>
                    <a:lumMod val="105000"/>
                  </a:schemeClr>
                </a:gs>
                <a:gs pos="100000">
                  <a:schemeClr val="accent3">
                    <a:tint val="82000"/>
                    <a:satMod val="104000"/>
                    <a:lumMod val="105000"/>
                  </a:schemeClr>
                </a:gs>
              </a:gsLst>
              <a:lin ang="2700000" scaled="0"/>
            </a:gradFill>
            <a:ln w="9525" cap="flat" cmpd="sng" algn="ctr">
              <a:solidFill>
                <a:schemeClr val="accent3">
                  <a:shade val="95000"/>
                </a:schemeClr>
              </a:solidFill>
              <a:round/>
            </a:ln>
            <a:effectLst/>
            <a:sp3d contourW="9525">
              <a:contourClr>
                <a:schemeClr val="accent3">
                  <a:shade val="9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'[datos-senae-2013-exportaciones-china-japon-colombia (2).xlsx]Hoja1'!$E$17:$E$22</c:f>
              <c:numCache>
                <c:formatCode>General</c:formatCode>
                <c:ptCount val="6"/>
                <c:pt idx="0">
                  <c:v>2013</c:v>
                </c:pt>
                <c:pt idx="1">
                  <c:v>2014</c:v>
                </c:pt>
                <c:pt idx="2">
                  <c:v>2015</c:v>
                </c:pt>
                <c:pt idx="3">
                  <c:v>2016</c:v>
                </c:pt>
                <c:pt idx="4">
                  <c:v>2017</c:v>
                </c:pt>
                <c:pt idx="5">
                  <c:v>2018</c:v>
                </c:pt>
              </c:numCache>
            </c:numRef>
          </c:cat>
          <c:val>
            <c:numRef>
              <c:f>'[datos-senae-2013-exportaciones-china-japon-colombia (2).xlsx]Hoja1'!$G$17:$G$22</c:f>
              <c:numCache>
                <c:formatCode>#,##0.00</c:formatCode>
                <c:ptCount val="6"/>
                <c:pt idx="0">
                  <c:v>36940.200000000004</c:v>
                </c:pt>
                <c:pt idx="1">
                  <c:v>20894.5</c:v>
                </c:pt>
                <c:pt idx="2">
                  <c:v>22350.5</c:v>
                </c:pt>
                <c:pt idx="3">
                  <c:v>70004.3</c:v>
                </c:pt>
                <c:pt idx="4">
                  <c:v>39550.699999999997</c:v>
                </c:pt>
                <c:pt idx="5" formatCode="General">
                  <c:v>15657.9</c:v>
                </c:pt>
              </c:numCache>
            </c:numRef>
          </c:val>
          <c:extLst xmlns:c16r2="http://schemas.microsoft.com/office/drawing/2015/06/chart">
            <c:ext xmlns:c16="http://schemas.microsoft.com/office/drawing/2014/chart" uri="{C3380CC4-5D6E-409C-BE32-E72D297353CC}">
              <c16:uniqueId val="{00000001-BDFC-44F4-879E-4D32FC872EAD}"/>
            </c:ext>
          </c:extLst>
        </c:ser>
        <c:dLbls>
          <c:showLegendKey val="0"/>
          <c:showVal val="1"/>
          <c:showCatName val="0"/>
          <c:showSerName val="0"/>
          <c:showPercent val="0"/>
          <c:showBubbleSize val="0"/>
        </c:dLbls>
        <c:gapWidth val="150"/>
        <c:shape val="box"/>
        <c:axId val="206416792"/>
        <c:axId val="206417184"/>
        <c:axId val="0"/>
      </c:bar3DChart>
      <c:catAx>
        <c:axId val="2064167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S"/>
          </a:p>
        </c:txPr>
        <c:crossAx val="206417184"/>
        <c:crosses val="autoZero"/>
        <c:auto val="1"/>
        <c:lblAlgn val="ctr"/>
        <c:lblOffset val="100"/>
        <c:noMultiLvlLbl val="0"/>
      </c:catAx>
      <c:valAx>
        <c:axId val="206417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S"/>
          </a:p>
        </c:txPr>
        <c:crossAx val="206416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a:t>Exportación de Harina de pescado desde Ecuador hacia Japón - FOB (millones USD)</a:t>
            </a:r>
          </a:p>
          <a:p>
            <a:pPr>
              <a:defRPr sz="1200"/>
            </a:pPr>
            <a:endParaRPr lang="en-US" sz="1200"/>
          </a:p>
        </c:rich>
      </c:tx>
      <c:overlay val="0"/>
      <c:spPr>
        <a:noFill/>
        <a:ln>
          <a:noFill/>
        </a:ln>
        <a:effectLst/>
      </c:spPr>
      <c:txPr>
        <a:bodyPr rot="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1"/>
          <c:order val="0"/>
          <c:tx>
            <c:strRef>
              <c:f>JAPON!$C$6</c:f>
              <c:strCache>
                <c:ptCount val="1"/>
                <c:pt idx="0">
                  <c:v>FOB (millones USD)</c:v>
                </c:pt>
              </c:strCache>
            </c:strRef>
          </c:tx>
          <c:spPr>
            <a:solidFill>
              <a:schemeClr val="accent2">
                <a:tint val="77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JAPON!$B$7:$B$12</c:f>
              <c:numCache>
                <c:formatCode>General</c:formatCode>
                <c:ptCount val="6"/>
                <c:pt idx="0">
                  <c:v>2013</c:v>
                </c:pt>
                <c:pt idx="1">
                  <c:v>2014</c:v>
                </c:pt>
                <c:pt idx="2">
                  <c:v>2015</c:v>
                </c:pt>
                <c:pt idx="3">
                  <c:v>2016</c:v>
                </c:pt>
                <c:pt idx="4">
                  <c:v>2017</c:v>
                </c:pt>
                <c:pt idx="5">
                  <c:v>2018</c:v>
                </c:pt>
              </c:numCache>
            </c:numRef>
          </c:cat>
          <c:val>
            <c:numRef>
              <c:f>JAPON!$C$7:$C$12</c:f>
              <c:numCache>
                <c:formatCode>0.00</c:formatCode>
                <c:ptCount val="6"/>
                <c:pt idx="0">
                  <c:v>43.7</c:v>
                </c:pt>
                <c:pt idx="1">
                  <c:v>29.699999999999996</c:v>
                </c:pt>
                <c:pt idx="2">
                  <c:v>34.199999999999996</c:v>
                </c:pt>
                <c:pt idx="3">
                  <c:v>20.900000000000002</c:v>
                </c:pt>
                <c:pt idx="4">
                  <c:v>14.3</c:v>
                </c:pt>
                <c:pt idx="5">
                  <c:v>14.700000000000001</c:v>
                </c:pt>
              </c:numCache>
            </c:numRef>
          </c:val>
          <c:extLst xmlns:c16r2="http://schemas.microsoft.com/office/drawing/2015/06/chart">
            <c:ext xmlns:c16="http://schemas.microsoft.com/office/drawing/2014/chart" uri="{C3380CC4-5D6E-409C-BE32-E72D297353CC}">
              <c16:uniqueId val="{00000000-9496-46E8-9C02-41DC22D9159C}"/>
            </c:ext>
          </c:extLst>
        </c:ser>
        <c:dLbls>
          <c:showLegendKey val="0"/>
          <c:showVal val="1"/>
          <c:showCatName val="0"/>
          <c:showSerName val="0"/>
          <c:showPercent val="0"/>
          <c:showBubbleSize val="0"/>
        </c:dLbls>
        <c:gapWidth val="79"/>
        <c:shape val="box"/>
        <c:axId val="207289240"/>
        <c:axId val="207289632"/>
        <c:axId val="0"/>
      </c:bar3DChart>
      <c:catAx>
        <c:axId val="2072892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207289632"/>
        <c:crosses val="autoZero"/>
        <c:auto val="1"/>
        <c:lblAlgn val="ctr"/>
        <c:lblOffset val="100"/>
        <c:noMultiLvlLbl val="0"/>
      </c:catAx>
      <c:valAx>
        <c:axId val="207289632"/>
        <c:scaling>
          <c:orientation val="minMax"/>
        </c:scaling>
        <c:delete val="1"/>
        <c:axPos val="l"/>
        <c:numFmt formatCode="0.00" sourceLinked="1"/>
        <c:majorTickMark val="none"/>
        <c:minorTickMark val="none"/>
        <c:tickLblPos val="nextTo"/>
        <c:crossAx val="2072892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5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S" sz="1200"/>
              <a:t>Participación de las exportaciones de harina de pescado desde Ecuador hacia Japón   (millones de dólares)</a:t>
            </a:r>
          </a:p>
        </c:rich>
      </c:tx>
      <c:overlay val="0"/>
      <c:spPr>
        <a:noFill/>
        <a:ln>
          <a:noFill/>
        </a:ln>
        <a:effectLst/>
      </c:spPr>
      <c:txPr>
        <a:bodyPr rot="0" spcFirstLastPara="1" vertOverflow="ellipsis" vert="horz" wrap="square" anchor="ctr" anchorCtr="1"/>
        <a:lstStyle/>
        <a:p>
          <a:pPr>
            <a:defRPr sz="1200" b="1" i="0" u="none" strike="noStrike" kern="1200" cap="all" spc="5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0"/>
          <c:tx>
            <c:strRef>
              <c:f>JAPON!$C$19</c:f>
              <c:strCache>
                <c:ptCount val="1"/>
                <c:pt idx="0">
                  <c:v>Total exportaciones de Ecuador FOB (millones USD)</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JAPON!$B$20:$B$25</c:f>
              <c:numCache>
                <c:formatCode>General</c:formatCode>
                <c:ptCount val="6"/>
                <c:pt idx="0">
                  <c:v>2013</c:v>
                </c:pt>
                <c:pt idx="1">
                  <c:v>2014</c:v>
                </c:pt>
                <c:pt idx="2">
                  <c:v>2015</c:v>
                </c:pt>
                <c:pt idx="3">
                  <c:v>2016</c:v>
                </c:pt>
                <c:pt idx="4">
                  <c:v>2017</c:v>
                </c:pt>
                <c:pt idx="5">
                  <c:v>2018</c:v>
                </c:pt>
              </c:numCache>
            </c:numRef>
          </c:cat>
          <c:val>
            <c:numRef>
              <c:f>JAPON!$C$20:$C$25</c:f>
              <c:numCache>
                <c:formatCode>#,##0.00</c:formatCode>
                <c:ptCount val="6"/>
                <c:pt idx="0" formatCode="General">
                  <c:v>144.79999999999998</c:v>
                </c:pt>
                <c:pt idx="1">
                  <c:v>104.1</c:v>
                </c:pt>
                <c:pt idx="2">
                  <c:v>111.2</c:v>
                </c:pt>
                <c:pt idx="3">
                  <c:v>148.30000000000001</c:v>
                </c:pt>
                <c:pt idx="4">
                  <c:v>109.60000000000001</c:v>
                </c:pt>
                <c:pt idx="5">
                  <c:v>67.500000000000014</c:v>
                </c:pt>
              </c:numCache>
            </c:numRef>
          </c:val>
          <c:extLst xmlns:c16r2="http://schemas.microsoft.com/office/drawing/2015/06/chart">
            <c:ext xmlns:c16="http://schemas.microsoft.com/office/drawing/2014/chart" uri="{C3380CC4-5D6E-409C-BE32-E72D297353CC}">
              <c16:uniqueId val="{00000000-164C-4AB6-889D-39B13309E6E4}"/>
            </c:ext>
          </c:extLst>
        </c:ser>
        <c:ser>
          <c:idx val="2"/>
          <c:order val="1"/>
          <c:tx>
            <c:strRef>
              <c:f>JAPON!$D$19</c:f>
              <c:strCache>
                <c:ptCount val="1"/>
                <c:pt idx="0">
                  <c:v>Total exportaciones de Ecuador a Japón  FOB (millones USD)</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JAPON!$B$20:$B$25</c:f>
              <c:numCache>
                <c:formatCode>General</c:formatCode>
                <c:ptCount val="6"/>
                <c:pt idx="0">
                  <c:v>2013</c:v>
                </c:pt>
                <c:pt idx="1">
                  <c:v>2014</c:v>
                </c:pt>
                <c:pt idx="2">
                  <c:v>2015</c:v>
                </c:pt>
                <c:pt idx="3">
                  <c:v>2016</c:v>
                </c:pt>
                <c:pt idx="4">
                  <c:v>2017</c:v>
                </c:pt>
                <c:pt idx="5">
                  <c:v>2018</c:v>
                </c:pt>
              </c:numCache>
            </c:numRef>
          </c:cat>
          <c:val>
            <c:numRef>
              <c:f>JAPON!$D$20:$D$25</c:f>
              <c:numCache>
                <c:formatCode>#,##0.00</c:formatCode>
                <c:ptCount val="6"/>
                <c:pt idx="0" formatCode="General">
                  <c:v>43.7</c:v>
                </c:pt>
                <c:pt idx="1">
                  <c:v>29.699999999999996</c:v>
                </c:pt>
                <c:pt idx="2">
                  <c:v>34.199999999999996</c:v>
                </c:pt>
                <c:pt idx="3">
                  <c:v>20.900000000000002</c:v>
                </c:pt>
                <c:pt idx="4">
                  <c:v>14.3</c:v>
                </c:pt>
                <c:pt idx="5">
                  <c:v>14.700000000000001</c:v>
                </c:pt>
              </c:numCache>
            </c:numRef>
          </c:val>
          <c:extLst xmlns:c16r2="http://schemas.microsoft.com/office/drawing/2015/06/chart">
            <c:ext xmlns:c16="http://schemas.microsoft.com/office/drawing/2014/chart" uri="{C3380CC4-5D6E-409C-BE32-E72D297353CC}">
              <c16:uniqueId val="{00000001-164C-4AB6-889D-39B13309E6E4}"/>
            </c:ext>
          </c:extLst>
        </c:ser>
        <c:dLbls>
          <c:showLegendKey val="0"/>
          <c:showVal val="1"/>
          <c:showCatName val="0"/>
          <c:showSerName val="0"/>
          <c:showPercent val="0"/>
          <c:showBubbleSize val="0"/>
        </c:dLbls>
        <c:gapWidth val="150"/>
        <c:gapDepth val="0"/>
        <c:shape val="box"/>
        <c:axId val="207290416"/>
        <c:axId val="207290808"/>
        <c:axId val="0"/>
      </c:bar3DChart>
      <c:catAx>
        <c:axId val="2072904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207290808"/>
        <c:crosses val="autoZero"/>
        <c:auto val="1"/>
        <c:lblAlgn val="ctr"/>
        <c:lblOffset val="100"/>
        <c:noMultiLvlLbl val="0"/>
      </c:catAx>
      <c:valAx>
        <c:axId val="20729080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207290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a:t>Exportación de Harina de pescado desde Ecuador hacia Colombia - FOB (millones USD)</a:t>
            </a:r>
          </a:p>
        </c:rich>
      </c:tx>
      <c:overlay val="0"/>
      <c:spPr>
        <a:noFill/>
        <a:ln>
          <a:noFill/>
        </a:ln>
        <a:effectLst/>
      </c:spPr>
      <c:txPr>
        <a:bodyPr rot="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title>
    <c:autoTitleDeleted val="0"/>
    <c:plotArea>
      <c:layout/>
      <c:barChart>
        <c:barDir val="col"/>
        <c:grouping val="stacked"/>
        <c:varyColors val="0"/>
        <c:ser>
          <c:idx val="1"/>
          <c:order val="0"/>
          <c:tx>
            <c:strRef>
              <c:f>Hoja1!$C$7</c:f>
              <c:strCache>
                <c:ptCount val="1"/>
                <c:pt idx="0">
                  <c:v>FOB (millones USD)</c:v>
                </c:pt>
              </c:strCache>
            </c:strRef>
          </c:tx>
          <c:spPr>
            <a:solidFill>
              <a:schemeClr val="accent4">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Hoja1!$B$8:$B$13</c:f>
              <c:numCache>
                <c:formatCode>General</c:formatCode>
                <c:ptCount val="6"/>
                <c:pt idx="0">
                  <c:v>2013</c:v>
                </c:pt>
                <c:pt idx="1">
                  <c:v>2014</c:v>
                </c:pt>
                <c:pt idx="2">
                  <c:v>2015</c:v>
                </c:pt>
                <c:pt idx="3">
                  <c:v>2016</c:v>
                </c:pt>
                <c:pt idx="4">
                  <c:v>2017</c:v>
                </c:pt>
                <c:pt idx="5">
                  <c:v>2018</c:v>
                </c:pt>
              </c:numCache>
            </c:numRef>
          </c:cat>
          <c:val>
            <c:numRef>
              <c:f>Hoja1!$C$8:$C$13</c:f>
              <c:numCache>
                <c:formatCode>0.00</c:formatCode>
                <c:ptCount val="6"/>
                <c:pt idx="0">
                  <c:v>18.100000000000001</c:v>
                </c:pt>
                <c:pt idx="1">
                  <c:v>20.7</c:v>
                </c:pt>
                <c:pt idx="2">
                  <c:v>13</c:v>
                </c:pt>
                <c:pt idx="3">
                  <c:v>11.299999999999999</c:v>
                </c:pt>
                <c:pt idx="4">
                  <c:v>14.5</c:v>
                </c:pt>
                <c:pt idx="5">
                  <c:v>9.7000000000000011</c:v>
                </c:pt>
              </c:numCache>
            </c:numRef>
          </c:val>
          <c:extLst xmlns:c16r2="http://schemas.microsoft.com/office/drawing/2015/06/chart">
            <c:ext xmlns:c16="http://schemas.microsoft.com/office/drawing/2014/chart" uri="{C3380CC4-5D6E-409C-BE32-E72D297353CC}">
              <c16:uniqueId val="{00000000-2CE7-4CDD-8ECF-83664DE7D307}"/>
            </c:ext>
          </c:extLst>
        </c:ser>
        <c:dLbls>
          <c:dLblPos val="ctr"/>
          <c:showLegendKey val="0"/>
          <c:showVal val="1"/>
          <c:showCatName val="0"/>
          <c:showSerName val="0"/>
          <c:showPercent val="0"/>
          <c:showBubbleSize val="0"/>
        </c:dLbls>
        <c:gapWidth val="79"/>
        <c:overlap val="100"/>
        <c:axId val="208244904"/>
        <c:axId val="208245296"/>
      </c:barChart>
      <c:catAx>
        <c:axId val="2082449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208245296"/>
        <c:crosses val="autoZero"/>
        <c:auto val="1"/>
        <c:lblAlgn val="ctr"/>
        <c:lblOffset val="100"/>
        <c:noMultiLvlLbl val="0"/>
      </c:catAx>
      <c:valAx>
        <c:axId val="208245296"/>
        <c:scaling>
          <c:orientation val="minMax"/>
        </c:scaling>
        <c:delete val="1"/>
        <c:axPos val="l"/>
        <c:numFmt formatCode="0.00" sourceLinked="1"/>
        <c:majorTickMark val="none"/>
        <c:minorTickMark val="none"/>
        <c:tickLblPos val="nextTo"/>
        <c:crossAx val="2082449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all" spc="5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S" sz="1100"/>
              <a:t>Participación de las exportaciones de harina de pescado desde Ecuador hacia Colombia    (millones de dólares)</a:t>
            </a:r>
          </a:p>
        </c:rich>
      </c:tx>
      <c:overlay val="0"/>
      <c:spPr>
        <a:noFill/>
        <a:ln>
          <a:noFill/>
        </a:ln>
        <a:effectLst/>
      </c:spPr>
      <c:txPr>
        <a:bodyPr rot="0" spcFirstLastPara="1" vertOverflow="ellipsis" vert="horz" wrap="square" anchor="ctr" anchorCtr="1"/>
        <a:lstStyle/>
        <a:p>
          <a:pPr>
            <a:defRPr sz="1100" b="1" i="0" u="none" strike="noStrike" kern="1200" cap="all" spc="5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0"/>
          <c:tx>
            <c:strRef>
              <c:f>Hoja1!$C$24</c:f>
              <c:strCache>
                <c:ptCount val="1"/>
                <c:pt idx="0">
                  <c:v>Total exportaciones de Ecuador FOB (millones USD)</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Hoja1!$B$25:$B$30</c:f>
              <c:numCache>
                <c:formatCode>0</c:formatCode>
                <c:ptCount val="6"/>
                <c:pt idx="0">
                  <c:v>2013</c:v>
                </c:pt>
                <c:pt idx="1">
                  <c:v>2014</c:v>
                </c:pt>
                <c:pt idx="2">
                  <c:v>2015</c:v>
                </c:pt>
                <c:pt idx="3">
                  <c:v>2016</c:v>
                </c:pt>
                <c:pt idx="4">
                  <c:v>2017</c:v>
                </c:pt>
                <c:pt idx="5">
                  <c:v>2018</c:v>
                </c:pt>
              </c:numCache>
            </c:numRef>
          </c:cat>
          <c:val>
            <c:numRef>
              <c:f>Hoja1!$C$25:$C$30</c:f>
              <c:numCache>
                <c:formatCode>0.00</c:formatCode>
                <c:ptCount val="6"/>
                <c:pt idx="0">
                  <c:v>144.79999999999998</c:v>
                </c:pt>
                <c:pt idx="1">
                  <c:v>104.1</c:v>
                </c:pt>
                <c:pt idx="2">
                  <c:v>111.2</c:v>
                </c:pt>
                <c:pt idx="3">
                  <c:v>148.30000000000001</c:v>
                </c:pt>
                <c:pt idx="4">
                  <c:v>109.60000000000001</c:v>
                </c:pt>
                <c:pt idx="5">
                  <c:v>67.500000000000014</c:v>
                </c:pt>
              </c:numCache>
            </c:numRef>
          </c:val>
          <c:extLst xmlns:c16r2="http://schemas.microsoft.com/office/drawing/2015/06/chart">
            <c:ext xmlns:c16="http://schemas.microsoft.com/office/drawing/2014/chart" uri="{C3380CC4-5D6E-409C-BE32-E72D297353CC}">
              <c16:uniqueId val="{00000000-EFA4-4486-A6D0-3E94F781B32D}"/>
            </c:ext>
          </c:extLst>
        </c:ser>
        <c:ser>
          <c:idx val="2"/>
          <c:order val="1"/>
          <c:tx>
            <c:strRef>
              <c:f>Hoja1!$D$24</c:f>
              <c:strCache>
                <c:ptCount val="1"/>
                <c:pt idx="0">
                  <c:v>Total exportaciones de Ecuador a Colombia  FOB (millones USD)</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Hoja1!$B$25:$B$30</c:f>
              <c:numCache>
                <c:formatCode>0</c:formatCode>
                <c:ptCount val="6"/>
                <c:pt idx="0">
                  <c:v>2013</c:v>
                </c:pt>
                <c:pt idx="1">
                  <c:v>2014</c:v>
                </c:pt>
                <c:pt idx="2">
                  <c:v>2015</c:v>
                </c:pt>
                <c:pt idx="3">
                  <c:v>2016</c:v>
                </c:pt>
                <c:pt idx="4">
                  <c:v>2017</c:v>
                </c:pt>
                <c:pt idx="5">
                  <c:v>2018</c:v>
                </c:pt>
              </c:numCache>
            </c:numRef>
          </c:cat>
          <c:val>
            <c:numRef>
              <c:f>Hoja1!$D$25:$D$30</c:f>
              <c:numCache>
                <c:formatCode>0.00</c:formatCode>
                <c:ptCount val="6"/>
                <c:pt idx="0">
                  <c:v>18.100000000000001</c:v>
                </c:pt>
                <c:pt idx="1">
                  <c:v>20.7</c:v>
                </c:pt>
                <c:pt idx="2">
                  <c:v>13</c:v>
                </c:pt>
                <c:pt idx="3">
                  <c:v>11.299999999999999</c:v>
                </c:pt>
                <c:pt idx="4">
                  <c:v>14.5</c:v>
                </c:pt>
                <c:pt idx="5">
                  <c:v>9.7000000000000011</c:v>
                </c:pt>
              </c:numCache>
            </c:numRef>
          </c:val>
          <c:extLst xmlns:c16r2="http://schemas.microsoft.com/office/drawing/2015/06/chart">
            <c:ext xmlns:c16="http://schemas.microsoft.com/office/drawing/2014/chart" uri="{C3380CC4-5D6E-409C-BE32-E72D297353CC}">
              <c16:uniqueId val="{00000001-EFA4-4486-A6D0-3E94F781B32D}"/>
            </c:ext>
          </c:extLst>
        </c:ser>
        <c:dLbls>
          <c:showLegendKey val="0"/>
          <c:showVal val="1"/>
          <c:showCatName val="0"/>
          <c:showSerName val="0"/>
          <c:showPercent val="0"/>
          <c:showBubbleSize val="0"/>
        </c:dLbls>
        <c:gapWidth val="150"/>
        <c:gapDepth val="0"/>
        <c:shape val="box"/>
        <c:axId val="208246080"/>
        <c:axId val="208246472"/>
        <c:axId val="0"/>
      </c:bar3DChart>
      <c:catAx>
        <c:axId val="20824608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208246472"/>
        <c:crosses val="autoZero"/>
        <c:auto val="1"/>
        <c:lblAlgn val="ctr"/>
        <c:lblOffset val="100"/>
        <c:noMultiLvlLbl val="0"/>
      </c:catAx>
      <c:valAx>
        <c:axId val="208246472"/>
        <c:scaling>
          <c:orientation val="minMax"/>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208246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Reversed" id="24">
  <a:schemeClr val="accent4"/>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00"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_rels/data17.xml.rels><?xml version="1.0" encoding="UTF-8" standalone="yes"?>
<Relationships xmlns="http://schemas.openxmlformats.org/package/2006/relationships"><Relationship Id="rId1" Type="http://schemas.openxmlformats.org/officeDocument/2006/relationships/image" Target="../media/image29.png"/></Relationships>
</file>

<file path=ppt/diagrams/_rels/data19.xml.rels><?xml version="1.0" encoding="UTF-8" standalone="yes"?>
<Relationships xmlns="http://schemas.openxmlformats.org/package/2006/relationships"><Relationship Id="rId1" Type="http://schemas.openxmlformats.org/officeDocument/2006/relationships/image" Target="../media/image30.png"/></Relationships>
</file>

<file path=ppt/diagrams/_rels/data21.xml.rels><?xml version="1.0" encoding="UTF-8" standalone="yes"?>
<Relationships xmlns="http://schemas.openxmlformats.org/package/2006/relationships"><Relationship Id="rId1" Type="http://schemas.openxmlformats.org/officeDocument/2006/relationships/image" Target="../media/image31.png"/></Relationships>
</file>

<file path=ppt/diagrams/_rels/data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ata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44042B-3429-4F96-9880-811FF22F9DDC}" type="doc">
      <dgm:prSet loTypeId="urn:microsoft.com/office/officeart/2005/8/layout/hList1" loCatId="list" qsTypeId="urn:microsoft.com/office/officeart/2005/8/quickstyle/simple5" qsCatId="simple" csTypeId="urn:microsoft.com/office/officeart/2005/8/colors/accent0_2" csCatId="mainScheme" phldr="1"/>
      <dgm:spPr/>
      <dgm:t>
        <a:bodyPr/>
        <a:lstStyle/>
        <a:p>
          <a:endParaRPr lang="es-ES"/>
        </a:p>
      </dgm:t>
    </dgm:pt>
    <dgm:pt modelId="{989061B9-6ABD-453F-A784-0C8A5970366C}">
      <dgm:prSet phldrT="[Texto]" custT="1"/>
      <dgm:spPr/>
      <dgm:t>
        <a:bodyPr/>
        <a:lstStyle/>
        <a:p>
          <a:r>
            <a:rPr lang="es-ES" sz="1600" dirty="0"/>
            <a:t>CAPÍTULO I INTRODUCCIÓN</a:t>
          </a:r>
        </a:p>
      </dgm:t>
    </dgm:pt>
    <dgm:pt modelId="{0E2CAED8-29BB-423C-A4B5-BC48B4BEA0DC}" type="parTrans" cxnId="{5846077D-27C4-4B10-89F7-BABA66BD96F2}">
      <dgm:prSet/>
      <dgm:spPr/>
      <dgm:t>
        <a:bodyPr/>
        <a:lstStyle/>
        <a:p>
          <a:endParaRPr lang="es-ES"/>
        </a:p>
      </dgm:t>
    </dgm:pt>
    <dgm:pt modelId="{68CC2595-7DBE-4AB6-A25E-B0FB9D923E7B}" type="sibTrans" cxnId="{5846077D-27C4-4B10-89F7-BABA66BD96F2}">
      <dgm:prSet/>
      <dgm:spPr/>
      <dgm:t>
        <a:bodyPr/>
        <a:lstStyle/>
        <a:p>
          <a:endParaRPr lang="es-ES"/>
        </a:p>
      </dgm:t>
    </dgm:pt>
    <dgm:pt modelId="{693CBCDE-5089-4275-ACB5-DA68FF105227}">
      <dgm:prSet phldrT="[Texto]" custT="1"/>
      <dgm:spPr/>
      <dgm:t>
        <a:bodyPr/>
        <a:lstStyle/>
        <a:p>
          <a:r>
            <a:rPr lang="es-ES" sz="1400" dirty="0"/>
            <a:t>Planteamiento del problema</a:t>
          </a:r>
        </a:p>
      </dgm:t>
    </dgm:pt>
    <dgm:pt modelId="{48B98F6C-15AE-4455-99E8-47F92464E43E}" type="parTrans" cxnId="{864FCE0B-95F4-4C14-A982-0D178669CDB1}">
      <dgm:prSet/>
      <dgm:spPr/>
      <dgm:t>
        <a:bodyPr/>
        <a:lstStyle/>
        <a:p>
          <a:endParaRPr lang="es-ES"/>
        </a:p>
      </dgm:t>
    </dgm:pt>
    <dgm:pt modelId="{672AB111-B381-4015-A926-4E252F9FF9FD}" type="sibTrans" cxnId="{864FCE0B-95F4-4C14-A982-0D178669CDB1}">
      <dgm:prSet/>
      <dgm:spPr/>
      <dgm:t>
        <a:bodyPr/>
        <a:lstStyle/>
        <a:p>
          <a:endParaRPr lang="es-ES"/>
        </a:p>
      </dgm:t>
    </dgm:pt>
    <dgm:pt modelId="{DF5C9756-338F-4CDA-A788-DD303CFAE4C0}">
      <dgm:prSet phldrT="[Texto]" custT="1"/>
      <dgm:spPr/>
      <dgm:t>
        <a:bodyPr/>
        <a:lstStyle/>
        <a:p>
          <a:r>
            <a:rPr lang="es-ES" sz="1400" dirty="0"/>
            <a:t>Objetivos</a:t>
          </a:r>
        </a:p>
      </dgm:t>
    </dgm:pt>
    <dgm:pt modelId="{7AC60DB1-D0F8-4986-B72B-DADF825C9171}" type="parTrans" cxnId="{90EB20F2-FEA2-421A-8BD1-5CFE9C10A0B9}">
      <dgm:prSet/>
      <dgm:spPr/>
      <dgm:t>
        <a:bodyPr/>
        <a:lstStyle/>
        <a:p>
          <a:endParaRPr lang="es-ES"/>
        </a:p>
      </dgm:t>
    </dgm:pt>
    <dgm:pt modelId="{26C0AEFC-5295-4CEA-8C91-3EC2B887BCD2}" type="sibTrans" cxnId="{90EB20F2-FEA2-421A-8BD1-5CFE9C10A0B9}">
      <dgm:prSet/>
      <dgm:spPr/>
      <dgm:t>
        <a:bodyPr/>
        <a:lstStyle/>
        <a:p>
          <a:endParaRPr lang="es-ES"/>
        </a:p>
      </dgm:t>
    </dgm:pt>
    <dgm:pt modelId="{2E6E41E8-C6F6-4DE7-AA3C-D28D0ED8D6F1}">
      <dgm:prSet phldrT="[Texto]" custT="1"/>
      <dgm:spPr/>
      <dgm:t>
        <a:bodyPr/>
        <a:lstStyle/>
        <a:p>
          <a:r>
            <a:rPr lang="es-ES" sz="1600" dirty="0"/>
            <a:t>CAPÍTULO II MARCO TEÓRICO </a:t>
          </a:r>
        </a:p>
      </dgm:t>
    </dgm:pt>
    <dgm:pt modelId="{D484F91B-0F3E-4246-8A03-A51329F31A0D}" type="parTrans" cxnId="{248D108D-AD0C-493D-B8FF-C6589180A46E}">
      <dgm:prSet/>
      <dgm:spPr/>
      <dgm:t>
        <a:bodyPr/>
        <a:lstStyle/>
        <a:p>
          <a:endParaRPr lang="es-ES"/>
        </a:p>
      </dgm:t>
    </dgm:pt>
    <dgm:pt modelId="{68BE0418-B839-4D15-A02B-F828D5172E6D}" type="sibTrans" cxnId="{248D108D-AD0C-493D-B8FF-C6589180A46E}">
      <dgm:prSet/>
      <dgm:spPr/>
      <dgm:t>
        <a:bodyPr/>
        <a:lstStyle/>
        <a:p>
          <a:endParaRPr lang="es-ES"/>
        </a:p>
      </dgm:t>
    </dgm:pt>
    <dgm:pt modelId="{60FF1318-0BF5-4BD7-8EB8-4D03D9BD22CB}">
      <dgm:prSet phldrT="[Texto]" custT="1"/>
      <dgm:spPr/>
      <dgm:t>
        <a:bodyPr/>
        <a:lstStyle/>
        <a:p>
          <a:r>
            <a:rPr lang="es-ES" sz="1400" dirty="0"/>
            <a:t>Concepciones y definiciones</a:t>
          </a:r>
        </a:p>
      </dgm:t>
    </dgm:pt>
    <dgm:pt modelId="{42F5006E-AEC6-4863-A925-AAA770CD7B9B}" type="parTrans" cxnId="{C580C600-BABF-4879-BA6B-8959C229A64B}">
      <dgm:prSet/>
      <dgm:spPr/>
      <dgm:t>
        <a:bodyPr/>
        <a:lstStyle/>
        <a:p>
          <a:endParaRPr lang="es-ES"/>
        </a:p>
      </dgm:t>
    </dgm:pt>
    <dgm:pt modelId="{4A1700C1-0836-420C-A79E-B624C22FD448}" type="sibTrans" cxnId="{C580C600-BABF-4879-BA6B-8959C229A64B}">
      <dgm:prSet/>
      <dgm:spPr/>
      <dgm:t>
        <a:bodyPr/>
        <a:lstStyle/>
        <a:p>
          <a:endParaRPr lang="es-ES"/>
        </a:p>
      </dgm:t>
    </dgm:pt>
    <dgm:pt modelId="{E9DB2998-9892-4813-B032-800241F34B8B}">
      <dgm:prSet phldrT="[Texto]" custT="1"/>
      <dgm:spPr/>
      <dgm:t>
        <a:bodyPr/>
        <a:lstStyle/>
        <a:p>
          <a:r>
            <a:rPr lang="es-ES" sz="1400" dirty="0"/>
            <a:t>Marco referencial</a:t>
          </a:r>
        </a:p>
      </dgm:t>
    </dgm:pt>
    <dgm:pt modelId="{6EA468B8-18C3-4223-9262-8691B736C245}" type="parTrans" cxnId="{3E0FAA02-9A59-48B6-AFB1-D451C0496E6A}">
      <dgm:prSet/>
      <dgm:spPr/>
      <dgm:t>
        <a:bodyPr/>
        <a:lstStyle/>
        <a:p>
          <a:endParaRPr lang="es-ES"/>
        </a:p>
      </dgm:t>
    </dgm:pt>
    <dgm:pt modelId="{AEE78B1E-F964-49A1-BDD4-BBDA6E579A9B}" type="sibTrans" cxnId="{3E0FAA02-9A59-48B6-AFB1-D451C0496E6A}">
      <dgm:prSet/>
      <dgm:spPr/>
      <dgm:t>
        <a:bodyPr/>
        <a:lstStyle/>
        <a:p>
          <a:endParaRPr lang="es-ES"/>
        </a:p>
      </dgm:t>
    </dgm:pt>
    <dgm:pt modelId="{DEC310C3-0C19-4A1E-B8C8-6D64FA3DD22F}">
      <dgm:prSet phldrT="[Texto]" custT="1"/>
      <dgm:spPr/>
      <dgm:t>
        <a:bodyPr/>
        <a:lstStyle/>
        <a:p>
          <a:r>
            <a:rPr lang="es-ES" sz="1400" b="0" dirty="0"/>
            <a:t>CAPÍTULO III: ESTUDIO DE LA OFERTA EXPORTABLE DE LA HARINA DE PESCADO DEL ECUADOR</a:t>
          </a:r>
        </a:p>
      </dgm:t>
    </dgm:pt>
    <dgm:pt modelId="{2A3C2988-6600-4883-BEED-A8958EE68B07}" type="parTrans" cxnId="{60E20C00-5995-4F33-A761-D71BA270E040}">
      <dgm:prSet/>
      <dgm:spPr/>
      <dgm:t>
        <a:bodyPr/>
        <a:lstStyle/>
        <a:p>
          <a:endParaRPr lang="es-ES"/>
        </a:p>
      </dgm:t>
    </dgm:pt>
    <dgm:pt modelId="{21351DA2-3DE0-4226-BA62-80CFC21AA328}" type="sibTrans" cxnId="{60E20C00-5995-4F33-A761-D71BA270E040}">
      <dgm:prSet/>
      <dgm:spPr/>
      <dgm:t>
        <a:bodyPr/>
        <a:lstStyle/>
        <a:p>
          <a:endParaRPr lang="es-ES"/>
        </a:p>
      </dgm:t>
    </dgm:pt>
    <dgm:pt modelId="{46DA73D5-CCE1-42BA-B5F8-23BB9A134838}">
      <dgm:prSet phldrT="[Texto]" custT="1"/>
      <dgm:spPr/>
      <dgm:t>
        <a:bodyPr/>
        <a:lstStyle/>
        <a:p>
          <a:r>
            <a:rPr lang="es-ES" sz="1400" dirty="0"/>
            <a:t>Industria</a:t>
          </a:r>
        </a:p>
      </dgm:t>
    </dgm:pt>
    <dgm:pt modelId="{D91E4CA6-B11E-4603-AA0F-F5333DD7103F}" type="parTrans" cxnId="{21767272-2B3E-46CE-AA73-D853639C9D2E}">
      <dgm:prSet/>
      <dgm:spPr/>
      <dgm:t>
        <a:bodyPr/>
        <a:lstStyle/>
        <a:p>
          <a:endParaRPr lang="es-ES"/>
        </a:p>
      </dgm:t>
    </dgm:pt>
    <dgm:pt modelId="{3B35A4E5-83E0-4B5A-9388-9618A04336AC}" type="sibTrans" cxnId="{21767272-2B3E-46CE-AA73-D853639C9D2E}">
      <dgm:prSet/>
      <dgm:spPr/>
      <dgm:t>
        <a:bodyPr/>
        <a:lstStyle/>
        <a:p>
          <a:endParaRPr lang="es-ES"/>
        </a:p>
      </dgm:t>
    </dgm:pt>
    <dgm:pt modelId="{ABE698A0-D980-4350-AED2-45A1A0C19BCA}">
      <dgm:prSet phldrT="[Texto]" custT="1"/>
      <dgm:spPr/>
      <dgm:t>
        <a:bodyPr/>
        <a:lstStyle/>
        <a:p>
          <a:r>
            <a:rPr lang="es-ES" sz="1400" dirty="0"/>
            <a:t>Balanza comercial</a:t>
          </a:r>
        </a:p>
      </dgm:t>
    </dgm:pt>
    <dgm:pt modelId="{E023177C-9580-44C4-89B3-B1D692DDE938}" type="parTrans" cxnId="{08F25FD2-268C-459B-9B1D-57E67580CCAE}">
      <dgm:prSet/>
      <dgm:spPr/>
      <dgm:t>
        <a:bodyPr/>
        <a:lstStyle/>
        <a:p>
          <a:endParaRPr lang="es-ES"/>
        </a:p>
      </dgm:t>
    </dgm:pt>
    <dgm:pt modelId="{BE64B61B-4AAF-4FC1-AE83-F3C4EA861F94}" type="sibTrans" cxnId="{08F25FD2-268C-459B-9B1D-57E67580CCAE}">
      <dgm:prSet/>
      <dgm:spPr/>
      <dgm:t>
        <a:bodyPr/>
        <a:lstStyle/>
        <a:p>
          <a:endParaRPr lang="es-ES"/>
        </a:p>
      </dgm:t>
    </dgm:pt>
    <dgm:pt modelId="{7F53C1A4-18AA-4F5F-B070-24EF376E441A}">
      <dgm:prSet phldrT="[Texto]" custT="1"/>
      <dgm:spPr/>
      <dgm:t>
        <a:bodyPr/>
        <a:lstStyle/>
        <a:p>
          <a:r>
            <a:rPr lang="es-ES" sz="1400" dirty="0"/>
            <a:t>Hipótesis</a:t>
          </a:r>
        </a:p>
      </dgm:t>
    </dgm:pt>
    <dgm:pt modelId="{BF3A5A8E-D973-409F-B88F-848EEBF2E1AF}" type="parTrans" cxnId="{9AE2B586-1149-497E-88CB-E0251587CD8F}">
      <dgm:prSet/>
      <dgm:spPr/>
      <dgm:t>
        <a:bodyPr/>
        <a:lstStyle/>
        <a:p>
          <a:endParaRPr lang="es-ES"/>
        </a:p>
      </dgm:t>
    </dgm:pt>
    <dgm:pt modelId="{98C8907B-A58E-4EA7-82CE-7C40EBFA1A1A}" type="sibTrans" cxnId="{9AE2B586-1149-497E-88CB-E0251587CD8F}">
      <dgm:prSet/>
      <dgm:spPr/>
      <dgm:t>
        <a:bodyPr/>
        <a:lstStyle/>
        <a:p>
          <a:endParaRPr lang="es-ES"/>
        </a:p>
      </dgm:t>
    </dgm:pt>
    <dgm:pt modelId="{680B3C57-91FF-4176-93AA-FE9A75B5B104}">
      <dgm:prSet phldrT="[Texto]" custT="1"/>
      <dgm:spPr/>
      <dgm:t>
        <a:bodyPr/>
        <a:lstStyle/>
        <a:p>
          <a:r>
            <a:rPr lang="es-ES" sz="1400" dirty="0"/>
            <a:t>Metodología</a:t>
          </a:r>
        </a:p>
      </dgm:t>
    </dgm:pt>
    <dgm:pt modelId="{F8F21C48-5E88-4FBD-98DC-794905E65DCE}" type="parTrans" cxnId="{B65BDF1B-CC62-4EF8-AAF6-0957A45FE5D8}">
      <dgm:prSet/>
      <dgm:spPr/>
      <dgm:t>
        <a:bodyPr/>
        <a:lstStyle/>
        <a:p>
          <a:endParaRPr lang="es-ES"/>
        </a:p>
      </dgm:t>
    </dgm:pt>
    <dgm:pt modelId="{0A64A4AE-AE3E-4FDC-A9D8-7A70BF715BC1}" type="sibTrans" cxnId="{B65BDF1B-CC62-4EF8-AAF6-0957A45FE5D8}">
      <dgm:prSet/>
      <dgm:spPr/>
      <dgm:t>
        <a:bodyPr/>
        <a:lstStyle/>
        <a:p>
          <a:endParaRPr lang="es-ES"/>
        </a:p>
      </dgm:t>
    </dgm:pt>
    <dgm:pt modelId="{859696AC-45DF-497C-9F71-AEFF8BD09713}">
      <dgm:prSet phldrT="[Texto]" custT="1"/>
      <dgm:spPr/>
      <dgm:t>
        <a:bodyPr/>
        <a:lstStyle/>
        <a:p>
          <a:r>
            <a:rPr lang="es-ES" sz="1400" dirty="0"/>
            <a:t>Justificación antecedentes </a:t>
          </a:r>
        </a:p>
      </dgm:t>
    </dgm:pt>
    <dgm:pt modelId="{60841151-4691-478D-88F6-D6CC0C20F33C}" type="parTrans" cxnId="{6215D263-6BED-4344-9727-1AB27B6EFC1E}">
      <dgm:prSet/>
      <dgm:spPr/>
      <dgm:t>
        <a:bodyPr/>
        <a:lstStyle/>
        <a:p>
          <a:endParaRPr lang="es-ES"/>
        </a:p>
      </dgm:t>
    </dgm:pt>
    <dgm:pt modelId="{F7CCD227-DB45-4FD9-AAE5-8B041B5F1BE6}" type="sibTrans" cxnId="{6215D263-6BED-4344-9727-1AB27B6EFC1E}">
      <dgm:prSet/>
      <dgm:spPr/>
      <dgm:t>
        <a:bodyPr/>
        <a:lstStyle/>
        <a:p>
          <a:endParaRPr lang="es-ES"/>
        </a:p>
      </dgm:t>
    </dgm:pt>
    <dgm:pt modelId="{BCDA4FD6-0432-42C2-8EFE-B12FEDB98795}">
      <dgm:prSet phldrT="[Texto]" custT="1"/>
      <dgm:spPr/>
      <dgm:t>
        <a:bodyPr/>
        <a:lstStyle/>
        <a:p>
          <a:r>
            <a:rPr lang="es-ES" sz="1400" dirty="0"/>
            <a:t>Marco Conceptual</a:t>
          </a:r>
        </a:p>
      </dgm:t>
    </dgm:pt>
    <dgm:pt modelId="{7A5888AE-45A3-4AE1-80DB-AAE7E35B06E1}" type="parTrans" cxnId="{A0776377-F91C-46E7-B759-519D2F858621}">
      <dgm:prSet/>
      <dgm:spPr/>
      <dgm:t>
        <a:bodyPr/>
        <a:lstStyle/>
        <a:p>
          <a:endParaRPr lang="es-ES"/>
        </a:p>
      </dgm:t>
    </dgm:pt>
    <dgm:pt modelId="{DA62C5EE-04D2-44D9-976F-889C024C8314}" type="sibTrans" cxnId="{A0776377-F91C-46E7-B759-519D2F858621}">
      <dgm:prSet/>
      <dgm:spPr/>
      <dgm:t>
        <a:bodyPr/>
        <a:lstStyle/>
        <a:p>
          <a:endParaRPr lang="es-ES"/>
        </a:p>
      </dgm:t>
    </dgm:pt>
    <dgm:pt modelId="{44AE7B9B-D536-450F-AF3E-0E2C1C45B819}">
      <dgm:prSet phldrT="[Texto]"/>
      <dgm:spPr/>
      <dgm:t>
        <a:bodyPr/>
        <a:lstStyle/>
        <a:p>
          <a:endParaRPr lang="es-ES" sz="1200" dirty="0"/>
        </a:p>
      </dgm:t>
    </dgm:pt>
    <dgm:pt modelId="{1F65864E-925D-47C9-8235-2729CE151785}" type="parTrans" cxnId="{C7110168-BD95-4A61-A63F-F5B6E7405000}">
      <dgm:prSet/>
      <dgm:spPr/>
      <dgm:t>
        <a:bodyPr/>
        <a:lstStyle/>
        <a:p>
          <a:endParaRPr lang="es-ES"/>
        </a:p>
      </dgm:t>
    </dgm:pt>
    <dgm:pt modelId="{B35AB103-2D49-450D-842F-BD8029178F57}" type="sibTrans" cxnId="{C7110168-BD95-4A61-A63F-F5B6E7405000}">
      <dgm:prSet/>
      <dgm:spPr/>
      <dgm:t>
        <a:bodyPr/>
        <a:lstStyle/>
        <a:p>
          <a:endParaRPr lang="es-ES"/>
        </a:p>
      </dgm:t>
    </dgm:pt>
    <dgm:pt modelId="{01B8A3FB-8C00-4885-B992-1DA276199260}">
      <dgm:prSet phldrT="[Texto]" custT="1"/>
      <dgm:spPr/>
      <dgm:t>
        <a:bodyPr/>
        <a:lstStyle/>
        <a:p>
          <a:r>
            <a:rPr lang="es-ES" sz="1400" dirty="0"/>
            <a:t>Harina de pescado</a:t>
          </a:r>
        </a:p>
      </dgm:t>
    </dgm:pt>
    <dgm:pt modelId="{12B997C8-D129-43C0-A9F7-42A17C49DCBC}" type="parTrans" cxnId="{459AEDF1-342A-4B59-8A82-B4A4C5B87268}">
      <dgm:prSet/>
      <dgm:spPr/>
      <dgm:t>
        <a:bodyPr/>
        <a:lstStyle/>
        <a:p>
          <a:endParaRPr lang="es-ES"/>
        </a:p>
      </dgm:t>
    </dgm:pt>
    <dgm:pt modelId="{A140B6B9-6A18-48AD-B2DA-6009F5F75340}" type="sibTrans" cxnId="{459AEDF1-342A-4B59-8A82-B4A4C5B87268}">
      <dgm:prSet/>
      <dgm:spPr/>
      <dgm:t>
        <a:bodyPr/>
        <a:lstStyle/>
        <a:p>
          <a:endParaRPr lang="es-ES"/>
        </a:p>
      </dgm:t>
    </dgm:pt>
    <dgm:pt modelId="{6DCDA3D3-EADF-4975-8E63-5E2F5E13CB4D}">
      <dgm:prSet phldrT="[Texto]" custT="1"/>
      <dgm:spPr/>
      <dgm:t>
        <a:bodyPr/>
        <a:lstStyle/>
        <a:p>
          <a:r>
            <a:rPr lang="es-ES" sz="1400" dirty="0" err="1"/>
            <a:t>Subpartida</a:t>
          </a:r>
          <a:r>
            <a:rPr lang="es-ES" sz="1400" dirty="0"/>
            <a:t> arancelaria</a:t>
          </a:r>
        </a:p>
      </dgm:t>
    </dgm:pt>
    <dgm:pt modelId="{8ED8D4F8-BDD8-4575-BAC6-42144C05E569}" type="parTrans" cxnId="{B961C050-123D-4EC0-B87D-DF898D04D530}">
      <dgm:prSet/>
      <dgm:spPr/>
      <dgm:t>
        <a:bodyPr/>
        <a:lstStyle/>
        <a:p>
          <a:endParaRPr lang="es-ES"/>
        </a:p>
      </dgm:t>
    </dgm:pt>
    <dgm:pt modelId="{2737C7F6-0438-483A-80F7-00F078F8BA34}" type="sibTrans" cxnId="{B961C050-123D-4EC0-B87D-DF898D04D530}">
      <dgm:prSet/>
      <dgm:spPr/>
      <dgm:t>
        <a:bodyPr/>
        <a:lstStyle/>
        <a:p>
          <a:endParaRPr lang="es-ES"/>
        </a:p>
      </dgm:t>
    </dgm:pt>
    <dgm:pt modelId="{C4BE45AA-CF4C-4038-9815-AA3A73989EA0}">
      <dgm:prSet phldrT="[Texto]" custT="1"/>
      <dgm:spPr/>
      <dgm:t>
        <a:bodyPr/>
        <a:lstStyle/>
        <a:p>
          <a:r>
            <a:rPr lang="es-ES" sz="1400" dirty="0"/>
            <a:t>Capacidad instalada</a:t>
          </a:r>
        </a:p>
      </dgm:t>
    </dgm:pt>
    <dgm:pt modelId="{946DCBEC-FAF6-4E4F-92D6-A81CA7DBC143}" type="parTrans" cxnId="{4B29C7D2-EABB-42E2-803E-2D8C05CD66C1}">
      <dgm:prSet/>
      <dgm:spPr/>
      <dgm:t>
        <a:bodyPr/>
        <a:lstStyle/>
        <a:p>
          <a:endParaRPr lang="es-ES"/>
        </a:p>
      </dgm:t>
    </dgm:pt>
    <dgm:pt modelId="{CAA9EEF1-381D-42E3-AF14-C82D950C0972}" type="sibTrans" cxnId="{4B29C7D2-EABB-42E2-803E-2D8C05CD66C1}">
      <dgm:prSet/>
      <dgm:spPr/>
      <dgm:t>
        <a:bodyPr/>
        <a:lstStyle/>
        <a:p>
          <a:endParaRPr lang="es-ES"/>
        </a:p>
      </dgm:t>
    </dgm:pt>
    <dgm:pt modelId="{328B41A5-B55B-4C8D-8829-E8FF4DD1877B}">
      <dgm:prSet phldrT="[Texto]" custT="1"/>
      <dgm:spPr/>
      <dgm:t>
        <a:bodyPr/>
        <a:lstStyle/>
        <a:p>
          <a:r>
            <a:rPr lang="es-ES" sz="1400" dirty="0"/>
            <a:t>Producción nacional</a:t>
          </a:r>
        </a:p>
      </dgm:t>
    </dgm:pt>
    <dgm:pt modelId="{A9E067B4-3670-474A-B834-6F324DADC0A9}" type="parTrans" cxnId="{FEE44700-4B4A-4525-9377-9D7FECEB5C58}">
      <dgm:prSet/>
      <dgm:spPr/>
      <dgm:t>
        <a:bodyPr/>
        <a:lstStyle/>
        <a:p>
          <a:endParaRPr lang="es-ES"/>
        </a:p>
      </dgm:t>
    </dgm:pt>
    <dgm:pt modelId="{09B26211-01A5-4218-A93D-956B0EB313F2}" type="sibTrans" cxnId="{FEE44700-4B4A-4525-9377-9D7FECEB5C58}">
      <dgm:prSet/>
      <dgm:spPr/>
      <dgm:t>
        <a:bodyPr/>
        <a:lstStyle/>
        <a:p>
          <a:endParaRPr lang="es-ES"/>
        </a:p>
      </dgm:t>
    </dgm:pt>
    <dgm:pt modelId="{9ABB7C12-5701-4E35-98C0-B6703F7068F4}">
      <dgm:prSet phldrT="[Texto]"/>
      <dgm:spPr/>
      <dgm:t>
        <a:bodyPr/>
        <a:lstStyle/>
        <a:p>
          <a:endParaRPr lang="es-ES" sz="1200" dirty="0"/>
        </a:p>
      </dgm:t>
    </dgm:pt>
    <dgm:pt modelId="{3531B5B5-474E-4510-82EE-D7D20FFFC573}" type="parTrans" cxnId="{20CA5874-49F4-46EE-9215-6A5909B038BF}">
      <dgm:prSet/>
      <dgm:spPr/>
      <dgm:t>
        <a:bodyPr/>
        <a:lstStyle/>
        <a:p>
          <a:endParaRPr lang="es-ES"/>
        </a:p>
      </dgm:t>
    </dgm:pt>
    <dgm:pt modelId="{4A373ED1-2AB7-42F9-A257-888A1EE774C3}" type="sibTrans" cxnId="{20CA5874-49F4-46EE-9215-6A5909B038BF}">
      <dgm:prSet/>
      <dgm:spPr/>
      <dgm:t>
        <a:bodyPr/>
        <a:lstStyle/>
        <a:p>
          <a:endParaRPr lang="es-ES"/>
        </a:p>
      </dgm:t>
    </dgm:pt>
    <dgm:pt modelId="{8F04A1A4-FA62-4CB6-8ABA-5FF6234E81B8}">
      <dgm:prSet phldrT="[Texto]" custT="1"/>
      <dgm:spPr/>
      <dgm:t>
        <a:bodyPr/>
        <a:lstStyle/>
        <a:p>
          <a:r>
            <a:rPr lang="es-ES" sz="1400" dirty="0"/>
            <a:t>Logística internacional</a:t>
          </a:r>
        </a:p>
      </dgm:t>
    </dgm:pt>
    <dgm:pt modelId="{7323DDDE-35C4-44F4-A2EB-00B07E330EB3}" type="parTrans" cxnId="{456F5D6C-1D47-4A42-A3F6-868F0BA46349}">
      <dgm:prSet/>
      <dgm:spPr/>
      <dgm:t>
        <a:bodyPr/>
        <a:lstStyle/>
        <a:p>
          <a:endParaRPr lang="es-ES"/>
        </a:p>
      </dgm:t>
    </dgm:pt>
    <dgm:pt modelId="{9669E6F9-B838-49F9-82BA-5DC82038F011}" type="sibTrans" cxnId="{456F5D6C-1D47-4A42-A3F6-868F0BA46349}">
      <dgm:prSet/>
      <dgm:spPr/>
      <dgm:t>
        <a:bodyPr/>
        <a:lstStyle/>
        <a:p>
          <a:endParaRPr lang="es-ES"/>
        </a:p>
      </dgm:t>
    </dgm:pt>
    <dgm:pt modelId="{9EB6E871-2E56-45AD-8C09-1239189BC8FF}">
      <dgm:prSet phldrT="[Texto]" custT="1"/>
      <dgm:spPr/>
      <dgm:t>
        <a:bodyPr/>
        <a:lstStyle/>
        <a:p>
          <a:r>
            <a:rPr lang="es-ES" sz="1400" dirty="0"/>
            <a:t>Conclusiones de capítulo </a:t>
          </a:r>
        </a:p>
      </dgm:t>
    </dgm:pt>
    <dgm:pt modelId="{81D808F5-6C66-450F-816A-A36FF0FD5539}" type="parTrans" cxnId="{4352829D-3EC8-4DAC-9935-67A9C585AEC4}">
      <dgm:prSet/>
      <dgm:spPr/>
      <dgm:t>
        <a:bodyPr/>
        <a:lstStyle/>
        <a:p>
          <a:endParaRPr lang="es-ES"/>
        </a:p>
      </dgm:t>
    </dgm:pt>
    <dgm:pt modelId="{C3457E43-10BB-4103-AA58-D31948087825}" type="sibTrans" cxnId="{4352829D-3EC8-4DAC-9935-67A9C585AEC4}">
      <dgm:prSet/>
      <dgm:spPr/>
      <dgm:t>
        <a:bodyPr/>
        <a:lstStyle/>
        <a:p>
          <a:endParaRPr lang="es-ES"/>
        </a:p>
      </dgm:t>
    </dgm:pt>
    <dgm:pt modelId="{A7ADA4FD-B0C5-420F-8B5E-CCCB4E27E336}" type="pres">
      <dgm:prSet presAssocID="{A944042B-3429-4F96-9880-811FF22F9DDC}" presName="Name0" presStyleCnt="0">
        <dgm:presLayoutVars>
          <dgm:dir/>
          <dgm:animLvl val="lvl"/>
          <dgm:resizeHandles val="exact"/>
        </dgm:presLayoutVars>
      </dgm:prSet>
      <dgm:spPr/>
      <dgm:t>
        <a:bodyPr/>
        <a:lstStyle/>
        <a:p>
          <a:endParaRPr lang="es-ES"/>
        </a:p>
      </dgm:t>
    </dgm:pt>
    <dgm:pt modelId="{AD3308FE-5156-49CC-932D-19FC645595B8}" type="pres">
      <dgm:prSet presAssocID="{989061B9-6ABD-453F-A784-0C8A5970366C}" presName="composite" presStyleCnt="0"/>
      <dgm:spPr/>
    </dgm:pt>
    <dgm:pt modelId="{52AE0CE2-E8B9-4E57-AB5F-2A7C294AB0CA}" type="pres">
      <dgm:prSet presAssocID="{989061B9-6ABD-453F-A784-0C8A5970366C}" presName="parTx" presStyleLbl="alignNode1" presStyleIdx="0" presStyleCnt="3">
        <dgm:presLayoutVars>
          <dgm:chMax val="0"/>
          <dgm:chPref val="0"/>
          <dgm:bulletEnabled val="1"/>
        </dgm:presLayoutVars>
      </dgm:prSet>
      <dgm:spPr/>
      <dgm:t>
        <a:bodyPr/>
        <a:lstStyle/>
        <a:p>
          <a:endParaRPr lang="es-ES"/>
        </a:p>
      </dgm:t>
    </dgm:pt>
    <dgm:pt modelId="{6730B955-076F-4685-9D09-0C7B81337091}" type="pres">
      <dgm:prSet presAssocID="{989061B9-6ABD-453F-A784-0C8A5970366C}" presName="desTx" presStyleLbl="alignAccFollowNode1" presStyleIdx="0" presStyleCnt="3">
        <dgm:presLayoutVars>
          <dgm:bulletEnabled val="1"/>
        </dgm:presLayoutVars>
      </dgm:prSet>
      <dgm:spPr/>
      <dgm:t>
        <a:bodyPr/>
        <a:lstStyle/>
        <a:p>
          <a:endParaRPr lang="es-ES"/>
        </a:p>
      </dgm:t>
    </dgm:pt>
    <dgm:pt modelId="{CD630C30-75C0-4832-B96C-DDD23F7029FA}" type="pres">
      <dgm:prSet presAssocID="{68CC2595-7DBE-4AB6-A25E-B0FB9D923E7B}" presName="space" presStyleCnt="0"/>
      <dgm:spPr/>
    </dgm:pt>
    <dgm:pt modelId="{90D9D125-121A-4608-9DC1-85B07514600C}" type="pres">
      <dgm:prSet presAssocID="{2E6E41E8-C6F6-4DE7-AA3C-D28D0ED8D6F1}" presName="composite" presStyleCnt="0"/>
      <dgm:spPr/>
    </dgm:pt>
    <dgm:pt modelId="{3130CDA0-C897-47A3-A44C-6B628D7EF18E}" type="pres">
      <dgm:prSet presAssocID="{2E6E41E8-C6F6-4DE7-AA3C-D28D0ED8D6F1}" presName="parTx" presStyleLbl="alignNode1" presStyleIdx="1" presStyleCnt="3">
        <dgm:presLayoutVars>
          <dgm:chMax val="0"/>
          <dgm:chPref val="0"/>
          <dgm:bulletEnabled val="1"/>
        </dgm:presLayoutVars>
      </dgm:prSet>
      <dgm:spPr/>
      <dgm:t>
        <a:bodyPr/>
        <a:lstStyle/>
        <a:p>
          <a:endParaRPr lang="es-ES"/>
        </a:p>
      </dgm:t>
    </dgm:pt>
    <dgm:pt modelId="{24D543EF-AF58-47C2-9E23-A03BEB35150F}" type="pres">
      <dgm:prSet presAssocID="{2E6E41E8-C6F6-4DE7-AA3C-D28D0ED8D6F1}" presName="desTx" presStyleLbl="alignAccFollowNode1" presStyleIdx="1" presStyleCnt="3">
        <dgm:presLayoutVars>
          <dgm:bulletEnabled val="1"/>
        </dgm:presLayoutVars>
      </dgm:prSet>
      <dgm:spPr/>
      <dgm:t>
        <a:bodyPr/>
        <a:lstStyle/>
        <a:p>
          <a:endParaRPr lang="es-ES"/>
        </a:p>
      </dgm:t>
    </dgm:pt>
    <dgm:pt modelId="{8D4CDD25-1C21-4D90-B923-F4AFD40D9B13}" type="pres">
      <dgm:prSet presAssocID="{68BE0418-B839-4D15-A02B-F828D5172E6D}" presName="space" presStyleCnt="0"/>
      <dgm:spPr/>
    </dgm:pt>
    <dgm:pt modelId="{C2929D8A-77E5-4350-9D39-803BC8849B44}" type="pres">
      <dgm:prSet presAssocID="{DEC310C3-0C19-4A1E-B8C8-6D64FA3DD22F}" presName="composite" presStyleCnt="0"/>
      <dgm:spPr/>
    </dgm:pt>
    <dgm:pt modelId="{CDBFB96F-8992-4256-B268-136F10A533E6}" type="pres">
      <dgm:prSet presAssocID="{DEC310C3-0C19-4A1E-B8C8-6D64FA3DD22F}" presName="parTx" presStyleLbl="alignNode1" presStyleIdx="2" presStyleCnt="3" custScaleY="95367">
        <dgm:presLayoutVars>
          <dgm:chMax val="0"/>
          <dgm:chPref val="0"/>
          <dgm:bulletEnabled val="1"/>
        </dgm:presLayoutVars>
      </dgm:prSet>
      <dgm:spPr/>
      <dgm:t>
        <a:bodyPr/>
        <a:lstStyle/>
        <a:p>
          <a:endParaRPr lang="es-ES"/>
        </a:p>
      </dgm:t>
    </dgm:pt>
    <dgm:pt modelId="{231E52AB-7F87-4029-9C3A-9C90ACF047D9}" type="pres">
      <dgm:prSet presAssocID="{DEC310C3-0C19-4A1E-B8C8-6D64FA3DD22F}" presName="desTx" presStyleLbl="alignAccFollowNode1" presStyleIdx="2" presStyleCnt="3">
        <dgm:presLayoutVars>
          <dgm:bulletEnabled val="1"/>
        </dgm:presLayoutVars>
      </dgm:prSet>
      <dgm:spPr/>
      <dgm:t>
        <a:bodyPr/>
        <a:lstStyle/>
        <a:p>
          <a:endParaRPr lang="es-ES"/>
        </a:p>
      </dgm:t>
    </dgm:pt>
  </dgm:ptLst>
  <dgm:cxnLst>
    <dgm:cxn modelId="{E96AB1BB-A0BA-4A24-B03F-ECA216BD2529}" type="presOf" srcId="{A944042B-3429-4F96-9880-811FF22F9DDC}" destId="{A7ADA4FD-B0C5-420F-8B5E-CCCB4E27E336}" srcOrd="0" destOrd="0" presId="urn:microsoft.com/office/officeart/2005/8/layout/hList1"/>
    <dgm:cxn modelId="{20CA5874-49F4-46EE-9215-6A5909B038BF}" srcId="{DEC310C3-0C19-4A1E-B8C8-6D64FA3DD22F}" destId="{9ABB7C12-5701-4E35-98C0-B6703F7068F4}" srcOrd="8" destOrd="0" parTransId="{3531B5B5-474E-4510-82EE-D7D20FFFC573}" sibTransId="{4A373ED1-2AB7-42F9-A257-888A1EE774C3}"/>
    <dgm:cxn modelId="{C38E9CFC-AA2B-41FD-BD83-B0764BCF5742}" type="presOf" srcId="{680B3C57-91FF-4176-93AA-FE9A75B5B104}" destId="{6730B955-076F-4685-9D09-0C7B81337091}" srcOrd="0" destOrd="3" presId="urn:microsoft.com/office/officeart/2005/8/layout/hList1"/>
    <dgm:cxn modelId="{B7EECCE1-9134-4AF5-9AA8-1907A6D8CABA}" type="presOf" srcId="{989061B9-6ABD-453F-A784-0C8A5970366C}" destId="{52AE0CE2-E8B9-4E57-AB5F-2A7C294AB0CA}" srcOrd="0" destOrd="0" presId="urn:microsoft.com/office/officeart/2005/8/layout/hList1"/>
    <dgm:cxn modelId="{4352829D-3EC8-4DAC-9935-67A9C585AEC4}" srcId="{DEC310C3-0C19-4A1E-B8C8-6D64FA3DD22F}" destId="{9EB6E871-2E56-45AD-8C09-1239189BC8FF}" srcOrd="7" destOrd="0" parTransId="{81D808F5-6C66-450F-816A-A36FF0FD5539}" sibTransId="{C3457E43-10BB-4103-AA58-D31948087825}"/>
    <dgm:cxn modelId="{90EB20F2-FEA2-421A-8BD1-5CFE9C10A0B9}" srcId="{989061B9-6ABD-453F-A784-0C8A5970366C}" destId="{DF5C9756-338F-4CDA-A788-DD303CFAE4C0}" srcOrd="1" destOrd="0" parTransId="{7AC60DB1-D0F8-4986-B72B-DADF825C9171}" sibTransId="{26C0AEFC-5295-4CEA-8C91-3EC2B887BCD2}"/>
    <dgm:cxn modelId="{931F03E4-1303-44F9-AFB0-34114CC23920}" type="presOf" srcId="{2E6E41E8-C6F6-4DE7-AA3C-D28D0ED8D6F1}" destId="{3130CDA0-C897-47A3-A44C-6B628D7EF18E}" srcOrd="0" destOrd="0" presId="urn:microsoft.com/office/officeart/2005/8/layout/hList1"/>
    <dgm:cxn modelId="{21767272-2B3E-46CE-AA73-D853639C9D2E}" srcId="{DEC310C3-0C19-4A1E-B8C8-6D64FA3DD22F}" destId="{46DA73D5-CCE1-42BA-B5F8-23BB9A134838}" srcOrd="0" destOrd="0" parTransId="{D91E4CA6-B11E-4603-AA0F-F5333DD7103F}" sibTransId="{3B35A4E5-83E0-4B5A-9388-9618A04336AC}"/>
    <dgm:cxn modelId="{258DB811-D1D3-43A0-8122-9FD45FF60C34}" type="presOf" srcId="{ABE698A0-D980-4350-AED2-45A1A0C19BCA}" destId="{231E52AB-7F87-4029-9C3A-9C90ACF047D9}" srcOrd="0" destOrd="1" presId="urn:microsoft.com/office/officeart/2005/8/layout/hList1"/>
    <dgm:cxn modelId="{D1FEC516-D626-4544-8155-B70C50BE6410}" type="presOf" srcId="{6DCDA3D3-EADF-4975-8E63-5E2F5E13CB4D}" destId="{231E52AB-7F87-4029-9C3A-9C90ACF047D9}" srcOrd="0" destOrd="3" presId="urn:microsoft.com/office/officeart/2005/8/layout/hList1"/>
    <dgm:cxn modelId="{91EBBA72-02C3-4270-88C3-5637EBAAE631}" type="presOf" srcId="{46DA73D5-CCE1-42BA-B5F8-23BB9A134838}" destId="{231E52AB-7F87-4029-9C3A-9C90ACF047D9}" srcOrd="0" destOrd="0" presId="urn:microsoft.com/office/officeart/2005/8/layout/hList1"/>
    <dgm:cxn modelId="{D7BA69B1-D499-4505-8413-42DF3DB5B1D4}" type="presOf" srcId="{60FF1318-0BF5-4BD7-8EB8-4D03D9BD22CB}" destId="{24D543EF-AF58-47C2-9E23-A03BEB35150F}" srcOrd="0" destOrd="0" presId="urn:microsoft.com/office/officeart/2005/8/layout/hList1"/>
    <dgm:cxn modelId="{6215D263-6BED-4344-9727-1AB27B6EFC1E}" srcId="{989061B9-6ABD-453F-A784-0C8A5970366C}" destId="{859696AC-45DF-497C-9F71-AEFF8BD09713}" srcOrd="4" destOrd="0" parTransId="{60841151-4691-478D-88F6-D6CC0C20F33C}" sibTransId="{F7CCD227-DB45-4FD9-AAE5-8B041B5F1BE6}"/>
    <dgm:cxn modelId="{29CFCAAF-3A67-46EE-AD58-2A072EFE767A}" type="presOf" srcId="{DEC310C3-0C19-4A1E-B8C8-6D64FA3DD22F}" destId="{CDBFB96F-8992-4256-B268-136F10A533E6}" srcOrd="0" destOrd="0" presId="urn:microsoft.com/office/officeart/2005/8/layout/hList1"/>
    <dgm:cxn modelId="{A37F89F0-1342-4E33-A700-5148AEE13759}" type="presOf" srcId="{01B8A3FB-8C00-4885-B992-1DA276199260}" destId="{231E52AB-7F87-4029-9C3A-9C90ACF047D9}" srcOrd="0" destOrd="2" presId="urn:microsoft.com/office/officeart/2005/8/layout/hList1"/>
    <dgm:cxn modelId="{3E0FAA02-9A59-48B6-AFB1-D451C0496E6A}" srcId="{2E6E41E8-C6F6-4DE7-AA3C-D28D0ED8D6F1}" destId="{E9DB2998-9892-4813-B032-800241F34B8B}" srcOrd="1" destOrd="0" parTransId="{6EA468B8-18C3-4223-9262-8691B736C245}" sibTransId="{AEE78B1E-F964-49A1-BDD4-BBDA6E579A9B}"/>
    <dgm:cxn modelId="{B8B91496-DFA7-428B-9B91-98E5799634F9}" type="presOf" srcId="{7F53C1A4-18AA-4F5F-B070-24EF376E441A}" destId="{6730B955-076F-4685-9D09-0C7B81337091}" srcOrd="0" destOrd="2" presId="urn:microsoft.com/office/officeart/2005/8/layout/hList1"/>
    <dgm:cxn modelId="{3CC81B8A-9420-4A67-8616-580991AFA76A}" type="presOf" srcId="{859696AC-45DF-497C-9F71-AEFF8BD09713}" destId="{6730B955-076F-4685-9D09-0C7B81337091}" srcOrd="0" destOrd="4" presId="urn:microsoft.com/office/officeart/2005/8/layout/hList1"/>
    <dgm:cxn modelId="{459AEDF1-342A-4B59-8A82-B4A4C5B87268}" srcId="{DEC310C3-0C19-4A1E-B8C8-6D64FA3DD22F}" destId="{01B8A3FB-8C00-4885-B992-1DA276199260}" srcOrd="2" destOrd="0" parTransId="{12B997C8-D129-43C0-A9F7-42A17C49DCBC}" sibTransId="{A140B6B9-6A18-48AD-B2DA-6009F5F75340}"/>
    <dgm:cxn modelId="{5846077D-27C4-4B10-89F7-BABA66BD96F2}" srcId="{A944042B-3429-4F96-9880-811FF22F9DDC}" destId="{989061B9-6ABD-453F-A784-0C8A5970366C}" srcOrd="0" destOrd="0" parTransId="{0E2CAED8-29BB-423C-A4B5-BC48B4BEA0DC}" sibTransId="{68CC2595-7DBE-4AB6-A25E-B0FB9D923E7B}"/>
    <dgm:cxn modelId="{CA1526B2-2887-463F-9763-022B7D30FD3A}" type="presOf" srcId="{BCDA4FD6-0432-42C2-8EFE-B12FEDB98795}" destId="{24D543EF-AF58-47C2-9E23-A03BEB35150F}" srcOrd="0" destOrd="2" presId="urn:microsoft.com/office/officeart/2005/8/layout/hList1"/>
    <dgm:cxn modelId="{B65BDF1B-CC62-4EF8-AAF6-0957A45FE5D8}" srcId="{989061B9-6ABD-453F-A784-0C8A5970366C}" destId="{680B3C57-91FF-4176-93AA-FE9A75B5B104}" srcOrd="3" destOrd="0" parTransId="{F8F21C48-5E88-4FBD-98DC-794905E65DCE}" sibTransId="{0A64A4AE-AE3E-4FDC-A9D8-7A70BF715BC1}"/>
    <dgm:cxn modelId="{248D108D-AD0C-493D-B8FF-C6589180A46E}" srcId="{A944042B-3429-4F96-9880-811FF22F9DDC}" destId="{2E6E41E8-C6F6-4DE7-AA3C-D28D0ED8D6F1}" srcOrd="1" destOrd="0" parTransId="{D484F91B-0F3E-4246-8A03-A51329F31A0D}" sibTransId="{68BE0418-B839-4D15-A02B-F828D5172E6D}"/>
    <dgm:cxn modelId="{4B29C7D2-EABB-42E2-803E-2D8C05CD66C1}" srcId="{DEC310C3-0C19-4A1E-B8C8-6D64FA3DD22F}" destId="{C4BE45AA-CF4C-4038-9815-AA3A73989EA0}" srcOrd="4" destOrd="0" parTransId="{946DCBEC-FAF6-4E4F-92D6-A81CA7DBC143}" sibTransId="{CAA9EEF1-381D-42E3-AF14-C82D950C0972}"/>
    <dgm:cxn modelId="{60E20C00-5995-4F33-A761-D71BA270E040}" srcId="{A944042B-3429-4F96-9880-811FF22F9DDC}" destId="{DEC310C3-0C19-4A1E-B8C8-6D64FA3DD22F}" srcOrd="2" destOrd="0" parTransId="{2A3C2988-6600-4883-BEED-A8958EE68B07}" sibTransId="{21351DA2-3DE0-4226-BA62-80CFC21AA328}"/>
    <dgm:cxn modelId="{C580C600-BABF-4879-BA6B-8959C229A64B}" srcId="{2E6E41E8-C6F6-4DE7-AA3C-D28D0ED8D6F1}" destId="{60FF1318-0BF5-4BD7-8EB8-4D03D9BD22CB}" srcOrd="0" destOrd="0" parTransId="{42F5006E-AEC6-4863-A925-AAA770CD7B9B}" sibTransId="{4A1700C1-0836-420C-A79E-B624C22FD448}"/>
    <dgm:cxn modelId="{B961C050-123D-4EC0-B87D-DF898D04D530}" srcId="{DEC310C3-0C19-4A1E-B8C8-6D64FA3DD22F}" destId="{6DCDA3D3-EADF-4975-8E63-5E2F5E13CB4D}" srcOrd="3" destOrd="0" parTransId="{8ED8D4F8-BDD8-4575-BAC6-42144C05E569}" sibTransId="{2737C7F6-0438-483A-80F7-00F078F8BA34}"/>
    <dgm:cxn modelId="{9AE2B586-1149-497E-88CB-E0251587CD8F}" srcId="{989061B9-6ABD-453F-A784-0C8A5970366C}" destId="{7F53C1A4-18AA-4F5F-B070-24EF376E441A}" srcOrd="2" destOrd="0" parTransId="{BF3A5A8E-D973-409F-B88F-848EEBF2E1AF}" sibTransId="{98C8907B-A58E-4EA7-82CE-7C40EBFA1A1A}"/>
    <dgm:cxn modelId="{2410CB0A-7E01-4CC3-B2C7-DBAB6C7284B8}" type="presOf" srcId="{E9DB2998-9892-4813-B032-800241F34B8B}" destId="{24D543EF-AF58-47C2-9E23-A03BEB35150F}" srcOrd="0" destOrd="1" presId="urn:microsoft.com/office/officeart/2005/8/layout/hList1"/>
    <dgm:cxn modelId="{6D31A346-EB28-4954-BFD4-B7C01E9FEB2D}" type="presOf" srcId="{C4BE45AA-CF4C-4038-9815-AA3A73989EA0}" destId="{231E52AB-7F87-4029-9C3A-9C90ACF047D9}" srcOrd="0" destOrd="4" presId="urn:microsoft.com/office/officeart/2005/8/layout/hList1"/>
    <dgm:cxn modelId="{456F5D6C-1D47-4A42-A3F6-868F0BA46349}" srcId="{DEC310C3-0C19-4A1E-B8C8-6D64FA3DD22F}" destId="{8F04A1A4-FA62-4CB6-8ABA-5FF6234E81B8}" srcOrd="6" destOrd="0" parTransId="{7323DDDE-35C4-44F4-A2EB-00B07E330EB3}" sibTransId="{9669E6F9-B838-49F9-82BA-5DC82038F011}"/>
    <dgm:cxn modelId="{A0776377-F91C-46E7-B759-519D2F858621}" srcId="{2E6E41E8-C6F6-4DE7-AA3C-D28D0ED8D6F1}" destId="{BCDA4FD6-0432-42C2-8EFE-B12FEDB98795}" srcOrd="2" destOrd="0" parTransId="{7A5888AE-45A3-4AE1-80DB-AAE7E35B06E1}" sibTransId="{DA62C5EE-04D2-44D9-976F-889C024C8314}"/>
    <dgm:cxn modelId="{2775E326-667C-4360-A741-DC0634FBB950}" type="presOf" srcId="{8F04A1A4-FA62-4CB6-8ABA-5FF6234E81B8}" destId="{231E52AB-7F87-4029-9C3A-9C90ACF047D9}" srcOrd="0" destOrd="6" presId="urn:microsoft.com/office/officeart/2005/8/layout/hList1"/>
    <dgm:cxn modelId="{BEF1AB0A-7C97-4EE4-A7B5-1DB07402597B}" type="presOf" srcId="{44AE7B9B-D536-450F-AF3E-0E2C1C45B819}" destId="{24D543EF-AF58-47C2-9E23-A03BEB35150F}" srcOrd="0" destOrd="3" presId="urn:microsoft.com/office/officeart/2005/8/layout/hList1"/>
    <dgm:cxn modelId="{7085D0E9-9CE8-427B-A3F7-576CCF114E18}" type="presOf" srcId="{9ABB7C12-5701-4E35-98C0-B6703F7068F4}" destId="{231E52AB-7F87-4029-9C3A-9C90ACF047D9}" srcOrd="0" destOrd="8" presId="urn:microsoft.com/office/officeart/2005/8/layout/hList1"/>
    <dgm:cxn modelId="{19B9A78E-2034-4E6F-885E-98CE60C6C59E}" type="presOf" srcId="{328B41A5-B55B-4C8D-8829-E8FF4DD1877B}" destId="{231E52AB-7F87-4029-9C3A-9C90ACF047D9}" srcOrd="0" destOrd="5" presId="urn:microsoft.com/office/officeart/2005/8/layout/hList1"/>
    <dgm:cxn modelId="{08F25FD2-268C-459B-9B1D-57E67580CCAE}" srcId="{DEC310C3-0C19-4A1E-B8C8-6D64FA3DD22F}" destId="{ABE698A0-D980-4350-AED2-45A1A0C19BCA}" srcOrd="1" destOrd="0" parTransId="{E023177C-9580-44C4-89B3-B1D692DDE938}" sibTransId="{BE64B61B-4AAF-4FC1-AE83-F3C4EA861F94}"/>
    <dgm:cxn modelId="{864FCE0B-95F4-4C14-A982-0D178669CDB1}" srcId="{989061B9-6ABD-453F-A784-0C8A5970366C}" destId="{693CBCDE-5089-4275-ACB5-DA68FF105227}" srcOrd="0" destOrd="0" parTransId="{48B98F6C-15AE-4455-99E8-47F92464E43E}" sibTransId="{672AB111-B381-4015-A926-4E252F9FF9FD}"/>
    <dgm:cxn modelId="{FEE44700-4B4A-4525-9377-9D7FECEB5C58}" srcId="{DEC310C3-0C19-4A1E-B8C8-6D64FA3DD22F}" destId="{328B41A5-B55B-4C8D-8829-E8FF4DD1877B}" srcOrd="5" destOrd="0" parTransId="{A9E067B4-3670-474A-B834-6F324DADC0A9}" sibTransId="{09B26211-01A5-4218-A93D-956B0EB313F2}"/>
    <dgm:cxn modelId="{13E8AF56-EA27-48E0-A5A1-36FAC41B0518}" type="presOf" srcId="{9EB6E871-2E56-45AD-8C09-1239189BC8FF}" destId="{231E52AB-7F87-4029-9C3A-9C90ACF047D9}" srcOrd="0" destOrd="7" presId="urn:microsoft.com/office/officeart/2005/8/layout/hList1"/>
    <dgm:cxn modelId="{464E85E9-8BBA-4031-A54B-0A3A9D44A1EB}" type="presOf" srcId="{DF5C9756-338F-4CDA-A788-DD303CFAE4C0}" destId="{6730B955-076F-4685-9D09-0C7B81337091}" srcOrd="0" destOrd="1" presId="urn:microsoft.com/office/officeart/2005/8/layout/hList1"/>
    <dgm:cxn modelId="{5BDDA7F1-753F-4E58-8848-CFFA8F5DF8AF}" type="presOf" srcId="{693CBCDE-5089-4275-ACB5-DA68FF105227}" destId="{6730B955-076F-4685-9D09-0C7B81337091}" srcOrd="0" destOrd="0" presId="urn:microsoft.com/office/officeart/2005/8/layout/hList1"/>
    <dgm:cxn modelId="{C7110168-BD95-4A61-A63F-F5B6E7405000}" srcId="{2E6E41E8-C6F6-4DE7-AA3C-D28D0ED8D6F1}" destId="{44AE7B9B-D536-450F-AF3E-0E2C1C45B819}" srcOrd="3" destOrd="0" parTransId="{1F65864E-925D-47C9-8235-2729CE151785}" sibTransId="{B35AB103-2D49-450D-842F-BD8029178F57}"/>
    <dgm:cxn modelId="{3D97D549-A867-4EF3-B7EB-69E0CC101C15}" type="presParOf" srcId="{A7ADA4FD-B0C5-420F-8B5E-CCCB4E27E336}" destId="{AD3308FE-5156-49CC-932D-19FC645595B8}" srcOrd="0" destOrd="0" presId="urn:microsoft.com/office/officeart/2005/8/layout/hList1"/>
    <dgm:cxn modelId="{B26943C1-C625-4F34-8365-382840AAF2D2}" type="presParOf" srcId="{AD3308FE-5156-49CC-932D-19FC645595B8}" destId="{52AE0CE2-E8B9-4E57-AB5F-2A7C294AB0CA}" srcOrd="0" destOrd="0" presId="urn:microsoft.com/office/officeart/2005/8/layout/hList1"/>
    <dgm:cxn modelId="{67533DFF-F2C3-4B91-BBC0-B9825A5C2A08}" type="presParOf" srcId="{AD3308FE-5156-49CC-932D-19FC645595B8}" destId="{6730B955-076F-4685-9D09-0C7B81337091}" srcOrd="1" destOrd="0" presId="urn:microsoft.com/office/officeart/2005/8/layout/hList1"/>
    <dgm:cxn modelId="{E678C26B-A82D-469F-BC0B-993D33D0A19E}" type="presParOf" srcId="{A7ADA4FD-B0C5-420F-8B5E-CCCB4E27E336}" destId="{CD630C30-75C0-4832-B96C-DDD23F7029FA}" srcOrd="1" destOrd="0" presId="urn:microsoft.com/office/officeart/2005/8/layout/hList1"/>
    <dgm:cxn modelId="{C8254040-766E-4FB0-81F2-19B8871987A8}" type="presParOf" srcId="{A7ADA4FD-B0C5-420F-8B5E-CCCB4E27E336}" destId="{90D9D125-121A-4608-9DC1-85B07514600C}" srcOrd="2" destOrd="0" presId="urn:microsoft.com/office/officeart/2005/8/layout/hList1"/>
    <dgm:cxn modelId="{0A47B1BB-0331-4C34-A023-7015C6E2726B}" type="presParOf" srcId="{90D9D125-121A-4608-9DC1-85B07514600C}" destId="{3130CDA0-C897-47A3-A44C-6B628D7EF18E}" srcOrd="0" destOrd="0" presId="urn:microsoft.com/office/officeart/2005/8/layout/hList1"/>
    <dgm:cxn modelId="{0D6DD8F0-7D3A-4C53-B9D5-E6DF3EFFBEBF}" type="presParOf" srcId="{90D9D125-121A-4608-9DC1-85B07514600C}" destId="{24D543EF-AF58-47C2-9E23-A03BEB35150F}" srcOrd="1" destOrd="0" presId="urn:microsoft.com/office/officeart/2005/8/layout/hList1"/>
    <dgm:cxn modelId="{F0753DBA-69F9-430D-8938-96126DD9D705}" type="presParOf" srcId="{A7ADA4FD-B0C5-420F-8B5E-CCCB4E27E336}" destId="{8D4CDD25-1C21-4D90-B923-F4AFD40D9B13}" srcOrd="3" destOrd="0" presId="urn:microsoft.com/office/officeart/2005/8/layout/hList1"/>
    <dgm:cxn modelId="{06BCA71D-5B41-4971-A12C-75E72FBA6408}" type="presParOf" srcId="{A7ADA4FD-B0C5-420F-8B5E-CCCB4E27E336}" destId="{C2929D8A-77E5-4350-9D39-803BC8849B44}" srcOrd="4" destOrd="0" presId="urn:microsoft.com/office/officeart/2005/8/layout/hList1"/>
    <dgm:cxn modelId="{B8986973-E296-4548-BE60-0E32002D9C14}" type="presParOf" srcId="{C2929D8A-77E5-4350-9D39-803BC8849B44}" destId="{CDBFB96F-8992-4256-B268-136F10A533E6}" srcOrd="0" destOrd="0" presId="urn:microsoft.com/office/officeart/2005/8/layout/hList1"/>
    <dgm:cxn modelId="{3A55221F-D264-4F74-BBEC-FFD3CB6EEFEE}" type="presParOf" srcId="{C2929D8A-77E5-4350-9D39-803BC8849B44}" destId="{231E52AB-7F87-4029-9C3A-9C90ACF047D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FC333A4-C8E5-45D8-91F5-1F5373A92A83}" type="doc">
      <dgm:prSet loTypeId="urn:microsoft.com/office/officeart/2005/8/layout/hChevron3" loCatId="process" qsTypeId="urn:microsoft.com/office/officeart/2005/8/quickstyle/simple1" qsCatId="simple" csTypeId="urn:microsoft.com/office/officeart/2005/8/colors/accent0_1" csCatId="mainScheme" phldr="1"/>
      <dgm:spPr/>
    </dgm:pt>
    <dgm:pt modelId="{14036CC6-526E-4C0A-A256-40751F1ABBCB}">
      <dgm:prSet phldrT="[Texto]" custT="1"/>
      <dgm:spPr/>
      <dgm:t>
        <a:bodyPr/>
        <a:lstStyle/>
        <a:p>
          <a:r>
            <a:rPr lang="es-ES" sz="1400" dirty="0"/>
            <a:t>2018</a:t>
          </a:r>
        </a:p>
      </dgm:t>
    </dgm:pt>
    <dgm:pt modelId="{BC0307E3-5419-447A-A16C-CF42D5B24D92}" type="parTrans" cxnId="{AA3F33EA-870E-4FE2-ADFA-D479B4AD64C3}">
      <dgm:prSet/>
      <dgm:spPr/>
      <dgm:t>
        <a:bodyPr/>
        <a:lstStyle/>
        <a:p>
          <a:endParaRPr lang="es-ES" sz="2000"/>
        </a:p>
      </dgm:t>
    </dgm:pt>
    <dgm:pt modelId="{79EC491A-6836-40BA-80E9-A740FD81C4CD}" type="sibTrans" cxnId="{AA3F33EA-870E-4FE2-ADFA-D479B4AD64C3}">
      <dgm:prSet/>
      <dgm:spPr/>
      <dgm:t>
        <a:bodyPr/>
        <a:lstStyle/>
        <a:p>
          <a:endParaRPr lang="es-ES" sz="2000"/>
        </a:p>
      </dgm:t>
    </dgm:pt>
    <dgm:pt modelId="{A2915C2E-F3DD-448E-87BC-931116404979}">
      <dgm:prSet phldrT="[Texto]" custT="1"/>
      <dgm:spPr/>
      <dgm:t>
        <a:bodyPr/>
        <a:lstStyle/>
        <a:p>
          <a:r>
            <a:rPr lang="es-ES" sz="1400" dirty="0"/>
            <a:t>Camarón 633.8 ton</a:t>
          </a:r>
        </a:p>
      </dgm:t>
    </dgm:pt>
    <dgm:pt modelId="{458CA885-D020-4F28-A3F7-8CB66C36F765}" type="parTrans" cxnId="{42435B41-FDD3-4BC2-99C4-DC9F04357B53}">
      <dgm:prSet/>
      <dgm:spPr/>
      <dgm:t>
        <a:bodyPr/>
        <a:lstStyle/>
        <a:p>
          <a:endParaRPr lang="es-ES" sz="2000"/>
        </a:p>
      </dgm:t>
    </dgm:pt>
    <dgm:pt modelId="{645E22DB-075C-42AC-90D7-2CA7114F36C9}" type="sibTrans" cxnId="{42435B41-FDD3-4BC2-99C4-DC9F04357B53}">
      <dgm:prSet/>
      <dgm:spPr/>
      <dgm:t>
        <a:bodyPr/>
        <a:lstStyle/>
        <a:p>
          <a:endParaRPr lang="es-ES" sz="2000"/>
        </a:p>
      </dgm:t>
    </dgm:pt>
    <dgm:pt modelId="{3598E153-E268-4EFB-AD20-EB1930123EEB}">
      <dgm:prSet phldrT="[Texto]" custT="1"/>
      <dgm:spPr/>
      <dgm:t>
        <a:bodyPr/>
        <a:lstStyle/>
        <a:p>
          <a:r>
            <a:rPr lang="es-ES" sz="1400" dirty="0"/>
            <a:t>Se estima 70% fue alimentada con harina de pescado</a:t>
          </a:r>
        </a:p>
      </dgm:t>
    </dgm:pt>
    <dgm:pt modelId="{6D2FA997-EF45-4E51-834F-80CC202C052F}" type="parTrans" cxnId="{A9009959-1627-4E0F-9B40-EE1BFC64ACB5}">
      <dgm:prSet/>
      <dgm:spPr/>
      <dgm:t>
        <a:bodyPr/>
        <a:lstStyle/>
        <a:p>
          <a:endParaRPr lang="es-ES" sz="2000"/>
        </a:p>
      </dgm:t>
    </dgm:pt>
    <dgm:pt modelId="{53DFAC50-0599-4578-8686-1DCD5F3A1F76}" type="sibTrans" cxnId="{A9009959-1627-4E0F-9B40-EE1BFC64ACB5}">
      <dgm:prSet/>
      <dgm:spPr/>
      <dgm:t>
        <a:bodyPr/>
        <a:lstStyle/>
        <a:p>
          <a:endParaRPr lang="es-ES" sz="2000"/>
        </a:p>
      </dgm:t>
    </dgm:pt>
    <dgm:pt modelId="{342807A1-B6E0-41D6-AF9D-BEF9EC1028BF}">
      <dgm:prSet phldrT="[Texto]" custT="1"/>
      <dgm:spPr/>
      <dgm:t>
        <a:bodyPr/>
        <a:lstStyle/>
        <a:p>
          <a:r>
            <a:rPr lang="es-ES" sz="1400" dirty="0"/>
            <a:t>Generó $3.890 millones por exportaciones.</a:t>
          </a:r>
        </a:p>
      </dgm:t>
    </dgm:pt>
    <dgm:pt modelId="{090299CA-7E96-4CED-8463-FEBCECC10021}" type="parTrans" cxnId="{B62D0875-D724-498E-818D-2461381E8E41}">
      <dgm:prSet/>
      <dgm:spPr/>
      <dgm:t>
        <a:bodyPr/>
        <a:lstStyle/>
        <a:p>
          <a:endParaRPr lang="es-ES" sz="2000"/>
        </a:p>
      </dgm:t>
    </dgm:pt>
    <dgm:pt modelId="{F3CBBD0E-BF1A-4626-9539-1C04CB145858}" type="sibTrans" cxnId="{B62D0875-D724-498E-818D-2461381E8E41}">
      <dgm:prSet/>
      <dgm:spPr/>
      <dgm:t>
        <a:bodyPr/>
        <a:lstStyle/>
        <a:p>
          <a:endParaRPr lang="es-ES" sz="2000"/>
        </a:p>
      </dgm:t>
    </dgm:pt>
    <dgm:pt modelId="{95CD7937-81C5-44F5-A873-D3E883EDFDE0}">
      <dgm:prSet phldrT="[Texto]" custT="1"/>
      <dgm:spPr/>
      <dgm:t>
        <a:bodyPr/>
        <a:lstStyle/>
        <a:p>
          <a:r>
            <a:rPr lang="es-ES" sz="1400" dirty="0"/>
            <a:t>29%  exportaciones no petroleras</a:t>
          </a:r>
        </a:p>
      </dgm:t>
    </dgm:pt>
    <dgm:pt modelId="{7B8C91A6-6716-44D5-A1BD-476F25FF2F65}" type="parTrans" cxnId="{8AEB994D-F13E-41C7-9C0C-7F656F94CE96}">
      <dgm:prSet/>
      <dgm:spPr/>
      <dgm:t>
        <a:bodyPr/>
        <a:lstStyle/>
        <a:p>
          <a:endParaRPr lang="es-ES" sz="2000"/>
        </a:p>
      </dgm:t>
    </dgm:pt>
    <dgm:pt modelId="{3466B216-7D14-4F95-9407-8C9A667E6A6A}" type="sibTrans" cxnId="{8AEB994D-F13E-41C7-9C0C-7F656F94CE96}">
      <dgm:prSet/>
      <dgm:spPr/>
      <dgm:t>
        <a:bodyPr/>
        <a:lstStyle/>
        <a:p>
          <a:endParaRPr lang="es-ES" sz="2000"/>
        </a:p>
      </dgm:t>
    </dgm:pt>
    <dgm:pt modelId="{B889E315-D68A-4691-BE6F-55BF52592327}" type="pres">
      <dgm:prSet presAssocID="{BFC333A4-C8E5-45D8-91F5-1F5373A92A83}" presName="Name0" presStyleCnt="0">
        <dgm:presLayoutVars>
          <dgm:dir/>
          <dgm:resizeHandles val="exact"/>
        </dgm:presLayoutVars>
      </dgm:prSet>
      <dgm:spPr/>
    </dgm:pt>
    <dgm:pt modelId="{FBC66E50-7817-485D-A158-CD78E3DB7A10}" type="pres">
      <dgm:prSet presAssocID="{14036CC6-526E-4C0A-A256-40751F1ABBCB}" presName="parTxOnly" presStyleLbl="node1" presStyleIdx="0" presStyleCnt="5" custScaleX="69068">
        <dgm:presLayoutVars>
          <dgm:bulletEnabled val="1"/>
        </dgm:presLayoutVars>
      </dgm:prSet>
      <dgm:spPr/>
      <dgm:t>
        <a:bodyPr/>
        <a:lstStyle/>
        <a:p>
          <a:endParaRPr lang="es-ES"/>
        </a:p>
      </dgm:t>
    </dgm:pt>
    <dgm:pt modelId="{2FEAAD45-1E18-4B46-8C94-393546F20C3B}" type="pres">
      <dgm:prSet presAssocID="{79EC491A-6836-40BA-80E9-A740FD81C4CD}" presName="parSpace" presStyleCnt="0"/>
      <dgm:spPr/>
    </dgm:pt>
    <dgm:pt modelId="{F94DE26A-5830-4DAB-B64D-E8BB0C74CE76}" type="pres">
      <dgm:prSet presAssocID="{A2915C2E-F3DD-448E-87BC-931116404979}" presName="parTxOnly" presStyleLbl="node1" presStyleIdx="1" presStyleCnt="5" custScaleX="92981" custScaleY="135397">
        <dgm:presLayoutVars>
          <dgm:bulletEnabled val="1"/>
        </dgm:presLayoutVars>
      </dgm:prSet>
      <dgm:spPr/>
      <dgm:t>
        <a:bodyPr/>
        <a:lstStyle/>
        <a:p>
          <a:endParaRPr lang="es-ES"/>
        </a:p>
      </dgm:t>
    </dgm:pt>
    <dgm:pt modelId="{DB61BCFC-578A-4FDD-9F49-DF66F455D193}" type="pres">
      <dgm:prSet presAssocID="{645E22DB-075C-42AC-90D7-2CA7114F36C9}" presName="parSpace" presStyleCnt="0"/>
      <dgm:spPr/>
    </dgm:pt>
    <dgm:pt modelId="{4E838B7B-F576-4A5E-A8E0-EED7CC686334}" type="pres">
      <dgm:prSet presAssocID="{3598E153-E268-4EFB-AD20-EB1930123EEB}" presName="parTxOnly" presStyleLbl="node1" presStyleIdx="2" presStyleCnt="5" custScaleY="139135">
        <dgm:presLayoutVars>
          <dgm:bulletEnabled val="1"/>
        </dgm:presLayoutVars>
      </dgm:prSet>
      <dgm:spPr/>
      <dgm:t>
        <a:bodyPr/>
        <a:lstStyle/>
        <a:p>
          <a:endParaRPr lang="es-ES"/>
        </a:p>
      </dgm:t>
    </dgm:pt>
    <dgm:pt modelId="{D0D52E15-2E4B-4212-AAEC-CCCAA4818ECD}" type="pres">
      <dgm:prSet presAssocID="{53DFAC50-0599-4578-8686-1DCD5F3A1F76}" presName="parSpace" presStyleCnt="0"/>
      <dgm:spPr/>
    </dgm:pt>
    <dgm:pt modelId="{6696C975-1B48-4299-A8C9-B8130F5C5CF9}" type="pres">
      <dgm:prSet presAssocID="{342807A1-B6E0-41D6-AF9D-BEF9EC1028BF}" presName="parTxOnly" presStyleLbl="node1" presStyleIdx="3" presStyleCnt="5" custScaleX="119709" custScaleY="135397">
        <dgm:presLayoutVars>
          <dgm:bulletEnabled val="1"/>
        </dgm:presLayoutVars>
      </dgm:prSet>
      <dgm:spPr/>
      <dgm:t>
        <a:bodyPr/>
        <a:lstStyle/>
        <a:p>
          <a:endParaRPr lang="es-ES"/>
        </a:p>
      </dgm:t>
    </dgm:pt>
    <dgm:pt modelId="{624FFDE8-AD58-44ED-B038-7A9943EEF616}" type="pres">
      <dgm:prSet presAssocID="{F3CBBD0E-BF1A-4626-9539-1C04CB145858}" presName="parSpace" presStyleCnt="0"/>
      <dgm:spPr/>
    </dgm:pt>
    <dgm:pt modelId="{13D3632E-1CB8-485D-9B2F-37CFE4B6423D}" type="pres">
      <dgm:prSet presAssocID="{95CD7937-81C5-44F5-A873-D3E883EDFDE0}" presName="parTxOnly" presStyleLbl="node1" presStyleIdx="4" presStyleCnt="5" custScaleY="135397">
        <dgm:presLayoutVars>
          <dgm:bulletEnabled val="1"/>
        </dgm:presLayoutVars>
      </dgm:prSet>
      <dgm:spPr/>
      <dgm:t>
        <a:bodyPr/>
        <a:lstStyle/>
        <a:p>
          <a:endParaRPr lang="es-ES"/>
        </a:p>
      </dgm:t>
    </dgm:pt>
  </dgm:ptLst>
  <dgm:cxnLst>
    <dgm:cxn modelId="{42435B41-FDD3-4BC2-99C4-DC9F04357B53}" srcId="{BFC333A4-C8E5-45D8-91F5-1F5373A92A83}" destId="{A2915C2E-F3DD-448E-87BC-931116404979}" srcOrd="1" destOrd="0" parTransId="{458CA885-D020-4F28-A3F7-8CB66C36F765}" sibTransId="{645E22DB-075C-42AC-90D7-2CA7114F36C9}"/>
    <dgm:cxn modelId="{80D74B6F-271E-405C-8185-55C5ABD0A6AD}" type="presOf" srcId="{A2915C2E-F3DD-448E-87BC-931116404979}" destId="{F94DE26A-5830-4DAB-B64D-E8BB0C74CE76}" srcOrd="0" destOrd="0" presId="urn:microsoft.com/office/officeart/2005/8/layout/hChevron3"/>
    <dgm:cxn modelId="{AA3F33EA-870E-4FE2-ADFA-D479B4AD64C3}" srcId="{BFC333A4-C8E5-45D8-91F5-1F5373A92A83}" destId="{14036CC6-526E-4C0A-A256-40751F1ABBCB}" srcOrd="0" destOrd="0" parTransId="{BC0307E3-5419-447A-A16C-CF42D5B24D92}" sibTransId="{79EC491A-6836-40BA-80E9-A740FD81C4CD}"/>
    <dgm:cxn modelId="{36F786F2-1CFC-4580-9454-BBF4A72F50FD}" type="presOf" srcId="{342807A1-B6E0-41D6-AF9D-BEF9EC1028BF}" destId="{6696C975-1B48-4299-A8C9-B8130F5C5CF9}" srcOrd="0" destOrd="0" presId="urn:microsoft.com/office/officeart/2005/8/layout/hChevron3"/>
    <dgm:cxn modelId="{A9009959-1627-4E0F-9B40-EE1BFC64ACB5}" srcId="{BFC333A4-C8E5-45D8-91F5-1F5373A92A83}" destId="{3598E153-E268-4EFB-AD20-EB1930123EEB}" srcOrd="2" destOrd="0" parTransId="{6D2FA997-EF45-4E51-834F-80CC202C052F}" sibTransId="{53DFAC50-0599-4578-8686-1DCD5F3A1F76}"/>
    <dgm:cxn modelId="{E490A28A-B634-4B9A-9BEC-80710A2098D3}" type="presOf" srcId="{14036CC6-526E-4C0A-A256-40751F1ABBCB}" destId="{FBC66E50-7817-485D-A158-CD78E3DB7A10}" srcOrd="0" destOrd="0" presId="urn:microsoft.com/office/officeart/2005/8/layout/hChevron3"/>
    <dgm:cxn modelId="{B62D0875-D724-498E-818D-2461381E8E41}" srcId="{BFC333A4-C8E5-45D8-91F5-1F5373A92A83}" destId="{342807A1-B6E0-41D6-AF9D-BEF9EC1028BF}" srcOrd="3" destOrd="0" parTransId="{090299CA-7E96-4CED-8463-FEBCECC10021}" sibTransId="{F3CBBD0E-BF1A-4626-9539-1C04CB145858}"/>
    <dgm:cxn modelId="{D710C467-5E35-42D4-81DB-30E264F16B29}" type="presOf" srcId="{95CD7937-81C5-44F5-A873-D3E883EDFDE0}" destId="{13D3632E-1CB8-485D-9B2F-37CFE4B6423D}" srcOrd="0" destOrd="0" presId="urn:microsoft.com/office/officeart/2005/8/layout/hChevron3"/>
    <dgm:cxn modelId="{CBCDDBF6-C8EA-4F40-B2B4-945F3C46260B}" type="presOf" srcId="{3598E153-E268-4EFB-AD20-EB1930123EEB}" destId="{4E838B7B-F576-4A5E-A8E0-EED7CC686334}" srcOrd="0" destOrd="0" presId="urn:microsoft.com/office/officeart/2005/8/layout/hChevron3"/>
    <dgm:cxn modelId="{0D673FC6-531F-4080-AF09-0D2318377BBC}" type="presOf" srcId="{BFC333A4-C8E5-45D8-91F5-1F5373A92A83}" destId="{B889E315-D68A-4691-BE6F-55BF52592327}" srcOrd="0" destOrd="0" presId="urn:microsoft.com/office/officeart/2005/8/layout/hChevron3"/>
    <dgm:cxn modelId="{8AEB994D-F13E-41C7-9C0C-7F656F94CE96}" srcId="{BFC333A4-C8E5-45D8-91F5-1F5373A92A83}" destId="{95CD7937-81C5-44F5-A873-D3E883EDFDE0}" srcOrd="4" destOrd="0" parTransId="{7B8C91A6-6716-44D5-A1BD-476F25FF2F65}" sibTransId="{3466B216-7D14-4F95-9407-8C9A667E6A6A}"/>
    <dgm:cxn modelId="{74771D20-02FC-4097-9280-2D8268B5F521}" type="presParOf" srcId="{B889E315-D68A-4691-BE6F-55BF52592327}" destId="{FBC66E50-7817-485D-A158-CD78E3DB7A10}" srcOrd="0" destOrd="0" presId="urn:microsoft.com/office/officeart/2005/8/layout/hChevron3"/>
    <dgm:cxn modelId="{C573C8CF-773F-41B0-80EC-09AE098CFF15}" type="presParOf" srcId="{B889E315-D68A-4691-BE6F-55BF52592327}" destId="{2FEAAD45-1E18-4B46-8C94-393546F20C3B}" srcOrd="1" destOrd="0" presId="urn:microsoft.com/office/officeart/2005/8/layout/hChevron3"/>
    <dgm:cxn modelId="{331C0B08-AB59-4280-AB74-88DBD862B580}" type="presParOf" srcId="{B889E315-D68A-4691-BE6F-55BF52592327}" destId="{F94DE26A-5830-4DAB-B64D-E8BB0C74CE76}" srcOrd="2" destOrd="0" presId="urn:microsoft.com/office/officeart/2005/8/layout/hChevron3"/>
    <dgm:cxn modelId="{9D42772A-4721-4645-8955-D4D5B656A541}" type="presParOf" srcId="{B889E315-D68A-4691-BE6F-55BF52592327}" destId="{DB61BCFC-578A-4FDD-9F49-DF66F455D193}" srcOrd="3" destOrd="0" presId="urn:microsoft.com/office/officeart/2005/8/layout/hChevron3"/>
    <dgm:cxn modelId="{E7CA8D6E-C18A-4BC3-A8AF-DAD44BA73794}" type="presParOf" srcId="{B889E315-D68A-4691-BE6F-55BF52592327}" destId="{4E838B7B-F576-4A5E-A8E0-EED7CC686334}" srcOrd="4" destOrd="0" presId="urn:microsoft.com/office/officeart/2005/8/layout/hChevron3"/>
    <dgm:cxn modelId="{639EAE1B-91EB-4DCA-BE60-11FB7E0586A6}" type="presParOf" srcId="{B889E315-D68A-4691-BE6F-55BF52592327}" destId="{D0D52E15-2E4B-4212-AAEC-CCCAA4818ECD}" srcOrd="5" destOrd="0" presId="urn:microsoft.com/office/officeart/2005/8/layout/hChevron3"/>
    <dgm:cxn modelId="{AEFC2B34-EA82-41CD-AD7A-7FD80552E442}" type="presParOf" srcId="{B889E315-D68A-4691-BE6F-55BF52592327}" destId="{6696C975-1B48-4299-A8C9-B8130F5C5CF9}" srcOrd="6" destOrd="0" presId="urn:microsoft.com/office/officeart/2005/8/layout/hChevron3"/>
    <dgm:cxn modelId="{4EDE479F-FCCE-4CC8-8AE7-77FE791DB936}" type="presParOf" srcId="{B889E315-D68A-4691-BE6F-55BF52592327}" destId="{624FFDE8-AD58-44ED-B038-7A9943EEF616}" srcOrd="7" destOrd="0" presId="urn:microsoft.com/office/officeart/2005/8/layout/hChevron3"/>
    <dgm:cxn modelId="{12E36FDA-E60E-4FCD-92DD-20F101D51EBB}" type="presParOf" srcId="{B889E315-D68A-4691-BE6F-55BF52592327}" destId="{13D3632E-1CB8-485D-9B2F-37CFE4B6423D}" srcOrd="8"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168FED9-6D93-40C9-829D-E7E5B74F6712}" type="doc">
      <dgm:prSet loTypeId="urn:microsoft.com/office/officeart/2005/8/layout/matrix1" loCatId="matrix" qsTypeId="urn:microsoft.com/office/officeart/2005/8/quickstyle/simple1" qsCatId="simple" csTypeId="urn:microsoft.com/office/officeart/2005/8/colors/accent0_1" csCatId="mainScheme" phldr="1"/>
      <dgm:spPr/>
      <dgm:t>
        <a:bodyPr/>
        <a:lstStyle/>
        <a:p>
          <a:endParaRPr lang="es-ES"/>
        </a:p>
      </dgm:t>
    </dgm:pt>
    <dgm:pt modelId="{3E745E63-33EB-4C53-A6F0-3E4A2EFB2AC0}">
      <dgm:prSet phldrT="[Texto]" custT="1"/>
      <dgm:spPr/>
      <dgm:t>
        <a:bodyPr/>
        <a:lstStyle/>
        <a:p>
          <a:r>
            <a:rPr lang="es-ES" sz="1600" dirty="0"/>
            <a:t>Consumo interno</a:t>
          </a:r>
        </a:p>
      </dgm:t>
    </dgm:pt>
    <dgm:pt modelId="{A7797A43-D9F2-4D06-A7B9-DE99AAAD6B24}" type="parTrans" cxnId="{0C8C9465-F54D-4384-B5D0-F72C12860589}">
      <dgm:prSet/>
      <dgm:spPr/>
      <dgm:t>
        <a:bodyPr/>
        <a:lstStyle/>
        <a:p>
          <a:endParaRPr lang="es-ES" sz="3600"/>
        </a:p>
      </dgm:t>
    </dgm:pt>
    <dgm:pt modelId="{5EB829EB-A9DA-4099-ACFF-7F63E9E1737A}" type="sibTrans" cxnId="{0C8C9465-F54D-4384-B5D0-F72C12860589}">
      <dgm:prSet/>
      <dgm:spPr/>
      <dgm:t>
        <a:bodyPr/>
        <a:lstStyle/>
        <a:p>
          <a:endParaRPr lang="es-ES" sz="3600"/>
        </a:p>
      </dgm:t>
    </dgm:pt>
    <dgm:pt modelId="{3248C58F-2842-4D9E-A522-D5CE02B0DD34}">
      <dgm:prSet phldrT="[Texto]" custT="1"/>
      <dgm:spPr/>
      <dgm:t>
        <a:bodyPr/>
        <a:lstStyle/>
        <a:p>
          <a:r>
            <a:rPr lang="es-ES" sz="1600" dirty="0"/>
            <a:t>30% - 40% se destina al consumo nacional  como balanceado de otras industrias</a:t>
          </a:r>
        </a:p>
      </dgm:t>
    </dgm:pt>
    <dgm:pt modelId="{ACAF12CC-76D0-4407-889F-EF6A61B027D0}" type="parTrans" cxnId="{FB6BE0D5-E718-4621-8E62-DAE9625254D9}">
      <dgm:prSet/>
      <dgm:spPr/>
      <dgm:t>
        <a:bodyPr/>
        <a:lstStyle/>
        <a:p>
          <a:endParaRPr lang="es-ES" sz="3600"/>
        </a:p>
      </dgm:t>
    </dgm:pt>
    <dgm:pt modelId="{DFE58C0F-A9A6-4518-8E69-0D0E7F66BF1B}" type="sibTrans" cxnId="{FB6BE0D5-E718-4621-8E62-DAE9625254D9}">
      <dgm:prSet/>
      <dgm:spPr/>
      <dgm:t>
        <a:bodyPr/>
        <a:lstStyle/>
        <a:p>
          <a:endParaRPr lang="es-ES" sz="3600"/>
        </a:p>
      </dgm:t>
    </dgm:pt>
    <dgm:pt modelId="{33BF2917-AAFE-4895-9361-E53CDA81D878}">
      <dgm:prSet phldrT="[Texto]" custT="1"/>
      <dgm:spPr/>
      <dgm:t>
        <a:bodyPr/>
        <a:lstStyle/>
        <a:p>
          <a:r>
            <a:rPr lang="es-ES" sz="1600" dirty="0"/>
            <a:t> Ganadería, Avícola :</a:t>
          </a:r>
          <a:br>
            <a:rPr lang="es-ES" sz="1600" dirty="0"/>
          </a:br>
          <a:r>
            <a:rPr lang="es-ES" sz="1600" dirty="0"/>
            <a:t>E</a:t>
          </a:r>
          <a:r>
            <a:rPr lang="es-MX" sz="1600" dirty="0"/>
            <a:t>s un nutriente muy valioso. Les aporta una gran concentración de proteínas de alta calidad, ácidos grasos, omega-3, DHA y EP</a:t>
          </a:r>
          <a:r>
            <a:rPr lang="es-ES" sz="1600" dirty="0"/>
            <a:t> </a:t>
          </a:r>
        </a:p>
      </dgm:t>
    </dgm:pt>
    <dgm:pt modelId="{555D83CB-8E25-4923-8FD6-52D583A3C00C}" type="parTrans" cxnId="{8CD6825D-6588-4C0B-91B1-EB4DB43BB701}">
      <dgm:prSet/>
      <dgm:spPr/>
      <dgm:t>
        <a:bodyPr/>
        <a:lstStyle/>
        <a:p>
          <a:endParaRPr lang="es-ES" sz="3600"/>
        </a:p>
      </dgm:t>
    </dgm:pt>
    <dgm:pt modelId="{62E4C244-40CA-4FDB-A9D8-8EDE602839AF}" type="sibTrans" cxnId="{8CD6825D-6588-4C0B-91B1-EB4DB43BB701}">
      <dgm:prSet/>
      <dgm:spPr/>
      <dgm:t>
        <a:bodyPr/>
        <a:lstStyle/>
        <a:p>
          <a:endParaRPr lang="es-ES" sz="3600"/>
        </a:p>
      </dgm:t>
    </dgm:pt>
    <dgm:pt modelId="{757534CF-AC20-4766-8AE3-478656A8D9B1}">
      <dgm:prSet phldrT="[Texto]" custT="1"/>
      <dgm:spPr/>
      <dgm:t>
        <a:bodyPr/>
        <a:lstStyle/>
        <a:p>
          <a:r>
            <a:rPr lang="es-ES" sz="1600" dirty="0"/>
            <a:t>Acuicultura: el </a:t>
          </a:r>
          <a:r>
            <a:rPr lang="es-MX" sz="1600" b="0" i="0" dirty="0"/>
            <a:t>crecimiento de la producción de camarón, tilapia y demás cultivos de cría se ha sostenido por el uso de la harina de pescado</a:t>
          </a:r>
          <a:endParaRPr lang="es-ES" sz="1600" dirty="0"/>
        </a:p>
      </dgm:t>
    </dgm:pt>
    <dgm:pt modelId="{B939A3A2-DEA1-410B-BC4B-5F59C4614A84}" type="parTrans" cxnId="{C6BBEAE2-3B7F-4564-87F5-29401D2DD578}">
      <dgm:prSet/>
      <dgm:spPr/>
      <dgm:t>
        <a:bodyPr/>
        <a:lstStyle/>
        <a:p>
          <a:endParaRPr lang="es-ES" sz="3600"/>
        </a:p>
      </dgm:t>
    </dgm:pt>
    <dgm:pt modelId="{24EB5913-6902-4668-9792-AB9B4414C8D9}" type="sibTrans" cxnId="{C6BBEAE2-3B7F-4564-87F5-29401D2DD578}">
      <dgm:prSet/>
      <dgm:spPr/>
      <dgm:t>
        <a:bodyPr/>
        <a:lstStyle/>
        <a:p>
          <a:endParaRPr lang="es-ES" sz="3600"/>
        </a:p>
      </dgm:t>
    </dgm:pt>
    <dgm:pt modelId="{3969B1B5-27AC-4F2A-80CD-86F51C4F1BB5}">
      <dgm:prSet phldrT="[Texto]" custT="1"/>
      <dgm:spPr/>
      <dgm:t>
        <a:bodyPr/>
        <a:lstStyle/>
        <a:p>
          <a:r>
            <a:rPr lang="es-ES" sz="1600" b="0" i="0" dirty="0"/>
            <a:t>Mayor productividad. </a:t>
          </a:r>
        </a:p>
        <a:p>
          <a:r>
            <a:rPr lang="es-MX" sz="1600" b="0" i="0" dirty="0"/>
            <a:t>Mejor resistencia a las enfermedades. </a:t>
          </a:r>
          <a:endParaRPr lang="es-ES" sz="1600" b="0" i="0" dirty="0"/>
        </a:p>
        <a:p>
          <a:r>
            <a:rPr lang="es-MX" sz="1600" b="0" i="0" dirty="0"/>
            <a:t>Mejora la fertilidad, tanto de hembras como de machos</a:t>
          </a:r>
          <a:endParaRPr lang="es-ES" sz="1600" dirty="0"/>
        </a:p>
      </dgm:t>
    </dgm:pt>
    <dgm:pt modelId="{195079B9-541F-456F-8DCA-0AE6C360C900}" type="parTrans" cxnId="{5EE66C5F-125D-47D6-AE8E-2F993A5369D4}">
      <dgm:prSet/>
      <dgm:spPr/>
      <dgm:t>
        <a:bodyPr/>
        <a:lstStyle/>
        <a:p>
          <a:endParaRPr lang="es-ES" sz="3600"/>
        </a:p>
      </dgm:t>
    </dgm:pt>
    <dgm:pt modelId="{DC792B96-DFC1-456E-8EFE-677CBA819768}" type="sibTrans" cxnId="{5EE66C5F-125D-47D6-AE8E-2F993A5369D4}">
      <dgm:prSet/>
      <dgm:spPr/>
      <dgm:t>
        <a:bodyPr/>
        <a:lstStyle/>
        <a:p>
          <a:endParaRPr lang="es-ES" sz="3600"/>
        </a:p>
      </dgm:t>
    </dgm:pt>
    <dgm:pt modelId="{18EB33CA-C972-40E7-A025-55245F4527DA}" type="pres">
      <dgm:prSet presAssocID="{A168FED9-6D93-40C9-829D-E7E5B74F6712}" presName="diagram" presStyleCnt="0">
        <dgm:presLayoutVars>
          <dgm:chMax val="1"/>
          <dgm:dir/>
          <dgm:animLvl val="ctr"/>
          <dgm:resizeHandles val="exact"/>
        </dgm:presLayoutVars>
      </dgm:prSet>
      <dgm:spPr/>
      <dgm:t>
        <a:bodyPr/>
        <a:lstStyle/>
        <a:p>
          <a:endParaRPr lang="es-ES"/>
        </a:p>
      </dgm:t>
    </dgm:pt>
    <dgm:pt modelId="{40341531-7A9B-45F4-9FEA-5094C01560ED}" type="pres">
      <dgm:prSet presAssocID="{A168FED9-6D93-40C9-829D-E7E5B74F6712}" presName="matrix" presStyleCnt="0"/>
      <dgm:spPr/>
    </dgm:pt>
    <dgm:pt modelId="{2E6BCF54-C95E-44F8-A09F-184EE2998C7F}" type="pres">
      <dgm:prSet presAssocID="{A168FED9-6D93-40C9-829D-E7E5B74F6712}" presName="tile1" presStyleLbl="node1" presStyleIdx="0" presStyleCnt="4"/>
      <dgm:spPr/>
      <dgm:t>
        <a:bodyPr/>
        <a:lstStyle/>
        <a:p>
          <a:endParaRPr lang="es-ES"/>
        </a:p>
      </dgm:t>
    </dgm:pt>
    <dgm:pt modelId="{5376B749-6A87-4BE9-BAAA-4A625B4C21BE}" type="pres">
      <dgm:prSet presAssocID="{A168FED9-6D93-40C9-829D-E7E5B74F6712}" presName="tile1text" presStyleLbl="node1" presStyleIdx="0" presStyleCnt="4">
        <dgm:presLayoutVars>
          <dgm:chMax val="0"/>
          <dgm:chPref val="0"/>
          <dgm:bulletEnabled val="1"/>
        </dgm:presLayoutVars>
      </dgm:prSet>
      <dgm:spPr/>
      <dgm:t>
        <a:bodyPr/>
        <a:lstStyle/>
        <a:p>
          <a:endParaRPr lang="es-ES"/>
        </a:p>
      </dgm:t>
    </dgm:pt>
    <dgm:pt modelId="{5AA5FAFF-3BCF-4277-AA73-40C507A5FAB3}" type="pres">
      <dgm:prSet presAssocID="{A168FED9-6D93-40C9-829D-E7E5B74F6712}" presName="tile2" presStyleLbl="node1" presStyleIdx="1" presStyleCnt="4"/>
      <dgm:spPr/>
      <dgm:t>
        <a:bodyPr/>
        <a:lstStyle/>
        <a:p>
          <a:endParaRPr lang="es-ES"/>
        </a:p>
      </dgm:t>
    </dgm:pt>
    <dgm:pt modelId="{39FA28D7-2199-478A-A54C-64FCDF68568C}" type="pres">
      <dgm:prSet presAssocID="{A168FED9-6D93-40C9-829D-E7E5B74F6712}" presName="tile2text" presStyleLbl="node1" presStyleIdx="1" presStyleCnt="4">
        <dgm:presLayoutVars>
          <dgm:chMax val="0"/>
          <dgm:chPref val="0"/>
          <dgm:bulletEnabled val="1"/>
        </dgm:presLayoutVars>
      </dgm:prSet>
      <dgm:spPr/>
      <dgm:t>
        <a:bodyPr/>
        <a:lstStyle/>
        <a:p>
          <a:endParaRPr lang="es-ES"/>
        </a:p>
      </dgm:t>
    </dgm:pt>
    <dgm:pt modelId="{B6461D65-1C5F-4FC1-92CF-24C7809857CA}" type="pres">
      <dgm:prSet presAssocID="{A168FED9-6D93-40C9-829D-E7E5B74F6712}" presName="tile3" presStyleLbl="node1" presStyleIdx="2" presStyleCnt="4"/>
      <dgm:spPr/>
      <dgm:t>
        <a:bodyPr/>
        <a:lstStyle/>
        <a:p>
          <a:endParaRPr lang="es-ES"/>
        </a:p>
      </dgm:t>
    </dgm:pt>
    <dgm:pt modelId="{CB70FDDD-B83D-4BAD-9575-8D2146984A58}" type="pres">
      <dgm:prSet presAssocID="{A168FED9-6D93-40C9-829D-E7E5B74F6712}" presName="tile3text" presStyleLbl="node1" presStyleIdx="2" presStyleCnt="4">
        <dgm:presLayoutVars>
          <dgm:chMax val="0"/>
          <dgm:chPref val="0"/>
          <dgm:bulletEnabled val="1"/>
        </dgm:presLayoutVars>
      </dgm:prSet>
      <dgm:spPr/>
      <dgm:t>
        <a:bodyPr/>
        <a:lstStyle/>
        <a:p>
          <a:endParaRPr lang="es-ES"/>
        </a:p>
      </dgm:t>
    </dgm:pt>
    <dgm:pt modelId="{82EC227D-0707-4652-9E63-FC61202AE951}" type="pres">
      <dgm:prSet presAssocID="{A168FED9-6D93-40C9-829D-E7E5B74F6712}" presName="tile4" presStyleLbl="node1" presStyleIdx="3" presStyleCnt="4"/>
      <dgm:spPr/>
      <dgm:t>
        <a:bodyPr/>
        <a:lstStyle/>
        <a:p>
          <a:endParaRPr lang="es-ES"/>
        </a:p>
      </dgm:t>
    </dgm:pt>
    <dgm:pt modelId="{95C0CA0B-0F8A-47B3-AC99-287CC9FAE452}" type="pres">
      <dgm:prSet presAssocID="{A168FED9-6D93-40C9-829D-E7E5B74F6712}" presName="tile4text" presStyleLbl="node1" presStyleIdx="3" presStyleCnt="4">
        <dgm:presLayoutVars>
          <dgm:chMax val="0"/>
          <dgm:chPref val="0"/>
          <dgm:bulletEnabled val="1"/>
        </dgm:presLayoutVars>
      </dgm:prSet>
      <dgm:spPr/>
      <dgm:t>
        <a:bodyPr/>
        <a:lstStyle/>
        <a:p>
          <a:endParaRPr lang="es-ES"/>
        </a:p>
      </dgm:t>
    </dgm:pt>
    <dgm:pt modelId="{535CE377-0852-4081-BFBD-89E4BF1D6053}" type="pres">
      <dgm:prSet presAssocID="{A168FED9-6D93-40C9-829D-E7E5B74F6712}" presName="centerTile" presStyleLbl="fgShp" presStyleIdx="0" presStyleCnt="1">
        <dgm:presLayoutVars>
          <dgm:chMax val="0"/>
          <dgm:chPref val="0"/>
        </dgm:presLayoutVars>
      </dgm:prSet>
      <dgm:spPr/>
      <dgm:t>
        <a:bodyPr/>
        <a:lstStyle/>
        <a:p>
          <a:endParaRPr lang="es-ES"/>
        </a:p>
      </dgm:t>
    </dgm:pt>
  </dgm:ptLst>
  <dgm:cxnLst>
    <dgm:cxn modelId="{5EE66C5F-125D-47D6-AE8E-2F993A5369D4}" srcId="{3E745E63-33EB-4C53-A6F0-3E4A2EFB2AC0}" destId="{3969B1B5-27AC-4F2A-80CD-86F51C4F1BB5}" srcOrd="3" destOrd="0" parTransId="{195079B9-541F-456F-8DCA-0AE6C360C900}" sibTransId="{DC792B96-DFC1-456E-8EFE-677CBA819768}"/>
    <dgm:cxn modelId="{0E08B511-C8A5-4F30-AD2F-1CB9AACACA43}" type="presOf" srcId="{3E745E63-33EB-4C53-A6F0-3E4A2EFB2AC0}" destId="{535CE377-0852-4081-BFBD-89E4BF1D6053}" srcOrd="0" destOrd="0" presId="urn:microsoft.com/office/officeart/2005/8/layout/matrix1"/>
    <dgm:cxn modelId="{5535C6B6-0D29-425F-BD1D-68C844BEE1A1}" type="presOf" srcId="{3248C58F-2842-4D9E-A522-D5CE02B0DD34}" destId="{5376B749-6A87-4BE9-BAAA-4A625B4C21BE}" srcOrd="1" destOrd="0" presId="urn:microsoft.com/office/officeart/2005/8/layout/matrix1"/>
    <dgm:cxn modelId="{0C8C9465-F54D-4384-B5D0-F72C12860589}" srcId="{A168FED9-6D93-40C9-829D-E7E5B74F6712}" destId="{3E745E63-33EB-4C53-A6F0-3E4A2EFB2AC0}" srcOrd="0" destOrd="0" parTransId="{A7797A43-D9F2-4D06-A7B9-DE99AAAD6B24}" sibTransId="{5EB829EB-A9DA-4099-ACFF-7F63E9E1737A}"/>
    <dgm:cxn modelId="{3F524A80-2EE5-441B-ADC8-659B1960128D}" type="presOf" srcId="{3969B1B5-27AC-4F2A-80CD-86F51C4F1BB5}" destId="{82EC227D-0707-4652-9E63-FC61202AE951}" srcOrd="0" destOrd="0" presId="urn:microsoft.com/office/officeart/2005/8/layout/matrix1"/>
    <dgm:cxn modelId="{9EBFBB79-FD8D-4B18-BD26-DAD886D587AD}" type="presOf" srcId="{A168FED9-6D93-40C9-829D-E7E5B74F6712}" destId="{18EB33CA-C972-40E7-A025-55245F4527DA}" srcOrd="0" destOrd="0" presId="urn:microsoft.com/office/officeart/2005/8/layout/matrix1"/>
    <dgm:cxn modelId="{BDB4EC85-9D6F-4FF9-BFE1-B9396A05DF8C}" type="presOf" srcId="{33BF2917-AAFE-4895-9361-E53CDA81D878}" destId="{5AA5FAFF-3BCF-4277-AA73-40C507A5FAB3}" srcOrd="0" destOrd="0" presId="urn:microsoft.com/office/officeart/2005/8/layout/matrix1"/>
    <dgm:cxn modelId="{5F70D11E-E0B4-43CF-894E-55DC4CBEABA3}" type="presOf" srcId="{757534CF-AC20-4766-8AE3-478656A8D9B1}" destId="{B6461D65-1C5F-4FC1-92CF-24C7809857CA}" srcOrd="0" destOrd="0" presId="urn:microsoft.com/office/officeart/2005/8/layout/matrix1"/>
    <dgm:cxn modelId="{553725DF-2301-486B-8F6E-5260615A654D}" type="presOf" srcId="{3248C58F-2842-4D9E-A522-D5CE02B0DD34}" destId="{2E6BCF54-C95E-44F8-A09F-184EE2998C7F}" srcOrd="0" destOrd="0" presId="urn:microsoft.com/office/officeart/2005/8/layout/matrix1"/>
    <dgm:cxn modelId="{FB6BE0D5-E718-4621-8E62-DAE9625254D9}" srcId="{3E745E63-33EB-4C53-A6F0-3E4A2EFB2AC0}" destId="{3248C58F-2842-4D9E-A522-D5CE02B0DD34}" srcOrd="0" destOrd="0" parTransId="{ACAF12CC-76D0-4407-889F-EF6A61B027D0}" sibTransId="{DFE58C0F-A9A6-4518-8E69-0D0E7F66BF1B}"/>
    <dgm:cxn modelId="{7A08DA7C-5856-41C4-8191-637999450D27}" type="presOf" srcId="{3969B1B5-27AC-4F2A-80CD-86F51C4F1BB5}" destId="{95C0CA0B-0F8A-47B3-AC99-287CC9FAE452}" srcOrd="1" destOrd="0" presId="urn:microsoft.com/office/officeart/2005/8/layout/matrix1"/>
    <dgm:cxn modelId="{DDB9299B-3AE2-4C0B-B59F-FAF446DDD653}" type="presOf" srcId="{33BF2917-AAFE-4895-9361-E53CDA81D878}" destId="{39FA28D7-2199-478A-A54C-64FCDF68568C}" srcOrd="1" destOrd="0" presId="urn:microsoft.com/office/officeart/2005/8/layout/matrix1"/>
    <dgm:cxn modelId="{C6BBEAE2-3B7F-4564-87F5-29401D2DD578}" srcId="{3E745E63-33EB-4C53-A6F0-3E4A2EFB2AC0}" destId="{757534CF-AC20-4766-8AE3-478656A8D9B1}" srcOrd="2" destOrd="0" parTransId="{B939A3A2-DEA1-410B-BC4B-5F59C4614A84}" sibTransId="{24EB5913-6902-4668-9792-AB9B4414C8D9}"/>
    <dgm:cxn modelId="{FD0DDB2A-9392-48D4-894E-F8A25914ED62}" type="presOf" srcId="{757534CF-AC20-4766-8AE3-478656A8D9B1}" destId="{CB70FDDD-B83D-4BAD-9575-8D2146984A58}" srcOrd="1" destOrd="0" presId="urn:microsoft.com/office/officeart/2005/8/layout/matrix1"/>
    <dgm:cxn modelId="{8CD6825D-6588-4C0B-91B1-EB4DB43BB701}" srcId="{3E745E63-33EB-4C53-A6F0-3E4A2EFB2AC0}" destId="{33BF2917-AAFE-4895-9361-E53CDA81D878}" srcOrd="1" destOrd="0" parTransId="{555D83CB-8E25-4923-8FD6-52D583A3C00C}" sibTransId="{62E4C244-40CA-4FDB-A9D8-8EDE602839AF}"/>
    <dgm:cxn modelId="{8DACDF2C-03CE-463D-9978-AF4ACEB89F4D}" type="presParOf" srcId="{18EB33CA-C972-40E7-A025-55245F4527DA}" destId="{40341531-7A9B-45F4-9FEA-5094C01560ED}" srcOrd="0" destOrd="0" presId="urn:microsoft.com/office/officeart/2005/8/layout/matrix1"/>
    <dgm:cxn modelId="{ED224865-FBD7-4CBE-939D-398DDF731F0B}" type="presParOf" srcId="{40341531-7A9B-45F4-9FEA-5094C01560ED}" destId="{2E6BCF54-C95E-44F8-A09F-184EE2998C7F}" srcOrd="0" destOrd="0" presId="urn:microsoft.com/office/officeart/2005/8/layout/matrix1"/>
    <dgm:cxn modelId="{926E4F4F-9151-48ED-BCD1-167431B9A4F1}" type="presParOf" srcId="{40341531-7A9B-45F4-9FEA-5094C01560ED}" destId="{5376B749-6A87-4BE9-BAAA-4A625B4C21BE}" srcOrd="1" destOrd="0" presId="urn:microsoft.com/office/officeart/2005/8/layout/matrix1"/>
    <dgm:cxn modelId="{71C8FA1D-738E-431D-A8B6-0F48D0D42313}" type="presParOf" srcId="{40341531-7A9B-45F4-9FEA-5094C01560ED}" destId="{5AA5FAFF-3BCF-4277-AA73-40C507A5FAB3}" srcOrd="2" destOrd="0" presId="urn:microsoft.com/office/officeart/2005/8/layout/matrix1"/>
    <dgm:cxn modelId="{304B8E2D-E312-4E57-8327-CF71B79B2017}" type="presParOf" srcId="{40341531-7A9B-45F4-9FEA-5094C01560ED}" destId="{39FA28D7-2199-478A-A54C-64FCDF68568C}" srcOrd="3" destOrd="0" presId="urn:microsoft.com/office/officeart/2005/8/layout/matrix1"/>
    <dgm:cxn modelId="{09C031F6-C032-47F3-83EE-85286E01FE53}" type="presParOf" srcId="{40341531-7A9B-45F4-9FEA-5094C01560ED}" destId="{B6461D65-1C5F-4FC1-92CF-24C7809857CA}" srcOrd="4" destOrd="0" presId="urn:microsoft.com/office/officeart/2005/8/layout/matrix1"/>
    <dgm:cxn modelId="{E459C93B-9637-422A-90A3-94E103971CA0}" type="presParOf" srcId="{40341531-7A9B-45F4-9FEA-5094C01560ED}" destId="{CB70FDDD-B83D-4BAD-9575-8D2146984A58}" srcOrd="5" destOrd="0" presId="urn:microsoft.com/office/officeart/2005/8/layout/matrix1"/>
    <dgm:cxn modelId="{D8D0EDC2-A840-4C43-AA05-AA6A8A9B3F55}" type="presParOf" srcId="{40341531-7A9B-45F4-9FEA-5094C01560ED}" destId="{82EC227D-0707-4652-9E63-FC61202AE951}" srcOrd="6" destOrd="0" presId="urn:microsoft.com/office/officeart/2005/8/layout/matrix1"/>
    <dgm:cxn modelId="{29B6F110-49F9-45DB-8914-3E8BD382C3BF}" type="presParOf" srcId="{40341531-7A9B-45F4-9FEA-5094C01560ED}" destId="{95C0CA0B-0F8A-47B3-AC99-287CC9FAE452}" srcOrd="7" destOrd="0" presId="urn:microsoft.com/office/officeart/2005/8/layout/matrix1"/>
    <dgm:cxn modelId="{2D6495B5-83E5-43D4-97A2-5A414151AA62}" type="presParOf" srcId="{18EB33CA-C972-40E7-A025-55245F4527DA}" destId="{535CE377-0852-4081-BFBD-89E4BF1D605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B748B7F-1C41-4566-BBF4-C6158D3C2F45}" type="doc">
      <dgm:prSet loTypeId="urn:microsoft.com/office/officeart/2005/8/layout/bProcess4" loCatId="process" qsTypeId="urn:microsoft.com/office/officeart/2005/8/quickstyle/simple1" qsCatId="simple" csTypeId="urn:microsoft.com/office/officeart/2005/8/colors/accent0_1" csCatId="mainScheme" phldr="1"/>
      <dgm:spPr/>
      <dgm:t>
        <a:bodyPr/>
        <a:lstStyle/>
        <a:p>
          <a:endParaRPr lang="es-ES"/>
        </a:p>
      </dgm:t>
    </dgm:pt>
    <dgm:pt modelId="{4C6D997A-E9CF-4407-8FD9-CD7488E86AD7}">
      <dgm:prSet phldrT="[Texto]"/>
      <dgm:spPr/>
      <dgm:t>
        <a:bodyPr/>
        <a:lstStyle/>
        <a:p>
          <a:r>
            <a:rPr lang="es-EC" dirty="0"/>
            <a:t>La </a:t>
          </a:r>
          <a:r>
            <a:rPr lang="es-EC" dirty="0" err="1"/>
            <a:t>subpartida</a:t>
          </a:r>
          <a:r>
            <a:rPr lang="es-EC" dirty="0"/>
            <a:t> determinada para la Harina de pescado </a:t>
          </a:r>
          <a:endParaRPr lang="es-ES" dirty="0"/>
        </a:p>
      </dgm:t>
    </dgm:pt>
    <dgm:pt modelId="{ACB75878-5AEC-4BF0-BA47-9640646BDE22}" type="parTrans" cxnId="{DA6AACE4-95DD-4CB0-9EDD-1031C741C010}">
      <dgm:prSet/>
      <dgm:spPr/>
      <dgm:t>
        <a:bodyPr/>
        <a:lstStyle/>
        <a:p>
          <a:endParaRPr lang="es-ES"/>
        </a:p>
      </dgm:t>
    </dgm:pt>
    <dgm:pt modelId="{2359E415-5301-44EB-87B9-AA18E85827F1}" type="sibTrans" cxnId="{DA6AACE4-95DD-4CB0-9EDD-1031C741C010}">
      <dgm:prSet/>
      <dgm:spPr/>
      <dgm:t>
        <a:bodyPr/>
        <a:lstStyle/>
        <a:p>
          <a:endParaRPr lang="es-ES"/>
        </a:p>
      </dgm:t>
    </dgm:pt>
    <dgm:pt modelId="{980EE40F-FE8B-491D-90DD-0AB0F9F67F9B}">
      <dgm:prSet phldrT="[Texto]"/>
      <dgm:spPr/>
      <dgm:t>
        <a:bodyPr/>
        <a:lstStyle/>
        <a:p>
          <a:r>
            <a:rPr lang="es-EC" dirty="0"/>
            <a:t>se encuentra a nivel NANDINA (Nomenclatura Arancelaria Común de la Comunidad Andina)</a:t>
          </a:r>
          <a:endParaRPr lang="es-ES" dirty="0"/>
        </a:p>
      </dgm:t>
    </dgm:pt>
    <dgm:pt modelId="{7EAE3015-5399-4EEF-8FF8-9D14726C7885}" type="parTrans" cxnId="{5E1CD3CA-0C88-4310-8CED-82C2C75C9A6B}">
      <dgm:prSet/>
      <dgm:spPr/>
      <dgm:t>
        <a:bodyPr/>
        <a:lstStyle/>
        <a:p>
          <a:endParaRPr lang="es-ES"/>
        </a:p>
      </dgm:t>
    </dgm:pt>
    <dgm:pt modelId="{C8708A09-F504-4FAF-896C-658289DE13B3}" type="sibTrans" cxnId="{5E1CD3CA-0C88-4310-8CED-82C2C75C9A6B}">
      <dgm:prSet/>
      <dgm:spPr/>
      <dgm:t>
        <a:bodyPr/>
        <a:lstStyle/>
        <a:p>
          <a:endParaRPr lang="es-ES"/>
        </a:p>
      </dgm:t>
    </dgm:pt>
    <dgm:pt modelId="{FAB2860F-7366-42C7-96D3-AC7B19838539}">
      <dgm:prSet phldrT="[Texto]"/>
      <dgm:spPr/>
      <dgm:t>
        <a:bodyPr/>
        <a:lstStyle/>
        <a:p>
          <a:r>
            <a:rPr lang="es-EC" dirty="0"/>
            <a:t>Con referencia a la primera regla de interpretación de la nomenclatura </a:t>
          </a:r>
          <a:endParaRPr lang="es-ES" dirty="0"/>
        </a:p>
      </dgm:t>
    </dgm:pt>
    <dgm:pt modelId="{4B3E16F0-6B9A-460E-89D6-AD11918BE57F}" type="parTrans" cxnId="{F02B009F-F2CD-4031-8B1D-5F20C70D3F98}">
      <dgm:prSet/>
      <dgm:spPr/>
      <dgm:t>
        <a:bodyPr/>
        <a:lstStyle/>
        <a:p>
          <a:endParaRPr lang="es-ES"/>
        </a:p>
      </dgm:t>
    </dgm:pt>
    <dgm:pt modelId="{15DCB561-077D-4331-9660-98A27770676B}" type="sibTrans" cxnId="{F02B009F-F2CD-4031-8B1D-5F20C70D3F98}">
      <dgm:prSet/>
      <dgm:spPr/>
      <dgm:t>
        <a:bodyPr/>
        <a:lstStyle/>
        <a:p>
          <a:endParaRPr lang="es-ES"/>
        </a:p>
      </dgm:t>
    </dgm:pt>
    <dgm:pt modelId="{55341E57-8DA5-4608-A6CF-44F9BE495514}">
      <dgm:prSet phldrT="[Texto]"/>
      <dgm:spPr/>
      <dgm:t>
        <a:bodyPr/>
        <a:lstStyle/>
        <a:p>
          <a:r>
            <a:rPr lang="es-EC" dirty="0"/>
            <a:t>Conjuntamente con la regla 3 a) </a:t>
          </a:r>
          <a:endParaRPr lang="es-ES" dirty="0"/>
        </a:p>
      </dgm:t>
    </dgm:pt>
    <dgm:pt modelId="{FB568046-0389-4D6F-BFB6-EAEA8DA27AA1}" type="parTrans" cxnId="{F79E7C6C-E8FE-4078-8875-CF5256E5C1B1}">
      <dgm:prSet/>
      <dgm:spPr/>
      <dgm:t>
        <a:bodyPr/>
        <a:lstStyle/>
        <a:p>
          <a:endParaRPr lang="es-ES"/>
        </a:p>
      </dgm:t>
    </dgm:pt>
    <dgm:pt modelId="{E0970398-37EB-43B9-9735-D1A465A6BD74}" type="sibTrans" cxnId="{F79E7C6C-E8FE-4078-8875-CF5256E5C1B1}">
      <dgm:prSet/>
      <dgm:spPr/>
      <dgm:t>
        <a:bodyPr/>
        <a:lstStyle/>
        <a:p>
          <a:endParaRPr lang="es-ES"/>
        </a:p>
      </dgm:t>
    </dgm:pt>
    <dgm:pt modelId="{4A32C5F9-744D-48A4-BF5C-2CA2B3549267}" type="pres">
      <dgm:prSet presAssocID="{BB748B7F-1C41-4566-BBF4-C6158D3C2F45}" presName="Name0" presStyleCnt="0">
        <dgm:presLayoutVars>
          <dgm:dir/>
          <dgm:resizeHandles/>
        </dgm:presLayoutVars>
      </dgm:prSet>
      <dgm:spPr/>
      <dgm:t>
        <a:bodyPr/>
        <a:lstStyle/>
        <a:p>
          <a:endParaRPr lang="es-ES"/>
        </a:p>
      </dgm:t>
    </dgm:pt>
    <dgm:pt modelId="{1FD6A5D7-C039-4E55-B9A2-27D22CE8D9B8}" type="pres">
      <dgm:prSet presAssocID="{4C6D997A-E9CF-4407-8FD9-CD7488E86AD7}" presName="compNode" presStyleCnt="0"/>
      <dgm:spPr/>
    </dgm:pt>
    <dgm:pt modelId="{8424F5F5-8695-4A7E-8C7A-E6C97C4A6270}" type="pres">
      <dgm:prSet presAssocID="{4C6D997A-E9CF-4407-8FD9-CD7488E86AD7}" presName="dummyConnPt" presStyleCnt="0"/>
      <dgm:spPr/>
    </dgm:pt>
    <dgm:pt modelId="{9A5E3A36-0C81-4CC5-8844-4C9F274A5E84}" type="pres">
      <dgm:prSet presAssocID="{4C6D997A-E9CF-4407-8FD9-CD7488E86AD7}" presName="node" presStyleLbl="node1" presStyleIdx="0" presStyleCnt="4">
        <dgm:presLayoutVars>
          <dgm:bulletEnabled val="1"/>
        </dgm:presLayoutVars>
      </dgm:prSet>
      <dgm:spPr/>
      <dgm:t>
        <a:bodyPr/>
        <a:lstStyle/>
        <a:p>
          <a:endParaRPr lang="es-ES"/>
        </a:p>
      </dgm:t>
    </dgm:pt>
    <dgm:pt modelId="{D72E539E-6BFC-49F6-A007-C24738E5A3D6}" type="pres">
      <dgm:prSet presAssocID="{2359E415-5301-44EB-87B9-AA18E85827F1}" presName="sibTrans" presStyleLbl="bgSibTrans2D1" presStyleIdx="0" presStyleCnt="3"/>
      <dgm:spPr/>
      <dgm:t>
        <a:bodyPr/>
        <a:lstStyle/>
        <a:p>
          <a:endParaRPr lang="es-ES"/>
        </a:p>
      </dgm:t>
    </dgm:pt>
    <dgm:pt modelId="{93C827C5-14B6-40AB-BA4B-81A2F6DF7830}" type="pres">
      <dgm:prSet presAssocID="{980EE40F-FE8B-491D-90DD-0AB0F9F67F9B}" presName="compNode" presStyleCnt="0"/>
      <dgm:spPr/>
    </dgm:pt>
    <dgm:pt modelId="{ADBD6D22-2160-44AB-AEF5-DEF1FD38F4DB}" type="pres">
      <dgm:prSet presAssocID="{980EE40F-FE8B-491D-90DD-0AB0F9F67F9B}" presName="dummyConnPt" presStyleCnt="0"/>
      <dgm:spPr/>
    </dgm:pt>
    <dgm:pt modelId="{1DAF6C00-3368-4F41-AB6E-2AD8B6DB5370}" type="pres">
      <dgm:prSet presAssocID="{980EE40F-FE8B-491D-90DD-0AB0F9F67F9B}" presName="node" presStyleLbl="node1" presStyleIdx="1" presStyleCnt="4">
        <dgm:presLayoutVars>
          <dgm:bulletEnabled val="1"/>
        </dgm:presLayoutVars>
      </dgm:prSet>
      <dgm:spPr/>
      <dgm:t>
        <a:bodyPr/>
        <a:lstStyle/>
        <a:p>
          <a:endParaRPr lang="es-ES"/>
        </a:p>
      </dgm:t>
    </dgm:pt>
    <dgm:pt modelId="{B2E35378-F7EB-4E1E-90A0-7B5983CA0D3E}" type="pres">
      <dgm:prSet presAssocID="{C8708A09-F504-4FAF-896C-658289DE13B3}" presName="sibTrans" presStyleLbl="bgSibTrans2D1" presStyleIdx="1" presStyleCnt="3"/>
      <dgm:spPr/>
      <dgm:t>
        <a:bodyPr/>
        <a:lstStyle/>
        <a:p>
          <a:endParaRPr lang="es-ES"/>
        </a:p>
      </dgm:t>
    </dgm:pt>
    <dgm:pt modelId="{1C1F660B-E87A-4163-8B38-64EE42DA726A}" type="pres">
      <dgm:prSet presAssocID="{FAB2860F-7366-42C7-96D3-AC7B19838539}" presName="compNode" presStyleCnt="0"/>
      <dgm:spPr/>
    </dgm:pt>
    <dgm:pt modelId="{DC740B4C-DFF8-4E1E-AFCC-577AC0E2719C}" type="pres">
      <dgm:prSet presAssocID="{FAB2860F-7366-42C7-96D3-AC7B19838539}" presName="dummyConnPt" presStyleCnt="0"/>
      <dgm:spPr/>
    </dgm:pt>
    <dgm:pt modelId="{043D9A04-7150-4D79-A384-C163CE17A07B}" type="pres">
      <dgm:prSet presAssocID="{FAB2860F-7366-42C7-96D3-AC7B19838539}" presName="node" presStyleLbl="node1" presStyleIdx="2" presStyleCnt="4">
        <dgm:presLayoutVars>
          <dgm:bulletEnabled val="1"/>
        </dgm:presLayoutVars>
      </dgm:prSet>
      <dgm:spPr/>
      <dgm:t>
        <a:bodyPr/>
        <a:lstStyle/>
        <a:p>
          <a:endParaRPr lang="es-ES"/>
        </a:p>
      </dgm:t>
    </dgm:pt>
    <dgm:pt modelId="{5E74646E-B170-47EF-8C2A-6AFBE493931B}" type="pres">
      <dgm:prSet presAssocID="{15DCB561-077D-4331-9660-98A27770676B}" presName="sibTrans" presStyleLbl="bgSibTrans2D1" presStyleIdx="2" presStyleCnt="3"/>
      <dgm:spPr/>
      <dgm:t>
        <a:bodyPr/>
        <a:lstStyle/>
        <a:p>
          <a:endParaRPr lang="es-ES"/>
        </a:p>
      </dgm:t>
    </dgm:pt>
    <dgm:pt modelId="{6453A372-3BDA-4E02-BEC2-497E1C1CB5DF}" type="pres">
      <dgm:prSet presAssocID="{55341E57-8DA5-4608-A6CF-44F9BE495514}" presName="compNode" presStyleCnt="0"/>
      <dgm:spPr/>
    </dgm:pt>
    <dgm:pt modelId="{936DF1A4-C08C-4A54-8A0E-2C3A82C6C697}" type="pres">
      <dgm:prSet presAssocID="{55341E57-8DA5-4608-A6CF-44F9BE495514}" presName="dummyConnPt" presStyleCnt="0"/>
      <dgm:spPr/>
    </dgm:pt>
    <dgm:pt modelId="{43EBE68C-7E24-4FB6-B168-D0B11035EF41}" type="pres">
      <dgm:prSet presAssocID="{55341E57-8DA5-4608-A6CF-44F9BE495514}" presName="node" presStyleLbl="node1" presStyleIdx="3" presStyleCnt="4">
        <dgm:presLayoutVars>
          <dgm:bulletEnabled val="1"/>
        </dgm:presLayoutVars>
      </dgm:prSet>
      <dgm:spPr/>
      <dgm:t>
        <a:bodyPr/>
        <a:lstStyle/>
        <a:p>
          <a:endParaRPr lang="es-ES"/>
        </a:p>
      </dgm:t>
    </dgm:pt>
  </dgm:ptLst>
  <dgm:cxnLst>
    <dgm:cxn modelId="{5E1CD3CA-0C88-4310-8CED-82C2C75C9A6B}" srcId="{BB748B7F-1C41-4566-BBF4-C6158D3C2F45}" destId="{980EE40F-FE8B-491D-90DD-0AB0F9F67F9B}" srcOrd="1" destOrd="0" parTransId="{7EAE3015-5399-4EEF-8FF8-9D14726C7885}" sibTransId="{C8708A09-F504-4FAF-896C-658289DE13B3}"/>
    <dgm:cxn modelId="{6F6D372F-FCAF-41F3-A21B-E722FD21A611}" type="presOf" srcId="{980EE40F-FE8B-491D-90DD-0AB0F9F67F9B}" destId="{1DAF6C00-3368-4F41-AB6E-2AD8B6DB5370}" srcOrd="0" destOrd="0" presId="urn:microsoft.com/office/officeart/2005/8/layout/bProcess4"/>
    <dgm:cxn modelId="{F02B009F-F2CD-4031-8B1D-5F20C70D3F98}" srcId="{BB748B7F-1C41-4566-BBF4-C6158D3C2F45}" destId="{FAB2860F-7366-42C7-96D3-AC7B19838539}" srcOrd="2" destOrd="0" parTransId="{4B3E16F0-6B9A-460E-89D6-AD11918BE57F}" sibTransId="{15DCB561-077D-4331-9660-98A27770676B}"/>
    <dgm:cxn modelId="{D28ACE7F-B6FA-4899-A483-BA09BEB6E108}" type="presOf" srcId="{15DCB561-077D-4331-9660-98A27770676B}" destId="{5E74646E-B170-47EF-8C2A-6AFBE493931B}" srcOrd="0" destOrd="0" presId="urn:microsoft.com/office/officeart/2005/8/layout/bProcess4"/>
    <dgm:cxn modelId="{A0D69785-E7A3-495D-B4F8-4D16E1A969CA}" type="presOf" srcId="{4C6D997A-E9CF-4407-8FD9-CD7488E86AD7}" destId="{9A5E3A36-0C81-4CC5-8844-4C9F274A5E84}" srcOrd="0" destOrd="0" presId="urn:microsoft.com/office/officeart/2005/8/layout/bProcess4"/>
    <dgm:cxn modelId="{0D787EBD-D269-4CC9-8263-C12661F63E90}" type="presOf" srcId="{BB748B7F-1C41-4566-BBF4-C6158D3C2F45}" destId="{4A32C5F9-744D-48A4-BF5C-2CA2B3549267}" srcOrd="0" destOrd="0" presId="urn:microsoft.com/office/officeart/2005/8/layout/bProcess4"/>
    <dgm:cxn modelId="{12F96FF2-91B4-45C1-A77F-F66F69A24D45}" type="presOf" srcId="{55341E57-8DA5-4608-A6CF-44F9BE495514}" destId="{43EBE68C-7E24-4FB6-B168-D0B11035EF41}" srcOrd="0" destOrd="0" presId="urn:microsoft.com/office/officeart/2005/8/layout/bProcess4"/>
    <dgm:cxn modelId="{57939A55-FC2E-4FC2-88D9-CE21F543D438}" type="presOf" srcId="{C8708A09-F504-4FAF-896C-658289DE13B3}" destId="{B2E35378-F7EB-4E1E-90A0-7B5983CA0D3E}" srcOrd="0" destOrd="0" presId="urn:microsoft.com/office/officeart/2005/8/layout/bProcess4"/>
    <dgm:cxn modelId="{F79E7C6C-E8FE-4078-8875-CF5256E5C1B1}" srcId="{BB748B7F-1C41-4566-BBF4-C6158D3C2F45}" destId="{55341E57-8DA5-4608-A6CF-44F9BE495514}" srcOrd="3" destOrd="0" parTransId="{FB568046-0389-4D6F-BFB6-EAEA8DA27AA1}" sibTransId="{E0970398-37EB-43B9-9735-D1A465A6BD74}"/>
    <dgm:cxn modelId="{DA6AACE4-95DD-4CB0-9EDD-1031C741C010}" srcId="{BB748B7F-1C41-4566-BBF4-C6158D3C2F45}" destId="{4C6D997A-E9CF-4407-8FD9-CD7488E86AD7}" srcOrd="0" destOrd="0" parTransId="{ACB75878-5AEC-4BF0-BA47-9640646BDE22}" sibTransId="{2359E415-5301-44EB-87B9-AA18E85827F1}"/>
    <dgm:cxn modelId="{018ED9FA-15A0-4DBC-B048-CA767AC5B6E6}" type="presOf" srcId="{FAB2860F-7366-42C7-96D3-AC7B19838539}" destId="{043D9A04-7150-4D79-A384-C163CE17A07B}" srcOrd="0" destOrd="0" presId="urn:microsoft.com/office/officeart/2005/8/layout/bProcess4"/>
    <dgm:cxn modelId="{3101E4F1-23BF-4944-8B17-24AA1FF05C77}" type="presOf" srcId="{2359E415-5301-44EB-87B9-AA18E85827F1}" destId="{D72E539E-6BFC-49F6-A007-C24738E5A3D6}" srcOrd="0" destOrd="0" presId="urn:microsoft.com/office/officeart/2005/8/layout/bProcess4"/>
    <dgm:cxn modelId="{E2FA5339-3B8E-4CCF-B879-A48C8DDC0D76}" type="presParOf" srcId="{4A32C5F9-744D-48A4-BF5C-2CA2B3549267}" destId="{1FD6A5D7-C039-4E55-B9A2-27D22CE8D9B8}" srcOrd="0" destOrd="0" presId="urn:microsoft.com/office/officeart/2005/8/layout/bProcess4"/>
    <dgm:cxn modelId="{D85B29E1-ACC7-4775-B69F-FF09CF97BEFC}" type="presParOf" srcId="{1FD6A5D7-C039-4E55-B9A2-27D22CE8D9B8}" destId="{8424F5F5-8695-4A7E-8C7A-E6C97C4A6270}" srcOrd="0" destOrd="0" presId="urn:microsoft.com/office/officeart/2005/8/layout/bProcess4"/>
    <dgm:cxn modelId="{B5CE0941-4F11-4C9B-8C6E-71DCF205B839}" type="presParOf" srcId="{1FD6A5D7-C039-4E55-B9A2-27D22CE8D9B8}" destId="{9A5E3A36-0C81-4CC5-8844-4C9F274A5E84}" srcOrd="1" destOrd="0" presId="urn:microsoft.com/office/officeart/2005/8/layout/bProcess4"/>
    <dgm:cxn modelId="{A4D03E71-1C99-4EC3-92A3-1F8E12E49826}" type="presParOf" srcId="{4A32C5F9-744D-48A4-BF5C-2CA2B3549267}" destId="{D72E539E-6BFC-49F6-A007-C24738E5A3D6}" srcOrd="1" destOrd="0" presId="urn:microsoft.com/office/officeart/2005/8/layout/bProcess4"/>
    <dgm:cxn modelId="{6581C864-8010-4125-85D3-2B93FB6E4D2D}" type="presParOf" srcId="{4A32C5F9-744D-48A4-BF5C-2CA2B3549267}" destId="{93C827C5-14B6-40AB-BA4B-81A2F6DF7830}" srcOrd="2" destOrd="0" presId="urn:microsoft.com/office/officeart/2005/8/layout/bProcess4"/>
    <dgm:cxn modelId="{4B85B1BA-6456-4D02-A69C-A7A4CD095130}" type="presParOf" srcId="{93C827C5-14B6-40AB-BA4B-81A2F6DF7830}" destId="{ADBD6D22-2160-44AB-AEF5-DEF1FD38F4DB}" srcOrd="0" destOrd="0" presId="urn:microsoft.com/office/officeart/2005/8/layout/bProcess4"/>
    <dgm:cxn modelId="{865F50FB-7590-4227-9053-C59ABEDAC255}" type="presParOf" srcId="{93C827C5-14B6-40AB-BA4B-81A2F6DF7830}" destId="{1DAF6C00-3368-4F41-AB6E-2AD8B6DB5370}" srcOrd="1" destOrd="0" presId="urn:microsoft.com/office/officeart/2005/8/layout/bProcess4"/>
    <dgm:cxn modelId="{E45B2710-6AEE-451B-8E0F-B1713C5879F6}" type="presParOf" srcId="{4A32C5F9-744D-48A4-BF5C-2CA2B3549267}" destId="{B2E35378-F7EB-4E1E-90A0-7B5983CA0D3E}" srcOrd="3" destOrd="0" presId="urn:microsoft.com/office/officeart/2005/8/layout/bProcess4"/>
    <dgm:cxn modelId="{0917C4A1-1071-4D93-955A-0EFAD4D533BC}" type="presParOf" srcId="{4A32C5F9-744D-48A4-BF5C-2CA2B3549267}" destId="{1C1F660B-E87A-4163-8B38-64EE42DA726A}" srcOrd="4" destOrd="0" presId="urn:microsoft.com/office/officeart/2005/8/layout/bProcess4"/>
    <dgm:cxn modelId="{C97405AE-A14F-4102-9561-4A77F89C7729}" type="presParOf" srcId="{1C1F660B-E87A-4163-8B38-64EE42DA726A}" destId="{DC740B4C-DFF8-4E1E-AFCC-577AC0E2719C}" srcOrd="0" destOrd="0" presId="urn:microsoft.com/office/officeart/2005/8/layout/bProcess4"/>
    <dgm:cxn modelId="{7B7A04F7-1CFE-4116-B2D1-79F1D5DC12B7}" type="presParOf" srcId="{1C1F660B-E87A-4163-8B38-64EE42DA726A}" destId="{043D9A04-7150-4D79-A384-C163CE17A07B}" srcOrd="1" destOrd="0" presId="urn:microsoft.com/office/officeart/2005/8/layout/bProcess4"/>
    <dgm:cxn modelId="{DF529F6A-C2F7-4415-9F9F-AB23F68ED484}" type="presParOf" srcId="{4A32C5F9-744D-48A4-BF5C-2CA2B3549267}" destId="{5E74646E-B170-47EF-8C2A-6AFBE493931B}" srcOrd="5" destOrd="0" presId="urn:microsoft.com/office/officeart/2005/8/layout/bProcess4"/>
    <dgm:cxn modelId="{E58629B5-3176-4838-9690-B0F03DD552F1}" type="presParOf" srcId="{4A32C5F9-744D-48A4-BF5C-2CA2B3549267}" destId="{6453A372-3BDA-4E02-BEC2-497E1C1CB5DF}" srcOrd="6" destOrd="0" presId="urn:microsoft.com/office/officeart/2005/8/layout/bProcess4"/>
    <dgm:cxn modelId="{1335F474-1F12-4745-BF7C-1F04B335EA0C}" type="presParOf" srcId="{6453A372-3BDA-4E02-BEC2-497E1C1CB5DF}" destId="{936DF1A4-C08C-4A54-8A0E-2C3A82C6C697}" srcOrd="0" destOrd="0" presId="urn:microsoft.com/office/officeart/2005/8/layout/bProcess4"/>
    <dgm:cxn modelId="{0FE84E66-49E4-4E8F-8E15-44FC828464E5}" type="presParOf" srcId="{6453A372-3BDA-4E02-BEC2-497E1C1CB5DF}" destId="{43EBE68C-7E24-4FB6-B168-D0B11035EF41}"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F617B11-D633-473E-A437-8F9812F4F2A3}" type="doc">
      <dgm:prSet loTypeId="urn:microsoft.com/office/officeart/2005/8/layout/process5" loCatId="process" qsTypeId="urn:microsoft.com/office/officeart/2005/8/quickstyle/simple1" qsCatId="simple" csTypeId="urn:microsoft.com/office/officeart/2005/8/colors/accent0_1" csCatId="mainScheme" phldr="1"/>
      <dgm:spPr/>
      <dgm:t>
        <a:bodyPr/>
        <a:lstStyle/>
        <a:p>
          <a:endParaRPr lang="es-ES"/>
        </a:p>
      </dgm:t>
    </dgm:pt>
    <dgm:pt modelId="{B36DA2AC-EA25-47D7-9A34-96254EEDD713}">
      <dgm:prSet phldrT="[Texto]" custT="1"/>
      <dgm:spPr/>
      <dgm:t>
        <a:bodyPr/>
        <a:lstStyle/>
        <a:p>
          <a:r>
            <a:rPr lang="es-ES" sz="1600" dirty="0"/>
            <a:t>IDL establecido Banco mundial 2007</a:t>
          </a:r>
        </a:p>
      </dgm:t>
    </dgm:pt>
    <dgm:pt modelId="{DB9EC366-CD2E-4E92-A3F5-E904CCE2B856}" type="parTrans" cxnId="{8903860F-36D5-44A4-AB38-71D29B0AD9BA}">
      <dgm:prSet/>
      <dgm:spPr/>
      <dgm:t>
        <a:bodyPr/>
        <a:lstStyle/>
        <a:p>
          <a:endParaRPr lang="es-ES" sz="2000"/>
        </a:p>
      </dgm:t>
    </dgm:pt>
    <dgm:pt modelId="{701A31F5-9CDA-4C50-AC08-D44E8C1E4F3D}" type="sibTrans" cxnId="{8903860F-36D5-44A4-AB38-71D29B0AD9BA}">
      <dgm:prSet custT="1"/>
      <dgm:spPr/>
      <dgm:t>
        <a:bodyPr/>
        <a:lstStyle/>
        <a:p>
          <a:endParaRPr lang="es-ES" sz="1200"/>
        </a:p>
      </dgm:t>
    </dgm:pt>
    <dgm:pt modelId="{1C16E2C0-F5AC-4D39-B6D4-DA9DDD2EE54A}">
      <dgm:prSet phldrT="[Texto]" custT="1"/>
      <dgm:spPr/>
      <dgm:t>
        <a:bodyPr/>
        <a:lstStyle/>
        <a:p>
          <a:r>
            <a:rPr lang="es-EC" sz="1600" dirty="0"/>
            <a:t>Valoración ponderada en dónde (1 es bajo y 5 alto)</a:t>
          </a:r>
          <a:endParaRPr lang="es-ES" sz="1600" dirty="0"/>
        </a:p>
      </dgm:t>
    </dgm:pt>
    <dgm:pt modelId="{3661E00C-AC7D-4470-9AE6-976DD05BEAC3}" type="parTrans" cxnId="{6B6D02A7-FA86-4BC7-953A-6D665DA53A7F}">
      <dgm:prSet/>
      <dgm:spPr/>
      <dgm:t>
        <a:bodyPr/>
        <a:lstStyle/>
        <a:p>
          <a:endParaRPr lang="es-ES" sz="2000"/>
        </a:p>
      </dgm:t>
    </dgm:pt>
    <dgm:pt modelId="{4B80DAFE-488F-4F11-97B9-5E16C72A3313}" type="sibTrans" cxnId="{6B6D02A7-FA86-4BC7-953A-6D665DA53A7F}">
      <dgm:prSet custT="1"/>
      <dgm:spPr/>
      <dgm:t>
        <a:bodyPr/>
        <a:lstStyle/>
        <a:p>
          <a:endParaRPr lang="es-ES" sz="1200"/>
        </a:p>
      </dgm:t>
    </dgm:pt>
    <dgm:pt modelId="{04D30113-6058-47F6-870F-9A2E8425919B}">
      <dgm:prSet phldrT="[Texto]" custT="1"/>
      <dgm:spPr/>
      <dgm:t>
        <a:bodyPr/>
        <a:lstStyle/>
        <a:p>
          <a:r>
            <a:rPr lang="es-ES" sz="1600" dirty="0"/>
            <a:t>Mide 6 criterios </a:t>
          </a:r>
        </a:p>
      </dgm:t>
    </dgm:pt>
    <dgm:pt modelId="{9FBBFA29-0533-406A-9264-A328E6874576}" type="parTrans" cxnId="{1ECF2F34-CC09-4786-A986-2116D8ABF889}">
      <dgm:prSet/>
      <dgm:spPr/>
      <dgm:t>
        <a:bodyPr/>
        <a:lstStyle/>
        <a:p>
          <a:endParaRPr lang="es-ES" sz="2000"/>
        </a:p>
      </dgm:t>
    </dgm:pt>
    <dgm:pt modelId="{BAEA0498-24C8-421E-A83A-3B0E1CA42D9B}" type="sibTrans" cxnId="{1ECF2F34-CC09-4786-A986-2116D8ABF889}">
      <dgm:prSet custT="1"/>
      <dgm:spPr/>
      <dgm:t>
        <a:bodyPr/>
        <a:lstStyle/>
        <a:p>
          <a:endParaRPr lang="es-ES" sz="1200"/>
        </a:p>
      </dgm:t>
    </dgm:pt>
    <dgm:pt modelId="{B2050887-EC9E-4B19-94D0-1ABCF615FED2}">
      <dgm:prSet phldrT="[Texto]" custT="1"/>
      <dgm:spPr/>
      <dgm:t>
        <a:bodyPr/>
        <a:lstStyle/>
        <a:p>
          <a:r>
            <a:rPr lang="es-EC" sz="1600" dirty="0"/>
            <a:t>-Procedimientos y trámites aduaneros</a:t>
          </a:r>
        </a:p>
        <a:p>
          <a:r>
            <a:rPr lang="es-EC" sz="1600" dirty="0"/>
            <a:t>- Calidad de la infraestructura</a:t>
          </a:r>
        </a:p>
        <a:p>
          <a:r>
            <a:rPr lang="es-EC" sz="1600" dirty="0"/>
            <a:t>-Frecuencia de envíos internacionales</a:t>
          </a:r>
          <a:endParaRPr lang="es-ES" sz="1600" dirty="0"/>
        </a:p>
      </dgm:t>
    </dgm:pt>
    <dgm:pt modelId="{476EC6CE-8718-4E53-A14A-BB603BD89D20}" type="parTrans" cxnId="{C92F569E-F470-4A62-9286-567395FC0563}">
      <dgm:prSet/>
      <dgm:spPr/>
      <dgm:t>
        <a:bodyPr/>
        <a:lstStyle/>
        <a:p>
          <a:endParaRPr lang="es-ES" sz="2000"/>
        </a:p>
      </dgm:t>
    </dgm:pt>
    <dgm:pt modelId="{D57423FA-B09B-469D-8461-8491F564720C}" type="sibTrans" cxnId="{C92F569E-F470-4A62-9286-567395FC0563}">
      <dgm:prSet custT="1"/>
      <dgm:spPr/>
      <dgm:t>
        <a:bodyPr/>
        <a:lstStyle/>
        <a:p>
          <a:endParaRPr lang="es-ES" sz="1200"/>
        </a:p>
      </dgm:t>
    </dgm:pt>
    <dgm:pt modelId="{01CB9F56-845C-427C-89B5-85BDBBAE98EC}">
      <dgm:prSet custT="1"/>
      <dgm:spPr/>
      <dgm:t>
        <a:bodyPr/>
        <a:lstStyle/>
        <a:p>
          <a:r>
            <a:rPr lang="es-MX" sz="1600" dirty="0"/>
            <a:t>Objetivo: conocer el rendimiento logístico de los parámetros que intervienen en la cadena logística de un determinado país</a:t>
          </a:r>
          <a:endParaRPr lang="es-ES" sz="1600" dirty="0"/>
        </a:p>
      </dgm:t>
    </dgm:pt>
    <dgm:pt modelId="{FEA0CD92-0504-4126-B2DD-E716DF1CB1BA}" type="parTrans" cxnId="{C4508703-8FD3-44DC-9BB5-282D7933632E}">
      <dgm:prSet/>
      <dgm:spPr/>
      <dgm:t>
        <a:bodyPr/>
        <a:lstStyle/>
        <a:p>
          <a:endParaRPr lang="es-ES" sz="2000"/>
        </a:p>
      </dgm:t>
    </dgm:pt>
    <dgm:pt modelId="{0CA988D3-75A9-460C-9E56-1F2DA4AA37CD}" type="sibTrans" cxnId="{C4508703-8FD3-44DC-9BB5-282D7933632E}">
      <dgm:prSet custT="1"/>
      <dgm:spPr/>
      <dgm:t>
        <a:bodyPr/>
        <a:lstStyle/>
        <a:p>
          <a:endParaRPr lang="es-ES" sz="1200"/>
        </a:p>
      </dgm:t>
    </dgm:pt>
    <dgm:pt modelId="{4CD0EB93-0544-4A70-8CE4-F0003D7A21F8}">
      <dgm:prSet phldrT="[Texto]" custT="1"/>
      <dgm:spPr/>
      <dgm:t>
        <a:bodyPr/>
        <a:lstStyle/>
        <a:p>
          <a:r>
            <a:rPr lang="es-EC" sz="1600" dirty="0"/>
            <a:t>-Competitividad logística</a:t>
          </a:r>
        </a:p>
        <a:p>
          <a:r>
            <a:rPr lang="es-EC" sz="1600" dirty="0"/>
            <a:t>-Trazabilidad de procesos y mercancías</a:t>
          </a:r>
        </a:p>
        <a:p>
          <a:r>
            <a:rPr lang="es-EC" sz="1600" dirty="0"/>
            <a:t>-Cumplimiento y puntualidad</a:t>
          </a:r>
          <a:endParaRPr lang="es-ES" sz="1600" dirty="0"/>
        </a:p>
      </dgm:t>
    </dgm:pt>
    <dgm:pt modelId="{8E8BEED8-2F2F-49D7-BCD0-8947CC5B539C}" type="parTrans" cxnId="{577CB7DA-E99C-4B21-B221-DEAA718D8B7A}">
      <dgm:prSet/>
      <dgm:spPr/>
      <dgm:t>
        <a:bodyPr/>
        <a:lstStyle/>
        <a:p>
          <a:endParaRPr lang="es-ES" sz="2000"/>
        </a:p>
      </dgm:t>
    </dgm:pt>
    <dgm:pt modelId="{B7AB3E8D-8DC9-4F57-9CBE-324ACCEC7BFE}" type="sibTrans" cxnId="{577CB7DA-E99C-4B21-B221-DEAA718D8B7A}">
      <dgm:prSet/>
      <dgm:spPr/>
      <dgm:t>
        <a:bodyPr/>
        <a:lstStyle/>
        <a:p>
          <a:endParaRPr lang="es-ES" sz="2000"/>
        </a:p>
      </dgm:t>
    </dgm:pt>
    <dgm:pt modelId="{05D46523-C7F9-421B-9B35-F6CC11E9610B}" type="pres">
      <dgm:prSet presAssocID="{5F617B11-D633-473E-A437-8F9812F4F2A3}" presName="diagram" presStyleCnt="0">
        <dgm:presLayoutVars>
          <dgm:dir/>
          <dgm:resizeHandles val="exact"/>
        </dgm:presLayoutVars>
      </dgm:prSet>
      <dgm:spPr/>
      <dgm:t>
        <a:bodyPr/>
        <a:lstStyle/>
        <a:p>
          <a:endParaRPr lang="es-ES"/>
        </a:p>
      </dgm:t>
    </dgm:pt>
    <dgm:pt modelId="{A7F6138B-1DCF-4B6E-9DDA-28BA1E771766}" type="pres">
      <dgm:prSet presAssocID="{B36DA2AC-EA25-47D7-9A34-96254EEDD713}" presName="node" presStyleLbl="node1" presStyleIdx="0" presStyleCnt="6">
        <dgm:presLayoutVars>
          <dgm:bulletEnabled val="1"/>
        </dgm:presLayoutVars>
      </dgm:prSet>
      <dgm:spPr/>
      <dgm:t>
        <a:bodyPr/>
        <a:lstStyle/>
        <a:p>
          <a:endParaRPr lang="es-ES"/>
        </a:p>
      </dgm:t>
    </dgm:pt>
    <dgm:pt modelId="{5AFC0827-E177-4F09-8BD4-532472D05B5F}" type="pres">
      <dgm:prSet presAssocID="{701A31F5-9CDA-4C50-AC08-D44E8C1E4F3D}" presName="sibTrans" presStyleLbl="sibTrans2D1" presStyleIdx="0" presStyleCnt="5"/>
      <dgm:spPr/>
      <dgm:t>
        <a:bodyPr/>
        <a:lstStyle/>
        <a:p>
          <a:endParaRPr lang="es-ES"/>
        </a:p>
      </dgm:t>
    </dgm:pt>
    <dgm:pt modelId="{D903EF74-430F-4A47-8BE2-E2A8BAE1041A}" type="pres">
      <dgm:prSet presAssocID="{701A31F5-9CDA-4C50-AC08-D44E8C1E4F3D}" presName="connectorText" presStyleLbl="sibTrans2D1" presStyleIdx="0" presStyleCnt="5"/>
      <dgm:spPr/>
      <dgm:t>
        <a:bodyPr/>
        <a:lstStyle/>
        <a:p>
          <a:endParaRPr lang="es-ES"/>
        </a:p>
      </dgm:t>
    </dgm:pt>
    <dgm:pt modelId="{B8663F1F-FCDD-42EE-9194-7C3B53BA39D3}" type="pres">
      <dgm:prSet presAssocID="{01CB9F56-845C-427C-89B5-85BDBBAE98EC}" presName="node" presStyleLbl="node1" presStyleIdx="1" presStyleCnt="6">
        <dgm:presLayoutVars>
          <dgm:bulletEnabled val="1"/>
        </dgm:presLayoutVars>
      </dgm:prSet>
      <dgm:spPr/>
      <dgm:t>
        <a:bodyPr/>
        <a:lstStyle/>
        <a:p>
          <a:endParaRPr lang="es-ES"/>
        </a:p>
      </dgm:t>
    </dgm:pt>
    <dgm:pt modelId="{A65F9D3D-443A-4EC1-ABAC-67B2CD142880}" type="pres">
      <dgm:prSet presAssocID="{0CA988D3-75A9-460C-9E56-1F2DA4AA37CD}" presName="sibTrans" presStyleLbl="sibTrans2D1" presStyleIdx="1" presStyleCnt="5"/>
      <dgm:spPr/>
      <dgm:t>
        <a:bodyPr/>
        <a:lstStyle/>
        <a:p>
          <a:endParaRPr lang="es-ES"/>
        </a:p>
      </dgm:t>
    </dgm:pt>
    <dgm:pt modelId="{77DFAB1C-E7E7-4814-9F50-EB94EAB287DF}" type="pres">
      <dgm:prSet presAssocID="{0CA988D3-75A9-460C-9E56-1F2DA4AA37CD}" presName="connectorText" presStyleLbl="sibTrans2D1" presStyleIdx="1" presStyleCnt="5"/>
      <dgm:spPr/>
      <dgm:t>
        <a:bodyPr/>
        <a:lstStyle/>
        <a:p>
          <a:endParaRPr lang="es-ES"/>
        </a:p>
      </dgm:t>
    </dgm:pt>
    <dgm:pt modelId="{208DA136-4CE5-4E23-9F7F-B916F13D28D9}" type="pres">
      <dgm:prSet presAssocID="{1C16E2C0-F5AC-4D39-B6D4-DA9DDD2EE54A}" presName="node" presStyleLbl="node1" presStyleIdx="2" presStyleCnt="6">
        <dgm:presLayoutVars>
          <dgm:bulletEnabled val="1"/>
        </dgm:presLayoutVars>
      </dgm:prSet>
      <dgm:spPr/>
      <dgm:t>
        <a:bodyPr/>
        <a:lstStyle/>
        <a:p>
          <a:endParaRPr lang="es-ES"/>
        </a:p>
      </dgm:t>
    </dgm:pt>
    <dgm:pt modelId="{C5A48ACB-8D83-4936-8D36-99FD2E2A491D}" type="pres">
      <dgm:prSet presAssocID="{4B80DAFE-488F-4F11-97B9-5E16C72A3313}" presName="sibTrans" presStyleLbl="sibTrans2D1" presStyleIdx="2" presStyleCnt="5"/>
      <dgm:spPr/>
      <dgm:t>
        <a:bodyPr/>
        <a:lstStyle/>
        <a:p>
          <a:endParaRPr lang="es-ES"/>
        </a:p>
      </dgm:t>
    </dgm:pt>
    <dgm:pt modelId="{3262C28A-86D9-4030-B365-5AFAE788CD94}" type="pres">
      <dgm:prSet presAssocID="{4B80DAFE-488F-4F11-97B9-5E16C72A3313}" presName="connectorText" presStyleLbl="sibTrans2D1" presStyleIdx="2" presStyleCnt="5"/>
      <dgm:spPr/>
      <dgm:t>
        <a:bodyPr/>
        <a:lstStyle/>
        <a:p>
          <a:endParaRPr lang="es-ES"/>
        </a:p>
      </dgm:t>
    </dgm:pt>
    <dgm:pt modelId="{830611CF-EF88-49E2-867F-4BB1E8A61CEC}" type="pres">
      <dgm:prSet presAssocID="{04D30113-6058-47F6-870F-9A2E8425919B}" presName="node" presStyleLbl="node1" presStyleIdx="3" presStyleCnt="6">
        <dgm:presLayoutVars>
          <dgm:bulletEnabled val="1"/>
        </dgm:presLayoutVars>
      </dgm:prSet>
      <dgm:spPr/>
      <dgm:t>
        <a:bodyPr/>
        <a:lstStyle/>
        <a:p>
          <a:endParaRPr lang="es-ES"/>
        </a:p>
      </dgm:t>
    </dgm:pt>
    <dgm:pt modelId="{476608A3-BA5C-4952-9A3E-67C4F8E86EE3}" type="pres">
      <dgm:prSet presAssocID="{BAEA0498-24C8-421E-A83A-3B0E1CA42D9B}" presName="sibTrans" presStyleLbl="sibTrans2D1" presStyleIdx="3" presStyleCnt="5"/>
      <dgm:spPr/>
      <dgm:t>
        <a:bodyPr/>
        <a:lstStyle/>
        <a:p>
          <a:endParaRPr lang="es-ES"/>
        </a:p>
      </dgm:t>
    </dgm:pt>
    <dgm:pt modelId="{FF5A3AFD-E9FE-4F2A-81D3-B1523F581CC9}" type="pres">
      <dgm:prSet presAssocID="{BAEA0498-24C8-421E-A83A-3B0E1CA42D9B}" presName="connectorText" presStyleLbl="sibTrans2D1" presStyleIdx="3" presStyleCnt="5"/>
      <dgm:spPr/>
      <dgm:t>
        <a:bodyPr/>
        <a:lstStyle/>
        <a:p>
          <a:endParaRPr lang="es-ES"/>
        </a:p>
      </dgm:t>
    </dgm:pt>
    <dgm:pt modelId="{E889A02A-9A69-4D93-B521-1F01A7EB6BBA}" type="pres">
      <dgm:prSet presAssocID="{B2050887-EC9E-4B19-94D0-1ABCF615FED2}" presName="node" presStyleLbl="node1" presStyleIdx="4" presStyleCnt="6" custScaleY="125273">
        <dgm:presLayoutVars>
          <dgm:bulletEnabled val="1"/>
        </dgm:presLayoutVars>
      </dgm:prSet>
      <dgm:spPr/>
      <dgm:t>
        <a:bodyPr/>
        <a:lstStyle/>
        <a:p>
          <a:endParaRPr lang="es-ES"/>
        </a:p>
      </dgm:t>
    </dgm:pt>
    <dgm:pt modelId="{67884271-46E8-4732-9428-C8E11B563D87}" type="pres">
      <dgm:prSet presAssocID="{D57423FA-B09B-469D-8461-8491F564720C}" presName="sibTrans" presStyleLbl="sibTrans2D1" presStyleIdx="4" presStyleCnt="5"/>
      <dgm:spPr/>
      <dgm:t>
        <a:bodyPr/>
        <a:lstStyle/>
        <a:p>
          <a:endParaRPr lang="es-ES"/>
        </a:p>
      </dgm:t>
    </dgm:pt>
    <dgm:pt modelId="{6D727A9E-64EB-41EB-931F-08AE29A42C98}" type="pres">
      <dgm:prSet presAssocID="{D57423FA-B09B-469D-8461-8491F564720C}" presName="connectorText" presStyleLbl="sibTrans2D1" presStyleIdx="4" presStyleCnt="5"/>
      <dgm:spPr/>
      <dgm:t>
        <a:bodyPr/>
        <a:lstStyle/>
        <a:p>
          <a:endParaRPr lang="es-ES"/>
        </a:p>
      </dgm:t>
    </dgm:pt>
    <dgm:pt modelId="{3BC71E4E-C60C-4DF4-9236-9FA14AAB2FEC}" type="pres">
      <dgm:prSet presAssocID="{4CD0EB93-0544-4A70-8CE4-F0003D7A21F8}" presName="node" presStyleLbl="node1" presStyleIdx="5" presStyleCnt="6" custScaleX="111420" custScaleY="117987">
        <dgm:presLayoutVars>
          <dgm:bulletEnabled val="1"/>
        </dgm:presLayoutVars>
      </dgm:prSet>
      <dgm:spPr/>
      <dgm:t>
        <a:bodyPr/>
        <a:lstStyle/>
        <a:p>
          <a:endParaRPr lang="es-ES"/>
        </a:p>
      </dgm:t>
    </dgm:pt>
  </dgm:ptLst>
  <dgm:cxnLst>
    <dgm:cxn modelId="{6B6D02A7-FA86-4BC7-953A-6D665DA53A7F}" srcId="{5F617B11-D633-473E-A437-8F9812F4F2A3}" destId="{1C16E2C0-F5AC-4D39-B6D4-DA9DDD2EE54A}" srcOrd="2" destOrd="0" parTransId="{3661E00C-AC7D-4470-9AE6-976DD05BEAC3}" sibTransId="{4B80DAFE-488F-4F11-97B9-5E16C72A3313}"/>
    <dgm:cxn modelId="{50F67B4B-6CCF-4650-8342-78451728B53F}" type="presOf" srcId="{01CB9F56-845C-427C-89B5-85BDBBAE98EC}" destId="{B8663F1F-FCDD-42EE-9194-7C3B53BA39D3}" srcOrd="0" destOrd="0" presId="urn:microsoft.com/office/officeart/2005/8/layout/process5"/>
    <dgm:cxn modelId="{7EAE89CA-71B7-49E4-BE72-1A0D0CD1065C}" type="presOf" srcId="{0CA988D3-75A9-460C-9E56-1F2DA4AA37CD}" destId="{A65F9D3D-443A-4EC1-ABAC-67B2CD142880}" srcOrd="0" destOrd="0" presId="urn:microsoft.com/office/officeart/2005/8/layout/process5"/>
    <dgm:cxn modelId="{C89AC4DC-937F-4F19-B6BE-5B98432AA951}" type="presOf" srcId="{4B80DAFE-488F-4F11-97B9-5E16C72A3313}" destId="{C5A48ACB-8D83-4936-8D36-99FD2E2A491D}" srcOrd="0" destOrd="0" presId="urn:microsoft.com/office/officeart/2005/8/layout/process5"/>
    <dgm:cxn modelId="{DC075368-25AF-453A-A933-5D083A907986}" type="presOf" srcId="{701A31F5-9CDA-4C50-AC08-D44E8C1E4F3D}" destId="{D903EF74-430F-4A47-8BE2-E2A8BAE1041A}" srcOrd="1" destOrd="0" presId="urn:microsoft.com/office/officeart/2005/8/layout/process5"/>
    <dgm:cxn modelId="{05AF5FBF-34C9-419A-ACB4-ADAEA323D93F}" type="presOf" srcId="{0CA988D3-75A9-460C-9E56-1F2DA4AA37CD}" destId="{77DFAB1C-E7E7-4814-9F50-EB94EAB287DF}" srcOrd="1" destOrd="0" presId="urn:microsoft.com/office/officeart/2005/8/layout/process5"/>
    <dgm:cxn modelId="{1DDCEA34-8532-4227-9E76-4406B595863D}" type="presOf" srcId="{701A31F5-9CDA-4C50-AC08-D44E8C1E4F3D}" destId="{5AFC0827-E177-4F09-8BD4-532472D05B5F}" srcOrd="0" destOrd="0" presId="urn:microsoft.com/office/officeart/2005/8/layout/process5"/>
    <dgm:cxn modelId="{E294A9EE-8665-4FFD-B463-41756AE5AF14}" type="presOf" srcId="{4B80DAFE-488F-4F11-97B9-5E16C72A3313}" destId="{3262C28A-86D9-4030-B365-5AFAE788CD94}" srcOrd="1" destOrd="0" presId="urn:microsoft.com/office/officeart/2005/8/layout/process5"/>
    <dgm:cxn modelId="{2CE85077-0076-41ED-BE4E-9A96A79F8555}" type="presOf" srcId="{B36DA2AC-EA25-47D7-9A34-96254EEDD713}" destId="{A7F6138B-1DCF-4B6E-9DDA-28BA1E771766}" srcOrd="0" destOrd="0" presId="urn:microsoft.com/office/officeart/2005/8/layout/process5"/>
    <dgm:cxn modelId="{576F970F-F982-4585-92E5-260834FC750E}" type="presOf" srcId="{BAEA0498-24C8-421E-A83A-3B0E1CA42D9B}" destId="{476608A3-BA5C-4952-9A3E-67C4F8E86EE3}" srcOrd="0" destOrd="0" presId="urn:microsoft.com/office/officeart/2005/8/layout/process5"/>
    <dgm:cxn modelId="{7C961F03-0722-4605-9D50-47031286B927}" type="presOf" srcId="{5F617B11-D633-473E-A437-8F9812F4F2A3}" destId="{05D46523-C7F9-421B-9B35-F6CC11E9610B}" srcOrd="0" destOrd="0" presId="urn:microsoft.com/office/officeart/2005/8/layout/process5"/>
    <dgm:cxn modelId="{B1A7F83F-4F81-488D-9702-4F050FA2282F}" type="presOf" srcId="{1C16E2C0-F5AC-4D39-B6D4-DA9DDD2EE54A}" destId="{208DA136-4CE5-4E23-9F7F-B916F13D28D9}" srcOrd="0" destOrd="0" presId="urn:microsoft.com/office/officeart/2005/8/layout/process5"/>
    <dgm:cxn modelId="{786AD353-D0FB-4DA4-802F-AC3A879DEDFF}" type="presOf" srcId="{04D30113-6058-47F6-870F-9A2E8425919B}" destId="{830611CF-EF88-49E2-867F-4BB1E8A61CEC}" srcOrd="0" destOrd="0" presId="urn:microsoft.com/office/officeart/2005/8/layout/process5"/>
    <dgm:cxn modelId="{C92F569E-F470-4A62-9286-567395FC0563}" srcId="{5F617B11-D633-473E-A437-8F9812F4F2A3}" destId="{B2050887-EC9E-4B19-94D0-1ABCF615FED2}" srcOrd="4" destOrd="0" parTransId="{476EC6CE-8718-4E53-A14A-BB603BD89D20}" sibTransId="{D57423FA-B09B-469D-8461-8491F564720C}"/>
    <dgm:cxn modelId="{1ECF2F34-CC09-4786-A986-2116D8ABF889}" srcId="{5F617B11-D633-473E-A437-8F9812F4F2A3}" destId="{04D30113-6058-47F6-870F-9A2E8425919B}" srcOrd="3" destOrd="0" parTransId="{9FBBFA29-0533-406A-9264-A328E6874576}" sibTransId="{BAEA0498-24C8-421E-A83A-3B0E1CA42D9B}"/>
    <dgm:cxn modelId="{AB0161FF-CEE3-4F63-BEFD-E1F39EB24DC5}" type="presOf" srcId="{D57423FA-B09B-469D-8461-8491F564720C}" destId="{67884271-46E8-4732-9428-C8E11B563D87}" srcOrd="0" destOrd="0" presId="urn:microsoft.com/office/officeart/2005/8/layout/process5"/>
    <dgm:cxn modelId="{1610604F-1731-4BA2-A56C-AC4EABE013D0}" type="presOf" srcId="{BAEA0498-24C8-421E-A83A-3B0E1CA42D9B}" destId="{FF5A3AFD-E9FE-4F2A-81D3-B1523F581CC9}" srcOrd="1" destOrd="0" presId="urn:microsoft.com/office/officeart/2005/8/layout/process5"/>
    <dgm:cxn modelId="{C4508703-8FD3-44DC-9BB5-282D7933632E}" srcId="{5F617B11-D633-473E-A437-8F9812F4F2A3}" destId="{01CB9F56-845C-427C-89B5-85BDBBAE98EC}" srcOrd="1" destOrd="0" parTransId="{FEA0CD92-0504-4126-B2DD-E716DF1CB1BA}" sibTransId="{0CA988D3-75A9-460C-9E56-1F2DA4AA37CD}"/>
    <dgm:cxn modelId="{07DD7A09-7942-49BE-A003-EB47C5FD513F}" type="presOf" srcId="{B2050887-EC9E-4B19-94D0-1ABCF615FED2}" destId="{E889A02A-9A69-4D93-B521-1F01A7EB6BBA}" srcOrd="0" destOrd="0" presId="urn:microsoft.com/office/officeart/2005/8/layout/process5"/>
    <dgm:cxn modelId="{1EE39A95-8271-4F29-912A-102AC9F8B756}" type="presOf" srcId="{4CD0EB93-0544-4A70-8CE4-F0003D7A21F8}" destId="{3BC71E4E-C60C-4DF4-9236-9FA14AAB2FEC}" srcOrd="0" destOrd="0" presId="urn:microsoft.com/office/officeart/2005/8/layout/process5"/>
    <dgm:cxn modelId="{A25B966E-4CED-4573-8AD0-4E8FC3ADD5FC}" type="presOf" srcId="{D57423FA-B09B-469D-8461-8491F564720C}" destId="{6D727A9E-64EB-41EB-931F-08AE29A42C98}" srcOrd="1" destOrd="0" presId="urn:microsoft.com/office/officeart/2005/8/layout/process5"/>
    <dgm:cxn modelId="{8903860F-36D5-44A4-AB38-71D29B0AD9BA}" srcId="{5F617B11-D633-473E-A437-8F9812F4F2A3}" destId="{B36DA2AC-EA25-47D7-9A34-96254EEDD713}" srcOrd="0" destOrd="0" parTransId="{DB9EC366-CD2E-4E92-A3F5-E904CCE2B856}" sibTransId="{701A31F5-9CDA-4C50-AC08-D44E8C1E4F3D}"/>
    <dgm:cxn modelId="{577CB7DA-E99C-4B21-B221-DEAA718D8B7A}" srcId="{5F617B11-D633-473E-A437-8F9812F4F2A3}" destId="{4CD0EB93-0544-4A70-8CE4-F0003D7A21F8}" srcOrd="5" destOrd="0" parTransId="{8E8BEED8-2F2F-49D7-BCD0-8947CC5B539C}" sibTransId="{B7AB3E8D-8DC9-4F57-9CBE-324ACCEC7BFE}"/>
    <dgm:cxn modelId="{3E8EA0F2-91BB-43AF-8A46-FFED71430A07}" type="presParOf" srcId="{05D46523-C7F9-421B-9B35-F6CC11E9610B}" destId="{A7F6138B-1DCF-4B6E-9DDA-28BA1E771766}" srcOrd="0" destOrd="0" presId="urn:microsoft.com/office/officeart/2005/8/layout/process5"/>
    <dgm:cxn modelId="{8100BB73-5A28-4B79-992E-59021827F66F}" type="presParOf" srcId="{05D46523-C7F9-421B-9B35-F6CC11E9610B}" destId="{5AFC0827-E177-4F09-8BD4-532472D05B5F}" srcOrd="1" destOrd="0" presId="urn:microsoft.com/office/officeart/2005/8/layout/process5"/>
    <dgm:cxn modelId="{E3C4FF59-7D50-4AEB-92EB-77CF3A8A9047}" type="presParOf" srcId="{5AFC0827-E177-4F09-8BD4-532472D05B5F}" destId="{D903EF74-430F-4A47-8BE2-E2A8BAE1041A}" srcOrd="0" destOrd="0" presId="urn:microsoft.com/office/officeart/2005/8/layout/process5"/>
    <dgm:cxn modelId="{39B6D0D4-CCF4-44DD-9E2B-A35F3A405E2E}" type="presParOf" srcId="{05D46523-C7F9-421B-9B35-F6CC11E9610B}" destId="{B8663F1F-FCDD-42EE-9194-7C3B53BA39D3}" srcOrd="2" destOrd="0" presId="urn:microsoft.com/office/officeart/2005/8/layout/process5"/>
    <dgm:cxn modelId="{45F96E8B-E7A6-4776-ADB0-E44219213961}" type="presParOf" srcId="{05D46523-C7F9-421B-9B35-F6CC11E9610B}" destId="{A65F9D3D-443A-4EC1-ABAC-67B2CD142880}" srcOrd="3" destOrd="0" presId="urn:microsoft.com/office/officeart/2005/8/layout/process5"/>
    <dgm:cxn modelId="{2CC4EABA-7F77-46F2-8F31-8E5CE6B9A6CD}" type="presParOf" srcId="{A65F9D3D-443A-4EC1-ABAC-67B2CD142880}" destId="{77DFAB1C-E7E7-4814-9F50-EB94EAB287DF}" srcOrd="0" destOrd="0" presId="urn:microsoft.com/office/officeart/2005/8/layout/process5"/>
    <dgm:cxn modelId="{C6CF0818-6FCB-4974-90AD-5ADFAAF10A80}" type="presParOf" srcId="{05D46523-C7F9-421B-9B35-F6CC11E9610B}" destId="{208DA136-4CE5-4E23-9F7F-B916F13D28D9}" srcOrd="4" destOrd="0" presId="urn:microsoft.com/office/officeart/2005/8/layout/process5"/>
    <dgm:cxn modelId="{A4FA8FC4-1CCE-499B-8163-797E0241B213}" type="presParOf" srcId="{05D46523-C7F9-421B-9B35-F6CC11E9610B}" destId="{C5A48ACB-8D83-4936-8D36-99FD2E2A491D}" srcOrd="5" destOrd="0" presId="urn:microsoft.com/office/officeart/2005/8/layout/process5"/>
    <dgm:cxn modelId="{300B772B-B03B-4E98-BE7C-6CB8EA93156D}" type="presParOf" srcId="{C5A48ACB-8D83-4936-8D36-99FD2E2A491D}" destId="{3262C28A-86D9-4030-B365-5AFAE788CD94}" srcOrd="0" destOrd="0" presId="urn:microsoft.com/office/officeart/2005/8/layout/process5"/>
    <dgm:cxn modelId="{FEB383AB-D188-4CF0-B990-DBA4E5890DFC}" type="presParOf" srcId="{05D46523-C7F9-421B-9B35-F6CC11E9610B}" destId="{830611CF-EF88-49E2-867F-4BB1E8A61CEC}" srcOrd="6" destOrd="0" presId="urn:microsoft.com/office/officeart/2005/8/layout/process5"/>
    <dgm:cxn modelId="{DFEE198F-3F9F-4A71-88AA-DE8E4580A15F}" type="presParOf" srcId="{05D46523-C7F9-421B-9B35-F6CC11E9610B}" destId="{476608A3-BA5C-4952-9A3E-67C4F8E86EE3}" srcOrd="7" destOrd="0" presId="urn:microsoft.com/office/officeart/2005/8/layout/process5"/>
    <dgm:cxn modelId="{A0B76476-F978-48CB-89EA-32EBD705F8CF}" type="presParOf" srcId="{476608A3-BA5C-4952-9A3E-67C4F8E86EE3}" destId="{FF5A3AFD-E9FE-4F2A-81D3-B1523F581CC9}" srcOrd="0" destOrd="0" presId="urn:microsoft.com/office/officeart/2005/8/layout/process5"/>
    <dgm:cxn modelId="{80812D0B-2965-48FA-A8CB-297050417F89}" type="presParOf" srcId="{05D46523-C7F9-421B-9B35-F6CC11E9610B}" destId="{E889A02A-9A69-4D93-B521-1F01A7EB6BBA}" srcOrd="8" destOrd="0" presId="urn:microsoft.com/office/officeart/2005/8/layout/process5"/>
    <dgm:cxn modelId="{1E84931B-4FF4-4B9F-8598-3407BE481D6E}" type="presParOf" srcId="{05D46523-C7F9-421B-9B35-F6CC11E9610B}" destId="{67884271-46E8-4732-9428-C8E11B563D87}" srcOrd="9" destOrd="0" presId="urn:microsoft.com/office/officeart/2005/8/layout/process5"/>
    <dgm:cxn modelId="{ED6194E8-A4C8-45AB-9517-2ABFA2E0EF00}" type="presParOf" srcId="{67884271-46E8-4732-9428-C8E11B563D87}" destId="{6D727A9E-64EB-41EB-931F-08AE29A42C98}" srcOrd="0" destOrd="0" presId="urn:microsoft.com/office/officeart/2005/8/layout/process5"/>
    <dgm:cxn modelId="{DB8EFFF0-AF9A-4A6F-9513-00E0BD64489C}" type="presParOf" srcId="{05D46523-C7F9-421B-9B35-F6CC11E9610B}" destId="{3BC71E4E-C60C-4DF4-9236-9FA14AAB2FEC}"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A1463FB-0986-49E1-BD52-3926CEB6DCAF}" type="doc">
      <dgm:prSet loTypeId="urn:microsoft.com/office/officeart/2005/8/layout/bProcess3" loCatId="process" qsTypeId="urn:microsoft.com/office/officeart/2005/8/quickstyle/simple1" qsCatId="simple" csTypeId="urn:microsoft.com/office/officeart/2005/8/colors/accent0_1" csCatId="mainScheme" phldr="1"/>
      <dgm:spPr/>
      <dgm:t>
        <a:bodyPr/>
        <a:lstStyle/>
        <a:p>
          <a:endParaRPr lang="es-ES"/>
        </a:p>
      </dgm:t>
    </dgm:pt>
    <dgm:pt modelId="{E579E7B9-2592-4C59-9C8C-EFEEC94B1960}">
      <dgm:prSet phldrT="[Texto]" custT="1"/>
      <dgm:spPr/>
      <dgm:t>
        <a:bodyPr/>
        <a:lstStyle/>
        <a:p>
          <a:r>
            <a:rPr lang="es-EC" sz="2000" dirty="0"/>
            <a:t>La presentación de la harina de pescado en su etapa final para su exportación</a:t>
          </a:r>
          <a:endParaRPr lang="es-ES" sz="2000" dirty="0"/>
        </a:p>
      </dgm:t>
    </dgm:pt>
    <dgm:pt modelId="{38A850FA-9E1B-424C-94F4-1CB547F84D9F}" type="parTrans" cxnId="{A7E90939-7696-4F98-830A-BA7F2785B12E}">
      <dgm:prSet/>
      <dgm:spPr/>
      <dgm:t>
        <a:bodyPr/>
        <a:lstStyle/>
        <a:p>
          <a:endParaRPr lang="es-ES" sz="1200"/>
        </a:p>
      </dgm:t>
    </dgm:pt>
    <dgm:pt modelId="{25587842-15F8-46E5-8F27-B61ED8BDC43A}" type="sibTrans" cxnId="{A7E90939-7696-4F98-830A-BA7F2785B12E}">
      <dgm:prSet custT="1"/>
      <dgm:spPr/>
      <dgm:t>
        <a:bodyPr/>
        <a:lstStyle/>
        <a:p>
          <a:endParaRPr lang="es-ES" sz="200"/>
        </a:p>
      </dgm:t>
    </dgm:pt>
    <dgm:pt modelId="{34CFE889-8838-4DE0-AD1F-43A2DA41CDAE}">
      <dgm:prSet phldrT="[Texto]" custT="1"/>
      <dgm:spPr/>
      <dgm:t>
        <a:bodyPr/>
        <a:lstStyle/>
        <a:p>
          <a:r>
            <a:rPr lang="es-ES" sz="2000" dirty="0"/>
            <a:t>Generalmente son en </a:t>
          </a:r>
          <a:r>
            <a:rPr lang="es-EC" sz="2000" dirty="0"/>
            <a:t>sacos de polipropileno de 50 kg c/u</a:t>
          </a:r>
          <a:endParaRPr lang="es-ES" sz="2000" dirty="0"/>
        </a:p>
      </dgm:t>
    </dgm:pt>
    <dgm:pt modelId="{18AFA91F-D6D1-4B2A-8CEC-3F766D242563}" type="parTrans" cxnId="{A501A168-BC2D-4DAD-991B-C69D1DFB06E8}">
      <dgm:prSet/>
      <dgm:spPr/>
      <dgm:t>
        <a:bodyPr/>
        <a:lstStyle/>
        <a:p>
          <a:endParaRPr lang="es-ES" sz="1200"/>
        </a:p>
      </dgm:t>
    </dgm:pt>
    <dgm:pt modelId="{A8D42BEB-0836-4FF5-9677-AFF6A41F35F5}" type="sibTrans" cxnId="{A501A168-BC2D-4DAD-991B-C69D1DFB06E8}">
      <dgm:prSet custT="1"/>
      <dgm:spPr/>
      <dgm:t>
        <a:bodyPr/>
        <a:lstStyle/>
        <a:p>
          <a:endParaRPr lang="es-ES" sz="200"/>
        </a:p>
      </dgm:t>
    </dgm:pt>
    <dgm:pt modelId="{419BC3F6-0835-4841-958C-F2BAE8E94244}">
      <dgm:prSet phldrT="[Texto]" custT="1"/>
      <dgm:spPr/>
      <dgm:t>
        <a:bodyPr/>
        <a:lstStyle/>
        <a:p>
          <a:r>
            <a:rPr lang="es-ES" sz="2000" dirty="0"/>
            <a:t>Y dependiendo las circunstancias puede ser carga</a:t>
          </a:r>
          <a:r>
            <a:rPr lang="es-EC" sz="2000" dirty="0"/>
            <a:t> a granel</a:t>
          </a:r>
          <a:endParaRPr lang="es-ES" sz="2000" dirty="0"/>
        </a:p>
      </dgm:t>
    </dgm:pt>
    <dgm:pt modelId="{E189E95D-89C2-44B1-A4DA-2C2FCCAC6084}" type="parTrans" cxnId="{F17E1A27-8CAB-4FB4-9DBC-A25D7E8FF22E}">
      <dgm:prSet/>
      <dgm:spPr/>
      <dgm:t>
        <a:bodyPr/>
        <a:lstStyle/>
        <a:p>
          <a:endParaRPr lang="es-ES" sz="1200"/>
        </a:p>
      </dgm:t>
    </dgm:pt>
    <dgm:pt modelId="{A9B07F5F-2F11-4673-9BDC-DFDB8E53F99F}" type="sibTrans" cxnId="{F17E1A27-8CAB-4FB4-9DBC-A25D7E8FF22E}">
      <dgm:prSet custT="1"/>
      <dgm:spPr/>
      <dgm:t>
        <a:bodyPr/>
        <a:lstStyle/>
        <a:p>
          <a:endParaRPr lang="es-ES" sz="200"/>
        </a:p>
      </dgm:t>
    </dgm:pt>
    <dgm:pt modelId="{96FF9CDE-B3BD-4377-B7F1-0F9FA7DB6C02}">
      <dgm:prSet phldrT="[Texto]" custT="1"/>
      <dgm:spPr/>
      <dgm:t>
        <a:bodyPr/>
        <a:lstStyle/>
        <a:p>
          <a:r>
            <a:rPr lang="es-ES" sz="2000" dirty="0"/>
            <a:t>China Japón y Colombia aceptan las 2 presentaciones</a:t>
          </a:r>
        </a:p>
      </dgm:t>
    </dgm:pt>
    <dgm:pt modelId="{FD113E36-4195-4CF6-AFAE-93983B057898}" type="parTrans" cxnId="{BFBFC8B4-D24C-4671-A998-7277FF993AEF}">
      <dgm:prSet/>
      <dgm:spPr/>
      <dgm:t>
        <a:bodyPr/>
        <a:lstStyle/>
        <a:p>
          <a:endParaRPr lang="es-ES" sz="1200"/>
        </a:p>
      </dgm:t>
    </dgm:pt>
    <dgm:pt modelId="{6EA496AB-0130-4D36-92FE-477C7E2C3AFD}" type="sibTrans" cxnId="{BFBFC8B4-D24C-4671-A998-7277FF993AEF}">
      <dgm:prSet/>
      <dgm:spPr/>
      <dgm:t>
        <a:bodyPr/>
        <a:lstStyle/>
        <a:p>
          <a:endParaRPr lang="es-ES" sz="1200"/>
        </a:p>
      </dgm:t>
    </dgm:pt>
    <dgm:pt modelId="{0C53C043-CEE5-4EE0-9245-A74EA0DF1D10}" type="pres">
      <dgm:prSet presAssocID="{5A1463FB-0986-49E1-BD52-3926CEB6DCAF}" presName="Name0" presStyleCnt="0">
        <dgm:presLayoutVars>
          <dgm:dir/>
          <dgm:resizeHandles val="exact"/>
        </dgm:presLayoutVars>
      </dgm:prSet>
      <dgm:spPr/>
      <dgm:t>
        <a:bodyPr/>
        <a:lstStyle/>
        <a:p>
          <a:endParaRPr lang="es-ES"/>
        </a:p>
      </dgm:t>
    </dgm:pt>
    <dgm:pt modelId="{487CD756-2697-4A63-B577-14C75C69100C}" type="pres">
      <dgm:prSet presAssocID="{E579E7B9-2592-4C59-9C8C-EFEEC94B1960}" presName="node" presStyleLbl="node1" presStyleIdx="0" presStyleCnt="4">
        <dgm:presLayoutVars>
          <dgm:bulletEnabled val="1"/>
        </dgm:presLayoutVars>
      </dgm:prSet>
      <dgm:spPr/>
      <dgm:t>
        <a:bodyPr/>
        <a:lstStyle/>
        <a:p>
          <a:endParaRPr lang="es-ES"/>
        </a:p>
      </dgm:t>
    </dgm:pt>
    <dgm:pt modelId="{C50D2E81-3761-4F17-A127-2F436C225757}" type="pres">
      <dgm:prSet presAssocID="{25587842-15F8-46E5-8F27-B61ED8BDC43A}" presName="sibTrans" presStyleLbl="sibTrans1D1" presStyleIdx="0" presStyleCnt="3"/>
      <dgm:spPr/>
      <dgm:t>
        <a:bodyPr/>
        <a:lstStyle/>
        <a:p>
          <a:endParaRPr lang="es-ES"/>
        </a:p>
      </dgm:t>
    </dgm:pt>
    <dgm:pt modelId="{652B83E3-6264-45CA-9974-EB53CE1A57C1}" type="pres">
      <dgm:prSet presAssocID="{25587842-15F8-46E5-8F27-B61ED8BDC43A}" presName="connectorText" presStyleLbl="sibTrans1D1" presStyleIdx="0" presStyleCnt="3"/>
      <dgm:spPr/>
      <dgm:t>
        <a:bodyPr/>
        <a:lstStyle/>
        <a:p>
          <a:endParaRPr lang="es-ES"/>
        </a:p>
      </dgm:t>
    </dgm:pt>
    <dgm:pt modelId="{B14E036A-805E-4596-86BD-5933CCACB080}" type="pres">
      <dgm:prSet presAssocID="{34CFE889-8838-4DE0-AD1F-43A2DA41CDAE}" presName="node" presStyleLbl="node1" presStyleIdx="1" presStyleCnt="4">
        <dgm:presLayoutVars>
          <dgm:bulletEnabled val="1"/>
        </dgm:presLayoutVars>
      </dgm:prSet>
      <dgm:spPr/>
      <dgm:t>
        <a:bodyPr/>
        <a:lstStyle/>
        <a:p>
          <a:endParaRPr lang="es-ES"/>
        </a:p>
      </dgm:t>
    </dgm:pt>
    <dgm:pt modelId="{8126E9DB-7B6C-4A25-B743-89B4F79E650C}" type="pres">
      <dgm:prSet presAssocID="{A8D42BEB-0836-4FF5-9677-AFF6A41F35F5}" presName="sibTrans" presStyleLbl="sibTrans1D1" presStyleIdx="1" presStyleCnt="3"/>
      <dgm:spPr/>
      <dgm:t>
        <a:bodyPr/>
        <a:lstStyle/>
        <a:p>
          <a:endParaRPr lang="es-ES"/>
        </a:p>
      </dgm:t>
    </dgm:pt>
    <dgm:pt modelId="{D625485C-A9AA-4DB1-BCC5-98F4873CD9CD}" type="pres">
      <dgm:prSet presAssocID="{A8D42BEB-0836-4FF5-9677-AFF6A41F35F5}" presName="connectorText" presStyleLbl="sibTrans1D1" presStyleIdx="1" presStyleCnt="3"/>
      <dgm:spPr/>
      <dgm:t>
        <a:bodyPr/>
        <a:lstStyle/>
        <a:p>
          <a:endParaRPr lang="es-ES"/>
        </a:p>
      </dgm:t>
    </dgm:pt>
    <dgm:pt modelId="{AD0FD163-ABF4-40FD-8404-2772DC231CB9}" type="pres">
      <dgm:prSet presAssocID="{419BC3F6-0835-4841-958C-F2BAE8E94244}" presName="node" presStyleLbl="node1" presStyleIdx="2" presStyleCnt="4">
        <dgm:presLayoutVars>
          <dgm:bulletEnabled val="1"/>
        </dgm:presLayoutVars>
      </dgm:prSet>
      <dgm:spPr/>
      <dgm:t>
        <a:bodyPr/>
        <a:lstStyle/>
        <a:p>
          <a:endParaRPr lang="es-ES"/>
        </a:p>
      </dgm:t>
    </dgm:pt>
    <dgm:pt modelId="{AC39FA03-73B6-4374-8F3B-B03B22300886}" type="pres">
      <dgm:prSet presAssocID="{A9B07F5F-2F11-4673-9BDC-DFDB8E53F99F}" presName="sibTrans" presStyleLbl="sibTrans1D1" presStyleIdx="2" presStyleCnt="3"/>
      <dgm:spPr/>
      <dgm:t>
        <a:bodyPr/>
        <a:lstStyle/>
        <a:p>
          <a:endParaRPr lang="es-ES"/>
        </a:p>
      </dgm:t>
    </dgm:pt>
    <dgm:pt modelId="{2ADAC264-A328-4FD0-ABE6-E4D2A374092C}" type="pres">
      <dgm:prSet presAssocID="{A9B07F5F-2F11-4673-9BDC-DFDB8E53F99F}" presName="connectorText" presStyleLbl="sibTrans1D1" presStyleIdx="2" presStyleCnt="3"/>
      <dgm:spPr/>
      <dgm:t>
        <a:bodyPr/>
        <a:lstStyle/>
        <a:p>
          <a:endParaRPr lang="es-ES"/>
        </a:p>
      </dgm:t>
    </dgm:pt>
    <dgm:pt modelId="{A7BAD174-5C2A-47D3-B94F-15D7A4915E69}" type="pres">
      <dgm:prSet presAssocID="{96FF9CDE-B3BD-4377-B7F1-0F9FA7DB6C02}" presName="node" presStyleLbl="node1" presStyleIdx="3" presStyleCnt="4">
        <dgm:presLayoutVars>
          <dgm:bulletEnabled val="1"/>
        </dgm:presLayoutVars>
      </dgm:prSet>
      <dgm:spPr/>
      <dgm:t>
        <a:bodyPr/>
        <a:lstStyle/>
        <a:p>
          <a:endParaRPr lang="es-ES"/>
        </a:p>
      </dgm:t>
    </dgm:pt>
  </dgm:ptLst>
  <dgm:cxnLst>
    <dgm:cxn modelId="{BFBFC8B4-D24C-4671-A998-7277FF993AEF}" srcId="{5A1463FB-0986-49E1-BD52-3926CEB6DCAF}" destId="{96FF9CDE-B3BD-4377-B7F1-0F9FA7DB6C02}" srcOrd="3" destOrd="0" parTransId="{FD113E36-4195-4CF6-AFAE-93983B057898}" sibTransId="{6EA496AB-0130-4D36-92FE-477C7E2C3AFD}"/>
    <dgm:cxn modelId="{1B8075C9-1872-447C-AF70-D02DE8775BA1}" type="presOf" srcId="{419BC3F6-0835-4841-958C-F2BAE8E94244}" destId="{AD0FD163-ABF4-40FD-8404-2772DC231CB9}" srcOrd="0" destOrd="0" presId="urn:microsoft.com/office/officeart/2005/8/layout/bProcess3"/>
    <dgm:cxn modelId="{095427FB-4B74-4195-B94E-092BB09503FB}" type="presOf" srcId="{A8D42BEB-0836-4FF5-9677-AFF6A41F35F5}" destId="{8126E9DB-7B6C-4A25-B743-89B4F79E650C}" srcOrd="0" destOrd="0" presId="urn:microsoft.com/office/officeart/2005/8/layout/bProcess3"/>
    <dgm:cxn modelId="{A501A168-BC2D-4DAD-991B-C69D1DFB06E8}" srcId="{5A1463FB-0986-49E1-BD52-3926CEB6DCAF}" destId="{34CFE889-8838-4DE0-AD1F-43A2DA41CDAE}" srcOrd="1" destOrd="0" parTransId="{18AFA91F-D6D1-4B2A-8CEC-3F766D242563}" sibTransId="{A8D42BEB-0836-4FF5-9677-AFF6A41F35F5}"/>
    <dgm:cxn modelId="{A7E90939-7696-4F98-830A-BA7F2785B12E}" srcId="{5A1463FB-0986-49E1-BD52-3926CEB6DCAF}" destId="{E579E7B9-2592-4C59-9C8C-EFEEC94B1960}" srcOrd="0" destOrd="0" parTransId="{38A850FA-9E1B-424C-94F4-1CB547F84D9F}" sibTransId="{25587842-15F8-46E5-8F27-B61ED8BDC43A}"/>
    <dgm:cxn modelId="{7B6CB8FF-878B-43AD-AC2D-4E35B4B9BC38}" type="presOf" srcId="{25587842-15F8-46E5-8F27-B61ED8BDC43A}" destId="{652B83E3-6264-45CA-9974-EB53CE1A57C1}" srcOrd="1" destOrd="0" presId="urn:microsoft.com/office/officeart/2005/8/layout/bProcess3"/>
    <dgm:cxn modelId="{C5510EB9-FF0D-48E8-9FC5-08104A1783AA}" type="presOf" srcId="{5A1463FB-0986-49E1-BD52-3926CEB6DCAF}" destId="{0C53C043-CEE5-4EE0-9245-A74EA0DF1D10}" srcOrd="0" destOrd="0" presId="urn:microsoft.com/office/officeart/2005/8/layout/bProcess3"/>
    <dgm:cxn modelId="{25F8642C-3A67-4073-9C80-62D7E60BB96C}" type="presOf" srcId="{34CFE889-8838-4DE0-AD1F-43A2DA41CDAE}" destId="{B14E036A-805E-4596-86BD-5933CCACB080}" srcOrd="0" destOrd="0" presId="urn:microsoft.com/office/officeart/2005/8/layout/bProcess3"/>
    <dgm:cxn modelId="{F17E1A27-8CAB-4FB4-9DBC-A25D7E8FF22E}" srcId="{5A1463FB-0986-49E1-BD52-3926CEB6DCAF}" destId="{419BC3F6-0835-4841-958C-F2BAE8E94244}" srcOrd="2" destOrd="0" parTransId="{E189E95D-89C2-44B1-A4DA-2C2FCCAC6084}" sibTransId="{A9B07F5F-2F11-4673-9BDC-DFDB8E53F99F}"/>
    <dgm:cxn modelId="{FF4450C1-45EF-4746-A9B9-A6AC2E922A1A}" type="presOf" srcId="{A9B07F5F-2F11-4673-9BDC-DFDB8E53F99F}" destId="{AC39FA03-73B6-4374-8F3B-B03B22300886}" srcOrd="0" destOrd="0" presId="urn:microsoft.com/office/officeart/2005/8/layout/bProcess3"/>
    <dgm:cxn modelId="{188E5EB9-7521-4A88-9F84-8F3E10DE45DC}" type="presOf" srcId="{E579E7B9-2592-4C59-9C8C-EFEEC94B1960}" destId="{487CD756-2697-4A63-B577-14C75C69100C}" srcOrd="0" destOrd="0" presId="urn:microsoft.com/office/officeart/2005/8/layout/bProcess3"/>
    <dgm:cxn modelId="{7A4B4472-80C7-461C-A15F-1E4BF4FF96DF}" type="presOf" srcId="{25587842-15F8-46E5-8F27-B61ED8BDC43A}" destId="{C50D2E81-3761-4F17-A127-2F436C225757}" srcOrd="0" destOrd="0" presId="urn:microsoft.com/office/officeart/2005/8/layout/bProcess3"/>
    <dgm:cxn modelId="{F66A07AE-6DAC-4E1E-924A-D2E55D897380}" type="presOf" srcId="{A8D42BEB-0836-4FF5-9677-AFF6A41F35F5}" destId="{D625485C-A9AA-4DB1-BCC5-98F4873CD9CD}" srcOrd="1" destOrd="0" presId="urn:microsoft.com/office/officeart/2005/8/layout/bProcess3"/>
    <dgm:cxn modelId="{723E3F8A-843E-471C-AC79-E56E144D3687}" type="presOf" srcId="{96FF9CDE-B3BD-4377-B7F1-0F9FA7DB6C02}" destId="{A7BAD174-5C2A-47D3-B94F-15D7A4915E69}" srcOrd="0" destOrd="0" presId="urn:microsoft.com/office/officeart/2005/8/layout/bProcess3"/>
    <dgm:cxn modelId="{584CC9C7-BED6-40EC-B82D-5344A86DEAFA}" type="presOf" srcId="{A9B07F5F-2F11-4673-9BDC-DFDB8E53F99F}" destId="{2ADAC264-A328-4FD0-ABE6-E4D2A374092C}" srcOrd="1" destOrd="0" presId="urn:microsoft.com/office/officeart/2005/8/layout/bProcess3"/>
    <dgm:cxn modelId="{F1740865-948C-46E6-A928-CF6284E6007E}" type="presParOf" srcId="{0C53C043-CEE5-4EE0-9245-A74EA0DF1D10}" destId="{487CD756-2697-4A63-B577-14C75C69100C}" srcOrd="0" destOrd="0" presId="urn:microsoft.com/office/officeart/2005/8/layout/bProcess3"/>
    <dgm:cxn modelId="{A460E530-D9AA-4A67-B646-E8481E36AB80}" type="presParOf" srcId="{0C53C043-CEE5-4EE0-9245-A74EA0DF1D10}" destId="{C50D2E81-3761-4F17-A127-2F436C225757}" srcOrd="1" destOrd="0" presId="urn:microsoft.com/office/officeart/2005/8/layout/bProcess3"/>
    <dgm:cxn modelId="{509C2F62-F2E4-4AC3-AC67-86384C0453DC}" type="presParOf" srcId="{C50D2E81-3761-4F17-A127-2F436C225757}" destId="{652B83E3-6264-45CA-9974-EB53CE1A57C1}" srcOrd="0" destOrd="0" presId="urn:microsoft.com/office/officeart/2005/8/layout/bProcess3"/>
    <dgm:cxn modelId="{AEE2A163-9D30-4BFE-B141-466BC3A98D3C}" type="presParOf" srcId="{0C53C043-CEE5-4EE0-9245-A74EA0DF1D10}" destId="{B14E036A-805E-4596-86BD-5933CCACB080}" srcOrd="2" destOrd="0" presId="urn:microsoft.com/office/officeart/2005/8/layout/bProcess3"/>
    <dgm:cxn modelId="{E747ADAB-AE5A-4636-891B-23FB484320C0}" type="presParOf" srcId="{0C53C043-CEE5-4EE0-9245-A74EA0DF1D10}" destId="{8126E9DB-7B6C-4A25-B743-89B4F79E650C}" srcOrd="3" destOrd="0" presId="urn:microsoft.com/office/officeart/2005/8/layout/bProcess3"/>
    <dgm:cxn modelId="{560A88CA-8DA5-437B-95A7-1BD53EF2C827}" type="presParOf" srcId="{8126E9DB-7B6C-4A25-B743-89B4F79E650C}" destId="{D625485C-A9AA-4DB1-BCC5-98F4873CD9CD}" srcOrd="0" destOrd="0" presId="urn:microsoft.com/office/officeart/2005/8/layout/bProcess3"/>
    <dgm:cxn modelId="{43BFCBD3-EF21-4BC6-ABFA-64080A1F05D6}" type="presParOf" srcId="{0C53C043-CEE5-4EE0-9245-A74EA0DF1D10}" destId="{AD0FD163-ABF4-40FD-8404-2772DC231CB9}" srcOrd="4" destOrd="0" presId="urn:microsoft.com/office/officeart/2005/8/layout/bProcess3"/>
    <dgm:cxn modelId="{B9B736C7-FC58-44B0-B0E8-DC2195F509BD}" type="presParOf" srcId="{0C53C043-CEE5-4EE0-9245-A74EA0DF1D10}" destId="{AC39FA03-73B6-4374-8F3B-B03B22300886}" srcOrd="5" destOrd="0" presId="urn:microsoft.com/office/officeart/2005/8/layout/bProcess3"/>
    <dgm:cxn modelId="{DEDC4BD1-0C8A-4560-B7AA-25C9162F2DDE}" type="presParOf" srcId="{AC39FA03-73B6-4374-8F3B-B03B22300886}" destId="{2ADAC264-A328-4FD0-ABE6-E4D2A374092C}" srcOrd="0" destOrd="0" presId="urn:microsoft.com/office/officeart/2005/8/layout/bProcess3"/>
    <dgm:cxn modelId="{A719FD53-AC36-417B-BFB5-074ADBF473F7}" type="presParOf" srcId="{0C53C043-CEE5-4EE0-9245-A74EA0DF1D10}" destId="{A7BAD174-5C2A-47D3-B94F-15D7A4915E69}"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AC8A95C-14BA-4419-85EB-1FCAC9037F1C}" type="doc">
      <dgm:prSet loTypeId="urn:microsoft.com/office/officeart/2005/8/layout/hList1" loCatId="list" qsTypeId="urn:microsoft.com/office/officeart/2005/8/quickstyle/simple5" qsCatId="simple" csTypeId="urn:microsoft.com/office/officeart/2005/8/colors/accent2_1" csCatId="accent2" phldr="1"/>
      <dgm:spPr/>
      <dgm:t>
        <a:bodyPr/>
        <a:lstStyle/>
        <a:p>
          <a:endParaRPr lang="es-ES"/>
        </a:p>
      </dgm:t>
    </dgm:pt>
    <dgm:pt modelId="{1CC23090-4C80-4F21-8FE0-21239277D70F}">
      <dgm:prSet phldrT="[Texto]"/>
      <dgm:spPr/>
      <dgm:t>
        <a:bodyPr/>
        <a:lstStyle/>
        <a:p>
          <a:r>
            <a:rPr lang="es-ES" dirty="0"/>
            <a:t>Principales compradores en el mundo </a:t>
          </a:r>
        </a:p>
      </dgm:t>
    </dgm:pt>
    <dgm:pt modelId="{0FD98938-ED3A-465C-9911-A1D5599929F8}" type="parTrans" cxnId="{340CA4DB-330D-42C8-B3F4-C6F3042EA601}">
      <dgm:prSet/>
      <dgm:spPr/>
      <dgm:t>
        <a:bodyPr/>
        <a:lstStyle/>
        <a:p>
          <a:endParaRPr lang="es-ES"/>
        </a:p>
      </dgm:t>
    </dgm:pt>
    <dgm:pt modelId="{D43AD9DF-58B2-40F1-A9AF-3E719608784D}" type="sibTrans" cxnId="{340CA4DB-330D-42C8-B3F4-C6F3042EA601}">
      <dgm:prSet/>
      <dgm:spPr/>
      <dgm:t>
        <a:bodyPr/>
        <a:lstStyle/>
        <a:p>
          <a:endParaRPr lang="es-ES"/>
        </a:p>
      </dgm:t>
    </dgm:pt>
    <dgm:pt modelId="{DDE51837-CCB3-4FA4-8B85-B4C5735D4EC7}">
      <dgm:prSet phldrT="[Texto]"/>
      <dgm:spPr/>
      <dgm:t>
        <a:bodyPr/>
        <a:lstStyle/>
        <a:p>
          <a:r>
            <a:rPr lang="es-ES" dirty="0"/>
            <a:t>China </a:t>
          </a:r>
        </a:p>
      </dgm:t>
    </dgm:pt>
    <dgm:pt modelId="{9DFE3916-F8E7-457F-A467-62F2C689B1E5}" type="parTrans" cxnId="{6A528C36-CF1A-44A3-9623-1F38B1071CFD}">
      <dgm:prSet/>
      <dgm:spPr/>
      <dgm:t>
        <a:bodyPr/>
        <a:lstStyle/>
        <a:p>
          <a:endParaRPr lang="es-ES"/>
        </a:p>
      </dgm:t>
    </dgm:pt>
    <dgm:pt modelId="{51C32597-99AD-47FC-B12A-C3EABB5012AC}" type="sibTrans" cxnId="{6A528C36-CF1A-44A3-9623-1F38B1071CFD}">
      <dgm:prSet/>
      <dgm:spPr/>
      <dgm:t>
        <a:bodyPr/>
        <a:lstStyle/>
        <a:p>
          <a:endParaRPr lang="es-ES"/>
        </a:p>
      </dgm:t>
    </dgm:pt>
    <dgm:pt modelId="{5D8271D7-9415-4A86-A215-53167050BB30}">
      <dgm:prSet phldrT="[Texto]"/>
      <dgm:spPr/>
      <dgm:t>
        <a:bodyPr/>
        <a:lstStyle/>
        <a:p>
          <a:r>
            <a:rPr lang="es-ES" dirty="0"/>
            <a:t>Japón</a:t>
          </a:r>
        </a:p>
      </dgm:t>
    </dgm:pt>
    <dgm:pt modelId="{609CFCC6-362B-4F16-9DC2-B2BAC48528B2}" type="parTrans" cxnId="{68A7E0B6-4A02-4E78-BEBF-1A1978AD7450}">
      <dgm:prSet/>
      <dgm:spPr/>
      <dgm:t>
        <a:bodyPr/>
        <a:lstStyle/>
        <a:p>
          <a:endParaRPr lang="es-ES"/>
        </a:p>
      </dgm:t>
    </dgm:pt>
    <dgm:pt modelId="{A710F97B-D408-499B-80D0-A9B26D246432}" type="sibTrans" cxnId="{68A7E0B6-4A02-4E78-BEBF-1A1978AD7450}">
      <dgm:prSet/>
      <dgm:spPr/>
      <dgm:t>
        <a:bodyPr/>
        <a:lstStyle/>
        <a:p>
          <a:endParaRPr lang="es-ES"/>
        </a:p>
      </dgm:t>
    </dgm:pt>
    <dgm:pt modelId="{16995933-6F6F-4175-B481-E66C4117965F}">
      <dgm:prSet phldrT="[Texto]"/>
      <dgm:spPr/>
      <dgm:t>
        <a:bodyPr/>
        <a:lstStyle/>
        <a:p>
          <a:r>
            <a:rPr lang="es-ES" dirty="0"/>
            <a:t>Noruega</a:t>
          </a:r>
        </a:p>
      </dgm:t>
    </dgm:pt>
    <dgm:pt modelId="{C8CE79F8-CCE6-45ED-9D1F-BBF572E80F53}" type="parTrans" cxnId="{A5B0A8FC-28D0-49F8-9C72-5D587889FEC6}">
      <dgm:prSet/>
      <dgm:spPr/>
      <dgm:t>
        <a:bodyPr/>
        <a:lstStyle/>
        <a:p>
          <a:endParaRPr lang="es-ES"/>
        </a:p>
      </dgm:t>
    </dgm:pt>
    <dgm:pt modelId="{7BB06DC2-9BEA-4ED9-BA65-F9AEB3141B54}" type="sibTrans" cxnId="{A5B0A8FC-28D0-49F8-9C72-5D587889FEC6}">
      <dgm:prSet/>
      <dgm:spPr/>
      <dgm:t>
        <a:bodyPr/>
        <a:lstStyle/>
        <a:p>
          <a:endParaRPr lang="es-ES"/>
        </a:p>
      </dgm:t>
    </dgm:pt>
    <dgm:pt modelId="{8BCE9F8C-4469-4865-9238-9DAC28B6A248}">
      <dgm:prSet phldrT="[Texto]"/>
      <dgm:spPr/>
      <dgm:t>
        <a:bodyPr/>
        <a:lstStyle/>
        <a:p>
          <a:r>
            <a:rPr lang="es-ES" dirty="0"/>
            <a:t>Alemania</a:t>
          </a:r>
        </a:p>
      </dgm:t>
    </dgm:pt>
    <dgm:pt modelId="{E3FE2A33-35B3-4D11-9E75-6A5D96FFDD92}" type="parTrans" cxnId="{2D5B57FE-71B1-4832-97DE-DF1221CEB0B5}">
      <dgm:prSet/>
      <dgm:spPr/>
      <dgm:t>
        <a:bodyPr/>
        <a:lstStyle/>
        <a:p>
          <a:endParaRPr lang="es-ES"/>
        </a:p>
      </dgm:t>
    </dgm:pt>
    <dgm:pt modelId="{A6F4BE05-214C-45C7-A55A-57664EAE19BE}" type="sibTrans" cxnId="{2D5B57FE-71B1-4832-97DE-DF1221CEB0B5}">
      <dgm:prSet/>
      <dgm:spPr/>
      <dgm:t>
        <a:bodyPr/>
        <a:lstStyle/>
        <a:p>
          <a:endParaRPr lang="es-ES"/>
        </a:p>
      </dgm:t>
    </dgm:pt>
    <dgm:pt modelId="{9187B2C3-DE30-493C-BBF3-632B3245D690}" type="pres">
      <dgm:prSet presAssocID="{4AC8A95C-14BA-4419-85EB-1FCAC9037F1C}" presName="Name0" presStyleCnt="0">
        <dgm:presLayoutVars>
          <dgm:dir/>
          <dgm:animLvl val="lvl"/>
          <dgm:resizeHandles val="exact"/>
        </dgm:presLayoutVars>
      </dgm:prSet>
      <dgm:spPr/>
      <dgm:t>
        <a:bodyPr/>
        <a:lstStyle/>
        <a:p>
          <a:endParaRPr lang="es-ES"/>
        </a:p>
      </dgm:t>
    </dgm:pt>
    <dgm:pt modelId="{5317D998-6274-45CA-AB4F-3A11A34BA80E}" type="pres">
      <dgm:prSet presAssocID="{1CC23090-4C80-4F21-8FE0-21239277D70F}" presName="composite" presStyleCnt="0"/>
      <dgm:spPr/>
    </dgm:pt>
    <dgm:pt modelId="{D2E62001-6DA6-4A42-A8A8-5C7A021DE49C}" type="pres">
      <dgm:prSet presAssocID="{1CC23090-4C80-4F21-8FE0-21239277D70F}" presName="parTx" presStyleLbl="alignNode1" presStyleIdx="0" presStyleCnt="1">
        <dgm:presLayoutVars>
          <dgm:chMax val="0"/>
          <dgm:chPref val="0"/>
          <dgm:bulletEnabled val="1"/>
        </dgm:presLayoutVars>
      </dgm:prSet>
      <dgm:spPr/>
      <dgm:t>
        <a:bodyPr/>
        <a:lstStyle/>
        <a:p>
          <a:endParaRPr lang="es-ES"/>
        </a:p>
      </dgm:t>
    </dgm:pt>
    <dgm:pt modelId="{6FFD9FFB-9588-4884-910C-C73FC2576535}" type="pres">
      <dgm:prSet presAssocID="{1CC23090-4C80-4F21-8FE0-21239277D70F}" presName="desTx" presStyleLbl="alignAccFollowNode1" presStyleIdx="0" presStyleCnt="1">
        <dgm:presLayoutVars>
          <dgm:bulletEnabled val="1"/>
        </dgm:presLayoutVars>
      </dgm:prSet>
      <dgm:spPr/>
      <dgm:t>
        <a:bodyPr/>
        <a:lstStyle/>
        <a:p>
          <a:endParaRPr lang="es-ES"/>
        </a:p>
      </dgm:t>
    </dgm:pt>
  </dgm:ptLst>
  <dgm:cxnLst>
    <dgm:cxn modelId="{AA5A0E6B-B8A7-4EA6-93E3-7B35284F4661}" type="presOf" srcId="{16995933-6F6F-4175-B481-E66C4117965F}" destId="{6FFD9FFB-9588-4884-910C-C73FC2576535}" srcOrd="0" destOrd="1" presId="urn:microsoft.com/office/officeart/2005/8/layout/hList1"/>
    <dgm:cxn modelId="{7CBF4123-EF2F-4B33-8333-32EECFDD9600}" type="presOf" srcId="{5D8271D7-9415-4A86-A215-53167050BB30}" destId="{6FFD9FFB-9588-4884-910C-C73FC2576535}" srcOrd="0" destOrd="2" presId="urn:microsoft.com/office/officeart/2005/8/layout/hList1"/>
    <dgm:cxn modelId="{2D5B57FE-71B1-4832-97DE-DF1221CEB0B5}" srcId="{1CC23090-4C80-4F21-8FE0-21239277D70F}" destId="{8BCE9F8C-4469-4865-9238-9DAC28B6A248}" srcOrd="3" destOrd="0" parTransId="{E3FE2A33-35B3-4D11-9E75-6A5D96FFDD92}" sibTransId="{A6F4BE05-214C-45C7-A55A-57664EAE19BE}"/>
    <dgm:cxn modelId="{A5B0A8FC-28D0-49F8-9C72-5D587889FEC6}" srcId="{1CC23090-4C80-4F21-8FE0-21239277D70F}" destId="{16995933-6F6F-4175-B481-E66C4117965F}" srcOrd="1" destOrd="0" parTransId="{C8CE79F8-CCE6-45ED-9D1F-BBF572E80F53}" sibTransId="{7BB06DC2-9BEA-4ED9-BA65-F9AEB3141B54}"/>
    <dgm:cxn modelId="{68A7E0B6-4A02-4E78-BEBF-1A1978AD7450}" srcId="{1CC23090-4C80-4F21-8FE0-21239277D70F}" destId="{5D8271D7-9415-4A86-A215-53167050BB30}" srcOrd="2" destOrd="0" parTransId="{609CFCC6-362B-4F16-9DC2-B2BAC48528B2}" sibTransId="{A710F97B-D408-499B-80D0-A9B26D246432}"/>
    <dgm:cxn modelId="{43B76F4D-92B3-4D6C-B14B-E388A4924C11}" type="presOf" srcId="{8BCE9F8C-4469-4865-9238-9DAC28B6A248}" destId="{6FFD9FFB-9588-4884-910C-C73FC2576535}" srcOrd="0" destOrd="3" presId="urn:microsoft.com/office/officeart/2005/8/layout/hList1"/>
    <dgm:cxn modelId="{340CA4DB-330D-42C8-B3F4-C6F3042EA601}" srcId="{4AC8A95C-14BA-4419-85EB-1FCAC9037F1C}" destId="{1CC23090-4C80-4F21-8FE0-21239277D70F}" srcOrd="0" destOrd="0" parTransId="{0FD98938-ED3A-465C-9911-A1D5599929F8}" sibTransId="{D43AD9DF-58B2-40F1-A9AF-3E719608784D}"/>
    <dgm:cxn modelId="{6A528C36-CF1A-44A3-9623-1F38B1071CFD}" srcId="{1CC23090-4C80-4F21-8FE0-21239277D70F}" destId="{DDE51837-CCB3-4FA4-8B85-B4C5735D4EC7}" srcOrd="0" destOrd="0" parTransId="{9DFE3916-F8E7-457F-A467-62F2C689B1E5}" sibTransId="{51C32597-99AD-47FC-B12A-C3EABB5012AC}"/>
    <dgm:cxn modelId="{BADC1EAF-652E-4146-9D12-0BE1F5F4B7E6}" type="presOf" srcId="{DDE51837-CCB3-4FA4-8B85-B4C5735D4EC7}" destId="{6FFD9FFB-9588-4884-910C-C73FC2576535}" srcOrd="0" destOrd="0" presId="urn:microsoft.com/office/officeart/2005/8/layout/hList1"/>
    <dgm:cxn modelId="{617769F6-A290-409B-BD9B-28531C50AF77}" type="presOf" srcId="{4AC8A95C-14BA-4419-85EB-1FCAC9037F1C}" destId="{9187B2C3-DE30-493C-BBF3-632B3245D690}" srcOrd="0" destOrd="0" presId="urn:microsoft.com/office/officeart/2005/8/layout/hList1"/>
    <dgm:cxn modelId="{4632D475-0EC9-4B7E-8562-97C161679597}" type="presOf" srcId="{1CC23090-4C80-4F21-8FE0-21239277D70F}" destId="{D2E62001-6DA6-4A42-A8A8-5C7A021DE49C}" srcOrd="0" destOrd="0" presId="urn:microsoft.com/office/officeart/2005/8/layout/hList1"/>
    <dgm:cxn modelId="{E1530BAB-E744-4E5E-9E65-7839CB01AE68}" type="presParOf" srcId="{9187B2C3-DE30-493C-BBF3-632B3245D690}" destId="{5317D998-6274-45CA-AB4F-3A11A34BA80E}" srcOrd="0" destOrd="0" presId="urn:microsoft.com/office/officeart/2005/8/layout/hList1"/>
    <dgm:cxn modelId="{51317698-5044-4303-AE70-66022A486AB8}" type="presParOf" srcId="{5317D998-6274-45CA-AB4F-3A11A34BA80E}" destId="{D2E62001-6DA6-4A42-A8A8-5C7A021DE49C}" srcOrd="0" destOrd="0" presId="urn:microsoft.com/office/officeart/2005/8/layout/hList1"/>
    <dgm:cxn modelId="{227391E4-0D61-4ADA-BD25-331D9174A635}" type="presParOf" srcId="{5317D998-6274-45CA-AB4F-3A11A34BA80E}" destId="{6FFD9FFB-9588-4884-910C-C73FC257653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8929AB6-CC13-47E8-8280-3B62C9BBA24D}" type="doc">
      <dgm:prSet loTypeId="urn:microsoft.com/office/officeart/2005/8/layout/lProcess2" loCatId="list" qsTypeId="urn:microsoft.com/office/officeart/2005/8/quickstyle/simple5" qsCatId="simple" csTypeId="urn:microsoft.com/office/officeart/2005/8/colors/accent2_1" csCatId="accent2" phldr="1"/>
      <dgm:spPr/>
      <dgm:t>
        <a:bodyPr/>
        <a:lstStyle/>
        <a:p>
          <a:endParaRPr lang="es-ES"/>
        </a:p>
      </dgm:t>
    </dgm:pt>
    <dgm:pt modelId="{C8E92722-2235-4ADE-BA78-23A546C8DECD}">
      <dgm:prSet phldrT="[Texto]" custT="1"/>
      <dgm:spPr/>
      <dgm:t>
        <a:bodyPr/>
        <a:lstStyle/>
        <a:p>
          <a:r>
            <a:rPr lang="es-ES" sz="3600" dirty="0"/>
            <a:t>Producción Nacional </a:t>
          </a:r>
        </a:p>
      </dgm:t>
    </dgm:pt>
    <dgm:pt modelId="{67B514B1-B203-4034-A46D-0F1E4CD74F14}" type="parTrans" cxnId="{B1DE5BB8-F8F3-48D6-A0B3-AA87E6220EB3}">
      <dgm:prSet/>
      <dgm:spPr/>
      <dgm:t>
        <a:bodyPr/>
        <a:lstStyle/>
        <a:p>
          <a:endParaRPr lang="es-ES"/>
        </a:p>
      </dgm:t>
    </dgm:pt>
    <dgm:pt modelId="{DF809A66-9C70-4E0E-9B9E-159FDE56BE0E}" type="sibTrans" cxnId="{B1DE5BB8-F8F3-48D6-A0B3-AA87E6220EB3}">
      <dgm:prSet/>
      <dgm:spPr/>
      <dgm:t>
        <a:bodyPr/>
        <a:lstStyle/>
        <a:p>
          <a:endParaRPr lang="es-ES"/>
        </a:p>
      </dgm:t>
    </dgm:pt>
    <dgm:pt modelId="{23ED53E8-5A6F-4F46-8306-92E7FE307A1E}">
      <dgm:prSet phldrT="[Texto]"/>
      <dgm:spPr/>
      <dgm:t>
        <a:bodyPr/>
        <a:lstStyle/>
        <a:p>
          <a:r>
            <a:rPr lang="es-ES" dirty="0"/>
            <a:t>Ciudades </a:t>
          </a:r>
          <a:r>
            <a:rPr lang="es-ES" dirty="0" err="1"/>
            <a:t>Guangdong</a:t>
          </a:r>
          <a:r>
            <a:rPr lang="es-ES" dirty="0"/>
            <a:t>, </a:t>
          </a:r>
          <a:r>
            <a:rPr lang="es-ES" dirty="0" err="1"/>
            <a:t>Guangxi</a:t>
          </a:r>
          <a:r>
            <a:rPr lang="es-ES" dirty="0"/>
            <a:t>, Hainan y el área de </a:t>
          </a:r>
          <a:r>
            <a:rPr lang="es-ES" dirty="0" err="1"/>
            <a:t>Shidao</a:t>
          </a:r>
          <a:r>
            <a:rPr lang="es-ES" dirty="0"/>
            <a:t> </a:t>
          </a:r>
        </a:p>
      </dgm:t>
    </dgm:pt>
    <dgm:pt modelId="{4A85C3EB-7AE3-4BF1-B370-FF88311CF1C7}" type="parTrans" cxnId="{A51094C6-A629-4C69-8AA3-A1C7CFA0C609}">
      <dgm:prSet/>
      <dgm:spPr/>
      <dgm:t>
        <a:bodyPr/>
        <a:lstStyle/>
        <a:p>
          <a:endParaRPr lang="es-ES"/>
        </a:p>
      </dgm:t>
    </dgm:pt>
    <dgm:pt modelId="{C3602A48-4D21-40C5-B73E-BFBE7ECBBA04}" type="sibTrans" cxnId="{A51094C6-A629-4C69-8AA3-A1C7CFA0C609}">
      <dgm:prSet/>
      <dgm:spPr/>
      <dgm:t>
        <a:bodyPr/>
        <a:lstStyle/>
        <a:p>
          <a:endParaRPr lang="es-ES"/>
        </a:p>
      </dgm:t>
    </dgm:pt>
    <dgm:pt modelId="{7D2FA183-B925-477D-94E2-EBD68408B0C3}">
      <dgm:prSet phldrT="[Texto]"/>
      <dgm:spPr/>
      <dgm:t>
        <a:bodyPr/>
        <a:lstStyle/>
        <a:p>
          <a:r>
            <a:rPr lang="es-ES" dirty="0"/>
            <a:t>Demandan aprox. 1906329 toneladas anuales  y producen </a:t>
          </a:r>
        </a:p>
        <a:p>
          <a:r>
            <a:rPr lang="es-ES" dirty="0"/>
            <a:t>440 000 toneladas anuales</a:t>
          </a:r>
        </a:p>
      </dgm:t>
    </dgm:pt>
    <dgm:pt modelId="{5E1894E9-51F1-44F3-81CA-21FF185328B8}" type="parTrans" cxnId="{A4506F41-BD62-421B-BC07-E28F5A0C6CD6}">
      <dgm:prSet/>
      <dgm:spPr/>
      <dgm:t>
        <a:bodyPr/>
        <a:lstStyle/>
        <a:p>
          <a:endParaRPr lang="es-ES"/>
        </a:p>
      </dgm:t>
    </dgm:pt>
    <dgm:pt modelId="{23542331-5519-47D4-B727-88E743550D77}" type="sibTrans" cxnId="{A4506F41-BD62-421B-BC07-E28F5A0C6CD6}">
      <dgm:prSet/>
      <dgm:spPr/>
      <dgm:t>
        <a:bodyPr/>
        <a:lstStyle/>
        <a:p>
          <a:endParaRPr lang="es-ES"/>
        </a:p>
      </dgm:t>
    </dgm:pt>
    <dgm:pt modelId="{2536AF28-45D4-4E09-96C0-A2EC7A78332F}">
      <dgm:prSet phldrT="[Texto]"/>
      <dgm:spPr/>
      <dgm:t>
        <a:bodyPr/>
        <a:lstStyle/>
        <a:p>
          <a:r>
            <a:rPr lang="es-ES" dirty="0"/>
            <a:t>Competencia: Perú, Estados Unidos, Vietnam, Chile, Rusia, Tailandia, Uruguay, entre otros.</a:t>
          </a:r>
        </a:p>
      </dgm:t>
    </dgm:pt>
    <dgm:pt modelId="{A0774493-78C3-47A9-9810-063DE5DBFECF}" type="parTrans" cxnId="{79255BE9-0A22-4C55-9C40-0F60A0B50B33}">
      <dgm:prSet/>
      <dgm:spPr/>
      <dgm:t>
        <a:bodyPr/>
        <a:lstStyle/>
        <a:p>
          <a:endParaRPr lang="es-ES"/>
        </a:p>
      </dgm:t>
    </dgm:pt>
    <dgm:pt modelId="{E8E1D8AD-A257-47C3-845B-D6FCCFDE10AD}" type="sibTrans" cxnId="{79255BE9-0A22-4C55-9C40-0F60A0B50B33}">
      <dgm:prSet/>
      <dgm:spPr/>
      <dgm:t>
        <a:bodyPr/>
        <a:lstStyle/>
        <a:p>
          <a:endParaRPr lang="es-ES"/>
        </a:p>
      </dgm:t>
    </dgm:pt>
    <dgm:pt modelId="{D7484B54-6A84-49D6-B919-B88D84A2AD81}" type="pres">
      <dgm:prSet presAssocID="{C8929AB6-CC13-47E8-8280-3B62C9BBA24D}" presName="theList" presStyleCnt="0">
        <dgm:presLayoutVars>
          <dgm:dir/>
          <dgm:animLvl val="lvl"/>
          <dgm:resizeHandles val="exact"/>
        </dgm:presLayoutVars>
      </dgm:prSet>
      <dgm:spPr/>
      <dgm:t>
        <a:bodyPr/>
        <a:lstStyle/>
        <a:p>
          <a:endParaRPr lang="es-ES"/>
        </a:p>
      </dgm:t>
    </dgm:pt>
    <dgm:pt modelId="{C0E95E83-BDF1-46D6-BE55-D12CEF6B4DDC}" type="pres">
      <dgm:prSet presAssocID="{C8E92722-2235-4ADE-BA78-23A546C8DECD}" presName="compNode" presStyleCnt="0"/>
      <dgm:spPr/>
    </dgm:pt>
    <dgm:pt modelId="{8211D452-1CC4-4D29-A9A0-44DD5AC1C7E2}" type="pres">
      <dgm:prSet presAssocID="{C8E92722-2235-4ADE-BA78-23A546C8DECD}" presName="aNode" presStyleLbl="bgShp" presStyleIdx="0" presStyleCnt="1" custLinFactNeighborX="-1308" custLinFactNeighborY="5490"/>
      <dgm:spPr/>
      <dgm:t>
        <a:bodyPr/>
        <a:lstStyle/>
        <a:p>
          <a:endParaRPr lang="es-ES"/>
        </a:p>
      </dgm:t>
    </dgm:pt>
    <dgm:pt modelId="{1A036AF5-30CB-48B4-AE5B-87E5D6DDD2AD}" type="pres">
      <dgm:prSet presAssocID="{C8E92722-2235-4ADE-BA78-23A546C8DECD}" presName="textNode" presStyleLbl="bgShp" presStyleIdx="0" presStyleCnt="1"/>
      <dgm:spPr/>
      <dgm:t>
        <a:bodyPr/>
        <a:lstStyle/>
        <a:p>
          <a:endParaRPr lang="es-ES"/>
        </a:p>
      </dgm:t>
    </dgm:pt>
    <dgm:pt modelId="{127725CA-5E4F-40F5-A366-ADCD95D78725}" type="pres">
      <dgm:prSet presAssocID="{C8E92722-2235-4ADE-BA78-23A546C8DECD}" presName="compChildNode" presStyleCnt="0"/>
      <dgm:spPr/>
    </dgm:pt>
    <dgm:pt modelId="{AF971E35-3B85-4DA0-8807-4745E2419ACF}" type="pres">
      <dgm:prSet presAssocID="{C8E92722-2235-4ADE-BA78-23A546C8DECD}" presName="theInnerList" presStyleCnt="0"/>
      <dgm:spPr/>
    </dgm:pt>
    <dgm:pt modelId="{ACD6AAB2-3E58-48A2-8896-6793CB82D37F}" type="pres">
      <dgm:prSet presAssocID="{23ED53E8-5A6F-4F46-8306-92E7FE307A1E}" presName="childNode" presStyleLbl="node1" presStyleIdx="0" presStyleCnt="3" custLinFactNeighborX="10" custLinFactNeighborY="-99149">
        <dgm:presLayoutVars>
          <dgm:bulletEnabled val="1"/>
        </dgm:presLayoutVars>
      </dgm:prSet>
      <dgm:spPr/>
      <dgm:t>
        <a:bodyPr/>
        <a:lstStyle/>
        <a:p>
          <a:endParaRPr lang="es-ES"/>
        </a:p>
      </dgm:t>
    </dgm:pt>
    <dgm:pt modelId="{408DF45D-862C-4DE4-A674-D2BCD74D87FC}" type="pres">
      <dgm:prSet presAssocID="{23ED53E8-5A6F-4F46-8306-92E7FE307A1E}" presName="aSpace2" presStyleCnt="0"/>
      <dgm:spPr/>
    </dgm:pt>
    <dgm:pt modelId="{38D31D28-FAB8-474F-B5FA-EC111D6B6EDB}" type="pres">
      <dgm:prSet presAssocID="{7D2FA183-B925-477D-94E2-EBD68408B0C3}" presName="childNode" presStyleLbl="node1" presStyleIdx="1" presStyleCnt="3" custLinFactNeighborX="505" custLinFactNeighborY="-84128">
        <dgm:presLayoutVars>
          <dgm:bulletEnabled val="1"/>
        </dgm:presLayoutVars>
      </dgm:prSet>
      <dgm:spPr/>
      <dgm:t>
        <a:bodyPr/>
        <a:lstStyle/>
        <a:p>
          <a:endParaRPr lang="es-ES"/>
        </a:p>
      </dgm:t>
    </dgm:pt>
    <dgm:pt modelId="{6850CE3B-A4E6-4287-9B1F-29A288ED71C3}" type="pres">
      <dgm:prSet presAssocID="{7D2FA183-B925-477D-94E2-EBD68408B0C3}" presName="aSpace2" presStyleCnt="0"/>
      <dgm:spPr/>
    </dgm:pt>
    <dgm:pt modelId="{40A16132-745C-4F63-ACD8-C2AD03D6E26C}" type="pres">
      <dgm:prSet presAssocID="{2536AF28-45D4-4E09-96C0-A2EC7A78332F}" presName="childNode" presStyleLbl="node1" presStyleIdx="2" presStyleCnt="3" custLinFactNeighborX="501" custLinFactNeighborY="-82095">
        <dgm:presLayoutVars>
          <dgm:bulletEnabled val="1"/>
        </dgm:presLayoutVars>
      </dgm:prSet>
      <dgm:spPr/>
      <dgm:t>
        <a:bodyPr/>
        <a:lstStyle/>
        <a:p>
          <a:endParaRPr lang="es-ES"/>
        </a:p>
      </dgm:t>
    </dgm:pt>
  </dgm:ptLst>
  <dgm:cxnLst>
    <dgm:cxn modelId="{79255BE9-0A22-4C55-9C40-0F60A0B50B33}" srcId="{C8E92722-2235-4ADE-BA78-23A546C8DECD}" destId="{2536AF28-45D4-4E09-96C0-A2EC7A78332F}" srcOrd="2" destOrd="0" parTransId="{A0774493-78C3-47A9-9810-063DE5DBFECF}" sibTransId="{E8E1D8AD-A257-47C3-845B-D6FCCFDE10AD}"/>
    <dgm:cxn modelId="{A4506F41-BD62-421B-BC07-E28F5A0C6CD6}" srcId="{C8E92722-2235-4ADE-BA78-23A546C8DECD}" destId="{7D2FA183-B925-477D-94E2-EBD68408B0C3}" srcOrd="1" destOrd="0" parTransId="{5E1894E9-51F1-44F3-81CA-21FF185328B8}" sibTransId="{23542331-5519-47D4-B727-88E743550D77}"/>
    <dgm:cxn modelId="{67D13412-713F-4633-91FA-F4BBAAB722DE}" type="presOf" srcId="{C8E92722-2235-4ADE-BA78-23A546C8DECD}" destId="{1A036AF5-30CB-48B4-AE5B-87E5D6DDD2AD}" srcOrd="1" destOrd="0" presId="urn:microsoft.com/office/officeart/2005/8/layout/lProcess2"/>
    <dgm:cxn modelId="{0B611768-896E-4998-B39E-51753E40CEA2}" type="presOf" srcId="{C8E92722-2235-4ADE-BA78-23A546C8DECD}" destId="{8211D452-1CC4-4D29-A9A0-44DD5AC1C7E2}" srcOrd="0" destOrd="0" presId="urn:microsoft.com/office/officeart/2005/8/layout/lProcess2"/>
    <dgm:cxn modelId="{4B71E192-6502-4836-9033-015229386896}" type="presOf" srcId="{C8929AB6-CC13-47E8-8280-3B62C9BBA24D}" destId="{D7484B54-6A84-49D6-B919-B88D84A2AD81}" srcOrd="0" destOrd="0" presId="urn:microsoft.com/office/officeart/2005/8/layout/lProcess2"/>
    <dgm:cxn modelId="{41E134DB-8731-46FC-BE90-CF6A6510BFD8}" type="presOf" srcId="{2536AF28-45D4-4E09-96C0-A2EC7A78332F}" destId="{40A16132-745C-4F63-ACD8-C2AD03D6E26C}" srcOrd="0" destOrd="0" presId="urn:microsoft.com/office/officeart/2005/8/layout/lProcess2"/>
    <dgm:cxn modelId="{A51094C6-A629-4C69-8AA3-A1C7CFA0C609}" srcId="{C8E92722-2235-4ADE-BA78-23A546C8DECD}" destId="{23ED53E8-5A6F-4F46-8306-92E7FE307A1E}" srcOrd="0" destOrd="0" parTransId="{4A85C3EB-7AE3-4BF1-B370-FF88311CF1C7}" sibTransId="{C3602A48-4D21-40C5-B73E-BFBE7ECBBA04}"/>
    <dgm:cxn modelId="{E4862CF2-317A-4A7D-AEB5-0362E3E8E207}" type="presOf" srcId="{7D2FA183-B925-477D-94E2-EBD68408B0C3}" destId="{38D31D28-FAB8-474F-B5FA-EC111D6B6EDB}" srcOrd="0" destOrd="0" presId="urn:microsoft.com/office/officeart/2005/8/layout/lProcess2"/>
    <dgm:cxn modelId="{B1DE5BB8-F8F3-48D6-A0B3-AA87E6220EB3}" srcId="{C8929AB6-CC13-47E8-8280-3B62C9BBA24D}" destId="{C8E92722-2235-4ADE-BA78-23A546C8DECD}" srcOrd="0" destOrd="0" parTransId="{67B514B1-B203-4034-A46D-0F1E4CD74F14}" sibTransId="{DF809A66-9C70-4E0E-9B9E-159FDE56BE0E}"/>
    <dgm:cxn modelId="{043FC934-957B-4406-BBC5-496953652349}" type="presOf" srcId="{23ED53E8-5A6F-4F46-8306-92E7FE307A1E}" destId="{ACD6AAB2-3E58-48A2-8896-6793CB82D37F}" srcOrd="0" destOrd="0" presId="urn:microsoft.com/office/officeart/2005/8/layout/lProcess2"/>
    <dgm:cxn modelId="{C7DA7DAD-4D83-4573-8B4B-98590B45855E}" type="presParOf" srcId="{D7484B54-6A84-49D6-B919-B88D84A2AD81}" destId="{C0E95E83-BDF1-46D6-BE55-D12CEF6B4DDC}" srcOrd="0" destOrd="0" presId="urn:microsoft.com/office/officeart/2005/8/layout/lProcess2"/>
    <dgm:cxn modelId="{8A6EEB1D-6FF8-4CC9-B0B2-4FE080B22915}" type="presParOf" srcId="{C0E95E83-BDF1-46D6-BE55-D12CEF6B4DDC}" destId="{8211D452-1CC4-4D29-A9A0-44DD5AC1C7E2}" srcOrd="0" destOrd="0" presId="urn:microsoft.com/office/officeart/2005/8/layout/lProcess2"/>
    <dgm:cxn modelId="{B482F502-AA45-46EB-845C-FEA33CDD0AB4}" type="presParOf" srcId="{C0E95E83-BDF1-46D6-BE55-D12CEF6B4DDC}" destId="{1A036AF5-30CB-48B4-AE5B-87E5D6DDD2AD}" srcOrd="1" destOrd="0" presId="urn:microsoft.com/office/officeart/2005/8/layout/lProcess2"/>
    <dgm:cxn modelId="{C263EF3B-478A-451B-A0E5-308A28762372}" type="presParOf" srcId="{C0E95E83-BDF1-46D6-BE55-D12CEF6B4DDC}" destId="{127725CA-5E4F-40F5-A366-ADCD95D78725}" srcOrd="2" destOrd="0" presId="urn:microsoft.com/office/officeart/2005/8/layout/lProcess2"/>
    <dgm:cxn modelId="{5402109D-B492-42B5-9B36-105DD15D949B}" type="presParOf" srcId="{127725CA-5E4F-40F5-A366-ADCD95D78725}" destId="{AF971E35-3B85-4DA0-8807-4745E2419ACF}" srcOrd="0" destOrd="0" presId="urn:microsoft.com/office/officeart/2005/8/layout/lProcess2"/>
    <dgm:cxn modelId="{D6C09C1A-29CC-4416-8528-133B49AD9BF0}" type="presParOf" srcId="{AF971E35-3B85-4DA0-8807-4745E2419ACF}" destId="{ACD6AAB2-3E58-48A2-8896-6793CB82D37F}" srcOrd="0" destOrd="0" presId="urn:microsoft.com/office/officeart/2005/8/layout/lProcess2"/>
    <dgm:cxn modelId="{26584F31-EBEA-4940-870A-863E2221DC14}" type="presParOf" srcId="{AF971E35-3B85-4DA0-8807-4745E2419ACF}" destId="{408DF45D-862C-4DE4-A674-D2BCD74D87FC}" srcOrd="1" destOrd="0" presId="urn:microsoft.com/office/officeart/2005/8/layout/lProcess2"/>
    <dgm:cxn modelId="{96A7EAEB-195B-4091-BB67-7CDE7F6F8566}" type="presParOf" srcId="{AF971E35-3B85-4DA0-8807-4745E2419ACF}" destId="{38D31D28-FAB8-474F-B5FA-EC111D6B6EDB}" srcOrd="2" destOrd="0" presId="urn:microsoft.com/office/officeart/2005/8/layout/lProcess2"/>
    <dgm:cxn modelId="{691DA2D2-4F4E-4E50-9E84-A15A38FCAC8A}" type="presParOf" srcId="{AF971E35-3B85-4DA0-8807-4745E2419ACF}" destId="{6850CE3B-A4E6-4287-9B1F-29A288ED71C3}" srcOrd="3" destOrd="0" presId="urn:microsoft.com/office/officeart/2005/8/layout/lProcess2"/>
    <dgm:cxn modelId="{DEEED069-AA9F-4DB2-A301-C34A33AF6B96}" type="presParOf" srcId="{AF971E35-3B85-4DA0-8807-4745E2419ACF}" destId="{40A16132-745C-4F63-ACD8-C2AD03D6E26C}"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5D86C1B-C94E-4636-A6C6-D93536BCF089}" type="doc">
      <dgm:prSet loTypeId="urn:microsoft.com/office/officeart/2005/8/layout/hList2" loCatId="list" qsTypeId="urn:microsoft.com/office/officeart/2005/8/quickstyle/simple5" qsCatId="simple" csTypeId="urn:microsoft.com/office/officeart/2005/8/colors/accent0_2" csCatId="mainScheme" phldr="1"/>
      <dgm:spPr/>
      <dgm:t>
        <a:bodyPr/>
        <a:lstStyle/>
        <a:p>
          <a:endParaRPr lang="es-ES"/>
        </a:p>
      </dgm:t>
    </dgm:pt>
    <dgm:pt modelId="{10BCB428-052F-4949-A80C-DBA82084057E}">
      <dgm:prSet phldrT="[Texto]"/>
      <dgm:spPr/>
      <dgm:t>
        <a:bodyPr/>
        <a:lstStyle/>
        <a:p>
          <a:r>
            <a:rPr lang="es-ES" dirty="0"/>
            <a:t>Barreras no arancelarias</a:t>
          </a:r>
        </a:p>
      </dgm:t>
    </dgm:pt>
    <dgm:pt modelId="{75156C2F-1964-4591-84C3-B2839ED26C47}" type="parTrans" cxnId="{70D3B4F5-81BB-41D6-8F62-5893BF9F7292}">
      <dgm:prSet/>
      <dgm:spPr/>
      <dgm:t>
        <a:bodyPr/>
        <a:lstStyle/>
        <a:p>
          <a:endParaRPr lang="es-ES"/>
        </a:p>
      </dgm:t>
    </dgm:pt>
    <dgm:pt modelId="{FE497040-EF4C-4627-AC50-0877790EA3FC}" type="sibTrans" cxnId="{70D3B4F5-81BB-41D6-8F62-5893BF9F7292}">
      <dgm:prSet/>
      <dgm:spPr/>
      <dgm:t>
        <a:bodyPr/>
        <a:lstStyle/>
        <a:p>
          <a:endParaRPr lang="es-ES"/>
        </a:p>
      </dgm:t>
    </dgm:pt>
    <dgm:pt modelId="{5A04EFCF-2C3A-41FD-AF17-D8B56623E254}">
      <dgm:prSet phldrT="[Texto]"/>
      <dgm:spPr/>
      <dgm:t>
        <a:bodyPr/>
        <a:lstStyle/>
        <a:p>
          <a:r>
            <a:rPr lang="es-ES" dirty="0"/>
            <a:t>Etiquetado, empaque, envase en idioma chino.</a:t>
          </a:r>
        </a:p>
      </dgm:t>
    </dgm:pt>
    <dgm:pt modelId="{D24F4871-9BAB-4BBE-8A0F-0E51A0992668}" type="parTrans" cxnId="{58D7CA3F-5758-4EF5-A54E-8B1746A57C46}">
      <dgm:prSet/>
      <dgm:spPr/>
      <dgm:t>
        <a:bodyPr/>
        <a:lstStyle/>
        <a:p>
          <a:endParaRPr lang="es-ES"/>
        </a:p>
      </dgm:t>
    </dgm:pt>
    <dgm:pt modelId="{E15A3E51-E2AE-4B36-8866-5E4D19826909}" type="sibTrans" cxnId="{58D7CA3F-5758-4EF5-A54E-8B1746A57C46}">
      <dgm:prSet/>
      <dgm:spPr/>
      <dgm:t>
        <a:bodyPr/>
        <a:lstStyle/>
        <a:p>
          <a:endParaRPr lang="es-ES"/>
        </a:p>
      </dgm:t>
    </dgm:pt>
    <dgm:pt modelId="{F5DDF691-570D-4CE3-95C1-FCC5463E6EED}">
      <dgm:prSet/>
      <dgm:spPr/>
      <dgm:t>
        <a:bodyPr/>
        <a:lstStyle/>
        <a:p>
          <a:r>
            <a:rPr lang="es-ES" dirty="0"/>
            <a:t>Certificado sanitario de exportación.</a:t>
          </a:r>
        </a:p>
      </dgm:t>
    </dgm:pt>
    <dgm:pt modelId="{3E790570-D4CA-4A73-975F-F86F623F850B}" type="parTrans" cxnId="{DEE4CDAC-C3CD-45F0-88E9-2C222019DB76}">
      <dgm:prSet/>
      <dgm:spPr/>
      <dgm:t>
        <a:bodyPr/>
        <a:lstStyle/>
        <a:p>
          <a:endParaRPr lang="es-ES"/>
        </a:p>
      </dgm:t>
    </dgm:pt>
    <dgm:pt modelId="{93D3FCAD-9A76-43B7-9D7F-B9C608C10290}" type="sibTrans" cxnId="{DEE4CDAC-C3CD-45F0-88E9-2C222019DB76}">
      <dgm:prSet/>
      <dgm:spPr/>
      <dgm:t>
        <a:bodyPr/>
        <a:lstStyle/>
        <a:p>
          <a:endParaRPr lang="es-ES"/>
        </a:p>
      </dgm:t>
    </dgm:pt>
    <dgm:pt modelId="{9E620B2A-E5DF-4FA8-9C2A-4DB49C2DCEAD}">
      <dgm:prSet/>
      <dgm:spPr/>
      <dgm:t>
        <a:bodyPr/>
        <a:lstStyle/>
        <a:p>
          <a:r>
            <a:rPr lang="es-ES" dirty="0"/>
            <a:t>Inspección sanitaria y de cuarentena en el punto de ingreso de la AQSIQ</a:t>
          </a:r>
        </a:p>
      </dgm:t>
    </dgm:pt>
    <dgm:pt modelId="{3D009244-A8CC-4A62-BD8F-6B626672E06D}" type="parTrans" cxnId="{A250F755-A066-4E46-B22A-4BE7D7C6ACFA}">
      <dgm:prSet/>
      <dgm:spPr/>
      <dgm:t>
        <a:bodyPr/>
        <a:lstStyle/>
        <a:p>
          <a:endParaRPr lang="es-ES"/>
        </a:p>
      </dgm:t>
    </dgm:pt>
    <dgm:pt modelId="{BE1832EA-A17E-4EBF-BB5F-14EF4962865F}" type="sibTrans" cxnId="{A250F755-A066-4E46-B22A-4BE7D7C6ACFA}">
      <dgm:prSet/>
      <dgm:spPr/>
      <dgm:t>
        <a:bodyPr/>
        <a:lstStyle/>
        <a:p>
          <a:endParaRPr lang="es-ES"/>
        </a:p>
      </dgm:t>
    </dgm:pt>
    <dgm:pt modelId="{B232DD00-9595-48F6-ACB7-9EF097119BE5}" type="pres">
      <dgm:prSet presAssocID="{F5D86C1B-C94E-4636-A6C6-D93536BCF089}" presName="linearFlow" presStyleCnt="0">
        <dgm:presLayoutVars>
          <dgm:dir/>
          <dgm:animLvl val="lvl"/>
          <dgm:resizeHandles/>
        </dgm:presLayoutVars>
      </dgm:prSet>
      <dgm:spPr/>
      <dgm:t>
        <a:bodyPr/>
        <a:lstStyle/>
        <a:p>
          <a:endParaRPr lang="es-ES"/>
        </a:p>
      </dgm:t>
    </dgm:pt>
    <dgm:pt modelId="{0DFA3BF0-9190-4BC9-85F1-1FCC00D8DEB3}" type="pres">
      <dgm:prSet presAssocID="{10BCB428-052F-4949-A80C-DBA82084057E}" presName="compositeNode" presStyleCnt="0">
        <dgm:presLayoutVars>
          <dgm:bulletEnabled val="1"/>
        </dgm:presLayoutVars>
      </dgm:prSet>
      <dgm:spPr/>
    </dgm:pt>
    <dgm:pt modelId="{5AB2B998-72EB-424D-86D5-F043EFBCF746}" type="pres">
      <dgm:prSet presAssocID="{10BCB428-052F-4949-A80C-DBA82084057E}" presName="image" presStyleLbl="fgImgPlace1" presStyleIdx="0" presStyleCnt="1" custScaleX="114814" custScaleY="129253" custLinFactNeighborX="3684" custLinFactNeighborY="-13509"/>
      <dgm:spPr>
        <a:blipFill rotWithShape="1">
          <a:blip xmlns:r="http://schemas.openxmlformats.org/officeDocument/2006/relationships" r:embed="rId1"/>
          <a:stretch>
            <a:fillRect/>
          </a:stretch>
        </a:blipFill>
      </dgm:spPr>
    </dgm:pt>
    <dgm:pt modelId="{CBDAF8A6-5707-46AE-884A-FA534DE230CC}" type="pres">
      <dgm:prSet presAssocID="{10BCB428-052F-4949-A80C-DBA82084057E}" presName="childNode" presStyleLbl="node1" presStyleIdx="0" presStyleCnt="1" custLinFactNeighborX="-1766" custLinFactNeighborY="-1280">
        <dgm:presLayoutVars>
          <dgm:bulletEnabled val="1"/>
        </dgm:presLayoutVars>
      </dgm:prSet>
      <dgm:spPr/>
      <dgm:t>
        <a:bodyPr/>
        <a:lstStyle/>
        <a:p>
          <a:endParaRPr lang="es-ES"/>
        </a:p>
      </dgm:t>
    </dgm:pt>
    <dgm:pt modelId="{4CA2EE41-110D-4887-8D4F-DCA6C95FFF50}" type="pres">
      <dgm:prSet presAssocID="{10BCB428-052F-4949-A80C-DBA82084057E}" presName="parentNode" presStyleLbl="revTx" presStyleIdx="0" presStyleCnt="1">
        <dgm:presLayoutVars>
          <dgm:chMax val="0"/>
          <dgm:bulletEnabled val="1"/>
        </dgm:presLayoutVars>
      </dgm:prSet>
      <dgm:spPr/>
      <dgm:t>
        <a:bodyPr/>
        <a:lstStyle/>
        <a:p>
          <a:endParaRPr lang="es-ES"/>
        </a:p>
      </dgm:t>
    </dgm:pt>
  </dgm:ptLst>
  <dgm:cxnLst>
    <dgm:cxn modelId="{A250F755-A066-4E46-B22A-4BE7D7C6ACFA}" srcId="{10BCB428-052F-4949-A80C-DBA82084057E}" destId="{9E620B2A-E5DF-4FA8-9C2A-4DB49C2DCEAD}" srcOrd="2" destOrd="0" parTransId="{3D009244-A8CC-4A62-BD8F-6B626672E06D}" sibTransId="{BE1832EA-A17E-4EBF-BB5F-14EF4962865F}"/>
    <dgm:cxn modelId="{52B9096B-88A5-484D-AEAE-8033CA48AAFF}" type="presOf" srcId="{9E620B2A-E5DF-4FA8-9C2A-4DB49C2DCEAD}" destId="{CBDAF8A6-5707-46AE-884A-FA534DE230CC}" srcOrd="0" destOrd="2" presId="urn:microsoft.com/office/officeart/2005/8/layout/hList2"/>
    <dgm:cxn modelId="{17477E53-FD61-469F-B6D2-EE6152AB63CE}" type="presOf" srcId="{F5D86C1B-C94E-4636-A6C6-D93536BCF089}" destId="{B232DD00-9595-48F6-ACB7-9EF097119BE5}" srcOrd="0" destOrd="0" presId="urn:microsoft.com/office/officeart/2005/8/layout/hList2"/>
    <dgm:cxn modelId="{DEE4CDAC-C3CD-45F0-88E9-2C222019DB76}" srcId="{10BCB428-052F-4949-A80C-DBA82084057E}" destId="{F5DDF691-570D-4CE3-95C1-FCC5463E6EED}" srcOrd="1" destOrd="0" parTransId="{3E790570-D4CA-4A73-975F-F86F623F850B}" sibTransId="{93D3FCAD-9A76-43B7-9D7F-B9C608C10290}"/>
    <dgm:cxn modelId="{58D7CA3F-5758-4EF5-A54E-8B1746A57C46}" srcId="{10BCB428-052F-4949-A80C-DBA82084057E}" destId="{5A04EFCF-2C3A-41FD-AF17-D8B56623E254}" srcOrd="0" destOrd="0" parTransId="{D24F4871-9BAB-4BBE-8A0F-0E51A0992668}" sibTransId="{E15A3E51-E2AE-4B36-8866-5E4D19826909}"/>
    <dgm:cxn modelId="{D23A03CE-E564-4901-AD0F-31D8C4B8BA10}" type="presOf" srcId="{5A04EFCF-2C3A-41FD-AF17-D8B56623E254}" destId="{CBDAF8A6-5707-46AE-884A-FA534DE230CC}" srcOrd="0" destOrd="0" presId="urn:microsoft.com/office/officeart/2005/8/layout/hList2"/>
    <dgm:cxn modelId="{70D3B4F5-81BB-41D6-8F62-5893BF9F7292}" srcId="{F5D86C1B-C94E-4636-A6C6-D93536BCF089}" destId="{10BCB428-052F-4949-A80C-DBA82084057E}" srcOrd="0" destOrd="0" parTransId="{75156C2F-1964-4591-84C3-B2839ED26C47}" sibTransId="{FE497040-EF4C-4627-AC50-0877790EA3FC}"/>
    <dgm:cxn modelId="{5F05E560-145B-4968-9762-D9D85D3683F4}" type="presOf" srcId="{10BCB428-052F-4949-A80C-DBA82084057E}" destId="{4CA2EE41-110D-4887-8D4F-DCA6C95FFF50}" srcOrd="0" destOrd="0" presId="urn:microsoft.com/office/officeart/2005/8/layout/hList2"/>
    <dgm:cxn modelId="{24E7B1F5-FECE-497C-A20C-6ECC7FD6609A}" type="presOf" srcId="{F5DDF691-570D-4CE3-95C1-FCC5463E6EED}" destId="{CBDAF8A6-5707-46AE-884A-FA534DE230CC}" srcOrd="0" destOrd="1" presId="urn:microsoft.com/office/officeart/2005/8/layout/hList2"/>
    <dgm:cxn modelId="{F77D425F-9E14-4E6C-A303-FF4D8FECD632}" type="presParOf" srcId="{B232DD00-9595-48F6-ACB7-9EF097119BE5}" destId="{0DFA3BF0-9190-4BC9-85F1-1FCC00D8DEB3}" srcOrd="0" destOrd="0" presId="urn:microsoft.com/office/officeart/2005/8/layout/hList2"/>
    <dgm:cxn modelId="{1A51219F-EDD9-4CA6-BD7E-7ECEF44F7CA5}" type="presParOf" srcId="{0DFA3BF0-9190-4BC9-85F1-1FCC00D8DEB3}" destId="{5AB2B998-72EB-424D-86D5-F043EFBCF746}" srcOrd="0" destOrd="0" presId="urn:microsoft.com/office/officeart/2005/8/layout/hList2"/>
    <dgm:cxn modelId="{6D8D9A75-65F9-40BB-AC93-4609BD1A2348}" type="presParOf" srcId="{0DFA3BF0-9190-4BC9-85F1-1FCC00D8DEB3}" destId="{CBDAF8A6-5707-46AE-884A-FA534DE230CC}" srcOrd="1" destOrd="0" presId="urn:microsoft.com/office/officeart/2005/8/layout/hList2"/>
    <dgm:cxn modelId="{E3652BF8-C3D1-45D2-84ED-AA371AC1A82B}" type="presParOf" srcId="{0DFA3BF0-9190-4BC9-85F1-1FCC00D8DEB3}" destId="{4CA2EE41-110D-4887-8D4F-DCA6C95FFF50}"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8929AB6-CC13-47E8-8280-3B62C9BBA24D}" type="doc">
      <dgm:prSet loTypeId="urn:microsoft.com/office/officeart/2005/8/layout/lProcess2" loCatId="list" qsTypeId="urn:microsoft.com/office/officeart/2005/8/quickstyle/simple5" qsCatId="simple" csTypeId="urn:microsoft.com/office/officeart/2005/8/colors/accent1_1" csCatId="accent1" phldr="1"/>
      <dgm:spPr/>
      <dgm:t>
        <a:bodyPr/>
        <a:lstStyle/>
        <a:p>
          <a:endParaRPr lang="es-ES"/>
        </a:p>
      </dgm:t>
    </dgm:pt>
    <dgm:pt modelId="{C8E92722-2235-4ADE-BA78-23A546C8DECD}">
      <dgm:prSet phldrT="[Texto]" custT="1"/>
      <dgm:spPr/>
      <dgm:t>
        <a:bodyPr/>
        <a:lstStyle/>
        <a:p>
          <a:r>
            <a:rPr lang="es-ES" sz="2800" dirty="0"/>
            <a:t>Producción Nacional </a:t>
          </a:r>
        </a:p>
      </dgm:t>
    </dgm:pt>
    <dgm:pt modelId="{67B514B1-B203-4034-A46D-0F1E4CD74F14}" type="parTrans" cxnId="{B1DE5BB8-F8F3-48D6-A0B3-AA87E6220EB3}">
      <dgm:prSet/>
      <dgm:spPr/>
      <dgm:t>
        <a:bodyPr/>
        <a:lstStyle/>
        <a:p>
          <a:endParaRPr lang="es-ES"/>
        </a:p>
      </dgm:t>
    </dgm:pt>
    <dgm:pt modelId="{DF809A66-9C70-4E0E-9B9E-159FDE56BE0E}" type="sibTrans" cxnId="{B1DE5BB8-F8F3-48D6-A0B3-AA87E6220EB3}">
      <dgm:prSet/>
      <dgm:spPr/>
      <dgm:t>
        <a:bodyPr/>
        <a:lstStyle/>
        <a:p>
          <a:endParaRPr lang="es-ES"/>
        </a:p>
      </dgm:t>
    </dgm:pt>
    <dgm:pt modelId="{7D2FA183-B925-477D-94E2-EBD68408B0C3}">
      <dgm:prSet phldrT="[Texto]"/>
      <dgm:spPr/>
      <dgm:t>
        <a:bodyPr/>
        <a:lstStyle/>
        <a:p>
          <a:r>
            <a:rPr lang="es-ES" dirty="0"/>
            <a:t>Producen aprox. 675000 toneladas anuales  y su demanda es aprox. </a:t>
          </a:r>
          <a:r>
            <a:rPr lang="es-EC" dirty="0"/>
            <a:t>870336</a:t>
          </a:r>
          <a:r>
            <a:rPr lang="es-ES" dirty="0"/>
            <a:t> toneladas anuales.</a:t>
          </a:r>
        </a:p>
      </dgm:t>
    </dgm:pt>
    <dgm:pt modelId="{5E1894E9-51F1-44F3-81CA-21FF185328B8}" type="parTrans" cxnId="{A4506F41-BD62-421B-BC07-E28F5A0C6CD6}">
      <dgm:prSet/>
      <dgm:spPr/>
      <dgm:t>
        <a:bodyPr/>
        <a:lstStyle/>
        <a:p>
          <a:endParaRPr lang="es-ES"/>
        </a:p>
      </dgm:t>
    </dgm:pt>
    <dgm:pt modelId="{23542331-5519-47D4-B727-88E743550D77}" type="sibTrans" cxnId="{A4506F41-BD62-421B-BC07-E28F5A0C6CD6}">
      <dgm:prSet/>
      <dgm:spPr/>
      <dgm:t>
        <a:bodyPr/>
        <a:lstStyle/>
        <a:p>
          <a:endParaRPr lang="es-ES"/>
        </a:p>
      </dgm:t>
    </dgm:pt>
    <dgm:pt modelId="{2536AF28-45D4-4E09-96C0-A2EC7A78332F}">
      <dgm:prSet phldrT="[Texto]"/>
      <dgm:spPr/>
      <dgm:t>
        <a:bodyPr/>
        <a:lstStyle/>
        <a:p>
          <a:r>
            <a:rPr lang="es-ES" dirty="0"/>
            <a:t>Competencia: </a:t>
          </a:r>
          <a:r>
            <a:rPr lang="es-EC" dirty="0"/>
            <a:t>Perú, Chile, Tailandia y Estados Unidos</a:t>
          </a:r>
          <a:endParaRPr lang="es-ES" dirty="0"/>
        </a:p>
      </dgm:t>
    </dgm:pt>
    <dgm:pt modelId="{A0774493-78C3-47A9-9810-063DE5DBFECF}" type="parTrans" cxnId="{79255BE9-0A22-4C55-9C40-0F60A0B50B33}">
      <dgm:prSet/>
      <dgm:spPr/>
      <dgm:t>
        <a:bodyPr/>
        <a:lstStyle/>
        <a:p>
          <a:endParaRPr lang="es-ES"/>
        </a:p>
      </dgm:t>
    </dgm:pt>
    <dgm:pt modelId="{E8E1D8AD-A257-47C3-845B-D6FCCFDE10AD}" type="sibTrans" cxnId="{79255BE9-0A22-4C55-9C40-0F60A0B50B33}">
      <dgm:prSet/>
      <dgm:spPr/>
      <dgm:t>
        <a:bodyPr/>
        <a:lstStyle/>
        <a:p>
          <a:endParaRPr lang="es-ES"/>
        </a:p>
      </dgm:t>
    </dgm:pt>
    <dgm:pt modelId="{D7484B54-6A84-49D6-B919-B88D84A2AD81}" type="pres">
      <dgm:prSet presAssocID="{C8929AB6-CC13-47E8-8280-3B62C9BBA24D}" presName="theList" presStyleCnt="0">
        <dgm:presLayoutVars>
          <dgm:dir/>
          <dgm:animLvl val="lvl"/>
          <dgm:resizeHandles val="exact"/>
        </dgm:presLayoutVars>
      </dgm:prSet>
      <dgm:spPr/>
      <dgm:t>
        <a:bodyPr/>
        <a:lstStyle/>
        <a:p>
          <a:endParaRPr lang="es-ES"/>
        </a:p>
      </dgm:t>
    </dgm:pt>
    <dgm:pt modelId="{C0E95E83-BDF1-46D6-BE55-D12CEF6B4DDC}" type="pres">
      <dgm:prSet presAssocID="{C8E92722-2235-4ADE-BA78-23A546C8DECD}" presName="compNode" presStyleCnt="0"/>
      <dgm:spPr/>
    </dgm:pt>
    <dgm:pt modelId="{8211D452-1CC4-4D29-A9A0-44DD5AC1C7E2}" type="pres">
      <dgm:prSet presAssocID="{C8E92722-2235-4ADE-BA78-23A546C8DECD}" presName="aNode" presStyleLbl="bgShp" presStyleIdx="0" presStyleCnt="1" custLinFactNeighborX="-104" custLinFactNeighborY="2312"/>
      <dgm:spPr/>
      <dgm:t>
        <a:bodyPr/>
        <a:lstStyle/>
        <a:p>
          <a:endParaRPr lang="es-ES"/>
        </a:p>
      </dgm:t>
    </dgm:pt>
    <dgm:pt modelId="{1A036AF5-30CB-48B4-AE5B-87E5D6DDD2AD}" type="pres">
      <dgm:prSet presAssocID="{C8E92722-2235-4ADE-BA78-23A546C8DECD}" presName="textNode" presStyleLbl="bgShp" presStyleIdx="0" presStyleCnt="1"/>
      <dgm:spPr/>
      <dgm:t>
        <a:bodyPr/>
        <a:lstStyle/>
        <a:p>
          <a:endParaRPr lang="es-ES"/>
        </a:p>
      </dgm:t>
    </dgm:pt>
    <dgm:pt modelId="{127725CA-5E4F-40F5-A366-ADCD95D78725}" type="pres">
      <dgm:prSet presAssocID="{C8E92722-2235-4ADE-BA78-23A546C8DECD}" presName="compChildNode" presStyleCnt="0"/>
      <dgm:spPr/>
    </dgm:pt>
    <dgm:pt modelId="{AF971E35-3B85-4DA0-8807-4745E2419ACF}" type="pres">
      <dgm:prSet presAssocID="{C8E92722-2235-4ADE-BA78-23A546C8DECD}" presName="theInnerList" presStyleCnt="0"/>
      <dgm:spPr/>
    </dgm:pt>
    <dgm:pt modelId="{38D31D28-FAB8-474F-B5FA-EC111D6B6EDB}" type="pres">
      <dgm:prSet presAssocID="{7D2FA183-B925-477D-94E2-EBD68408B0C3}" presName="childNode" presStyleLbl="node1" presStyleIdx="0" presStyleCnt="2" custLinFactNeighborX="505" custLinFactNeighborY="-84128">
        <dgm:presLayoutVars>
          <dgm:bulletEnabled val="1"/>
        </dgm:presLayoutVars>
      </dgm:prSet>
      <dgm:spPr/>
      <dgm:t>
        <a:bodyPr/>
        <a:lstStyle/>
        <a:p>
          <a:endParaRPr lang="es-ES"/>
        </a:p>
      </dgm:t>
    </dgm:pt>
    <dgm:pt modelId="{6850CE3B-A4E6-4287-9B1F-29A288ED71C3}" type="pres">
      <dgm:prSet presAssocID="{7D2FA183-B925-477D-94E2-EBD68408B0C3}" presName="aSpace2" presStyleCnt="0"/>
      <dgm:spPr/>
    </dgm:pt>
    <dgm:pt modelId="{40A16132-745C-4F63-ACD8-C2AD03D6E26C}" type="pres">
      <dgm:prSet presAssocID="{2536AF28-45D4-4E09-96C0-A2EC7A78332F}" presName="childNode" presStyleLbl="node1" presStyleIdx="1" presStyleCnt="2" custLinFactNeighborX="501" custLinFactNeighborY="-82095">
        <dgm:presLayoutVars>
          <dgm:bulletEnabled val="1"/>
        </dgm:presLayoutVars>
      </dgm:prSet>
      <dgm:spPr/>
      <dgm:t>
        <a:bodyPr/>
        <a:lstStyle/>
        <a:p>
          <a:endParaRPr lang="es-ES"/>
        </a:p>
      </dgm:t>
    </dgm:pt>
  </dgm:ptLst>
  <dgm:cxnLst>
    <dgm:cxn modelId="{79255BE9-0A22-4C55-9C40-0F60A0B50B33}" srcId="{C8E92722-2235-4ADE-BA78-23A546C8DECD}" destId="{2536AF28-45D4-4E09-96C0-A2EC7A78332F}" srcOrd="1" destOrd="0" parTransId="{A0774493-78C3-47A9-9810-063DE5DBFECF}" sibTransId="{E8E1D8AD-A257-47C3-845B-D6FCCFDE10AD}"/>
    <dgm:cxn modelId="{74307B01-A86A-46B2-8C46-8619EF4D5289}" type="presOf" srcId="{C8E92722-2235-4ADE-BA78-23A546C8DECD}" destId="{1A036AF5-30CB-48B4-AE5B-87E5D6DDD2AD}" srcOrd="1" destOrd="0" presId="urn:microsoft.com/office/officeart/2005/8/layout/lProcess2"/>
    <dgm:cxn modelId="{A4506F41-BD62-421B-BC07-E28F5A0C6CD6}" srcId="{C8E92722-2235-4ADE-BA78-23A546C8DECD}" destId="{7D2FA183-B925-477D-94E2-EBD68408B0C3}" srcOrd="0" destOrd="0" parTransId="{5E1894E9-51F1-44F3-81CA-21FF185328B8}" sibTransId="{23542331-5519-47D4-B727-88E743550D77}"/>
    <dgm:cxn modelId="{ADCB40C6-C6D5-4446-A168-7D2F19937F95}" type="presOf" srcId="{C8E92722-2235-4ADE-BA78-23A546C8DECD}" destId="{8211D452-1CC4-4D29-A9A0-44DD5AC1C7E2}" srcOrd="0" destOrd="0" presId="urn:microsoft.com/office/officeart/2005/8/layout/lProcess2"/>
    <dgm:cxn modelId="{08CD9B06-D2E4-4F15-8304-660404FE7F87}" type="presOf" srcId="{C8929AB6-CC13-47E8-8280-3B62C9BBA24D}" destId="{D7484B54-6A84-49D6-B919-B88D84A2AD81}" srcOrd="0" destOrd="0" presId="urn:microsoft.com/office/officeart/2005/8/layout/lProcess2"/>
    <dgm:cxn modelId="{D9893DDD-E366-4328-A2A5-D486232F032F}" type="presOf" srcId="{7D2FA183-B925-477D-94E2-EBD68408B0C3}" destId="{38D31D28-FAB8-474F-B5FA-EC111D6B6EDB}" srcOrd="0" destOrd="0" presId="urn:microsoft.com/office/officeart/2005/8/layout/lProcess2"/>
    <dgm:cxn modelId="{B1DE5BB8-F8F3-48D6-A0B3-AA87E6220EB3}" srcId="{C8929AB6-CC13-47E8-8280-3B62C9BBA24D}" destId="{C8E92722-2235-4ADE-BA78-23A546C8DECD}" srcOrd="0" destOrd="0" parTransId="{67B514B1-B203-4034-A46D-0F1E4CD74F14}" sibTransId="{DF809A66-9C70-4E0E-9B9E-159FDE56BE0E}"/>
    <dgm:cxn modelId="{94A0F5D0-C037-4152-AB5A-5676AE9DAC6E}" type="presOf" srcId="{2536AF28-45D4-4E09-96C0-A2EC7A78332F}" destId="{40A16132-745C-4F63-ACD8-C2AD03D6E26C}" srcOrd="0" destOrd="0" presId="urn:microsoft.com/office/officeart/2005/8/layout/lProcess2"/>
    <dgm:cxn modelId="{C83588B0-56BB-4ECF-8402-7E801FD45642}" type="presParOf" srcId="{D7484B54-6A84-49D6-B919-B88D84A2AD81}" destId="{C0E95E83-BDF1-46D6-BE55-D12CEF6B4DDC}" srcOrd="0" destOrd="0" presId="urn:microsoft.com/office/officeart/2005/8/layout/lProcess2"/>
    <dgm:cxn modelId="{19597AFB-3F06-43E8-9EB0-19367000C4DA}" type="presParOf" srcId="{C0E95E83-BDF1-46D6-BE55-D12CEF6B4DDC}" destId="{8211D452-1CC4-4D29-A9A0-44DD5AC1C7E2}" srcOrd="0" destOrd="0" presId="urn:microsoft.com/office/officeart/2005/8/layout/lProcess2"/>
    <dgm:cxn modelId="{51496AB4-4435-41C4-BEE3-AD6F217775FD}" type="presParOf" srcId="{C0E95E83-BDF1-46D6-BE55-D12CEF6B4DDC}" destId="{1A036AF5-30CB-48B4-AE5B-87E5D6DDD2AD}" srcOrd="1" destOrd="0" presId="urn:microsoft.com/office/officeart/2005/8/layout/lProcess2"/>
    <dgm:cxn modelId="{B3939493-9343-4094-9E09-AF0BAF00E690}" type="presParOf" srcId="{C0E95E83-BDF1-46D6-BE55-D12CEF6B4DDC}" destId="{127725CA-5E4F-40F5-A366-ADCD95D78725}" srcOrd="2" destOrd="0" presId="urn:microsoft.com/office/officeart/2005/8/layout/lProcess2"/>
    <dgm:cxn modelId="{D86880F7-162F-4853-9B2C-7C81FB83B159}" type="presParOf" srcId="{127725CA-5E4F-40F5-A366-ADCD95D78725}" destId="{AF971E35-3B85-4DA0-8807-4745E2419ACF}" srcOrd="0" destOrd="0" presId="urn:microsoft.com/office/officeart/2005/8/layout/lProcess2"/>
    <dgm:cxn modelId="{E2073B91-F5F3-4344-8DC0-A5E412BCECC0}" type="presParOf" srcId="{AF971E35-3B85-4DA0-8807-4745E2419ACF}" destId="{38D31D28-FAB8-474F-B5FA-EC111D6B6EDB}" srcOrd="0" destOrd="0" presId="urn:microsoft.com/office/officeart/2005/8/layout/lProcess2"/>
    <dgm:cxn modelId="{8DB44E07-B791-4BC3-9A24-F7A2BF15C2A4}" type="presParOf" srcId="{AF971E35-3B85-4DA0-8807-4745E2419ACF}" destId="{6850CE3B-A4E6-4287-9B1F-29A288ED71C3}" srcOrd="1" destOrd="0" presId="urn:microsoft.com/office/officeart/2005/8/layout/lProcess2"/>
    <dgm:cxn modelId="{481FA4C2-AC2E-4BC7-9A59-7F9B720E28E5}" type="presParOf" srcId="{AF971E35-3B85-4DA0-8807-4745E2419ACF}" destId="{40A16132-745C-4F63-ACD8-C2AD03D6E26C}"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5D86C1B-C94E-4636-A6C6-D93536BCF089}" type="doc">
      <dgm:prSet loTypeId="urn:microsoft.com/office/officeart/2005/8/layout/hList2" loCatId="list" qsTypeId="urn:microsoft.com/office/officeart/2005/8/quickstyle/simple5" qsCatId="simple" csTypeId="urn:microsoft.com/office/officeart/2005/8/colors/accent0_2" csCatId="mainScheme" phldr="1"/>
      <dgm:spPr/>
      <dgm:t>
        <a:bodyPr/>
        <a:lstStyle/>
        <a:p>
          <a:endParaRPr lang="es-ES"/>
        </a:p>
      </dgm:t>
    </dgm:pt>
    <dgm:pt modelId="{10BCB428-052F-4949-A80C-DBA82084057E}">
      <dgm:prSet phldrT="[Texto]" custT="1"/>
      <dgm:spPr/>
      <dgm:t>
        <a:bodyPr/>
        <a:lstStyle/>
        <a:p>
          <a:pPr algn="ctr"/>
          <a:r>
            <a:rPr lang="es-ES" sz="3200" dirty="0"/>
            <a:t>Barreras no arancelarias</a:t>
          </a:r>
        </a:p>
      </dgm:t>
    </dgm:pt>
    <dgm:pt modelId="{75156C2F-1964-4591-84C3-B2839ED26C47}" type="parTrans" cxnId="{70D3B4F5-81BB-41D6-8F62-5893BF9F7292}">
      <dgm:prSet/>
      <dgm:spPr/>
      <dgm:t>
        <a:bodyPr/>
        <a:lstStyle/>
        <a:p>
          <a:endParaRPr lang="es-ES"/>
        </a:p>
      </dgm:t>
    </dgm:pt>
    <dgm:pt modelId="{FE497040-EF4C-4627-AC50-0877790EA3FC}" type="sibTrans" cxnId="{70D3B4F5-81BB-41D6-8F62-5893BF9F7292}">
      <dgm:prSet/>
      <dgm:spPr/>
      <dgm:t>
        <a:bodyPr/>
        <a:lstStyle/>
        <a:p>
          <a:endParaRPr lang="es-ES"/>
        </a:p>
      </dgm:t>
    </dgm:pt>
    <dgm:pt modelId="{5A04EFCF-2C3A-41FD-AF17-D8B56623E254}">
      <dgm:prSet phldrT="[Texto]" custT="1"/>
      <dgm:spPr/>
      <dgm:t>
        <a:bodyPr/>
        <a:lstStyle/>
        <a:p>
          <a:r>
            <a:rPr lang="es-EC" sz="1600" dirty="0"/>
            <a:t>Límites de tolerancia para residuos o contaminación de ciertas sustancias (no microbiológicas) </a:t>
          </a:r>
          <a:endParaRPr lang="es-ES" sz="1600" dirty="0"/>
        </a:p>
      </dgm:t>
    </dgm:pt>
    <dgm:pt modelId="{D24F4871-9BAB-4BBE-8A0F-0E51A0992668}" type="parTrans" cxnId="{58D7CA3F-5758-4EF5-A54E-8B1746A57C46}">
      <dgm:prSet/>
      <dgm:spPr/>
      <dgm:t>
        <a:bodyPr/>
        <a:lstStyle/>
        <a:p>
          <a:endParaRPr lang="es-ES"/>
        </a:p>
      </dgm:t>
    </dgm:pt>
    <dgm:pt modelId="{E15A3E51-E2AE-4B36-8866-5E4D19826909}" type="sibTrans" cxnId="{58D7CA3F-5758-4EF5-A54E-8B1746A57C46}">
      <dgm:prSet/>
      <dgm:spPr/>
      <dgm:t>
        <a:bodyPr/>
        <a:lstStyle/>
        <a:p>
          <a:endParaRPr lang="es-ES"/>
        </a:p>
      </dgm:t>
    </dgm:pt>
    <dgm:pt modelId="{02D56A56-3950-427C-990B-9BE8E958F435}">
      <dgm:prSet custT="1"/>
      <dgm:spPr/>
      <dgm:t>
        <a:bodyPr/>
        <a:lstStyle/>
        <a:p>
          <a:r>
            <a:rPr lang="es-EC" sz="1600" dirty="0"/>
            <a:t>Uso restringido de ciertas sustancias en alimentos y piensos y sus materiales de contacto. </a:t>
          </a:r>
          <a:endParaRPr lang="es-ES" sz="1600" dirty="0"/>
        </a:p>
      </dgm:t>
    </dgm:pt>
    <dgm:pt modelId="{F960AA2C-F47B-4D0B-A687-349CBE3B715E}" type="parTrans" cxnId="{9329EEF6-F611-4280-A600-0F854C2477B2}">
      <dgm:prSet/>
      <dgm:spPr/>
      <dgm:t>
        <a:bodyPr/>
        <a:lstStyle/>
        <a:p>
          <a:endParaRPr lang="es-ES"/>
        </a:p>
      </dgm:t>
    </dgm:pt>
    <dgm:pt modelId="{CA43A83B-A619-4494-AB8E-A13698DF340B}" type="sibTrans" cxnId="{9329EEF6-F611-4280-A600-0F854C2477B2}">
      <dgm:prSet/>
      <dgm:spPr/>
      <dgm:t>
        <a:bodyPr/>
        <a:lstStyle/>
        <a:p>
          <a:endParaRPr lang="es-ES"/>
        </a:p>
      </dgm:t>
    </dgm:pt>
    <dgm:pt modelId="{CD1C205A-8171-4384-AB47-58626453094B}">
      <dgm:prSet custT="1"/>
      <dgm:spPr/>
      <dgm:t>
        <a:bodyPr/>
        <a:lstStyle/>
        <a:p>
          <a:r>
            <a:rPr lang="es-EC" sz="1600" dirty="0"/>
            <a:t>Requisitos de etiquetado </a:t>
          </a:r>
          <a:endParaRPr lang="es-ES" sz="1600" dirty="0"/>
        </a:p>
      </dgm:t>
    </dgm:pt>
    <dgm:pt modelId="{88988B1C-5BA5-48B5-9B7F-67D652073CC6}" type="parTrans" cxnId="{77196020-47A6-4D33-A438-195CB012811B}">
      <dgm:prSet/>
      <dgm:spPr/>
      <dgm:t>
        <a:bodyPr/>
        <a:lstStyle/>
        <a:p>
          <a:endParaRPr lang="es-ES"/>
        </a:p>
      </dgm:t>
    </dgm:pt>
    <dgm:pt modelId="{37DA6DF6-D93A-403D-BF09-EF9821FE3F4A}" type="sibTrans" cxnId="{77196020-47A6-4D33-A438-195CB012811B}">
      <dgm:prSet/>
      <dgm:spPr/>
      <dgm:t>
        <a:bodyPr/>
        <a:lstStyle/>
        <a:p>
          <a:endParaRPr lang="es-ES"/>
        </a:p>
      </dgm:t>
    </dgm:pt>
    <dgm:pt modelId="{1B285154-9755-47BE-A8F3-D7EFF97EF06B}">
      <dgm:prSet custT="1"/>
      <dgm:spPr/>
      <dgm:t>
        <a:bodyPr/>
        <a:lstStyle/>
        <a:p>
          <a:r>
            <a:rPr lang="es-EC" sz="1600" dirty="0"/>
            <a:t>Procesamiento de alimentos y piensos. </a:t>
          </a:r>
          <a:endParaRPr lang="es-ES" sz="1600" dirty="0"/>
        </a:p>
      </dgm:t>
    </dgm:pt>
    <dgm:pt modelId="{1CF69CC9-6191-466D-B772-6DE41A9A1A56}" type="parTrans" cxnId="{8E23D698-D17E-414F-A7F7-DF7540668347}">
      <dgm:prSet/>
      <dgm:spPr/>
      <dgm:t>
        <a:bodyPr/>
        <a:lstStyle/>
        <a:p>
          <a:endParaRPr lang="es-ES"/>
        </a:p>
      </dgm:t>
    </dgm:pt>
    <dgm:pt modelId="{A1A084B1-2380-4B0D-BBEF-1AA2AB34D941}" type="sibTrans" cxnId="{8E23D698-D17E-414F-A7F7-DF7540668347}">
      <dgm:prSet/>
      <dgm:spPr/>
      <dgm:t>
        <a:bodyPr/>
        <a:lstStyle/>
        <a:p>
          <a:endParaRPr lang="es-ES"/>
        </a:p>
      </dgm:t>
    </dgm:pt>
    <dgm:pt modelId="{23505DFD-0346-42AE-A53F-EFD8A30C18E4}">
      <dgm:prSet custT="1"/>
      <dgm:spPr/>
      <dgm:t>
        <a:bodyPr/>
        <a:lstStyle/>
        <a:p>
          <a:r>
            <a:rPr lang="es-EC" sz="1600" dirty="0"/>
            <a:t>Condiciones de almacenamiento y transporte. </a:t>
          </a:r>
          <a:endParaRPr lang="es-ES" sz="1600" dirty="0"/>
        </a:p>
      </dgm:t>
    </dgm:pt>
    <dgm:pt modelId="{DBFD5170-84C9-45F5-B8E7-A5C74A158CE3}" type="parTrans" cxnId="{DE3C2E3B-BECD-4284-881A-7D2997440562}">
      <dgm:prSet/>
      <dgm:spPr/>
      <dgm:t>
        <a:bodyPr/>
        <a:lstStyle/>
        <a:p>
          <a:endParaRPr lang="es-ES"/>
        </a:p>
      </dgm:t>
    </dgm:pt>
    <dgm:pt modelId="{DFD4EEDC-C51D-42D2-A0EE-5DE17A21E906}" type="sibTrans" cxnId="{DE3C2E3B-BECD-4284-881A-7D2997440562}">
      <dgm:prSet/>
      <dgm:spPr/>
      <dgm:t>
        <a:bodyPr/>
        <a:lstStyle/>
        <a:p>
          <a:endParaRPr lang="es-ES"/>
        </a:p>
      </dgm:t>
    </dgm:pt>
    <dgm:pt modelId="{C30B8A1D-7C8A-4B50-8EE0-EF3AF9ECA364}">
      <dgm:prSet custT="1"/>
      <dgm:spPr/>
      <dgm:t>
        <a:bodyPr/>
        <a:lstStyle/>
        <a:p>
          <a:r>
            <a:rPr lang="es-EC" sz="1600" dirty="0"/>
            <a:t>Origen de materiales y partes. </a:t>
          </a:r>
          <a:endParaRPr lang="es-ES" sz="1600" dirty="0"/>
        </a:p>
      </dgm:t>
    </dgm:pt>
    <dgm:pt modelId="{1E00BDB2-1F15-4250-A566-0BDC25A74012}" type="parTrans" cxnId="{52826AF5-7619-42FE-91DC-9A60D2DED0AC}">
      <dgm:prSet/>
      <dgm:spPr/>
      <dgm:t>
        <a:bodyPr/>
        <a:lstStyle/>
        <a:p>
          <a:endParaRPr lang="es-ES"/>
        </a:p>
      </dgm:t>
    </dgm:pt>
    <dgm:pt modelId="{6521B956-A17A-45C9-8A55-5293A276472A}" type="sibTrans" cxnId="{52826AF5-7619-42FE-91DC-9A60D2DED0AC}">
      <dgm:prSet/>
      <dgm:spPr/>
      <dgm:t>
        <a:bodyPr/>
        <a:lstStyle/>
        <a:p>
          <a:endParaRPr lang="es-ES"/>
        </a:p>
      </dgm:t>
    </dgm:pt>
    <dgm:pt modelId="{5FCA3651-748B-45B9-917A-551DC609D605}">
      <dgm:prSet custT="1"/>
      <dgm:spPr/>
      <dgm:t>
        <a:bodyPr/>
        <a:lstStyle/>
        <a:p>
          <a:r>
            <a:rPr lang="es-EC" sz="1600" dirty="0"/>
            <a:t>Requisitos de producción o postproducción</a:t>
          </a:r>
          <a:endParaRPr lang="es-ES" sz="1600" dirty="0"/>
        </a:p>
      </dgm:t>
    </dgm:pt>
    <dgm:pt modelId="{8366B673-3F01-49D4-A1E1-7F3888AD6E5D}" type="parTrans" cxnId="{58886B4E-4F84-4A3A-9520-36C7001481E6}">
      <dgm:prSet/>
      <dgm:spPr/>
      <dgm:t>
        <a:bodyPr/>
        <a:lstStyle/>
        <a:p>
          <a:endParaRPr lang="es-ES"/>
        </a:p>
      </dgm:t>
    </dgm:pt>
    <dgm:pt modelId="{615CEF87-87A6-46A4-8335-B511C74AA49C}" type="sibTrans" cxnId="{58886B4E-4F84-4A3A-9520-36C7001481E6}">
      <dgm:prSet/>
      <dgm:spPr/>
      <dgm:t>
        <a:bodyPr/>
        <a:lstStyle/>
        <a:p>
          <a:endParaRPr lang="es-ES"/>
        </a:p>
      </dgm:t>
    </dgm:pt>
    <dgm:pt modelId="{B232DD00-9595-48F6-ACB7-9EF097119BE5}" type="pres">
      <dgm:prSet presAssocID="{F5D86C1B-C94E-4636-A6C6-D93536BCF089}" presName="linearFlow" presStyleCnt="0">
        <dgm:presLayoutVars>
          <dgm:dir/>
          <dgm:animLvl val="lvl"/>
          <dgm:resizeHandles/>
        </dgm:presLayoutVars>
      </dgm:prSet>
      <dgm:spPr/>
      <dgm:t>
        <a:bodyPr/>
        <a:lstStyle/>
        <a:p>
          <a:endParaRPr lang="es-ES"/>
        </a:p>
      </dgm:t>
    </dgm:pt>
    <dgm:pt modelId="{0DFA3BF0-9190-4BC9-85F1-1FCC00D8DEB3}" type="pres">
      <dgm:prSet presAssocID="{10BCB428-052F-4949-A80C-DBA82084057E}" presName="compositeNode" presStyleCnt="0">
        <dgm:presLayoutVars>
          <dgm:bulletEnabled val="1"/>
        </dgm:presLayoutVars>
      </dgm:prSet>
      <dgm:spPr/>
    </dgm:pt>
    <dgm:pt modelId="{5AB2B998-72EB-424D-86D5-F043EFBCF746}" type="pres">
      <dgm:prSet presAssocID="{10BCB428-052F-4949-A80C-DBA82084057E}" presName="image" presStyleLbl="fgImgPlace1" presStyleIdx="0" presStyleCnt="1" custScaleX="81549" custScaleY="83585" custLinFactNeighborX="5032" custLinFactNeighborY="-8145"/>
      <dgm:spPr>
        <a:blipFill rotWithShape="1">
          <a:blip xmlns:r="http://schemas.openxmlformats.org/officeDocument/2006/relationships" r:embed="rId1"/>
          <a:stretch>
            <a:fillRect/>
          </a:stretch>
        </a:blipFill>
      </dgm:spPr>
    </dgm:pt>
    <dgm:pt modelId="{CBDAF8A6-5707-46AE-884A-FA534DE230CC}" type="pres">
      <dgm:prSet presAssocID="{10BCB428-052F-4949-A80C-DBA82084057E}" presName="childNode" presStyleLbl="node1" presStyleIdx="0" presStyleCnt="1" custScaleY="102901" custLinFactNeighborX="-2259" custLinFactNeighborY="-5000">
        <dgm:presLayoutVars>
          <dgm:bulletEnabled val="1"/>
        </dgm:presLayoutVars>
      </dgm:prSet>
      <dgm:spPr/>
      <dgm:t>
        <a:bodyPr/>
        <a:lstStyle/>
        <a:p>
          <a:endParaRPr lang="es-ES"/>
        </a:p>
      </dgm:t>
    </dgm:pt>
    <dgm:pt modelId="{4CA2EE41-110D-4887-8D4F-DCA6C95FFF50}" type="pres">
      <dgm:prSet presAssocID="{10BCB428-052F-4949-A80C-DBA82084057E}" presName="parentNode" presStyleLbl="revTx" presStyleIdx="0" presStyleCnt="1" custLinFactNeighborX="-3977" custLinFactNeighborY="2384">
        <dgm:presLayoutVars>
          <dgm:chMax val="0"/>
          <dgm:bulletEnabled val="1"/>
        </dgm:presLayoutVars>
      </dgm:prSet>
      <dgm:spPr/>
      <dgm:t>
        <a:bodyPr/>
        <a:lstStyle/>
        <a:p>
          <a:endParaRPr lang="es-ES"/>
        </a:p>
      </dgm:t>
    </dgm:pt>
  </dgm:ptLst>
  <dgm:cxnLst>
    <dgm:cxn modelId="{9329EEF6-F611-4280-A600-0F854C2477B2}" srcId="{10BCB428-052F-4949-A80C-DBA82084057E}" destId="{02D56A56-3950-427C-990B-9BE8E958F435}" srcOrd="1" destOrd="0" parTransId="{F960AA2C-F47B-4D0B-A687-349CBE3B715E}" sibTransId="{CA43A83B-A619-4494-AB8E-A13698DF340B}"/>
    <dgm:cxn modelId="{70D3B4F5-81BB-41D6-8F62-5893BF9F7292}" srcId="{F5D86C1B-C94E-4636-A6C6-D93536BCF089}" destId="{10BCB428-052F-4949-A80C-DBA82084057E}" srcOrd="0" destOrd="0" parTransId="{75156C2F-1964-4591-84C3-B2839ED26C47}" sibTransId="{FE497040-EF4C-4627-AC50-0877790EA3FC}"/>
    <dgm:cxn modelId="{58886B4E-4F84-4A3A-9520-36C7001481E6}" srcId="{10BCB428-052F-4949-A80C-DBA82084057E}" destId="{5FCA3651-748B-45B9-917A-551DC609D605}" srcOrd="6" destOrd="0" parTransId="{8366B673-3F01-49D4-A1E1-7F3888AD6E5D}" sibTransId="{615CEF87-87A6-46A4-8335-B511C74AA49C}"/>
    <dgm:cxn modelId="{39FF4162-A74B-4B9B-92C7-24CB0DB8EFE3}" type="presOf" srcId="{5A04EFCF-2C3A-41FD-AF17-D8B56623E254}" destId="{CBDAF8A6-5707-46AE-884A-FA534DE230CC}" srcOrd="0" destOrd="0" presId="urn:microsoft.com/office/officeart/2005/8/layout/hList2"/>
    <dgm:cxn modelId="{8E23D698-D17E-414F-A7F7-DF7540668347}" srcId="{10BCB428-052F-4949-A80C-DBA82084057E}" destId="{1B285154-9755-47BE-A8F3-D7EFF97EF06B}" srcOrd="3" destOrd="0" parTransId="{1CF69CC9-6191-466D-B772-6DE41A9A1A56}" sibTransId="{A1A084B1-2380-4B0D-BBEF-1AA2AB34D941}"/>
    <dgm:cxn modelId="{77196020-47A6-4D33-A438-195CB012811B}" srcId="{10BCB428-052F-4949-A80C-DBA82084057E}" destId="{CD1C205A-8171-4384-AB47-58626453094B}" srcOrd="2" destOrd="0" parTransId="{88988B1C-5BA5-48B5-9B7F-67D652073CC6}" sibTransId="{37DA6DF6-D93A-403D-BF09-EF9821FE3F4A}"/>
    <dgm:cxn modelId="{58807CA1-02B0-4EAA-BC38-6AD918DA17EF}" type="presOf" srcId="{F5D86C1B-C94E-4636-A6C6-D93536BCF089}" destId="{B232DD00-9595-48F6-ACB7-9EF097119BE5}" srcOrd="0" destOrd="0" presId="urn:microsoft.com/office/officeart/2005/8/layout/hList2"/>
    <dgm:cxn modelId="{DE3C2E3B-BECD-4284-881A-7D2997440562}" srcId="{10BCB428-052F-4949-A80C-DBA82084057E}" destId="{23505DFD-0346-42AE-A53F-EFD8A30C18E4}" srcOrd="4" destOrd="0" parTransId="{DBFD5170-84C9-45F5-B8E7-A5C74A158CE3}" sibTransId="{DFD4EEDC-C51D-42D2-A0EE-5DE17A21E906}"/>
    <dgm:cxn modelId="{BD29A672-B191-47CC-8179-58BF66C7D88E}" type="presOf" srcId="{1B285154-9755-47BE-A8F3-D7EFF97EF06B}" destId="{CBDAF8A6-5707-46AE-884A-FA534DE230CC}" srcOrd="0" destOrd="3" presId="urn:microsoft.com/office/officeart/2005/8/layout/hList2"/>
    <dgm:cxn modelId="{2D6E4B8B-B8B7-4B68-9204-3F82BAB6FDB0}" type="presOf" srcId="{C30B8A1D-7C8A-4B50-8EE0-EF3AF9ECA364}" destId="{CBDAF8A6-5707-46AE-884A-FA534DE230CC}" srcOrd="0" destOrd="5" presId="urn:microsoft.com/office/officeart/2005/8/layout/hList2"/>
    <dgm:cxn modelId="{52826AF5-7619-42FE-91DC-9A60D2DED0AC}" srcId="{10BCB428-052F-4949-A80C-DBA82084057E}" destId="{C30B8A1D-7C8A-4B50-8EE0-EF3AF9ECA364}" srcOrd="5" destOrd="0" parTransId="{1E00BDB2-1F15-4250-A566-0BDC25A74012}" sibTransId="{6521B956-A17A-45C9-8A55-5293A276472A}"/>
    <dgm:cxn modelId="{31A5D437-8105-4B76-9F2B-BD5AD221EB42}" type="presOf" srcId="{10BCB428-052F-4949-A80C-DBA82084057E}" destId="{4CA2EE41-110D-4887-8D4F-DCA6C95FFF50}" srcOrd="0" destOrd="0" presId="urn:microsoft.com/office/officeart/2005/8/layout/hList2"/>
    <dgm:cxn modelId="{9F683328-F865-42B5-A169-13CAF12F97DF}" type="presOf" srcId="{CD1C205A-8171-4384-AB47-58626453094B}" destId="{CBDAF8A6-5707-46AE-884A-FA534DE230CC}" srcOrd="0" destOrd="2" presId="urn:microsoft.com/office/officeart/2005/8/layout/hList2"/>
    <dgm:cxn modelId="{2ED8E6FA-5E5B-4DE8-B799-3886B51B0D44}" type="presOf" srcId="{02D56A56-3950-427C-990B-9BE8E958F435}" destId="{CBDAF8A6-5707-46AE-884A-FA534DE230CC}" srcOrd="0" destOrd="1" presId="urn:microsoft.com/office/officeart/2005/8/layout/hList2"/>
    <dgm:cxn modelId="{34F7FB02-D391-4F5A-9512-C4363FDF858F}" type="presOf" srcId="{5FCA3651-748B-45B9-917A-551DC609D605}" destId="{CBDAF8A6-5707-46AE-884A-FA534DE230CC}" srcOrd="0" destOrd="6" presId="urn:microsoft.com/office/officeart/2005/8/layout/hList2"/>
    <dgm:cxn modelId="{58D7CA3F-5758-4EF5-A54E-8B1746A57C46}" srcId="{10BCB428-052F-4949-A80C-DBA82084057E}" destId="{5A04EFCF-2C3A-41FD-AF17-D8B56623E254}" srcOrd="0" destOrd="0" parTransId="{D24F4871-9BAB-4BBE-8A0F-0E51A0992668}" sibTransId="{E15A3E51-E2AE-4B36-8866-5E4D19826909}"/>
    <dgm:cxn modelId="{D3D35ACE-6B44-4EA9-B535-4EFDB18A1D3A}" type="presOf" srcId="{23505DFD-0346-42AE-A53F-EFD8A30C18E4}" destId="{CBDAF8A6-5707-46AE-884A-FA534DE230CC}" srcOrd="0" destOrd="4" presId="urn:microsoft.com/office/officeart/2005/8/layout/hList2"/>
    <dgm:cxn modelId="{E0889E72-C4F6-478C-A697-A8F267BCA44F}" type="presParOf" srcId="{B232DD00-9595-48F6-ACB7-9EF097119BE5}" destId="{0DFA3BF0-9190-4BC9-85F1-1FCC00D8DEB3}" srcOrd="0" destOrd="0" presId="urn:microsoft.com/office/officeart/2005/8/layout/hList2"/>
    <dgm:cxn modelId="{30E20748-BF86-4FE9-BAB2-C9D8F96B38F9}" type="presParOf" srcId="{0DFA3BF0-9190-4BC9-85F1-1FCC00D8DEB3}" destId="{5AB2B998-72EB-424D-86D5-F043EFBCF746}" srcOrd="0" destOrd="0" presId="urn:microsoft.com/office/officeart/2005/8/layout/hList2"/>
    <dgm:cxn modelId="{1F02958E-D9AC-4BC5-A1A5-24123440D9A6}" type="presParOf" srcId="{0DFA3BF0-9190-4BC9-85F1-1FCC00D8DEB3}" destId="{CBDAF8A6-5707-46AE-884A-FA534DE230CC}" srcOrd="1" destOrd="0" presId="urn:microsoft.com/office/officeart/2005/8/layout/hList2"/>
    <dgm:cxn modelId="{62ACB65A-E4F6-4788-837C-BB37D6436BBC}" type="presParOf" srcId="{0DFA3BF0-9190-4BC9-85F1-1FCC00D8DEB3}" destId="{4CA2EE41-110D-4887-8D4F-DCA6C95FFF50}" srcOrd="2" destOrd="0" presId="urn:microsoft.com/office/officeart/2005/8/layout/h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44042B-3429-4F96-9880-811FF22F9DDC}" type="doc">
      <dgm:prSet loTypeId="urn:microsoft.com/office/officeart/2005/8/layout/hList1" loCatId="list" qsTypeId="urn:microsoft.com/office/officeart/2005/8/quickstyle/simple5" qsCatId="simple" csTypeId="urn:microsoft.com/office/officeart/2005/8/colors/accent2_1" csCatId="accent2" phldr="1"/>
      <dgm:spPr/>
      <dgm:t>
        <a:bodyPr/>
        <a:lstStyle/>
        <a:p>
          <a:endParaRPr lang="es-ES"/>
        </a:p>
      </dgm:t>
    </dgm:pt>
    <dgm:pt modelId="{989061B9-6ABD-453F-A784-0C8A5970366C}">
      <dgm:prSet phldrT="[Texto]"/>
      <dgm:spPr/>
      <dgm:t>
        <a:bodyPr/>
        <a:lstStyle/>
        <a:p>
          <a:r>
            <a:rPr lang="es-EC" b="0" dirty="0"/>
            <a:t>CAPÍTULO IV: ANÁLISIS DE LA EVOLUCIÓN DE LAS EXPORTACIONES DE HARINA DE PESCADO DESDE EL ECUADOR HACIA COLOMBIA, JAPÓN Y CHINA EN EL PERIODO 2013-2018</a:t>
          </a:r>
          <a:endParaRPr lang="es-ES" b="0" dirty="0"/>
        </a:p>
      </dgm:t>
    </dgm:pt>
    <dgm:pt modelId="{0E2CAED8-29BB-423C-A4B5-BC48B4BEA0DC}" type="parTrans" cxnId="{5846077D-27C4-4B10-89F7-BABA66BD96F2}">
      <dgm:prSet/>
      <dgm:spPr/>
      <dgm:t>
        <a:bodyPr/>
        <a:lstStyle/>
        <a:p>
          <a:endParaRPr lang="es-ES"/>
        </a:p>
      </dgm:t>
    </dgm:pt>
    <dgm:pt modelId="{68CC2595-7DBE-4AB6-A25E-B0FB9D923E7B}" type="sibTrans" cxnId="{5846077D-27C4-4B10-89F7-BABA66BD96F2}">
      <dgm:prSet/>
      <dgm:spPr/>
      <dgm:t>
        <a:bodyPr/>
        <a:lstStyle/>
        <a:p>
          <a:endParaRPr lang="es-ES"/>
        </a:p>
      </dgm:t>
    </dgm:pt>
    <dgm:pt modelId="{693CBCDE-5089-4275-ACB5-DA68FF105227}">
      <dgm:prSet phldrT="[Texto]"/>
      <dgm:spPr/>
      <dgm:t>
        <a:bodyPr/>
        <a:lstStyle/>
        <a:p>
          <a:r>
            <a:rPr lang="es-ES" dirty="0"/>
            <a:t>Proceso de exportación </a:t>
          </a:r>
        </a:p>
      </dgm:t>
    </dgm:pt>
    <dgm:pt modelId="{48B98F6C-15AE-4455-99E8-47F92464E43E}" type="parTrans" cxnId="{864FCE0B-95F4-4C14-A982-0D178669CDB1}">
      <dgm:prSet/>
      <dgm:spPr/>
      <dgm:t>
        <a:bodyPr/>
        <a:lstStyle/>
        <a:p>
          <a:endParaRPr lang="es-ES"/>
        </a:p>
      </dgm:t>
    </dgm:pt>
    <dgm:pt modelId="{672AB111-B381-4015-A926-4E252F9FF9FD}" type="sibTrans" cxnId="{864FCE0B-95F4-4C14-A982-0D178669CDB1}">
      <dgm:prSet/>
      <dgm:spPr/>
      <dgm:t>
        <a:bodyPr/>
        <a:lstStyle/>
        <a:p>
          <a:endParaRPr lang="es-ES"/>
        </a:p>
      </dgm:t>
    </dgm:pt>
    <dgm:pt modelId="{2E6E41E8-C6F6-4DE7-AA3C-D28D0ED8D6F1}">
      <dgm:prSet phldrT="[Texto]"/>
      <dgm:spPr/>
      <dgm:t>
        <a:bodyPr/>
        <a:lstStyle/>
        <a:p>
          <a:r>
            <a:rPr lang="es-ES" b="0" dirty="0"/>
            <a:t>CAPÍTULO V: CONCLUSIONES Y RECOMENDACIONES</a:t>
          </a:r>
        </a:p>
      </dgm:t>
    </dgm:pt>
    <dgm:pt modelId="{D484F91B-0F3E-4246-8A03-A51329F31A0D}" type="parTrans" cxnId="{248D108D-AD0C-493D-B8FF-C6589180A46E}">
      <dgm:prSet/>
      <dgm:spPr/>
      <dgm:t>
        <a:bodyPr/>
        <a:lstStyle/>
        <a:p>
          <a:endParaRPr lang="es-ES"/>
        </a:p>
      </dgm:t>
    </dgm:pt>
    <dgm:pt modelId="{68BE0418-B839-4D15-A02B-F828D5172E6D}" type="sibTrans" cxnId="{248D108D-AD0C-493D-B8FF-C6589180A46E}">
      <dgm:prSet/>
      <dgm:spPr/>
      <dgm:t>
        <a:bodyPr/>
        <a:lstStyle/>
        <a:p>
          <a:endParaRPr lang="es-ES"/>
        </a:p>
      </dgm:t>
    </dgm:pt>
    <dgm:pt modelId="{60FF1318-0BF5-4BD7-8EB8-4D03D9BD22CB}">
      <dgm:prSet phldrT="[Texto]"/>
      <dgm:spPr/>
      <dgm:t>
        <a:bodyPr/>
        <a:lstStyle/>
        <a:p>
          <a:r>
            <a:rPr lang="es-ES" dirty="0"/>
            <a:t>Conclusiones</a:t>
          </a:r>
        </a:p>
      </dgm:t>
    </dgm:pt>
    <dgm:pt modelId="{42F5006E-AEC6-4863-A925-AAA770CD7B9B}" type="parTrans" cxnId="{C580C600-BABF-4879-BA6B-8959C229A64B}">
      <dgm:prSet/>
      <dgm:spPr/>
      <dgm:t>
        <a:bodyPr/>
        <a:lstStyle/>
        <a:p>
          <a:endParaRPr lang="es-ES"/>
        </a:p>
      </dgm:t>
    </dgm:pt>
    <dgm:pt modelId="{4A1700C1-0836-420C-A79E-B624C22FD448}" type="sibTrans" cxnId="{C580C600-BABF-4879-BA6B-8959C229A64B}">
      <dgm:prSet/>
      <dgm:spPr/>
      <dgm:t>
        <a:bodyPr/>
        <a:lstStyle/>
        <a:p>
          <a:endParaRPr lang="es-ES"/>
        </a:p>
      </dgm:t>
    </dgm:pt>
    <dgm:pt modelId="{44AE7B9B-D536-450F-AF3E-0E2C1C45B819}">
      <dgm:prSet phldrT="[Texto]"/>
      <dgm:spPr/>
      <dgm:t>
        <a:bodyPr/>
        <a:lstStyle/>
        <a:p>
          <a:endParaRPr lang="es-ES" dirty="0"/>
        </a:p>
      </dgm:t>
    </dgm:pt>
    <dgm:pt modelId="{1F65864E-925D-47C9-8235-2729CE151785}" type="parTrans" cxnId="{C7110168-BD95-4A61-A63F-F5B6E7405000}">
      <dgm:prSet/>
      <dgm:spPr/>
      <dgm:t>
        <a:bodyPr/>
        <a:lstStyle/>
        <a:p>
          <a:endParaRPr lang="es-ES"/>
        </a:p>
      </dgm:t>
    </dgm:pt>
    <dgm:pt modelId="{B35AB103-2D49-450D-842F-BD8029178F57}" type="sibTrans" cxnId="{C7110168-BD95-4A61-A63F-F5B6E7405000}">
      <dgm:prSet/>
      <dgm:spPr/>
      <dgm:t>
        <a:bodyPr/>
        <a:lstStyle/>
        <a:p>
          <a:endParaRPr lang="es-ES"/>
        </a:p>
      </dgm:t>
    </dgm:pt>
    <dgm:pt modelId="{F75C952D-38B0-400F-926F-02D9E60EDFA8}">
      <dgm:prSet phldrT="[Texto]"/>
      <dgm:spPr/>
      <dgm:t>
        <a:bodyPr/>
        <a:lstStyle/>
        <a:p>
          <a:r>
            <a:rPr lang="es-ES" dirty="0"/>
            <a:t>Exportaciones Ecuatorianas de Harina de pescado</a:t>
          </a:r>
        </a:p>
      </dgm:t>
    </dgm:pt>
    <dgm:pt modelId="{C3A868AB-F743-41C4-9A34-C2EF5A965B1B}" type="parTrans" cxnId="{443CFF67-7057-45B9-89F2-8EE1BF96E4F1}">
      <dgm:prSet/>
      <dgm:spPr/>
      <dgm:t>
        <a:bodyPr/>
        <a:lstStyle/>
        <a:p>
          <a:endParaRPr lang="es-ES"/>
        </a:p>
      </dgm:t>
    </dgm:pt>
    <dgm:pt modelId="{D6170729-F62A-4A39-AA06-B2F0D1492AFE}" type="sibTrans" cxnId="{443CFF67-7057-45B9-89F2-8EE1BF96E4F1}">
      <dgm:prSet/>
      <dgm:spPr/>
      <dgm:t>
        <a:bodyPr/>
        <a:lstStyle/>
        <a:p>
          <a:endParaRPr lang="es-ES"/>
        </a:p>
      </dgm:t>
    </dgm:pt>
    <dgm:pt modelId="{FA057F69-C913-4654-A918-716027A781CD}">
      <dgm:prSet phldrT="[Texto]"/>
      <dgm:spPr/>
      <dgm:t>
        <a:bodyPr/>
        <a:lstStyle/>
        <a:p>
          <a:r>
            <a:rPr lang="es-ES" dirty="0"/>
            <a:t>Inteligencia comercial</a:t>
          </a:r>
        </a:p>
      </dgm:t>
    </dgm:pt>
    <dgm:pt modelId="{94FDED4F-ED2F-4899-9BED-EDE546D8936F}" type="parTrans" cxnId="{6682EF55-3B58-425E-89E3-7B835A9D2285}">
      <dgm:prSet/>
      <dgm:spPr/>
      <dgm:t>
        <a:bodyPr/>
        <a:lstStyle/>
        <a:p>
          <a:endParaRPr lang="es-ES"/>
        </a:p>
      </dgm:t>
    </dgm:pt>
    <dgm:pt modelId="{48A73BEA-5E5B-4726-BDFB-9B6641ADCC4B}" type="sibTrans" cxnId="{6682EF55-3B58-425E-89E3-7B835A9D2285}">
      <dgm:prSet/>
      <dgm:spPr/>
      <dgm:t>
        <a:bodyPr/>
        <a:lstStyle/>
        <a:p>
          <a:endParaRPr lang="es-ES"/>
        </a:p>
      </dgm:t>
    </dgm:pt>
    <dgm:pt modelId="{75E188AF-6DF8-404E-AEAD-326E9B8FAC9A}">
      <dgm:prSet phldrT="[Texto]"/>
      <dgm:spPr/>
      <dgm:t>
        <a:bodyPr/>
        <a:lstStyle/>
        <a:p>
          <a:r>
            <a:rPr lang="es-ES" dirty="0"/>
            <a:t>Análisis comparativo entre China, Japón y Colombia</a:t>
          </a:r>
        </a:p>
      </dgm:t>
    </dgm:pt>
    <dgm:pt modelId="{68495A5D-FC44-45E0-AD4E-99109A08B9C9}" type="parTrans" cxnId="{591DB24C-BFB4-4CBC-9157-D2FC9BDF429C}">
      <dgm:prSet/>
      <dgm:spPr/>
      <dgm:t>
        <a:bodyPr/>
        <a:lstStyle/>
        <a:p>
          <a:endParaRPr lang="es-ES"/>
        </a:p>
      </dgm:t>
    </dgm:pt>
    <dgm:pt modelId="{83D5BD23-CBFC-487E-8342-6167C52D1C68}" type="sibTrans" cxnId="{591DB24C-BFB4-4CBC-9157-D2FC9BDF429C}">
      <dgm:prSet/>
      <dgm:spPr/>
      <dgm:t>
        <a:bodyPr/>
        <a:lstStyle/>
        <a:p>
          <a:endParaRPr lang="es-ES"/>
        </a:p>
      </dgm:t>
    </dgm:pt>
    <dgm:pt modelId="{CE8112A2-B334-4CB5-8158-09E8FCA86B34}">
      <dgm:prSet phldrT="[Texto]"/>
      <dgm:spPr/>
      <dgm:t>
        <a:bodyPr/>
        <a:lstStyle/>
        <a:p>
          <a:r>
            <a:rPr lang="es-ES" dirty="0"/>
            <a:t>Competencia</a:t>
          </a:r>
        </a:p>
      </dgm:t>
    </dgm:pt>
    <dgm:pt modelId="{E6FF0C5B-37F7-4583-9560-D14F79460FBD}" type="parTrans" cxnId="{9D29A5F6-8DB2-423B-A93C-821AC5D1466A}">
      <dgm:prSet/>
      <dgm:spPr/>
      <dgm:t>
        <a:bodyPr/>
        <a:lstStyle/>
        <a:p>
          <a:endParaRPr lang="es-ES"/>
        </a:p>
      </dgm:t>
    </dgm:pt>
    <dgm:pt modelId="{E0EE324E-9F6E-49A5-9946-251DB2035CE1}" type="sibTrans" cxnId="{9D29A5F6-8DB2-423B-A93C-821AC5D1466A}">
      <dgm:prSet/>
      <dgm:spPr/>
      <dgm:t>
        <a:bodyPr/>
        <a:lstStyle/>
        <a:p>
          <a:endParaRPr lang="es-ES"/>
        </a:p>
      </dgm:t>
    </dgm:pt>
    <dgm:pt modelId="{08782A7A-B8B8-4463-8293-075638DF4A64}">
      <dgm:prSet phldrT="[Texto]"/>
      <dgm:spPr/>
      <dgm:t>
        <a:bodyPr/>
        <a:lstStyle/>
        <a:p>
          <a:r>
            <a:rPr lang="es-ES" dirty="0"/>
            <a:t>Conclusiones de capítulo</a:t>
          </a:r>
        </a:p>
      </dgm:t>
    </dgm:pt>
    <dgm:pt modelId="{1418C82A-DF6F-4C53-8DDA-C9344B4AF9B4}" type="parTrans" cxnId="{11AFBEB9-FA23-40B2-8060-AEC0E195D73F}">
      <dgm:prSet/>
      <dgm:spPr/>
      <dgm:t>
        <a:bodyPr/>
        <a:lstStyle/>
        <a:p>
          <a:endParaRPr lang="es-ES"/>
        </a:p>
      </dgm:t>
    </dgm:pt>
    <dgm:pt modelId="{1FFE3C81-38DB-4C16-9BB5-7B0EB6EB1089}" type="sibTrans" cxnId="{11AFBEB9-FA23-40B2-8060-AEC0E195D73F}">
      <dgm:prSet/>
      <dgm:spPr/>
      <dgm:t>
        <a:bodyPr/>
        <a:lstStyle/>
        <a:p>
          <a:endParaRPr lang="es-ES"/>
        </a:p>
      </dgm:t>
    </dgm:pt>
    <dgm:pt modelId="{61ACA5F2-B4ED-4CCD-BE9B-ACCE0509A488}">
      <dgm:prSet phldrT="[Texto]"/>
      <dgm:spPr/>
      <dgm:t>
        <a:bodyPr/>
        <a:lstStyle/>
        <a:p>
          <a:r>
            <a:rPr lang="es-ES" dirty="0"/>
            <a:t>Recomendaciones </a:t>
          </a:r>
        </a:p>
      </dgm:t>
    </dgm:pt>
    <dgm:pt modelId="{07C741D0-AAF7-467C-8124-653235F4FE41}" type="parTrans" cxnId="{8F0BE97D-3B7E-49BB-945C-70032B1890D3}">
      <dgm:prSet/>
      <dgm:spPr/>
      <dgm:t>
        <a:bodyPr/>
        <a:lstStyle/>
        <a:p>
          <a:endParaRPr lang="es-ES"/>
        </a:p>
      </dgm:t>
    </dgm:pt>
    <dgm:pt modelId="{87466441-15FB-47A0-84A8-3F40D6353460}" type="sibTrans" cxnId="{8F0BE97D-3B7E-49BB-945C-70032B1890D3}">
      <dgm:prSet/>
      <dgm:spPr/>
      <dgm:t>
        <a:bodyPr/>
        <a:lstStyle/>
        <a:p>
          <a:endParaRPr lang="es-ES"/>
        </a:p>
      </dgm:t>
    </dgm:pt>
    <dgm:pt modelId="{A7ADA4FD-B0C5-420F-8B5E-CCCB4E27E336}" type="pres">
      <dgm:prSet presAssocID="{A944042B-3429-4F96-9880-811FF22F9DDC}" presName="Name0" presStyleCnt="0">
        <dgm:presLayoutVars>
          <dgm:dir/>
          <dgm:animLvl val="lvl"/>
          <dgm:resizeHandles val="exact"/>
        </dgm:presLayoutVars>
      </dgm:prSet>
      <dgm:spPr/>
      <dgm:t>
        <a:bodyPr/>
        <a:lstStyle/>
        <a:p>
          <a:endParaRPr lang="es-ES"/>
        </a:p>
      </dgm:t>
    </dgm:pt>
    <dgm:pt modelId="{AD3308FE-5156-49CC-932D-19FC645595B8}" type="pres">
      <dgm:prSet presAssocID="{989061B9-6ABD-453F-A784-0C8A5970366C}" presName="composite" presStyleCnt="0"/>
      <dgm:spPr/>
    </dgm:pt>
    <dgm:pt modelId="{52AE0CE2-E8B9-4E57-AB5F-2A7C294AB0CA}" type="pres">
      <dgm:prSet presAssocID="{989061B9-6ABD-453F-A784-0C8A5970366C}" presName="parTx" presStyleLbl="alignNode1" presStyleIdx="0" presStyleCnt="2">
        <dgm:presLayoutVars>
          <dgm:chMax val="0"/>
          <dgm:chPref val="0"/>
          <dgm:bulletEnabled val="1"/>
        </dgm:presLayoutVars>
      </dgm:prSet>
      <dgm:spPr/>
      <dgm:t>
        <a:bodyPr/>
        <a:lstStyle/>
        <a:p>
          <a:endParaRPr lang="es-ES"/>
        </a:p>
      </dgm:t>
    </dgm:pt>
    <dgm:pt modelId="{6730B955-076F-4685-9D09-0C7B81337091}" type="pres">
      <dgm:prSet presAssocID="{989061B9-6ABD-453F-A784-0C8A5970366C}" presName="desTx" presStyleLbl="alignAccFollowNode1" presStyleIdx="0" presStyleCnt="2" custLinFactNeighborX="-103" custLinFactNeighborY="4759">
        <dgm:presLayoutVars>
          <dgm:bulletEnabled val="1"/>
        </dgm:presLayoutVars>
      </dgm:prSet>
      <dgm:spPr/>
      <dgm:t>
        <a:bodyPr/>
        <a:lstStyle/>
        <a:p>
          <a:endParaRPr lang="es-ES"/>
        </a:p>
      </dgm:t>
    </dgm:pt>
    <dgm:pt modelId="{CD630C30-75C0-4832-B96C-DDD23F7029FA}" type="pres">
      <dgm:prSet presAssocID="{68CC2595-7DBE-4AB6-A25E-B0FB9D923E7B}" presName="space" presStyleCnt="0"/>
      <dgm:spPr/>
    </dgm:pt>
    <dgm:pt modelId="{90D9D125-121A-4608-9DC1-85B07514600C}" type="pres">
      <dgm:prSet presAssocID="{2E6E41E8-C6F6-4DE7-AA3C-D28D0ED8D6F1}" presName="composite" presStyleCnt="0"/>
      <dgm:spPr/>
    </dgm:pt>
    <dgm:pt modelId="{3130CDA0-C897-47A3-A44C-6B628D7EF18E}" type="pres">
      <dgm:prSet presAssocID="{2E6E41E8-C6F6-4DE7-AA3C-D28D0ED8D6F1}" presName="parTx" presStyleLbl="alignNode1" presStyleIdx="1" presStyleCnt="2" custLinFactNeighborX="353" custLinFactNeighborY="1739">
        <dgm:presLayoutVars>
          <dgm:chMax val="0"/>
          <dgm:chPref val="0"/>
          <dgm:bulletEnabled val="1"/>
        </dgm:presLayoutVars>
      </dgm:prSet>
      <dgm:spPr/>
      <dgm:t>
        <a:bodyPr/>
        <a:lstStyle/>
        <a:p>
          <a:endParaRPr lang="es-ES"/>
        </a:p>
      </dgm:t>
    </dgm:pt>
    <dgm:pt modelId="{24D543EF-AF58-47C2-9E23-A03BEB35150F}" type="pres">
      <dgm:prSet presAssocID="{2E6E41E8-C6F6-4DE7-AA3C-D28D0ED8D6F1}" presName="desTx" presStyleLbl="alignAccFollowNode1" presStyleIdx="1" presStyleCnt="2" custLinFactNeighborX="-303" custLinFactNeighborY="608">
        <dgm:presLayoutVars>
          <dgm:bulletEnabled val="1"/>
        </dgm:presLayoutVars>
      </dgm:prSet>
      <dgm:spPr/>
      <dgm:t>
        <a:bodyPr/>
        <a:lstStyle/>
        <a:p>
          <a:endParaRPr lang="es-ES"/>
        </a:p>
      </dgm:t>
    </dgm:pt>
  </dgm:ptLst>
  <dgm:cxnLst>
    <dgm:cxn modelId="{C580C600-BABF-4879-BA6B-8959C229A64B}" srcId="{2E6E41E8-C6F6-4DE7-AA3C-D28D0ED8D6F1}" destId="{60FF1318-0BF5-4BD7-8EB8-4D03D9BD22CB}" srcOrd="0" destOrd="0" parTransId="{42F5006E-AEC6-4863-A925-AAA770CD7B9B}" sibTransId="{4A1700C1-0836-420C-A79E-B624C22FD448}"/>
    <dgm:cxn modelId="{864FCE0B-95F4-4C14-A982-0D178669CDB1}" srcId="{989061B9-6ABD-453F-A784-0C8A5970366C}" destId="{693CBCDE-5089-4275-ACB5-DA68FF105227}" srcOrd="0" destOrd="0" parTransId="{48B98F6C-15AE-4455-99E8-47F92464E43E}" sibTransId="{672AB111-B381-4015-A926-4E252F9FF9FD}"/>
    <dgm:cxn modelId="{B6BF18E4-238C-4A91-9674-893633DC21A6}" type="presOf" srcId="{2E6E41E8-C6F6-4DE7-AA3C-D28D0ED8D6F1}" destId="{3130CDA0-C897-47A3-A44C-6B628D7EF18E}" srcOrd="0" destOrd="0" presId="urn:microsoft.com/office/officeart/2005/8/layout/hList1"/>
    <dgm:cxn modelId="{CA047FB8-1288-4AFA-844A-EED4F3793A08}" type="presOf" srcId="{A944042B-3429-4F96-9880-811FF22F9DDC}" destId="{A7ADA4FD-B0C5-420F-8B5E-CCCB4E27E336}" srcOrd="0" destOrd="0" presId="urn:microsoft.com/office/officeart/2005/8/layout/hList1"/>
    <dgm:cxn modelId="{5AC4CC8D-62C2-4568-8C8E-48A0E13D0AFB}" type="presOf" srcId="{FA057F69-C913-4654-A918-716027A781CD}" destId="{6730B955-076F-4685-9D09-0C7B81337091}" srcOrd="0" destOrd="2" presId="urn:microsoft.com/office/officeart/2005/8/layout/hList1"/>
    <dgm:cxn modelId="{C9FFA649-7379-4977-93F4-FBDE40643F86}" type="presOf" srcId="{44AE7B9B-D536-450F-AF3E-0E2C1C45B819}" destId="{24D543EF-AF58-47C2-9E23-A03BEB35150F}" srcOrd="0" destOrd="2" presId="urn:microsoft.com/office/officeart/2005/8/layout/hList1"/>
    <dgm:cxn modelId="{F8C81882-7C80-4F79-BDE1-457383E02695}" type="presOf" srcId="{989061B9-6ABD-453F-A784-0C8A5970366C}" destId="{52AE0CE2-E8B9-4E57-AB5F-2A7C294AB0CA}" srcOrd="0" destOrd="0" presId="urn:microsoft.com/office/officeart/2005/8/layout/hList1"/>
    <dgm:cxn modelId="{B3C0E771-3649-4518-AA18-07939125604E}" type="presOf" srcId="{CE8112A2-B334-4CB5-8158-09E8FCA86B34}" destId="{6730B955-076F-4685-9D09-0C7B81337091}" srcOrd="0" destOrd="4" presId="urn:microsoft.com/office/officeart/2005/8/layout/hList1"/>
    <dgm:cxn modelId="{443CFF67-7057-45B9-89F2-8EE1BF96E4F1}" srcId="{989061B9-6ABD-453F-A784-0C8A5970366C}" destId="{F75C952D-38B0-400F-926F-02D9E60EDFA8}" srcOrd="1" destOrd="0" parTransId="{C3A868AB-F743-41C4-9A34-C2EF5A965B1B}" sibTransId="{D6170729-F62A-4A39-AA06-B2F0D1492AFE}"/>
    <dgm:cxn modelId="{8F0BE97D-3B7E-49BB-945C-70032B1890D3}" srcId="{2E6E41E8-C6F6-4DE7-AA3C-D28D0ED8D6F1}" destId="{61ACA5F2-B4ED-4CCD-BE9B-ACCE0509A488}" srcOrd="1" destOrd="0" parTransId="{07C741D0-AAF7-467C-8124-653235F4FE41}" sibTransId="{87466441-15FB-47A0-84A8-3F40D6353460}"/>
    <dgm:cxn modelId="{F933351A-BF00-4CDC-A332-4B37E5C04B09}" type="presOf" srcId="{60FF1318-0BF5-4BD7-8EB8-4D03D9BD22CB}" destId="{24D543EF-AF58-47C2-9E23-A03BEB35150F}" srcOrd="0" destOrd="0" presId="urn:microsoft.com/office/officeart/2005/8/layout/hList1"/>
    <dgm:cxn modelId="{11AFBEB9-FA23-40B2-8060-AEC0E195D73F}" srcId="{989061B9-6ABD-453F-A784-0C8A5970366C}" destId="{08782A7A-B8B8-4463-8293-075638DF4A64}" srcOrd="5" destOrd="0" parTransId="{1418C82A-DF6F-4C53-8DDA-C9344B4AF9B4}" sibTransId="{1FFE3C81-38DB-4C16-9BB5-7B0EB6EB1089}"/>
    <dgm:cxn modelId="{591DB24C-BFB4-4CBC-9157-D2FC9BDF429C}" srcId="{989061B9-6ABD-453F-A784-0C8A5970366C}" destId="{75E188AF-6DF8-404E-AEAD-326E9B8FAC9A}" srcOrd="3" destOrd="0" parTransId="{68495A5D-FC44-45E0-AD4E-99109A08B9C9}" sibTransId="{83D5BD23-CBFC-487E-8342-6167C52D1C68}"/>
    <dgm:cxn modelId="{DC60EA16-45FE-4C36-A818-8567D7772F58}" type="presOf" srcId="{75E188AF-6DF8-404E-AEAD-326E9B8FAC9A}" destId="{6730B955-076F-4685-9D09-0C7B81337091}" srcOrd="0" destOrd="3" presId="urn:microsoft.com/office/officeart/2005/8/layout/hList1"/>
    <dgm:cxn modelId="{0F80F074-3AC5-4392-911A-F9437E3755D6}" type="presOf" srcId="{08782A7A-B8B8-4463-8293-075638DF4A64}" destId="{6730B955-076F-4685-9D09-0C7B81337091}" srcOrd="0" destOrd="5" presId="urn:microsoft.com/office/officeart/2005/8/layout/hList1"/>
    <dgm:cxn modelId="{9D29A5F6-8DB2-423B-A93C-821AC5D1466A}" srcId="{989061B9-6ABD-453F-A784-0C8A5970366C}" destId="{CE8112A2-B334-4CB5-8158-09E8FCA86B34}" srcOrd="4" destOrd="0" parTransId="{E6FF0C5B-37F7-4583-9560-D14F79460FBD}" sibTransId="{E0EE324E-9F6E-49A5-9946-251DB2035CE1}"/>
    <dgm:cxn modelId="{38B09CAB-6D75-4B50-A32B-D68F6E24A5DA}" type="presOf" srcId="{F75C952D-38B0-400F-926F-02D9E60EDFA8}" destId="{6730B955-076F-4685-9D09-0C7B81337091}" srcOrd="0" destOrd="1" presId="urn:microsoft.com/office/officeart/2005/8/layout/hList1"/>
    <dgm:cxn modelId="{5846077D-27C4-4B10-89F7-BABA66BD96F2}" srcId="{A944042B-3429-4F96-9880-811FF22F9DDC}" destId="{989061B9-6ABD-453F-A784-0C8A5970366C}" srcOrd="0" destOrd="0" parTransId="{0E2CAED8-29BB-423C-A4B5-BC48B4BEA0DC}" sibTransId="{68CC2595-7DBE-4AB6-A25E-B0FB9D923E7B}"/>
    <dgm:cxn modelId="{12F50BD1-5EA4-4774-B618-EA4DE6F129F4}" type="presOf" srcId="{61ACA5F2-B4ED-4CCD-BE9B-ACCE0509A488}" destId="{24D543EF-AF58-47C2-9E23-A03BEB35150F}" srcOrd="0" destOrd="1" presId="urn:microsoft.com/office/officeart/2005/8/layout/hList1"/>
    <dgm:cxn modelId="{C7110168-BD95-4A61-A63F-F5B6E7405000}" srcId="{2E6E41E8-C6F6-4DE7-AA3C-D28D0ED8D6F1}" destId="{44AE7B9B-D536-450F-AF3E-0E2C1C45B819}" srcOrd="2" destOrd="0" parTransId="{1F65864E-925D-47C9-8235-2729CE151785}" sibTransId="{B35AB103-2D49-450D-842F-BD8029178F57}"/>
    <dgm:cxn modelId="{7504433E-A92D-4EF9-8874-DF2F08DDC7AC}" type="presOf" srcId="{693CBCDE-5089-4275-ACB5-DA68FF105227}" destId="{6730B955-076F-4685-9D09-0C7B81337091}" srcOrd="0" destOrd="0" presId="urn:microsoft.com/office/officeart/2005/8/layout/hList1"/>
    <dgm:cxn modelId="{248D108D-AD0C-493D-B8FF-C6589180A46E}" srcId="{A944042B-3429-4F96-9880-811FF22F9DDC}" destId="{2E6E41E8-C6F6-4DE7-AA3C-D28D0ED8D6F1}" srcOrd="1" destOrd="0" parTransId="{D484F91B-0F3E-4246-8A03-A51329F31A0D}" sibTransId="{68BE0418-B839-4D15-A02B-F828D5172E6D}"/>
    <dgm:cxn modelId="{6682EF55-3B58-425E-89E3-7B835A9D2285}" srcId="{989061B9-6ABD-453F-A784-0C8A5970366C}" destId="{FA057F69-C913-4654-A918-716027A781CD}" srcOrd="2" destOrd="0" parTransId="{94FDED4F-ED2F-4899-9BED-EDE546D8936F}" sibTransId="{48A73BEA-5E5B-4726-BDFB-9B6641ADCC4B}"/>
    <dgm:cxn modelId="{099EFE74-1EB4-40AA-AC99-B7BBE948FD77}" type="presParOf" srcId="{A7ADA4FD-B0C5-420F-8B5E-CCCB4E27E336}" destId="{AD3308FE-5156-49CC-932D-19FC645595B8}" srcOrd="0" destOrd="0" presId="urn:microsoft.com/office/officeart/2005/8/layout/hList1"/>
    <dgm:cxn modelId="{590B9E1E-A58A-4E41-AFAE-E3366FAF0880}" type="presParOf" srcId="{AD3308FE-5156-49CC-932D-19FC645595B8}" destId="{52AE0CE2-E8B9-4E57-AB5F-2A7C294AB0CA}" srcOrd="0" destOrd="0" presId="urn:microsoft.com/office/officeart/2005/8/layout/hList1"/>
    <dgm:cxn modelId="{9AC714E4-67F6-4760-8819-495086D26558}" type="presParOf" srcId="{AD3308FE-5156-49CC-932D-19FC645595B8}" destId="{6730B955-076F-4685-9D09-0C7B81337091}" srcOrd="1" destOrd="0" presId="urn:microsoft.com/office/officeart/2005/8/layout/hList1"/>
    <dgm:cxn modelId="{BD17CBF2-67FC-48BF-9347-65FE7E66D2D9}" type="presParOf" srcId="{A7ADA4FD-B0C5-420F-8B5E-CCCB4E27E336}" destId="{CD630C30-75C0-4832-B96C-DDD23F7029FA}" srcOrd="1" destOrd="0" presId="urn:microsoft.com/office/officeart/2005/8/layout/hList1"/>
    <dgm:cxn modelId="{61E5F811-9B15-4933-A692-AD2DAD0E234B}" type="presParOf" srcId="{A7ADA4FD-B0C5-420F-8B5E-CCCB4E27E336}" destId="{90D9D125-121A-4608-9DC1-85B07514600C}" srcOrd="2" destOrd="0" presId="urn:microsoft.com/office/officeart/2005/8/layout/hList1"/>
    <dgm:cxn modelId="{6A56A25C-5695-4C5F-AD8B-EF9C22CC7A70}" type="presParOf" srcId="{90D9D125-121A-4608-9DC1-85B07514600C}" destId="{3130CDA0-C897-47A3-A44C-6B628D7EF18E}" srcOrd="0" destOrd="0" presId="urn:microsoft.com/office/officeart/2005/8/layout/hList1"/>
    <dgm:cxn modelId="{E160EADA-9953-46B7-9789-72F367B2D7D5}" type="presParOf" srcId="{90D9D125-121A-4608-9DC1-85B07514600C}" destId="{24D543EF-AF58-47C2-9E23-A03BEB35150F}"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8929AB6-CC13-47E8-8280-3B62C9BBA24D}" type="doc">
      <dgm:prSet loTypeId="urn:microsoft.com/office/officeart/2005/8/layout/lProcess2" loCatId="list" qsTypeId="urn:microsoft.com/office/officeart/2005/8/quickstyle/simple5" qsCatId="simple" csTypeId="urn:microsoft.com/office/officeart/2005/8/colors/accent2_1" csCatId="accent2" phldr="1"/>
      <dgm:spPr/>
      <dgm:t>
        <a:bodyPr/>
        <a:lstStyle/>
        <a:p>
          <a:endParaRPr lang="es-ES"/>
        </a:p>
      </dgm:t>
    </dgm:pt>
    <dgm:pt modelId="{C8E92722-2235-4ADE-BA78-23A546C8DECD}">
      <dgm:prSet phldrT="[Texto]" custT="1"/>
      <dgm:spPr/>
      <dgm:t>
        <a:bodyPr/>
        <a:lstStyle/>
        <a:p>
          <a:r>
            <a:rPr lang="es-ES" sz="2800" dirty="0"/>
            <a:t>Producción Nacional </a:t>
          </a:r>
        </a:p>
      </dgm:t>
    </dgm:pt>
    <dgm:pt modelId="{67B514B1-B203-4034-A46D-0F1E4CD74F14}" type="parTrans" cxnId="{B1DE5BB8-F8F3-48D6-A0B3-AA87E6220EB3}">
      <dgm:prSet/>
      <dgm:spPr/>
      <dgm:t>
        <a:bodyPr/>
        <a:lstStyle/>
        <a:p>
          <a:endParaRPr lang="es-ES" sz="2000"/>
        </a:p>
      </dgm:t>
    </dgm:pt>
    <dgm:pt modelId="{DF809A66-9C70-4E0E-9B9E-159FDE56BE0E}" type="sibTrans" cxnId="{B1DE5BB8-F8F3-48D6-A0B3-AA87E6220EB3}">
      <dgm:prSet/>
      <dgm:spPr/>
      <dgm:t>
        <a:bodyPr/>
        <a:lstStyle/>
        <a:p>
          <a:endParaRPr lang="es-ES" sz="2000"/>
        </a:p>
      </dgm:t>
    </dgm:pt>
    <dgm:pt modelId="{7D2FA183-B925-477D-94E2-EBD68408B0C3}">
      <dgm:prSet phldrT="[Texto]" custT="1"/>
      <dgm:spPr/>
      <dgm:t>
        <a:bodyPr/>
        <a:lstStyle/>
        <a:p>
          <a:r>
            <a:rPr lang="es-ES" sz="1400" dirty="0"/>
            <a:t>Producen aprox. 5000 toneladas anuales y su demanda es aprox. </a:t>
          </a:r>
          <a:r>
            <a:rPr lang="es-EC" sz="1400" dirty="0"/>
            <a:t>13418 toneladas </a:t>
          </a:r>
          <a:r>
            <a:rPr lang="es-ES" sz="1400" dirty="0"/>
            <a:t> anuales  </a:t>
          </a:r>
        </a:p>
      </dgm:t>
    </dgm:pt>
    <dgm:pt modelId="{5E1894E9-51F1-44F3-81CA-21FF185328B8}" type="parTrans" cxnId="{A4506F41-BD62-421B-BC07-E28F5A0C6CD6}">
      <dgm:prSet/>
      <dgm:spPr/>
      <dgm:t>
        <a:bodyPr/>
        <a:lstStyle/>
        <a:p>
          <a:endParaRPr lang="es-ES" sz="2000"/>
        </a:p>
      </dgm:t>
    </dgm:pt>
    <dgm:pt modelId="{23542331-5519-47D4-B727-88E743550D77}" type="sibTrans" cxnId="{A4506F41-BD62-421B-BC07-E28F5A0C6CD6}">
      <dgm:prSet/>
      <dgm:spPr/>
      <dgm:t>
        <a:bodyPr/>
        <a:lstStyle/>
        <a:p>
          <a:endParaRPr lang="es-ES" sz="2000"/>
        </a:p>
      </dgm:t>
    </dgm:pt>
    <dgm:pt modelId="{2536AF28-45D4-4E09-96C0-A2EC7A78332F}">
      <dgm:prSet phldrT="[Texto]" custT="1"/>
      <dgm:spPr/>
      <dgm:t>
        <a:bodyPr/>
        <a:lstStyle/>
        <a:p>
          <a:r>
            <a:rPr lang="es-ES" sz="1400" dirty="0"/>
            <a:t>Competencia: </a:t>
          </a:r>
          <a:r>
            <a:rPr lang="es-EC" sz="1400" dirty="0"/>
            <a:t>Perú, Chile y México </a:t>
          </a:r>
          <a:endParaRPr lang="es-ES" sz="1400" dirty="0"/>
        </a:p>
      </dgm:t>
    </dgm:pt>
    <dgm:pt modelId="{A0774493-78C3-47A9-9810-063DE5DBFECF}" type="parTrans" cxnId="{79255BE9-0A22-4C55-9C40-0F60A0B50B33}">
      <dgm:prSet/>
      <dgm:spPr/>
      <dgm:t>
        <a:bodyPr/>
        <a:lstStyle/>
        <a:p>
          <a:endParaRPr lang="es-ES" sz="2000"/>
        </a:p>
      </dgm:t>
    </dgm:pt>
    <dgm:pt modelId="{E8E1D8AD-A257-47C3-845B-D6FCCFDE10AD}" type="sibTrans" cxnId="{79255BE9-0A22-4C55-9C40-0F60A0B50B33}">
      <dgm:prSet/>
      <dgm:spPr/>
      <dgm:t>
        <a:bodyPr/>
        <a:lstStyle/>
        <a:p>
          <a:endParaRPr lang="es-ES" sz="2000"/>
        </a:p>
      </dgm:t>
    </dgm:pt>
    <dgm:pt modelId="{D7484B54-6A84-49D6-B919-B88D84A2AD81}" type="pres">
      <dgm:prSet presAssocID="{C8929AB6-CC13-47E8-8280-3B62C9BBA24D}" presName="theList" presStyleCnt="0">
        <dgm:presLayoutVars>
          <dgm:dir/>
          <dgm:animLvl val="lvl"/>
          <dgm:resizeHandles val="exact"/>
        </dgm:presLayoutVars>
      </dgm:prSet>
      <dgm:spPr/>
      <dgm:t>
        <a:bodyPr/>
        <a:lstStyle/>
        <a:p>
          <a:endParaRPr lang="es-ES"/>
        </a:p>
      </dgm:t>
    </dgm:pt>
    <dgm:pt modelId="{C0E95E83-BDF1-46D6-BE55-D12CEF6B4DDC}" type="pres">
      <dgm:prSet presAssocID="{C8E92722-2235-4ADE-BA78-23A546C8DECD}" presName="compNode" presStyleCnt="0"/>
      <dgm:spPr/>
    </dgm:pt>
    <dgm:pt modelId="{8211D452-1CC4-4D29-A9A0-44DD5AC1C7E2}" type="pres">
      <dgm:prSet presAssocID="{C8E92722-2235-4ADE-BA78-23A546C8DECD}" presName="aNode" presStyleLbl="bgShp" presStyleIdx="0" presStyleCnt="1" custLinFactNeighborX="-104" custLinFactNeighborY="2312"/>
      <dgm:spPr/>
      <dgm:t>
        <a:bodyPr/>
        <a:lstStyle/>
        <a:p>
          <a:endParaRPr lang="es-ES"/>
        </a:p>
      </dgm:t>
    </dgm:pt>
    <dgm:pt modelId="{1A036AF5-30CB-48B4-AE5B-87E5D6DDD2AD}" type="pres">
      <dgm:prSet presAssocID="{C8E92722-2235-4ADE-BA78-23A546C8DECD}" presName="textNode" presStyleLbl="bgShp" presStyleIdx="0" presStyleCnt="1"/>
      <dgm:spPr/>
      <dgm:t>
        <a:bodyPr/>
        <a:lstStyle/>
        <a:p>
          <a:endParaRPr lang="es-ES"/>
        </a:p>
      </dgm:t>
    </dgm:pt>
    <dgm:pt modelId="{127725CA-5E4F-40F5-A366-ADCD95D78725}" type="pres">
      <dgm:prSet presAssocID="{C8E92722-2235-4ADE-BA78-23A546C8DECD}" presName="compChildNode" presStyleCnt="0"/>
      <dgm:spPr/>
    </dgm:pt>
    <dgm:pt modelId="{AF971E35-3B85-4DA0-8807-4745E2419ACF}" type="pres">
      <dgm:prSet presAssocID="{C8E92722-2235-4ADE-BA78-23A546C8DECD}" presName="theInnerList" presStyleCnt="0"/>
      <dgm:spPr/>
    </dgm:pt>
    <dgm:pt modelId="{38D31D28-FAB8-474F-B5FA-EC111D6B6EDB}" type="pres">
      <dgm:prSet presAssocID="{7D2FA183-B925-477D-94E2-EBD68408B0C3}" presName="childNode" presStyleLbl="node1" presStyleIdx="0" presStyleCnt="2" custLinFactNeighborX="505" custLinFactNeighborY="-84128">
        <dgm:presLayoutVars>
          <dgm:bulletEnabled val="1"/>
        </dgm:presLayoutVars>
      </dgm:prSet>
      <dgm:spPr/>
      <dgm:t>
        <a:bodyPr/>
        <a:lstStyle/>
        <a:p>
          <a:endParaRPr lang="es-ES"/>
        </a:p>
      </dgm:t>
    </dgm:pt>
    <dgm:pt modelId="{6850CE3B-A4E6-4287-9B1F-29A288ED71C3}" type="pres">
      <dgm:prSet presAssocID="{7D2FA183-B925-477D-94E2-EBD68408B0C3}" presName="aSpace2" presStyleCnt="0"/>
      <dgm:spPr/>
    </dgm:pt>
    <dgm:pt modelId="{40A16132-745C-4F63-ACD8-C2AD03D6E26C}" type="pres">
      <dgm:prSet presAssocID="{2536AF28-45D4-4E09-96C0-A2EC7A78332F}" presName="childNode" presStyleLbl="node1" presStyleIdx="1" presStyleCnt="2" custLinFactNeighborX="501" custLinFactNeighborY="-82095">
        <dgm:presLayoutVars>
          <dgm:bulletEnabled val="1"/>
        </dgm:presLayoutVars>
      </dgm:prSet>
      <dgm:spPr/>
      <dgm:t>
        <a:bodyPr/>
        <a:lstStyle/>
        <a:p>
          <a:endParaRPr lang="es-ES"/>
        </a:p>
      </dgm:t>
    </dgm:pt>
  </dgm:ptLst>
  <dgm:cxnLst>
    <dgm:cxn modelId="{B1DE5BB8-F8F3-48D6-A0B3-AA87E6220EB3}" srcId="{C8929AB6-CC13-47E8-8280-3B62C9BBA24D}" destId="{C8E92722-2235-4ADE-BA78-23A546C8DECD}" srcOrd="0" destOrd="0" parTransId="{67B514B1-B203-4034-A46D-0F1E4CD74F14}" sibTransId="{DF809A66-9C70-4E0E-9B9E-159FDE56BE0E}"/>
    <dgm:cxn modelId="{6689D1FD-2E12-4A63-BBD0-C5D8716656EE}" type="presOf" srcId="{2536AF28-45D4-4E09-96C0-A2EC7A78332F}" destId="{40A16132-745C-4F63-ACD8-C2AD03D6E26C}" srcOrd="0" destOrd="0" presId="urn:microsoft.com/office/officeart/2005/8/layout/lProcess2"/>
    <dgm:cxn modelId="{A4506F41-BD62-421B-BC07-E28F5A0C6CD6}" srcId="{C8E92722-2235-4ADE-BA78-23A546C8DECD}" destId="{7D2FA183-B925-477D-94E2-EBD68408B0C3}" srcOrd="0" destOrd="0" parTransId="{5E1894E9-51F1-44F3-81CA-21FF185328B8}" sibTransId="{23542331-5519-47D4-B727-88E743550D77}"/>
    <dgm:cxn modelId="{A014BD5D-5D63-4C5A-88CF-F2E2001F19C3}" type="presOf" srcId="{C8E92722-2235-4ADE-BA78-23A546C8DECD}" destId="{1A036AF5-30CB-48B4-AE5B-87E5D6DDD2AD}" srcOrd="1" destOrd="0" presId="urn:microsoft.com/office/officeart/2005/8/layout/lProcess2"/>
    <dgm:cxn modelId="{C107CA72-5B1E-4190-AFF9-773F0631E6EE}" type="presOf" srcId="{C8E92722-2235-4ADE-BA78-23A546C8DECD}" destId="{8211D452-1CC4-4D29-A9A0-44DD5AC1C7E2}" srcOrd="0" destOrd="0" presId="urn:microsoft.com/office/officeart/2005/8/layout/lProcess2"/>
    <dgm:cxn modelId="{45216E0A-F604-410D-B315-F0B4FB09C9EB}" type="presOf" srcId="{C8929AB6-CC13-47E8-8280-3B62C9BBA24D}" destId="{D7484B54-6A84-49D6-B919-B88D84A2AD81}" srcOrd="0" destOrd="0" presId="urn:microsoft.com/office/officeart/2005/8/layout/lProcess2"/>
    <dgm:cxn modelId="{79255BE9-0A22-4C55-9C40-0F60A0B50B33}" srcId="{C8E92722-2235-4ADE-BA78-23A546C8DECD}" destId="{2536AF28-45D4-4E09-96C0-A2EC7A78332F}" srcOrd="1" destOrd="0" parTransId="{A0774493-78C3-47A9-9810-063DE5DBFECF}" sibTransId="{E8E1D8AD-A257-47C3-845B-D6FCCFDE10AD}"/>
    <dgm:cxn modelId="{6D8307FF-2E29-4248-B99C-0A0AB79F5D61}" type="presOf" srcId="{7D2FA183-B925-477D-94E2-EBD68408B0C3}" destId="{38D31D28-FAB8-474F-B5FA-EC111D6B6EDB}" srcOrd="0" destOrd="0" presId="urn:microsoft.com/office/officeart/2005/8/layout/lProcess2"/>
    <dgm:cxn modelId="{504819E2-060B-4947-ADE1-1B61896174F2}" type="presParOf" srcId="{D7484B54-6A84-49D6-B919-B88D84A2AD81}" destId="{C0E95E83-BDF1-46D6-BE55-D12CEF6B4DDC}" srcOrd="0" destOrd="0" presId="urn:microsoft.com/office/officeart/2005/8/layout/lProcess2"/>
    <dgm:cxn modelId="{76A674F6-7A36-4046-8DC0-392E10956C89}" type="presParOf" srcId="{C0E95E83-BDF1-46D6-BE55-D12CEF6B4DDC}" destId="{8211D452-1CC4-4D29-A9A0-44DD5AC1C7E2}" srcOrd="0" destOrd="0" presId="urn:microsoft.com/office/officeart/2005/8/layout/lProcess2"/>
    <dgm:cxn modelId="{050D5B1C-7E23-4223-97D7-840E60CE7673}" type="presParOf" srcId="{C0E95E83-BDF1-46D6-BE55-D12CEF6B4DDC}" destId="{1A036AF5-30CB-48B4-AE5B-87E5D6DDD2AD}" srcOrd="1" destOrd="0" presId="urn:microsoft.com/office/officeart/2005/8/layout/lProcess2"/>
    <dgm:cxn modelId="{5DDF486D-F138-47FC-8D70-63C92FA41D8C}" type="presParOf" srcId="{C0E95E83-BDF1-46D6-BE55-D12CEF6B4DDC}" destId="{127725CA-5E4F-40F5-A366-ADCD95D78725}" srcOrd="2" destOrd="0" presId="urn:microsoft.com/office/officeart/2005/8/layout/lProcess2"/>
    <dgm:cxn modelId="{8EC2354D-92D3-435B-833D-232C5DB15B85}" type="presParOf" srcId="{127725CA-5E4F-40F5-A366-ADCD95D78725}" destId="{AF971E35-3B85-4DA0-8807-4745E2419ACF}" srcOrd="0" destOrd="0" presId="urn:microsoft.com/office/officeart/2005/8/layout/lProcess2"/>
    <dgm:cxn modelId="{2DAD644E-9EC4-4E74-8AD5-7668B0F05E50}" type="presParOf" srcId="{AF971E35-3B85-4DA0-8807-4745E2419ACF}" destId="{38D31D28-FAB8-474F-B5FA-EC111D6B6EDB}" srcOrd="0" destOrd="0" presId="urn:microsoft.com/office/officeart/2005/8/layout/lProcess2"/>
    <dgm:cxn modelId="{FE65B96B-7CBC-401C-BB7D-AFC5EBD9B4D9}" type="presParOf" srcId="{AF971E35-3B85-4DA0-8807-4745E2419ACF}" destId="{6850CE3B-A4E6-4287-9B1F-29A288ED71C3}" srcOrd="1" destOrd="0" presId="urn:microsoft.com/office/officeart/2005/8/layout/lProcess2"/>
    <dgm:cxn modelId="{5D0F699B-1F03-4A46-9E22-63E59892FFED}" type="presParOf" srcId="{AF971E35-3B85-4DA0-8807-4745E2419ACF}" destId="{40A16132-745C-4F63-ACD8-C2AD03D6E26C}"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5D86C1B-C94E-4636-A6C6-D93536BCF089}" type="doc">
      <dgm:prSet loTypeId="urn:microsoft.com/office/officeart/2005/8/layout/hList2" loCatId="list" qsTypeId="urn:microsoft.com/office/officeart/2005/8/quickstyle/simple4" qsCatId="simple" csTypeId="urn:microsoft.com/office/officeart/2005/8/colors/accent3_1" csCatId="accent3" phldr="1"/>
      <dgm:spPr/>
      <dgm:t>
        <a:bodyPr/>
        <a:lstStyle/>
        <a:p>
          <a:endParaRPr lang="es-ES"/>
        </a:p>
      </dgm:t>
    </dgm:pt>
    <dgm:pt modelId="{10BCB428-052F-4949-A80C-DBA82084057E}">
      <dgm:prSet phldrT="[Texto]"/>
      <dgm:spPr/>
      <dgm:t>
        <a:bodyPr/>
        <a:lstStyle/>
        <a:p>
          <a:pPr algn="ctr"/>
          <a:r>
            <a:rPr lang="es-ES" dirty="0"/>
            <a:t>Barreras no arancelarias</a:t>
          </a:r>
        </a:p>
      </dgm:t>
    </dgm:pt>
    <dgm:pt modelId="{75156C2F-1964-4591-84C3-B2839ED26C47}" type="parTrans" cxnId="{70D3B4F5-81BB-41D6-8F62-5893BF9F7292}">
      <dgm:prSet/>
      <dgm:spPr/>
      <dgm:t>
        <a:bodyPr/>
        <a:lstStyle/>
        <a:p>
          <a:endParaRPr lang="es-ES"/>
        </a:p>
      </dgm:t>
    </dgm:pt>
    <dgm:pt modelId="{FE497040-EF4C-4627-AC50-0877790EA3FC}" type="sibTrans" cxnId="{70D3B4F5-81BB-41D6-8F62-5893BF9F7292}">
      <dgm:prSet/>
      <dgm:spPr/>
      <dgm:t>
        <a:bodyPr/>
        <a:lstStyle/>
        <a:p>
          <a:endParaRPr lang="es-ES"/>
        </a:p>
      </dgm:t>
    </dgm:pt>
    <dgm:pt modelId="{5A04EFCF-2C3A-41FD-AF17-D8B56623E254}">
      <dgm:prSet phldrT="[Texto]"/>
      <dgm:spPr/>
      <dgm:t>
        <a:bodyPr/>
        <a:lstStyle/>
        <a:p>
          <a:r>
            <a:rPr lang="es-EC" dirty="0"/>
            <a:t>Registro Sanitario</a:t>
          </a:r>
          <a:endParaRPr lang="es-ES" dirty="0"/>
        </a:p>
      </dgm:t>
    </dgm:pt>
    <dgm:pt modelId="{D24F4871-9BAB-4BBE-8A0F-0E51A0992668}" type="parTrans" cxnId="{58D7CA3F-5758-4EF5-A54E-8B1746A57C46}">
      <dgm:prSet/>
      <dgm:spPr/>
      <dgm:t>
        <a:bodyPr/>
        <a:lstStyle/>
        <a:p>
          <a:endParaRPr lang="es-ES"/>
        </a:p>
      </dgm:t>
    </dgm:pt>
    <dgm:pt modelId="{E15A3E51-E2AE-4B36-8866-5E4D19826909}" type="sibTrans" cxnId="{58D7CA3F-5758-4EF5-A54E-8B1746A57C46}">
      <dgm:prSet/>
      <dgm:spPr/>
      <dgm:t>
        <a:bodyPr/>
        <a:lstStyle/>
        <a:p>
          <a:endParaRPr lang="es-ES"/>
        </a:p>
      </dgm:t>
    </dgm:pt>
    <dgm:pt modelId="{0ACDA385-566B-4499-9B39-52D10326ED03}">
      <dgm:prSet/>
      <dgm:spPr/>
      <dgm:t>
        <a:bodyPr/>
        <a:lstStyle/>
        <a:p>
          <a:r>
            <a:rPr lang="es-EC"/>
            <a:t>Presentación del certificado sanitario expedido en el país de origen</a:t>
          </a:r>
          <a:endParaRPr lang="es-ES"/>
        </a:p>
      </dgm:t>
    </dgm:pt>
    <dgm:pt modelId="{EFD512F7-51DD-4114-A4E7-EDDF279A9054}" type="parTrans" cxnId="{DD4D707A-D9FB-4371-BF41-93EAD9966630}">
      <dgm:prSet/>
      <dgm:spPr/>
      <dgm:t>
        <a:bodyPr/>
        <a:lstStyle/>
        <a:p>
          <a:endParaRPr lang="es-ES"/>
        </a:p>
      </dgm:t>
    </dgm:pt>
    <dgm:pt modelId="{6753F157-F9A4-463A-9AD7-6601B9709E41}" type="sibTrans" cxnId="{DD4D707A-D9FB-4371-BF41-93EAD9966630}">
      <dgm:prSet/>
      <dgm:spPr/>
      <dgm:t>
        <a:bodyPr/>
        <a:lstStyle/>
        <a:p>
          <a:endParaRPr lang="es-ES"/>
        </a:p>
      </dgm:t>
    </dgm:pt>
    <dgm:pt modelId="{A937D92C-E304-456D-96C0-54B4E41E2FC5}">
      <dgm:prSet/>
      <dgm:spPr/>
      <dgm:t>
        <a:bodyPr/>
        <a:lstStyle/>
        <a:p>
          <a:r>
            <a:rPr lang="es-EC" dirty="0"/>
            <a:t>Requisito de rotulado o etiquetado y envases</a:t>
          </a:r>
          <a:endParaRPr lang="es-ES" dirty="0"/>
        </a:p>
      </dgm:t>
    </dgm:pt>
    <dgm:pt modelId="{3FEBC368-0998-4DAB-A9CE-E5D349747E8E}" type="parTrans" cxnId="{6E660BAF-3978-407D-907E-B7C70C08F52F}">
      <dgm:prSet/>
      <dgm:spPr/>
      <dgm:t>
        <a:bodyPr/>
        <a:lstStyle/>
        <a:p>
          <a:endParaRPr lang="es-ES"/>
        </a:p>
      </dgm:t>
    </dgm:pt>
    <dgm:pt modelId="{1ED81308-C0BA-4A9C-8B75-16A955856A60}" type="sibTrans" cxnId="{6E660BAF-3978-407D-907E-B7C70C08F52F}">
      <dgm:prSet/>
      <dgm:spPr/>
      <dgm:t>
        <a:bodyPr/>
        <a:lstStyle/>
        <a:p>
          <a:endParaRPr lang="es-ES"/>
        </a:p>
      </dgm:t>
    </dgm:pt>
    <dgm:pt modelId="{9E6878D2-6CAC-4D07-82F8-7D816EF8B7F8}">
      <dgm:prSet/>
      <dgm:spPr/>
      <dgm:t>
        <a:bodyPr/>
        <a:lstStyle/>
        <a:p>
          <a:r>
            <a:rPr lang="es-EC" dirty="0"/>
            <a:t>Requisitos fisicoquímicos y microbiológicos.</a:t>
          </a:r>
          <a:endParaRPr lang="es-ES" dirty="0"/>
        </a:p>
      </dgm:t>
    </dgm:pt>
    <dgm:pt modelId="{905969EA-B9B8-4BE0-9D11-42C9358AF186}" type="parTrans" cxnId="{24591261-3F65-4F71-A39F-BC2770D45998}">
      <dgm:prSet/>
      <dgm:spPr/>
      <dgm:t>
        <a:bodyPr/>
        <a:lstStyle/>
        <a:p>
          <a:endParaRPr lang="es-ES"/>
        </a:p>
      </dgm:t>
    </dgm:pt>
    <dgm:pt modelId="{789AC08E-BAD9-475F-B64C-16119EB784F6}" type="sibTrans" cxnId="{24591261-3F65-4F71-A39F-BC2770D45998}">
      <dgm:prSet/>
      <dgm:spPr/>
      <dgm:t>
        <a:bodyPr/>
        <a:lstStyle/>
        <a:p>
          <a:endParaRPr lang="es-ES"/>
        </a:p>
      </dgm:t>
    </dgm:pt>
    <dgm:pt modelId="{B232DD00-9595-48F6-ACB7-9EF097119BE5}" type="pres">
      <dgm:prSet presAssocID="{F5D86C1B-C94E-4636-A6C6-D93536BCF089}" presName="linearFlow" presStyleCnt="0">
        <dgm:presLayoutVars>
          <dgm:dir/>
          <dgm:animLvl val="lvl"/>
          <dgm:resizeHandles/>
        </dgm:presLayoutVars>
      </dgm:prSet>
      <dgm:spPr/>
      <dgm:t>
        <a:bodyPr/>
        <a:lstStyle/>
        <a:p>
          <a:endParaRPr lang="es-ES"/>
        </a:p>
      </dgm:t>
    </dgm:pt>
    <dgm:pt modelId="{0DFA3BF0-9190-4BC9-85F1-1FCC00D8DEB3}" type="pres">
      <dgm:prSet presAssocID="{10BCB428-052F-4949-A80C-DBA82084057E}" presName="compositeNode" presStyleCnt="0">
        <dgm:presLayoutVars>
          <dgm:bulletEnabled val="1"/>
        </dgm:presLayoutVars>
      </dgm:prSet>
      <dgm:spPr/>
    </dgm:pt>
    <dgm:pt modelId="{5AB2B998-72EB-424D-86D5-F043EFBCF746}" type="pres">
      <dgm:prSet presAssocID="{10BCB428-052F-4949-A80C-DBA82084057E}" presName="image" presStyleLbl="fgImgPlace1" presStyleIdx="0" presStyleCnt="1" custScaleX="104625" custScaleY="110016" custLinFactNeighborX="5032" custLinFactNeighborY="-8145"/>
      <dgm:spPr>
        <a:blipFill rotWithShape="1">
          <a:blip xmlns:r="http://schemas.openxmlformats.org/officeDocument/2006/relationships" r:embed="rId1"/>
          <a:stretch>
            <a:fillRect/>
          </a:stretch>
        </a:blipFill>
      </dgm:spPr>
    </dgm:pt>
    <dgm:pt modelId="{CBDAF8A6-5707-46AE-884A-FA534DE230CC}" type="pres">
      <dgm:prSet presAssocID="{10BCB428-052F-4949-A80C-DBA82084057E}" presName="childNode" presStyleLbl="node1" presStyleIdx="0" presStyleCnt="1" custLinFactNeighborX="-1766" custLinFactNeighborY="-1280">
        <dgm:presLayoutVars>
          <dgm:bulletEnabled val="1"/>
        </dgm:presLayoutVars>
      </dgm:prSet>
      <dgm:spPr/>
      <dgm:t>
        <a:bodyPr/>
        <a:lstStyle/>
        <a:p>
          <a:endParaRPr lang="es-ES"/>
        </a:p>
      </dgm:t>
    </dgm:pt>
    <dgm:pt modelId="{4CA2EE41-110D-4887-8D4F-DCA6C95FFF50}" type="pres">
      <dgm:prSet presAssocID="{10BCB428-052F-4949-A80C-DBA82084057E}" presName="parentNode" presStyleLbl="revTx" presStyleIdx="0" presStyleCnt="1" custLinFactNeighborX="1746" custLinFactNeighborY="-2315">
        <dgm:presLayoutVars>
          <dgm:chMax val="0"/>
          <dgm:bulletEnabled val="1"/>
        </dgm:presLayoutVars>
      </dgm:prSet>
      <dgm:spPr/>
      <dgm:t>
        <a:bodyPr/>
        <a:lstStyle/>
        <a:p>
          <a:endParaRPr lang="es-ES"/>
        </a:p>
      </dgm:t>
    </dgm:pt>
  </dgm:ptLst>
  <dgm:cxnLst>
    <dgm:cxn modelId="{D2BF657A-5110-4D94-804E-8ACCD18D8EC7}" type="presOf" srcId="{A937D92C-E304-456D-96C0-54B4E41E2FC5}" destId="{CBDAF8A6-5707-46AE-884A-FA534DE230CC}" srcOrd="0" destOrd="2" presId="urn:microsoft.com/office/officeart/2005/8/layout/hList2"/>
    <dgm:cxn modelId="{58D7CA3F-5758-4EF5-A54E-8B1746A57C46}" srcId="{10BCB428-052F-4949-A80C-DBA82084057E}" destId="{5A04EFCF-2C3A-41FD-AF17-D8B56623E254}" srcOrd="0" destOrd="0" parTransId="{D24F4871-9BAB-4BBE-8A0F-0E51A0992668}" sibTransId="{E15A3E51-E2AE-4B36-8866-5E4D19826909}"/>
    <dgm:cxn modelId="{414CE274-A0A1-497A-9DBA-66426750B5BE}" type="presOf" srcId="{5A04EFCF-2C3A-41FD-AF17-D8B56623E254}" destId="{CBDAF8A6-5707-46AE-884A-FA534DE230CC}" srcOrd="0" destOrd="0" presId="urn:microsoft.com/office/officeart/2005/8/layout/hList2"/>
    <dgm:cxn modelId="{70D3B4F5-81BB-41D6-8F62-5893BF9F7292}" srcId="{F5D86C1B-C94E-4636-A6C6-D93536BCF089}" destId="{10BCB428-052F-4949-A80C-DBA82084057E}" srcOrd="0" destOrd="0" parTransId="{75156C2F-1964-4591-84C3-B2839ED26C47}" sibTransId="{FE497040-EF4C-4627-AC50-0877790EA3FC}"/>
    <dgm:cxn modelId="{DD4D707A-D9FB-4371-BF41-93EAD9966630}" srcId="{10BCB428-052F-4949-A80C-DBA82084057E}" destId="{0ACDA385-566B-4499-9B39-52D10326ED03}" srcOrd="1" destOrd="0" parTransId="{EFD512F7-51DD-4114-A4E7-EDDF279A9054}" sibTransId="{6753F157-F9A4-463A-9AD7-6601B9709E41}"/>
    <dgm:cxn modelId="{CB96DA74-3361-4F79-9811-F6F3BE2D3215}" type="presOf" srcId="{10BCB428-052F-4949-A80C-DBA82084057E}" destId="{4CA2EE41-110D-4887-8D4F-DCA6C95FFF50}" srcOrd="0" destOrd="0" presId="urn:microsoft.com/office/officeart/2005/8/layout/hList2"/>
    <dgm:cxn modelId="{BDDE5A2C-96E8-42DF-AD4E-BF67CFDDADF0}" type="presOf" srcId="{0ACDA385-566B-4499-9B39-52D10326ED03}" destId="{CBDAF8A6-5707-46AE-884A-FA534DE230CC}" srcOrd="0" destOrd="1" presId="urn:microsoft.com/office/officeart/2005/8/layout/hList2"/>
    <dgm:cxn modelId="{24591261-3F65-4F71-A39F-BC2770D45998}" srcId="{10BCB428-052F-4949-A80C-DBA82084057E}" destId="{9E6878D2-6CAC-4D07-82F8-7D816EF8B7F8}" srcOrd="3" destOrd="0" parTransId="{905969EA-B9B8-4BE0-9D11-42C9358AF186}" sibTransId="{789AC08E-BAD9-475F-B64C-16119EB784F6}"/>
    <dgm:cxn modelId="{1A771D9C-BEA6-4B3C-B514-34F8C40F16A9}" type="presOf" srcId="{F5D86C1B-C94E-4636-A6C6-D93536BCF089}" destId="{B232DD00-9595-48F6-ACB7-9EF097119BE5}" srcOrd="0" destOrd="0" presId="urn:microsoft.com/office/officeart/2005/8/layout/hList2"/>
    <dgm:cxn modelId="{6E660BAF-3978-407D-907E-B7C70C08F52F}" srcId="{10BCB428-052F-4949-A80C-DBA82084057E}" destId="{A937D92C-E304-456D-96C0-54B4E41E2FC5}" srcOrd="2" destOrd="0" parTransId="{3FEBC368-0998-4DAB-A9CE-E5D349747E8E}" sibTransId="{1ED81308-C0BA-4A9C-8B75-16A955856A60}"/>
    <dgm:cxn modelId="{E6468263-6A9C-4759-A7E2-BFBE76B093A2}" type="presOf" srcId="{9E6878D2-6CAC-4D07-82F8-7D816EF8B7F8}" destId="{CBDAF8A6-5707-46AE-884A-FA534DE230CC}" srcOrd="0" destOrd="3" presId="urn:microsoft.com/office/officeart/2005/8/layout/hList2"/>
    <dgm:cxn modelId="{F50DA9B8-FB64-4BEA-BFE5-A4C7F98112DA}" type="presParOf" srcId="{B232DD00-9595-48F6-ACB7-9EF097119BE5}" destId="{0DFA3BF0-9190-4BC9-85F1-1FCC00D8DEB3}" srcOrd="0" destOrd="0" presId="urn:microsoft.com/office/officeart/2005/8/layout/hList2"/>
    <dgm:cxn modelId="{638E6BD0-3923-4D4E-AB76-399B09A527CA}" type="presParOf" srcId="{0DFA3BF0-9190-4BC9-85F1-1FCC00D8DEB3}" destId="{5AB2B998-72EB-424D-86D5-F043EFBCF746}" srcOrd="0" destOrd="0" presId="urn:microsoft.com/office/officeart/2005/8/layout/hList2"/>
    <dgm:cxn modelId="{81A53042-0E07-4D7B-93FB-8CAE914E760B}" type="presParOf" srcId="{0DFA3BF0-9190-4BC9-85F1-1FCC00D8DEB3}" destId="{CBDAF8A6-5707-46AE-884A-FA534DE230CC}" srcOrd="1" destOrd="0" presId="urn:microsoft.com/office/officeart/2005/8/layout/hList2"/>
    <dgm:cxn modelId="{28E8DE44-1945-4766-A7D4-0C5D9132C6E0}" type="presParOf" srcId="{0DFA3BF0-9190-4BC9-85F1-1FCC00D8DEB3}" destId="{4CA2EE41-110D-4887-8D4F-DCA6C95FFF50}" srcOrd="2" destOrd="0" presId="urn:microsoft.com/office/officeart/2005/8/layout/h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045D7A-56DA-435E-95CE-EC78A72D9FD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S"/>
        </a:p>
      </dgm:t>
    </dgm:pt>
    <dgm:pt modelId="{313775CC-D18E-42A7-B372-DF2E12BBE8C7}">
      <dgm:prSet phldrT="[Texto]"/>
      <dgm:spPr/>
      <dgm:t>
        <a:bodyPr/>
        <a:lstStyle/>
        <a:p>
          <a:r>
            <a:rPr lang="es-ES" dirty="0"/>
            <a:t>Barreras al comercio que influyen en su libre comercialización</a:t>
          </a:r>
        </a:p>
      </dgm:t>
    </dgm:pt>
    <dgm:pt modelId="{2564B14F-62BB-4AFE-A259-44EF7C601A8F}" type="parTrans" cxnId="{6727D3A6-612E-40A5-B96E-A58C17DB9BF8}">
      <dgm:prSet/>
      <dgm:spPr/>
      <dgm:t>
        <a:bodyPr/>
        <a:lstStyle/>
        <a:p>
          <a:endParaRPr lang="es-ES"/>
        </a:p>
      </dgm:t>
    </dgm:pt>
    <dgm:pt modelId="{B38BBD3D-08C4-4510-85A9-C1021EA84919}" type="sibTrans" cxnId="{6727D3A6-612E-40A5-B96E-A58C17DB9BF8}">
      <dgm:prSet/>
      <dgm:spPr/>
      <dgm:t>
        <a:bodyPr/>
        <a:lstStyle/>
        <a:p>
          <a:endParaRPr lang="es-ES"/>
        </a:p>
      </dgm:t>
    </dgm:pt>
    <dgm:pt modelId="{184CCFE4-5CE2-4453-B5FE-DD9BFD5748FA}">
      <dgm:prSet phldrT="[Texto]"/>
      <dgm:spPr/>
      <dgm:t>
        <a:bodyPr/>
        <a:lstStyle/>
        <a:p>
          <a:r>
            <a:rPr lang="es-ES" dirty="0"/>
            <a:t>La variabilidad de las exportaciones de harina de pescado durante los años de estudio </a:t>
          </a:r>
        </a:p>
      </dgm:t>
    </dgm:pt>
    <dgm:pt modelId="{F65806C6-F479-4ACE-8CF0-7FA7E676A50E}" type="parTrans" cxnId="{D82DC495-2B3F-4442-9B0B-8CC32BF51E92}">
      <dgm:prSet/>
      <dgm:spPr/>
      <dgm:t>
        <a:bodyPr/>
        <a:lstStyle/>
        <a:p>
          <a:endParaRPr lang="es-ES"/>
        </a:p>
      </dgm:t>
    </dgm:pt>
    <dgm:pt modelId="{56FCB0C8-241D-4E78-899B-E6667A13F28A}" type="sibTrans" cxnId="{D82DC495-2B3F-4442-9B0B-8CC32BF51E92}">
      <dgm:prSet/>
      <dgm:spPr/>
      <dgm:t>
        <a:bodyPr/>
        <a:lstStyle/>
        <a:p>
          <a:endParaRPr lang="es-ES"/>
        </a:p>
      </dgm:t>
    </dgm:pt>
    <dgm:pt modelId="{80DF336B-42C3-48F4-8DF0-E513D1DAFA83}">
      <dgm:prSet phldrT="[Texto]"/>
      <dgm:spPr/>
      <dgm:t>
        <a:bodyPr/>
        <a:lstStyle/>
        <a:p>
          <a:r>
            <a:rPr lang="es-ES" dirty="0"/>
            <a:t>La oferta exportable de harina de pescado varía por factores internos y externos a las unidades productivas ecuatorianas</a:t>
          </a:r>
        </a:p>
      </dgm:t>
    </dgm:pt>
    <dgm:pt modelId="{F9ABD40A-43FD-4DD8-9794-90584465AE71}" type="parTrans" cxnId="{4A059BCE-6CBF-41DE-9881-0F9F1C4B6024}">
      <dgm:prSet/>
      <dgm:spPr/>
      <dgm:t>
        <a:bodyPr/>
        <a:lstStyle/>
        <a:p>
          <a:endParaRPr lang="es-ES"/>
        </a:p>
      </dgm:t>
    </dgm:pt>
    <dgm:pt modelId="{93A8226C-F3DB-4D05-BB21-F95EEFFDC6EB}" type="sibTrans" cxnId="{4A059BCE-6CBF-41DE-9881-0F9F1C4B6024}">
      <dgm:prSet/>
      <dgm:spPr/>
      <dgm:t>
        <a:bodyPr/>
        <a:lstStyle/>
        <a:p>
          <a:endParaRPr lang="es-ES"/>
        </a:p>
      </dgm:t>
    </dgm:pt>
    <dgm:pt modelId="{41CB5134-B840-480C-91DC-CEE058623434}" type="pres">
      <dgm:prSet presAssocID="{FF045D7A-56DA-435E-95CE-EC78A72D9FDC}" presName="Name0" presStyleCnt="0">
        <dgm:presLayoutVars>
          <dgm:dir/>
          <dgm:resizeHandles val="exact"/>
        </dgm:presLayoutVars>
      </dgm:prSet>
      <dgm:spPr/>
      <dgm:t>
        <a:bodyPr/>
        <a:lstStyle/>
        <a:p>
          <a:endParaRPr lang="es-ES"/>
        </a:p>
      </dgm:t>
    </dgm:pt>
    <dgm:pt modelId="{88C01740-4A42-491C-96BC-3274447D4561}" type="pres">
      <dgm:prSet presAssocID="{313775CC-D18E-42A7-B372-DF2E12BBE8C7}" presName="composite" presStyleCnt="0"/>
      <dgm:spPr/>
    </dgm:pt>
    <dgm:pt modelId="{D4842C61-DC7E-498E-AE1D-B1463481D377}" type="pres">
      <dgm:prSet presAssocID="{313775CC-D18E-42A7-B372-DF2E12BBE8C7}" presName="rect1" presStyleLbl="trAlignAcc1" presStyleIdx="0" presStyleCnt="3">
        <dgm:presLayoutVars>
          <dgm:bulletEnabled val="1"/>
        </dgm:presLayoutVars>
      </dgm:prSet>
      <dgm:spPr/>
      <dgm:t>
        <a:bodyPr/>
        <a:lstStyle/>
        <a:p>
          <a:endParaRPr lang="es-ES"/>
        </a:p>
      </dgm:t>
    </dgm:pt>
    <dgm:pt modelId="{007BB613-68B7-4195-B1EC-2F14D4F6F245}" type="pres">
      <dgm:prSet presAssocID="{313775CC-D18E-42A7-B372-DF2E12BBE8C7}" presName="rect2" presStyleLbl="fgImgPlace1" presStyleIdx="0" presStyleCnt="3"/>
      <dgm:spPr>
        <a:blipFill rotWithShape="1">
          <a:blip xmlns:r="http://schemas.openxmlformats.org/officeDocument/2006/relationships" r:embed="rId1"/>
          <a:stretch>
            <a:fillRect/>
          </a:stretch>
        </a:blipFill>
      </dgm:spPr>
    </dgm:pt>
    <dgm:pt modelId="{263F29F7-CB63-4A4A-A7C5-2949B9A88DC0}" type="pres">
      <dgm:prSet presAssocID="{B38BBD3D-08C4-4510-85A9-C1021EA84919}" presName="sibTrans" presStyleCnt="0"/>
      <dgm:spPr/>
    </dgm:pt>
    <dgm:pt modelId="{5BE3299E-4F6B-44C0-B882-E259D3CC2775}" type="pres">
      <dgm:prSet presAssocID="{80DF336B-42C3-48F4-8DF0-E513D1DAFA83}" presName="composite" presStyleCnt="0"/>
      <dgm:spPr/>
    </dgm:pt>
    <dgm:pt modelId="{AC11743B-6C5E-455A-8731-ABCF8CAFB9D3}" type="pres">
      <dgm:prSet presAssocID="{80DF336B-42C3-48F4-8DF0-E513D1DAFA83}" presName="rect1" presStyleLbl="trAlignAcc1" presStyleIdx="1" presStyleCnt="3">
        <dgm:presLayoutVars>
          <dgm:bulletEnabled val="1"/>
        </dgm:presLayoutVars>
      </dgm:prSet>
      <dgm:spPr/>
      <dgm:t>
        <a:bodyPr/>
        <a:lstStyle/>
        <a:p>
          <a:endParaRPr lang="es-ES"/>
        </a:p>
      </dgm:t>
    </dgm:pt>
    <dgm:pt modelId="{0EF5E61B-F142-4454-A2D9-CCDFE9D075CB}" type="pres">
      <dgm:prSet presAssocID="{80DF336B-42C3-48F4-8DF0-E513D1DAFA83}" presName="rect2" presStyleLbl="fgImgPlace1" presStyleIdx="1" presStyleCnt="3"/>
      <dgm:spPr/>
    </dgm:pt>
    <dgm:pt modelId="{4A49CB2C-0261-4D1E-86F2-A72A59FAD3B0}" type="pres">
      <dgm:prSet presAssocID="{93A8226C-F3DB-4D05-BB21-F95EEFFDC6EB}" presName="sibTrans" presStyleCnt="0"/>
      <dgm:spPr/>
    </dgm:pt>
    <dgm:pt modelId="{FD90CBAC-6A31-41B3-BBD3-4811DA2FA8FB}" type="pres">
      <dgm:prSet presAssocID="{184CCFE4-5CE2-4453-B5FE-DD9BFD5748FA}" presName="composite" presStyleCnt="0"/>
      <dgm:spPr/>
    </dgm:pt>
    <dgm:pt modelId="{937C5B18-BC38-4A6A-A1AD-F31B381A07A6}" type="pres">
      <dgm:prSet presAssocID="{184CCFE4-5CE2-4453-B5FE-DD9BFD5748FA}" presName="rect1" presStyleLbl="trAlignAcc1" presStyleIdx="2" presStyleCnt="3">
        <dgm:presLayoutVars>
          <dgm:bulletEnabled val="1"/>
        </dgm:presLayoutVars>
      </dgm:prSet>
      <dgm:spPr/>
      <dgm:t>
        <a:bodyPr/>
        <a:lstStyle/>
        <a:p>
          <a:endParaRPr lang="es-ES"/>
        </a:p>
      </dgm:t>
    </dgm:pt>
    <dgm:pt modelId="{740EEC78-C153-4348-9ECE-2B90EF6D6FA9}" type="pres">
      <dgm:prSet presAssocID="{184CCFE4-5CE2-4453-B5FE-DD9BFD5748FA}" presName="rect2" presStyleLbl="fgImgPlace1" presStyleIdx="2" presStyleCnt="3"/>
      <dgm:spPr>
        <a:blipFill rotWithShape="1">
          <a:blip xmlns:r="http://schemas.openxmlformats.org/officeDocument/2006/relationships" r:embed="rId2"/>
          <a:stretch>
            <a:fillRect/>
          </a:stretch>
        </a:blipFill>
      </dgm:spPr>
    </dgm:pt>
  </dgm:ptLst>
  <dgm:cxnLst>
    <dgm:cxn modelId="{6727D3A6-612E-40A5-B96E-A58C17DB9BF8}" srcId="{FF045D7A-56DA-435E-95CE-EC78A72D9FDC}" destId="{313775CC-D18E-42A7-B372-DF2E12BBE8C7}" srcOrd="0" destOrd="0" parTransId="{2564B14F-62BB-4AFE-A259-44EF7C601A8F}" sibTransId="{B38BBD3D-08C4-4510-85A9-C1021EA84919}"/>
    <dgm:cxn modelId="{D82DC495-2B3F-4442-9B0B-8CC32BF51E92}" srcId="{FF045D7A-56DA-435E-95CE-EC78A72D9FDC}" destId="{184CCFE4-5CE2-4453-B5FE-DD9BFD5748FA}" srcOrd="2" destOrd="0" parTransId="{F65806C6-F479-4ACE-8CF0-7FA7E676A50E}" sibTransId="{56FCB0C8-241D-4E78-899B-E6667A13F28A}"/>
    <dgm:cxn modelId="{2539C6AB-2AC0-455B-893B-018B27F742F7}" type="presOf" srcId="{313775CC-D18E-42A7-B372-DF2E12BBE8C7}" destId="{D4842C61-DC7E-498E-AE1D-B1463481D377}" srcOrd="0" destOrd="0" presId="urn:microsoft.com/office/officeart/2008/layout/PictureStrips"/>
    <dgm:cxn modelId="{68EE847E-448D-429D-BE6D-FD93402F3E88}" type="presOf" srcId="{80DF336B-42C3-48F4-8DF0-E513D1DAFA83}" destId="{AC11743B-6C5E-455A-8731-ABCF8CAFB9D3}" srcOrd="0" destOrd="0" presId="urn:microsoft.com/office/officeart/2008/layout/PictureStrips"/>
    <dgm:cxn modelId="{7B87AF2B-6209-4FC2-961E-0AD067746284}" type="presOf" srcId="{184CCFE4-5CE2-4453-B5FE-DD9BFD5748FA}" destId="{937C5B18-BC38-4A6A-A1AD-F31B381A07A6}" srcOrd="0" destOrd="0" presId="urn:microsoft.com/office/officeart/2008/layout/PictureStrips"/>
    <dgm:cxn modelId="{23EDF527-3B57-444A-9144-C851A9D2D16B}" type="presOf" srcId="{FF045D7A-56DA-435E-95CE-EC78A72D9FDC}" destId="{41CB5134-B840-480C-91DC-CEE058623434}" srcOrd="0" destOrd="0" presId="urn:microsoft.com/office/officeart/2008/layout/PictureStrips"/>
    <dgm:cxn modelId="{4A059BCE-6CBF-41DE-9881-0F9F1C4B6024}" srcId="{FF045D7A-56DA-435E-95CE-EC78A72D9FDC}" destId="{80DF336B-42C3-48F4-8DF0-E513D1DAFA83}" srcOrd="1" destOrd="0" parTransId="{F9ABD40A-43FD-4DD8-9794-90584465AE71}" sibTransId="{93A8226C-F3DB-4D05-BB21-F95EEFFDC6EB}"/>
    <dgm:cxn modelId="{4EA3846A-D0F2-410D-988C-EE750060C139}" type="presParOf" srcId="{41CB5134-B840-480C-91DC-CEE058623434}" destId="{88C01740-4A42-491C-96BC-3274447D4561}" srcOrd="0" destOrd="0" presId="urn:microsoft.com/office/officeart/2008/layout/PictureStrips"/>
    <dgm:cxn modelId="{624072F2-582B-4C4A-8DFB-7A938CCFF158}" type="presParOf" srcId="{88C01740-4A42-491C-96BC-3274447D4561}" destId="{D4842C61-DC7E-498E-AE1D-B1463481D377}" srcOrd="0" destOrd="0" presId="urn:microsoft.com/office/officeart/2008/layout/PictureStrips"/>
    <dgm:cxn modelId="{C156309A-FC5B-47DB-9DC0-D7CA20FFCEB3}" type="presParOf" srcId="{88C01740-4A42-491C-96BC-3274447D4561}" destId="{007BB613-68B7-4195-B1EC-2F14D4F6F245}" srcOrd="1" destOrd="0" presId="urn:microsoft.com/office/officeart/2008/layout/PictureStrips"/>
    <dgm:cxn modelId="{09659F91-6C3F-423F-BE36-E49B64375EC9}" type="presParOf" srcId="{41CB5134-B840-480C-91DC-CEE058623434}" destId="{263F29F7-CB63-4A4A-A7C5-2949B9A88DC0}" srcOrd="1" destOrd="0" presId="urn:microsoft.com/office/officeart/2008/layout/PictureStrips"/>
    <dgm:cxn modelId="{476D2854-CBF1-4B6B-859D-5730FB8A37C5}" type="presParOf" srcId="{41CB5134-B840-480C-91DC-CEE058623434}" destId="{5BE3299E-4F6B-44C0-B882-E259D3CC2775}" srcOrd="2" destOrd="0" presId="urn:microsoft.com/office/officeart/2008/layout/PictureStrips"/>
    <dgm:cxn modelId="{F5003F1B-5142-4E12-B13A-BCE40E5F0510}" type="presParOf" srcId="{5BE3299E-4F6B-44C0-B882-E259D3CC2775}" destId="{AC11743B-6C5E-455A-8731-ABCF8CAFB9D3}" srcOrd="0" destOrd="0" presId="urn:microsoft.com/office/officeart/2008/layout/PictureStrips"/>
    <dgm:cxn modelId="{C8A8EF2E-A19A-48DC-AEDB-88CDB22C7896}" type="presParOf" srcId="{5BE3299E-4F6B-44C0-B882-E259D3CC2775}" destId="{0EF5E61B-F142-4454-A2D9-CCDFE9D075CB}" srcOrd="1" destOrd="0" presId="urn:microsoft.com/office/officeart/2008/layout/PictureStrips"/>
    <dgm:cxn modelId="{65DADB71-E7E5-45EB-8BA1-AA3FB528DE53}" type="presParOf" srcId="{41CB5134-B840-480C-91DC-CEE058623434}" destId="{4A49CB2C-0261-4D1E-86F2-A72A59FAD3B0}" srcOrd="3" destOrd="0" presId="urn:microsoft.com/office/officeart/2008/layout/PictureStrips"/>
    <dgm:cxn modelId="{D7C40BA2-264D-4631-BE7F-4409586D142C}" type="presParOf" srcId="{41CB5134-B840-480C-91DC-CEE058623434}" destId="{FD90CBAC-6A31-41B3-BBD3-4811DA2FA8FB}" srcOrd="4" destOrd="0" presId="urn:microsoft.com/office/officeart/2008/layout/PictureStrips"/>
    <dgm:cxn modelId="{1799EA9B-20EE-4714-840F-1A9ECAD600E6}" type="presParOf" srcId="{FD90CBAC-6A31-41B3-BBD3-4811DA2FA8FB}" destId="{937C5B18-BC38-4A6A-A1AD-F31B381A07A6}" srcOrd="0" destOrd="0" presId="urn:microsoft.com/office/officeart/2008/layout/PictureStrips"/>
    <dgm:cxn modelId="{F8025487-0DFD-49B7-960A-1FA94B288049}" type="presParOf" srcId="{FD90CBAC-6A31-41B3-BBD3-4811DA2FA8FB}" destId="{740EEC78-C153-4348-9ECE-2B90EF6D6FA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CA5277-F755-4D04-9BA9-77C2CFF70641}" type="doc">
      <dgm:prSet loTypeId="urn:microsoft.com/office/officeart/2005/8/layout/vList6" loCatId="list" qsTypeId="urn:microsoft.com/office/officeart/2005/8/quickstyle/simple5" qsCatId="simple" csTypeId="urn:microsoft.com/office/officeart/2005/8/colors/accent0_2" csCatId="mainScheme" phldr="1"/>
      <dgm:spPr/>
      <dgm:t>
        <a:bodyPr/>
        <a:lstStyle/>
        <a:p>
          <a:endParaRPr lang="es-ES"/>
        </a:p>
      </dgm:t>
    </dgm:pt>
    <dgm:pt modelId="{2853AFD7-DA73-4572-878E-BDE54A6FBB93}">
      <dgm:prSet phldrT="[Texto]"/>
      <dgm:spPr/>
      <dgm:t>
        <a:bodyPr/>
        <a:lstStyle/>
        <a:p>
          <a:r>
            <a:rPr lang="es-ES" dirty="0"/>
            <a:t>General </a:t>
          </a:r>
        </a:p>
      </dgm:t>
    </dgm:pt>
    <dgm:pt modelId="{066696C2-0A56-4B57-800A-1B594BF1E3E5}" type="parTrans" cxnId="{7B10E5A6-8656-401E-967D-37CBE2533551}">
      <dgm:prSet/>
      <dgm:spPr/>
      <dgm:t>
        <a:bodyPr/>
        <a:lstStyle/>
        <a:p>
          <a:endParaRPr lang="es-ES"/>
        </a:p>
      </dgm:t>
    </dgm:pt>
    <dgm:pt modelId="{202A1604-E741-4DAA-AFEE-0DBF05DC9E87}" type="sibTrans" cxnId="{7B10E5A6-8656-401E-967D-37CBE2533551}">
      <dgm:prSet/>
      <dgm:spPr/>
      <dgm:t>
        <a:bodyPr/>
        <a:lstStyle/>
        <a:p>
          <a:endParaRPr lang="es-ES"/>
        </a:p>
      </dgm:t>
    </dgm:pt>
    <dgm:pt modelId="{E37AD453-242C-477C-8074-0EDA206995D7}">
      <dgm:prSet phldrT="[Texto]"/>
      <dgm:spPr/>
      <dgm:t>
        <a:bodyPr/>
        <a:lstStyle/>
        <a:p>
          <a:r>
            <a:rPr lang="es-EC" dirty="0"/>
            <a:t>Analizar la exportación de harina de pescado (2301.20.11.00) desde el Ecuador hacia Colombia, Japón y China, en el periodo 2013-2018</a:t>
          </a:r>
          <a:endParaRPr lang="es-ES" dirty="0"/>
        </a:p>
      </dgm:t>
    </dgm:pt>
    <dgm:pt modelId="{3BAE39BB-AE8E-4F75-A317-14C253662B9D}" type="parTrans" cxnId="{200E7C6B-5E62-4E5D-9B82-62EB7CBBEA69}">
      <dgm:prSet/>
      <dgm:spPr/>
      <dgm:t>
        <a:bodyPr/>
        <a:lstStyle/>
        <a:p>
          <a:endParaRPr lang="es-ES"/>
        </a:p>
      </dgm:t>
    </dgm:pt>
    <dgm:pt modelId="{3BD39B55-979F-4A70-936F-03D37831B9C2}" type="sibTrans" cxnId="{200E7C6B-5E62-4E5D-9B82-62EB7CBBEA69}">
      <dgm:prSet/>
      <dgm:spPr/>
      <dgm:t>
        <a:bodyPr/>
        <a:lstStyle/>
        <a:p>
          <a:endParaRPr lang="es-ES"/>
        </a:p>
      </dgm:t>
    </dgm:pt>
    <dgm:pt modelId="{4E859033-F2F4-4AC0-8E4B-839CD38D1946}">
      <dgm:prSet phldrT="[Texto]"/>
      <dgm:spPr/>
      <dgm:t>
        <a:bodyPr/>
        <a:lstStyle/>
        <a:p>
          <a:r>
            <a:rPr lang="es-ES" dirty="0"/>
            <a:t>Específicos </a:t>
          </a:r>
        </a:p>
      </dgm:t>
    </dgm:pt>
    <dgm:pt modelId="{84709456-AAD5-434D-AB44-C2F1E730BF18}" type="parTrans" cxnId="{E0C1F700-3776-47D0-BDC0-905E92566177}">
      <dgm:prSet/>
      <dgm:spPr/>
      <dgm:t>
        <a:bodyPr/>
        <a:lstStyle/>
        <a:p>
          <a:endParaRPr lang="es-ES"/>
        </a:p>
      </dgm:t>
    </dgm:pt>
    <dgm:pt modelId="{415E0A9B-370B-43B3-9FA1-C3B1A6C3F6E2}" type="sibTrans" cxnId="{E0C1F700-3776-47D0-BDC0-905E92566177}">
      <dgm:prSet/>
      <dgm:spPr/>
      <dgm:t>
        <a:bodyPr/>
        <a:lstStyle/>
        <a:p>
          <a:endParaRPr lang="es-ES"/>
        </a:p>
      </dgm:t>
    </dgm:pt>
    <dgm:pt modelId="{A7A47A75-63DA-4FBE-A0EB-6844311553DD}">
      <dgm:prSet phldrT="[Texto]"/>
      <dgm:spPr/>
      <dgm:t>
        <a:bodyPr/>
        <a:lstStyle/>
        <a:p>
          <a:r>
            <a:rPr lang="es-EC" dirty="0"/>
            <a:t>Estudiar la oferta exportable de la harina de pescado del Ecuador. </a:t>
          </a:r>
          <a:endParaRPr lang="es-ES" dirty="0"/>
        </a:p>
      </dgm:t>
    </dgm:pt>
    <dgm:pt modelId="{7B8ABF69-1CF1-4955-8E15-C31103460B6D}" type="parTrans" cxnId="{A25D3F16-B647-41C9-850E-463BC94B5D1F}">
      <dgm:prSet/>
      <dgm:spPr/>
      <dgm:t>
        <a:bodyPr/>
        <a:lstStyle/>
        <a:p>
          <a:endParaRPr lang="es-ES"/>
        </a:p>
      </dgm:t>
    </dgm:pt>
    <dgm:pt modelId="{27F5000D-D076-4EBE-88FB-067EB664CCE3}" type="sibTrans" cxnId="{A25D3F16-B647-41C9-850E-463BC94B5D1F}">
      <dgm:prSet/>
      <dgm:spPr/>
      <dgm:t>
        <a:bodyPr/>
        <a:lstStyle/>
        <a:p>
          <a:endParaRPr lang="es-ES"/>
        </a:p>
      </dgm:t>
    </dgm:pt>
    <dgm:pt modelId="{78BF501E-A7DA-4594-B195-A3FBCA82C29D}">
      <dgm:prSet/>
      <dgm:spPr/>
      <dgm:t>
        <a:bodyPr/>
        <a:lstStyle/>
        <a:p>
          <a:r>
            <a:rPr lang="es-EC" dirty="0"/>
            <a:t>Analizar la evolución de las exportaciones de harina de pescado desde el Ecuador hacia Colombia, Japón y China en el periodo 2013-2018</a:t>
          </a:r>
          <a:endParaRPr lang="es-ES" dirty="0"/>
        </a:p>
      </dgm:t>
    </dgm:pt>
    <dgm:pt modelId="{711CBCB3-286C-463F-BADA-EA6B20A77500}" type="parTrans" cxnId="{9DE004D8-1389-42CD-A2F8-99A0C457793B}">
      <dgm:prSet/>
      <dgm:spPr/>
      <dgm:t>
        <a:bodyPr/>
        <a:lstStyle/>
        <a:p>
          <a:endParaRPr lang="es-ES"/>
        </a:p>
      </dgm:t>
    </dgm:pt>
    <dgm:pt modelId="{1EC6BC5F-4396-4B53-A806-5961E8EB0862}" type="sibTrans" cxnId="{9DE004D8-1389-42CD-A2F8-99A0C457793B}">
      <dgm:prSet/>
      <dgm:spPr/>
      <dgm:t>
        <a:bodyPr/>
        <a:lstStyle/>
        <a:p>
          <a:endParaRPr lang="es-ES"/>
        </a:p>
      </dgm:t>
    </dgm:pt>
    <dgm:pt modelId="{22EB6D73-DBAB-42E0-AE02-C32132773AA8}">
      <dgm:prSet phldrT="[Texto]"/>
      <dgm:spPr/>
      <dgm:t>
        <a:bodyPr/>
        <a:lstStyle/>
        <a:p>
          <a:endParaRPr lang="es-ES" dirty="0"/>
        </a:p>
      </dgm:t>
    </dgm:pt>
    <dgm:pt modelId="{629860F6-D0F0-4937-A959-0CF18D365A76}" type="parTrans" cxnId="{2F5B7C06-CC6C-4C49-8DCA-AF743745CCD0}">
      <dgm:prSet/>
      <dgm:spPr/>
      <dgm:t>
        <a:bodyPr/>
        <a:lstStyle/>
        <a:p>
          <a:endParaRPr lang="es-ES"/>
        </a:p>
      </dgm:t>
    </dgm:pt>
    <dgm:pt modelId="{CA2B0737-D75F-4119-87EA-D5CE8E35548D}" type="sibTrans" cxnId="{2F5B7C06-CC6C-4C49-8DCA-AF743745CCD0}">
      <dgm:prSet/>
      <dgm:spPr/>
      <dgm:t>
        <a:bodyPr/>
        <a:lstStyle/>
        <a:p>
          <a:endParaRPr lang="es-ES"/>
        </a:p>
      </dgm:t>
    </dgm:pt>
    <dgm:pt modelId="{B84B759A-616D-4249-80B6-0D5F1D4CE964}" type="pres">
      <dgm:prSet presAssocID="{36CA5277-F755-4D04-9BA9-77C2CFF70641}" presName="Name0" presStyleCnt="0">
        <dgm:presLayoutVars>
          <dgm:dir/>
          <dgm:animLvl val="lvl"/>
          <dgm:resizeHandles/>
        </dgm:presLayoutVars>
      </dgm:prSet>
      <dgm:spPr/>
      <dgm:t>
        <a:bodyPr/>
        <a:lstStyle/>
        <a:p>
          <a:endParaRPr lang="es-ES"/>
        </a:p>
      </dgm:t>
    </dgm:pt>
    <dgm:pt modelId="{D0348237-D72B-45D8-B1C0-F69E859E99FA}" type="pres">
      <dgm:prSet presAssocID="{2853AFD7-DA73-4572-878E-BDE54A6FBB93}" presName="linNode" presStyleCnt="0"/>
      <dgm:spPr/>
    </dgm:pt>
    <dgm:pt modelId="{53156FAB-E99C-4E12-BF05-17263AD33147}" type="pres">
      <dgm:prSet presAssocID="{2853AFD7-DA73-4572-878E-BDE54A6FBB93}" presName="parentShp" presStyleLbl="node1" presStyleIdx="0" presStyleCnt="2" custScaleX="82649" custScaleY="69462">
        <dgm:presLayoutVars>
          <dgm:bulletEnabled val="1"/>
        </dgm:presLayoutVars>
      </dgm:prSet>
      <dgm:spPr/>
      <dgm:t>
        <a:bodyPr/>
        <a:lstStyle/>
        <a:p>
          <a:endParaRPr lang="es-ES"/>
        </a:p>
      </dgm:t>
    </dgm:pt>
    <dgm:pt modelId="{EDAAF231-DF2F-4BDC-8303-ED15CC80DE50}" type="pres">
      <dgm:prSet presAssocID="{2853AFD7-DA73-4572-878E-BDE54A6FBB93}" presName="childShp" presStyleLbl="bgAccFollowNode1" presStyleIdx="0" presStyleCnt="2">
        <dgm:presLayoutVars>
          <dgm:bulletEnabled val="1"/>
        </dgm:presLayoutVars>
      </dgm:prSet>
      <dgm:spPr/>
      <dgm:t>
        <a:bodyPr/>
        <a:lstStyle/>
        <a:p>
          <a:endParaRPr lang="es-ES"/>
        </a:p>
      </dgm:t>
    </dgm:pt>
    <dgm:pt modelId="{1DB8953C-C409-4D6A-B0B3-AFFCB10329CB}" type="pres">
      <dgm:prSet presAssocID="{202A1604-E741-4DAA-AFEE-0DBF05DC9E87}" presName="spacing" presStyleCnt="0"/>
      <dgm:spPr/>
    </dgm:pt>
    <dgm:pt modelId="{DA6735B5-411B-4233-9EC8-241E313A2D57}" type="pres">
      <dgm:prSet presAssocID="{4E859033-F2F4-4AC0-8E4B-839CD38D1946}" presName="linNode" presStyleCnt="0"/>
      <dgm:spPr/>
    </dgm:pt>
    <dgm:pt modelId="{695AF72F-8308-48D7-8BBB-D29BA89CDB1A}" type="pres">
      <dgm:prSet presAssocID="{4E859033-F2F4-4AC0-8E4B-839CD38D1946}" presName="parentShp" presStyleLbl="node1" presStyleIdx="1" presStyleCnt="2" custScaleX="89444" custScaleY="64534">
        <dgm:presLayoutVars>
          <dgm:bulletEnabled val="1"/>
        </dgm:presLayoutVars>
      </dgm:prSet>
      <dgm:spPr/>
      <dgm:t>
        <a:bodyPr/>
        <a:lstStyle/>
        <a:p>
          <a:endParaRPr lang="es-ES"/>
        </a:p>
      </dgm:t>
    </dgm:pt>
    <dgm:pt modelId="{6E42ACF9-EF63-4851-9F42-ABC9751B5C8A}" type="pres">
      <dgm:prSet presAssocID="{4E859033-F2F4-4AC0-8E4B-839CD38D1946}" presName="childShp" presStyleLbl="bgAccFollowNode1" presStyleIdx="1" presStyleCnt="2">
        <dgm:presLayoutVars>
          <dgm:bulletEnabled val="1"/>
        </dgm:presLayoutVars>
      </dgm:prSet>
      <dgm:spPr/>
      <dgm:t>
        <a:bodyPr/>
        <a:lstStyle/>
        <a:p>
          <a:endParaRPr lang="es-ES"/>
        </a:p>
      </dgm:t>
    </dgm:pt>
  </dgm:ptLst>
  <dgm:cxnLst>
    <dgm:cxn modelId="{6FC96621-EE7E-4505-830C-636427F78627}" type="presOf" srcId="{36CA5277-F755-4D04-9BA9-77C2CFF70641}" destId="{B84B759A-616D-4249-80B6-0D5F1D4CE964}" srcOrd="0" destOrd="0" presId="urn:microsoft.com/office/officeart/2005/8/layout/vList6"/>
    <dgm:cxn modelId="{200E7C6B-5E62-4E5D-9B82-62EB7CBBEA69}" srcId="{2853AFD7-DA73-4572-878E-BDE54A6FBB93}" destId="{E37AD453-242C-477C-8074-0EDA206995D7}" srcOrd="1" destOrd="0" parTransId="{3BAE39BB-AE8E-4F75-A317-14C253662B9D}" sibTransId="{3BD39B55-979F-4A70-936F-03D37831B9C2}"/>
    <dgm:cxn modelId="{2F5B7C06-CC6C-4C49-8DCA-AF743745CCD0}" srcId="{2853AFD7-DA73-4572-878E-BDE54A6FBB93}" destId="{22EB6D73-DBAB-42E0-AE02-C32132773AA8}" srcOrd="0" destOrd="0" parTransId="{629860F6-D0F0-4937-A959-0CF18D365A76}" sibTransId="{CA2B0737-D75F-4119-87EA-D5CE8E35548D}"/>
    <dgm:cxn modelId="{A25D3F16-B647-41C9-850E-463BC94B5D1F}" srcId="{4E859033-F2F4-4AC0-8E4B-839CD38D1946}" destId="{A7A47A75-63DA-4FBE-A0EB-6844311553DD}" srcOrd="0" destOrd="0" parTransId="{7B8ABF69-1CF1-4955-8E15-C31103460B6D}" sibTransId="{27F5000D-D076-4EBE-88FB-067EB664CCE3}"/>
    <dgm:cxn modelId="{CD5CC7AF-F93E-4690-BD81-4A7A94F6151E}" type="presOf" srcId="{A7A47A75-63DA-4FBE-A0EB-6844311553DD}" destId="{6E42ACF9-EF63-4851-9F42-ABC9751B5C8A}" srcOrd="0" destOrd="0" presId="urn:microsoft.com/office/officeart/2005/8/layout/vList6"/>
    <dgm:cxn modelId="{B6A677E0-FCA7-48D7-AD0A-143206A6CE27}" type="presOf" srcId="{78BF501E-A7DA-4594-B195-A3FBCA82C29D}" destId="{6E42ACF9-EF63-4851-9F42-ABC9751B5C8A}" srcOrd="0" destOrd="1" presId="urn:microsoft.com/office/officeart/2005/8/layout/vList6"/>
    <dgm:cxn modelId="{743E8B45-C74F-48C3-BFCD-C7D6C47A274F}" type="presOf" srcId="{E37AD453-242C-477C-8074-0EDA206995D7}" destId="{EDAAF231-DF2F-4BDC-8303-ED15CC80DE50}" srcOrd="0" destOrd="1" presId="urn:microsoft.com/office/officeart/2005/8/layout/vList6"/>
    <dgm:cxn modelId="{9DE004D8-1389-42CD-A2F8-99A0C457793B}" srcId="{4E859033-F2F4-4AC0-8E4B-839CD38D1946}" destId="{78BF501E-A7DA-4594-B195-A3FBCA82C29D}" srcOrd="1" destOrd="0" parTransId="{711CBCB3-286C-463F-BADA-EA6B20A77500}" sibTransId="{1EC6BC5F-4396-4B53-A806-5961E8EB0862}"/>
    <dgm:cxn modelId="{563F821C-6DC6-4751-8802-0081D011B607}" type="presOf" srcId="{2853AFD7-DA73-4572-878E-BDE54A6FBB93}" destId="{53156FAB-E99C-4E12-BF05-17263AD33147}" srcOrd="0" destOrd="0" presId="urn:microsoft.com/office/officeart/2005/8/layout/vList6"/>
    <dgm:cxn modelId="{6FA2D7B4-3225-4262-88FD-0BB7EB1EA1F5}" type="presOf" srcId="{4E859033-F2F4-4AC0-8E4B-839CD38D1946}" destId="{695AF72F-8308-48D7-8BBB-D29BA89CDB1A}" srcOrd="0" destOrd="0" presId="urn:microsoft.com/office/officeart/2005/8/layout/vList6"/>
    <dgm:cxn modelId="{379094C0-C1CB-493E-AEC3-9C27B2022C0F}" type="presOf" srcId="{22EB6D73-DBAB-42E0-AE02-C32132773AA8}" destId="{EDAAF231-DF2F-4BDC-8303-ED15CC80DE50}" srcOrd="0" destOrd="0" presId="urn:microsoft.com/office/officeart/2005/8/layout/vList6"/>
    <dgm:cxn modelId="{E0C1F700-3776-47D0-BDC0-905E92566177}" srcId="{36CA5277-F755-4D04-9BA9-77C2CFF70641}" destId="{4E859033-F2F4-4AC0-8E4B-839CD38D1946}" srcOrd="1" destOrd="0" parTransId="{84709456-AAD5-434D-AB44-C2F1E730BF18}" sibTransId="{415E0A9B-370B-43B3-9FA1-C3B1A6C3F6E2}"/>
    <dgm:cxn modelId="{7B10E5A6-8656-401E-967D-37CBE2533551}" srcId="{36CA5277-F755-4D04-9BA9-77C2CFF70641}" destId="{2853AFD7-DA73-4572-878E-BDE54A6FBB93}" srcOrd="0" destOrd="0" parTransId="{066696C2-0A56-4B57-800A-1B594BF1E3E5}" sibTransId="{202A1604-E741-4DAA-AFEE-0DBF05DC9E87}"/>
    <dgm:cxn modelId="{9AE35183-F135-4872-A287-08E9C7DA19F4}" type="presParOf" srcId="{B84B759A-616D-4249-80B6-0D5F1D4CE964}" destId="{D0348237-D72B-45D8-B1C0-F69E859E99FA}" srcOrd="0" destOrd="0" presId="urn:microsoft.com/office/officeart/2005/8/layout/vList6"/>
    <dgm:cxn modelId="{93CFBD4B-E507-407F-951B-E67DD2B9FDC0}" type="presParOf" srcId="{D0348237-D72B-45D8-B1C0-F69E859E99FA}" destId="{53156FAB-E99C-4E12-BF05-17263AD33147}" srcOrd="0" destOrd="0" presId="urn:microsoft.com/office/officeart/2005/8/layout/vList6"/>
    <dgm:cxn modelId="{6B003E42-E05B-4EBA-9402-0084C483B4DA}" type="presParOf" srcId="{D0348237-D72B-45D8-B1C0-F69E859E99FA}" destId="{EDAAF231-DF2F-4BDC-8303-ED15CC80DE50}" srcOrd="1" destOrd="0" presId="urn:microsoft.com/office/officeart/2005/8/layout/vList6"/>
    <dgm:cxn modelId="{D0EDE952-6894-4CE0-A3E5-138F558BBB88}" type="presParOf" srcId="{B84B759A-616D-4249-80B6-0D5F1D4CE964}" destId="{1DB8953C-C409-4D6A-B0B3-AFFCB10329CB}" srcOrd="1" destOrd="0" presId="urn:microsoft.com/office/officeart/2005/8/layout/vList6"/>
    <dgm:cxn modelId="{15BAE41E-12C8-4440-9E18-52F0F240F618}" type="presParOf" srcId="{B84B759A-616D-4249-80B6-0D5F1D4CE964}" destId="{DA6735B5-411B-4233-9EC8-241E313A2D57}" srcOrd="2" destOrd="0" presId="urn:microsoft.com/office/officeart/2005/8/layout/vList6"/>
    <dgm:cxn modelId="{6ED8793B-BE1E-4D62-B48F-0189D5F2D9C6}" type="presParOf" srcId="{DA6735B5-411B-4233-9EC8-241E313A2D57}" destId="{695AF72F-8308-48D7-8BBB-D29BA89CDB1A}" srcOrd="0" destOrd="0" presId="urn:microsoft.com/office/officeart/2005/8/layout/vList6"/>
    <dgm:cxn modelId="{DB4316B7-8757-4482-AEB1-96E1492E9AF6}" type="presParOf" srcId="{DA6735B5-411B-4233-9EC8-241E313A2D57}" destId="{6E42ACF9-EF63-4851-9F42-ABC9751B5C8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EF5CC2-4C80-440C-B77B-E12DA8A7A05E}" type="doc">
      <dgm:prSet loTypeId="urn:microsoft.com/office/officeart/2005/8/layout/hList1" loCatId="list" qsTypeId="urn:microsoft.com/office/officeart/2005/8/quickstyle/simple5" qsCatId="simple" csTypeId="urn:microsoft.com/office/officeart/2005/8/colors/accent0_2" csCatId="mainScheme" phldr="1"/>
      <dgm:spPr/>
      <dgm:t>
        <a:bodyPr/>
        <a:lstStyle/>
        <a:p>
          <a:endParaRPr lang="es-ES"/>
        </a:p>
      </dgm:t>
    </dgm:pt>
    <dgm:pt modelId="{053F253E-8A99-4FAC-A874-E763DA33E176}">
      <dgm:prSet phldrT="[Texto]"/>
      <dgm:spPr/>
      <dgm:t>
        <a:bodyPr/>
        <a:lstStyle/>
        <a:p>
          <a:r>
            <a:rPr lang="es-ES" dirty="0"/>
            <a:t>De investigación</a:t>
          </a:r>
        </a:p>
      </dgm:t>
    </dgm:pt>
    <dgm:pt modelId="{C06B423F-A79E-494B-94F7-DF0FAD18C2F0}" type="parTrans" cxnId="{60DA0CF6-E644-423E-8499-B21193327451}">
      <dgm:prSet/>
      <dgm:spPr/>
      <dgm:t>
        <a:bodyPr/>
        <a:lstStyle/>
        <a:p>
          <a:endParaRPr lang="es-ES"/>
        </a:p>
      </dgm:t>
    </dgm:pt>
    <dgm:pt modelId="{3CD7BBE6-C9AB-4D65-B220-5B2E84F313F9}" type="sibTrans" cxnId="{60DA0CF6-E644-423E-8499-B21193327451}">
      <dgm:prSet/>
      <dgm:spPr/>
      <dgm:t>
        <a:bodyPr/>
        <a:lstStyle/>
        <a:p>
          <a:endParaRPr lang="es-ES"/>
        </a:p>
      </dgm:t>
    </dgm:pt>
    <dgm:pt modelId="{9D6018CB-DAAC-438E-8D1A-CB55C2B1B7B3}">
      <dgm:prSet phldrT="[Texto]"/>
      <dgm:spPr/>
      <dgm:t>
        <a:bodyPr/>
        <a:lstStyle/>
        <a:p>
          <a:r>
            <a:rPr lang="es-EC" dirty="0"/>
            <a:t>Las exportaciones de harina de pescado desde Ecuador hacia China, Japón y Colombia incrementaron durante el periodo 2013-2018.</a:t>
          </a:r>
          <a:endParaRPr lang="es-ES" dirty="0"/>
        </a:p>
      </dgm:t>
    </dgm:pt>
    <dgm:pt modelId="{A5EC67FE-F9B0-4E40-976C-C8BB609C3AF2}" type="parTrans" cxnId="{1373EA8F-89AE-48EA-A2C8-FA564B3A5E21}">
      <dgm:prSet/>
      <dgm:spPr/>
      <dgm:t>
        <a:bodyPr/>
        <a:lstStyle/>
        <a:p>
          <a:endParaRPr lang="es-ES"/>
        </a:p>
      </dgm:t>
    </dgm:pt>
    <dgm:pt modelId="{3F1F70A7-FCD1-4803-8595-2198E6DAD514}" type="sibTrans" cxnId="{1373EA8F-89AE-48EA-A2C8-FA564B3A5E21}">
      <dgm:prSet/>
      <dgm:spPr/>
      <dgm:t>
        <a:bodyPr/>
        <a:lstStyle/>
        <a:p>
          <a:endParaRPr lang="es-ES"/>
        </a:p>
      </dgm:t>
    </dgm:pt>
    <dgm:pt modelId="{C6CF95E8-BB56-4981-A2D2-6689E6EDA1C2}">
      <dgm:prSet phldrT="[Texto]"/>
      <dgm:spPr/>
      <dgm:t>
        <a:bodyPr/>
        <a:lstStyle/>
        <a:p>
          <a:r>
            <a:rPr lang="es-ES" dirty="0"/>
            <a:t>Nula</a:t>
          </a:r>
        </a:p>
      </dgm:t>
    </dgm:pt>
    <dgm:pt modelId="{E4459B3B-63F8-4AD1-8384-EA32E54FE3E4}" type="parTrans" cxnId="{ABA54418-A7D3-4992-903B-352C5B2906F1}">
      <dgm:prSet/>
      <dgm:spPr/>
      <dgm:t>
        <a:bodyPr/>
        <a:lstStyle/>
        <a:p>
          <a:endParaRPr lang="es-ES"/>
        </a:p>
      </dgm:t>
    </dgm:pt>
    <dgm:pt modelId="{8426C698-4E2C-459C-91B2-FA46573F75D0}" type="sibTrans" cxnId="{ABA54418-A7D3-4992-903B-352C5B2906F1}">
      <dgm:prSet/>
      <dgm:spPr/>
      <dgm:t>
        <a:bodyPr/>
        <a:lstStyle/>
        <a:p>
          <a:endParaRPr lang="es-ES"/>
        </a:p>
      </dgm:t>
    </dgm:pt>
    <dgm:pt modelId="{28FFB689-76A1-4D91-B06B-F9A3E16AF39A}">
      <dgm:prSet phldrT="[Texto]"/>
      <dgm:spPr/>
      <dgm:t>
        <a:bodyPr/>
        <a:lstStyle/>
        <a:p>
          <a:r>
            <a:rPr lang="es-EC" dirty="0"/>
            <a:t>Las exportaciones de harina de pescado desde Ecuador hacia China, Japón y Colombia disminuyeron durante el periodo 2013-2018.</a:t>
          </a:r>
          <a:endParaRPr lang="es-ES" dirty="0"/>
        </a:p>
      </dgm:t>
    </dgm:pt>
    <dgm:pt modelId="{335A0A5F-7B73-436E-B1A4-9BD0C6AB0E06}" type="parTrans" cxnId="{84A5D94F-8E28-4D8F-85EA-E64A145FAB6B}">
      <dgm:prSet/>
      <dgm:spPr/>
      <dgm:t>
        <a:bodyPr/>
        <a:lstStyle/>
        <a:p>
          <a:endParaRPr lang="es-ES"/>
        </a:p>
      </dgm:t>
    </dgm:pt>
    <dgm:pt modelId="{83584DA4-461E-4001-AF66-132AAEC22A03}" type="sibTrans" cxnId="{84A5D94F-8E28-4D8F-85EA-E64A145FAB6B}">
      <dgm:prSet/>
      <dgm:spPr/>
      <dgm:t>
        <a:bodyPr/>
        <a:lstStyle/>
        <a:p>
          <a:endParaRPr lang="es-ES"/>
        </a:p>
      </dgm:t>
    </dgm:pt>
    <dgm:pt modelId="{624930CD-B236-4B5A-B69D-46D207BF45D9}">
      <dgm:prSet phldrT="[Texto]"/>
      <dgm:spPr/>
      <dgm:t>
        <a:bodyPr/>
        <a:lstStyle/>
        <a:p>
          <a:r>
            <a:rPr lang="es-ES" dirty="0"/>
            <a:t>Alternativa </a:t>
          </a:r>
        </a:p>
      </dgm:t>
    </dgm:pt>
    <dgm:pt modelId="{D7EA25FE-FFA2-4B91-A902-F03220948858}" type="parTrans" cxnId="{3F97BB63-A3F8-4911-81C4-F136B688DD80}">
      <dgm:prSet/>
      <dgm:spPr/>
      <dgm:t>
        <a:bodyPr/>
        <a:lstStyle/>
        <a:p>
          <a:endParaRPr lang="es-ES"/>
        </a:p>
      </dgm:t>
    </dgm:pt>
    <dgm:pt modelId="{1AE8BAF4-3FFD-40A6-8800-0F50A5D06180}" type="sibTrans" cxnId="{3F97BB63-A3F8-4911-81C4-F136B688DD80}">
      <dgm:prSet/>
      <dgm:spPr/>
      <dgm:t>
        <a:bodyPr/>
        <a:lstStyle/>
        <a:p>
          <a:endParaRPr lang="es-ES"/>
        </a:p>
      </dgm:t>
    </dgm:pt>
    <dgm:pt modelId="{8D87C620-FB57-4B7D-8115-F33DBD5009AE}">
      <dgm:prSet phldrT="[Texto]"/>
      <dgm:spPr/>
      <dgm:t>
        <a:bodyPr/>
        <a:lstStyle/>
        <a:p>
          <a:r>
            <a:rPr lang="es-EC" dirty="0"/>
            <a:t>Las exportaciones de harina de pescado desde Ecuador hacia China, Japón y Colombia son influenciadas por factores de comercio exterior durante el periodo 2013-2018.</a:t>
          </a:r>
          <a:endParaRPr lang="es-ES" dirty="0"/>
        </a:p>
      </dgm:t>
    </dgm:pt>
    <dgm:pt modelId="{9A7D6ED7-D243-4F65-922A-10E79B855A48}" type="parTrans" cxnId="{E7A1B6CB-AD28-4AEC-BA19-03246B0E7135}">
      <dgm:prSet/>
      <dgm:spPr/>
      <dgm:t>
        <a:bodyPr/>
        <a:lstStyle/>
        <a:p>
          <a:endParaRPr lang="es-ES"/>
        </a:p>
      </dgm:t>
    </dgm:pt>
    <dgm:pt modelId="{6DB9EB16-2A2F-439F-A773-D90FACDE0608}" type="sibTrans" cxnId="{E7A1B6CB-AD28-4AEC-BA19-03246B0E7135}">
      <dgm:prSet/>
      <dgm:spPr/>
      <dgm:t>
        <a:bodyPr/>
        <a:lstStyle/>
        <a:p>
          <a:endParaRPr lang="es-ES"/>
        </a:p>
      </dgm:t>
    </dgm:pt>
    <dgm:pt modelId="{C36C3D1B-0968-496C-BDD4-DBB3D34733D5}">
      <dgm:prSet/>
      <dgm:spPr/>
      <dgm:t>
        <a:bodyPr/>
        <a:lstStyle/>
        <a:p>
          <a:endParaRPr lang="es-ES" dirty="0"/>
        </a:p>
      </dgm:t>
    </dgm:pt>
    <dgm:pt modelId="{C20AD956-0BDD-4D06-BCDE-009DFC95B3CA}" type="parTrans" cxnId="{3CFB8C69-F5FC-47E2-985C-F647B188D18C}">
      <dgm:prSet/>
      <dgm:spPr/>
      <dgm:t>
        <a:bodyPr/>
        <a:lstStyle/>
        <a:p>
          <a:endParaRPr lang="es-ES"/>
        </a:p>
      </dgm:t>
    </dgm:pt>
    <dgm:pt modelId="{B1E86F67-7953-431D-8816-BB055F58A2C5}" type="sibTrans" cxnId="{3CFB8C69-F5FC-47E2-985C-F647B188D18C}">
      <dgm:prSet/>
      <dgm:spPr/>
      <dgm:t>
        <a:bodyPr/>
        <a:lstStyle/>
        <a:p>
          <a:endParaRPr lang="es-ES"/>
        </a:p>
      </dgm:t>
    </dgm:pt>
    <dgm:pt modelId="{5415E657-F6C7-4279-B088-2EF0239CC379}" type="pres">
      <dgm:prSet presAssocID="{C4EF5CC2-4C80-440C-B77B-E12DA8A7A05E}" presName="Name0" presStyleCnt="0">
        <dgm:presLayoutVars>
          <dgm:dir/>
          <dgm:animLvl val="lvl"/>
          <dgm:resizeHandles val="exact"/>
        </dgm:presLayoutVars>
      </dgm:prSet>
      <dgm:spPr/>
      <dgm:t>
        <a:bodyPr/>
        <a:lstStyle/>
        <a:p>
          <a:endParaRPr lang="es-ES"/>
        </a:p>
      </dgm:t>
    </dgm:pt>
    <dgm:pt modelId="{4844CE51-6614-44BF-B64A-C2EB16E362E8}" type="pres">
      <dgm:prSet presAssocID="{053F253E-8A99-4FAC-A874-E763DA33E176}" presName="composite" presStyleCnt="0"/>
      <dgm:spPr/>
    </dgm:pt>
    <dgm:pt modelId="{2700A7A7-D675-446B-AE3C-4A33C215BDBA}" type="pres">
      <dgm:prSet presAssocID="{053F253E-8A99-4FAC-A874-E763DA33E176}" presName="parTx" presStyleLbl="alignNode1" presStyleIdx="0" presStyleCnt="3">
        <dgm:presLayoutVars>
          <dgm:chMax val="0"/>
          <dgm:chPref val="0"/>
          <dgm:bulletEnabled val="1"/>
        </dgm:presLayoutVars>
      </dgm:prSet>
      <dgm:spPr/>
      <dgm:t>
        <a:bodyPr/>
        <a:lstStyle/>
        <a:p>
          <a:endParaRPr lang="es-ES"/>
        </a:p>
      </dgm:t>
    </dgm:pt>
    <dgm:pt modelId="{E6F3FDA2-B50D-4BA3-8891-8201AA91A118}" type="pres">
      <dgm:prSet presAssocID="{053F253E-8A99-4FAC-A874-E763DA33E176}" presName="desTx" presStyleLbl="alignAccFollowNode1" presStyleIdx="0" presStyleCnt="3">
        <dgm:presLayoutVars>
          <dgm:bulletEnabled val="1"/>
        </dgm:presLayoutVars>
      </dgm:prSet>
      <dgm:spPr/>
      <dgm:t>
        <a:bodyPr/>
        <a:lstStyle/>
        <a:p>
          <a:endParaRPr lang="es-ES"/>
        </a:p>
      </dgm:t>
    </dgm:pt>
    <dgm:pt modelId="{7BA1F9CB-810D-4A74-BC8F-D92D0097CFD5}" type="pres">
      <dgm:prSet presAssocID="{3CD7BBE6-C9AB-4D65-B220-5B2E84F313F9}" presName="space" presStyleCnt="0"/>
      <dgm:spPr/>
    </dgm:pt>
    <dgm:pt modelId="{E4712AE3-9719-446B-957C-9B1284B9F8A8}" type="pres">
      <dgm:prSet presAssocID="{C6CF95E8-BB56-4981-A2D2-6689E6EDA1C2}" presName="composite" presStyleCnt="0"/>
      <dgm:spPr/>
    </dgm:pt>
    <dgm:pt modelId="{920A9FBF-C371-47FD-A9AF-0BC67EE1FFB6}" type="pres">
      <dgm:prSet presAssocID="{C6CF95E8-BB56-4981-A2D2-6689E6EDA1C2}" presName="parTx" presStyleLbl="alignNode1" presStyleIdx="1" presStyleCnt="3">
        <dgm:presLayoutVars>
          <dgm:chMax val="0"/>
          <dgm:chPref val="0"/>
          <dgm:bulletEnabled val="1"/>
        </dgm:presLayoutVars>
      </dgm:prSet>
      <dgm:spPr/>
      <dgm:t>
        <a:bodyPr/>
        <a:lstStyle/>
        <a:p>
          <a:endParaRPr lang="es-ES"/>
        </a:p>
      </dgm:t>
    </dgm:pt>
    <dgm:pt modelId="{2A5E8536-E25A-4C1D-8D79-218E979E2A34}" type="pres">
      <dgm:prSet presAssocID="{C6CF95E8-BB56-4981-A2D2-6689E6EDA1C2}" presName="desTx" presStyleLbl="alignAccFollowNode1" presStyleIdx="1" presStyleCnt="3">
        <dgm:presLayoutVars>
          <dgm:bulletEnabled val="1"/>
        </dgm:presLayoutVars>
      </dgm:prSet>
      <dgm:spPr/>
      <dgm:t>
        <a:bodyPr/>
        <a:lstStyle/>
        <a:p>
          <a:endParaRPr lang="es-ES"/>
        </a:p>
      </dgm:t>
    </dgm:pt>
    <dgm:pt modelId="{501C2903-5F6F-4B78-886C-3D92652EE20A}" type="pres">
      <dgm:prSet presAssocID="{8426C698-4E2C-459C-91B2-FA46573F75D0}" presName="space" presStyleCnt="0"/>
      <dgm:spPr/>
    </dgm:pt>
    <dgm:pt modelId="{63217A9F-AA4B-40EA-8B1D-6EC01A5DE340}" type="pres">
      <dgm:prSet presAssocID="{624930CD-B236-4B5A-B69D-46D207BF45D9}" presName="composite" presStyleCnt="0"/>
      <dgm:spPr/>
    </dgm:pt>
    <dgm:pt modelId="{73F384FD-31C4-454C-9796-725D204D19CC}" type="pres">
      <dgm:prSet presAssocID="{624930CD-B236-4B5A-B69D-46D207BF45D9}" presName="parTx" presStyleLbl="alignNode1" presStyleIdx="2" presStyleCnt="3">
        <dgm:presLayoutVars>
          <dgm:chMax val="0"/>
          <dgm:chPref val="0"/>
          <dgm:bulletEnabled val="1"/>
        </dgm:presLayoutVars>
      </dgm:prSet>
      <dgm:spPr/>
      <dgm:t>
        <a:bodyPr/>
        <a:lstStyle/>
        <a:p>
          <a:endParaRPr lang="es-ES"/>
        </a:p>
      </dgm:t>
    </dgm:pt>
    <dgm:pt modelId="{65F84C3C-EBD6-4BFB-AA73-F98629CE6EB0}" type="pres">
      <dgm:prSet presAssocID="{624930CD-B236-4B5A-B69D-46D207BF45D9}" presName="desTx" presStyleLbl="alignAccFollowNode1" presStyleIdx="2" presStyleCnt="3">
        <dgm:presLayoutVars>
          <dgm:bulletEnabled val="1"/>
        </dgm:presLayoutVars>
      </dgm:prSet>
      <dgm:spPr/>
      <dgm:t>
        <a:bodyPr/>
        <a:lstStyle/>
        <a:p>
          <a:endParaRPr lang="es-ES"/>
        </a:p>
      </dgm:t>
    </dgm:pt>
  </dgm:ptLst>
  <dgm:cxnLst>
    <dgm:cxn modelId="{53E75BB4-D736-4A30-BB21-5076F5DEEC96}" type="presOf" srcId="{C4EF5CC2-4C80-440C-B77B-E12DA8A7A05E}" destId="{5415E657-F6C7-4279-B088-2EF0239CC379}" srcOrd="0" destOrd="0" presId="urn:microsoft.com/office/officeart/2005/8/layout/hList1"/>
    <dgm:cxn modelId="{92BB2DFD-F0B0-432B-BF0E-B2636FA9DECB}" type="presOf" srcId="{624930CD-B236-4B5A-B69D-46D207BF45D9}" destId="{73F384FD-31C4-454C-9796-725D204D19CC}" srcOrd="0" destOrd="0" presId="urn:microsoft.com/office/officeart/2005/8/layout/hList1"/>
    <dgm:cxn modelId="{3CFB8C69-F5FC-47E2-985C-F647B188D18C}" srcId="{053F253E-8A99-4FAC-A874-E763DA33E176}" destId="{C36C3D1B-0968-496C-BDD4-DBB3D34733D5}" srcOrd="1" destOrd="0" parTransId="{C20AD956-0BDD-4D06-BCDE-009DFC95B3CA}" sibTransId="{B1E86F67-7953-431D-8816-BB055F58A2C5}"/>
    <dgm:cxn modelId="{60825D39-2D6D-4486-90C3-F5AF21AD312F}" type="presOf" srcId="{053F253E-8A99-4FAC-A874-E763DA33E176}" destId="{2700A7A7-D675-446B-AE3C-4A33C215BDBA}" srcOrd="0" destOrd="0" presId="urn:microsoft.com/office/officeart/2005/8/layout/hList1"/>
    <dgm:cxn modelId="{E7A1B6CB-AD28-4AEC-BA19-03246B0E7135}" srcId="{624930CD-B236-4B5A-B69D-46D207BF45D9}" destId="{8D87C620-FB57-4B7D-8115-F33DBD5009AE}" srcOrd="0" destOrd="0" parTransId="{9A7D6ED7-D243-4F65-922A-10E79B855A48}" sibTransId="{6DB9EB16-2A2F-439F-A773-D90FACDE0608}"/>
    <dgm:cxn modelId="{997418B8-A6DA-490E-AD49-3776EF58A8FE}" type="presOf" srcId="{C36C3D1B-0968-496C-BDD4-DBB3D34733D5}" destId="{E6F3FDA2-B50D-4BA3-8891-8201AA91A118}" srcOrd="0" destOrd="1" presId="urn:microsoft.com/office/officeart/2005/8/layout/hList1"/>
    <dgm:cxn modelId="{748624E5-B395-4802-B210-228949D17E7A}" type="presOf" srcId="{C6CF95E8-BB56-4981-A2D2-6689E6EDA1C2}" destId="{920A9FBF-C371-47FD-A9AF-0BC67EE1FFB6}" srcOrd="0" destOrd="0" presId="urn:microsoft.com/office/officeart/2005/8/layout/hList1"/>
    <dgm:cxn modelId="{84A5D94F-8E28-4D8F-85EA-E64A145FAB6B}" srcId="{C6CF95E8-BB56-4981-A2D2-6689E6EDA1C2}" destId="{28FFB689-76A1-4D91-B06B-F9A3E16AF39A}" srcOrd="0" destOrd="0" parTransId="{335A0A5F-7B73-436E-B1A4-9BD0C6AB0E06}" sibTransId="{83584DA4-461E-4001-AF66-132AAEC22A03}"/>
    <dgm:cxn modelId="{60DA0CF6-E644-423E-8499-B21193327451}" srcId="{C4EF5CC2-4C80-440C-B77B-E12DA8A7A05E}" destId="{053F253E-8A99-4FAC-A874-E763DA33E176}" srcOrd="0" destOrd="0" parTransId="{C06B423F-A79E-494B-94F7-DF0FAD18C2F0}" sibTransId="{3CD7BBE6-C9AB-4D65-B220-5B2E84F313F9}"/>
    <dgm:cxn modelId="{1373EA8F-89AE-48EA-A2C8-FA564B3A5E21}" srcId="{053F253E-8A99-4FAC-A874-E763DA33E176}" destId="{9D6018CB-DAAC-438E-8D1A-CB55C2B1B7B3}" srcOrd="0" destOrd="0" parTransId="{A5EC67FE-F9B0-4E40-976C-C8BB609C3AF2}" sibTransId="{3F1F70A7-FCD1-4803-8595-2198E6DAD514}"/>
    <dgm:cxn modelId="{CFC1F31D-D44B-44A6-A4FB-336A6A19828C}" type="presOf" srcId="{28FFB689-76A1-4D91-B06B-F9A3E16AF39A}" destId="{2A5E8536-E25A-4C1D-8D79-218E979E2A34}" srcOrd="0" destOrd="0" presId="urn:microsoft.com/office/officeart/2005/8/layout/hList1"/>
    <dgm:cxn modelId="{21DD0D57-C2BE-42F8-A80E-1BEDCBEA76BA}" type="presOf" srcId="{8D87C620-FB57-4B7D-8115-F33DBD5009AE}" destId="{65F84C3C-EBD6-4BFB-AA73-F98629CE6EB0}" srcOrd="0" destOrd="0" presId="urn:microsoft.com/office/officeart/2005/8/layout/hList1"/>
    <dgm:cxn modelId="{ABA54418-A7D3-4992-903B-352C5B2906F1}" srcId="{C4EF5CC2-4C80-440C-B77B-E12DA8A7A05E}" destId="{C6CF95E8-BB56-4981-A2D2-6689E6EDA1C2}" srcOrd="1" destOrd="0" parTransId="{E4459B3B-63F8-4AD1-8384-EA32E54FE3E4}" sibTransId="{8426C698-4E2C-459C-91B2-FA46573F75D0}"/>
    <dgm:cxn modelId="{3F97BB63-A3F8-4911-81C4-F136B688DD80}" srcId="{C4EF5CC2-4C80-440C-B77B-E12DA8A7A05E}" destId="{624930CD-B236-4B5A-B69D-46D207BF45D9}" srcOrd="2" destOrd="0" parTransId="{D7EA25FE-FFA2-4B91-A902-F03220948858}" sibTransId="{1AE8BAF4-3FFD-40A6-8800-0F50A5D06180}"/>
    <dgm:cxn modelId="{A29016A0-6592-47C6-BE65-32226BDE5FB4}" type="presOf" srcId="{9D6018CB-DAAC-438E-8D1A-CB55C2B1B7B3}" destId="{E6F3FDA2-B50D-4BA3-8891-8201AA91A118}" srcOrd="0" destOrd="0" presId="urn:microsoft.com/office/officeart/2005/8/layout/hList1"/>
    <dgm:cxn modelId="{5C3B9B0E-DEC1-4A9A-BBF2-919EC2AE2221}" type="presParOf" srcId="{5415E657-F6C7-4279-B088-2EF0239CC379}" destId="{4844CE51-6614-44BF-B64A-C2EB16E362E8}" srcOrd="0" destOrd="0" presId="urn:microsoft.com/office/officeart/2005/8/layout/hList1"/>
    <dgm:cxn modelId="{FDFD652B-16E1-46C5-8F13-336FE47E244B}" type="presParOf" srcId="{4844CE51-6614-44BF-B64A-C2EB16E362E8}" destId="{2700A7A7-D675-446B-AE3C-4A33C215BDBA}" srcOrd="0" destOrd="0" presId="urn:microsoft.com/office/officeart/2005/8/layout/hList1"/>
    <dgm:cxn modelId="{652186DA-3F5D-45C0-9E83-4D938D26CFBC}" type="presParOf" srcId="{4844CE51-6614-44BF-B64A-C2EB16E362E8}" destId="{E6F3FDA2-B50D-4BA3-8891-8201AA91A118}" srcOrd="1" destOrd="0" presId="urn:microsoft.com/office/officeart/2005/8/layout/hList1"/>
    <dgm:cxn modelId="{274665ED-892B-4355-B35A-334538D6CE2B}" type="presParOf" srcId="{5415E657-F6C7-4279-B088-2EF0239CC379}" destId="{7BA1F9CB-810D-4A74-BC8F-D92D0097CFD5}" srcOrd="1" destOrd="0" presId="urn:microsoft.com/office/officeart/2005/8/layout/hList1"/>
    <dgm:cxn modelId="{EB05ADDF-A061-4FFD-8093-3FF957BC0ECB}" type="presParOf" srcId="{5415E657-F6C7-4279-B088-2EF0239CC379}" destId="{E4712AE3-9719-446B-957C-9B1284B9F8A8}" srcOrd="2" destOrd="0" presId="urn:microsoft.com/office/officeart/2005/8/layout/hList1"/>
    <dgm:cxn modelId="{4B2507FA-9138-44D4-9F79-974423B56975}" type="presParOf" srcId="{E4712AE3-9719-446B-957C-9B1284B9F8A8}" destId="{920A9FBF-C371-47FD-A9AF-0BC67EE1FFB6}" srcOrd="0" destOrd="0" presId="urn:microsoft.com/office/officeart/2005/8/layout/hList1"/>
    <dgm:cxn modelId="{170E2072-825D-4D9C-8F92-A9A08FDDCC2E}" type="presParOf" srcId="{E4712AE3-9719-446B-957C-9B1284B9F8A8}" destId="{2A5E8536-E25A-4C1D-8D79-218E979E2A34}" srcOrd="1" destOrd="0" presId="urn:microsoft.com/office/officeart/2005/8/layout/hList1"/>
    <dgm:cxn modelId="{9F229C31-C537-4ACB-A1B0-19C3AA54876F}" type="presParOf" srcId="{5415E657-F6C7-4279-B088-2EF0239CC379}" destId="{501C2903-5F6F-4B78-886C-3D92652EE20A}" srcOrd="3" destOrd="0" presId="urn:microsoft.com/office/officeart/2005/8/layout/hList1"/>
    <dgm:cxn modelId="{D2EE2053-E0CC-4B1F-BFF4-697DCB6AC27D}" type="presParOf" srcId="{5415E657-F6C7-4279-B088-2EF0239CC379}" destId="{63217A9F-AA4B-40EA-8B1D-6EC01A5DE340}" srcOrd="4" destOrd="0" presId="urn:microsoft.com/office/officeart/2005/8/layout/hList1"/>
    <dgm:cxn modelId="{4FF5F944-DDA3-4B38-AB4B-73CAB4B21B0A}" type="presParOf" srcId="{63217A9F-AA4B-40EA-8B1D-6EC01A5DE340}" destId="{73F384FD-31C4-454C-9796-725D204D19CC}" srcOrd="0" destOrd="0" presId="urn:microsoft.com/office/officeart/2005/8/layout/hList1"/>
    <dgm:cxn modelId="{AD62860F-8FD9-4B9A-B84A-103380CC3857}" type="presParOf" srcId="{63217A9F-AA4B-40EA-8B1D-6EC01A5DE340}" destId="{65F84C3C-EBD6-4BFB-AA73-F98629CE6EB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92E0E0-7CB7-45CA-B3BE-9FF32417BF4D}" type="doc">
      <dgm:prSet loTypeId="urn:microsoft.com/office/officeart/2005/8/layout/vList5" loCatId="list" qsTypeId="urn:microsoft.com/office/officeart/2005/8/quickstyle/simple5" qsCatId="simple" csTypeId="urn:microsoft.com/office/officeart/2005/8/colors/accent2_1" csCatId="accent2" phldr="1"/>
      <dgm:spPr/>
      <dgm:t>
        <a:bodyPr/>
        <a:lstStyle/>
        <a:p>
          <a:endParaRPr lang="es-ES"/>
        </a:p>
      </dgm:t>
    </dgm:pt>
    <dgm:pt modelId="{5795FC8D-2DE1-4CAE-BAE4-9F2D4FBEBCEF}">
      <dgm:prSet phldrT="[Texto]"/>
      <dgm:spPr/>
      <dgm:t>
        <a:bodyPr/>
        <a:lstStyle/>
        <a:p>
          <a:r>
            <a:rPr lang="es-ES" dirty="0"/>
            <a:t>Enfoque</a:t>
          </a:r>
        </a:p>
      </dgm:t>
    </dgm:pt>
    <dgm:pt modelId="{583916B6-30E4-4BF7-8431-4B909E5BEDBC}" type="parTrans" cxnId="{0A4A65FD-8680-43A2-8C43-E1CBC3BEEBE1}">
      <dgm:prSet/>
      <dgm:spPr/>
      <dgm:t>
        <a:bodyPr/>
        <a:lstStyle/>
        <a:p>
          <a:endParaRPr lang="es-ES"/>
        </a:p>
      </dgm:t>
    </dgm:pt>
    <dgm:pt modelId="{20CC347D-E885-425E-8191-6C8C404AB9A4}" type="sibTrans" cxnId="{0A4A65FD-8680-43A2-8C43-E1CBC3BEEBE1}">
      <dgm:prSet/>
      <dgm:spPr/>
      <dgm:t>
        <a:bodyPr/>
        <a:lstStyle/>
        <a:p>
          <a:endParaRPr lang="es-ES"/>
        </a:p>
      </dgm:t>
    </dgm:pt>
    <dgm:pt modelId="{EB83CCE9-E351-4D28-BBB1-BA0FB5426675}">
      <dgm:prSet phldrT="[Texto]" custT="1"/>
      <dgm:spPr/>
      <dgm:t>
        <a:bodyPr/>
        <a:lstStyle/>
        <a:p>
          <a:r>
            <a:rPr lang="es-ES" sz="2400" dirty="0"/>
            <a:t>Mixto: Cualitativo y cuantitativo </a:t>
          </a:r>
        </a:p>
      </dgm:t>
    </dgm:pt>
    <dgm:pt modelId="{9A40FB29-8079-429D-AC50-1905B93C023A}" type="parTrans" cxnId="{0B616A98-BAAB-48C5-B5A4-79F679B69035}">
      <dgm:prSet/>
      <dgm:spPr/>
      <dgm:t>
        <a:bodyPr/>
        <a:lstStyle/>
        <a:p>
          <a:endParaRPr lang="es-ES"/>
        </a:p>
      </dgm:t>
    </dgm:pt>
    <dgm:pt modelId="{F469BCB2-B3AA-4B51-9D76-90181EEDF277}" type="sibTrans" cxnId="{0B616A98-BAAB-48C5-B5A4-79F679B69035}">
      <dgm:prSet/>
      <dgm:spPr/>
      <dgm:t>
        <a:bodyPr/>
        <a:lstStyle/>
        <a:p>
          <a:endParaRPr lang="es-ES"/>
        </a:p>
      </dgm:t>
    </dgm:pt>
    <dgm:pt modelId="{04888409-49F5-4CEF-8BFF-D6CAAB02F3C1}">
      <dgm:prSet phldrT="[Texto]"/>
      <dgm:spPr/>
      <dgm:t>
        <a:bodyPr/>
        <a:lstStyle/>
        <a:p>
          <a:r>
            <a:rPr lang="es-ES" dirty="0"/>
            <a:t>Tipología de la investigación </a:t>
          </a:r>
        </a:p>
      </dgm:t>
    </dgm:pt>
    <dgm:pt modelId="{520C6A56-CC56-4414-8F41-1DAE2569420C}" type="parTrans" cxnId="{31FF6B0E-0ADD-4F4E-9CE1-7E26843098CC}">
      <dgm:prSet/>
      <dgm:spPr/>
      <dgm:t>
        <a:bodyPr/>
        <a:lstStyle/>
        <a:p>
          <a:endParaRPr lang="es-ES"/>
        </a:p>
      </dgm:t>
    </dgm:pt>
    <dgm:pt modelId="{76B8C6EF-E03E-4FA1-B8CA-2FC166A07EC1}" type="sibTrans" cxnId="{31FF6B0E-0ADD-4F4E-9CE1-7E26843098CC}">
      <dgm:prSet/>
      <dgm:spPr/>
      <dgm:t>
        <a:bodyPr/>
        <a:lstStyle/>
        <a:p>
          <a:endParaRPr lang="es-ES"/>
        </a:p>
      </dgm:t>
    </dgm:pt>
    <dgm:pt modelId="{0D9FF755-B209-4CF2-B8BE-B0523E216C7A}">
      <dgm:prSet phldrT="[Texto]" custT="1"/>
      <dgm:spPr/>
      <dgm:t>
        <a:bodyPr/>
        <a:lstStyle/>
        <a:p>
          <a:r>
            <a:rPr lang="es-ES" sz="2000" dirty="0"/>
            <a:t>Finalidad: investigación básica</a:t>
          </a:r>
        </a:p>
      </dgm:t>
    </dgm:pt>
    <dgm:pt modelId="{8570DAE9-934C-4126-A41B-B841944C4254}" type="parTrans" cxnId="{75F7E7F9-8C27-488D-AEFF-E3D45D045C4C}">
      <dgm:prSet/>
      <dgm:spPr/>
      <dgm:t>
        <a:bodyPr/>
        <a:lstStyle/>
        <a:p>
          <a:endParaRPr lang="es-ES"/>
        </a:p>
      </dgm:t>
    </dgm:pt>
    <dgm:pt modelId="{496C1307-6708-4084-A0D2-35A5515B9426}" type="sibTrans" cxnId="{75F7E7F9-8C27-488D-AEFF-E3D45D045C4C}">
      <dgm:prSet/>
      <dgm:spPr/>
      <dgm:t>
        <a:bodyPr/>
        <a:lstStyle/>
        <a:p>
          <a:endParaRPr lang="es-ES"/>
        </a:p>
      </dgm:t>
    </dgm:pt>
    <dgm:pt modelId="{CEF2AC6B-70AB-49D7-9FD4-B9C06E1BE63B}">
      <dgm:prSet phldrT="[Texto]" custT="1"/>
      <dgm:spPr/>
      <dgm:t>
        <a:bodyPr/>
        <a:lstStyle/>
        <a:p>
          <a:r>
            <a:rPr lang="es-ES" sz="2000" dirty="0"/>
            <a:t>Fuentes de información: documental y entrevistas</a:t>
          </a:r>
        </a:p>
      </dgm:t>
    </dgm:pt>
    <dgm:pt modelId="{78AD935D-C816-46ED-9786-918E37D187EF}" type="parTrans" cxnId="{812A4EC9-BDF5-4001-8B85-8DFD1A1616DB}">
      <dgm:prSet/>
      <dgm:spPr/>
      <dgm:t>
        <a:bodyPr/>
        <a:lstStyle/>
        <a:p>
          <a:endParaRPr lang="es-ES"/>
        </a:p>
      </dgm:t>
    </dgm:pt>
    <dgm:pt modelId="{C8C7487B-E64D-4E88-9AE2-487381E906C2}" type="sibTrans" cxnId="{812A4EC9-BDF5-4001-8B85-8DFD1A1616DB}">
      <dgm:prSet/>
      <dgm:spPr/>
      <dgm:t>
        <a:bodyPr/>
        <a:lstStyle/>
        <a:p>
          <a:endParaRPr lang="es-ES"/>
        </a:p>
      </dgm:t>
    </dgm:pt>
    <dgm:pt modelId="{2F25C524-0838-4880-BC95-C0794CEF90A1}">
      <dgm:prSet phldrT="[Texto]"/>
      <dgm:spPr/>
      <dgm:t>
        <a:bodyPr/>
        <a:lstStyle/>
        <a:p>
          <a:r>
            <a:rPr lang="es-ES" dirty="0"/>
            <a:t>Procedimientos de recolección</a:t>
          </a:r>
        </a:p>
      </dgm:t>
    </dgm:pt>
    <dgm:pt modelId="{3B3C2A96-8976-4126-9D24-72004B525CF5}" type="parTrans" cxnId="{733E1A7F-A6FB-4013-88E5-68BB6370272F}">
      <dgm:prSet/>
      <dgm:spPr/>
      <dgm:t>
        <a:bodyPr/>
        <a:lstStyle/>
        <a:p>
          <a:endParaRPr lang="es-ES"/>
        </a:p>
      </dgm:t>
    </dgm:pt>
    <dgm:pt modelId="{B3E0368D-3B4F-41A7-92CA-0863A9C23111}" type="sibTrans" cxnId="{733E1A7F-A6FB-4013-88E5-68BB6370272F}">
      <dgm:prSet/>
      <dgm:spPr/>
      <dgm:t>
        <a:bodyPr/>
        <a:lstStyle/>
        <a:p>
          <a:endParaRPr lang="es-ES"/>
        </a:p>
      </dgm:t>
    </dgm:pt>
    <dgm:pt modelId="{6AAD5818-6F1A-4BE1-88A2-5AF2F72462FD}">
      <dgm:prSet phldrT="[Texto]" custT="1"/>
      <dgm:spPr/>
      <dgm:t>
        <a:bodyPr/>
        <a:lstStyle/>
        <a:p>
          <a:r>
            <a:rPr lang="es-ES" sz="2800" dirty="0"/>
            <a:t>Fuentes primarias y secundarias</a:t>
          </a:r>
        </a:p>
      </dgm:t>
    </dgm:pt>
    <dgm:pt modelId="{AE3F269F-D94B-47C2-A686-31E3E93B73E1}" type="parTrans" cxnId="{88C7DAD8-E306-40E3-9D43-305E407F02E5}">
      <dgm:prSet/>
      <dgm:spPr/>
      <dgm:t>
        <a:bodyPr/>
        <a:lstStyle/>
        <a:p>
          <a:endParaRPr lang="es-ES"/>
        </a:p>
      </dgm:t>
    </dgm:pt>
    <dgm:pt modelId="{5065BB56-78F6-4C10-B15A-AC00E2B7F003}" type="sibTrans" cxnId="{88C7DAD8-E306-40E3-9D43-305E407F02E5}">
      <dgm:prSet/>
      <dgm:spPr/>
      <dgm:t>
        <a:bodyPr/>
        <a:lstStyle/>
        <a:p>
          <a:endParaRPr lang="es-ES"/>
        </a:p>
      </dgm:t>
    </dgm:pt>
    <dgm:pt modelId="{37385AE0-8180-4DD2-9E41-55B40569E279}">
      <dgm:prSet phldrT="[Texto]" custT="1"/>
      <dgm:spPr/>
      <dgm:t>
        <a:bodyPr/>
        <a:lstStyle/>
        <a:p>
          <a:r>
            <a:rPr lang="es-ES" sz="2000" dirty="0"/>
            <a:t>Unidad de análisis:  in situ y unidades económicas</a:t>
          </a:r>
        </a:p>
      </dgm:t>
    </dgm:pt>
    <dgm:pt modelId="{DABBA000-1DAF-4A93-8E71-7CF0D6024BFE}" type="parTrans" cxnId="{F01E8122-D917-401B-929F-DD4A72E870C6}">
      <dgm:prSet/>
      <dgm:spPr/>
      <dgm:t>
        <a:bodyPr/>
        <a:lstStyle/>
        <a:p>
          <a:endParaRPr lang="es-ES"/>
        </a:p>
      </dgm:t>
    </dgm:pt>
    <dgm:pt modelId="{6ED91A98-CFF3-499D-AE68-96C374D0FF9C}" type="sibTrans" cxnId="{F01E8122-D917-401B-929F-DD4A72E870C6}">
      <dgm:prSet/>
      <dgm:spPr/>
      <dgm:t>
        <a:bodyPr/>
        <a:lstStyle/>
        <a:p>
          <a:endParaRPr lang="es-ES"/>
        </a:p>
      </dgm:t>
    </dgm:pt>
    <dgm:pt modelId="{4CCC8AC1-9343-4A18-951A-6AD2C57F6364}">
      <dgm:prSet phldrT="[Texto]"/>
      <dgm:spPr/>
      <dgm:t>
        <a:bodyPr/>
        <a:lstStyle/>
        <a:p>
          <a:r>
            <a:rPr lang="es-EC" b="0" dirty="0"/>
            <a:t>Procedimiento para tratamiento y análisis de información </a:t>
          </a:r>
          <a:endParaRPr lang="es-ES" b="0" dirty="0"/>
        </a:p>
      </dgm:t>
    </dgm:pt>
    <dgm:pt modelId="{3541F7D8-14C7-4063-8F65-6570936DCB3D}" type="parTrans" cxnId="{18EAFDE3-31EC-401E-B930-06DF0696CA1C}">
      <dgm:prSet/>
      <dgm:spPr/>
      <dgm:t>
        <a:bodyPr/>
        <a:lstStyle/>
        <a:p>
          <a:endParaRPr lang="es-ES"/>
        </a:p>
      </dgm:t>
    </dgm:pt>
    <dgm:pt modelId="{A3119CAC-FEEE-4676-A2F4-FBDA12112772}" type="sibTrans" cxnId="{18EAFDE3-31EC-401E-B930-06DF0696CA1C}">
      <dgm:prSet/>
      <dgm:spPr/>
      <dgm:t>
        <a:bodyPr/>
        <a:lstStyle/>
        <a:p>
          <a:endParaRPr lang="es-ES"/>
        </a:p>
      </dgm:t>
    </dgm:pt>
    <dgm:pt modelId="{173C0C8A-9FD2-4D8D-946F-E908582B7E9D}">
      <dgm:prSet phldrT="[Texto]" custT="1"/>
      <dgm:spPr/>
      <dgm:t>
        <a:bodyPr/>
        <a:lstStyle/>
        <a:p>
          <a:r>
            <a:rPr lang="es-ES" sz="2400" b="0" dirty="0"/>
            <a:t>Análisis de información estadística y descriptiva </a:t>
          </a:r>
        </a:p>
      </dgm:t>
    </dgm:pt>
    <dgm:pt modelId="{A92C56D8-95D2-4A39-BCAA-5F3DD904B8BD}" type="parTrans" cxnId="{B311DFE1-118D-4739-9258-DBD08CD89EE1}">
      <dgm:prSet/>
      <dgm:spPr/>
      <dgm:t>
        <a:bodyPr/>
        <a:lstStyle/>
        <a:p>
          <a:endParaRPr lang="es-ES"/>
        </a:p>
      </dgm:t>
    </dgm:pt>
    <dgm:pt modelId="{B528304C-A041-4C32-9F48-11F384DE7560}" type="sibTrans" cxnId="{B311DFE1-118D-4739-9258-DBD08CD89EE1}">
      <dgm:prSet/>
      <dgm:spPr/>
      <dgm:t>
        <a:bodyPr/>
        <a:lstStyle/>
        <a:p>
          <a:endParaRPr lang="es-ES"/>
        </a:p>
      </dgm:t>
    </dgm:pt>
    <dgm:pt modelId="{0AE118D2-8FBD-4396-8C5B-358E2689A89D}" type="pres">
      <dgm:prSet presAssocID="{AA92E0E0-7CB7-45CA-B3BE-9FF32417BF4D}" presName="Name0" presStyleCnt="0">
        <dgm:presLayoutVars>
          <dgm:dir/>
          <dgm:animLvl val="lvl"/>
          <dgm:resizeHandles val="exact"/>
        </dgm:presLayoutVars>
      </dgm:prSet>
      <dgm:spPr/>
      <dgm:t>
        <a:bodyPr/>
        <a:lstStyle/>
        <a:p>
          <a:endParaRPr lang="es-ES"/>
        </a:p>
      </dgm:t>
    </dgm:pt>
    <dgm:pt modelId="{96672F32-5D60-4BB7-8168-D0E5B9DD9F08}" type="pres">
      <dgm:prSet presAssocID="{5795FC8D-2DE1-4CAE-BAE4-9F2D4FBEBCEF}" presName="linNode" presStyleCnt="0"/>
      <dgm:spPr/>
    </dgm:pt>
    <dgm:pt modelId="{B58BC4F3-D394-413D-98B6-3319A53688F7}" type="pres">
      <dgm:prSet presAssocID="{5795FC8D-2DE1-4CAE-BAE4-9F2D4FBEBCEF}" presName="parentText" presStyleLbl="node1" presStyleIdx="0" presStyleCnt="4">
        <dgm:presLayoutVars>
          <dgm:chMax val="1"/>
          <dgm:bulletEnabled val="1"/>
        </dgm:presLayoutVars>
      </dgm:prSet>
      <dgm:spPr/>
      <dgm:t>
        <a:bodyPr/>
        <a:lstStyle/>
        <a:p>
          <a:endParaRPr lang="es-ES"/>
        </a:p>
      </dgm:t>
    </dgm:pt>
    <dgm:pt modelId="{E2AC4BCF-86AA-4319-BC3F-82C40F5AD319}" type="pres">
      <dgm:prSet presAssocID="{5795FC8D-2DE1-4CAE-BAE4-9F2D4FBEBCEF}" presName="descendantText" presStyleLbl="alignAccFollowNode1" presStyleIdx="0" presStyleCnt="4">
        <dgm:presLayoutVars>
          <dgm:bulletEnabled val="1"/>
        </dgm:presLayoutVars>
      </dgm:prSet>
      <dgm:spPr/>
      <dgm:t>
        <a:bodyPr/>
        <a:lstStyle/>
        <a:p>
          <a:endParaRPr lang="es-ES"/>
        </a:p>
      </dgm:t>
    </dgm:pt>
    <dgm:pt modelId="{0944A551-FE4A-4CDC-91DA-54265AD42C3E}" type="pres">
      <dgm:prSet presAssocID="{20CC347D-E885-425E-8191-6C8C404AB9A4}" presName="sp" presStyleCnt="0"/>
      <dgm:spPr/>
    </dgm:pt>
    <dgm:pt modelId="{1D7553A2-14EB-45BA-BE79-24A27EF51DEC}" type="pres">
      <dgm:prSet presAssocID="{04888409-49F5-4CEF-8BFF-D6CAAB02F3C1}" presName="linNode" presStyleCnt="0"/>
      <dgm:spPr/>
    </dgm:pt>
    <dgm:pt modelId="{EE1C6B47-78B9-4E1F-BA42-EDD76F91BBF5}" type="pres">
      <dgm:prSet presAssocID="{04888409-49F5-4CEF-8BFF-D6CAAB02F3C1}" presName="parentText" presStyleLbl="node1" presStyleIdx="1" presStyleCnt="4">
        <dgm:presLayoutVars>
          <dgm:chMax val="1"/>
          <dgm:bulletEnabled val="1"/>
        </dgm:presLayoutVars>
      </dgm:prSet>
      <dgm:spPr/>
      <dgm:t>
        <a:bodyPr/>
        <a:lstStyle/>
        <a:p>
          <a:endParaRPr lang="es-ES"/>
        </a:p>
      </dgm:t>
    </dgm:pt>
    <dgm:pt modelId="{0CA24EEB-8D30-4FEF-9A17-1E94FDF68C8F}" type="pres">
      <dgm:prSet presAssocID="{04888409-49F5-4CEF-8BFF-D6CAAB02F3C1}" presName="descendantText" presStyleLbl="alignAccFollowNode1" presStyleIdx="1" presStyleCnt="4">
        <dgm:presLayoutVars>
          <dgm:bulletEnabled val="1"/>
        </dgm:presLayoutVars>
      </dgm:prSet>
      <dgm:spPr/>
      <dgm:t>
        <a:bodyPr/>
        <a:lstStyle/>
        <a:p>
          <a:endParaRPr lang="es-ES"/>
        </a:p>
      </dgm:t>
    </dgm:pt>
    <dgm:pt modelId="{F39EE439-F05F-44E4-B6DC-A5962569DFBE}" type="pres">
      <dgm:prSet presAssocID="{76B8C6EF-E03E-4FA1-B8CA-2FC166A07EC1}" presName="sp" presStyleCnt="0"/>
      <dgm:spPr/>
    </dgm:pt>
    <dgm:pt modelId="{5E056058-0E17-4873-A2BF-11E03F21A000}" type="pres">
      <dgm:prSet presAssocID="{2F25C524-0838-4880-BC95-C0794CEF90A1}" presName="linNode" presStyleCnt="0"/>
      <dgm:spPr/>
    </dgm:pt>
    <dgm:pt modelId="{76EC7F9F-7F5B-48B8-AC6E-8A8A85E0CD95}" type="pres">
      <dgm:prSet presAssocID="{2F25C524-0838-4880-BC95-C0794CEF90A1}" presName="parentText" presStyleLbl="node1" presStyleIdx="2" presStyleCnt="4">
        <dgm:presLayoutVars>
          <dgm:chMax val="1"/>
          <dgm:bulletEnabled val="1"/>
        </dgm:presLayoutVars>
      </dgm:prSet>
      <dgm:spPr/>
      <dgm:t>
        <a:bodyPr/>
        <a:lstStyle/>
        <a:p>
          <a:endParaRPr lang="es-ES"/>
        </a:p>
      </dgm:t>
    </dgm:pt>
    <dgm:pt modelId="{657245FF-6A59-4766-A066-EE5E045FB843}" type="pres">
      <dgm:prSet presAssocID="{2F25C524-0838-4880-BC95-C0794CEF90A1}" presName="descendantText" presStyleLbl="alignAccFollowNode1" presStyleIdx="2" presStyleCnt="4">
        <dgm:presLayoutVars>
          <dgm:bulletEnabled val="1"/>
        </dgm:presLayoutVars>
      </dgm:prSet>
      <dgm:spPr/>
      <dgm:t>
        <a:bodyPr/>
        <a:lstStyle/>
        <a:p>
          <a:endParaRPr lang="es-ES"/>
        </a:p>
      </dgm:t>
    </dgm:pt>
    <dgm:pt modelId="{CCED5007-BD06-47A2-9A67-646F5AFC2983}" type="pres">
      <dgm:prSet presAssocID="{B3E0368D-3B4F-41A7-92CA-0863A9C23111}" presName="sp" presStyleCnt="0"/>
      <dgm:spPr/>
    </dgm:pt>
    <dgm:pt modelId="{1CC2E4E9-DF40-414B-88AB-459BDE7295D0}" type="pres">
      <dgm:prSet presAssocID="{4CCC8AC1-9343-4A18-951A-6AD2C57F6364}" presName="linNode" presStyleCnt="0"/>
      <dgm:spPr/>
    </dgm:pt>
    <dgm:pt modelId="{12AB49C9-5449-4A8B-AAE0-F48972A8C023}" type="pres">
      <dgm:prSet presAssocID="{4CCC8AC1-9343-4A18-951A-6AD2C57F6364}" presName="parentText" presStyleLbl="node1" presStyleIdx="3" presStyleCnt="4">
        <dgm:presLayoutVars>
          <dgm:chMax val="1"/>
          <dgm:bulletEnabled val="1"/>
        </dgm:presLayoutVars>
      </dgm:prSet>
      <dgm:spPr/>
      <dgm:t>
        <a:bodyPr/>
        <a:lstStyle/>
        <a:p>
          <a:endParaRPr lang="es-ES"/>
        </a:p>
      </dgm:t>
    </dgm:pt>
    <dgm:pt modelId="{2F868ECD-98D0-4C0A-A449-6D80433BABFA}" type="pres">
      <dgm:prSet presAssocID="{4CCC8AC1-9343-4A18-951A-6AD2C57F6364}" presName="descendantText" presStyleLbl="alignAccFollowNode1" presStyleIdx="3" presStyleCnt="4">
        <dgm:presLayoutVars>
          <dgm:bulletEnabled val="1"/>
        </dgm:presLayoutVars>
      </dgm:prSet>
      <dgm:spPr/>
      <dgm:t>
        <a:bodyPr/>
        <a:lstStyle/>
        <a:p>
          <a:endParaRPr lang="es-ES"/>
        </a:p>
      </dgm:t>
    </dgm:pt>
  </dgm:ptLst>
  <dgm:cxnLst>
    <dgm:cxn modelId="{88C7DAD8-E306-40E3-9D43-305E407F02E5}" srcId="{2F25C524-0838-4880-BC95-C0794CEF90A1}" destId="{6AAD5818-6F1A-4BE1-88A2-5AF2F72462FD}" srcOrd="0" destOrd="0" parTransId="{AE3F269F-D94B-47C2-A686-31E3E93B73E1}" sibTransId="{5065BB56-78F6-4C10-B15A-AC00E2B7F003}"/>
    <dgm:cxn modelId="{6590FE0D-4B70-46F6-8CBF-5928B504FF9E}" type="presOf" srcId="{0D9FF755-B209-4CF2-B8BE-B0523E216C7A}" destId="{0CA24EEB-8D30-4FEF-9A17-1E94FDF68C8F}" srcOrd="0" destOrd="0" presId="urn:microsoft.com/office/officeart/2005/8/layout/vList5"/>
    <dgm:cxn modelId="{733E1A7F-A6FB-4013-88E5-68BB6370272F}" srcId="{AA92E0E0-7CB7-45CA-B3BE-9FF32417BF4D}" destId="{2F25C524-0838-4880-BC95-C0794CEF90A1}" srcOrd="2" destOrd="0" parTransId="{3B3C2A96-8976-4126-9D24-72004B525CF5}" sibTransId="{B3E0368D-3B4F-41A7-92CA-0863A9C23111}"/>
    <dgm:cxn modelId="{B311DFE1-118D-4739-9258-DBD08CD89EE1}" srcId="{4CCC8AC1-9343-4A18-951A-6AD2C57F6364}" destId="{173C0C8A-9FD2-4D8D-946F-E908582B7E9D}" srcOrd="0" destOrd="0" parTransId="{A92C56D8-95D2-4A39-BCAA-5F3DD904B8BD}" sibTransId="{B528304C-A041-4C32-9F48-11F384DE7560}"/>
    <dgm:cxn modelId="{0B8D5F17-CDFD-4B80-B01D-719C6625E68D}" type="presOf" srcId="{EB83CCE9-E351-4D28-BBB1-BA0FB5426675}" destId="{E2AC4BCF-86AA-4319-BC3F-82C40F5AD319}" srcOrd="0" destOrd="0" presId="urn:microsoft.com/office/officeart/2005/8/layout/vList5"/>
    <dgm:cxn modelId="{0A4A65FD-8680-43A2-8C43-E1CBC3BEEBE1}" srcId="{AA92E0E0-7CB7-45CA-B3BE-9FF32417BF4D}" destId="{5795FC8D-2DE1-4CAE-BAE4-9F2D4FBEBCEF}" srcOrd="0" destOrd="0" parTransId="{583916B6-30E4-4BF7-8431-4B909E5BEDBC}" sibTransId="{20CC347D-E885-425E-8191-6C8C404AB9A4}"/>
    <dgm:cxn modelId="{75F7E7F9-8C27-488D-AEFF-E3D45D045C4C}" srcId="{04888409-49F5-4CEF-8BFF-D6CAAB02F3C1}" destId="{0D9FF755-B209-4CF2-B8BE-B0523E216C7A}" srcOrd="0" destOrd="0" parTransId="{8570DAE9-934C-4126-A41B-B841944C4254}" sibTransId="{496C1307-6708-4084-A0D2-35A5515B9426}"/>
    <dgm:cxn modelId="{E4BD209F-E971-449F-AB3B-1C30C634A0D0}" type="presOf" srcId="{AA92E0E0-7CB7-45CA-B3BE-9FF32417BF4D}" destId="{0AE118D2-8FBD-4396-8C5B-358E2689A89D}" srcOrd="0" destOrd="0" presId="urn:microsoft.com/office/officeart/2005/8/layout/vList5"/>
    <dgm:cxn modelId="{18C61DFC-B1F8-4209-AE3E-B77D5B18BBCF}" type="presOf" srcId="{4CCC8AC1-9343-4A18-951A-6AD2C57F6364}" destId="{12AB49C9-5449-4A8B-AAE0-F48972A8C023}" srcOrd="0" destOrd="0" presId="urn:microsoft.com/office/officeart/2005/8/layout/vList5"/>
    <dgm:cxn modelId="{BAD555B6-0DA8-484F-ADAB-3B978D96E8E8}" type="presOf" srcId="{04888409-49F5-4CEF-8BFF-D6CAAB02F3C1}" destId="{EE1C6B47-78B9-4E1F-BA42-EDD76F91BBF5}" srcOrd="0" destOrd="0" presId="urn:microsoft.com/office/officeart/2005/8/layout/vList5"/>
    <dgm:cxn modelId="{0B616A98-BAAB-48C5-B5A4-79F679B69035}" srcId="{5795FC8D-2DE1-4CAE-BAE4-9F2D4FBEBCEF}" destId="{EB83CCE9-E351-4D28-BBB1-BA0FB5426675}" srcOrd="0" destOrd="0" parTransId="{9A40FB29-8079-429D-AC50-1905B93C023A}" sibTransId="{F469BCB2-B3AA-4B51-9D76-90181EEDF277}"/>
    <dgm:cxn modelId="{8E412B56-DA7C-4E46-92F7-836A2B482BB7}" type="presOf" srcId="{5795FC8D-2DE1-4CAE-BAE4-9F2D4FBEBCEF}" destId="{B58BC4F3-D394-413D-98B6-3319A53688F7}" srcOrd="0" destOrd="0" presId="urn:microsoft.com/office/officeart/2005/8/layout/vList5"/>
    <dgm:cxn modelId="{41805FE8-4139-4AD0-ACDE-1E3236AC3AA9}" type="presOf" srcId="{37385AE0-8180-4DD2-9E41-55B40569E279}" destId="{0CA24EEB-8D30-4FEF-9A17-1E94FDF68C8F}" srcOrd="0" destOrd="2" presId="urn:microsoft.com/office/officeart/2005/8/layout/vList5"/>
    <dgm:cxn modelId="{18EAFDE3-31EC-401E-B930-06DF0696CA1C}" srcId="{AA92E0E0-7CB7-45CA-B3BE-9FF32417BF4D}" destId="{4CCC8AC1-9343-4A18-951A-6AD2C57F6364}" srcOrd="3" destOrd="0" parTransId="{3541F7D8-14C7-4063-8F65-6570936DCB3D}" sibTransId="{A3119CAC-FEEE-4676-A2F4-FBDA12112772}"/>
    <dgm:cxn modelId="{8FF5513C-9AB1-455A-8F76-DEA842A6EB0E}" type="presOf" srcId="{6AAD5818-6F1A-4BE1-88A2-5AF2F72462FD}" destId="{657245FF-6A59-4766-A066-EE5E045FB843}" srcOrd="0" destOrd="0" presId="urn:microsoft.com/office/officeart/2005/8/layout/vList5"/>
    <dgm:cxn modelId="{65AC09D8-A7F7-4C68-898E-8323804267F2}" type="presOf" srcId="{2F25C524-0838-4880-BC95-C0794CEF90A1}" destId="{76EC7F9F-7F5B-48B8-AC6E-8A8A85E0CD95}" srcOrd="0" destOrd="0" presId="urn:microsoft.com/office/officeart/2005/8/layout/vList5"/>
    <dgm:cxn modelId="{3E191D93-CB56-49E3-836B-01FCDB25CED2}" type="presOf" srcId="{CEF2AC6B-70AB-49D7-9FD4-B9C06E1BE63B}" destId="{0CA24EEB-8D30-4FEF-9A17-1E94FDF68C8F}" srcOrd="0" destOrd="1" presId="urn:microsoft.com/office/officeart/2005/8/layout/vList5"/>
    <dgm:cxn modelId="{F01E8122-D917-401B-929F-DD4A72E870C6}" srcId="{04888409-49F5-4CEF-8BFF-D6CAAB02F3C1}" destId="{37385AE0-8180-4DD2-9E41-55B40569E279}" srcOrd="2" destOrd="0" parTransId="{DABBA000-1DAF-4A93-8E71-7CF0D6024BFE}" sibTransId="{6ED91A98-CFF3-499D-AE68-96C374D0FF9C}"/>
    <dgm:cxn modelId="{403EAF09-B7CA-4DD7-8C8C-D77806BAC834}" type="presOf" srcId="{173C0C8A-9FD2-4D8D-946F-E908582B7E9D}" destId="{2F868ECD-98D0-4C0A-A449-6D80433BABFA}" srcOrd="0" destOrd="0" presId="urn:microsoft.com/office/officeart/2005/8/layout/vList5"/>
    <dgm:cxn modelId="{31FF6B0E-0ADD-4F4E-9CE1-7E26843098CC}" srcId="{AA92E0E0-7CB7-45CA-B3BE-9FF32417BF4D}" destId="{04888409-49F5-4CEF-8BFF-D6CAAB02F3C1}" srcOrd="1" destOrd="0" parTransId="{520C6A56-CC56-4414-8F41-1DAE2569420C}" sibTransId="{76B8C6EF-E03E-4FA1-B8CA-2FC166A07EC1}"/>
    <dgm:cxn modelId="{812A4EC9-BDF5-4001-8B85-8DFD1A1616DB}" srcId="{04888409-49F5-4CEF-8BFF-D6CAAB02F3C1}" destId="{CEF2AC6B-70AB-49D7-9FD4-B9C06E1BE63B}" srcOrd="1" destOrd="0" parTransId="{78AD935D-C816-46ED-9786-918E37D187EF}" sibTransId="{C8C7487B-E64D-4E88-9AE2-487381E906C2}"/>
    <dgm:cxn modelId="{DE4DE23D-8C64-4212-975B-50FFAE9F9EEA}" type="presParOf" srcId="{0AE118D2-8FBD-4396-8C5B-358E2689A89D}" destId="{96672F32-5D60-4BB7-8168-D0E5B9DD9F08}" srcOrd="0" destOrd="0" presId="urn:microsoft.com/office/officeart/2005/8/layout/vList5"/>
    <dgm:cxn modelId="{60246C6E-4014-443A-ABFF-FD06ABF4E1EB}" type="presParOf" srcId="{96672F32-5D60-4BB7-8168-D0E5B9DD9F08}" destId="{B58BC4F3-D394-413D-98B6-3319A53688F7}" srcOrd="0" destOrd="0" presId="urn:microsoft.com/office/officeart/2005/8/layout/vList5"/>
    <dgm:cxn modelId="{130BFD1C-4817-44DD-9F25-22649CEF39E3}" type="presParOf" srcId="{96672F32-5D60-4BB7-8168-D0E5B9DD9F08}" destId="{E2AC4BCF-86AA-4319-BC3F-82C40F5AD319}" srcOrd="1" destOrd="0" presId="urn:microsoft.com/office/officeart/2005/8/layout/vList5"/>
    <dgm:cxn modelId="{9B0B1207-6784-4F6C-95CA-893FDEB3F7EB}" type="presParOf" srcId="{0AE118D2-8FBD-4396-8C5B-358E2689A89D}" destId="{0944A551-FE4A-4CDC-91DA-54265AD42C3E}" srcOrd="1" destOrd="0" presId="urn:microsoft.com/office/officeart/2005/8/layout/vList5"/>
    <dgm:cxn modelId="{F53AEDE0-E33A-494D-B143-19F1D2046461}" type="presParOf" srcId="{0AE118D2-8FBD-4396-8C5B-358E2689A89D}" destId="{1D7553A2-14EB-45BA-BE79-24A27EF51DEC}" srcOrd="2" destOrd="0" presId="urn:microsoft.com/office/officeart/2005/8/layout/vList5"/>
    <dgm:cxn modelId="{E140B170-064D-4D53-927A-A7C79DFF3757}" type="presParOf" srcId="{1D7553A2-14EB-45BA-BE79-24A27EF51DEC}" destId="{EE1C6B47-78B9-4E1F-BA42-EDD76F91BBF5}" srcOrd="0" destOrd="0" presId="urn:microsoft.com/office/officeart/2005/8/layout/vList5"/>
    <dgm:cxn modelId="{49908F5A-E62C-4E7F-BA8A-53A2AAC47093}" type="presParOf" srcId="{1D7553A2-14EB-45BA-BE79-24A27EF51DEC}" destId="{0CA24EEB-8D30-4FEF-9A17-1E94FDF68C8F}" srcOrd="1" destOrd="0" presId="urn:microsoft.com/office/officeart/2005/8/layout/vList5"/>
    <dgm:cxn modelId="{4C599688-E1FB-4DDC-A5E6-250B6157BE6F}" type="presParOf" srcId="{0AE118D2-8FBD-4396-8C5B-358E2689A89D}" destId="{F39EE439-F05F-44E4-B6DC-A5962569DFBE}" srcOrd="3" destOrd="0" presId="urn:microsoft.com/office/officeart/2005/8/layout/vList5"/>
    <dgm:cxn modelId="{22242893-DCD8-4881-A6AF-C238FAE0BA17}" type="presParOf" srcId="{0AE118D2-8FBD-4396-8C5B-358E2689A89D}" destId="{5E056058-0E17-4873-A2BF-11E03F21A000}" srcOrd="4" destOrd="0" presId="urn:microsoft.com/office/officeart/2005/8/layout/vList5"/>
    <dgm:cxn modelId="{3103E3D8-E5C3-4435-A7C5-63EC5CD85C4C}" type="presParOf" srcId="{5E056058-0E17-4873-A2BF-11E03F21A000}" destId="{76EC7F9F-7F5B-48B8-AC6E-8A8A85E0CD95}" srcOrd="0" destOrd="0" presId="urn:microsoft.com/office/officeart/2005/8/layout/vList5"/>
    <dgm:cxn modelId="{9C61641A-407F-487B-9492-A9F74CF6FCE8}" type="presParOf" srcId="{5E056058-0E17-4873-A2BF-11E03F21A000}" destId="{657245FF-6A59-4766-A066-EE5E045FB843}" srcOrd="1" destOrd="0" presId="urn:microsoft.com/office/officeart/2005/8/layout/vList5"/>
    <dgm:cxn modelId="{A2690A82-13EC-4509-A769-A9B12D57B6D1}" type="presParOf" srcId="{0AE118D2-8FBD-4396-8C5B-358E2689A89D}" destId="{CCED5007-BD06-47A2-9A67-646F5AFC2983}" srcOrd="5" destOrd="0" presId="urn:microsoft.com/office/officeart/2005/8/layout/vList5"/>
    <dgm:cxn modelId="{D1FC7A2B-A9CE-4CF2-97F8-7A205DB83723}" type="presParOf" srcId="{0AE118D2-8FBD-4396-8C5B-358E2689A89D}" destId="{1CC2E4E9-DF40-414B-88AB-459BDE7295D0}" srcOrd="6" destOrd="0" presId="urn:microsoft.com/office/officeart/2005/8/layout/vList5"/>
    <dgm:cxn modelId="{DF266D8C-D9A8-427B-B685-5444F5086994}" type="presParOf" srcId="{1CC2E4E9-DF40-414B-88AB-459BDE7295D0}" destId="{12AB49C9-5449-4A8B-AAE0-F48972A8C023}" srcOrd="0" destOrd="0" presId="urn:microsoft.com/office/officeart/2005/8/layout/vList5"/>
    <dgm:cxn modelId="{F05651BA-9560-4FCC-9B37-20AF35D80CE4}" type="presParOf" srcId="{1CC2E4E9-DF40-414B-88AB-459BDE7295D0}" destId="{2F868ECD-98D0-4C0A-A449-6D80433BABF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3E0A2E-6582-4E26-A390-AA41F607ACF3}" type="doc">
      <dgm:prSet loTypeId="urn:microsoft.com/office/officeart/2005/8/layout/pList2" loCatId="list" qsTypeId="urn:microsoft.com/office/officeart/2005/8/quickstyle/simple5" qsCatId="simple" csTypeId="urn:microsoft.com/office/officeart/2005/8/colors/accent0_1" csCatId="mainScheme" phldr="1"/>
      <dgm:spPr/>
    </dgm:pt>
    <dgm:pt modelId="{998A0AEE-138D-42E2-810C-096A28710AE9}">
      <dgm:prSet phldrT="[Texto]"/>
      <dgm:spPr/>
      <dgm:t>
        <a:bodyPr/>
        <a:lstStyle/>
        <a:p>
          <a:pPr algn="ctr"/>
          <a:r>
            <a:rPr lang="es-ES" b="1" u="sng" dirty="0"/>
            <a:t>Teoría de la disponibilidad</a:t>
          </a:r>
        </a:p>
        <a:p>
          <a:pPr algn="just"/>
          <a:r>
            <a:rPr lang="es-ES" dirty="0"/>
            <a:t>Disponibilidad: exceso de recursos después de cubrir la demanda interna.</a:t>
          </a:r>
        </a:p>
        <a:p>
          <a:pPr algn="just"/>
          <a:r>
            <a:rPr lang="es-ES" dirty="0"/>
            <a:t>Indisponibilidad: necesidad de importar a falta de recursos internos.</a:t>
          </a:r>
        </a:p>
      </dgm:t>
    </dgm:pt>
    <dgm:pt modelId="{032EA226-FA7C-46A0-92EE-923FB025131E}" type="parTrans" cxnId="{DD8F9E70-4D4F-4D9F-AE71-87398417440E}">
      <dgm:prSet/>
      <dgm:spPr/>
      <dgm:t>
        <a:bodyPr/>
        <a:lstStyle/>
        <a:p>
          <a:endParaRPr lang="es-ES"/>
        </a:p>
      </dgm:t>
    </dgm:pt>
    <dgm:pt modelId="{E12B6578-5992-4A25-983E-4371A7D5C25B}" type="sibTrans" cxnId="{DD8F9E70-4D4F-4D9F-AE71-87398417440E}">
      <dgm:prSet/>
      <dgm:spPr/>
      <dgm:t>
        <a:bodyPr/>
        <a:lstStyle/>
        <a:p>
          <a:endParaRPr lang="es-ES"/>
        </a:p>
      </dgm:t>
    </dgm:pt>
    <dgm:pt modelId="{32292737-7E3E-4341-AE40-33CE9368073F}">
      <dgm:prSet phldrT="[Texto]"/>
      <dgm:spPr/>
      <dgm:t>
        <a:bodyPr/>
        <a:lstStyle/>
        <a:p>
          <a:r>
            <a:rPr lang="es-ES" b="1" u="sng" dirty="0"/>
            <a:t>Teoría Mercantilista</a:t>
          </a:r>
        </a:p>
        <a:p>
          <a:r>
            <a:rPr lang="es-ES" b="0" u="none" dirty="0"/>
            <a:t>Incrementar su riqueza mediante mayor cantidad de exportaciones a comparación de las importaciones, a causa de un excedente productivo </a:t>
          </a:r>
        </a:p>
      </dgm:t>
    </dgm:pt>
    <dgm:pt modelId="{1843A23C-A188-40F5-BB1B-27141A34ABA8}" type="parTrans" cxnId="{146CB72C-C153-4D78-A5AD-FC17368EE006}">
      <dgm:prSet/>
      <dgm:spPr/>
      <dgm:t>
        <a:bodyPr/>
        <a:lstStyle/>
        <a:p>
          <a:endParaRPr lang="es-ES"/>
        </a:p>
      </dgm:t>
    </dgm:pt>
    <dgm:pt modelId="{68AE7CCE-2EA4-4A7C-AB94-A097C6D51E7A}" type="sibTrans" cxnId="{146CB72C-C153-4D78-A5AD-FC17368EE006}">
      <dgm:prSet/>
      <dgm:spPr/>
      <dgm:t>
        <a:bodyPr/>
        <a:lstStyle/>
        <a:p>
          <a:endParaRPr lang="es-ES"/>
        </a:p>
      </dgm:t>
    </dgm:pt>
    <dgm:pt modelId="{10532423-32E0-489F-8140-C6DA864F846C}" type="pres">
      <dgm:prSet presAssocID="{753E0A2E-6582-4E26-A390-AA41F607ACF3}" presName="Name0" presStyleCnt="0">
        <dgm:presLayoutVars>
          <dgm:dir/>
          <dgm:resizeHandles val="exact"/>
        </dgm:presLayoutVars>
      </dgm:prSet>
      <dgm:spPr/>
    </dgm:pt>
    <dgm:pt modelId="{E667A474-107F-4C9F-97CA-E0007BAFBC64}" type="pres">
      <dgm:prSet presAssocID="{753E0A2E-6582-4E26-A390-AA41F607ACF3}" presName="bkgdShp" presStyleLbl="alignAccFollowNode1" presStyleIdx="0" presStyleCnt="1" custLinFactNeighborY="1624"/>
      <dgm:spPr/>
    </dgm:pt>
    <dgm:pt modelId="{8BEFA196-335B-4461-97DA-B7987F051CA3}" type="pres">
      <dgm:prSet presAssocID="{753E0A2E-6582-4E26-A390-AA41F607ACF3}" presName="linComp" presStyleCnt="0"/>
      <dgm:spPr/>
    </dgm:pt>
    <dgm:pt modelId="{D1813E89-A678-4939-931C-EC4E89FFFD03}" type="pres">
      <dgm:prSet presAssocID="{998A0AEE-138D-42E2-810C-096A28710AE9}" presName="compNode" presStyleCnt="0"/>
      <dgm:spPr/>
    </dgm:pt>
    <dgm:pt modelId="{CE97E1B1-3F55-4EBC-8997-D8D4B3768A69}" type="pres">
      <dgm:prSet presAssocID="{998A0AEE-138D-42E2-810C-096A28710AE9}" presName="node" presStyleLbl="node1" presStyleIdx="0" presStyleCnt="2">
        <dgm:presLayoutVars>
          <dgm:bulletEnabled val="1"/>
        </dgm:presLayoutVars>
      </dgm:prSet>
      <dgm:spPr/>
      <dgm:t>
        <a:bodyPr/>
        <a:lstStyle/>
        <a:p>
          <a:endParaRPr lang="es-ES"/>
        </a:p>
      </dgm:t>
    </dgm:pt>
    <dgm:pt modelId="{42EFD2EB-F12F-4867-A66A-64E24229F83E}" type="pres">
      <dgm:prSet presAssocID="{998A0AEE-138D-42E2-810C-096A28710AE9}" presName="invisiNode" presStyleLbl="node1" presStyleIdx="0" presStyleCnt="2"/>
      <dgm:spPr/>
    </dgm:pt>
    <dgm:pt modelId="{E4FBB2E8-C07D-4A58-8835-34660B231AA4}" type="pres">
      <dgm:prSet presAssocID="{998A0AEE-138D-42E2-810C-096A28710AE9}" presName="imagNode" presStyleLbl="fgImgPlace1" presStyleIdx="0" presStyleCnt="2"/>
      <dgm:spPr>
        <a:blipFill rotWithShape="1">
          <a:blip xmlns:r="http://schemas.openxmlformats.org/officeDocument/2006/relationships" r:embed="rId1"/>
          <a:stretch>
            <a:fillRect/>
          </a:stretch>
        </a:blipFill>
      </dgm:spPr>
    </dgm:pt>
    <dgm:pt modelId="{41255558-68FC-40EE-8AAB-B7CACBC98DA5}" type="pres">
      <dgm:prSet presAssocID="{E12B6578-5992-4A25-983E-4371A7D5C25B}" presName="sibTrans" presStyleLbl="sibTrans2D1" presStyleIdx="0" presStyleCnt="0"/>
      <dgm:spPr/>
      <dgm:t>
        <a:bodyPr/>
        <a:lstStyle/>
        <a:p>
          <a:endParaRPr lang="es-ES"/>
        </a:p>
      </dgm:t>
    </dgm:pt>
    <dgm:pt modelId="{C3E807D9-89E8-4E1E-9DDA-E86B435FFC9C}" type="pres">
      <dgm:prSet presAssocID="{32292737-7E3E-4341-AE40-33CE9368073F}" presName="compNode" presStyleCnt="0"/>
      <dgm:spPr/>
    </dgm:pt>
    <dgm:pt modelId="{F19B6FD0-F0CF-4EE6-838C-0D5B36E0A908}" type="pres">
      <dgm:prSet presAssocID="{32292737-7E3E-4341-AE40-33CE9368073F}" presName="node" presStyleLbl="node1" presStyleIdx="1" presStyleCnt="2">
        <dgm:presLayoutVars>
          <dgm:bulletEnabled val="1"/>
        </dgm:presLayoutVars>
      </dgm:prSet>
      <dgm:spPr/>
      <dgm:t>
        <a:bodyPr/>
        <a:lstStyle/>
        <a:p>
          <a:endParaRPr lang="es-ES"/>
        </a:p>
      </dgm:t>
    </dgm:pt>
    <dgm:pt modelId="{52A1D3B7-A7E1-4FDE-A7BD-B8542471E78A}" type="pres">
      <dgm:prSet presAssocID="{32292737-7E3E-4341-AE40-33CE9368073F}" presName="invisiNode" presStyleLbl="node1" presStyleIdx="1" presStyleCnt="2"/>
      <dgm:spPr/>
    </dgm:pt>
    <dgm:pt modelId="{AD90B3D6-1593-4EEF-B5D3-4BB04AE27282}" type="pres">
      <dgm:prSet presAssocID="{32292737-7E3E-4341-AE40-33CE9368073F}" presName="imagNode" presStyleLbl="fgImgPlace1" presStyleIdx="1" presStyleCnt="2"/>
      <dgm:spPr>
        <a:blipFill rotWithShape="1">
          <a:blip xmlns:r="http://schemas.openxmlformats.org/officeDocument/2006/relationships" r:embed="rId2"/>
          <a:stretch>
            <a:fillRect/>
          </a:stretch>
        </a:blipFill>
      </dgm:spPr>
    </dgm:pt>
  </dgm:ptLst>
  <dgm:cxnLst>
    <dgm:cxn modelId="{0B9567A7-693B-4000-B921-17DDE1118CA2}" type="presOf" srcId="{E12B6578-5992-4A25-983E-4371A7D5C25B}" destId="{41255558-68FC-40EE-8AAB-B7CACBC98DA5}" srcOrd="0" destOrd="0" presId="urn:microsoft.com/office/officeart/2005/8/layout/pList2"/>
    <dgm:cxn modelId="{3069059A-99A4-4F7F-AB6C-F087307E7F64}" type="presOf" srcId="{753E0A2E-6582-4E26-A390-AA41F607ACF3}" destId="{10532423-32E0-489F-8140-C6DA864F846C}" srcOrd="0" destOrd="0" presId="urn:microsoft.com/office/officeart/2005/8/layout/pList2"/>
    <dgm:cxn modelId="{5CC2F3D6-DF42-45F7-8F53-D220592E09C9}" type="presOf" srcId="{998A0AEE-138D-42E2-810C-096A28710AE9}" destId="{CE97E1B1-3F55-4EBC-8997-D8D4B3768A69}" srcOrd="0" destOrd="0" presId="urn:microsoft.com/office/officeart/2005/8/layout/pList2"/>
    <dgm:cxn modelId="{DD8F9E70-4D4F-4D9F-AE71-87398417440E}" srcId="{753E0A2E-6582-4E26-A390-AA41F607ACF3}" destId="{998A0AEE-138D-42E2-810C-096A28710AE9}" srcOrd="0" destOrd="0" parTransId="{032EA226-FA7C-46A0-92EE-923FB025131E}" sibTransId="{E12B6578-5992-4A25-983E-4371A7D5C25B}"/>
    <dgm:cxn modelId="{5B74499E-1669-4714-9903-2F164094CA92}" type="presOf" srcId="{32292737-7E3E-4341-AE40-33CE9368073F}" destId="{F19B6FD0-F0CF-4EE6-838C-0D5B36E0A908}" srcOrd="0" destOrd="0" presId="urn:microsoft.com/office/officeart/2005/8/layout/pList2"/>
    <dgm:cxn modelId="{146CB72C-C153-4D78-A5AD-FC17368EE006}" srcId="{753E0A2E-6582-4E26-A390-AA41F607ACF3}" destId="{32292737-7E3E-4341-AE40-33CE9368073F}" srcOrd="1" destOrd="0" parTransId="{1843A23C-A188-40F5-BB1B-27141A34ABA8}" sibTransId="{68AE7CCE-2EA4-4A7C-AB94-A097C6D51E7A}"/>
    <dgm:cxn modelId="{013CE342-2450-4732-B40A-923D2D1A5305}" type="presParOf" srcId="{10532423-32E0-489F-8140-C6DA864F846C}" destId="{E667A474-107F-4C9F-97CA-E0007BAFBC64}" srcOrd="0" destOrd="0" presId="urn:microsoft.com/office/officeart/2005/8/layout/pList2"/>
    <dgm:cxn modelId="{E1F4A050-DFEB-4D25-9790-A1D3BA1AADC7}" type="presParOf" srcId="{10532423-32E0-489F-8140-C6DA864F846C}" destId="{8BEFA196-335B-4461-97DA-B7987F051CA3}" srcOrd="1" destOrd="0" presId="urn:microsoft.com/office/officeart/2005/8/layout/pList2"/>
    <dgm:cxn modelId="{58CEEB2D-55E0-4DBA-A287-8FC8D93112FD}" type="presParOf" srcId="{8BEFA196-335B-4461-97DA-B7987F051CA3}" destId="{D1813E89-A678-4939-931C-EC4E89FFFD03}" srcOrd="0" destOrd="0" presId="urn:microsoft.com/office/officeart/2005/8/layout/pList2"/>
    <dgm:cxn modelId="{F39385E7-46DA-4FA0-8DF9-7A79D81CBB0B}" type="presParOf" srcId="{D1813E89-A678-4939-931C-EC4E89FFFD03}" destId="{CE97E1B1-3F55-4EBC-8997-D8D4B3768A69}" srcOrd="0" destOrd="0" presId="urn:microsoft.com/office/officeart/2005/8/layout/pList2"/>
    <dgm:cxn modelId="{CDD55432-7A31-4BC7-8844-9838534879F0}" type="presParOf" srcId="{D1813E89-A678-4939-931C-EC4E89FFFD03}" destId="{42EFD2EB-F12F-4867-A66A-64E24229F83E}" srcOrd="1" destOrd="0" presId="urn:microsoft.com/office/officeart/2005/8/layout/pList2"/>
    <dgm:cxn modelId="{0FC08B9C-AFAF-4E6C-B964-353566A20B0E}" type="presParOf" srcId="{D1813E89-A678-4939-931C-EC4E89FFFD03}" destId="{E4FBB2E8-C07D-4A58-8835-34660B231AA4}" srcOrd="2" destOrd="0" presId="urn:microsoft.com/office/officeart/2005/8/layout/pList2"/>
    <dgm:cxn modelId="{C56B0BEF-9786-4208-A317-FF3EC71F10A8}" type="presParOf" srcId="{8BEFA196-335B-4461-97DA-B7987F051CA3}" destId="{41255558-68FC-40EE-8AAB-B7CACBC98DA5}" srcOrd="1" destOrd="0" presId="urn:microsoft.com/office/officeart/2005/8/layout/pList2"/>
    <dgm:cxn modelId="{E13D1FBB-3C2E-4803-8D5F-902C4E45ED76}" type="presParOf" srcId="{8BEFA196-335B-4461-97DA-B7987F051CA3}" destId="{C3E807D9-89E8-4E1E-9DDA-E86B435FFC9C}" srcOrd="2" destOrd="0" presId="urn:microsoft.com/office/officeart/2005/8/layout/pList2"/>
    <dgm:cxn modelId="{DC563765-1952-45DC-80A7-69BA995967D5}" type="presParOf" srcId="{C3E807D9-89E8-4E1E-9DDA-E86B435FFC9C}" destId="{F19B6FD0-F0CF-4EE6-838C-0D5B36E0A908}" srcOrd="0" destOrd="0" presId="urn:microsoft.com/office/officeart/2005/8/layout/pList2"/>
    <dgm:cxn modelId="{1237730E-71EA-4515-986C-BDDD1414E930}" type="presParOf" srcId="{C3E807D9-89E8-4E1E-9DDA-E86B435FFC9C}" destId="{52A1D3B7-A7E1-4FDE-A7BD-B8542471E78A}" srcOrd="1" destOrd="0" presId="urn:microsoft.com/office/officeart/2005/8/layout/pList2"/>
    <dgm:cxn modelId="{2BE4117B-18E3-4182-823B-2EAA6A94006A}" type="presParOf" srcId="{C3E807D9-89E8-4E1E-9DDA-E86B435FFC9C}" destId="{AD90B3D6-1593-4EEF-B5D3-4BB04AE27282}"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3837D2-60BD-409F-9FA7-5EF2E1A9C908}" type="doc">
      <dgm:prSet loTypeId="urn:microsoft.com/office/officeart/2005/8/layout/process5" loCatId="process" qsTypeId="urn:microsoft.com/office/officeart/2005/8/quickstyle/simple1" qsCatId="simple" csTypeId="urn:microsoft.com/office/officeart/2005/8/colors/accent0_1" csCatId="mainScheme" phldr="1"/>
      <dgm:spPr/>
      <dgm:t>
        <a:bodyPr/>
        <a:lstStyle/>
        <a:p>
          <a:endParaRPr lang="es-ES"/>
        </a:p>
      </dgm:t>
    </dgm:pt>
    <dgm:pt modelId="{56AA7931-DB5C-4CEB-B9CC-31D6FE93146C}">
      <dgm:prSet phldrT="[Texto]" custT="1"/>
      <dgm:spPr/>
      <dgm:t>
        <a:bodyPr/>
        <a:lstStyle/>
        <a:p>
          <a:r>
            <a:rPr lang="es-ES" sz="2000" dirty="0"/>
            <a:t>Se obtiene del secado, y extracción de agua y aceite </a:t>
          </a:r>
        </a:p>
      </dgm:t>
    </dgm:pt>
    <dgm:pt modelId="{FD7DBB29-7618-467A-930C-A90F7FC33986}" type="parTrans" cxnId="{87145C24-70FF-4000-A59A-D241AF9360BF}">
      <dgm:prSet/>
      <dgm:spPr/>
      <dgm:t>
        <a:bodyPr/>
        <a:lstStyle/>
        <a:p>
          <a:endParaRPr lang="es-ES" sz="2400"/>
        </a:p>
      </dgm:t>
    </dgm:pt>
    <dgm:pt modelId="{A87B3A15-9AD1-451B-97B6-9D05FE10A2D0}" type="sibTrans" cxnId="{87145C24-70FF-4000-A59A-D241AF9360BF}">
      <dgm:prSet custT="1"/>
      <dgm:spPr/>
      <dgm:t>
        <a:bodyPr/>
        <a:lstStyle/>
        <a:p>
          <a:endParaRPr lang="es-ES" sz="1800"/>
        </a:p>
      </dgm:t>
    </dgm:pt>
    <dgm:pt modelId="{AB25CE09-9D8C-409A-A236-9F83F08C4E3F}">
      <dgm:prSet phldrT="[Texto]" custT="1"/>
      <dgm:spPr/>
      <dgm:t>
        <a:bodyPr/>
        <a:lstStyle/>
        <a:p>
          <a:r>
            <a:rPr lang="es-ES" sz="2000" dirty="0"/>
            <a:t>Peces pelágicos (poca demanda)</a:t>
          </a:r>
        </a:p>
      </dgm:t>
    </dgm:pt>
    <dgm:pt modelId="{645E1F51-6F07-4AC3-B4BD-3EAA99BF96A9}" type="parTrans" cxnId="{9B1E7560-BF27-45E5-B88F-377CC56442DB}">
      <dgm:prSet/>
      <dgm:spPr/>
      <dgm:t>
        <a:bodyPr/>
        <a:lstStyle/>
        <a:p>
          <a:endParaRPr lang="es-ES" sz="2400"/>
        </a:p>
      </dgm:t>
    </dgm:pt>
    <dgm:pt modelId="{0F849024-3B85-4BEF-8C40-F5D07C754769}" type="sibTrans" cxnId="{9B1E7560-BF27-45E5-B88F-377CC56442DB}">
      <dgm:prSet custT="1"/>
      <dgm:spPr/>
      <dgm:t>
        <a:bodyPr/>
        <a:lstStyle/>
        <a:p>
          <a:endParaRPr lang="es-ES" sz="1800"/>
        </a:p>
      </dgm:t>
    </dgm:pt>
    <dgm:pt modelId="{1D711060-8DB4-4023-B281-CDC72063C102}">
      <dgm:prSet phldrT="[Texto]" custT="1"/>
      <dgm:spPr/>
      <dgm:t>
        <a:bodyPr/>
        <a:lstStyle/>
        <a:p>
          <a:r>
            <a:rPr lang="es-ES" sz="2000" dirty="0"/>
            <a:t>Peces no aptos para consumo humano </a:t>
          </a:r>
        </a:p>
      </dgm:t>
    </dgm:pt>
    <dgm:pt modelId="{C3ACA41F-D017-48D8-9C0A-8A28EC229743}" type="parTrans" cxnId="{545CB17D-53A8-4BCB-84D2-1C6B01352830}">
      <dgm:prSet/>
      <dgm:spPr/>
      <dgm:t>
        <a:bodyPr/>
        <a:lstStyle/>
        <a:p>
          <a:endParaRPr lang="es-ES" sz="2400"/>
        </a:p>
      </dgm:t>
    </dgm:pt>
    <dgm:pt modelId="{5BC9ABEA-DED1-4774-8EAD-5CEF4B20276F}" type="sibTrans" cxnId="{545CB17D-53A8-4BCB-84D2-1C6B01352830}">
      <dgm:prSet custT="1"/>
      <dgm:spPr/>
      <dgm:t>
        <a:bodyPr/>
        <a:lstStyle/>
        <a:p>
          <a:endParaRPr lang="es-ES" sz="1800"/>
        </a:p>
      </dgm:t>
    </dgm:pt>
    <dgm:pt modelId="{9A631893-B4CD-444E-9A46-6E5D7480992D}">
      <dgm:prSet phldrT="[Texto]" custT="1"/>
      <dgm:spPr/>
      <dgm:t>
        <a:bodyPr/>
        <a:lstStyle/>
        <a:p>
          <a:r>
            <a:rPr lang="es-ES" sz="2000" dirty="0"/>
            <a:t>En Ecuador principalmente de desechos.</a:t>
          </a:r>
        </a:p>
      </dgm:t>
    </dgm:pt>
    <dgm:pt modelId="{9FF5E477-2B37-4FDD-A818-891003AA94B2}" type="parTrans" cxnId="{A33A7B46-03B1-4B2E-9475-1F6B9D33ACA6}">
      <dgm:prSet/>
      <dgm:spPr/>
      <dgm:t>
        <a:bodyPr/>
        <a:lstStyle/>
        <a:p>
          <a:endParaRPr lang="es-ES" sz="2400"/>
        </a:p>
      </dgm:t>
    </dgm:pt>
    <dgm:pt modelId="{A14D406D-60BA-4814-A4CD-4964DB858AE3}" type="sibTrans" cxnId="{A33A7B46-03B1-4B2E-9475-1F6B9D33ACA6}">
      <dgm:prSet/>
      <dgm:spPr/>
      <dgm:t>
        <a:bodyPr/>
        <a:lstStyle/>
        <a:p>
          <a:endParaRPr lang="es-ES" sz="2400"/>
        </a:p>
      </dgm:t>
    </dgm:pt>
    <dgm:pt modelId="{9B634BE0-EE28-44FB-8758-0685172E2DA2}" type="pres">
      <dgm:prSet presAssocID="{CF3837D2-60BD-409F-9FA7-5EF2E1A9C908}" presName="diagram" presStyleCnt="0">
        <dgm:presLayoutVars>
          <dgm:dir/>
          <dgm:resizeHandles val="exact"/>
        </dgm:presLayoutVars>
      </dgm:prSet>
      <dgm:spPr/>
      <dgm:t>
        <a:bodyPr/>
        <a:lstStyle/>
        <a:p>
          <a:endParaRPr lang="es-ES"/>
        </a:p>
      </dgm:t>
    </dgm:pt>
    <dgm:pt modelId="{CF9B2FF1-176A-452F-8248-4EBEBFACB3AB}" type="pres">
      <dgm:prSet presAssocID="{56AA7931-DB5C-4CEB-B9CC-31D6FE93146C}" presName="node" presStyleLbl="node1" presStyleIdx="0" presStyleCnt="4">
        <dgm:presLayoutVars>
          <dgm:bulletEnabled val="1"/>
        </dgm:presLayoutVars>
      </dgm:prSet>
      <dgm:spPr/>
      <dgm:t>
        <a:bodyPr/>
        <a:lstStyle/>
        <a:p>
          <a:endParaRPr lang="es-ES"/>
        </a:p>
      </dgm:t>
    </dgm:pt>
    <dgm:pt modelId="{351E2445-10F5-4FD7-B781-FA34AEB10C92}" type="pres">
      <dgm:prSet presAssocID="{A87B3A15-9AD1-451B-97B6-9D05FE10A2D0}" presName="sibTrans" presStyleLbl="sibTrans2D1" presStyleIdx="0" presStyleCnt="3"/>
      <dgm:spPr/>
      <dgm:t>
        <a:bodyPr/>
        <a:lstStyle/>
        <a:p>
          <a:endParaRPr lang="es-ES"/>
        </a:p>
      </dgm:t>
    </dgm:pt>
    <dgm:pt modelId="{611451FB-DD52-4FCB-9953-3B8B2D1A4637}" type="pres">
      <dgm:prSet presAssocID="{A87B3A15-9AD1-451B-97B6-9D05FE10A2D0}" presName="connectorText" presStyleLbl="sibTrans2D1" presStyleIdx="0" presStyleCnt="3"/>
      <dgm:spPr/>
      <dgm:t>
        <a:bodyPr/>
        <a:lstStyle/>
        <a:p>
          <a:endParaRPr lang="es-ES"/>
        </a:p>
      </dgm:t>
    </dgm:pt>
    <dgm:pt modelId="{DF3A54E9-45DD-47D1-9530-30174680CA01}" type="pres">
      <dgm:prSet presAssocID="{AB25CE09-9D8C-409A-A236-9F83F08C4E3F}" presName="node" presStyleLbl="node1" presStyleIdx="1" presStyleCnt="4">
        <dgm:presLayoutVars>
          <dgm:bulletEnabled val="1"/>
        </dgm:presLayoutVars>
      </dgm:prSet>
      <dgm:spPr/>
      <dgm:t>
        <a:bodyPr/>
        <a:lstStyle/>
        <a:p>
          <a:endParaRPr lang="es-ES"/>
        </a:p>
      </dgm:t>
    </dgm:pt>
    <dgm:pt modelId="{99132796-5FEA-482F-A952-548C1EF6EBD3}" type="pres">
      <dgm:prSet presAssocID="{0F849024-3B85-4BEF-8C40-F5D07C754769}" presName="sibTrans" presStyleLbl="sibTrans2D1" presStyleIdx="1" presStyleCnt="3"/>
      <dgm:spPr/>
      <dgm:t>
        <a:bodyPr/>
        <a:lstStyle/>
        <a:p>
          <a:endParaRPr lang="es-ES"/>
        </a:p>
      </dgm:t>
    </dgm:pt>
    <dgm:pt modelId="{1F03151B-6208-4F48-9AAE-086B30B722B1}" type="pres">
      <dgm:prSet presAssocID="{0F849024-3B85-4BEF-8C40-F5D07C754769}" presName="connectorText" presStyleLbl="sibTrans2D1" presStyleIdx="1" presStyleCnt="3"/>
      <dgm:spPr/>
      <dgm:t>
        <a:bodyPr/>
        <a:lstStyle/>
        <a:p>
          <a:endParaRPr lang="es-ES"/>
        </a:p>
      </dgm:t>
    </dgm:pt>
    <dgm:pt modelId="{2C66D97B-F881-4FCC-B036-59B03222E38F}" type="pres">
      <dgm:prSet presAssocID="{1D711060-8DB4-4023-B281-CDC72063C102}" presName="node" presStyleLbl="node1" presStyleIdx="2" presStyleCnt="4">
        <dgm:presLayoutVars>
          <dgm:bulletEnabled val="1"/>
        </dgm:presLayoutVars>
      </dgm:prSet>
      <dgm:spPr/>
      <dgm:t>
        <a:bodyPr/>
        <a:lstStyle/>
        <a:p>
          <a:endParaRPr lang="es-ES"/>
        </a:p>
      </dgm:t>
    </dgm:pt>
    <dgm:pt modelId="{FEAF622D-6EDB-4E6D-A4B1-9A7366E20376}" type="pres">
      <dgm:prSet presAssocID="{5BC9ABEA-DED1-4774-8EAD-5CEF4B20276F}" presName="sibTrans" presStyleLbl="sibTrans2D1" presStyleIdx="2" presStyleCnt="3"/>
      <dgm:spPr/>
      <dgm:t>
        <a:bodyPr/>
        <a:lstStyle/>
        <a:p>
          <a:endParaRPr lang="es-ES"/>
        </a:p>
      </dgm:t>
    </dgm:pt>
    <dgm:pt modelId="{9CFA5635-7D0A-4AE4-B802-B8BA764A1CA2}" type="pres">
      <dgm:prSet presAssocID="{5BC9ABEA-DED1-4774-8EAD-5CEF4B20276F}" presName="connectorText" presStyleLbl="sibTrans2D1" presStyleIdx="2" presStyleCnt="3"/>
      <dgm:spPr/>
      <dgm:t>
        <a:bodyPr/>
        <a:lstStyle/>
        <a:p>
          <a:endParaRPr lang="es-ES"/>
        </a:p>
      </dgm:t>
    </dgm:pt>
    <dgm:pt modelId="{D02EBADD-E7FC-4AA0-BCE9-96F00E3A1AF3}" type="pres">
      <dgm:prSet presAssocID="{9A631893-B4CD-444E-9A46-6E5D7480992D}" presName="node" presStyleLbl="node1" presStyleIdx="3" presStyleCnt="4">
        <dgm:presLayoutVars>
          <dgm:bulletEnabled val="1"/>
        </dgm:presLayoutVars>
      </dgm:prSet>
      <dgm:spPr/>
      <dgm:t>
        <a:bodyPr/>
        <a:lstStyle/>
        <a:p>
          <a:endParaRPr lang="es-ES"/>
        </a:p>
      </dgm:t>
    </dgm:pt>
  </dgm:ptLst>
  <dgm:cxnLst>
    <dgm:cxn modelId="{D4A2D3B7-FE2B-4247-B360-C11903319879}" type="presOf" srcId="{0F849024-3B85-4BEF-8C40-F5D07C754769}" destId="{1F03151B-6208-4F48-9AAE-086B30B722B1}" srcOrd="1" destOrd="0" presId="urn:microsoft.com/office/officeart/2005/8/layout/process5"/>
    <dgm:cxn modelId="{B3794FA5-882F-438E-A785-D19F69DE7968}" type="presOf" srcId="{5BC9ABEA-DED1-4774-8EAD-5CEF4B20276F}" destId="{FEAF622D-6EDB-4E6D-A4B1-9A7366E20376}" srcOrd="0" destOrd="0" presId="urn:microsoft.com/office/officeart/2005/8/layout/process5"/>
    <dgm:cxn modelId="{264BE221-A02A-43A0-957B-A64F229BFB15}" type="presOf" srcId="{AB25CE09-9D8C-409A-A236-9F83F08C4E3F}" destId="{DF3A54E9-45DD-47D1-9530-30174680CA01}" srcOrd="0" destOrd="0" presId="urn:microsoft.com/office/officeart/2005/8/layout/process5"/>
    <dgm:cxn modelId="{6C7CD720-F8EA-4D85-83AB-D7D9F28E7624}" type="presOf" srcId="{A87B3A15-9AD1-451B-97B6-9D05FE10A2D0}" destId="{611451FB-DD52-4FCB-9953-3B8B2D1A4637}" srcOrd="1" destOrd="0" presId="urn:microsoft.com/office/officeart/2005/8/layout/process5"/>
    <dgm:cxn modelId="{0009DE48-7689-4297-98FC-30270150FB05}" type="presOf" srcId="{A87B3A15-9AD1-451B-97B6-9D05FE10A2D0}" destId="{351E2445-10F5-4FD7-B781-FA34AEB10C92}" srcOrd="0" destOrd="0" presId="urn:microsoft.com/office/officeart/2005/8/layout/process5"/>
    <dgm:cxn modelId="{87145C24-70FF-4000-A59A-D241AF9360BF}" srcId="{CF3837D2-60BD-409F-9FA7-5EF2E1A9C908}" destId="{56AA7931-DB5C-4CEB-B9CC-31D6FE93146C}" srcOrd="0" destOrd="0" parTransId="{FD7DBB29-7618-467A-930C-A90F7FC33986}" sibTransId="{A87B3A15-9AD1-451B-97B6-9D05FE10A2D0}"/>
    <dgm:cxn modelId="{2E85BCB7-A2AC-4166-BE77-ABE4C8A27708}" type="presOf" srcId="{56AA7931-DB5C-4CEB-B9CC-31D6FE93146C}" destId="{CF9B2FF1-176A-452F-8248-4EBEBFACB3AB}" srcOrd="0" destOrd="0" presId="urn:microsoft.com/office/officeart/2005/8/layout/process5"/>
    <dgm:cxn modelId="{4835F8BE-B4D7-439C-A04B-4BB521CD9221}" type="presOf" srcId="{CF3837D2-60BD-409F-9FA7-5EF2E1A9C908}" destId="{9B634BE0-EE28-44FB-8758-0685172E2DA2}" srcOrd="0" destOrd="0" presId="urn:microsoft.com/office/officeart/2005/8/layout/process5"/>
    <dgm:cxn modelId="{EDB458D2-39DC-43B3-9FFA-6DEF7E56FFCA}" type="presOf" srcId="{0F849024-3B85-4BEF-8C40-F5D07C754769}" destId="{99132796-5FEA-482F-A952-548C1EF6EBD3}" srcOrd="0" destOrd="0" presId="urn:microsoft.com/office/officeart/2005/8/layout/process5"/>
    <dgm:cxn modelId="{545CB17D-53A8-4BCB-84D2-1C6B01352830}" srcId="{CF3837D2-60BD-409F-9FA7-5EF2E1A9C908}" destId="{1D711060-8DB4-4023-B281-CDC72063C102}" srcOrd="2" destOrd="0" parTransId="{C3ACA41F-D017-48D8-9C0A-8A28EC229743}" sibTransId="{5BC9ABEA-DED1-4774-8EAD-5CEF4B20276F}"/>
    <dgm:cxn modelId="{F09354C6-3C02-492C-B208-919A2AB713E7}" type="presOf" srcId="{5BC9ABEA-DED1-4774-8EAD-5CEF4B20276F}" destId="{9CFA5635-7D0A-4AE4-B802-B8BA764A1CA2}" srcOrd="1" destOrd="0" presId="urn:microsoft.com/office/officeart/2005/8/layout/process5"/>
    <dgm:cxn modelId="{9B1E7560-BF27-45E5-B88F-377CC56442DB}" srcId="{CF3837D2-60BD-409F-9FA7-5EF2E1A9C908}" destId="{AB25CE09-9D8C-409A-A236-9F83F08C4E3F}" srcOrd="1" destOrd="0" parTransId="{645E1F51-6F07-4AC3-B4BD-3EAA99BF96A9}" sibTransId="{0F849024-3B85-4BEF-8C40-F5D07C754769}"/>
    <dgm:cxn modelId="{3FD2CA92-E670-4D41-999B-5DE98AAA347E}" type="presOf" srcId="{1D711060-8DB4-4023-B281-CDC72063C102}" destId="{2C66D97B-F881-4FCC-B036-59B03222E38F}" srcOrd="0" destOrd="0" presId="urn:microsoft.com/office/officeart/2005/8/layout/process5"/>
    <dgm:cxn modelId="{82BDE5DC-9735-498C-9A1B-8A90675172D6}" type="presOf" srcId="{9A631893-B4CD-444E-9A46-6E5D7480992D}" destId="{D02EBADD-E7FC-4AA0-BCE9-96F00E3A1AF3}" srcOrd="0" destOrd="0" presId="urn:microsoft.com/office/officeart/2005/8/layout/process5"/>
    <dgm:cxn modelId="{A33A7B46-03B1-4B2E-9475-1F6B9D33ACA6}" srcId="{CF3837D2-60BD-409F-9FA7-5EF2E1A9C908}" destId="{9A631893-B4CD-444E-9A46-6E5D7480992D}" srcOrd="3" destOrd="0" parTransId="{9FF5E477-2B37-4FDD-A818-891003AA94B2}" sibTransId="{A14D406D-60BA-4814-A4CD-4964DB858AE3}"/>
    <dgm:cxn modelId="{3E840060-760C-4D8E-9FE8-3FB21DDF50EE}" type="presParOf" srcId="{9B634BE0-EE28-44FB-8758-0685172E2DA2}" destId="{CF9B2FF1-176A-452F-8248-4EBEBFACB3AB}" srcOrd="0" destOrd="0" presId="urn:microsoft.com/office/officeart/2005/8/layout/process5"/>
    <dgm:cxn modelId="{D65DFA44-7AD9-4383-9DCF-2BC57FD2AE3F}" type="presParOf" srcId="{9B634BE0-EE28-44FB-8758-0685172E2DA2}" destId="{351E2445-10F5-4FD7-B781-FA34AEB10C92}" srcOrd="1" destOrd="0" presId="urn:microsoft.com/office/officeart/2005/8/layout/process5"/>
    <dgm:cxn modelId="{02615FB3-ED05-4F4C-9E18-719426D522E0}" type="presParOf" srcId="{351E2445-10F5-4FD7-B781-FA34AEB10C92}" destId="{611451FB-DD52-4FCB-9953-3B8B2D1A4637}" srcOrd="0" destOrd="0" presId="urn:microsoft.com/office/officeart/2005/8/layout/process5"/>
    <dgm:cxn modelId="{F30DF609-E682-4C5B-B268-FDA33027F21F}" type="presParOf" srcId="{9B634BE0-EE28-44FB-8758-0685172E2DA2}" destId="{DF3A54E9-45DD-47D1-9530-30174680CA01}" srcOrd="2" destOrd="0" presId="urn:microsoft.com/office/officeart/2005/8/layout/process5"/>
    <dgm:cxn modelId="{9CB4A5CB-0E46-4BD9-B297-0A72618B470F}" type="presParOf" srcId="{9B634BE0-EE28-44FB-8758-0685172E2DA2}" destId="{99132796-5FEA-482F-A952-548C1EF6EBD3}" srcOrd="3" destOrd="0" presId="urn:microsoft.com/office/officeart/2005/8/layout/process5"/>
    <dgm:cxn modelId="{73B68BD0-8937-4B0D-A39E-417E9C9F7686}" type="presParOf" srcId="{99132796-5FEA-482F-A952-548C1EF6EBD3}" destId="{1F03151B-6208-4F48-9AAE-086B30B722B1}" srcOrd="0" destOrd="0" presId="urn:microsoft.com/office/officeart/2005/8/layout/process5"/>
    <dgm:cxn modelId="{666C9AB5-5F43-4C29-8CA7-C67F2F3B1FE3}" type="presParOf" srcId="{9B634BE0-EE28-44FB-8758-0685172E2DA2}" destId="{2C66D97B-F881-4FCC-B036-59B03222E38F}" srcOrd="4" destOrd="0" presId="urn:microsoft.com/office/officeart/2005/8/layout/process5"/>
    <dgm:cxn modelId="{A616EB77-658F-46CE-957C-ACBC04CDAE25}" type="presParOf" srcId="{9B634BE0-EE28-44FB-8758-0685172E2DA2}" destId="{FEAF622D-6EDB-4E6D-A4B1-9A7366E20376}" srcOrd="5" destOrd="0" presId="urn:microsoft.com/office/officeart/2005/8/layout/process5"/>
    <dgm:cxn modelId="{70E3C96A-565B-46AE-999A-0ECEB9F4EF3A}" type="presParOf" srcId="{FEAF622D-6EDB-4E6D-A4B1-9A7366E20376}" destId="{9CFA5635-7D0A-4AE4-B802-B8BA764A1CA2}" srcOrd="0" destOrd="0" presId="urn:microsoft.com/office/officeart/2005/8/layout/process5"/>
    <dgm:cxn modelId="{E396798C-B486-4A07-9224-3167835609BB}" type="presParOf" srcId="{9B634BE0-EE28-44FB-8758-0685172E2DA2}" destId="{D02EBADD-E7FC-4AA0-BCE9-96F00E3A1AF3}"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6DF211-A49B-4FAB-9C4E-ACAD44442E78}" type="doc">
      <dgm:prSet loTypeId="urn:microsoft.com/office/officeart/2005/8/layout/process5" loCatId="process" qsTypeId="urn:microsoft.com/office/officeart/2005/8/quickstyle/simple1" qsCatId="simple" csTypeId="urn:microsoft.com/office/officeart/2005/8/colors/accent0_1" csCatId="mainScheme" phldr="1"/>
      <dgm:spPr/>
      <dgm:t>
        <a:bodyPr/>
        <a:lstStyle/>
        <a:p>
          <a:endParaRPr lang="es-ES"/>
        </a:p>
      </dgm:t>
    </dgm:pt>
    <dgm:pt modelId="{FB015783-50D8-4035-9F13-C5512513C14A}">
      <dgm:prSet phldrT="[Texto]" custT="1"/>
      <dgm:spPr/>
      <dgm:t>
        <a:bodyPr/>
        <a:lstStyle/>
        <a:p>
          <a:r>
            <a:rPr lang="es-ES" sz="1600" dirty="0"/>
            <a:t>Acuicultura y Camarón. </a:t>
          </a:r>
        </a:p>
      </dgm:t>
    </dgm:pt>
    <dgm:pt modelId="{F45BADEA-EAA0-43B7-8F30-C1C23249458E}" type="parTrans" cxnId="{17ECDB18-16D2-4F70-A772-14482F66D5BE}">
      <dgm:prSet/>
      <dgm:spPr/>
      <dgm:t>
        <a:bodyPr/>
        <a:lstStyle/>
        <a:p>
          <a:endParaRPr lang="es-ES" sz="3600"/>
        </a:p>
      </dgm:t>
    </dgm:pt>
    <dgm:pt modelId="{044C3513-E2C6-4DC7-9D31-CB88E7896452}" type="sibTrans" cxnId="{17ECDB18-16D2-4F70-A772-14482F66D5BE}">
      <dgm:prSet custT="1"/>
      <dgm:spPr/>
      <dgm:t>
        <a:bodyPr/>
        <a:lstStyle/>
        <a:p>
          <a:endParaRPr lang="es-ES" sz="1200"/>
        </a:p>
      </dgm:t>
    </dgm:pt>
    <dgm:pt modelId="{20A83392-1C4C-4038-A6FE-5B978F867254}">
      <dgm:prSet phldrT="[Texto]" custT="1"/>
      <dgm:spPr/>
      <dgm:t>
        <a:bodyPr/>
        <a:lstStyle/>
        <a:p>
          <a:r>
            <a:rPr lang="es-EC" sz="1600" dirty="0" smtClean="0"/>
            <a:t>Forma </a:t>
          </a:r>
          <a:r>
            <a:rPr lang="es-EC" sz="1600" dirty="0"/>
            <a:t>parte de su cadena de valor y promoviendo directamente las exportaciones de camarón</a:t>
          </a:r>
          <a:endParaRPr lang="es-ES" sz="1600" dirty="0"/>
        </a:p>
      </dgm:t>
    </dgm:pt>
    <dgm:pt modelId="{26060D90-20FA-4C7A-A65D-D8C2FA3E5AA5}" type="parTrans" cxnId="{1056B029-95F6-42C1-AF4C-0B3A7C714192}">
      <dgm:prSet/>
      <dgm:spPr/>
      <dgm:t>
        <a:bodyPr/>
        <a:lstStyle/>
        <a:p>
          <a:endParaRPr lang="es-ES" sz="3600"/>
        </a:p>
      </dgm:t>
    </dgm:pt>
    <dgm:pt modelId="{5F4BE58B-F16D-4734-B14C-0866E40F71E6}" type="sibTrans" cxnId="{1056B029-95F6-42C1-AF4C-0B3A7C714192}">
      <dgm:prSet custT="1"/>
      <dgm:spPr/>
      <dgm:t>
        <a:bodyPr/>
        <a:lstStyle/>
        <a:p>
          <a:endParaRPr lang="es-ES" sz="1200"/>
        </a:p>
      </dgm:t>
    </dgm:pt>
    <dgm:pt modelId="{B01E556E-FAB5-47A6-B30B-6A1781D9E213}">
      <dgm:prSet phldrT="[Texto]" custT="1"/>
      <dgm:spPr/>
      <dgm:t>
        <a:bodyPr/>
        <a:lstStyle/>
        <a:p>
          <a:r>
            <a:rPr lang="es-EC" sz="1600" dirty="0" smtClean="0"/>
            <a:t>Alimentación </a:t>
          </a:r>
          <a:r>
            <a:rPr lang="es-EC" sz="1600" dirty="0"/>
            <a:t>de animales terrestres, de crianza y en la </a:t>
          </a:r>
          <a:r>
            <a:rPr lang="es-EC" sz="1600" dirty="0" smtClean="0"/>
            <a:t>acuicultura con alto valor proteico</a:t>
          </a:r>
          <a:endParaRPr lang="es-ES" sz="1600" dirty="0"/>
        </a:p>
      </dgm:t>
    </dgm:pt>
    <dgm:pt modelId="{CF8EBF7D-F5FB-4887-911A-98D08085F159}" type="parTrans" cxnId="{8F1250A9-1430-4676-9510-B3BCAC440249}">
      <dgm:prSet/>
      <dgm:spPr/>
      <dgm:t>
        <a:bodyPr/>
        <a:lstStyle/>
        <a:p>
          <a:endParaRPr lang="es-ES" sz="3600"/>
        </a:p>
      </dgm:t>
    </dgm:pt>
    <dgm:pt modelId="{C1A7E859-37AB-4EFF-A258-6BBEB7E16644}" type="sibTrans" cxnId="{8F1250A9-1430-4676-9510-B3BCAC440249}">
      <dgm:prSet custT="1"/>
      <dgm:spPr/>
      <dgm:t>
        <a:bodyPr/>
        <a:lstStyle/>
        <a:p>
          <a:endParaRPr lang="es-ES" sz="1200"/>
        </a:p>
      </dgm:t>
    </dgm:pt>
    <dgm:pt modelId="{0B183189-74F0-4F9A-BC07-866037978C9F}">
      <dgm:prSet phldrT="[Texto]" custT="1"/>
      <dgm:spPr/>
      <dgm:t>
        <a:bodyPr/>
        <a:lstStyle/>
        <a:p>
          <a:r>
            <a:rPr lang="es-EC" sz="1600" dirty="0"/>
            <a:t>se basa en un 60% </a:t>
          </a:r>
          <a:r>
            <a:rPr lang="es-EC" sz="1600" dirty="0" smtClean="0"/>
            <a:t>- </a:t>
          </a:r>
          <a:r>
            <a:rPr lang="es-EC" sz="1600" dirty="0"/>
            <a:t>70% de </a:t>
          </a:r>
          <a:r>
            <a:rPr lang="es-EC" sz="1600" dirty="0" smtClean="0"/>
            <a:t>proteína, 5% - 12% de grasa, y un máximo </a:t>
          </a:r>
          <a:r>
            <a:rPr lang="es-EC" sz="1600" dirty="0"/>
            <a:t>de humedad del 9%</a:t>
          </a:r>
          <a:endParaRPr lang="es-ES" sz="1600" dirty="0"/>
        </a:p>
      </dgm:t>
    </dgm:pt>
    <dgm:pt modelId="{FCFC27CE-93D9-47F9-9305-EE9F4D5CDEEB}" type="parTrans" cxnId="{1D1FF952-A1B8-4004-9A12-44DC791E115C}">
      <dgm:prSet/>
      <dgm:spPr/>
      <dgm:t>
        <a:bodyPr/>
        <a:lstStyle/>
        <a:p>
          <a:endParaRPr lang="es-ES" sz="3600"/>
        </a:p>
      </dgm:t>
    </dgm:pt>
    <dgm:pt modelId="{19B5E9BF-6C4D-4143-8F63-87E4D9EB7CA9}" type="sibTrans" cxnId="{1D1FF952-A1B8-4004-9A12-44DC791E115C}">
      <dgm:prSet custT="1"/>
      <dgm:spPr/>
      <dgm:t>
        <a:bodyPr/>
        <a:lstStyle/>
        <a:p>
          <a:endParaRPr lang="es-ES" sz="1200"/>
        </a:p>
      </dgm:t>
    </dgm:pt>
    <dgm:pt modelId="{D2E808ED-F314-462C-BDC8-B7E3B98F2E4F}" type="pres">
      <dgm:prSet presAssocID="{5F6DF211-A49B-4FAB-9C4E-ACAD44442E78}" presName="diagram" presStyleCnt="0">
        <dgm:presLayoutVars>
          <dgm:dir/>
          <dgm:resizeHandles val="exact"/>
        </dgm:presLayoutVars>
      </dgm:prSet>
      <dgm:spPr/>
      <dgm:t>
        <a:bodyPr/>
        <a:lstStyle/>
        <a:p>
          <a:endParaRPr lang="es-ES"/>
        </a:p>
      </dgm:t>
    </dgm:pt>
    <dgm:pt modelId="{0468372E-98CC-45D6-A184-48DB47C5F8EF}" type="pres">
      <dgm:prSet presAssocID="{B01E556E-FAB5-47A6-B30B-6A1781D9E213}" presName="node" presStyleLbl="node1" presStyleIdx="0" presStyleCnt="4">
        <dgm:presLayoutVars>
          <dgm:bulletEnabled val="1"/>
        </dgm:presLayoutVars>
      </dgm:prSet>
      <dgm:spPr/>
      <dgm:t>
        <a:bodyPr/>
        <a:lstStyle/>
        <a:p>
          <a:endParaRPr lang="es-ES"/>
        </a:p>
      </dgm:t>
    </dgm:pt>
    <dgm:pt modelId="{206B85B8-30E7-480A-B851-59B6820CE722}" type="pres">
      <dgm:prSet presAssocID="{C1A7E859-37AB-4EFF-A258-6BBEB7E16644}" presName="sibTrans" presStyleLbl="sibTrans2D1" presStyleIdx="0" presStyleCnt="3"/>
      <dgm:spPr/>
      <dgm:t>
        <a:bodyPr/>
        <a:lstStyle/>
        <a:p>
          <a:endParaRPr lang="es-ES"/>
        </a:p>
      </dgm:t>
    </dgm:pt>
    <dgm:pt modelId="{DCB8E538-CB08-4E60-916E-BBCA19CC54DD}" type="pres">
      <dgm:prSet presAssocID="{C1A7E859-37AB-4EFF-A258-6BBEB7E16644}" presName="connectorText" presStyleLbl="sibTrans2D1" presStyleIdx="0" presStyleCnt="3"/>
      <dgm:spPr/>
      <dgm:t>
        <a:bodyPr/>
        <a:lstStyle/>
        <a:p>
          <a:endParaRPr lang="es-ES"/>
        </a:p>
      </dgm:t>
    </dgm:pt>
    <dgm:pt modelId="{9A70C2EA-451F-408D-9746-878C98AC32A5}" type="pres">
      <dgm:prSet presAssocID="{0B183189-74F0-4F9A-BC07-866037978C9F}" presName="node" presStyleLbl="node1" presStyleIdx="1" presStyleCnt="4">
        <dgm:presLayoutVars>
          <dgm:bulletEnabled val="1"/>
        </dgm:presLayoutVars>
      </dgm:prSet>
      <dgm:spPr/>
      <dgm:t>
        <a:bodyPr/>
        <a:lstStyle/>
        <a:p>
          <a:endParaRPr lang="es-ES"/>
        </a:p>
      </dgm:t>
    </dgm:pt>
    <dgm:pt modelId="{A84A7259-E257-4539-B8CE-0B1A89D9CC8C}" type="pres">
      <dgm:prSet presAssocID="{19B5E9BF-6C4D-4143-8F63-87E4D9EB7CA9}" presName="sibTrans" presStyleLbl="sibTrans2D1" presStyleIdx="1" presStyleCnt="3"/>
      <dgm:spPr/>
      <dgm:t>
        <a:bodyPr/>
        <a:lstStyle/>
        <a:p>
          <a:endParaRPr lang="es-ES"/>
        </a:p>
      </dgm:t>
    </dgm:pt>
    <dgm:pt modelId="{B4C49C2A-35EC-4B9B-9135-333FDD0B711C}" type="pres">
      <dgm:prSet presAssocID="{19B5E9BF-6C4D-4143-8F63-87E4D9EB7CA9}" presName="connectorText" presStyleLbl="sibTrans2D1" presStyleIdx="1" presStyleCnt="3"/>
      <dgm:spPr/>
      <dgm:t>
        <a:bodyPr/>
        <a:lstStyle/>
        <a:p>
          <a:endParaRPr lang="es-ES"/>
        </a:p>
      </dgm:t>
    </dgm:pt>
    <dgm:pt modelId="{C3A0A373-9CB2-43A1-A3E9-C9DBDEFA27A1}" type="pres">
      <dgm:prSet presAssocID="{FB015783-50D8-4035-9F13-C5512513C14A}" presName="node" presStyleLbl="node1" presStyleIdx="2" presStyleCnt="4">
        <dgm:presLayoutVars>
          <dgm:bulletEnabled val="1"/>
        </dgm:presLayoutVars>
      </dgm:prSet>
      <dgm:spPr/>
      <dgm:t>
        <a:bodyPr/>
        <a:lstStyle/>
        <a:p>
          <a:endParaRPr lang="es-ES"/>
        </a:p>
      </dgm:t>
    </dgm:pt>
    <dgm:pt modelId="{553CB2AC-3732-4F12-9BC0-2AA10B9C3EC3}" type="pres">
      <dgm:prSet presAssocID="{044C3513-E2C6-4DC7-9D31-CB88E7896452}" presName="sibTrans" presStyleLbl="sibTrans2D1" presStyleIdx="2" presStyleCnt="3"/>
      <dgm:spPr/>
      <dgm:t>
        <a:bodyPr/>
        <a:lstStyle/>
        <a:p>
          <a:endParaRPr lang="es-ES"/>
        </a:p>
      </dgm:t>
    </dgm:pt>
    <dgm:pt modelId="{9651051E-C718-4F5B-91B5-6586206C6AA1}" type="pres">
      <dgm:prSet presAssocID="{044C3513-E2C6-4DC7-9D31-CB88E7896452}" presName="connectorText" presStyleLbl="sibTrans2D1" presStyleIdx="2" presStyleCnt="3"/>
      <dgm:spPr/>
      <dgm:t>
        <a:bodyPr/>
        <a:lstStyle/>
        <a:p>
          <a:endParaRPr lang="es-ES"/>
        </a:p>
      </dgm:t>
    </dgm:pt>
    <dgm:pt modelId="{C9B4C484-0CDD-443C-B54E-78BBF8DEEB40}" type="pres">
      <dgm:prSet presAssocID="{20A83392-1C4C-4038-A6FE-5B978F867254}" presName="node" presStyleLbl="node1" presStyleIdx="3" presStyleCnt="4">
        <dgm:presLayoutVars>
          <dgm:bulletEnabled val="1"/>
        </dgm:presLayoutVars>
      </dgm:prSet>
      <dgm:spPr/>
      <dgm:t>
        <a:bodyPr/>
        <a:lstStyle/>
        <a:p>
          <a:endParaRPr lang="es-ES"/>
        </a:p>
      </dgm:t>
    </dgm:pt>
  </dgm:ptLst>
  <dgm:cxnLst>
    <dgm:cxn modelId="{0E604E64-64B8-4404-ACC1-B1576663B830}" type="presOf" srcId="{FB015783-50D8-4035-9F13-C5512513C14A}" destId="{C3A0A373-9CB2-43A1-A3E9-C9DBDEFA27A1}" srcOrd="0" destOrd="0" presId="urn:microsoft.com/office/officeart/2005/8/layout/process5"/>
    <dgm:cxn modelId="{17ECDB18-16D2-4F70-A772-14482F66D5BE}" srcId="{5F6DF211-A49B-4FAB-9C4E-ACAD44442E78}" destId="{FB015783-50D8-4035-9F13-C5512513C14A}" srcOrd="2" destOrd="0" parTransId="{F45BADEA-EAA0-43B7-8F30-C1C23249458E}" sibTransId="{044C3513-E2C6-4DC7-9D31-CB88E7896452}"/>
    <dgm:cxn modelId="{403A0CDF-4943-4D3C-BE36-B7C5C4F0871E}" type="presOf" srcId="{20A83392-1C4C-4038-A6FE-5B978F867254}" destId="{C9B4C484-0CDD-443C-B54E-78BBF8DEEB40}" srcOrd="0" destOrd="0" presId="urn:microsoft.com/office/officeart/2005/8/layout/process5"/>
    <dgm:cxn modelId="{9D20293A-57AE-46F3-9F39-4BDEE3DED907}" type="presOf" srcId="{C1A7E859-37AB-4EFF-A258-6BBEB7E16644}" destId="{DCB8E538-CB08-4E60-916E-BBCA19CC54DD}" srcOrd="1" destOrd="0" presId="urn:microsoft.com/office/officeart/2005/8/layout/process5"/>
    <dgm:cxn modelId="{8F1250A9-1430-4676-9510-B3BCAC440249}" srcId="{5F6DF211-A49B-4FAB-9C4E-ACAD44442E78}" destId="{B01E556E-FAB5-47A6-B30B-6A1781D9E213}" srcOrd="0" destOrd="0" parTransId="{CF8EBF7D-F5FB-4887-911A-98D08085F159}" sibTransId="{C1A7E859-37AB-4EFF-A258-6BBEB7E16644}"/>
    <dgm:cxn modelId="{523E64C2-DE3B-4DC2-BA45-764776C00E0F}" type="presOf" srcId="{C1A7E859-37AB-4EFF-A258-6BBEB7E16644}" destId="{206B85B8-30E7-480A-B851-59B6820CE722}" srcOrd="0" destOrd="0" presId="urn:microsoft.com/office/officeart/2005/8/layout/process5"/>
    <dgm:cxn modelId="{C2CC9CCC-6705-4CB7-B36D-F4431347D144}" type="presOf" srcId="{B01E556E-FAB5-47A6-B30B-6A1781D9E213}" destId="{0468372E-98CC-45D6-A184-48DB47C5F8EF}" srcOrd="0" destOrd="0" presId="urn:microsoft.com/office/officeart/2005/8/layout/process5"/>
    <dgm:cxn modelId="{1F808CCC-165B-4271-A39D-F3FF2F677836}" type="presOf" srcId="{044C3513-E2C6-4DC7-9D31-CB88E7896452}" destId="{9651051E-C718-4F5B-91B5-6586206C6AA1}" srcOrd="1" destOrd="0" presId="urn:microsoft.com/office/officeart/2005/8/layout/process5"/>
    <dgm:cxn modelId="{0C896BD7-9344-4155-B50D-AFE4C97346D0}" type="presOf" srcId="{19B5E9BF-6C4D-4143-8F63-87E4D9EB7CA9}" destId="{A84A7259-E257-4539-B8CE-0B1A89D9CC8C}" srcOrd="0" destOrd="0" presId="urn:microsoft.com/office/officeart/2005/8/layout/process5"/>
    <dgm:cxn modelId="{11E905BC-195B-4CB0-9413-78AF5EEDA457}" type="presOf" srcId="{5F6DF211-A49B-4FAB-9C4E-ACAD44442E78}" destId="{D2E808ED-F314-462C-BDC8-B7E3B98F2E4F}" srcOrd="0" destOrd="0" presId="urn:microsoft.com/office/officeart/2005/8/layout/process5"/>
    <dgm:cxn modelId="{30A53171-6F37-47B2-8E16-0BC13F9E4600}" type="presOf" srcId="{0B183189-74F0-4F9A-BC07-866037978C9F}" destId="{9A70C2EA-451F-408D-9746-878C98AC32A5}" srcOrd="0" destOrd="0" presId="urn:microsoft.com/office/officeart/2005/8/layout/process5"/>
    <dgm:cxn modelId="{1056B029-95F6-42C1-AF4C-0B3A7C714192}" srcId="{5F6DF211-A49B-4FAB-9C4E-ACAD44442E78}" destId="{20A83392-1C4C-4038-A6FE-5B978F867254}" srcOrd="3" destOrd="0" parTransId="{26060D90-20FA-4C7A-A65D-D8C2FA3E5AA5}" sibTransId="{5F4BE58B-F16D-4734-B14C-0866E40F71E6}"/>
    <dgm:cxn modelId="{1D1FF952-A1B8-4004-9A12-44DC791E115C}" srcId="{5F6DF211-A49B-4FAB-9C4E-ACAD44442E78}" destId="{0B183189-74F0-4F9A-BC07-866037978C9F}" srcOrd="1" destOrd="0" parTransId="{FCFC27CE-93D9-47F9-9305-EE9F4D5CDEEB}" sibTransId="{19B5E9BF-6C4D-4143-8F63-87E4D9EB7CA9}"/>
    <dgm:cxn modelId="{E63BA6A6-04E8-4257-A364-12A32EC62C21}" type="presOf" srcId="{044C3513-E2C6-4DC7-9D31-CB88E7896452}" destId="{553CB2AC-3732-4F12-9BC0-2AA10B9C3EC3}" srcOrd="0" destOrd="0" presId="urn:microsoft.com/office/officeart/2005/8/layout/process5"/>
    <dgm:cxn modelId="{4DD0D045-EFEA-43E2-81EA-953810F2B409}" type="presOf" srcId="{19B5E9BF-6C4D-4143-8F63-87E4D9EB7CA9}" destId="{B4C49C2A-35EC-4B9B-9135-333FDD0B711C}" srcOrd="1" destOrd="0" presId="urn:microsoft.com/office/officeart/2005/8/layout/process5"/>
    <dgm:cxn modelId="{97751D78-597E-4B8A-B993-F9E88B44AD50}" type="presParOf" srcId="{D2E808ED-F314-462C-BDC8-B7E3B98F2E4F}" destId="{0468372E-98CC-45D6-A184-48DB47C5F8EF}" srcOrd="0" destOrd="0" presId="urn:microsoft.com/office/officeart/2005/8/layout/process5"/>
    <dgm:cxn modelId="{DD4D289A-C2F2-4350-A940-305FFBDD31E6}" type="presParOf" srcId="{D2E808ED-F314-462C-BDC8-B7E3B98F2E4F}" destId="{206B85B8-30E7-480A-B851-59B6820CE722}" srcOrd="1" destOrd="0" presId="urn:microsoft.com/office/officeart/2005/8/layout/process5"/>
    <dgm:cxn modelId="{E6F56072-1996-4A15-93D5-F70773150F75}" type="presParOf" srcId="{206B85B8-30E7-480A-B851-59B6820CE722}" destId="{DCB8E538-CB08-4E60-916E-BBCA19CC54DD}" srcOrd="0" destOrd="0" presId="urn:microsoft.com/office/officeart/2005/8/layout/process5"/>
    <dgm:cxn modelId="{C1F19DA1-A223-40F9-BE6C-9A20E028EB5F}" type="presParOf" srcId="{D2E808ED-F314-462C-BDC8-B7E3B98F2E4F}" destId="{9A70C2EA-451F-408D-9746-878C98AC32A5}" srcOrd="2" destOrd="0" presId="urn:microsoft.com/office/officeart/2005/8/layout/process5"/>
    <dgm:cxn modelId="{CDEBEEEA-DC19-4C4A-A0C3-D79D591C7127}" type="presParOf" srcId="{D2E808ED-F314-462C-BDC8-B7E3B98F2E4F}" destId="{A84A7259-E257-4539-B8CE-0B1A89D9CC8C}" srcOrd="3" destOrd="0" presId="urn:microsoft.com/office/officeart/2005/8/layout/process5"/>
    <dgm:cxn modelId="{BAEDCA11-9B45-4D89-93C9-C07CC5293F78}" type="presParOf" srcId="{A84A7259-E257-4539-B8CE-0B1A89D9CC8C}" destId="{B4C49C2A-35EC-4B9B-9135-333FDD0B711C}" srcOrd="0" destOrd="0" presId="urn:microsoft.com/office/officeart/2005/8/layout/process5"/>
    <dgm:cxn modelId="{896F9E0E-2DF8-497D-9268-4A11ACD4C39F}" type="presParOf" srcId="{D2E808ED-F314-462C-BDC8-B7E3B98F2E4F}" destId="{C3A0A373-9CB2-43A1-A3E9-C9DBDEFA27A1}" srcOrd="4" destOrd="0" presId="urn:microsoft.com/office/officeart/2005/8/layout/process5"/>
    <dgm:cxn modelId="{18F8059C-BBD4-4BBF-BE8B-443F07834466}" type="presParOf" srcId="{D2E808ED-F314-462C-BDC8-B7E3B98F2E4F}" destId="{553CB2AC-3732-4F12-9BC0-2AA10B9C3EC3}" srcOrd="5" destOrd="0" presId="urn:microsoft.com/office/officeart/2005/8/layout/process5"/>
    <dgm:cxn modelId="{DAA20F1A-8151-40D4-A3A9-15E71D8DB679}" type="presParOf" srcId="{553CB2AC-3732-4F12-9BC0-2AA10B9C3EC3}" destId="{9651051E-C718-4F5B-91B5-6586206C6AA1}" srcOrd="0" destOrd="0" presId="urn:microsoft.com/office/officeart/2005/8/layout/process5"/>
    <dgm:cxn modelId="{D874204E-52A1-4D30-AAA2-DCC1582E3112}" type="presParOf" srcId="{D2E808ED-F314-462C-BDC8-B7E3B98F2E4F}" destId="{C9B4C484-0CDD-443C-B54E-78BBF8DEEB40}" srcOrd="6" destOrd="0" presId="urn:microsoft.com/office/officeart/2005/8/layout/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06449D8-3584-422E-A526-7B45C06D148F}" type="datetimeFigureOut">
              <a:rPr lang="es-ES" smtClean="0"/>
              <a:t>07/09/2020</a:t>
            </a:fld>
            <a:endParaRPr lang="es-E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s-E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98921F1D-9611-41E5-9079-E2285A2C1762}" type="slidenum">
              <a:rPr lang="es-ES" smtClean="0"/>
              <a:t>‹Nº›</a:t>
            </a:fld>
            <a:endParaRPr lang="es-ES"/>
          </a:p>
        </p:txBody>
      </p:sp>
    </p:spTree>
    <p:extLst>
      <p:ext uri="{BB962C8B-B14F-4D97-AF65-F5344CB8AC3E}">
        <p14:creationId xmlns:p14="http://schemas.microsoft.com/office/powerpoint/2010/main" val="1971262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06449D8-3584-422E-A526-7B45C06D148F}" type="datetimeFigureOut">
              <a:rPr lang="es-ES" smtClean="0"/>
              <a:t>07/09/2020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8921F1D-9611-41E5-9079-E2285A2C1762}" type="slidenum">
              <a:rPr lang="es-ES" smtClean="0"/>
              <a:t>‹Nº›</a:t>
            </a:fld>
            <a:endParaRPr lang="es-ES"/>
          </a:p>
        </p:txBody>
      </p:sp>
    </p:spTree>
    <p:extLst>
      <p:ext uri="{BB962C8B-B14F-4D97-AF65-F5344CB8AC3E}">
        <p14:creationId xmlns:p14="http://schemas.microsoft.com/office/powerpoint/2010/main" val="71347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06449D8-3584-422E-A526-7B45C06D148F}" type="datetimeFigureOut">
              <a:rPr lang="es-ES" smtClean="0"/>
              <a:t>07/09/2020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8921F1D-9611-41E5-9079-E2285A2C1762}" type="slidenum">
              <a:rPr lang="es-ES" smtClean="0"/>
              <a:t>‹Nº›</a:t>
            </a:fld>
            <a:endParaRPr lang="es-ES"/>
          </a:p>
        </p:txBody>
      </p:sp>
    </p:spTree>
    <p:extLst>
      <p:ext uri="{BB962C8B-B14F-4D97-AF65-F5344CB8AC3E}">
        <p14:creationId xmlns:p14="http://schemas.microsoft.com/office/powerpoint/2010/main" val="3847590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06449D8-3584-422E-A526-7B45C06D148F}" type="datetimeFigureOut">
              <a:rPr lang="es-ES" smtClean="0"/>
              <a:t>07/09/2020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8921F1D-9611-41E5-9079-E2285A2C1762}" type="slidenum">
              <a:rPr lang="es-ES" smtClean="0"/>
              <a:t>‹Nº›</a:t>
            </a:fld>
            <a:endParaRPr lang="es-ES"/>
          </a:p>
        </p:txBody>
      </p:sp>
    </p:spTree>
    <p:extLst>
      <p:ext uri="{BB962C8B-B14F-4D97-AF65-F5344CB8AC3E}">
        <p14:creationId xmlns:p14="http://schemas.microsoft.com/office/powerpoint/2010/main" val="1509342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306449D8-3584-422E-A526-7B45C06D148F}" type="datetimeFigureOut">
              <a:rPr lang="es-ES" smtClean="0"/>
              <a:t>07/09/2020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8921F1D-9611-41E5-9079-E2285A2C1762}" type="slidenum">
              <a:rPr lang="es-ES" smtClean="0"/>
              <a:t>‹Nº›</a:t>
            </a:fld>
            <a:endParaRPr lang="es-ES"/>
          </a:p>
        </p:txBody>
      </p:sp>
    </p:spTree>
    <p:extLst>
      <p:ext uri="{BB962C8B-B14F-4D97-AF65-F5344CB8AC3E}">
        <p14:creationId xmlns:p14="http://schemas.microsoft.com/office/powerpoint/2010/main" val="400175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06449D8-3584-422E-A526-7B45C06D148F}" type="datetimeFigureOut">
              <a:rPr lang="es-ES" smtClean="0"/>
              <a:t>07/09/2020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8921F1D-9611-41E5-9079-E2285A2C1762}" type="slidenum">
              <a:rPr lang="es-ES" smtClean="0"/>
              <a:t>‹Nº›</a:t>
            </a:fld>
            <a:endParaRPr lang="es-ES"/>
          </a:p>
        </p:txBody>
      </p:sp>
    </p:spTree>
    <p:extLst>
      <p:ext uri="{BB962C8B-B14F-4D97-AF65-F5344CB8AC3E}">
        <p14:creationId xmlns:p14="http://schemas.microsoft.com/office/powerpoint/2010/main" val="3102329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06449D8-3584-422E-A526-7B45C06D148F}" type="datetimeFigureOut">
              <a:rPr lang="es-ES" smtClean="0"/>
              <a:t>07/09/2020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8921F1D-9611-41E5-9079-E2285A2C1762}" type="slidenum">
              <a:rPr lang="es-ES" smtClean="0"/>
              <a:t>‹Nº›</a:t>
            </a:fld>
            <a:endParaRPr lang="es-ES"/>
          </a:p>
        </p:txBody>
      </p:sp>
    </p:spTree>
    <p:extLst>
      <p:ext uri="{BB962C8B-B14F-4D97-AF65-F5344CB8AC3E}">
        <p14:creationId xmlns:p14="http://schemas.microsoft.com/office/powerpoint/2010/main" val="770274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06449D8-3584-422E-A526-7B45C06D148F}" type="datetimeFigureOut">
              <a:rPr lang="es-ES" smtClean="0"/>
              <a:t>07/09/2020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8921F1D-9611-41E5-9079-E2285A2C1762}" type="slidenum">
              <a:rPr lang="es-ES" smtClean="0"/>
              <a:t>‹Nº›</a:t>
            </a:fld>
            <a:endParaRPr lang="es-ES"/>
          </a:p>
        </p:txBody>
      </p:sp>
    </p:spTree>
    <p:extLst>
      <p:ext uri="{BB962C8B-B14F-4D97-AF65-F5344CB8AC3E}">
        <p14:creationId xmlns:p14="http://schemas.microsoft.com/office/powerpoint/2010/main" val="4023948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449D8-3584-422E-A526-7B45C06D148F}" type="datetimeFigureOut">
              <a:rPr lang="es-ES" smtClean="0"/>
              <a:t>07/09/2020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8921F1D-9611-41E5-9079-E2285A2C1762}" type="slidenum">
              <a:rPr lang="es-ES" smtClean="0"/>
              <a:t>‹Nº›</a:t>
            </a:fld>
            <a:endParaRPr lang="es-ES"/>
          </a:p>
        </p:txBody>
      </p:sp>
    </p:spTree>
    <p:extLst>
      <p:ext uri="{BB962C8B-B14F-4D97-AF65-F5344CB8AC3E}">
        <p14:creationId xmlns:p14="http://schemas.microsoft.com/office/powerpoint/2010/main" val="215517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s-ES"/>
              <a:t>Haga clic para modificar el estilo de texto del patrón</a:t>
            </a:r>
          </a:p>
        </p:txBody>
      </p:sp>
      <p:sp>
        <p:nvSpPr>
          <p:cNvPr id="5" name="Date Placeholder 4"/>
          <p:cNvSpPr>
            <a:spLocks noGrp="1"/>
          </p:cNvSpPr>
          <p:nvPr>
            <p:ph type="dt" sz="half" idx="10"/>
          </p:nvPr>
        </p:nvSpPr>
        <p:spPr/>
        <p:txBody>
          <a:bodyPr/>
          <a:lstStyle/>
          <a:p>
            <a:fld id="{306449D8-3584-422E-A526-7B45C06D148F}" type="datetimeFigureOut">
              <a:rPr lang="es-ES" smtClean="0"/>
              <a:t>07/09/2020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98921F1D-9611-41E5-9079-E2285A2C1762}" type="slidenum">
              <a:rPr lang="es-ES" smtClean="0"/>
              <a:t>‹Nº›</a:t>
            </a:fld>
            <a:endParaRPr lang="es-ES"/>
          </a:p>
        </p:txBody>
      </p:sp>
    </p:spTree>
    <p:extLst>
      <p:ext uri="{BB962C8B-B14F-4D97-AF65-F5344CB8AC3E}">
        <p14:creationId xmlns:p14="http://schemas.microsoft.com/office/powerpoint/2010/main" val="3251016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06449D8-3584-422E-A526-7B45C06D148F}" type="datetimeFigureOut">
              <a:rPr lang="es-ES" smtClean="0"/>
              <a:t>07/09/2020</a:t>
            </a:fld>
            <a:endParaRPr lang="es-E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s-E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98921F1D-9611-41E5-9079-E2285A2C1762}" type="slidenum">
              <a:rPr lang="es-ES" smtClean="0"/>
              <a:t>‹Nº›</a:t>
            </a:fld>
            <a:endParaRPr lang="es-ES"/>
          </a:p>
        </p:txBody>
      </p:sp>
    </p:spTree>
    <p:extLst>
      <p:ext uri="{BB962C8B-B14F-4D97-AF65-F5344CB8AC3E}">
        <p14:creationId xmlns:p14="http://schemas.microsoft.com/office/powerpoint/2010/main" val="2423084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06449D8-3584-422E-A526-7B45C06D148F}" type="datetimeFigureOut">
              <a:rPr lang="es-ES" smtClean="0"/>
              <a:t>07/09/2020</a:t>
            </a:fld>
            <a:endParaRPr lang="es-E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s-E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98921F1D-9611-41E5-9079-E2285A2C1762}" type="slidenum">
              <a:rPr lang="es-ES" smtClean="0"/>
              <a:t>‹Nº›</a:t>
            </a:fld>
            <a:endParaRPr lang="es-ES"/>
          </a:p>
        </p:txBody>
      </p:sp>
    </p:spTree>
    <p:extLst>
      <p:ext uri="{BB962C8B-B14F-4D97-AF65-F5344CB8AC3E}">
        <p14:creationId xmlns:p14="http://schemas.microsoft.com/office/powerpoint/2010/main" val="769585191"/>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Data" Target="../diagrams/data10.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image" Target="../media/image10.jpg"/><Relationship Id="rId17" Type="http://schemas.microsoft.com/office/2007/relationships/diagramDrawing" Target="../diagrams/drawing10.xml"/><Relationship Id="rId2" Type="http://schemas.openxmlformats.org/officeDocument/2006/relationships/diagramData" Target="../diagrams/data8.xml"/><Relationship Id="rId16" Type="http://schemas.openxmlformats.org/officeDocument/2006/relationships/diagramColors" Target="../diagrams/colors10.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QuickStyle" Target="../diagrams/quickStyle10.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9.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0.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14.xml"/><Relationship Id="rId7" Type="http://schemas.openxmlformats.org/officeDocument/2006/relationships/image" Target="../media/image21.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emf"/></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chart" Target="../charts/chart3.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Layout" Target="../diagrams/layout16.xml"/><Relationship Id="rId7" Type="http://schemas.openxmlformats.org/officeDocument/2006/relationships/image" Target="../media/image28.jpeg"/><Relationship Id="rId12" Type="http://schemas.microsoft.com/office/2007/relationships/diagramDrawing" Target="../diagrams/drawing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openxmlformats.org/officeDocument/2006/relationships/diagramColors" Target="../diagrams/colors17.xml"/><Relationship Id="rId5" Type="http://schemas.openxmlformats.org/officeDocument/2006/relationships/diagramColors" Target="../diagrams/colors16.xml"/><Relationship Id="rId10" Type="http://schemas.openxmlformats.org/officeDocument/2006/relationships/diagramQuickStyle" Target="../diagrams/quickStyle17.xml"/><Relationship Id="rId4" Type="http://schemas.openxmlformats.org/officeDocument/2006/relationships/diagramQuickStyle" Target="../diagrams/quickStyle16.xml"/><Relationship Id="rId9" Type="http://schemas.openxmlformats.org/officeDocument/2006/relationships/diagramLayout" Target="../diagrams/layout17.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Resultado de imagen para es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0519" y="254979"/>
            <a:ext cx="7834730" cy="1152183"/>
          </a:xfrm>
          <a:prstGeom prst="rect">
            <a:avLst/>
          </a:prstGeom>
          <a:noFill/>
          <a:ln>
            <a:noFill/>
          </a:ln>
        </p:spPr>
      </p:pic>
      <p:pic>
        <p:nvPicPr>
          <p:cNvPr id="1026" name="Picture 2" descr="Globefish: “El pronóstico de producción de harina de pescado par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1424" y="2900575"/>
            <a:ext cx="5252579" cy="36464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966145" y="1669469"/>
            <a:ext cx="10597019" cy="1231106"/>
          </a:xfrm>
          <a:prstGeom prst="rect">
            <a:avLst/>
          </a:prstGeom>
          <a:noFill/>
        </p:spPr>
        <p:txBody>
          <a:bodyPr wrap="square" rtlCol="0">
            <a:spAutoFit/>
          </a:bodyPr>
          <a:lstStyle/>
          <a:p>
            <a:pPr algn="ctr"/>
            <a:r>
              <a:rPr lang="es-EC" sz="2800" b="1" dirty="0"/>
              <a:t>Análisis de la exportación de harina de pescado (2301.20.11.00) desde Ecuador hacia Colombia, Japón y China, periodo 2013-2018</a:t>
            </a:r>
            <a:endParaRPr lang="es-ES" sz="2800" dirty="0"/>
          </a:p>
          <a:p>
            <a:endParaRPr lang="es-ES" dirty="0"/>
          </a:p>
        </p:txBody>
      </p:sp>
      <p:sp>
        <p:nvSpPr>
          <p:cNvPr id="7" name="CuadroTexto 6"/>
          <p:cNvSpPr txBox="1"/>
          <p:nvPr/>
        </p:nvSpPr>
        <p:spPr>
          <a:xfrm>
            <a:off x="514761" y="2900575"/>
            <a:ext cx="5313123" cy="1661993"/>
          </a:xfrm>
          <a:prstGeom prst="rect">
            <a:avLst/>
          </a:prstGeom>
          <a:noFill/>
        </p:spPr>
        <p:txBody>
          <a:bodyPr wrap="square" rtlCol="0">
            <a:spAutoFit/>
          </a:bodyPr>
          <a:lstStyle/>
          <a:p>
            <a:pPr algn="ctr"/>
            <a:r>
              <a:rPr lang="es-ES" sz="2800" b="1" dirty="0"/>
              <a:t>Autores:</a:t>
            </a:r>
          </a:p>
          <a:p>
            <a:pPr algn="ctr"/>
            <a:r>
              <a:rPr lang="es-ES" sz="2800" dirty="0"/>
              <a:t>Proaño Medina, </a:t>
            </a:r>
            <a:r>
              <a:rPr lang="es-ES" sz="2800" dirty="0" err="1"/>
              <a:t>Alisson</a:t>
            </a:r>
            <a:r>
              <a:rPr lang="es-ES" sz="2800" dirty="0"/>
              <a:t> Andrea</a:t>
            </a:r>
          </a:p>
          <a:p>
            <a:pPr algn="ctr"/>
            <a:r>
              <a:rPr lang="es-ES" sz="2800" dirty="0"/>
              <a:t>Remache </a:t>
            </a:r>
            <a:r>
              <a:rPr lang="es-ES" sz="2800" dirty="0" err="1"/>
              <a:t>Chiluisa</a:t>
            </a:r>
            <a:r>
              <a:rPr lang="es-ES" sz="2800" dirty="0"/>
              <a:t>, Erick Ricardo</a:t>
            </a:r>
          </a:p>
          <a:p>
            <a:endParaRPr lang="es-ES" dirty="0"/>
          </a:p>
        </p:txBody>
      </p:sp>
      <p:sp>
        <p:nvSpPr>
          <p:cNvPr id="6" name="Rectángulo 5"/>
          <p:cNvSpPr/>
          <p:nvPr/>
        </p:nvSpPr>
        <p:spPr>
          <a:xfrm>
            <a:off x="75156" y="4562568"/>
            <a:ext cx="6626268" cy="2246769"/>
          </a:xfrm>
          <a:prstGeom prst="rect">
            <a:avLst/>
          </a:prstGeom>
        </p:spPr>
        <p:txBody>
          <a:bodyPr wrap="square">
            <a:spAutoFit/>
          </a:bodyPr>
          <a:lstStyle/>
          <a:p>
            <a:pPr algn="ctr"/>
            <a:r>
              <a:rPr lang="es-ES" sz="2800" b="1" dirty="0"/>
              <a:t>Director:</a:t>
            </a:r>
          </a:p>
          <a:p>
            <a:pPr algn="ctr"/>
            <a:r>
              <a:rPr lang="es-EC" sz="2800" dirty="0"/>
              <a:t>Ing. Santacruz Terán, Guillermo Patricio </a:t>
            </a:r>
            <a:r>
              <a:rPr lang="es-EC" sz="2800" dirty="0" err="1"/>
              <a:t>Mcl</a:t>
            </a:r>
            <a:r>
              <a:rPr lang="es-EC" sz="2800" dirty="0"/>
              <a:t>.</a:t>
            </a:r>
          </a:p>
          <a:p>
            <a:pPr algn="ctr"/>
            <a:endParaRPr lang="es-EC" sz="2800" dirty="0"/>
          </a:p>
          <a:p>
            <a:pPr algn="ctr"/>
            <a:r>
              <a:rPr lang="es-EC" sz="2800" dirty="0" err="1"/>
              <a:t>Sangolquí</a:t>
            </a:r>
            <a:r>
              <a:rPr lang="es-EC" sz="2800" dirty="0"/>
              <a:t>, 2020</a:t>
            </a:r>
            <a:endParaRPr lang="es-ES" sz="2800" dirty="0"/>
          </a:p>
          <a:p>
            <a:pPr algn="ctr"/>
            <a:endParaRPr lang="es-ES" sz="2800" b="1" dirty="0"/>
          </a:p>
        </p:txBody>
      </p:sp>
    </p:spTree>
    <p:extLst>
      <p:ext uri="{BB962C8B-B14F-4D97-AF65-F5344CB8AC3E}">
        <p14:creationId xmlns:p14="http://schemas.microsoft.com/office/powerpoint/2010/main" val="3570534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643698551"/>
              </p:ext>
            </p:extLst>
          </p:nvPr>
        </p:nvGraphicFramePr>
        <p:xfrm>
          <a:off x="181970" y="1155737"/>
          <a:ext cx="4832824" cy="2938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0" y="0"/>
            <a:ext cx="10689772" cy="40011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s-EC" sz="2000" b="1" dirty="0"/>
              <a:t>CAPÍTULO III:  ESTUDIO DE LA OFERTA EXPORTABLE DE LA HARINA DE PESCADO DEL ECUADOR</a:t>
            </a:r>
            <a:endParaRPr lang="es-ES" sz="2000" dirty="0"/>
          </a:p>
        </p:txBody>
      </p:sp>
      <p:sp>
        <p:nvSpPr>
          <p:cNvPr id="7" name="Rectángulo 6"/>
          <p:cNvSpPr/>
          <p:nvPr/>
        </p:nvSpPr>
        <p:spPr>
          <a:xfrm>
            <a:off x="341194" y="468348"/>
            <a:ext cx="3930555" cy="5049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b="1" u="sng" dirty="0"/>
              <a:t>Harina de Pescado</a:t>
            </a:r>
            <a:endParaRPr lang="es-EC" sz="2400" b="1" u="sng" dirty="0"/>
          </a:p>
        </p:txBody>
      </p:sp>
      <p:cxnSp>
        <p:nvCxnSpPr>
          <p:cNvPr id="9" name="Conector recto de flecha 8"/>
          <p:cNvCxnSpPr>
            <a:endCxn id="15" idx="1"/>
          </p:cNvCxnSpPr>
          <p:nvPr/>
        </p:nvCxnSpPr>
        <p:spPr>
          <a:xfrm>
            <a:off x="4271749" y="777923"/>
            <a:ext cx="221093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12" name="Diagrama 11"/>
          <p:cNvGraphicFramePr/>
          <p:nvPr>
            <p:extLst>
              <p:ext uri="{D42A27DB-BD31-4B8C-83A1-F6EECF244321}">
                <p14:modId xmlns:p14="http://schemas.microsoft.com/office/powerpoint/2010/main" val="2101993591"/>
              </p:ext>
            </p:extLst>
          </p:nvPr>
        </p:nvGraphicFramePr>
        <p:xfrm>
          <a:off x="4463332" y="1148913"/>
          <a:ext cx="7164561" cy="34162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ectángulo 14"/>
          <p:cNvSpPr/>
          <p:nvPr/>
        </p:nvSpPr>
        <p:spPr>
          <a:xfrm>
            <a:off x="6482686" y="525439"/>
            <a:ext cx="1719618" cy="5049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Usos</a:t>
            </a:r>
            <a:endParaRPr lang="es-EC" dirty="0"/>
          </a:p>
        </p:txBody>
      </p:sp>
      <p:pic>
        <p:nvPicPr>
          <p:cNvPr id="10" name="Imagen 9"/>
          <p:cNvPicPr>
            <a:picLocks noChangeAspect="1"/>
          </p:cNvPicPr>
          <p:nvPr/>
        </p:nvPicPr>
        <p:blipFill rotWithShape="1">
          <a:blip r:embed="rId12">
            <a:extLst>
              <a:ext uri="{28A0092B-C50C-407E-A947-70E740481C1C}">
                <a14:useLocalDpi xmlns:a14="http://schemas.microsoft.com/office/drawing/2010/main" val="0"/>
              </a:ext>
            </a:extLst>
          </a:blip>
          <a:srcRect t="6806"/>
          <a:stretch/>
        </p:blipFill>
        <p:spPr>
          <a:xfrm>
            <a:off x="181971" y="4449170"/>
            <a:ext cx="3134436" cy="2360836"/>
          </a:xfrm>
          <a:prstGeom prst="rect">
            <a:avLst/>
          </a:prstGeom>
        </p:spPr>
      </p:pic>
      <p:graphicFrame>
        <p:nvGraphicFramePr>
          <p:cNvPr id="13" name="Diagrama 12"/>
          <p:cNvGraphicFramePr/>
          <p:nvPr>
            <p:extLst>
              <p:ext uri="{D42A27DB-BD31-4B8C-83A1-F6EECF244321}">
                <p14:modId xmlns:p14="http://schemas.microsoft.com/office/powerpoint/2010/main" val="4084315239"/>
              </p:ext>
            </p:extLst>
          </p:nvPr>
        </p:nvGraphicFramePr>
        <p:xfrm>
          <a:off x="3316407" y="4276751"/>
          <a:ext cx="8748214" cy="25316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4" name="Rectángulo 13"/>
          <p:cNvSpPr/>
          <p:nvPr/>
        </p:nvSpPr>
        <p:spPr>
          <a:xfrm>
            <a:off x="7506267" y="6398980"/>
            <a:ext cx="4408227" cy="2729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Cámara Nacional de Pesquería (2019)</a:t>
            </a:r>
            <a:endParaRPr lang="en-US" dirty="0"/>
          </a:p>
        </p:txBody>
      </p:sp>
    </p:spTree>
    <p:extLst>
      <p:ext uri="{BB962C8B-B14F-4D97-AF65-F5344CB8AC3E}">
        <p14:creationId xmlns:p14="http://schemas.microsoft.com/office/powerpoint/2010/main" val="15142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25670" t="12784" r="22305" b="10512"/>
          <a:stretch/>
        </p:blipFill>
        <p:spPr bwMode="auto">
          <a:xfrm>
            <a:off x="1272002" y="424048"/>
            <a:ext cx="6834768" cy="4086476"/>
          </a:xfrm>
          <a:prstGeom prst="rect">
            <a:avLst/>
          </a:prstGeom>
          <a:ln>
            <a:noFill/>
          </a:ln>
          <a:extLst>
            <a:ext uri="{53640926-AAD7-44D8-BBD7-CCE9431645EC}">
              <a14:shadowObscured xmlns:a14="http://schemas.microsoft.com/office/drawing/2010/main"/>
            </a:ext>
          </a:extLst>
        </p:spPr>
      </p:pic>
      <p:grpSp>
        <p:nvGrpSpPr>
          <p:cNvPr id="5" name="Grupo 4"/>
          <p:cNvGrpSpPr/>
          <p:nvPr/>
        </p:nvGrpSpPr>
        <p:grpSpPr>
          <a:xfrm>
            <a:off x="1420687" y="4615455"/>
            <a:ext cx="8487588" cy="2094931"/>
            <a:chOff x="431576" y="-522843"/>
            <a:chExt cx="5130390" cy="1686910"/>
          </a:xfrm>
        </p:grpSpPr>
        <p:sp>
          <p:nvSpPr>
            <p:cNvPr id="6" name="Rectángulo 5"/>
            <p:cNvSpPr/>
            <p:nvPr/>
          </p:nvSpPr>
          <p:spPr>
            <a:xfrm>
              <a:off x="431576" y="-522843"/>
              <a:ext cx="5130390" cy="168691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7200" indent="-228600">
                <a:lnSpc>
                  <a:spcPct val="107000"/>
                </a:lnSpc>
                <a:spcAft>
                  <a:spcPts val="0"/>
                </a:spcAft>
              </a:pP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228600">
                <a:lnSpc>
                  <a:spcPct val="107000"/>
                </a:lnSpc>
                <a:spcAft>
                  <a:spcPts val="0"/>
                </a:spcAft>
              </a:pP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a:p>
              <a:pPr marL="457200" indent="-228600">
                <a:lnSpc>
                  <a:spcPct val="107000"/>
                </a:lnSpc>
                <a:spcAft>
                  <a:spcPts val="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1 Aprovisionamiento</a:t>
              </a:r>
              <a:endParaRPr lang="es-EC" sz="1100" dirty="0">
                <a:effectLst/>
                <a:ea typeface="Calibri" panose="020F0502020204030204" pitchFamily="34" charset="0"/>
                <a:cs typeface="Times New Roman" panose="02020603050405020304" pitchFamily="18" charset="0"/>
              </a:endParaRPr>
            </a:p>
            <a:p>
              <a:pPr marL="457200" indent="-228600">
                <a:lnSpc>
                  <a:spcPct val="107000"/>
                </a:lnSpc>
                <a:spcAft>
                  <a:spcPts val="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2 Cocción</a:t>
              </a:r>
              <a:endParaRPr lang="es-EC" sz="1100" dirty="0">
                <a:effectLst/>
                <a:ea typeface="Calibri" panose="020F0502020204030204" pitchFamily="34" charset="0"/>
                <a:cs typeface="Times New Roman" panose="02020603050405020304" pitchFamily="18" charset="0"/>
              </a:endParaRPr>
            </a:p>
            <a:p>
              <a:pPr marL="457200" indent="-228600">
                <a:lnSpc>
                  <a:spcPct val="107000"/>
                </a:lnSpc>
                <a:spcAft>
                  <a:spcPts val="0"/>
                </a:spcAft>
              </a:pPr>
              <a:r>
                <a:rPr lang="es-MX" sz="1200" dirty="0">
                  <a:latin typeface="Times New Roman" panose="02020603050405020304" pitchFamily="18" charset="0"/>
                  <a:ea typeface="Calibri" panose="020F0502020204030204" pitchFamily="34" charset="0"/>
                  <a:cs typeface="Times New Roman" panose="02020603050405020304" pitchFamily="18" charset="0"/>
                </a:rPr>
                <a:t>3 </a:t>
              </a: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Prensado                                                      Área húmeda                            Área Seca                Área de control</a:t>
              </a:r>
              <a:endParaRPr lang="es-EC" sz="1100" dirty="0">
                <a:effectLst/>
                <a:ea typeface="Calibri" panose="020F0502020204030204" pitchFamily="34" charset="0"/>
                <a:cs typeface="Times New Roman" panose="02020603050405020304" pitchFamily="18" charset="0"/>
              </a:endParaRPr>
            </a:p>
            <a:p>
              <a:pPr marL="457200" indent="-228600">
                <a:lnSpc>
                  <a:spcPct val="107000"/>
                </a:lnSpc>
                <a:spcAft>
                  <a:spcPts val="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4 Centrifugado y separación</a:t>
              </a:r>
              <a:endParaRPr lang="es-EC" sz="1100" dirty="0">
                <a:effectLst/>
                <a:ea typeface="Calibri" panose="020F0502020204030204" pitchFamily="34" charset="0"/>
                <a:cs typeface="Times New Roman" panose="02020603050405020304" pitchFamily="18" charset="0"/>
              </a:endParaRPr>
            </a:p>
            <a:p>
              <a:pPr marL="457200" indent="-228600">
                <a:lnSpc>
                  <a:spcPct val="107000"/>
                </a:lnSpc>
                <a:spcAft>
                  <a:spcPts val="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5 Molienda</a:t>
              </a:r>
              <a:endParaRPr lang="es-EC" sz="1100" dirty="0">
                <a:effectLst/>
                <a:ea typeface="Calibri" panose="020F0502020204030204" pitchFamily="34" charset="0"/>
                <a:cs typeface="Times New Roman" panose="02020603050405020304" pitchFamily="18" charset="0"/>
              </a:endParaRPr>
            </a:p>
            <a:p>
              <a:pPr marL="457200" indent="-228600">
                <a:lnSpc>
                  <a:spcPct val="107000"/>
                </a:lnSpc>
                <a:spcAft>
                  <a:spcPts val="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6 Secado                                                                                                                                        </a:t>
              </a:r>
              <a:endParaRPr lang="es-EC" sz="1100" dirty="0">
                <a:effectLst/>
                <a:ea typeface="Calibri" panose="020F0502020204030204" pitchFamily="34" charset="0"/>
                <a:cs typeface="Times New Roman" panose="02020603050405020304" pitchFamily="18" charset="0"/>
              </a:endParaRPr>
            </a:p>
            <a:p>
              <a:pPr marL="457200" indent="-228600">
                <a:lnSpc>
                  <a:spcPct val="107000"/>
                </a:lnSpc>
                <a:spcAft>
                  <a:spcPts val="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7 Control de calidad y ensacado</a:t>
              </a:r>
              <a:endParaRPr lang="es-EC" sz="1100" dirty="0">
                <a:effectLst/>
                <a:ea typeface="Calibri" panose="020F0502020204030204" pitchFamily="34" charset="0"/>
                <a:cs typeface="Times New Roman" panose="02020603050405020304" pitchFamily="18" charset="0"/>
              </a:endParaRPr>
            </a:p>
            <a:p>
              <a:pPr marL="457200" indent="-228600">
                <a:lnSpc>
                  <a:spcPct val="107000"/>
                </a:lnSpc>
                <a:spcAft>
                  <a:spcPts val="80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8 Manipuleo y transporte</a:t>
              </a:r>
              <a:endParaRPr lang="es-EC"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Supervisor </a:t>
              </a:r>
              <a:endParaRPr lang="es-EC" sz="1100" dirty="0">
                <a:effectLst/>
                <a:ea typeface="Calibri" panose="020F0502020204030204" pitchFamily="34" charset="0"/>
                <a:cs typeface="Times New Roman" panose="02020603050405020304" pitchFamily="18" charset="0"/>
              </a:endParaRPr>
            </a:p>
            <a:p>
              <a:pPr marL="457200" indent="-228600" algn="ctr">
                <a:lnSpc>
                  <a:spcPct val="107000"/>
                </a:lnSpc>
                <a:spcAft>
                  <a:spcPts val="80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dirty="0">
                <a:effectLst/>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rotWithShape="1">
            <a:blip r:embed="rId3" cstate="print">
              <a:extLst>
                <a:ext uri="{28A0092B-C50C-407E-A947-70E740481C1C}">
                  <a14:useLocalDpi xmlns:a14="http://schemas.microsoft.com/office/drawing/2010/main" val="0"/>
                </a:ext>
              </a:extLst>
            </a:blip>
            <a:srcRect l="11538" t="42376" r="5701" b="48601"/>
            <a:stretch/>
          </p:blipFill>
          <p:spPr bwMode="auto">
            <a:xfrm>
              <a:off x="2029637" y="173448"/>
              <a:ext cx="3018790" cy="284480"/>
            </a:xfrm>
            <a:prstGeom prst="rect">
              <a:avLst/>
            </a:prstGeom>
            <a:ln>
              <a:noFill/>
            </a:ln>
            <a:extLst>
              <a:ext uri="{53640926-AAD7-44D8-BBD7-CCE9431645EC}">
                <a14:shadowObscured xmlns:a14="http://schemas.microsoft.com/office/drawing/2010/main"/>
              </a:ext>
            </a:extLst>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3175" y="674608"/>
              <a:ext cx="198120" cy="437515"/>
            </a:xfrm>
            <a:prstGeom prst="rect">
              <a:avLst/>
            </a:prstGeom>
            <a:noFill/>
            <a:ln>
              <a:noFill/>
            </a:ln>
          </p:spPr>
        </p:pic>
      </p:grpSp>
      <p:sp>
        <p:nvSpPr>
          <p:cNvPr id="9" name="Rectángulo 8"/>
          <p:cNvSpPr/>
          <p:nvPr/>
        </p:nvSpPr>
        <p:spPr>
          <a:xfrm>
            <a:off x="0" y="0"/>
            <a:ext cx="10689772" cy="40011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s-EC" sz="2000" b="1" dirty="0"/>
              <a:t>CAPÍTULO III:  ESTUDIO DE LA OFERTA EXPORTABLE DE LA HARINA DE PESCADO DEL ECUADOR</a:t>
            </a:r>
            <a:endParaRPr lang="es-ES" sz="2000" dirty="0"/>
          </a:p>
        </p:txBody>
      </p:sp>
      <p:sp>
        <p:nvSpPr>
          <p:cNvPr id="10" name="Rectángulo 9"/>
          <p:cNvSpPr/>
          <p:nvPr/>
        </p:nvSpPr>
        <p:spPr>
          <a:xfrm>
            <a:off x="60881" y="955343"/>
            <a:ext cx="982639" cy="5704764"/>
          </a:xfrm>
          <a:prstGeom prst="rect">
            <a:avLst/>
          </a:prstGeom>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es-MX" sz="4000" b="1" dirty="0"/>
              <a:t>Proceso de producción</a:t>
            </a:r>
            <a:endParaRPr lang="es-EC" sz="4000" b="1" dirty="0"/>
          </a:p>
        </p:txBody>
      </p:sp>
      <p:pic>
        <p:nvPicPr>
          <p:cNvPr id="11" name="Imagen 10"/>
          <p:cNvPicPr/>
          <p:nvPr/>
        </p:nvPicPr>
        <p:blipFill rotWithShape="1">
          <a:blip r:embed="rId5"/>
          <a:srcRect l="19167" t="16686" r="18540" b="15074"/>
          <a:stretch/>
        </p:blipFill>
        <p:spPr bwMode="auto">
          <a:xfrm>
            <a:off x="9058690" y="708533"/>
            <a:ext cx="2814862" cy="1678234"/>
          </a:xfrm>
          <a:prstGeom prst="rect">
            <a:avLst/>
          </a:prstGeom>
          <a:ln>
            <a:noFill/>
          </a:ln>
          <a:extLst>
            <a:ext uri="{53640926-AAD7-44D8-BBD7-CCE9431645EC}">
              <a14:shadowObscured xmlns:a14="http://schemas.microsoft.com/office/drawing/2010/main"/>
            </a:ext>
          </a:extLst>
        </p:spPr>
      </p:pic>
      <p:sp>
        <p:nvSpPr>
          <p:cNvPr id="2" name="Rectángulo 1"/>
          <p:cNvSpPr/>
          <p:nvPr/>
        </p:nvSpPr>
        <p:spPr>
          <a:xfrm>
            <a:off x="8453148" y="2543556"/>
            <a:ext cx="3302507" cy="261610"/>
          </a:xfrm>
          <a:prstGeom prst="rect">
            <a:avLst/>
          </a:prstGeom>
        </p:spPr>
        <p:txBody>
          <a:bodyPr wrap="none">
            <a:spAutoFit/>
          </a:bodyPr>
          <a:lstStyle/>
          <a:p>
            <a:r>
              <a:rPr lang="es-EC" sz="1100" dirty="0">
                <a:latin typeface="Arial" panose="020B0604020202020204" pitchFamily="34" charset="0"/>
                <a:ea typeface="Calibri" panose="020F0502020204030204" pitchFamily="34" charset="0"/>
              </a:rPr>
              <a:t>Ing. Segundo Velazco- Sub Gerente de </a:t>
            </a:r>
            <a:r>
              <a:rPr lang="es-EC" sz="1100" dirty="0" err="1">
                <a:latin typeface="Arial" panose="020B0604020202020204" pitchFamily="34" charset="0"/>
                <a:ea typeface="Calibri" panose="020F0502020204030204" pitchFamily="34" charset="0"/>
              </a:rPr>
              <a:t>Tadel</a:t>
            </a:r>
            <a:r>
              <a:rPr lang="es-EC" sz="1100" dirty="0">
                <a:latin typeface="Arial" panose="020B0604020202020204" pitchFamily="34" charset="0"/>
                <a:ea typeface="Calibri" panose="020F0502020204030204" pitchFamily="34" charset="0"/>
              </a:rPr>
              <a:t> S.A</a:t>
            </a:r>
            <a:endParaRPr lang="en-US" sz="1100" dirty="0"/>
          </a:p>
        </p:txBody>
      </p:sp>
      <p:pic>
        <p:nvPicPr>
          <p:cNvPr id="12" name="Imagen 11"/>
          <p:cNvPicPr/>
          <p:nvPr/>
        </p:nvPicPr>
        <p:blipFill rotWithShape="1">
          <a:blip r:embed="rId6"/>
          <a:srcRect l="12493" t="14974" r="12208" b="15502"/>
          <a:stretch/>
        </p:blipFill>
        <p:spPr bwMode="auto">
          <a:xfrm>
            <a:off x="9370800" y="2961955"/>
            <a:ext cx="2190641" cy="1482177"/>
          </a:xfrm>
          <a:prstGeom prst="rect">
            <a:avLst/>
          </a:prstGeom>
          <a:ln>
            <a:noFill/>
          </a:ln>
          <a:extLst>
            <a:ext uri="{53640926-AAD7-44D8-BBD7-CCE9431645EC}">
              <a14:shadowObscured xmlns:a14="http://schemas.microsoft.com/office/drawing/2010/main"/>
            </a:ext>
          </a:extLst>
        </p:spPr>
      </p:pic>
      <p:pic>
        <p:nvPicPr>
          <p:cNvPr id="13" name="Imagen 12"/>
          <p:cNvPicPr/>
          <p:nvPr/>
        </p:nvPicPr>
        <p:blipFill rotWithShape="1">
          <a:blip r:embed="rId7"/>
          <a:srcRect l="28580" t="14119" r="28637" b="41172"/>
          <a:stretch/>
        </p:blipFill>
        <p:spPr bwMode="auto">
          <a:xfrm>
            <a:off x="10077274" y="4615455"/>
            <a:ext cx="2114726" cy="19054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5495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01882" y="6287721"/>
            <a:ext cx="6501202"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100" b="0" i="0" u="none" strike="noStrike" cap="none" normalizeH="0" baseline="0" dirty="0">
                <a:ln>
                  <a:noFill/>
                </a:ln>
                <a:solidFill>
                  <a:schemeClr val="tx1"/>
                </a:solidFill>
                <a:effectLst/>
                <a:latin typeface="Arial" panose="020B0604020202090204" pitchFamily="34" charset="0"/>
                <a:ea typeface="Calibri" panose="020F0502020204030204" pitchFamily="34" charset="0"/>
                <a:cs typeface="Arial" panose="020B0604020202090204" pitchFamily="34" charset="0"/>
              </a:rPr>
              <a:t>Nota: la tabla muestra la capacidad instalada de las empresas productoras de harina de pescado en el Ecuador. Tomado de estad</a:t>
            </a:r>
            <a:r>
              <a:rPr kumimoji="0" lang="es-EC" altLang="es-EC"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90204" pitchFamily="34" charset="0"/>
              </a:rPr>
              <a:t>í</a:t>
            </a:r>
            <a:r>
              <a:rPr kumimoji="0" lang="es-EC" altLang="es-EC" sz="1100" b="0" i="0" u="none" strike="noStrike" cap="none" normalizeH="0" baseline="0" dirty="0">
                <a:ln>
                  <a:noFill/>
                </a:ln>
                <a:solidFill>
                  <a:schemeClr val="tx1"/>
                </a:solidFill>
                <a:effectLst/>
                <a:latin typeface="Arial" panose="020B0604020202090204" pitchFamily="34" charset="0"/>
                <a:ea typeface="Calibri" panose="020F0502020204030204" pitchFamily="34" charset="0"/>
                <a:cs typeface="Arial" panose="020B0604020202090204" pitchFamily="34" charset="0"/>
              </a:rPr>
              <a:t>sticas de empresas harineras </a:t>
            </a:r>
            <a:r>
              <a:rPr kumimoji="0" lang="es-MX" altLang="es-EC" sz="1100" b="0" i="0" u="none" strike="noStrike" cap="none" normalizeH="0" baseline="0" dirty="0">
                <a:ln>
                  <a:noFill/>
                </a:ln>
                <a:solidFill>
                  <a:schemeClr val="tx1"/>
                </a:solidFill>
                <a:effectLst/>
                <a:latin typeface="Arial" panose="020B0604020202090204" pitchFamily="34" charset="0"/>
                <a:ea typeface="Calibri" panose="020F0502020204030204" pitchFamily="34" charset="0"/>
                <a:cs typeface="Arial" panose="020B0604020202090204" pitchFamily="34" charset="0"/>
              </a:rPr>
              <a:t>(Ministerio de Producci</a:t>
            </a:r>
            <a:r>
              <a:rPr kumimoji="0" lang="es-MX" altLang="es-EC"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90204" pitchFamily="34" charset="0"/>
              </a:rPr>
              <a:t>ó</a:t>
            </a:r>
            <a:r>
              <a:rPr kumimoji="0" lang="es-MX" altLang="es-EC" sz="1100" b="0" i="0" u="none" strike="noStrike" cap="none" normalizeH="0" baseline="0" dirty="0">
                <a:ln>
                  <a:noFill/>
                </a:ln>
                <a:solidFill>
                  <a:schemeClr val="tx1"/>
                </a:solidFill>
                <a:effectLst/>
                <a:latin typeface="Arial" panose="020B0604020202090204" pitchFamily="34" charset="0"/>
                <a:ea typeface="Calibri" panose="020F0502020204030204" pitchFamily="34" charset="0"/>
                <a:cs typeface="Arial" panose="020B0604020202090204" pitchFamily="34" charset="0"/>
              </a:rPr>
              <a:t>n, Comercio Exterior, Inversi</a:t>
            </a:r>
            <a:r>
              <a:rPr kumimoji="0" lang="es-MX" altLang="es-EC"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90204" pitchFamily="34" charset="0"/>
              </a:rPr>
              <a:t>ó</a:t>
            </a:r>
            <a:r>
              <a:rPr kumimoji="0" lang="es-MX" altLang="es-EC" sz="1100" b="0" i="0" u="none" strike="noStrike" cap="none" normalizeH="0" baseline="0" dirty="0">
                <a:ln>
                  <a:noFill/>
                </a:ln>
                <a:solidFill>
                  <a:schemeClr val="tx1"/>
                </a:solidFill>
                <a:effectLst/>
                <a:latin typeface="Arial" panose="020B0604020202090204" pitchFamily="34" charset="0"/>
                <a:ea typeface="Calibri" panose="020F0502020204030204" pitchFamily="34" charset="0"/>
                <a:cs typeface="Arial" panose="020B0604020202090204" pitchFamily="34" charset="0"/>
              </a:rPr>
              <a:t>n y Pesca, 2018)</a:t>
            </a:r>
            <a:r>
              <a:rPr kumimoji="0" lang="es-EC" altLang="es-EC" sz="1100" b="0" i="0" u="none" strike="noStrike" cap="none" normalizeH="0" baseline="0" dirty="0">
                <a:ln>
                  <a:noFill/>
                </a:ln>
                <a:solidFill>
                  <a:schemeClr val="tx1"/>
                </a:solidFill>
                <a:effectLst/>
                <a:latin typeface="Arial" panose="020B0604020202090204" pitchFamily="34" charset="0"/>
                <a:ea typeface="Calibri" panose="020F0502020204030204" pitchFamily="34" charset="0"/>
                <a:cs typeface="Arial" panose="020B0604020202090204" pitchFamily="34" charset="0"/>
              </a:rPr>
              <a:t>.</a:t>
            </a:r>
            <a:endParaRPr kumimoji="0" lang="es-EC" altLang="es-EC" sz="1800" b="0" i="0" u="none" strike="noStrike" cap="none" normalizeH="0" baseline="0" dirty="0">
              <a:ln>
                <a:noFill/>
              </a:ln>
              <a:solidFill>
                <a:schemeClr val="tx1"/>
              </a:solidFill>
              <a:effectLst/>
              <a:latin typeface="Arial" panose="020B0604020202090204" pitchFamily="34" charset="0"/>
            </a:endParaRPr>
          </a:p>
        </p:txBody>
      </p:sp>
      <p:sp>
        <p:nvSpPr>
          <p:cNvPr id="6" name="Rectángulo 5"/>
          <p:cNvSpPr/>
          <p:nvPr/>
        </p:nvSpPr>
        <p:spPr>
          <a:xfrm>
            <a:off x="0" y="0"/>
            <a:ext cx="10689772" cy="40011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s-EC" sz="2000" b="1" dirty="0"/>
              <a:t>CAPÍTULO III:  ESTUDIO DE LA OFERTA EXPORTABLE DE LA HARINA DE PESCADO DEL ECUADOR</a:t>
            </a:r>
            <a:endParaRPr lang="es-ES" sz="2000" dirty="0"/>
          </a:p>
        </p:txBody>
      </p:sp>
      <p:graphicFrame>
        <p:nvGraphicFramePr>
          <p:cNvPr id="10" name="Tabla 9"/>
          <p:cNvGraphicFramePr>
            <a:graphicFrameLocks noGrp="1"/>
          </p:cNvGraphicFramePr>
          <p:nvPr>
            <p:extLst>
              <p:ext uri="{D42A27DB-BD31-4B8C-83A1-F6EECF244321}">
                <p14:modId xmlns:p14="http://schemas.microsoft.com/office/powerpoint/2010/main" val="1083672957"/>
              </p:ext>
            </p:extLst>
          </p:nvPr>
        </p:nvGraphicFramePr>
        <p:xfrm>
          <a:off x="101883" y="951814"/>
          <a:ext cx="6501202" cy="5335530"/>
        </p:xfrm>
        <a:graphic>
          <a:graphicData uri="http://schemas.openxmlformats.org/drawingml/2006/table">
            <a:tbl>
              <a:tblPr firstRow="1" firstCol="1" bandRow="1"/>
              <a:tblGrid>
                <a:gridCol w="3185624">
                  <a:extLst>
                    <a:ext uri="{9D8B030D-6E8A-4147-A177-3AD203B41FA5}">
                      <a16:colId xmlns:a16="http://schemas.microsoft.com/office/drawing/2014/main" xmlns="" val="1858743312"/>
                    </a:ext>
                  </a:extLst>
                </a:gridCol>
                <a:gridCol w="1813013">
                  <a:extLst>
                    <a:ext uri="{9D8B030D-6E8A-4147-A177-3AD203B41FA5}">
                      <a16:colId xmlns:a16="http://schemas.microsoft.com/office/drawing/2014/main" xmlns="" val="4196101994"/>
                    </a:ext>
                  </a:extLst>
                </a:gridCol>
                <a:gridCol w="1502565">
                  <a:extLst>
                    <a:ext uri="{9D8B030D-6E8A-4147-A177-3AD203B41FA5}">
                      <a16:colId xmlns:a16="http://schemas.microsoft.com/office/drawing/2014/main" xmlns="" val="916908876"/>
                    </a:ext>
                  </a:extLst>
                </a:gridCol>
              </a:tblGrid>
              <a:tr h="216339">
                <a:tc>
                  <a:txBody>
                    <a:bodyPr/>
                    <a:lstStyle/>
                    <a:p>
                      <a:pPr>
                        <a:lnSpc>
                          <a:spcPct val="100000"/>
                        </a:lnSpc>
                        <a:spcAft>
                          <a:spcPts val="0"/>
                        </a:spcAft>
                      </a:pPr>
                      <a:r>
                        <a:rPr lang="en-US" sz="1200" b="1">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Nombre Empresa</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err="1">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Capacidad</a:t>
                      </a:r>
                      <a:r>
                        <a:rPr lang="en-US" sz="1200" b="1"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instalada</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b="1" dirty="0" err="1">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Unidad</a:t>
                      </a:r>
                      <a:r>
                        <a:rPr lang="en-US" sz="1200" b="1"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 de </a:t>
                      </a:r>
                      <a:r>
                        <a:rPr lang="en-US" sz="1200" b="1" dirty="0" err="1">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medida</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11865354"/>
                  </a:ext>
                </a:extLst>
              </a:tr>
              <a:tr h="216339">
                <a:tc>
                  <a:txBody>
                    <a:bodyPr/>
                    <a:lstStyle/>
                    <a:p>
                      <a:pPr>
                        <a:lnSpc>
                          <a:spcPct val="100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NIRSA</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US" sz="1200"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122.389</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Ton/año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313501394"/>
                  </a:ext>
                </a:extLst>
              </a:tr>
              <a:tr h="216339">
                <a:tc>
                  <a:txBody>
                    <a:bodyPr/>
                    <a:lstStyle/>
                    <a:p>
                      <a:pPr>
                        <a:lnSpc>
                          <a:spcPct val="100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FORTIDEX – POSORJA</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115.391</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Ton/</a:t>
                      </a:r>
                      <a:r>
                        <a:rPr lang="en-US" sz="1200" dirty="0" err="1">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año</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extLst>
                  <a:ext uri="{0D108BD9-81ED-4DB2-BD59-A6C34878D82A}">
                    <a16:rowId xmlns:a16="http://schemas.microsoft.com/office/drawing/2014/main" xmlns="" val="3656659838"/>
                  </a:ext>
                </a:extLst>
              </a:tr>
              <a:tr h="216339">
                <a:tc>
                  <a:txBody>
                    <a:bodyPr/>
                    <a:lstStyle/>
                    <a:p>
                      <a:pPr>
                        <a:lnSpc>
                          <a:spcPct val="100000"/>
                        </a:lnSpc>
                        <a:spcAft>
                          <a:spcPts val="0"/>
                        </a:spcAft>
                      </a:pPr>
                      <a:r>
                        <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TADEL S.A</a:t>
                      </a:r>
                    </a:p>
                  </a:txBody>
                  <a:tcPr marL="55349" marR="55349" marT="0" marB="0">
                    <a:lnL>
                      <a:noFill/>
                    </a:lnL>
                    <a:lnR>
                      <a:noFill/>
                    </a:lnR>
                    <a:lnT>
                      <a:noFill/>
                    </a:lnT>
                    <a:lnB>
                      <a:noFill/>
                    </a:lnB>
                  </a:tcPr>
                </a:tc>
                <a:tc>
                  <a:txBody>
                    <a:bodyPr/>
                    <a:lstStyle/>
                    <a:p>
                      <a:pPr algn="r">
                        <a:lnSpc>
                          <a:spcPct val="115000"/>
                        </a:lnSpc>
                        <a:spcAft>
                          <a:spcPts val="0"/>
                        </a:spcAft>
                      </a:pPr>
                      <a:r>
                        <a:rPr lang="en-US" sz="1200"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90.300</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Ton/</a:t>
                      </a:r>
                      <a:r>
                        <a:rPr lang="en-US" sz="1200" dirty="0" err="1">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año</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extLst>
                  <a:ext uri="{0D108BD9-81ED-4DB2-BD59-A6C34878D82A}">
                    <a16:rowId xmlns:a16="http://schemas.microsoft.com/office/drawing/2014/main" xmlns="" val="2487276088"/>
                  </a:ext>
                </a:extLst>
              </a:tr>
              <a:tr h="216339">
                <a:tc>
                  <a:txBody>
                    <a:bodyPr/>
                    <a:lstStyle/>
                    <a:p>
                      <a:pPr>
                        <a:lnSpc>
                          <a:spcPct val="100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PESQUERA CENTROMAR S.A</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61.920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Ton/</a:t>
                      </a:r>
                      <a:r>
                        <a:rPr lang="en-US" sz="1200" dirty="0" err="1">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año</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extLst>
                  <a:ext uri="{0D108BD9-81ED-4DB2-BD59-A6C34878D82A}">
                    <a16:rowId xmlns:a16="http://schemas.microsoft.com/office/drawing/2014/main" xmlns="" val="2950213326"/>
                  </a:ext>
                </a:extLst>
              </a:tr>
              <a:tr h="216339">
                <a:tc>
                  <a:txBody>
                    <a:bodyPr/>
                    <a:lstStyle/>
                    <a:p>
                      <a:pPr>
                        <a:lnSpc>
                          <a:spcPct val="100000"/>
                        </a:lnSpc>
                        <a:spcAft>
                          <a:spcPts val="0"/>
                        </a:spcAft>
                      </a:pPr>
                      <a:r>
                        <a:rPr lang="en-US" sz="1200"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PRODUCTOS PESQUEROS S.A.</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54.200</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Ton/</a:t>
                      </a:r>
                      <a:r>
                        <a:rPr lang="en-US" sz="1200" dirty="0" err="1">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año</a:t>
                      </a:r>
                      <a:r>
                        <a:rPr lang="en-US" sz="1200"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 </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extLst>
                  <a:ext uri="{0D108BD9-81ED-4DB2-BD59-A6C34878D82A}">
                    <a16:rowId xmlns:a16="http://schemas.microsoft.com/office/drawing/2014/main" xmlns="" val="484837418"/>
                  </a:ext>
                </a:extLst>
              </a:tr>
              <a:tr h="216339">
                <a:tc>
                  <a:txBody>
                    <a:bodyPr/>
                    <a:lstStyle/>
                    <a:p>
                      <a:pPr>
                        <a:lnSpc>
                          <a:spcPct val="100000"/>
                        </a:lnSpc>
                        <a:spcAft>
                          <a:spcPts val="0"/>
                        </a:spcAft>
                      </a:pPr>
                      <a:r>
                        <a:rPr lang="en-US" sz="1200"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MARDEX.</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49.536</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Ton/</a:t>
                      </a:r>
                      <a:r>
                        <a:rPr lang="en-US" sz="1200" dirty="0" err="1">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año</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extLst>
                  <a:ext uri="{0D108BD9-81ED-4DB2-BD59-A6C34878D82A}">
                    <a16:rowId xmlns:a16="http://schemas.microsoft.com/office/drawing/2014/main" xmlns="" val="1412942336"/>
                  </a:ext>
                </a:extLst>
              </a:tr>
              <a:tr h="195126">
                <a:tc>
                  <a:txBody>
                    <a:bodyPr/>
                    <a:lstStyle/>
                    <a:p>
                      <a:pPr>
                        <a:lnSpc>
                          <a:spcPct val="100000"/>
                        </a:lnSpc>
                        <a:spcAft>
                          <a:spcPts val="0"/>
                        </a:spcAft>
                      </a:pPr>
                      <a:r>
                        <a:rPr lang="es-EC" sz="1200"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INDUSTRIA HARINERA DEL PACIFICO S.A </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41.280</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Ton/</a:t>
                      </a:r>
                      <a:r>
                        <a:rPr lang="en-US" sz="1200" dirty="0" err="1">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año</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extLst>
                  <a:ext uri="{0D108BD9-81ED-4DB2-BD59-A6C34878D82A}">
                    <a16:rowId xmlns:a16="http://schemas.microsoft.com/office/drawing/2014/main" xmlns="" val="2945228724"/>
                  </a:ext>
                </a:extLst>
              </a:tr>
              <a:tr h="216339">
                <a:tc>
                  <a:txBody>
                    <a:bodyPr/>
                    <a:lstStyle/>
                    <a:p>
                      <a:pPr>
                        <a:lnSpc>
                          <a:spcPct val="100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MANABITA DE COMERCIO </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33.580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Ton/año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extLst>
                  <a:ext uri="{0D108BD9-81ED-4DB2-BD59-A6C34878D82A}">
                    <a16:rowId xmlns:a16="http://schemas.microsoft.com/office/drawing/2014/main" xmlns="" val="174125772"/>
                  </a:ext>
                </a:extLst>
              </a:tr>
              <a:tr h="216339">
                <a:tc>
                  <a:txBody>
                    <a:bodyPr/>
                    <a:lstStyle/>
                    <a:p>
                      <a:pPr>
                        <a:lnSpc>
                          <a:spcPct val="100000"/>
                        </a:lnSpc>
                        <a:spcAft>
                          <a:spcPts val="0"/>
                        </a:spcAft>
                      </a:pPr>
                      <a:r>
                        <a:rPr lang="es-EC"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EMPRESA PESQUERA POLAR S. A</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28.896</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Ton/</a:t>
                      </a:r>
                      <a:r>
                        <a:rPr lang="en-US" sz="1200" dirty="0" err="1">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año</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extLst>
                  <a:ext uri="{0D108BD9-81ED-4DB2-BD59-A6C34878D82A}">
                    <a16:rowId xmlns:a16="http://schemas.microsoft.com/office/drawing/2014/main" xmlns="" val="3728527800"/>
                  </a:ext>
                </a:extLst>
              </a:tr>
              <a:tr h="216339">
                <a:tc>
                  <a:txBody>
                    <a:bodyPr/>
                    <a:lstStyle/>
                    <a:p>
                      <a:pPr>
                        <a:lnSpc>
                          <a:spcPct val="100000"/>
                        </a:lnSpc>
                        <a:spcAft>
                          <a:spcPts val="0"/>
                        </a:spcAft>
                      </a:pPr>
                      <a:r>
                        <a:rPr lang="es-EC"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INDUSTRIAL PESQUERA JUNIN S.A</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25.800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Ton/</a:t>
                      </a:r>
                      <a:r>
                        <a:rPr lang="en-US" sz="1200" dirty="0" err="1">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año</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extLst>
                  <a:ext uri="{0D108BD9-81ED-4DB2-BD59-A6C34878D82A}">
                    <a16:rowId xmlns:a16="http://schemas.microsoft.com/office/drawing/2014/main" xmlns="" val="3204337814"/>
                  </a:ext>
                </a:extLst>
              </a:tr>
              <a:tr h="216339">
                <a:tc>
                  <a:txBody>
                    <a:bodyPr/>
                    <a:lstStyle/>
                    <a:p>
                      <a:pPr>
                        <a:lnSpc>
                          <a:spcPct val="100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FELIPE ASCENCIO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23.040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Ton/año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extLst>
                  <a:ext uri="{0D108BD9-81ED-4DB2-BD59-A6C34878D82A}">
                    <a16:rowId xmlns:a16="http://schemas.microsoft.com/office/drawing/2014/main" xmlns="" val="4270695494"/>
                  </a:ext>
                </a:extLst>
              </a:tr>
              <a:tr h="216339">
                <a:tc>
                  <a:txBody>
                    <a:bodyPr/>
                    <a:lstStyle/>
                    <a:p>
                      <a:pPr>
                        <a:lnSpc>
                          <a:spcPct val="100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SEIMAR S.A.</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21.000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Ton/año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extLst>
                  <a:ext uri="{0D108BD9-81ED-4DB2-BD59-A6C34878D82A}">
                    <a16:rowId xmlns:a16="http://schemas.microsoft.com/office/drawing/2014/main" xmlns="" val="3252809219"/>
                  </a:ext>
                </a:extLst>
              </a:tr>
              <a:tr h="216339">
                <a:tc>
                  <a:txBody>
                    <a:bodyPr/>
                    <a:lstStyle/>
                    <a:p>
                      <a:pPr>
                        <a:lnSpc>
                          <a:spcPct val="100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PROMARVI S.A.</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17.600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Ton/</a:t>
                      </a:r>
                      <a:r>
                        <a:rPr lang="en-US" sz="1200" dirty="0" err="1">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año</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extLst>
                  <a:ext uri="{0D108BD9-81ED-4DB2-BD59-A6C34878D82A}">
                    <a16:rowId xmlns:a16="http://schemas.microsoft.com/office/drawing/2014/main" xmlns="" val="3161199080"/>
                  </a:ext>
                </a:extLst>
              </a:tr>
              <a:tr h="216339">
                <a:tc>
                  <a:txBody>
                    <a:bodyPr/>
                    <a:lstStyle/>
                    <a:p>
                      <a:pPr>
                        <a:lnSpc>
                          <a:spcPct val="100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BORSEA</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16.512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Ton/</a:t>
                      </a:r>
                      <a:r>
                        <a:rPr lang="en-US" sz="1200" dirty="0" err="1">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año</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extLst>
                  <a:ext uri="{0D108BD9-81ED-4DB2-BD59-A6C34878D82A}">
                    <a16:rowId xmlns:a16="http://schemas.microsoft.com/office/drawing/2014/main" xmlns="" val="1390090511"/>
                  </a:ext>
                </a:extLst>
              </a:tr>
              <a:tr h="216339">
                <a:tc>
                  <a:txBody>
                    <a:bodyPr/>
                    <a:lstStyle/>
                    <a:p>
                      <a:pPr>
                        <a:lnSpc>
                          <a:spcPct val="100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PINDHANGON</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11.600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Ton/</a:t>
                      </a:r>
                      <a:r>
                        <a:rPr lang="en-US" sz="1200" dirty="0" err="1">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año</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extLst>
                  <a:ext uri="{0D108BD9-81ED-4DB2-BD59-A6C34878D82A}">
                    <a16:rowId xmlns:a16="http://schemas.microsoft.com/office/drawing/2014/main" xmlns="" val="415459625"/>
                  </a:ext>
                </a:extLst>
              </a:tr>
              <a:tr h="216339">
                <a:tc>
                  <a:txBody>
                    <a:bodyPr/>
                    <a:lstStyle/>
                    <a:p>
                      <a:pPr>
                        <a:lnSpc>
                          <a:spcPct val="100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DIMOLFIN S.A</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10.000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Ton/</a:t>
                      </a:r>
                      <a:r>
                        <a:rPr lang="en-US" sz="1200" dirty="0" err="1">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año</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extLst>
                  <a:ext uri="{0D108BD9-81ED-4DB2-BD59-A6C34878D82A}">
                    <a16:rowId xmlns:a16="http://schemas.microsoft.com/office/drawing/2014/main" xmlns="" val="1710040114"/>
                  </a:ext>
                </a:extLst>
              </a:tr>
              <a:tr h="168352">
                <a:tc>
                  <a:txBody>
                    <a:bodyPr/>
                    <a:lstStyle/>
                    <a:p>
                      <a:pPr>
                        <a:lnSpc>
                          <a:spcPct val="100000"/>
                        </a:lnSpc>
                        <a:spcAft>
                          <a:spcPts val="0"/>
                        </a:spcAft>
                      </a:pPr>
                      <a:r>
                        <a:rPr lang="en-US" sz="1200"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PROTEINAS DEL ECUADOR ECUAPROTEIN.</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10.000</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Ton/</a:t>
                      </a:r>
                      <a:r>
                        <a:rPr lang="en-US" sz="1200" dirty="0" err="1">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año</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extLst>
                  <a:ext uri="{0D108BD9-81ED-4DB2-BD59-A6C34878D82A}">
                    <a16:rowId xmlns:a16="http://schemas.microsoft.com/office/drawing/2014/main" xmlns="" val="498212983"/>
                  </a:ext>
                </a:extLst>
              </a:tr>
              <a:tr h="216339">
                <a:tc>
                  <a:txBody>
                    <a:bodyPr/>
                    <a:lstStyle/>
                    <a:p>
                      <a:pPr>
                        <a:lnSpc>
                          <a:spcPct val="100000"/>
                        </a:lnSpc>
                        <a:spcAft>
                          <a:spcPts val="0"/>
                        </a:spcAft>
                      </a:pPr>
                      <a:r>
                        <a:rPr lang="en-US" sz="1200"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NUTRIFISHING S.A.</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3.520</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Ton/</a:t>
                      </a:r>
                      <a:r>
                        <a:rPr lang="en-US" sz="1200" dirty="0" err="1">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año</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extLst>
                  <a:ext uri="{0D108BD9-81ED-4DB2-BD59-A6C34878D82A}">
                    <a16:rowId xmlns:a16="http://schemas.microsoft.com/office/drawing/2014/main" xmlns="" val="810410288"/>
                  </a:ext>
                </a:extLst>
              </a:tr>
              <a:tr h="216339">
                <a:tc>
                  <a:txBody>
                    <a:bodyPr/>
                    <a:lstStyle/>
                    <a:p>
                      <a:pPr>
                        <a:lnSpc>
                          <a:spcPct val="100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ROSMEI S.A.</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3.096</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Ton/año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extLst>
                  <a:ext uri="{0D108BD9-81ED-4DB2-BD59-A6C34878D82A}">
                    <a16:rowId xmlns:a16="http://schemas.microsoft.com/office/drawing/2014/main" xmlns="" val="1539406140"/>
                  </a:ext>
                </a:extLst>
              </a:tr>
              <a:tr h="216339">
                <a:tc>
                  <a:txBody>
                    <a:bodyPr/>
                    <a:lstStyle/>
                    <a:p>
                      <a:pPr>
                        <a:lnSpc>
                          <a:spcPct val="100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PROEXPACSA</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1.548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Ton/</a:t>
                      </a:r>
                      <a:r>
                        <a:rPr lang="en-US" sz="1200" dirty="0" err="1">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año</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extLst>
                  <a:ext uri="{0D108BD9-81ED-4DB2-BD59-A6C34878D82A}">
                    <a16:rowId xmlns:a16="http://schemas.microsoft.com/office/drawing/2014/main" xmlns="" val="1705084448"/>
                  </a:ext>
                </a:extLst>
              </a:tr>
              <a:tr h="216339">
                <a:tc>
                  <a:txBody>
                    <a:bodyPr/>
                    <a:lstStyle/>
                    <a:p>
                      <a:pPr>
                        <a:lnSpc>
                          <a:spcPct val="100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MOLINERA POZO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1.500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Ton/</a:t>
                      </a:r>
                      <a:r>
                        <a:rPr lang="en-US" sz="1200" dirty="0" err="1">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año</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extLst>
                  <a:ext uri="{0D108BD9-81ED-4DB2-BD59-A6C34878D82A}">
                    <a16:rowId xmlns:a16="http://schemas.microsoft.com/office/drawing/2014/main" xmlns="" val="1016731831"/>
                  </a:ext>
                </a:extLst>
              </a:tr>
              <a:tr h="216339">
                <a:tc>
                  <a:txBody>
                    <a:bodyPr/>
                    <a:lstStyle/>
                    <a:p>
                      <a:pPr>
                        <a:lnSpc>
                          <a:spcPct val="100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URISA S.A</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1.290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tc>
                  <a:txBody>
                    <a:bodyPr/>
                    <a:lstStyle/>
                    <a:p>
                      <a:pPr algn="r">
                        <a:lnSpc>
                          <a:spcPct val="115000"/>
                        </a:lnSpc>
                        <a:spcAft>
                          <a:spcPts val="0"/>
                        </a:spcAft>
                      </a:pPr>
                      <a:r>
                        <a:rPr lang="en-US" sz="1200"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Ton/</a:t>
                      </a:r>
                      <a:r>
                        <a:rPr lang="en-US" sz="1200" dirty="0" err="1">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año</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a:noFill/>
                    </a:lnB>
                  </a:tcPr>
                </a:tc>
                <a:extLst>
                  <a:ext uri="{0D108BD9-81ED-4DB2-BD59-A6C34878D82A}">
                    <a16:rowId xmlns:a16="http://schemas.microsoft.com/office/drawing/2014/main" xmlns="" val="2070298150"/>
                  </a:ext>
                </a:extLst>
              </a:tr>
              <a:tr h="216339">
                <a:tc>
                  <a:txBody>
                    <a:bodyPr/>
                    <a:lstStyle/>
                    <a:p>
                      <a:pPr algn="ctr">
                        <a:lnSpc>
                          <a:spcPct val="100000"/>
                        </a:lnSpc>
                        <a:spcAft>
                          <a:spcPts val="0"/>
                        </a:spcAft>
                      </a:pPr>
                      <a:r>
                        <a:rPr lang="en-US" sz="1200" b="1"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Total</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743.998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dirty="0">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Ton/</a:t>
                      </a:r>
                      <a:r>
                        <a:rPr lang="en-US" sz="1200" dirty="0" err="1">
                          <a:solidFill>
                            <a:srgbClr val="000000"/>
                          </a:solidFill>
                          <a:effectLst/>
                          <a:latin typeface="Arial" panose="020B0604020202090204" pitchFamily="34" charset="0"/>
                          <a:ea typeface="Times New Roman" panose="02020603050405020304" pitchFamily="18" charset="0"/>
                          <a:cs typeface="Times New Roman" panose="02020603050405020304" pitchFamily="18" charset="0"/>
                        </a:rPr>
                        <a:t>año</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49" marR="55349"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8310715"/>
                  </a:ext>
                </a:extLst>
              </a:tr>
            </a:tbl>
          </a:graphicData>
        </a:graphic>
      </p:graphicFrame>
      <p:sp>
        <p:nvSpPr>
          <p:cNvPr id="11" name="Rectángulo 10"/>
          <p:cNvSpPr/>
          <p:nvPr/>
        </p:nvSpPr>
        <p:spPr>
          <a:xfrm>
            <a:off x="1241946" y="498541"/>
            <a:ext cx="3643952" cy="3548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dirty="0">
                <a:ln w="0"/>
                <a:solidFill>
                  <a:schemeClr val="tx1"/>
                </a:solidFill>
                <a:effectLst>
                  <a:outerShdw blurRad="38100" dist="19050" dir="2700000" algn="tl" rotWithShape="0">
                    <a:schemeClr val="dk1">
                      <a:alpha val="40000"/>
                    </a:schemeClr>
                  </a:outerShdw>
                </a:effectLst>
              </a:rPr>
              <a:t>Capacidad Instalada</a:t>
            </a:r>
            <a:endParaRPr lang="es-EC" sz="2400" dirty="0">
              <a:ln w="0"/>
              <a:solidFill>
                <a:schemeClr val="tx1"/>
              </a:solidFill>
              <a:effectLst>
                <a:outerShdw blurRad="38100" dist="19050" dir="2700000" algn="tl" rotWithShape="0">
                  <a:schemeClr val="dk1">
                    <a:alpha val="40000"/>
                  </a:schemeClr>
                </a:outerShdw>
              </a:effectLst>
            </a:endParaRPr>
          </a:p>
        </p:txBody>
      </p:sp>
      <p:graphicFrame>
        <p:nvGraphicFramePr>
          <p:cNvPr id="12" name="Tabla 11"/>
          <p:cNvGraphicFramePr>
            <a:graphicFrameLocks noGrp="1"/>
          </p:cNvGraphicFramePr>
          <p:nvPr>
            <p:extLst>
              <p:ext uri="{D42A27DB-BD31-4B8C-83A1-F6EECF244321}">
                <p14:modId xmlns:p14="http://schemas.microsoft.com/office/powerpoint/2010/main" val="630253564"/>
              </p:ext>
            </p:extLst>
          </p:nvPr>
        </p:nvGraphicFramePr>
        <p:xfrm>
          <a:off x="6919490" y="1131283"/>
          <a:ext cx="5030520" cy="2208276"/>
        </p:xfrm>
        <a:graphic>
          <a:graphicData uri="http://schemas.openxmlformats.org/drawingml/2006/table">
            <a:tbl>
              <a:tblPr firstRow="1" firstCol="1" bandRow="1">
                <a:tableStyleId>{9D7B26C5-4107-4FEC-AEDC-1716B250A1EF}</a:tableStyleId>
              </a:tblPr>
              <a:tblGrid>
                <a:gridCol w="1257630">
                  <a:extLst>
                    <a:ext uri="{9D8B030D-6E8A-4147-A177-3AD203B41FA5}">
                      <a16:colId xmlns:a16="http://schemas.microsoft.com/office/drawing/2014/main" xmlns="" val="1121296209"/>
                    </a:ext>
                  </a:extLst>
                </a:gridCol>
                <a:gridCol w="1257630">
                  <a:extLst>
                    <a:ext uri="{9D8B030D-6E8A-4147-A177-3AD203B41FA5}">
                      <a16:colId xmlns:a16="http://schemas.microsoft.com/office/drawing/2014/main" xmlns="" val="15769540"/>
                    </a:ext>
                  </a:extLst>
                </a:gridCol>
                <a:gridCol w="1257630">
                  <a:extLst>
                    <a:ext uri="{9D8B030D-6E8A-4147-A177-3AD203B41FA5}">
                      <a16:colId xmlns:a16="http://schemas.microsoft.com/office/drawing/2014/main" xmlns="" val="2269656213"/>
                    </a:ext>
                  </a:extLst>
                </a:gridCol>
                <a:gridCol w="1257630">
                  <a:extLst>
                    <a:ext uri="{9D8B030D-6E8A-4147-A177-3AD203B41FA5}">
                      <a16:colId xmlns:a16="http://schemas.microsoft.com/office/drawing/2014/main" xmlns="" val="3931663354"/>
                    </a:ext>
                  </a:extLst>
                </a:gridCol>
              </a:tblGrid>
              <a:tr h="267886">
                <a:tc>
                  <a:txBody>
                    <a:bodyPr/>
                    <a:lstStyle/>
                    <a:p>
                      <a:pPr algn="ctr">
                        <a:lnSpc>
                          <a:spcPct val="115000"/>
                        </a:lnSpc>
                        <a:spcAft>
                          <a:spcPts val="0"/>
                        </a:spcAft>
                      </a:pPr>
                      <a:r>
                        <a:rPr lang="en-US" sz="1800">
                          <a:effectLst/>
                        </a:rPr>
                        <a:t>Año</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pPr>
                      <a:r>
                        <a:rPr lang="en-US" sz="1800">
                          <a:effectLst/>
                        </a:rPr>
                        <a:t>Cantidad</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pPr>
                      <a:r>
                        <a:rPr lang="en-US" sz="1800">
                          <a:effectLst/>
                        </a:rPr>
                        <a:t>Medida</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pPr>
                      <a:r>
                        <a:rPr lang="en-US" sz="1800">
                          <a:effectLst/>
                        </a:rPr>
                        <a:t>Variación</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2084479401"/>
                  </a:ext>
                </a:extLst>
              </a:tr>
              <a:tr h="272760">
                <a:tc>
                  <a:txBody>
                    <a:bodyPr/>
                    <a:lstStyle/>
                    <a:p>
                      <a:pPr algn="ctr">
                        <a:lnSpc>
                          <a:spcPct val="115000"/>
                        </a:lnSpc>
                        <a:spcAft>
                          <a:spcPts val="0"/>
                        </a:spcAft>
                      </a:pPr>
                      <a:r>
                        <a:rPr lang="en-US" sz="1800" dirty="0">
                          <a:effectLst/>
                        </a:rPr>
                        <a:t>2013</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pPr>
                      <a:r>
                        <a:rPr lang="en-US" sz="1800" dirty="0">
                          <a:effectLst/>
                        </a:rPr>
                        <a:t>130.000</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pPr>
                      <a:r>
                        <a:rPr lang="en-US" sz="1800">
                          <a:effectLst/>
                        </a:rPr>
                        <a:t>toneladas</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pPr>
                      <a:r>
                        <a:rPr lang="en-US" sz="1800" dirty="0">
                          <a:effectLst/>
                        </a:rPr>
                        <a:t>0,00%</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781557391"/>
                  </a:ext>
                </a:extLst>
              </a:tr>
              <a:tr h="272760">
                <a:tc>
                  <a:txBody>
                    <a:bodyPr/>
                    <a:lstStyle/>
                    <a:p>
                      <a:pPr algn="ctr">
                        <a:lnSpc>
                          <a:spcPct val="115000"/>
                        </a:lnSpc>
                        <a:spcAft>
                          <a:spcPts val="0"/>
                        </a:spcAft>
                      </a:pPr>
                      <a:r>
                        <a:rPr lang="en-US" sz="1800">
                          <a:effectLst/>
                        </a:rPr>
                        <a:t>2014</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pPr>
                      <a:r>
                        <a:rPr lang="en-US" sz="1800" dirty="0">
                          <a:effectLst/>
                        </a:rPr>
                        <a:t>138.000</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pPr>
                      <a:r>
                        <a:rPr lang="en-US" sz="1800" dirty="0" err="1">
                          <a:effectLst/>
                        </a:rPr>
                        <a:t>toneladas</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pPr>
                      <a:r>
                        <a:rPr lang="en-US" sz="1800" dirty="0">
                          <a:effectLst/>
                        </a:rPr>
                        <a:t>6,15%</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1580475735"/>
                  </a:ext>
                </a:extLst>
              </a:tr>
              <a:tr h="272760">
                <a:tc>
                  <a:txBody>
                    <a:bodyPr/>
                    <a:lstStyle/>
                    <a:p>
                      <a:pPr algn="ctr">
                        <a:lnSpc>
                          <a:spcPct val="115000"/>
                        </a:lnSpc>
                        <a:spcAft>
                          <a:spcPts val="0"/>
                        </a:spcAft>
                      </a:pPr>
                      <a:r>
                        <a:rPr lang="en-US" sz="1800" u="sng" dirty="0">
                          <a:effectLst/>
                        </a:rPr>
                        <a:t>2015</a:t>
                      </a:r>
                      <a:endParaRPr lang="es-EC"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pPr>
                      <a:r>
                        <a:rPr lang="en-US" sz="1800" u="sng" dirty="0">
                          <a:effectLst/>
                        </a:rPr>
                        <a:t>167.000</a:t>
                      </a:r>
                      <a:endParaRPr lang="es-EC"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pPr>
                      <a:r>
                        <a:rPr lang="en-US" sz="1800" u="sng" dirty="0" err="1">
                          <a:effectLst/>
                        </a:rPr>
                        <a:t>toneladas</a:t>
                      </a:r>
                      <a:endParaRPr lang="es-EC"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pPr>
                      <a:r>
                        <a:rPr lang="en-US" sz="1800" u="sng" dirty="0">
                          <a:effectLst/>
                        </a:rPr>
                        <a:t>21,01%</a:t>
                      </a:r>
                      <a:endParaRPr lang="es-EC"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3403981787"/>
                  </a:ext>
                </a:extLst>
              </a:tr>
              <a:tr h="272760">
                <a:tc>
                  <a:txBody>
                    <a:bodyPr/>
                    <a:lstStyle/>
                    <a:p>
                      <a:pPr algn="ctr">
                        <a:lnSpc>
                          <a:spcPct val="115000"/>
                        </a:lnSpc>
                        <a:spcAft>
                          <a:spcPts val="0"/>
                        </a:spcAft>
                      </a:pPr>
                      <a:r>
                        <a:rPr lang="en-US" sz="1800" dirty="0">
                          <a:effectLst/>
                        </a:rPr>
                        <a:t>2016</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pPr>
                      <a:r>
                        <a:rPr lang="en-US" sz="1800">
                          <a:effectLst/>
                        </a:rPr>
                        <a:t>150.000</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pPr>
                      <a:r>
                        <a:rPr lang="en-US" sz="1800">
                          <a:effectLst/>
                        </a:rPr>
                        <a:t>toneladas</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pPr>
                      <a:r>
                        <a:rPr lang="en-US" sz="1800">
                          <a:effectLst/>
                        </a:rPr>
                        <a:t>-10,18%</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1390889939"/>
                  </a:ext>
                </a:extLst>
              </a:tr>
              <a:tr h="272760">
                <a:tc>
                  <a:txBody>
                    <a:bodyPr/>
                    <a:lstStyle/>
                    <a:p>
                      <a:pPr algn="ctr">
                        <a:lnSpc>
                          <a:spcPct val="115000"/>
                        </a:lnSpc>
                        <a:spcAft>
                          <a:spcPts val="0"/>
                        </a:spcAft>
                      </a:pPr>
                      <a:r>
                        <a:rPr lang="en-US" sz="1800" u="sng" dirty="0">
                          <a:effectLst/>
                        </a:rPr>
                        <a:t>2017</a:t>
                      </a:r>
                      <a:endParaRPr lang="es-EC"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pPr>
                      <a:r>
                        <a:rPr lang="en-US" sz="1800" u="sng" dirty="0">
                          <a:effectLst/>
                        </a:rPr>
                        <a:t>103.000</a:t>
                      </a:r>
                      <a:endParaRPr lang="es-EC"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pPr>
                      <a:r>
                        <a:rPr lang="en-US" sz="1800" u="sng" dirty="0" err="1">
                          <a:effectLst/>
                        </a:rPr>
                        <a:t>toneladas</a:t>
                      </a:r>
                      <a:endParaRPr lang="es-EC"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pPr>
                      <a:r>
                        <a:rPr lang="en-US" sz="1800" u="sng" dirty="0">
                          <a:effectLst/>
                        </a:rPr>
                        <a:t>-31,33%</a:t>
                      </a:r>
                      <a:endParaRPr lang="es-EC"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1782139467"/>
                  </a:ext>
                </a:extLst>
              </a:tr>
              <a:tr h="272760">
                <a:tc>
                  <a:txBody>
                    <a:bodyPr/>
                    <a:lstStyle/>
                    <a:p>
                      <a:pPr algn="ctr">
                        <a:lnSpc>
                          <a:spcPct val="115000"/>
                        </a:lnSpc>
                        <a:spcAft>
                          <a:spcPts val="0"/>
                        </a:spcAft>
                      </a:pPr>
                      <a:r>
                        <a:rPr lang="en-US" sz="1800" dirty="0">
                          <a:effectLst/>
                        </a:rPr>
                        <a:t>2018</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pPr>
                      <a:r>
                        <a:rPr lang="en-US" sz="1800" dirty="0">
                          <a:effectLst/>
                        </a:rPr>
                        <a:t>132.000</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pPr>
                      <a:r>
                        <a:rPr lang="en-US" sz="1800">
                          <a:effectLst/>
                        </a:rPr>
                        <a:t>toneladas</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pPr>
                      <a:r>
                        <a:rPr lang="en-US" sz="1800" dirty="0">
                          <a:effectLst/>
                        </a:rPr>
                        <a:t>28,16%</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180453026"/>
                  </a:ext>
                </a:extLst>
              </a:tr>
            </a:tbl>
          </a:graphicData>
        </a:graphic>
      </p:graphicFrame>
      <p:sp>
        <p:nvSpPr>
          <p:cNvPr id="13" name="Rectangle 2"/>
          <p:cNvSpPr>
            <a:spLocks noChangeArrowheads="1"/>
          </p:cNvSpPr>
          <p:nvPr/>
        </p:nvSpPr>
        <p:spPr bwMode="auto">
          <a:xfrm>
            <a:off x="7020455" y="3305232"/>
            <a:ext cx="536062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100" b="0" i="0" u="none" strike="noStrike" cap="none" normalizeH="0" baseline="0" dirty="0">
                <a:ln>
                  <a:noFill/>
                </a:ln>
                <a:solidFill>
                  <a:schemeClr val="tx1"/>
                </a:solidFill>
                <a:effectLst/>
                <a:latin typeface="Arial" panose="020B0604020202090204" pitchFamily="34" charset="0"/>
                <a:ea typeface="Calibri" panose="020F0502020204030204" pitchFamily="34" charset="0"/>
                <a:cs typeface="Arial" panose="020B0604020202090204" pitchFamily="34" charset="0"/>
              </a:rPr>
              <a:t>Nota: la tabla muestra la producción ecuatoriana anual de harina de pescado. Tomado de estadísticas </a:t>
            </a:r>
            <a:r>
              <a:rPr kumimoji="0" lang="es-ES" altLang="es-EC" sz="1100" b="0" i="0" u="none" strike="noStrike" cap="none" normalizeH="0" baseline="0" dirty="0" err="1">
                <a:ln>
                  <a:noFill/>
                </a:ln>
                <a:solidFill>
                  <a:schemeClr val="tx1"/>
                </a:solidFill>
                <a:effectLst/>
                <a:latin typeface="Arial" panose="020B0604020202090204" pitchFamily="34" charset="0"/>
                <a:ea typeface="Calibri" panose="020F0502020204030204" pitchFamily="34" charset="0"/>
                <a:cs typeface="Arial" panose="020B0604020202090204" pitchFamily="34" charset="0"/>
              </a:rPr>
              <a:t>Indexmundi</a:t>
            </a:r>
            <a:r>
              <a:rPr lang="es-ES" altLang="es-EC" sz="1100" dirty="0">
                <a:latin typeface="Arial" panose="020B0604020202090204" pitchFamily="34" charset="0"/>
                <a:ea typeface="Calibri" panose="020F0502020204030204" pitchFamily="34" charset="0"/>
                <a:cs typeface="Arial" panose="020B0604020202090204" pitchFamily="34" charset="0"/>
              </a:rPr>
              <a:t> (2019)</a:t>
            </a:r>
            <a:endParaRPr kumimoji="0" lang="es-EC" altLang="es-EC" sz="1800" b="0" i="0" u="none" strike="noStrike" cap="none" normalizeH="0" baseline="0" dirty="0">
              <a:ln>
                <a:noFill/>
              </a:ln>
              <a:solidFill>
                <a:schemeClr val="tx1"/>
              </a:solidFill>
              <a:effectLst/>
              <a:latin typeface="Arial" panose="020B0604020202090204" pitchFamily="34" charset="0"/>
            </a:endParaRPr>
          </a:p>
        </p:txBody>
      </p:sp>
      <p:sp>
        <p:nvSpPr>
          <p:cNvPr id="14" name="Rectángulo 13"/>
          <p:cNvSpPr/>
          <p:nvPr/>
        </p:nvSpPr>
        <p:spPr>
          <a:xfrm>
            <a:off x="7020455" y="591716"/>
            <a:ext cx="492955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lvl="0" eaLnBrk="0" fontAlgn="base" hangingPunct="0">
              <a:spcBef>
                <a:spcPct val="0"/>
              </a:spcBef>
              <a:spcAft>
                <a:spcPct val="0"/>
              </a:spcAft>
            </a:pPr>
            <a:r>
              <a:rPr lang="es-EC" altLang="es-EC" dirty="0">
                <a:latin typeface="Arial" panose="020B0604020202090204" pitchFamily="34" charset="0"/>
                <a:ea typeface="Calibri" panose="020F0502020204030204" pitchFamily="34" charset="0"/>
                <a:cs typeface="Arial" panose="020B0604020202090204" pitchFamily="34" charset="0"/>
              </a:rPr>
              <a:t>Producción ecuatoriana de Harina de pescado</a:t>
            </a:r>
            <a:endParaRPr lang="es-EC" altLang="es-EC" dirty="0"/>
          </a:p>
        </p:txBody>
      </p:sp>
      <p:sp>
        <p:nvSpPr>
          <p:cNvPr id="2" name="Rectángulo 1"/>
          <p:cNvSpPr/>
          <p:nvPr/>
        </p:nvSpPr>
        <p:spPr>
          <a:xfrm>
            <a:off x="7125287" y="3751959"/>
            <a:ext cx="2371237" cy="2923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600" dirty="0"/>
              <a:t>Las condiciones climáticas.</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455" y="4105573"/>
            <a:ext cx="2577986" cy="1910748"/>
          </a:xfrm>
          <a:prstGeom prst="rect">
            <a:avLst/>
          </a:prstGeom>
        </p:spPr>
      </p:pic>
      <p:sp>
        <p:nvSpPr>
          <p:cNvPr id="15" name="Rectángulo 14"/>
          <p:cNvSpPr/>
          <p:nvPr/>
        </p:nvSpPr>
        <p:spPr>
          <a:xfrm>
            <a:off x="6705410" y="6133291"/>
            <a:ext cx="3202865" cy="6087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200" dirty="0"/>
              <a:t>El mayor evento del siglo </a:t>
            </a:r>
            <a:r>
              <a:rPr lang="es-MX" sz="1200" cap="small" dirty="0"/>
              <a:t>xxi</a:t>
            </a:r>
            <a:r>
              <a:rPr lang="es-MX" sz="1200" dirty="0"/>
              <a:t> de El Niño fue el de  noviembre de 2015 hasta 2017</a:t>
            </a:r>
            <a:endParaRPr lang="es-MX" sz="1100" dirty="0"/>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1324" y="4155508"/>
            <a:ext cx="2181168" cy="1810878"/>
          </a:xfrm>
          <a:prstGeom prst="rect">
            <a:avLst/>
          </a:prstGeom>
        </p:spPr>
      </p:pic>
      <p:sp>
        <p:nvSpPr>
          <p:cNvPr id="16" name="Rectángulo 15"/>
          <p:cNvSpPr/>
          <p:nvPr/>
        </p:nvSpPr>
        <p:spPr>
          <a:xfrm>
            <a:off x="10198031" y="3767575"/>
            <a:ext cx="1387754" cy="2611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600" dirty="0"/>
              <a:t>Terremoto.</a:t>
            </a:r>
          </a:p>
        </p:txBody>
      </p:sp>
    </p:spTree>
    <p:extLst>
      <p:ext uri="{BB962C8B-B14F-4D97-AF65-F5344CB8AC3E}">
        <p14:creationId xmlns:p14="http://schemas.microsoft.com/office/powerpoint/2010/main" val="2745066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0689772" cy="40011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s-EC" sz="2000" b="1" dirty="0"/>
              <a:t>CAPÍTULO III:  ESTUDIO DE LA OFERTA EXPORTABLE DE LA HARINA DE PESCADO DEL ECUADOR</a:t>
            </a:r>
            <a:endParaRPr lang="es-ES" sz="2000" dirty="0"/>
          </a:p>
        </p:txBody>
      </p:sp>
      <p:graphicFrame>
        <p:nvGraphicFramePr>
          <p:cNvPr id="6" name="Tabla 5"/>
          <p:cNvGraphicFramePr>
            <a:graphicFrameLocks noGrp="1"/>
          </p:cNvGraphicFramePr>
          <p:nvPr>
            <p:extLst>
              <p:ext uri="{D42A27DB-BD31-4B8C-83A1-F6EECF244321}">
                <p14:modId xmlns:p14="http://schemas.microsoft.com/office/powerpoint/2010/main" val="456736288"/>
              </p:ext>
            </p:extLst>
          </p:nvPr>
        </p:nvGraphicFramePr>
        <p:xfrm>
          <a:off x="395786" y="1292234"/>
          <a:ext cx="6243140" cy="2839212"/>
        </p:xfrm>
        <a:graphic>
          <a:graphicData uri="http://schemas.openxmlformats.org/drawingml/2006/table">
            <a:tbl>
              <a:tblPr firstRow="1" firstCol="1" bandRow="1">
                <a:tableStyleId>{9D7B26C5-4107-4FEC-AEDC-1716B250A1EF}</a:tableStyleId>
              </a:tblPr>
              <a:tblGrid>
                <a:gridCol w="1172462">
                  <a:extLst>
                    <a:ext uri="{9D8B030D-6E8A-4147-A177-3AD203B41FA5}">
                      <a16:colId xmlns:a16="http://schemas.microsoft.com/office/drawing/2014/main" xmlns="" val="823241917"/>
                    </a:ext>
                  </a:extLst>
                </a:gridCol>
                <a:gridCol w="1638200">
                  <a:extLst>
                    <a:ext uri="{9D8B030D-6E8A-4147-A177-3AD203B41FA5}">
                      <a16:colId xmlns:a16="http://schemas.microsoft.com/office/drawing/2014/main" xmlns="" val="1700313289"/>
                    </a:ext>
                  </a:extLst>
                </a:gridCol>
                <a:gridCol w="1494496">
                  <a:extLst>
                    <a:ext uri="{9D8B030D-6E8A-4147-A177-3AD203B41FA5}">
                      <a16:colId xmlns:a16="http://schemas.microsoft.com/office/drawing/2014/main" xmlns="" val="300924359"/>
                    </a:ext>
                  </a:extLst>
                </a:gridCol>
                <a:gridCol w="1937982">
                  <a:extLst>
                    <a:ext uri="{9D8B030D-6E8A-4147-A177-3AD203B41FA5}">
                      <a16:colId xmlns:a16="http://schemas.microsoft.com/office/drawing/2014/main" xmlns="" val="4110991852"/>
                    </a:ext>
                  </a:extLst>
                </a:gridCol>
              </a:tblGrid>
              <a:tr h="532005">
                <a:tc>
                  <a:txBody>
                    <a:bodyPr/>
                    <a:lstStyle/>
                    <a:p>
                      <a:pPr algn="ctr">
                        <a:lnSpc>
                          <a:spcPct val="115000"/>
                        </a:lnSpc>
                        <a:spcAft>
                          <a:spcPts val="0"/>
                        </a:spcAft>
                      </a:pPr>
                      <a:r>
                        <a:rPr lang="es-ES" sz="1800" dirty="0">
                          <a:effectLst/>
                        </a:rPr>
                        <a:t>Año</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dirty="0">
                          <a:effectLst/>
                        </a:rPr>
                        <a:t>Producción (kg)</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dirty="0">
                          <a:effectLst/>
                        </a:rPr>
                        <a:t>Población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a:effectLst/>
                        </a:rPr>
                        <a:t>Producción per capita (kg)</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16019318"/>
                  </a:ext>
                </a:extLst>
              </a:tr>
              <a:tr h="266002">
                <a:tc>
                  <a:txBody>
                    <a:bodyPr/>
                    <a:lstStyle/>
                    <a:p>
                      <a:pPr algn="ctr">
                        <a:lnSpc>
                          <a:spcPct val="115000"/>
                        </a:lnSpc>
                        <a:spcAft>
                          <a:spcPts val="0"/>
                        </a:spcAft>
                      </a:pPr>
                      <a:r>
                        <a:rPr lang="es-ES" sz="1800">
                          <a:effectLst/>
                        </a:rPr>
                        <a:t>2013</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s-ES" sz="1800" dirty="0">
                          <a:effectLst/>
                        </a:rPr>
                        <a:t>130.000.000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s-ES" sz="1800">
                          <a:effectLst/>
                        </a:rPr>
                        <a:t>15776762</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r">
                        <a:lnSpc>
                          <a:spcPct val="115000"/>
                        </a:lnSpc>
                        <a:spcAft>
                          <a:spcPts val="0"/>
                        </a:spcAft>
                      </a:pPr>
                      <a:r>
                        <a:rPr lang="es-ES" sz="1800">
                          <a:effectLst/>
                        </a:rPr>
                        <a:t>8,24</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2925042856"/>
                  </a:ext>
                </a:extLst>
              </a:tr>
              <a:tr h="266002">
                <a:tc>
                  <a:txBody>
                    <a:bodyPr/>
                    <a:lstStyle/>
                    <a:p>
                      <a:pPr algn="ctr">
                        <a:lnSpc>
                          <a:spcPct val="115000"/>
                        </a:lnSpc>
                        <a:spcAft>
                          <a:spcPts val="0"/>
                        </a:spcAft>
                      </a:pPr>
                      <a:r>
                        <a:rPr lang="es-ES" sz="1800">
                          <a:effectLst/>
                        </a:rPr>
                        <a:t>2014</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dirty="0">
                          <a:effectLst/>
                        </a:rPr>
                        <a:t>138.000.000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a:effectLst/>
                        </a:rPr>
                        <a:t>16029480</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S" sz="1800">
                          <a:effectLst/>
                        </a:rPr>
                        <a:t>8,61</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44774465"/>
                  </a:ext>
                </a:extLst>
              </a:tr>
              <a:tr h="266002">
                <a:tc>
                  <a:txBody>
                    <a:bodyPr/>
                    <a:lstStyle/>
                    <a:p>
                      <a:pPr algn="ctr">
                        <a:lnSpc>
                          <a:spcPct val="115000"/>
                        </a:lnSpc>
                        <a:spcAft>
                          <a:spcPts val="0"/>
                        </a:spcAft>
                      </a:pPr>
                      <a:r>
                        <a:rPr lang="es-ES" sz="1800">
                          <a:effectLst/>
                        </a:rPr>
                        <a:t>2015</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s-ES" sz="1800" dirty="0">
                          <a:effectLst/>
                        </a:rPr>
                        <a:t>1</a:t>
                      </a:r>
                      <a:r>
                        <a:rPr lang="en-US" sz="1800" dirty="0">
                          <a:effectLst/>
                        </a:rPr>
                        <a:t>67.000.000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US" sz="1800">
                          <a:effectLst/>
                        </a:rPr>
                        <a:t>16280859</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r">
                        <a:lnSpc>
                          <a:spcPct val="115000"/>
                        </a:lnSpc>
                        <a:spcAft>
                          <a:spcPts val="0"/>
                        </a:spcAft>
                      </a:pPr>
                      <a:r>
                        <a:rPr lang="en-US" sz="1800" dirty="0">
                          <a:effectLst/>
                        </a:rPr>
                        <a:t>10,26</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4228865478"/>
                  </a:ext>
                </a:extLst>
              </a:tr>
              <a:tr h="266002">
                <a:tc>
                  <a:txBody>
                    <a:bodyPr/>
                    <a:lstStyle/>
                    <a:p>
                      <a:pPr algn="ctr">
                        <a:lnSpc>
                          <a:spcPct val="115000"/>
                        </a:lnSpc>
                        <a:spcAft>
                          <a:spcPts val="0"/>
                        </a:spcAft>
                      </a:pPr>
                      <a:r>
                        <a:rPr lang="en-US" sz="1800">
                          <a:effectLst/>
                        </a:rPr>
                        <a:t>2016</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a:effectLst/>
                        </a:rPr>
                        <a:t>150.000.000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16530746</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800" dirty="0">
                          <a:effectLst/>
                        </a:rPr>
                        <a:t>9,07</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21742181"/>
                  </a:ext>
                </a:extLst>
              </a:tr>
              <a:tr h="266002">
                <a:tc>
                  <a:txBody>
                    <a:bodyPr/>
                    <a:lstStyle/>
                    <a:p>
                      <a:pPr algn="ctr">
                        <a:lnSpc>
                          <a:spcPct val="115000"/>
                        </a:lnSpc>
                        <a:spcAft>
                          <a:spcPts val="0"/>
                        </a:spcAft>
                      </a:pPr>
                      <a:r>
                        <a:rPr lang="en-US" sz="1800">
                          <a:effectLst/>
                        </a:rPr>
                        <a:t>2017</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US" sz="1800" dirty="0">
                          <a:effectLst/>
                        </a:rPr>
                        <a:t>103.000.000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US" sz="1800">
                          <a:effectLst/>
                        </a:rPr>
                        <a:t>16778994</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r">
                        <a:lnSpc>
                          <a:spcPct val="115000"/>
                        </a:lnSpc>
                        <a:spcAft>
                          <a:spcPts val="0"/>
                        </a:spcAft>
                      </a:pPr>
                      <a:r>
                        <a:rPr lang="en-US" sz="1800">
                          <a:effectLst/>
                        </a:rPr>
                        <a:t>6,14</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026048149"/>
                  </a:ext>
                </a:extLst>
              </a:tr>
              <a:tr h="266002">
                <a:tc>
                  <a:txBody>
                    <a:bodyPr/>
                    <a:lstStyle/>
                    <a:p>
                      <a:pPr algn="ctr">
                        <a:lnSpc>
                          <a:spcPct val="115000"/>
                        </a:lnSpc>
                        <a:spcAft>
                          <a:spcPts val="0"/>
                        </a:spcAft>
                      </a:pPr>
                      <a:r>
                        <a:rPr lang="en-US" sz="1800" dirty="0">
                          <a:effectLst/>
                        </a:rPr>
                        <a:t>2018</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US" sz="1800" dirty="0">
                          <a:effectLst/>
                        </a:rPr>
                        <a:t>132.000.000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17025426</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800">
                          <a:effectLst/>
                        </a:rPr>
                        <a:t>7,75</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9208590"/>
                  </a:ext>
                </a:extLst>
              </a:tr>
              <a:tr h="266002">
                <a:tc gridSpan="3">
                  <a:txBody>
                    <a:bodyPr/>
                    <a:lstStyle/>
                    <a:p>
                      <a:pPr algn="r">
                        <a:lnSpc>
                          <a:spcPct val="115000"/>
                        </a:lnSpc>
                        <a:spcAft>
                          <a:spcPts val="0"/>
                        </a:spcAft>
                      </a:pPr>
                      <a:r>
                        <a:rPr lang="en-US" sz="1800" dirty="0" err="1">
                          <a:effectLst/>
                        </a:rPr>
                        <a:t>Promedio</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hMerge="1">
                  <a:txBody>
                    <a:bodyPr/>
                    <a:lstStyle/>
                    <a:p>
                      <a:endParaRPr lang="en-US"/>
                    </a:p>
                  </a:txBody>
                  <a:tcPr/>
                </a:tc>
                <a:tc hMerge="1">
                  <a:txBody>
                    <a:bodyPr/>
                    <a:lstStyle/>
                    <a:p>
                      <a:endParaRPr lang="en-US"/>
                    </a:p>
                  </a:txBody>
                  <a:tcPr/>
                </a:tc>
                <a:tc>
                  <a:txBody>
                    <a:bodyPr/>
                    <a:lstStyle/>
                    <a:p>
                      <a:pPr algn="r">
                        <a:lnSpc>
                          <a:spcPct val="115000"/>
                        </a:lnSpc>
                        <a:spcAft>
                          <a:spcPts val="0"/>
                        </a:spcAft>
                      </a:pPr>
                      <a:r>
                        <a:rPr lang="en-US" sz="1800" dirty="0">
                          <a:effectLst/>
                        </a:rPr>
                        <a:t>8,35</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499231510"/>
                  </a:ext>
                </a:extLst>
              </a:tr>
            </a:tbl>
          </a:graphicData>
        </a:graphic>
      </p:graphicFrame>
      <p:sp>
        <p:nvSpPr>
          <p:cNvPr id="7" name="Rectangle 1"/>
          <p:cNvSpPr>
            <a:spLocks noChangeArrowheads="1"/>
          </p:cNvSpPr>
          <p:nvPr/>
        </p:nvSpPr>
        <p:spPr bwMode="auto">
          <a:xfrm>
            <a:off x="395786" y="676895"/>
            <a:ext cx="5895832" cy="338554"/>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n-US" sz="1600" b="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Producción per </a:t>
            </a:r>
            <a:r>
              <a:rPr kumimoji="0" lang="es-EC" altLang="en-US" sz="1600" b="1"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capita</a:t>
            </a:r>
            <a:r>
              <a:rPr kumimoji="0" lang="es-EC" altLang="en-US" sz="1600" b="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de harina de pescado ecuatoriana </a:t>
            </a:r>
            <a:endParaRPr kumimoji="0" lang="en-US" altLang="en-US" sz="1600" b="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Rectángulo 7"/>
          <p:cNvSpPr/>
          <p:nvPr/>
        </p:nvSpPr>
        <p:spPr>
          <a:xfrm>
            <a:off x="8161362" y="504994"/>
            <a:ext cx="3480179" cy="6823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Potencial exportable</a:t>
            </a:r>
            <a:endParaRPr lang="en-US" dirty="0"/>
          </a:p>
        </p:txBody>
      </p:sp>
      <p:graphicFrame>
        <p:nvGraphicFramePr>
          <p:cNvPr id="10" name="Diagrama 9"/>
          <p:cNvGraphicFramePr/>
          <p:nvPr>
            <p:extLst>
              <p:ext uri="{D42A27DB-BD31-4B8C-83A1-F6EECF244321}">
                <p14:modId xmlns:p14="http://schemas.microsoft.com/office/powerpoint/2010/main" val="488984684"/>
              </p:ext>
            </p:extLst>
          </p:nvPr>
        </p:nvGraphicFramePr>
        <p:xfrm>
          <a:off x="107178" y="4130407"/>
          <a:ext cx="7562863" cy="2661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4070520737"/>
              </p:ext>
            </p:extLst>
          </p:nvPr>
        </p:nvGraphicFramePr>
        <p:xfrm>
          <a:off x="7369792" y="1385134"/>
          <a:ext cx="4271749" cy="2331578"/>
        </p:xfrm>
        <a:graphic>
          <a:graphicData uri="http://schemas.openxmlformats.org/drawingml/2006/table">
            <a:tbl>
              <a:tblPr firstRow="1" firstCol="1" bandRow="1">
                <a:tableStyleId>{9D7B26C5-4107-4FEC-AEDC-1716B250A1EF}</a:tableStyleId>
              </a:tblPr>
              <a:tblGrid>
                <a:gridCol w="912117">
                  <a:extLst>
                    <a:ext uri="{9D8B030D-6E8A-4147-A177-3AD203B41FA5}">
                      <a16:colId xmlns:a16="http://schemas.microsoft.com/office/drawing/2014/main" xmlns="" val="4072470922"/>
                    </a:ext>
                  </a:extLst>
                </a:gridCol>
                <a:gridCol w="1535398">
                  <a:extLst>
                    <a:ext uri="{9D8B030D-6E8A-4147-A177-3AD203B41FA5}">
                      <a16:colId xmlns:a16="http://schemas.microsoft.com/office/drawing/2014/main" xmlns="" val="121853244"/>
                    </a:ext>
                  </a:extLst>
                </a:gridCol>
                <a:gridCol w="912117">
                  <a:extLst>
                    <a:ext uri="{9D8B030D-6E8A-4147-A177-3AD203B41FA5}">
                      <a16:colId xmlns:a16="http://schemas.microsoft.com/office/drawing/2014/main" xmlns="" val="1450499205"/>
                    </a:ext>
                  </a:extLst>
                </a:gridCol>
                <a:gridCol w="912117">
                  <a:extLst>
                    <a:ext uri="{9D8B030D-6E8A-4147-A177-3AD203B41FA5}">
                      <a16:colId xmlns:a16="http://schemas.microsoft.com/office/drawing/2014/main" xmlns="" val="3539744656"/>
                    </a:ext>
                  </a:extLst>
                </a:gridCol>
              </a:tblGrid>
              <a:tr h="811388">
                <a:tc>
                  <a:txBody>
                    <a:bodyPr/>
                    <a:lstStyle/>
                    <a:p>
                      <a:pPr algn="ctr" rtl="0" fontAlgn="ctr"/>
                      <a:r>
                        <a:rPr lang="en-US" sz="1600" u="none" strike="noStrike">
                          <a:effectLst/>
                        </a:rPr>
                        <a:t>Año</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600" u="none" strike="noStrike">
                          <a:effectLst/>
                        </a:rPr>
                        <a:t>Producción (ton)</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u="none" strike="noStrike">
                          <a:effectLst/>
                        </a:rPr>
                        <a:t>Consumo Interno (ton)</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u="none" strike="noStrike">
                          <a:effectLst/>
                        </a:rPr>
                        <a:t>Potencial Exportable (ton)</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3590637143"/>
                  </a:ext>
                </a:extLst>
              </a:tr>
              <a:tr h="243259">
                <a:tc>
                  <a:txBody>
                    <a:bodyPr/>
                    <a:lstStyle/>
                    <a:p>
                      <a:pPr algn="ctr" rtl="0" fontAlgn="ctr"/>
                      <a:r>
                        <a:rPr lang="en-US" sz="1600" u="none" strike="noStrike">
                          <a:effectLst/>
                        </a:rPr>
                        <a:t>2013</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rtl="0" fontAlgn="ctr"/>
                      <a:r>
                        <a:rPr lang="en-US" sz="1600" u="none" strike="noStrike">
                          <a:effectLst/>
                        </a:rPr>
                        <a:t>130.000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fontAlgn="b"/>
                      <a:r>
                        <a:rPr lang="en-US" sz="1600" u="none" strike="noStrike" dirty="0">
                          <a:effectLst/>
                        </a:rPr>
                        <a:t>39.000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tc>
                  <a:txBody>
                    <a:bodyPr/>
                    <a:lstStyle/>
                    <a:p>
                      <a:pPr algn="r" fontAlgn="b"/>
                      <a:r>
                        <a:rPr lang="en-US" sz="1600" u="none" strike="noStrike" dirty="0">
                          <a:effectLst/>
                        </a:rPr>
                        <a:t>91.000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xmlns="" val="4259488749"/>
                  </a:ext>
                </a:extLst>
              </a:tr>
              <a:tr h="243259">
                <a:tc>
                  <a:txBody>
                    <a:bodyPr/>
                    <a:lstStyle/>
                    <a:p>
                      <a:pPr algn="ctr" rtl="0" fontAlgn="ctr"/>
                      <a:r>
                        <a:rPr lang="en-US" sz="1600" u="none" strike="noStrike">
                          <a:effectLst/>
                        </a:rPr>
                        <a:t>2014</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600" u="none" strike="noStrike">
                          <a:effectLst/>
                        </a:rPr>
                        <a:t>138.000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dirty="0">
                          <a:effectLst/>
                        </a:rPr>
                        <a:t>41.400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600" u="none" strike="noStrike" dirty="0">
                          <a:effectLst/>
                        </a:rPr>
                        <a:t>96.600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614050220"/>
                  </a:ext>
                </a:extLst>
              </a:tr>
              <a:tr h="243259">
                <a:tc>
                  <a:txBody>
                    <a:bodyPr/>
                    <a:lstStyle/>
                    <a:p>
                      <a:pPr algn="ctr" rtl="0" fontAlgn="ctr"/>
                      <a:r>
                        <a:rPr lang="en-US" sz="1600" u="none" strike="noStrike">
                          <a:effectLst/>
                        </a:rPr>
                        <a:t>2015</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rtl="0" fontAlgn="ctr"/>
                      <a:r>
                        <a:rPr lang="en-US" sz="1600" u="none" strike="noStrike">
                          <a:effectLst/>
                        </a:rPr>
                        <a:t>167.000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fontAlgn="b"/>
                      <a:r>
                        <a:rPr lang="en-US" sz="1600" u="none" strike="noStrike" dirty="0">
                          <a:effectLst/>
                        </a:rPr>
                        <a:t>50.100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tc>
                  <a:txBody>
                    <a:bodyPr/>
                    <a:lstStyle/>
                    <a:p>
                      <a:pPr algn="r" fontAlgn="b"/>
                      <a:r>
                        <a:rPr lang="en-US" sz="1600" u="none" strike="noStrike" dirty="0">
                          <a:effectLst/>
                        </a:rPr>
                        <a:t>116.900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xmlns="" val="893805656"/>
                  </a:ext>
                </a:extLst>
              </a:tr>
              <a:tr h="243259">
                <a:tc>
                  <a:txBody>
                    <a:bodyPr/>
                    <a:lstStyle/>
                    <a:p>
                      <a:pPr algn="ctr" rtl="0" fontAlgn="ctr"/>
                      <a:r>
                        <a:rPr lang="en-US" sz="1600" u="none" strike="noStrike">
                          <a:effectLst/>
                        </a:rPr>
                        <a:t>2016</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600" u="none" strike="noStrike">
                          <a:effectLst/>
                        </a:rPr>
                        <a:t>150.000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dirty="0">
                          <a:effectLst/>
                        </a:rPr>
                        <a:t>45.000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600" u="none" strike="noStrike" dirty="0">
                          <a:effectLst/>
                        </a:rPr>
                        <a:t>105.000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599446667"/>
                  </a:ext>
                </a:extLst>
              </a:tr>
              <a:tr h="243259">
                <a:tc>
                  <a:txBody>
                    <a:bodyPr/>
                    <a:lstStyle/>
                    <a:p>
                      <a:pPr algn="ctr" rtl="0" fontAlgn="ctr"/>
                      <a:r>
                        <a:rPr lang="en-US" sz="1600" u="none" strike="noStrike">
                          <a:effectLst/>
                        </a:rPr>
                        <a:t>2017</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rtl="0" fontAlgn="ctr"/>
                      <a:r>
                        <a:rPr lang="en-US" sz="1600" u="none" strike="noStrike">
                          <a:effectLst/>
                        </a:rPr>
                        <a:t>103.000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fontAlgn="b"/>
                      <a:r>
                        <a:rPr lang="en-US" sz="1600" u="none" strike="noStrike" dirty="0">
                          <a:effectLst/>
                        </a:rPr>
                        <a:t>30.900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tc>
                  <a:txBody>
                    <a:bodyPr/>
                    <a:lstStyle/>
                    <a:p>
                      <a:pPr algn="r" fontAlgn="b"/>
                      <a:r>
                        <a:rPr lang="en-US" sz="1600" u="none" strike="noStrike" dirty="0">
                          <a:effectLst/>
                        </a:rPr>
                        <a:t>72.100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xmlns="" val="3252178435"/>
                  </a:ext>
                </a:extLst>
              </a:tr>
              <a:tr h="251107">
                <a:tc>
                  <a:txBody>
                    <a:bodyPr/>
                    <a:lstStyle/>
                    <a:p>
                      <a:pPr algn="ctr" rtl="0" fontAlgn="ctr"/>
                      <a:r>
                        <a:rPr lang="en-US" sz="1600" u="none" strike="noStrike">
                          <a:effectLst/>
                        </a:rPr>
                        <a:t>2018</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600" u="none" strike="noStrike">
                          <a:effectLst/>
                        </a:rPr>
                        <a:t>132.000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dirty="0">
                          <a:effectLst/>
                        </a:rPr>
                        <a:t>39.600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600" u="none" strike="noStrike" dirty="0">
                          <a:effectLst/>
                        </a:rPr>
                        <a:t>92.400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2644720624"/>
                  </a:ext>
                </a:extLst>
              </a:tr>
            </a:tbl>
          </a:graphicData>
        </a:graphic>
      </p:graphicFrame>
      <p:sp>
        <p:nvSpPr>
          <p:cNvPr id="12" name="Rectángulo 11"/>
          <p:cNvSpPr/>
          <p:nvPr/>
        </p:nvSpPr>
        <p:spPr>
          <a:xfrm>
            <a:off x="8161362" y="4100483"/>
            <a:ext cx="3480179" cy="6823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Principio de exportación</a:t>
            </a:r>
            <a:endParaRPr lang="en-US" dirty="0"/>
          </a:p>
        </p:txBody>
      </p:sp>
      <p:sp>
        <p:nvSpPr>
          <p:cNvPr id="13" name="Rectángulo 12"/>
          <p:cNvSpPr/>
          <p:nvPr/>
        </p:nvSpPr>
        <p:spPr>
          <a:xfrm>
            <a:off x="8209129" y="5213723"/>
            <a:ext cx="3480179" cy="8322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Cubrir la demanda interna y disponer de producto para su exportación</a:t>
            </a:r>
            <a:endParaRPr lang="en-US" dirty="0"/>
          </a:p>
        </p:txBody>
      </p:sp>
      <p:cxnSp>
        <p:nvCxnSpPr>
          <p:cNvPr id="15" name="Conector recto de flecha 14"/>
          <p:cNvCxnSpPr>
            <a:endCxn id="12" idx="0"/>
          </p:cNvCxnSpPr>
          <p:nvPr/>
        </p:nvCxnSpPr>
        <p:spPr>
          <a:xfrm>
            <a:off x="9901451" y="3731674"/>
            <a:ext cx="1" cy="3688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ector recto de flecha 16"/>
          <p:cNvCxnSpPr/>
          <p:nvPr/>
        </p:nvCxnSpPr>
        <p:spPr>
          <a:xfrm>
            <a:off x="9901450" y="4797822"/>
            <a:ext cx="1" cy="3688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12566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513180"/>
            <a:ext cx="10772775" cy="947130"/>
          </a:xfrm>
        </p:spPr>
        <p:txBody>
          <a:bodyPr>
            <a:normAutofit fontScale="90000"/>
          </a:bodyPr>
          <a:lstStyle/>
          <a:p>
            <a:pPr algn="ctr"/>
            <a:r>
              <a:rPr lang="es-EC" sz="3600" b="1" dirty="0" err="1"/>
              <a:t>Subpartida</a:t>
            </a:r>
            <a:r>
              <a:rPr lang="es-EC" sz="3600" b="1" dirty="0"/>
              <a:t> arancelaria </a:t>
            </a:r>
            <a:r>
              <a:rPr lang="en-US" sz="3600" b="1" dirty="0"/>
              <a:t/>
            </a:r>
            <a:br>
              <a:rPr lang="en-US" sz="3600" b="1" dirty="0"/>
            </a:br>
            <a:endParaRPr lang="en-US" sz="36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947272595"/>
              </p:ext>
            </p:extLst>
          </p:nvPr>
        </p:nvGraphicFramePr>
        <p:xfrm>
          <a:off x="-1370890" y="1266697"/>
          <a:ext cx="9286591" cy="2954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0" y="0"/>
            <a:ext cx="10689772" cy="40011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s-EC" sz="2000" b="1" dirty="0"/>
              <a:t>CAPÍTULO III:  ESTUDIO DE LA OFERTA EXPORTABLE DE LA HARINA DE PESCADO DEL ECUADOR</a:t>
            </a:r>
            <a:endParaRPr lang="es-ES" sz="2000" dirty="0"/>
          </a:p>
        </p:txBody>
      </p:sp>
      <p:sp>
        <p:nvSpPr>
          <p:cNvPr id="6" name="Rectangle 2"/>
          <p:cNvSpPr>
            <a:spLocks noChangeArrowheads="1"/>
          </p:cNvSpPr>
          <p:nvPr/>
        </p:nvSpPr>
        <p:spPr bwMode="auto">
          <a:xfrm>
            <a:off x="420582" y="4448556"/>
            <a:ext cx="34735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n-US" sz="1200" b="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Subpartida</a:t>
            </a:r>
            <a:r>
              <a:rPr kumimoji="0" lang="es-EC" altLang="en-US" sz="12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Arancelaria</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7" name="Rectangle 3"/>
          <p:cNvSpPr>
            <a:spLocks noChangeArrowheads="1"/>
          </p:cNvSpPr>
          <p:nvPr/>
        </p:nvSpPr>
        <p:spPr bwMode="auto">
          <a:xfrm rot="10800000" flipV="1">
            <a:off x="0" y="6596390"/>
            <a:ext cx="988347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n-US" sz="11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a:t>
            </a:r>
            <a:r>
              <a:rPr kumimoji="0" lang="es-EC" altLang="en-US" sz="1100" b="0" u="none" strike="noStrike" cap="none" normalizeH="0" baseline="0" dirty="0" bmk="">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ota: La figura muestra el c</a:t>
            </a:r>
            <a:r>
              <a:rPr kumimoji="0" lang="es-EC" altLang="en-US" sz="1100" b="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C" altLang="en-US" sz="1100" b="0" u="none" strike="noStrike" cap="none" normalizeH="0" baseline="0" dirty="0" bmk="">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digo de la </a:t>
            </a:r>
            <a:r>
              <a:rPr kumimoji="0" lang="es-EC" altLang="en-US" sz="1100" b="0" u="none" strike="noStrike" cap="none" normalizeH="0" baseline="0" dirty="0" err="1" bmk="">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subpartida</a:t>
            </a:r>
            <a:r>
              <a:rPr kumimoji="0" lang="es-EC" altLang="en-US" sz="1100" b="0" u="none" strike="noStrike" cap="none" normalizeH="0" baseline="0" dirty="0" bmk="">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arancelaria correspondiente a la harina de pescado. Tomado de </a:t>
            </a:r>
            <a:r>
              <a:rPr kumimoji="0" lang="es-ES" altLang="en-US" sz="1100" b="0" u="none" strike="noStrike" cap="none" normalizeH="0" baseline="0" dirty="0" bmk="_Toc3421951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(Comit</a:t>
            </a:r>
            <a:r>
              <a:rPr kumimoji="0" lang="es-ES" altLang="en-US" sz="1100" b="0" u="none" strike="noStrike" cap="none" normalizeH="0" baseline="0" dirty="0" bmk="_Toc3421951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es-ES" altLang="en-US" sz="1100" b="0" u="none" strike="noStrike" cap="none" normalizeH="0" baseline="0" dirty="0" bmk="_Toc3421951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de Comercio Exterior, 2017)</a:t>
            </a:r>
            <a:r>
              <a:rPr kumimoji="0" lang="es-EC" altLang="en-US" sz="11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s-EC" altLang="en-US" sz="1800" b="0" u="none" strike="noStrike" cap="none" normalizeH="0" baseline="0" dirty="0">
              <a:ln>
                <a:noFill/>
              </a:ln>
              <a:solidFill>
                <a:schemeClr val="tx1"/>
              </a:solidFill>
              <a:effectLst/>
              <a:latin typeface="Arial" panose="020B0604020202020204" pitchFamily="34" charset="0"/>
            </a:endParaRPr>
          </a:p>
        </p:txBody>
      </p:sp>
      <p:sp>
        <p:nvSpPr>
          <p:cNvPr id="8" name="Rectángulo 7"/>
          <p:cNvSpPr/>
          <p:nvPr/>
        </p:nvSpPr>
        <p:spPr>
          <a:xfrm>
            <a:off x="6047665" y="1322218"/>
            <a:ext cx="5757648"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C" dirty="0">
                <a:latin typeface="Calibri" panose="020F0502020204030204" pitchFamily="34" charset="0"/>
                <a:ea typeface="Calibri" panose="020F0502020204030204" pitchFamily="34" charset="0"/>
                <a:cs typeface="Arial" panose="020B0604020202020204" pitchFamily="34" charset="0"/>
              </a:rPr>
              <a:t>Sección IV PRODUCTOS DE LAS INDUSTRIAS ALIMENTARIAS; BEBIDAS, LÍQUIDOS ALCOHÓLICOS Y VINAGRE; TABACO Y SUCEDÁNEOS DEL TABACO ELABORADOS.</a:t>
            </a:r>
            <a:endParaRPr lang="en-US" dirty="0"/>
          </a:p>
        </p:txBody>
      </p:sp>
      <p:sp>
        <p:nvSpPr>
          <p:cNvPr id="9" name="Rectángulo 8"/>
          <p:cNvSpPr/>
          <p:nvPr/>
        </p:nvSpPr>
        <p:spPr>
          <a:xfrm>
            <a:off x="6296238" y="2429982"/>
            <a:ext cx="5509075"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C" dirty="0">
                <a:latin typeface="Calibri" panose="020F0502020204030204" pitchFamily="34" charset="0"/>
                <a:ea typeface="Calibri" panose="020F0502020204030204" pitchFamily="34" charset="0"/>
                <a:cs typeface="Arial" panose="020B0604020202020204" pitchFamily="34" charset="0"/>
              </a:rPr>
              <a:t>Capítulo 23 Residuos y desperdicios de las industrias alimentarias; alimentos preparados para animales</a:t>
            </a:r>
            <a:endParaRPr lang="en-US" dirty="0"/>
          </a:p>
        </p:txBody>
      </p:sp>
      <p:sp>
        <p:nvSpPr>
          <p:cNvPr id="10" name="Rectángulo 9"/>
          <p:cNvSpPr/>
          <p:nvPr/>
        </p:nvSpPr>
        <p:spPr>
          <a:xfrm>
            <a:off x="6432645" y="3336211"/>
            <a:ext cx="5372668"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C" dirty="0">
                <a:latin typeface="Calibri" panose="020F0502020204030204" pitchFamily="34" charset="0"/>
                <a:ea typeface="Calibri" panose="020F0502020204030204" pitchFamily="34" charset="0"/>
                <a:cs typeface="Arial" panose="020B0604020202020204" pitchFamily="34" charset="0"/>
              </a:rPr>
              <a:t>Partida 2301.20- Harina, polvo y «pellets», de pescado o de crustáceos, moluscos o demás invertebrados acuáticos </a:t>
            </a:r>
            <a:endParaRPr lang="en-US" dirty="0"/>
          </a:p>
        </p:txBody>
      </p:sp>
      <p:pic>
        <p:nvPicPr>
          <p:cNvPr id="12" name="Imagen 11"/>
          <p:cNvPicPr>
            <a:picLocks noChangeAspect="1"/>
          </p:cNvPicPr>
          <p:nvPr/>
        </p:nvPicPr>
        <p:blipFill rotWithShape="1">
          <a:blip r:embed="rId7"/>
          <a:srcRect l="4617" t="35587" r="4337" b="33816"/>
          <a:stretch/>
        </p:blipFill>
        <p:spPr>
          <a:xfrm>
            <a:off x="124537" y="4740943"/>
            <a:ext cx="11846256" cy="1769222"/>
          </a:xfrm>
          <a:prstGeom prst="rect">
            <a:avLst/>
          </a:prstGeom>
        </p:spPr>
      </p:pic>
    </p:spTree>
    <p:extLst>
      <p:ext uri="{BB962C8B-B14F-4D97-AF65-F5344CB8AC3E}">
        <p14:creationId xmlns:p14="http://schemas.microsoft.com/office/powerpoint/2010/main" val="2359882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0689772" cy="40011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s-EC" sz="2000" b="1" dirty="0"/>
              <a:t>CAPÍTULO III:  ESTUDIO DE LA OFERTA EXPORTABLE DE LA HARINA DE PESCADO DEL ECUADOR</a:t>
            </a:r>
            <a:endParaRPr lang="es-ES" sz="2000" dirty="0"/>
          </a:p>
        </p:txBody>
      </p:sp>
      <p:sp>
        <p:nvSpPr>
          <p:cNvPr id="6" name="Rectangle 3"/>
          <p:cNvSpPr>
            <a:spLocks noChangeArrowheads="1"/>
          </p:cNvSpPr>
          <p:nvPr/>
        </p:nvSpPr>
        <p:spPr bwMode="auto">
          <a:xfrm>
            <a:off x="-1" y="457200"/>
            <a:ext cx="19006237" cy="66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Tabla 6"/>
          <p:cNvGraphicFramePr>
            <a:graphicFrameLocks noGrp="1"/>
          </p:cNvGraphicFramePr>
          <p:nvPr>
            <p:extLst>
              <p:ext uri="{D42A27DB-BD31-4B8C-83A1-F6EECF244321}">
                <p14:modId xmlns:p14="http://schemas.microsoft.com/office/powerpoint/2010/main" val="866128644"/>
              </p:ext>
            </p:extLst>
          </p:nvPr>
        </p:nvGraphicFramePr>
        <p:xfrm>
          <a:off x="8102226" y="1609120"/>
          <a:ext cx="3889607" cy="4799838"/>
        </p:xfrm>
        <a:graphic>
          <a:graphicData uri="http://schemas.openxmlformats.org/drawingml/2006/table">
            <a:tbl>
              <a:tblPr firstRow="1" firstCol="1" bandRow="1">
                <a:tableStyleId>{9D7B26C5-4107-4FEC-AEDC-1716B250A1EF}</a:tableStyleId>
              </a:tblPr>
              <a:tblGrid>
                <a:gridCol w="1686704">
                  <a:extLst>
                    <a:ext uri="{9D8B030D-6E8A-4147-A177-3AD203B41FA5}">
                      <a16:colId xmlns:a16="http://schemas.microsoft.com/office/drawing/2014/main" xmlns="" val="2503531619"/>
                    </a:ext>
                  </a:extLst>
                </a:gridCol>
                <a:gridCol w="1695700">
                  <a:extLst>
                    <a:ext uri="{9D8B030D-6E8A-4147-A177-3AD203B41FA5}">
                      <a16:colId xmlns:a16="http://schemas.microsoft.com/office/drawing/2014/main" xmlns="" val="2307517210"/>
                    </a:ext>
                  </a:extLst>
                </a:gridCol>
                <a:gridCol w="507203">
                  <a:extLst>
                    <a:ext uri="{9D8B030D-6E8A-4147-A177-3AD203B41FA5}">
                      <a16:colId xmlns:a16="http://schemas.microsoft.com/office/drawing/2014/main" xmlns="" val="355586369"/>
                    </a:ext>
                  </a:extLst>
                </a:gridCol>
              </a:tblGrid>
              <a:tr h="250399">
                <a:tc>
                  <a:txBody>
                    <a:bodyPr/>
                    <a:lstStyle/>
                    <a:p>
                      <a:pPr algn="ctr">
                        <a:lnSpc>
                          <a:spcPct val="115000"/>
                        </a:lnSpc>
                        <a:spcAft>
                          <a:spcPts val="0"/>
                        </a:spcAft>
                      </a:pPr>
                      <a:r>
                        <a:rPr lang="es-ES" sz="1600">
                          <a:effectLst/>
                        </a:rPr>
                        <a:t>Criterio</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15000"/>
                        </a:lnSpc>
                        <a:spcAft>
                          <a:spcPts val="0"/>
                        </a:spcAft>
                      </a:pPr>
                      <a:r>
                        <a:rPr lang="es-ES" sz="1600" dirty="0">
                          <a:effectLst/>
                        </a:rPr>
                        <a:t>Ecuador</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xmlns="" val="242893962"/>
                  </a:ext>
                </a:extLst>
              </a:tr>
              <a:tr h="250399">
                <a:tc rowSpan="2">
                  <a:txBody>
                    <a:bodyPr/>
                    <a:lstStyle/>
                    <a:p>
                      <a:pPr>
                        <a:lnSpc>
                          <a:spcPct val="115000"/>
                        </a:lnSpc>
                        <a:spcAft>
                          <a:spcPts val="0"/>
                        </a:spcAft>
                      </a:pPr>
                      <a:r>
                        <a:rPr lang="es-ES" sz="1600" dirty="0">
                          <a:effectLst/>
                        </a:rPr>
                        <a:t>Aduana</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s-ES" sz="1600" dirty="0">
                          <a:effectLst/>
                        </a:rPr>
                        <a:t>Puesto</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r">
                        <a:lnSpc>
                          <a:spcPct val="115000"/>
                        </a:lnSpc>
                        <a:spcAft>
                          <a:spcPts val="0"/>
                        </a:spcAft>
                      </a:pPr>
                      <a:r>
                        <a:rPr lang="es-ES" sz="1600">
                          <a:effectLst/>
                        </a:rPr>
                        <a:t>48</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2578435664"/>
                  </a:ext>
                </a:extLst>
              </a:tr>
              <a:tr h="250399">
                <a:tc vMerge="1">
                  <a:txBody>
                    <a:bodyPr/>
                    <a:lstStyle/>
                    <a:p>
                      <a:endParaRPr lang="en-US"/>
                    </a:p>
                  </a:txBody>
                  <a:tcPr/>
                </a:tc>
                <a:tc>
                  <a:txBody>
                    <a:bodyPr/>
                    <a:lstStyle/>
                    <a:p>
                      <a:pPr algn="ctr">
                        <a:lnSpc>
                          <a:spcPct val="115000"/>
                        </a:lnSpc>
                        <a:spcAft>
                          <a:spcPts val="0"/>
                        </a:spcAft>
                      </a:pPr>
                      <a:r>
                        <a:rPr lang="es-ES" sz="1600" dirty="0">
                          <a:effectLst/>
                        </a:rPr>
                        <a:t>Puntuación</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S" sz="1600">
                          <a:effectLst/>
                        </a:rPr>
                        <a:t>2,8</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20131744"/>
                  </a:ext>
                </a:extLst>
              </a:tr>
              <a:tr h="250399">
                <a:tc>
                  <a:txBody>
                    <a:bodyPr/>
                    <a:lstStyle/>
                    <a:p>
                      <a:pPr>
                        <a:lnSpc>
                          <a:spcPct val="115000"/>
                        </a:lnSpc>
                        <a:spcAft>
                          <a:spcPts val="0"/>
                        </a:spcAft>
                      </a:pPr>
                      <a:r>
                        <a:rPr lang="es-ES" sz="1600" dirty="0">
                          <a:effectLst/>
                        </a:rPr>
                        <a:t>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s-ES" sz="1600">
                          <a:effectLst/>
                        </a:rPr>
                        <a: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r">
                        <a:lnSpc>
                          <a:spcPct val="115000"/>
                        </a:lnSpc>
                        <a:spcAft>
                          <a:spcPts val="0"/>
                        </a:spcAft>
                      </a:pPr>
                      <a:r>
                        <a:rPr lang="es-ES" sz="1600">
                          <a:effectLst/>
                        </a:rPr>
                        <a: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3981074324"/>
                  </a:ext>
                </a:extLst>
              </a:tr>
              <a:tr h="250399">
                <a:tc rowSpan="2">
                  <a:txBody>
                    <a:bodyPr/>
                    <a:lstStyle/>
                    <a:p>
                      <a:pPr>
                        <a:lnSpc>
                          <a:spcPct val="115000"/>
                        </a:lnSpc>
                        <a:spcAft>
                          <a:spcPts val="0"/>
                        </a:spcAft>
                      </a:pPr>
                      <a:r>
                        <a:rPr lang="es-ES" sz="1600" dirty="0">
                          <a:effectLst/>
                        </a:rPr>
                        <a:t>Infraestructura</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dirty="0">
                          <a:effectLst/>
                        </a:rPr>
                        <a:t>Puesto</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S" sz="1600">
                          <a:effectLst/>
                        </a:rPr>
                        <a:t>69</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70006055"/>
                  </a:ext>
                </a:extLst>
              </a:tr>
              <a:tr h="250399">
                <a:tc vMerge="1">
                  <a:txBody>
                    <a:bodyPr/>
                    <a:lstStyle/>
                    <a:p>
                      <a:endParaRPr lang="en-US"/>
                    </a:p>
                  </a:txBody>
                  <a:tcPr/>
                </a:tc>
                <a:tc>
                  <a:txBody>
                    <a:bodyPr/>
                    <a:lstStyle/>
                    <a:p>
                      <a:pPr algn="ctr">
                        <a:lnSpc>
                          <a:spcPct val="115000"/>
                        </a:lnSpc>
                        <a:spcAft>
                          <a:spcPts val="0"/>
                        </a:spcAft>
                      </a:pPr>
                      <a:r>
                        <a:rPr lang="es-ES" sz="1600">
                          <a:effectLst/>
                        </a:rPr>
                        <a:t>Puntuación</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r">
                        <a:lnSpc>
                          <a:spcPct val="115000"/>
                        </a:lnSpc>
                        <a:spcAft>
                          <a:spcPts val="0"/>
                        </a:spcAft>
                      </a:pPr>
                      <a:r>
                        <a:rPr lang="es-ES" sz="1600">
                          <a:effectLst/>
                        </a:rPr>
                        <a:t>2,72</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517009560"/>
                  </a:ext>
                </a:extLst>
              </a:tr>
              <a:tr h="250399">
                <a:tc>
                  <a:txBody>
                    <a:bodyPr/>
                    <a:lstStyle/>
                    <a:p>
                      <a:pPr>
                        <a:lnSpc>
                          <a:spcPct val="115000"/>
                        </a:lnSpc>
                        <a:spcAft>
                          <a:spcPts val="0"/>
                        </a:spcAft>
                      </a:pPr>
                      <a:r>
                        <a:rPr lang="es-ES" sz="1600">
                          <a:effectLst/>
                        </a:rPr>
                        <a: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dirty="0">
                          <a:effectLst/>
                        </a:rPr>
                        <a:t>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S" sz="1600">
                          <a:effectLst/>
                        </a:rPr>
                        <a: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67149092"/>
                  </a:ext>
                </a:extLst>
              </a:tr>
              <a:tr h="250399">
                <a:tc rowSpan="2">
                  <a:txBody>
                    <a:bodyPr/>
                    <a:lstStyle/>
                    <a:p>
                      <a:pPr>
                        <a:lnSpc>
                          <a:spcPct val="115000"/>
                        </a:lnSpc>
                        <a:spcAft>
                          <a:spcPts val="0"/>
                        </a:spcAft>
                      </a:pPr>
                      <a:r>
                        <a:rPr lang="es-ES" sz="1600" dirty="0">
                          <a:effectLst/>
                        </a:rPr>
                        <a:t>Envíos </a:t>
                      </a:r>
                      <a:r>
                        <a:rPr lang="es-ES" sz="1600" dirty="0" err="1">
                          <a:effectLst/>
                        </a:rPr>
                        <a:t>internacionale</a:t>
                      </a:r>
                      <a:r>
                        <a:rPr lang="en-US" sz="1600" dirty="0">
                          <a:effectLst/>
                        </a:rPr>
                        <a:t>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US" sz="1600">
                          <a:effectLst/>
                        </a:rPr>
                        <a:t>Puesto</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r">
                        <a:lnSpc>
                          <a:spcPct val="115000"/>
                        </a:lnSpc>
                        <a:spcAft>
                          <a:spcPts val="0"/>
                        </a:spcAft>
                      </a:pPr>
                      <a:r>
                        <a:rPr lang="en-US" sz="1600">
                          <a:effectLst/>
                        </a:rPr>
                        <a:t>80</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2723829499"/>
                  </a:ext>
                </a:extLst>
              </a:tr>
              <a:tr h="516463">
                <a:tc vMerge="1">
                  <a:txBody>
                    <a:bodyPr/>
                    <a:lstStyle/>
                    <a:p>
                      <a:endParaRPr lang="en-US"/>
                    </a:p>
                  </a:txBody>
                  <a:tcPr/>
                </a:tc>
                <a:tc>
                  <a:txBody>
                    <a:bodyPr/>
                    <a:lstStyle/>
                    <a:p>
                      <a:pPr algn="ctr">
                        <a:lnSpc>
                          <a:spcPct val="115000"/>
                        </a:lnSpc>
                        <a:spcAft>
                          <a:spcPts val="0"/>
                        </a:spcAft>
                      </a:pPr>
                      <a:r>
                        <a:rPr lang="en-US" sz="1600">
                          <a:effectLst/>
                        </a:rPr>
                        <a:t>Puntuación</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600" dirty="0">
                          <a:effectLst/>
                        </a:rPr>
                        <a:t>2,75</a:t>
                      </a:r>
                    </a:p>
                    <a:p>
                      <a:pPr algn="r">
                        <a:lnSpc>
                          <a:spcPct val="115000"/>
                        </a:lnSpc>
                        <a:spcAft>
                          <a:spcPts val="0"/>
                        </a:spcAft>
                      </a:pP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66760864"/>
                  </a:ext>
                </a:extLst>
              </a:tr>
              <a:tr h="250399">
                <a:tc rowSpan="2">
                  <a:txBody>
                    <a:bodyPr/>
                    <a:lstStyle/>
                    <a:p>
                      <a:pPr>
                        <a:lnSpc>
                          <a:spcPct val="115000"/>
                        </a:lnSpc>
                        <a:spcAft>
                          <a:spcPts val="0"/>
                        </a:spcAft>
                      </a:pPr>
                      <a:r>
                        <a:rPr lang="en-US" sz="1600" dirty="0" err="1">
                          <a:effectLst/>
                        </a:rPr>
                        <a:t>Competitividad</a:t>
                      </a:r>
                      <a:r>
                        <a:rPr lang="en-US" sz="1600" dirty="0">
                          <a:effectLst/>
                        </a:rPr>
                        <a:t> </a:t>
                      </a:r>
                      <a:r>
                        <a:rPr lang="en-US" sz="1600" dirty="0" err="1">
                          <a:effectLst/>
                        </a:rPr>
                        <a:t>logística</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US" sz="1600">
                          <a:effectLst/>
                        </a:rPr>
                        <a:t>Puesto</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r">
                        <a:lnSpc>
                          <a:spcPct val="115000"/>
                        </a:lnSpc>
                        <a:spcAft>
                          <a:spcPts val="0"/>
                        </a:spcAft>
                      </a:pPr>
                      <a:r>
                        <a:rPr lang="en-US" sz="1600">
                          <a:effectLst/>
                        </a:rPr>
                        <a:t>70</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3724178584"/>
                  </a:ext>
                </a:extLst>
              </a:tr>
              <a:tr h="516463">
                <a:tc vMerge="1">
                  <a:txBody>
                    <a:bodyPr/>
                    <a:lstStyle/>
                    <a:p>
                      <a:endParaRPr lang="en-US"/>
                    </a:p>
                  </a:txBody>
                  <a:tcPr/>
                </a:tc>
                <a:tc>
                  <a:txBody>
                    <a:bodyPr/>
                    <a:lstStyle/>
                    <a:p>
                      <a:pPr algn="ctr">
                        <a:lnSpc>
                          <a:spcPct val="115000"/>
                        </a:lnSpc>
                        <a:spcAft>
                          <a:spcPts val="0"/>
                        </a:spcAft>
                      </a:pPr>
                      <a:r>
                        <a:rPr lang="en-US" sz="1600">
                          <a:effectLst/>
                        </a:rPr>
                        <a:t>Puntuación</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600" dirty="0">
                          <a:effectLst/>
                        </a:rPr>
                        <a:t>2,75</a:t>
                      </a:r>
                    </a:p>
                    <a:p>
                      <a:pPr algn="r">
                        <a:lnSpc>
                          <a:spcPct val="115000"/>
                        </a:lnSpc>
                        <a:spcAft>
                          <a:spcPts val="0"/>
                        </a:spcAft>
                      </a:pP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26324184"/>
                  </a:ext>
                </a:extLst>
              </a:tr>
              <a:tr h="250399">
                <a:tc rowSpan="2">
                  <a:txBody>
                    <a:bodyPr/>
                    <a:lstStyle/>
                    <a:p>
                      <a:pPr>
                        <a:lnSpc>
                          <a:spcPct val="115000"/>
                        </a:lnSpc>
                        <a:spcAft>
                          <a:spcPts val="0"/>
                        </a:spcAft>
                      </a:pPr>
                      <a:r>
                        <a:rPr lang="en-US" sz="1600" dirty="0" err="1">
                          <a:effectLst/>
                        </a:rPr>
                        <a:t>Seguimiento</a:t>
                      </a:r>
                      <a:r>
                        <a:rPr lang="en-US" sz="1600" dirty="0">
                          <a:effectLst/>
                        </a:rPr>
                        <a:t> y </a:t>
                      </a:r>
                      <a:r>
                        <a:rPr lang="en-US" sz="1600" dirty="0" err="1">
                          <a:effectLst/>
                        </a:rPr>
                        <a:t>trazabilidad</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US" sz="1600">
                          <a:effectLst/>
                        </a:rPr>
                        <a:t>Puesto</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r">
                        <a:lnSpc>
                          <a:spcPct val="115000"/>
                        </a:lnSpc>
                        <a:spcAft>
                          <a:spcPts val="0"/>
                        </a:spcAft>
                      </a:pPr>
                      <a:r>
                        <a:rPr lang="en-US" sz="1600">
                          <a:effectLst/>
                        </a:rPr>
                        <a:t>55</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3628878698"/>
                  </a:ext>
                </a:extLst>
              </a:tr>
              <a:tr h="516463">
                <a:tc vMerge="1">
                  <a:txBody>
                    <a:bodyPr/>
                    <a:lstStyle/>
                    <a:p>
                      <a:endParaRPr lang="en-US"/>
                    </a:p>
                  </a:txBody>
                  <a:tcPr/>
                </a:tc>
                <a:tc>
                  <a:txBody>
                    <a:bodyPr/>
                    <a:lstStyle/>
                    <a:p>
                      <a:pPr algn="ctr">
                        <a:lnSpc>
                          <a:spcPct val="115000"/>
                        </a:lnSpc>
                        <a:spcAft>
                          <a:spcPts val="0"/>
                        </a:spcAft>
                      </a:pPr>
                      <a:r>
                        <a:rPr lang="en-US" sz="1600">
                          <a:effectLst/>
                        </a:rPr>
                        <a:t>Puntuación</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600" dirty="0">
                          <a:effectLst/>
                        </a:rPr>
                        <a:t>3,07</a:t>
                      </a:r>
                    </a:p>
                    <a:p>
                      <a:pPr algn="r">
                        <a:lnSpc>
                          <a:spcPct val="115000"/>
                        </a:lnSpc>
                        <a:spcAft>
                          <a:spcPts val="0"/>
                        </a:spcAft>
                      </a:pP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70898642"/>
                  </a:ext>
                </a:extLst>
              </a:tr>
              <a:tr h="250399">
                <a:tc rowSpan="2">
                  <a:txBody>
                    <a:bodyPr/>
                    <a:lstStyle/>
                    <a:p>
                      <a:pPr>
                        <a:lnSpc>
                          <a:spcPct val="115000"/>
                        </a:lnSpc>
                        <a:spcAft>
                          <a:spcPts val="0"/>
                        </a:spcAft>
                      </a:pPr>
                      <a:r>
                        <a:rPr lang="en-US" sz="1600">
                          <a:effectLst/>
                        </a:rPr>
                        <a:t>Puntualidad</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US" sz="1600">
                          <a:effectLst/>
                        </a:rPr>
                        <a:t>Puesto</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r">
                        <a:lnSpc>
                          <a:spcPct val="115000"/>
                        </a:lnSpc>
                        <a:spcAft>
                          <a:spcPts val="0"/>
                        </a:spcAft>
                      </a:pPr>
                      <a:r>
                        <a:rPr lang="en-US" sz="1600">
                          <a:effectLst/>
                        </a:rPr>
                        <a:t>75</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2791021960"/>
                  </a:ext>
                </a:extLst>
              </a:tr>
              <a:tr h="250399">
                <a:tc vMerge="1">
                  <a:txBody>
                    <a:bodyPr/>
                    <a:lstStyle/>
                    <a:p>
                      <a:endParaRPr lang="en-US"/>
                    </a:p>
                  </a:txBody>
                  <a:tcPr/>
                </a:tc>
                <a:tc>
                  <a:txBody>
                    <a:bodyPr/>
                    <a:lstStyle/>
                    <a:p>
                      <a:pPr algn="ctr">
                        <a:lnSpc>
                          <a:spcPct val="115000"/>
                        </a:lnSpc>
                        <a:spcAft>
                          <a:spcPts val="0"/>
                        </a:spcAft>
                      </a:pPr>
                      <a:r>
                        <a:rPr lang="en-US" sz="1600">
                          <a:effectLst/>
                        </a:rPr>
                        <a:t>Puntuación</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600" dirty="0">
                          <a:effectLst/>
                        </a:rPr>
                        <a:t>3,19</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64595541"/>
                  </a:ext>
                </a:extLst>
              </a:tr>
            </a:tbl>
          </a:graphicData>
        </a:graphic>
      </p:graphicFrame>
      <p:sp>
        <p:nvSpPr>
          <p:cNvPr id="8" name="Rectangle 4"/>
          <p:cNvSpPr>
            <a:spLocks noChangeArrowheads="1"/>
          </p:cNvSpPr>
          <p:nvPr/>
        </p:nvSpPr>
        <p:spPr bwMode="auto">
          <a:xfrm>
            <a:off x="8074924" y="6408958"/>
            <a:ext cx="391690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Tomado de los estudios generados por el Banco Mundial (</a:t>
            </a:r>
            <a:r>
              <a:rPr kumimoji="0" lang="es-EC" altLang="en-US" sz="11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Connecting</a:t>
            </a:r>
            <a:r>
              <a:rPr kumimoji="0" lang="es-EC"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to Compete , 2018)</a:t>
            </a:r>
            <a:r>
              <a:rPr kumimoji="0" lang="en-US" altLang="en-US" sz="11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0" name="Diagrama 9"/>
          <p:cNvGraphicFramePr/>
          <p:nvPr>
            <p:extLst>
              <p:ext uri="{D42A27DB-BD31-4B8C-83A1-F6EECF244321}">
                <p14:modId xmlns:p14="http://schemas.microsoft.com/office/powerpoint/2010/main" val="3023718849"/>
              </p:ext>
            </p:extLst>
          </p:nvPr>
        </p:nvGraphicFramePr>
        <p:xfrm>
          <a:off x="909855" y="568313"/>
          <a:ext cx="7192371" cy="605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n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97337" y="568313"/>
            <a:ext cx="4039737" cy="1004706"/>
          </a:xfrm>
          <a:prstGeom prst="rect">
            <a:avLst/>
          </a:prstGeom>
        </p:spPr>
      </p:pic>
      <p:sp>
        <p:nvSpPr>
          <p:cNvPr id="12" name="Rectángulo 11"/>
          <p:cNvSpPr/>
          <p:nvPr/>
        </p:nvSpPr>
        <p:spPr>
          <a:xfrm rot="16200000">
            <a:off x="-739995" y="3064828"/>
            <a:ext cx="3177022"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5400" dirty="0">
                <a:latin typeface="Arial" panose="020B0604020202020204" pitchFamily="34" charset="0"/>
                <a:ea typeface="Calibri" panose="020F0502020204030204" pitchFamily="34" charset="0"/>
              </a:rPr>
              <a:t>Logística</a:t>
            </a:r>
            <a:endParaRPr lang="en-US" sz="5400" dirty="0"/>
          </a:p>
        </p:txBody>
      </p:sp>
    </p:spTree>
    <p:extLst>
      <p:ext uri="{BB962C8B-B14F-4D97-AF65-F5344CB8AC3E}">
        <p14:creationId xmlns:p14="http://schemas.microsoft.com/office/powerpoint/2010/main" val="859144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933717" y="440628"/>
            <a:ext cx="4571345"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200000"/>
              </a:lnSpc>
              <a:spcBef>
                <a:spcPts val="200"/>
              </a:spcBef>
              <a:spcAft>
                <a:spcPts val="0"/>
              </a:spcAft>
            </a:pPr>
            <a:r>
              <a:rPr lang="es-EC" sz="1600" b="1" dirty="0" err="1">
                <a:latin typeface="Arial" panose="020B0604020202020204" pitchFamily="34" charset="0"/>
                <a:ea typeface="Times New Roman" panose="02020603050405020304" pitchFamily="18" charset="0"/>
                <a:cs typeface="Times New Roman" panose="02020603050405020304" pitchFamily="18" charset="0"/>
              </a:rPr>
              <a:t>Unitarización</a:t>
            </a:r>
            <a:r>
              <a:rPr lang="es-EC" sz="1600" b="1" dirty="0">
                <a:latin typeface="Arial" panose="020B0604020202020204" pitchFamily="34" charset="0"/>
                <a:ea typeface="Times New Roman" panose="02020603050405020304" pitchFamily="18" charset="0"/>
                <a:cs typeface="Times New Roman" panose="02020603050405020304" pitchFamily="18" charset="0"/>
              </a:rPr>
              <a:t> y </a:t>
            </a:r>
            <a:r>
              <a:rPr lang="es-EC" sz="1600" b="1" dirty="0" err="1">
                <a:latin typeface="Arial" panose="020B0604020202020204" pitchFamily="34" charset="0"/>
                <a:ea typeface="Times New Roman" panose="02020603050405020304" pitchFamily="18" charset="0"/>
                <a:cs typeface="Times New Roman" panose="02020603050405020304" pitchFamily="18" charset="0"/>
              </a:rPr>
              <a:t>contenerización</a:t>
            </a:r>
            <a:r>
              <a:rPr lang="es-EC" sz="1600" b="1" dirty="0">
                <a:latin typeface="Arial" panose="020B0604020202020204" pitchFamily="34" charset="0"/>
                <a:ea typeface="Times New Roman" panose="02020603050405020304" pitchFamily="18" charset="0"/>
                <a:cs typeface="Times New Roman" panose="02020603050405020304" pitchFamily="18" charset="0"/>
              </a:rPr>
              <a:t> de la carga</a:t>
            </a:r>
            <a:endParaRPr lang="en-US"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ángulo 5"/>
          <p:cNvSpPr/>
          <p:nvPr/>
        </p:nvSpPr>
        <p:spPr>
          <a:xfrm>
            <a:off x="0" y="0"/>
            <a:ext cx="10689772" cy="40011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s-EC" sz="2000" b="1" dirty="0"/>
              <a:t>CAPÍTULO III:  ESTUDIO DE LA OFERTA EXPORTABLE DE LA HARINA DE PESCADO DEL ECUADOR</a:t>
            </a:r>
            <a:endParaRPr lang="es-ES" sz="2000" dirty="0"/>
          </a:p>
        </p:txBody>
      </p:sp>
      <p:sp>
        <p:nvSpPr>
          <p:cNvPr id="7" name="Rectángulo 6"/>
          <p:cNvSpPr/>
          <p:nvPr/>
        </p:nvSpPr>
        <p:spPr>
          <a:xfrm>
            <a:off x="160757" y="464744"/>
            <a:ext cx="1231315"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2000" dirty="0">
                <a:latin typeface="Arial" panose="020B0604020202020204" pitchFamily="34" charset="0"/>
                <a:ea typeface="Calibri" panose="020F0502020204030204" pitchFamily="34" charset="0"/>
              </a:rPr>
              <a:t>Logística</a:t>
            </a:r>
            <a:endParaRPr lang="en-US" sz="2000" dirty="0"/>
          </a:p>
        </p:txBody>
      </p:sp>
      <p:graphicFrame>
        <p:nvGraphicFramePr>
          <p:cNvPr id="12" name="Tabla 11"/>
          <p:cNvGraphicFramePr>
            <a:graphicFrameLocks noGrp="1"/>
          </p:cNvGraphicFramePr>
          <p:nvPr>
            <p:extLst>
              <p:ext uri="{D42A27DB-BD31-4B8C-83A1-F6EECF244321}">
                <p14:modId xmlns:p14="http://schemas.microsoft.com/office/powerpoint/2010/main" val="3805288472"/>
              </p:ext>
            </p:extLst>
          </p:nvPr>
        </p:nvGraphicFramePr>
        <p:xfrm>
          <a:off x="5999339" y="1261997"/>
          <a:ext cx="5788679" cy="2235104"/>
        </p:xfrm>
        <a:graphic>
          <a:graphicData uri="http://schemas.openxmlformats.org/drawingml/2006/table">
            <a:tbl>
              <a:tblPr firstRow="1" firstCol="1" bandRow="1">
                <a:tableStyleId>{9D7B26C5-4107-4FEC-AEDC-1716B250A1EF}</a:tableStyleId>
              </a:tblPr>
              <a:tblGrid>
                <a:gridCol w="1152087">
                  <a:extLst>
                    <a:ext uri="{9D8B030D-6E8A-4147-A177-3AD203B41FA5}">
                      <a16:colId xmlns:a16="http://schemas.microsoft.com/office/drawing/2014/main" xmlns="" val="364943902"/>
                    </a:ext>
                  </a:extLst>
                </a:gridCol>
                <a:gridCol w="943378">
                  <a:extLst>
                    <a:ext uri="{9D8B030D-6E8A-4147-A177-3AD203B41FA5}">
                      <a16:colId xmlns:a16="http://schemas.microsoft.com/office/drawing/2014/main" xmlns="" val="1484085639"/>
                    </a:ext>
                  </a:extLst>
                </a:gridCol>
                <a:gridCol w="1008252">
                  <a:extLst>
                    <a:ext uri="{9D8B030D-6E8A-4147-A177-3AD203B41FA5}">
                      <a16:colId xmlns:a16="http://schemas.microsoft.com/office/drawing/2014/main" xmlns="" val="583079915"/>
                    </a:ext>
                  </a:extLst>
                </a:gridCol>
                <a:gridCol w="858160">
                  <a:extLst>
                    <a:ext uri="{9D8B030D-6E8A-4147-A177-3AD203B41FA5}">
                      <a16:colId xmlns:a16="http://schemas.microsoft.com/office/drawing/2014/main" xmlns="" val="1547205494"/>
                    </a:ext>
                  </a:extLst>
                </a:gridCol>
                <a:gridCol w="916049">
                  <a:extLst>
                    <a:ext uri="{9D8B030D-6E8A-4147-A177-3AD203B41FA5}">
                      <a16:colId xmlns:a16="http://schemas.microsoft.com/office/drawing/2014/main" xmlns="" val="1438116217"/>
                    </a:ext>
                  </a:extLst>
                </a:gridCol>
                <a:gridCol w="910753">
                  <a:extLst>
                    <a:ext uri="{9D8B030D-6E8A-4147-A177-3AD203B41FA5}">
                      <a16:colId xmlns:a16="http://schemas.microsoft.com/office/drawing/2014/main" xmlns="" val="2846919507"/>
                    </a:ext>
                  </a:extLst>
                </a:gridCol>
              </a:tblGrid>
              <a:tr h="1045780">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MX" sz="1600" u="none" strike="noStrike" dirty="0">
                          <a:effectLst/>
                        </a:rPr>
                        <a:t>Saco de harina de pescado (cm)</a:t>
                      </a:r>
                      <a:endParaRPr lang="es-MX" sz="1600" b="1" i="0" u="none" strike="noStrike" dirty="0">
                        <a:solidFill>
                          <a:srgbClr val="000000"/>
                        </a:solidFill>
                        <a:effectLst/>
                        <a:latin typeface="Arial" panose="020B0604020202020204" pitchFamily="34" charset="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err="1">
                          <a:effectLst/>
                        </a:rPr>
                        <a:t>Medidas</a:t>
                      </a:r>
                      <a:r>
                        <a:rPr lang="en-US" sz="1600" u="none" strike="noStrike" dirty="0">
                          <a:effectLst/>
                        </a:rPr>
                        <a:t> 20' </a:t>
                      </a:r>
                      <a:r>
                        <a:rPr lang="en-US" sz="1600" u="none" strike="noStrike" dirty="0" err="1">
                          <a:effectLst/>
                        </a:rPr>
                        <a:t>Estandar</a:t>
                      </a:r>
                      <a:r>
                        <a:rPr lang="en-US" sz="1600" u="none" strike="noStrike" dirty="0">
                          <a:effectLst/>
                        </a:rPr>
                        <a:t> </a:t>
                      </a:r>
                      <a:r>
                        <a:rPr lang="es-MX" sz="1600" u="none" strike="noStrike" dirty="0">
                          <a:effectLst/>
                        </a:rPr>
                        <a:t>(cm)</a:t>
                      </a:r>
                      <a:endParaRPr lang="es-MX" sz="1600" b="1" i="0" u="none" strike="noStrike" dirty="0">
                        <a:solidFill>
                          <a:srgbClr val="000000"/>
                        </a:solidFill>
                        <a:effectLst/>
                        <a:latin typeface="Arial" panose="020B0604020202020204" pitchFamily="34" charset="0"/>
                      </a:endParaRPr>
                    </a:p>
                    <a:p>
                      <a:pPr algn="ctr" fontAlgn="ctr"/>
                      <a:endParaRPr lang="en-US" sz="16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Capacidad 20' Estandar</a:t>
                      </a:r>
                      <a:endParaRPr lang="en-US" sz="1600" b="1" i="0" u="none" strike="noStrike">
                        <a:solidFill>
                          <a:srgbClr val="000000"/>
                        </a:solidFill>
                        <a:effectLst/>
                        <a:latin typeface="Arial" panose="020B0604020202020204" pitchFamily="34" charset="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err="1">
                          <a:effectLst/>
                        </a:rPr>
                        <a:t>Medidas</a:t>
                      </a:r>
                      <a:r>
                        <a:rPr lang="en-US" sz="1600" u="none" strike="noStrike" dirty="0">
                          <a:effectLst/>
                        </a:rPr>
                        <a:t> 40' DRY </a:t>
                      </a:r>
                      <a:r>
                        <a:rPr lang="es-MX" sz="1600" u="none" strike="noStrike" dirty="0">
                          <a:effectLst/>
                        </a:rPr>
                        <a:t>(cm)</a:t>
                      </a:r>
                      <a:endParaRPr lang="es-MX" sz="1600" b="1" i="0" u="none" strike="noStrike" dirty="0">
                        <a:solidFill>
                          <a:srgbClr val="000000"/>
                        </a:solidFill>
                        <a:effectLst/>
                        <a:latin typeface="Arial" panose="020B0604020202020204" pitchFamily="34" charset="0"/>
                      </a:endParaRPr>
                    </a:p>
                    <a:p>
                      <a:pPr algn="ctr" fontAlgn="ctr"/>
                      <a:endParaRPr lang="en-US" sz="16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Capacidad 40' DRY</a:t>
                      </a:r>
                      <a:endParaRPr lang="en-US" sz="16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2346974843"/>
                  </a:ext>
                </a:extLst>
              </a:tr>
              <a:tr h="251311">
                <a:tc>
                  <a:txBody>
                    <a:bodyPr/>
                    <a:lstStyle/>
                    <a:p>
                      <a:pPr algn="l" fontAlgn="ctr"/>
                      <a:r>
                        <a:rPr lang="en-US" sz="1600" u="none" strike="noStrike">
                          <a:effectLst/>
                        </a:rPr>
                        <a:t>Alto (cm)</a:t>
                      </a:r>
                      <a:endParaRPr lang="en-US" sz="1600" b="0"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ctr" fontAlgn="ctr"/>
                      <a:r>
                        <a:rPr lang="en-US" sz="1600" u="none" strike="noStrike" dirty="0">
                          <a:effectLst/>
                        </a:rPr>
                        <a:t>15</a:t>
                      </a:r>
                      <a:endParaRPr lang="en-US" sz="1600" b="0" i="0" u="none" strike="noStrike" dirty="0">
                        <a:solidFill>
                          <a:srgbClr val="000000"/>
                        </a:solidFill>
                        <a:effectLst/>
                        <a:latin typeface="Arial" panose="020B0604020202020204" pitchFamily="34" charset="0"/>
                      </a:endParaRPr>
                    </a:p>
                  </a:txBody>
                  <a:tcPr marL="9525" marR="9525" marT="9525" marB="0" anchor="ctr">
                    <a:noFill/>
                  </a:tcPr>
                </a:tc>
                <a:tc>
                  <a:txBody>
                    <a:bodyPr/>
                    <a:lstStyle/>
                    <a:p>
                      <a:pPr algn="ctr" fontAlgn="ctr"/>
                      <a:r>
                        <a:rPr lang="en-US" sz="1600" u="none" strike="noStrike">
                          <a:effectLst/>
                        </a:rPr>
                        <a:t>239,3</a:t>
                      </a:r>
                      <a:endParaRPr lang="en-US" sz="1600" b="0"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ctr" fontAlgn="ctr"/>
                      <a:r>
                        <a:rPr lang="en-US" sz="1600" u="none" strike="noStrike">
                          <a:effectLst/>
                        </a:rPr>
                        <a:t>15,95</a:t>
                      </a:r>
                      <a:endParaRPr lang="en-US" sz="1600" b="0"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ctr" fontAlgn="ctr"/>
                      <a:r>
                        <a:rPr lang="es-ES" sz="1600" u="none" strike="noStrike">
                          <a:effectLst/>
                        </a:rPr>
                        <a:t>239,3</a:t>
                      </a:r>
                      <a:endParaRPr lang="es-ES" sz="1600" b="0"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ctr" fontAlgn="ctr"/>
                      <a:r>
                        <a:rPr lang="es-ES" sz="1600" u="none" strike="noStrike">
                          <a:effectLst/>
                        </a:rPr>
                        <a:t>15,95</a:t>
                      </a:r>
                      <a:endParaRPr lang="es-ES" sz="1600" b="0" i="0" u="none" strike="noStrike">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xmlns="" val="4270400854"/>
                  </a:ext>
                </a:extLst>
              </a:tr>
              <a:tr h="423176">
                <a:tc>
                  <a:txBody>
                    <a:bodyPr/>
                    <a:lstStyle/>
                    <a:p>
                      <a:pPr algn="l" fontAlgn="ctr"/>
                      <a:r>
                        <a:rPr lang="en-US" sz="1600" u="none" strike="noStrike">
                          <a:effectLst/>
                        </a:rPr>
                        <a:t>Ancho (cm)</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50</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dirty="0">
                          <a:effectLst/>
                        </a:rPr>
                        <a:t>235</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4,7</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600" u="none" strike="noStrike">
                          <a:effectLst/>
                        </a:rPr>
                        <a:t>235</a:t>
                      </a:r>
                      <a:endParaRPr lang="es-E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600" u="none" strike="noStrike">
                          <a:effectLst/>
                        </a:rPr>
                        <a:t>4,7</a:t>
                      </a:r>
                      <a:endParaRPr lang="es-ES"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585547673"/>
                  </a:ext>
                </a:extLst>
              </a:tr>
              <a:tr h="251311">
                <a:tc>
                  <a:txBody>
                    <a:bodyPr/>
                    <a:lstStyle/>
                    <a:p>
                      <a:pPr algn="l" fontAlgn="ctr"/>
                      <a:r>
                        <a:rPr lang="en-US" sz="1600" u="none" strike="noStrike">
                          <a:effectLst/>
                        </a:rPr>
                        <a:t>Largo (cm)</a:t>
                      </a:r>
                      <a:endParaRPr lang="en-US" sz="1600" b="0"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ctr" fontAlgn="ctr"/>
                      <a:r>
                        <a:rPr lang="en-US" sz="1600" u="none" strike="noStrike">
                          <a:effectLst/>
                        </a:rPr>
                        <a:t>90</a:t>
                      </a:r>
                      <a:endParaRPr lang="en-US" sz="1600" b="0"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ctr" fontAlgn="ctr"/>
                      <a:r>
                        <a:rPr lang="en-US" sz="1600" u="none" strike="noStrike" dirty="0">
                          <a:effectLst/>
                        </a:rPr>
                        <a:t>589</a:t>
                      </a:r>
                      <a:endParaRPr lang="en-US" sz="1600" b="0" i="0" u="none" strike="noStrike" dirty="0">
                        <a:solidFill>
                          <a:srgbClr val="000000"/>
                        </a:solidFill>
                        <a:effectLst/>
                        <a:latin typeface="Arial" panose="020B0604020202020204" pitchFamily="34" charset="0"/>
                      </a:endParaRPr>
                    </a:p>
                  </a:txBody>
                  <a:tcPr marL="9525" marR="9525" marT="9525" marB="0" anchor="ctr">
                    <a:noFill/>
                  </a:tcPr>
                </a:tc>
                <a:tc>
                  <a:txBody>
                    <a:bodyPr/>
                    <a:lstStyle/>
                    <a:p>
                      <a:pPr algn="ctr" fontAlgn="ctr"/>
                      <a:r>
                        <a:rPr lang="en-US" sz="1600" u="none" strike="noStrike">
                          <a:effectLst/>
                        </a:rPr>
                        <a:t>6,54</a:t>
                      </a:r>
                      <a:endParaRPr lang="en-US" sz="1600" b="0"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ctr" fontAlgn="ctr"/>
                      <a:r>
                        <a:rPr lang="en-US" sz="1600" u="none" strike="noStrike">
                          <a:effectLst/>
                        </a:rPr>
                        <a:t>1203,2</a:t>
                      </a:r>
                      <a:endParaRPr lang="en-US" sz="1600" b="0"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ctr" fontAlgn="ctr"/>
                      <a:r>
                        <a:rPr lang="en-US" sz="1600" u="none" strike="noStrike">
                          <a:effectLst/>
                        </a:rPr>
                        <a:t>13,37</a:t>
                      </a:r>
                      <a:endParaRPr lang="en-US" sz="1600" b="0" i="0" u="none" strike="noStrike">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xmlns="" val="1867878867"/>
                  </a:ext>
                </a:extLst>
              </a:tr>
              <a:tr h="259418">
                <a:tc>
                  <a:txBody>
                    <a:bodyPr/>
                    <a:lstStyle/>
                    <a:p>
                      <a:pPr algn="l" fontAlgn="ctr"/>
                      <a:r>
                        <a:rPr lang="en-US" sz="1600" u="none" strike="noStrike">
                          <a:effectLst/>
                        </a:rPr>
                        <a:t> </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Total</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b="1" u="sng" strike="noStrike" dirty="0">
                          <a:effectLst/>
                        </a:rPr>
                        <a:t>360</a:t>
                      </a:r>
                      <a:endParaRPr lang="en-US" sz="1600" b="1" i="0" u="sng"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dirty="0">
                          <a:effectLst/>
                        </a:rPr>
                        <a:t>Total</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b="1" u="sng" strike="noStrike" dirty="0">
                          <a:effectLst/>
                        </a:rPr>
                        <a:t>780</a:t>
                      </a:r>
                      <a:endParaRPr lang="en-US" sz="1600" b="1" i="0" u="sng"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494809357"/>
                  </a:ext>
                </a:extLst>
              </a:tr>
            </a:tbl>
          </a:graphicData>
        </a:graphic>
      </p:graphicFrame>
      <p:graphicFrame>
        <p:nvGraphicFramePr>
          <p:cNvPr id="13" name="Diagrama 12"/>
          <p:cNvGraphicFramePr/>
          <p:nvPr>
            <p:extLst>
              <p:ext uri="{D42A27DB-BD31-4B8C-83A1-F6EECF244321}">
                <p14:modId xmlns:p14="http://schemas.microsoft.com/office/powerpoint/2010/main" val="3073165147"/>
              </p:ext>
            </p:extLst>
          </p:nvPr>
        </p:nvGraphicFramePr>
        <p:xfrm>
          <a:off x="160757" y="262089"/>
          <a:ext cx="5175518" cy="4591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Imagen 13"/>
          <p:cNvPicPr>
            <a:picLocks noChangeAspect="1"/>
          </p:cNvPicPr>
          <p:nvPr/>
        </p:nvPicPr>
        <p:blipFill rotWithShape="1">
          <a:blip r:embed="rId7" cstate="print">
            <a:extLst>
              <a:ext uri="{28A0092B-C50C-407E-A947-70E740481C1C}">
                <a14:useLocalDpi xmlns:a14="http://schemas.microsoft.com/office/drawing/2010/main" val="0"/>
              </a:ext>
            </a:extLst>
          </a:blip>
          <a:srcRect l="17629" t="14925" r="18490" b="5671"/>
          <a:stretch/>
        </p:blipFill>
        <p:spPr>
          <a:xfrm>
            <a:off x="4255086" y="4548928"/>
            <a:ext cx="1425399" cy="2129993"/>
          </a:xfrm>
          <a:prstGeom prst="rect">
            <a:avLst/>
          </a:prstGeom>
        </p:spPr>
      </p:pic>
      <p:sp>
        <p:nvSpPr>
          <p:cNvPr id="15" name="Rectángulo 14"/>
          <p:cNvSpPr/>
          <p:nvPr/>
        </p:nvSpPr>
        <p:spPr>
          <a:xfrm>
            <a:off x="160757" y="4382642"/>
            <a:ext cx="4132256" cy="24625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s-EC" dirty="0"/>
              <a:t>Fecha de producción y vencimiento</a:t>
            </a:r>
            <a:endParaRPr lang="en-US" dirty="0"/>
          </a:p>
          <a:p>
            <a:pPr lvl="0"/>
            <a:r>
              <a:rPr lang="es-EC" dirty="0"/>
              <a:t>Número de lote,</a:t>
            </a:r>
            <a:endParaRPr lang="en-US" dirty="0"/>
          </a:p>
          <a:p>
            <a:pPr lvl="0"/>
            <a:r>
              <a:rPr lang="es-EC" dirty="0"/>
              <a:t>Requisitos de preservación</a:t>
            </a:r>
            <a:endParaRPr lang="en-US" dirty="0"/>
          </a:p>
          <a:p>
            <a:pPr lvl="0"/>
            <a:r>
              <a:rPr lang="es-EC" dirty="0"/>
              <a:t>País de origen</a:t>
            </a:r>
            <a:endParaRPr lang="en-US" dirty="0"/>
          </a:p>
          <a:p>
            <a:pPr lvl="0"/>
            <a:r>
              <a:rPr lang="es-EC" dirty="0"/>
              <a:t>Nombre y RUC de la empresa productora</a:t>
            </a:r>
            <a:endParaRPr lang="en-US" dirty="0"/>
          </a:p>
          <a:p>
            <a:pPr lvl="0"/>
            <a:r>
              <a:rPr lang="es-EC" dirty="0"/>
              <a:t>Puerto de exportación</a:t>
            </a:r>
            <a:endParaRPr lang="en-US" dirty="0"/>
          </a:p>
          <a:p>
            <a:pPr lvl="0"/>
            <a:r>
              <a:rPr lang="es-EC" dirty="0"/>
              <a:t>Peso neto y bruto.</a:t>
            </a:r>
            <a:endParaRPr lang="en-US" dirty="0"/>
          </a:p>
          <a:p>
            <a:pPr lvl="0"/>
            <a:r>
              <a:rPr lang="es-EC" dirty="0"/>
              <a:t>Pictogramas correspondientes</a:t>
            </a:r>
            <a:endParaRPr lang="en-US" dirty="0"/>
          </a:p>
        </p:txBody>
      </p:sp>
      <p:pic>
        <p:nvPicPr>
          <p:cNvPr id="18" name="Imagen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33717" y="3733695"/>
            <a:ext cx="4120970" cy="1377669"/>
          </a:xfrm>
          <a:prstGeom prst="rect">
            <a:avLst/>
          </a:prstGeom>
        </p:spPr>
      </p:pic>
      <p:sp>
        <p:nvSpPr>
          <p:cNvPr id="19" name="Rectángulo 18"/>
          <p:cNvSpPr/>
          <p:nvPr/>
        </p:nvSpPr>
        <p:spPr>
          <a:xfrm>
            <a:off x="6096000" y="5169168"/>
            <a:ext cx="6096000" cy="156966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nSpc>
                <a:spcPct val="200000"/>
              </a:lnSpc>
              <a:spcAft>
                <a:spcPts val="0"/>
              </a:spcAft>
            </a:pPr>
            <a:r>
              <a:rPr lang="es-EC" sz="1200" dirty="0">
                <a:solidFill>
                  <a:srgbClr val="000000"/>
                </a:solidFill>
                <a:latin typeface="Arial" panose="020B0604020202020204" pitchFamily="34" charset="0"/>
                <a:ea typeface="Calibri" panose="020F0502020204030204" pitchFamily="34" charset="0"/>
                <a:cs typeface="Arial" panose="020B0604020202020204" pitchFamily="34" charset="0"/>
              </a:rPr>
              <a:t>Para su transporte es necesario usar un contenedor tipo </a:t>
            </a:r>
            <a:r>
              <a:rPr lang="es-EC" sz="1200" dirty="0" err="1">
                <a:solidFill>
                  <a:srgbClr val="000000"/>
                </a:solidFill>
                <a:latin typeface="Arial" panose="020B0604020202020204" pitchFamily="34" charset="0"/>
                <a:ea typeface="Calibri" panose="020F0502020204030204" pitchFamily="34" charset="0"/>
                <a:cs typeface="Arial" panose="020B0604020202020204" pitchFamily="34" charset="0"/>
              </a:rPr>
              <a:t>Bulk</a:t>
            </a:r>
            <a:r>
              <a:rPr lang="es-EC" sz="1200" dirty="0">
                <a:solidFill>
                  <a:srgbClr val="000000"/>
                </a:solidFill>
                <a:latin typeface="Arial" panose="020B0604020202020204" pitchFamily="34" charset="0"/>
                <a:ea typeface="Calibri" panose="020F0502020204030204" pitchFamily="34" charset="0"/>
                <a:cs typeface="Arial" panose="020B0604020202020204" pitchFamily="34" charset="0"/>
              </a:rPr>
              <a:t>, cuya capacidad de carga varía con relación a las capacidades de cada contenedor, por ejemplo, el contenedor </a:t>
            </a:r>
            <a:r>
              <a:rPr lang="es-EC" sz="1200" dirty="0" err="1">
                <a:solidFill>
                  <a:srgbClr val="000000"/>
                </a:solidFill>
                <a:latin typeface="Arial" panose="020B0604020202020204" pitchFamily="34" charset="0"/>
                <a:ea typeface="Calibri" panose="020F0502020204030204" pitchFamily="34" charset="0"/>
                <a:cs typeface="Arial" panose="020B0604020202020204" pitchFamily="34" charset="0"/>
              </a:rPr>
              <a:t>Bulk</a:t>
            </a:r>
            <a:r>
              <a:rPr lang="es-EC" sz="1200" dirty="0">
                <a:solidFill>
                  <a:srgbClr val="000000"/>
                </a:solidFill>
                <a:latin typeface="Arial" panose="020B0604020202020204" pitchFamily="34" charset="0"/>
                <a:ea typeface="Calibri" panose="020F0502020204030204" pitchFamily="34" charset="0"/>
                <a:cs typeface="Arial" panose="020B0604020202020204" pitchFamily="34" charset="0"/>
              </a:rPr>
              <a:t> de 20’ acepta un peso bruto de 24000 kg, incluido una tara de 2800 kg, por tanto, la carga útil que puede almacenar y transportar es de 21200 kg.</a:t>
            </a:r>
            <a:endPar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4762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2909" t="33482" r="2111" b="23600"/>
          <a:stretch/>
        </p:blipFill>
        <p:spPr bwMode="auto">
          <a:xfrm>
            <a:off x="1" y="1611994"/>
            <a:ext cx="9689910" cy="2042839"/>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3"/>
          <a:srcRect l="2396" t="27699" r="8785" b="19338"/>
          <a:stretch/>
        </p:blipFill>
        <p:spPr bwMode="auto">
          <a:xfrm>
            <a:off x="0" y="4697091"/>
            <a:ext cx="9689911" cy="2160909"/>
          </a:xfrm>
          <a:prstGeom prst="rect">
            <a:avLst/>
          </a:prstGeom>
          <a:ln>
            <a:noFill/>
          </a:ln>
          <a:extLst>
            <a:ext uri="{53640926-AAD7-44D8-BBD7-CCE9431645EC}">
              <a14:shadowObscured xmlns:a14="http://schemas.microsoft.com/office/drawing/2010/main"/>
            </a:ext>
          </a:extLst>
        </p:spPr>
      </p:pic>
      <p:sp>
        <p:nvSpPr>
          <p:cNvPr id="6" name="Rectángulo 5"/>
          <p:cNvSpPr/>
          <p:nvPr/>
        </p:nvSpPr>
        <p:spPr>
          <a:xfrm>
            <a:off x="0" y="0"/>
            <a:ext cx="10689772" cy="40011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s-EC" sz="2000" b="1" dirty="0"/>
              <a:t>CAPÍTULO III:  ESTUDIO DE LA OFERTA EXPORTABLE DE LA HARINA DE PESCADO DEL ECUADOR</a:t>
            </a:r>
            <a:endParaRPr lang="es-ES" sz="2000" dirty="0"/>
          </a:p>
        </p:txBody>
      </p:sp>
      <p:sp>
        <p:nvSpPr>
          <p:cNvPr id="8" name="Rectángulo 7"/>
          <p:cNvSpPr/>
          <p:nvPr/>
        </p:nvSpPr>
        <p:spPr>
          <a:xfrm>
            <a:off x="96190" y="439090"/>
            <a:ext cx="3974514"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200000"/>
              </a:lnSpc>
              <a:spcBef>
                <a:spcPts val="200"/>
              </a:spcBef>
              <a:spcAft>
                <a:spcPts val="0"/>
              </a:spcAft>
            </a:pPr>
            <a:r>
              <a:rPr lang="es-EC" sz="1400" b="1" dirty="0" err="1">
                <a:latin typeface="Arial" panose="020B0604020202020204" pitchFamily="34" charset="0"/>
                <a:ea typeface="Times New Roman" panose="02020603050405020304" pitchFamily="18" charset="0"/>
                <a:cs typeface="Times New Roman" panose="02020603050405020304" pitchFamily="18" charset="0"/>
              </a:rPr>
              <a:t>Unitarización</a:t>
            </a:r>
            <a:r>
              <a:rPr lang="es-EC" sz="1400" b="1" dirty="0">
                <a:latin typeface="Arial" panose="020B0604020202020204" pitchFamily="34" charset="0"/>
                <a:ea typeface="Times New Roman" panose="02020603050405020304" pitchFamily="18" charset="0"/>
                <a:cs typeface="Times New Roman" panose="02020603050405020304" pitchFamily="18" charset="0"/>
              </a:rPr>
              <a:t> y </a:t>
            </a:r>
            <a:r>
              <a:rPr lang="es-EC" sz="1400" b="1" dirty="0" err="1">
                <a:latin typeface="Arial" panose="020B0604020202020204" pitchFamily="34" charset="0"/>
                <a:ea typeface="Times New Roman" panose="02020603050405020304" pitchFamily="18" charset="0"/>
                <a:cs typeface="Times New Roman" panose="02020603050405020304" pitchFamily="18" charset="0"/>
              </a:rPr>
              <a:t>contenerización</a:t>
            </a:r>
            <a:r>
              <a:rPr lang="es-EC" sz="1400" b="1" dirty="0">
                <a:latin typeface="Arial" panose="020B0604020202020204" pitchFamily="34" charset="0"/>
                <a:ea typeface="Times New Roman" panose="02020603050405020304" pitchFamily="18" charset="0"/>
                <a:cs typeface="Times New Roman" panose="02020603050405020304" pitchFamily="18" charset="0"/>
              </a:rPr>
              <a:t> de la carga</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ángulo 8"/>
          <p:cNvSpPr/>
          <p:nvPr/>
        </p:nvSpPr>
        <p:spPr>
          <a:xfrm>
            <a:off x="9840036" y="1800292"/>
            <a:ext cx="2129689" cy="6426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360 sacos medidas oficiales</a:t>
            </a:r>
            <a:endParaRPr lang="en-US" dirty="0"/>
          </a:p>
        </p:txBody>
      </p:sp>
      <p:sp>
        <p:nvSpPr>
          <p:cNvPr id="10" name="Rectángulo 9"/>
          <p:cNvSpPr/>
          <p:nvPr/>
        </p:nvSpPr>
        <p:spPr>
          <a:xfrm>
            <a:off x="10221836" y="4661997"/>
            <a:ext cx="1708581" cy="7971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780 Sacos con medidas oficiales</a:t>
            </a:r>
            <a:endParaRPr lang="en-US" dirty="0"/>
          </a:p>
        </p:txBody>
      </p:sp>
      <p:sp>
        <p:nvSpPr>
          <p:cNvPr id="11" name="Rectángulo 10"/>
          <p:cNvSpPr/>
          <p:nvPr/>
        </p:nvSpPr>
        <p:spPr>
          <a:xfrm>
            <a:off x="545910" y="992641"/>
            <a:ext cx="8598089" cy="5868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La capacidad máxima de carga del contenedor de 20’ es de 22.000 kg y el total de peso en carga de los 438 sacos a 50 kg cada uno ascienden a 21.900kg</a:t>
            </a:r>
            <a:endParaRPr lang="en-US" dirty="0"/>
          </a:p>
        </p:txBody>
      </p:sp>
      <p:sp>
        <p:nvSpPr>
          <p:cNvPr id="12" name="Rectángulo 11"/>
          <p:cNvSpPr/>
          <p:nvPr/>
        </p:nvSpPr>
        <p:spPr>
          <a:xfrm>
            <a:off x="9800729" y="3078857"/>
            <a:ext cx="2129689" cy="7642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438 sacos </a:t>
            </a:r>
            <a:r>
              <a:rPr lang="es-MX" dirty="0" smtClean="0"/>
              <a:t>por </a:t>
            </a:r>
            <a:r>
              <a:rPr lang="es-MX" dirty="0"/>
              <a:t>bloques </a:t>
            </a:r>
            <a:endParaRPr lang="en-US" dirty="0"/>
          </a:p>
        </p:txBody>
      </p:sp>
      <p:sp>
        <p:nvSpPr>
          <p:cNvPr id="13" name="Rectángulo 12"/>
          <p:cNvSpPr/>
          <p:nvPr/>
        </p:nvSpPr>
        <p:spPr>
          <a:xfrm>
            <a:off x="0" y="3831920"/>
            <a:ext cx="8598089" cy="8300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Existe un limitante referente al peso par el contenedor de 40’, debido a que solo puede almacenar hasta un máximo de 28800 kg, por tanto, solo pueden ser almacenados máximo 576 sacos de harina de pescado a 50kg c/u= 28800kg</a:t>
            </a:r>
            <a:endParaRPr lang="en-US" dirty="0"/>
          </a:p>
        </p:txBody>
      </p:sp>
      <p:sp>
        <p:nvSpPr>
          <p:cNvPr id="14" name="Rectángulo 13"/>
          <p:cNvSpPr/>
          <p:nvPr/>
        </p:nvSpPr>
        <p:spPr>
          <a:xfrm>
            <a:off x="10261144" y="5684272"/>
            <a:ext cx="1708581" cy="7971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576 Sacos por limitante de peso</a:t>
            </a:r>
            <a:endParaRPr lang="en-US" dirty="0"/>
          </a:p>
        </p:txBody>
      </p:sp>
    </p:spTree>
    <p:extLst>
      <p:ext uri="{BB962C8B-B14F-4D97-AF65-F5344CB8AC3E}">
        <p14:creationId xmlns:p14="http://schemas.microsoft.com/office/powerpoint/2010/main" val="2506001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003" t="28025" r="17674" b="4646"/>
          <a:stretch/>
        </p:blipFill>
        <p:spPr bwMode="auto">
          <a:xfrm>
            <a:off x="0" y="1692322"/>
            <a:ext cx="7642746" cy="4176215"/>
          </a:xfrm>
          <a:prstGeom prst="rect">
            <a:avLst/>
          </a:prstGeom>
          <a:ln>
            <a:noFill/>
          </a:ln>
          <a:extLst>
            <a:ext uri="{53640926-AAD7-44D8-BBD7-CCE9431645EC}">
              <a14:shadowObscured xmlns:a14="http://schemas.microsoft.com/office/drawing/2010/main"/>
            </a:ext>
          </a:extLst>
        </p:spPr>
      </p:pic>
      <p:sp>
        <p:nvSpPr>
          <p:cNvPr id="6" name="Rectángulo 5"/>
          <p:cNvSpPr/>
          <p:nvPr/>
        </p:nvSpPr>
        <p:spPr>
          <a:xfrm>
            <a:off x="0" y="0"/>
            <a:ext cx="10689772" cy="40011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s-EC" sz="2000" b="1" dirty="0"/>
              <a:t>CAPÍTULO III:  ESTUDIO DE LA OFERTA EXPORTABLE DE LA HARINA DE PESCADO DEL ECUADOR</a:t>
            </a:r>
            <a:endParaRPr lang="es-ES" sz="2000" dirty="0"/>
          </a:p>
        </p:txBody>
      </p:sp>
      <p:cxnSp>
        <p:nvCxnSpPr>
          <p:cNvPr id="12" name="Conector angular 11"/>
          <p:cNvCxnSpPr/>
          <p:nvPr/>
        </p:nvCxnSpPr>
        <p:spPr>
          <a:xfrm rot="5400000" flipH="1" flipV="1">
            <a:off x="3846901" y="1230130"/>
            <a:ext cx="727992" cy="305574"/>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ector angular 14"/>
          <p:cNvCxnSpPr/>
          <p:nvPr/>
        </p:nvCxnSpPr>
        <p:spPr>
          <a:xfrm>
            <a:off x="5868538" y="1018921"/>
            <a:ext cx="272954" cy="116472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27" name="Tabla 26"/>
          <p:cNvGraphicFramePr>
            <a:graphicFrameLocks noGrp="1"/>
          </p:cNvGraphicFramePr>
          <p:nvPr/>
        </p:nvGraphicFramePr>
        <p:xfrm>
          <a:off x="1714500" y="-1366838"/>
          <a:ext cx="5587998" cy="971550"/>
        </p:xfrm>
        <a:graphic>
          <a:graphicData uri="http://schemas.openxmlformats.org/drawingml/2006/table">
            <a:tbl>
              <a:tblPr>
                <a:tableStyleId>{5C22544A-7EE6-4342-B048-85BDC9FD1C3A}</a:tableStyleId>
              </a:tblPr>
              <a:tblGrid>
                <a:gridCol w="761567">
                  <a:extLst>
                    <a:ext uri="{9D8B030D-6E8A-4147-A177-3AD203B41FA5}">
                      <a16:colId xmlns:a16="http://schemas.microsoft.com/office/drawing/2014/main" xmlns="" val="2633262478"/>
                    </a:ext>
                  </a:extLst>
                </a:gridCol>
                <a:gridCol w="761567">
                  <a:extLst>
                    <a:ext uri="{9D8B030D-6E8A-4147-A177-3AD203B41FA5}">
                      <a16:colId xmlns:a16="http://schemas.microsoft.com/office/drawing/2014/main" xmlns="" val="1051826293"/>
                    </a:ext>
                  </a:extLst>
                </a:gridCol>
                <a:gridCol w="1018596">
                  <a:extLst>
                    <a:ext uri="{9D8B030D-6E8A-4147-A177-3AD203B41FA5}">
                      <a16:colId xmlns:a16="http://schemas.microsoft.com/office/drawing/2014/main" xmlns="" val="847655238"/>
                    </a:ext>
                  </a:extLst>
                </a:gridCol>
                <a:gridCol w="761567">
                  <a:extLst>
                    <a:ext uri="{9D8B030D-6E8A-4147-A177-3AD203B41FA5}">
                      <a16:colId xmlns:a16="http://schemas.microsoft.com/office/drawing/2014/main" xmlns="" val="50047712"/>
                    </a:ext>
                  </a:extLst>
                </a:gridCol>
                <a:gridCol w="761567">
                  <a:extLst>
                    <a:ext uri="{9D8B030D-6E8A-4147-A177-3AD203B41FA5}">
                      <a16:colId xmlns:a16="http://schemas.microsoft.com/office/drawing/2014/main" xmlns="" val="2413209832"/>
                    </a:ext>
                  </a:extLst>
                </a:gridCol>
                <a:gridCol w="761567">
                  <a:extLst>
                    <a:ext uri="{9D8B030D-6E8A-4147-A177-3AD203B41FA5}">
                      <a16:colId xmlns:a16="http://schemas.microsoft.com/office/drawing/2014/main" xmlns="" val="1511414693"/>
                    </a:ext>
                  </a:extLst>
                </a:gridCol>
                <a:gridCol w="761567">
                  <a:extLst>
                    <a:ext uri="{9D8B030D-6E8A-4147-A177-3AD203B41FA5}">
                      <a16:colId xmlns:a16="http://schemas.microsoft.com/office/drawing/2014/main" xmlns="" val="3728953492"/>
                    </a:ext>
                  </a:extLst>
                </a:gridCol>
              </a:tblGrid>
              <a:tr h="200025">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tc>
                <a:tc gridSpan="2">
                  <a:txBody>
                    <a:bodyPr/>
                    <a:lstStyle/>
                    <a:p>
                      <a:pPr algn="ctr" fontAlgn="ctr"/>
                      <a:r>
                        <a:rPr lang="es-ES" sz="1100" u="none" strike="noStrike">
                          <a:effectLst/>
                        </a:rPr>
                        <a:t>Terrestre</a:t>
                      </a:r>
                      <a:endParaRPr lang="en-US" sz="1100" b="1"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gridSpan="2">
                  <a:txBody>
                    <a:bodyPr/>
                    <a:lstStyle/>
                    <a:p>
                      <a:pPr algn="ctr" fontAlgn="ctr"/>
                      <a:r>
                        <a:rPr lang="es-ES" sz="1100" u="none" strike="noStrike">
                          <a:effectLst/>
                        </a:rPr>
                        <a:t>Aéreo</a:t>
                      </a:r>
                      <a:endParaRPr lang="en-US" sz="1100" b="1"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gridSpan="2">
                  <a:txBody>
                    <a:bodyPr/>
                    <a:lstStyle/>
                    <a:p>
                      <a:pPr algn="ctr" fontAlgn="ctr"/>
                      <a:r>
                        <a:rPr lang="es-ES" sz="1100" u="none" strike="noStrike">
                          <a:effectLst/>
                        </a:rPr>
                        <a:t>Marítimo</a:t>
                      </a:r>
                      <a:endParaRPr lang="en-US" sz="1100" b="1"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extLst>
                  <a:ext uri="{0D108BD9-81ED-4DB2-BD59-A6C34878D82A}">
                    <a16:rowId xmlns:a16="http://schemas.microsoft.com/office/drawing/2014/main" xmlns="" val="1546771833"/>
                  </a:ext>
                </a:extLst>
              </a:tr>
              <a:tr h="190500">
                <a:tc>
                  <a:txBody>
                    <a:bodyPr/>
                    <a:lstStyle/>
                    <a:p>
                      <a:pPr algn="l" fontAlgn="t"/>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ctr" fontAlgn="ctr"/>
                      <a:r>
                        <a:rPr lang="es-ES" sz="1100" u="none" strike="noStrike">
                          <a:effectLst/>
                        </a:rPr>
                        <a:t>Tiempo</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ES" sz="1100" u="none" strike="noStrike">
                          <a:effectLst/>
                        </a:rPr>
                        <a:t>Costo</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ES" sz="1100" u="none" strike="noStrike">
                          <a:effectLst/>
                        </a:rPr>
                        <a:t>Tiempo</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ES" sz="1100" u="none" strike="noStrike">
                          <a:effectLst/>
                        </a:rPr>
                        <a:t>Costo</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ES" sz="1100" u="none" strike="noStrike">
                          <a:effectLst/>
                        </a:rPr>
                        <a:t>Tiempo</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ES" sz="1100" u="none" strike="noStrike">
                          <a:effectLst/>
                        </a:rPr>
                        <a:t>Costo</a:t>
                      </a:r>
                      <a:endParaRPr lang="en-US" sz="11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547807350"/>
                  </a:ext>
                </a:extLst>
              </a:tr>
              <a:tr h="190500">
                <a:tc>
                  <a:txBody>
                    <a:bodyPr/>
                    <a:lstStyle/>
                    <a:p>
                      <a:pPr algn="l" fontAlgn="ctr"/>
                      <a:r>
                        <a:rPr lang="es-ES" sz="1100" u="none" strike="noStrike">
                          <a:effectLst/>
                        </a:rPr>
                        <a:t>Colombia</a:t>
                      </a:r>
                      <a:endParaRPr lang="en-US" sz="11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ES" sz="1100" u="none" strike="noStrike">
                          <a:effectLst/>
                        </a:rPr>
                        <a:t>1 día</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ctr" fontAlgn="ctr"/>
                      <a:r>
                        <a:rPr lang="es-ES" sz="1100" u="none" strike="noStrike">
                          <a:effectLst/>
                        </a:rPr>
                        <a:t>1 hora</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l" fontAlgn="t"/>
                      <a:endParaRPr lang="en-US" sz="1100" b="0" i="0" u="none" strike="noStrike">
                        <a:solidFill>
                          <a:srgbClr val="000000"/>
                        </a:solidFill>
                        <a:effectLst/>
                        <a:latin typeface="Arial" panose="020B0604020202020204" pitchFamily="34" charset="0"/>
                      </a:endParaRPr>
                    </a:p>
                  </a:txBody>
                  <a:tcPr marL="0" marR="0" marT="0" marB="0"/>
                </a:tc>
                <a:tc>
                  <a:txBody>
                    <a:bodyPr/>
                    <a:lstStyle/>
                    <a:p>
                      <a:pPr algn="l" fontAlgn="t"/>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l" fontAlgn="t"/>
                      <a:endParaRPr lang="en-US"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xmlns="" val="3950267915"/>
                  </a:ext>
                </a:extLst>
              </a:tr>
              <a:tr h="190500">
                <a:tc>
                  <a:txBody>
                    <a:bodyPr/>
                    <a:lstStyle/>
                    <a:p>
                      <a:pPr algn="l" fontAlgn="ctr"/>
                      <a:r>
                        <a:rPr lang="es-ES" sz="1100" u="none" strike="noStrike">
                          <a:effectLst/>
                        </a:rPr>
                        <a:t>Japón </a:t>
                      </a:r>
                      <a:endParaRPr lang="en-US" sz="1100" b="1" i="0" u="none" strike="noStrike">
                        <a:solidFill>
                          <a:srgbClr val="000000"/>
                        </a:solidFill>
                        <a:effectLst/>
                        <a:latin typeface="Arial" panose="020B0604020202020204" pitchFamily="34" charset="0"/>
                      </a:endParaRPr>
                    </a:p>
                  </a:txBody>
                  <a:tcPr marL="0" marR="0" marT="0" marB="0" anchor="ctr"/>
                </a:tc>
                <a:tc>
                  <a:txBody>
                    <a:bodyPr/>
                    <a:lstStyle/>
                    <a:p>
                      <a:pPr algn="l" fontAlgn="t"/>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l" fontAlgn="t"/>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ctr" fontAlgn="ctr"/>
                      <a:r>
                        <a:rPr lang="es-ES" sz="1100" u="none" strike="noStrike">
                          <a:effectLst/>
                        </a:rPr>
                        <a:t>18-20 horas</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l" fontAlgn="t"/>
                      <a:endParaRPr lang="en-US" sz="1100" b="0" i="0" u="none" strike="noStrike">
                        <a:solidFill>
                          <a:srgbClr val="000000"/>
                        </a:solidFill>
                        <a:effectLst/>
                        <a:latin typeface="Arial" panose="020B0604020202020204" pitchFamily="34" charset="0"/>
                      </a:endParaRPr>
                    </a:p>
                  </a:txBody>
                  <a:tcPr marL="0" marR="0" marT="0" marB="0"/>
                </a:tc>
                <a:tc>
                  <a:txBody>
                    <a:bodyPr/>
                    <a:lstStyle/>
                    <a:p>
                      <a:pPr algn="ctr" fontAlgn="ctr"/>
                      <a:r>
                        <a:rPr lang="es-ES" sz="1100" u="none" strike="noStrike">
                          <a:effectLst/>
                        </a:rPr>
                        <a:t>25-30 días</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xmlns="" val="3688149499"/>
                  </a:ext>
                </a:extLst>
              </a:tr>
              <a:tr h="200025">
                <a:tc>
                  <a:txBody>
                    <a:bodyPr/>
                    <a:lstStyle/>
                    <a:p>
                      <a:pPr algn="l" fontAlgn="ctr"/>
                      <a:r>
                        <a:rPr lang="en-US" sz="1100" u="none" strike="noStrike">
                          <a:effectLst/>
                        </a:rPr>
                        <a:t>China</a:t>
                      </a:r>
                      <a:endParaRPr lang="en-US" sz="1100" b="1" i="0" u="none" strike="noStrike">
                        <a:solidFill>
                          <a:srgbClr val="000000"/>
                        </a:solidFill>
                        <a:effectLst/>
                        <a:latin typeface="Arial" panose="020B0604020202020204" pitchFamily="34" charset="0"/>
                      </a:endParaRPr>
                    </a:p>
                  </a:txBody>
                  <a:tcPr marL="0" marR="0" marT="0" marB="0" anchor="ctr"/>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ctr" fontAlgn="ctr"/>
                      <a:r>
                        <a:rPr lang="en-US" sz="1100" u="none" strike="noStrike">
                          <a:effectLst/>
                        </a:rPr>
                        <a:t>18-20 horas</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l" fontAlgn="t"/>
                      <a:endParaRPr lang="en-US" sz="1100" b="0" i="0" u="none" strike="noStrike">
                        <a:solidFill>
                          <a:srgbClr val="000000"/>
                        </a:solidFill>
                        <a:effectLst/>
                        <a:latin typeface="Arial" panose="020B0604020202020204" pitchFamily="34" charset="0"/>
                      </a:endParaRPr>
                    </a:p>
                  </a:txBody>
                  <a:tcPr marL="0" marR="0" marT="0" marB="0"/>
                </a:tc>
                <a:tc>
                  <a:txBody>
                    <a:bodyPr/>
                    <a:lstStyle/>
                    <a:p>
                      <a:pPr algn="ctr" fontAlgn="ctr"/>
                      <a:r>
                        <a:rPr lang="en-US" sz="1100" u="none" strike="noStrike">
                          <a:effectLst/>
                        </a:rPr>
                        <a:t>30-40 días</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l" fontAlgn="t"/>
                      <a:r>
                        <a:rPr lang="en-US" sz="1100" u="none" strike="noStrike" dirty="0">
                          <a:effectLst/>
                        </a:rPr>
                        <a:t> </a:t>
                      </a:r>
                      <a:endParaRPr lang="en-US" sz="11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xmlns="" val="1240464007"/>
                  </a:ext>
                </a:extLst>
              </a:tr>
            </a:tbl>
          </a:graphicData>
        </a:graphic>
      </p:graphicFrame>
      <p:sp>
        <p:nvSpPr>
          <p:cNvPr id="28" name="Flecha arriba 27"/>
          <p:cNvSpPr/>
          <p:nvPr/>
        </p:nvSpPr>
        <p:spPr>
          <a:xfrm rot="10800000">
            <a:off x="10296525" y="7910513"/>
            <a:ext cx="180975" cy="133350"/>
          </a:xfrm>
          <a:prstGeom prst="up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29" name="Flecha arriba 28"/>
          <p:cNvSpPr/>
          <p:nvPr/>
        </p:nvSpPr>
        <p:spPr>
          <a:xfrm rot="10800000">
            <a:off x="10287000" y="8072438"/>
            <a:ext cx="180975" cy="152400"/>
          </a:xfrm>
          <a:prstGeom prst="up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30" name="Flecha arriba 29"/>
          <p:cNvSpPr/>
          <p:nvPr/>
        </p:nvSpPr>
        <p:spPr>
          <a:xfrm>
            <a:off x="8820150" y="7739063"/>
            <a:ext cx="190500" cy="133350"/>
          </a:xfrm>
          <a:prstGeom prst="up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31" name="Flecha arriba 30"/>
          <p:cNvSpPr/>
          <p:nvPr/>
        </p:nvSpPr>
        <p:spPr>
          <a:xfrm>
            <a:off x="8829675" y="8091488"/>
            <a:ext cx="190500" cy="133350"/>
          </a:xfrm>
          <a:prstGeom prst="up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32" name="Flecha arriba 31"/>
          <p:cNvSpPr/>
          <p:nvPr/>
        </p:nvSpPr>
        <p:spPr>
          <a:xfrm rot="10800000">
            <a:off x="7219950" y="7739063"/>
            <a:ext cx="180975" cy="133350"/>
          </a:xfrm>
          <a:prstGeom prst="up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33" name="Flecha arriba 32"/>
          <p:cNvSpPr/>
          <p:nvPr/>
        </p:nvSpPr>
        <p:spPr>
          <a:xfrm>
            <a:off x="8829675" y="7920038"/>
            <a:ext cx="190500" cy="133350"/>
          </a:xfrm>
          <a:prstGeom prst="up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graphicFrame>
        <p:nvGraphicFramePr>
          <p:cNvPr id="34" name="Tabla 33"/>
          <p:cNvGraphicFramePr>
            <a:graphicFrameLocks noGrp="1"/>
          </p:cNvGraphicFramePr>
          <p:nvPr/>
        </p:nvGraphicFramePr>
        <p:xfrm>
          <a:off x="1714500" y="-1366838"/>
          <a:ext cx="5587998" cy="971550"/>
        </p:xfrm>
        <a:graphic>
          <a:graphicData uri="http://schemas.openxmlformats.org/drawingml/2006/table">
            <a:tbl>
              <a:tblPr>
                <a:tableStyleId>{5C22544A-7EE6-4342-B048-85BDC9FD1C3A}</a:tableStyleId>
              </a:tblPr>
              <a:tblGrid>
                <a:gridCol w="761567">
                  <a:extLst>
                    <a:ext uri="{9D8B030D-6E8A-4147-A177-3AD203B41FA5}">
                      <a16:colId xmlns:a16="http://schemas.microsoft.com/office/drawing/2014/main" xmlns="" val="350989425"/>
                    </a:ext>
                  </a:extLst>
                </a:gridCol>
                <a:gridCol w="761567">
                  <a:extLst>
                    <a:ext uri="{9D8B030D-6E8A-4147-A177-3AD203B41FA5}">
                      <a16:colId xmlns:a16="http://schemas.microsoft.com/office/drawing/2014/main" xmlns="" val="284507293"/>
                    </a:ext>
                  </a:extLst>
                </a:gridCol>
                <a:gridCol w="1018596">
                  <a:extLst>
                    <a:ext uri="{9D8B030D-6E8A-4147-A177-3AD203B41FA5}">
                      <a16:colId xmlns:a16="http://schemas.microsoft.com/office/drawing/2014/main" xmlns="" val="1783134892"/>
                    </a:ext>
                  </a:extLst>
                </a:gridCol>
                <a:gridCol w="761567">
                  <a:extLst>
                    <a:ext uri="{9D8B030D-6E8A-4147-A177-3AD203B41FA5}">
                      <a16:colId xmlns:a16="http://schemas.microsoft.com/office/drawing/2014/main" xmlns="" val="1332590407"/>
                    </a:ext>
                  </a:extLst>
                </a:gridCol>
                <a:gridCol w="761567">
                  <a:extLst>
                    <a:ext uri="{9D8B030D-6E8A-4147-A177-3AD203B41FA5}">
                      <a16:colId xmlns:a16="http://schemas.microsoft.com/office/drawing/2014/main" xmlns="" val="1141667363"/>
                    </a:ext>
                  </a:extLst>
                </a:gridCol>
                <a:gridCol w="761567">
                  <a:extLst>
                    <a:ext uri="{9D8B030D-6E8A-4147-A177-3AD203B41FA5}">
                      <a16:colId xmlns:a16="http://schemas.microsoft.com/office/drawing/2014/main" xmlns="" val="2750754908"/>
                    </a:ext>
                  </a:extLst>
                </a:gridCol>
                <a:gridCol w="761567">
                  <a:extLst>
                    <a:ext uri="{9D8B030D-6E8A-4147-A177-3AD203B41FA5}">
                      <a16:colId xmlns:a16="http://schemas.microsoft.com/office/drawing/2014/main" xmlns="" val="3917885898"/>
                    </a:ext>
                  </a:extLst>
                </a:gridCol>
              </a:tblGrid>
              <a:tr h="200025">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tc>
                <a:tc gridSpan="2">
                  <a:txBody>
                    <a:bodyPr/>
                    <a:lstStyle/>
                    <a:p>
                      <a:pPr algn="ctr" fontAlgn="ctr"/>
                      <a:r>
                        <a:rPr lang="es-ES" sz="1100" u="none" strike="noStrike">
                          <a:effectLst/>
                        </a:rPr>
                        <a:t>Terrestre</a:t>
                      </a:r>
                      <a:endParaRPr lang="en-US" sz="1100" b="1"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gridSpan="2">
                  <a:txBody>
                    <a:bodyPr/>
                    <a:lstStyle/>
                    <a:p>
                      <a:pPr algn="ctr" fontAlgn="ctr"/>
                      <a:r>
                        <a:rPr lang="es-ES" sz="1100" u="none" strike="noStrike">
                          <a:effectLst/>
                        </a:rPr>
                        <a:t>Aéreo</a:t>
                      </a:r>
                      <a:endParaRPr lang="en-US" sz="1100" b="1"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gridSpan="2">
                  <a:txBody>
                    <a:bodyPr/>
                    <a:lstStyle/>
                    <a:p>
                      <a:pPr algn="ctr" fontAlgn="ctr"/>
                      <a:r>
                        <a:rPr lang="es-ES" sz="1100" u="none" strike="noStrike">
                          <a:effectLst/>
                        </a:rPr>
                        <a:t>Marítimo</a:t>
                      </a:r>
                      <a:endParaRPr lang="en-US" sz="1100" b="1"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extLst>
                  <a:ext uri="{0D108BD9-81ED-4DB2-BD59-A6C34878D82A}">
                    <a16:rowId xmlns:a16="http://schemas.microsoft.com/office/drawing/2014/main" xmlns="" val="2984455371"/>
                  </a:ext>
                </a:extLst>
              </a:tr>
              <a:tr h="190500">
                <a:tc>
                  <a:txBody>
                    <a:bodyPr/>
                    <a:lstStyle/>
                    <a:p>
                      <a:pPr algn="l" fontAlgn="t"/>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ctr" fontAlgn="ctr"/>
                      <a:r>
                        <a:rPr lang="es-ES" sz="1100" u="none" strike="noStrike">
                          <a:effectLst/>
                        </a:rPr>
                        <a:t>Tiempo</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ES" sz="1100" u="none" strike="noStrike">
                          <a:effectLst/>
                        </a:rPr>
                        <a:t>Costo</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ES" sz="1100" u="none" strike="noStrike">
                          <a:effectLst/>
                        </a:rPr>
                        <a:t>Tiempo</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ES" sz="1100" u="none" strike="noStrike">
                          <a:effectLst/>
                        </a:rPr>
                        <a:t>Costo</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ES" sz="1100" u="none" strike="noStrike">
                          <a:effectLst/>
                        </a:rPr>
                        <a:t>Tiempo</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ES" sz="1100" u="none" strike="noStrike">
                          <a:effectLst/>
                        </a:rPr>
                        <a:t>Costo</a:t>
                      </a:r>
                      <a:endParaRPr lang="en-US" sz="11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81706905"/>
                  </a:ext>
                </a:extLst>
              </a:tr>
              <a:tr h="190500">
                <a:tc>
                  <a:txBody>
                    <a:bodyPr/>
                    <a:lstStyle/>
                    <a:p>
                      <a:pPr algn="l" fontAlgn="ctr"/>
                      <a:r>
                        <a:rPr lang="es-ES" sz="1100" u="none" strike="noStrike">
                          <a:effectLst/>
                        </a:rPr>
                        <a:t>Colombia</a:t>
                      </a:r>
                      <a:endParaRPr lang="en-US" sz="11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ES" sz="1100" u="none" strike="noStrike">
                          <a:effectLst/>
                        </a:rPr>
                        <a:t>1 día</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ctr" fontAlgn="ctr"/>
                      <a:r>
                        <a:rPr lang="es-ES" sz="1100" u="none" strike="noStrike">
                          <a:effectLst/>
                        </a:rPr>
                        <a:t>1 hora</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l" fontAlgn="t"/>
                      <a:endParaRPr lang="en-US" sz="1100" b="0" i="0" u="none" strike="noStrike">
                        <a:solidFill>
                          <a:srgbClr val="000000"/>
                        </a:solidFill>
                        <a:effectLst/>
                        <a:latin typeface="Arial" panose="020B0604020202020204" pitchFamily="34" charset="0"/>
                      </a:endParaRPr>
                    </a:p>
                  </a:txBody>
                  <a:tcPr marL="0" marR="0" marT="0" marB="0"/>
                </a:tc>
                <a:tc>
                  <a:txBody>
                    <a:bodyPr/>
                    <a:lstStyle/>
                    <a:p>
                      <a:pPr algn="l" fontAlgn="t"/>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l" fontAlgn="t"/>
                      <a:endParaRPr lang="en-US"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xmlns="" val="3387722639"/>
                  </a:ext>
                </a:extLst>
              </a:tr>
              <a:tr h="190500">
                <a:tc>
                  <a:txBody>
                    <a:bodyPr/>
                    <a:lstStyle/>
                    <a:p>
                      <a:pPr algn="l" fontAlgn="ctr"/>
                      <a:r>
                        <a:rPr lang="es-ES" sz="1100" u="none" strike="noStrike">
                          <a:effectLst/>
                        </a:rPr>
                        <a:t>Japón </a:t>
                      </a:r>
                      <a:endParaRPr lang="en-US" sz="1100" b="1" i="0" u="none" strike="noStrike">
                        <a:solidFill>
                          <a:srgbClr val="000000"/>
                        </a:solidFill>
                        <a:effectLst/>
                        <a:latin typeface="Arial" panose="020B0604020202020204" pitchFamily="34" charset="0"/>
                      </a:endParaRPr>
                    </a:p>
                  </a:txBody>
                  <a:tcPr marL="0" marR="0" marT="0" marB="0" anchor="ctr"/>
                </a:tc>
                <a:tc>
                  <a:txBody>
                    <a:bodyPr/>
                    <a:lstStyle/>
                    <a:p>
                      <a:pPr algn="l" fontAlgn="t"/>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l" fontAlgn="t"/>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ctr" fontAlgn="ctr"/>
                      <a:r>
                        <a:rPr lang="es-ES" sz="1100" u="none" strike="noStrike">
                          <a:effectLst/>
                        </a:rPr>
                        <a:t>18-20 horas</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l" fontAlgn="t"/>
                      <a:endParaRPr lang="en-US" sz="1100" b="0" i="0" u="none" strike="noStrike">
                        <a:solidFill>
                          <a:srgbClr val="000000"/>
                        </a:solidFill>
                        <a:effectLst/>
                        <a:latin typeface="Arial" panose="020B0604020202020204" pitchFamily="34" charset="0"/>
                      </a:endParaRPr>
                    </a:p>
                  </a:txBody>
                  <a:tcPr marL="0" marR="0" marT="0" marB="0"/>
                </a:tc>
                <a:tc>
                  <a:txBody>
                    <a:bodyPr/>
                    <a:lstStyle/>
                    <a:p>
                      <a:pPr algn="ctr" fontAlgn="ctr"/>
                      <a:r>
                        <a:rPr lang="es-ES" sz="1100" u="none" strike="noStrike">
                          <a:effectLst/>
                        </a:rPr>
                        <a:t>25-30 días</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xmlns="" val="2235408279"/>
                  </a:ext>
                </a:extLst>
              </a:tr>
              <a:tr h="200025">
                <a:tc>
                  <a:txBody>
                    <a:bodyPr/>
                    <a:lstStyle/>
                    <a:p>
                      <a:pPr algn="l" fontAlgn="ctr"/>
                      <a:r>
                        <a:rPr lang="en-US" sz="1100" u="none" strike="noStrike">
                          <a:effectLst/>
                        </a:rPr>
                        <a:t>China</a:t>
                      </a:r>
                      <a:endParaRPr lang="en-US" sz="1100" b="1" i="0" u="none" strike="noStrike">
                        <a:solidFill>
                          <a:srgbClr val="000000"/>
                        </a:solidFill>
                        <a:effectLst/>
                        <a:latin typeface="Arial" panose="020B0604020202020204" pitchFamily="34" charset="0"/>
                      </a:endParaRPr>
                    </a:p>
                  </a:txBody>
                  <a:tcPr marL="0" marR="0" marT="0" marB="0" anchor="ctr"/>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ctr" fontAlgn="ctr"/>
                      <a:r>
                        <a:rPr lang="en-US" sz="1100" u="none" strike="noStrike">
                          <a:effectLst/>
                        </a:rPr>
                        <a:t>18-20 horas</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l" fontAlgn="t"/>
                      <a:endParaRPr lang="en-US" sz="1100" b="0" i="0" u="none" strike="noStrike">
                        <a:solidFill>
                          <a:srgbClr val="000000"/>
                        </a:solidFill>
                        <a:effectLst/>
                        <a:latin typeface="Arial" panose="020B0604020202020204" pitchFamily="34" charset="0"/>
                      </a:endParaRPr>
                    </a:p>
                  </a:txBody>
                  <a:tcPr marL="0" marR="0" marT="0" marB="0"/>
                </a:tc>
                <a:tc>
                  <a:txBody>
                    <a:bodyPr/>
                    <a:lstStyle/>
                    <a:p>
                      <a:pPr algn="ctr" fontAlgn="ctr"/>
                      <a:r>
                        <a:rPr lang="en-US" sz="1100" u="none" strike="noStrike">
                          <a:effectLst/>
                        </a:rPr>
                        <a:t>30-40 días</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l" fontAlgn="t"/>
                      <a:r>
                        <a:rPr lang="en-US" sz="1100" u="none" strike="noStrike" dirty="0">
                          <a:effectLst/>
                        </a:rPr>
                        <a:t> </a:t>
                      </a:r>
                      <a:endParaRPr lang="en-US" sz="11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xmlns="" val="247765552"/>
                  </a:ext>
                </a:extLst>
              </a:tr>
            </a:tbl>
          </a:graphicData>
        </a:graphic>
      </p:graphicFrame>
      <p:sp>
        <p:nvSpPr>
          <p:cNvPr id="35" name="Flecha arriba 34"/>
          <p:cNvSpPr/>
          <p:nvPr/>
        </p:nvSpPr>
        <p:spPr>
          <a:xfrm rot="10800000">
            <a:off x="10296525" y="7910513"/>
            <a:ext cx="180975" cy="133350"/>
          </a:xfrm>
          <a:prstGeom prst="up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36" name="Flecha arriba 35"/>
          <p:cNvSpPr/>
          <p:nvPr/>
        </p:nvSpPr>
        <p:spPr>
          <a:xfrm rot="10800000">
            <a:off x="10287000" y="8072438"/>
            <a:ext cx="180975" cy="152400"/>
          </a:xfrm>
          <a:prstGeom prst="up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37" name="Flecha arriba 36"/>
          <p:cNvSpPr/>
          <p:nvPr/>
        </p:nvSpPr>
        <p:spPr>
          <a:xfrm>
            <a:off x="8820150" y="7739063"/>
            <a:ext cx="190500" cy="133350"/>
          </a:xfrm>
          <a:prstGeom prst="up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38" name="Flecha arriba 37"/>
          <p:cNvSpPr/>
          <p:nvPr/>
        </p:nvSpPr>
        <p:spPr>
          <a:xfrm>
            <a:off x="8829675" y="8091488"/>
            <a:ext cx="190500" cy="133350"/>
          </a:xfrm>
          <a:prstGeom prst="up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39" name="Flecha arriba 38"/>
          <p:cNvSpPr/>
          <p:nvPr/>
        </p:nvSpPr>
        <p:spPr>
          <a:xfrm rot="10800000">
            <a:off x="7219950" y="7739063"/>
            <a:ext cx="180975" cy="133350"/>
          </a:xfrm>
          <a:prstGeom prst="up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40" name="Flecha arriba 39"/>
          <p:cNvSpPr/>
          <p:nvPr/>
        </p:nvSpPr>
        <p:spPr>
          <a:xfrm>
            <a:off x="8829675" y="7920038"/>
            <a:ext cx="190500" cy="133350"/>
          </a:xfrm>
          <a:prstGeom prst="up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pic>
        <p:nvPicPr>
          <p:cNvPr id="41" name="Imagen 40"/>
          <p:cNvPicPr>
            <a:picLocks noChangeAspect="1"/>
          </p:cNvPicPr>
          <p:nvPr/>
        </p:nvPicPr>
        <p:blipFill>
          <a:blip r:embed="rId4"/>
          <a:stretch>
            <a:fillRect/>
          </a:stretch>
        </p:blipFill>
        <p:spPr>
          <a:xfrm>
            <a:off x="107945" y="4475546"/>
            <a:ext cx="4627828" cy="1508469"/>
          </a:xfrm>
          <a:prstGeom prst="rect">
            <a:avLst/>
          </a:prstGeom>
        </p:spPr>
      </p:pic>
      <p:graphicFrame>
        <p:nvGraphicFramePr>
          <p:cNvPr id="42" name="Tabla 41"/>
          <p:cNvGraphicFramePr>
            <a:graphicFrameLocks noGrp="1"/>
          </p:cNvGraphicFramePr>
          <p:nvPr>
            <p:extLst>
              <p:ext uri="{D42A27DB-BD31-4B8C-83A1-F6EECF244321}">
                <p14:modId xmlns:p14="http://schemas.microsoft.com/office/powerpoint/2010/main" val="2904752491"/>
              </p:ext>
            </p:extLst>
          </p:nvPr>
        </p:nvGraphicFramePr>
        <p:xfrm>
          <a:off x="7750691" y="1897036"/>
          <a:ext cx="4284347" cy="3463129"/>
        </p:xfrm>
        <a:graphic>
          <a:graphicData uri="http://schemas.openxmlformats.org/drawingml/2006/table">
            <a:tbl>
              <a:tblPr firstRow="1" firstCol="1" bandRow="1">
                <a:tableStyleId>{9D7B26C5-4107-4FEC-AEDC-1716B250A1EF}</a:tableStyleId>
              </a:tblPr>
              <a:tblGrid>
                <a:gridCol w="917342">
                  <a:extLst>
                    <a:ext uri="{9D8B030D-6E8A-4147-A177-3AD203B41FA5}">
                      <a16:colId xmlns:a16="http://schemas.microsoft.com/office/drawing/2014/main" xmlns="" val="3195685215"/>
                    </a:ext>
                  </a:extLst>
                </a:gridCol>
                <a:gridCol w="1158355">
                  <a:extLst>
                    <a:ext uri="{9D8B030D-6E8A-4147-A177-3AD203B41FA5}">
                      <a16:colId xmlns:a16="http://schemas.microsoft.com/office/drawing/2014/main" xmlns="" val="156796234"/>
                    </a:ext>
                  </a:extLst>
                </a:gridCol>
                <a:gridCol w="943959">
                  <a:extLst>
                    <a:ext uri="{9D8B030D-6E8A-4147-A177-3AD203B41FA5}">
                      <a16:colId xmlns:a16="http://schemas.microsoft.com/office/drawing/2014/main" xmlns="" val="3548769120"/>
                    </a:ext>
                  </a:extLst>
                </a:gridCol>
                <a:gridCol w="1264691">
                  <a:extLst>
                    <a:ext uri="{9D8B030D-6E8A-4147-A177-3AD203B41FA5}">
                      <a16:colId xmlns:a16="http://schemas.microsoft.com/office/drawing/2014/main" xmlns="" val="4124692081"/>
                    </a:ext>
                  </a:extLst>
                </a:gridCol>
              </a:tblGrid>
              <a:tr h="1574149">
                <a:tc>
                  <a:txBody>
                    <a:bodyPr/>
                    <a:lstStyle/>
                    <a:p>
                      <a:endParaRPr lang="en-US" sz="16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dirty="0" err="1">
                          <a:effectLst/>
                        </a:rPr>
                        <a:t>Aduana</a:t>
                      </a:r>
                      <a:r>
                        <a:rPr lang="en-US" sz="1600" dirty="0">
                          <a:effectLst/>
                        </a:rPr>
                        <a:t> de </a:t>
                      </a:r>
                      <a:r>
                        <a:rPr lang="en-US" sz="1600" dirty="0" err="1">
                          <a:effectLst/>
                        </a:rPr>
                        <a:t>salida</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effectLst/>
                        </a:rPr>
                        <a:t>Código de distrito</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600" dirty="0">
                          <a:effectLst/>
                        </a:rPr>
                        <a:t>Medio de transporte utilizado </a:t>
                      </a:r>
                      <a:r>
                        <a:rPr lang="es-MX" sz="1600" dirty="0" err="1">
                          <a:effectLst/>
                        </a:rPr>
                        <a:t>periódo</a:t>
                      </a:r>
                      <a:r>
                        <a:rPr lang="es-MX" sz="1600" dirty="0">
                          <a:effectLst/>
                        </a:rPr>
                        <a:t> 2013-2018</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32335068"/>
                  </a:ext>
                </a:extLst>
              </a:tr>
              <a:tr h="629660">
                <a:tc>
                  <a:txBody>
                    <a:bodyPr/>
                    <a:lstStyle/>
                    <a:p>
                      <a:pPr>
                        <a:lnSpc>
                          <a:spcPct val="115000"/>
                        </a:lnSpc>
                        <a:spcAft>
                          <a:spcPts val="0"/>
                        </a:spcAft>
                      </a:pPr>
                      <a:r>
                        <a:rPr lang="en-US" sz="1600">
                          <a:effectLst/>
                        </a:rPr>
                        <a:t>Colombia</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600" dirty="0" err="1">
                          <a:effectLst/>
                        </a:rPr>
                        <a:t>Tulcán</a:t>
                      </a:r>
                      <a:r>
                        <a:rPr lang="en-US" sz="1600" dirty="0">
                          <a:effectLst/>
                        </a:rPr>
                        <a:t>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US" sz="1600">
                          <a:effectLst/>
                        </a:rPr>
                        <a:t>073</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600" dirty="0" err="1">
                          <a:effectLst/>
                        </a:rPr>
                        <a:t>Terrestre</a:t>
                      </a:r>
                      <a:r>
                        <a:rPr lang="en-US" sz="1600" dirty="0">
                          <a:effectLst/>
                        </a:rPr>
                        <a:t>- </a:t>
                      </a:r>
                      <a:r>
                        <a:rPr lang="en-US" sz="1600" dirty="0" err="1">
                          <a:effectLst/>
                        </a:rPr>
                        <a:t>Camión</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702829640"/>
                  </a:ext>
                </a:extLst>
              </a:tr>
              <a:tr h="629660">
                <a:tc>
                  <a:txBody>
                    <a:bodyPr/>
                    <a:lstStyle/>
                    <a:p>
                      <a:pPr>
                        <a:lnSpc>
                          <a:spcPct val="115000"/>
                        </a:lnSpc>
                        <a:spcAft>
                          <a:spcPts val="0"/>
                        </a:spcAft>
                      </a:pPr>
                      <a:r>
                        <a:rPr lang="en-US" sz="1600">
                          <a:effectLst/>
                        </a:rPr>
                        <a:t>Japón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Guayaquil-Marítimo</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dirty="0">
                          <a:effectLst/>
                        </a:rPr>
                        <a:t>028</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err="1">
                          <a:effectLst/>
                        </a:rPr>
                        <a:t>Navieras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55876513"/>
                  </a:ext>
                </a:extLst>
              </a:tr>
              <a:tr h="629660">
                <a:tc>
                  <a:txBody>
                    <a:bodyPr/>
                    <a:lstStyle/>
                    <a:p>
                      <a:pPr>
                        <a:lnSpc>
                          <a:spcPct val="115000"/>
                        </a:lnSpc>
                        <a:spcAft>
                          <a:spcPts val="0"/>
                        </a:spcAft>
                      </a:pPr>
                      <a:r>
                        <a:rPr lang="en-US" sz="1600">
                          <a:effectLst/>
                        </a:rPr>
                        <a:t>China</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600" dirty="0">
                          <a:effectLst/>
                        </a:rPr>
                        <a:t>Guayaquil-</a:t>
                      </a:r>
                      <a:r>
                        <a:rPr lang="en-US" sz="1600" dirty="0" err="1">
                          <a:effectLst/>
                        </a:rPr>
                        <a:t>Marítimo</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US" sz="1600" dirty="0">
                          <a:effectLst/>
                        </a:rPr>
                        <a:t>028</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600" dirty="0" err="1">
                          <a:effectLst/>
                        </a:rPr>
                        <a:t>Navieras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740918493"/>
                  </a:ext>
                </a:extLst>
              </a:tr>
            </a:tbl>
          </a:graphicData>
        </a:graphic>
      </p:graphicFrame>
      <p:sp>
        <p:nvSpPr>
          <p:cNvPr id="2" name="Rectángulo 1"/>
          <p:cNvSpPr/>
          <p:nvPr/>
        </p:nvSpPr>
        <p:spPr>
          <a:xfrm>
            <a:off x="7642746" y="515589"/>
            <a:ext cx="3193576" cy="7263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dirty="0"/>
              <a:t>Transporte</a:t>
            </a:r>
            <a:endParaRPr lang="en-US" sz="3200" dirty="0"/>
          </a:p>
        </p:txBody>
      </p:sp>
      <p:pic>
        <p:nvPicPr>
          <p:cNvPr id="25" name="Imagen 24"/>
          <p:cNvPicPr/>
          <p:nvPr/>
        </p:nvPicPr>
        <p:blipFill rotWithShape="1">
          <a:blip r:embed="rId5"/>
          <a:srcRect l="13519" t="16472" r="12892" b="17855"/>
          <a:stretch/>
        </p:blipFill>
        <p:spPr bwMode="auto">
          <a:xfrm>
            <a:off x="428552" y="485616"/>
            <a:ext cx="1600503" cy="1121199"/>
          </a:xfrm>
          <a:prstGeom prst="rect">
            <a:avLst/>
          </a:prstGeom>
          <a:ln>
            <a:noFill/>
          </a:ln>
          <a:extLst>
            <a:ext uri="{53640926-AAD7-44D8-BBD7-CCE9431645EC}">
              <a14:shadowObscured xmlns:a14="http://schemas.microsoft.com/office/drawing/2010/main"/>
            </a:ext>
          </a:extLst>
        </p:spPr>
      </p:pic>
      <p:pic>
        <p:nvPicPr>
          <p:cNvPr id="26" name="Imagen 25"/>
          <p:cNvPicPr/>
          <p:nvPr/>
        </p:nvPicPr>
        <p:blipFill rotWithShape="1">
          <a:blip r:embed="rId5"/>
          <a:srcRect l="13519" t="16472" r="12892" b="17855"/>
          <a:stretch/>
        </p:blipFill>
        <p:spPr bwMode="auto">
          <a:xfrm>
            <a:off x="4390117" y="546616"/>
            <a:ext cx="1530217" cy="99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8793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4921" y="1433871"/>
            <a:ext cx="11992627" cy="474118"/>
          </a:xfrm>
        </p:spPr>
        <p:txBody>
          <a:bodyPr>
            <a:noAutofit/>
          </a:bodyPr>
          <a:lstStyle/>
          <a:p>
            <a:pPr algn="ctr"/>
            <a:r>
              <a:rPr lang="es-ES" sz="4000" b="1" u="sng" dirty="0"/>
              <a:t>Exportaciones ecuatorianas de harina de pescado </a:t>
            </a:r>
            <a:br>
              <a:rPr lang="es-ES" sz="4000" b="1" u="sng" dirty="0"/>
            </a:br>
            <a:endParaRPr lang="es-ES" sz="4000" u="sng" dirty="0"/>
          </a:p>
        </p:txBody>
      </p:sp>
      <p:graphicFrame>
        <p:nvGraphicFramePr>
          <p:cNvPr id="11" name="Tabla 10"/>
          <p:cNvGraphicFramePr>
            <a:graphicFrameLocks noGrp="1"/>
          </p:cNvGraphicFramePr>
          <p:nvPr>
            <p:extLst>
              <p:ext uri="{D42A27DB-BD31-4B8C-83A1-F6EECF244321}">
                <p14:modId xmlns:p14="http://schemas.microsoft.com/office/powerpoint/2010/main" val="2273190299"/>
              </p:ext>
            </p:extLst>
          </p:nvPr>
        </p:nvGraphicFramePr>
        <p:xfrm>
          <a:off x="350729" y="2791448"/>
          <a:ext cx="6075122" cy="2839212"/>
        </p:xfrm>
        <a:graphic>
          <a:graphicData uri="http://schemas.openxmlformats.org/drawingml/2006/table">
            <a:tbl>
              <a:tblPr firstRow="1" firstCol="1" bandRow="1"/>
              <a:tblGrid>
                <a:gridCol w="1458248">
                  <a:extLst>
                    <a:ext uri="{9D8B030D-6E8A-4147-A177-3AD203B41FA5}">
                      <a16:colId xmlns:a16="http://schemas.microsoft.com/office/drawing/2014/main" xmlns="" val="20000"/>
                    </a:ext>
                  </a:extLst>
                </a:gridCol>
                <a:gridCol w="1289305">
                  <a:extLst>
                    <a:ext uri="{9D8B030D-6E8A-4147-A177-3AD203B41FA5}">
                      <a16:colId xmlns:a16="http://schemas.microsoft.com/office/drawing/2014/main" xmlns="" val="20001"/>
                    </a:ext>
                  </a:extLst>
                </a:gridCol>
                <a:gridCol w="1482872">
                  <a:extLst>
                    <a:ext uri="{9D8B030D-6E8A-4147-A177-3AD203B41FA5}">
                      <a16:colId xmlns:a16="http://schemas.microsoft.com/office/drawing/2014/main" xmlns="" val="20002"/>
                    </a:ext>
                  </a:extLst>
                </a:gridCol>
                <a:gridCol w="1844697">
                  <a:extLst>
                    <a:ext uri="{9D8B030D-6E8A-4147-A177-3AD203B41FA5}">
                      <a16:colId xmlns:a16="http://schemas.microsoft.com/office/drawing/2014/main" xmlns="" val="20003"/>
                    </a:ext>
                  </a:extLst>
                </a:gridCol>
              </a:tblGrid>
              <a:tr h="881616">
                <a:tc>
                  <a:txBody>
                    <a:bodyPr/>
                    <a:lstStyle/>
                    <a:p>
                      <a:pPr algn="ctr">
                        <a:lnSpc>
                          <a:spcPct val="115000"/>
                        </a:lnSpc>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AÑO</a:t>
                      </a:r>
                      <a:endPar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FOB (millones USD)</a:t>
                      </a:r>
                      <a:endParaRPr lang="es-E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Peso </a:t>
                      </a:r>
                      <a:r>
                        <a:rPr lang="en-US" sz="18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Neto</a:t>
                      </a: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(ton)</a:t>
                      </a:r>
                      <a:endPar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8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Precio</a:t>
                      </a: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FOB /ton</a:t>
                      </a:r>
                      <a:endPar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293872">
                <a:tc>
                  <a:txBody>
                    <a:bodyPr/>
                    <a:lstStyle/>
                    <a:p>
                      <a:pPr algn="ctr">
                        <a:lnSpc>
                          <a:spcPct val="115000"/>
                        </a:lnSpc>
                        <a:spcAft>
                          <a:spcPts val="0"/>
                        </a:spcAft>
                      </a:pPr>
                      <a:r>
                        <a:rPr lang="en-US"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2013</a:t>
                      </a:r>
                      <a:endParaRPr lang="es-E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ct val="115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144,80 </a:t>
                      </a:r>
                      <a:endParaRPr lang="es-E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ct val="115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100.467,40</a:t>
                      </a:r>
                      <a:endParaRPr lang="es-E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ct val="115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1.449,11 </a:t>
                      </a:r>
                      <a:endParaRPr lang="es-E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293872">
                <a:tc>
                  <a:txBody>
                    <a:bodyPr/>
                    <a:lstStyle/>
                    <a:p>
                      <a:pPr algn="ctr">
                        <a:lnSpc>
                          <a:spcPct val="115000"/>
                        </a:lnSpc>
                        <a:spcAft>
                          <a:spcPts val="0"/>
                        </a:spcAft>
                      </a:pPr>
                      <a:r>
                        <a:rPr lang="en-US"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2014</a:t>
                      </a:r>
                      <a:endParaRPr lang="es-E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r">
                        <a:lnSpc>
                          <a:spcPct val="115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104,10 </a:t>
                      </a:r>
                      <a:endParaRPr lang="es-E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r">
                        <a:lnSpc>
                          <a:spcPct val="115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71.303,80</a:t>
                      </a:r>
                      <a:endParaRPr lang="es-E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r">
                        <a:lnSpc>
                          <a:spcPct val="115000"/>
                        </a:lnSpc>
                        <a:spcAft>
                          <a:spcPts val="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1.443,08 </a:t>
                      </a:r>
                      <a:endPar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xmlns="" val="10002"/>
                  </a:ext>
                </a:extLst>
              </a:tr>
              <a:tr h="293872">
                <a:tc>
                  <a:txBody>
                    <a:bodyPr/>
                    <a:lstStyle/>
                    <a:p>
                      <a:pPr algn="ctr">
                        <a:lnSpc>
                          <a:spcPct val="115000"/>
                        </a:lnSpc>
                        <a:spcAft>
                          <a:spcPts val="0"/>
                        </a:spcAft>
                      </a:pPr>
                      <a:r>
                        <a:rPr lang="en-US"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2015</a:t>
                      </a:r>
                      <a:endParaRPr lang="es-E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r">
                        <a:lnSpc>
                          <a:spcPct val="115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111,20 </a:t>
                      </a:r>
                      <a:endParaRPr lang="es-E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r">
                        <a:lnSpc>
                          <a:spcPct val="115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69.203,40</a:t>
                      </a:r>
                      <a:endParaRPr lang="es-E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r">
                        <a:lnSpc>
                          <a:spcPct val="115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1.588,13 </a:t>
                      </a:r>
                      <a:endParaRPr lang="es-E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xmlns="" val="10003"/>
                  </a:ext>
                </a:extLst>
              </a:tr>
              <a:tr h="293872">
                <a:tc>
                  <a:txBody>
                    <a:bodyPr/>
                    <a:lstStyle/>
                    <a:p>
                      <a:pPr algn="ctr">
                        <a:lnSpc>
                          <a:spcPct val="115000"/>
                        </a:lnSpc>
                        <a:spcAft>
                          <a:spcPts val="0"/>
                        </a:spcAft>
                      </a:pPr>
                      <a:r>
                        <a:rPr lang="en-US"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2016</a:t>
                      </a:r>
                      <a:endParaRPr lang="es-E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r">
                        <a:lnSpc>
                          <a:spcPct val="115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148,30 </a:t>
                      </a:r>
                      <a:endParaRPr lang="es-E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r">
                        <a:lnSpc>
                          <a:spcPct val="115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105.646,90</a:t>
                      </a:r>
                      <a:endParaRPr lang="es-E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r">
                        <a:lnSpc>
                          <a:spcPct val="115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1.410,71 </a:t>
                      </a:r>
                      <a:endParaRPr lang="es-E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xmlns="" val="10004"/>
                  </a:ext>
                </a:extLst>
              </a:tr>
              <a:tr h="293872">
                <a:tc>
                  <a:txBody>
                    <a:bodyPr/>
                    <a:lstStyle/>
                    <a:p>
                      <a:pPr algn="ctr">
                        <a:lnSpc>
                          <a:spcPct val="115000"/>
                        </a:lnSpc>
                        <a:spcAft>
                          <a:spcPts val="0"/>
                        </a:spcAft>
                      </a:pPr>
                      <a:r>
                        <a:rPr lang="en-US"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2017</a:t>
                      </a:r>
                      <a:endParaRPr lang="es-E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r">
                        <a:lnSpc>
                          <a:spcPct val="115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109,60 </a:t>
                      </a:r>
                      <a:endParaRPr lang="es-E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r">
                        <a:lnSpc>
                          <a:spcPct val="115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87.535,50</a:t>
                      </a:r>
                      <a:endParaRPr lang="es-E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r">
                        <a:lnSpc>
                          <a:spcPct val="115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1.253,73 </a:t>
                      </a:r>
                      <a:endParaRPr lang="es-E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xmlns="" val="10005"/>
                  </a:ext>
                </a:extLst>
              </a:tr>
              <a:tr h="293872">
                <a:tc>
                  <a:txBody>
                    <a:bodyPr/>
                    <a:lstStyle/>
                    <a:p>
                      <a:pPr algn="ctr">
                        <a:lnSpc>
                          <a:spcPct val="115000"/>
                        </a:lnSpc>
                        <a:spcAft>
                          <a:spcPts val="0"/>
                        </a:spcAft>
                      </a:pPr>
                      <a:r>
                        <a:rPr lang="en-US"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2018</a:t>
                      </a:r>
                      <a:endParaRPr lang="es-E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67,50 </a:t>
                      </a:r>
                      <a:endParaRPr lang="es-E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45.575,70</a:t>
                      </a:r>
                      <a:endPar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1.454,43 </a:t>
                      </a:r>
                      <a:endPar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bl>
          </a:graphicData>
        </a:graphic>
      </p:graphicFrame>
      <p:sp>
        <p:nvSpPr>
          <p:cNvPr id="12" name="Rectangle 4"/>
          <p:cNvSpPr>
            <a:spLocks noChangeArrowheads="1"/>
          </p:cNvSpPr>
          <p:nvPr/>
        </p:nvSpPr>
        <p:spPr bwMode="auto">
          <a:xfrm>
            <a:off x="370563" y="2094280"/>
            <a:ext cx="6431070"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1" i="0" u="none" strike="noStrike" cap="none" normalizeH="0" baseline="0" dirty="0" bmk="_Toc4618202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Tabla 16</a:t>
            </a:r>
            <a:br>
              <a:rPr kumimoji="0" lang="es-EC" sz="1400" b="1" i="0" u="none" strike="noStrike" cap="none" normalizeH="0" baseline="0" dirty="0" bmk="_Toc4618202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s-EC" sz="1400" b="0" i="1" u="none" strike="noStrike" cap="none" normalizeH="0" baseline="0" dirty="0" bmk="_Toc4618202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Exportaciones ecuatorianas Totales Anuales (</a:t>
            </a:r>
            <a:r>
              <a:rPr kumimoji="0" lang="es-EC" sz="1400" b="0" i="1" u="none" strike="noStrike" cap="none" normalizeH="0" baseline="0" dirty="0" err="1" bmk="_Toc4618202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subpartida</a:t>
            </a:r>
            <a:r>
              <a:rPr kumimoji="0" lang="es-EC" sz="1400" b="0" i="1" u="none" strike="noStrike" cap="none" normalizeH="0" baseline="0" dirty="0" bmk="_Toc4618202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2301201100)</a:t>
            </a:r>
          </a:p>
          <a:p>
            <a:pPr marL="0" marR="0" lvl="0" indent="0" algn="l" defTabSz="914400" rtl="0" eaLnBrk="0" fontAlgn="base" latinLnBrk="0" hangingPunct="0">
              <a:lnSpc>
                <a:spcPct val="100000"/>
              </a:lnSpc>
              <a:spcBef>
                <a:spcPct val="0"/>
              </a:spcBef>
              <a:spcAft>
                <a:spcPct val="0"/>
              </a:spcAft>
              <a:buClrTx/>
              <a:buSzTx/>
              <a:buFontTx/>
              <a:buNone/>
              <a:tabLst/>
            </a:pPr>
            <a:endParaRPr lang="es-EC" sz="1400" i="1" dirty="0" bmk="_Toc4618202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400" b="0" i="1" u="none" strike="noStrike" cap="none" normalizeH="0" baseline="0" dirty="0" bmk="_Toc4618202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400" i="1" dirty="0" bmk="_Toc4618202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400" b="0" i="1" u="none" strike="noStrike" cap="none" normalizeH="0" baseline="0" dirty="0" bmk="_Toc4618202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400" i="1" dirty="0" bmk="_Toc4618202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400" b="0" i="1" u="none" strike="noStrike" cap="none" normalizeH="0" baseline="0" dirty="0" bmk="_Toc4618202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400" i="1" dirty="0" bmk="_Toc4618202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400" b="0" i="1" u="none" strike="noStrike" cap="none" normalizeH="0" baseline="0" dirty="0" bmk="_Toc4618202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400" i="1" dirty="0" bmk="_Toc4618202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400" b="0" i="1" u="none" strike="noStrike" cap="none" normalizeH="0" baseline="0" dirty="0" bmk="_Toc4618202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400" i="1" dirty="0" bmk="_Toc4618202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400" b="0" i="1" u="none" strike="noStrike" cap="none" normalizeH="0" baseline="0" dirty="0" bmk="_Toc4618202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400" i="1" dirty="0" bmk="_Toc4618202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Nota: La tabla muestra las exportaciones anuales del Ecuador. Tomado de las estadísticas del Banco Central del Ecuador  </a:t>
            </a:r>
            <a:r>
              <a:rPr kumimoji="0" lang="es-EC"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(2020)</a:t>
            </a:r>
            <a:endParaRPr kumimoji="0" lang="es-EC" sz="2400" b="0" i="0" u="none" strike="noStrike" cap="none" normalizeH="0" baseline="0" dirty="0">
              <a:ln>
                <a:noFill/>
              </a:ln>
              <a:solidFill>
                <a:schemeClr val="tx1"/>
              </a:solidFill>
              <a:effectLst/>
              <a:latin typeface="Arial" panose="020B0604020202020204" pitchFamily="34" charset="0"/>
            </a:endParaRPr>
          </a:p>
        </p:txBody>
      </p:sp>
      <p:graphicFrame>
        <p:nvGraphicFramePr>
          <p:cNvPr id="14" name="Gráfico 13"/>
          <p:cNvGraphicFramePr/>
          <p:nvPr>
            <p:extLst>
              <p:ext uri="{D42A27DB-BD31-4B8C-83A1-F6EECF244321}">
                <p14:modId xmlns:p14="http://schemas.microsoft.com/office/powerpoint/2010/main" val="2007106228"/>
              </p:ext>
            </p:extLst>
          </p:nvPr>
        </p:nvGraphicFramePr>
        <p:xfrm>
          <a:off x="6688899" y="2730674"/>
          <a:ext cx="5185776" cy="3160072"/>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ángulo 14"/>
          <p:cNvSpPr/>
          <p:nvPr/>
        </p:nvSpPr>
        <p:spPr>
          <a:xfrm>
            <a:off x="129436" y="175365"/>
            <a:ext cx="12062564" cy="646331"/>
          </a:xfrm>
          <a:prstGeom prst="rect">
            <a:avLst/>
          </a:prstGeom>
        </p:spPr>
        <p:txBody>
          <a:bodyPr wrap="square">
            <a:spAutoFit/>
          </a:bodyPr>
          <a:lstStyle/>
          <a:p>
            <a:pPr algn="ctr"/>
            <a:r>
              <a:rPr lang="es-EC" b="1" dirty="0"/>
              <a:t>CAPÍTULO IV: ANÁLISIS DE LA EVOLUCIÓN DE LAS EXPORTACIONES DE HARINA DE PESCADO DESDE EL ECUADOR HACIA COLOMBIA, JAPÓN Y CHINA EN EL PERIODO 2013-2018 </a:t>
            </a:r>
            <a:endParaRPr lang="es-ES" dirty="0"/>
          </a:p>
        </p:txBody>
      </p:sp>
    </p:spTree>
    <p:extLst>
      <p:ext uri="{BB962C8B-B14F-4D97-AF65-F5344CB8AC3E}">
        <p14:creationId xmlns:p14="http://schemas.microsoft.com/office/powerpoint/2010/main" val="486581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9269" y="-225469"/>
            <a:ext cx="10515600" cy="1325563"/>
          </a:xfrm>
        </p:spPr>
        <p:txBody>
          <a:bodyPr/>
          <a:lstStyle/>
          <a:p>
            <a:r>
              <a:rPr lang="es-ES" u="sng" dirty="0"/>
              <a:t>Estructura de la investigación </a:t>
            </a:r>
          </a:p>
        </p:txBody>
      </p:sp>
      <p:graphicFrame>
        <p:nvGraphicFramePr>
          <p:cNvPr id="5" name="Diagrama 4"/>
          <p:cNvGraphicFramePr/>
          <p:nvPr>
            <p:extLst>
              <p:ext uri="{D42A27DB-BD31-4B8C-83A1-F6EECF244321}">
                <p14:modId xmlns:p14="http://schemas.microsoft.com/office/powerpoint/2010/main" val="3337281468"/>
              </p:ext>
            </p:extLst>
          </p:nvPr>
        </p:nvGraphicFramePr>
        <p:xfrm>
          <a:off x="324633" y="926927"/>
          <a:ext cx="11550041" cy="2956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2673672036"/>
              </p:ext>
            </p:extLst>
          </p:nvPr>
        </p:nvGraphicFramePr>
        <p:xfrm>
          <a:off x="1908132" y="3594970"/>
          <a:ext cx="8844419" cy="31189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13427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118" y="72809"/>
            <a:ext cx="11615803" cy="550323"/>
          </a:xfrm>
        </p:spPr>
        <p:txBody>
          <a:bodyPr>
            <a:noAutofit/>
          </a:bodyPr>
          <a:lstStyle/>
          <a:p>
            <a:r>
              <a:rPr lang="es-ES" sz="4000" u="sng" dirty="0"/>
              <a:t>Países importadores de harina de pescado desde Ecuador </a:t>
            </a:r>
          </a:p>
        </p:txBody>
      </p:sp>
      <p:graphicFrame>
        <p:nvGraphicFramePr>
          <p:cNvPr id="4" name="Diagrama 3"/>
          <p:cNvGraphicFramePr/>
          <p:nvPr>
            <p:extLst>
              <p:ext uri="{D42A27DB-BD31-4B8C-83A1-F6EECF244321}">
                <p14:modId xmlns:p14="http://schemas.microsoft.com/office/powerpoint/2010/main" val="495023482"/>
              </p:ext>
            </p:extLst>
          </p:nvPr>
        </p:nvGraphicFramePr>
        <p:xfrm>
          <a:off x="852639" y="623132"/>
          <a:ext cx="2389688" cy="2143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178447553"/>
              </p:ext>
            </p:extLst>
          </p:nvPr>
        </p:nvGraphicFramePr>
        <p:xfrm>
          <a:off x="4108536" y="1116393"/>
          <a:ext cx="7540669" cy="3008159"/>
        </p:xfrm>
        <a:graphic>
          <a:graphicData uri="http://schemas.openxmlformats.org/drawingml/2006/table">
            <a:tbl>
              <a:tblPr firstRow="1" firstCol="1" bandRow="1"/>
              <a:tblGrid>
                <a:gridCol w="1476463">
                  <a:extLst>
                    <a:ext uri="{9D8B030D-6E8A-4147-A177-3AD203B41FA5}">
                      <a16:colId xmlns:a16="http://schemas.microsoft.com/office/drawing/2014/main" xmlns="" val="20000"/>
                    </a:ext>
                  </a:extLst>
                </a:gridCol>
                <a:gridCol w="846063">
                  <a:extLst>
                    <a:ext uri="{9D8B030D-6E8A-4147-A177-3AD203B41FA5}">
                      <a16:colId xmlns:a16="http://schemas.microsoft.com/office/drawing/2014/main" xmlns="" val="20001"/>
                    </a:ext>
                  </a:extLst>
                </a:gridCol>
                <a:gridCol w="846063">
                  <a:extLst>
                    <a:ext uri="{9D8B030D-6E8A-4147-A177-3AD203B41FA5}">
                      <a16:colId xmlns:a16="http://schemas.microsoft.com/office/drawing/2014/main" xmlns="" val="20002"/>
                    </a:ext>
                  </a:extLst>
                </a:gridCol>
                <a:gridCol w="846063">
                  <a:extLst>
                    <a:ext uri="{9D8B030D-6E8A-4147-A177-3AD203B41FA5}">
                      <a16:colId xmlns:a16="http://schemas.microsoft.com/office/drawing/2014/main" xmlns="" val="20003"/>
                    </a:ext>
                  </a:extLst>
                </a:gridCol>
                <a:gridCol w="846063">
                  <a:extLst>
                    <a:ext uri="{9D8B030D-6E8A-4147-A177-3AD203B41FA5}">
                      <a16:colId xmlns:a16="http://schemas.microsoft.com/office/drawing/2014/main" xmlns="" val="20004"/>
                    </a:ext>
                  </a:extLst>
                </a:gridCol>
                <a:gridCol w="846063">
                  <a:extLst>
                    <a:ext uri="{9D8B030D-6E8A-4147-A177-3AD203B41FA5}">
                      <a16:colId xmlns:a16="http://schemas.microsoft.com/office/drawing/2014/main" xmlns="" val="20005"/>
                    </a:ext>
                  </a:extLst>
                </a:gridCol>
                <a:gridCol w="846063">
                  <a:extLst>
                    <a:ext uri="{9D8B030D-6E8A-4147-A177-3AD203B41FA5}">
                      <a16:colId xmlns:a16="http://schemas.microsoft.com/office/drawing/2014/main" xmlns="" val="20006"/>
                    </a:ext>
                  </a:extLst>
                </a:gridCol>
                <a:gridCol w="987828">
                  <a:extLst>
                    <a:ext uri="{9D8B030D-6E8A-4147-A177-3AD203B41FA5}">
                      <a16:colId xmlns:a16="http://schemas.microsoft.com/office/drawing/2014/main" xmlns="" val="20007"/>
                    </a:ext>
                  </a:extLst>
                </a:gridCol>
              </a:tblGrid>
              <a:tr h="273469">
                <a:tc>
                  <a:txBody>
                    <a:bodyPr/>
                    <a:lstStyle/>
                    <a:p>
                      <a:pPr algn="ctr">
                        <a:lnSpc>
                          <a:spcPct val="115000"/>
                        </a:lnSpc>
                        <a:spcAft>
                          <a:spcPts val="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País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Promedio</a:t>
                      </a: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73469">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China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61,3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86,1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63,5</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53,25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273469">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Japón</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26,25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10002"/>
                  </a:ext>
                </a:extLst>
              </a:tr>
              <a:tr h="273469">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Colombia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14,55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10003"/>
                  </a:ext>
                </a:extLst>
              </a:tr>
              <a:tr h="273469">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Australia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7,191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7,903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5,578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3,043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1,404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10004"/>
                  </a:ext>
                </a:extLst>
              </a:tr>
              <a:tr h="273469">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Venezuela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3,117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9,323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6,052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6,935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3,329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1,645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10005"/>
                  </a:ext>
                </a:extLst>
              </a:tr>
              <a:tr h="273469">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Taiwán</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1,728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0,628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0,759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5,569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3,061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1,038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10006"/>
                  </a:ext>
                </a:extLst>
              </a:tr>
              <a:tr h="273469">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Perú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0,158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1,122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1,135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2,382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3,202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10007"/>
                  </a:ext>
                </a:extLst>
              </a:tr>
              <a:tr h="273469">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Indonesia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0,82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0,393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1,159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1,567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1,224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s-ES" sz="14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10008"/>
                  </a:ext>
                </a:extLst>
              </a:tr>
              <a:tr h="273469">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Honduras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0,863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0,688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1,727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0,631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0,873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0,887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0,94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10009"/>
                  </a:ext>
                </a:extLst>
              </a:tr>
              <a:tr h="273469">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Estados Unidos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0,411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0,281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0,054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0,57</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
        <p:nvSpPr>
          <p:cNvPr id="8" name="Rectangle 2"/>
          <p:cNvSpPr>
            <a:spLocks noChangeArrowheads="1"/>
          </p:cNvSpPr>
          <p:nvPr/>
        </p:nvSpPr>
        <p:spPr bwMode="auto">
          <a:xfrm>
            <a:off x="4033380" y="623132"/>
            <a:ext cx="7680541"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1" i="0" u="none" strike="noStrike" cap="none" normalizeH="0" baseline="0" dirty="0" bmk="_Toc46182022">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Tabla 18</a:t>
            </a:r>
            <a:r>
              <a:rPr kumimoji="0" lang="es-EC" sz="1100" b="0" i="0" u="none" strike="noStrike" cap="none" normalizeH="0" baseline="0" dirty="0" bmk="_Toc46182022">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es-EC" sz="1100" b="0" i="0" u="none" strike="noStrike" cap="none" normalizeH="0" baseline="0" dirty="0" bmk="_Toc46182022">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s-EC" sz="1100" b="0" i="1" u="none" strike="noStrike" cap="none" normalizeH="0" baseline="0" dirty="0" bmk="_Toc46182022">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Principales países importadores de harina de pescado desde Ecuador</a:t>
            </a: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2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2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2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2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2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2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2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2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2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2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2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2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2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2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2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2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2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2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Nota: los datos expresados corresponden al Valor FOB en millones de d</a:t>
            </a:r>
            <a:r>
              <a:rPr kumimoji="0" 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lares. Tomado de las estad</a:t>
            </a:r>
            <a:r>
              <a:rPr kumimoji="0" 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E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sticas del Banco Central del Ecuador </a:t>
            </a:r>
            <a:r>
              <a:rPr kumimoji="0" 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(2020)</a:t>
            </a:r>
            <a:r>
              <a:rPr kumimoji="0" lang="es-E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s-ES"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Gráfico 8"/>
          <p:cNvGraphicFramePr/>
          <p:nvPr>
            <p:extLst>
              <p:ext uri="{D42A27DB-BD31-4B8C-83A1-F6EECF244321}">
                <p14:modId xmlns:p14="http://schemas.microsoft.com/office/powerpoint/2010/main" val="643186166"/>
              </p:ext>
            </p:extLst>
          </p:nvPr>
        </p:nvGraphicFramePr>
        <p:xfrm>
          <a:off x="-238505" y="2755203"/>
          <a:ext cx="4986990" cy="4102797"/>
        </p:xfrm>
        <a:graphic>
          <a:graphicData uri="http://schemas.openxmlformats.org/drawingml/2006/chart">
            <c:chart xmlns:c="http://schemas.openxmlformats.org/drawingml/2006/chart" xmlns:r="http://schemas.openxmlformats.org/officeDocument/2006/relationships" r:id="rId7"/>
          </a:graphicData>
        </a:graphic>
      </p:graphicFrame>
      <p:sp>
        <p:nvSpPr>
          <p:cNvPr id="10" name="Rectángulo 9"/>
          <p:cNvSpPr/>
          <p:nvPr/>
        </p:nvSpPr>
        <p:spPr>
          <a:xfrm>
            <a:off x="5788627" y="4624227"/>
            <a:ext cx="4885152" cy="130270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a:t>Se determina que los tres principales socios comerciales para Ecuador son China, Japón y Colombia </a:t>
            </a:r>
          </a:p>
        </p:txBody>
      </p:sp>
      <p:sp>
        <p:nvSpPr>
          <p:cNvPr id="3" name="Rectángulo 2"/>
          <p:cNvSpPr/>
          <p:nvPr/>
        </p:nvSpPr>
        <p:spPr>
          <a:xfrm>
            <a:off x="4419404" y="6164998"/>
            <a:ext cx="7558883" cy="523220"/>
          </a:xfrm>
          <a:prstGeom prst="rect">
            <a:avLst/>
          </a:prstGeom>
        </p:spPr>
        <p:txBody>
          <a:bodyPr wrap="square">
            <a:spAutoFit/>
          </a:bodyPr>
          <a:lstStyle/>
          <a:p>
            <a:pPr algn="ctr"/>
            <a:r>
              <a:rPr lang="es-EC" sz="1400" dirty="0"/>
              <a:t>CAPÍTULO IV: ANÁLISIS DE LA EVOLUCIÓN DE LAS EXPORTACIONES DE HARINA DE PESCADO DESDE EL ECUADOR HACIA COLOMBIA, JAPÓN Y CHINA EN EL PERIODO 2013-2018 </a:t>
            </a:r>
            <a:endParaRPr lang="es-ES" sz="1400" dirty="0"/>
          </a:p>
        </p:txBody>
      </p:sp>
    </p:spTree>
    <p:extLst>
      <p:ext uri="{BB962C8B-B14F-4D97-AF65-F5344CB8AC3E}">
        <p14:creationId xmlns:p14="http://schemas.microsoft.com/office/powerpoint/2010/main" val="1304986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123" y="93870"/>
            <a:ext cx="10515600" cy="1325563"/>
          </a:xfrm>
        </p:spPr>
        <p:txBody>
          <a:bodyPr/>
          <a:lstStyle/>
          <a:p>
            <a:r>
              <a:rPr lang="es-ES" u="sng" dirty="0"/>
              <a:t>Inteligencia Comercial- China </a:t>
            </a:r>
          </a:p>
        </p:txBody>
      </p:sp>
      <p:graphicFrame>
        <p:nvGraphicFramePr>
          <p:cNvPr id="4" name="Diagrama 3"/>
          <p:cNvGraphicFramePr/>
          <p:nvPr>
            <p:extLst>
              <p:ext uri="{D42A27DB-BD31-4B8C-83A1-F6EECF244321}">
                <p14:modId xmlns:p14="http://schemas.microsoft.com/office/powerpoint/2010/main" val="966259914"/>
              </p:ext>
            </p:extLst>
          </p:nvPr>
        </p:nvGraphicFramePr>
        <p:xfrm>
          <a:off x="324635" y="1202173"/>
          <a:ext cx="2481196" cy="5361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6826686" y="1202173"/>
            <a:ext cx="4496844" cy="93693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a:t>Barreras Arancelarias</a:t>
            </a:r>
          </a:p>
        </p:txBody>
      </p:sp>
      <p:graphicFrame>
        <p:nvGraphicFramePr>
          <p:cNvPr id="10" name="Tabla 9"/>
          <p:cNvGraphicFramePr>
            <a:graphicFrameLocks noGrp="1"/>
          </p:cNvGraphicFramePr>
          <p:nvPr>
            <p:extLst>
              <p:ext uri="{D42A27DB-BD31-4B8C-83A1-F6EECF244321}">
                <p14:modId xmlns:p14="http://schemas.microsoft.com/office/powerpoint/2010/main" val="2136276299"/>
              </p:ext>
            </p:extLst>
          </p:nvPr>
        </p:nvGraphicFramePr>
        <p:xfrm>
          <a:off x="6461344" y="2506927"/>
          <a:ext cx="5227527" cy="1915479"/>
        </p:xfrm>
        <a:graphic>
          <a:graphicData uri="http://schemas.openxmlformats.org/drawingml/2006/table">
            <a:tbl>
              <a:tblPr firstRow="1" firstCol="1" bandRow="1"/>
              <a:tblGrid>
                <a:gridCol w="1742509">
                  <a:extLst>
                    <a:ext uri="{9D8B030D-6E8A-4147-A177-3AD203B41FA5}">
                      <a16:colId xmlns:a16="http://schemas.microsoft.com/office/drawing/2014/main" xmlns="" val="20000"/>
                    </a:ext>
                  </a:extLst>
                </a:gridCol>
                <a:gridCol w="1742509">
                  <a:extLst>
                    <a:ext uri="{9D8B030D-6E8A-4147-A177-3AD203B41FA5}">
                      <a16:colId xmlns:a16="http://schemas.microsoft.com/office/drawing/2014/main" xmlns="" val="20001"/>
                    </a:ext>
                  </a:extLst>
                </a:gridCol>
                <a:gridCol w="1742509">
                  <a:extLst>
                    <a:ext uri="{9D8B030D-6E8A-4147-A177-3AD203B41FA5}">
                      <a16:colId xmlns:a16="http://schemas.microsoft.com/office/drawing/2014/main" xmlns="" val="20002"/>
                    </a:ext>
                  </a:extLst>
                </a:gridCol>
              </a:tblGrid>
              <a:tr h="418220">
                <a:tc>
                  <a:txBody>
                    <a:bodyPr/>
                    <a:lstStyle/>
                    <a:p>
                      <a:pPr algn="ctr">
                        <a:lnSpc>
                          <a:spcPct val="115000"/>
                        </a:lnSpc>
                        <a:spcAft>
                          <a:spcPts val="0"/>
                        </a:spcAft>
                      </a:pPr>
                      <a:r>
                        <a:rPr lang="es-ES" sz="1400" b="1" dirty="0" err="1">
                          <a:effectLst/>
                          <a:latin typeface="Arial" panose="020B0604020202020204" pitchFamily="34" charset="0"/>
                          <a:ea typeface="Calibri" panose="020F0502020204030204" pitchFamily="34" charset="0"/>
                          <a:cs typeface="Times New Roman" panose="02020603050405020304" pitchFamily="18" charset="0"/>
                        </a:rPr>
                        <a:t>Subpartida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panose="020B0604020202020204" pitchFamily="34" charset="0"/>
                          <a:ea typeface="Calibri" panose="020F0502020204030204" pitchFamily="34" charset="0"/>
                          <a:cs typeface="Times New Roman" panose="02020603050405020304" pitchFamily="18" charset="0"/>
                        </a:rPr>
                        <a:t>Descripción arancelaria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b="1" dirty="0">
                          <a:effectLst/>
                          <a:latin typeface="Arial" panose="020B0604020202020204" pitchFamily="34" charset="0"/>
                          <a:ea typeface="Calibri" panose="020F0502020204030204" pitchFamily="34" charset="0"/>
                          <a:cs typeface="Times New Roman" panose="02020603050405020304" pitchFamily="18" charset="0"/>
                        </a:rPr>
                        <a:t>Porcentaje de arancel</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122014">
                <a:tc>
                  <a:txBody>
                    <a:bodyPr/>
                    <a:lstStyle/>
                    <a:p>
                      <a:pPr>
                        <a:lnSpc>
                          <a:spcPct val="115000"/>
                        </a:lnSpc>
                        <a:spcAft>
                          <a:spcPts val="0"/>
                        </a:spcAft>
                      </a:pPr>
                      <a:r>
                        <a:rPr lang="es-ES" sz="1400" dirty="0">
                          <a:effectLst/>
                          <a:latin typeface="Arial" panose="020B0604020202020204" pitchFamily="34" charset="0"/>
                          <a:ea typeface="Calibri" panose="020F0502020204030204" pitchFamily="34" charset="0"/>
                          <a:cs typeface="Times New Roman" panose="02020603050405020304" pitchFamily="18" charset="0"/>
                        </a:rPr>
                        <a:t>2301.20.10.00</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400" dirty="0">
                          <a:effectLst/>
                          <a:latin typeface="Arial" panose="020B0604020202020204" pitchFamily="34" charset="0"/>
                          <a:ea typeface="Calibri" panose="020F0502020204030204" pitchFamily="34" charset="0"/>
                          <a:cs typeface="Times New Roman" panose="02020603050405020304" pitchFamily="18" charset="0"/>
                        </a:rPr>
                        <a:t>Harinas, polvo y “pallets” de pescado, usados para la alimentación animal</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400" dirty="0">
                          <a:effectLst/>
                          <a:latin typeface="Arial" panose="020B0604020202020204" pitchFamily="34" charset="0"/>
                          <a:ea typeface="Calibri" panose="020F0502020204030204" pitchFamily="34" charset="0"/>
                          <a:cs typeface="Times New Roman" panose="02020603050405020304" pitchFamily="18" charset="0"/>
                        </a:rPr>
                        <a:t>2%</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209110">
                <a:tc>
                  <a:txBody>
                    <a:bodyPr/>
                    <a:lstStyle/>
                    <a:p>
                      <a:pPr>
                        <a:lnSpc>
                          <a:spcPct val="115000"/>
                        </a:lnSpc>
                        <a:spcAft>
                          <a:spcPts val="0"/>
                        </a:spcAft>
                      </a:pPr>
                      <a:r>
                        <a:rPr lang="es-ES" sz="1400">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dirty="0">
                          <a:effectLst/>
                          <a:latin typeface="Arial" panose="020B0604020202020204" pitchFamily="34" charset="0"/>
                          <a:ea typeface="Calibri" panose="020F0502020204030204" pitchFamily="34" charset="0"/>
                          <a:cs typeface="Times New Roman" panose="02020603050405020304" pitchFamily="18" charset="0"/>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effectLst/>
                          <a:latin typeface="Arial" panose="020B0604020202020204" pitchFamily="34" charset="0"/>
                          <a:ea typeface="Calibri" panose="020F0502020204030204" pitchFamily="34" charset="0"/>
                          <a:cs typeface="Times New Roman" panose="02020603050405020304" pitchFamily="18" charset="0"/>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11" name="Rectangle 3"/>
          <p:cNvSpPr>
            <a:spLocks noChangeArrowheads="1"/>
          </p:cNvSpPr>
          <p:nvPr/>
        </p:nvSpPr>
        <p:spPr bwMode="auto">
          <a:xfrm>
            <a:off x="6338171" y="2056589"/>
            <a:ext cx="4797468" cy="281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1" i="0" u="none" strike="noStrike" cap="none" normalizeH="0" baseline="0" dirty="0" bmk="_Toc46182028">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Tabla 24</a:t>
            </a:r>
            <a:r>
              <a:rPr kumimoji="0" lang="es-EC" sz="1100" b="0" i="0" u="none" strike="noStrike" cap="none" normalizeH="0" baseline="0" dirty="0" bmk="_Toc46182028">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es-EC" sz="1100" b="0" i="0" u="none" strike="noStrike" cap="none" normalizeH="0" baseline="0" dirty="0" bmk="_Toc46182028">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s-EC" sz="1100" b="0" i="1" u="none" strike="noStrike" cap="none" normalizeH="0" baseline="0" dirty="0" bmk="_Toc46182028">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Porcentaje Arancelario para la importación en China</a:t>
            </a: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28">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28">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28">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28">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28">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28">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28">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28">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28">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28">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28">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Nota: La tabla muestra el estudio de inteligencia comercial aplicado al mercado chino. Tomado de </a:t>
            </a:r>
            <a:r>
              <a:rPr kumimoji="0" 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kumimoji="0" lang="es-EC" sz="11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Market</a:t>
            </a:r>
            <a:r>
              <a:rPr kumimoji="0" 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Access </a:t>
            </a:r>
            <a:r>
              <a:rPr kumimoji="0" lang="es-EC" sz="11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Map</a:t>
            </a:r>
            <a:r>
              <a:rPr kumimoji="0" 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s.f.)</a:t>
            </a:r>
            <a:r>
              <a:rPr kumimoji="0" lang="es-E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s-ES" sz="1800" b="0" i="0" u="none" strike="noStrike" cap="none" normalizeH="0" baseline="0" dirty="0">
              <a:ln>
                <a:noFill/>
              </a:ln>
              <a:solidFill>
                <a:schemeClr val="tx1"/>
              </a:solidFill>
              <a:effectLst/>
              <a:latin typeface="Arial" panose="020B0604020202020204" pitchFamily="34" charset="0"/>
            </a:endParaRPr>
          </a:p>
        </p:txBody>
      </p:sp>
      <p:pic>
        <p:nvPicPr>
          <p:cNvPr id="4103" name="Picture 7" descr="Arancel - Qué es, definición y significado | Economiped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2854" y="4860143"/>
            <a:ext cx="3412489" cy="19978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Diagrama 16"/>
          <p:cNvGraphicFramePr/>
          <p:nvPr>
            <p:extLst>
              <p:ext uri="{D42A27DB-BD31-4B8C-83A1-F6EECF244321}">
                <p14:modId xmlns:p14="http://schemas.microsoft.com/office/powerpoint/2010/main" val="4095616664"/>
              </p:ext>
            </p:extLst>
          </p:nvPr>
        </p:nvGraphicFramePr>
        <p:xfrm>
          <a:off x="3017631" y="1202173"/>
          <a:ext cx="3194136" cy="53491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Rectángulo 8"/>
          <p:cNvSpPr/>
          <p:nvPr/>
        </p:nvSpPr>
        <p:spPr>
          <a:xfrm>
            <a:off x="-97433" y="-21271"/>
            <a:ext cx="11786304" cy="523220"/>
          </a:xfrm>
          <a:prstGeom prst="rect">
            <a:avLst/>
          </a:prstGeom>
        </p:spPr>
        <p:txBody>
          <a:bodyPr wrap="square">
            <a:spAutoFit/>
          </a:bodyPr>
          <a:lstStyle/>
          <a:p>
            <a:pPr algn="ctr"/>
            <a:r>
              <a:rPr lang="es-EC" sz="1400" dirty="0"/>
              <a:t>CAPÍTULO IV: ANÁLISIS DE LA EVOLUCIÓN DE LAS EXPORTACIONES DE HARINA DE PESCADO DESDE EL ECUADOR HACIA COLOMBIA, JAPÓN Y CHINA EN EL PERIODO 2013-2018 </a:t>
            </a:r>
            <a:endParaRPr lang="es-ES" sz="1400" dirty="0"/>
          </a:p>
        </p:txBody>
      </p:sp>
    </p:spTree>
    <p:extLst>
      <p:ext uri="{BB962C8B-B14F-4D97-AF65-F5344CB8AC3E}">
        <p14:creationId xmlns:p14="http://schemas.microsoft.com/office/powerpoint/2010/main" val="2243533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009" y="449196"/>
            <a:ext cx="10515600" cy="1325563"/>
          </a:xfrm>
        </p:spPr>
        <p:txBody>
          <a:bodyPr/>
          <a:lstStyle/>
          <a:p>
            <a:r>
              <a:rPr lang="es-ES" u="sng" dirty="0"/>
              <a:t>Exportaciones hacia China</a:t>
            </a:r>
          </a:p>
        </p:txBody>
      </p:sp>
      <p:graphicFrame>
        <p:nvGraphicFramePr>
          <p:cNvPr id="6" name="Tabla 5"/>
          <p:cNvGraphicFramePr>
            <a:graphicFrameLocks noGrp="1"/>
          </p:cNvGraphicFramePr>
          <p:nvPr>
            <p:extLst>
              <p:ext uri="{D42A27DB-BD31-4B8C-83A1-F6EECF244321}">
                <p14:modId xmlns:p14="http://schemas.microsoft.com/office/powerpoint/2010/main" val="2450354394"/>
              </p:ext>
            </p:extLst>
          </p:nvPr>
        </p:nvGraphicFramePr>
        <p:xfrm>
          <a:off x="211899" y="2474334"/>
          <a:ext cx="6289109" cy="3745438"/>
        </p:xfrm>
        <a:graphic>
          <a:graphicData uri="http://schemas.openxmlformats.org/drawingml/2006/table">
            <a:tbl>
              <a:tblPr firstRow="1" firstCol="1" bandRow="1"/>
              <a:tblGrid>
                <a:gridCol w="1423854">
                  <a:extLst>
                    <a:ext uri="{9D8B030D-6E8A-4147-A177-3AD203B41FA5}">
                      <a16:colId xmlns:a16="http://schemas.microsoft.com/office/drawing/2014/main" xmlns="" val="20000"/>
                    </a:ext>
                  </a:extLst>
                </a:gridCol>
                <a:gridCol w="1820068">
                  <a:extLst>
                    <a:ext uri="{9D8B030D-6E8A-4147-A177-3AD203B41FA5}">
                      <a16:colId xmlns:a16="http://schemas.microsoft.com/office/drawing/2014/main" xmlns="" val="20001"/>
                    </a:ext>
                  </a:extLst>
                </a:gridCol>
                <a:gridCol w="1592167">
                  <a:extLst>
                    <a:ext uri="{9D8B030D-6E8A-4147-A177-3AD203B41FA5}">
                      <a16:colId xmlns:a16="http://schemas.microsoft.com/office/drawing/2014/main" xmlns="" val="20002"/>
                    </a:ext>
                  </a:extLst>
                </a:gridCol>
                <a:gridCol w="1453020">
                  <a:extLst>
                    <a:ext uri="{9D8B030D-6E8A-4147-A177-3AD203B41FA5}">
                      <a16:colId xmlns:a16="http://schemas.microsoft.com/office/drawing/2014/main" xmlns="" val="20003"/>
                    </a:ext>
                  </a:extLst>
                </a:gridCol>
              </a:tblGrid>
              <a:tr h="969406">
                <a:tc>
                  <a:txBody>
                    <a:bodyPr/>
                    <a:lstStyle/>
                    <a:p>
                      <a:pPr algn="ctr">
                        <a:lnSpc>
                          <a:spcPct val="115000"/>
                        </a:lnSpc>
                        <a:spcAft>
                          <a:spcPts val="0"/>
                        </a:spcAft>
                      </a:pPr>
                      <a:r>
                        <a:rPr lang="es-E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Año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FOB (millones USD)</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Peso Neto (ton)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Precio FOB promedio/ton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62672">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61,3</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37846,9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1609,05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462672">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21062,4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1673,11</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2"/>
                  </a:ext>
                </a:extLst>
              </a:tr>
              <a:tr h="462672">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43,8</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23603,4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1819,51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3"/>
                  </a:ext>
                </a:extLst>
              </a:tr>
              <a:tr h="462672">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86,1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58599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1479,73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4"/>
                  </a:ext>
                </a:extLst>
              </a:tr>
              <a:tr h="462672">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48638,2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1358,12</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5"/>
                  </a:ext>
                </a:extLst>
              </a:tr>
              <a:tr h="462672">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29,6</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18175,7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1481,66</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7" name="Rectangle 2"/>
          <p:cNvSpPr>
            <a:spLocks noChangeArrowheads="1"/>
          </p:cNvSpPr>
          <p:nvPr/>
        </p:nvSpPr>
        <p:spPr bwMode="auto">
          <a:xfrm>
            <a:off x="24009" y="2007951"/>
            <a:ext cx="6664890"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1" i="0" u="none" strike="noStrike" cap="none" normalizeH="0" baseline="0" dirty="0" bmk="_Toc4618203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Tabla 27</a:t>
            </a:r>
            <a:r>
              <a:rPr kumimoji="0" lang="es-EC" sz="1100" b="0" i="0" u="none" strike="noStrike" cap="none" normalizeH="0" baseline="0" dirty="0" bmk="_Toc4618203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br>
              <a:rPr kumimoji="0" lang="es-EC" sz="1100" b="0" i="0" u="none" strike="noStrike" cap="none" normalizeH="0" baseline="0" dirty="0" bmk="_Toc4618203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s-EC" sz="1100" b="0" i="1" u="none" strike="noStrike" cap="none" normalizeH="0" baseline="0" dirty="0" bmk="_Toc4618203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Exportación de Harina de Pescado desde Ecuador hacia China</a:t>
            </a: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1">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1">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1">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1">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1">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1">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1">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1">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1">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1">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1">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31">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1">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31">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1">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31">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1">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31">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1">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31">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1">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31">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Nota: La tabla muestra las exportaciones desde el Ecuador hacia China. Tomado (Banco Central del Ecuador, 2020)</a:t>
            </a:r>
            <a:endParaRPr kumimoji="0" lang="es-EC"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Gráfico 7"/>
          <p:cNvGraphicFramePr/>
          <p:nvPr>
            <p:extLst>
              <p:ext uri="{D42A27DB-BD31-4B8C-83A1-F6EECF244321}">
                <p14:modId xmlns:p14="http://schemas.microsoft.com/office/powerpoint/2010/main" val="3606114961"/>
              </p:ext>
            </p:extLst>
          </p:nvPr>
        </p:nvGraphicFramePr>
        <p:xfrm>
          <a:off x="6739003" y="1325563"/>
          <a:ext cx="5283835" cy="4361253"/>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ángulo 8"/>
          <p:cNvSpPr/>
          <p:nvPr/>
        </p:nvSpPr>
        <p:spPr>
          <a:xfrm>
            <a:off x="24009" y="141552"/>
            <a:ext cx="11330928" cy="584775"/>
          </a:xfrm>
          <a:prstGeom prst="rect">
            <a:avLst/>
          </a:prstGeom>
        </p:spPr>
        <p:txBody>
          <a:bodyPr wrap="square">
            <a:spAutoFit/>
          </a:bodyPr>
          <a:lstStyle/>
          <a:p>
            <a:pPr algn="ctr"/>
            <a:r>
              <a:rPr lang="es-EC" sz="1600" dirty="0"/>
              <a:t>CAPÍTULO IV: ANÁLISIS DE LA EVOLUCIÓN DE LAS EXPORTACIONES DE HARINA DE PESCADO DESDE EL ECUADOR HACIA COLOMBIA, JAPÓN Y CHINA EN EL PERIODO 2013-2018 </a:t>
            </a:r>
            <a:endParaRPr lang="es-ES" sz="1600" dirty="0"/>
          </a:p>
        </p:txBody>
      </p:sp>
    </p:spTree>
    <p:extLst>
      <p:ext uri="{BB962C8B-B14F-4D97-AF65-F5344CB8AC3E}">
        <p14:creationId xmlns:p14="http://schemas.microsoft.com/office/powerpoint/2010/main" val="1048223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2838" y="127130"/>
            <a:ext cx="10515600" cy="1325563"/>
          </a:xfrm>
        </p:spPr>
        <p:txBody>
          <a:bodyPr>
            <a:normAutofit fontScale="90000"/>
          </a:bodyPr>
          <a:lstStyle/>
          <a:p>
            <a:r>
              <a:rPr lang="es-ES" u="sng" dirty="0"/>
              <a:t>Participación de las Exportaciones hacia China frente a las exportaciones totales</a:t>
            </a:r>
          </a:p>
        </p:txBody>
      </p:sp>
      <p:graphicFrame>
        <p:nvGraphicFramePr>
          <p:cNvPr id="6" name="Tabla 5"/>
          <p:cNvGraphicFramePr>
            <a:graphicFrameLocks noGrp="1"/>
          </p:cNvGraphicFramePr>
          <p:nvPr>
            <p:extLst>
              <p:ext uri="{D42A27DB-BD31-4B8C-83A1-F6EECF244321}">
                <p14:modId xmlns:p14="http://schemas.microsoft.com/office/powerpoint/2010/main" val="3996499637"/>
              </p:ext>
            </p:extLst>
          </p:nvPr>
        </p:nvGraphicFramePr>
        <p:xfrm>
          <a:off x="299580" y="2489585"/>
          <a:ext cx="6213953" cy="3448961"/>
        </p:xfrm>
        <a:graphic>
          <a:graphicData uri="http://schemas.openxmlformats.org/drawingml/2006/table">
            <a:tbl>
              <a:tblPr firstRow="1" firstCol="1" bandRow="1"/>
              <a:tblGrid>
                <a:gridCol w="1051611">
                  <a:extLst>
                    <a:ext uri="{9D8B030D-6E8A-4147-A177-3AD203B41FA5}">
                      <a16:colId xmlns:a16="http://schemas.microsoft.com/office/drawing/2014/main" xmlns="" val="20000"/>
                    </a:ext>
                  </a:extLst>
                </a:gridCol>
                <a:gridCol w="1291517">
                  <a:extLst>
                    <a:ext uri="{9D8B030D-6E8A-4147-A177-3AD203B41FA5}">
                      <a16:colId xmlns:a16="http://schemas.microsoft.com/office/drawing/2014/main" xmlns="" val="20001"/>
                    </a:ext>
                  </a:extLst>
                </a:gridCol>
                <a:gridCol w="1290275">
                  <a:extLst>
                    <a:ext uri="{9D8B030D-6E8A-4147-A177-3AD203B41FA5}">
                      <a16:colId xmlns:a16="http://schemas.microsoft.com/office/drawing/2014/main" xmlns="" val="20002"/>
                    </a:ext>
                  </a:extLst>
                </a:gridCol>
                <a:gridCol w="1290275">
                  <a:extLst>
                    <a:ext uri="{9D8B030D-6E8A-4147-A177-3AD203B41FA5}">
                      <a16:colId xmlns:a16="http://schemas.microsoft.com/office/drawing/2014/main" xmlns="" val="20003"/>
                    </a:ext>
                  </a:extLst>
                </a:gridCol>
                <a:gridCol w="1290275">
                  <a:extLst>
                    <a:ext uri="{9D8B030D-6E8A-4147-A177-3AD203B41FA5}">
                      <a16:colId xmlns:a16="http://schemas.microsoft.com/office/drawing/2014/main" xmlns="" val="20004"/>
                    </a:ext>
                  </a:extLst>
                </a:gridCol>
              </a:tblGrid>
              <a:tr h="1870732">
                <a:tc>
                  <a:txBody>
                    <a:bodyPr/>
                    <a:lstStyle/>
                    <a:p>
                      <a:pPr algn="ctr">
                        <a:lnSpc>
                          <a:spcPct val="115000"/>
                        </a:lnSpc>
                        <a:spcAft>
                          <a:spcPts val="0"/>
                        </a:spcAft>
                      </a:pPr>
                      <a:r>
                        <a:rPr lang="es-E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Año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exportaciones de Ecuador FOB (millones USD)</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exportaciones de Ecuador a China FOB (millones USD)</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Participación de las exportaciones de Ecuador hacia China en las exportaciones totales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Variación de la participación en las exportaciones ecuatorianas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50310">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98962,8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36.940,20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37,33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4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250310">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71465,4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20.894,50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29,24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-21,67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2"/>
                  </a:ext>
                </a:extLst>
              </a:tr>
              <a:tr h="250310">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67824,4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22.350,50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32,95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12,71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3"/>
                  </a:ext>
                </a:extLst>
              </a:tr>
              <a:tr h="250310">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117372,1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70.004,30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59,64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80,99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4"/>
                  </a:ext>
                </a:extLst>
              </a:tr>
              <a:tr h="250310">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78502,5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39.550,70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50,38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-15,53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5"/>
                  </a:ext>
                </a:extLst>
              </a:tr>
              <a:tr h="250310">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39517,9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15657,9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39,62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-21,36</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7" name="Rectangle 2"/>
          <p:cNvSpPr>
            <a:spLocks noChangeArrowheads="1"/>
          </p:cNvSpPr>
          <p:nvPr/>
        </p:nvSpPr>
        <p:spPr bwMode="auto">
          <a:xfrm>
            <a:off x="250521" y="1935092"/>
            <a:ext cx="6213953"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1" i="0" u="none" strike="noStrike" cap="none" normalizeH="0" baseline="0" dirty="0" bmk="_Toc46182032">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Tabla 28</a:t>
            </a:r>
            <a:br>
              <a:rPr kumimoji="0" lang="es-EC" sz="1100" b="1" i="0" u="none" strike="noStrike" cap="none" normalizeH="0" baseline="0" dirty="0" bmk="_Toc46182032">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s-EC" sz="1100" b="0" i="1" u="none" strike="noStrike" cap="none" normalizeH="0" baseline="0" dirty="0" bmk="_Toc46182032">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Participación de las Exportaciones hacia China frente a las exportaciones totales</a:t>
            </a:r>
            <a:endParaRPr kumimoji="0" lang="es-EC" sz="1100" b="0" i="1" u="none" strike="noStrike" cap="none" normalizeH="0" baseline="0" dirty="0" bmk="_Toc4618203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3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3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3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3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3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3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3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3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3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3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Nota: la tabla muestra la participaci</a:t>
            </a:r>
            <a:r>
              <a:rPr kumimoji="0" lang="es-EC"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de las exportaciones a China de harina de pescado frente a las exportaciones totales del Ecuador. Tomado de estad</a:t>
            </a:r>
            <a:r>
              <a:rPr kumimoji="0" lang="es-EC"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sticas del Banco Central del Ecuador. (Banco Central del Ecuador, 2020)</a:t>
            </a:r>
            <a:r>
              <a:rPr kumimoji="0" lang="es-E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s-ES"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Gráfico 7"/>
          <p:cNvGraphicFramePr/>
          <p:nvPr>
            <p:extLst>
              <p:ext uri="{D42A27DB-BD31-4B8C-83A1-F6EECF244321}">
                <p14:modId xmlns:p14="http://schemas.microsoft.com/office/powerpoint/2010/main" val="3194648209"/>
              </p:ext>
            </p:extLst>
          </p:nvPr>
        </p:nvGraphicFramePr>
        <p:xfrm>
          <a:off x="6631488" y="2301344"/>
          <a:ext cx="5410200" cy="39456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5431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43337"/>
            <a:ext cx="10515600" cy="1325563"/>
          </a:xfrm>
        </p:spPr>
        <p:txBody>
          <a:bodyPr/>
          <a:lstStyle/>
          <a:p>
            <a:r>
              <a:rPr lang="es-ES" u="sng" dirty="0"/>
              <a:t>Inteligencia Comercial- Japón  </a:t>
            </a:r>
            <a:endParaRPr lang="es-ES" dirty="0"/>
          </a:p>
        </p:txBody>
      </p:sp>
      <p:graphicFrame>
        <p:nvGraphicFramePr>
          <p:cNvPr id="7" name="Diagrama 6"/>
          <p:cNvGraphicFramePr/>
          <p:nvPr>
            <p:extLst>
              <p:ext uri="{D42A27DB-BD31-4B8C-83A1-F6EECF244321}">
                <p14:modId xmlns:p14="http://schemas.microsoft.com/office/powerpoint/2010/main" val="1735840503"/>
              </p:ext>
            </p:extLst>
          </p:nvPr>
        </p:nvGraphicFramePr>
        <p:xfrm>
          <a:off x="305322" y="1252602"/>
          <a:ext cx="2400300" cy="5198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527762977"/>
              </p:ext>
            </p:extLst>
          </p:nvPr>
        </p:nvGraphicFramePr>
        <p:xfrm>
          <a:off x="7038584" y="1873211"/>
          <a:ext cx="4898721" cy="4165665"/>
        </p:xfrm>
        <a:graphic>
          <a:graphicData uri="http://schemas.openxmlformats.org/drawingml/2006/table">
            <a:tbl>
              <a:tblPr firstRow="1" firstCol="1" bandRow="1"/>
              <a:tblGrid>
                <a:gridCol w="1632907">
                  <a:extLst>
                    <a:ext uri="{9D8B030D-6E8A-4147-A177-3AD203B41FA5}">
                      <a16:colId xmlns:a16="http://schemas.microsoft.com/office/drawing/2014/main" xmlns="" val="20000"/>
                    </a:ext>
                  </a:extLst>
                </a:gridCol>
                <a:gridCol w="1632907">
                  <a:extLst>
                    <a:ext uri="{9D8B030D-6E8A-4147-A177-3AD203B41FA5}">
                      <a16:colId xmlns:a16="http://schemas.microsoft.com/office/drawing/2014/main" xmlns="" val="20001"/>
                    </a:ext>
                  </a:extLst>
                </a:gridCol>
                <a:gridCol w="1632907">
                  <a:extLst>
                    <a:ext uri="{9D8B030D-6E8A-4147-A177-3AD203B41FA5}">
                      <a16:colId xmlns:a16="http://schemas.microsoft.com/office/drawing/2014/main" xmlns="" val="20002"/>
                    </a:ext>
                  </a:extLst>
                </a:gridCol>
              </a:tblGrid>
              <a:tr h="354061">
                <a:tc>
                  <a:txBody>
                    <a:bodyPr/>
                    <a:lstStyle/>
                    <a:p>
                      <a:pPr algn="ctr">
                        <a:lnSpc>
                          <a:spcPct val="115000"/>
                        </a:lnSpc>
                        <a:spcAft>
                          <a:spcPts val="0"/>
                        </a:spcAft>
                      </a:pPr>
                      <a:r>
                        <a:rPr lang="es-EC" sz="1200" b="1" dirty="0" err="1">
                          <a:effectLst/>
                          <a:latin typeface="Arial" panose="020B0604020202020204" pitchFamily="34" charset="0"/>
                          <a:ea typeface="Calibri" panose="020F0502020204030204" pitchFamily="34" charset="0"/>
                          <a:cs typeface="Times New Roman" panose="02020603050405020304" pitchFamily="18" charset="0"/>
                        </a:rPr>
                        <a:t>Subpartida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dirty="0">
                          <a:effectLst/>
                          <a:latin typeface="Arial" panose="020B0604020202020204" pitchFamily="34" charset="0"/>
                          <a:ea typeface="Calibri" panose="020F0502020204030204" pitchFamily="34" charset="0"/>
                          <a:cs typeface="Times New Roman" panose="02020603050405020304" pitchFamily="18" charset="0"/>
                        </a:rPr>
                        <a:t>Descripción arancelaria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effectLst/>
                          <a:latin typeface="Arial" panose="020B0604020202020204" pitchFamily="34" charset="0"/>
                          <a:ea typeface="Calibri" panose="020F0502020204030204" pitchFamily="34" charset="0"/>
                          <a:cs typeface="Times New Roman" panose="02020603050405020304" pitchFamily="18" charset="0"/>
                        </a:rPr>
                        <a:t>Porcentaje de arancel</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463771">
                <a:tc>
                  <a:txBody>
                    <a:bodyPr/>
                    <a:lstStyle/>
                    <a:p>
                      <a:pPr>
                        <a:lnSpc>
                          <a:spcPct val="115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230120010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Harinas, harinas y pellets, de carne o despojos, de pescado o de crustáceos, moluscos u otros invertebrados acuáticos, no aptos para el consumo humano; chicharrones: harinas, harinas y pellets, de pescado o de crustáceos, moluscos u otros invertebrados acuáticos: harinas, harinas y pellets, de pescado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200" dirty="0">
                          <a:effectLst/>
                          <a:latin typeface="Arial" panose="020B0604020202020204" pitchFamily="34" charset="0"/>
                          <a:ea typeface="Calibri" panose="020F0502020204030204" pitchFamily="34" charset="0"/>
                          <a:cs typeface="Times New Roman" panose="02020603050405020304" pitchFamily="18" charset="0"/>
                        </a:rPr>
                        <a:t>0%</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171137">
                <a:tc>
                  <a:txBody>
                    <a:bodyPr/>
                    <a:lstStyle/>
                    <a:p>
                      <a:pPr>
                        <a:lnSpc>
                          <a:spcPct val="115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effectLst/>
                          <a:latin typeface="Arial" panose="020B0604020202020204" pitchFamily="34" charset="0"/>
                          <a:ea typeface="Calibri" panose="020F0502020204030204" pitchFamily="34" charset="0"/>
                          <a:cs typeface="Times New Roman" panose="02020603050405020304" pitchFamily="18" charset="0"/>
                        </a:rPr>
                        <a:t>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effectLst/>
                          <a:latin typeface="Arial" panose="020B0604020202020204" pitchFamily="34" charset="0"/>
                          <a:ea typeface="Calibri" panose="020F0502020204030204" pitchFamily="34" charset="0"/>
                          <a:cs typeface="Times New Roman" panose="02020603050405020304" pitchFamily="18" charset="0"/>
                        </a:rPr>
                        <a:t>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11" name="Rectangle 2"/>
          <p:cNvSpPr>
            <a:spLocks noChangeArrowheads="1"/>
          </p:cNvSpPr>
          <p:nvPr/>
        </p:nvSpPr>
        <p:spPr bwMode="auto">
          <a:xfrm>
            <a:off x="7101214" y="1314353"/>
            <a:ext cx="3108543"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1" i="0" u="none" strike="noStrike" cap="none" normalizeH="0" baseline="0" dirty="0" bmk="_Toc46182036">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Tabla 32</a:t>
            </a:r>
            <a:r>
              <a:rPr kumimoji="0" lang="es-EC" sz="1100" b="0" i="0" u="none" strike="noStrike" cap="none" normalizeH="0" baseline="0" dirty="0" bmk="_Toc46182036">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es-EC" sz="1100" b="0" i="0" u="none" strike="noStrike" cap="none" normalizeH="0" baseline="0" dirty="0" bmk="_Toc46182036">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s-EC" sz="1100" b="0" i="1" u="none" strike="noStrike" cap="none" normalizeH="0" baseline="0" dirty="0" bmk="_Toc46182036">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Tarifa arancelaria aplicada en Japón</a:t>
            </a:r>
            <a:r>
              <a:rPr kumimoji="0" 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s-EC" sz="11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Nota: </a:t>
            </a:r>
            <a:r>
              <a:rPr kumimoji="0" lang="en-US" sz="11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Tomado</a:t>
            </a:r>
            <a:r>
              <a:rPr kumimoji="0" 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de  (Market Access Map, 2018) </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12" name="Título 1"/>
          <p:cNvSpPr txBox="1">
            <a:spLocks/>
          </p:cNvSpPr>
          <p:nvPr/>
        </p:nvSpPr>
        <p:spPr>
          <a:xfrm>
            <a:off x="7189940" y="857973"/>
            <a:ext cx="3820437" cy="648507"/>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a:t>Barreras Arancelarias</a:t>
            </a:r>
          </a:p>
        </p:txBody>
      </p:sp>
      <p:graphicFrame>
        <p:nvGraphicFramePr>
          <p:cNvPr id="13" name="Diagrama 12"/>
          <p:cNvGraphicFramePr/>
          <p:nvPr>
            <p:extLst>
              <p:ext uri="{D42A27DB-BD31-4B8C-83A1-F6EECF244321}">
                <p14:modId xmlns:p14="http://schemas.microsoft.com/office/powerpoint/2010/main" val="3101663730"/>
              </p:ext>
            </p:extLst>
          </p:nvPr>
        </p:nvGraphicFramePr>
        <p:xfrm>
          <a:off x="3194139" y="961644"/>
          <a:ext cx="3106455" cy="59637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69372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4633" y="289969"/>
            <a:ext cx="6577208" cy="411489"/>
          </a:xfrm>
        </p:spPr>
        <p:txBody>
          <a:bodyPr>
            <a:normAutofit fontScale="90000"/>
          </a:bodyPr>
          <a:lstStyle/>
          <a:p>
            <a:r>
              <a:rPr lang="es-ES" u="sng" dirty="0"/>
              <a:t>Exportaciones hacia Japón</a:t>
            </a:r>
            <a:endParaRPr lang="es-ES" dirty="0"/>
          </a:p>
        </p:txBody>
      </p:sp>
      <p:graphicFrame>
        <p:nvGraphicFramePr>
          <p:cNvPr id="7" name="Tabla 6"/>
          <p:cNvGraphicFramePr>
            <a:graphicFrameLocks noGrp="1"/>
          </p:cNvGraphicFramePr>
          <p:nvPr>
            <p:extLst>
              <p:ext uri="{D42A27DB-BD31-4B8C-83A1-F6EECF244321}">
                <p14:modId xmlns:p14="http://schemas.microsoft.com/office/powerpoint/2010/main" val="464597128"/>
              </p:ext>
            </p:extLst>
          </p:nvPr>
        </p:nvGraphicFramePr>
        <p:xfrm>
          <a:off x="224425" y="1988429"/>
          <a:ext cx="6577208" cy="3247451"/>
        </p:xfrm>
        <a:graphic>
          <a:graphicData uri="http://schemas.openxmlformats.org/drawingml/2006/table">
            <a:tbl>
              <a:tblPr firstRow="1" firstCol="1" bandRow="1"/>
              <a:tblGrid>
                <a:gridCol w="1607470">
                  <a:extLst>
                    <a:ext uri="{9D8B030D-6E8A-4147-A177-3AD203B41FA5}">
                      <a16:colId xmlns:a16="http://schemas.microsoft.com/office/drawing/2014/main" xmlns="" val="20000"/>
                    </a:ext>
                  </a:extLst>
                </a:gridCol>
                <a:gridCol w="1525912">
                  <a:extLst>
                    <a:ext uri="{9D8B030D-6E8A-4147-A177-3AD203B41FA5}">
                      <a16:colId xmlns:a16="http://schemas.microsoft.com/office/drawing/2014/main" xmlns="" val="20001"/>
                    </a:ext>
                  </a:extLst>
                </a:gridCol>
                <a:gridCol w="1523281">
                  <a:extLst>
                    <a:ext uri="{9D8B030D-6E8A-4147-A177-3AD203B41FA5}">
                      <a16:colId xmlns:a16="http://schemas.microsoft.com/office/drawing/2014/main" xmlns="" val="20002"/>
                    </a:ext>
                  </a:extLst>
                </a:gridCol>
                <a:gridCol w="1920545">
                  <a:extLst>
                    <a:ext uri="{9D8B030D-6E8A-4147-A177-3AD203B41FA5}">
                      <a16:colId xmlns:a16="http://schemas.microsoft.com/office/drawing/2014/main" xmlns="" val="20003"/>
                    </a:ext>
                  </a:extLst>
                </a:gridCol>
              </a:tblGrid>
              <a:tr h="785411">
                <a:tc>
                  <a:txBody>
                    <a:bodyPr/>
                    <a:lstStyle/>
                    <a:p>
                      <a:pPr algn="ctr">
                        <a:lnSpc>
                          <a:spcPct val="115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AÑO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FOB (millones USD)</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Peso Neto (ton)</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Precio FOB promedio/ton</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10340">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43,70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33881,90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1293,11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410340">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29,70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22656,40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1302,99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2"/>
                  </a:ext>
                </a:extLst>
              </a:tr>
              <a:tr h="410340">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23507,50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1436,24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3"/>
                  </a:ext>
                </a:extLst>
              </a:tr>
              <a:tr h="410340">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20,90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16716,00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1251,02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4"/>
                  </a:ext>
                </a:extLst>
              </a:tr>
              <a:tr h="410340">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14,30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13031,80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1096,99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5"/>
                  </a:ext>
                </a:extLst>
              </a:tr>
              <a:tr h="410340">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14,70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10996,10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1328,45</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8" name="Rectangle 2"/>
          <p:cNvSpPr>
            <a:spLocks noChangeArrowheads="1"/>
          </p:cNvSpPr>
          <p:nvPr/>
        </p:nvSpPr>
        <p:spPr bwMode="auto">
          <a:xfrm>
            <a:off x="111691" y="1539323"/>
            <a:ext cx="6702468"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1" i="0" u="none" strike="noStrike" cap="none" normalizeH="0" baseline="0" dirty="0" bmk="_Toc46182039">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Tabla 35 </a:t>
            </a:r>
            <a:r>
              <a:rPr kumimoji="0" lang="es-EC" sz="1100" b="0" i="0" u="none" strike="noStrike" cap="none" normalizeH="0" baseline="0" dirty="0" bmk="_Toc46182039">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es-EC" sz="1100" b="0" i="0" u="none" strike="noStrike" cap="none" normalizeH="0" baseline="0" dirty="0" bmk="_Toc46182039">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s-EC" sz="1100" b="0" i="1" u="none" strike="noStrike" cap="none" normalizeH="0" baseline="0" dirty="0" bmk="_Toc46182039">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Exportación de harina de pescado desde Ecuador a Japón</a:t>
            </a: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9">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39">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9">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39">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9">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39">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9">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39">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9">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39">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9">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39">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9">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39">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9">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39">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9">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39">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39">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39">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Nota: Tomado de las estad</a:t>
            </a:r>
            <a:r>
              <a:rPr kumimoji="0" lang="es-EC"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sticas de comercio exterior entre Ecuador y Jap</a:t>
            </a:r>
            <a:r>
              <a:rPr kumimoji="0" lang="es-EC"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del Banco Central del Ecuador (2020)</a:t>
            </a:r>
            <a:r>
              <a:rPr kumimoji="0" lang="es-E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s-ES"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Gráfico 8"/>
          <p:cNvGraphicFramePr/>
          <p:nvPr>
            <p:extLst>
              <p:ext uri="{D42A27DB-BD31-4B8C-83A1-F6EECF244321}">
                <p14:modId xmlns:p14="http://schemas.microsoft.com/office/powerpoint/2010/main" val="2009905463"/>
              </p:ext>
            </p:extLst>
          </p:nvPr>
        </p:nvGraphicFramePr>
        <p:xfrm>
          <a:off x="6814159" y="1421815"/>
          <a:ext cx="5210175" cy="4258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6886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690" y="164708"/>
            <a:ext cx="11074052" cy="1050317"/>
          </a:xfrm>
        </p:spPr>
        <p:txBody>
          <a:bodyPr>
            <a:noAutofit/>
          </a:bodyPr>
          <a:lstStyle/>
          <a:p>
            <a:r>
              <a:rPr lang="es-ES" sz="4000" u="sng" dirty="0"/>
              <a:t>Participación de las Exportaciones hacia Japón frente a las exportaciones totales</a:t>
            </a:r>
            <a:endParaRPr lang="es-ES" sz="4000" dirty="0"/>
          </a:p>
        </p:txBody>
      </p:sp>
      <p:graphicFrame>
        <p:nvGraphicFramePr>
          <p:cNvPr id="6" name="Tabla 5"/>
          <p:cNvGraphicFramePr>
            <a:graphicFrameLocks noGrp="1"/>
          </p:cNvGraphicFramePr>
          <p:nvPr>
            <p:extLst>
              <p:ext uri="{D42A27DB-BD31-4B8C-83A1-F6EECF244321}">
                <p14:modId xmlns:p14="http://schemas.microsoft.com/office/powerpoint/2010/main" val="1641249036"/>
              </p:ext>
            </p:extLst>
          </p:nvPr>
        </p:nvGraphicFramePr>
        <p:xfrm>
          <a:off x="296972" y="2083566"/>
          <a:ext cx="6126273" cy="3955429"/>
        </p:xfrm>
        <a:graphic>
          <a:graphicData uri="http://schemas.openxmlformats.org/drawingml/2006/table">
            <a:tbl>
              <a:tblPr firstRow="1" firstCol="1" bandRow="1"/>
              <a:tblGrid>
                <a:gridCol w="587791">
                  <a:extLst>
                    <a:ext uri="{9D8B030D-6E8A-4147-A177-3AD203B41FA5}">
                      <a16:colId xmlns:a16="http://schemas.microsoft.com/office/drawing/2014/main" xmlns="" val="20000"/>
                    </a:ext>
                  </a:extLst>
                </a:gridCol>
                <a:gridCol w="1399559">
                  <a:extLst>
                    <a:ext uri="{9D8B030D-6E8A-4147-A177-3AD203B41FA5}">
                      <a16:colId xmlns:a16="http://schemas.microsoft.com/office/drawing/2014/main" xmlns="" val="20001"/>
                    </a:ext>
                  </a:extLst>
                </a:gridCol>
                <a:gridCol w="1399559">
                  <a:extLst>
                    <a:ext uri="{9D8B030D-6E8A-4147-A177-3AD203B41FA5}">
                      <a16:colId xmlns:a16="http://schemas.microsoft.com/office/drawing/2014/main" xmlns="" val="20002"/>
                    </a:ext>
                  </a:extLst>
                </a:gridCol>
                <a:gridCol w="1399559">
                  <a:extLst>
                    <a:ext uri="{9D8B030D-6E8A-4147-A177-3AD203B41FA5}">
                      <a16:colId xmlns:a16="http://schemas.microsoft.com/office/drawing/2014/main" xmlns="" val="20003"/>
                    </a:ext>
                  </a:extLst>
                </a:gridCol>
                <a:gridCol w="1339805">
                  <a:extLst>
                    <a:ext uri="{9D8B030D-6E8A-4147-A177-3AD203B41FA5}">
                      <a16:colId xmlns:a16="http://schemas.microsoft.com/office/drawing/2014/main" xmlns="" val="20004"/>
                    </a:ext>
                  </a:extLst>
                </a:gridCol>
              </a:tblGrid>
              <a:tr h="2269366">
                <a:tc>
                  <a:txBody>
                    <a:bodyPr/>
                    <a:lstStyle/>
                    <a:p>
                      <a:pPr algn="ctr">
                        <a:lnSpc>
                          <a:spcPct val="115000"/>
                        </a:lnSpc>
                        <a:spcAft>
                          <a:spcPts val="0"/>
                        </a:spcAft>
                      </a:pPr>
                      <a:r>
                        <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Año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exportaciones de Ecuador FOB (millones USD)</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exportaciones de Ecuador a Japón  FOB (millones USD)</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Participación de las exportaciones de Ecuador hacia Japón  en las exportaciones totales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Variación de la participación en las exportaciones ecuatorianas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74748">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144,8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30,18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4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274748">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104,10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29,70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28,53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-5,46</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2"/>
                  </a:ext>
                </a:extLst>
              </a:tr>
              <a:tr h="274748">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111,20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34,20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30,76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7,80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3"/>
                  </a:ext>
                </a:extLst>
              </a:tr>
              <a:tr h="274748">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148,30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20,90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14,09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-54,18</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4"/>
                  </a:ext>
                </a:extLst>
              </a:tr>
              <a:tr h="274748">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109,60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14,30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13,05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-7,42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5"/>
                  </a:ext>
                </a:extLst>
              </a:tr>
              <a:tr h="312323">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67,50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14,70</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21,78</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66,91</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7" name="Rectangle 2"/>
          <p:cNvSpPr>
            <a:spLocks noChangeArrowheads="1"/>
          </p:cNvSpPr>
          <p:nvPr/>
        </p:nvSpPr>
        <p:spPr bwMode="auto">
          <a:xfrm>
            <a:off x="196762" y="1383625"/>
            <a:ext cx="6229089"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1" i="0" u="none" strike="noStrike" cap="none" normalizeH="0" baseline="0" dirty="0" bmk="_Toc4618204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Tabla 36</a:t>
            </a:r>
            <a:r>
              <a:rPr kumimoji="0" lang="es-EC" sz="1100" b="0" i="0" u="none" strike="noStrike" cap="none" normalizeH="0" baseline="0" dirty="0" bmk="_Toc4618204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es-EC" sz="1100" b="0" i="0" u="none" strike="noStrike" cap="none" normalizeH="0" baseline="0" dirty="0" bmk="_Toc4618204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s-EC" sz="1100" b="0" i="1" u="none" strike="noStrike" cap="none" normalizeH="0" baseline="0" dirty="0" bmk="_Toc4618204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Participación de las exportaciones ecuatorianas  hacia Japón en las exportación totales de Ecuador</a:t>
            </a: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Nota: la tabla muestra la participaci</a:t>
            </a:r>
            <a:r>
              <a:rPr kumimoji="0" lang="es-EC"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de las exportaciones de Ecuador hacia Jap</a:t>
            </a:r>
            <a:r>
              <a:rPr kumimoji="0" lang="es-EC"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frente a sus exportaciones totales. Tomado de las estad</a:t>
            </a:r>
            <a:r>
              <a:rPr kumimoji="0" lang="es-EC"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sticas de comercio exterior del Banco Central del Ecuador (2020)</a:t>
            </a:r>
            <a:r>
              <a:rPr kumimoji="0" lang="es-E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s-ES"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Gráfico 7"/>
          <p:cNvGraphicFramePr/>
          <p:nvPr>
            <p:extLst>
              <p:ext uri="{D42A27DB-BD31-4B8C-83A1-F6EECF244321}">
                <p14:modId xmlns:p14="http://schemas.microsoft.com/office/powerpoint/2010/main" val="3557729942"/>
              </p:ext>
            </p:extLst>
          </p:nvPr>
        </p:nvGraphicFramePr>
        <p:xfrm>
          <a:off x="6592865" y="2019755"/>
          <a:ext cx="5599135" cy="4005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2643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9269" y="0"/>
            <a:ext cx="10515600" cy="1325563"/>
          </a:xfrm>
        </p:spPr>
        <p:txBody>
          <a:bodyPr/>
          <a:lstStyle/>
          <a:p>
            <a:r>
              <a:rPr lang="es-ES" u="sng" dirty="0"/>
              <a:t>Inteligencia Comercial- Colombia  </a:t>
            </a:r>
            <a:endParaRPr lang="es-ES" dirty="0"/>
          </a:p>
        </p:txBody>
      </p:sp>
      <p:graphicFrame>
        <p:nvGraphicFramePr>
          <p:cNvPr id="7" name="Diagrama 6"/>
          <p:cNvGraphicFramePr/>
          <p:nvPr>
            <p:extLst>
              <p:ext uri="{D42A27DB-BD31-4B8C-83A1-F6EECF244321}">
                <p14:modId xmlns:p14="http://schemas.microsoft.com/office/powerpoint/2010/main" val="2621719946"/>
              </p:ext>
            </p:extLst>
          </p:nvPr>
        </p:nvGraphicFramePr>
        <p:xfrm>
          <a:off x="393005" y="1787089"/>
          <a:ext cx="2350196" cy="446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p:cNvSpPr/>
          <p:nvPr/>
        </p:nvSpPr>
        <p:spPr>
          <a:xfrm>
            <a:off x="6763288" y="1063953"/>
            <a:ext cx="4936021" cy="523220"/>
          </a:xfrm>
          <a:prstGeom prst="rect">
            <a:avLst/>
          </a:prstGeom>
        </p:spPr>
        <p:txBody>
          <a:bodyPr wrap="square">
            <a:spAutoFit/>
          </a:bodyPr>
          <a:lstStyle/>
          <a:p>
            <a:pPr algn="ctr"/>
            <a:r>
              <a:rPr lang="es-ES" sz="2800" dirty="0"/>
              <a:t>Barreras Arancelarias</a:t>
            </a:r>
          </a:p>
        </p:txBody>
      </p:sp>
      <p:graphicFrame>
        <p:nvGraphicFramePr>
          <p:cNvPr id="11" name="Tabla 10"/>
          <p:cNvGraphicFramePr>
            <a:graphicFrameLocks noGrp="1"/>
          </p:cNvGraphicFramePr>
          <p:nvPr>
            <p:extLst>
              <p:ext uri="{D42A27DB-BD31-4B8C-83A1-F6EECF244321}">
                <p14:modId xmlns:p14="http://schemas.microsoft.com/office/powerpoint/2010/main" val="2159702294"/>
              </p:ext>
            </p:extLst>
          </p:nvPr>
        </p:nvGraphicFramePr>
        <p:xfrm>
          <a:off x="6701425" y="2068898"/>
          <a:ext cx="5064969" cy="4165665"/>
        </p:xfrm>
        <a:graphic>
          <a:graphicData uri="http://schemas.openxmlformats.org/drawingml/2006/table">
            <a:tbl>
              <a:tblPr firstRow="1" firstCol="1" bandRow="1"/>
              <a:tblGrid>
                <a:gridCol w="1688323">
                  <a:extLst>
                    <a:ext uri="{9D8B030D-6E8A-4147-A177-3AD203B41FA5}">
                      <a16:colId xmlns:a16="http://schemas.microsoft.com/office/drawing/2014/main" xmlns="" val="20000"/>
                    </a:ext>
                  </a:extLst>
                </a:gridCol>
                <a:gridCol w="1688323">
                  <a:extLst>
                    <a:ext uri="{9D8B030D-6E8A-4147-A177-3AD203B41FA5}">
                      <a16:colId xmlns:a16="http://schemas.microsoft.com/office/drawing/2014/main" xmlns="" val="20001"/>
                    </a:ext>
                  </a:extLst>
                </a:gridCol>
                <a:gridCol w="1688323">
                  <a:extLst>
                    <a:ext uri="{9D8B030D-6E8A-4147-A177-3AD203B41FA5}">
                      <a16:colId xmlns:a16="http://schemas.microsoft.com/office/drawing/2014/main" xmlns="" val="20002"/>
                    </a:ext>
                  </a:extLst>
                </a:gridCol>
              </a:tblGrid>
              <a:tr h="159531">
                <a:tc>
                  <a:txBody>
                    <a:bodyPr/>
                    <a:lstStyle/>
                    <a:p>
                      <a:pPr algn="ctr">
                        <a:lnSpc>
                          <a:spcPct val="115000"/>
                        </a:lnSpc>
                        <a:spcAft>
                          <a:spcPts val="0"/>
                        </a:spcAft>
                      </a:pPr>
                      <a:r>
                        <a:rPr lang="es-EC" sz="1200" b="1" dirty="0" err="1">
                          <a:effectLst/>
                          <a:latin typeface="Arial" panose="020B0604020202020204" pitchFamily="34" charset="0"/>
                          <a:ea typeface="Calibri" panose="020F0502020204030204" pitchFamily="34" charset="0"/>
                          <a:cs typeface="Times New Roman" panose="02020603050405020304" pitchFamily="18" charset="0"/>
                        </a:rPr>
                        <a:t>Subpartida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effectLst/>
                          <a:latin typeface="Arial" panose="020B0604020202020204" pitchFamily="34" charset="0"/>
                          <a:ea typeface="Calibri" panose="020F0502020204030204" pitchFamily="34" charset="0"/>
                          <a:cs typeface="Times New Roman" panose="02020603050405020304" pitchFamily="18" charset="0"/>
                        </a:rPr>
                        <a:t>Descripción arancelaria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effectLst/>
                          <a:latin typeface="Arial" panose="020B0604020202020204" pitchFamily="34" charset="0"/>
                          <a:ea typeface="Calibri" panose="020F0502020204030204" pitchFamily="34" charset="0"/>
                          <a:cs typeface="Times New Roman" panose="02020603050405020304" pitchFamily="18" charset="0"/>
                        </a:rPr>
                        <a:t>Porcentaje de arancel</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233438">
                <a:tc>
                  <a:txBody>
                    <a:bodyPr/>
                    <a:lstStyle/>
                    <a:p>
                      <a:pPr>
                        <a:lnSpc>
                          <a:spcPct val="115000"/>
                        </a:lnSpc>
                        <a:spcAft>
                          <a:spcPts val="0"/>
                        </a:spcAft>
                      </a:pPr>
                      <a:r>
                        <a:rPr lang="es-EC" sz="1200" dirty="0">
                          <a:effectLst/>
                          <a:latin typeface="Arial" panose="020B0604020202020204" pitchFamily="34" charset="0"/>
                          <a:ea typeface="Calibri" panose="020F0502020204030204" pitchFamily="34" charset="0"/>
                          <a:cs typeface="Times New Roman" panose="02020603050405020304" pitchFamily="18" charset="0"/>
                        </a:rPr>
                        <a:t>2301201100</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1200" spc="-15" dirty="0">
                          <a:solidFill>
                            <a:srgbClr val="080808"/>
                          </a:solidFill>
                          <a:effectLst/>
                          <a:latin typeface="Arial" panose="020B0604020202020204" pitchFamily="34" charset="0"/>
                          <a:ea typeface="Calibri" panose="020F0502020204030204" pitchFamily="34" charset="0"/>
                          <a:cs typeface="Times New Roman" panose="02020603050405020304" pitchFamily="18" charset="0"/>
                        </a:rPr>
                        <a:t>Harina polvo y «pellets» de carne despojos pescado o de crustáceos moluscos o demás invertebrados acuáticos impropios para la alimentación humana; chicharrones: Harina polvo y «pellets» de pescado o de crustáceos moluscos o demás invertebrados acuáticos: De pescado: Con un contenido de grasa superior a 2% en peso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200" dirty="0">
                          <a:effectLst/>
                          <a:latin typeface="Arial" panose="020B0604020202020204" pitchFamily="34" charset="0"/>
                          <a:ea typeface="Calibri" panose="020F0502020204030204" pitchFamily="34" charset="0"/>
                          <a:cs typeface="Times New Roman" panose="02020603050405020304" pitchFamily="18" charset="0"/>
                        </a:rPr>
                        <a:t>0%</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159531">
                <a:tc>
                  <a:txBody>
                    <a:bodyPr/>
                    <a:lstStyle/>
                    <a:p>
                      <a:pPr>
                        <a:lnSpc>
                          <a:spcPct val="115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effectLst/>
                          <a:latin typeface="Arial" panose="020B0604020202020204" pitchFamily="34" charset="0"/>
                          <a:ea typeface="Calibri" panose="020F0502020204030204" pitchFamily="34" charset="0"/>
                          <a:cs typeface="Times New Roman" panose="02020603050405020304" pitchFamily="18" charset="0"/>
                        </a:rPr>
                        <a:t>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12" name="Rectangle 2"/>
          <p:cNvSpPr>
            <a:spLocks noChangeArrowheads="1"/>
          </p:cNvSpPr>
          <p:nvPr/>
        </p:nvSpPr>
        <p:spPr bwMode="auto">
          <a:xfrm>
            <a:off x="6635664" y="1587173"/>
            <a:ext cx="3044423"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1" i="0" u="none" strike="noStrike" cap="none" normalizeH="0" baseline="0" dirty="0" bmk="_Toc46182044">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Tabla 40</a:t>
            </a:r>
            <a:r>
              <a:rPr kumimoji="0" lang="es-EC" sz="1100" b="0" i="0" u="none" strike="noStrike" cap="none" normalizeH="0" baseline="0" dirty="0" bmk="_Toc46182044">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es-EC" sz="1100" b="0" i="0" u="none" strike="noStrike" cap="none" normalizeH="0" baseline="0" dirty="0" bmk="_Toc46182044">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s-EC" sz="1100" b="0" i="0" u="none" strike="noStrike" cap="none" normalizeH="0" baseline="0" dirty="0" bmk="_Toc46182044">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s-EC" sz="1100" b="0" i="1" u="none" strike="noStrike" cap="none" normalizeH="0" baseline="0" dirty="0" bmk="_Toc46182044">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Tarifa Arancelaria para importar en Colombia</a:t>
            </a: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4">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4">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4">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4">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4">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4">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4">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4">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4">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4">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4">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4">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4">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4">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4">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4">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4">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4">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4">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4">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4">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4">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4">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4">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4">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 sz="12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Fuente: </a:t>
            </a:r>
            <a:r>
              <a:rPr kumimoji="0" lang="es-E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kumimoji="0" lang="es-ES" sz="11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Market</a:t>
            </a:r>
            <a:r>
              <a:rPr kumimoji="0" lang="es-E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Access </a:t>
            </a:r>
            <a:r>
              <a:rPr kumimoji="0" lang="es-ES" sz="11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Map</a:t>
            </a:r>
            <a:r>
              <a:rPr kumimoji="0" lang="es-E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2018)</a:t>
            </a:r>
            <a:endParaRPr kumimoji="0" lang="es-E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3" name="Diagrama 12"/>
          <p:cNvGraphicFramePr/>
          <p:nvPr>
            <p:extLst>
              <p:ext uri="{D42A27DB-BD31-4B8C-83A1-F6EECF244321}">
                <p14:modId xmlns:p14="http://schemas.microsoft.com/office/powerpoint/2010/main" val="2079015788"/>
              </p:ext>
            </p:extLst>
          </p:nvPr>
        </p:nvGraphicFramePr>
        <p:xfrm>
          <a:off x="3281821" y="1587173"/>
          <a:ext cx="2956140" cy="47538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55793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87890" y="-112734"/>
            <a:ext cx="10515600" cy="1325563"/>
          </a:xfrm>
        </p:spPr>
        <p:txBody>
          <a:bodyPr>
            <a:normAutofit/>
          </a:bodyPr>
          <a:lstStyle/>
          <a:p>
            <a:r>
              <a:rPr lang="es-ES" u="sng" dirty="0"/>
              <a:t>Exportaciones hacia Colombia</a:t>
            </a:r>
            <a:endParaRPr lang="es-ES" dirty="0"/>
          </a:p>
        </p:txBody>
      </p:sp>
      <p:graphicFrame>
        <p:nvGraphicFramePr>
          <p:cNvPr id="7" name="Tabla 6"/>
          <p:cNvGraphicFramePr>
            <a:graphicFrameLocks noGrp="1"/>
          </p:cNvGraphicFramePr>
          <p:nvPr>
            <p:extLst>
              <p:ext uri="{D42A27DB-BD31-4B8C-83A1-F6EECF244321}">
                <p14:modId xmlns:p14="http://schemas.microsoft.com/office/powerpoint/2010/main" val="3273262702"/>
              </p:ext>
            </p:extLst>
          </p:nvPr>
        </p:nvGraphicFramePr>
        <p:xfrm>
          <a:off x="337160" y="1786554"/>
          <a:ext cx="5737965" cy="3899278"/>
        </p:xfrm>
        <a:graphic>
          <a:graphicData uri="http://schemas.openxmlformats.org/drawingml/2006/table">
            <a:tbl>
              <a:tblPr firstRow="1" firstCol="1" bandRow="1"/>
              <a:tblGrid>
                <a:gridCol w="1367931">
                  <a:extLst>
                    <a:ext uri="{9D8B030D-6E8A-4147-A177-3AD203B41FA5}">
                      <a16:colId xmlns:a16="http://schemas.microsoft.com/office/drawing/2014/main" xmlns="" val="20000"/>
                    </a:ext>
                  </a:extLst>
                </a:gridCol>
                <a:gridCol w="1367931">
                  <a:extLst>
                    <a:ext uri="{9D8B030D-6E8A-4147-A177-3AD203B41FA5}">
                      <a16:colId xmlns:a16="http://schemas.microsoft.com/office/drawing/2014/main" xmlns="" val="20001"/>
                    </a:ext>
                  </a:extLst>
                </a:gridCol>
                <a:gridCol w="1367931">
                  <a:extLst>
                    <a:ext uri="{9D8B030D-6E8A-4147-A177-3AD203B41FA5}">
                      <a16:colId xmlns:a16="http://schemas.microsoft.com/office/drawing/2014/main" xmlns="" val="20002"/>
                    </a:ext>
                  </a:extLst>
                </a:gridCol>
                <a:gridCol w="1634172">
                  <a:extLst>
                    <a:ext uri="{9D8B030D-6E8A-4147-A177-3AD203B41FA5}">
                      <a16:colId xmlns:a16="http://schemas.microsoft.com/office/drawing/2014/main" xmlns="" val="20003"/>
                    </a:ext>
                  </a:extLst>
                </a:gridCol>
              </a:tblGrid>
              <a:tr h="1559710">
                <a:tc>
                  <a:txBody>
                    <a:bodyPr/>
                    <a:lstStyle/>
                    <a:p>
                      <a:pPr algn="ctr">
                        <a:lnSpc>
                          <a:spcPct val="115000"/>
                        </a:lnSpc>
                        <a:spcAft>
                          <a:spcPts val="0"/>
                        </a:spcAft>
                      </a:pPr>
                      <a:r>
                        <a:rPr lang="es-EC"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Año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FOB (millones USD)</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Peso Neto (ton)</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Precio FOB promedio/ton</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89928">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18,10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15087,60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1195,67</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389928">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20,70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15804,60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1313,67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2"/>
                  </a:ext>
                </a:extLst>
              </a:tr>
              <a:tr h="389928">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13,00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8864,00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1441,08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3"/>
                  </a:ext>
                </a:extLst>
              </a:tr>
              <a:tr h="389928">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11,30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9466,80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1187,37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4"/>
                  </a:ext>
                </a:extLst>
              </a:tr>
              <a:tr h="389928">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14,50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12471,50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1165,12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5"/>
                  </a:ext>
                </a:extLst>
              </a:tr>
              <a:tr h="389928">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9,70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7026,90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1402,20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8" name="Rectangle 2"/>
          <p:cNvSpPr>
            <a:spLocks noChangeArrowheads="1"/>
          </p:cNvSpPr>
          <p:nvPr/>
        </p:nvSpPr>
        <p:spPr bwMode="auto">
          <a:xfrm>
            <a:off x="187890" y="1325213"/>
            <a:ext cx="4363695"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1" i="0" u="none" strike="noStrike" cap="none" normalizeH="0" baseline="0" dirty="0" bmk="_Toc46182047">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Tabla 43</a:t>
            </a:r>
            <a:r>
              <a:rPr kumimoji="0" lang="es-EC" sz="1100" b="0" i="0" u="none" strike="noStrike" cap="none" normalizeH="0" baseline="0" dirty="0" bmk="_Toc46182047">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es-EC" sz="1100" b="0" i="0" u="none" strike="noStrike" cap="none" normalizeH="0" baseline="0" dirty="0" bmk="_Toc46182047">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s-EC" sz="1100" b="0" i="1" u="none" strike="noStrike" cap="none" normalizeH="0" baseline="0" dirty="0" bmk="_Toc46182047">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Exportación de harina de pescado desde Ecuador hacia Colombia</a:t>
            </a: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7">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7">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7">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7">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7">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7">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7">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7">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7">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7">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7">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7">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7">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7">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7">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7">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7">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7">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7">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7">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7">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7">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7">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Nota: (Banco Central del Ecuador, 2020)</a:t>
            </a:r>
            <a:endParaRPr kumimoji="0" lang="es-EC"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Gráfico 8"/>
          <p:cNvGraphicFramePr/>
          <p:nvPr>
            <p:extLst>
              <p:ext uri="{D42A27DB-BD31-4B8C-83A1-F6EECF244321}">
                <p14:modId xmlns:p14="http://schemas.microsoft.com/office/powerpoint/2010/main" val="1241713270"/>
              </p:ext>
            </p:extLst>
          </p:nvPr>
        </p:nvGraphicFramePr>
        <p:xfrm>
          <a:off x="6286547" y="1768643"/>
          <a:ext cx="5705037" cy="40437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6082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1898" y="302496"/>
            <a:ext cx="11412255" cy="912530"/>
          </a:xfrm>
        </p:spPr>
        <p:txBody>
          <a:bodyPr>
            <a:noAutofit/>
          </a:bodyPr>
          <a:lstStyle/>
          <a:p>
            <a:r>
              <a:rPr lang="es-ES" sz="4000" u="sng" dirty="0"/>
              <a:t>Participación de las Exportaciones hacia Colombia  frente a las exportaciones totales</a:t>
            </a:r>
            <a:endParaRPr lang="es-ES" sz="4000" dirty="0"/>
          </a:p>
        </p:txBody>
      </p:sp>
      <p:graphicFrame>
        <p:nvGraphicFramePr>
          <p:cNvPr id="8" name="Tabla 7"/>
          <p:cNvGraphicFramePr>
            <a:graphicFrameLocks noGrp="1"/>
          </p:cNvGraphicFramePr>
          <p:nvPr>
            <p:extLst>
              <p:ext uri="{D42A27DB-BD31-4B8C-83A1-F6EECF244321}">
                <p14:modId xmlns:p14="http://schemas.microsoft.com/office/powerpoint/2010/main" val="2162247313"/>
              </p:ext>
            </p:extLst>
          </p:nvPr>
        </p:nvGraphicFramePr>
        <p:xfrm>
          <a:off x="182982" y="1914941"/>
          <a:ext cx="6325642" cy="4510912"/>
        </p:xfrm>
        <a:graphic>
          <a:graphicData uri="http://schemas.openxmlformats.org/drawingml/2006/table">
            <a:tbl>
              <a:tblPr firstRow="1" firstCol="1" bandRow="1"/>
              <a:tblGrid>
                <a:gridCol w="670205">
                  <a:extLst>
                    <a:ext uri="{9D8B030D-6E8A-4147-A177-3AD203B41FA5}">
                      <a16:colId xmlns:a16="http://schemas.microsoft.com/office/drawing/2014/main" xmlns="" val="20000"/>
                    </a:ext>
                  </a:extLst>
                </a:gridCol>
                <a:gridCol w="1433958">
                  <a:extLst>
                    <a:ext uri="{9D8B030D-6E8A-4147-A177-3AD203B41FA5}">
                      <a16:colId xmlns:a16="http://schemas.microsoft.com/office/drawing/2014/main" xmlns="" val="20001"/>
                    </a:ext>
                  </a:extLst>
                </a:gridCol>
                <a:gridCol w="1433958">
                  <a:extLst>
                    <a:ext uri="{9D8B030D-6E8A-4147-A177-3AD203B41FA5}">
                      <a16:colId xmlns:a16="http://schemas.microsoft.com/office/drawing/2014/main" xmlns="" val="20002"/>
                    </a:ext>
                  </a:extLst>
                </a:gridCol>
                <a:gridCol w="1433958">
                  <a:extLst>
                    <a:ext uri="{9D8B030D-6E8A-4147-A177-3AD203B41FA5}">
                      <a16:colId xmlns:a16="http://schemas.microsoft.com/office/drawing/2014/main" xmlns="" val="20003"/>
                    </a:ext>
                  </a:extLst>
                </a:gridCol>
                <a:gridCol w="1353563">
                  <a:extLst>
                    <a:ext uri="{9D8B030D-6E8A-4147-A177-3AD203B41FA5}">
                      <a16:colId xmlns:a16="http://schemas.microsoft.com/office/drawing/2014/main" xmlns="" val="20004"/>
                    </a:ext>
                  </a:extLst>
                </a:gridCol>
              </a:tblGrid>
              <a:tr h="2492489">
                <a:tc>
                  <a:txBody>
                    <a:bodyPr/>
                    <a:lstStyle/>
                    <a:p>
                      <a:pPr algn="ctr">
                        <a:lnSpc>
                          <a:spcPct val="200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Año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exportaciones de Ecuador FOB (millones USD)</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exportaciones de Ecuador a Colombia  FOB (millones USD)</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Participación de las exportaciones de Ecuador hacia Colombia en las exportaciones totales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Variación de la participación en las exportaciones ecuatorianas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41010">
                <a:tc>
                  <a:txBody>
                    <a:bodyPr/>
                    <a:lstStyle/>
                    <a:p>
                      <a:pPr algn="ctr">
                        <a:lnSpc>
                          <a:spcPct val="20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144,80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18,10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12,50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341010">
                <a:tc>
                  <a:txBody>
                    <a:bodyPr/>
                    <a:lstStyle/>
                    <a:p>
                      <a:pPr algn="ctr">
                        <a:lnSpc>
                          <a:spcPct val="20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104,10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20,70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19,88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59,08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2"/>
                  </a:ext>
                </a:extLst>
              </a:tr>
              <a:tr h="341010">
                <a:tc>
                  <a:txBody>
                    <a:bodyPr/>
                    <a:lstStyle/>
                    <a:p>
                      <a:pPr algn="ctr">
                        <a:lnSpc>
                          <a:spcPct val="20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111,20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11,69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-41,21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3"/>
                  </a:ext>
                </a:extLst>
              </a:tr>
              <a:tr h="341010">
                <a:tc>
                  <a:txBody>
                    <a:bodyPr/>
                    <a:lstStyle/>
                    <a:p>
                      <a:pPr algn="ctr">
                        <a:lnSpc>
                          <a:spcPct val="20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148,30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11,30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-34,82</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4"/>
                  </a:ext>
                </a:extLst>
              </a:tr>
              <a:tr h="341010">
                <a:tc>
                  <a:txBody>
                    <a:bodyPr/>
                    <a:lstStyle/>
                    <a:p>
                      <a:pPr algn="ctr">
                        <a:lnSpc>
                          <a:spcPct val="20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2017</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109,60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14,50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13,23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73,63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5"/>
                  </a:ext>
                </a:extLst>
              </a:tr>
              <a:tr h="186569">
                <a:tc>
                  <a:txBody>
                    <a:bodyPr/>
                    <a:lstStyle/>
                    <a:p>
                      <a:pPr algn="ctr">
                        <a:lnSpc>
                          <a:spcPct val="200000"/>
                        </a:lnSpc>
                        <a:spcAft>
                          <a:spcPts val="0"/>
                        </a:spcAft>
                      </a:pPr>
                      <a:r>
                        <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2018</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67,50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9,70</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14,37</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8,62</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9" name="Rectangle 2"/>
          <p:cNvSpPr>
            <a:spLocks noChangeArrowheads="1"/>
          </p:cNvSpPr>
          <p:nvPr/>
        </p:nvSpPr>
        <p:spPr bwMode="auto">
          <a:xfrm>
            <a:off x="111688" y="1384068"/>
            <a:ext cx="6731330" cy="533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1" i="0" u="none" strike="noStrike" cap="none" normalizeH="0" baseline="0" dirty="0" bmk="_Toc46182048">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Tabla 44</a:t>
            </a:r>
            <a:r>
              <a:rPr kumimoji="0" lang="es-EC" sz="1100" b="0" i="0" u="none" strike="noStrike" cap="none" normalizeH="0" baseline="0" dirty="0" bmk="_Toc46182048">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br>
              <a:rPr kumimoji="0" lang="es-EC" sz="1100" b="0" i="0" u="none" strike="noStrike" cap="none" normalizeH="0" baseline="0" dirty="0" bmk="_Toc46182048">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s-EC" sz="1100" b="0" i="1" u="none" strike="noStrike" cap="none" normalizeH="0" baseline="0" dirty="0" bmk="_Toc46182048">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Participación de las exportaciones ecuatorianas hacia Colombia en las exportaciones totales de Ecuador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8">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8">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8">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8">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8">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8">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8">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8">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8">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8">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8">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8">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8">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8">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8">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8">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8">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8">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8">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8">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8">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8">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8">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8">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8">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100" i="1" dirty="0" bmk="_Toc46182048">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8">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1" u="none" strike="noStrike" cap="none" normalizeH="0" baseline="0" dirty="0" bmk="_Toc46182048">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Fuente: Elaboraci</a:t>
            </a:r>
            <a:r>
              <a:rPr kumimoji="0" lang="es-EC"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Propia/ (Banco Central del Ecuador, 2020)</a:t>
            </a:r>
            <a:endParaRPr kumimoji="0" lang="es-EC" sz="1800" b="0" i="0" u="none" strike="noStrike" cap="none" normalizeH="0" baseline="0" dirty="0">
              <a:ln>
                <a:noFill/>
              </a:ln>
              <a:solidFill>
                <a:schemeClr val="tx1"/>
              </a:solidFill>
              <a:effectLst/>
              <a:latin typeface="Arial" panose="020B0604020202020204" pitchFamily="34" charset="0"/>
            </a:endParaRPr>
          </a:p>
        </p:txBody>
      </p:sp>
      <p:graphicFrame>
        <p:nvGraphicFramePr>
          <p:cNvPr id="10" name="Gráfico 9"/>
          <p:cNvGraphicFramePr/>
          <p:nvPr>
            <p:extLst>
              <p:ext uri="{D42A27DB-BD31-4B8C-83A1-F6EECF244321}">
                <p14:modId xmlns:p14="http://schemas.microsoft.com/office/powerpoint/2010/main" val="11373833"/>
              </p:ext>
            </p:extLst>
          </p:nvPr>
        </p:nvGraphicFramePr>
        <p:xfrm>
          <a:off x="6731130" y="1872782"/>
          <a:ext cx="5568950" cy="43624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8846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795" y="605996"/>
            <a:ext cx="10515600" cy="717837"/>
          </a:xfrm>
        </p:spPr>
        <p:txBody>
          <a:bodyPr>
            <a:normAutofit fontScale="90000"/>
          </a:bodyPr>
          <a:lstStyle/>
          <a:p>
            <a:r>
              <a:rPr lang="es-ES" u="sng" dirty="0"/>
              <a:t>Planteamiento del problema</a:t>
            </a:r>
          </a:p>
        </p:txBody>
      </p:sp>
      <p:graphicFrame>
        <p:nvGraphicFramePr>
          <p:cNvPr id="5" name="Diagrama 4"/>
          <p:cNvGraphicFramePr/>
          <p:nvPr>
            <p:extLst>
              <p:ext uri="{D42A27DB-BD31-4B8C-83A1-F6EECF244321}">
                <p14:modId xmlns:p14="http://schemas.microsoft.com/office/powerpoint/2010/main" val="3729446993"/>
              </p:ext>
            </p:extLst>
          </p:nvPr>
        </p:nvGraphicFramePr>
        <p:xfrm>
          <a:off x="322188" y="3049814"/>
          <a:ext cx="11624153" cy="370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2414840" y="-375781"/>
            <a:ext cx="7092414" cy="1200329"/>
          </a:xfrm>
          <a:prstGeom prst="rect">
            <a:avLst/>
          </a:prstGeom>
        </p:spPr>
        <p:txBody>
          <a:bodyPr wrap="square">
            <a:spAutoFit/>
          </a:bodyPr>
          <a:lstStyle/>
          <a:p>
            <a:pPr algn="ctr">
              <a:lnSpc>
                <a:spcPct val="200000"/>
              </a:lnSpc>
              <a:spcBef>
                <a:spcPts val="1200"/>
              </a:spcBef>
              <a:spcAft>
                <a:spcPts val="0"/>
              </a:spcAft>
            </a:pPr>
            <a:r>
              <a:rPr lang="es-ES" sz="36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CAPÍTULO I: INTRODUCCIÓN</a:t>
            </a:r>
            <a:endParaRPr lang="es-ES" sz="36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ángulo 2"/>
          <p:cNvSpPr/>
          <p:nvPr/>
        </p:nvSpPr>
        <p:spPr>
          <a:xfrm>
            <a:off x="322189" y="1323833"/>
            <a:ext cx="4277107" cy="13784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dirty="0"/>
              <a:t>Exportaciones del Ecuador</a:t>
            </a:r>
          </a:p>
          <a:p>
            <a:r>
              <a:rPr lang="es-MX" dirty="0"/>
              <a:t>*PETROLERAS: 22 mil millones – 65%</a:t>
            </a:r>
            <a:br>
              <a:rPr lang="es-MX" dirty="0"/>
            </a:br>
            <a:r>
              <a:rPr lang="es-MX" dirty="0"/>
              <a:t>*NO PETROLERAS: 8 mil millones – 35% </a:t>
            </a:r>
            <a:endParaRPr lang="en-US" dirty="0"/>
          </a:p>
        </p:txBody>
      </p:sp>
      <p:sp>
        <p:nvSpPr>
          <p:cNvPr id="4" name="Rectángulo 3"/>
          <p:cNvSpPr/>
          <p:nvPr/>
        </p:nvSpPr>
        <p:spPr>
          <a:xfrm>
            <a:off x="4759690" y="1419368"/>
            <a:ext cx="7318579" cy="10099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MX" dirty="0"/>
              <a:t>Industria pesquera</a:t>
            </a:r>
            <a:br>
              <a:rPr lang="es-MX" dirty="0"/>
            </a:br>
            <a:r>
              <a:rPr lang="es-MX" dirty="0"/>
              <a:t>  - Harina pescado: crecimiento de la demanda hacia Colombia, Japón y China </a:t>
            </a:r>
            <a:endParaRPr lang="en-US" dirty="0"/>
          </a:p>
        </p:txBody>
      </p:sp>
      <p:sp>
        <p:nvSpPr>
          <p:cNvPr id="7" name="Rectángulo 6"/>
          <p:cNvSpPr/>
          <p:nvPr/>
        </p:nvSpPr>
        <p:spPr>
          <a:xfrm>
            <a:off x="6244940" y="3049814"/>
            <a:ext cx="1094191" cy="1641287"/>
          </a:xfrm>
          <a:prstGeom prst="rect">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2995448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E34A885-98B6-4AA5-8E79-EC3C1B168FA9}"/>
              </a:ext>
            </a:extLst>
          </p:cNvPr>
          <p:cNvSpPr>
            <a:spLocks noGrp="1"/>
          </p:cNvSpPr>
          <p:nvPr>
            <p:ph type="title"/>
          </p:nvPr>
        </p:nvSpPr>
        <p:spPr>
          <a:xfrm>
            <a:off x="657224" y="499533"/>
            <a:ext cx="11243227" cy="1081097"/>
          </a:xfrm>
        </p:spPr>
        <p:txBody>
          <a:bodyPr>
            <a:normAutofit fontScale="90000"/>
          </a:bodyPr>
          <a:lstStyle/>
          <a:p>
            <a:r>
              <a:rPr lang="es-EC" u="sng" dirty="0"/>
              <a:t>Comparación de las exportaciones entre socios comerciales </a:t>
            </a:r>
          </a:p>
        </p:txBody>
      </p:sp>
      <p:graphicFrame>
        <p:nvGraphicFramePr>
          <p:cNvPr id="6" name="Tabla 5">
            <a:extLst>
              <a:ext uri="{FF2B5EF4-FFF2-40B4-BE49-F238E27FC236}">
                <a16:creationId xmlns:a16="http://schemas.microsoft.com/office/drawing/2014/main" xmlns="" id="{DB53D52D-8159-4F64-987C-B069F3D5F639}"/>
              </a:ext>
            </a:extLst>
          </p:cNvPr>
          <p:cNvGraphicFramePr>
            <a:graphicFrameLocks noGrp="1"/>
          </p:cNvGraphicFramePr>
          <p:nvPr>
            <p:extLst>
              <p:ext uri="{D42A27DB-BD31-4B8C-83A1-F6EECF244321}">
                <p14:modId xmlns:p14="http://schemas.microsoft.com/office/powerpoint/2010/main" val="2727015999"/>
              </p:ext>
            </p:extLst>
          </p:nvPr>
        </p:nvGraphicFramePr>
        <p:xfrm>
          <a:off x="657224" y="2571992"/>
          <a:ext cx="5743576" cy="3046932"/>
        </p:xfrm>
        <a:graphic>
          <a:graphicData uri="http://schemas.openxmlformats.org/drawingml/2006/table">
            <a:tbl>
              <a:tblPr firstRow="1" firstCol="1" bandRow="1"/>
              <a:tblGrid>
                <a:gridCol w="1435894">
                  <a:extLst>
                    <a:ext uri="{9D8B030D-6E8A-4147-A177-3AD203B41FA5}">
                      <a16:colId xmlns:a16="http://schemas.microsoft.com/office/drawing/2014/main" xmlns="" val="532282808"/>
                    </a:ext>
                  </a:extLst>
                </a:gridCol>
                <a:gridCol w="1435894">
                  <a:extLst>
                    <a:ext uri="{9D8B030D-6E8A-4147-A177-3AD203B41FA5}">
                      <a16:colId xmlns:a16="http://schemas.microsoft.com/office/drawing/2014/main" xmlns="" val="545352151"/>
                    </a:ext>
                  </a:extLst>
                </a:gridCol>
                <a:gridCol w="1435894">
                  <a:extLst>
                    <a:ext uri="{9D8B030D-6E8A-4147-A177-3AD203B41FA5}">
                      <a16:colId xmlns:a16="http://schemas.microsoft.com/office/drawing/2014/main" xmlns="" val="4140371808"/>
                    </a:ext>
                  </a:extLst>
                </a:gridCol>
                <a:gridCol w="1435894">
                  <a:extLst>
                    <a:ext uri="{9D8B030D-6E8A-4147-A177-3AD203B41FA5}">
                      <a16:colId xmlns:a16="http://schemas.microsoft.com/office/drawing/2014/main" xmlns="" val="2129352537"/>
                    </a:ext>
                  </a:extLst>
                </a:gridCol>
              </a:tblGrid>
              <a:tr h="435276">
                <a:tc>
                  <a:txBody>
                    <a:bodyPr/>
                    <a:lstStyle/>
                    <a:p>
                      <a:pPr algn="ctr">
                        <a:lnSpc>
                          <a:spcPct val="115000"/>
                        </a:lnSpc>
                        <a:spcAft>
                          <a:spcPts val="800"/>
                        </a:spcAft>
                      </a:pPr>
                      <a:r>
                        <a:rPr lang="es-ES"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Año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s-ES"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China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s-ES"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Japón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s-ES"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Colombia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58676270"/>
                  </a:ext>
                </a:extLst>
              </a:tr>
              <a:tr h="435276">
                <a:tc>
                  <a:txBody>
                    <a:bodyPr/>
                    <a:lstStyle/>
                    <a:p>
                      <a:pPr algn="ctr">
                        <a:lnSpc>
                          <a:spcPct val="115000"/>
                        </a:lnSpc>
                        <a:spcAft>
                          <a:spcPts val="80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80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37846,9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80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33881,9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80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15087,6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251713131"/>
                  </a:ext>
                </a:extLst>
              </a:tr>
              <a:tr h="435276">
                <a:tc>
                  <a:txBody>
                    <a:bodyPr/>
                    <a:lstStyle/>
                    <a:p>
                      <a:pPr algn="ctr">
                        <a:lnSpc>
                          <a:spcPct val="115000"/>
                        </a:lnSpc>
                        <a:spcAft>
                          <a:spcPts val="80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80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21062,4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80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22656,4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80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15804,6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3230905469"/>
                  </a:ext>
                </a:extLst>
              </a:tr>
              <a:tr h="435276">
                <a:tc>
                  <a:txBody>
                    <a:bodyPr/>
                    <a:lstStyle/>
                    <a:p>
                      <a:pPr algn="ctr">
                        <a:lnSpc>
                          <a:spcPct val="115000"/>
                        </a:lnSpc>
                        <a:spcAft>
                          <a:spcPts val="80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80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23603,4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80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23507,5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80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8864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3500916091"/>
                  </a:ext>
                </a:extLst>
              </a:tr>
              <a:tr h="435276">
                <a:tc>
                  <a:txBody>
                    <a:bodyPr/>
                    <a:lstStyle/>
                    <a:p>
                      <a:pPr algn="ctr">
                        <a:lnSpc>
                          <a:spcPct val="115000"/>
                        </a:lnSpc>
                        <a:spcAft>
                          <a:spcPts val="80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80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58599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80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16716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80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9466,8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2825937714"/>
                  </a:ext>
                </a:extLst>
              </a:tr>
              <a:tr h="435276">
                <a:tc>
                  <a:txBody>
                    <a:bodyPr/>
                    <a:lstStyle/>
                    <a:p>
                      <a:pPr algn="ctr">
                        <a:lnSpc>
                          <a:spcPct val="115000"/>
                        </a:lnSpc>
                        <a:spcAft>
                          <a:spcPts val="80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80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48638,2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80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13031,8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80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12471,5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4263458821"/>
                  </a:ext>
                </a:extLst>
              </a:tr>
              <a:tr h="435276">
                <a:tc>
                  <a:txBody>
                    <a:bodyPr/>
                    <a:lstStyle/>
                    <a:p>
                      <a:pPr algn="ctr">
                        <a:lnSpc>
                          <a:spcPct val="115000"/>
                        </a:lnSpc>
                        <a:spcAft>
                          <a:spcPts val="80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18175,7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10996,1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s-E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7026,9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86452145"/>
                  </a:ext>
                </a:extLst>
              </a:tr>
            </a:tbl>
          </a:graphicData>
        </a:graphic>
      </p:graphicFrame>
      <p:sp>
        <p:nvSpPr>
          <p:cNvPr id="7" name="Rectangle 2">
            <a:extLst>
              <a:ext uri="{FF2B5EF4-FFF2-40B4-BE49-F238E27FC236}">
                <a16:creationId xmlns:a16="http://schemas.microsoft.com/office/drawing/2014/main" xmlns="" id="{EB659A3E-5BC0-45BB-A1E9-6E62C83E6A26}"/>
              </a:ext>
            </a:extLst>
          </p:cNvPr>
          <p:cNvSpPr>
            <a:spLocks noChangeArrowheads="1"/>
          </p:cNvSpPr>
          <p:nvPr/>
        </p:nvSpPr>
        <p:spPr bwMode="auto">
          <a:xfrm>
            <a:off x="534432" y="1917399"/>
            <a:ext cx="6250681"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100" b="1" i="0" u="none" strike="noStrike" cap="none" normalizeH="0" baseline="0" dirty="0" bmk="_Toc4911482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Tabla 20</a:t>
            </a:r>
            <a:r>
              <a:rPr kumimoji="0" lang="es-EC" altLang="es-EC" sz="1100" b="0" i="0" u="none" strike="noStrike" cap="none" normalizeH="0" baseline="0" dirty="0" bmk="_Toc4911482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br>
              <a:rPr kumimoji="0" lang="es-EC" altLang="es-EC" sz="1100" b="0" i="0" u="none" strike="noStrike" cap="none" normalizeH="0" baseline="0" dirty="0" bmk="_Toc4911482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s-EC" altLang="es-EC" sz="1100" b="0" i="1" u="none" strike="noStrike" cap="none" normalizeH="0" baseline="0" dirty="0" bmk="_Toc4911482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Cantidad exportada de harina de pescado a China, Japón y Colombia (2013-2018)</a:t>
            </a: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1100" i="1" dirty="0" bmk="_Toc49114821">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100" b="0" i="1" u="none" strike="noStrike" cap="none" normalizeH="0" baseline="0" dirty="0" bmk="_Toc49114821">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1100" i="1" dirty="0" bmk="_Toc49114821">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100" b="0" i="1" u="none" strike="noStrike" cap="none" normalizeH="0" baseline="0" dirty="0" bmk="_Toc49114821">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1100" i="1" dirty="0" bmk="_Toc49114821">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100" b="0" i="1" u="none" strike="noStrike" cap="none" normalizeH="0" baseline="0" dirty="0" bmk="_Toc49114821">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1100" i="1" dirty="0" bmk="_Toc49114821">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100" b="0" i="1" u="none" strike="noStrike" cap="none" normalizeH="0" baseline="0" dirty="0" bmk="_Toc49114821">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1100" i="1" dirty="0" bmk="_Toc49114821">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100" b="0" i="1" u="none" strike="noStrike" cap="none" normalizeH="0" baseline="0" dirty="0" bmk="_Toc49114821">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1100" i="1" dirty="0" bmk="_Toc49114821">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100" b="0" i="1" u="none" strike="noStrike" cap="none" normalizeH="0" baseline="0" dirty="0" bmk="_Toc49114821">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1100" i="1" dirty="0" bmk="_Toc49114821">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100" b="0" i="1" u="none" strike="noStrike" cap="none" normalizeH="0" baseline="0" dirty="0" bmk="_Toc49114821">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1100" i="1" dirty="0" bmk="_Toc49114821">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100" b="0" i="1" u="none" strike="noStrike" cap="none" normalizeH="0" baseline="0" dirty="0" bmk="_Toc49114821">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1100" i="1" dirty="0" bmk="_Toc49114821">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100" b="0" i="1" u="none" strike="noStrike" cap="none" normalizeH="0" baseline="0" dirty="0" bmk="_Toc49114821">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1100" i="1" dirty="0" bmk="_Toc49114821">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1100" i="1" dirty="0" bmk="_Toc49114821">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1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Nota.</a:t>
            </a:r>
            <a:r>
              <a:rPr kumimoji="0" lang="es-EC" alt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Los valores de exportaci</a:t>
            </a:r>
            <a:r>
              <a:rPr kumimoji="0" lang="es-EC" altLang="es-EC"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C" alt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est</a:t>
            </a:r>
            <a:r>
              <a:rPr kumimoji="0" lang="es-EC" altLang="es-EC"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á</a:t>
            </a:r>
            <a:r>
              <a:rPr kumimoji="0" lang="es-EC" alt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expresados en toneladas anuales (Banco Central del Ecuador, 2020)</a:t>
            </a:r>
            <a:r>
              <a:rPr kumimoji="0" lang="es-ES" alt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s-ES" altLang="es-EC"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Gráfico 7">
            <a:extLst>
              <a:ext uri="{FF2B5EF4-FFF2-40B4-BE49-F238E27FC236}">
                <a16:creationId xmlns:a16="http://schemas.microsoft.com/office/drawing/2014/main" xmlns="" id="{19400B69-4145-412B-9C75-85EB91936671}"/>
              </a:ext>
            </a:extLst>
          </p:cNvPr>
          <p:cNvGraphicFramePr/>
          <p:nvPr>
            <p:extLst>
              <p:ext uri="{D42A27DB-BD31-4B8C-83A1-F6EECF244321}">
                <p14:modId xmlns:p14="http://schemas.microsoft.com/office/powerpoint/2010/main" val="2424375467"/>
              </p:ext>
            </p:extLst>
          </p:nvPr>
        </p:nvGraphicFramePr>
        <p:xfrm>
          <a:off x="6523592" y="2451653"/>
          <a:ext cx="5376859" cy="33391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2632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BCC8AC7-FE7C-4861-9D68-ED703C3F2AD4}"/>
              </a:ext>
            </a:extLst>
          </p:cNvPr>
          <p:cNvSpPr>
            <a:spLocks noGrp="1"/>
          </p:cNvSpPr>
          <p:nvPr>
            <p:ph type="title"/>
          </p:nvPr>
        </p:nvSpPr>
        <p:spPr>
          <a:xfrm>
            <a:off x="233121" y="0"/>
            <a:ext cx="11375783" cy="1364974"/>
          </a:xfrm>
        </p:spPr>
        <p:txBody>
          <a:bodyPr>
            <a:noAutofit/>
          </a:bodyPr>
          <a:lstStyle/>
          <a:p>
            <a:r>
              <a:rPr lang="es-EC" sz="4400" u="sng" dirty="0"/>
              <a:t>Participación de las exportaciones hacia China, Japón y Colombia en las exportaciones totales</a:t>
            </a:r>
            <a:endParaRPr lang="es-EC" sz="4400" dirty="0"/>
          </a:p>
        </p:txBody>
      </p:sp>
      <p:graphicFrame>
        <p:nvGraphicFramePr>
          <p:cNvPr id="6" name="Tabla 5">
            <a:extLst>
              <a:ext uri="{FF2B5EF4-FFF2-40B4-BE49-F238E27FC236}">
                <a16:creationId xmlns:a16="http://schemas.microsoft.com/office/drawing/2014/main" xmlns="" id="{4D615970-12DC-4B7F-B79F-FD98F961CD18}"/>
              </a:ext>
            </a:extLst>
          </p:cNvPr>
          <p:cNvGraphicFramePr>
            <a:graphicFrameLocks noGrp="1"/>
          </p:cNvGraphicFramePr>
          <p:nvPr>
            <p:extLst>
              <p:ext uri="{D42A27DB-BD31-4B8C-83A1-F6EECF244321}">
                <p14:modId xmlns:p14="http://schemas.microsoft.com/office/powerpoint/2010/main" val="4114022046"/>
              </p:ext>
            </p:extLst>
          </p:nvPr>
        </p:nvGraphicFramePr>
        <p:xfrm>
          <a:off x="106017" y="1835427"/>
          <a:ext cx="7048083" cy="4540127"/>
        </p:xfrm>
        <a:graphic>
          <a:graphicData uri="http://schemas.openxmlformats.org/drawingml/2006/table">
            <a:tbl>
              <a:tblPr firstRow="1" firstCol="1" bandRow="1"/>
              <a:tblGrid>
                <a:gridCol w="1006869">
                  <a:extLst>
                    <a:ext uri="{9D8B030D-6E8A-4147-A177-3AD203B41FA5}">
                      <a16:colId xmlns:a16="http://schemas.microsoft.com/office/drawing/2014/main" xmlns="" val="2325237478"/>
                    </a:ext>
                  </a:extLst>
                </a:gridCol>
                <a:gridCol w="1006869">
                  <a:extLst>
                    <a:ext uri="{9D8B030D-6E8A-4147-A177-3AD203B41FA5}">
                      <a16:colId xmlns:a16="http://schemas.microsoft.com/office/drawing/2014/main" xmlns="" val="6452329"/>
                    </a:ext>
                  </a:extLst>
                </a:gridCol>
                <a:gridCol w="1006869">
                  <a:extLst>
                    <a:ext uri="{9D8B030D-6E8A-4147-A177-3AD203B41FA5}">
                      <a16:colId xmlns:a16="http://schemas.microsoft.com/office/drawing/2014/main" xmlns="" val="3264056843"/>
                    </a:ext>
                  </a:extLst>
                </a:gridCol>
                <a:gridCol w="1006869">
                  <a:extLst>
                    <a:ext uri="{9D8B030D-6E8A-4147-A177-3AD203B41FA5}">
                      <a16:colId xmlns:a16="http://schemas.microsoft.com/office/drawing/2014/main" xmlns="" val="308452843"/>
                    </a:ext>
                  </a:extLst>
                </a:gridCol>
                <a:gridCol w="1006869">
                  <a:extLst>
                    <a:ext uri="{9D8B030D-6E8A-4147-A177-3AD203B41FA5}">
                      <a16:colId xmlns:a16="http://schemas.microsoft.com/office/drawing/2014/main" xmlns="" val="1449887744"/>
                    </a:ext>
                  </a:extLst>
                </a:gridCol>
                <a:gridCol w="1006869">
                  <a:extLst>
                    <a:ext uri="{9D8B030D-6E8A-4147-A177-3AD203B41FA5}">
                      <a16:colId xmlns:a16="http://schemas.microsoft.com/office/drawing/2014/main" xmlns="" val="3291114862"/>
                    </a:ext>
                  </a:extLst>
                </a:gridCol>
                <a:gridCol w="1006869">
                  <a:extLst>
                    <a:ext uri="{9D8B030D-6E8A-4147-A177-3AD203B41FA5}">
                      <a16:colId xmlns:a16="http://schemas.microsoft.com/office/drawing/2014/main" xmlns="" val="4080920392"/>
                    </a:ext>
                  </a:extLst>
                </a:gridCol>
              </a:tblGrid>
              <a:tr h="2820257">
                <a:tc>
                  <a:txBody>
                    <a:bodyPr/>
                    <a:lstStyle/>
                    <a:p>
                      <a:pPr algn="ctr">
                        <a:lnSpc>
                          <a:spcPct val="150000"/>
                        </a:lnSpc>
                        <a:spcAft>
                          <a:spcPts val="800"/>
                        </a:spcAft>
                      </a:pPr>
                      <a:r>
                        <a:rPr lang="es-EC" sz="105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Año</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s-EC" sz="105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Exportaciones a China en toneladas</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s-EC" sz="105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Exportaciones a Japón en toneladas  </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s-EC" sz="105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Exportaciones Colombia en toneladas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s-EC" sz="105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exportaciones de harina de pescado en toneladas hacia China, Japón y Colombia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s-EC" sz="105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exportaciones en toneladas  de harina de pescado ecuatoriana </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s-EC" sz="105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Participación de las exportaciones hacia China, Japón y Colombia en relación a las exportaciones totales (%)</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20301543"/>
                  </a:ext>
                </a:extLst>
              </a:tr>
              <a:tr h="286645">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37846,9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33881,9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15087,6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86816,4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8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100467,4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86,41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647472974"/>
                  </a:ext>
                </a:extLst>
              </a:tr>
              <a:tr h="286645">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b">
                    <a:lnL>
                      <a:noFill/>
                    </a:lnL>
                    <a:lnR>
                      <a:noFill/>
                    </a:lnR>
                    <a:lnT>
                      <a:noFill/>
                    </a:lnT>
                    <a:lnB>
                      <a:noFill/>
                    </a:lnB>
                  </a:tcPr>
                </a:tc>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21062,4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ctr">
                    <a:lnL>
                      <a:noFill/>
                    </a:lnL>
                    <a:lnR>
                      <a:noFill/>
                    </a:lnR>
                    <a:lnT>
                      <a:noFill/>
                    </a:lnT>
                    <a:lnB>
                      <a:noFill/>
                    </a:lnB>
                  </a:tcPr>
                </a:tc>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22656,4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ctr">
                    <a:lnL>
                      <a:noFill/>
                    </a:lnL>
                    <a:lnR>
                      <a:noFill/>
                    </a:lnR>
                    <a:lnT>
                      <a:noFill/>
                    </a:lnT>
                    <a:lnB>
                      <a:noFill/>
                    </a:lnB>
                  </a:tcPr>
                </a:tc>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15804,6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ctr">
                    <a:lnL>
                      <a:noFill/>
                    </a:lnL>
                    <a:lnR>
                      <a:noFill/>
                    </a:lnR>
                    <a:lnT>
                      <a:noFill/>
                    </a:lnT>
                    <a:lnB>
                      <a:noFill/>
                    </a:lnB>
                  </a:tcPr>
                </a:tc>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59523,4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b">
                    <a:lnL>
                      <a:noFill/>
                    </a:lnL>
                    <a:lnR>
                      <a:noFill/>
                    </a:lnR>
                    <a:lnT>
                      <a:noFill/>
                    </a:lnT>
                    <a:lnB>
                      <a:noFill/>
                    </a:lnB>
                  </a:tcPr>
                </a:tc>
                <a:tc>
                  <a:txBody>
                    <a:bodyPr/>
                    <a:lstStyle/>
                    <a:p>
                      <a:pPr algn="ctr">
                        <a:lnSpc>
                          <a:spcPct val="150000"/>
                        </a:lnSpc>
                        <a:spcAft>
                          <a:spcPts val="80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71303,8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b">
                    <a:lnL>
                      <a:noFill/>
                    </a:lnL>
                    <a:lnR>
                      <a:noFill/>
                    </a:lnR>
                    <a:lnT>
                      <a:noFill/>
                    </a:lnT>
                    <a:lnB>
                      <a:noFill/>
                    </a:lnB>
                  </a:tcPr>
                </a:tc>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83,48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b">
                    <a:lnL>
                      <a:noFill/>
                    </a:lnL>
                    <a:lnR>
                      <a:noFill/>
                    </a:lnR>
                    <a:lnT>
                      <a:noFill/>
                    </a:lnT>
                    <a:lnB>
                      <a:noFill/>
                    </a:lnB>
                  </a:tcPr>
                </a:tc>
                <a:extLst>
                  <a:ext uri="{0D108BD9-81ED-4DB2-BD59-A6C34878D82A}">
                    <a16:rowId xmlns:a16="http://schemas.microsoft.com/office/drawing/2014/main" xmlns="" val="1646138804"/>
                  </a:ext>
                </a:extLst>
              </a:tr>
              <a:tr h="286645">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b">
                    <a:lnL>
                      <a:noFill/>
                    </a:lnL>
                    <a:lnR>
                      <a:noFill/>
                    </a:lnR>
                    <a:lnT>
                      <a:noFill/>
                    </a:lnT>
                    <a:lnB>
                      <a:noFill/>
                    </a:lnB>
                  </a:tcPr>
                </a:tc>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23603,4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ctr">
                    <a:lnL>
                      <a:noFill/>
                    </a:lnL>
                    <a:lnR>
                      <a:noFill/>
                    </a:lnR>
                    <a:lnT>
                      <a:noFill/>
                    </a:lnT>
                    <a:lnB>
                      <a:noFill/>
                    </a:lnB>
                  </a:tcPr>
                </a:tc>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23507,5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ctr">
                    <a:lnL>
                      <a:noFill/>
                    </a:lnL>
                    <a:lnR>
                      <a:noFill/>
                    </a:lnR>
                    <a:lnT>
                      <a:noFill/>
                    </a:lnT>
                    <a:lnB>
                      <a:noFill/>
                    </a:lnB>
                  </a:tcPr>
                </a:tc>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8864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ctr">
                    <a:lnL>
                      <a:noFill/>
                    </a:lnL>
                    <a:lnR>
                      <a:noFill/>
                    </a:lnR>
                    <a:lnT>
                      <a:noFill/>
                    </a:lnT>
                    <a:lnB>
                      <a:noFill/>
                    </a:lnB>
                  </a:tcPr>
                </a:tc>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55974,9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b">
                    <a:lnL>
                      <a:noFill/>
                    </a:lnL>
                    <a:lnR>
                      <a:noFill/>
                    </a:lnR>
                    <a:lnT>
                      <a:noFill/>
                    </a:lnT>
                    <a:lnB>
                      <a:noFill/>
                    </a:lnB>
                  </a:tcPr>
                </a:tc>
                <a:tc>
                  <a:txBody>
                    <a:bodyPr/>
                    <a:lstStyle/>
                    <a:p>
                      <a:pPr algn="ctr">
                        <a:lnSpc>
                          <a:spcPct val="150000"/>
                        </a:lnSpc>
                        <a:spcAft>
                          <a:spcPts val="80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69203,4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b">
                    <a:lnL>
                      <a:noFill/>
                    </a:lnL>
                    <a:lnR>
                      <a:noFill/>
                    </a:lnR>
                    <a:lnT>
                      <a:noFill/>
                    </a:lnT>
                    <a:lnB>
                      <a:noFill/>
                    </a:lnB>
                  </a:tcPr>
                </a:tc>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80,88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b">
                    <a:lnL>
                      <a:noFill/>
                    </a:lnL>
                    <a:lnR>
                      <a:noFill/>
                    </a:lnR>
                    <a:lnT>
                      <a:noFill/>
                    </a:lnT>
                    <a:lnB>
                      <a:noFill/>
                    </a:lnB>
                  </a:tcPr>
                </a:tc>
                <a:extLst>
                  <a:ext uri="{0D108BD9-81ED-4DB2-BD59-A6C34878D82A}">
                    <a16:rowId xmlns:a16="http://schemas.microsoft.com/office/drawing/2014/main" xmlns="" val="2472868845"/>
                  </a:ext>
                </a:extLst>
              </a:tr>
              <a:tr h="286645">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b">
                    <a:lnL>
                      <a:noFill/>
                    </a:lnL>
                    <a:lnR>
                      <a:noFill/>
                    </a:lnR>
                    <a:lnT>
                      <a:noFill/>
                    </a:lnT>
                    <a:lnB>
                      <a:noFill/>
                    </a:lnB>
                  </a:tcPr>
                </a:tc>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58599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ctr">
                    <a:lnL>
                      <a:noFill/>
                    </a:lnL>
                    <a:lnR>
                      <a:noFill/>
                    </a:lnR>
                    <a:lnT>
                      <a:noFill/>
                    </a:lnT>
                    <a:lnB>
                      <a:noFill/>
                    </a:lnB>
                  </a:tcPr>
                </a:tc>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16716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ctr">
                    <a:lnL>
                      <a:noFill/>
                    </a:lnL>
                    <a:lnR>
                      <a:noFill/>
                    </a:lnR>
                    <a:lnT>
                      <a:noFill/>
                    </a:lnT>
                    <a:lnB>
                      <a:noFill/>
                    </a:lnB>
                  </a:tcPr>
                </a:tc>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9466,8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ctr">
                    <a:lnL>
                      <a:noFill/>
                    </a:lnL>
                    <a:lnR>
                      <a:noFill/>
                    </a:lnR>
                    <a:lnT>
                      <a:noFill/>
                    </a:lnT>
                    <a:lnB>
                      <a:noFill/>
                    </a:lnB>
                  </a:tcPr>
                </a:tc>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84781,8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b">
                    <a:lnL>
                      <a:noFill/>
                    </a:lnL>
                    <a:lnR>
                      <a:noFill/>
                    </a:lnR>
                    <a:lnT>
                      <a:noFill/>
                    </a:lnT>
                    <a:lnB>
                      <a:noFill/>
                    </a:lnB>
                  </a:tcPr>
                </a:tc>
                <a:tc>
                  <a:txBody>
                    <a:bodyPr/>
                    <a:lstStyle/>
                    <a:p>
                      <a:pPr algn="ctr">
                        <a:lnSpc>
                          <a:spcPct val="150000"/>
                        </a:lnSpc>
                        <a:spcAft>
                          <a:spcPts val="80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105646,9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b">
                    <a:lnL>
                      <a:noFill/>
                    </a:lnL>
                    <a:lnR>
                      <a:noFill/>
                    </a:lnR>
                    <a:lnT>
                      <a:noFill/>
                    </a:lnT>
                    <a:lnB>
                      <a:noFill/>
                    </a:lnB>
                  </a:tcPr>
                </a:tc>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80,25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b">
                    <a:lnL>
                      <a:noFill/>
                    </a:lnL>
                    <a:lnR>
                      <a:noFill/>
                    </a:lnR>
                    <a:lnT>
                      <a:noFill/>
                    </a:lnT>
                    <a:lnB>
                      <a:noFill/>
                    </a:lnB>
                  </a:tcPr>
                </a:tc>
                <a:extLst>
                  <a:ext uri="{0D108BD9-81ED-4DB2-BD59-A6C34878D82A}">
                    <a16:rowId xmlns:a16="http://schemas.microsoft.com/office/drawing/2014/main" xmlns="" val="2875850782"/>
                  </a:ext>
                </a:extLst>
              </a:tr>
              <a:tr h="286645">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b">
                    <a:lnL>
                      <a:noFill/>
                    </a:lnL>
                    <a:lnR>
                      <a:noFill/>
                    </a:lnR>
                    <a:lnT>
                      <a:noFill/>
                    </a:lnT>
                    <a:lnB>
                      <a:noFill/>
                    </a:lnB>
                  </a:tcPr>
                </a:tc>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48638,2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ctr">
                    <a:lnL>
                      <a:noFill/>
                    </a:lnL>
                    <a:lnR>
                      <a:noFill/>
                    </a:lnR>
                    <a:lnT>
                      <a:noFill/>
                    </a:lnT>
                    <a:lnB>
                      <a:noFill/>
                    </a:lnB>
                  </a:tcPr>
                </a:tc>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13031,8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ctr">
                    <a:lnL>
                      <a:noFill/>
                    </a:lnL>
                    <a:lnR>
                      <a:noFill/>
                    </a:lnR>
                    <a:lnT>
                      <a:noFill/>
                    </a:lnT>
                    <a:lnB>
                      <a:noFill/>
                    </a:lnB>
                  </a:tcPr>
                </a:tc>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12471,5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ctr">
                    <a:lnL>
                      <a:noFill/>
                    </a:lnL>
                    <a:lnR>
                      <a:noFill/>
                    </a:lnR>
                    <a:lnT>
                      <a:noFill/>
                    </a:lnT>
                    <a:lnB>
                      <a:noFill/>
                    </a:lnB>
                  </a:tcPr>
                </a:tc>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74141,5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b">
                    <a:lnL>
                      <a:noFill/>
                    </a:lnL>
                    <a:lnR>
                      <a:noFill/>
                    </a:lnR>
                    <a:lnT>
                      <a:noFill/>
                    </a:lnT>
                    <a:lnB>
                      <a:noFill/>
                    </a:lnB>
                  </a:tcPr>
                </a:tc>
                <a:tc>
                  <a:txBody>
                    <a:bodyPr/>
                    <a:lstStyle/>
                    <a:p>
                      <a:pPr algn="ctr">
                        <a:lnSpc>
                          <a:spcPct val="150000"/>
                        </a:lnSpc>
                        <a:spcAft>
                          <a:spcPts val="80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87535,5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b">
                    <a:lnL>
                      <a:noFill/>
                    </a:lnL>
                    <a:lnR>
                      <a:noFill/>
                    </a:lnR>
                    <a:lnT>
                      <a:noFill/>
                    </a:lnT>
                    <a:lnB>
                      <a:noFill/>
                    </a:lnB>
                  </a:tcPr>
                </a:tc>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84,70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b">
                    <a:lnL>
                      <a:noFill/>
                    </a:lnL>
                    <a:lnR>
                      <a:noFill/>
                    </a:lnR>
                    <a:lnT>
                      <a:noFill/>
                    </a:lnT>
                    <a:lnB>
                      <a:noFill/>
                    </a:lnB>
                  </a:tcPr>
                </a:tc>
                <a:extLst>
                  <a:ext uri="{0D108BD9-81ED-4DB2-BD59-A6C34878D82A}">
                    <a16:rowId xmlns:a16="http://schemas.microsoft.com/office/drawing/2014/main" xmlns="" val="174706504"/>
                  </a:ext>
                </a:extLst>
              </a:tr>
              <a:tr h="286645">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18175,7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10996,1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7026,9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36198,7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45575,7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s-EC"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79,43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046" marR="41046"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01150752"/>
                  </a:ext>
                </a:extLst>
              </a:tr>
            </a:tbl>
          </a:graphicData>
        </a:graphic>
      </p:graphicFrame>
      <p:sp>
        <p:nvSpPr>
          <p:cNvPr id="7" name="Rectangle 2">
            <a:extLst>
              <a:ext uri="{FF2B5EF4-FFF2-40B4-BE49-F238E27FC236}">
                <a16:creationId xmlns:a16="http://schemas.microsoft.com/office/drawing/2014/main" xmlns="" id="{6B40BBF0-41F2-4A74-8E9D-65D6C7C85D3C}"/>
              </a:ext>
            </a:extLst>
          </p:cNvPr>
          <p:cNvSpPr>
            <a:spLocks noChangeArrowheads="1"/>
          </p:cNvSpPr>
          <p:nvPr/>
        </p:nvSpPr>
        <p:spPr bwMode="auto">
          <a:xfrm>
            <a:off x="272878" y="1336807"/>
            <a:ext cx="6104556"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100" b="1" i="0" u="none" strike="noStrike" cap="none" normalizeH="0" baseline="0" dirty="0" bmk="_Toc49114822">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Tabla 21</a:t>
            </a:r>
            <a:r>
              <a:rPr kumimoji="0" lang="es-EC" altLang="es-EC" sz="1100" b="0" i="0" u="none" strike="noStrike" cap="none" normalizeH="0" baseline="0" dirty="0" bmk="_Toc49114822">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es-EC" altLang="es-EC" sz="1100" b="0" i="0" u="none" strike="noStrike" cap="none" normalizeH="0" baseline="0" dirty="0" bmk="_Toc49114822">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s-EC" altLang="es-EC" sz="1100" b="0" i="1" u="none" strike="noStrike" cap="none" normalizeH="0" baseline="0" dirty="0" bmk="_Toc49114822">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Participación de las exportaciones hacia China, Japón y Colombia en las exportaciones totales</a:t>
            </a: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1100" i="1" dirty="0" bmk="_Toc4911482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100" b="0" i="1" u="none" strike="noStrike" cap="none" normalizeH="0" baseline="0" dirty="0" bmk="_Toc4911482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1100" i="1" dirty="0" bmk="_Toc4911482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100" b="0" i="1" u="none" strike="noStrike" cap="none" normalizeH="0" baseline="0" dirty="0" bmk="_Toc4911482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1100" i="1" dirty="0" bmk="_Toc4911482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100" b="0" i="1" u="none" strike="noStrike" cap="none" normalizeH="0" baseline="0" dirty="0" bmk="_Toc4911482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1100" i="1" dirty="0" bmk="_Toc4911482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100" b="0" i="1" u="none" strike="noStrike" cap="none" normalizeH="0" baseline="0" dirty="0" bmk="_Toc4911482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1100" i="1" dirty="0" bmk="_Toc4911482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100" b="0" i="1" u="none" strike="noStrike" cap="none" normalizeH="0" baseline="0" dirty="0" bmk="_Toc4911482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1100" i="1" dirty="0" bmk="_Toc4911482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100" b="0" i="1" u="none" strike="noStrike" cap="none" normalizeH="0" baseline="0" dirty="0" bmk="_Toc4911482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1100" i="1" dirty="0" bmk="_Toc4911482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100" b="0" i="1" u="none" strike="noStrike" cap="none" normalizeH="0" baseline="0" dirty="0" bmk="_Toc4911482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1100" i="1" dirty="0" bmk="_Toc4911482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100" b="0" i="1" u="none" strike="noStrike" cap="none" normalizeH="0" baseline="0" dirty="0" bmk="_Toc4911482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1100" i="1" dirty="0" bmk="_Toc4911482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100" b="0" i="1" u="none" strike="noStrike" cap="none" normalizeH="0" baseline="0" dirty="0" bmk="_Toc4911482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1100" i="1" dirty="0" bmk="_Toc4911482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100" b="0" i="1" u="none" strike="noStrike" cap="none" normalizeH="0" baseline="0" dirty="0" bmk="_Toc4911482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1100" i="1" dirty="0" bmk="_Toc4911482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100" b="0" i="1" u="none" strike="noStrike" cap="none" normalizeH="0" baseline="0" dirty="0" bmk="_Toc4911482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1100" i="1" dirty="0" bmk="_Toc4911482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100" b="0" i="1" u="none" strike="noStrike" cap="none" normalizeH="0" baseline="0" dirty="0" bmk="_Toc4911482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1100" i="1" dirty="0" bmk="_Toc4911482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100" b="0" i="1" u="none" strike="noStrike" cap="none" normalizeH="0" baseline="0" dirty="0" bmk="_Toc4911482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1100" i="1" dirty="0" bmk="_Toc49114822">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100" b="0" i="1" u="none" strike="noStrike" cap="none" normalizeH="0" baseline="0" dirty="0" bmk="_Toc49114822">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1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Nota</a:t>
            </a:r>
            <a:r>
              <a:rPr kumimoji="0" lang="es-EC" alt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Datos tomados de </a:t>
            </a:r>
            <a:r>
              <a:rPr kumimoji="0" lang="es-ES" altLang="es-EC"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(Banco Central del Ecuador, 2020)</a:t>
            </a:r>
            <a:endParaRPr kumimoji="0" lang="es-ES" altLang="es-EC"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Gráfico 7">
            <a:extLst>
              <a:ext uri="{FF2B5EF4-FFF2-40B4-BE49-F238E27FC236}">
                <a16:creationId xmlns:a16="http://schemas.microsoft.com/office/drawing/2014/main" xmlns="" id="{0C45E46D-80DC-491C-A8C1-451D8FA5BD19}"/>
              </a:ext>
            </a:extLst>
          </p:cNvPr>
          <p:cNvGraphicFramePr/>
          <p:nvPr>
            <p:extLst>
              <p:ext uri="{D42A27DB-BD31-4B8C-83A1-F6EECF244321}">
                <p14:modId xmlns:p14="http://schemas.microsoft.com/office/powerpoint/2010/main" val="2410341895"/>
              </p:ext>
            </p:extLst>
          </p:nvPr>
        </p:nvGraphicFramePr>
        <p:xfrm>
          <a:off x="7038975" y="2618149"/>
          <a:ext cx="5153025" cy="37574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8295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16789" y="0"/>
            <a:ext cx="11445923" cy="509498"/>
          </a:xfrm>
          <a:prstGeom prst="rect">
            <a:avLst/>
          </a:prstGeom>
        </p:spPr>
        <p:txBody>
          <a:bodyPr wrap="square">
            <a:spAutoFit/>
          </a:bodyPr>
          <a:lstStyle/>
          <a:p>
            <a:pPr marL="174625" indent="3175">
              <a:lnSpc>
                <a:spcPct val="200000"/>
              </a:lnSpc>
              <a:spcBef>
                <a:spcPts val="200"/>
              </a:spcBef>
              <a:spcAft>
                <a:spcPts val="0"/>
              </a:spcAft>
            </a:pPr>
            <a:r>
              <a:rPr lang="es-EC" sz="1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Análisis comparativo de las exportaciones ecuatorianas de harina de pescado hacia China, Japón y Colombia</a:t>
            </a:r>
            <a:endPar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9" name="Tabla 8"/>
          <p:cNvGraphicFramePr>
            <a:graphicFrameLocks noGrp="1"/>
          </p:cNvGraphicFramePr>
          <p:nvPr>
            <p:extLst>
              <p:ext uri="{D42A27DB-BD31-4B8C-83A1-F6EECF244321}">
                <p14:modId xmlns:p14="http://schemas.microsoft.com/office/powerpoint/2010/main" val="3235694193"/>
              </p:ext>
            </p:extLst>
          </p:nvPr>
        </p:nvGraphicFramePr>
        <p:xfrm>
          <a:off x="272962" y="913885"/>
          <a:ext cx="11056172" cy="4882123"/>
        </p:xfrm>
        <a:graphic>
          <a:graphicData uri="http://schemas.openxmlformats.org/drawingml/2006/table">
            <a:tbl>
              <a:tblPr>
                <a:tableStyleId>{793D81CF-94F2-401A-BA57-92F5A7B2D0C5}</a:tableStyleId>
              </a:tblPr>
              <a:tblGrid>
                <a:gridCol w="1528543">
                  <a:extLst>
                    <a:ext uri="{9D8B030D-6E8A-4147-A177-3AD203B41FA5}">
                      <a16:colId xmlns:a16="http://schemas.microsoft.com/office/drawing/2014/main" xmlns="" val="2682563684"/>
                    </a:ext>
                  </a:extLst>
                </a:gridCol>
                <a:gridCol w="1241947">
                  <a:extLst>
                    <a:ext uri="{9D8B030D-6E8A-4147-A177-3AD203B41FA5}">
                      <a16:colId xmlns:a16="http://schemas.microsoft.com/office/drawing/2014/main" xmlns="" val="933513167"/>
                    </a:ext>
                  </a:extLst>
                </a:gridCol>
                <a:gridCol w="1380359">
                  <a:extLst>
                    <a:ext uri="{9D8B030D-6E8A-4147-A177-3AD203B41FA5}">
                      <a16:colId xmlns:a16="http://schemas.microsoft.com/office/drawing/2014/main" xmlns="" val="3050024688"/>
                    </a:ext>
                  </a:extLst>
                </a:gridCol>
                <a:gridCol w="1601015">
                  <a:extLst>
                    <a:ext uri="{9D8B030D-6E8A-4147-A177-3AD203B41FA5}">
                      <a16:colId xmlns:a16="http://schemas.microsoft.com/office/drawing/2014/main" xmlns="" val="3989207179"/>
                    </a:ext>
                  </a:extLst>
                </a:gridCol>
                <a:gridCol w="1326077">
                  <a:extLst>
                    <a:ext uri="{9D8B030D-6E8A-4147-A177-3AD203B41FA5}">
                      <a16:colId xmlns:a16="http://schemas.microsoft.com/office/drawing/2014/main" xmlns="" val="3164155401"/>
                    </a:ext>
                  </a:extLst>
                </a:gridCol>
                <a:gridCol w="1326077">
                  <a:extLst>
                    <a:ext uri="{9D8B030D-6E8A-4147-A177-3AD203B41FA5}">
                      <a16:colId xmlns:a16="http://schemas.microsoft.com/office/drawing/2014/main" xmlns="" val="2168151983"/>
                    </a:ext>
                  </a:extLst>
                </a:gridCol>
                <a:gridCol w="1326077">
                  <a:extLst>
                    <a:ext uri="{9D8B030D-6E8A-4147-A177-3AD203B41FA5}">
                      <a16:colId xmlns:a16="http://schemas.microsoft.com/office/drawing/2014/main" xmlns="" val="1155768793"/>
                    </a:ext>
                  </a:extLst>
                </a:gridCol>
                <a:gridCol w="1326077">
                  <a:extLst>
                    <a:ext uri="{9D8B030D-6E8A-4147-A177-3AD203B41FA5}">
                      <a16:colId xmlns:a16="http://schemas.microsoft.com/office/drawing/2014/main" xmlns="" val="4141552550"/>
                    </a:ext>
                  </a:extLst>
                </a:gridCol>
              </a:tblGrid>
              <a:tr h="237396">
                <a:tc>
                  <a:txBody>
                    <a:bodyPr/>
                    <a:lstStyle/>
                    <a:p>
                      <a:pPr algn="ctr" fontAlgn="ctr"/>
                      <a:r>
                        <a:rPr lang="en-US" sz="1600" u="none" strike="noStrike">
                          <a:effectLst/>
                        </a:rPr>
                        <a:t> </a:t>
                      </a:r>
                      <a:endParaRPr lang="en-US" sz="1600" b="1"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 </a:t>
                      </a:r>
                      <a:endParaRPr lang="en-US" sz="1600" b="1" i="0" u="none" strike="noStrike">
                        <a:solidFill>
                          <a:srgbClr val="000000"/>
                        </a:solidFill>
                        <a:effectLst/>
                        <a:latin typeface="Arial" panose="020B0604020202020204" pitchFamily="34" charset="0"/>
                      </a:endParaRPr>
                    </a:p>
                  </a:txBody>
                  <a:tcPr marL="7592" marR="7592" marT="7592" marB="0" anchor="ctr"/>
                </a:tc>
                <a:tc gridSpan="2">
                  <a:txBody>
                    <a:bodyPr/>
                    <a:lstStyle/>
                    <a:p>
                      <a:pPr algn="ctr" fontAlgn="ctr"/>
                      <a:r>
                        <a:rPr lang="en-US" sz="1600" u="none" strike="noStrike" dirty="0">
                          <a:effectLst/>
                        </a:rPr>
                        <a:t>China</a:t>
                      </a:r>
                      <a:endParaRPr lang="en-US" sz="1600" b="1" i="0" u="none" strike="noStrike" dirty="0">
                        <a:solidFill>
                          <a:srgbClr val="000000"/>
                        </a:solidFill>
                        <a:effectLst/>
                        <a:latin typeface="Arial" panose="020B0604020202020204" pitchFamily="34" charset="0"/>
                      </a:endParaRPr>
                    </a:p>
                  </a:txBody>
                  <a:tcPr marL="7592" marR="7592" marT="7592" marB="0" anchor="ctr"/>
                </a:tc>
                <a:tc hMerge="1">
                  <a:txBody>
                    <a:bodyPr/>
                    <a:lstStyle/>
                    <a:p>
                      <a:endParaRPr lang="en-US"/>
                    </a:p>
                  </a:txBody>
                  <a:tcPr/>
                </a:tc>
                <a:tc gridSpan="2">
                  <a:txBody>
                    <a:bodyPr/>
                    <a:lstStyle/>
                    <a:p>
                      <a:pPr algn="ctr" fontAlgn="ctr"/>
                      <a:r>
                        <a:rPr lang="en-US" sz="1600" u="none" strike="noStrike">
                          <a:effectLst/>
                        </a:rPr>
                        <a:t>Japón </a:t>
                      </a:r>
                      <a:endParaRPr lang="en-US" sz="1600" b="1" i="0" u="none" strike="noStrike">
                        <a:solidFill>
                          <a:srgbClr val="000000"/>
                        </a:solidFill>
                        <a:effectLst/>
                        <a:latin typeface="Arial" panose="020B0604020202020204" pitchFamily="34" charset="0"/>
                      </a:endParaRPr>
                    </a:p>
                  </a:txBody>
                  <a:tcPr marL="7592" marR="7592" marT="7592" marB="0" anchor="ctr"/>
                </a:tc>
                <a:tc hMerge="1">
                  <a:txBody>
                    <a:bodyPr/>
                    <a:lstStyle/>
                    <a:p>
                      <a:endParaRPr lang="en-US"/>
                    </a:p>
                  </a:txBody>
                  <a:tcPr/>
                </a:tc>
                <a:tc gridSpan="2">
                  <a:txBody>
                    <a:bodyPr/>
                    <a:lstStyle/>
                    <a:p>
                      <a:pPr algn="ctr" fontAlgn="ctr"/>
                      <a:r>
                        <a:rPr lang="en-US" sz="1600" u="none" strike="noStrike">
                          <a:effectLst/>
                        </a:rPr>
                        <a:t>Colombia</a:t>
                      </a:r>
                      <a:endParaRPr lang="en-US" sz="1600" b="1" i="0" u="none" strike="noStrike">
                        <a:solidFill>
                          <a:srgbClr val="000000"/>
                        </a:solidFill>
                        <a:effectLst/>
                        <a:latin typeface="Arial" panose="020B0604020202020204" pitchFamily="34" charset="0"/>
                      </a:endParaRPr>
                    </a:p>
                  </a:txBody>
                  <a:tcPr marL="7592" marR="7592" marT="7592" marB="0" anchor="ctr"/>
                </a:tc>
                <a:tc hMerge="1">
                  <a:txBody>
                    <a:bodyPr/>
                    <a:lstStyle/>
                    <a:p>
                      <a:endParaRPr lang="en-US"/>
                    </a:p>
                  </a:txBody>
                  <a:tcPr/>
                </a:tc>
                <a:extLst>
                  <a:ext uri="{0D108BD9-81ED-4DB2-BD59-A6C34878D82A}">
                    <a16:rowId xmlns:a16="http://schemas.microsoft.com/office/drawing/2014/main" xmlns="" val="2754382693"/>
                  </a:ext>
                </a:extLst>
              </a:tr>
              <a:tr h="237396">
                <a:tc>
                  <a:txBody>
                    <a:bodyPr/>
                    <a:lstStyle/>
                    <a:p>
                      <a:pPr algn="ctr" fontAlgn="ctr"/>
                      <a:r>
                        <a:rPr lang="en-US" sz="1600" u="none" strike="noStrike">
                          <a:effectLst/>
                        </a:rPr>
                        <a:t>Parámetros </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Porcentaje </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Calificación </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Ponderación </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Calificación </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Ponderación </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dirty="0" err="1">
                          <a:effectLst/>
                        </a:rPr>
                        <a:t>Calificación</a:t>
                      </a:r>
                      <a:r>
                        <a:rPr lang="en-US" sz="1600" u="none" strike="noStrike" dirty="0">
                          <a:effectLst/>
                        </a:rPr>
                        <a:t> </a:t>
                      </a:r>
                      <a:endParaRPr lang="en-US" sz="1600" b="0" i="0" u="none" strike="noStrike" dirty="0">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dirty="0" err="1">
                          <a:effectLst/>
                        </a:rPr>
                        <a:t>Ponderación</a:t>
                      </a:r>
                      <a:r>
                        <a:rPr lang="en-US" sz="1600" u="none" strike="noStrike" dirty="0">
                          <a:effectLst/>
                        </a:rPr>
                        <a:t> </a:t>
                      </a:r>
                      <a:endParaRPr lang="en-US" sz="1600" b="0" i="0" u="none" strike="noStrike" dirty="0">
                        <a:solidFill>
                          <a:srgbClr val="000000"/>
                        </a:solidFill>
                        <a:effectLst/>
                        <a:latin typeface="Arial" panose="020B0604020202020204" pitchFamily="34" charset="0"/>
                      </a:endParaRPr>
                    </a:p>
                  </a:txBody>
                  <a:tcPr marL="7592" marR="7592" marT="7592" marB="0" anchor="ctr"/>
                </a:tc>
                <a:extLst>
                  <a:ext uri="{0D108BD9-81ED-4DB2-BD59-A6C34878D82A}">
                    <a16:rowId xmlns:a16="http://schemas.microsoft.com/office/drawing/2014/main" xmlns="" val="1942120383"/>
                  </a:ext>
                </a:extLst>
              </a:tr>
              <a:tr h="466635">
                <a:tc>
                  <a:txBody>
                    <a:bodyPr/>
                    <a:lstStyle/>
                    <a:p>
                      <a:pPr algn="ctr" fontAlgn="ctr"/>
                      <a:r>
                        <a:rPr lang="en-US" sz="1600" u="none" strike="noStrike">
                          <a:effectLst/>
                        </a:rPr>
                        <a:t>Volúmen exportado</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25%</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5</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dirty="0">
                          <a:effectLst/>
                        </a:rPr>
                        <a:t>1,25</a:t>
                      </a:r>
                      <a:endParaRPr lang="en-US" sz="1600" b="0" i="0" u="none" strike="noStrike" dirty="0">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3</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0,75</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1</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0,25</a:t>
                      </a:r>
                      <a:endParaRPr lang="en-US" sz="1600" b="0" i="0" u="none" strike="noStrike">
                        <a:solidFill>
                          <a:srgbClr val="000000"/>
                        </a:solidFill>
                        <a:effectLst/>
                        <a:latin typeface="Arial" panose="020B0604020202020204" pitchFamily="34" charset="0"/>
                      </a:endParaRPr>
                    </a:p>
                  </a:txBody>
                  <a:tcPr marL="7592" marR="7592" marT="7592" marB="0" anchor="ctr"/>
                </a:tc>
                <a:extLst>
                  <a:ext uri="{0D108BD9-81ED-4DB2-BD59-A6C34878D82A}">
                    <a16:rowId xmlns:a16="http://schemas.microsoft.com/office/drawing/2014/main" xmlns="" val="2229836936"/>
                  </a:ext>
                </a:extLst>
              </a:tr>
              <a:tr h="925113">
                <a:tc>
                  <a:txBody>
                    <a:bodyPr/>
                    <a:lstStyle/>
                    <a:p>
                      <a:pPr algn="ctr" fontAlgn="ctr"/>
                      <a:r>
                        <a:rPr lang="en-US" sz="1600" u="none" strike="noStrike">
                          <a:effectLst/>
                        </a:rPr>
                        <a:t>Participación en las importaciones</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10%</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dirty="0">
                          <a:effectLst/>
                        </a:rPr>
                        <a:t>1</a:t>
                      </a:r>
                      <a:endParaRPr lang="en-US" sz="1600" b="0" i="0" u="none" strike="noStrike" dirty="0">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dirty="0">
                          <a:effectLst/>
                        </a:rPr>
                        <a:t>0,1</a:t>
                      </a:r>
                      <a:endParaRPr lang="en-US" sz="1600" b="0" i="0" u="none" strike="noStrike" dirty="0">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dirty="0">
                          <a:effectLst/>
                        </a:rPr>
                        <a:t>3</a:t>
                      </a:r>
                      <a:endParaRPr lang="en-US" sz="1600" b="0" i="0" u="none" strike="noStrike" dirty="0">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0,3</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5</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0,5</a:t>
                      </a:r>
                      <a:endParaRPr lang="en-US" sz="1600" b="0" i="0" u="none" strike="noStrike">
                        <a:solidFill>
                          <a:srgbClr val="000000"/>
                        </a:solidFill>
                        <a:effectLst/>
                        <a:latin typeface="Arial" panose="020B0604020202020204" pitchFamily="34" charset="0"/>
                      </a:endParaRPr>
                    </a:p>
                  </a:txBody>
                  <a:tcPr marL="7592" marR="7592" marT="7592" marB="0" anchor="ctr"/>
                </a:tc>
                <a:extLst>
                  <a:ext uri="{0D108BD9-81ED-4DB2-BD59-A6C34878D82A}">
                    <a16:rowId xmlns:a16="http://schemas.microsoft.com/office/drawing/2014/main" xmlns="" val="851800705"/>
                  </a:ext>
                </a:extLst>
              </a:tr>
              <a:tr h="695874">
                <a:tc>
                  <a:txBody>
                    <a:bodyPr/>
                    <a:lstStyle/>
                    <a:p>
                      <a:pPr algn="ctr" fontAlgn="ctr"/>
                      <a:r>
                        <a:rPr lang="en-US" sz="1600" u="none" strike="noStrike">
                          <a:effectLst/>
                        </a:rPr>
                        <a:t>Acuerdos y tratados comerciales</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15%</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1</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dirty="0">
                          <a:effectLst/>
                        </a:rPr>
                        <a:t>0,15</a:t>
                      </a:r>
                      <a:endParaRPr lang="en-US" sz="1600" b="0" i="0" u="none" strike="noStrike" dirty="0">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1</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0,15</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5</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dirty="0">
                          <a:effectLst/>
                        </a:rPr>
                        <a:t>0,75</a:t>
                      </a:r>
                      <a:endParaRPr lang="en-US" sz="1600" b="0" i="0" u="none" strike="noStrike" dirty="0">
                        <a:solidFill>
                          <a:srgbClr val="000000"/>
                        </a:solidFill>
                        <a:effectLst/>
                        <a:latin typeface="Arial" panose="020B0604020202020204" pitchFamily="34" charset="0"/>
                      </a:endParaRPr>
                    </a:p>
                  </a:txBody>
                  <a:tcPr marL="7592" marR="7592" marT="7592" marB="0" anchor="ctr"/>
                </a:tc>
                <a:extLst>
                  <a:ext uri="{0D108BD9-81ED-4DB2-BD59-A6C34878D82A}">
                    <a16:rowId xmlns:a16="http://schemas.microsoft.com/office/drawing/2014/main" xmlns="" val="899259104"/>
                  </a:ext>
                </a:extLst>
              </a:tr>
              <a:tr h="466635">
                <a:tc>
                  <a:txBody>
                    <a:bodyPr/>
                    <a:lstStyle/>
                    <a:p>
                      <a:pPr algn="ctr" fontAlgn="ctr"/>
                      <a:r>
                        <a:rPr lang="en-US" sz="1600" u="none" strike="noStrike">
                          <a:effectLst/>
                        </a:rPr>
                        <a:t>Barreras arancelarias</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15%</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1</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dirty="0">
                          <a:effectLst/>
                        </a:rPr>
                        <a:t>0,15</a:t>
                      </a:r>
                      <a:endParaRPr lang="en-US" sz="1600" b="0" i="0" u="none" strike="noStrike" dirty="0">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5</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0,75</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5</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0,75</a:t>
                      </a:r>
                      <a:endParaRPr lang="en-US" sz="1600" b="0" i="0" u="none" strike="noStrike">
                        <a:solidFill>
                          <a:srgbClr val="000000"/>
                        </a:solidFill>
                        <a:effectLst/>
                        <a:latin typeface="Arial" panose="020B0604020202020204" pitchFamily="34" charset="0"/>
                      </a:endParaRPr>
                    </a:p>
                  </a:txBody>
                  <a:tcPr marL="7592" marR="7592" marT="7592" marB="0" anchor="ctr"/>
                </a:tc>
                <a:extLst>
                  <a:ext uri="{0D108BD9-81ED-4DB2-BD59-A6C34878D82A}">
                    <a16:rowId xmlns:a16="http://schemas.microsoft.com/office/drawing/2014/main" xmlns="" val="4180249599"/>
                  </a:ext>
                </a:extLst>
              </a:tr>
              <a:tr h="466635">
                <a:tc>
                  <a:txBody>
                    <a:bodyPr/>
                    <a:lstStyle/>
                    <a:p>
                      <a:pPr algn="ctr" fontAlgn="ctr"/>
                      <a:r>
                        <a:rPr lang="en-US" sz="1600" u="none" strike="noStrike">
                          <a:effectLst/>
                        </a:rPr>
                        <a:t>Barreras no arancelarias</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10%</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5</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dirty="0">
                          <a:effectLst/>
                        </a:rPr>
                        <a:t>0,3</a:t>
                      </a:r>
                      <a:endParaRPr lang="en-US" sz="1600" b="0" i="0" u="none" strike="noStrike" dirty="0">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3</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0,3</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3</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0,1</a:t>
                      </a:r>
                      <a:endParaRPr lang="en-US" sz="1600" b="0" i="0" u="none" strike="noStrike">
                        <a:solidFill>
                          <a:srgbClr val="000000"/>
                        </a:solidFill>
                        <a:effectLst/>
                        <a:latin typeface="Arial" panose="020B0604020202020204" pitchFamily="34" charset="0"/>
                      </a:endParaRPr>
                    </a:p>
                  </a:txBody>
                  <a:tcPr marL="7592" marR="7592" marT="7592" marB="0" anchor="ctr"/>
                </a:tc>
                <a:extLst>
                  <a:ext uri="{0D108BD9-81ED-4DB2-BD59-A6C34878D82A}">
                    <a16:rowId xmlns:a16="http://schemas.microsoft.com/office/drawing/2014/main" xmlns="" val="2779136549"/>
                  </a:ext>
                </a:extLst>
              </a:tr>
              <a:tr h="695874">
                <a:tc>
                  <a:txBody>
                    <a:bodyPr/>
                    <a:lstStyle/>
                    <a:p>
                      <a:pPr algn="ctr" fontAlgn="ctr"/>
                      <a:r>
                        <a:rPr lang="es-EC" sz="1600" u="none" strike="noStrike">
                          <a:effectLst/>
                        </a:rPr>
                        <a:t>Tiempo de llegada a destino</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15%</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1</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dirty="0">
                          <a:effectLst/>
                        </a:rPr>
                        <a:t>0,15</a:t>
                      </a:r>
                      <a:endParaRPr lang="en-US" sz="1600" b="0" i="0" u="none" strike="noStrike" dirty="0">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1</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0,15</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5</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0,75</a:t>
                      </a:r>
                      <a:endParaRPr lang="en-US" sz="1600" b="0" i="0" u="none" strike="noStrike">
                        <a:solidFill>
                          <a:srgbClr val="000000"/>
                        </a:solidFill>
                        <a:effectLst/>
                        <a:latin typeface="Arial" panose="020B0604020202020204" pitchFamily="34" charset="0"/>
                      </a:endParaRPr>
                    </a:p>
                  </a:txBody>
                  <a:tcPr marL="7592" marR="7592" marT="7592" marB="0" anchor="ctr"/>
                </a:tc>
                <a:extLst>
                  <a:ext uri="{0D108BD9-81ED-4DB2-BD59-A6C34878D82A}">
                    <a16:rowId xmlns:a16="http://schemas.microsoft.com/office/drawing/2014/main" xmlns="" val="2309404236"/>
                  </a:ext>
                </a:extLst>
              </a:tr>
              <a:tr h="237396">
                <a:tc>
                  <a:txBody>
                    <a:bodyPr/>
                    <a:lstStyle/>
                    <a:p>
                      <a:pPr algn="ctr" fontAlgn="ctr"/>
                      <a:r>
                        <a:rPr lang="en-US" sz="1600" u="none" strike="noStrike">
                          <a:effectLst/>
                        </a:rPr>
                        <a:t>Competencia</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10%</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1</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dirty="0">
                          <a:effectLst/>
                        </a:rPr>
                        <a:t>0,1</a:t>
                      </a:r>
                      <a:endParaRPr lang="en-US" sz="1600" b="0" i="0" u="none" strike="noStrike" dirty="0">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3</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0,3</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5</a:t>
                      </a:r>
                      <a:endParaRPr lang="en-US" sz="1600" b="0" i="0" u="none" strike="noStrike">
                        <a:solidFill>
                          <a:srgbClr val="000000"/>
                        </a:solidFill>
                        <a:effectLst/>
                        <a:latin typeface="Arial" panose="020B0604020202020204" pitchFamily="34" charset="0"/>
                      </a:endParaRPr>
                    </a:p>
                  </a:txBody>
                  <a:tcPr marL="7592" marR="7592" marT="7592" marB="0" anchor="ctr"/>
                </a:tc>
                <a:tc>
                  <a:txBody>
                    <a:bodyPr/>
                    <a:lstStyle/>
                    <a:p>
                      <a:pPr algn="ctr" fontAlgn="ctr"/>
                      <a:r>
                        <a:rPr lang="en-US" sz="1600" u="none" strike="noStrike">
                          <a:effectLst/>
                        </a:rPr>
                        <a:t>0,5</a:t>
                      </a:r>
                      <a:endParaRPr lang="en-US" sz="1600" b="0" i="0" u="none" strike="noStrike">
                        <a:solidFill>
                          <a:srgbClr val="000000"/>
                        </a:solidFill>
                        <a:effectLst/>
                        <a:latin typeface="Arial" panose="020B0604020202020204" pitchFamily="34" charset="0"/>
                      </a:endParaRPr>
                    </a:p>
                  </a:txBody>
                  <a:tcPr marL="7592" marR="7592" marT="7592" marB="0" anchor="ctr"/>
                </a:tc>
                <a:extLst>
                  <a:ext uri="{0D108BD9-81ED-4DB2-BD59-A6C34878D82A}">
                    <a16:rowId xmlns:a16="http://schemas.microsoft.com/office/drawing/2014/main" xmlns="" val="2075162632"/>
                  </a:ext>
                </a:extLst>
              </a:tr>
              <a:tr h="237396">
                <a:tc>
                  <a:txBody>
                    <a:bodyPr/>
                    <a:lstStyle/>
                    <a:p>
                      <a:pPr algn="ctr" fontAlgn="ctr"/>
                      <a:r>
                        <a:rPr lang="en-US" sz="1800" b="1" u="none" strike="noStrike" dirty="0">
                          <a:effectLst/>
                        </a:rPr>
                        <a:t>TOTAL </a:t>
                      </a:r>
                      <a:endParaRPr lang="en-US" sz="1800" b="1" i="0" u="none" strike="noStrike" dirty="0">
                        <a:solidFill>
                          <a:srgbClr val="000000"/>
                        </a:solidFill>
                        <a:effectLst/>
                        <a:latin typeface="Arial" panose="020B0604020202020204" pitchFamily="34" charset="0"/>
                      </a:endParaRPr>
                    </a:p>
                  </a:txBody>
                  <a:tcPr marL="7592" marR="7592" marT="7592" marB="0" anchor="ctr"/>
                </a:tc>
                <a:tc>
                  <a:txBody>
                    <a:bodyPr/>
                    <a:lstStyle/>
                    <a:p>
                      <a:pPr algn="ctr" fontAlgn="ctr"/>
                      <a:r>
                        <a:rPr lang="en-US" sz="1800" b="1" u="none" strike="noStrike" dirty="0">
                          <a:effectLst/>
                        </a:rPr>
                        <a:t>100%</a:t>
                      </a:r>
                      <a:endParaRPr lang="en-US" sz="1800" b="1" i="0" u="none" strike="noStrike" dirty="0">
                        <a:solidFill>
                          <a:srgbClr val="000000"/>
                        </a:solidFill>
                        <a:effectLst/>
                        <a:latin typeface="Arial" panose="020B0604020202020204" pitchFamily="34" charset="0"/>
                      </a:endParaRPr>
                    </a:p>
                  </a:txBody>
                  <a:tcPr marL="7592" marR="7592" marT="7592" marB="0" anchor="ctr"/>
                </a:tc>
                <a:tc>
                  <a:txBody>
                    <a:bodyPr/>
                    <a:lstStyle/>
                    <a:p>
                      <a:pPr algn="ctr" fontAlgn="ctr"/>
                      <a:r>
                        <a:rPr lang="en-US" sz="1800" b="1" u="none" strike="noStrike" dirty="0">
                          <a:effectLst/>
                        </a:rPr>
                        <a:t> </a:t>
                      </a:r>
                      <a:endParaRPr lang="en-US" sz="1800" b="1" i="0" u="none" strike="noStrike" dirty="0">
                        <a:solidFill>
                          <a:srgbClr val="000000"/>
                        </a:solidFill>
                        <a:effectLst/>
                        <a:latin typeface="Arial" panose="020B0604020202020204" pitchFamily="34" charset="0"/>
                      </a:endParaRPr>
                    </a:p>
                  </a:txBody>
                  <a:tcPr marL="7592" marR="7592" marT="7592" marB="0" anchor="ctr"/>
                </a:tc>
                <a:tc>
                  <a:txBody>
                    <a:bodyPr/>
                    <a:lstStyle/>
                    <a:p>
                      <a:pPr algn="ctr" fontAlgn="ctr"/>
                      <a:r>
                        <a:rPr lang="en-US" sz="1800" b="1" u="none" strike="noStrike" dirty="0">
                          <a:effectLst/>
                        </a:rPr>
                        <a:t>2,4</a:t>
                      </a:r>
                      <a:endParaRPr lang="en-US" sz="1800" b="1" i="0" u="none" strike="noStrike" dirty="0">
                        <a:solidFill>
                          <a:srgbClr val="000000"/>
                        </a:solidFill>
                        <a:effectLst/>
                        <a:latin typeface="Arial" panose="020B0604020202020204" pitchFamily="34" charset="0"/>
                      </a:endParaRPr>
                    </a:p>
                  </a:txBody>
                  <a:tcPr marL="7592" marR="7592" marT="7592" marB="0" anchor="ctr"/>
                </a:tc>
                <a:tc>
                  <a:txBody>
                    <a:bodyPr/>
                    <a:lstStyle/>
                    <a:p>
                      <a:pPr algn="ctr" fontAlgn="ctr"/>
                      <a:r>
                        <a:rPr lang="en-US" sz="1800" b="1" u="none" strike="noStrike" dirty="0">
                          <a:effectLst/>
                        </a:rPr>
                        <a:t> </a:t>
                      </a:r>
                      <a:endParaRPr lang="en-US" sz="1800" b="1" i="0" u="none" strike="noStrike" dirty="0">
                        <a:solidFill>
                          <a:srgbClr val="000000"/>
                        </a:solidFill>
                        <a:effectLst/>
                        <a:latin typeface="Arial" panose="020B0604020202020204" pitchFamily="34" charset="0"/>
                      </a:endParaRPr>
                    </a:p>
                  </a:txBody>
                  <a:tcPr marL="7592" marR="7592" marT="7592" marB="0" anchor="ctr"/>
                </a:tc>
                <a:tc>
                  <a:txBody>
                    <a:bodyPr/>
                    <a:lstStyle/>
                    <a:p>
                      <a:pPr algn="ctr" fontAlgn="ctr"/>
                      <a:r>
                        <a:rPr lang="en-US" sz="1800" b="1" u="none" strike="noStrike" dirty="0">
                          <a:effectLst/>
                        </a:rPr>
                        <a:t>2,7</a:t>
                      </a:r>
                      <a:endParaRPr lang="en-US" sz="1800" b="1" i="0" u="none" strike="noStrike" dirty="0">
                        <a:solidFill>
                          <a:srgbClr val="000000"/>
                        </a:solidFill>
                        <a:effectLst/>
                        <a:latin typeface="Arial" panose="020B0604020202020204" pitchFamily="34" charset="0"/>
                      </a:endParaRPr>
                    </a:p>
                  </a:txBody>
                  <a:tcPr marL="7592" marR="7592" marT="7592" marB="0" anchor="ctr"/>
                </a:tc>
                <a:tc>
                  <a:txBody>
                    <a:bodyPr/>
                    <a:lstStyle/>
                    <a:p>
                      <a:pPr algn="ctr" fontAlgn="ctr"/>
                      <a:r>
                        <a:rPr lang="en-US" sz="1800" b="1" u="none" strike="noStrike" dirty="0">
                          <a:effectLst/>
                        </a:rPr>
                        <a:t> </a:t>
                      </a:r>
                      <a:endParaRPr lang="en-US" sz="1800" b="1" i="0" u="none" strike="noStrike" dirty="0">
                        <a:solidFill>
                          <a:srgbClr val="000000"/>
                        </a:solidFill>
                        <a:effectLst/>
                        <a:latin typeface="Arial" panose="020B0604020202020204" pitchFamily="34" charset="0"/>
                      </a:endParaRPr>
                    </a:p>
                  </a:txBody>
                  <a:tcPr marL="7592" marR="7592" marT="7592" marB="0" anchor="ctr"/>
                </a:tc>
                <a:tc>
                  <a:txBody>
                    <a:bodyPr/>
                    <a:lstStyle/>
                    <a:p>
                      <a:pPr algn="ctr" fontAlgn="ctr"/>
                      <a:r>
                        <a:rPr lang="en-US" sz="1800" b="1" u="none" strike="noStrike" dirty="0">
                          <a:effectLst/>
                        </a:rPr>
                        <a:t>3,8</a:t>
                      </a:r>
                      <a:endParaRPr lang="en-US" sz="1800" b="1" i="0" u="none" strike="noStrike" dirty="0">
                        <a:solidFill>
                          <a:srgbClr val="000000"/>
                        </a:solidFill>
                        <a:effectLst/>
                        <a:latin typeface="Arial" panose="020B0604020202020204" pitchFamily="34" charset="0"/>
                      </a:endParaRPr>
                    </a:p>
                  </a:txBody>
                  <a:tcPr marL="7592" marR="7592" marT="7592" marB="0" anchor="ctr"/>
                </a:tc>
                <a:extLst>
                  <a:ext uri="{0D108BD9-81ED-4DB2-BD59-A6C34878D82A}">
                    <a16:rowId xmlns:a16="http://schemas.microsoft.com/office/drawing/2014/main" xmlns="" val="3909930881"/>
                  </a:ext>
                </a:extLst>
              </a:tr>
            </a:tbl>
          </a:graphicData>
        </a:graphic>
      </p:graphicFrame>
      <p:sp>
        <p:nvSpPr>
          <p:cNvPr id="11" name="Rectángulo 10"/>
          <p:cNvSpPr/>
          <p:nvPr/>
        </p:nvSpPr>
        <p:spPr>
          <a:xfrm>
            <a:off x="272959" y="5796008"/>
            <a:ext cx="9116701" cy="685059"/>
          </a:xfrm>
          <a:prstGeom prst="rect">
            <a:avLst/>
          </a:prstGeom>
        </p:spPr>
        <p:txBody>
          <a:bodyPr wrap="square">
            <a:spAutoFit/>
          </a:bodyPr>
          <a:lstStyle/>
          <a:p>
            <a:pPr>
              <a:lnSpc>
                <a:spcPct val="107000"/>
              </a:lnSpc>
              <a:spcAft>
                <a:spcPts val="800"/>
              </a:spcAft>
            </a:pPr>
            <a:r>
              <a:rPr lang="es-EC" dirty="0">
                <a:latin typeface="Arial" panose="020B0604020202020204" pitchFamily="34" charset="0"/>
                <a:ea typeface="Calibri" panose="020F0502020204030204" pitchFamily="34" charset="0"/>
                <a:cs typeface="Times New Roman" panose="02020603050405020304" pitchFamily="18" charset="0"/>
              </a:rPr>
              <a:t>Los valores de la calificación se rigen bajo el criterio 1=malo, 3= regular y 5=bueno y son multiplicados por el % de cada parámetro para obtener la ponderación.</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8456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868067789"/>
              </p:ext>
            </p:extLst>
          </p:nvPr>
        </p:nvGraphicFramePr>
        <p:xfrm>
          <a:off x="-450375" y="641444"/>
          <a:ext cx="13402100" cy="641444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116789" y="0"/>
            <a:ext cx="11445923" cy="509498"/>
          </a:xfrm>
          <a:prstGeom prst="rect">
            <a:avLst/>
          </a:prstGeom>
        </p:spPr>
        <p:txBody>
          <a:bodyPr wrap="square">
            <a:spAutoFit/>
          </a:bodyPr>
          <a:lstStyle/>
          <a:p>
            <a:pPr marL="174625" indent="3175">
              <a:lnSpc>
                <a:spcPct val="200000"/>
              </a:lnSpc>
              <a:spcBef>
                <a:spcPts val="200"/>
              </a:spcBef>
              <a:spcAft>
                <a:spcPts val="0"/>
              </a:spcAft>
            </a:pPr>
            <a:r>
              <a:rPr lang="es-EC" sz="1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Análisis comparativo de las exportaciones ecuatorianas de harina de pescado hacia China, Japón y Colombia</a:t>
            </a:r>
            <a:endPar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2846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3725839" cy="668740"/>
          </a:xfrm>
        </p:spPr>
        <p:txBody>
          <a:bodyPr>
            <a:normAutofit fontScale="90000"/>
          </a:bodyPr>
          <a:lstStyle/>
          <a:p>
            <a:r>
              <a:rPr lang="es-MX" dirty="0"/>
              <a:t>Conclusiones </a:t>
            </a:r>
            <a:endParaRPr lang="en-US" dirty="0"/>
          </a:p>
        </p:txBody>
      </p:sp>
      <p:sp>
        <p:nvSpPr>
          <p:cNvPr id="10" name="Rectángulo 9"/>
          <p:cNvSpPr/>
          <p:nvPr/>
        </p:nvSpPr>
        <p:spPr>
          <a:xfrm>
            <a:off x="95534" y="668740"/>
            <a:ext cx="11750722" cy="6161687"/>
          </a:xfrm>
          <a:prstGeom prst="rect">
            <a:avLst/>
          </a:prstGeom>
        </p:spPr>
        <p:txBody>
          <a:bodyPr wrap="square">
            <a:spAutoFit/>
          </a:bodyPr>
          <a:lstStyle/>
          <a:p>
            <a:pPr>
              <a:spcAft>
                <a:spcPts val="800"/>
              </a:spcAft>
            </a:pPr>
            <a:r>
              <a:rPr lang="es-EC" sz="1600" b="1" dirty="0">
                <a:latin typeface="Arial" panose="020B0604020202020204" pitchFamily="34" charset="0"/>
                <a:ea typeface="Calibri" panose="020F0502020204030204" pitchFamily="34" charset="0"/>
                <a:cs typeface="Times New Roman" panose="02020603050405020304" pitchFamily="18" charset="0"/>
              </a:rPr>
              <a:t>Sobre la oferta exportable de la harina de pescado del Ecuador </a:t>
            </a:r>
          </a:p>
          <a:p>
            <a:r>
              <a:rPr lang="es-EC" sz="1600" dirty="0"/>
              <a:t>El objetivo específico al que responde estas conclusiones es:</a:t>
            </a:r>
            <a:endParaRPr lang="en-US" sz="1600" dirty="0"/>
          </a:p>
          <a:p>
            <a:r>
              <a:rPr lang="es-EC" sz="1600" dirty="0"/>
              <a:t>    “Estudiar la oferta exportable de la harina de pescado del Ecuador”</a:t>
            </a:r>
            <a:endParaRPr lang="en-US" sz="1600" dirty="0"/>
          </a:p>
          <a:p>
            <a:endParaRPr lang="es-EC" sz="1600" b="1" dirty="0">
              <a:latin typeface="Arial" panose="020B0604020202020204" pitchFamily="34" charset="0"/>
              <a:ea typeface="Calibri" panose="020F0502020204030204" pitchFamily="34" charset="0"/>
              <a:cs typeface="Times New Roman" panose="02020603050405020304" pitchFamily="18" charset="0"/>
            </a:endParaRPr>
          </a:p>
          <a:p>
            <a:pPr>
              <a:spcAft>
                <a:spcPts val="800"/>
              </a:spcAft>
            </a:pPr>
            <a:r>
              <a:rPr lang="es-EC" sz="1600" dirty="0">
                <a:latin typeface="Calibri" panose="020F0502020204030204" pitchFamily="34" charset="0"/>
                <a:ea typeface="Calibri" panose="020F0502020204030204" pitchFamily="34" charset="0"/>
                <a:cs typeface="Times New Roman" panose="02020603050405020304" pitchFamily="18" charset="0"/>
              </a:rPr>
              <a:t>La oferta exportable de harina de pescado ecuatoriana muestra la disponibilidad de producto que puede ser vendido internacionalmente, esta se relaciona directamente con la capacidad instalada de las empresas y su nivel de producción, que varía de acuerdo a factores internos como el abastecimiento, tecnología, calidad de mano de obra, procesos productivos y logística, los mismos aspectos pueden ser controlados por las empresas, sin embargo, existen otros factores no controlables que pueden mejorar o afectar la situación, como políticas de gobierno nacionales o internacionales y condiciones climáticas.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C"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Para las empresas medianas y pequeñas productoras de harina de pescado, la expansión de su mercado a nivel internacional es complicada, ya que, dependiendo el socio comercial, la cantidad demandada no puede ser satisfecha, pues sus plantas productoras, materia prima y mano de obra no pueden abastecer, limitándolas al comercio nacional.</a:t>
            </a:r>
            <a:endParaRPr lang="en-US"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Sobre la logística internacional de la comercialización de harina de pescado ecuatoriana </a:t>
            </a:r>
            <a:r>
              <a:rPr lang="es-EC" sz="1600" dirty="0">
                <a:latin typeface="Calibri" panose="020F0502020204030204" pitchFamily="34" charset="0"/>
                <a:ea typeface="Calibri" panose="020F0502020204030204" pitchFamily="34" charset="0"/>
                <a:cs typeface="Times New Roman" panose="02020603050405020304" pitchFamily="18" charset="0"/>
              </a:rPr>
              <a:t>La cadena logística permite entregar el producto a tiempo, en la cantidad y lugar correcto; para las empresas harineras ecuatorianas existe cierta similitud desde el punto de abastecimiento hasta obtener su producto final, como los tipos de proveedores, maquinaria, procesos o transporte en origen, no obstante, en materia de logística internacional, existen grandes diferencias y radican en aspectos como el país con el que se negocia, medio de transporte utilizado, </a:t>
            </a:r>
            <a:r>
              <a:rPr lang="es-EC" sz="1600" dirty="0" err="1">
                <a:latin typeface="Calibri" panose="020F0502020204030204" pitchFamily="34" charset="0"/>
                <a:ea typeface="Calibri" panose="020F0502020204030204" pitchFamily="34" charset="0"/>
                <a:cs typeface="Times New Roman" panose="02020603050405020304" pitchFamily="18" charset="0"/>
              </a:rPr>
              <a:t>incoterm</a:t>
            </a:r>
            <a:r>
              <a:rPr lang="es-EC" sz="1600" dirty="0">
                <a:latin typeface="Calibri" panose="020F0502020204030204" pitchFamily="34" charset="0"/>
                <a:ea typeface="Calibri" panose="020F0502020204030204" pitchFamily="34" charset="0"/>
                <a:cs typeface="Times New Roman" panose="02020603050405020304" pitchFamily="18" charset="0"/>
              </a:rPr>
              <a:t>, entre otros.</a:t>
            </a:r>
          </a:p>
          <a:p>
            <a:pPr>
              <a:lnSpc>
                <a:spcPct val="107000"/>
              </a:lnSpc>
              <a:spcAft>
                <a:spcPts val="800"/>
              </a:spcAft>
            </a:pPr>
            <a:r>
              <a:rPr lang="es-EC" sz="1600" b="1" dirty="0"/>
              <a:t>Sobre el análisis de la balanza comercial de harina de pescado </a:t>
            </a:r>
            <a:r>
              <a:rPr lang="es-EC" sz="1600" dirty="0"/>
              <a:t>Durante los años de estudio (2013-2018) el Ecuador registra un saldo de balanza comercial negativo, debido a que las importaciones globales superan a las exportaciones, sin embargo, al estudiar la comercialización de harina de pescado se obtiene un superávit para cada año analizado, resaltando al año 2016 en donde se generó un superávit de 144.20 millones de dólares, por lo que dicho comercio ayuda positivamente a la balanza general del Ecuador.</a:t>
            </a:r>
            <a:endParaRPr lang="en-US" sz="1600" dirty="0"/>
          </a:p>
          <a:p>
            <a:pPr>
              <a:lnSpc>
                <a:spcPct val="107000"/>
              </a:lnSpc>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4351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65523"/>
            <a:ext cx="12078269" cy="6360716"/>
          </a:xfrm>
          <a:prstGeom prst="rect">
            <a:avLst/>
          </a:prstGeom>
        </p:spPr>
        <p:txBody>
          <a:bodyPr wrap="square">
            <a:spAutoFit/>
          </a:bodyPr>
          <a:lstStyle/>
          <a:p>
            <a:pPr>
              <a:spcAft>
                <a:spcPts val="800"/>
              </a:spcAft>
              <a:tabLst>
                <a:tab pos="90170" algn="l"/>
              </a:tabLst>
            </a:pPr>
            <a:r>
              <a:rPr lang="es-EC" sz="1700" b="1" dirty="0">
                <a:latin typeface="Arial" panose="020B0604020202020204" pitchFamily="34" charset="0"/>
                <a:ea typeface="Calibri" panose="020F0502020204030204" pitchFamily="34" charset="0"/>
                <a:cs typeface="Times New Roman" panose="02020603050405020304" pitchFamily="18" charset="0"/>
              </a:rPr>
              <a:t>Sobre la evolución de las exportaciones de harina de pescado ecuatoriana hacían China, Japón y Colombia en el periodo 2013-2018. </a:t>
            </a:r>
            <a:r>
              <a:rPr lang="es-EC" sz="1700" dirty="0">
                <a:latin typeface="Arial" panose="020B0604020202020204" pitchFamily="34" charset="0"/>
                <a:ea typeface="Calibri" panose="020F0502020204030204" pitchFamily="34" charset="0"/>
                <a:cs typeface="Times New Roman" panose="02020603050405020304" pitchFamily="18" charset="0"/>
              </a:rPr>
              <a:t>La evolución de las exportaciones de harina de pescado desde Ecuador hacia China, Japón y Colombia en el periodo 2013-2018, no tuvieron una tendencia de crecimiento, al contrario, durante cada año, dependiendo el país, las condiciones de su mercado y la competencia, la cantidad exportada fue variable para cada uno de los tres países.</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C" sz="1700" dirty="0">
                <a:latin typeface="Arial" panose="020B0604020202020204" pitchFamily="34" charset="0"/>
                <a:ea typeface="Calibri" panose="020F0502020204030204" pitchFamily="34" charset="0"/>
                <a:cs typeface="Times New Roman" panose="02020603050405020304" pitchFamily="18" charset="0"/>
              </a:rPr>
              <a:t>      El objetivo específico al que responde estas conclusiones es:</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C" sz="1700" dirty="0">
                <a:latin typeface="Arial" panose="020B0604020202020204" pitchFamily="34" charset="0"/>
                <a:ea typeface="Calibri" panose="020F0502020204030204" pitchFamily="34" charset="0"/>
                <a:cs typeface="Times New Roman" panose="02020603050405020304" pitchFamily="18" charset="0"/>
              </a:rPr>
              <a:t>“Analizar la evolución de las exportaciones de harina de pescado desde el Ecuador hacia Colombia, Japón y China en el periodo 2013-2018.”</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C" sz="1700" dirty="0">
                <a:latin typeface="Arial" panose="020B0604020202020204" pitchFamily="34" charset="0"/>
                <a:ea typeface="Calibri" panose="020F0502020204030204" pitchFamily="34" charset="0"/>
                <a:cs typeface="Times New Roman" panose="02020603050405020304" pitchFamily="18" charset="0"/>
              </a:rPr>
              <a:t/>
            </a:r>
            <a:br>
              <a:rPr lang="es-EC" sz="1700" dirty="0">
                <a:latin typeface="Arial" panose="020B0604020202020204" pitchFamily="34" charset="0"/>
                <a:ea typeface="Calibri" panose="020F0502020204030204" pitchFamily="34" charset="0"/>
                <a:cs typeface="Times New Roman" panose="02020603050405020304" pitchFamily="18" charset="0"/>
              </a:rPr>
            </a:br>
            <a:r>
              <a:rPr lang="es-EC" sz="1700" b="1" dirty="0">
                <a:latin typeface="Arial" panose="020B0604020202020204" pitchFamily="34" charset="0"/>
                <a:ea typeface="Calibri" panose="020F0502020204030204" pitchFamily="34" charset="0"/>
                <a:cs typeface="Times New Roman" panose="02020603050405020304" pitchFamily="18" charset="0"/>
              </a:rPr>
              <a:t>Sobre el proceso de exportación. </a:t>
            </a:r>
            <a:r>
              <a:rPr lang="es-EC" sz="1700" dirty="0">
                <a:latin typeface="Calibri" panose="020F0502020204030204" pitchFamily="34" charset="0"/>
                <a:ea typeface="Calibri" panose="020F0502020204030204" pitchFamily="34" charset="0"/>
                <a:cs typeface="Times New Roman" panose="02020603050405020304" pitchFamily="18" charset="0"/>
              </a:rPr>
              <a:t>Los exportadores ecuatorianos deben seguir lineamientos generales para comercializar su producto, sin embargo, de acuerdo a los requisitos que le imponga el país de destino deberá obtener otros documentos que garanticen la procedencia, elaboración, salubridad, entre otros. En el caso de exportación de harina de pescado se maneja requisitos adicionales solicitados por el cliente y son planteados en su negociación, sobre todo en aspectos como la calidad del producto y sus respectivos registros sanitarios.</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1047750" algn="l"/>
              </a:tabLst>
            </a:pPr>
            <a:r>
              <a:rPr lang="es-EC" sz="1700" b="1" dirty="0">
                <a:latin typeface="Arial" panose="020B0604020202020204" pitchFamily="34" charset="0"/>
                <a:ea typeface="Calibri" panose="020F0502020204030204" pitchFamily="34" charset="0"/>
                <a:cs typeface="Times New Roman" panose="02020603050405020304" pitchFamily="18" charset="0"/>
              </a:rPr>
              <a:t>Sobre las exportaciones ecuatorianas de harina de pescado </a:t>
            </a:r>
            <a:r>
              <a:rPr lang="es-EC" sz="1700" dirty="0">
                <a:latin typeface="Calibri" panose="020F0502020204030204" pitchFamily="34" charset="0"/>
                <a:ea typeface="Calibri" panose="020F0502020204030204" pitchFamily="34" charset="0"/>
                <a:cs typeface="Times New Roman" panose="02020603050405020304" pitchFamily="18" charset="0"/>
              </a:rPr>
              <a:t>La harina de pescado es uno de los productos pesqueros del Ecuador con alto nivel de demanda internacional, por las propiedades nutritivas que posee y la calidad de su producto, por lo que se exporta a varios países como China, Japón y Colombia quienes ocupan los primeros lugares en importación de harina de pescado desde Ecuador.</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pPr indent="457200">
              <a:spcAft>
                <a:spcPts val="0"/>
              </a:spcAft>
            </a:pPr>
            <a:r>
              <a:rPr lang="es-EC" sz="1700" dirty="0">
                <a:solidFill>
                  <a:srgbClr val="000000"/>
                </a:solidFill>
                <a:latin typeface="Arial" panose="020B0604020202020204" pitchFamily="34" charset="0"/>
                <a:ea typeface="Calibri" panose="020F0502020204030204" pitchFamily="34" charset="0"/>
                <a:cs typeface="Times New Roman" panose="02020603050405020304" pitchFamily="18" charset="0"/>
              </a:rPr>
              <a:t>De acuerdo a las estadísticas de la demanda mundial de harina de pescado, China y Japón logran ubicarse en el primer y tercer puesto de los principales importadores respectivamente, abarcando más de la mitad de la oferta mundial, Colombia por otro lado ocupa el puesto 28, sin embargo, debido a la proximidad geográfica es el tercer socio comercial más importante para Ecuador.</a:t>
            </a:r>
            <a:endParaRPr lang="en-US" sz="17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5" name="Título 1"/>
          <p:cNvSpPr>
            <a:spLocks noGrp="1"/>
          </p:cNvSpPr>
          <p:nvPr>
            <p:ph type="title"/>
          </p:nvPr>
        </p:nvSpPr>
        <p:spPr>
          <a:xfrm>
            <a:off x="0" y="0"/>
            <a:ext cx="3725839" cy="668740"/>
          </a:xfrm>
        </p:spPr>
        <p:txBody>
          <a:bodyPr>
            <a:normAutofit fontScale="90000"/>
          </a:bodyPr>
          <a:lstStyle/>
          <a:p>
            <a:r>
              <a:rPr lang="es-MX" dirty="0"/>
              <a:t>Conclusiones </a:t>
            </a:r>
            <a:endParaRPr lang="en-US" dirty="0"/>
          </a:p>
        </p:txBody>
      </p:sp>
    </p:spTree>
    <p:extLst>
      <p:ext uri="{BB962C8B-B14F-4D97-AF65-F5344CB8AC3E}">
        <p14:creationId xmlns:p14="http://schemas.microsoft.com/office/powerpoint/2010/main" val="2497656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7380" y="897394"/>
            <a:ext cx="11909946" cy="5960606"/>
          </a:xfrm>
          <a:prstGeom prst="rect">
            <a:avLst/>
          </a:prstGeom>
        </p:spPr>
        <p:txBody>
          <a:bodyPr wrap="square">
            <a:spAutoFit/>
          </a:bodyPr>
          <a:lstStyle/>
          <a:p>
            <a:pPr>
              <a:spcAft>
                <a:spcPts val="800"/>
              </a:spcAft>
            </a:pPr>
            <a:r>
              <a:rPr lang="es-EC" sz="1600" b="1" dirty="0">
                <a:latin typeface="Arial" panose="020B0604020202020204" pitchFamily="34" charset="0"/>
                <a:ea typeface="Calibri" panose="020F0502020204030204" pitchFamily="34" charset="0"/>
                <a:cs typeface="Times New Roman" panose="02020603050405020304" pitchFamily="18" charset="0"/>
              </a:rPr>
              <a:t> Sobre inteligencia comercial </a:t>
            </a:r>
            <a:r>
              <a:rPr lang="es-EC" sz="1600" dirty="0">
                <a:latin typeface="Calibri" panose="020F0502020204030204" pitchFamily="34" charset="0"/>
                <a:ea typeface="Calibri" panose="020F0502020204030204" pitchFamily="34" charset="0"/>
                <a:cs typeface="Times New Roman" panose="02020603050405020304" pitchFamily="18" charset="0"/>
              </a:rPr>
              <a:t>China, Japón y Colombia son tres países con distinto idioma, cultura, ubicación geográfica, moneda y además, condiciones de mercado diferentes que afectan las relaciones comerciales con el Ecuador siendo los aranceles y licencias las principales barreras al comercio exterior.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C"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La inteligencia comercial ha permitió reunir información sobre el mercado chino, japonés y colombiano para conocer la situación en la que se encuentra la harina de pescado, plantear posibles escenarios futuros y tomar decisiones más inteligentes para su exportación.</a:t>
            </a:r>
            <a:endParaRPr lang="en-US"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s-EC"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La evolución de las exportaciones de harina de pescado desde Ecuador hacia China, Japón y Colombia en el periodo 2013-2018, no tuvieron una tendencia de crecimiento, al contrario, durante cada año, dependiendo el país, las condiciones de su mercado y la oferta exportable ecuatoriana, la cantidad exportada anualmente fue variable para cada uno de los tres principales socios comerciales, por lo que se acepta la hipótesis alternativa.</a:t>
            </a:r>
            <a:endParaRPr lang="en-US"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spcAft>
                <a:spcPts val="800"/>
              </a:spcAft>
            </a:pPr>
            <a:r>
              <a:rPr lang="es-EC" sz="1600" b="1" dirty="0">
                <a:latin typeface="Arial" panose="020B0604020202020204" pitchFamily="34" charset="0"/>
                <a:ea typeface="Calibri" panose="020F0502020204030204" pitchFamily="34" charset="0"/>
                <a:cs typeface="Times New Roman" panose="02020603050405020304" pitchFamily="18" charset="0"/>
              </a:rPr>
              <a:t>Sobre el análisis comparativo de las exportaciones ecuatorianas de harina de pescado hacia China, Japón y Colombia </a:t>
            </a:r>
            <a:r>
              <a:rPr lang="es-EC" sz="1600" dirty="0">
                <a:latin typeface="Calibri" panose="020F0502020204030204" pitchFamily="34" charset="0"/>
                <a:ea typeface="Calibri" panose="020F0502020204030204" pitchFamily="34" charset="0"/>
                <a:cs typeface="Times New Roman" panose="02020603050405020304" pitchFamily="18" charset="0"/>
              </a:rPr>
              <a:t>El análisis comparativo muestra a Colombia como el socio comercial más atractivo para el Ecuador, debido a que posee las mejores condiciones como cercanía geográfica, mismo idioma y la existencia de un acuerdo comercial para facilitar el comercio; Japón, por otro lado, es el segundo mercado más atractivo, ya que cuenta con un arancel del 0%  para el ingreso del producto y China, se muestra como el país menos atractivo en materia de comercio exterior, debido a la existencia de barreras arancelarias y no arancelarias que dificultan el intercambio comercial, sin embargo, la realidad comercial de las exportaciones en el periodo 2013-2018 desde el Ecuador hacia los tres países ubica a China como el principal comprador, seguido Japón y en tercer lugar Colombia.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C" sz="1600" b="1" dirty="0">
                <a:latin typeface="Arial" panose="020B0604020202020204" pitchFamily="34" charset="0"/>
                <a:ea typeface="Calibri" panose="020F0502020204030204" pitchFamily="34" charset="0"/>
                <a:cs typeface="Times New Roman" panose="02020603050405020304" pitchFamily="18" charset="0"/>
              </a:rPr>
              <a:t>Sobre competencia. </a:t>
            </a:r>
            <a:r>
              <a:rPr lang="es-EC" sz="1600" dirty="0">
                <a:latin typeface="Calibri" panose="020F0502020204030204" pitchFamily="34" charset="0"/>
                <a:ea typeface="Calibri" panose="020F0502020204030204" pitchFamily="34" charset="0"/>
                <a:cs typeface="Times New Roman" panose="02020603050405020304" pitchFamily="18" charset="0"/>
              </a:rPr>
              <a:t>A nivel mundial el principal exportador de harina de pescado es Perú, ya que ocupa más del 50% de la oferta mundial, además es el primer proveedor de harina de pescado para China y Japón, por tanto, es considerado como la competencia directa del Ecuador. La calidad final de la harina peruana radica en los esfuerzos de organismos de control y regulación gubernamentales y privados, cuyo objetivo es desarrollar la industria y fomentar las exportaciones a mercados exigentes, por otro lado, posee las condiciones geográficas favorables para obtención de materia prima de calidad (anchoveta) que entra a un proceso productivo de calidad con tecnología acorde a los requerimientos del mercado.</a:t>
            </a:r>
            <a:endParaRPr lang="en-US" sz="1600" dirty="0"/>
          </a:p>
        </p:txBody>
      </p:sp>
      <p:sp>
        <p:nvSpPr>
          <p:cNvPr id="5" name="Título 1"/>
          <p:cNvSpPr>
            <a:spLocks noGrp="1"/>
          </p:cNvSpPr>
          <p:nvPr>
            <p:ph type="title"/>
          </p:nvPr>
        </p:nvSpPr>
        <p:spPr>
          <a:xfrm>
            <a:off x="0" y="0"/>
            <a:ext cx="3725839" cy="668740"/>
          </a:xfrm>
        </p:spPr>
        <p:txBody>
          <a:bodyPr>
            <a:normAutofit fontScale="90000"/>
          </a:bodyPr>
          <a:lstStyle/>
          <a:p>
            <a:r>
              <a:rPr lang="es-MX" dirty="0"/>
              <a:t>Conclusiones </a:t>
            </a:r>
            <a:endParaRPr lang="en-US" dirty="0"/>
          </a:p>
        </p:txBody>
      </p:sp>
    </p:spTree>
    <p:extLst>
      <p:ext uri="{BB962C8B-B14F-4D97-AF65-F5344CB8AC3E}">
        <p14:creationId xmlns:p14="http://schemas.microsoft.com/office/powerpoint/2010/main" val="3118607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119116"/>
            <a:ext cx="12096466" cy="6332561"/>
          </a:xfrm>
        </p:spPr>
        <p:txBody>
          <a:bodyPr>
            <a:normAutofit fontScale="70000" lnSpcReduction="20000"/>
          </a:bodyPr>
          <a:lstStyle/>
          <a:p>
            <a:r>
              <a:rPr lang="es-EC" b="1" dirty="0"/>
              <a:t>Situación 1.  </a:t>
            </a:r>
            <a:r>
              <a:rPr lang="es-EC" dirty="0"/>
              <a:t>La oferta exportable de harina de pescado ecuatoriana se relaciona directamente con los factores internos y externos de las empresas harineras, estos generan una variabilidad en la cantidad de producto disponible con potencial de ser exportado, los cuales ingresan a procesos logísticos que cambiarán dependiendo de las condiciones de mercado y del país con el que se comercialice. </a:t>
            </a:r>
            <a:endParaRPr lang="es-EC" b="1" dirty="0"/>
          </a:p>
          <a:p>
            <a:r>
              <a:rPr lang="es-EC" b="1" dirty="0"/>
              <a:t>Recomendación 1.1 </a:t>
            </a:r>
            <a:r>
              <a:rPr lang="es-ES" dirty="0"/>
              <a:t>Implementar sistemas de control y calidad en la gestión administrativa permitirá a las empresas afrontar las amenazas de mercado y sobrellevar su producción y procesos de exportación, por otro lado, la creación de un plan de contingencia es una alternativa viable para mitigar el impacto negativo de factores externos como políticas de gobierno o desastres naturales y así asegurar su sustentabilidad.</a:t>
            </a:r>
            <a:endParaRPr lang="en-US" dirty="0"/>
          </a:p>
          <a:p>
            <a:r>
              <a:rPr lang="es-EC" b="1" dirty="0"/>
              <a:t>Recomendación 1.2 </a:t>
            </a:r>
            <a:r>
              <a:rPr lang="es-EC" dirty="0"/>
              <a:t>  Las empresas harineras deben gestionar adecuadamente su cadena logística con la finalidad de optimizar tiempo, ahorrar recursos y maximizar su beneficio teniendo como resultado ser más competitivas en el mercado y satisfacer a su cliente externo, además se debe tomar en cuenta las diferencias logísticas que se generan al negociar entre distintos países, adaptarse a ellos y mitigar el riesgo.</a:t>
            </a:r>
            <a:endParaRPr lang="en-US" dirty="0"/>
          </a:p>
          <a:p>
            <a:r>
              <a:rPr lang="es-EC" b="1" dirty="0"/>
              <a:t>Situación 2</a:t>
            </a:r>
            <a:r>
              <a:rPr lang="es-EC" dirty="0"/>
              <a:t>. La evolución de las exportaciones de harina de pescado desde Ecuador hacia China, Japón y Colombia en el periodo 2013-2018, no tuvieron una tendencia de crecimiento, al contrario, durante cada año, dependiendo el país, las condiciones de su mercado y la competencia, la cantidad exportada fue variable para cada uno de los tres países.</a:t>
            </a:r>
            <a:endParaRPr lang="en-US" dirty="0"/>
          </a:p>
          <a:p>
            <a:r>
              <a:rPr lang="es-EC" b="1" dirty="0"/>
              <a:t>Recomendación 2.1 </a:t>
            </a:r>
            <a:r>
              <a:rPr lang="es-EC" dirty="0"/>
              <a:t> Se recomienda a todos los actores que intervienen en el proceso de exportación de harina de pescado ecuatoriana crear y participar en programas de apoyo hacia la industria pesquera, los cuales permitan generar un desarrollo productivo en base a mejoras en tecnología, capacitaciones de personal, facilidades documentales, certificaciones internacionales, logrando mayor competitividad a nivel internacional, adicional, se debería crear las condiciones adecuadas para la apertura de nuevos mercados como, ferias internacionales, plataformas digitales y mejorando las condiciones comerciales con países o bloques económicos.</a:t>
            </a:r>
            <a:endParaRPr lang="en-US" dirty="0"/>
          </a:p>
          <a:p>
            <a:r>
              <a:rPr lang="es-EC" b="1" dirty="0"/>
              <a:t>Recomendación 2.2</a:t>
            </a:r>
            <a:r>
              <a:rPr lang="es-EC" dirty="0"/>
              <a:t> Se recomienda a las instituciones gubernamentales y privadas relacionadas a la productividad sectorial y comercialización internacional a recopilar estadísticas e información descriptiva acerca de la producción y exportación de harina de pescado y de los mercados objetivos para que las empresas conozcan su situación comercial y económica, y puedan plantear estrategias de producción y comercialización que les permita ser más competitivos en el mercado internacional.</a:t>
            </a:r>
            <a:endParaRPr lang="en-US" dirty="0"/>
          </a:p>
          <a:p>
            <a:r>
              <a:rPr lang="es-EC" b="1" dirty="0"/>
              <a:t>Recomendación 2.3</a:t>
            </a:r>
            <a:r>
              <a:rPr lang="es-EC" dirty="0"/>
              <a:t> Las empresas pequeñas y medianas deberían asociarse responsablemente con empresas harineras de mayor capacidad, para lograr cumplir la producción requerida, mediante la cooperación de los factores productivos, manteniendo la calidad exigida por los demandantes y beneficiarse mutuamente de los recursos obtenidos para un mayor desarrollo de la industria. </a:t>
            </a:r>
            <a:endParaRPr lang="en-US" dirty="0"/>
          </a:p>
          <a:p>
            <a:endParaRPr lang="en-US" dirty="0"/>
          </a:p>
        </p:txBody>
      </p:sp>
      <p:sp>
        <p:nvSpPr>
          <p:cNvPr id="6" name="Título 1"/>
          <p:cNvSpPr>
            <a:spLocks noGrp="1"/>
          </p:cNvSpPr>
          <p:nvPr>
            <p:ph type="title"/>
          </p:nvPr>
        </p:nvSpPr>
        <p:spPr>
          <a:xfrm>
            <a:off x="0" y="122829"/>
            <a:ext cx="4872251" cy="668740"/>
          </a:xfrm>
        </p:spPr>
        <p:txBody>
          <a:bodyPr>
            <a:normAutofit fontScale="90000"/>
          </a:bodyPr>
          <a:lstStyle/>
          <a:p>
            <a:r>
              <a:rPr lang="es-MX" dirty="0"/>
              <a:t>Recomendaciones </a:t>
            </a:r>
            <a:endParaRPr lang="en-US" dirty="0"/>
          </a:p>
        </p:txBody>
      </p:sp>
    </p:spTree>
    <p:extLst>
      <p:ext uri="{BB962C8B-B14F-4D97-AF65-F5344CB8AC3E}">
        <p14:creationId xmlns:p14="http://schemas.microsoft.com/office/powerpoint/2010/main" val="546327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GRACIAS</a:t>
            </a:r>
            <a:endParaRPr lang="en-US" dirty="0"/>
          </a:p>
        </p:txBody>
      </p:sp>
      <p:pic>
        <p:nvPicPr>
          <p:cNvPr id="4" name="Marcador de contenido 3"/>
          <p:cNvPicPr>
            <a:picLocks noGrp="1"/>
          </p:cNvPicPr>
          <p:nvPr>
            <p:ph idx="1"/>
          </p:nvPr>
        </p:nvPicPr>
        <p:blipFill rotWithShape="1">
          <a:blip r:embed="rId2"/>
          <a:srcRect l="12835" t="14118" r="15117" b="14647"/>
          <a:stretch/>
        </p:blipFill>
        <p:spPr bwMode="auto">
          <a:xfrm>
            <a:off x="1897597" y="1632297"/>
            <a:ext cx="7355586" cy="48094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7649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9789" y="139656"/>
            <a:ext cx="10515600" cy="1325563"/>
          </a:xfrm>
        </p:spPr>
        <p:txBody>
          <a:bodyPr/>
          <a:lstStyle/>
          <a:p>
            <a:r>
              <a:rPr lang="es-ES" u="sng" dirty="0"/>
              <a:t>Objetivos </a:t>
            </a:r>
          </a:p>
        </p:txBody>
      </p:sp>
      <p:graphicFrame>
        <p:nvGraphicFramePr>
          <p:cNvPr id="5" name="Diagrama 4"/>
          <p:cNvGraphicFramePr/>
          <p:nvPr>
            <p:extLst>
              <p:ext uri="{D42A27DB-BD31-4B8C-83A1-F6EECF244321}">
                <p14:modId xmlns:p14="http://schemas.microsoft.com/office/powerpoint/2010/main" val="1414679324"/>
              </p:ext>
            </p:extLst>
          </p:nvPr>
        </p:nvGraphicFramePr>
        <p:xfrm>
          <a:off x="400833" y="1465219"/>
          <a:ext cx="11311003" cy="4935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4073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4841" y="114604"/>
            <a:ext cx="10515600" cy="1325563"/>
          </a:xfrm>
        </p:spPr>
        <p:txBody>
          <a:bodyPr/>
          <a:lstStyle/>
          <a:p>
            <a:r>
              <a:rPr lang="es-ES" u="sng" dirty="0"/>
              <a:t>Hipótesis </a:t>
            </a:r>
          </a:p>
        </p:txBody>
      </p:sp>
      <p:graphicFrame>
        <p:nvGraphicFramePr>
          <p:cNvPr id="4" name="Diagrama 3"/>
          <p:cNvGraphicFramePr/>
          <p:nvPr>
            <p:extLst>
              <p:ext uri="{D42A27DB-BD31-4B8C-83A1-F6EECF244321}">
                <p14:modId xmlns:p14="http://schemas.microsoft.com/office/powerpoint/2010/main" val="1893421596"/>
              </p:ext>
            </p:extLst>
          </p:nvPr>
        </p:nvGraphicFramePr>
        <p:xfrm>
          <a:off x="475989" y="1415440"/>
          <a:ext cx="11248373" cy="4922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92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6847" y="0"/>
            <a:ext cx="10515600" cy="1325563"/>
          </a:xfrm>
        </p:spPr>
        <p:txBody>
          <a:bodyPr/>
          <a:lstStyle/>
          <a:p>
            <a:r>
              <a:rPr lang="es-ES" u="sng" dirty="0"/>
              <a:t>Metodología </a:t>
            </a:r>
          </a:p>
        </p:txBody>
      </p:sp>
      <p:graphicFrame>
        <p:nvGraphicFramePr>
          <p:cNvPr id="4" name="Diagrama 3"/>
          <p:cNvGraphicFramePr/>
          <p:nvPr>
            <p:extLst>
              <p:ext uri="{D42A27DB-BD31-4B8C-83A1-F6EECF244321}">
                <p14:modId xmlns:p14="http://schemas.microsoft.com/office/powerpoint/2010/main" val="3179979802"/>
              </p:ext>
            </p:extLst>
          </p:nvPr>
        </p:nvGraphicFramePr>
        <p:xfrm>
          <a:off x="425886" y="1252604"/>
          <a:ext cx="11185742" cy="5348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723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319" y="639926"/>
            <a:ext cx="10515600" cy="1325563"/>
          </a:xfrm>
        </p:spPr>
        <p:txBody>
          <a:bodyPr>
            <a:normAutofit fontScale="90000"/>
          </a:bodyPr>
          <a:lstStyle/>
          <a:p>
            <a:r>
              <a:rPr lang="es-ES" u="sng" dirty="0"/>
              <a:t>Teorías</a:t>
            </a:r>
            <a:r>
              <a:rPr lang="es-ES" b="1" dirty="0"/>
              <a:t/>
            </a:r>
            <a:br>
              <a:rPr lang="es-ES" b="1" dirty="0"/>
            </a:br>
            <a:endParaRPr lang="es-ES" dirty="0"/>
          </a:p>
        </p:txBody>
      </p:sp>
      <p:sp>
        <p:nvSpPr>
          <p:cNvPr id="4" name="Título 1"/>
          <p:cNvSpPr txBox="1">
            <a:spLocks/>
          </p:cNvSpPr>
          <p:nvPr/>
        </p:nvSpPr>
        <p:spPr>
          <a:xfrm>
            <a:off x="174319" y="3371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5400" u="sng" dirty="0"/>
              <a:t>  </a:t>
            </a:r>
          </a:p>
        </p:txBody>
      </p:sp>
      <p:graphicFrame>
        <p:nvGraphicFramePr>
          <p:cNvPr id="5" name="Diagrama 4"/>
          <p:cNvGraphicFramePr/>
          <p:nvPr>
            <p:extLst>
              <p:ext uri="{D42A27DB-BD31-4B8C-83A1-F6EECF244321}">
                <p14:modId xmlns:p14="http://schemas.microsoft.com/office/powerpoint/2010/main" val="2604406832"/>
              </p:ext>
            </p:extLst>
          </p:nvPr>
        </p:nvGraphicFramePr>
        <p:xfrm>
          <a:off x="1627341" y="1438297"/>
          <a:ext cx="9307881" cy="5141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3406034" y="0"/>
            <a:ext cx="5763018" cy="584775"/>
          </a:xfrm>
          <a:prstGeom prst="rect">
            <a:avLst/>
          </a:prstGeom>
        </p:spPr>
        <p:txBody>
          <a:bodyPr wrap="square">
            <a:spAutoFit/>
          </a:bodyPr>
          <a:lstStyle/>
          <a:p>
            <a:r>
              <a:rPr lang="es-ES" sz="3200" b="1" dirty="0"/>
              <a:t>CAPITULO II: MARCO TEÓRICO </a:t>
            </a:r>
            <a:endParaRPr lang="es-ES" sz="3200" dirty="0"/>
          </a:p>
        </p:txBody>
      </p:sp>
    </p:spTree>
    <p:extLst>
      <p:ext uri="{BB962C8B-B14F-4D97-AF65-F5344CB8AC3E}">
        <p14:creationId xmlns:p14="http://schemas.microsoft.com/office/powerpoint/2010/main" val="3277875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65761" y="99423"/>
            <a:ext cx="10689772" cy="40011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s-EC" sz="2000" b="1" dirty="0"/>
              <a:t>CAPÍTULO III:  ESTUDIO DE LA OFERTA EXPORTABLE DE LA HARINA DE PESCADO DEL ECUADOR</a:t>
            </a:r>
            <a:endParaRPr lang="es-ES" sz="2000" dirty="0"/>
          </a:p>
        </p:txBody>
      </p:sp>
      <p:sp>
        <p:nvSpPr>
          <p:cNvPr id="7" name="Elipse 6"/>
          <p:cNvSpPr/>
          <p:nvPr/>
        </p:nvSpPr>
        <p:spPr>
          <a:xfrm>
            <a:off x="51710" y="556371"/>
            <a:ext cx="2338250" cy="87521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Disponibilidad de producto</a:t>
            </a:r>
            <a:endParaRPr lang="es-EC" dirty="0"/>
          </a:p>
        </p:txBody>
      </p:sp>
      <p:sp>
        <p:nvSpPr>
          <p:cNvPr id="8" name="Elipse 7"/>
          <p:cNvSpPr/>
          <p:nvPr/>
        </p:nvSpPr>
        <p:spPr>
          <a:xfrm>
            <a:off x="2943363" y="625329"/>
            <a:ext cx="2142308" cy="74458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Satisfacer las necesidades</a:t>
            </a:r>
            <a:endParaRPr lang="es-EC" dirty="0"/>
          </a:p>
        </p:txBody>
      </p:sp>
      <p:cxnSp>
        <p:nvCxnSpPr>
          <p:cNvPr id="10" name="Conector recto de flecha 9"/>
          <p:cNvCxnSpPr>
            <a:stCxn id="7" idx="6"/>
            <a:endCxn id="8" idx="2"/>
          </p:cNvCxnSpPr>
          <p:nvPr/>
        </p:nvCxnSpPr>
        <p:spPr>
          <a:xfrm>
            <a:off x="2389960" y="993977"/>
            <a:ext cx="553403" cy="3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ángulo 12"/>
          <p:cNvSpPr/>
          <p:nvPr/>
        </p:nvSpPr>
        <p:spPr>
          <a:xfrm>
            <a:off x="991645" y="1508598"/>
            <a:ext cx="3022872" cy="7607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2800" dirty="0"/>
              <a:t>Industria pesquera</a:t>
            </a:r>
            <a:endParaRPr lang="es-EC" sz="2800" dirty="0"/>
          </a:p>
        </p:txBody>
      </p:sp>
      <p:graphicFrame>
        <p:nvGraphicFramePr>
          <p:cNvPr id="17" name="Tabla 16"/>
          <p:cNvGraphicFramePr>
            <a:graphicFrameLocks noGrp="1"/>
          </p:cNvGraphicFramePr>
          <p:nvPr>
            <p:extLst>
              <p:ext uri="{D42A27DB-BD31-4B8C-83A1-F6EECF244321}">
                <p14:modId xmlns:p14="http://schemas.microsoft.com/office/powerpoint/2010/main" val="3938956785"/>
              </p:ext>
            </p:extLst>
          </p:nvPr>
        </p:nvGraphicFramePr>
        <p:xfrm>
          <a:off x="5959112" y="3579222"/>
          <a:ext cx="5928723" cy="2944368"/>
        </p:xfrm>
        <a:graphic>
          <a:graphicData uri="http://schemas.openxmlformats.org/drawingml/2006/table">
            <a:tbl>
              <a:tblPr firstRow="1" firstCol="1" bandRow="1">
                <a:tableStyleId>{9D7B26C5-4107-4FEC-AEDC-1716B250A1EF}</a:tableStyleId>
              </a:tblPr>
              <a:tblGrid>
                <a:gridCol w="759598">
                  <a:extLst>
                    <a:ext uri="{9D8B030D-6E8A-4147-A177-3AD203B41FA5}">
                      <a16:colId xmlns:a16="http://schemas.microsoft.com/office/drawing/2014/main" xmlns="" val="3582978815"/>
                    </a:ext>
                  </a:extLst>
                </a:gridCol>
                <a:gridCol w="634261">
                  <a:extLst>
                    <a:ext uri="{9D8B030D-6E8A-4147-A177-3AD203B41FA5}">
                      <a16:colId xmlns:a16="http://schemas.microsoft.com/office/drawing/2014/main" xmlns="" val="1889229130"/>
                    </a:ext>
                  </a:extLst>
                </a:gridCol>
                <a:gridCol w="558508">
                  <a:extLst>
                    <a:ext uri="{9D8B030D-6E8A-4147-A177-3AD203B41FA5}">
                      <a16:colId xmlns:a16="http://schemas.microsoft.com/office/drawing/2014/main" xmlns="" val="1343828615"/>
                    </a:ext>
                  </a:extLst>
                </a:gridCol>
                <a:gridCol w="3976356">
                  <a:extLst>
                    <a:ext uri="{9D8B030D-6E8A-4147-A177-3AD203B41FA5}">
                      <a16:colId xmlns:a16="http://schemas.microsoft.com/office/drawing/2014/main" xmlns="" val="3163079175"/>
                    </a:ext>
                  </a:extLst>
                </a:gridCol>
              </a:tblGrid>
              <a:tr h="243840">
                <a:tc gridSpan="4">
                  <a:txBody>
                    <a:bodyPr/>
                    <a:lstStyle/>
                    <a:p>
                      <a:pPr algn="ctr">
                        <a:lnSpc>
                          <a:spcPct val="115000"/>
                        </a:lnSpc>
                        <a:spcAft>
                          <a:spcPts val="0"/>
                        </a:spcAft>
                        <a:tabLst>
                          <a:tab pos="1170305" algn="l"/>
                        </a:tabLst>
                      </a:pPr>
                      <a:r>
                        <a:rPr lang="es-ES" sz="1400" dirty="0">
                          <a:effectLst/>
                        </a:rPr>
                        <a:t>Clasificación Internacional Industrial Uniforme REV.4</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2620649291"/>
                  </a:ext>
                </a:extLst>
              </a:tr>
              <a:tr h="243840">
                <a:tc gridSpan="4">
                  <a:txBody>
                    <a:bodyPr/>
                    <a:lstStyle/>
                    <a:p>
                      <a:pPr algn="ctr">
                        <a:lnSpc>
                          <a:spcPct val="115000"/>
                        </a:lnSpc>
                        <a:spcAft>
                          <a:spcPts val="0"/>
                        </a:spcAft>
                        <a:tabLst>
                          <a:tab pos="1170305" algn="l"/>
                        </a:tabLst>
                      </a:pPr>
                      <a:r>
                        <a:rPr lang="en-US" sz="1400" dirty="0" err="1">
                          <a:effectLst/>
                        </a:rPr>
                        <a:t>Pesca</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2891498554"/>
                  </a:ext>
                </a:extLst>
              </a:tr>
              <a:tr h="243840">
                <a:tc gridSpan="4">
                  <a:txBody>
                    <a:bodyPr/>
                    <a:lstStyle/>
                    <a:p>
                      <a:pPr algn="ctr">
                        <a:lnSpc>
                          <a:spcPct val="115000"/>
                        </a:lnSpc>
                        <a:spcAft>
                          <a:spcPts val="0"/>
                        </a:spcAft>
                        <a:tabLst>
                          <a:tab pos="1170305" algn="l"/>
                        </a:tabLst>
                      </a:pPr>
                      <a:r>
                        <a:rPr lang="es-MX" sz="1400" b="0" dirty="0">
                          <a:effectLst/>
                        </a:rPr>
                        <a:t>Sección A: Agricultura, Ganadería Silvicultura y Pesca</a:t>
                      </a:r>
                      <a:endParaRPr lang="es-EC"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886269322"/>
                  </a:ext>
                </a:extLst>
              </a:tr>
              <a:tr h="243840">
                <a:tc>
                  <a:txBody>
                    <a:bodyPr/>
                    <a:lstStyle/>
                    <a:p>
                      <a:pPr algn="ctr">
                        <a:lnSpc>
                          <a:spcPct val="115000"/>
                        </a:lnSpc>
                        <a:spcAft>
                          <a:spcPts val="0"/>
                        </a:spcAft>
                        <a:tabLst>
                          <a:tab pos="1170305" algn="l"/>
                        </a:tabLst>
                      </a:pPr>
                      <a:r>
                        <a:rPr lang="en-US" sz="1400">
                          <a:effectLst/>
                        </a:rPr>
                        <a:t>División</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tabLst>
                          <a:tab pos="1170305" algn="l"/>
                        </a:tabLst>
                      </a:pPr>
                      <a:r>
                        <a:rPr lang="en-US" sz="1400" dirty="0" err="1">
                          <a:effectLst/>
                        </a:rPr>
                        <a:t>Grupo</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tabLst>
                          <a:tab pos="1170305" algn="l"/>
                        </a:tabLst>
                      </a:pPr>
                      <a:r>
                        <a:rPr lang="en-US" sz="1400" dirty="0" err="1">
                          <a:effectLst/>
                        </a:rPr>
                        <a:t>Clase</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323215">
                        <a:lnSpc>
                          <a:spcPct val="115000"/>
                        </a:lnSpc>
                        <a:spcAft>
                          <a:spcPts val="0"/>
                        </a:spcAft>
                        <a:tabLst>
                          <a:tab pos="1170305" algn="l"/>
                        </a:tabLst>
                      </a:pPr>
                      <a:r>
                        <a:rPr lang="en-US" sz="1400">
                          <a:effectLst/>
                        </a:rPr>
                        <a:t>Descripción</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3954410603"/>
                  </a:ext>
                </a:extLst>
              </a:tr>
              <a:tr h="243840">
                <a:tc>
                  <a:txBody>
                    <a:bodyPr/>
                    <a:lstStyle/>
                    <a:p>
                      <a:pPr algn="r">
                        <a:lnSpc>
                          <a:spcPct val="115000"/>
                        </a:lnSpc>
                        <a:spcAft>
                          <a:spcPts val="0"/>
                        </a:spcAft>
                        <a:tabLst>
                          <a:tab pos="1170305" algn="l"/>
                        </a:tabLst>
                      </a:pPr>
                      <a:r>
                        <a:rPr lang="en-US" sz="1400" dirty="0">
                          <a:effectLst/>
                        </a:rPr>
                        <a:t>03</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marL="323215">
                        <a:lnSpc>
                          <a:spcPct val="115000"/>
                        </a:lnSpc>
                        <a:spcAft>
                          <a:spcPts val="0"/>
                        </a:spcAft>
                        <a:tabLst>
                          <a:tab pos="1170305" algn="l"/>
                        </a:tabLst>
                      </a:pPr>
                      <a:r>
                        <a:rPr lang="en-US" sz="1400" dirty="0" err="1">
                          <a:effectLst/>
                        </a:rPr>
                        <a:t>Pesca</a:t>
                      </a:r>
                      <a:r>
                        <a:rPr lang="en-US" sz="1400" dirty="0">
                          <a:effectLst/>
                        </a:rPr>
                        <a:t> y </a:t>
                      </a:r>
                      <a:r>
                        <a:rPr lang="en-US" sz="1400" dirty="0" err="1">
                          <a:effectLst/>
                        </a:rPr>
                        <a:t>Acuicultura</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30543255"/>
                  </a:ext>
                </a:extLst>
              </a:tr>
              <a:tr h="243840">
                <a:tc>
                  <a:txBody>
                    <a:bodyPr/>
                    <a:lstStyle/>
                    <a:p>
                      <a:endParaRPr lang="es-EC" sz="1400">
                        <a:solidFill>
                          <a:srgbClr val="000000"/>
                        </a:solidFill>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r">
                        <a:lnSpc>
                          <a:spcPct val="115000"/>
                        </a:lnSpc>
                        <a:spcAft>
                          <a:spcPts val="0"/>
                        </a:spcAft>
                        <a:tabLst>
                          <a:tab pos="1170305" algn="l"/>
                        </a:tabLst>
                      </a:pPr>
                      <a:r>
                        <a:rPr lang="en-US" sz="1400" dirty="0">
                          <a:effectLst/>
                        </a:rPr>
                        <a:t>03</a:t>
                      </a:r>
                      <a:r>
                        <a:rPr lang="en-US" sz="1400" u="sng" dirty="0">
                          <a:effectLst/>
                        </a:rPr>
                        <a:t>1</a:t>
                      </a:r>
                      <a:endParaRPr lang="es-EC" sz="14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endParaRPr lang="es-EC" sz="1400" dirty="0">
                        <a:solidFill>
                          <a:srgbClr val="000000"/>
                        </a:solidFill>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marL="323215">
                        <a:lnSpc>
                          <a:spcPct val="115000"/>
                        </a:lnSpc>
                        <a:spcAft>
                          <a:spcPts val="0"/>
                        </a:spcAft>
                        <a:tabLst>
                          <a:tab pos="1170305" algn="l"/>
                        </a:tabLst>
                      </a:pPr>
                      <a:r>
                        <a:rPr lang="en-US" sz="1400">
                          <a:effectLst/>
                        </a:rPr>
                        <a:t>Pesca</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2640091007"/>
                  </a:ext>
                </a:extLst>
              </a:tr>
              <a:tr h="243840">
                <a:tc>
                  <a:txBody>
                    <a:bodyPr/>
                    <a:lstStyle/>
                    <a:p>
                      <a:endParaRPr lang="es-EC" sz="1400" dirty="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tabLst>
                          <a:tab pos="1170305" algn="l"/>
                        </a:tabLst>
                      </a:pPr>
                      <a:r>
                        <a:rPr lang="en-US" sz="1400" dirty="0">
                          <a:effectLst/>
                        </a:rPr>
                        <a:t>031</a:t>
                      </a:r>
                      <a:r>
                        <a:rPr lang="en-US" sz="1400" u="sng" dirty="0">
                          <a:effectLst/>
                        </a:rPr>
                        <a:t>1</a:t>
                      </a:r>
                      <a:endParaRPr lang="es-EC" sz="14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23215">
                        <a:lnSpc>
                          <a:spcPct val="115000"/>
                        </a:lnSpc>
                        <a:spcAft>
                          <a:spcPts val="0"/>
                        </a:spcAft>
                        <a:tabLst>
                          <a:tab pos="1170305" algn="l"/>
                        </a:tabLst>
                      </a:pPr>
                      <a:r>
                        <a:rPr lang="en-US" sz="1400" dirty="0" err="1">
                          <a:effectLst/>
                        </a:rPr>
                        <a:t>Pesca</a:t>
                      </a:r>
                      <a:r>
                        <a:rPr lang="en-US" sz="1400" dirty="0">
                          <a:effectLst/>
                        </a:rPr>
                        <a:t> marina</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17009774"/>
                  </a:ext>
                </a:extLst>
              </a:tr>
              <a:tr h="243840">
                <a:tc gridSpan="4">
                  <a:txBody>
                    <a:bodyPr/>
                    <a:lstStyle/>
                    <a:p>
                      <a:pPr algn="ctr">
                        <a:lnSpc>
                          <a:spcPct val="115000"/>
                        </a:lnSpc>
                        <a:spcAft>
                          <a:spcPts val="0"/>
                        </a:spcAft>
                        <a:tabLst>
                          <a:tab pos="1170305" algn="l"/>
                        </a:tabLst>
                      </a:pPr>
                      <a:r>
                        <a:rPr lang="en-US" sz="1400" dirty="0" err="1">
                          <a:effectLst/>
                        </a:rPr>
                        <a:t>Procesamiento</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3394361252"/>
                  </a:ext>
                </a:extLst>
              </a:tr>
              <a:tr h="243840">
                <a:tc gridSpan="4">
                  <a:txBody>
                    <a:bodyPr/>
                    <a:lstStyle/>
                    <a:p>
                      <a:pPr algn="ctr">
                        <a:lnSpc>
                          <a:spcPct val="115000"/>
                        </a:lnSpc>
                        <a:spcAft>
                          <a:spcPts val="0"/>
                        </a:spcAft>
                        <a:tabLst>
                          <a:tab pos="1170305" algn="l"/>
                        </a:tabLst>
                      </a:pPr>
                      <a:r>
                        <a:rPr lang="en-US" sz="1400" b="0" dirty="0" err="1">
                          <a:effectLst/>
                        </a:rPr>
                        <a:t>Sección</a:t>
                      </a:r>
                      <a:r>
                        <a:rPr lang="en-US" sz="1400" b="0" dirty="0">
                          <a:effectLst/>
                        </a:rPr>
                        <a:t> C: </a:t>
                      </a:r>
                      <a:r>
                        <a:rPr lang="en-US" sz="1400" b="0" dirty="0" err="1">
                          <a:effectLst/>
                        </a:rPr>
                        <a:t>Industrias</a:t>
                      </a:r>
                      <a:r>
                        <a:rPr lang="en-US" sz="1400" b="0" dirty="0">
                          <a:effectLst/>
                        </a:rPr>
                        <a:t> </a:t>
                      </a:r>
                      <a:r>
                        <a:rPr lang="en-US" sz="1400" b="0" dirty="0" err="1">
                          <a:effectLst/>
                        </a:rPr>
                        <a:t>manufactureras</a:t>
                      </a:r>
                      <a:endParaRPr lang="es-EC"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16628136"/>
                  </a:ext>
                </a:extLst>
              </a:tr>
              <a:tr h="243840">
                <a:tc>
                  <a:txBody>
                    <a:bodyPr/>
                    <a:lstStyle/>
                    <a:p>
                      <a:pPr algn="ctr">
                        <a:lnSpc>
                          <a:spcPct val="115000"/>
                        </a:lnSpc>
                        <a:spcAft>
                          <a:spcPts val="0"/>
                        </a:spcAft>
                        <a:tabLst>
                          <a:tab pos="1170305" algn="l"/>
                        </a:tabLst>
                      </a:pPr>
                      <a:r>
                        <a:rPr lang="en-US" sz="1400">
                          <a:effectLst/>
                        </a:rPr>
                        <a:t>División</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tabLst>
                          <a:tab pos="1170305" algn="l"/>
                        </a:tabLst>
                      </a:pPr>
                      <a:r>
                        <a:rPr lang="en-US" sz="1400">
                          <a:effectLst/>
                        </a:rPr>
                        <a:t>Grupo</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tabLst>
                          <a:tab pos="1170305" algn="l"/>
                        </a:tabLst>
                      </a:pPr>
                      <a:r>
                        <a:rPr lang="en-US" sz="1400">
                          <a:effectLst/>
                        </a:rPr>
                        <a:t>Clase</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323215">
                        <a:lnSpc>
                          <a:spcPct val="115000"/>
                        </a:lnSpc>
                        <a:spcAft>
                          <a:spcPts val="0"/>
                        </a:spcAft>
                        <a:tabLst>
                          <a:tab pos="1170305" algn="l"/>
                        </a:tabLst>
                      </a:pPr>
                      <a:r>
                        <a:rPr lang="en-US" sz="1400">
                          <a:effectLst/>
                        </a:rPr>
                        <a:t>Descripción</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2415332762"/>
                  </a:ext>
                </a:extLst>
              </a:tr>
              <a:tr h="243840">
                <a:tc>
                  <a:txBody>
                    <a:bodyPr/>
                    <a:lstStyle/>
                    <a:p>
                      <a:pPr algn="r">
                        <a:lnSpc>
                          <a:spcPct val="115000"/>
                        </a:lnSpc>
                        <a:spcAft>
                          <a:spcPts val="0"/>
                        </a:spcAft>
                        <a:tabLst>
                          <a:tab pos="1170305" algn="l"/>
                        </a:tabLst>
                      </a:pPr>
                      <a:r>
                        <a:rPr lang="en-US" sz="1400">
                          <a:effectLst/>
                        </a:rPr>
                        <a:t>10</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dirty="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dirty="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marL="323215">
                        <a:lnSpc>
                          <a:spcPct val="115000"/>
                        </a:lnSpc>
                        <a:spcAft>
                          <a:spcPts val="0"/>
                        </a:spcAft>
                        <a:tabLst>
                          <a:tab pos="1170305" algn="l"/>
                        </a:tabLst>
                      </a:pPr>
                      <a:r>
                        <a:rPr lang="en-US" sz="1400" dirty="0" err="1">
                          <a:effectLst/>
                        </a:rPr>
                        <a:t>Elaboración</a:t>
                      </a:r>
                      <a:r>
                        <a:rPr lang="en-US" sz="1400" dirty="0">
                          <a:effectLst/>
                        </a:rPr>
                        <a:t> de </a:t>
                      </a:r>
                      <a:r>
                        <a:rPr lang="en-US" sz="1400" dirty="0" err="1">
                          <a:effectLst/>
                        </a:rPr>
                        <a:t>productos</a:t>
                      </a:r>
                      <a:r>
                        <a:rPr lang="en-US" sz="1400" dirty="0">
                          <a:effectLst/>
                        </a:rPr>
                        <a:t> </a:t>
                      </a:r>
                      <a:r>
                        <a:rPr lang="en-US" sz="1400" dirty="0" err="1">
                          <a:effectLst/>
                        </a:rPr>
                        <a:t>alimenticios</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69318481"/>
                  </a:ext>
                </a:extLst>
              </a:tr>
              <a:tr h="243840">
                <a:tc>
                  <a:txBody>
                    <a:bodyPr/>
                    <a:lstStyle/>
                    <a:p>
                      <a:endParaRPr lang="es-EC" sz="1400" dirty="0">
                        <a:solidFill>
                          <a:srgbClr val="000000"/>
                        </a:solidFill>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r">
                        <a:lnSpc>
                          <a:spcPct val="115000"/>
                        </a:lnSpc>
                        <a:spcAft>
                          <a:spcPts val="0"/>
                        </a:spcAft>
                        <a:tabLst>
                          <a:tab pos="1170305" algn="l"/>
                        </a:tabLst>
                      </a:pPr>
                      <a:r>
                        <a:rPr lang="en-US" sz="1400" dirty="0">
                          <a:effectLst/>
                        </a:rPr>
                        <a:t>102</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r">
                        <a:lnSpc>
                          <a:spcPct val="115000"/>
                        </a:lnSpc>
                        <a:spcAft>
                          <a:spcPts val="0"/>
                        </a:spcAft>
                        <a:tabLst>
                          <a:tab pos="1170305" algn="l"/>
                        </a:tabLst>
                      </a:pPr>
                      <a:r>
                        <a:rPr lang="en-US" sz="1400" dirty="0">
                          <a:effectLst/>
                        </a:rPr>
                        <a:t>1020</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323215">
                        <a:lnSpc>
                          <a:spcPct val="115000"/>
                        </a:lnSpc>
                        <a:spcAft>
                          <a:spcPts val="0"/>
                        </a:spcAft>
                        <a:tabLst>
                          <a:tab pos="1170305" algn="l"/>
                        </a:tabLst>
                      </a:pPr>
                      <a:r>
                        <a:rPr lang="es-MX" sz="1400" dirty="0">
                          <a:effectLst/>
                        </a:rPr>
                        <a:t>Elaboración de pescado, crustáceos y moluscos. </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93370281"/>
                  </a:ext>
                </a:extLst>
              </a:tr>
            </a:tbl>
          </a:graphicData>
        </a:graphic>
      </p:graphicFrame>
      <p:cxnSp>
        <p:nvCxnSpPr>
          <p:cNvPr id="19" name="Conector angular 18"/>
          <p:cNvCxnSpPr>
            <a:stCxn id="13" idx="3"/>
            <a:endCxn id="20" idx="1"/>
          </p:cNvCxnSpPr>
          <p:nvPr/>
        </p:nvCxnSpPr>
        <p:spPr>
          <a:xfrm flipV="1">
            <a:off x="4014517" y="692332"/>
            <a:ext cx="4175895" cy="119666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20" name="Rectángulo 19"/>
          <p:cNvSpPr/>
          <p:nvPr/>
        </p:nvSpPr>
        <p:spPr>
          <a:xfrm>
            <a:off x="8190412" y="594422"/>
            <a:ext cx="1763486" cy="1958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Estructura</a:t>
            </a:r>
            <a:endParaRPr lang="es-EC" dirty="0"/>
          </a:p>
        </p:txBody>
      </p:sp>
      <p:sp>
        <p:nvSpPr>
          <p:cNvPr id="21" name="Rectángulo 20"/>
          <p:cNvSpPr/>
          <p:nvPr/>
        </p:nvSpPr>
        <p:spPr>
          <a:xfrm>
            <a:off x="5959112" y="3235726"/>
            <a:ext cx="3797835" cy="307777"/>
          </a:xfrm>
          <a:prstGeom prst="rect">
            <a:avLst/>
          </a:prstGeom>
        </p:spPr>
        <p:txBody>
          <a:bodyPr wrap="none">
            <a:spAutoFit/>
          </a:bodyPr>
          <a:lstStyle/>
          <a:p>
            <a:pPr>
              <a:spcAft>
                <a:spcPts val="1200"/>
              </a:spcAft>
            </a:pPr>
            <a:r>
              <a:rPr lang="es-EC" sz="1400" b="1" dirty="0">
                <a:latin typeface="Arial" panose="020B0604020202090204" pitchFamily="34" charset="0"/>
                <a:ea typeface="Calibri" panose="020F0502020204030204" pitchFamily="34" charset="0"/>
                <a:cs typeface="Times New Roman" panose="02020603050405020304" pitchFamily="18" charset="0"/>
              </a:rPr>
              <a:t> </a:t>
            </a:r>
            <a:r>
              <a:rPr lang="es-EC" sz="1400" i="1" dirty="0">
                <a:latin typeface="Arial" panose="020B0604020202090204" pitchFamily="34" charset="0"/>
                <a:ea typeface="Calibri" panose="020F0502020204030204" pitchFamily="34" charset="0"/>
                <a:cs typeface="Times New Roman" panose="02020603050405020304" pitchFamily="18" charset="0"/>
              </a:rPr>
              <a:t>CIIU de la Producción de Harina de Pescado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Rectángulo 21"/>
          <p:cNvSpPr/>
          <p:nvPr/>
        </p:nvSpPr>
        <p:spPr>
          <a:xfrm>
            <a:off x="5710647" y="6505302"/>
            <a:ext cx="6096000" cy="276999"/>
          </a:xfrm>
          <a:prstGeom prst="rect">
            <a:avLst/>
          </a:prstGeom>
        </p:spPr>
        <p:txBody>
          <a:bodyPr>
            <a:spAutoFit/>
          </a:bodyPr>
          <a:lstStyle/>
          <a:p>
            <a:r>
              <a:rPr lang="es-MX" sz="1200" dirty="0">
                <a:latin typeface="Arial" panose="020B0604020202090204" pitchFamily="34" charset="0"/>
                <a:ea typeface="Calibri" panose="020F0502020204030204" pitchFamily="34" charset="0"/>
              </a:rPr>
              <a:t>Tomado del Informe estadístico Serie M, No. 4/Rev. 4 de Nacionales Unidas (2009)</a:t>
            </a:r>
            <a:endParaRPr lang="es-EC" sz="1200" dirty="0"/>
          </a:p>
        </p:txBody>
      </p:sp>
      <p:cxnSp>
        <p:nvCxnSpPr>
          <p:cNvPr id="26" name="Conector recto de flecha 25"/>
          <p:cNvCxnSpPr>
            <a:stCxn id="20" idx="2"/>
          </p:cNvCxnSpPr>
          <p:nvPr/>
        </p:nvCxnSpPr>
        <p:spPr>
          <a:xfrm>
            <a:off x="9072155" y="790242"/>
            <a:ext cx="0" cy="1633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Conector recto 27"/>
          <p:cNvCxnSpPr/>
          <p:nvPr/>
        </p:nvCxnSpPr>
        <p:spPr>
          <a:xfrm>
            <a:off x="7184570" y="973183"/>
            <a:ext cx="3897087" cy="0"/>
          </a:xfrm>
          <a:prstGeom prst="line">
            <a:avLst/>
          </a:prstGeom>
        </p:spPr>
        <p:style>
          <a:lnRef idx="1">
            <a:schemeClr val="dk1"/>
          </a:lnRef>
          <a:fillRef idx="0">
            <a:schemeClr val="dk1"/>
          </a:fillRef>
          <a:effectRef idx="0">
            <a:schemeClr val="dk1"/>
          </a:effectRef>
          <a:fontRef idx="minor">
            <a:schemeClr val="tx1"/>
          </a:fontRef>
        </p:style>
      </p:cxnSp>
      <p:cxnSp>
        <p:nvCxnSpPr>
          <p:cNvPr id="30" name="Conector recto de flecha 29"/>
          <p:cNvCxnSpPr/>
          <p:nvPr/>
        </p:nvCxnSpPr>
        <p:spPr>
          <a:xfrm>
            <a:off x="7184569" y="978067"/>
            <a:ext cx="2" cy="1664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Conector recto de flecha 31"/>
          <p:cNvCxnSpPr>
            <a:endCxn id="34" idx="0"/>
          </p:cNvCxnSpPr>
          <p:nvPr/>
        </p:nvCxnSpPr>
        <p:spPr>
          <a:xfrm flipH="1">
            <a:off x="11044100" y="988865"/>
            <a:ext cx="11433" cy="1506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Rectángulo 32"/>
          <p:cNvSpPr/>
          <p:nvPr/>
        </p:nvSpPr>
        <p:spPr>
          <a:xfrm>
            <a:off x="6472644" y="1170866"/>
            <a:ext cx="1423851" cy="3268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Público</a:t>
            </a:r>
            <a:endParaRPr lang="es-EC" dirty="0"/>
          </a:p>
        </p:txBody>
      </p:sp>
      <p:sp>
        <p:nvSpPr>
          <p:cNvPr id="34" name="Rectángulo 33"/>
          <p:cNvSpPr/>
          <p:nvPr/>
        </p:nvSpPr>
        <p:spPr>
          <a:xfrm>
            <a:off x="10332174" y="1139502"/>
            <a:ext cx="1423851" cy="3268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Privado</a:t>
            </a:r>
            <a:endParaRPr lang="es-EC" dirty="0"/>
          </a:p>
        </p:txBody>
      </p:sp>
      <p:sp>
        <p:nvSpPr>
          <p:cNvPr id="43" name="Rectángulo 42"/>
          <p:cNvSpPr/>
          <p:nvPr/>
        </p:nvSpPr>
        <p:spPr>
          <a:xfrm>
            <a:off x="6177095" y="1549799"/>
            <a:ext cx="3463293" cy="9274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200" dirty="0"/>
              <a:t>Inestabilidad.</a:t>
            </a:r>
            <a:br>
              <a:rPr lang="es-MX" sz="1200" dirty="0"/>
            </a:br>
            <a:r>
              <a:rPr lang="es-MX" sz="1200" dirty="0"/>
              <a:t>-</a:t>
            </a:r>
            <a:r>
              <a:rPr lang="es-ES" sz="1200" dirty="0"/>
              <a:t>MAGAP: </a:t>
            </a:r>
            <a:r>
              <a:rPr lang="es-MX" sz="1200" dirty="0"/>
              <a:t>2013 al 24 Mayo 2017.</a:t>
            </a:r>
            <a:r>
              <a:rPr lang="es-ES" sz="1200" dirty="0"/>
              <a:t/>
            </a:r>
            <a:br>
              <a:rPr lang="es-ES" sz="1200" dirty="0"/>
            </a:br>
            <a:r>
              <a:rPr lang="es-ES" sz="1200" dirty="0"/>
              <a:t>-Decreto Ejecutivo  Nro.6 </a:t>
            </a:r>
            <a:r>
              <a:rPr lang="es-MX" sz="1200" dirty="0"/>
              <a:t>(2017) divide al MAGAP.</a:t>
            </a:r>
          </a:p>
          <a:p>
            <a:pPr algn="ctr"/>
            <a:r>
              <a:rPr lang="es-EC" sz="1200" dirty="0"/>
              <a:t>-Decreto Ejecutivo Nro. 520 (2018), </a:t>
            </a:r>
          </a:p>
        </p:txBody>
      </p:sp>
      <p:pic>
        <p:nvPicPr>
          <p:cNvPr id="44" name="Imagen 43"/>
          <p:cNvPicPr>
            <a:picLocks noChangeAspect="1"/>
          </p:cNvPicPr>
          <p:nvPr/>
        </p:nvPicPr>
        <p:blipFill rotWithShape="1">
          <a:blip r:embed="rId2"/>
          <a:srcRect l="3249" t="11697" r="15229" b="70089"/>
          <a:stretch/>
        </p:blipFill>
        <p:spPr>
          <a:xfrm>
            <a:off x="6177094" y="2477223"/>
            <a:ext cx="3907431" cy="758503"/>
          </a:xfrm>
          <a:prstGeom prst="rect">
            <a:avLst/>
          </a:prstGeom>
        </p:spPr>
      </p:pic>
      <p:sp>
        <p:nvSpPr>
          <p:cNvPr id="46" name="Rectángulo 45"/>
          <p:cNvSpPr/>
          <p:nvPr/>
        </p:nvSpPr>
        <p:spPr>
          <a:xfrm>
            <a:off x="10381705" y="1639147"/>
            <a:ext cx="1506130" cy="16630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a:t>Cámara Nacional de Pesquería (CNP)</a:t>
            </a:r>
          </a:p>
          <a:p>
            <a:pPr algn="ctr"/>
            <a:r>
              <a:rPr lang="es-EC" sz="1400" dirty="0"/>
              <a:t>Centro Nacional de Investigaciones Marinas (CENAIM)</a:t>
            </a:r>
          </a:p>
        </p:txBody>
      </p:sp>
      <p:cxnSp>
        <p:nvCxnSpPr>
          <p:cNvPr id="48" name="Conector recto de flecha 47"/>
          <p:cNvCxnSpPr>
            <a:stCxn id="34" idx="2"/>
          </p:cNvCxnSpPr>
          <p:nvPr/>
        </p:nvCxnSpPr>
        <p:spPr>
          <a:xfrm>
            <a:off x="11044100" y="1466310"/>
            <a:ext cx="0" cy="1728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56" name="Tabla 55"/>
          <p:cNvGraphicFramePr>
            <a:graphicFrameLocks noGrp="1"/>
          </p:cNvGraphicFramePr>
          <p:nvPr>
            <p:extLst>
              <p:ext uri="{D42A27DB-BD31-4B8C-83A1-F6EECF244321}">
                <p14:modId xmlns:p14="http://schemas.microsoft.com/office/powerpoint/2010/main" val="2438480969"/>
              </p:ext>
            </p:extLst>
          </p:nvPr>
        </p:nvGraphicFramePr>
        <p:xfrm>
          <a:off x="107454" y="2634019"/>
          <a:ext cx="5727426" cy="3963001"/>
        </p:xfrm>
        <a:graphic>
          <a:graphicData uri="http://schemas.openxmlformats.org/drawingml/2006/table">
            <a:tbl>
              <a:tblPr firstRow="1" firstCol="1" bandRow="1">
                <a:tableStyleId>{9D7B26C5-4107-4FEC-AEDC-1716B250A1EF}</a:tableStyleId>
              </a:tblPr>
              <a:tblGrid>
                <a:gridCol w="954571">
                  <a:extLst>
                    <a:ext uri="{9D8B030D-6E8A-4147-A177-3AD203B41FA5}">
                      <a16:colId xmlns:a16="http://schemas.microsoft.com/office/drawing/2014/main" xmlns="" val="3905132274"/>
                    </a:ext>
                  </a:extLst>
                </a:gridCol>
                <a:gridCol w="954571">
                  <a:extLst>
                    <a:ext uri="{9D8B030D-6E8A-4147-A177-3AD203B41FA5}">
                      <a16:colId xmlns:a16="http://schemas.microsoft.com/office/drawing/2014/main" xmlns="" val="1382838570"/>
                    </a:ext>
                  </a:extLst>
                </a:gridCol>
                <a:gridCol w="954571">
                  <a:extLst>
                    <a:ext uri="{9D8B030D-6E8A-4147-A177-3AD203B41FA5}">
                      <a16:colId xmlns:a16="http://schemas.microsoft.com/office/drawing/2014/main" xmlns="" val="3860673042"/>
                    </a:ext>
                  </a:extLst>
                </a:gridCol>
                <a:gridCol w="954571">
                  <a:extLst>
                    <a:ext uri="{9D8B030D-6E8A-4147-A177-3AD203B41FA5}">
                      <a16:colId xmlns:a16="http://schemas.microsoft.com/office/drawing/2014/main" xmlns="" val="510063463"/>
                    </a:ext>
                  </a:extLst>
                </a:gridCol>
                <a:gridCol w="954571">
                  <a:extLst>
                    <a:ext uri="{9D8B030D-6E8A-4147-A177-3AD203B41FA5}">
                      <a16:colId xmlns:a16="http://schemas.microsoft.com/office/drawing/2014/main" xmlns="" val="2219946366"/>
                    </a:ext>
                  </a:extLst>
                </a:gridCol>
                <a:gridCol w="954571">
                  <a:extLst>
                    <a:ext uri="{9D8B030D-6E8A-4147-A177-3AD203B41FA5}">
                      <a16:colId xmlns:a16="http://schemas.microsoft.com/office/drawing/2014/main" xmlns="" val="3341716481"/>
                    </a:ext>
                  </a:extLst>
                </a:gridCol>
              </a:tblGrid>
              <a:tr h="1316941">
                <a:tc>
                  <a:txBody>
                    <a:bodyPr/>
                    <a:lstStyle/>
                    <a:p>
                      <a:pPr>
                        <a:lnSpc>
                          <a:spcPct val="115000"/>
                        </a:lnSpc>
                        <a:spcAft>
                          <a:spcPts val="0"/>
                        </a:spcAft>
                        <a:tabLst>
                          <a:tab pos="1170305" algn="l"/>
                        </a:tabLst>
                      </a:pPr>
                      <a:r>
                        <a:rPr lang="es-MX" sz="1100" dirty="0">
                          <a:effectLst/>
                        </a:rPr>
                        <a:t> </a:t>
                      </a:r>
                      <a:endParaRPr lang="es-EC" sz="1100" dirty="0">
                        <a:effectLst/>
                      </a:endParaRPr>
                    </a:p>
                    <a:p>
                      <a:pPr>
                        <a:lnSpc>
                          <a:spcPct val="115000"/>
                        </a:lnSpc>
                        <a:spcAft>
                          <a:spcPts val="0"/>
                        </a:spcAft>
                        <a:tabLst>
                          <a:tab pos="1170305" algn="l"/>
                        </a:tabLst>
                      </a:pPr>
                      <a:r>
                        <a:rPr lang="es-MX" sz="1100" dirty="0">
                          <a:effectLst/>
                        </a:rPr>
                        <a:t> </a:t>
                      </a:r>
                      <a:endParaRPr lang="es-EC" sz="1100" dirty="0">
                        <a:effectLst/>
                      </a:endParaRPr>
                    </a:p>
                    <a:p>
                      <a:pPr>
                        <a:lnSpc>
                          <a:spcPct val="115000"/>
                        </a:lnSpc>
                        <a:spcAft>
                          <a:spcPts val="0"/>
                        </a:spcAft>
                        <a:tabLst>
                          <a:tab pos="1170305" algn="l"/>
                        </a:tabLst>
                      </a:pPr>
                      <a:r>
                        <a:rPr lang="es-ES" sz="1100" dirty="0">
                          <a:effectLst/>
                        </a:rPr>
                        <a:t>Año</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1170305" algn="l"/>
                        </a:tabLst>
                      </a:pPr>
                      <a:r>
                        <a:rPr lang="es-MX" sz="1100">
                          <a:effectLst/>
                        </a:rPr>
                        <a:t>a</a:t>
                      </a:r>
                      <a:br>
                        <a:rPr lang="es-MX" sz="1100">
                          <a:effectLst/>
                        </a:rPr>
                      </a:br>
                      <a:r>
                        <a:rPr lang="es-MX" sz="1100">
                          <a:effectLst/>
                        </a:rPr>
                        <a:t>Acuicultura y pesca de camarón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1170305" algn="l"/>
                        </a:tabLst>
                      </a:pPr>
                      <a:r>
                        <a:rPr lang="es-MX" sz="1100" dirty="0">
                          <a:effectLst/>
                        </a:rPr>
                        <a:t>b</a:t>
                      </a:r>
                      <a:br>
                        <a:rPr lang="es-MX" sz="1100" dirty="0">
                          <a:effectLst/>
                        </a:rPr>
                      </a:br>
                      <a:r>
                        <a:rPr lang="es-ES" sz="1100" dirty="0">
                          <a:effectLst/>
                        </a:rPr>
                        <a:t>Pesca (excepto camarón)</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1170305" algn="l"/>
                        </a:tabLst>
                      </a:pPr>
                      <a:r>
                        <a:rPr lang="es-ES" sz="1100" dirty="0">
                          <a:effectLst/>
                        </a:rPr>
                        <a:t>a + b = c</a:t>
                      </a:r>
                      <a:endParaRPr lang="es-EC" sz="1100" dirty="0">
                        <a:effectLst/>
                      </a:endParaRPr>
                    </a:p>
                    <a:p>
                      <a:pPr algn="ctr">
                        <a:lnSpc>
                          <a:spcPct val="115000"/>
                        </a:lnSpc>
                        <a:spcAft>
                          <a:spcPts val="0"/>
                        </a:spcAft>
                        <a:tabLst>
                          <a:tab pos="1170305" algn="l"/>
                        </a:tabLst>
                      </a:pPr>
                      <a:r>
                        <a:rPr lang="es-ES" sz="1100" dirty="0">
                          <a:effectLst/>
                        </a:rPr>
                        <a:t>Total industria</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1170305" algn="l"/>
                        </a:tabLst>
                      </a:pPr>
                      <a:r>
                        <a:rPr lang="es-MX" sz="1100" dirty="0">
                          <a:effectLst/>
                        </a:rPr>
                        <a:t>d</a:t>
                      </a:r>
                      <a:br>
                        <a:rPr lang="es-MX" sz="1100" dirty="0">
                          <a:effectLst/>
                        </a:rPr>
                      </a:br>
                      <a:r>
                        <a:rPr lang="es-MX" sz="1100" dirty="0">
                          <a:effectLst/>
                        </a:rPr>
                        <a:t>TOTAL PIB</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1170305" algn="l"/>
                        </a:tabLst>
                      </a:pPr>
                      <a:r>
                        <a:rPr lang="es-MX" sz="1100">
                          <a:effectLst/>
                        </a:rPr>
                        <a:t>(c/d)*100 </a:t>
                      </a:r>
                      <a:br>
                        <a:rPr lang="es-MX" sz="1100">
                          <a:effectLst/>
                        </a:rPr>
                      </a:br>
                      <a:r>
                        <a:rPr lang="es-MX" sz="1100">
                          <a:effectLst/>
                        </a:rPr>
                        <a:t>Participación de la industria pesquera frente al PIB</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81627752"/>
                  </a:ext>
                </a:extLst>
              </a:tr>
              <a:tr h="438981">
                <a:tc>
                  <a:txBody>
                    <a:bodyPr/>
                    <a:lstStyle/>
                    <a:p>
                      <a:pPr marR="155575">
                        <a:lnSpc>
                          <a:spcPct val="115000"/>
                        </a:lnSpc>
                        <a:spcAft>
                          <a:spcPts val="0"/>
                        </a:spcAft>
                        <a:tabLst>
                          <a:tab pos="1170305" algn="l"/>
                        </a:tabLst>
                      </a:pPr>
                      <a:r>
                        <a:rPr lang="es-MX" sz="1100">
                          <a:effectLst/>
                        </a:rPr>
                        <a:t>2013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tabLst>
                          <a:tab pos="1170305" algn="l"/>
                        </a:tabLst>
                      </a:pPr>
                      <a:r>
                        <a:rPr lang="es-MX" sz="1100">
                          <a:effectLst/>
                        </a:rPr>
                        <a:t> $      515,64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tabLst>
                          <a:tab pos="1170305" algn="l"/>
                        </a:tabLst>
                      </a:pPr>
                      <a:r>
                        <a:rPr lang="es-MX" sz="1100">
                          <a:effectLst/>
                        </a:rPr>
                        <a:t> $   595,91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tabLst>
                          <a:tab pos="1170305" algn="l"/>
                        </a:tabLst>
                      </a:pPr>
                      <a:r>
                        <a:rPr lang="es-MX" sz="1100">
                          <a:effectLst/>
                        </a:rPr>
                        <a:t> $    1.111,54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tabLst>
                          <a:tab pos="1170305" algn="l"/>
                        </a:tabLst>
                      </a:pPr>
                      <a:r>
                        <a:rPr lang="es-MX" sz="1100">
                          <a:effectLst/>
                        </a:rPr>
                        <a:t> $    95.129,70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r">
                        <a:lnSpc>
                          <a:spcPct val="115000"/>
                        </a:lnSpc>
                        <a:spcAft>
                          <a:spcPts val="0"/>
                        </a:spcAft>
                        <a:tabLst>
                          <a:tab pos="1170305" algn="l"/>
                        </a:tabLst>
                      </a:pPr>
                      <a:r>
                        <a:rPr lang="es-MX" sz="1100">
                          <a:effectLst/>
                        </a:rPr>
                        <a:t>1,17%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3212561614"/>
                  </a:ext>
                </a:extLst>
              </a:tr>
              <a:tr h="443039">
                <a:tc>
                  <a:txBody>
                    <a:bodyPr/>
                    <a:lstStyle/>
                    <a:p>
                      <a:pPr marR="155575">
                        <a:lnSpc>
                          <a:spcPct val="115000"/>
                        </a:lnSpc>
                        <a:spcAft>
                          <a:spcPts val="0"/>
                        </a:spcAft>
                        <a:tabLst>
                          <a:tab pos="1170305" algn="l"/>
                        </a:tabLst>
                      </a:pPr>
                      <a:r>
                        <a:rPr lang="en-US" sz="1100">
                          <a:effectLst/>
                        </a:rPr>
                        <a:t>2014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1170305" algn="l"/>
                        </a:tabLst>
                      </a:pPr>
                      <a:r>
                        <a:rPr lang="en-US" sz="1100">
                          <a:effectLst/>
                        </a:rPr>
                        <a:t> $      563,29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1170305" algn="l"/>
                        </a:tabLst>
                      </a:pPr>
                      <a:r>
                        <a:rPr lang="en-US" sz="1100">
                          <a:effectLst/>
                        </a:rPr>
                        <a:t> $   599,26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1170305" algn="l"/>
                        </a:tabLst>
                      </a:pPr>
                      <a:r>
                        <a:rPr lang="en-US" sz="1100">
                          <a:effectLst/>
                        </a:rPr>
                        <a:t> $    1.162,55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1170305" algn="l"/>
                        </a:tabLst>
                      </a:pPr>
                      <a:r>
                        <a:rPr lang="en-US" sz="1100">
                          <a:effectLst/>
                        </a:rPr>
                        <a:t> $  101.726,30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tabLst>
                          <a:tab pos="1170305" algn="l"/>
                        </a:tabLst>
                      </a:pPr>
                      <a:r>
                        <a:rPr lang="en-US" sz="1100">
                          <a:effectLst/>
                        </a:rPr>
                        <a:t>1,14%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5860086"/>
                  </a:ext>
                </a:extLst>
              </a:tr>
              <a:tr h="438981">
                <a:tc>
                  <a:txBody>
                    <a:bodyPr/>
                    <a:lstStyle/>
                    <a:p>
                      <a:pPr marR="155575">
                        <a:lnSpc>
                          <a:spcPct val="115000"/>
                        </a:lnSpc>
                        <a:spcAft>
                          <a:spcPts val="0"/>
                        </a:spcAft>
                        <a:tabLst>
                          <a:tab pos="1170305" algn="l"/>
                        </a:tabLst>
                      </a:pPr>
                      <a:r>
                        <a:rPr lang="en-US" sz="1100">
                          <a:effectLst/>
                        </a:rPr>
                        <a:t>2015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tabLst>
                          <a:tab pos="1170305" algn="l"/>
                        </a:tabLst>
                      </a:pPr>
                      <a:r>
                        <a:rPr lang="en-US" sz="1100">
                          <a:effectLst/>
                        </a:rPr>
                        <a:t> $      444,56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tabLst>
                          <a:tab pos="1170305" algn="l"/>
                        </a:tabLst>
                      </a:pPr>
                      <a:r>
                        <a:rPr lang="en-US" sz="1100">
                          <a:effectLst/>
                        </a:rPr>
                        <a:t> $   537,52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tabLst>
                          <a:tab pos="1170305" algn="l"/>
                        </a:tabLst>
                      </a:pPr>
                      <a:r>
                        <a:rPr lang="en-US" sz="1100" dirty="0">
                          <a:effectLst/>
                        </a:rPr>
                        <a:t> $       982,08 </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tabLst>
                          <a:tab pos="1170305" algn="l"/>
                        </a:tabLst>
                      </a:pPr>
                      <a:r>
                        <a:rPr lang="en-US" sz="1100">
                          <a:effectLst/>
                        </a:rPr>
                        <a:t> $    99.290,40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r">
                        <a:lnSpc>
                          <a:spcPct val="115000"/>
                        </a:lnSpc>
                        <a:spcAft>
                          <a:spcPts val="0"/>
                        </a:spcAft>
                        <a:tabLst>
                          <a:tab pos="1170305" algn="l"/>
                        </a:tabLst>
                      </a:pPr>
                      <a:r>
                        <a:rPr lang="en-US" sz="1100">
                          <a:effectLst/>
                        </a:rPr>
                        <a:t>0,99%</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613038683"/>
                  </a:ext>
                </a:extLst>
              </a:tr>
              <a:tr h="438981">
                <a:tc>
                  <a:txBody>
                    <a:bodyPr/>
                    <a:lstStyle/>
                    <a:p>
                      <a:pPr marR="155575">
                        <a:lnSpc>
                          <a:spcPct val="115000"/>
                        </a:lnSpc>
                        <a:spcAft>
                          <a:spcPts val="0"/>
                        </a:spcAft>
                        <a:tabLst>
                          <a:tab pos="1170305" algn="l"/>
                        </a:tabLst>
                      </a:pPr>
                      <a:r>
                        <a:rPr lang="en-US" sz="1100">
                          <a:effectLst/>
                        </a:rPr>
                        <a:t>2016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1170305" algn="l"/>
                        </a:tabLst>
                      </a:pPr>
                      <a:r>
                        <a:rPr lang="en-US" sz="1100">
                          <a:effectLst/>
                        </a:rPr>
                        <a:t> $      501,45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1170305" algn="l"/>
                        </a:tabLst>
                      </a:pPr>
                      <a:r>
                        <a:rPr lang="en-US" sz="1100">
                          <a:effectLst/>
                        </a:rPr>
                        <a:t> $   570,17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1170305" algn="l"/>
                        </a:tabLst>
                      </a:pPr>
                      <a:r>
                        <a:rPr lang="en-US" sz="1100">
                          <a:effectLst/>
                        </a:rPr>
                        <a:t> $    1.071,62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1170305" algn="l"/>
                        </a:tabLst>
                      </a:pPr>
                      <a:r>
                        <a:rPr lang="en-US" sz="1100" dirty="0">
                          <a:effectLst/>
                        </a:rPr>
                        <a:t> $    99.937,70 </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tabLst>
                          <a:tab pos="1170305" algn="l"/>
                        </a:tabLst>
                      </a:pPr>
                      <a:r>
                        <a:rPr lang="en-US" sz="1100">
                          <a:effectLst/>
                        </a:rPr>
                        <a:t>1,07%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53832453"/>
                  </a:ext>
                </a:extLst>
              </a:tr>
              <a:tr h="443039">
                <a:tc>
                  <a:txBody>
                    <a:bodyPr/>
                    <a:lstStyle/>
                    <a:p>
                      <a:pPr marR="155575">
                        <a:lnSpc>
                          <a:spcPct val="115000"/>
                        </a:lnSpc>
                        <a:spcAft>
                          <a:spcPts val="0"/>
                        </a:spcAft>
                        <a:tabLst>
                          <a:tab pos="1170305" algn="l"/>
                        </a:tabLst>
                      </a:pPr>
                      <a:r>
                        <a:rPr lang="en-US" sz="1100">
                          <a:effectLst/>
                        </a:rPr>
                        <a:t>2017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tabLst>
                          <a:tab pos="1170305" algn="l"/>
                        </a:tabLst>
                      </a:pPr>
                      <a:r>
                        <a:rPr lang="en-US" sz="1100">
                          <a:effectLst/>
                        </a:rPr>
                        <a:t> $      659,74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tabLst>
                          <a:tab pos="1170305" algn="l"/>
                        </a:tabLst>
                      </a:pPr>
                      <a:r>
                        <a:rPr lang="en-US" sz="1100">
                          <a:effectLst/>
                        </a:rPr>
                        <a:t> $   537,22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tabLst>
                          <a:tab pos="1170305" algn="l"/>
                        </a:tabLst>
                      </a:pPr>
                      <a:r>
                        <a:rPr lang="en-US" sz="1100">
                          <a:effectLst/>
                        </a:rPr>
                        <a:t> $    1.196,96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tabLst>
                          <a:tab pos="1170305" algn="l"/>
                        </a:tabLst>
                      </a:pPr>
                      <a:r>
                        <a:rPr lang="en-US" sz="1100">
                          <a:effectLst/>
                        </a:rPr>
                        <a:t> $  104.295,90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r">
                        <a:lnSpc>
                          <a:spcPct val="115000"/>
                        </a:lnSpc>
                        <a:spcAft>
                          <a:spcPts val="0"/>
                        </a:spcAft>
                        <a:tabLst>
                          <a:tab pos="1170305" algn="l"/>
                        </a:tabLst>
                      </a:pPr>
                      <a:r>
                        <a:rPr lang="en-US" sz="1100">
                          <a:effectLst/>
                        </a:rPr>
                        <a:t>1,15%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918395465"/>
                  </a:ext>
                </a:extLst>
              </a:tr>
              <a:tr h="443039">
                <a:tc>
                  <a:txBody>
                    <a:bodyPr/>
                    <a:lstStyle/>
                    <a:p>
                      <a:pPr marR="155575">
                        <a:lnSpc>
                          <a:spcPct val="115000"/>
                        </a:lnSpc>
                        <a:spcAft>
                          <a:spcPts val="0"/>
                        </a:spcAft>
                        <a:tabLst>
                          <a:tab pos="1170305" algn="l"/>
                        </a:tabLst>
                      </a:pPr>
                      <a:r>
                        <a:rPr lang="en-US" sz="1100">
                          <a:effectLst/>
                        </a:rPr>
                        <a:t>2018</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1170305" algn="l"/>
                        </a:tabLst>
                      </a:pPr>
                      <a:r>
                        <a:rPr lang="en-US" sz="1100" dirty="0">
                          <a:effectLst/>
                        </a:rPr>
                        <a:t> $      725,06 </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1170305" algn="l"/>
                        </a:tabLst>
                      </a:pPr>
                      <a:r>
                        <a:rPr lang="en-US" sz="1100">
                          <a:effectLst/>
                        </a:rPr>
                        <a:t> $   504,23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1170305" algn="l"/>
                        </a:tabLst>
                      </a:pPr>
                      <a:r>
                        <a:rPr lang="en-US" sz="1100" dirty="0">
                          <a:effectLst/>
                        </a:rPr>
                        <a:t> $    1.229,29 </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1170305" algn="l"/>
                        </a:tabLst>
                      </a:pPr>
                      <a:r>
                        <a:rPr lang="en-US" sz="1100" dirty="0">
                          <a:effectLst/>
                        </a:rPr>
                        <a:t> $  108.398,10 </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tabLst>
                          <a:tab pos="1170305" algn="l"/>
                        </a:tabLst>
                      </a:pPr>
                      <a:r>
                        <a:rPr lang="en-US" sz="1100" dirty="0">
                          <a:effectLst/>
                        </a:rPr>
                        <a:t>1,13%</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40448365"/>
                  </a:ext>
                </a:extLst>
              </a:tr>
            </a:tbl>
          </a:graphicData>
        </a:graphic>
      </p:graphicFrame>
      <p:sp>
        <p:nvSpPr>
          <p:cNvPr id="57" name="Rectangle 2"/>
          <p:cNvSpPr>
            <a:spLocks noChangeArrowheads="1"/>
          </p:cNvSpPr>
          <p:nvPr/>
        </p:nvSpPr>
        <p:spPr bwMode="auto">
          <a:xfrm>
            <a:off x="0" y="659289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169988" algn="l"/>
              </a:tabLst>
              <a:defRPr>
                <a:solidFill>
                  <a:schemeClr val="tx1"/>
                </a:solidFill>
                <a:latin typeface="Arial" panose="020B0604020202090204" pitchFamily="34" charset="0"/>
              </a:defRPr>
            </a:lvl1pPr>
            <a:lvl2pPr eaLnBrk="0" fontAlgn="base" hangingPunct="0">
              <a:spcBef>
                <a:spcPct val="0"/>
              </a:spcBef>
              <a:spcAft>
                <a:spcPct val="0"/>
              </a:spcAft>
              <a:tabLst>
                <a:tab pos="1169988" algn="l"/>
              </a:tabLst>
              <a:defRPr>
                <a:solidFill>
                  <a:schemeClr val="tx1"/>
                </a:solidFill>
                <a:latin typeface="Arial" panose="020B0604020202090204" pitchFamily="34" charset="0"/>
              </a:defRPr>
            </a:lvl2pPr>
            <a:lvl3pPr eaLnBrk="0" fontAlgn="base" hangingPunct="0">
              <a:spcBef>
                <a:spcPct val="0"/>
              </a:spcBef>
              <a:spcAft>
                <a:spcPct val="0"/>
              </a:spcAft>
              <a:tabLst>
                <a:tab pos="1169988" algn="l"/>
              </a:tabLst>
              <a:defRPr>
                <a:solidFill>
                  <a:schemeClr val="tx1"/>
                </a:solidFill>
                <a:latin typeface="Arial" panose="020B0604020202090204" pitchFamily="34" charset="0"/>
              </a:defRPr>
            </a:lvl3pPr>
            <a:lvl4pPr eaLnBrk="0" fontAlgn="base" hangingPunct="0">
              <a:spcBef>
                <a:spcPct val="0"/>
              </a:spcBef>
              <a:spcAft>
                <a:spcPct val="0"/>
              </a:spcAft>
              <a:tabLst>
                <a:tab pos="1169988" algn="l"/>
              </a:tabLst>
              <a:defRPr>
                <a:solidFill>
                  <a:schemeClr val="tx1"/>
                </a:solidFill>
                <a:latin typeface="Arial" panose="020B0604020202090204" pitchFamily="34" charset="0"/>
              </a:defRPr>
            </a:lvl4pPr>
            <a:lvl5pPr eaLnBrk="0" fontAlgn="base" hangingPunct="0">
              <a:spcBef>
                <a:spcPct val="0"/>
              </a:spcBef>
              <a:spcAft>
                <a:spcPct val="0"/>
              </a:spcAft>
              <a:tabLst>
                <a:tab pos="1169988" algn="l"/>
              </a:tabLst>
              <a:defRPr>
                <a:solidFill>
                  <a:schemeClr val="tx1"/>
                </a:solidFill>
                <a:latin typeface="Arial" panose="020B0604020202090204" pitchFamily="34" charset="0"/>
              </a:defRPr>
            </a:lvl5pPr>
            <a:lvl6pPr eaLnBrk="0" fontAlgn="base" hangingPunct="0">
              <a:spcBef>
                <a:spcPct val="0"/>
              </a:spcBef>
              <a:spcAft>
                <a:spcPct val="0"/>
              </a:spcAft>
              <a:tabLst>
                <a:tab pos="1169988" algn="l"/>
              </a:tabLst>
              <a:defRPr>
                <a:solidFill>
                  <a:schemeClr val="tx1"/>
                </a:solidFill>
                <a:latin typeface="Arial" panose="020B0604020202090204" pitchFamily="34" charset="0"/>
              </a:defRPr>
            </a:lvl6pPr>
            <a:lvl7pPr eaLnBrk="0" fontAlgn="base" hangingPunct="0">
              <a:spcBef>
                <a:spcPct val="0"/>
              </a:spcBef>
              <a:spcAft>
                <a:spcPct val="0"/>
              </a:spcAft>
              <a:tabLst>
                <a:tab pos="1169988" algn="l"/>
              </a:tabLst>
              <a:defRPr>
                <a:solidFill>
                  <a:schemeClr val="tx1"/>
                </a:solidFill>
                <a:latin typeface="Arial" panose="020B0604020202090204" pitchFamily="34" charset="0"/>
              </a:defRPr>
            </a:lvl7pPr>
            <a:lvl8pPr eaLnBrk="0" fontAlgn="base" hangingPunct="0">
              <a:spcBef>
                <a:spcPct val="0"/>
              </a:spcBef>
              <a:spcAft>
                <a:spcPct val="0"/>
              </a:spcAft>
              <a:tabLst>
                <a:tab pos="1169988" algn="l"/>
              </a:tabLst>
              <a:defRPr>
                <a:solidFill>
                  <a:schemeClr val="tx1"/>
                </a:solidFill>
                <a:latin typeface="Arial" panose="020B0604020202090204" pitchFamily="34" charset="0"/>
              </a:defRPr>
            </a:lvl8pPr>
            <a:lvl9pPr eaLnBrk="0" fontAlgn="base" hangingPunct="0">
              <a:spcBef>
                <a:spcPct val="0"/>
              </a:spcBef>
              <a:spcAft>
                <a:spcPct val="0"/>
              </a:spcAft>
              <a:tabLst>
                <a:tab pos="1169988" algn="l"/>
              </a:tabLst>
              <a:defRPr>
                <a:solidFill>
                  <a:schemeClr val="tx1"/>
                </a:solidFill>
                <a:latin typeface="Arial" panose="020B060402020209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kumimoji="0" lang="es-EC" altLang="es-EC" sz="1100" b="0" i="1" u="none" strike="noStrike" cap="none" normalizeH="0" baseline="0" dirty="0">
                <a:ln>
                  <a:noFill/>
                </a:ln>
                <a:solidFill>
                  <a:schemeClr val="tx1"/>
                </a:solidFill>
                <a:effectLst/>
                <a:latin typeface="Arial" panose="020B0604020202090204" pitchFamily="34" charset="0"/>
                <a:ea typeface="Calibri" panose="020F0502020204030204" pitchFamily="34" charset="0"/>
                <a:cs typeface="Arial" panose="020B0604020202090204" pitchFamily="34" charset="0"/>
              </a:rPr>
              <a:t>Participación de la Industria Pesquera en el PIB</a:t>
            </a:r>
            <a:endParaRPr kumimoji="0" lang="es-EC" altLang="es-EC"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169988" algn="l"/>
              </a:tabLst>
            </a:pPr>
            <a:endParaRPr kumimoji="0" lang="es-EC" altLang="es-EC" sz="1800" b="0" i="0" u="none" strike="noStrike" cap="none" normalizeH="0" baseline="0" dirty="0">
              <a:ln>
                <a:noFill/>
              </a:ln>
              <a:solidFill>
                <a:schemeClr val="tx1"/>
              </a:solidFill>
              <a:effectLst/>
              <a:latin typeface="Arial" panose="020B0604020202090204" pitchFamily="34" charset="0"/>
            </a:endParaRPr>
          </a:p>
        </p:txBody>
      </p:sp>
    </p:spTree>
    <p:extLst>
      <p:ext uri="{BB962C8B-B14F-4D97-AF65-F5344CB8AC3E}">
        <p14:creationId xmlns:p14="http://schemas.microsoft.com/office/powerpoint/2010/main" val="1309281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0689772" cy="40011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s-EC" sz="2000" b="1" dirty="0"/>
              <a:t>CAPÍTULO III:  ESTUDIO DE LA OFERTA EXPORTABLE DE LA HARINA DE PESCADO DEL ECUADOR</a:t>
            </a:r>
            <a:endParaRPr lang="es-ES" sz="2000" dirty="0"/>
          </a:p>
        </p:txBody>
      </p:sp>
      <p:pic>
        <p:nvPicPr>
          <p:cNvPr id="12" name="Imagen 11"/>
          <p:cNvPicPr>
            <a:picLocks noChangeAspect="1"/>
          </p:cNvPicPr>
          <p:nvPr/>
        </p:nvPicPr>
        <p:blipFill>
          <a:blip r:embed="rId2"/>
          <a:stretch>
            <a:fillRect/>
          </a:stretch>
        </p:blipFill>
        <p:spPr>
          <a:xfrm>
            <a:off x="13648" y="859809"/>
            <a:ext cx="6661384" cy="4710317"/>
          </a:xfrm>
          <a:prstGeom prst="rect">
            <a:avLst/>
          </a:prstGeom>
        </p:spPr>
      </p:pic>
      <p:sp>
        <p:nvSpPr>
          <p:cNvPr id="13" name="Rectángulo 12"/>
          <p:cNvSpPr/>
          <p:nvPr/>
        </p:nvSpPr>
        <p:spPr>
          <a:xfrm>
            <a:off x="972402" y="637564"/>
            <a:ext cx="3780430" cy="5263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Balanza comercial Ecuador 2013-2018</a:t>
            </a:r>
            <a:endParaRPr lang="es-EC" dirty="0"/>
          </a:p>
        </p:txBody>
      </p:sp>
      <p:sp>
        <p:nvSpPr>
          <p:cNvPr id="14" name="Rectángulo 13"/>
          <p:cNvSpPr/>
          <p:nvPr/>
        </p:nvSpPr>
        <p:spPr>
          <a:xfrm>
            <a:off x="0" y="5507882"/>
            <a:ext cx="5598617" cy="720967"/>
          </a:xfrm>
          <a:prstGeom prst="rect">
            <a:avLst/>
          </a:prstGeom>
        </p:spPr>
        <p:txBody>
          <a:bodyPr wrap="square">
            <a:spAutoFit/>
          </a:bodyPr>
          <a:lstStyle/>
          <a:p>
            <a:pPr>
              <a:lnSpc>
                <a:spcPct val="200000"/>
              </a:lnSpc>
              <a:spcAft>
                <a:spcPts val="800"/>
              </a:spcAft>
            </a:pPr>
            <a:r>
              <a:rPr lang="es-EC" sz="1100" dirty="0">
                <a:latin typeface="Arial" panose="020B0604020202090204" pitchFamily="34" charset="0"/>
                <a:ea typeface="Calibri" panose="020F0502020204030204" pitchFamily="34" charset="0"/>
                <a:cs typeface="Times New Roman" panose="02020603050405020304" pitchFamily="18" charset="0"/>
              </a:rPr>
              <a:t>Nota: Los datos numéricos están expresados en millones USD. Tomado de la base de datos del Banco Central del Ecuador referente a la participación por industria (2019).</a:t>
            </a:r>
            <a:endParaRPr lang="es-EC" sz="1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2086091621"/>
              </p:ext>
            </p:extLst>
          </p:nvPr>
        </p:nvGraphicFramePr>
        <p:xfrm>
          <a:off x="6980828" y="1401393"/>
          <a:ext cx="5081515" cy="2674997"/>
        </p:xfrm>
        <a:graphic>
          <a:graphicData uri="http://schemas.openxmlformats.org/drawingml/2006/table">
            <a:tbl>
              <a:tblPr firstRow="1" firstCol="1" bandRow="1">
                <a:tableStyleId>{9D7B26C5-4107-4FEC-AEDC-1716B250A1EF}</a:tableStyleId>
              </a:tblPr>
              <a:tblGrid>
                <a:gridCol w="1116228">
                  <a:extLst>
                    <a:ext uri="{9D8B030D-6E8A-4147-A177-3AD203B41FA5}">
                      <a16:colId xmlns:a16="http://schemas.microsoft.com/office/drawing/2014/main" xmlns="" val="1014472523"/>
                    </a:ext>
                  </a:extLst>
                </a:gridCol>
                <a:gridCol w="1444686">
                  <a:extLst>
                    <a:ext uri="{9D8B030D-6E8A-4147-A177-3AD203B41FA5}">
                      <a16:colId xmlns:a16="http://schemas.microsoft.com/office/drawing/2014/main" xmlns="" val="2256641839"/>
                    </a:ext>
                  </a:extLst>
                </a:gridCol>
                <a:gridCol w="1396936">
                  <a:extLst>
                    <a:ext uri="{9D8B030D-6E8A-4147-A177-3AD203B41FA5}">
                      <a16:colId xmlns:a16="http://schemas.microsoft.com/office/drawing/2014/main" xmlns="" val="1493723030"/>
                    </a:ext>
                  </a:extLst>
                </a:gridCol>
                <a:gridCol w="1123665">
                  <a:extLst>
                    <a:ext uri="{9D8B030D-6E8A-4147-A177-3AD203B41FA5}">
                      <a16:colId xmlns:a16="http://schemas.microsoft.com/office/drawing/2014/main" xmlns="" val="2791358212"/>
                    </a:ext>
                  </a:extLst>
                </a:gridCol>
              </a:tblGrid>
              <a:tr h="916061">
                <a:tc>
                  <a:txBody>
                    <a:bodyPr/>
                    <a:lstStyle/>
                    <a:p>
                      <a:pPr algn="ctr">
                        <a:lnSpc>
                          <a:spcPct val="115000"/>
                        </a:lnSpc>
                        <a:spcAft>
                          <a:spcPts val="0"/>
                        </a:spcAft>
                        <a:tabLst>
                          <a:tab pos="1170305" algn="l"/>
                        </a:tabLst>
                      </a:pPr>
                      <a:r>
                        <a:rPr lang="es-EC" sz="1400" dirty="0">
                          <a:effectLst/>
                        </a:rPr>
                        <a:t>Año</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tabLst>
                          <a:tab pos="1170305" algn="l"/>
                        </a:tabLst>
                      </a:pPr>
                      <a:r>
                        <a:rPr lang="es-EC" sz="1400" dirty="0">
                          <a:effectLst/>
                        </a:rPr>
                        <a:t>Exportaciones totales FOB (millones USD)</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tabLst>
                          <a:tab pos="1170305" algn="l"/>
                        </a:tabLst>
                      </a:pPr>
                      <a:r>
                        <a:rPr lang="es-EC" sz="1400">
                          <a:effectLst/>
                        </a:rPr>
                        <a:t>Importaciones totales FOB (millones)</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tabLst>
                          <a:tab pos="1170305" algn="l"/>
                        </a:tabLst>
                      </a:pPr>
                      <a:r>
                        <a:rPr lang="es-EC" sz="1400">
                          <a:effectLst/>
                        </a:rPr>
                        <a:t>Balanza comercial (millones)</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3577287637"/>
                  </a:ext>
                </a:extLst>
              </a:tr>
              <a:tr h="293156">
                <a:tc>
                  <a:txBody>
                    <a:bodyPr/>
                    <a:lstStyle/>
                    <a:p>
                      <a:pPr algn="ctr">
                        <a:lnSpc>
                          <a:spcPct val="115000"/>
                        </a:lnSpc>
                        <a:spcAft>
                          <a:spcPts val="0"/>
                        </a:spcAft>
                        <a:tabLst>
                          <a:tab pos="1170305" algn="l"/>
                        </a:tabLst>
                      </a:pPr>
                      <a:r>
                        <a:rPr lang="es-EC" sz="1400">
                          <a:effectLst/>
                        </a:rPr>
                        <a:t>2013</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tabLst>
                          <a:tab pos="1170305" algn="l"/>
                        </a:tabLst>
                      </a:pPr>
                      <a:r>
                        <a:rPr lang="es-EC" sz="1400" dirty="0">
                          <a:effectLst/>
                        </a:rPr>
                        <a:t> $     144,80 </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tabLst>
                          <a:tab pos="1170305" algn="l"/>
                        </a:tabLst>
                      </a:pPr>
                      <a:r>
                        <a:rPr lang="es-EC" sz="1400" dirty="0">
                          <a:effectLst/>
                        </a:rPr>
                        <a:t> $         1,70 </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tabLst>
                          <a:tab pos="1170305" algn="l"/>
                        </a:tabLst>
                      </a:pPr>
                      <a:r>
                        <a:rPr lang="es-EC" sz="1400">
                          <a:effectLst/>
                        </a:rPr>
                        <a:t> $    143,10 </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4109041464"/>
                  </a:ext>
                </a:extLst>
              </a:tr>
              <a:tr h="293156">
                <a:tc>
                  <a:txBody>
                    <a:bodyPr/>
                    <a:lstStyle/>
                    <a:p>
                      <a:pPr algn="ctr">
                        <a:lnSpc>
                          <a:spcPct val="115000"/>
                        </a:lnSpc>
                        <a:spcAft>
                          <a:spcPts val="0"/>
                        </a:spcAft>
                        <a:tabLst>
                          <a:tab pos="1170305" algn="l"/>
                        </a:tabLst>
                      </a:pPr>
                      <a:r>
                        <a:rPr lang="es-EC" sz="1400" dirty="0">
                          <a:effectLst/>
                        </a:rPr>
                        <a:t>2014</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tabLst>
                          <a:tab pos="1170305" algn="l"/>
                        </a:tabLst>
                      </a:pPr>
                      <a:r>
                        <a:rPr lang="es-EC" sz="1400" dirty="0">
                          <a:effectLst/>
                        </a:rPr>
                        <a:t> $     104,10 </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tabLst>
                          <a:tab pos="1170305" algn="l"/>
                        </a:tabLst>
                      </a:pPr>
                      <a:r>
                        <a:rPr lang="es-EC" sz="1400">
                          <a:effectLst/>
                        </a:rPr>
                        <a:t> $         5,50 </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tabLst>
                          <a:tab pos="1170305" algn="l"/>
                        </a:tabLst>
                      </a:pPr>
                      <a:r>
                        <a:rPr lang="es-EC" sz="1400" dirty="0">
                          <a:effectLst/>
                        </a:rPr>
                        <a:t> $      98,60 </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2055034120"/>
                  </a:ext>
                </a:extLst>
              </a:tr>
              <a:tr h="293156">
                <a:tc>
                  <a:txBody>
                    <a:bodyPr/>
                    <a:lstStyle/>
                    <a:p>
                      <a:pPr algn="ctr">
                        <a:lnSpc>
                          <a:spcPct val="115000"/>
                        </a:lnSpc>
                        <a:spcAft>
                          <a:spcPts val="0"/>
                        </a:spcAft>
                        <a:tabLst>
                          <a:tab pos="1170305" algn="l"/>
                        </a:tabLst>
                      </a:pPr>
                      <a:r>
                        <a:rPr lang="es-EC" sz="1400">
                          <a:effectLst/>
                        </a:rPr>
                        <a:t>2015</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tabLst>
                          <a:tab pos="1170305" algn="l"/>
                        </a:tabLst>
                      </a:pPr>
                      <a:r>
                        <a:rPr lang="es-EC" sz="1400" dirty="0">
                          <a:effectLst/>
                        </a:rPr>
                        <a:t> $     111,20 </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tabLst>
                          <a:tab pos="1170305" algn="l"/>
                        </a:tabLst>
                      </a:pPr>
                      <a:r>
                        <a:rPr lang="es-EC" sz="1400">
                          <a:effectLst/>
                        </a:rPr>
                        <a:t> $         5,90 </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tabLst>
                          <a:tab pos="1170305" algn="l"/>
                        </a:tabLst>
                      </a:pPr>
                      <a:r>
                        <a:rPr lang="es-EC" sz="1400">
                          <a:effectLst/>
                        </a:rPr>
                        <a:t> $    105,30 </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3399356844"/>
                  </a:ext>
                </a:extLst>
              </a:tr>
              <a:tr h="293156">
                <a:tc>
                  <a:txBody>
                    <a:bodyPr/>
                    <a:lstStyle/>
                    <a:p>
                      <a:pPr algn="ctr">
                        <a:lnSpc>
                          <a:spcPct val="115000"/>
                        </a:lnSpc>
                        <a:spcAft>
                          <a:spcPts val="0"/>
                        </a:spcAft>
                        <a:tabLst>
                          <a:tab pos="1170305" algn="l"/>
                        </a:tabLst>
                      </a:pPr>
                      <a:r>
                        <a:rPr lang="es-EC" sz="1400">
                          <a:effectLst/>
                        </a:rPr>
                        <a:t>2016</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tabLst>
                          <a:tab pos="1170305" algn="l"/>
                        </a:tabLst>
                      </a:pPr>
                      <a:r>
                        <a:rPr lang="es-EC" sz="1400">
                          <a:effectLst/>
                        </a:rPr>
                        <a:t> $     148,30 </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tabLst>
                          <a:tab pos="1170305" algn="l"/>
                        </a:tabLst>
                      </a:pPr>
                      <a:r>
                        <a:rPr lang="es-EC" sz="1400" dirty="0">
                          <a:effectLst/>
                        </a:rPr>
                        <a:t> $         4,10 </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tabLst>
                          <a:tab pos="1170305" algn="l"/>
                        </a:tabLst>
                      </a:pPr>
                      <a:r>
                        <a:rPr lang="es-EC" sz="1400">
                          <a:effectLst/>
                        </a:rPr>
                        <a:t> $    144,20 </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1069162556"/>
                  </a:ext>
                </a:extLst>
              </a:tr>
              <a:tr h="293156">
                <a:tc>
                  <a:txBody>
                    <a:bodyPr/>
                    <a:lstStyle/>
                    <a:p>
                      <a:pPr algn="ctr">
                        <a:lnSpc>
                          <a:spcPct val="115000"/>
                        </a:lnSpc>
                        <a:spcAft>
                          <a:spcPts val="0"/>
                        </a:spcAft>
                        <a:tabLst>
                          <a:tab pos="1170305" algn="l"/>
                        </a:tabLst>
                      </a:pPr>
                      <a:r>
                        <a:rPr lang="es-EC" sz="1400">
                          <a:effectLst/>
                        </a:rPr>
                        <a:t>2017</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tabLst>
                          <a:tab pos="1170305" algn="l"/>
                        </a:tabLst>
                      </a:pPr>
                      <a:r>
                        <a:rPr lang="es-EC" sz="1400">
                          <a:effectLst/>
                        </a:rPr>
                        <a:t> $     109,60 </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tabLst>
                          <a:tab pos="1170305" algn="l"/>
                        </a:tabLst>
                      </a:pPr>
                      <a:r>
                        <a:rPr lang="es-EC" sz="1400" dirty="0">
                          <a:effectLst/>
                        </a:rPr>
                        <a:t> $         7,30 </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tabLst>
                          <a:tab pos="1170305" algn="l"/>
                        </a:tabLst>
                      </a:pPr>
                      <a:r>
                        <a:rPr lang="es-EC" sz="1400">
                          <a:effectLst/>
                        </a:rPr>
                        <a:t> $    102,30 </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44968752"/>
                  </a:ext>
                </a:extLst>
              </a:tr>
              <a:tr h="293156">
                <a:tc>
                  <a:txBody>
                    <a:bodyPr/>
                    <a:lstStyle/>
                    <a:p>
                      <a:pPr algn="ctr">
                        <a:lnSpc>
                          <a:spcPct val="115000"/>
                        </a:lnSpc>
                        <a:spcAft>
                          <a:spcPts val="0"/>
                        </a:spcAft>
                        <a:tabLst>
                          <a:tab pos="1170305" algn="l"/>
                        </a:tabLst>
                      </a:pPr>
                      <a:r>
                        <a:rPr lang="es-EC" sz="1400">
                          <a:effectLst/>
                        </a:rPr>
                        <a:t>2018</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tabLst>
                          <a:tab pos="1170305" algn="l"/>
                        </a:tabLst>
                      </a:pPr>
                      <a:r>
                        <a:rPr lang="es-EC" sz="1400" dirty="0">
                          <a:effectLst/>
                        </a:rPr>
                        <a:t> $       67,50 </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tabLst>
                          <a:tab pos="1170305" algn="l"/>
                        </a:tabLst>
                      </a:pPr>
                      <a:r>
                        <a:rPr lang="es-EC" sz="1400" dirty="0">
                          <a:effectLst/>
                        </a:rPr>
                        <a:t> $       18,20 </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0"/>
                        </a:spcAft>
                        <a:tabLst>
                          <a:tab pos="1170305" algn="l"/>
                        </a:tabLst>
                      </a:pPr>
                      <a:r>
                        <a:rPr lang="es-EC" sz="1400" dirty="0">
                          <a:effectLst/>
                        </a:rPr>
                        <a:t> $      49,30 </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2368682600"/>
                  </a:ext>
                </a:extLst>
              </a:tr>
            </a:tbl>
          </a:graphicData>
        </a:graphic>
      </p:graphicFrame>
      <p:sp>
        <p:nvSpPr>
          <p:cNvPr id="16" name="Rectángulo 15"/>
          <p:cNvSpPr/>
          <p:nvPr/>
        </p:nvSpPr>
        <p:spPr>
          <a:xfrm>
            <a:off x="7520429" y="637564"/>
            <a:ext cx="3780430" cy="5263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Balanza comercial de harina de pescado Ecuador 2013-2018</a:t>
            </a:r>
            <a:endParaRPr lang="es-EC" dirty="0"/>
          </a:p>
        </p:txBody>
      </p:sp>
      <p:graphicFrame>
        <p:nvGraphicFramePr>
          <p:cNvPr id="18" name="Gráfico 17"/>
          <p:cNvGraphicFramePr/>
          <p:nvPr>
            <p:extLst>
              <p:ext uri="{D42A27DB-BD31-4B8C-83A1-F6EECF244321}">
                <p14:modId xmlns:p14="http://schemas.microsoft.com/office/powerpoint/2010/main" val="1700509041"/>
              </p:ext>
            </p:extLst>
          </p:nvPr>
        </p:nvGraphicFramePr>
        <p:xfrm>
          <a:off x="6661384" y="4076389"/>
          <a:ext cx="5400959" cy="26110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6884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a">
  <a:themeElements>
    <a:clrScheme name="Metropolitana">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a">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TM03457491[[fn=Metropolitano]]</Template>
  <TotalTime>1593</TotalTime>
  <Words>4927</Words>
  <Application>Microsoft Office PowerPoint</Application>
  <PresentationFormat>Panorámica</PresentationFormat>
  <Paragraphs>1475</Paragraphs>
  <Slides>38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38</vt:i4>
      </vt:variant>
    </vt:vector>
  </HeadingPairs>
  <TitlesOfParts>
    <vt:vector size="43" baseType="lpstr">
      <vt:lpstr>Arial</vt:lpstr>
      <vt:lpstr>Calibri</vt:lpstr>
      <vt:lpstr>Calibri Light</vt:lpstr>
      <vt:lpstr>Times New Roman</vt:lpstr>
      <vt:lpstr>Metropolitana</vt:lpstr>
      <vt:lpstr>Presentación de PowerPoint</vt:lpstr>
      <vt:lpstr>Estructura de la investigación </vt:lpstr>
      <vt:lpstr>Planteamiento del problema</vt:lpstr>
      <vt:lpstr>Objetivos </vt:lpstr>
      <vt:lpstr>Hipótesis </vt:lpstr>
      <vt:lpstr>Metodología </vt:lpstr>
      <vt:lpstr>Teorías </vt:lpstr>
      <vt:lpstr>Presentación de PowerPoint</vt:lpstr>
      <vt:lpstr>Presentación de PowerPoint</vt:lpstr>
      <vt:lpstr>Presentación de PowerPoint</vt:lpstr>
      <vt:lpstr>Presentación de PowerPoint</vt:lpstr>
      <vt:lpstr>Presentación de PowerPoint</vt:lpstr>
      <vt:lpstr>Presentación de PowerPoint</vt:lpstr>
      <vt:lpstr>Subpartida arancelaria  </vt:lpstr>
      <vt:lpstr>Presentación de PowerPoint</vt:lpstr>
      <vt:lpstr>Presentación de PowerPoint</vt:lpstr>
      <vt:lpstr>Presentación de PowerPoint</vt:lpstr>
      <vt:lpstr>Presentación de PowerPoint</vt:lpstr>
      <vt:lpstr>Exportaciones ecuatorianas de harina de pescado  </vt:lpstr>
      <vt:lpstr>Países importadores de harina de pescado desde Ecuador </vt:lpstr>
      <vt:lpstr>Inteligencia Comercial- China </vt:lpstr>
      <vt:lpstr>Exportaciones hacia China</vt:lpstr>
      <vt:lpstr>Participación de las Exportaciones hacia China frente a las exportaciones totales</vt:lpstr>
      <vt:lpstr>Inteligencia Comercial- Japón  </vt:lpstr>
      <vt:lpstr>Exportaciones hacia Japón</vt:lpstr>
      <vt:lpstr>Participación de las Exportaciones hacia Japón frente a las exportaciones totales</vt:lpstr>
      <vt:lpstr>Inteligencia Comercial- Colombia  </vt:lpstr>
      <vt:lpstr>Exportaciones hacia Colombia</vt:lpstr>
      <vt:lpstr>Participación de las Exportaciones hacia Colombia  frente a las exportaciones totales</vt:lpstr>
      <vt:lpstr>Comparación de las exportaciones entre socios comerciales </vt:lpstr>
      <vt:lpstr>Participación de las exportaciones hacia China, Japón y Colombia en las exportaciones totales</vt:lpstr>
      <vt:lpstr>Presentación de PowerPoint</vt:lpstr>
      <vt:lpstr>Presentación de PowerPoint</vt:lpstr>
      <vt:lpstr>Conclusiones </vt:lpstr>
      <vt:lpstr>Conclusiones </vt:lpstr>
      <vt:lpstr>Conclusiones </vt:lpstr>
      <vt:lpstr>Recomendaciones </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Ivon</dc:creator>
  <cp:lastModifiedBy>Ivon</cp:lastModifiedBy>
  <cp:revision>111</cp:revision>
  <dcterms:created xsi:type="dcterms:W3CDTF">2020-07-21T15:58:14Z</dcterms:created>
  <dcterms:modified xsi:type="dcterms:W3CDTF">2020-09-07T20:57:58Z</dcterms:modified>
</cp:coreProperties>
</file>