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lvl="0">
      <a:defRPr lang="es-EC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C0697-C0F7-4826-A1FB-1A7087A3EB4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ED3682-C427-4A96-98DC-0D83FC24AD92}">
      <dgm:prSet phldrT="[Texto]"/>
      <dgm:spPr/>
      <dgm:t>
        <a:bodyPr/>
        <a:lstStyle/>
        <a:p>
          <a:r>
            <a:rPr lang="es-ES" dirty="0"/>
            <a:t>Antecedentes </a:t>
          </a:r>
          <a:r>
            <a:rPr lang="es-ES" dirty="0" smtClean="0"/>
            <a:t>Investigativos</a:t>
          </a:r>
        </a:p>
        <a:p>
          <a:r>
            <a:rPr lang="es-ES" dirty="0" smtClean="0"/>
            <a:t>Cuál es la situación actual de las unidades militares respecto al tiro de fusil y pistola y entrenamiento virtual.</a:t>
          </a:r>
          <a:endParaRPr lang="es-ES" dirty="0"/>
        </a:p>
      </dgm:t>
    </dgm:pt>
    <dgm:pt modelId="{DADD9B33-B88C-4F4B-A6B1-1A317C5159B2}" type="parTrans" cxnId="{F998B475-62F6-4E43-BF96-8169316D2206}">
      <dgm:prSet/>
      <dgm:spPr/>
      <dgm:t>
        <a:bodyPr/>
        <a:lstStyle/>
        <a:p>
          <a:endParaRPr lang="es-ES"/>
        </a:p>
      </dgm:t>
    </dgm:pt>
    <dgm:pt modelId="{F035C5CC-FAF0-49FC-98B4-8824F241D1FA}" type="sibTrans" cxnId="{F998B475-62F6-4E43-BF96-8169316D2206}">
      <dgm:prSet/>
      <dgm:spPr/>
      <dgm:t>
        <a:bodyPr/>
        <a:lstStyle/>
        <a:p>
          <a:endParaRPr lang="es-ES"/>
        </a:p>
      </dgm:t>
    </dgm:pt>
    <dgm:pt modelId="{3BACDBEF-D69C-4535-8B43-983DDA79578F}">
      <dgm:prSet phldrT="[Texto]"/>
      <dgm:spPr/>
      <dgm:t>
        <a:bodyPr/>
        <a:lstStyle/>
        <a:p>
          <a:r>
            <a:rPr lang="es-ES" dirty="0"/>
            <a:t>Fundamentación conceptual, bases teóricas, fundamentación legal</a:t>
          </a:r>
        </a:p>
        <a:p>
          <a:endParaRPr lang="es-ES" dirty="0"/>
        </a:p>
      </dgm:t>
    </dgm:pt>
    <dgm:pt modelId="{5BF874E7-DDFD-470A-B7D4-836526DB11D4}" type="parTrans" cxnId="{2F2B50E2-0950-4A72-B046-05D8F785E139}">
      <dgm:prSet/>
      <dgm:spPr/>
      <dgm:t>
        <a:bodyPr/>
        <a:lstStyle/>
        <a:p>
          <a:endParaRPr lang="es-ES"/>
        </a:p>
      </dgm:t>
    </dgm:pt>
    <dgm:pt modelId="{B4C54D73-9E77-4562-A7B6-D6B335CE29B8}" type="sibTrans" cxnId="{2F2B50E2-0950-4A72-B046-05D8F785E139}">
      <dgm:prSet/>
      <dgm:spPr/>
      <dgm:t>
        <a:bodyPr/>
        <a:lstStyle/>
        <a:p>
          <a:endParaRPr lang="es-ES"/>
        </a:p>
      </dgm:t>
    </dgm:pt>
    <dgm:pt modelId="{8D691A09-16F9-418B-9888-A52865C5641C}">
      <dgm:prSet phldrT="[Texto]"/>
      <dgm:spPr/>
      <dgm:t>
        <a:bodyPr/>
        <a:lstStyle/>
        <a:p>
          <a:r>
            <a:rPr lang="es-ES" dirty="0" smtClean="0"/>
            <a:t>Fundamentación teórica Conceptualización  de simulación, entornos virtuales, sistemas portátiles, recursos de simulación</a:t>
          </a:r>
          <a:endParaRPr lang="es-ES" dirty="0"/>
        </a:p>
      </dgm:t>
    </dgm:pt>
    <dgm:pt modelId="{7A0F4437-18B1-475B-8B43-1DCC0430CCF8}" type="parTrans" cxnId="{B0A80A77-9FF7-488E-A479-AECBB5A75CD0}">
      <dgm:prSet/>
      <dgm:spPr/>
      <dgm:t>
        <a:bodyPr/>
        <a:lstStyle/>
        <a:p>
          <a:endParaRPr lang="es-ES"/>
        </a:p>
      </dgm:t>
    </dgm:pt>
    <dgm:pt modelId="{3E603F50-CE9A-4589-9290-439041DEC649}" type="sibTrans" cxnId="{B0A80A77-9FF7-488E-A479-AECBB5A75CD0}">
      <dgm:prSet/>
      <dgm:spPr/>
      <dgm:t>
        <a:bodyPr/>
        <a:lstStyle/>
        <a:p>
          <a:endParaRPr lang="es-ES"/>
        </a:p>
      </dgm:t>
    </dgm:pt>
    <dgm:pt modelId="{5F684E4F-430A-4065-B07B-B5322938837D}" type="pres">
      <dgm:prSet presAssocID="{356C0697-C0F7-4826-A1FB-1A7087A3EB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27F03B7-DD83-4B19-8F66-AA4B06F13867}" type="pres">
      <dgm:prSet presAssocID="{A6ED3682-C427-4A96-98DC-0D83FC24AD92}" presName="composite" presStyleCnt="0"/>
      <dgm:spPr/>
    </dgm:pt>
    <dgm:pt modelId="{9A70306D-CAD3-4169-B654-96DB087BED69}" type="pres">
      <dgm:prSet presAssocID="{A6ED3682-C427-4A96-98DC-0D83FC24AD92}" presName="LShape" presStyleLbl="alignNode1" presStyleIdx="0" presStyleCnt="5"/>
      <dgm:spPr>
        <a:solidFill>
          <a:srgbClr val="FFC000"/>
        </a:solidFill>
      </dgm:spPr>
    </dgm:pt>
    <dgm:pt modelId="{DD470355-06B2-4778-9E28-2F0A6C81B152}" type="pres">
      <dgm:prSet presAssocID="{A6ED3682-C427-4A96-98DC-0D83FC24AD9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86731-61FA-4392-A237-432B7637854C}" type="pres">
      <dgm:prSet presAssocID="{A6ED3682-C427-4A96-98DC-0D83FC24AD92}" presName="Triangle" presStyleLbl="alignNode1" presStyleIdx="1" presStyleCnt="5"/>
      <dgm:spPr>
        <a:solidFill>
          <a:srgbClr val="FFFF00"/>
        </a:solidFill>
      </dgm:spPr>
    </dgm:pt>
    <dgm:pt modelId="{EED8C7B0-BBED-4A28-A50B-18B884009A7E}" type="pres">
      <dgm:prSet presAssocID="{F035C5CC-FAF0-49FC-98B4-8824F241D1FA}" presName="sibTrans" presStyleCnt="0"/>
      <dgm:spPr/>
    </dgm:pt>
    <dgm:pt modelId="{D961BE98-7E1B-4D8B-A786-FD0B67487532}" type="pres">
      <dgm:prSet presAssocID="{F035C5CC-FAF0-49FC-98B4-8824F241D1FA}" presName="space" presStyleCnt="0"/>
      <dgm:spPr/>
    </dgm:pt>
    <dgm:pt modelId="{A2724AFC-99AD-42F7-86D0-3C260EF6E5BC}" type="pres">
      <dgm:prSet presAssocID="{8D691A09-16F9-418B-9888-A52865C5641C}" presName="composite" presStyleCnt="0"/>
      <dgm:spPr/>
    </dgm:pt>
    <dgm:pt modelId="{069BAE9D-B836-41D6-A831-92A5DF5BC79A}" type="pres">
      <dgm:prSet presAssocID="{8D691A09-16F9-418B-9888-A52865C5641C}" presName="LShape" presStyleLbl="alignNode1" presStyleIdx="2" presStyleCnt="5"/>
      <dgm:spPr/>
    </dgm:pt>
    <dgm:pt modelId="{C7585893-0ABD-4E21-82B8-740E6BEFB5E7}" type="pres">
      <dgm:prSet presAssocID="{8D691A09-16F9-418B-9888-A52865C5641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94D38-7F92-4856-92E4-83DC8B27BA8E}" type="pres">
      <dgm:prSet presAssocID="{8D691A09-16F9-418B-9888-A52865C5641C}" presName="Triangle" presStyleLbl="alignNode1" presStyleIdx="3" presStyleCnt="5"/>
      <dgm:spPr/>
    </dgm:pt>
    <dgm:pt modelId="{122F41EC-9E60-40FD-A5EC-45F5B1BF2BE0}" type="pres">
      <dgm:prSet presAssocID="{3E603F50-CE9A-4589-9290-439041DEC649}" presName="sibTrans" presStyleCnt="0"/>
      <dgm:spPr/>
    </dgm:pt>
    <dgm:pt modelId="{F4627A5A-DE6F-47C8-85FD-F90B37C86D18}" type="pres">
      <dgm:prSet presAssocID="{3E603F50-CE9A-4589-9290-439041DEC649}" presName="space" presStyleCnt="0"/>
      <dgm:spPr/>
    </dgm:pt>
    <dgm:pt modelId="{2970B5D2-9FC2-486B-9887-4A0D0B164BCA}" type="pres">
      <dgm:prSet presAssocID="{3BACDBEF-D69C-4535-8B43-983DDA79578F}" presName="composite" presStyleCnt="0"/>
      <dgm:spPr/>
    </dgm:pt>
    <dgm:pt modelId="{48682A6B-A3ED-4AB0-A716-BF81FDFA2D99}" type="pres">
      <dgm:prSet presAssocID="{3BACDBEF-D69C-4535-8B43-983DDA79578F}" presName="LShape" presStyleLbl="align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5D1AD7C1-2002-49B6-9806-3F3C251EC371}" type="pres">
      <dgm:prSet presAssocID="{3BACDBEF-D69C-4535-8B43-983DDA79578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C61F71-46F3-46B0-AC49-47EAA56165BB}" type="presOf" srcId="{3BACDBEF-D69C-4535-8B43-983DDA79578F}" destId="{5D1AD7C1-2002-49B6-9806-3F3C251EC371}" srcOrd="0" destOrd="0" presId="urn:microsoft.com/office/officeart/2009/3/layout/StepUpProcess"/>
    <dgm:cxn modelId="{F998B475-62F6-4E43-BF96-8169316D2206}" srcId="{356C0697-C0F7-4826-A1FB-1A7087A3EB43}" destId="{A6ED3682-C427-4A96-98DC-0D83FC24AD92}" srcOrd="0" destOrd="0" parTransId="{DADD9B33-B88C-4F4B-A6B1-1A317C5159B2}" sibTransId="{F035C5CC-FAF0-49FC-98B4-8824F241D1FA}"/>
    <dgm:cxn modelId="{B0A80A77-9FF7-488E-A479-AECBB5A75CD0}" srcId="{356C0697-C0F7-4826-A1FB-1A7087A3EB43}" destId="{8D691A09-16F9-418B-9888-A52865C5641C}" srcOrd="1" destOrd="0" parTransId="{7A0F4437-18B1-475B-8B43-1DCC0430CCF8}" sibTransId="{3E603F50-CE9A-4589-9290-439041DEC649}"/>
    <dgm:cxn modelId="{7C515FC4-213C-4974-870F-F614A333973F}" type="presOf" srcId="{8D691A09-16F9-418B-9888-A52865C5641C}" destId="{C7585893-0ABD-4E21-82B8-740E6BEFB5E7}" srcOrd="0" destOrd="0" presId="urn:microsoft.com/office/officeart/2009/3/layout/StepUpProcess"/>
    <dgm:cxn modelId="{4AFD1A88-26F3-4C9F-950F-F3C53E66E412}" type="presOf" srcId="{A6ED3682-C427-4A96-98DC-0D83FC24AD92}" destId="{DD470355-06B2-4778-9E28-2F0A6C81B152}" srcOrd="0" destOrd="0" presId="urn:microsoft.com/office/officeart/2009/3/layout/StepUpProcess"/>
    <dgm:cxn modelId="{2F2B50E2-0950-4A72-B046-05D8F785E139}" srcId="{356C0697-C0F7-4826-A1FB-1A7087A3EB43}" destId="{3BACDBEF-D69C-4535-8B43-983DDA79578F}" srcOrd="2" destOrd="0" parTransId="{5BF874E7-DDFD-470A-B7D4-836526DB11D4}" sibTransId="{B4C54D73-9E77-4562-A7B6-D6B335CE29B8}"/>
    <dgm:cxn modelId="{6842ADDE-16CA-48DD-9677-D0382B50801A}" type="presOf" srcId="{356C0697-C0F7-4826-A1FB-1A7087A3EB43}" destId="{5F684E4F-430A-4065-B07B-B5322938837D}" srcOrd="0" destOrd="0" presId="urn:microsoft.com/office/officeart/2009/3/layout/StepUpProcess"/>
    <dgm:cxn modelId="{868D4086-4A25-4233-BACE-CD119674CEE9}" type="presParOf" srcId="{5F684E4F-430A-4065-B07B-B5322938837D}" destId="{227F03B7-DD83-4B19-8F66-AA4B06F13867}" srcOrd="0" destOrd="0" presId="urn:microsoft.com/office/officeart/2009/3/layout/StepUpProcess"/>
    <dgm:cxn modelId="{F260891E-224B-442D-98FA-33A8259093D1}" type="presParOf" srcId="{227F03B7-DD83-4B19-8F66-AA4B06F13867}" destId="{9A70306D-CAD3-4169-B654-96DB087BED69}" srcOrd="0" destOrd="0" presId="urn:microsoft.com/office/officeart/2009/3/layout/StepUpProcess"/>
    <dgm:cxn modelId="{A8CBC479-E3E7-4E0E-949D-1F32D66EBE90}" type="presParOf" srcId="{227F03B7-DD83-4B19-8F66-AA4B06F13867}" destId="{DD470355-06B2-4778-9E28-2F0A6C81B152}" srcOrd="1" destOrd="0" presId="urn:microsoft.com/office/officeart/2009/3/layout/StepUpProcess"/>
    <dgm:cxn modelId="{1EF4F547-4416-4288-9F7B-118FB646654C}" type="presParOf" srcId="{227F03B7-DD83-4B19-8F66-AA4B06F13867}" destId="{CB586731-61FA-4392-A237-432B7637854C}" srcOrd="2" destOrd="0" presId="urn:microsoft.com/office/officeart/2009/3/layout/StepUpProcess"/>
    <dgm:cxn modelId="{ACBA37AD-949A-4B1A-B89C-7041801B923A}" type="presParOf" srcId="{5F684E4F-430A-4065-B07B-B5322938837D}" destId="{EED8C7B0-BBED-4A28-A50B-18B884009A7E}" srcOrd="1" destOrd="0" presId="urn:microsoft.com/office/officeart/2009/3/layout/StepUpProcess"/>
    <dgm:cxn modelId="{CE2BB3D9-9495-4E88-B9C5-DF2B65FB01AD}" type="presParOf" srcId="{EED8C7B0-BBED-4A28-A50B-18B884009A7E}" destId="{D961BE98-7E1B-4D8B-A786-FD0B67487532}" srcOrd="0" destOrd="0" presId="urn:microsoft.com/office/officeart/2009/3/layout/StepUpProcess"/>
    <dgm:cxn modelId="{A9C073AB-7333-4BE1-A76B-07ED9F0F276D}" type="presParOf" srcId="{5F684E4F-430A-4065-B07B-B5322938837D}" destId="{A2724AFC-99AD-42F7-86D0-3C260EF6E5BC}" srcOrd="2" destOrd="0" presId="urn:microsoft.com/office/officeart/2009/3/layout/StepUpProcess"/>
    <dgm:cxn modelId="{31EEA869-6C79-44CD-B52D-43DAEE17D69B}" type="presParOf" srcId="{A2724AFC-99AD-42F7-86D0-3C260EF6E5BC}" destId="{069BAE9D-B836-41D6-A831-92A5DF5BC79A}" srcOrd="0" destOrd="0" presId="urn:microsoft.com/office/officeart/2009/3/layout/StepUpProcess"/>
    <dgm:cxn modelId="{65682779-68B0-4FEA-B4BE-7D0436730DE2}" type="presParOf" srcId="{A2724AFC-99AD-42F7-86D0-3C260EF6E5BC}" destId="{C7585893-0ABD-4E21-82B8-740E6BEFB5E7}" srcOrd="1" destOrd="0" presId="urn:microsoft.com/office/officeart/2009/3/layout/StepUpProcess"/>
    <dgm:cxn modelId="{21AEBD24-8FEB-49AA-BFBA-7B5A686F8067}" type="presParOf" srcId="{A2724AFC-99AD-42F7-86D0-3C260EF6E5BC}" destId="{DFE94D38-7F92-4856-92E4-83DC8B27BA8E}" srcOrd="2" destOrd="0" presId="urn:microsoft.com/office/officeart/2009/3/layout/StepUpProcess"/>
    <dgm:cxn modelId="{F4F9A6A0-ECBA-4BFD-A3B3-1AC7C63783AA}" type="presParOf" srcId="{5F684E4F-430A-4065-B07B-B5322938837D}" destId="{122F41EC-9E60-40FD-A5EC-45F5B1BF2BE0}" srcOrd="3" destOrd="0" presId="urn:microsoft.com/office/officeart/2009/3/layout/StepUpProcess"/>
    <dgm:cxn modelId="{7B0A0B49-D95C-46C7-B67D-C878E2E93F00}" type="presParOf" srcId="{122F41EC-9E60-40FD-A5EC-45F5B1BF2BE0}" destId="{F4627A5A-DE6F-47C8-85FD-F90B37C86D18}" srcOrd="0" destOrd="0" presId="urn:microsoft.com/office/officeart/2009/3/layout/StepUpProcess"/>
    <dgm:cxn modelId="{9D43BC07-1126-4418-8887-CD22697A9835}" type="presParOf" srcId="{5F684E4F-430A-4065-B07B-B5322938837D}" destId="{2970B5D2-9FC2-486B-9887-4A0D0B164BCA}" srcOrd="4" destOrd="0" presId="urn:microsoft.com/office/officeart/2009/3/layout/StepUpProcess"/>
    <dgm:cxn modelId="{B5E2C196-9C8C-4746-A601-C16D5D58AE9E}" type="presParOf" srcId="{2970B5D2-9FC2-486B-9887-4A0D0B164BCA}" destId="{48682A6B-A3ED-4AB0-A716-BF81FDFA2D99}" srcOrd="0" destOrd="0" presId="urn:microsoft.com/office/officeart/2009/3/layout/StepUpProcess"/>
    <dgm:cxn modelId="{79E9E5EA-AB8E-464E-9AB7-32172FE8EE3B}" type="presParOf" srcId="{2970B5D2-9FC2-486B-9887-4A0D0B164BCA}" destId="{5D1AD7C1-2002-49B6-9806-3F3C251EC3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C7129-50D5-4C18-A7A7-B3290EEB398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237880D-99E1-4A35-9590-F2046C47F275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Metodología cualitativa</a:t>
          </a:r>
        </a:p>
      </dgm:t>
    </dgm:pt>
    <dgm:pt modelId="{DF429787-6270-449C-BC5D-74B4ED054D0B}" type="parTrans" cxnId="{929F7418-D443-4E3D-BDD3-714D864D73EB}">
      <dgm:prSet/>
      <dgm:spPr/>
      <dgm:t>
        <a:bodyPr/>
        <a:lstStyle/>
        <a:p>
          <a:endParaRPr lang="es-ES"/>
        </a:p>
      </dgm:t>
    </dgm:pt>
    <dgm:pt modelId="{8614F488-FBC1-4CED-ABBE-0D005CBDD0D3}" type="sibTrans" cxnId="{929F7418-D443-4E3D-BDD3-714D864D73EB}">
      <dgm:prSet/>
      <dgm:spPr/>
      <dgm:t>
        <a:bodyPr/>
        <a:lstStyle/>
        <a:p>
          <a:endParaRPr lang="es-ES"/>
        </a:p>
      </dgm:t>
    </dgm:pt>
    <dgm:pt modelId="{E1E2FC0A-5577-4979-980E-DDF929A8F84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/>
            <a:t>Revisión bibliográfica y documental</a:t>
          </a:r>
        </a:p>
      </dgm:t>
    </dgm:pt>
    <dgm:pt modelId="{48B590C4-612B-4334-892F-D85CEDBB26A5}" type="parTrans" cxnId="{87292B15-9CD0-4E41-AA59-7262A0EE445F}">
      <dgm:prSet/>
      <dgm:spPr/>
      <dgm:t>
        <a:bodyPr/>
        <a:lstStyle/>
        <a:p>
          <a:endParaRPr lang="es-ES"/>
        </a:p>
      </dgm:t>
    </dgm:pt>
    <dgm:pt modelId="{8A585C71-8672-4F6A-A8F6-557AEADE8FDD}" type="sibTrans" cxnId="{87292B15-9CD0-4E41-AA59-7262A0EE445F}">
      <dgm:prSet/>
      <dgm:spPr/>
      <dgm:t>
        <a:bodyPr/>
        <a:lstStyle/>
        <a:p>
          <a:endParaRPr lang="es-ES"/>
        </a:p>
      </dgm:t>
    </dgm:pt>
    <dgm:pt modelId="{B62FEB54-A7C4-4E37-B7D5-BC738945F82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Entrevistas a profundidad</a:t>
          </a:r>
        </a:p>
      </dgm:t>
    </dgm:pt>
    <dgm:pt modelId="{91A1848A-B035-4556-A746-1E367F6D3AF3}" type="parTrans" cxnId="{33EF8D5D-75B3-4B33-A1E9-3102A2A18CA1}">
      <dgm:prSet/>
      <dgm:spPr/>
      <dgm:t>
        <a:bodyPr/>
        <a:lstStyle/>
        <a:p>
          <a:endParaRPr lang="es-ES"/>
        </a:p>
      </dgm:t>
    </dgm:pt>
    <dgm:pt modelId="{AB86E101-F3F0-4691-B281-00435F2AC2CD}" type="sibTrans" cxnId="{33EF8D5D-75B3-4B33-A1E9-3102A2A18CA1}">
      <dgm:prSet/>
      <dgm:spPr/>
      <dgm:t>
        <a:bodyPr/>
        <a:lstStyle/>
        <a:p>
          <a:endParaRPr lang="es-ES"/>
        </a:p>
      </dgm:t>
    </dgm:pt>
    <dgm:pt modelId="{EB20E242-2EAD-4D37-827E-A4AE3DEF9051}" type="pres">
      <dgm:prSet presAssocID="{E5FC7129-50D5-4C18-A7A7-B3290EEB398D}" presName="compositeShape" presStyleCnt="0">
        <dgm:presLayoutVars>
          <dgm:chMax val="7"/>
          <dgm:dir/>
          <dgm:resizeHandles val="exact"/>
        </dgm:presLayoutVars>
      </dgm:prSet>
      <dgm:spPr/>
    </dgm:pt>
    <dgm:pt modelId="{2088B150-1C23-4D47-8DD3-A18E026E859B}" type="pres">
      <dgm:prSet presAssocID="{E5FC7129-50D5-4C18-A7A7-B3290EEB398D}" presName="wedge1" presStyleLbl="node1" presStyleIdx="0" presStyleCnt="3"/>
      <dgm:spPr/>
      <dgm:t>
        <a:bodyPr/>
        <a:lstStyle/>
        <a:p>
          <a:endParaRPr lang="es-ES"/>
        </a:p>
      </dgm:t>
    </dgm:pt>
    <dgm:pt modelId="{28EB66A4-FB05-4116-9DEE-5B252D9CC34A}" type="pres">
      <dgm:prSet presAssocID="{E5FC7129-50D5-4C18-A7A7-B3290EEB398D}" presName="dummy1a" presStyleCnt="0"/>
      <dgm:spPr/>
    </dgm:pt>
    <dgm:pt modelId="{9B28AD9D-1C2A-4617-9D0F-55013667597D}" type="pres">
      <dgm:prSet presAssocID="{E5FC7129-50D5-4C18-A7A7-B3290EEB398D}" presName="dummy1b" presStyleCnt="0"/>
      <dgm:spPr/>
    </dgm:pt>
    <dgm:pt modelId="{E4F13A12-69BE-42E7-BA1B-4E0A67F0447E}" type="pres">
      <dgm:prSet presAssocID="{E5FC7129-50D5-4C18-A7A7-B3290EEB39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4FF4D-AB6E-46D0-9E17-A5A1389FE1F2}" type="pres">
      <dgm:prSet presAssocID="{E5FC7129-50D5-4C18-A7A7-B3290EEB398D}" presName="wedge2" presStyleLbl="node1" presStyleIdx="1" presStyleCnt="3"/>
      <dgm:spPr/>
      <dgm:t>
        <a:bodyPr/>
        <a:lstStyle/>
        <a:p>
          <a:endParaRPr lang="es-ES"/>
        </a:p>
      </dgm:t>
    </dgm:pt>
    <dgm:pt modelId="{9CA3044D-A842-4752-813B-D8968162D6B1}" type="pres">
      <dgm:prSet presAssocID="{E5FC7129-50D5-4C18-A7A7-B3290EEB398D}" presName="dummy2a" presStyleCnt="0"/>
      <dgm:spPr/>
    </dgm:pt>
    <dgm:pt modelId="{AC102CD2-A13E-403F-B9A4-E154A032A456}" type="pres">
      <dgm:prSet presAssocID="{E5FC7129-50D5-4C18-A7A7-B3290EEB398D}" presName="dummy2b" presStyleCnt="0"/>
      <dgm:spPr/>
    </dgm:pt>
    <dgm:pt modelId="{A2D8B1F3-9E00-44B3-8A6F-8547A3FB3A9F}" type="pres">
      <dgm:prSet presAssocID="{E5FC7129-50D5-4C18-A7A7-B3290EEB39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BA3EB-2387-4D81-ABC2-C91A14E476B0}" type="pres">
      <dgm:prSet presAssocID="{E5FC7129-50D5-4C18-A7A7-B3290EEB398D}" presName="wedge3" presStyleLbl="node1" presStyleIdx="2" presStyleCnt="3"/>
      <dgm:spPr/>
      <dgm:t>
        <a:bodyPr/>
        <a:lstStyle/>
        <a:p>
          <a:endParaRPr lang="es-ES"/>
        </a:p>
      </dgm:t>
    </dgm:pt>
    <dgm:pt modelId="{84555A4D-6EB4-441B-A7C7-EDC19CA4A68F}" type="pres">
      <dgm:prSet presAssocID="{E5FC7129-50D5-4C18-A7A7-B3290EEB398D}" presName="dummy3a" presStyleCnt="0"/>
      <dgm:spPr/>
    </dgm:pt>
    <dgm:pt modelId="{1293FE9F-9C90-4043-9A99-90CAE3C0AA64}" type="pres">
      <dgm:prSet presAssocID="{E5FC7129-50D5-4C18-A7A7-B3290EEB398D}" presName="dummy3b" presStyleCnt="0"/>
      <dgm:spPr/>
    </dgm:pt>
    <dgm:pt modelId="{9C71BF56-C927-42F9-97B6-46BFAC22082E}" type="pres">
      <dgm:prSet presAssocID="{E5FC7129-50D5-4C18-A7A7-B3290EEB39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2E53D1-34E7-49D6-93D2-F2102196DE9A}" type="pres">
      <dgm:prSet presAssocID="{8614F488-FBC1-4CED-ABBE-0D005CBDD0D3}" presName="arrowWedge1" presStyleLbl="fgSibTrans2D1" presStyleIdx="0" presStyleCnt="3"/>
      <dgm:spPr/>
    </dgm:pt>
    <dgm:pt modelId="{82D3D02B-9E0C-4E27-8766-5A0BFDD327B1}" type="pres">
      <dgm:prSet presAssocID="{8A585C71-8672-4F6A-A8F6-557AEADE8FDD}" presName="arrowWedge2" presStyleLbl="fgSibTrans2D1" presStyleIdx="1" presStyleCnt="3"/>
      <dgm:spPr/>
    </dgm:pt>
    <dgm:pt modelId="{AE48567C-A041-4877-A4B1-8655F133D1EA}" type="pres">
      <dgm:prSet presAssocID="{AB86E101-F3F0-4691-B281-00435F2AC2CD}" presName="arrowWedge3" presStyleLbl="fgSibTrans2D1" presStyleIdx="2" presStyleCnt="3"/>
      <dgm:spPr/>
    </dgm:pt>
  </dgm:ptLst>
  <dgm:cxnLst>
    <dgm:cxn modelId="{87292B15-9CD0-4E41-AA59-7262A0EE445F}" srcId="{E5FC7129-50D5-4C18-A7A7-B3290EEB398D}" destId="{E1E2FC0A-5577-4979-980E-DDF929A8F848}" srcOrd="1" destOrd="0" parTransId="{48B590C4-612B-4334-892F-D85CEDBB26A5}" sibTransId="{8A585C71-8672-4F6A-A8F6-557AEADE8FDD}"/>
    <dgm:cxn modelId="{BB91714F-3654-4AAF-89BA-C53A1E7F6E13}" type="presOf" srcId="{E1E2FC0A-5577-4979-980E-DDF929A8F848}" destId="{A2D8B1F3-9E00-44B3-8A6F-8547A3FB3A9F}" srcOrd="1" destOrd="0" presId="urn:microsoft.com/office/officeart/2005/8/layout/cycle8"/>
    <dgm:cxn modelId="{33EF8D5D-75B3-4B33-A1E9-3102A2A18CA1}" srcId="{E5FC7129-50D5-4C18-A7A7-B3290EEB398D}" destId="{B62FEB54-A7C4-4E37-B7D5-BC738945F82F}" srcOrd="2" destOrd="0" parTransId="{91A1848A-B035-4556-A746-1E367F6D3AF3}" sibTransId="{AB86E101-F3F0-4691-B281-00435F2AC2CD}"/>
    <dgm:cxn modelId="{994EFC3B-4138-498F-AE54-83F6EE4769D3}" type="presOf" srcId="{E5FC7129-50D5-4C18-A7A7-B3290EEB398D}" destId="{EB20E242-2EAD-4D37-827E-A4AE3DEF9051}" srcOrd="0" destOrd="0" presId="urn:microsoft.com/office/officeart/2005/8/layout/cycle8"/>
    <dgm:cxn modelId="{55B978F9-1F2A-44C1-B3E5-78D7D08C14F2}" type="presOf" srcId="{5237880D-99E1-4A35-9590-F2046C47F275}" destId="{E4F13A12-69BE-42E7-BA1B-4E0A67F0447E}" srcOrd="1" destOrd="0" presId="urn:microsoft.com/office/officeart/2005/8/layout/cycle8"/>
    <dgm:cxn modelId="{068235B3-35B9-4E1E-A9D6-03FF8F7BD66B}" type="presOf" srcId="{B62FEB54-A7C4-4E37-B7D5-BC738945F82F}" destId="{9C71BF56-C927-42F9-97B6-46BFAC22082E}" srcOrd="1" destOrd="0" presId="urn:microsoft.com/office/officeart/2005/8/layout/cycle8"/>
    <dgm:cxn modelId="{929F7418-D443-4E3D-BDD3-714D864D73EB}" srcId="{E5FC7129-50D5-4C18-A7A7-B3290EEB398D}" destId="{5237880D-99E1-4A35-9590-F2046C47F275}" srcOrd="0" destOrd="0" parTransId="{DF429787-6270-449C-BC5D-74B4ED054D0B}" sibTransId="{8614F488-FBC1-4CED-ABBE-0D005CBDD0D3}"/>
    <dgm:cxn modelId="{1E182CB7-90D7-4798-BB94-C8B4BE13C9C6}" type="presOf" srcId="{5237880D-99E1-4A35-9590-F2046C47F275}" destId="{2088B150-1C23-4D47-8DD3-A18E026E859B}" srcOrd="0" destOrd="0" presId="urn:microsoft.com/office/officeart/2005/8/layout/cycle8"/>
    <dgm:cxn modelId="{CC5ACE82-BFE9-4B1D-9CAE-7F911533E748}" type="presOf" srcId="{B62FEB54-A7C4-4E37-B7D5-BC738945F82F}" destId="{658BA3EB-2387-4D81-ABC2-C91A14E476B0}" srcOrd="0" destOrd="0" presId="urn:microsoft.com/office/officeart/2005/8/layout/cycle8"/>
    <dgm:cxn modelId="{739ACE18-A21A-4DD0-839C-823A8FDC8CD2}" type="presOf" srcId="{E1E2FC0A-5577-4979-980E-DDF929A8F848}" destId="{6234FF4D-AB6E-46D0-9E17-A5A1389FE1F2}" srcOrd="0" destOrd="0" presId="urn:microsoft.com/office/officeart/2005/8/layout/cycle8"/>
    <dgm:cxn modelId="{0B603C46-7D3D-4CF0-A901-6111B7D3BE88}" type="presParOf" srcId="{EB20E242-2EAD-4D37-827E-A4AE3DEF9051}" destId="{2088B150-1C23-4D47-8DD3-A18E026E859B}" srcOrd="0" destOrd="0" presId="urn:microsoft.com/office/officeart/2005/8/layout/cycle8"/>
    <dgm:cxn modelId="{A7532436-A746-4ED5-9278-A3F8E8C87EAB}" type="presParOf" srcId="{EB20E242-2EAD-4D37-827E-A4AE3DEF9051}" destId="{28EB66A4-FB05-4116-9DEE-5B252D9CC34A}" srcOrd="1" destOrd="0" presId="urn:microsoft.com/office/officeart/2005/8/layout/cycle8"/>
    <dgm:cxn modelId="{31972C84-7958-4508-B768-E8EAA27CB98D}" type="presParOf" srcId="{EB20E242-2EAD-4D37-827E-A4AE3DEF9051}" destId="{9B28AD9D-1C2A-4617-9D0F-55013667597D}" srcOrd="2" destOrd="0" presId="urn:microsoft.com/office/officeart/2005/8/layout/cycle8"/>
    <dgm:cxn modelId="{7B708B8C-851B-4417-AEF1-83C94F74F27A}" type="presParOf" srcId="{EB20E242-2EAD-4D37-827E-A4AE3DEF9051}" destId="{E4F13A12-69BE-42E7-BA1B-4E0A67F0447E}" srcOrd="3" destOrd="0" presId="urn:microsoft.com/office/officeart/2005/8/layout/cycle8"/>
    <dgm:cxn modelId="{53ADFE4F-BE55-430F-B3E2-3176972AEE6E}" type="presParOf" srcId="{EB20E242-2EAD-4D37-827E-A4AE3DEF9051}" destId="{6234FF4D-AB6E-46D0-9E17-A5A1389FE1F2}" srcOrd="4" destOrd="0" presId="urn:microsoft.com/office/officeart/2005/8/layout/cycle8"/>
    <dgm:cxn modelId="{D9BEDD0C-9ED6-4B58-9BD7-AB3082C37A4C}" type="presParOf" srcId="{EB20E242-2EAD-4D37-827E-A4AE3DEF9051}" destId="{9CA3044D-A842-4752-813B-D8968162D6B1}" srcOrd="5" destOrd="0" presId="urn:microsoft.com/office/officeart/2005/8/layout/cycle8"/>
    <dgm:cxn modelId="{493E70E2-6C90-46CE-B047-92D4E8283A17}" type="presParOf" srcId="{EB20E242-2EAD-4D37-827E-A4AE3DEF9051}" destId="{AC102CD2-A13E-403F-B9A4-E154A032A456}" srcOrd="6" destOrd="0" presId="urn:microsoft.com/office/officeart/2005/8/layout/cycle8"/>
    <dgm:cxn modelId="{293108E0-DF8B-49CE-BDD7-93DAECB5E775}" type="presParOf" srcId="{EB20E242-2EAD-4D37-827E-A4AE3DEF9051}" destId="{A2D8B1F3-9E00-44B3-8A6F-8547A3FB3A9F}" srcOrd="7" destOrd="0" presId="urn:microsoft.com/office/officeart/2005/8/layout/cycle8"/>
    <dgm:cxn modelId="{B3E7AE1E-A609-4715-97EA-DE8F67251343}" type="presParOf" srcId="{EB20E242-2EAD-4D37-827E-A4AE3DEF9051}" destId="{658BA3EB-2387-4D81-ABC2-C91A14E476B0}" srcOrd="8" destOrd="0" presId="urn:microsoft.com/office/officeart/2005/8/layout/cycle8"/>
    <dgm:cxn modelId="{2811C2DF-07A4-4EF3-A7AA-97F770EE80B5}" type="presParOf" srcId="{EB20E242-2EAD-4D37-827E-A4AE3DEF9051}" destId="{84555A4D-6EB4-441B-A7C7-EDC19CA4A68F}" srcOrd="9" destOrd="0" presId="urn:microsoft.com/office/officeart/2005/8/layout/cycle8"/>
    <dgm:cxn modelId="{6D6CBE3F-CC9F-4C14-B162-7C30FC05C4A7}" type="presParOf" srcId="{EB20E242-2EAD-4D37-827E-A4AE3DEF9051}" destId="{1293FE9F-9C90-4043-9A99-90CAE3C0AA64}" srcOrd="10" destOrd="0" presId="urn:microsoft.com/office/officeart/2005/8/layout/cycle8"/>
    <dgm:cxn modelId="{23D19A20-D097-4833-A266-DE002716F92D}" type="presParOf" srcId="{EB20E242-2EAD-4D37-827E-A4AE3DEF9051}" destId="{9C71BF56-C927-42F9-97B6-46BFAC22082E}" srcOrd="11" destOrd="0" presId="urn:microsoft.com/office/officeart/2005/8/layout/cycle8"/>
    <dgm:cxn modelId="{D4BA64D0-A3F9-4D4C-9DF1-67A6D9BAA645}" type="presParOf" srcId="{EB20E242-2EAD-4D37-827E-A4AE3DEF9051}" destId="{812E53D1-34E7-49D6-93D2-F2102196DE9A}" srcOrd="12" destOrd="0" presId="urn:microsoft.com/office/officeart/2005/8/layout/cycle8"/>
    <dgm:cxn modelId="{A1E4CF54-C122-45A8-AFD1-D10447A4BD7B}" type="presParOf" srcId="{EB20E242-2EAD-4D37-827E-A4AE3DEF9051}" destId="{82D3D02B-9E0C-4E27-8766-5A0BFDD327B1}" srcOrd="13" destOrd="0" presId="urn:microsoft.com/office/officeart/2005/8/layout/cycle8"/>
    <dgm:cxn modelId="{5B473B4D-8A89-4DC6-A6F3-34BC90BCF135}" type="presParOf" srcId="{EB20E242-2EAD-4D37-827E-A4AE3DEF9051}" destId="{AE48567C-A041-4877-A4B1-8655F133D1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546103-ECA5-4C79-9D2C-2186FEF4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CF80129-5EAB-4268-BA87-7D75E7522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D04AB6-5FAE-4AD8-9197-3C71BD40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11D9FD-9458-442A-B009-1F1919E2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4FF32B-D16E-4E70-B011-4FADBAD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949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BB5BAC-E268-45C5-82C6-2B49CDD7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E920C6D-FFE8-4F1D-A7AB-FE17FD942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AB122E-89E1-4039-80A2-E8314F95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AF05D8-336D-4C89-9411-C669A1CC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411516-ACEA-43AC-9CE6-7D5EFEB5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665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8C49066-A412-40C4-BD95-829E9F2FF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52351C9-08B1-4615-B1E1-48956BF64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2823EE-B5CE-4741-ABC4-B194F5D4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D89202-82E9-4B9A-9623-BFA23441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4A244E-04CB-41EC-BA6F-31A8B679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894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EC97B2-6FFD-408C-AC6C-058D7FEB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D09135-5D61-4E02-B826-4A76A0E1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136471-4A5F-4145-AAD7-81EC1164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414A98-4CD5-4D25-88D9-C72F51F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F39C52-8126-4A3D-AC31-64D8C833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26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A2390C-34D6-4A47-8320-70F6CAE8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6955FCE-9D3F-4C0E-8577-3541472E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0EE94C-02C5-47AE-974C-09DB3F53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641A72-B2BA-456D-900F-C37BD948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CD030E8-0B18-4054-A4AB-F524998B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02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E3DCF7-68A8-46AC-A4BB-F5628029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EE6961A-3083-45E9-B4B8-56FCF3661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DE676F4-5D93-4C5E-83A3-200154E98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F2CEEB1-4D60-475A-8F28-EC53FCF6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D088D5-613D-4143-B99D-05BCB017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02C2D60-95E8-4560-82AF-ED21DD54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54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03F7A1-11AC-4DBA-88FD-68ED5DE4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A1AAEF-9E7D-4469-BB6B-47DD799A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939712D-24AF-445D-9127-B9DA8E44F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6006B26-7C1B-4063-9255-C883C0D00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AC2A1FC-0143-4BB5-8BA1-A96C8A58C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604EC91-F488-4AD3-A25D-DB8A5633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AED4CE5-4D92-49DE-9439-3FADDD1E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82A2E81-3B11-4762-A2CB-9BAB5BD9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02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4A39F6-A982-4B8E-85EB-6E8909BE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D15BDBD-BBE8-49C5-9BA9-B35779C0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3A3138D-D9AC-4263-A42B-F086269B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95C40F3-4885-4621-9874-F5E39A9D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13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8E17306-B2FE-46FC-A9BB-BB12B960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D7AF92F-6D15-4146-9025-4B466925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7395E4A-EAFA-4CE3-9214-597C1BF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849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7EAEFF-954C-49A7-8E3A-885530AD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9F7EF6F-50C8-4643-9D64-F19AC9BF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41EA43F-4274-4986-BD51-9D3E8134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9B6637A-A081-48C0-9B86-5EAF3470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CA48DFA-775C-4489-B8EA-3D444FBE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12F5AB1-0434-4A50-978C-DE8EC7DF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1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DEDCEE-EEF3-4E7B-B7FD-71B2AB59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3BE5DE7-7A11-4E19-B2A4-1ED9390C8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146286A-8413-4932-A3EE-43627CDF3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3A7E08C-E6DA-40C9-9127-92EDDDF0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F615DA1-CB9E-4202-9520-B799B2BB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FEBC71B-C936-4D11-AD7B-B3CE7BC3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29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2F32673-3E4D-4E60-9572-F0E4054C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967D084-BFAF-48EB-A8D5-DA70A73A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7D2578-AE60-4B1B-955A-D3FF041CE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7FED-42C6-45A6-BEF7-7C9C992BD8D8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E0AC9E-BE02-4442-9E32-9A73AE895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7CCE0F-F860-4B29-A628-32B61FA90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686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4000" y="1263994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2036190" y="254087"/>
            <a:ext cx="8484123" cy="5372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UNIVERSIDAD DE FUERZAS ARMADAS “ESPE”</a:t>
            </a:r>
          </a:p>
        </p:txBody>
      </p:sp>
      <p:pic>
        <p:nvPicPr>
          <p:cNvPr id="8" name="Imagen 47">
            <a:extLst>
              <a:ext uri="{FF2B5EF4-FFF2-40B4-BE49-F238E27FC236}">
                <a16:creationId xmlns:a16="http://schemas.microsoft.com/office/drawing/2014/main" xmlns="" id="{5CFB559B-DD59-4019-A57A-AE131AC4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3" y="313794"/>
            <a:ext cx="1622074" cy="4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espe">
            <a:extLst>
              <a:ext uri="{FF2B5EF4-FFF2-40B4-BE49-F238E27FC236}">
                <a16:creationId xmlns:a16="http://schemas.microsoft.com/office/drawing/2014/main" xmlns="" id="{E29D7D52-46E2-4C4E-AFD3-A3CA54DA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71" y="1616972"/>
            <a:ext cx="7502600" cy="41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9DBC8A2-6D54-4090-9617-EAAE1503A9CF}"/>
              </a:ext>
            </a:extLst>
          </p:cNvPr>
          <p:cNvSpPr txBox="1"/>
          <p:nvPr/>
        </p:nvSpPr>
        <p:spPr>
          <a:xfrm>
            <a:off x="3326771" y="843022"/>
            <a:ext cx="59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MAESTRÍA EN ESTRATEGIA MILITAR TERRESTRE COHORTE IV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73157FF-CA13-4F08-8F81-307D9F16C16E}"/>
              </a:ext>
            </a:extLst>
          </p:cNvPr>
          <p:cNvSpPr/>
          <p:nvPr/>
        </p:nvSpPr>
        <p:spPr>
          <a:xfrm>
            <a:off x="486383" y="5957582"/>
            <a:ext cx="10953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“PROPUESTA PARA LA IMPLEMENTACIÓN DE UN SIMULADOR DE TIRO DE PISTOLA Y FUSIL, PARA POTENCIALIZAR LA CAPACITACIÓN, ENTRENAMIENTO Y DESTREZAS DE LOS MIEMBROS DEL EJÉRCITO ECUATORIANO”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7121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TEÓRICO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29853" y="6240162"/>
            <a:ext cx="767202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1502560"/>
            <a:ext cx="11634281" cy="527466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326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METODOLÓGICO</a:t>
            </a:r>
          </a:p>
        </p:txBody>
      </p:sp>
      <p:graphicFrame>
        <p:nvGraphicFramePr>
          <p:cNvPr id="14" name="4 Diagrama"/>
          <p:cNvGraphicFramePr/>
          <p:nvPr>
            <p:extLst/>
          </p:nvPr>
        </p:nvGraphicFramePr>
        <p:xfrm>
          <a:off x="422533" y="21208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49" y="4468007"/>
            <a:ext cx="2960925" cy="22206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66823"/>
              </p:ext>
            </p:extLst>
          </p:nvPr>
        </p:nvGraphicFramePr>
        <p:xfrm>
          <a:off x="5511800" y="1834180"/>
          <a:ext cx="47879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TIPO</a:t>
                      </a:r>
                      <a:r>
                        <a:rPr lang="es-ES" sz="1200" baseline="0" dirty="0"/>
                        <a:t> DE INVESTIGACIÓN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CUALI/CUANTI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DISEÑO DE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PROCEDIMIENTO NO EXPERIMENTAL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NIVEL DE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DESCRIPTIVO/ SE EVIDENCIA LOS HECHOS TAL Y COMO 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TÉCNICA DE RECOLECCIÓN</a:t>
                      </a:r>
                      <a:r>
                        <a:rPr lang="es-ES" sz="1200" baseline="0" dirty="0"/>
                        <a:t> DE DATOS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REVISIÓN </a:t>
                      </a:r>
                      <a:r>
                        <a:rPr lang="es-ES" sz="1200" dirty="0" smtClean="0"/>
                        <a:t>BIBLIOGRÁFICA</a:t>
                      </a:r>
                    </a:p>
                    <a:p>
                      <a:r>
                        <a:rPr lang="es-ES" sz="1200" dirty="0" smtClean="0"/>
                        <a:t>VISITAS</a:t>
                      </a:r>
                      <a:r>
                        <a:rPr lang="es-ES" sz="1200" baseline="0" dirty="0" smtClean="0"/>
                        <a:t> DE CAMPO</a:t>
                      </a:r>
                      <a:endParaRPr lang="es-ES" sz="1200" dirty="0"/>
                    </a:p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TÉCNICA DE COMPROBACIÓN DE HIPÓTESIS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INFORMACIÓN DE AUTORES /APOYO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Conector angular 5"/>
          <p:cNvCxnSpPr>
            <a:stCxn id="10" idx="1"/>
          </p:cNvCxnSpPr>
          <p:nvPr/>
        </p:nvCxnSpPr>
        <p:spPr>
          <a:xfrm rot="10800000">
            <a:off x="5257800" y="4672373"/>
            <a:ext cx="2184448" cy="90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/>
          <p:nvPr/>
        </p:nvCxnSpPr>
        <p:spPr>
          <a:xfrm rot="10800000" flipV="1">
            <a:off x="3476884" y="1677324"/>
            <a:ext cx="4428867" cy="2866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86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INSTRUMENTOS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661481" y="2563468"/>
            <a:ext cx="4631330" cy="1558627"/>
          </a:xfrm>
          <a:prstGeom prst="bentConnector3">
            <a:avLst>
              <a:gd name="adj1" fmla="val 920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>
            <a:off x="9764607" y="2563469"/>
            <a:ext cx="458550" cy="29970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flipV="1">
            <a:off x="3575223" y="5700085"/>
            <a:ext cx="1717589" cy="1033275"/>
          </a:xfrm>
          <a:prstGeom prst="bentConnector3">
            <a:avLst>
              <a:gd name="adj1" fmla="val 874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6" y="1662756"/>
            <a:ext cx="4344609" cy="217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9416" r="813" b="12643"/>
          <a:stretch/>
        </p:blipFill>
        <p:spPr bwMode="auto">
          <a:xfrm>
            <a:off x="661481" y="4270398"/>
            <a:ext cx="3463624" cy="2152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6"/>
          <a:stretch/>
        </p:blipFill>
        <p:spPr bwMode="auto">
          <a:xfrm>
            <a:off x="5571268" y="1563850"/>
            <a:ext cx="4051353" cy="1778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IMGP717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49" y="3714811"/>
            <a:ext cx="4126389" cy="270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493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INSTRUMENTOS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661481" y="2563468"/>
            <a:ext cx="4631330" cy="1558627"/>
          </a:xfrm>
          <a:prstGeom prst="bentConnector3">
            <a:avLst>
              <a:gd name="adj1" fmla="val 920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flipV="1">
            <a:off x="3575223" y="5700085"/>
            <a:ext cx="1717589" cy="1033275"/>
          </a:xfrm>
          <a:prstGeom prst="bentConnector3">
            <a:avLst>
              <a:gd name="adj1" fmla="val 874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" y="1474744"/>
            <a:ext cx="4970145" cy="24263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2796" y="4175018"/>
            <a:ext cx="47172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Recomendaría la implementación de un simulador de tiro de pistola y fusil como mecanismo alternativo a las prácticas de tiro real</a:t>
            </a:r>
            <a:endParaRPr kumimoji="0" lang="es-ES" alt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Imagen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/>
          <a:stretch>
            <a:fillRect/>
          </a:stretch>
        </p:blipFill>
        <p:spPr bwMode="auto">
          <a:xfrm>
            <a:off x="1235531" y="4786523"/>
            <a:ext cx="2287458" cy="16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712059" y="6545657"/>
            <a:ext cx="4717221" cy="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1" name="Imagen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80" y="2387349"/>
            <a:ext cx="6273535" cy="3469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788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INSTRUMENTOS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661481" y="2563468"/>
            <a:ext cx="4631330" cy="1558627"/>
          </a:xfrm>
          <a:prstGeom prst="bentConnector3">
            <a:avLst>
              <a:gd name="adj1" fmla="val 920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flipV="1">
            <a:off x="3575222" y="5177534"/>
            <a:ext cx="1717589" cy="1033275"/>
          </a:xfrm>
          <a:prstGeom prst="bentConnector3">
            <a:avLst>
              <a:gd name="adj1" fmla="val 953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712059" y="6545657"/>
            <a:ext cx="4717221" cy="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16" y="2478265"/>
            <a:ext cx="4924598" cy="13267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16" y="4588938"/>
            <a:ext cx="5142398" cy="138544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64" y="2634585"/>
            <a:ext cx="5841162" cy="311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277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 smtClean="0">
                <a:solidFill>
                  <a:prstClr val="white"/>
                </a:solidFill>
              </a:rPr>
              <a:t>PROPUESTA</a:t>
            </a:r>
            <a:endParaRPr lang="en-US" sz="2954" b="1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661481" y="2563468"/>
            <a:ext cx="4631330" cy="1558627"/>
          </a:xfrm>
          <a:prstGeom prst="bentConnector3">
            <a:avLst>
              <a:gd name="adj1" fmla="val 920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flipV="1">
            <a:off x="3575222" y="5177534"/>
            <a:ext cx="1717589" cy="1033275"/>
          </a:xfrm>
          <a:prstGeom prst="bentConnector3">
            <a:avLst>
              <a:gd name="adj1" fmla="val 953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712059" y="6545657"/>
            <a:ext cx="4717221" cy="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17" y="779606"/>
            <a:ext cx="6797083" cy="5101686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0" y="1317327"/>
            <a:ext cx="4391025" cy="2694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0515" y="5570471"/>
            <a:ext cx="5760632" cy="5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1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 smtClean="0">
                <a:solidFill>
                  <a:prstClr val="white"/>
                </a:solidFill>
              </a:rPr>
              <a:t>PROPUESTA</a:t>
            </a:r>
            <a:endParaRPr lang="en-US" sz="2954" b="1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712059" y="6545657"/>
            <a:ext cx="4717221" cy="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06" y="1380525"/>
            <a:ext cx="6177430" cy="54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 smtClean="0">
                <a:solidFill>
                  <a:prstClr val="white"/>
                </a:solidFill>
              </a:rPr>
              <a:t>PROPUESTA</a:t>
            </a:r>
            <a:endParaRPr lang="en-US" sz="2954" b="1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661481" y="2563468"/>
            <a:ext cx="4631330" cy="1558627"/>
          </a:xfrm>
          <a:prstGeom prst="bentConnector3">
            <a:avLst>
              <a:gd name="adj1" fmla="val 920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712059" y="6545657"/>
            <a:ext cx="4717221" cy="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1" y="1317327"/>
            <a:ext cx="3630266" cy="17790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04" y="1317327"/>
            <a:ext cx="3809323" cy="22808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71" y="4408237"/>
            <a:ext cx="4511431" cy="21886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004" y="4408237"/>
            <a:ext cx="450533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1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BIBLIOGRAFÍA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13686" y="6425514"/>
            <a:ext cx="7475838" cy="43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31" y="4805250"/>
            <a:ext cx="1770584" cy="17609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818" y="1878055"/>
            <a:ext cx="1203566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Abdullah, I. (2009). King Abdullah Special Operations Training Center (KASOTC). </a:t>
            </a:r>
            <a:r>
              <a:rPr kumimoji="0" lang="es-MX" altLang="es-E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Military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blog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21-24.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Angarita, Fabián. (2010). El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Airsoft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nuevas tecnologías de entrenamiento para las Fuerzas Militares de Colombia.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Escuela Superior de Guerra de Colombia. Defensa y Seguridad: Los desafíos del futuro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46-55.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Carr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 y Oliver, M. (2009). </a:t>
            </a:r>
            <a:r>
              <a:rPr kumimoji="0" lang="en-US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"Second Live, Immersion and Learning".</a:t>
            </a:r>
            <a:r>
              <a:rPr kumimoji="0" lang="en-US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London: Social Computing and virtual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Communities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Constitución de la República del Ecuador . (2008).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Echeverría, J. (2000).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mundo virtual.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Barcelona: Plaza &amp;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Janés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Lafferriere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Guillermo. (2014).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concepto de victoria en las guerras del siglo XXI. Una aproximación al concepto de hibridez en la guerra moderna.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Buenos Aire. Argentina: Visión Conjunta.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Lévy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 (2007).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Cibercultura. La cultura de la sociedad digital.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Barcelona: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Anthropos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Universidad Autónoma Metropolitana. México.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Lévy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 (2007).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Cibercultura. La cultura digital de la sociedad digital.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Barcelona: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Anthropos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Líra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Raúl. (2014).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Diseño y seguimiento del proceso de investigación: realidad, método y concepto.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Managua: Santa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Fé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Mancera, José. (2011).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Ciberguerra china desde la lógica de la guerra irrestricta. Ciencia y Poder aéreo.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Argentina: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Paidos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Manovich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L. (2005).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lenguaje de los nuevos medios de comunicación. La </a:t>
            </a:r>
            <a:r>
              <a:rPr kumimoji="0" lang="es-MX" altLang="es-E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imágen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la era digital.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Barcelona: Paidós.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Márquez, I. (2010).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simulación como aprendizaje: educación y mundos virtuales.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Madrid: Universidad de Salamanca.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Márquez, Israel. (2010).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simulación como aprendizaje: educación y mundos virtuales. Nuevos medios, Nueva Comunicación.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Madrid, España.: Omega.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Martí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Sempere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Carlos. (2006).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Tecnología de la Defensa. Análisis de la situación española.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Madrid: Instituto Universitario General Gutiérrez Mellado.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Romaniuk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S. (2016). Cómo el ejército de los EE. UU. Utiliza videojuegos 'violentos, caóticos y hermosos' para entrenar soldados. </a:t>
            </a:r>
            <a:r>
              <a:rPr kumimoji="0" lang="es-MX" altLang="es-E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MX" altLang="es-E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conversation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23-32.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Sánchez García, </a:t>
            </a: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Fabian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(2012). El Conflicto híbrido ¿Una nueva forma de guerra?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enfoque multidisciplinar de los conflictos híbridos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11-24.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Spencer, J. (2018). Evaluación de algunos de los conceptos de la guerra del futuro. </a:t>
            </a:r>
            <a:r>
              <a:rPr kumimoji="0" lang="es-MX" altLang="es-E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Military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MX" altLang="es-E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1-10.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Vargas, J. (2009). El realismo y el neorrealismo estructural.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Estudios políticos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113-124.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Villalba, Patricio. (2015). 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Gerencia de tecnologías de simuladores de polígonos de tiro.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Quito: Pontificia Universidad Católica del Ecuador.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Virilio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 (1989). </a:t>
            </a:r>
            <a:r>
              <a:rPr kumimoji="0" lang="es-MX" altLang="es-E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War</a:t>
            </a:r>
            <a:r>
              <a:rPr kumimoji="0" lang="es-MX" alt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cinema.</a:t>
            </a:r>
            <a:r>
              <a:rPr kumimoji="0" lang="es-MX" alt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Londres: Verso.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9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2C1D451-0881-41BA-A8C9-5824077DE25F}"/>
              </a:ext>
            </a:extLst>
          </p:cNvPr>
          <p:cNvSpPr/>
          <p:nvPr/>
        </p:nvSpPr>
        <p:spPr>
          <a:xfrm>
            <a:off x="1163781" y="4065354"/>
            <a:ext cx="8833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“PROPUESTA PARA LA IMPLEMENTACIÓN DE UN SIMULADOR DE TIRO DE PISTOLA Y FUSIL, PARA POTENCIALIZAR LA CAPACITACIÓN, ENTRENAMIENTO Y DESTREZAS DE LOS MIEMBROS DEL EJÉRCITO ECUATORIANO”</a:t>
            </a:r>
            <a:endParaRPr lang="es-ES" dirty="0"/>
          </a:p>
          <a:p>
            <a:pPr algn="ctr"/>
            <a:endParaRPr lang="es-EC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407B26B-2CCD-4195-9BEC-26C9796E562B}"/>
              </a:ext>
            </a:extLst>
          </p:cNvPr>
          <p:cNvSpPr txBox="1"/>
          <p:nvPr/>
        </p:nvSpPr>
        <p:spPr>
          <a:xfrm>
            <a:off x="2776583" y="5077832"/>
            <a:ext cx="7220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ctr"/>
                <a:tab pos="3533775" algn="l"/>
              </a:tabLst>
            </a:pPr>
            <a:r>
              <a:rPr lang="es-ES" sz="900" dirty="0" smtClean="0" bmk="_Hlk528303602">
                <a:latin typeface="Arial" panose="020B0604020202020204" pitchFamily="34" charset="0"/>
                <a:ea typeface="Cambria" panose="02040503050406030204" pitchFamily="18" charset="0"/>
              </a:rPr>
              <a:t>TCRN</a:t>
            </a:r>
            <a:r>
              <a:rPr lang="es-ES" sz="900" dirty="0" bmk="_Hlk528303602">
                <a:latin typeface="Arial" panose="020B0604020202020204" pitchFamily="34" charset="0"/>
                <a:ea typeface="Cambria" panose="02040503050406030204" pitchFamily="18" charset="0"/>
              </a:rPr>
              <a:t>. E.M ERNESTO MARCELO GUALÁN ESPÍN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ctr"/>
                <a:tab pos="3533775" algn="l"/>
              </a:tabLst>
            </a:pPr>
            <a:r>
              <a:rPr lang="es-ES" sz="900" dirty="0" bmk="_Hlk528303602">
                <a:latin typeface="Arial" panose="020B0604020202020204" pitchFamily="34" charset="0"/>
                <a:ea typeface="Cambria" panose="02040503050406030204" pitchFamily="18" charset="0"/>
              </a:rPr>
              <a:t>TCRN. E.M LUIS FERNANDO HIDALGO MENA</a:t>
            </a:r>
          </a:p>
          <a:p>
            <a:pPr algn="r"/>
            <a:endParaRPr lang="es-EC" sz="900" i="1" dirty="0"/>
          </a:p>
          <a:p>
            <a:pPr algn="r"/>
            <a:endParaRPr lang="es-EC" sz="900" i="1" dirty="0"/>
          </a:p>
          <a:p>
            <a:pPr algn="r"/>
            <a:r>
              <a:rPr lang="es-EC" sz="900" i="1" dirty="0" smtClean="0"/>
              <a:t>09 DE OCTUBRE DE 2019</a:t>
            </a:r>
            <a:endParaRPr lang="es-EC" sz="900" i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CDFADEF-BF79-46F5-9966-BF160A677067}"/>
              </a:ext>
            </a:extLst>
          </p:cNvPr>
          <p:cNvSpPr txBox="1">
            <a:spLocks/>
          </p:cNvSpPr>
          <p:nvPr/>
        </p:nvSpPr>
        <p:spPr bwMode="auto">
          <a:xfrm>
            <a:off x="2026348" y="1114977"/>
            <a:ext cx="7500335" cy="510778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4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POR SU ATENCIÓN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13" y="2017479"/>
            <a:ext cx="7830806" cy="17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Google Shape;9222;p1"/>
          <p:cNvSpPr txBox="1">
            <a:spLocks noGrp="1"/>
          </p:cNvSpPr>
          <p:nvPr>
            <p:ph type="body" idx="1"/>
          </p:nvPr>
        </p:nvSpPr>
        <p:spPr>
          <a:xfrm>
            <a:off x="622170" y="829563"/>
            <a:ext cx="11142600" cy="57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s-MX" sz="186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VICERRECTORADO DE INVESTIGACIÓN, INNOVACIÓN Y TRANSFERENCIA TECNOLÓGICA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186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s-MX" sz="1860">
                <a:latin typeface="Arial"/>
                <a:ea typeface="Arial"/>
                <a:cs typeface="Arial"/>
                <a:sym typeface="Arial"/>
              </a:rPr>
              <a:t>CENTRO DE ESTUDIOS DE POSGRADO</a:t>
            </a:r>
            <a:endParaRPr sz="186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s-MX" sz="1860">
                <a:latin typeface="Arial"/>
                <a:ea typeface="Arial"/>
                <a:cs typeface="Arial"/>
                <a:sym typeface="Arial"/>
              </a:rPr>
              <a:t>DEPARTAMENTO DE SEGURIDAD Y DEFENSA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sz="186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s-MX" sz="1860">
                <a:latin typeface="Arial"/>
                <a:ea typeface="Arial"/>
                <a:cs typeface="Arial"/>
                <a:sym typeface="Arial"/>
              </a:rPr>
              <a:t>MAESTRÍA ESTRATEGIA MILITAR TERRESTRE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2"/>
              <a:buNone/>
            </a:pPr>
            <a:r>
              <a:rPr lang="es-MX" sz="2402" b="1"/>
              <a:t>“PROPUESTA PARA LA IMPLEMENTACIÓN DE UN SIMULADOR DE TIRO DE PISTOLA Y FUSIL, PARA POTENCIALIZAR LA CAPACITACIÓN, ENTRENAMIENTO Y DESTREZAS DE LOS MIEMBROS DEL EJÉRCITO ECUATORIANO”</a:t>
            </a:r>
            <a:endParaRPr sz="240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r>
              <a:rPr lang="es-MX" sz="1627">
                <a:latin typeface="Arial"/>
                <a:ea typeface="Arial"/>
                <a:cs typeface="Arial"/>
                <a:sym typeface="Arial"/>
              </a:rPr>
              <a:t>	AUTORES: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endParaRPr sz="1627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s-MX" sz="1860">
                <a:latin typeface="Arial"/>
                <a:ea typeface="Arial"/>
                <a:cs typeface="Arial"/>
                <a:sym typeface="Arial"/>
              </a:rPr>
              <a:t>TCRN. E.M ERNESTO MARCELO GUALÁN ESPÍN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s-MX" sz="1860">
                <a:latin typeface="Arial"/>
                <a:ea typeface="Arial"/>
                <a:cs typeface="Arial"/>
                <a:sym typeface="Arial"/>
              </a:rPr>
              <a:t>TCRN. E.M LUIS FERNANDO HIDALGO MENA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r>
              <a:rPr lang="es-MX" sz="1627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endParaRPr sz="1627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r>
              <a:rPr lang="es-MX" sz="1627">
                <a:latin typeface="Arial"/>
                <a:ea typeface="Arial"/>
                <a:cs typeface="Arial"/>
                <a:sym typeface="Arial"/>
              </a:rPr>
              <a:t>	DIRECTOR:</a:t>
            </a:r>
            <a:endParaRPr sz="1627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r>
              <a:rPr lang="es-MX" sz="1627">
                <a:latin typeface="Arial"/>
                <a:ea typeface="Arial"/>
                <a:cs typeface="Arial"/>
                <a:sym typeface="Arial"/>
              </a:rPr>
              <a:t>TCRN. E.M WILLIAM GUTIÉRREZ</a:t>
            </a:r>
            <a:endParaRPr sz="1627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2"/>
              <a:buNone/>
            </a:pPr>
            <a:r>
              <a:rPr lang="es-MX" sz="1472">
                <a:latin typeface="Arial"/>
                <a:ea typeface="Arial"/>
                <a:cs typeface="Arial"/>
                <a:sym typeface="Arial"/>
              </a:rPr>
              <a:t>SANGOLQUÍ</a:t>
            </a:r>
            <a:endParaRPr sz="1472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2"/>
              <a:buNone/>
            </a:pPr>
            <a:r>
              <a:rPr lang="es-MX" sz="1472">
                <a:latin typeface="Arial"/>
                <a:ea typeface="Arial"/>
                <a:cs typeface="Arial"/>
                <a:sym typeface="Arial"/>
              </a:rPr>
              <a:t>09 DE OCTUBRE DE 2019</a:t>
            </a:r>
            <a:endParaRPr sz="1472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9080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s-MX" sz="2170"/>
              <a:t>Un</a:t>
            </a:r>
            <a:endParaRPr sz="2170"/>
          </a:p>
        </p:txBody>
      </p:sp>
      <p:sp>
        <p:nvSpPr>
          <p:cNvPr id="9223" name="Google Shape;9223;p1"/>
          <p:cNvSpPr/>
          <p:nvPr/>
        </p:nvSpPr>
        <p:spPr>
          <a:xfrm>
            <a:off x="1232535" y="2995930"/>
            <a:ext cx="5372745" cy="1371599"/>
          </a:xfrm>
          <a:custGeom>
            <a:avLst/>
            <a:gdLst/>
            <a:ahLst/>
            <a:cxnLst/>
            <a:rect l="l" t="t" r="r" b="b"/>
            <a:pathLst>
              <a:path w="9675" h="1395" extrusionOk="0">
                <a:moveTo>
                  <a:pt x="0" y="1395"/>
                </a:moveTo>
                <a:lnTo>
                  <a:pt x="9675" y="1395"/>
                </a:lnTo>
                <a:lnTo>
                  <a:pt x="9675" y="0"/>
                </a:lnTo>
                <a:lnTo>
                  <a:pt x="0" y="0"/>
                </a:lnTo>
                <a:lnTo>
                  <a:pt x="0" y="139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4" name="Google Shape;9224;p1"/>
          <p:cNvPicPr preferRelativeResize="0"/>
          <p:nvPr/>
        </p:nvPicPr>
        <p:blipFill rotWithShape="1">
          <a:blip r:embed="rId2">
            <a:alphaModFix/>
          </a:blip>
          <a:srcRect r="81472"/>
          <a:stretch/>
        </p:blipFill>
        <p:spPr>
          <a:xfrm>
            <a:off x="131312" y="609600"/>
            <a:ext cx="321175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5" name="Google Shape;92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13" y="162266"/>
            <a:ext cx="1622074" cy="417879"/>
          </a:xfrm>
          <a:prstGeom prst="rect">
            <a:avLst/>
          </a:prstGeom>
          <a:noFill/>
          <a:ln>
            <a:noFill/>
          </a:ln>
        </p:spPr>
      </p:pic>
      <p:sp>
        <p:nvSpPr>
          <p:cNvPr id="9226" name="Google Shape;9226;p1"/>
          <p:cNvSpPr/>
          <p:nvPr/>
        </p:nvSpPr>
        <p:spPr>
          <a:xfrm>
            <a:off x="131312" y="16226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7" name="Google Shape;9227;p1"/>
          <p:cNvSpPr/>
          <p:nvPr/>
        </p:nvSpPr>
        <p:spPr>
          <a:xfrm>
            <a:off x="152400" y="609600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8" name="Google Shape;9228;p1"/>
          <p:cNvSpPr/>
          <p:nvPr/>
        </p:nvSpPr>
        <p:spPr>
          <a:xfrm>
            <a:off x="152400" y="67310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9" name="Google Shape;9229;p1"/>
          <p:cNvSpPr/>
          <p:nvPr/>
        </p:nvSpPr>
        <p:spPr>
          <a:xfrm>
            <a:off x="152400" y="67310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SUMARIO</a:t>
            </a:r>
          </a:p>
        </p:txBody>
      </p:sp>
      <p:sp>
        <p:nvSpPr>
          <p:cNvPr id="11" name="12 CuadroTexto">
            <a:extLst>
              <a:ext uri="{FF2B5EF4-FFF2-40B4-BE49-F238E27FC236}">
                <a16:creationId xmlns:a16="http://schemas.microsoft.com/office/drawing/2014/main" xmlns="" id="{864D25CE-7AE4-444A-BE94-42C3B3913716}"/>
              </a:ext>
            </a:extLst>
          </p:cNvPr>
          <p:cNvSpPr txBox="1"/>
          <p:nvPr/>
        </p:nvSpPr>
        <p:spPr>
          <a:xfrm>
            <a:off x="2783632" y="1962451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ANTECEDENTES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PLANTEAMIENTO DEL PROBLEMA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OBJETIVOS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OBJETIVO GENERAL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OBJETIVOS ESPECÍFICOS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JUSTIFICACIÓN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MARCO TEÓRICO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MARCO METODOLÓGICO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INSTRUMENTOS DE </a:t>
            </a:r>
            <a:r>
              <a:rPr lang="es-ES" dirty="0" smtClean="0"/>
              <a:t>INVESTIGACIÓN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PROPUESTA</a:t>
            </a: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BIBLIOGRAFÍA</a:t>
            </a:r>
          </a:p>
          <a:p>
            <a:endParaRPr lang="es-E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043ABD4-3313-4DB8-9CDB-49B1B5B3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21" y="3670610"/>
            <a:ext cx="2960925" cy="222069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7">
            <a:extLst>
              <a:ext uri="{FF2B5EF4-FFF2-40B4-BE49-F238E27FC236}">
                <a16:creationId xmlns:a16="http://schemas.microsoft.com/office/drawing/2014/main" xmlns="" id="{3F10D684-CD38-47CE-9419-502C7A39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3" y="162266"/>
            <a:ext cx="1622074" cy="4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4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22" y="2522088"/>
            <a:ext cx="2838450" cy="16097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ANTECEDENTES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631986B-A888-4170-9B8C-56DBD125E7B0}"/>
              </a:ext>
            </a:extLst>
          </p:cNvPr>
          <p:cNvSpPr/>
          <p:nvPr/>
        </p:nvSpPr>
        <p:spPr>
          <a:xfrm>
            <a:off x="2593795" y="241781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0BE8D83-6D00-43C6-A33B-A48A8F1DF6C1}"/>
              </a:ext>
            </a:extLst>
          </p:cNvPr>
          <p:cNvSpPr txBox="1"/>
          <p:nvPr/>
        </p:nvSpPr>
        <p:spPr>
          <a:xfrm>
            <a:off x="5241236" y="2602482"/>
            <a:ext cx="125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AMENAZAS</a:t>
            </a:r>
            <a:endParaRPr lang="es-EC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97C6A45-9EA3-4B4D-ADA8-26AB7EA7C05B}"/>
              </a:ext>
            </a:extLst>
          </p:cNvPr>
          <p:cNvSpPr txBox="1"/>
          <p:nvPr/>
        </p:nvSpPr>
        <p:spPr>
          <a:xfrm>
            <a:off x="5105460" y="5177361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ENTRENAMIENTO</a:t>
            </a:r>
            <a:endParaRPr lang="es-EC" dirty="0"/>
          </a:p>
        </p:txBody>
      </p:sp>
      <p:cxnSp>
        <p:nvCxnSpPr>
          <p:cNvPr id="24" name="Conector: angular 22">
            <a:extLst>
              <a:ext uri="{FF2B5EF4-FFF2-40B4-BE49-F238E27FC236}">
                <a16:creationId xmlns:a16="http://schemas.microsoft.com/office/drawing/2014/main" xmlns="" id="{A0A25B9C-17D2-4C4A-A326-A14BAE491578}"/>
              </a:ext>
            </a:extLst>
          </p:cNvPr>
          <p:cNvCxnSpPr/>
          <p:nvPr/>
        </p:nvCxnSpPr>
        <p:spPr>
          <a:xfrm rot="5400000">
            <a:off x="921114" y="2582131"/>
            <a:ext cx="4159386" cy="30267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5">
            <a:extLst>
              <a:ext uri="{FF2B5EF4-FFF2-40B4-BE49-F238E27FC236}">
                <a16:creationId xmlns:a16="http://schemas.microsoft.com/office/drawing/2014/main" xmlns="" id="{FD9DFFB9-4DCC-4139-91F8-423A30F5BAEC}"/>
              </a:ext>
            </a:extLst>
          </p:cNvPr>
          <p:cNvCxnSpPr/>
          <p:nvPr/>
        </p:nvCxnSpPr>
        <p:spPr>
          <a:xfrm rot="5400000" flipH="1" flipV="1">
            <a:off x="5225067" y="2600479"/>
            <a:ext cx="12700" cy="12700"/>
          </a:xfrm>
          <a:prstGeom prst="bentConnector3">
            <a:avLst>
              <a:gd name="adj1" fmla="val 7609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9">
            <a:extLst>
              <a:ext uri="{FF2B5EF4-FFF2-40B4-BE49-F238E27FC236}">
                <a16:creationId xmlns:a16="http://schemas.microsoft.com/office/drawing/2014/main" xmlns="" id="{09CC3AEC-AB0E-45B3-A3B3-1FF1BC5820F1}"/>
              </a:ext>
            </a:extLst>
          </p:cNvPr>
          <p:cNvCxnSpPr>
            <a:cxnSpLocks/>
          </p:cNvCxnSpPr>
          <p:nvPr/>
        </p:nvCxnSpPr>
        <p:spPr>
          <a:xfrm rot="10800000">
            <a:off x="7117732" y="1368374"/>
            <a:ext cx="4966898" cy="9748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1027">
            <a:extLst>
              <a:ext uri="{FF2B5EF4-FFF2-40B4-BE49-F238E27FC236}">
                <a16:creationId xmlns:a16="http://schemas.microsoft.com/office/drawing/2014/main" xmlns="" id="{E1A1D722-D936-4A53-A678-A59E8442CC8F}"/>
              </a:ext>
            </a:extLst>
          </p:cNvPr>
          <p:cNvCxnSpPr/>
          <p:nvPr/>
        </p:nvCxnSpPr>
        <p:spPr>
          <a:xfrm rot="16200000" flipH="1">
            <a:off x="4158258" y="3875676"/>
            <a:ext cx="3281571" cy="1441016"/>
          </a:xfrm>
          <a:prstGeom prst="bentConnector3">
            <a:avLst>
              <a:gd name="adj1" fmla="val 1035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448814" y="6415870"/>
            <a:ext cx="73777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49" y="1588859"/>
            <a:ext cx="2828925" cy="1619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01" y="1658904"/>
            <a:ext cx="2038350" cy="2238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399" y="4286292"/>
            <a:ext cx="2619375" cy="1743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195" y="4751068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2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CuadroTexto"/>
          <p:cNvSpPr txBox="1"/>
          <p:nvPr/>
        </p:nvSpPr>
        <p:spPr>
          <a:xfrm>
            <a:off x="1831626" y="3337363"/>
            <a:ext cx="590634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Necesario contextualizar la sí los nuevos escenarios en donde el personal militar debe actuar en base a las normas constitucionales y de manera complementaria apoyando a otras instituciones del Estado.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PLANTEAMIENTO DEL PROBLEMA</a:t>
            </a:r>
          </a:p>
        </p:txBody>
      </p:sp>
      <p:sp>
        <p:nvSpPr>
          <p:cNvPr id="10" name="1 CuadroTexto"/>
          <p:cNvSpPr txBox="1"/>
          <p:nvPr/>
        </p:nvSpPr>
        <p:spPr>
          <a:xfrm>
            <a:off x="1854099" y="1794690"/>
            <a:ext cx="898028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eterminar </a:t>
            </a:r>
            <a:r>
              <a:rPr lang="es-ES" dirty="0"/>
              <a:t>la factibilidad de implementar un simulador de tiro de pistola y fusil en el Centro de Instrucción, Entrenamiento y Certificación de Ejército, partiendo del análisis de la situación real de la capacitación y entrenamiento de las unidades militares en lo correspondiente a tiro de armas ligeras, y coadyuvar a la preparación permanente del soldado. </a:t>
            </a:r>
          </a:p>
        </p:txBody>
      </p:sp>
      <p:sp>
        <p:nvSpPr>
          <p:cNvPr id="15" name="Elipse 14"/>
          <p:cNvSpPr/>
          <p:nvPr/>
        </p:nvSpPr>
        <p:spPr>
          <a:xfrm>
            <a:off x="7218331" y="5053061"/>
            <a:ext cx="1040933" cy="1278160"/>
          </a:xfrm>
          <a:prstGeom prst="ellipse">
            <a:avLst/>
          </a:prstGeom>
          <a:blipFill rotWithShape="1">
            <a:blip r:embed="rId2"/>
            <a:srcRect/>
            <a:stretch>
              <a:fillRect l="-17000" r="-17000"/>
            </a:stretch>
          </a:blipFill>
          <a:ln>
            <a:noFill/>
          </a:ln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24" y="3235439"/>
            <a:ext cx="2979415" cy="197791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angular 2"/>
          <p:cNvCxnSpPr/>
          <p:nvPr/>
        </p:nvCxnSpPr>
        <p:spPr>
          <a:xfrm rot="10800000" flipH="1" flipV="1">
            <a:off x="1854099" y="2394855"/>
            <a:ext cx="2" cy="1681172"/>
          </a:xfrm>
          <a:prstGeom prst="bentConnector3">
            <a:avLst>
              <a:gd name="adj1" fmla="val -1143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58" y="5018959"/>
            <a:ext cx="1263395" cy="1138846"/>
          </a:xfrm>
          <a:prstGeom prst="rect">
            <a:avLst/>
          </a:prstGeom>
          <a:blipFill rotWithShape="1">
            <a:blip r:embed="rId5"/>
            <a:srcRect/>
            <a:stretch>
              <a:fillRect t="-32000" b="-3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1173" y="3954041"/>
            <a:ext cx="1153651" cy="18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OBJETIVOS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2135560" y="1432599"/>
            <a:ext cx="3528392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GENERAL</a:t>
            </a:r>
          </a:p>
        </p:txBody>
      </p:sp>
      <p:sp>
        <p:nvSpPr>
          <p:cNvPr id="12" name="1 CuadroTexto"/>
          <p:cNvSpPr txBox="1"/>
          <p:nvPr/>
        </p:nvSpPr>
        <p:spPr>
          <a:xfrm>
            <a:off x="2135560" y="2030414"/>
            <a:ext cx="934307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Presentar una propuesta para la implementación de un simulador de tiro de pistola y fusil a fin de complementar el entrenamiento y mantener las capacidades técnicas y profesionales del talento humano militar en las prácticas de tiro de armas de pequeño calibre, en el Centro de Instrucción, Entrenamiento y Certificación del Ejercito (C.I.E.C.E).</a:t>
            </a:r>
          </a:p>
        </p:txBody>
      </p:sp>
      <p:sp>
        <p:nvSpPr>
          <p:cNvPr id="13" name="9 CuadroTexto"/>
          <p:cNvSpPr txBox="1"/>
          <p:nvPr/>
        </p:nvSpPr>
        <p:spPr>
          <a:xfrm>
            <a:off x="2135560" y="3430797"/>
            <a:ext cx="3528392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ESPECÍFICOS</a:t>
            </a:r>
          </a:p>
        </p:txBody>
      </p:sp>
      <p:sp>
        <p:nvSpPr>
          <p:cNvPr id="15" name="10 CuadroTexto"/>
          <p:cNvSpPr txBox="1"/>
          <p:nvPr/>
        </p:nvSpPr>
        <p:spPr>
          <a:xfrm>
            <a:off x="2224658" y="4178308"/>
            <a:ext cx="925398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Diagnosticar la situación actual en las que se encuentran las unidades militares, en lo correspondiente a la planificación, ejecución y seguimiento del entrenamiento de tiro de armas de pequeño calibre. 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Realizar un estudio comparativo con otras Fuerzas y países, sobre los métodos empleados para mantener al talento humano militar, debidamente capacitado y entrenado en prácticas de tiro de armas de pequeño calibre.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Diseñar una propuesta para la implementación de un simulador de tiro de pistola y fusil en el Ejército Ecuatoriano.</a:t>
            </a:r>
            <a:endParaRPr lang="es-ES" dirty="0"/>
          </a:p>
        </p:txBody>
      </p:sp>
      <p:cxnSp>
        <p:nvCxnSpPr>
          <p:cNvPr id="3" name="Conector angular 2"/>
          <p:cNvCxnSpPr>
            <a:stCxn id="12" idx="1"/>
          </p:cNvCxnSpPr>
          <p:nvPr/>
        </p:nvCxnSpPr>
        <p:spPr>
          <a:xfrm rot="10800000" flipH="1" flipV="1">
            <a:off x="2135560" y="2630578"/>
            <a:ext cx="89098" cy="3048325"/>
          </a:xfrm>
          <a:prstGeom prst="bentConnector4">
            <a:avLst>
              <a:gd name="adj1" fmla="val -256571"/>
              <a:gd name="adj2" fmla="val 598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70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JUSTIFICACIÓN</a:t>
            </a:r>
          </a:p>
        </p:txBody>
      </p:sp>
      <p:sp>
        <p:nvSpPr>
          <p:cNvPr id="10" name="1 CuadroTexto"/>
          <p:cNvSpPr txBox="1"/>
          <p:nvPr/>
        </p:nvSpPr>
        <p:spPr>
          <a:xfrm>
            <a:off x="2516108" y="1921786"/>
            <a:ext cx="7099675" cy="2308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Es necesario realizar un cambio </a:t>
            </a:r>
            <a:r>
              <a:rPr lang="es-ES" dirty="0"/>
              <a:t>de concepción en el entrenamiento, </a:t>
            </a:r>
            <a:r>
              <a:rPr lang="es-ES" dirty="0" smtClean="0"/>
              <a:t>dejando </a:t>
            </a:r>
            <a:r>
              <a:rPr lang="es-ES" dirty="0"/>
              <a:t>a un lado las convencionales prácticas de tiro real, </a:t>
            </a:r>
            <a:r>
              <a:rPr lang="es-ES" dirty="0" smtClean="0"/>
              <a:t>en la que </a:t>
            </a:r>
            <a:r>
              <a:rPr lang="es-ES" dirty="0"/>
              <a:t>se consumen altas cantidades de material militar, tiempo y recursos económicos, a cambio de un entrenamiento completamente seguro, donde se disminuyen riesgos, costos y tiempo en la consecución de un entrenamiento óptimo del soldado.</a:t>
            </a:r>
            <a:endParaRPr lang="es-ES_tradnl" dirty="0"/>
          </a:p>
          <a:p>
            <a:pPr algn="just"/>
            <a:r>
              <a:rPr lang="es-ES_tradnl" dirty="0"/>
              <a:t>Por lo que será de gran utilidad esta investigación, tanto desde el campo académico y social para las Fuerzas Armadas, especialmente.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2516108" y="6232358"/>
            <a:ext cx="7405935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56" y="4673624"/>
            <a:ext cx="2902826" cy="21843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70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TEÓRICO</a:t>
            </a:r>
          </a:p>
        </p:txBody>
      </p:sp>
      <p:graphicFrame>
        <p:nvGraphicFramePr>
          <p:cNvPr id="13" name="2 Diagrama"/>
          <p:cNvGraphicFramePr/>
          <p:nvPr>
            <p:extLst>
              <p:ext uri="{D42A27DB-BD31-4B8C-83A1-F6EECF244321}">
                <p14:modId xmlns:p14="http://schemas.microsoft.com/office/powerpoint/2010/main" val="3110927848"/>
              </p:ext>
            </p:extLst>
          </p:nvPr>
        </p:nvGraphicFramePr>
        <p:xfrm>
          <a:off x="2229853" y="1882921"/>
          <a:ext cx="7952347" cy="372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229853" y="6240162"/>
            <a:ext cx="767202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26" y="4106050"/>
            <a:ext cx="3006080" cy="261153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00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TEÓRICO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29853" y="6240162"/>
            <a:ext cx="767202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8" y="1569387"/>
            <a:ext cx="9980578" cy="500651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3780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Panorámica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Hidalgo</dc:creator>
  <cp:lastModifiedBy>Luis Hidalgo</cp:lastModifiedBy>
  <cp:revision>1</cp:revision>
  <dcterms:modified xsi:type="dcterms:W3CDTF">2021-03-23T15:18:26Z</dcterms:modified>
</cp:coreProperties>
</file>