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314" r:id="rId6"/>
    <p:sldId id="260" r:id="rId7"/>
    <p:sldId id="261" r:id="rId8"/>
    <p:sldId id="262" r:id="rId9"/>
    <p:sldId id="263" r:id="rId10"/>
    <p:sldId id="264" r:id="rId11"/>
    <p:sldId id="268" r:id="rId12"/>
    <p:sldId id="315" r:id="rId13"/>
    <p:sldId id="316" r:id="rId14"/>
    <p:sldId id="274" r:id="rId15"/>
    <p:sldId id="275" r:id="rId16"/>
    <p:sldId id="276" r:id="rId17"/>
    <p:sldId id="277" r:id="rId18"/>
    <p:sldId id="290" r:id="rId19"/>
    <p:sldId id="278" r:id="rId20"/>
    <p:sldId id="279" r:id="rId21"/>
    <p:sldId id="280" r:id="rId22"/>
    <p:sldId id="282" r:id="rId23"/>
    <p:sldId id="283" r:id="rId24"/>
    <p:sldId id="281" r:id="rId25"/>
    <p:sldId id="285" r:id="rId26"/>
    <p:sldId id="286" r:id="rId27"/>
    <p:sldId id="287" r:id="rId28"/>
    <p:sldId id="288" r:id="rId29"/>
    <p:sldId id="292" r:id="rId30"/>
    <p:sldId id="289" r:id="rId31"/>
    <p:sldId id="291" r:id="rId32"/>
    <p:sldId id="293" r:id="rId33"/>
    <p:sldId id="284" r:id="rId34"/>
    <p:sldId id="296" r:id="rId35"/>
    <p:sldId id="294" r:id="rId36"/>
    <p:sldId id="295" r:id="rId37"/>
    <p:sldId id="297" r:id="rId38"/>
    <p:sldId id="298" r:id="rId39"/>
    <p:sldId id="299" r:id="rId40"/>
    <p:sldId id="300" r:id="rId41"/>
    <p:sldId id="301" r:id="rId42"/>
    <p:sldId id="302" r:id="rId43"/>
    <p:sldId id="303" r:id="rId44"/>
    <p:sldId id="304" r:id="rId45"/>
    <p:sldId id="323" r:id="rId46"/>
    <p:sldId id="324" r:id="rId47"/>
    <p:sldId id="317" r:id="rId48"/>
    <p:sldId id="318" r:id="rId49"/>
    <p:sldId id="319" r:id="rId50"/>
    <p:sldId id="320" r:id="rId51"/>
    <p:sldId id="321" r:id="rId52"/>
    <p:sldId id="322" r:id="rId5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660033"/>
    <a:srgbClr val="01515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291" autoAdjust="0"/>
  </p:normalViewPr>
  <p:slideViewPr>
    <p:cSldViewPr>
      <p:cViewPr>
        <p:scale>
          <a:sx n="90" d="100"/>
          <a:sy n="90" d="100"/>
        </p:scale>
        <p:origin x="76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81EAA-FDBF-4B01-A519-7AA37A6940D7}"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EC"/>
        </a:p>
      </dgm:t>
    </dgm:pt>
    <dgm:pt modelId="{E26B72E8-B451-48F1-BE12-2A063F5F8721}">
      <dgm:prSet phldrT="[Texto]"/>
      <dgm:spPr/>
      <dgm:t>
        <a:bodyPr/>
        <a:lstStyle/>
        <a:p>
          <a:r>
            <a:rPr lang="es-MX" b="1" dirty="0">
              <a:solidFill>
                <a:schemeClr val="accent3">
                  <a:lumMod val="9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Malla Armex </a:t>
          </a:r>
          <a:r>
            <a:rPr lang="es-MX" b="1" dirty="0">
              <a:solidFill>
                <a:schemeClr val="accent3">
                  <a:lumMod val="9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Ø</a:t>
          </a:r>
          <a:r>
            <a:rPr lang="es-MX" b="1" dirty="0">
              <a:solidFill>
                <a:schemeClr val="accent3">
                  <a:lumMod val="9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6 mm @ 15 cm</a:t>
          </a:r>
          <a:endParaRPr lang="es-EC" dirty="0">
            <a:solidFill>
              <a:schemeClr val="accent3">
                <a:lumMod val="95000"/>
              </a:schemeClr>
            </a:solidFill>
          </a:endParaRPr>
        </a:p>
      </dgm:t>
    </dgm:pt>
    <dgm:pt modelId="{DC783E3D-5F5F-4050-A526-847669B1C7D1}" type="parTrans" cxnId="{F1C960DB-CAC2-4C60-9473-00B0BD9D36CF}">
      <dgm:prSet/>
      <dgm:spPr/>
      <dgm:t>
        <a:bodyPr/>
        <a:lstStyle/>
        <a:p>
          <a:endParaRPr lang="es-EC">
            <a:solidFill>
              <a:schemeClr val="tx1"/>
            </a:solidFill>
          </a:endParaRPr>
        </a:p>
      </dgm:t>
    </dgm:pt>
    <dgm:pt modelId="{C7173372-D848-429B-9033-52AF2DADC32C}" type="sibTrans" cxnId="{F1C960DB-CAC2-4C60-9473-00B0BD9D36CF}">
      <dgm:prSet/>
      <dgm:spPr/>
      <dgm:t>
        <a:bodyPr/>
        <a:lstStyle/>
        <a:p>
          <a:r>
            <a:rPr lang="es-EC" dirty="0">
              <a:solidFill>
                <a:schemeClr val="tx1"/>
              </a:solidFill>
            </a:rPr>
            <a:t>Propuesta 1:</a:t>
          </a:r>
        </a:p>
      </dgm:t>
    </dgm:pt>
    <dgm:pt modelId="{4E99A8FB-A3AD-44FD-BA26-E790B5757A58}">
      <dgm:prSet phldrT="[Texto]"/>
      <dgm:spPr/>
      <dgm:t>
        <a:bodyPr/>
        <a:lstStyle/>
        <a:p>
          <a:r>
            <a:rPr lang="es-MX"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Malla Armex </a:t>
          </a:r>
          <a:r>
            <a:rPr lang="es-MX"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Ø</a:t>
          </a:r>
          <a:r>
            <a:rPr lang="es-MX"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8 mm @ 15 cm</a:t>
          </a:r>
          <a:endParaRPr lang="es-EC" dirty="0">
            <a:solidFill>
              <a:schemeClr val="tx1"/>
            </a:solidFill>
          </a:endParaRPr>
        </a:p>
      </dgm:t>
    </dgm:pt>
    <dgm:pt modelId="{4D6B8B72-91B1-42C7-A23C-6FF12F82945B}" type="parTrans" cxnId="{F2E1A3C1-AA96-4C52-9DEE-5E9845846E03}">
      <dgm:prSet/>
      <dgm:spPr/>
      <dgm:t>
        <a:bodyPr/>
        <a:lstStyle/>
        <a:p>
          <a:endParaRPr lang="es-EC">
            <a:solidFill>
              <a:schemeClr val="tx1"/>
            </a:solidFill>
          </a:endParaRPr>
        </a:p>
      </dgm:t>
    </dgm:pt>
    <dgm:pt modelId="{EFB07CFD-6A1E-4A73-B858-FEA446451180}" type="sibTrans" cxnId="{F2E1A3C1-AA96-4C52-9DEE-5E9845846E03}">
      <dgm:prSet/>
      <dgm:spPr/>
      <dgm:t>
        <a:bodyPr/>
        <a:lstStyle/>
        <a:p>
          <a:r>
            <a:rPr lang="es-EC" dirty="0">
              <a:solidFill>
                <a:schemeClr val="tx1"/>
              </a:solidFill>
            </a:rPr>
            <a:t>Propuesta 2:</a:t>
          </a:r>
        </a:p>
      </dgm:t>
    </dgm:pt>
    <dgm:pt modelId="{636EA7B3-EACF-4996-8DE0-EC3C931E5516}">
      <dgm:prSet phldrT="[Texto]"/>
      <dgm:spPr/>
      <dgm:t>
        <a:bodyPr/>
        <a:lstStyle/>
        <a:p>
          <a:r>
            <a:rPr lang="es-MX"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Malla Armex 2 </a:t>
          </a:r>
          <a:r>
            <a:rPr lang="es-MX"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Ø</a:t>
          </a:r>
          <a:r>
            <a:rPr lang="es-MX"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8 mm @ 15 cm</a:t>
          </a:r>
          <a:endParaRPr lang="es-EC" dirty="0">
            <a:solidFill>
              <a:schemeClr val="tx1"/>
            </a:solidFill>
          </a:endParaRPr>
        </a:p>
      </dgm:t>
    </dgm:pt>
    <dgm:pt modelId="{C8207536-618F-429F-BCB4-1AE5FACD7283}" type="parTrans" cxnId="{96E53A93-1D66-4406-AC85-0AD18E90218A}">
      <dgm:prSet/>
      <dgm:spPr/>
      <dgm:t>
        <a:bodyPr/>
        <a:lstStyle/>
        <a:p>
          <a:endParaRPr lang="es-EC">
            <a:solidFill>
              <a:schemeClr val="tx1"/>
            </a:solidFill>
          </a:endParaRPr>
        </a:p>
      </dgm:t>
    </dgm:pt>
    <dgm:pt modelId="{0653D388-A29D-4520-9E6D-F6BB55C08FF7}" type="sibTrans" cxnId="{96E53A93-1D66-4406-AC85-0AD18E90218A}">
      <dgm:prSet/>
      <dgm:spPr/>
      <dgm:t>
        <a:bodyPr/>
        <a:lstStyle/>
        <a:p>
          <a:r>
            <a:rPr lang="es-EC" dirty="0">
              <a:solidFill>
                <a:schemeClr val="tx1"/>
              </a:solidFill>
            </a:rPr>
            <a:t>Propuesta 3:</a:t>
          </a:r>
        </a:p>
      </dgm:t>
    </dgm:pt>
    <dgm:pt modelId="{50ED5B29-D63F-470B-9DA2-90F68D4333BA}" type="pres">
      <dgm:prSet presAssocID="{C7181EAA-FDBF-4B01-A519-7AA37A6940D7}" presName="Name0" presStyleCnt="0">
        <dgm:presLayoutVars>
          <dgm:chMax/>
          <dgm:chPref/>
          <dgm:dir/>
          <dgm:animLvl val="lvl"/>
        </dgm:presLayoutVars>
      </dgm:prSet>
      <dgm:spPr/>
    </dgm:pt>
    <dgm:pt modelId="{D646571A-A025-48CB-9855-89CC7A1D2B90}" type="pres">
      <dgm:prSet presAssocID="{E26B72E8-B451-48F1-BE12-2A063F5F8721}" presName="composite" presStyleCnt="0"/>
      <dgm:spPr/>
    </dgm:pt>
    <dgm:pt modelId="{FB785056-2E2C-4C9A-9F02-8B63809D9D55}" type="pres">
      <dgm:prSet presAssocID="{E26B72E8-B451-48F1-BE12-2A063F5F8721}" presName="Parent1" presStyleLbl="node1" presStyleIdx="0" presStyleCnt="6" custLinFactNeighborX="-48462" custLinFactNeighborY="1425">
        <dgm:presLayoutVars>
          <dgm:chMax val="1"/>
          <dgm:chPref val="1"/>
          <dgm:bulletEnabled val="1"/>
        </dgm:presLayoutVars>
      </dgm:prSet>
      <dgm:spPr/>
    </dgm:pt>
    <dgm:pt modelId="{D3A6BB5F-B968-4CC6-9C41-A9DD434EAEF3}" type="pres">
      <dgm:prSet presAssocID="{E26B72E8-B451-48F1-BE12-2A063F5F8721}" presName="Childtext1" presStyleLbl="revTx" presStyleIdx="0" presStyleCnt="3">
        <dgm:presLayoutVars>
          <dgm:chMax val="0"/>
          <dgm:chPref val="0"/>
          <dgm:bulletEnabled val="1"/>
        </dgm:presLayoutVars>
      </dgm:prSet>
      <dgm:spPr/>
    </dgm:pt>
    <dgm:pt modelId="{95DFDC63-53FE-493A-87D7-AB31E22227BE}" type="pres">
      <dgm:prSet presAssocID="{E26B72E8-B451-48F1-BE12-2A063F5F8721}" presName="BalanceSpacing" presStyleCnt="0"/>
      <dgm:spPr/>
    </dgm:pt>
    <dgm:pt modelId="{366F3806-FC07-4455-A7EE-D1FE49D38F02}" type="pres">
      <dgm:prSet presAssocID="{E26B72E8-B451-48F1-BE12-2A063F5F8721}" presName="BalanceSpacing1" presStyleCnt="0"/>
      <dgm:spPr/>
    </dgm:pt>
    <dgm:pt modelId="{9CB46924-77F2-4621-A389-D9F8519CF67D}" type="pres">
      <dgm:prSet presAssocID="{C7173372-D848-429B-9033-52AF2DADC32C}" presName="Accent1Text" presStyleLbl="node1" presStyleIdx="1" presStyleCnt="6" custLinFactNeighborX="-49775" custLinFactNeighborY="90"/>
      <dgm:spPr/>
    </dgm:pt>
    <dgm:pt modelId="{13598FD4-8B38-4B74-B0AE-737DD8D35BBC}" type="pres">
      <dgm:prSet presAssocID="{C7173372-D848-429B-9033-52AF2DADC32C}" presName="spaceBetweenRectangles" presStyleCnt="0"/>
      <dgm:spPr/>
    </dgm:pt>
    <dgm:pt modelId="{9E991D5B-312F-4A93-AA93-5181A6AD30E4}" type="pres">
      <dgm:prSet presAssocID="{4E99A8FB-A3AD-44FD-BA26-E790B5757A58}" presName="composite" presStyleCnt="0"/>
      <dgm:spPr/>
    </dgm:pt>
    <dgm:pt modelId="{B9E9EF3C-533C-40DA-B9E8-0085EFFCF083}" type="pres">
      <dgm:prSet presAssocID="{4E99A8FB-A3AD-44FD-BA26-E790B5757A58}" presName="Parent1" presStyleLbl="node1" presStyleIdx="2" presStyleCnt="6" custLinFactNeighborX="55847" custLinFactNeighborY="-1263">
        <dgm:presLayoutVars>
          <dgm:chMax val="1"/>
          <dgm:chPref val="1"/>
          <dgm:bulletEnabled val="1"/>
        </dgm:presLayoutVars>
      </dgm:prSet>
      <dgm:spPr/>
    </dgm:pt>
    <dgm:pt modelId="{BA31C0C0-5C29-4512-9AA9-964EC3DF70B8}" type="pres">
      <dgm:prSet presAssocID="{4E99A8FB-A3AD-44FD-BA26-E790B5757A58}" presName="Childtext1" presStyleLbl="revTx" presStyleIdx="1" presStyleCnt="3">
        <dgm:presLayoutVars>
          <dgm:chMax val="0"/>
          <dgm:chPref val="0"/>
          <dgm:bulletEnabled val="1"/>
        </dgm:presLayoutVars>
      </dgm:prSet>
      <dgm:spPr/>
    </dgm:pt>
    <dgm:pt modelId="{6A4E3A9C-FF68-4249-924D-EC35529FE4A4}" type="pres">
      <dgm:prSet presAssocID="{4E99A8FB-A3AD-44FD-BA26-E790B5757A58}" presName="BalanceSpacing" presStyleCnt="0"/>
      <dgm:spPr/>
    </dgm:pt>
    <dgm:pt modelId="{CC2589EA-360B-4913-A3ED-3D78DFF76287}" type="pres">
      <dgm:prSet presAssocID="{4E99A8FB-A3AD-44FD-BA26-E790B5757A58}" presName="BalanceSpacing1" presStyleCnt="0"/>
      <dgm:spPr/>
    </dgm:pt>
    <dgm:pt modelId="{5D2EC037-FD2F-47F5-AA6E-F62FC07A1DB5}" type="pres">
      <dgm:prSet presAssocID="{EFB07CFD-6A1E-4A73-B858-FEA446451180}" presName="Accent1Text" presStyleLbl="node1" presStyleIdx="3" presStyleCnt="6" custLinFactX="-61466" custLinFactNeighborX="-100000" custLinFactNeighborY="-1263"/>
      <dgm:spPr/>
    </dgm:pt>
    <dgm:pt modelId="{AC2BBB50-5CA5-42DB-B0A0-1ED034AC3C3E}" type="pres">
      <dgm:prSet presAssocID="{EFB07CFD-6A1E-4A73-B858-FEA446451180}" presName="spaceBetweenRectangles" presStyleCnt="0"/>
      <dgm:spPr/>
    </dgm:pt>
    <dgm:pt modelId="{DF9C2DB3-1364-45B4-A0B8-8C9A801DD67F}" type="pres">
      <dgm:prSet presAssocID="{636EA7B3-EACF-4996-8DE0-EC3C931E5516}" presName="composite" presStyleCnt="0"/>
      <dgm:spPr/>
    </dgm:pt>
    <dgm:pt modelId="{2A47F95E-E534-4998-91DF-1AD4D22999D0}" type="pres">
      <dgm:prSet presAssocID="{636EA7B3-EACF-4996-8DE0-EC3C931E5516}" presName="Parent1" presStyleLbl="node1" presStyleIdx="4" presStyleCnt="6" custLinFactNeighborX="-53016" custLinFactNeighborY="-2928">
        <dgm:presLayoutVars>
          <dgm:chMax val="1"/>
          <dgm:chPref val="1"/>
          <dgm:bulletEnabled val="1"/>
        </dgm:presLayoutVars>
      </dgm:prSet>
      <dgm:spPr/>
    </dgm:pt>
    <dgm:pt modelId="{14EB22AA-4E6D-4AAE-BA37-B1D082833533}" type="pres">
      <dgm:prSet presAssocID="{636EA7B3-EACF-4996-8DE0-EC3C931E5516}" presName="Childtext1" presStyleLbl="revTx" presStyleIdx="2" presStyleCnt="3">
        <dgm:presLayoutVars>
          <dgm:chMax val="0"/>
          <dgm:chPref val="0"/>
          <dgm:bulletEnabled val="1"/>
        </dgm:presLayoutVars>
      </dgm:prSet>
      <dgm:spPr/>
    </dgm:pt>
    <dgm:pt modelId="{CF72A97A-1D41-4B9E-AB69-278EB8DE7F07}" type="pres">
      <dgm:prSet presAssocID="{636EA7B3-EACF-4996-8DE0-EC3C931E5516}" presName="BalanceSpacing" presStyleCnt="0"/>
      <dgm:spPr/>
    </dgm:pt>
    <dgm:pt modelId="{E18264B6-D46E-4D37-9B75-B7A317A69969}" type="pres">
      <dgm:prSet presAssocID="{636EA7B3-EACF-4996-8DE0-EC3C931E5516}" presName="BalanceSpacing1" presStyleCnt="0"/>
      <dgm:spPr/>
    </dgm:pt>
    <dgm:pt modelId="{2C4BD11A-AB2F-463F-B538-EDD443B6DFAA}" type="pres">
      <dgm:prSet presAssocID="{0653D388-A29D-4520-9E6D-F6BB55C08FF7}" presName="Accent1Text" presStyleLbl="node1" presStyleIdx="5" presStyleCnt="6" custLinFactNeighborX="-54329" custLinFactNeighborY="-2928"/>
      <dgm:spPr/>
    </dgm:pt>
  </dgm:ptLst>
  <dgm:cxnLst>
    <dgm:cxn modelId="{AAD71D3F-D84C-484F-BB86-047A8DE3CA65}" type="presOf" srcId="{C7173372-D848-429B-9033-52AF2DADC32C}" destId="{9CB46924-77F2-4621-A389-D9F8519CF67D}" srcOrd="0" destOrd="0" presId="urn:microsoft.com/office/officeart/2008/layout/AlternatingHexagons"/>
    <dgm:cxn modelId="{A940A363-F4E6-4251-81FF-ED133380BFA8}" type="presOf" srcId="{0653D388-A29D-4520-9E6D-F6BB55C08FF7}" destId="{2C4BD11A-AB2F-463F-B538-EDD443B6DFAA}" srcOrd="0" destOrd="0" presId="urn:microsoft.com/office/officeart/2008/layout/AlternatingHexagons"/>
    <dgm:cxn modelId="{0B380E6E-2142-468E-B0F9-7B30E4C38342}" type="presOf" srcId="{EFB07CFD-6A1E-4A73-B858-FEA446451180}" destId="{5D2EC037-FD2F-47F5-AA6E-F62FC07A1DB5}" srcOrd="0" destOrd="0" presId="urn:microsoft.com/office/officeart/2008/layout/AlternatingHexagons"/>
    <dgm:cxn modelId="{20AABA92-1486-4047-9C37-07A775FAED56}" type="presOf" srcId="{C7181EAA-FDBF-4B01-A519-7AA37A6940D7}" destId="{50ED5B29-D63F-470B-9DA2-90F68D4333BA}" srcOrd="0" destOrd="0" presId="urn:microsoft.com/office/officeart/2008/layout/AlternatingHexagons"/>
    <dgm:cxn modelId="{96E53A93-1D66-4406-AC85-0AD18E90218A}" srcId="{C7181EAA-FDBF-4B01-A519-7AA37A6940D7}" destId="{636EA7B3-EACF-4996-8DE0-EC3C931E5516}" srcOrd="2" destOrd="0" parTransId="{C8207536-618F-429F-BCB4-1AE5FACD7283}" sibTransId="{0653D388-A29D-4520-9E6D-F6BB55C08FF7}"/>
    <dgm:cxn modelId="{F94EAEAD-757E-4D91-8D2F-7F6EF5BA9B09}" type="presOf" srcId="{636EA7B3-EACF-4996-8DE0-EC3C931E5516}" destId="{2A47F95E-E534-4998-91DF-1AD4D22999D0}" srcOrd="0" destOrd="0" presId="urn:microsoft.com/office/officeart/2008/layout/AlternatingHexagons"/>
    <dgm:cxn modelId="{F2E1A3C1-AA96-4C52-9DEE-5E9845846E03}" srcId="{C7181EAA-FDBF-4B01-A519-7AA37A6940D7}" destId="{4E99A8FB-A3AD-44FD-BA26-E790B5757A58}" srcOrd="1" destOrd="0" parTransId="{4D6B8B72-91B1-42C7-A23C-6FF12F82945B}" sibTransId="{EFB07CFD-6A1E-4A73-B858-FEA446451180}"/>
    <dgm:cxn modelId="{464CB1CB-C5A4-4EBB-85D1-6960822C4368}" type="presOf" srcId="{E26B72E8-B451-48F1-BE12-2A063F5F8721}" destId="{FB785056-2E2C-4C9A-9F02-8B63809D9D55}" srcOrd="0" destOrd="0" presId="urn:microsoft.com/office/officeart/2008/layout/AlternatingHexagons"/>
    <dgm:cxn modelId="{F1C960DB-CAC2-4C60-9473-00B0BD9D36CF}" srcId="{C7181EAA-FDBF-4B01-A519-7AA37A6940D7}" destId="{E26B72E8-B451-48F1-BE12-2A063F5F8721}" srcOrd="0" destOrd="0" parTransId="{DC783E3D-5F5F-4050-A526-847669B1C7D1}" sibTransId="{C7173372-D848-429B-9033-52AF2DADC32C}"/>
    <dgm:cxn modelId="{295BE7FD-A531-4CCC-A163-AE84BC0D0E4D}" type="presOf" srcId="{4E99A8FB-A3AD-44FD-BA26-E790B5757A58}" destId="{B9E9EF3C-533C-40DA-B9E8-0085EFFCF083}" srcOrd="0" destOrd="0" presId="urn:microsoft.com/office/officeart/2008/layout/AlternatingHexagons"/>
    <dgm:cxn modelId="{7232EFAF-7D22-4F1E-AA7C-95EEB2FF3620}" type="presParOf" srcId="{50ED5B29-D63F-470B-9DA2-90F68D4333BA}" destId="{D646571A-A025-48CB-9855-89CC7A1D2B90}" srcOrd="0" destOrd="0" presId="urn:microsoft.com/office/officeart/2008/layout/AlternatingHexagons"/>
    <dgm:cxn modelId="{A8C323BB-9350-4267-8B6C-99DEE4BAA398}" type="presParOf" srcId="{D646571A-A025-48CB-9855-89CC7A1D2B90}" destId="{FB785056-2E2C-4C9A-9F02-8B63809D9D55}" srcOrd="0" destOrd="0" presId="urn:microsoft.com/office/officeart/2008/layout/AlternatingHexagons"/>
    <dgm:cxn modelId="{32ECFD99-D215-4735-B2AB-F8040E04C430}" type="presParOf" srcId="{D646571A-A025-48CB-9855-89CC7A1D2B90}" destId="{D3A6BB5F-B968-4CC6-9C41-A9DD434EAEF3}" srcOrd="1" destOrd="0" presId="urn:microsoft.com/office/officeart/2008/layout/AlternatingHexagons"/>
    <dgm:cxn modelId="{6591ECB5-62B2-453C-AC80-0EFEC2B0B515}" type="presParOf" srcId="{D646571A-A025-48CB-9855-89CC7A1D2B90}" destId="{95DFDC63-53FE-493A-87D7-AB31E22227BE}" srcOrd="2" destOrd="0" presId="urn:microsoft.com/office/officeart/2008/layout/AlternatingHexagons"/>
    <dgm:cxn modelId="{6F8BF7CB-2726-47BF-9891-11F3788F3625}" type="presParOf" srcId="{D646571A-A025-48CB-9855-89CC7A1D2B90}" destId="{366F3806-FC07-4455-A7EE-D1FE49D38F02}" srcOrd="3" destOrd="0" presId="urn:microsoft.com/office/officeart/2008/layout/AlternatingHexagons"/>
    <dgm:cxn modelId="{975809DC-0C96-481F-B683-4C0AA435564E}" type="presParOf" srcId="{D646571A-A025-48CB-9855-89CC7A1D2B90}" destId="{9CB46924-77F2-4621-A389-D9F8519CF67D}" srcOrd="4" destOrd="0" presId="urn:microsoft.com/office/officeart/2008/layout/AlternatingHexagons"/>
    <dgm:cxn modelId="{D774D9C1-0731-43BC-BBAC-2FE96C7B2E07}" type="presParOf" srcId="{50ED5B29-D63F-470B-9DA2-90F68D4333BA}" destId="{13598FD4-8B38-4B74-B0AE-737DD8D35BBC}" srcOrd="1" destOrd="0" presId="urn:microsoft.com/office/officeart/2008/layout/AlternatingHexagons"/>
    <dgm:cxn modelId="{341CA1FA-4EB1-4AAC-8C3D-2F7122BB8BFE}" type="presParOf" srcId="{50ED5B29-D63F-470B-9DA2-90F68D4333BA}" destId="{9E991D5B-312F-4A93-AA93-5181A6AD30E4}" srcOrd="2" destOrd="0" presId="urn:microsoft.com/office/officeart/2008/layout/AlternatingHexagons"/>
    <dgm:cxn modelId="{8B78ED91-D732-4B03-9EE4-801DEF9B86CF}" type="presParOf" srcId="{9E991D5B-312F-4A93-AA93-5181A6AD30E4}" destId="{B9E9EF3C-533C-40DA-B9E8-0085EFFCF083}" srcOrd="0" destOrd="0" presId="urn:microsoft.com/office/officeart/2008/layout/AlternatingHexagons"/>
    <dgm:cxn modelId="{1AB0F992-EF9E-430D-ABFB-E714877832A0}" type="presParOf" srcId="{9E991D5B-312F-4A93-AA93-5181A6AD30E4}" destId="{BA31C0C0-5C29-4512-9AA9-964EC3DF70B8}" srcOrd="1" destOrd="0" presId="urn:microsoft.com/office/officeart/2008/layout/AlternatingHexagons"/>
    <dgm:cxn modelId="{3C35701F-3CB7-4B57-9A4B-6B357D56939B}" type="presParOf" srcId="{9E991D5B-312F-4A93-AA93-5181A6AD30E4}" destId="{6A4E3A9C-FF68-4249-924D-EC35529FE4A4}" srcOrd="2" destOrd="0" presId="urn:microsoft.com/office/officeart/2008/layout/AlternatingHexagons"/>
    <dgm:cxn modelId="{41D779C8-268C-4C23-A678-BB898580FE87}" type="presParOf" srcId="{9E991D5B-312F-4A93-AA93-5181A6AD30E4}" destId="{CC2589EA-360B-4913-A3ED-3D78DFF76287}" srcOrd="3" destOrd="0" presId="urn:microsoft.com/office/officeart/2008/layout/AlternatingHexagons"/>
    <dgm:cxn modelId="{F6670953-AD9C-4BB2-B069-1A197A302DE4}" type="presParOf" srcId="{9E991D5B-312F-4A93-AA93-5181A6AD30E4}" destId="{5D2EC037-FD2F-47F5-AA6E-F62FC07A1DB5}" srcOrd="4" destOrd="0" presId="urn:microsoft.com/office/officeart/2008/layout/AlternatingHexagons"/>
    <dgm:cxn modelId="{C942757A-E112-4C82-BAD2-8E07FCA23C71}" type="presParOf" srcId="{50ED5B29-D63F-470B-9DA2-90F68D4333BA}" destId="{AC2BBB50-5CA5-42DB-B0A0-1ED034AC3C3E}" srcOrd="3" destOrd="0" presId="urn:microsoft.com/office/officeart/2008/layout/AlternatingHexagons"/>
    <dgm:cxn modelId="{B559FD43-7295-4A67-9F0E-20E849DA6AE0}" type="presParOf" srcId="{50ED5B29-D63F-470B-9DA2-90F68D4333BA}" destId="{DF9C2DB3-1364-45B4-A0B8-8C9A801DD67F}" srcOrd="4" destOrd="0" presId="urn:microsoft.com/office/officeart/2008/layout/AlternatingHexagons"/>
    <dgm:cxn modelId="{27DDE689-028E-479C-A34E-B735DFBCA102}" type="presParOf" srcId="{DF9C2DB3-1364-45B4-A0B8-8C9A801DD67F}" destId="{2A47F95E-E534-4998-91DF-1AD4D22999D0}" srcOrd="0" destOrd="0" presId="urn:microsoft.com/office/officeart/2008/layout/AlternatingHexagons"/>
    <dgm:cxn modelId="{D154C6AA-AE87-45F6-9963-287949670E36}" type="presParOf" srcId="{DF9C2DB3-1364-45B4-A0B8-8C9A801DD67F}" destId="{14EB22AA-4E6D-4AAE-BA37-B1D082833533}" srcOrd="1" destOrd="0" presId="urn:microsoft.com/office/officeart/2008/layout/AlternatingHexagons"/>
    <dgm:cxn modelId="{A6CD8642-74F1-484F-A818-FDEBAD386886}" type="presParOf" srcId="{DF9C2DB3-1364-45B4-A0B8-8C9A801DD67F}" destId="{CF72A97A-1D41-4B9E-AB69-278EB8DE7F07}" srcOrd="2" destOrd="0" presId="urn:microsoft.com/office/officeart/2008/layout/AlternatingHexagons"/>
    <dgm:cxn modelId="{2A83301F-6C7B-4199-A580-CA3792EBE8AD}" type="presParOf" srcId="{DF9C2DB3-1364-45B4-A0B8-8C9A801DD67F}" destId="{E18264B6-D46E-4D37-9B75-B7A317A69969}" srcOrd="3" destOrd="0" presId="urn:microsoft.com/office/officeart/2008/layout/AlternatingHexagons"/>
    <dgm:cxn modelId="{70AC0943-543D-43B4-9F14-071943967B96}" type="presParOf" srcId="{DF9C2DB3-1364-45B4-A0B8-8C9A801DD67F}" destId="{2C4BD11A-AB2F-463F-B538-EDD443B6DFA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85056-2E2C-4C9A-9F02-8B63809D9D55}">
      <dsp:nvSpPr>
        <dsp:cNvPr id="0" name=""/>
        <dsp:cNvSpPr/>
      </dsp:nvSpPr>
      <dsp:spPr>
        <a:xfrm rot="5400000">
          <a:off x="2844547" y="145820"/>
          <a:ext cx="1817191" cy="158095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accent3">
                  <a:lumMod val="9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Malla Armex </a:t>
          </a:r>
          <a:r>
            <a:rPr lang="es-MX" sz="1800" b="1" kern="1200" dirty="0">
              <a:solidFill>
                <a:schemeClr val="accent3">
                  <a:lumMod val="9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Ø</a:t>
          </a:r>
          <a:r>
            <a:rPr lang="es-MX" sz="1800" b="1" kern="1200" dirty="0">
              <a:solidFill>
                <a:schemeClr val="accent3">
                  <a:lumMod val="9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6 mm @ 15 cm</a:t>
          </a:r>
          <a:endParaRPr lang="es-EC" sz="1800" kern="1200" dirty="0">
            <a:solidFill>
              <a:schemeClr val="accent3">
                <a:lumMod val="95000"/>
              </a:schemeClr>
            </a:solidFill>
          </a:endParaRPr>
        </a:p>
      </dsp:txBody>
      <dsp:txXfrm rot="-5400000">
        <a:off x="3209030" y="310882"/>
        <a:ext cx="1088224" cy="1250833"/>
      </dsp:txXfrm>
    </dsp:sp>
    <dsp:sp modelId="{D3A6BB5F-B968-4CC6-9C41-A9DD434EAEF3}">
      <dsp:nvSpPr>
        <dsp:cNvPr id="0" name=""/>
        <dsp:cNvSpPr/>
      </dsp:nvSpPr>
      <dsp:spPr>
        <a:xfrm>
          <a:off x="5357758" y="365246"/>
          <a:ext cx="2027985" cy="1090314"/>
        </a:xfrm>
        <a:prstGeom prst="rect">
          <a:avLst/>
        </a:prstGeom>
        <a:noFill/>
        <a:ln>
          <a:noFill/>
        </a:ln>
        <a:effectLst/>
      </dsp:spPr>
      <dsp:style>
        <a:lnRef idx="0">
          <a:scrgbClr r="0" g="0" b="0"/>
        </a:lnRef>
        <a:fillRef idx="0">
          <a:scrgbClr r="0" g="0" b="0"/>
        </a:fillRef>
        <a:effectRef idx="0">
          <a:scrgbClr r="0" g="0" b="0"/>
        </a:effectRef>
        <a:fontRef idx="minor"/>
      </dsp:style>
    </dsp:sp>
    <dsp:sp modelId="{9CB46924-77F2-4621-A389-D9F8519CF67D}">
      <dsp:nvSpPr>
        <dsp:cNvPr id="0" name=""/>
        <dsp:cNvSpPr/>
      </dsp:nvSpPr>
      <dsp:spPr>
        <a:xfrm rot="5400000">
          <a:off x="1116356" y="121561"/>
          <a:ext cx="1817191" cy="1580956"/>
        </a:xfrm>
        <a:prstGeom prst="hexagon">
          <a:avLst>
            <a:gd name="adj" fmla="val 25000"/>
            <a:gd name="vf" fmla="val 115470"/>
          </a:avLst>
        </a:prstGeom>
        <a:solidFill>
          <a:schemeClr val="accent2">
            <a:hueOff val="-2880000"/>
            <a:satOff val="-10001"/>
            <a:lumOff val="12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Propuesta 1:</a:t>
          </a:r>
        </a:p>
      </dsp:txBody>
      <dsp:txXfrm rot="-5400000">
        <a:off x="1480839" y="286623"/>
        <a:ext cx="1088224" cy="1250833"/>
      </dsp:txXfrm>
    </dsp:sp>
    <dsp:sp modelId="{B9E9EF3C-533C-40DA-B9E8-0085EFFCF083}">
      <dsp:nvSpPr>
        <dsp:cNvPr id="0" name=""/>
        <dsp:cNvSpPr/>
      </dsp:nvSpPr>
      <dsp:spPr>
        <a:xfrm rot="5400000">
          <a:off x="3636640" y="1639406"/>
          <a:ext cx="1817191" cy="1580956"/>
        </a:xfrm>
        <a:prstGeom prst="hexagon">
          <a:avLst>
            <a:gd name="adj" fmla="val 25000"/>
            <a:gd name="vf" fmla="val 115470"/>
          </a:avLst>
        </a:prstGeom>
        <a:solidFill>
          <a:schemeClr val="accent2">
            <a:hueOff val="-5760000"/>
            <a:satOff val="-20001"/>
            <a:lumOff val="24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Malla Armex </a:t>
          </a: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Ø</a:t>
          </a: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8 mm @ 15 cm</a:t>
          </a:r>
          <a:endParaRPr lang="es-EC" sz="1800" kern="1200" dirty="0">
            <a:solidFill>
              <a:schemeClr val="tx1"/>
            </a:solidFill>
          </a:endParaRPr>
        </a:p>
      </dsp:txBody>
      <dsp:txXfrm rot="-5400000">
        <a:off x="4001123" y="1804468"/>
        <a:ext cx="1088224" cy="1250833"/>
      </dsp:txXfrm>
    </dsp:sp>
    <dsp:sp modelId="{BA31C0C0-5C29-4512-9AA9-964EC3DF70B8}">
      <dsp:nvSpPr>
        <dsp:cNvPr id="0" name=""/>
        <dsp:cNvSpPr/>
      </dsp:nvSpPr>
      <dsp:spPr>
        <a:xfrm>
          <a:off x="843855" y="1907678"/>
          <a:ext cx="1962566" cy="1090314"/>
        </a:xfrm>
        <a:prstGeom prst="rect">
          <a:avLst/>
        </a:prstGeom>
        <a:noFill/>
        <a:ln>
          <a:noFill/>
        </a:ln>
        <a:effectLst/>
      </dsp:spPr>
      <dsp:style>
        <a:lnRef idx="0">
          <a:scrgbClr r="0" g="0" b="0"/>
        </a:lnRef>
        <a:fillRef idx="0">
          <a:scrgbClr r="0" g="0" b="0"/>
        </a:fillRef>
        <a:effectRef idx="0">
          <a:scrgbClr r="0" g="0" b="0"/>
        </a:effectRef>
        <a:fontRef idx="minor"/>
      </dsp:style>
    </dsp:sp>
    <dsp:sp modelId="{5D2EC037-FD2F-47F5-AA6E-F62FC07A1DB5}">
      <dsp:nvSpPr>
        <dsp:cNvPr id="0" name=""/>
        <dsp:cNvSpPr/>
      </dsp:nvSpPr>
      <dsp:spPr>
        <a:xfrm rot="5400000">
          <a:off x="1908449" y="1639406"/>
          <a:ext cx="1817191" cy="1580956"/>
        </a:xfrm>
        <a:prstGeom prst="hexagon">
          <a:avLst>
            <a:gd name="adj" fmla="val 25000"/>
            <a:gd name="vf" fmla="val 115470"/>
          </a:avLst>
        </a:prstGeom>
        <a:solidFill>
          <a:schemeClr val="accent2">
            <a:hueOff val="-8640000"/>
            <a:satOff val="-30002"/>
            <a:lumOff val="36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Propuesta 2:</a:t>
          </a:r>
        </a:p>
      </dsp:txBody>
      <dsp:txXfrm rot="-5400000">
        <a:off x="2272932" y="1804468"/>
        <a:ext cx="1088224" cy="1250833"/>
      </dsp:txXfrm>
    </dsp:sp>
    <dsp:sp modelId="{2A47F95E-E534-4998-91DF-1AD4D22999D0}">
      <dsp:nvSpPr>
        <dsp:cNvPr id="0" name=""/>
        <dsp:cNvSpPr/>
      </dsp:nvSpPr>
      <dsp:spPr>
        <a:xfrm rot="5400000">
          <a:off x="2772551" y="3151582"/>
          <a:ext cx="1817191" cy="1580956"/>
        </a:xfrm>
        <a:prstGeom prst="hexagon">
          <a:avLst>
            <a:gd name="adj" fmla="val 25000"/>
            <a:gd name="vf" fmla="val 115470"/>
          </a:avLst>
        </a:prstGeom>
        <a:solidFill>
          <a:schemeClr val="accent2">
            <a:hueOff val="-11520000"/>
            <a:satOff val="-40002"/>
            <a:lumOff val="48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Malla Armex 2 </a:t>
          </a: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Ø</a:t>
          </a: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8 mm @ 15 cm</a:t>
          </a:r>
          <a:endParaRPr lang="es-EC" sz="1800" kern="1200" dirty="0">
            <a:solidFill>
              <a:schemeClr val="tx1"/>
            </a:solidFill>
          </a:endParaRPr>
        </a:p>
      </dsp:txBody>
      <dsp:txXfrm rot="-5400000">
        <a:off x="3137034" y="3316644"/>
        <a:ext cx="1088224" cy="1250833"/>
      </dsp:txXfrm>
    </dsp:sp>
    <dsp:sp modelId="{14EB22AA-4E6D-4AAE-BA37-B1D082833533}">
      <dsp:nvSpPr>
        <dsp:cNvPr id="0" name=""/>
        <dsp:cNvSpPr/>
      </dsp:nvSpPr>
      <dsp:spPr>
        <a:xfrm>
          <a:off x="5357758" y="3450110"/>
          <a:ext cx="2027985" cy="1090314"/>
        </a:xfrm>
        <a:prstGeom prst="rect">
          <a:avLst/>
        </a:prstGeom>
        <a:noFill/>
        <a:ln>
          <a:noFill/>
        </a:ln>
        <a:effectLst/>
      </dsp:spPr>
      <dsp:style>
        <a:lnRef idx="0">
          <a:scrgbClr r="0" g="0" b="0"/>
        </a:lnRef>
        <a:fillRef idx="0">
          <a:scrgbClr r="0" g="0" b="0"/>
        </a:fillRef>
        <a:effectRef idx="0">
          <a:scrgbClr r="0" g="0" b="0"/>
        </a:effectRef>
        <a:fontRef idx="minor"/>
      </dsp:style>
    </dsp:sp>
    <dsp:sp modelId="{2C4BD11A-AB2F-463F-B538-EDD443B6DFAA}">
      <dsp:nvSpPr>
        <dsp:cNvPr id="0" name=""/>
        <dsp:cNvSpPr/>
      </dsp:nvSpPr>
      <dsp:spPr>
        <a:xfrm rot="5400000">
          <a:off x="1044360" y="3151582"/>
          <a:ext cx="1817191" cy="1580956"/>
        </a:xfrm>
        <a:prstGeom prst="hexagon">
          <a:avLst>
            <a:gd name="adj" fmla="val 25000"/>
            <a:gd name="vf" fmla="val 115470"/>
          </a:avLst>
        </a:prstGeom>
        <a:solidFill>
          <a:schemeClr val="accent2">
            <a:hueOff val="-14400000"/>
            <a:satOff val="-50003"/>
            <a:lumOff val="60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Propuesta 3:</a:t>
          </a:r>
        </a:p>
      </dsp:txBody>
      <dsp:txXfrm rot="-5400000">
        <a:off x="1408843" y="3316644"/>
        <a:ext cx="1088224" cy="12508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11533AB-6BDC-40B4-B8F8-C83BE21274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s-EC"/>
          </a:p>
        </p:txBody>
      </p:sp>
      <p:sp>
        <p:nvSpPr>
          <p:cNvPr id="3" name="Marcador de fecha 2">
            <a:extLst>
              <a:ext uri="{FF2B5EF4-FFF2-40B4-BE49-F238E27FC236}">
                <a16:creationId xmlns:a16="http://schemas.microsoft.com/office/drawing/2014/main" id="{1A43340F-59CB-40EB-A0C3-92A7AC3CD4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00A3D3D-AB12-418B-BBA3-746AACCA1145}" type="datetimeFigureOut">
              <a:rPr lang="es-EC"/>
              <a:pPr>
                <a:defRPr/>
              </a:pPr>
              <a:t>18/03/2021</a:t>
            </a:fld>
            <a:endParaRPr lang="es-EC"/>
          </a:p>
        </p:txBody>
      </p:sp>
      <p:sp>
        <p:nvSpPr>
          <p:cNvPr id="4" name="Marcador de imagen de diapositiva 3">
            <a:extLst>
              <a:ext uri="{FF2B5EF4-FFF2-40B4-BE49-F238E27FC236}">
                <a16:creationId xmlns:a16="http://schemas.microsoft.com/office/drawing/2014/main" id="{8D9BD991-5BA4-4068-96BF-E4A53B27832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Marcador de notas 4">
            <a:extLst>
              <a:ext uri="{FF2B5EF4-FFF2-40B4-BE49-F238E27FC236}">
                <a16:creationId xmlns:a16="http://schemas.microsoft.com/office/drawing/2014/main" id="{D8CABF0C-D0E7-412B-8DAC-C3B750DF3FB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Marcador de pie de página 5">
            <a:extLst>
              <a:ext uri="{FF2B5EF4-FFF2-40B4-BE49-F238E27FC236}">
                <a16:creationId xmlns:a16="http://schemas.microsoft.com/office/drawing/2014/main" id="{AB058ECA-078E-473F-B635-1DD7AC5C3FF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s-EC"/>
          </a:p>
        </p:txBody>
      </p:sp>
      <p:sp>
        <p:nvSpPr>
          <p:cNvPr id="7" name="Marcador de número de diapositiva 6">
            <a:extLst>
              <a:ext uri="{FF2B5EF4-FFF2-40B4-BE49-F238E27FC236}">
                <a16:creationId xmlns:a16="http://schemas.microsoft.com/office/drawing/2014/main" id="{12D5CC25-25A6-4440-B8BB-03FCF2F45A1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6FC796E-6205-4602-B025-ECA392066C6B}"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1986 Y 2007</a:t>
            </a:r>
          </a:p>
        </p:txBody>
      </p:sp>
      <p:sp>
        <p:nvSpPr>
          <p:cNvPr id="4" name="Marcador de número de diapositiva 3"/>
          <p:cNvSpPr>
            <a:spLocks noGrp="1"/>
          </p:cNvSpPr>
          <p:nvPr>
            <p:ph type="sldNum" sz="quarter" idx="5"/>
          </p:nvPr>
        </p:nvSpPr>
        <p:spPr/>
        <p:txBody>
          <a:bodyPr/>
          <a:lstStyle/>
          <a:p>
            <a:pPr>
              <a:defRPr/>
            </a:pPr>
            <a:fld id="{36FC796E-6205-4602-B025-ECA392066C6B}" type="slidenum">
              <a:rPr lang="es-EC" smtClean="0"/>
              <a:pPr>
                <a:defRPr/>
              </a:pPr>
              <a:t>5</a:t>
            </a:fld>
            <a:endParaRPr lang="es-EC"/>
          </a:p>
        </p:txBody>
      </p:sp>
    </p:spTree>
    <p:extLst>
      <p:ext uri="{BB962C8B-B14F-4D97-AF65-F5344CB8AC3E}">
        <p14:creationId xmlns:p14="http://schemas.microsoft.com/office/powerpoint/2010/main" val="180899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a:extLst>
              <a:ext uri="{FF2B5EF4-FFF2-40B4-BE49-F238E27FC236}">
                <a16:creationId xmlns:a16="http://schemas.microsoft.com/office/drawing/2014/main" id="{756AD5EE-A11F-4E58-B5F5-8396C5A21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a:extLst>
              <a:ext uri="{FF2B5EF4-FFF2-40B4-BE49-F238E27FC236}">
                <a16:creationId xmlns:a16="http://schemas.microsoft.com/office/drawing/2014/main" id="{1DAA9EF3-4180-4B44-ACE3-0AB77ACDBE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C" altLang="es-EC"/>
              <a:t>Una vez aplicados los apoyos se vuelve a realizar el análisis no lineal en los bloques, obteniéndose los siguientes espectros de aceleración desplazamiento</a:t>
            </a:r>
          </a:p>
        </p:txBody>
      </p:sp>
      <p:sp>
        <p:nvSpPr>
          <p:cNvPr id="32772" name="Marcador de número de diapositiva 3">
            <a:extLst>
              <a:ext uri="{FF2B5EF4-FFF2-40B4-BE49-F238E27FC236}">
                <a16:creationId xmlns:a16="http://schemas.microsoft.com/office/drawing/2014/main" id="{A297988C-989B-465A-B301-41B4AC5D8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3A8B68-891D-4A60-B284-9212BA50ACB2}" type="slidenum">
              <a:rPr lang="es-EC" altLang="es-EC"/>
              <a:pPr/>
              <a:t>25</a:t>
            </a:fld>
            <a:endParaRPr lang="es-EC" alt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a:extLst>
              <a:ext uri="{FF2B5EF4-FFF2-40B4-BE49-F238E27FC236}">
                <a16:creationId xmlns:a16="http://schemas.microsoft.com/office/drawing/2014/main" id="{73D4D7B5-5B1D-4456-A064-9B85E3B5AD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a:extLst>
              <a:ext uri="{FF2B5EF4-FFF2-40B4-BE49-F238E27FC236}">
                <a16:creationId xmlns:a16="http://schemas.microsoft.com/office/drawing/2014/main" id="{DE85C243-00C9-4AD2-90D3-31EEC2FA02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
        <p:nvSpPr>
          <p:cNvPr id="34820" name="Marcador de número de diapositiva 3">
            <a:extLst>
              <a:ext uri="{FF2B5EF4-FFF2-40B4-BE49-F238E27FC236}">
                <a16:creationId xmlns:a16="http://schemas.microsoft.com/office/drawing/2014/main" id="{D5AABAB0-D9CD-4BB7-89A9-2072333FF7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482197-66F6-4267-931A-01A4EFC3FA4C}" type="slidenum">
              <a:rPr lang="es-EC" altLang="es-EC"/>
              <a:pPr/>
              <a:t>26</a:t>
            </a:fld>
            <a:endParaRPr lang="es-EC" alt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a:extLst>
              <a:ext uri="{FF2B5EF4-FFF2-40B4-BE49-F238E27FC236}">
                <a16:creationId xmlns:a16="http://schemas.microsoft.com/office/drawing/2014/main" id="{B799237E-0F9E-42CF-8F89-83679ACB79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a:extLst>
              <a:ext uri="{FF2B5EF4-FFF2-40B4-BE49-F238E27FC236}">
                <a16:creationId xmlns:a16="http://schemas.microsoft.com/office/drawing/2014/main" id="{6432A0A2-6213-4B67-A68F-7742254D6E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
        <p:nvSpPr>
          <p:cNvPr id="36868" name="Marcador de número de diapositiva 3">
            <a:extLst>
              <a:ext uri="{FF2B5EF4-FFF2-40B4-BE49-F238E27FC236}">
                <a16:creationId xmlns:a16="http://schemas.microsoft.com/office/drawing/2014/main" id="{F4932BA0-B305-4D07-BC40-82946864E8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25617B-04CE-4CEB-93BF-C457F01BCE0D}" type="slidenum">
              <a:rPr lang="es-EC" altLang="es-EC"/>
              <a:pPr/>
              <a:t>27</a:t>
            </a:fld>
            <a:endParaRPr lang="es-EC" alt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E7662094-85DF-47AD-8CDE-433047E9B8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id="{49A1C56C-8D92-40D5-8A5F-3D71F653CF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C" altLang="es-EC"/>
              <a:t>En estos casos, el punto de desempeño ya se encuentra cuando existe un desplazamiento menor a 2 cm, por lo que se puede catalogar que las estructuras están en un nivel de desempeño de ocupación inmediata. Sin embargo, el bloque B no tiene un punto de desempeño en el sentido Y.</a:t>
            </a:r>
          </a:p>
        </p:txBody>
      </p:sp>
      <p:sp>
        <p:nvSpPr>
          <p:cNvPr id="38916" name="Marcador de número de diapositiva 3">
            <a:extLst>
              <a:ext uri="{FF2B5EF4-FFF2-40B4-BE49-F238E27FC236}">
                <a16:creationId xmlns:a16="http://schemas.microsoft.com/office/drawing/2014/main" id="{0CA9C2B3-A088-4B03-92E3-DAC49E8AF2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D93305-14E0-4E1E-8BE0-5BE7E9A1B47C}" type="slidenum">
              <a:rPr lang="es-EC" altLang="es-EC"/>
              <a:pPr/>
              <a:t>28</a:t>
            </a:fld>
            <a:endParaRPr lang="es-EC" alt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a:extLst>
              <a:ext uri="{FF2B5EF4-FFF2-40B4-BE49-F238E27FC236}">
                <a16:creationId xmlns:a16="http://schemas.microsoft.com/office/drawing/2014/main" id="{20D8E295-F3E5-4281-949A-B2F99A29CD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a:extLst>
              <a:ext uri="{FF2B5EF4-FFF2-40B4-BE49-F238E27FC236}">
                <a16:creationId xmlns:a16="http://schemas.microsoft.com/office/drawing/2014/main" id="{473E16AF-48E1-4E71-8F95-CF27CD9CDC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C" altLang="es-EC" dirty="0"/>
              <a:t>Una vez que se ha incluido el refuerzo en los dos primeros pisos, se colocó el acero en las mamposterías del tercero y cuarto piso. Cabe recalcar que únicamente existe mampostería que puede ser reforzada en el eje Y.  </a:t>
            </a:r>
          </a:p>
        </p:txBody>
      </p:sp>
      <p:sp>
        <p:nvSpPr>
          <p:cNvPr id="41988" name="Marcador de número de diapositiva 3">
            <a:extLst>
              <a:ext uri="{FF2B5EF4-FFF2-40B4-BE49-F238E27FC236}">
                <a16:creationId xmlns:a16="http://schemas.microsoft.com/office/drawing/2014/main" id="{4F464390-3B80-45D3-B795-D9AF779276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BF3F58-0094-47D2-876E-3275CDF0C095}" type="slidenum">
              <a:rPr lang="es-EC" altLang="es-EC"/>
              <a:pPr/>
              <a:t>30</a:t>
            </a:fld>
            <a:endParaRPr lang="es-EC" alt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a:extLst>
              <a:ext uri="{FF2B5EF4-FFF2-40B4-BE49-F238E27FC236}">
                <a16:creationId xmlns:a16="http://schemas.microsoft.com/office/drawing/2014/main" id="{001CD776-0372-4EF2-8502-B3494BA770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a:extLst>
              <a:ext uri="{FF2B5EF4-FFF2-40B4-BE49-F238E27FC236}">
                <a16:creationId xmlns:a16="http://schemas.microsoft.com/office/drawing/2014/main" id="{374D4560-FB33-4B0A-94F2-93086E7EB6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
        <p:nvSpPr>
          <p:cNvPr id="44036" name="Marcador de número de diapositiva 3">
            <a:extLst>
              <a:ext uri="{FF2B5EF4-FFF2-40B4-BE49-F238E27FC236}">
                <a16:creationId xmlns:a16="http://schemas.microsoft.com/office/drawing/2014/main" id="{3CDB0534-8BAA-4498-95F7-AE32EC21CB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E9DFB5-FD7C-470C-A9D9-59F0B72F065C}" type="slidenum">
              <a:rPr lang="es-EC" altLang="es-EC"/>
              <a:pPr/>
              <a:t>31</a:t>
            </a:fld>
            <a:endParaRPr lang="es-EC" alt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a:extLst>
              <a:ext uri="{FF2B5EF4-FFF2-40B4-BE49-F238E27FC236}">
                <a16:creationId xmlns:a16="http://schemas.microsoft.com/office/drawing/2014/main" id="{113FD7ED-7175-4B5E-841A-8A6957FB4A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Marcador de notas 2">
            <a:extLst>
              <a:ext uri="{FF2B5EF4-FFF2-40B4-BE49-F238E27FC236}">
                <a16:creationId xmlns:a16="http://schemas.microsoft.com/office/drawing/2014/main" id="{8C939DB5-DFCF-4D60-AA15-7BA69C3B7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
        <p:nvSpPr>
          <p:cNvPr id="47108" name="Marcador de número de diapositiva 3">
            <a:extLst>
              <a:ext uri="{FF2B5EF4-FFF2-40B4-BE49-F238E27FC236}">
                <a16:creationId xmlns:a16="http://schemas.microsoft.com/office/drawing/2014/main" id="{8B68AF4E-FDC0-405A-8FF7-CBBE6F4827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217EC1-DE30-468F-A701-F52813E3654C}" type="slidenum">
              <a:rPr lang="es-EC" altLang="es-EC"/>
              <a:pPr/>
              <a:t>33</a:t>
            </a:fld>
            <a:endParaRPr lang="es-EC" alt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a:extLst>
              <a:ext uri="{FF2B5EF4-FFF2-40B4-BE49-F238E27FC236}">
                <a16:creationId xmlns:a16="http://schemas.microsoft.com/office/drawing/2014/main" id="{36230CCC-080F-44DE-AA48-99F7AC60D1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a:extLst>
              <a:ext uri="{FF2B5EF4-FFF2-40B4-BE49-F238E27FC236}">
                <a16:creationId xmlns:a16="http://schemas.microsoft.com/office/drawing/2014/main" id="{CEEE30C7-359F-4414-8AA4-7C3FB64349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altLang="es-EC" sz="1800">
                <a:latin typeface="Arial" panose="020B0604020202020204" pitchFamily="34" charset="0"/>
                <a:ea typeface="Calibri" panose="020F0502020204030204" pitchFamily="34" charset="0"/>
                <a:cs typeface="Times New Roman" panose="02020603050405020304" pitchFamily="18" charset="0"/>
              </a:rPr>
              <a:t>Como era de esperar, al aplicar el refuerzo, los valores de las derivas disminuyen aún más. Para todos los casos de carga, la deriva inelástica es tan baja que no sobrepasa ningún límite propuesto por las normativas ecuatoriana, chilena y peruana.</a:t>
            </a:r>
            <a:endParaRPr lang="es-EC" altLang="es-EC">
              <a:ea typeface="Calibri" panose="020F0502020204030204" pitchFamily="34" charset="0"/>
              <a:cs typeface="Times New Roman" panose="02020603050405020304" pitchFamily="18" charset="0"/>
            </a:endParaRPr>
          </a:p>
        </p:txBody>
      </p:sp>
      <p:sp>
        <p:nvSpPr>
          <p:cNvPr id="55300" name="Marcador de número de diapositiva 3">
            <a:extLst>
              <a:ext uri="{FF2B5EF4-FFF2-40B4-BE49-F238E27FC236}">
                <a16:creationId xmlns:a16="http://schemas.microsoft.com/office/drawing/2014/main" id="{84EF4720-516C-4DD6-B5C2-AF868FB81B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CA5DDC-C4D3-4B8D-A824-CBB3F34901CD}" type="slidenum">
              <a:rPr lang="es-EC" altLang="es-EC"/>
              <a:pPr/>
              <a:t>40</a:t>
            </a:fld>
            <a:endParaRPr lang="es-EC" alt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14:m>
                  <m:oMath xmlns:m="http://schemas.openxmlformats.org/officeDocument/2006/math">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𝐸𝑐</m:t>
                    </m:r>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=4,7∗</m:t>
                    </m:r>
                    <m:rad>
                      <m:radPr>
                        <m:degHide m:val="on"/>
                        <m:ctrlPr>
                          <a:rPr lang="es-EC" sz="1800" i="1">
                            <a:effectLst/>
                            <a:latin typeface="Cambria Math" panose="02040503050406030204" pitchFamily="18" charset="0"/>
                          </a:rPr>
                        </m:ctrlPr>
                      </m:radPr>
                      <m:deg/>
                      <m:e>
                        <m:sSup>
                          <m:sSupPr>
                            <m:ctrlPr>
                              <a:rPr lang="es-EC" sz="1800" i="1">
                                <a:effectLst/>
                                <a:latin typeface="Cambria Math" panose="02040503050406030204" pitchFamily="18" charset="0"/>
                              </a:rPr>
                            </m:ctrlPr>
                          </m:sSup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s-MX"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s-MX" sz="1800" i="1">
                            <a:effectLst/>
                            <a:latin typeface="Cambria Math" panose="02040503050406030204" pitchFamily="18" charset="0"/>
                            <a:ea typeface="Calibri" panose="020F0502020204030204" pitchFamily="34" charset="0"/>
                            <a:cs typeface="Times New Roman" panose="02020603050405020304" pitchFamily="18" charset="0"/>
                          </a:rPr>
                          <m:t>𝑐</m:t>
                        </m:r>
                      </m:e>
                    </m:rad>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C" dirty="0"/>
                  <a:t> </a:t>
                </a:r>
                <a14:m>
                  <m:oMath xmlns:m="http://schemas.openxmlformats.org/officeDocument/2006/math">
                    <m:r>
                      <a:rPr lang="es-MX" sz="1200" i="1" kern="1200" smtClean="0">
                        <a:solidFill>
                          <a:schemeClr val="tx1"/>
                        </a:solidFill>
                        <a:effectLst/>
                        <a:latin typeface="Cambria Math" panose="02040503050406030204" pitchFamily="18" charset="0"/>
                        <a:ea typeface="+mn-ea"/>
                        <a:cs typeface="+mn-cs"/>
                      </a:rPr>
                      <m:t>𝐸𝑐</m:t>
                    </m:r>
                    <m:r>
                      <a:rPr lang="es-MX" sz="1200" i="1" kern="1200" smtClean="0">
                        <a:solidFill>
                          <a:schemeClr val="tx1"/>
                        </a:solidFill>
                        <a:effectLst/>
                        <a:latin typeface="Cambria Math" panose="02040503050406030204" pitchFamily="18" charset="0"/>
                        <a:ea typeface="+mn-ea"/>
                        <a:cs typeface="+mn-cs"/>
                      </a:rPr>
                      <m:t>=4,7∗</m:t>
                    </m:r>
                    <m:rad>
                      <m:radPr>
                        <m:degHide m:val="on"/>
                        <m:ctrlPr>
                          <a:rPr lang="es-EC" sz="1200" i="1" kern="1200">
                            <a:solidFill>
                              <a:schemeClr val="tx1"/>
                            </a:solidFill>
                            <a:effectLst/>
                            <a:latin typeface="Cambria Math" panose="02040503050406030204" pitchFamily="18" charset="0"/>
                            <a:ea typeface="+mn-ea"/>
                            <a:cs typeface="+mn-cs"/>
                          </a:rPr>
                        </m:ctrlPr>
                      </m:radPr>
                      <m:deg/>
                      <m:e>
                        <m:r>
                          <a:rPr lang="es-MX" sz="1200" i="1" kern="1200">
                            <a:solidFill>
                              <a:schemeClr val="tx1"/>
                            </a:solidFill>
                            <a:effectLst/>
                            <a:latin typeface="Cambria Math" panose="02040503050406030204" pitchFamily="18" charset="0"/>
                            <a:ea typeface="+mn-ea"/>
                            <a:cs typeface="+mn-cs"/>
                          </a:rPr>
                          <m:t>20,59</m:t>
                        </m:r>
                      </m:e>
                    </m:rad>
                    <m:r>
                      <a:rPr lang="es-MX" sz="1200" i="1" kern="1200">
                        <a:solidFill>
                          <a:schemeClr val="tx1"/>
                        </a:solidFill>
                        <a:effectLst/>
                        <a:latin typeface="Cambria Math" panose="02040503050406030204" pitchFamily="18" charset="0"/>
                        <a:ea typeface="+mn-ea"/>
                        <a:cs typeface="+mn-cs"/>
                      </a:rPr>
                      <m:t>=21,33 </m:t>
                    </m:r>
                    <m:r>
                      <a:rPr lang="es-MX" sz="1200" i="1" kern="1200">
                        <a:solidFill>
                          <a:schemeClr val="tx1"/>
                        </a:solidFill>
                        <a:effectLst/>
                        <a:latin typeface="Cambria Math" panose="02040503050406030204" pitchFamily="18" charset="0"/>
                        <a:ea typeface="+mn-ea"/>
                        <a:cs typeface="+mn-cs"/>
                      </a:rPr>
                      <m:t>𝐺𝑃𝑎</m:t>
                    </m:r>
                    <m:r>
                      <a:rPr lang="es-MX" sz="1200" i="1" kern="1200">
                        <a:solidFill>
                          <a:schemeClr val="tx1"/>
                        </a:solidFill>
                        <a:effectLst/>
                        <a:latin typeface="Cambria Math" panose="02040503050406030204" pitchFamily="18" charset="0"/>
                        <a:ea typeface="+mn-ea"/>
                        <a:cs typeface="+mn-cs"/>
                      </a:rPr>
                      <m:t>= 217493.94 </m:t>
                    </m:r>
                    <m:r>
                      <a:rPr lang="es-MX" sz="1200" i="1" kern="1200">
                        <a:solidFill>
                          <a:schemeClr val="tx1"/>
                        </a:solidFill>
                        <a:effectLst/>
                        <a:latin typeface="Cambria Math" panose="02040503050406030204" pitchFamily="18" charset="0"/>
                        <a:ea typeface="+mn-ea"/>
                        <a:cs typeface="+mn-cs"/>
                      </a:rPr>
                      <m:t>𝐾𝑔𝑓</m:t>
                    </m:r>
                    <m:r>
                      <a:rPr lang="es-MX" sz="1200" i="1" kern="1200">
                        <a:solidFill>
                          <a:schemeClr val="tx1"/>
                        </a:solidFill>
                        <a:effectLst/>
                        <a:latin typeface="Cambria Math" panose="02040503050406030204" pitchFamily="18" charset="0"/>
                        <a:ea typeface="+mn-ea"/>
                        <a:cs typeface="+mn-cs"/>
                      </a:rPr>
                      <m:t>/</m:t>
                    </m:r>
                    <m:sSup>
                      <m:sSupPr>
                        <m:ctrlPr>
                          <a:rPr lang="es-EC" sz="1200" i="1" kern="1200">
                            <a:solidFill>
                              <a:schemeClr val="tx1"/>
                            </a:solidFill>
                            <a:effectLst/>
                            <a:latin typeface="Cambria Math" panose="02040503050406030204" pitchFamily="18" charset="0"/>
                            <a:ea typeface="+mn-ea"/>
                            <a:cs typeface="+mn-cs"/>
                          </a:rPr>
                        </m:ctrlPr>
                      </m:sSupPr>
                      <m:e>
                        <m:r>
                          <a:rPr lang="es-MX" sz="1200" i="1" kern="1200">
                            <a:solidFill>
                              <a:schemeClr val="tx1"/>
                            </a:solidFill>
                            <a:effectLst/>
                            <a:latin typeface="Cambria Math" panose="02040503050406030204" pitchFamily="18" charset="0"/>
                            <a:ea typeface="+mn-ea"/>
                            <a:cs typeface="+mn-cs"/>
                          </a:rPr>
                          <m:t>𝑐𝑚</m:t>
                        </m:r>
                      </m:e>
                      <m:sup>
                        <m:r>
                          <a:rPr lang="es-MX" sz="1200" i="1" kern="1200">
                            <a:solidFill>
                              <a:schemeClr val="tx1"/>
                            </a:solidFill>
                            <a:effectLst/>
                            <a:latin typeface="Cambria Math" panose="02040503050406030204" pitchFamily="18" charset="0"/>
                            <a:ea typeface="+mn-ea"/>
                            <a:cs typeface="+mn-cs"/>
                          </a:rPr>
                          <m:t>2</m:t>
                        </m:r>
                      </m:sup>
                    </m:sSup>
                  </m:oMath>
                </a14:m>
                <a:endParaRPr lang="es-EC" dirty="0"/>
              </a:p>
            </p:txBody>
          </p:sp>
        </mc:Choice>
        <mc:Fallback xmlns="">
          <p:sp>
            <p:nvSpPr>
              <p:cNvPr id="3" name="Marcador de notas 2"/>
              <p:cNvSpPr>
                <a:spLocks noGrp="1"/>
              </p:cNvSpPr>
              <p:nvPr>
                <p:ph type="body" idx="1"/>
              </p:nvPr>
            </p:nvSpPr>
            <p:spPr/>
            <p:txBody>
              <a:bodyPr/>
              <a:lstStyle/>
              <a:p>
                <a:r>
                  <a:rPr lang="es-MX" sz="1800" i="0">
                    <a:effectLst/>
                    <a:latin typeface="Cambria Math" panose="02040503050406030204" pitchFamily="18" charset="0"/>
                    <a:ea typeface="Calibri" panose="020F0502020204030204" pitchFamily="34" charset="0"/>
                    <a:cs typeface="Times New Roman" panose="02020603050405020304" pitchFamily="18" charset="0"/>
                  </a:rPr>
                  <a:t>𝐸𝑐=4,7∗</a:t>
                </a:r>
                <a:r>
                  <a:rPr lang="es-EC" sz="1800" i="0">
                    <a:effectLst/>
                    <a:latin typeface="Cambria Math" panose="02040503050406030204" pitchFamily="18" charset="0"/>
                  </a:rPr>
                  <a:t>√(</a:t>
                </a:r>
                <a:r>
                  <a:rPr lang="es-MX" sz="1800" i="0">
                    <a:effectLst/>
                    <a:latin typeface="Cambria Math" panose="02040503050406030204" pitchFamily="18" charset="0"/>
                    <a:ea typeface="Calibri" panose="020F0502020204030204" pitchFamily="34" charset="0"/>
                    <a:cs typeface="Times New Roman" panose="02020603050405020304" pitchFamily="18" charset="0"/>
                  </a:rPr>
                  <a:t>𝑓</a:t>
                </a:r>
                <a:r>
                  <a:rPr lang="es-EC" sz="1800" i="0">
                    <a:effectLst/>
                    <a:latin typeface="Cambria Math" panose="02040503050406030204" pitchFamily="18" charset="0"/>
                    <a:ea typeface="Calibri" panose="020F0502020204030204" pitchFamily="34" charset="0"/>
                    <a:cs typeface="Times New Roman" panose="02020603050405020304" pitchFamily="18" charset="0"/>
                  </a:rPr>
                  <a:t>^</a:t>
                </a:r>
                <a:r>
                  <a:rPr lang="es-MX" sz="1800" i="0">
                    <a:effectLst/>
                    <a:latin typeface="Cambria Math" panose="02040503050406030204" pitchFamily="18" charset="0"/>
                    <a:ea typeface="Calibri" panose="020F0502020204030204" pitchFamily="34" charset="0"/>
                    <a:cs typeface="Times New Roman" panose="02020603050405020304" pitchFamily="18" charset="0"/>
                  </a:rPr>
                  <a:t>′ 𝑐</a:t>
                </a:r>
                <a:r>
                  <a:rPr lang="es-EC" sz="1800" i="0">
                    <a:effectLst/>
                    <a:latin typeface="Cambria Math" panose="02040503050406030204" pitchFamily="18" charset="0"/>
                    <a:ea typeface="Calibri" panose="020F0502020204030204" pitchFamily="34" charset="0"/>
                    <a:cs typeface="Times New Roman" panose="02020603050405020304" pitchFamily="18" charset="0"/>
                  </a:rPr>
                  <a:t>)</a:t>
                </a:r>
                <a:r>
                  <a:rPr lang="es-MX" sz="1800" i="0">
                    <a:effectLst/>
                    <a:latin typeface="Cambria Math" panose="02040503050406030204" pitchFamily="18" charset="0"/>
                    <a:ea typeface="Calibri" panose="020F0502020204030204" pitchFamily="34" charset="0"/>
                    <a:cs typeface="Times New Roman" panose="02020603050405020304" pitchFamily="18" charset="0"/>
                  </a:rPr>
                  <a:t> </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 </a:t>
                </a:r>
                <a:r>
                  <a:rPr lang="es-EC" dirty="0"/>
                  <a:t> </a:t>
                </a:r>
                <a:r>
                  <a:rPr lang="es-MX" sz="1200" i="0" kern="1200">
                    <a:solidFill>
                      <a:schemeClr val="tx1"/>
                    </a:solidFill>
                    <a:effectLst/>
                    <a:latin typeface="+mn-lt"/>
                    <a:ea typeface="+mn-ea"/>
                    <a:cs typeface="+mn-cs"/>
                  </a:rPr>
                  <a:t>𝐸𝑐=4,7∗</a:t>
                </a:r>
                <a:r>
                  <a:rPr lang="es-EC" sz="1200" i="0" kern="1200">
                    <a:solidFill>
                      <a:schemeClr val="tx1"/>
                    </a:solidFill>
                    <a:effectLst/>
                    <a:latin typeface="+mn-lt"/>
                    <a:ea typeface="+mn-ea"/>
                    <a:cs typeface="+mn-cs"/>
                  </a:rPr>
                  <a:t>√</a:t>
                </a:r>
                <a:r>
                  <a:rPr lang="es-MX" sz="1200" i="0" kern="1200">
                    <a:solidFill>
                      <a:schemeClr val="tx1"/>
                    </a:solidFill>
                    <a:effectLst/>
                    <a:latin typeface="+mn-lt"/>
                    <a:ea typeface="+mn-ea"/>
                    <a:cs typeface="+mn-cs"/>
                  </a:rPr>
                  <a:t>20,59=21,33 𝐺𝑃𝑎= 217493.94 𝐾𝑔𝑓/</a:t>
                </a:r>
                <a:r>
                  <a:rPr lang="es-EC" sz="1200" i="0" kern="1200">
                    <a:solidFill>
                      <a:schemeClr val="tx1"/>
                    </a:solidFill>
                    <a:effectLst/>
                    <a:latin typeface="+mn-lt"/>
                    <a:ea typeface="+mn-ea"/>
                    <a:cs typeface="+mn-cs"/>
                  </a:rPr>
                  <a:t>〖</a:t>
                </a:r>
                <a:r>
                  <a:rPr lang="es-MX" sz="1200" i="0" kern="1200">
                    <a:solidFill>
                      <a:schemeClr val="tx1"/>
                    </a:solidFill>
                    <a:effectLst/>
                    <a:latin typeface="+mn-lt"/>
                    <a:ea typeface="+mn-ea"/>
                    <a:cs typeface="+mn-cs"/>
                  </a:rPr>
                  <a:t>𝑐𝑚</a:t>
                </a:r>
                <a:r>
                  <a:rPr lang="es-EC" sz="1200" i="0" kern="1200">
                    <a:solidFill>
                      <a:schemeClr val="tx1"/>
                    </a:solidFill>
                    <a:effectLst/>
                    <a:latin typeface="+mn-lt"/>
                    <a:ea typeface="+mn-ea"/>
                    <a:cs typeface="+mn-cs"/>
                  </a:rPr>
                  <a:t>〗^</a:t>
                </a:r>
                <a:r>
                  <a:rPr lang="es-MX" sz="1200" i="0" kern="1200">
                    <a:solidFill>
                      <a:schemeClr val="tx1"/>
                    </a:solidFill>
                    <a:effectLst/>
                    <a:latin typeface="+mn-lt"/>
                    <a:ea typeface="+mn-ea"/>
                    <a:cs typeface="+mn-cs"/>
                  </a:rPr>
                  <a:t>2</a:t>
                </a:r>
                <a:endParaRPr lang="es-EC" dirty="0"/>
              </a:p>
            </p:txBody>
          </p:sp>
        </mc:Fallback>
      </mc:AlternateContent>
      <p:sp>
        <p:nvSpPr>
          <p:cNvPr id="4" name="Marcador de número de diapositiva 3"/>
          <p:cNvSpPr>
            <a:spLocks noGrp="1"/>
          </p:cNvSpPr>
          <p:nvPr>
            <p:ph type="sldNum" sz="quarter" idx="5"/>
          </p:nvPr>
        </p:nvSpPr>
        <p:spPr/>
        <p:txBody>
          <a:bodyPr/>
          <a:lstStyle/>
          <a:p>
            <a:pPr>
              <a:defRPr/>
            </a:pPr>
            <a:fld id="{36FC796E-6205-4602-B025-ECA392066C6B}" type="slidenum">
              <a:rPr lang="es-EC" smtClean="0"/>
              <a:pPr>
                <a:defRPr/>
              </a:pPr>
              <a:t>7</a:t>
            </a:fld>
            <a:endParaRPr lang="es-EC"/>
          </a:p>
        </p:txBody>
      </p:sp>
    </p:spTree>
    <p:extLst>
      <p:ext uri="{BB962C8B-B14F-4D97-AF65-F5344CB8AC3E}">
        <p14:creationId xmlns:p14="http://schemas.microsoft.com/office/powerpoint/2010/main" val="12607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MX" sz="1800" dirty="0">
                    <a:effectLst/>
                    <a:ea typeface="Calibri" panose="020F0502020204030204" pitchFamily="34" charset="0"/>
                    <a:cs typeface="Times New Roman" panose="02020603050405020304" pitchFamily="18" charset="0"/>
                  </a:rPr>
                  <a:t>E=</a:t>
                </a:r>
                <a:r>
                  <a:rPr lang="es-MX" sz="1800" baseline="0" dirty="0">
                    <a:effectLst/>
                    <a:ea typeface="Calibri" panose="020F0502020204030204" pitchFamily="34" charset="0"/>
                    <a:cs typeface="Times New Roman" panose="02020603050405020304" pitchFamily="18" charset="0"/>
                  </a:rPr>
                  <a:t> </a:t>
                </a:r>
                <a14:m>
                  <m:oMath xmlns:m="http://schemas.openxmlformats.org/officeDocument/2006/math">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200000 </m:t>
                    </m:r>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𝑀𝑃𝑎</m:t>
                    </m:r>
                  </m:oMath>
                </a14:m>
                <a:r>
                  <a:rPr lang="es-EC" dirty="0"/>
                  <a:t> ; </a:t>
                </a:r>
                <a14:m>
                  <m:oMath xmlns:m="http://schemas.openxmlformats.org/officeDocument/2006/math">
                    <m:r>
                      <a:rPr lang="es-MX" sz="1200" i="1" kern="1200" smtClean="0">
                        <a:solidFill>
                          <a:schemeClr val="tx1"/>
                        </a:solidFill>
                        <a:effectLst/>
                        <a:latin typeface="Cambria Math" panose="02040503050406030204" pitchFamily="18" charset="0"/>
                        <a:ea typeface="+mn-ea"/>
                        <a:cs typeface="+mn-cs"/>
                      </a:rPr>
                      <m:t>𝑓𝑢</m:t>
                    </m:r>
                    <m:r>
                      <a:rPr lang="es-MX" sz="1200" kern="1200">
                        <a:solidFill>
                          <a:schemeClr val="tx1"/>
                        </a:solidFill>
                        <a:effectLst/>
                        <a:latin typeface="Cambria Math" panose="02040503050406030204" pitchFamily="18" charset="0"/>
                        <a:ea typeface="+mn-ea"/>
                        <a:cs typeface="+mn-cs"/>
                      </a:rPr>
                      <m:t>=1.1</m:t>
                    </m:r>
                    <m:r>
                      <a:rPr lang="es-MX" sz="1200" i="1" kern="1200">
                        <a:solidFill>
                          <a:schemeClr val="tx1"/>
                        </a:solidFill>
                        <a:effectLst/>
                        <a:latin typeface="Cambria Math" panose="02040503050406030204" pitchFamily="18" charset="0"/>
                        <a:ea typeface="+mn-ea"/>
                        <a:cs typeface="+mn-cs"/>
                      </a:rPr>
                      <m:t>∗</m:t>
                    </m:r>
                    <m:r>
                      <a:rPr lang="es-MX" sz="1200" i="1" kern="1200">
                        <a:solidFill>
                          <a:schemeClr val="tx1"/>
                        </a:solidFill>
                        <a:effectLst/>
                        <a:latin typeface="Cambria Math" panose="02040503050406030204" pitchFamily="18" charset="0"/>
                        <a:ea typeface="+mn-ea"/>
                        <a:cs typeface="+mn-cs"/>
                      </a:rPr>
                      <m:t>𝑓𝑦</m:t>
                    </m:r>
                  </m:oMath>
                </a14:m>
                <a:r>
                  <a:rPr lang="es-EC" dirty="0"/>
                  <a:t> ; </a:t>
                </a:r>
                <a14:m>
                  <m:oMath xmlns:m="http://schemas.openxmlformats.org/officeDocument/2006/math">
                    <m:r>
                      <a:rPr lang="es-MX" sz="1200" i="1" kern="1200" smtClean="0">
                        <a:solidFill>
                          <a:schemeClr val="tx1"/>
                        </a:solidFill>
                        <a:effectLst/>
                        <a:latin typeface="Cambria Math" panose="02040503050406030204" pitchFamily="18" charset="0"/>
                        <a:ea typeface="+mn-ea"/>
                        <a:cs typeface="+mn-cs"/>
                      </a:rPr>
                      <m:t>𝑓𝑦𝑒</m:t>
                    </m:r>
                    <m:r>
                      <a:rPr lang="es-MX" sz="1200" kern="1200">
                        <a:solidFill>
                          <a:schemeClr val="tx1"/>
                        </a:solidFill>
                        <a:effectLst/>
                        <a:latin typeface="Cambria Math" panose="02040503050406030204" pitchFamily="18" charset="0"/>
                        <a:ea typeface="+mn-ea"/>
                        <a:cs typeface="+mn-cs"/>
                      </a:rPr>
                      <m:t>=</m:t>
                    </m:r>
                    <m:sSub>
                      <m:sSubPr>
                        <m:ctrlPr>
                          <a:rPr lang="es-EC" sz="1200" i="1" kern="1200">
                            <a:solidFill>
                              <a:schemeClr val="tx1"/>
                            </a:solidFill>
                            <a:effectLst/>
                            <a:latin typeface="Cambria Math" panose="02040503050406030204" pitchFamily="18" charset="0"/>
                            <a:ea typeface="+mn-ea"/>
                            <a:cs typeface="+mn-cs"/>
                          </a:rPr>
                        </m:ctrlPr>
                      </m:sSubPr>
                      <m:e>
                        <m:r>
                          <a:rPr lang="es-MX" sz="1200" i="1" kern="1200">
                            <a:solidFill>
                              <a:schemeClr val="tx1"/>
                            </a:solidFill>
                            <a:effectLst/>
                            <a:latin typeface="Cambria Math" panose="02040503050406030204" pitchFamily="18" charset="0"/>
                            <a:ea typeface="+mn-ea"/>
                            <a:cs typeface="+mn-cs"/>
                          </a:rPr>
                          <m:t>𝑅</m:t>
                        </m:r>
                      </m:e>
                      <m:sub>
                        <m:r>
                          <a:rPr lang="es-MX" sz="1200" i="1" kern="1200">
                            <a:solidFill>
                              <a:schemeClr val="tx1"/>
                            </a:solidFill>
                            <a:effectLst/>
                            <a:latin typeface="Cambria Math" panose="02040503050406030204" pitchFamily="18" charset="0"/>
                            <a:ea typeface="+mn-ea"/>
                            <a:cs typeface="+mn-cs"/>
                          </a:rPr>
                          <m:t>𝑦</m:t>
                        </m:r>
                      </m:sub>
                    </m:sSub>
                    <m:r>
                      <a:rPr lang="es-MX" sz="1200" i="1" kern="1200">
                        <a:solidFill>
                          <a:schemeClr val="tx1"/>
                        </a:solidFill>
                        <a:effectLst/>
                        <a:latin typeface="Cambria Math" panose="02040503050406030204" pitchFamily="18" charset="0"/>
                        <a:ea typeface="+mn-ea"/>
                        <a:cs typeface="+mn-cs"/>
                      </a:rPr>
                      <m:t>∗</m:t>
                    </m:r>
                    <m:r>
                      <a:rPr lang="es-MX" sz="1200" i="1" kern="1200">
                        <a:solidFill>
                          <a:schemeClr val="tx1"/>
                        </a:solidFill>
                        <a:effectLst/>
                        <a:latin typeface="Cambria Math" panose="02040503050406030204" pitchFamily="18" charset="0"/>
                        <a:ea typeface="+mn-ea"/>
                        <a:cs typeface="+mn-cs"/>
                      </a:rPr>
                      <m:t>𝑓𝑦</m:t>
                    </m:r>
                    <m:r>
                      <a:rPr lang="es-MX" sz="1200" i="1" kern="1200">
                        <a:solidFill>
                          <a:schemeClr val="tx1"/>
                        </a:solidFill>
                        <a:effectLst/>
                        <a:latin typeface="Cambria Math" panose="02040503050406030204" pitchFamily="18" charset="0"/>
                        <a:ea typeface="+mn-ea"/>
                        <a:cs typeface="+mn-cs"/>
                      </a:rPr>
                      <m:t> </m:t>
                    </m:r>
                  </m:oMath>
                </a14:m>
                <a:r>
                  <a:rPr lang="es-EC" dirty="0"/>
                  <a:t>; </a:t>
                </a:r>
                <a14:m>
                  <m:oMath xmlns:m="http://schemas.openxmlformats.org/officeDocument/2006/math">
                    <m:r>
                      <a:rPr lang="es-MX" sz="1200" i="1" kern="1200" smtClean="0">
                        <a:solidFill>
                          <a:schemeClr val="tx1"/>
                        </a:solidFill>
                        <a:effectLst/>
                        <a:latin typeface="Cambria Math" panose="02040503050406030204" pitchFamily="18" charset="0"/>
                        <a:ea typeface="+mn-ea"/>
                        <a:cs typeface="+mn-cs"/>
                      </a:rPr>
                      <m:t>𝑓𝑢𝑒</m:t>
                    </m:r>
                    <m:r>
                      <a:rPr lang="es-MX" sz="1200" kern="1200">
                        <a:solidFill>
                          <a:schemeClr val="tx1"/>
                        </a:solidFill>
                        <a:effectLst/>
                        <a:latin typeface="Cambria Math" panose="02040503050406030204" pitchFamily="18" charset="0"/>
                        <a:ea typeface="+mn-ea"/>
                        <a:cs typeface="+mn-cs"/>
                      </a:rPr>
                      <m:t>=</m:t>
                    </m:r>
                    <m:sSub>
                      <m:sSubPr>
                        <m:ctrlPr>
                          <a:rPr lang="es-EC" sz="1200" i="1" kern="1200">
                            <a:solidFill>
                              <a:schemeClr val="tx1"/>
                            </a:solidFill>
                            <a:effectLst/>
                            <a:latin typeface="Cambria Math" panose="02040503050406030204" pitchFamily="18" charset="0"/>
                            <a:ea typeface="+mn-ea"/>
                            <a:cs typeface="+mn-cs"/>
                          </a:rPr>
                        </m:ctrlPr>
                      </m:sSubPr>
                      <m:e>
                        <m:r>
                          <a:rPr lang="es-MX" sz="1200" i="1" kern="1200">
                            <a:solidFill>
                              <a:schemeClr val="tx1"/>
                            </a:solidFill>
                            <a:effectLst/>
                            <a:latin typeface="Cambria Math" panose="02040503050406030204" pitchFamily="18" charset="0"/>
                            <a:ea typeface="+mn-ea"/>
                            <a:cs typeface="+mn-cs"/>
                          </a:rPr>
                          <m:t>𝑅</m:t>
                        </m:r>
                      </m:e>
                      <m:sub>
                        <m:r>
                          <a:rPr lang="es-MX" sz="1200" i="1" kern="1200">
                            <a:solidFill>
                              <a:schemeClr val="tx1"/>
                            </a:solidFill>
                            <a:effectLst/>
                            <a:latin typeface="Cambria Math" panose="02040503050406030204" pitchFamily="18" charset="0"/>
                            <a:ea typeface="+mn-ea"/>
                            <a:cs typeface="+mn-cs"/>
                          </a:rPr>
                          <m:t>𝑡</m:t>
                        </m:r>
                      </m:sub>
                    </m:sSub>
                    <m:r>
                      <a:rPr lang="es-MX" sz="1200" i="1" kern="1200">
                        <a:solidFill>
                          <a:schemeClr val="tx1"/>
                        </a:solidFill>
                        <a:effectLst/>
                        <a:latin typeface="Cambria Math" panose="02040503050406030204" pitchFamily="18" charset="0"/>
                        <a:ea typeface="+mn-ea"/>
                        <a:cs typeface="+mn-cs"/>
                      </a:rPr>
                      <m:t>∗</m:t>
                    </m:r>
                    <m:r>
                      <a:rPr lang="es-MX" sz="1200" i="1" kern="1200">
                        <a:solidFill>
                          <a:schemeClr val="tx1"/>
                        </a:solidFill>
                        <a:effectLst/>
                        <a:latin typeface="Cambria Math" panose="02040503050406030204" pitchFamily="18" charset="0"/>
                        <a:ea typeface="+mn-ea"/>
                        <a:cs typeface="+mn-cs"/>
                      </a:rPr>
                      <m:t>𝑓𝑢</m:t>
                    </m:r>
                  </m:oMath>
                </a14:m>
                <a:r>
                  <a:rPr lang="es-EC" dirty="0"/>
                  <a:t> </a:t>
                </a:r>
                <a14:m>
                  <m:oMath xmlns:m="http://schemas.openxmlformats.org/officeDocument/2006/math">
                    <m:sSub>
                      <m:sSubPr>
                        <m:ctrlPr>
                          <a:rPr lang="es-EC" sz="1200" i="1" kern="1200" smtClean="0">
                            <a:solidFill>
                              <a:schemeClr val="tx1"/>
                            </a:solidFill>
                            <a:effectLst/>
                            <a:latin typeface="Cambria Math" panose="02040503050406030204" pitchFamily="18" charset="0"/>
                            <a:ea typeface="+mn-ea"/>
                            <a:cs typeface="+mn-cs"/>
                          </a:rPr>
                        </m:ctrlPr>
                      </m:sSubPr>
                      <m:e>
                        <m:r>
                          <a:rPr lang="es-MX" sz="1200" i="1" kern="1200">
                            <a:solidFill>
                              <a:schemeClr val="tx1"/>
                            </a:solidFill>
                            <a:effectLst/>
                            <a:latin typeface="Cambria Math" panose="02040503050406030204" pitchFamily="18" charset="0"/>
                            <a:ea typeface="+mn-ea"/>
                            <a:cs typeface="+mn-cs"/>
                          </a:rPr>
                          <m:t>𝑅</m:t>
                        </m:r>
                      </m:e>
                      <m:sub>
                        <m:r>
                          <a:rPr lang="es-MX" sz="1200" i="1" kern="1200">
                            <a:solidFill>
                              <a:schemeClr val="tx1"/>
                            </a:solidFill>
                            <a:effectLst/>
                            <a:latin typeface="Cambria Math" panose="02040503050406030204" pitchFamily="18" charset="0"/>
                            <a:ea typeface="+mn-ea"/>
                            <a:cs typeface="+mn-cs"/>
                          </a:rPr>
                          <m:t>𝑦</m:t>
                        </m:r>
                      </m:sub>
                    </m:sSub>
                  </m:oMath>
                </a14:m>
                <a:r>
                  <a:rPr lang="es-MX" sz="1200" kern="1200" dirty="0">
                    <a:solidFill>
                      <a:schemeClr val="tx1"/>
                    </a:solidFill>
                    <a:effectLst/>
                    <a:latin typeface="+mn-lt"/>
                    <a:ea typeface="+mn-ea"/>
                    <a:cs typeface="+mn-cs"/>
                  </a:rPr>
                  <a:t>= 1.3 </a:t>
                </a:r>
                <a:r>
                  <a:rPr lang="es-MX" sz="1200" kern="1200" baseline="0" dirty="0">
                    <a:solidFill>
                      <a:schemeClr val="tx1"/>
                    </a:solidFill>
                    <a:effectLst/>
                    <a:latin typeface="+mn-lt"/>
                    <a:ea typeface="+mn-ea"/>
                    <a:cs typeface="+mn-cs"/>
                  </a:rPr>
                  <a:t>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MX" sz="1200" i="1" kern="1200">
                            <a:solidFill>
                              <a:schemeClr val="tx1"/>
                            </a:solidFill>
                            <a:effectLst/>
                            <a:latin typeface="Cambria Math" panose="02040503050406030204" pitchFamily="18" charset="0"/>
                            <a:ea typeface="+mn-ea"/>
                            <a:cs typeface="+mn-cs"/>
                          </a:rPr>
                          <m:t>𝑅</m:t>
                        </m:r>
                      </m:e>
                      <m:sub>
                        <m:r>
                          <a:rPr lang="es-MX" sz="1200" i="1" kern="1200">
                            <a:solidFill>
                              <a:schemeClr val="tx1"/>
                            </a:solidFill>
                            <a:effectLst/>
                            <a:latin typeface="Cambria Math" panose="02040503050406030204" pitchFamily="18" charset="0"/>
                            <a:ea typeface="+mn-ea"/>
                            <a:cs typeface="+mn-cs"/>
                          </a:rPr>
                          <m:t>𝑡</m:t>
                        </m:r>
                      </m:sub>
                    </m:sSub>
                  </m:oMath>
                </a14:m>
                <a:r>
                  <a:rPr lang="es-MX" sz="1200" kern="1200" dirty="0">
                    <a:solidFill>
                      <a:schemeClr val="tx1"/>
                    </a:solidFill>
                    <a:effectLst/>
                    <a:latin typeface="+mn-lt"/>
                    <a:ea typeface="+mn-ea"/>
                    <a:cs typeface="+mn-cs"/>
                  </a:rPr>
                  <a:t>= 1.1 Factores de correlación para</a:t>
                </a:r>
                <a:r>
                  <a:rPr lang="es-MX" sz="1200" kern="1200" baseline="0" dirty="0">
                    <a:solidFill>
                      <a:schemeClr val="tx1"/>
                    </a:solidFill>
                    <a:effectLst/>
                    <a:latin typeface="+mn-lt"/>
                    <a:ea typeface="+mn-ea"/>
                    <a:cs typeface="+mn-cs"/>
                  </a:rPr>
                  <a:t> acero ASTM A572</a:t>
                </a:r>
                <a:endParaRPr lang="es-EC" dirty="0"/>
              </a:p>
            </p:txBody>
          </p:sp>
        </mc:Choice>
        <mc:Fallback xmlns="">
          <p:sp>
            <p:nvSpPr>
              <p:cNvPr id="3" name="Marcador de notas 2"/>
              <p:cNvSpPr>
                <a:spLocks noGrp="1"/>
              </p:cNvSpPr>
              <p:nvPr>
                <p:ph type="body" idx="1"/>
              </p:nvPr>
            </p:nvSpPr>
            <p:spPr/>
            <p:txBody>
              <a:bodyPr/>
              <a:lstStyle/>
              <a:p>
                <a:r>
                  <a:rPr lang="es-MX" sz="1800" dirty="0">
                    <a:effectLst/>
                    <a:ea typeface="Calibri" panose="020F0502020204030204" pitchFamily="34" charset="0"/>
                    <a:cs typeface="Times New Roman" panose="02020603050405020304" pitchFamily="18" charset="0"/>
                  </a:rPr>
                  <a:t>E=</a:t>
                </a:r>
                <a:r>
                  <a:rPr lang="es-MX" sz="1800" baseline="0" dirty="0">
                    <a:effectLst/>
                    <a:ea typeface="Calibri" panose="020F0502020204030204" pitchFamily="34" charset="0"/>
                    <a:cs typeface="Times New Roman" panose="02020603050405020304" pitchFamily="18" charset="0"/>
                  </a:rPr>
                  <a:t> </a:t>
                </a:r>
                <a:r>
                  <a:rPr lang="es-MX" sz="1800" i="0">
                    <a:effectLst/>
                    <a:latin typeface="Cambria Math" panose="02040503050406030204" pitchFamily="18" charset="0"/>
                    <a:ea typeface="Calibri" panose="020F0502020204030204" pitchFamily="34" charset="0"/>
                    <a:cs typeface="Times New Roman" panose="02020603050405020304" pitchFamily="18" charset="0"/>
                  </a:rPr>
                  <a:t>200000 𝑀𝑃𝑎</a:t>
                </a:r>
                <a:r>
                  <a:rPr lang="es-EC" dirty="0"/>
                  <a:t> ; </a:t>
                </a:r>
                <a:r>
                  <a:rPr lang="es-MX" sz="1200" i="0" kern="1200">
                    <a:solidFill>
                      <a:schemeClr val="tx1"/>
                    </a:solidFill>
                    <a:effectLst/>
                    <a:latin typeface="+mn-lt"/>
                    <a:ea typeface="+mn-ea"/>
                    <a:cs typeface="+mn-cs"/>
                  </a:rPr>
                  <a:t>𝑓𝑢=1.1∗𝑓𝑦</a:t>
                </a:r>
                <a:r>
                  <a:rPr lang="es-EC" dirty="0"/>
                  <a:t> ; </a:t>
                </a:r>
                <a:r>
                  <a:rPr lang="es-MX" sz="1200" i="0" kern="1200">
                    <a:solidFill>
                      <a:schemeClr val="tx1"/>
                    </a:solidFill>
                    <a:effectLst/>
                    <a:latin typeface="+mn-lt"/>
                    <a:ea typeface="+mn-ea"/>
                    <a:cs typeface="+mn-cs"/>
                  </a:rPr>
                  <a:t>𝑓𝑦𝑒=𝑅</a:t>
                </a:r>
                <a:r>
                  <a:rPr lang="es-EC" sz="1200" i="0" kern="1200">
                    <a:solidFill>
                      <a:schemeClr val="tx1"/>
                    </a:solidFill>
                    <a:effectLst/>
                    <a:latin typeface="+mn-lt"/>
                    <a:ea typeface="+mn-ea"/>
                    <a:cs typeface="+mn-cs"/>
                  </a:rPr>
                  <a:t>_</a:t>
                </a:r>
                <a:r>
                  <a:rPr lang="es-MX" sz="1200" i="0" kern="1200">
                    <a:solidFill>
                      <a:schemeClr val="tx1"/>
                    </a:solidFill>
                    <a:effectLst/>
                    <a:latin typeface="+mn-lt"/>
                    <a:ea typeface="+mn-ea"/>
                    <a:cs typeface="+mn-cs"/>
                  </a:rPr>
                  <a:t>𝑦∗𝑓𝑦 </a:t>
                </a:r>
                <a:r>
                  <a:rPr lang="es-EC" dirty="0"/>
                  <a:t>; </a:t>
                </a:r>
                <a:r>
                  <a:rPr lang="es-MX" sz="1200" i="0" kern="1200">
                    <a:solidFill>
                      <a:schemeClr val="tx1"/>
                    </a:solidFill>
                    <a:effectLst/>
                    <a:latin typeface="+mn-lt"/>
                    <a:ea typeface="+mn-ea"/>
                    <a:cs typeface="+mn-cs"/>
                  </a:rPr>
                  <a:t>𝑓𝑢𝑒=𝑅</a:t>
                </a:r>
                <a:r>
                  <a:rPr lang="es-EC" sz="1200" i="0" kern="1200">
                    <a:solidFill>
                      <a:schemeClr val="tx1"/>
                    </a:solidFill>
                    <a:effectLst/>
                    <a:latin typeface="+mn-lt"/>
                    <a:ea typeface="+mn-ea"/>
                    <a:cs typeface="+mn-cs"/>
                  </a:rPr>
                  <a:t>_</a:t>
                </a:r>
                <a:r>
                  <a:rPr lang="es-MX" sz="1200" i="0" kern="1200">
                    <a:solidFill>
                      <a:schemeClr val="tx1"/>
                    </a:solidFill>
                    <a:effectLst/>
                    <a:latin typeface="+mn-lt"/>
                    <a:ea typeface="+mn-ea"/>
                    <a:cs typeface="+mn-cs"/>
                  </a:rPr>
                  <a:t>𝑡∗𝑓𝑢</a:t>
                </a:r>
                <a:r>
                  <a:rPr lang="es-EC" dirty="0"/>
                  <a:t> </a:t>
                </a:r>
                <a:r>
                  <a:rPr lang="es-MX" sz="1200" i="0" kern="1200">
                    <a:solidFill>
                      <a:schemeClr val="tx1"/>
                    </a:solidFill>
                    <a:effectLst/>
                    <a:latin typeface="+mn-lt"/>
                    <a:ea typeface="+mn-ea"/>
                    <a:cs typeface="+mn-cs"/>
                  </a:rPr>
                  <a:t>𝑅</a:t>
                </a:r>
                <a:r>
                  <a:rPr lang="es-EC" sz="1200" i="0" kern="1200">
                    <a:solidFill>
                      <a:schemeClr val="tx1"/>
                    </a:solidFill>
                    <a:effectLst/>
                    <a:latin typeface="+mn-lt"/>
                    <a:ea typeface="+mn-ea"/>
                    <a:cs typeface="+mn-cs"/>
                  </a:rPr>
                  <a:t>_</a:t>
                </a:r>
                <a:r>
                  <a:rPr lang="es-MX" sz="1200" i="0" kern="1200">
                    <a:solidFill>
                      <a:schemeClr val="tx1"/>
                    </a:solidFill>
                    <a:effectLst/>
                    <a:latin typeface="+mn-lt"/>
                    <a:ea typeface="+mn-ea"/>
                    <a:cs typeface="+mn-cs"/>
                  </a:rPr>
                  <a:t>𝑦</a:t>
                </a:r>
                <a:r>
                  <a:rPr lang="es-MX" sz="1200" kern="1200" dirty="0">
                    <a:solidFill>
                      <a:schemeClr val="tx1"/>
                    </a:solidFill>
                    <a:effectLst/>
                    <a:latin typeface="+mn-lt"/>
                    <a:ea typeface="+mn-ea"/>
                    <a:cs typeface="+mn-cs"/>
                  </a:rPr>
                  <a:t>= 1.3 </a:t>
                </a:r>
                <a:r>
                  <a:rPr lang="es-MX" sz="1200" kern="1200" baseline="0" dirty="0">
                    <a:solidFill>
                      <a:schemeClr val="tx1"/>
                    </a:solidFill>
                    <a:effectLst/>
                    <a:latin typeface="+mn-lt"/>
                    <a:ea typeface="+mn-ea"/>
                    <a:cs typeface="+mn-cs"/>
                  </a:rPr>
                  <a:t> </a:t>
                </a:r>
                <a:r>
                  <a:rPr lang="es-MX" sz="1200" i="0" kern="1200">
                    <a:solidFill>
                      <a:schemeClr val="tx1"/>
                    </a:solidFill>
                    <a:effectLst/>
                    <a:latin typeface="+mn-lt"/>
                    <a:ea typeface="+mn-ea"/>
                    <a:cs typeface="+mn-cs"/>
                  </a:rPr>
                  <a:t>𝑅</a:t>
                </a:r>
                <a:r>
                  <a:rPr lang="es-EC" sz="1200" i="0" kern="1200">
                    <a:solidFill>
                      <a:schemeClr val="tx1"/>
                    </a:solidFill>
                    <a:effectLst/>
                    <a:latin typeface="+mn-lt"/>
                    <a:ea typeface="+mn-ea"/>
                    <a:cs typeface="+mn-cs"/>
                  </a:rPr>
                  <a:t>_</a:t>
                </a:r>
                <a:r>
                  <a:rPr lang="es-MX" sz="1200" i="0" kern="1200">
                    <a:solidFill>
                      <a:schemeClr val="tx1"/>
                    </a:solidFill>
                    <a:effectLst/>
                    <a:latin typeface="+mn-lt"/>
                    <a:ea typeface="+mn-ea"/>
                    <a:cs typeface="+mn-cs"/>
                  </a:rPr>
                  <a:t>𝑡</a:t>
                </a:r>
                <a:r>
                  <a:rPr lang="es-MX" sz="1200" kern="1200" dirty="0">
                    <a:solidFill>
                      <a:schemeClr val="tx1"/>
                    </a:solidFill>
                    <a:effectLst/>
                    <a:latin typeface="+mn-lt"/>
                    <a:ea typeface="+mn-ea"/>
                    <a:cs typeface="+mn-cs"/>
                  </a:rPr>
                  <a:t>= 1.1 Factores de correlación para</a:t>
                </a:r>
                <a:r>
                  <a:rPr lang="es-MX" sz="1200" kern="1200" baseline="0" dirty="0">
                    <a:solidFill>
                      <a:schemeClr val="tx1"/>
                    </a:solidFill>
                    <a:effectLst/>
                    <a:latin typeface="+mn-lt"/>
                    <a:ea typeface="+mn-ea"/>
                    <a:cs typeface="+mn-cs"/>
                  </a:rPr>
                  <a:t> acero ASTM A572</a:t>
                </a:r>
                <a:endParaRPr lang="es-EC" dirty="0"/>
              </a:p>
            </p:txBody>
          </p:sp>
        </mc:Fallback>
      </mc:AlternateContent>
      <p:sp>
        <p:nvSpPr>
          <p:cNvPr id="4" name="Marcador de número de diapositiva 3"/>
          <p:cNvSpPr>
            <a:spLocks noGrp="1"/>
          </p:cNvSpPr>
          <p:nvPr>
            <p:ph type="sldNum" sz="quarter" idx="5"/>
          </p:nvPr>
        </p:nvSpPr>
        <p:spPr/>
        <p:txBody>
          <a:bodyPr/>
          <a:lstStyle/>
          <a:p>
            <a:pPr>
              <a:defRPr/>
            </a:pPr>
            <a:fld id="{36FC796E-6205-4602-B025-ECA392066C6B}" type="slidenum">
              <a:rPr lang="es-EC" smtClean="0"/>
              <a:pPr>
                <a:defRPr/>
              </a:pPr>
              <a:t>8</a:t>
            </a:fld>
            <a:endParaRPr lang="es-EC"/>
          </a:p>
        </p:txBody>
      </p:sp>
    </p:spTree>
    <p:extLst>
      <p:ext uri="{BB962C8B-B14F-4D97-AF65-F5344CB8AC3E}">
        <p14:creationId xmlns:p14="http://schemas.microsoft.com/office/powerpoint/2010/main" val="126279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dirty="0">
                <a:effectLst/>
                <a:latin typeface="Arial" panose="020B0604020202020204" pitchFamily="34" charset="0"/>
                <a:ea typeface="Calibri" panose="020F0502020204030204" pitchFamily="34" charset="0"/>
                <a:cs typeface="Times New Roman" panose="02020603050405020304" pitchFamily="18" charset="0"/>
              </a:rPr>
              <a:t>este acero tiene similitud con las características del acero ASTM A615. </a:t>
            </a:r>
            <a:endParaRPr lang="es-EC" dirty="0"/>
          </a:p>
        </p:txBody>
      </p:sp>
      <p:sp>
        <p:nvSpPr>
          <p:cNvPr id="4" name="Marcador de número de diapositiva 3"/>
          <p:cNvSpPr>
            <a:spLocks noGrp="1"/>
          </p:cNvSpPr>
          <p:nvPr>
            <p:ph type="sldNum" sz="quarter" idx="5"/>
          </p:nvPr>
        </p:nvSpPr>
        <p:spPr/>
        <p:txBody>
          <a:bodyPr/>
          <a:lstStyle/>
          <a:p>
            <a:pPr>
              <a:defRPr/>
            </a:pPr>
            <a:fld id="{36FC796E-6205-4602-B025-ECA392066C6B}" type="slidenum">
              <a:rPr lang="es-EC" smtClean="0"/>
              <a:pPr>
                <a:defRPr/>
              </a:pPr>
              <a:t>9</a:t>
            </a:fld>
            <a:endParaRPr lang="es-EC"/>
          </a:p>
        </p:txBody>
      </p:sp>
    </p:spTree>
    <p:extLst>
      <p:ext uri="{BB962C8B-B14F-4D97-AF65-F5344CB8AC3E}">
        <p14:creationId xmlns:p14="http://schemas.microsoft.com/office/powerpoint/2010/main" val="26868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 </a:t>
            </a:r>
            <a:r>
              <a:rPr lang="es-EC" dirty="0" err="1"/>
              <a:t>f´m</a:t>
            </a:r>
            <a:r>
              <a:rPr lang="es-EC" dirty="0"/>
              <a:t>=16,66 densidad 1,59 t/m3</a:t>
            </a:r>
          </a:p>
        </p:txBody>
      </p:sp>
      <p:sp>
        <p:nvSpPr>
          <p:cNvPr id="4" name="Marcador de número de diapositiva 3"/>
          <p:cNvSpPr>
            <a:spLocks noGrp="1"/>
          </p:cNvSpPr>
          <p:nvPr>
            <p:ph type="sldNum" sz="quarter" idx="5"/>
          </p:nvPr>
        </p:nvSpPr>
        <p:spPr/>
        <p:txBody>
          <a:bodyPr/>
          <a:lstStyle/>
          <a:p>
            <a:pPr>
              <a:defRPr/>
            </a:pPr>
            <a:fld id="{36FC796E-6205-4602-B025-ECA392066C6B}" type="slidenum">
              <a:rPr lang="es-EC" smtClean="0"/>
              <a:pPr>
                <a:defRPr/>
              </a:pPr>
              <a:t>10</a:t>
            </a:fld>
            <a:endParaRPr lang="es-EC"/>
          </a:p>
        </p:txBody>
      </p:sp>
    </p:spTree>
    <p:extLst>
      <p:ext uri="{BB962C8B-B14F-4D97-AF65-F5344CB8AC3E}">
        <p14:creationId xmlns:p14="http://schemas.microsoft.com/office/powerpoint/2010/main" val="191020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14:m>
                  <m:oMath xmlns:m="http://schemas.openxmlformats.org/officeDocument/2006/math">
                    <m:r>
                      <a:rPr lang="es-MX" sz="1800" i="1" smtClean="0">
                        <a:effectLst/>
                        <a:latin typeface="Cambria Math" panose="02040503050406030204" pitchFamily="18" charset="0"/>
                        <a:ea typeface="Times New Roman" panose="02020603050405020304" pitchFamily="18" charset="0"/>
                        <a:cs typeface="Times New Roman" panose="02020603050405020304" pitchFamily="18" charset="0"/>
                      </a:rPr>
                      <m:t>𝑉</m:t>
                    </m:r>
                    <m:r>
                      <a:rPr lang="es-MX"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rPr>
                        </m:ctrlPr>
                      </m:fPr>
                      <m:num>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𝐼</m:t>
                        </m:r>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rPr>
                            </m:ctrlPr>
                          </m:sSubPr>
                          <m:e>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rPr>
                            </m:ctrlPr>
                          </m:sSubPr>
                          <m:e>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rPr>
                            </m:ctrlPr>
                          </m:sSubPr>
                          <m:e>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𝐸</m:t>
                            </m:r>
                          </m:sub>
                        </m:s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rPr>
                            </m:ctrlPr>
                          </m:sSubPr>
                          <m:e>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𝑃</m:t>
                            </m:r>
                          </m:sub>
                        </m:sSub>
                      </m:den>
                    </m:f>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1800" i="1">
                        <a:effectLst/>
                        <a:latin typeface="Cambria Math" panose="02040503050406030204" pitchFamily="18" charset="0"/>
                        <a:ea typeface="Times New Roman" panose="02020603050405020304" pitchFamily="18" charset="0"/>
                        <a:cs typeface="Times New Roman" panose="02020603050405020304" pitchFamily="18" charset="0"/>
                      </a:rPr>
                      <m:t>𝑊</m:t>
                    </m:r>
                  </m:oMath>
                </a14:m>
                <a:r>
                  <a:rPr lang="es-EC" dirty="0"/>
                  <a:t>, </a:t>
                </a:r>
                <a:r>
                  <a:rPr lang="es-EC" sz="1200" kern="1200" dirty="0">
                    <a:solidFill>
                      <a:schemeClr val="tx1"/>
                    </a:solidFill>
                    <a:effectLst/>
                    <a:latin typeface="+mn-lt"/>
                    <a:ea typeface="+mn-ea"/>
                    <a:cs typeface="+mn-cs"/>
                  </a:rPr>
                  <a:t>Debido a que se trata de un suelo tipo C, los coeficientes de perfil de suelo Fa=1,2, </a:t>
                </a:r>
                <a:r>
                  <a:rPr lang="es-EC" sz="1200" kern="1200" dirty="0" err="1">
                    <a:solidFill>
                      <a:schemeClr val="tx1"/>
                    </a:solidFill>
                    <a:effectLst/>
                    <a:latin typeface="+mn-lt"/>
                    <a:ea typeface="+mn-ea"/>
                    <a:cs typeface="+mn-cs"/>
                  </a:rPr>
                  <a:t>Fs</a:t>
                </a:r>
                <a:r>
                  <a:rPr lang="es-EC" sz="1200" kern="1200" dirty="0">
                    <a:solidFill>
                      <a:schemeClr val="tx1"/>
                    </a:solidFill>
                    <a:effectLst/>
                    <a:latin typeface="+mn-lt"/>
                    <a:ea typeface="+mn-ea"/>
                    <a:cs typeface="+mn-cs"/>
                  </a:rPr>
                  <a:t>=1,11 y </a:t>
                </a:r>
                <a:r>
                  <a:rPr lang="es-EC" sz="1200" kern="1200" dirty="0" err="1">
                    <a:solidFill>
                      <a:schemeClr val="tx1"/>
                    </a:solidFill>
                    <a:effectLst/>
                    <a:latin typeface="+mn-lt"/>
                    <a:ea typeface="+mn-ea"/>
                    <a:cs typeface="+mn-cs"/>
                  </a:rPr>
                  <a:t>Fd</a:t>
                </a:r>
                <a:r>
                  <a:rPr lang="es-EC" sz="1200" kern="1200" dirty="0">
                    <a:solidFill>
                      <a:schemeClr val="tx1"/>
                    </a:solidFill>
                    <a:effectLst/>
                    <a:latin typeface="+mn-lt"/>
                    <a:ea typeface="+mn-ea"/>
                    <a:cs typeface="+mn-cs"/>
                  </a:rPr>
                  <a:t>=1,11 Z=0,4</a:t>
                </a:r>
                <a:r>
                  <a:rPr lang="es-EC" sz="1200" kern="1200" baseline="0" dirty="0">
                    <a:solidFill>
                      <a:schemeClr val="tx1"/>
                    </a:solidFill>
                    <a:effectLst/>
                    <a:latin typeface="+mn-lt"/>
                    <a:ea typeface="+mn-ea"/>
                    <a:cs typeface="+mn-cs"/>
                  </a:rPr>
                  <a:t> factor de zona sísmica Sangolquí </a:t>
                </a:r>
                <a:r>
                  <a:rPr lang="es-EC" sz="1200" kern="1200" dirty="0">
                    <a:solidFill>
                      <a:schemeClr val="tx1"/>
                    </a:solidFill>
                    <a:effectLst/>
                    <a:latin typeface="+mn-lt"/>
                    <a:ea typeface="+mn-ea"/>
                    <a:cs typeface="+mn-cs"/>
                  </a:rPr>
                  <a:t> ƞ=2,48 Provincia de la sierra </a:t>
                </a:r>
                <a:endParaRPr lang="es-EC" dirty="0"/>
              </a:p>
            </p:txBody>
          </p:sp>
        </mc:Choice>
        <mc:Fallback xmlns="">
          <p:sp>
            <p:nvSpPr>
              <p:cNvPr id="3" name="Marcador de notas 2"/>
              <p:cNvSpPr>
                <a:spLocks noGrp="1"/>
              </p:cNvSpPr>
              <p:nvPr>
                <p:ph type="body" idx="1"/>
              </p:nvPr>
            </p:nvSpPr>
            <p:spPr/>
            <p:txBody>
              <a:bodyPr/>
              <a:lstStyle/>
              <a:p>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𝑉=</a:t>
                </a:r>
                <a:r>
                  <a:rPr lang="es-EC" i="0">
                    <a:effectLst/>
                    <a:latin typeface="Cambria Math" panose="02040503050406030204" pitchFamily="18" charset="0"/>
                  </a:rPr>
                  <a:t>(</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𝐼∗𝑆</a:t>
                </a:r>
                <a:r>
                  <a:rPr lang="es-EC"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𝑎 (𝑇</a:t>
                </a:r>
                <a:r>
                  <a:rPr lang="es-EC"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𝑎)</a:t>
                </a:r>
                <a:r>
                  <a:rPr lang="es-EC"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𝑅∗𝜑</a:t>
                </a:r>
                <a:r>
                  <a:rPr lang="es-EC"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𝐸∗𝜑</a:t>
                </a:r>
                <a:r>
                  <a:rPr lang="es-EC"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𝑃 </a:t>
                </a:r>
                <a:r>
                  <a:rPr lang="es-EC"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s-MX" sz="1800" i="0">
                    <a:effectLst/>
                    <a:latin typeface="Cambria Math" panose="02040503050406030204" pitchFamily="18" charset="0"/>
                    <a:ea typeface="Times New Roman" panose="02020603050405020304" pitchFamily="18" charset="0"/>
                    <a:cs typeface="Times New Roman" panose="02020603050405020304" pitchFamily="18" charset="0"/>
                  </a:rPr>
                  <a:t>∗𝑊</a:t>
                </a:r>
                <a:r>
                  <a:rPr lang="es-EC" dirty="0"/>
                  <a:t>, </a:t>
                </a:r>
                <a:r>
                  <a:rPr lang="es-EC" sz="1200" kern="1200" dirty="0">
                    <a:solidFill>
                      <a:schemeClr val="tx1"/>
                    </a:solidFill>
                    <a:effectLst/>
                    <a:latin typeface="+mn-lt"/>
                    <a:ea typeface="+mn-ea"/>
                    <a:cs typeface="+mn-cs"/>
                  </a:rPr>
                  <a:t>Debido a que se trata de un suelo tipo C, los coeficientes de perfil de suelo Fa=1,2, </a:t>
                </a:r>
                <a:r>
                  <a:rPr lang="es-EC" sz="1200" kern="1200" dirty="0" err="1">
                    <a:solidFill>
                      <a:schemeClr val="tx1"/>
                    </a:solidFill>
                    <a:effectLst/>
                    <a:latin typeface="+mn-lt"/>
                    <a:ea typeface="+mn-ea"/>
                    <a:cs typeface="+mn-cs"/>
                  </a:rPr>
                  <a:t>Fs</a:t>
                </a:r>
                <a:r>
                  <a:rPr lang="es-EC" sz="1200" kern="1200" dirty="0">
                    <a:solidFill>
                      <a:schemeClr val="tx1"/>
                    </a:solidFill>
                    <a:effectLst/>
                    <a:latin typeface="+mn-lt"/>
                    <a:ea typeface="+mn-ea"/>
                    <a:cs typeface="+mn-cs"/>
                  </a:rPr>
                  <a:t>=1,11 y </a:t>
                </a:r>
                <a:r>
                  <a:rPr lang="es-EC" sz="1200" kern="1200" dirty="0" err="1">
                    <a:solidFill>
                      <a:schemeClr val="tx1"/>
                    </a:solidFill>
                    <a:effectLst/>
                    <a:latin typeface="+mn-lt"/>
                    <a:ea typeface="+mn-ea"/>
                    <a:cs typeface="+mn-cs"/>
                  </a:rPr>
                  <a:t>Fd</a:t>
                </a:r>
                <a:r>
                  <a:rPr lang="es-EC" sz="1200" kern="1200" dirty="0">
                    <a:solidFill>
                      <a:schemeClr val="tx1"/>
                    </a:solidFill>
                    <a:effectLst/>
                    <a:latin typeface="+mn-lt"/>
                    <a:ea typeface="+mn-ea"/>
                    <a:cs typeface="+mn-cs"/>
                  </a:rPr>
                  <a:t>=1,11 Z=0,4</a:t>
                </a:r>
                <a:r>
                  <a:rPr lang="es-EC" sz="1200" kern="1200" baseline="0" dirty="0">
                    <a:solidFill>
                      <a:schemeClr val="tx1"/>
                    </a:solidFill>
                    <a:effectLst/>
                    <a:latin typeface="+mn-lt"/>
                    <a:ea typeface="+mn-ea"/>
                    <a:cs typeface="+mn-cs"/>
                  </a:rPr>
                  <a:t> factor de zona sísmica Sangolquí </a:t>
                </a:r>
                <a:r>
                  <a:rPr lang="es-EC" sz="1200" kern="1200" dirty="0">
                    <a:solidFill>
                      <a:schemeClr val="tx1"/>
                    </a:solidFill>
                    <a:effectLst/>
                    <a:latin typeface="+mn-lt"/>
                    <a:ea typeface="+mn-ea"/>
                    <a:cs typeface="+mn-cs"/>
                  </a:rPr>
                  <a:t> ƞ=2,48 Provincia de la sierra </a:t>
                </a:r>
                <a:endParaRPr lang="es-EC" dirty="0"/>
              </a:p>
            </p:txBody>
          </p:sp>
        </mc:Fallback>
      </mc:AlternateContent>
      <p:sp>
        <p:nvSpPr>
          <p:cNvPr id="4" name="Marcador de número de diapositiva 3"/>
          <p:cNvSpPr>
            <a:spLocks noGrp="1"/>
          </p:cNvSpPr>
          <p:nvPr>
            <p:ph type="sldNum" sz="quarter" idx="5"/>
          </p:nvPr>
        </p:nvSpPr>
        <p:spPr/>
        <p:txBody>
          <a:bodyPr/>
          <a:lstStyle/>
          <a:p>
            <a:pPr>
              <a:defRPr/>
            </a:pPr>
            <a:fld id="{36FC796E-6205-4602-B025-ECA392066C6B}" type="slidenum">
              <a:rPr lang="es-EC" smtClean="0"/>
              <a:pPr>
                <a:defRPr/>
              </a:pPr>
              <a:t>12</a:t>
            </a:fld>
            <a:endParaRPr lang="es-EC"/>
          </a:p>
        </p:txBody>
      </p:sp>
    </p:spTree>
    <p:extLst>
      <p:ext uri="{BB962C8B-B14F-4D97-AF65-F5344CB8AC3E}">
        <p14:creationId xmlns:p14="http://schemas.microsoft.com/office/powerpoint/2010/main" val="300049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375F8681-5D50-4B1C-A6CD-072D506CE7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D5B3C48D-2FA7-4119-A288-93AF671C6E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C" altLang="es-EC"/>
              <a:t>Es importante definir el nivel de desempeño que tiene la estructura al realizar el análisis estático no lineal conjuntamente con la escala de color que maneja el software ETABS, adicionalmente se indica el nivel de desempeño para diferentes intervalos de Desplazamiento (Dt) que propone el código FEMA.</a:t>
            </a:r>
          </a:p>
        </p:txBody>
      </p:sp>
      <p:sp>
        <p:nvSpPr>
          <p:cNvPr id="22532" name="Marcador de número de diapositiva 3">
            <a:extLst>
              <a:ext uri="{FF2B5EF4-FFF2-40B4-BE49-F238E27FC236}">
                <a16:creationId xmlns:a16="http://schemas.microsoft.com/office/drawing/2014/main" id="{9F906C12-3487-47F9-8C55-0DA557990F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F0066C-B082-4452-8CF5-8F938769569C}" type="slidenum">
              <a:rPr lang="es-EC" altLang="es-EC"/>
              <a:pPr/>
              <a:t>18</a:t>
            </a:fld>
            <a:endParaRPr lang="es-EC" alt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a:extLst>
              <a:ext uri="{FF2B5EF4-FFF2-40B4-BE49-F238E27FC236}">
                <a16:creationId xmlns:a16="http://schemas.microsoft.com/office/drawing/2014/main" id="{C3123BBE-A26C-4288-9908-9370807DA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a:extLst>
              <a:ext uri="{FF2B5EF4-FFF2-40B4-BE49-F238E27FC236}">
                <a16:creationId xmlns:a16="http://schemas.microsoft.com/office/drawing/2014/main" id="{61E1F2B0-5732-450A-8FFC-8E0874D31E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
        <p:nvSpPr>
          <p:cNvPr id="28676" name="Marcador de número de diapositiva 3">
            <a:extLst>
              <a:ext uri="{FF2B5EF4-FFF2-40B4-BE49-F238E27FC236}">
                <a16:creationId xmlns:a16="http://schemas.microsoft.com/office/drawing/2014/main" id="{ABBBEA8C-4211-4D09-808D-432E1B3DCB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3293A9-05AC-4C8C-9232-D4F2EC76821E}" type="slidenum">
              <a:rPr lang="es-EC" altLang="es-EC"/>
              <a:pPr/>
              <a:t>23</a:t>
            </a:fld>
            <a:endParaRPr lang="es-EC" alt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a:extLst>
              <a:ext uri="{FF2B5EF4-FFF2-40B4-BE49-F238E27FC236}">
                <a16:creationId xmlns:a16="http://schemas.microsoft.com/office/drawing/2014/main" id="{4E09089D-A76F-491C-8098-E49F5D0F36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a:extLst>
              <a:ext uri="{FF2B5EF4-FFF2-40B4-BE49-F238E27FC236}">
                <a16:creationId xmlns:a16="http://schemas.microsoft.com/office/drawing/2014/main" id="{837FAA25-BEA8-47A7-AC91-2EF82F749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C" altLang="es-EC" dirty="0"/>
              <a:t>En el análisis del bloque A en ambos sentidos y del bloque B en sentido X, el desplazamiento del punto de desempeño es mayor a 10 cm, lo que indica un estado de </a:t>
            </a:r>
            <a:r>
              <a:rPr lang="es-EC" altLang="es-EC" dirty="0" err="1"/>
              <a:t>precolapso</a:t>
            </a:r>
            <a:r>
              <a:rPr lang="es-EC" altLang="es-EC" dirty="0"/>
              <a:t> de la estructura. </a:t>
            </a:r>
            <a:r>
              <a:rPr lang="es-MX" altLang="es-EC" dirty="0">
                <a:latin typeface="Arial" panose="020B0604020202020204" pitchFamily="34" charset="0"/>
                <a:ea typeface="Calibri" panose="020F0502020204030204" pitchFamily="34" charset="0"/>
                <a:cs typeface="Times New Roman" panose="02020603050405020304" pitchFamily="18" charset="0"/>
              </a:rPr>
              <a:t>Al realizar el análisis estático no lineal, se pudo observar que el comportamiento de los bloques en su estado actual no es óptimo, en ambos casos, las estructuras presentan daños severos en las columnas del primer piso antes de formar rótulas plásticas en todo el edificio. Incluso en el bloque B no existe un punto de desempeño al realizar el análisis pushover en sentido Y. Estas anomalías hacen que la estructura tenga un comportamiento frágil, una de las posibles causas puede ser el acero, cuya resistencia en los dos primeros pisos es de 2800 kg/cm</a:t>
            </a:r>
            <a:r>
              <a:rPr lang="es-MX" altLang="es-EC" baseline="30000" dirty="0">
                <a:latin typeface="Arial" panose="020B0604020202020204" pitchFamily="34" charset="0"/>
                <a:ea typeface="Calibri" panose="020F0502020204030204" pitchFamily="34" charset="0"/>
                <a:cs typeface="Times New Roman" panose="02020603050405020304" pitchFamily="18" charset="0"/>
              </a:rPr>
              <a:t>2</a:t>
            </a:r>
            <a:r>
              <a:rPr lang="es-MX" altLang="es-EC" dirty="0">
                <a:latin typeface="Arial" panose="020B0604020202020204" pitchFamily="34" charset="0"/>
                <a:ea typeface="Calibri" panose="020F0502020204030204" pitchFamily="34" charset="0"/>
                <a:cs typeface="Times New Roman" panose="02020603050405020304" pitchFamily="18" charset="0"/>
              </a:rPr>
              <a:t>, y en los dos últimos es de 4200 kg/cm</a:t>
            </a:r>
            <a:r>
              <a:rPr lang="es-MX" altLang="es-EC" baseline="30000" dirty="0">
                <a:latin typeface="Arial" panose="020B0604020202020204" pitchFamily="34" charset="0"/>
                <a:ea typeface="Calibri" panose="020F0502020204030204" pitchFamily="34" charset="0"/>
                <a:cs typeface="Times New Roman" panose="02020603050405020304" pitchFamily="18" charset="0"/>
              </a:rPr>
              <a:t>2</a:t>
            </a:r>
            <a:r>
              <a:rPr lang="es-MX" altLang="es-EC" dirty="0">
                <a:latin typeface="Arial" panose="020B0604020202020204" pitchFamily="34" charset="0"/>
                <a:ea typeface="Calibri" panose="020F0502020204030204" pitchFamily="34" charset="0"/>
                <a:cs typeface="Times New Roman" panose="02020603050405020304" pitchFamily="18" charset="0"/>
              </a:rPr>
              <a:t>. Por esta razón, se resolvió que las edificaciones deben tener una estructura adicional que sirva de refuerzo para los dos primeros pisos y que el desempeño de los bloques sea más aceptable. Se adoptó el modelo matemático para esta solución, colocando apoyos fijos en los dos primeros pisos que restrinjan los desplazamientos laterales y poder cumplir los objetivos del proyecto.</a:t>
            </a:r>
            <a:endParaRPr lang="es-EC" altLang="es-EC"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pPr>
            <a:endParaRPr lang="es-EC" altLang="es-EC" dirty="0"/>
          </a:p>
        </p:txBody>
      </p:sp>
      <p:sp>
        <p:nvSpPr>
          <p:cNvPr id="30724" name="Marcador de número de diapositiva 3">
            <a:extLst>
              <a:ext uri="{FF2B5EF4-FFF2-40B4-BE49-F238E27FC236}">
                <a16:creationId xmlns:a16="http://schemas.microsoft.com/office/drawing/2014/main" id="{D7AB3487-88D5-4DA5-8F7C-B54631B3A2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5DD651-481B-4386-95FE-BA0148345BAB}" type="slidenum">
              <a:rPr lang="es-EC" altLang="es-EC"/>
              <a:pPr/>
              <a:t>24</a:t>
            </a:fld>
            <a:endParaRPr lang="es-EC" alt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Rectangle 4">
            <a:extLst>
              <a:ext uri="{FF2B5EF4-FFF2-40B4-BE49-F238E27FC236}">
                <a16:creationId xmlns:a16="http://schemas.microsoft.com/office/drawing/2014/main" id="{679CD898-18DE-42EE-8891-CF1F79C7F638}"/>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B26C11C2-9C7D-44C0-84CD-5A31FCF9CA0C}"/>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1F3DD327-9C37-4C81-83C4-620D5D0E1D88}"/>
              </a:ext>
            </a:extLst>
          </p:cNvPr>
          <p:cNvSpPr>
            <a:spLocks noGrp="1" noChangeArrowheads="1"/>
          </p:cNvSpPr>
          <p:nvPr>
            <p:ph type="sldNum" sz="quarter" idx="12"/>
          </p:nvPr>
        </p:nvSpPr>
        <p:spPr>
          <a:ln/>
        </p:spPr>
        <p:txBody>
          <a:bodyPr/>
          <a:lstStyle>
            <a:lvl1pPr>
              <a:defRPr/>
            </a:lvl1pPr>
          </a:lstStyle>
          <a:p>
            <a:pPr>
              <a:defRPr/>
            </a:pPr>
            <a:fld id="{8B3D3B69-9085-440B-AC43-83B79E9B01C6}" type="slidenum">
              <a:rPr lang="es-ES" altLang="es-EC"/>
              <a:pPr>
                <a:defRPr/>
              </a:pPr>
              <a:t>‹Nº›</a:t>
            </a:fld>
            <a:endParaRPr lang="es-ES" altLang="es-EC"/>
          </a:p>
        </p:txBody>
      </p:sp>
    </p:spTree>
    <p:extLst>
      <p:ext uri="{BB962C8B-B14F-4D97-AF65-F5344CB8AC3E}">
        <p14:creationId xmlns:p14="http://schemas.microsoft.com/office/powerpoint/2010/main" val="104278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a16="http://schemas.microsoft.com/office/drawing/2014/main" id="{4BECAE40-E80B-4C21-884B-CC30BD6866B4}"/>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A2BC5A13-51BC-43C4-AF47-A93359D16E51}"/>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4F5B412B-33BB-44B4-8421-D6817B8CA6E7}"/>
              </a:ext>
            </a:extLst>
          </p:cNvPr>
          <p:cNvSpPr>
            <a:spLocks noGrp="1" noChangeArrowheads="1"/>
          </p:cNvSpPr>
          <p:nvPr>
            <p:ph type="sldNum" sz="quarter" idx="12"/>
          </p:nvPr>
        </p:nvSpPr>
        <p:spPr>
          <a:ln/>
        </p:spPr>
        <p:txBody>
          <a:bodyPr/>
          <a:lstStyle>
            <a:lvl1pPr>
              <a:defRPr/>
            </a:lvl1pPr>
          </a:lstStyle>
          <a:p>
            <a:pPr>
              <a:defRPr/>
            </a:pPr>
            <a:fld id="{EF15FD6F-60C3-4AF2-867B-1EED3E0B9A87}" type="slidenum">
              <a:rPr lang="es-ES" altLang="es-EC"/>
              <a:pPr>
                <a:defRPr/>
              </a:pPr>
              <a:t>‹Nº›</a:t>
            </a:fld>
            <a:endParaRPr lang="es-ES" altLang="es-EC"/>
          </a:p>
        </p:txBody>
      </p:sp>
    </p:spTree>
    <p:extLst>
      <p:ext uri="{BB962C8B-B14F-4D97-AF65-F5344CB8AC3E}">
        <p14:creationId xmlns:p14="http://schemas.microsoft.com/office/powerpoint/2010/main" val="17327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a16="http://schemas.microsoft.com/office/drawing/2014/main" id="{02DC4017-A0D9-4D80-A57C-C11E1D83FB13}"/>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08804ECF-7D57-4F15-A9D5-7040F897018C}"/>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16CFA493-0646-4B44-96BE-301D588244CE}"/>
              </a:ext>
            </a:extLst>
          </p:cNvPr>
          <p:cNvSpPr>
            <a:spLocks noGrp="1" noChangeArrowheads="1"/>
          </p:cNvSpPr>
          <p:nvPr>
            <p:ph type="sldNum" sz="quarter" idx="12"/>
          </p:nvPr>
        </p:nvSpPr>
        <p:spPr>
          <a:ln/>
        </p:spPr>
        <p:txBody>
          <a:bodyPr/>
          <a:lstStyle>
            <a:lvl1pPr>
              <a:defRPr/>
            </a:lvl1pPr>
          </a:lstStyle>
          <a:p>
            <a:pPr>
              <a:defRPr/>
            </a:pPr>
            <a:fld id="{13EE9C14-BF9C-4A51-97B2-E42627439157}" type="slidenum">
              <a:rPr lang="es-ES" altLang="es-EC"/>
              <a:pPr>
                <a:defRPr/>
              </a:pPr>
              <a:t>‹Nº›</a:t>
            </a:fld>
            <a:endParaRPr lang="es-ES" altLang="es-EC"/>
          </a:p>
        </p:txBody>
      </p:sp>
    </p:spTree>
    <p:extLst>
      <p:ext uri="{BB962C8B-B14F-4D97-AF65-F5344CB8AC3E}">
        <p14:creationId xmlns:p14="http://schemas.microsoft.com/office/powerpoint/2010/main" val="3478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a16="http://schemas.microsoft.com/office/drawing/2014/main" id="{072A1117-A090-4DD2-B6D7-3321A43DB629}"/>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3D781245-EC9A-431E-A992-DB9DF38F0C5C}"/>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9494287E-11B2-4312-8162-E7634C346C48}"/>
              </a:ext>
            </a:extLst>
          </p:cNvPr>
          <p:cNvSpPr>
            <a:spLocks noGrp="1" noChangeArrowheads="1"/>
          </p:cNvSpPr>
          <p:nvPr>
            <p:ph type="sldNum" sz="quarter" idx="12"/>
          </p:nvPr>
        </p:nvSpPr>
        <p:spPr>
          <a:ln/>
        </p:spPr>
        <p:txBody>
          <a:bodyPr/>
          <a:lstStyle>
            <a:lvl1pPr>
              <a:defRPr/>
            </a:lvl1pPr>
          </a:lstStyle>
          <a:p>
            <a:pPr>
              <a:defRPr/>
            </a:pPr>
            <a:fld id="{B6F8F19F-914F-4067-9595-226392180391}" type="slidenum">
              <a:rPr lang="es-ES" altLang="es-EC"/>
              <a:pPr>
                <a:defRPr/>
              </a:pPr>
              <a:t>‹Nº›</a:t>
            </a:fld>
            <a:endParaRPr lang="es-ES" altLang="es-EC"/>
          </a:p>
        </p:txBody>
      </p:sp>
    </p:spTree>
    <p:extLst>
      <p:ext uri="{BB962C8B-B14F-4D97-AF65-F5344CB8AC3E}">
        <p14:creationId xmlns:p14="http://schemas.microsoft.com/office/powerpoint/2010/main" val="291922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B5E71187-F5B5-450F-8DDB-18BC6F7A06D8}"/>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695E574A-DF61-4C47-AA2D-8D38BFC94500}"/>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A1887A31-A998-4F50-B7F3-306B7960DAE3}"/>
              </a:ext>
            </a:extLst>
          </p:cNvPr>
          <p:cNvSpPr>
            <a:spLocks noGrp="1" noChangeArrowheads="1"/>
          </p:cNvSpPr>
          <p:nvPr>
            <p:ph type="sldNum" sz="quarter" idx="12"/>
          </p:nvPr>
        </p:nvSpPr>
        <p:spPr>
          <a:ln/>
        </p:spPr>
        <p:txBody>
          <a:bodyPr/>
          <a:lstStyle>
            <a:lvl1pPr>
              <a:defRPr/>
            </a:lvl1pPr>
          </a:lstStyle>
          <a:p>
            <a:pPr>
              <a:defRPr/>
            </a:pPr>
            <a:fld id="{CAC60B6C-1FF6-4C5A-997B-6D5744E9D542}" type="slidenum">
              <a:rPr lang="es-ES" altLang="es-EC"/>
              <a:pPr>
                <a:defRPr/>
              </a:pPr>
              <a:t>‹Nº›</a:t>
            </a:fld>
            <a:endParaRPr lang="es-ES" altLang="es-EC"/>
          </a:p>
        </p:txBody>
      </p:sp>
    </p:spTree>
    <p:extLst>
      <p:ext uri="{BB962C8B-B14F-4D97-AF65-F5344CB8AC3E}">
        <p14:creationId xmlns:p14="http://schemas.microsoft.com/office/powerpoint/2010/main" val="197360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Rectangle 4">
            <a:extLst>
              <a:ext uri="{FF2B5EF4-FFF2-40B4-BE49-F238E27FC236}">
                <a16:creationId xmlns:a16="http://schemas.microsoft.com/office/drawing/2014/main" id="{971B8D9E-EFD3-4E74-A9AC-4C42A941968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a16="http://schemas.microsoft.com/office/drawing/2014/main" id="{7E5CEBFB-4D62-4B51-93A6-D69CB45D8120}"/>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a16="http://schemas.microsoft.com/office/drawing/2014/main" id="{1A889F64-0638-41A9-B8D1-C131AA218647}"/>
              </a:ext>
            </a:extLst>
          </p:cNvPr>
          <p:cNvSpPr>
            <a:spLocks noGrp="1" noChangeArrowheads="1"/>
          </p:cNvSpPr>
          <p:nvPr>
            <p:ph type="sldNum" sz="quarter" idx="12"/>
          </p:nvPr>
        </p:nvSpPr>
        <p:spPr>
          <a:ln/>
        </p:spPr>
        <p:txBody>
          <a:bodyPr/>
          <a:lstStyle>
            <a:lvl1pPr>
              <a:defRPr/>
            </a:lvl1pPr>
          </a:lstStyle>
          <a:p>
            <a:pPr>
              <a:defRPr/>
            </a:pPr>
            <a:fld id="{220D36FD-3907-4399-9DA0-60D9522D6C2F}" type="slidenum">
              <a:rPr lang="es-ES" altLang="es-EC"/>
              <a:pPr>
                <a:defRPr/>
              </a:pPr>
              <a:t>‹Nº›</a:t>
            </a:fld>
            <a:endParaRPr lang="es-ES" altLang="es-EC"/>
          </a:p>
        </p:txBody>
      </p:sp>
    </p:spTree>
    <p:extLst>
      <p:ext uri="{BB962C8B-B14F-4D97-AF65-F5344CB8AC3E}">
        <p14:creationId xmlns:p14="http://schemas.microsoft.com/office/powerpoint/2010/main" val="393451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Rectangle 4">
            <a:extLst>
              <a:ext uri="{FF2B5EF4-FFF2-40B4-BE49-F238E27FC236}">
                <a16:creationId xmlns:a16="http://schemas.microsoft.com/office/drawing/2014/main" id="{1C7F69D5-E7A2-4B05-AD1E-1DF6802BCB56}"/>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8" name="Rectangle 5">
            <a:extLst>
              <a:ext uri="{FF2B5EF4-FFF2-40B4-BE49-F238E27FC236}">
                <a16:creationId xmlns:a16="http://schemas.microsoft.com/office/drawing/2014/main" id="{F21F38FB-1516-4B02-AA19-2B57EC4A86CC}"/>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9" name="Rectangle 6">
            <a:extLst>
              <a:ext uri="{FF2B5EF4-FFF2-40B4-BE49-F238E27FC236}">
                <a16:creationId xmlns:a16="http://schemas.microsoft.com/office/drawing/2014/main" id="{43DF466B-0DA9-4AC3-B646-3977EA788CFA}"/>
              </a:ext>
            </a:extLst>
          </p:cNvPr>
          <p:cNvSpPr>
            <a:spLocks noGrp="1" noChangeArrowheads="1"/>
          </p:cNvSpPr>
          <p:nvPr>
            <p:ph type="sldNum" sz="quarter" idx="12"/>
          </p:nvPr>
        </p:nvSpPr>
        <p:spPr>
          <a:ln/>
        </p:spPr>
        <p:txBody>
          <a:bodyPr/>
          <a:lstStyle>
            <a:lvl1pPr>
              <a:defRPr/>
            </a:lvl1pPr>
          </a:lstStyle>
          <a:p>
            <a:pPr>
              <a:defRPr/>
            </a:pPr>
            <a:fld id="{F951CA47-BB5E-4444-97DD-67FE26806546}" type="slidenum">
              <a:rPr lang="es-ES" altLang="es-EC"/>
              <a:pPr>
                <a:defRPr/>
              </a:pPr>
              <a:t>‹Nº›</a:t>
            </a:fld>
            <a:endParaRPr lang="es-ES" altLang="es-EC"/>
          </a:p>
        </p:txBody>
      </p:sp>
    </p:spTree>
    <p:extLst>
      <p:ext uri="{BB962C8B-B14F-4D97-AF65-F5344CB8AC3E}">
        <p14:creationId xmlns:p14="http://schemas.microsoft.com/office/powerpoint/2010/main" val="392022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Rectangle 4">
            <a:extLst>
              <a:ext uri="{FF2B5EF4-FFF2-40B4-BE49-F238E27FC236}">
                <a16:creationId xmlns:a16="http://schemas.microsoft.com/office/drawing/2014/main" id="{02AE6A77-7B9C-4EF0-8214-308544D070A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4" name="Rectangle 5">
            <a:extLst>
              <a:ext uri="{FF2B5EF4-FFF2-40B4-BE49-F238E27FC236}">
                <a16:creationId xmlns:a16="http://schemas.microsoft.com/office/drawing/2014/main" id="{BFEA73EB-7796-4AC2-8A19-77C66CB50B8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5" name="Rectangle 6">
            <a:extLst>
              <a:ext uri="{FF2B5EF4-FFF2-40B4-BE49-F238E27FC236}">
                <a16:creationId xmlns:a16="http://schemas.microsoft.com/office/drawing/2014/main" id="{23808CE3-480E-46D0-9633-8BCF991D3454}"/>
              </a:ext>
            </a:extLst>
          </p:cNvPr>
          <p:cNvSpPr>
            <a:spLocks noGrp="1" noChangeArrowheads="1"/>
          </p:cNvSpPr>
          <p:nvPr>
            <p:ph type="sldNum" sz="quarter" idx="12"/>
          </p:nvPr>
        </p:nvSpPr>
        <p:spPr>
          <a:ln/>
        </p:spPr>
        <p:txBody>
          <a:bodyPr/>
          <a:lstStyle>
            <a:lvl1pPr>
              <a:defRPr/>
            </a:lvl1pPr>
          </a:lstStyle>
          <a:p>
            <a:pPr>
              <a:defRPr/>
            </a:pPr>
            <a:fld id="{61AD7F77-A535-401D-ACC1-83C2A3168C9C}" type="slidenum">
              <a:rPr lang="es-ES" altLang="es-EC"/>
              <a:pPr>
                <a:defRPr/>
              </a:pPr>
              <a:t>‹Nº›</a:t>
            </a:fld>
            <a:endParaRPr lang="es-ES" altLang="es-EC"/>
          </a:p>
        </p:txBody>
      </p:sp>
    </p:spTree>
    <p:extLst>
      <p:ext uri="{BB962C8B-B14F-4D97-AF65-F5344CB8AC3E}">
        <p14:creationId xmlns:p14="http://schemas.microsoft.com/office/powerpoint/2010/main" val="186661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54A5E8-C83A-4850-AF02-153260825026}"/>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3" name="Rectangle 5">
            <a:extLst>
              <a:ext uri="{FF2B5EF4-FFF2-40B4-BE49-F238E27FC236}">
                <a16:creationId xmlns:a16="http://schemas.microsoft.com/office/drawing/2014/main" id="{BCD86F6A-2F7C-481D-8F21-EC77D7ABE677}"/>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4" name="Rectangle 6">
            <a:extLst>
              <a:ext uri="{FF2B5EF4-FFF2-40B4-BE49-F238E27FC236}">
                <a16:creationId xmlns:a16="http://schemas.microsoft.com/office/drawing/2014/main" id="{B54AC217-3751-46D2-9948-E7B493C78CE1}"/>
              </a:ext>
            </a:extLst>
          </p:cNvPr>
          <p:cNvSpPr>
            <a:spLocks noGrp="1" noChangeArrowheads="1"/>
          </p:cNvSpPr>
          <p:nvPr>
            <p:ph type="sldNum" sz="quarter" idx="12"/>
          </p:nvPr>
        </p:nvSpPr>
        <p:spPr>
          <a:ln/>
        </p:spPr>
        <p:txBody>
          <a:bodyPr/>
          <a:lstStyle>
            <a:lvl1pPr>
              <a:defRPr/>
            </a:lvl1pPr>
          </a:lstStyle>
          <a:p>
            <a:pPr>
              <a:defRPr/>
            </a:pPr>
            <a:fld id="{17331A3F-BB86-4FD4-9A36-4E3D65186A44}" type="slidenum">
              <a:rPr lang="es-ES" altLang="es-EC"/>
              <a:pPr>
                <a:defRPr/>
              </a:pPr>
              <a:t>‹Nº›</a:t>
            </a:fld>
            <a:endParaRPr lang="es-ES" altLang="es-EC"/>
          </a:p>
        </p:txBody>
      </p:sp>
    </p:spTree>
    <p:extLst>
      <p:ext uri="{BB962C8B-B14F-4D97-AF65-F5344CB8AC3E}">
        <p14:creationId xmlns:p14="http://schemas.microsoft.com/office/powerpoint/2010/main" val="421202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4AB87628-40C6-4DCA-A624-77574076B36A}"/>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a16="http://schemas.microsoft.com/office/drawing/2014/main" id="{4BD4D2CA-1A66-40D1-B210-E2E81D8BFB4A}"/>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a16="http://schemas.microsoft.com/office/drawing/2014/main" id="{F56EC88E-4CE2-4BA8-9E92-7B0D887A3E5D}"/>
              </a:ext>
            </a:extLst>
          </p:cNvPr>
          <p:cNvSpPr>
            <a:spLocks noGrp="1" noChangeArrowheads="1"/>
          </p:cNvSpPr>
          <p:nvPr>
            <p:ph type="sldNum" sz="quarter" idx="12"/>
          </p:nvPr>
        </p:nvSpPr>
        <p:spPr>
          <a:ln/>
        </p:spPr>
        <p:txBody>
          <a:bodyPr/>
          <a:lstStyle>
            <a:lvl1pPr>
              <a:defRPr/>
            </a:lvl1pPr>
          </a:lstStyle>
          <a:p>
            <a:pPr>
              <a:defRPr/>
            </a:pPr>
            <a:fld id="{13A2932A-0A41-49F6-A63F-2EC8C1F1C753}" type="slidenum">
              <a:rPr lang="es-ES" altLang="es-EC"/>
              <a:pPr>
                <a:defRPr/>
              </a:pPr>
              <a:t>‹Nº›</a:t>
            </a:fld>
            <a:endParaRPr lang="es-ES" altLang="es-EC"/>
          </a:p>
        </p:txBody>
      </p:sp>
    </p:spTree>
    <p:extLst>
      <p:ext uri="{BB962C8B-B14F-4D97-AF65-F5344CB8AC3E}">
        <p14:creationId xmlns:p14="http://schemas.microsoft.com/office/powerpoint/2010/main" val="23290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96A66537-F842-47EC-B80A-83825FC9004E}"/>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a16="http://schemas.microsoft.com/office/drawing/2014/main" id="{12659EEA-3012-4F9D-85C3-BF42966D9D4D}"/>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a16="http://schemas.microsoft.com/office/drawing/2014/main" id="{A4B906E3-6CCF-4C08-BF35-FBBC26F208BB}"/>
              </a:ext>
            </a:extLst>
          </p:cNvPr>
          <p:cNvSpPr>
            <a:spLocks noGrp="1" noChangeArrowheads="1"/>
          </p:cNvSpPr>
          <p:nvPr>
            <p:ph type="sldNum" sz="quarter" idx="12"/>
          </p:nvPr>
        </p:nvSpPr>
        <p:spPr>
          <a:ln/>
        </p:spPr>
        <p:txBody>
          <a:bodyPr/>
          <a:lstStyle>
            <a:lvl1pPr>
              <a:defRPr/>
            </a:lvl1pPr>
          </a:lstStyle>
          <a:p>
            <a:pPr>
              <a:defRPr/>
            </a:pPr>
            <a:fld id="{F178013C-51C6-41A8-9C2D-336AC72C5EC4}" type="slidenum">
              <a:rPr lang="es-ES" altLang="es-EC"/>
              <a:pPr>
                <a:defRPr/>
              </a:pPr>
              <a:t>‹Nº›</a:t>
            </a:fld>
            <a:endParaRPr lang="es-ES" altLang="es-EC"/>
          </a:p>
        </p:txBody>
      </p:sp>
    </p:spTree>
    <p:extLst>
      <p:ext uri="{BB962C8B-B14F-4D97-AF65-F5344CB8AC3E}">
        <p14:creationId xmlns:p14="http://schemas.microsoft.com/office/powerpoint/2010/main" val="136390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C46621-DE51-44D0-B8E7-864D45ACB87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a:extLst>
              <a:ext uri="{FF2B5EF4-FFF2-40B4-BE49-F238E27FC236}">
                <a16:creationId xmlns:a16="http://schemas.microsoft.com/office/drawing/2014/main" id="{9BA880E8-25B1-44BB-B30C-DB4615D010C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a:extLst>
              <a:ext uri="{FF2B5EF4-FFF2-40B4-BE49-F238E27FC236}">
                <a16:creationId xmlns:a16="http://schemas.microsoft.com/office/drawing/2014/main" id="{9EBF3315-1C59-4365-BE31-5241AA233AC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EC"/>
          </a:p>
        </p:txBody>
      </p:sp>
      <p:sp>
        <p:nvSpPr>
          <p:cNvPr id="1029" name="Rectangle 5">
            <a:extLst>
              <a:ext uri="{FF2B5EF4-FFF2-40B4-BE49-F238E27FC236}">
                <a16:creationId xmlns:a16="http://schemas.microsoft.com/office/drawing/2014/main" id="{E847AB01-6905-4B71-B8A3-01B591CB938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EC"/>
          </a:p>
        </p:txBody>
      </p:sp>
      <p:sp>
        <p:nvSpPr>
          <p:cNvPr id="1030" name="Rectangle 6">
            <a:extLst>
              <a:ext uri="{FF2B5EF4-FFF2-40B4-BE49-F238E27FC236}">
                <a16:creationId xmlns:a16="http://schemas.microsoft.com/office/drawing/2014/main" id="{4D76B63E-C510-4CA7-AE98-41373C2DC00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7D94CD0-E0C8-4536-BB97-3947DFE78D89}" type="slidenum">
              <a:rPr lang="es-ES" altLang="es-EC"/>
              <a:pPr>
                <a:defRPr/>
              </a:pPr>
              <a:t>‹Nº›</a:t>
            </a:fld>
            <a:endParaRPr lang="es-ES"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65">
            <a:extLst>
              <a:ext uri="{FF2B5EF4-FFF2-40B4-BE49-F238E27FC236}">
                <a16:creationId xmlns:a16="http://schemas.microsoft.com/office/drawing/2014/main" id="{B3CE97BB-2C97-4ACA-9DD1-098FD2797A07}"/>
              </a:ext>
            </a:extLst>
          </p:cNvPr>
          <p:cNvSpPr>
            <a:spLocks noChangeArrowheads="1"/>
          </p:cNvSpPr>
          <p:nvPr/>
        </p:nvSpPr>
        <p:spPr bwMode="auto">
          <a:xfrm>
            <a:off x="4427538" y="3789363"/>
            <a:ext cx="47164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_tradnl" altLang="es-EC" sz="2400" b="1">
                <a:solidFill>
                  <a:srgbClr val="000000"/>
                </a:solidFill>
                <a:latin typeface="Calibri" panose="020F0502020204030204" pitchFamily="34" charset="0"/>
              </a:rPr>
              <a:t>Proyecto de Tesis previa a la obtención del título de:</a:t>
            </a:r>
          </a:p>
          <a:p>
            <a:pPr algn="ctr"/>
            <a:endParaRPr lang="es-ES_tradnl" altLang="es-EC" sz="2400" b="1">
              <a:solidFill>
                <a:srgbClr val="000000"/>
              </a:solidFill>
              <a:latin typeface="Calibri" panose="020F0502020204030204" pitchFamily="34" charset="0"/>
            </a:endParaRPr>
          </a:p>
          <a:p>
            <a:pPr algn="ctr"/>
            <a:r>
              <a:rPr lang="es-ES_tradnl" altLang="es-EC" sz="2400" b="1">
                <a:solidFill>
                  <a:srgbClr val="000000"/>
                </a:solidFill>
                <a:latin typeface="Calibri" panose="020F0502020204030204" pitchFamily="34" charset="0"/>
              </a:rPr>
              <a:t>Ingeniero(a) Civil</a:t>
            </a:r>
          </a:p>
          <a:p>
            <a:pPr algn="ctr"/>
            <a:endParaRPr lang="es-ES_tradnl" altLang="es-EC" sz="2400" b="1">
              <a:solidFill>
                <a:srgbClr val="000000"/>
              </a:solidFill>
              <a:latin typeface="Calibri" panose="020F0502020204030204" pitchFamily="34" charset="0"/>
            </a:endParaRPr>
          </a:p>
          <a:p>
            <a:pPr algn="ctr"/>
            <a:r>
              <a:rPr lang="es-ES_tradnl" altLang="es-EC" sz="2400" b="1">
                <a:solidFill>
                  <a:srgbClr val="000000"/>
                </a:solidFill>
                <a:latin typeface="Calibri" panose="020F0502020204030204" pitchFamily="34" charset="0"/>
              </a:rPr>
              <a:t>Autores: </a:t>
            </a:r>
          </a:p>
          <a:p>
            <a:pPr algn="ctr"/>
            <a:endParaRPr lang="es-ES_tradnl" altLang="es-EC" sz="2400" b="1">
              <a:solidFill>
                <a:srgbClr val="000000"/>
              </a:solidFill>
              <a:latin typeface="Calibri" panose="020F0502020204030204" pitchFamily="34" charset="0"/>
            </a:endParaRPr>
          </a:p>
          <a:p>
            <a:pPr algn="ctr"/>
            <a:r>
              <a:rPr lang="es-ES_tradnl" altLang="es-EC" sz="2400" b="1">
                <a:solidFill>
                  <a:srgbClr val="000000"/>
                </a:solidFill>
                <a:latin typeface="Calibri" panose="020F0502020204030204" pitchFamily="34" charset="0"/>
              </a:rPr>
              <a:t>Francisco Esteban Amaya Jiménez</a:t>
            </a:r>
          </a:p>
          <a:p>
            <a:pPr algn="ctr"/>
            <a:r>
              <a:rPr lang="es-ES_tradnl" altLang="es-EC" sz="2400" b="1">
                <a:solidFill>
                  <a:srgbClr val="000000"/>
                </a:solidFill>
                <a:latin typeface="Calibri" panose="020F0502020204030204" pitchFamily="34" charset="0"/>
              </a:rPr>
              <a:t>Cristina Nathaly Vaca Mueses</a:t>
            </a:r>
            <a:endParaRPr lang="es-ES" altLang="es-EC" sz="2400"/>
          </a:p>
        </p:txBody>
      </p:sp>
      <p:sp>
        <p:nvSpPr>
          <p:cNvPr id="3075" name="Título 2">
            <a:extLst>
              <a:ext uri="{FF2B5EF4-FFF2-40B4-BE49-F238E27FC236}">
                <a16:creationId xmlns:a16="http://schemas.microsoft.com/office/drawing/2014/main" id="{75C26098-CEDF-4463-856A-AFCCAA454C9C}"/>
              </a:ext>
            </a:extLst>
          </p:cNvPr>
          <p:cNvSpPr>
            <a:spLocks noGrp="1" noChangeArrowheads="1"/>
          </p:cNvSpPr>
          <p:nvPr>
            <p:ph type="ctrTitle"/>
          </p:nvPr>
        </p:nvSpPr>
        <p:spPr>
          <a:xfrm>
            <a:off x="2484438" y="9525"/>
            <a:ext cx="6858000" cy="2078038"/>
          </a:xfrm>
        </p:spPr>
        <p:txBody>
          <a:bodyPr/>
          <a:lstStyle/>
          <a:p>
            <a:pPr eaLnBrk="1" hangingPunct="1"/>
            <a:br>
              <a:rPr lang="es-EC" altLang="es-EC" sz="2400" b="1" dirty="0">
                <a:solidFill>
                  <a:srgbClr val="000000"/>
                </a:solidFill>
                <a:ea typeface="Calibri" panose="020F0502020204030204" pitchFamily="34" charset="0"/>
                <a:cs typeface="Times New Roman" panose="02020603050405020304" pitchFamily="18" charset="0"/>
              </a:rPr>
            </a:br>
            <a:r>
              <a:rPr lang="es-EC" altLang="es-EC" sz="2000" b="1" dirty="0">
                <a:solidFill>
                  <a:srgbClr val="000000"/>
                </a:solidFill>
                <a:ea typeface="Calibri" panose="020F0502020204030204" pitchFamily="34" charset="0"/>
                <a:cs typeface="Times New Roman" panose="02020603050405020304" pitchFamily="18" charset="0"/>
              </a:rPr>
              <a:t>ESTUDIO ANALÍTICO DEL COMPORTAMIENTO ESTRUCTURAL DEL BLOQUE DE RESIDENCIAS DE LOS OFICIALES DE LA UNIVERSIDAD DE LAS FUERZAS ARMADAS ESPE, CONSIDERANDO DIFERENTES CUANTÍAS DE ACERO PARA EL REFORZAMIENTO DE MAMPOSTERÍA</a:t>
            </a:r>
            <a:endParaRPr lang="es-EC" altLang="es-EC" dirty="0">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3C1400-3D73-46FD-ACA1-1642F85752FF}"/>
              </a:ext>
            </a:extLst>
          </p:cNvPr>
          <p:cNvSpPr>
            <a:spLocks noGrp="1"/>
          </p:cNvSpPr>
          <p:nvPr>
            <p:ph idx="1"/>
          </p:nvPr>
        </p:nvSpPr>
        <p:spPr>
          <a:xfrm>
            <a:off x="1187624" y="764704"/>
            <a:ext cx="7499176" cy="5903913"/>
          </a:xfrm>
        </p:spPr>
        <p:txBody>
          <a:bodyPr/>
          <a:lstStyle/>
          <a:p>
            <a:pPr marL="0" indent="0" eaLnBrk="1" hangingPunct="1">
              <a:lnSpc>
                <a:spcPct val="150000"/>
              </a:lnSpc>
              <a:buNone/>
              <a:defRPr/>
            </a:pPr>
            <a:r>
              <a:rPr lang="es-EC" sz="1800" b="1" dirty="0"/>
              <a:t>Mampostería</a:t>
            </a:r>
            <a:endParaRPr lang="es-EC" sz="1800" dirty="0"/>
          </a:p>
          <a:p>
            <a:pPr marL="0" indent="0" eaLnBrk="1" hangingPunct="1">
              <a:lnSpc>
                <a:spcPct val="150000"/>
              </a:lnSpc>
              <a:buFontTx/>
              <a:buNone/>
              <a:defRPr/>
            </a:pPr>
            <a:r>
              <a:rPr lang="es-EC" sz="1800" dirty="0"/>
              <a:t>	La mampostería tiene las siguientes propiedades, mismas que fueron obtenidas de investigaciones previas </a:t>
            </a:r>
            <a:r>
              <a:rPr lang="es-MX" sz="1800" dirty="0">
                <a:effectLst/>
                <a:latin typeface="Arial" panose="020B0604020202020204" pitchFamily="34" charset="0"/>
                <a:ea typeface="Calibri" panose="020F0502020204030204" pitchFamily="34" charset="0"/>
                <a:cs typeface="Times New Roman" panose="02020603050405020304" pitchFamily="18" charset="0"/>
              </a:rPr>
              <a:t>obtenido del ensayo de 41 muretes</a:t>
            </a:r>
            <a:r>
              <a:rPr lang="es-EC" sz="1800" dirty="0"/>
              <a:t>:</a:t>
            </a:r>
          </a:p>
          <a:p>
            <a:pPr eaLnBrk="1" hangingPunct="1">
              <a:defRPr/>
            </a:pPr>
            <a:endParaRPr lang="es-EC" dirty="0"/>
          </a:p>
        </p:txBody>
      </p:sp>
      <p:pic>
        <p:nvPicPr>
          <p:cNvPr id="11267" name="Imagen 3">
            <a:extLst>
              <a:ext uri="{FF2B5EF4-FFF2-40B4-BE49-F238E27FC236}">
                <a16:creationId xmlns:a16="http://schemas.microsoft.com/office/drawing/2014/main" id="{E2A98F43-1481-470F-AF70-76949366D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492153"/>
            <a:ext cx="572848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698DF1-D7D9-4DCA-85F4-61D14A11D739}"/>
              </a:ext>
            </a:extLst>
          </p:cNvPr>
          <p:cNvSpPr>
            <a:spLocks noGrp="1"/>
          </p:cNvSpPr>
          <p:nvPr>
            <p:ph idx="1"/>
          </p:nvPr>
        </p:nvSpPr>
        <p:spPr>
          <a:xfrm>
            <a:off x="1258888" y="620713"/>
            <a:ext cx="7427912" cy="5688012"/>
          </a:xfrm>
        </p:spPr>
        <p:txBody>
          <a:bodyPr/>
          <a:lstStyle/>
          <a:p>
            <a:pPr marL="0" indent="0" algn="just" eaLnBrk="1" hangingPunct="1">
              <a:lnSpc>
                <a:spcPct val="150000"/>
              </a:lnSpc>
              <a:buFontTx/>
              <a:buNone/>
              <a:defRPr/>
            </a:pPr>
            <a:br>
              <a:rPr lang="es-EC" sz="2000" dirty="0"/>
            </a:br>
            <a:r>
              <a:rPr lang="es-EC" sz="2000" dirty="0"/>
              <a:t>	</a:t>
            </a:r>
            <a:r>
              <a:rPr lang="es-EC" sz="1800" dirty="0"/>
              <a:t>Los casos de carga ingresados para el análisis estático lineal se indican en la siguiente figura:</a:t>
            </a:r>
          </a:p>
          <a:p>
            <a:pPr eaLnBrk="1" hangingPunct="1">
              <a:defRPr/>
            </a:pPr>
            <a:endParaRPr lang="es-EC" dirty="0"/>
          </a:p>
        </p:txBody>
      </p:sp>
      <p:pic>
        <p:nvPicPr>
          <p:cNvPr id="15363" name="Imagen 3">
            <a:extLst>
              <a:ext uri="{FF2B5EF4-FFF2-40B4-BE49-F238E27FC236}">
                <a16:creationId xmlns:a16="http://schemas.microsoft.com/office/drawing/2014/main" id="{3997E0FD-5E7F-4A75-A12D-3FC926A0F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153" y="2492896"/>
            <a:ext cx="5964215" cy="35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084CA1F8-2448-4BFD-ACAA-6D8351593430}"/>
              </a:ext>
            </a:extLst>
          </p:cNvPr>
          <p:cNvSpPr txBox="1"/>
          <p:nvPr/>
        </p:nvSpPr>
        <p:spPr>
          <a:xfrm>
            <a:off x="1258888" y="284570"/>
            <a:ext cx="4572000" cy="584775"/>
          </a:xfrm>
          <a:prstGeom prst="rect">
            <a:avLst/>
          </a:prstGeom>
          <a:noFill/>
        </p:spPr>
        <p:txBody>
          <a:bodyPr wrap="square">
            <a:spAutoFit/>
          </a:bodyPr>
          <a:lstStyle/>
          <a:p>
            <a:pPr marL="0" indent="0" eaLnBrk="1" hangingPunct="1">
              <a:buFontTx/>
              <a:buNone/>
              <a:defRPr/>
            </a:pPr>
            <a:r>
              <a:rPr lang="es-EC" sz="3200" b="1" dirty="0"/>
              <a:t>CASOS DE CARGA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F7685D0-00F8-4B12-AF7C-73F1FADA71B5}"/>
              </a:ext>
            </a:extLst>
          </p:cNvPr>
          <p:cNvPicPr/>
          <p:nvPr/>
        </p:nvPicPr>
        <p:blipFill>
          <a:blip r:embed="rId3"/>
          <a:stretch>
            <a:fillRect/>
          </a:stretch>
        </p:blipFill>
        <p:spPr>
          <a:xfrm>
            <a:off x="4985489" y="1687853"/>
            <a:ext cx="3960440" cy="2160240"/>
          </a:xfrm>
          <a:prstGeom prst="rect">
            <a:avLst/>
          </a:prstGeom>
        </p:spPr>
      </p:pic>
      <p:pic>
        <p:nvPicPr>
          <p:cNvPr id="5" name="Imagen 4">
            <a:extLst>
              <a:ext uri="{FF2B5EF4-FFF2-40B4-BE49-F238E27FC236}">
                <a16:creationId xmlns:a16="http://schemas.microsoft.com/office/drawing/2014/main" id="{5805B46A-5EB7-46E4-88A1-181B141C6785}"/>
              </a:ext>
            </a:extLst>
          </p:cNvPr>
          <p:cNvPicPr/>
          <p:nvPr/>
        </p:nvPicPr>
        <p:blipFill>
          <a:blip r:embed="rId4"/>
          <a:stretch>
            <a:fillRect/>
          </a:stretch>
        </p:blipFill>
        <p:spPr>
          <a:xfrm>
            <a:off x="4985490" y="4090027"/>
            <a:ext cx="3960439" cy="2160240"/>
          </a:xfrm>
          <a:prstGeom prst="rect">
            <a:avLst/>
          </a:prstGeom>
        </p:spPr>
      </p:pic>
      <p:pic>
        <p:nvPicPr>
          <p:cNvPr id="10" name="Imagen 3">
            <a:extLst>
              <a:ext uri="{FF2B5EF4-FFF2-40B4-BE49-F238E27FC236}">
                <a16:creationId xmlns:a16="http://schemas.microsoft.com/office/drawing/2014/main" id="{6EEFF00D-C48E-4D7A-AFA7-B4C2429B4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12776"/>
            <a:ext cx="447452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22A41B16-4715-4EF8-8CAC-74D5BE296B39}"/>
              </a:ext>
            </a:extLst>
          </p:cNvPr>
          <p:cNvSpPr txBox="1"/>
          <p:nvPr/>
        </p:nvSpPr>
        <p:spPr>
          <a:xfrm>
            <a:off x="249627" y="620688"/>
            <a:ext cx="8928992" cy="430887"/>
          </a:xfrm>
          <a:prstGeom prst="rect">
            <a:avLst/>
          </a:prstGeom>
          <a:noFill/>
        </p:spPr>
        <p:txBody>
          <a:bodyPr wrap="square">
            <a:spAutoFit/>
          </a:bodyPr>
          <a:lstStyle/>
          <a:p>
            <a:pPr marL="0" indent="0" eaLnBrk="1" hangingPunct="1">
              <a:buFontTx/>
              <a:buNone/>
              <a:defRPr/>
            </a:pPr>
            <a:r>
              <a:rPr lang="es-EC" sz="2200" b="1" dirty="0"/>
              <a:t>Definición de función de espectro y patrón de carga sísmica</a:t>
            </a:r>
          </a:p>
        </p:txBody>
      </p:sp>
    </p:spTree>
    <p:extLst>
      <p:ext uri="{BB962C8B-B14F-4D97-AF65-F5344CB8AC3E}">
        <p14:creationId xmlns:p14="http://schemas.microsoft.com/office/powerpoint/2010/main" val="295918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0A178-A4FE-40A1-A2D7-33D5097663E8}"/>
              </a:ext>
            </a:extLst>
          </p:cNvPr>
          <p:cNvSpPr>
            <a:spLocks noGrp="1"/>
          </p:cNvSpPr>
          <p:nvPr>
            <p:ph type="title"/>
          </p:nvPr>
        </p:nvSpPr>
        <p:spPr>
          <a:xfrm>
            <a:off x="-108520" y="548680"/>
            <a:ext cx="8686800" cy="693865"/>
          </a:xfrm>
        </p:spPr>
        <p:txBody>
          <a:bodyPr/>
          <a:lstStyle/>
          <a:p>
            <a:r>
              <a:rPr lang="es-EC" sz="3200" b="1" dirty="0"/>
              <a:t>DEFINICIÓN DE PROPIEDADES</a:t>
            </a:r>
            <a:br>
              <a:rPr lang="es-EC" sz="3200" b="1" dirty="0"/>
            </a:br>
            <a:endParaRPr lang="es-EC" sz="3200" dirty="0"/>
          </a:p>
        </p:txBody>
      </p:sp>
      <p:sp>
        <p:nvSpPr>
          <p:cNvPr id="3" name="Marcador de contenido 2">
            <a:extLst>
              <a:ext uri="{FF2B5EF4-FFF2-40B4-BE49-F238E27FC236}">
                <a16:creationId xmlns:a16="http://schemas.microsoft.com/office/drawing/2014/main" id="{2E52CD39-61DE-4FEE-B5A1-454A093F3978}"/>
              </a:ext>
            </a:extLst>
          </p:cNvPr>
          <p:cNvSpPr>
            <a:spLocks noGrp="1"/>
          </p:cNvSpPr>
          <p:nvPr>
            <p:ph idx="1"/>
          </p:nvPr>
        </p:nvSpPr>
        <p:spPr>
          <a:xfrm>
            <a:off x="1403648" y="1556792"/>
            <a:ext cx="7632848" cy="4525963"/>
          </a:xfrm>
        </p:spPr>
        <p:txBody>
          <a:bodyPr/>
          <a:lstStyle/>
          <a:p>
            <a:pPr marL="0" indent="0">
              <a:buNone/>
            </a:pPr>
            <a:r>
              <a:rPr lang="es-MX" sz="2200" b="1" dirty="0">
                <a:effectLst/>
                <a:latin typeface="Arial" panose="020B0604020202020204" pitchFamily="34" charset="0"/>
                <a:ea typeface="Times New Roman" panose="02020603050405020304" pitchFamily="18" charset="0"/>
                <a:cs typeface="Times New Roman" panose="02020603050405020304" pitchFamily="18" charset="0"/>
              </a:rPr>
              <a:t>Definición del diafragma rígido y auto mesh </a:t>
            </a:r>
            <a:endParaRPr lang="es-EC" sz="22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s-MX" sz="1800" dirty="0">
                <a:effectLst/>
                <a:latin typeface="Arial" panose="020B0604020202020204" pitchFamily="34" charset="0"/>
                <a:ea typeface="Calibri" panose="020F0502020204030204" pitchFamily="34" charset="0"/>
                <a:cs typeface="Times New Roman" panose="02020603050405020304" pitchFamily="18" charset="0"/>
              </a:rPr>
              <a:t>Asumimos un diafragma rígido, debido a que se asume que la losa tiene rigidez infinita al no poseer deformaciones axiales.</a:t>
            </a:r>
          </a:p>
          <a:p>
            <a:pPr>
              <a:lnSpc>
                <a:spcPct val="150000"/>
              </a:lnSpc>
            </a:pPr>
            <a:r>
              <a:rPr lang="es-MX" sz="1800" dirty="0">
                <a:effectLst/>
                <a:latin typeface="Arial" panose="020B0604020202020204" pitchFamily="34" charset="0"/>
                <a:ea typeface="Calibri" panose="020F0502020204030204" pitchFamily="34" charset="0"/>
                <a:cs typeface="Times New Roman" panose="02020603050405020304" pitchFamily="18" charset="0"/>
              </a:rPr>
              <a:t> Previamente se dividió las losas y la mampostería en fragmentos de 1m por 1m realizando un auto mesh con el fin de conseguir una distribución de cargas más acoplada a la realidad.</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s-EC" dirty="0"/>
          </a:p>
        </p:txBody>
      </p:sp>
      <p:pic>
        <p:nvPicPr>
          <p:cNvPr id="5" name="Imagen 4">
            <a:extLst>
              <a:ext uri="{FF2B5EF4-FFF2-40B4-BE49-F238E27FC236}">
                <a16:creationId xmlns:a16="http://schemas.microsoft.com/office/drawing/2014/main" id="{59477D73-7C27-45C7-87EB-98C8175186D2}"/>
              </a:ext>
            </a:extLst>
          </p:cNvPr>
          <p:cNvPicPr/>
          <p:nvPr/>
        </p:nvPicPr>
        <p:blipFill>
          <a:blip r:embed="rId2"/>
          <a:stretch>
            <a:fillRect/>
          </a:stretch>
        </p:blipFill>
        <p:spPr>
          <a:xfrm>
            <a:off x="1547664" y="4437112"/>
            <a:ext cx="3384376" cy="2232249"/>
          </a:xfrm>
          <a:prstGeom prst="rect">
            <a:avLst/>
          </a:prstGeom>
          <a:ln>
            <a:solidFill>
              <a:schemeClr val="tx1"/>
            </a:solidFill>
          </a:ln>
        </p:spPr>
      </p:pic>
      <p:pic>
        <p:nvPicPr>
          <p:cNvPr id="6" name="Imagen 5">
            <a:extLst>
              <a:ext uri="{FF2B5EF4-FFF2-40B4-BE49-F238E27FC236}">
                <a16:creationId xmlns:a16="http://schemas.microsoft.com/office/drawing/2014/main" id="{59E7BA54-DE9A-4AEF-B3A4-BE21034A51E7}"/>
              </a:ext>
            </a:extLst>
          </p:cNvPr>
          <p:cNvPicPr/>
          <p:nvPr/>
        </p:nvPicPr>
        <p:blipFill>
          <a:blip r:embed="rId3"/>
          <a:stretch>
            <a:fillRect/>
          </a:stretch>
        </p:blipFill>
        <p:spPr>
          <a:xfrm>
            <a:off x="5364088" y="4438796"/>
            <a:ext cx="3384376" cy="2232248"/>
          </a:xfrm>
          <a:prstGeom prst="rect">
            <a:avLst/>
          </a:prstGeom>
          <a:ln>
            <a:solidFill>
              <a:schemeClr val="tx1"/>
            </a:solidFill>
          </a:ln>
        </p:spPr>
      </p:pic>
    </p:spTree>
    <p:extLst>
      <p:ext uri="{BB962C8B-B14F-4D97-AF65-F5344CB8AC3E}">
        <p14:creationId xmlns:p14="http://schemas.microsoft.com/office/powerpoint/2010/main" val="414882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contenido 2">
            <a:extLst>
              <a:ext uri="{FF2B5EF4-FFF2-40B4-BE49-F238E27FC236}">
                <a16:creationId xmlns:a16="http://schemas.microsoft.com/office/drawing/2014/main" id="{F7F50A68-E9AF-4107-BAB4-E86783367FE8}"/>
              </a:ext>
            </a:extLst>
          </p:cNvPr>
          <p:cNvSpPr>
            <a:spLocks noGrp="1" noChangeArrowheads="1"/>
          </p:cNvSpPr>
          <p:nvPr>
            <p:ph idx="1"/>
          </p:nvPr>
        </p:nvSpPr>
        <p:spPr>
          <a:xfrm>
            <a:off x="960673" y="1124745"/>
            <a:ext cx="7762056" cy="5040560"/>
          </a:xfrm>
        </p:spPr>
        <p:txBody>
          <a:bodyPr/>
          <a:lstStyle/>
          <a:p>
            <a:pPr algn="just" eaLnBrk="1" hangingPunct="1">
              <a:lnSpc>
                <a:spcPct val="150000"/>
              </a:lnSpc>
            </a:pPr>
            <a:r>
              <a:rPr lang="es-EC" altLang="es-EC" sz="1800" dirty="0"/>
              <a:t>Los periodos de los bloques se obtuvieron mediante el ensayo de acelerogramas. Se ingresaron los datos en el programa </a:t>
            </a:r>
            <a:r>
              <a:rPr lang="es-EC" altLang="es-EC" sz="1800" dirty="0" err="1"/>
              <a:t>Seismosignal</a:t>
            </a:r>
            <a:r>
              <a:rPr lang="es-EC" altLang="es-EC" sz="1800" dirty="0"/>
              <a:t>, se aplicó un filtro adecuado y los resultados fueron los siguientes:</a:t>
            </a:r>
          </a:p>
        </p:txBody>
      </p:sp>
      <p:graphicFrame>
        <p:nvGraphicFramePr>
          <p:cNvPr id="2" name="Tabla 1">
            <a:extLst>
              <a:ext uri="{FF2B5EF4-FFF2-40B4-BE49-F238E27FC236}">
                <a16:creationId xmlns:a16="http://schemas.microsoft.com/office/drawing/2014/main" id="{9E6E5238-2E75-4679-A8B4-1A49297AEA73}"/>
              </a:ext>
            </a:extLst>
          </p:cNvPr>
          <p:cNvGraphicFramePr>
            <a:graphicFrameLocks noGrp="1"/>
          </p:cNvGraphicFramePr>
          <p:nvPr>
            <p:extLst>
              <p:ext uri="{D42A27DB-BD31-4B8C-83A1-F6EECF244321}">
                <p14:modId xmlns:p14="http://schemas.microsoft.com/office/powerpoint/2010/main" val="273143236"/>
              </p:ext>
            </p:extLst>
          </p:nvPr>
        </p:nvGraphicFramePr>
        <p:xfrm>
          <a:off x="3347864" y="2564904"/>
          <a:ext cx="2987675" cy="3384550"/>
        </p:xfrm>
        <a:graphic>
          <a:graphicData uri="http://schemas.openxmlformats.org/drawingml/2006/table">
            <a:tbl>
              <a:tblPr firstRow="1" firstCol="1" bandRow="1">
                <a:tableStyleId>{5C22544A-7EE6-4342-B048-85BDC9FD1C3A}</a:tableStyleId>
              </a:tblPr>
              <a:tblGrid>
                <a:gridCol w="1482634">
                  <a:extLst>
                    <a:ext uri="{9D8B030D-6E8A-4147-A177-3AD203B41FA5}">
                      <a16:colId xmlns:a16="http://schemas.microsoft.com/office/drawing/2014/main" val="20000"/>
                    </a:ext>
                  </a:extLst>
                </a:gridCol>
                <a:gridCol w="1505041">
                  <a:extLst>
                    <a:ext uri="{9D8B030D-6E8A-4147-A177-3AD203B41FA5}">
                      <a16:colId xmlns:a16="http://schemas.microsoft.com/office/drawing/2014/main" val="20001"/>
                    </a:ext>
                  </a:extLst>
                </a:gridCol>
              </a:tblGrid>
              <a:tr h="396287">
                <a:tc gridSpan="2">
                  <a:txBody>
                    <a:bodyPr/>
                    <a:lstStyle/>
                    <a:p>
                      <a:pPr indent="457200" algn="ctr">
                        <a:lnSpc>
                          <a:spcPct val="200000"/>
                        </a:lnSpc>
                      </a:pPr>
                      <a:r>
                        <a:rPr lang="es-EC" sz="1400" dirty="0">
                          <a:solidFill>
                            <a:schemeClr val="tx1"/>
                          </a:solidFill>
                          <a:effectLst>
                            <a:outerShdw blurRad="38100" dist="38100" dir="2700000" algn="tl">
                              <a:srgbClr val="000000">
                                <a:alpha val="43137"/>
                              </a:srgbClr>
                            </a:outerShdw>
                          </a:effectLst>
                        </a:rPr>
                        <a:t>BLOQUE A</a:t>
                      </a:r>
                      <a:endParaRPr lang="es-EC" sz="14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hMerge="1">
                  <a:txBody>
                    <a:bodyPr/>
                    <a:lstStyle/>
                    <a:p>
                      <a:endParaRPr lang="es-EC"/>
                    </a:p>
                  </a:txBody>
                  <a:tcPr/>
                </a:tc>
                <a:extLst>
                  <a:ext uri="{0D108BD9-81ED-4DB2-BD59-A6C34878D82A}">
                    <a16:rowId xmlns:a16="http://schemas.microsoft.com/office/drawing/2014/main" val="10000"/>
                  </a:ext>
                </a:extLst>
              </a:tr>
              <a:tr h="431996">
                <a:tc>
                  <a:txBody>
                    <a:bodyPr/>
                    <a:lstStyle/>
                    <a:p>
                      <a:pPr indent="457200" algn="ctr">
                        <a:lnSpc>
                          <a:spcPct val="200000"/>
                        </a:lnSpc>
                      </a:pPr>
                      <a:r>
                        <a:rPr lang="es-EC" sz="1400" dirty="0">
                          <a:solidFill>
                            <a:schemeClr val="tx1"/>
                          </a:solidFill>
                          <a:effectLst/>
                        </a:rPr>
                        <a:t>Sentido</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a:txBody>
                    <a:bodyPr/>
                    <a:lstStyle/>
                    <a:p>
                      <a:pPr indent="457200" algn="ctr">
                        <a:lnSpc>
                          <a:spcPct val="200000"/>
                        </a:lnSpc>
                      </a:pPr>
                      <a:r>
                        <a:rPr lang="es-EC" sz="1400">
                          <a:solidFill>
                            <a:schemeClr val="tx1"/>
                          </a:solidFill>
                          <a:effectLst/>
                        </a:rPr>
                        <a:t>Periodo</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extLst>
                  <a:ext uri="{0D108BD9-81ED-4DB2-BD59-A6C34878D82A}">
                    <a16:rowId xmlns:a16="http://schemas.microsoft.com/office/drawing/2014/main" val="10001"/>
                  </a:ext>
                </a:extLst>
              </a:tr>
              <a:tr h="431996">
                <a:tc>
                  <a:txBody>
                    <a:bodyPr/>
                    <a:lstStyle/>
                    <a:p>
                      <a:pPr indent="457200" algn="ctr">
                        <a:lnSpc>
                          <a:spcPct val="200000"/>
                        </a:lnSpc>
                      </a:pPr>
                      <a:r>
                        <a:rPr lang="es-EC" sz="1400" dirty="0">
                          <a:solidFill>
                            <a:schemeClr val="tx1"/>
                          </a:solidFill>
                          <a:effectLst/>
                        </a:rPr>
                        <a:t>X</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a:txBody>
                    <a:bodyPr/>
                    <a:lstStyle/>
                    <a:p>
                      <a:pPr indent="457200" algn="ctr">
                        <a:lnSpc>
                          <a:spcPct val="200000"/>
                        </a:lnSpc>
                      </a:pPr>
                      <a:r>
                        <a:rPr lang="es-EC" sz="1400" dirty="0">
                          <a:solidFill>
                            <a:schemeClr val="tx1"/>
                          </a:solidFill>
                          <a:effectLst/>
                        </a:rPr>
                        <a:t>0,64251</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extLst>
                  <a:ext uri="{0D108BD9-81ED-4DB2-BD59-A6C34878D82A}">
                    <a16:rowId xmlns:a16="http://schemas.microsoft.com/office/drawing/2014/main" val="10002"/>
                  </a:ext>
                </a:extLst>
              </a:tr>
              <a:tr h="431996">
                <a:tc>
                  <a:txBody>
                    <a:bodyPr/>
                    <a:lstStyle/>
                    <a:p>
                      <a:pPr indent="457200" algn="ctr">
                        <a:lnSpc>
                          <a:spcPct val="200000"/>
                        </a:lnSpc>
                      </a:pPr>
                      <a:r>
                        <a:rPr lang="es-EC" sz="1400" dirty="0">
                          <a:solidFill>
                            <a:schemeClr val="tx1"/>
                          </a:solidFill>
                          <a:effectLst/>
                        </a:rPr>
                        <a:t>Y</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a:txBody>
                    <a:bodyPr/>
                    <a:lstStyle/>
                    <a:p>
                      <a:pPr indent="457200" algn="ctr">
                        <a:lnSpc>
                          <a:spcPct val="200000"/>
                        </a:lnSpc>
                      </a:pPr>
                      <a:r>
                        <a:rPr lang="es-EC" sz="1400" dirty="0">
                          <a:solidFill>
                            <a:schemeClr val="tx1"/>
                          </a:solidFill>
                          <a:effectLst/>
                        </a:rPr>
                        <a:t>0,53455</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extLst>
                  <a:ext uri="{0D108BD9-81ED-4DB2-BD59-A6C34878D82A}">
                    <a16:rowId xmlns:a16="http://schemas.microsoft.com/office/drawing/2014/main" val="10003"/>
                  </a:ext>
                </a:extLst>
              </a:tr>
              <a:tr h="396287">
                <a:tc gridSpan="2">
                  <a:txBody>
                    <a:bodyPr/>
                    <a:lstStyle/>
                    <a:p>
                      <a:pPr indent="457200" algn="ctr">
                        <a:lnSpc>
                          <a:spcPct val="200000"/>
                        </a:lnSpc>
                      </a:pPr>
                      <a:r>
                        <a:rPr lang="es-EC" sz="1400" dirty="0">
                          <a:solidFill>
                            <a:schemeClr val="tx1"/>
                          </a:solidFill>
                          <a:effectLst>
                            <a:outerShdw blurRad="38100" dist="38100" dir="2700000" algn="tl">
                              <a:srgbClr val="000000">
                                <a:alpha val="43137"/>
                              </a:srgbClr>
                            </a:outerShdw>
                          </a:effectLst>
                        </a:rPr>
                        <a:t>BLOQUE B</a:t>
                      </a:r>
                      <a:endParaRPr lang="es-EC" sz="14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hMerge="1">
                  <a:txBody>
                    <a:bodyPr/>
                    <a:lstStyle/>
                    <a:p>
                      <a:endParaRPr lang="es-EC"/>
                    </a:p>
                  </a:txBody>
                  <a:tcPr/>
                </a:tc>
                <a:extLst>
                  <a:ext uri="{0D108BD9-81ED-4DB2-BD59-A6C34878D82A}">
                    <a16:rowId xmlns:a16="http://schemas.microsoft.com/office/drawing/2014/main" val="10004"/>
                  </a:ext>
                </a:extLst>
              </a:tr>
              <a:tr h="431996">
                <a:tc>
                  <a:txBody>
                    <a:bodyPr/>
                    <a:lstStyle/>
                    <a:p>
                      <a:pPr indent="457200" algn="ctr">
                        <a:lnSpc>
                          <a:spcPct val="200000"/>
                        </a:lnSpc>
                      </a:pPr>
                      <a:r>
                        <a:rPr lang="es-EC" sz="1400">
                          <a:solidFill>
                            <a:schemeClr val="tx1"/>
                          </a:solidFill>
                          <a:effectLst/>
                        </a:rPr>
                        <a:t>Sentido</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a:txBody>
                    <a:bodyPr/>
                    <a:lstStyle/>
                    <a:p>
                      <a:pPr indent="457200" algn="ctr">
                        <a:lnSpc>
                          <a:spcPct val="200000"/>
                        </a:lnSpc>
                      </a:pPr>
                      <a:r>
                        <a:rPr lang="es-EC" sz="1400" dirty="0">
                          <a:solidFill>
                            <a:schemeClr val="tx1"/>
                          </a:solidFill>
                          <a:effectLst/>
                        </a:rPr>
                        <a:t>Periodo</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extLst>
                  <a:ext uri="{0D108BD9-81ED-4DB2-BD59-A6C34878D82A}">
                    <a16:rowId xmlns:a16="http://schemas.microsoft.com/office/drawing/2014/main" val="10005"/>
                  </a:ext>
                </a:extLst>
              </a:tr>
              <a:tr h="431996">
                <a:tc>
                  <a:txBody>
                    <a:bodyPr/>
                    <a:lstStyle/>
                    <a:p>
                      <a:pPr indent="457200" algn="ctr">
                        <a:lnSpc>
                          <a:spcPct val="200000"/>
                        </a:lnSpc>
                      </a:pPr>
                      <a:r>
                        <a:rPr lang="es-EC" sz="1400">
                          <a:solidFill>
                            <a:schemeClr val="tx1"/>
                          </a:solidFill>
                          <a:effectLst/>
                        </a:rPr>
                        <a:t>X</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a:txBody>
                    <a:bodyPr/>
                    <a:lstStyle/>
                    <a:p>
                      <a:pPr indent="457200" algn="ctr">
                        <a:lnSpc>
                          <a:spcPct val="200000"/>
                        </a:lnSpc>
                      </a:pPr>
                      <a:r>
                        <a:rPr lang="es-EC" sz="1400" dirty="0">
                          <a:solidFill>
                            <a:schemeClr val="tx1"/>
                          </a:solidFill>
                          <a:effectLst/>
                        </a:rPr>
                        <a:t>0,64063</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extLst>
                  <a:ext uri="{0D108BD9-81ED-4DB2-BD59-A6C34878D82A}">
                    <a16:rowId xmlns:a16="http://schemas.microsoft.com/office/drawing/2014/main" val="10006"/>
                  </a:ext>
                </a:extLst>
              </a:tr>
              <a:tr h="431996">
                <a:tc>
                  <a:txBody>
                    <a:bodyPr/>
                    <a:lstStyle/>
                    <a:p>
                      <a:pPr indent="457200" algn="ctr">
                        <a:lnSpc>
                          <a:spcPct val="200000"/>
                        </a:lnSpc>
                      </a:pPr>
                      <a:r>
                        <a:rPr lang="es-EC" sz="1400">
                          <a:solidFill>
                            <a:schemeClr val="tx1"/>
                          </a:solidFill>
                          <a:effectLst/>
                        </a:rPr>
                        <a:t>Y</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tc>
                  <a:txBody>
                    <a:bodyPr/>
                    <a:lstStyle/>
                    <a:p>
                      <a:pPr indent="457200" algn="ctr">
                        <a:lnSpc>
                          <a:spcPct val="200000"/>
                        </a:lnSpc>
                      </a:pPr>
                      <a:r>
                        <a:rPr lang="es-EC" sz="1400" dirty="0">
                          <a:solidFill>
                            <a:schemeClr val="tx1"/>
                          </a:solidFill>
                          <a:effectLst/>
                        </a:rPr>
                        <a:t>0,55258</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40" marR="44440" marT="0" marB="0" anchor="ctr"/>
                </a:tc>
                <a:extLst>
                  <a:ext uri="{0D108BD9-81ED-4DB2-BD59-A6C34878D82A}">
                    <a16:rowId xmlns:a16="http://schemas.microsoft.com/office/drawing/2014/main" val="10007"/>
                  </a:ext>
                </a:extLst>
              </a:tr>
            </a:tbl>
          </a:graphicData>
        </a:graphic>
      </p:graphicFrame>
      <p:sp>
        <p:nvSpPr>
          <p:cNvPr id="5" name="CuadroTexto 4">
            <a:extLst>
              <a:ext uri="{FF2B5EF4-FFF2-40B4-BE49-F238E27FC236}">
                <a16:creationId xmlns:a16="http://schemas.microsoft.com/office/drawing/2014/main" id="{ED431CA5-EA0A-4CB4-8C28-E79B592F7E87}"/>
              </a:ext>
            </a:extLst>
          </p:cNvPr>
          <p:cNvSpPr txBox="1"/>
          <p:nvPr/>
        </p:nvSpPr>
        <p:spPr>
          <a:xfrm>
            <a:off x="0" y="-15874"/>
            <a:ext cx="9036496" cy="924420"/>
          </a:xfrm>
          <a:prstGeom prst="rect">
            <a:avLst/>
          </a:prstGeom>
          <a:noFill/>
        </p:spPr>
        <p:txBody>
          <a:bodyPr wrap="square">
            <a:spAutoFit/>
          </a:bodyPr>
          <a:lstStyle/>
          <a:p>
            <a:pPr indent="457200">
              <a:lnSpc>
                <a:spcPct val="200000"/>
              </a:lnSpc>
              <a:spcBef>
                <a:spcPts val="200"/>
              </a:spcBef>
              <a:spcAft>
                <a:spcPts val="800"/>
              </a:spcAft>
            </a:pPr>
            <a:r>
              <a:rPr lang="es-EC" sz="3200" b="1" dirty="0">
                <a:effectLst/>
                <a:latin typeface="Arial" panose="020B0604020202020204" pitchFamily="34" charset="0"/>
                <a:ea typeface="Times New Roman" panose="02020603050405020304" pitchFamily="18" charset="0"/>
                <a:cs typeface="Times New Roman" panose="02020603050405020304" pitchFamily="18" charset="0"/>
              </a:rPr>
              <a:t>REDUCCIÓN DE INERCIAS EN EL MODELO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E84D60-6F62-4934-AE07-30628B3FA740}"/>
              </a:ext>
            </a:extLst>
          </p:cNvPr>
          <p:cNvSpPr>
            <a:spLocks noGrp="1"/>
          </p:cNvSpPr>
          <p:nvPr>
            <p:ph idx="1"/>
          </p:nvPr>
        </p:nvSpPr>
        <p:spPr>
          <a:xfrm>
            <a:off x="1476375" y="549275"/>
            <a:ext cx="7210425" cy="5903913"/>
          </a:xfrm>
        </p:spPr>
        <p:txBody>
          <a:bodyPr/>
          <a:lstStyle/>
          <a:p>
            <a:pPr eaLnBrk="1" hangingPunct="1">
              <a:lnSpc>
                <a:spcPct val="150000"/>
              </a:lnSpc>
              <a:defRPr/>
            </a:pPr>
            <a:r>
              <a:rPr lang="es-EC" sz="1800" dirty="0"/>
              <a:t>Con el objetivo de compatibilizar el modelo con el estado actual de los bloques se modificaron las inercias de vigas y columnas en el programa. </a:t>
            </a:r>
          </a:p>
          <a:p>
            <a:pPr marL="0" indent="0" algn="just" eaLnBrk="1" hangingPunct="1">
              <a:buFontTx/>
              <a:buNone/>
              <a:defRPr/>
            </a:pPr>
            <a:endParaRPr lang="es-EC" sz="2400" u="sng" dirty="0"/>
          </a:p>
          <a:p>
            <a:pPr marL="0" indent="0" algn="just" eaLnBrk="1" hangingPunct="1">
              <a:buFontTx/>
              <a:buNone/>
              <a:defRPr/>
            </a:pPr>
            <a:r>
              <a:rPr lang="es-EC" sz="1800" dirty="0"/>
              <a:t>Bloque A</a:t>
            </a:r>
          </a:p>
          <a:p>
            <a:pPr algn="just" eaLnBrk="1" hangingPunct="1">
              <a:defRPr/>
            </a:pPr>
            <a:endParaRPr lang="es-EC" sz="2800" dirty="0"/>
          </a:p>
        </p:txBody>
      </p:sp>
      <p:pic>
        <p:nvPicPr>
          <p:cNvPr id="18435" name="Imagen 3">
            <a:extLst>
              <a:ext uri="{FF2B5EF4-FFF2-40B4-BE49-F238E27FC236}">
                <a16:creationId xmlns:a16="http://schemas.microsoft.com/office/drawing/2014/main" id="{B96A6434-C70C-4FD1-9517-8033C08AF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68" y="2852936"/>
            <a:ext cx="34559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n 4">
            <a:extLst>
              <a:ext uri="{FF2B5EF4-FFF2-40B4-BE49-F238E27FC236}">
                <a16:creationId xmlns:a16="http://schemas.microsoft.com/office/drawing/2014/main" id="{0DA8D549-E5F7-4B46-956C-A3180C87E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60"/>
          <a:stretch>
            <a:fillRect/>
          </a:stretch>
        </p:blipFill>
        <p:spPr bwMode="auto">
          <a:xfrm>
            <a:off x="5372006" y="2846698"/>
            <a:ext cx="34559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contenido 2">
            <a:extLst>
              <a:ext uri="{FF2B5EF4-FFF2-40B4-BE49-F238E27FC236}">
                <a16:creationId xmlns:a16="http://schemas.microsoft.com/office/drawing/2014/main" id="{85DE8644-352C-4E56-AF67-1A67217FDB28}"/>
              </a:ext>
            </a:extLst>
          </p:cNvPr>
          <p:cNvSpPr>
            <a:spLocks noGrp="1" noChangeArrowheads="1"/>
          </p:cNvSpPr>
          <p:nvPr>
            <p:ph idx="1"/>
          </p:nvPr>
        </p:nvSpPr>
        <p:spPr>
          <a:xfrm>
            <a:off x="708025" y="565150"/>
            <a:ext cx="7212013" cy="5903913"/>
          </a:xfrm>
        </p:spPr>
        <p:txBody>
          <a:bodyPr/>
          <a:lstStyle/>
          <a:p>
            <a:pPr marL="0" indent="0" algn="just" eaLnBrk="1" hangingPunct="1">
              <a:buFontTx/>
              <a:buNone/>
            </a:pPr>
            <a:r>
              <a:rPr lang="es-EC" altLang="es-EC" sz="1800" dirty="0"/>
              <a:t>Bloque B</a:t>
            </a:r>
          </a:p>
          <a:p>
            <a:pPr marL="0" indent="0" algn="just" eaLnBrk="1" hangingPunct="1">
              <a:buFontTx/>
              <a:buNone/>
            </a:pPr>
            <a:endParaRPr lang="es-EC" altLang="es-EC" sz="2800" dirty="0"/>
          </a:p>
        </p:txBody>
      </p:sp>
      <p:pic>
        <p:nvPicPr>
          <p:cNvPr id="19459" name="Imagen 5">
            <a:extLst>
              <a:ext uri="{FF2B5EF4-FFF2-40B4-BE49-F238E27FC236}">
                <a16:creationId xmlns:a16="http://schemas.microsoft.com/office/drawing/2014/main" id="{75B62746-2D65-42BD-B975-7E83C4B5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37084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n 6">
            <a:extLst>
              <a:ext uri="{FF2B5EF4-FFF2-40B4-BE49-F238E27FC236}">
                <a16:creationId xmlns:a16="http://schemas.microsoft.com/office/drawing/2014/main" id="{1F5FC878-54DB-4491-989C-F85BB53A0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020"/>
          <a:stretch>
            <a:fillRect/>
          </a:stretch>
        </p:blipFill>
        <p:spPr bwMode="auto">
          <a:xfrm>
            <a:off x="4572000" y="3068638"/>
            <a:ext cx="386397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D0903-C688-4545-A1DA-6ACFE52BE201}"/>
              </a:ext>
            </a:extLst>
          </p:cNvPr>
          <p:cNvSpPr>
            <a:spLocks noGrp="1"/>
          </p:cNvSpPr>
          <p:nvPr>
            <p:ph type="title"/>
          </p:nvPr>
        </p:nvSpPr>
        <p:spPr>
          <a:xfrm>
            <a:off x="457200" y="188640"/>
            <a:ext cx="8229600" cy="850900"/>
          </a:xfrm>
        </p:spPr>
        <p:txBody>
          <a:bodyPr/>
          <a:lstStyle/>
          <a:p>
            <a:pPr algn="just" eaLnBrk="1" hangingPunct="1">
              <a:defRPr/>
            </a:pPr>
            <a:r>
              <a:rPr lang="es-EC" sz="2400" b="1" dirty="0">
                <a:effectLst>
                  <a:outerShdw blurRad="38100" dist="38100" dir="2700000" algn="tl">
                    <a:srgbClr val="000000">
                      <a:alpha val="43137"/>
                    </a:srgbClr>
                  </a:outerShdw>
                </a:effectLst>
              </a:rPr>
              <a:t>               </a:t>
            </a:r>
            <a:r>
              <a:rPr lang="es-EC" sz="3200" b="1" dirty="0"/>
              <a:t>ANÁLISIS ESTÁTICO NO LINEAL</a:t>
            </a:r>
            <a:endParaRPr lang="es-EC" sz="2400" b="1" dirty="0"/>
          </a:p>
        </p:txBody>
      </p:sp>
      <p:sp>
        <p:nvSpPr>
          <p:cNvPr id="20483" name="Marcador de contenido 2">
            <a:extLst>
              <a:ext uri="{FF2B5EF4-FFF2-40B4-BE49-F238E27FC236}">
                <a16:creationId xmlns:a16="http://schemas.microsoft.com/office/drawing/2014/main" id="{E4F5B790-076F-4A57-9644-D4373C3415F5}"/>
              </a:ext>
            </a:extLst>
          </p:cNvPr>
          <p:cNvSpPr>
            <a:spLocks noGrp="1" noChangeArrowheads="1"/>
          </p:cNvSpPr>
          <p:nvPr>
            <p:ph idx="1"/>
          </p:nvPr>
        </p:nvSpPr>
        <p:spPr>
          <a:xfrm>
            <a:off x="2411413" y="1412875"/>
            <a:ext cx="6562725" cy="5040313"/>
          </a:xfrm>
        </p:spPr>
        <p:txBody>
          <a:bodyPr/>
          <a:lstStyle/>
          <a:p>
            <a:pPr marL="0" indent="0" eaLnBrk="1" hangingPunct="1">
              <a:lnSpc>
                <a:spcPct val="150000"/>
              </a:lnSpc>
              <a:buFontTx/>
              <a:buNone/>
            </a:pPr>
            <a:r>
              <a:rPr lang="es-MX" altLang="es-EC" sz="1800" dirty="0">
                <a:ea typeface="Calibri" panose="020F0502020204030204" pitchFamily="34" charset="0"/>
                <a:cs typeface="Times New Roman" panose="02020603050405020304" pitchFamily="18" charset="0"/>
              </a:rPr>
              <a:t>El programa rastrea la formación de las rótulas y ayuda a identificar los modos de falla del análisis empuje de la estructura. Para ello es necesario crear un caso de carga No Lineal a partir de la carga muerta. Una vez creado el caso no lineal se asignaron las rótulas y se corrió el Pushover en ambos sentidos. </a:t>
            </a:r>
          </a:p>
          <a:p>
            <a:pPr marL="0" indent="0" eaLnBrk="1" hangingPunct="1">
              <a:lnSpc>
                <a:spcPct val="150000"/>
              </a:lnSpc>
              <a:buFontTx/>
              <a:buNone/>
            </a:pPr>
            <a:r>
              <a:rPr lang="es-MX" altLang="es-EC" sz="1800" dirty="0">
                <a:ea typeface="Calibri" panose="020F0502020204030204" pitchFamily="34" charset="0"/>
                <a:cs typeface="Times New Roman" panose="02020603050405020304" pitchFamily="18" charset="0"/>
              </a:rPr>
              <a:t>Al realizar el análisis de los bloques en su estado actual se encontraron irregularidades pues las estructuras no tienen una respuesta satisfactoria ante un sismo. Las rótulas plásticas que indican </a:t>
            </a:r>
            <a:r>
              <a:rPr lang="es-MX" altLang="es-EC" sz="1800" dirty="0" err="1">
                <a:ea typeface="Calibri" panose="020F0502020204030204" pitchFamily="34" charset="0"/>
                <a:cs typeface="Times New Roman" panose="02020603050405020304" pitchFamily="18" charset="0"/>
              </a:rPr>
              <a:t>precolapso</a:t>
            </a:r>
            <a:r>
              <a:rPr lang="es-MX" altLang="es-EC" sz="1800" dirty="0">
                <a:ea typeface="Calibri" panose="020F0502020204030204" pitchFamily="34" charset="0"/>
                <a:cs typeface="Times New Roman" panose="02020603050405020304" pitchFamily="18" charset="0"/>
              </a:rPr>
              <a:t> se forman en los primeros pisos antes de que puedan formarse rótulas en todo el edificio.</a:t>
            </a:r>
          </a:p>
          <a:p>
            <a:pPr marL="0" indent="0" eaLnBrk="1" hangingPunct="1">
              <a:buFontTx/>
              <a:buNone/>
            </a:pPr>
            <a:endParaRPr lang="es-EC" altLang="es-EC" sz="2400" dirty="0">
              <a:ea typeface="Calibri" panose="020F0502020204030204" pitchFamily="34" charset="0"/>
              <a:cs typeface="Times New Roman" panose="02020603050405020304" pitchFamily="18" charset="0"/>
            </a:endParaRPr>
          </a:p>
          <a:p>
            <a:pPr marL="0" indent="0" eaLnBrk="1" hangingPunct="1">
              <a:buFontTx/>
              <a:buNone/>
            </a:pPr>
            <a:r>
              <a:rPr lang="es-EC" altLang="es-EC" dirty="0">
                <a:ea typeface="Calibri" panose="020F0502020204030204"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Marcador de contenido 3">
            <a:extLst>
              <a:ext uri="{FF2B5EF4-FFF2-40B4-BE49-F238E27FC236}">
                <a16:creationId xmlns:a16="http://schemas.microsoft.com/office/drawing/2014/main" id="{CDFF445A-B3CD-4AE2-9086-2D735C8C3A39}"/>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5997" y="1363513"/>
            <a:ext cx="6048375" cy="3151188"/>
          </a:xfrm>
        </p:spPr>
      </p:pic>
      <p:pic>
        <p:nvPicPr>
          <p:cNvPr id="21507" name="Imagen 4">
            <a:extLst>
              <a:ext uri="{FF2B5EF4-FFF2-40B4-BE49-F238E27FC236}">
                <a16:creationId xmlns:a16="http://schemas.microsoft.com/office/drawing/2014/main" id="{8DB229A2-8EF2-40F4-857F-622782578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999" t="26122" r="3096" b="19327"/>
          <a:stretch>
            <a:fillRect/>
          </a:stretch>
        </p:blipFill>
        <p:spPr bwMode="auto">
          <a:xfrm>
            <a:off x="3402009" y="4795862"/>
            <a:ext cx="38163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BC93905C-61C6-42A7-872C-F4D094E4C3F1}"/>
              </a:ext>
            </a:extLst>
          </p:cNvPr>
          <p:cNvSpPr txBox="1"/>
          <p:nvPr/>
        </p:nvSpPr>
        <p:spPr>
          <a:xfrm>
            <a:off x="2046109" y="680723"/>
            <a:ext cx="7092430" cy="430887"/>
          </a:xfrm>
          <a:prstGeom prst="rect">
            <a:avLst/>
          </a:prstGeom>
          <a:noFill/>
        </p:spPr>
        <p:txBody>
          <a:bodyPr wrap="square">
            <a:spAutoFit/>
          </a:bodyPr>
          <a:lstStyle/>
          <a:p>
            <a:pPr marL="0" indent="0">
              <a:buNone/>
            </a:pPr>
            <a:r>
              <a:rPr lang="es-MX" sz="2200" b="1" i="0" dirty="0">
                <a:effectLst/>
                <a:latin typeface="+mn-lt"/>
                <a:ea typeface="Calibri" panose="020F0502020204030204" pitchFamily="34" charset="0"/>
                <a:cs typeface="Times New Roman" panose="02020603050405020304" pitchFamily="18" charset="0"/>
              </a:rPr>
              <a:t>Estado de daño – escala de color del software</a:t>
            </a:r>
            <a:endParaRPr lang="es-EC" sz="2200" b="1" dirty="0">
              <a:effectLst/>
              <a:latin typeface="+mn-lt"/>
              <a:ea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997A46AB-F465-497E-A11D-E8B3D791F313}"/>
              </a:ext>
            </a:extLst>
          </p:cNvPr>
          <p:cNvSpPr>
            <a:spLocks noGrp="1"/>
          </p:cNvSpPr>
          <p:nvPr>
            <p:ph sz="half" idx="1"/>
          </p:nvPr>
        </p:nvSpPr>
        <p:spPr>
          <a:xfrm>
            <a:off x="384175" y="549275"/>
            <a:ext cx="4038600" cy="5576888"/>
          </a:xfrm>
        </p:spPr>
        <p:txBody>
          <a:bodyPr/>
          <a:lstStyle/>
          <a:p>
            <a:pPr eaLnBrk="1" hangingPunct="1">
              <a:defRPr/>
            </a:pPr>
            <a:r>
              <a:rPr lang="es-EC" sz="1800" dirty="0"/>
              <a:t>Bloque A sentido X</a:t>
            </a:r>
          </a:p>
          <a:p>
            <a:pPr marL="0" indent="0" eaLnBrk="1" hangingPunct="1">
              <a:buFontTx/>
              <a:buNone/>
              <a:defRPr/>
            </a:pPr>
            <a:endParaRPr lang="es-EC" dirty="0"/>
          </a:p>
        </p:txBody>
      </p:sp>
      <p:sp>
        <p:nvSpPr>
          <p:cNvPr id="6" name="Marcador de contenido 5">
            <a:extLst>
              <a:ext uri="{FF2B5EF4-FFF2-40B4-BE49-F238E27FC236}">
                <a16:creationId xmlns:a16="http://schemas.microsoft.com/office/drawing/2014/main" id="{AB61FA3C-FA26-4CFD-A956-B7E128FEED39}"/>
              </a:ext>
            </a:extLst>
          </p:cNvPr>
          <p:cNvSpPr>
            <a:spLocks noGrp="1"/>
          </p:cNvSpPr>
          <p:nvPr>
            <p:ph sz="half" idx="2"/>
          </p:nvPr>
        </p:nvSpPr>
        <p:spPr>
          <a:xfrm>
            <a:off x="4648200" y="549275"/>
            <a:ext cx="4038600" cy="5576888"/>
          </a:xfrm>
        </p:spPr>
        <p:txBody>
          <a:bodyPr/>
          <a:lstStyle/>
          <a:p>
            <a:pPr eaLnBrk="1" hangingPunct="1">
              <a:defRPr/>
            </a:pPr>
            <a:r>
              <a:rPr lang="es-EC" sz="1800" dirty="0"/>
              <a:t>Bloque A sentido Y</a:t>
            </a:r>
          </a:p>
          <a:p>
            <a:pPr marL="0" indent="0" eaLnBrk="1" hangingPunct="1">
              <a:buFontTx/>
              <a:buNone/>
              <a:defRPr/>
            </a:pPr>
            <a:endParaRPr lang="es-EC" dirty="0"/>
          </a:p>
        </p:txBody>
      </p:sp>
      <p:pic>
        <p:nvPicPr>
          <p:cNvPr id="23556" name="Imagen 6">
            <a:extLst>
              <a:ext uri="{FF2B5EF4-FFF2-40B4-BE49-F238E27FC236}">
                <a16:creationId xmlns:a16="http://schemas.microsoft.com/office/drawing/2014/main" id="{24F73EBC-B5DC-4E22-ACFA-6D260A673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1341438"/>
            <a:ext cx="4038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7">
            <a:extLst>
              <a:ext uri="{FF2B5EF4-FFF2-40B4-BE49-F238E27FC236}">
                <a16:creationId xmlns:a16="http://schemas.microsoft.com/office/drawing/2014/main" id="{BE077C7E-10C2-4F2D-A550-5ED1B6340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39" r="11661" b="5058"/>
          <a:stretch>
            <a:fillRect/>
          </a:stretch>
        </p:blipFill>
        <p:spPr bwMode="auto">
          <a:xfrm>
            <a:off x="311150" y="1341438"/>
            <a:ext cx="41846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85AE1B8-45C4-41DC-A1BE-86DEC7A8AE43}"/>
              </a:ext>
            </a:extLst>
          </p:cNvPr>
          <p:cNvSpPr>
            <a:spLocks noGrp="1" noChangeArrowheads="1"/>
          </p:cNvSpPr>
          <p:nvPr>
            <p:ph type="title"/>
          </p:nvPr>
        </p:nvSpPr>
        <p:spPr>
          <a:xfrm>
            <a:off x="457200" y="274638"/>
            <a:ext cx="8229600" cy="993775"/>
          </a:xfrm>
        </p:spPr>
        <p:txBody>
          <a:bodyPr/>
          <a:lstStyle/>
          <a:p>
            <a:pPr algn="just" eaLnBrk="1" hangingPunct="1"/>
            <a:r>
              <a:rPr lang="es-EC" altLang="es-EC" sz="3200" b="1" dirty="0">
                <a:solidFill>
                  <a:schemeClr val="tx1"/>
                </a:solidFill>
              </a:rPr>
              <a:t>      OBJETIVOS</a:t>
            </a:r>
            <a:endParaRPr lang="es-EC" altLang="es-EC" sz="3200" b="1" dirty="0"/>
          </a:p>
        </p:txBody>
      </p:sp>
      <p:sp>
        <p:nvSpPr>
          <p:cNvPr id="139267" name="Rectangle 3">
            <a:extLst>
              <a:ext uri="{FF2B5EF4-FFF2-40B4-BE49-F238E27FC236}">
                <a16:creationId xmlns:a16="http://schemas.microsoft.com/office/drawing/2014/main" id="{CF2BE067-03CB-4294-A643-44445177360B}"/>
              </a:ext>
            </a:extLst>
          </p:cNvPr>
          <p:cNvSpPr>
            <a:spLocks noGrp="1" noChangeArrowheads="1"/>
          </p:cNvSpPr>
          <p:nvPr>
            <p:ph type="body" idx="1"/>
          </p:nvPr>
        </p:nvSpPr>
        <p:spPr>
          <a:xfrm>
            <a:off x="2195736" y="1268413"/>
            <a:ext cx="6862763" cy="4857750"/>
          </a:xfrm>
        </p:spPr>
        <p:txBody>
          <a:bodyPr/>
          <a:lstStyle/>
          <a:p>
            <a:pPr marL="0" indent="0" eaLnBrk="1" hangingPunct="1">
              <a:buFontTx/>
              <a:buNone/>
              <a:defRPr/>
            </a:pPr>
            <a:r>
              <a:rPr lang="es-EC" sz="2200" u="sng" dirty="0"/>
              <a:t>OBJETIVO GENERAL</a:t>
            </a:r>
          </a:p>
          <a:p>
            <a:pPr eaLnBrk="1" hangingPunct="1">
              <a:lnSpc>
                <a:spcPct val="150000"/>
              </a:lnSpc>
              <a:defRPr/>
            </a:pPr>
            <a:r>
              <a:rPr lang="es-MX" sz="1800" dirty="0">
                <a:ea typeface="Calibri" panose="020F0502020204030204" pitchFamily="34" charset="0"/>
                <a:cs typeface="Times New Roman" panose="02020603050405020304" pitchFamily="18" charset="0"/>
              </a:rPr>
              <a:t>Analizar la variación del comportamiento estructural del bloque de residencias de los oficiales considerando diferentes modelos de mampostería reforzada.</a:t>
            </a:r>
          </a:p>
          <a:p>
            <a:pPr eaLnBrk="1" hangingPunct="1">
              <a:defRPr/>
            </a:pPr>
            <a:endParaRPr lang="es-EC" sz="1800" dirty="0">
              <a:ea typeface="Calibri" panose="020F0502020204030204" pitchFamily="34" charset="0"/>
              <a:cs typeface="Times New Roman" panose="02020603050405020304" pitchFamily="18" charset="0"/>
            </a:endParaRPr>
          </a:p>
          <a:p>
            <a:pPr marL="0" indent="0" eaLnBrk="1" hangingPunct="1">
              <a:buFontTx/>
              <a:buNone/>
              <a:defRPr/>
            </a:pPr>
            <a:r>
              <a:rPr lang="es-EC" sz="2200" u="sng" dirty="0"/>
              <a:t>OBJETIVOS ESPECÍFICOS</a:t>
            </a:r>
          </a:p>
          <a:p>
            <a:pPr eaLnBrk="1" hangingPunct="1">
              <a:lnSpc>
                <a:spcPct val="150000"/>
              </a:lnSpc>
              <a:buFont typeface="Symbol" panose="05050102010706020507" pitchFamily="18" charset="2"/>
              <a:buChar char=""/>
              <a:defRPr/>
            </a:pPr>
            <a:r>
              <a:rPr lang="es-MX" sz="1600" dirty="0">
                <a:ea typeface="Calibri" panose="020F0502020204030204" pitchFamily="34" charset="0"/>
                <a:cs typeface="Times New Roman" panose="02020603050405020304" pitchFamily="18" charset="0"/>
              </a:rPr>
              <a:t>Analizar el estado actual de la estructura a través de acelerogramas.</a:t>
            </a:r>
            <a:endParaRPr lang="es-EC" sz="1600" dirty="0">
              <a:ea typeface="Calibri" panose="020F0502020204030204" pitchFamily="34" charset="0"/>
              <a:cs typeface="Times New Roman" panose="02020603050405020304" pitchFamily="18" charset="0"/>
            </a:endParaRPr>
          </a:p>
          <a:p>
            <a:pPr eaLnBrk="1" hangingPunct="1">
              <a:lnSpc>
                <a:spcPct val="150000"/>
              </a:lnSpc>
              <a:buFont typeface="Symbol" panose="05050102010706020507" pitchFamily="18" charset="2"/>
              <a:buChar char=""/>
              <a:defRPr/>
            </a:pPr>
            <a:r>
              <a:rPr lang="es-MX" sz="1600" dirty="0">
                <a:ea typeface="Calibri" panose="020F0502020204030204" pitchFamily="34" charset="0"/>
                <a:cs typeface="Times New Roman" panose="02020603050405020304" pitchFamily="18" charset="0"/>
              </a:rPr>
              <a:t>Modelar estructuralmente el edificio considerando su estado actual.</a:t>
            </a:r>
            <a:endParaRPr lang="es-EC" sz="1600" dirty="0">
              <a:ea typeface="Calibri" panose="020F0502020204030204" pitchFamily="34" charset="0"/>
              <a:cs typeface="Times New Roman" panose="02020603050405020304" pitchFamily="18" charset="0"/>
            </a:endParaRPr>
          </a:p>
          <a:p>
            <a:pPr eaLnBrk="1" hangingPunct="1">
              <a:lnSpc>
                <a:spcPct val="150000"/>
              </a:lnSpc>
              <a:buFont typeface="Symbol" panose="05050102010706020507" pitchFamily="18" charset="2"/>
              <a:buChar char=""/>
              <a:defRPr/>
            </a:pPr>
            <a:r>
              <a:rPr lang="es-MX" sz="1600" dirty="0">
                <a:ea typeface="Calibri" panose="020F0502020204030204" pitchFamily="34" charset="0"/>
                <a:cs typeface="Times New Roman" panose="02020603050405020304" pitchFamily="18" charset="0"/>
              </a:rPr>
              <a:t>Determinar tres modelos estructurales implementando diferentes cuantías de acero en la mampostería.</a:t>
            </a:r>
            <a:endParaRPr lang="es-EC" sz="1600" dirty="0">
              <a:ea typeface="Calibri" panose="020F0502020204030204" pitchFamily="34" charset="0"/>
              <a:cs typeface="Times New Roman" panose="02020603050405020304" pitchFamily="18" charset="0"/>
            </a:endParaRPr>
          </a:p>
          <a:p>
            <a:pPr eaLnBrk="1" hangingPunct="1">
              <a:lnSpc>
                <a:spcPct val="150000"/>
              </a:lnSpc>
              <a:buFont typeface="Symbol" panose="05050102010706020507" pitchFamily="18" charset="2"/>
              <a:buChar char=""/>
              <a:defRPr/>
            </a:pPr>
            <a:r>
              <a:rPr lang="es-MX" sz="1600" dirty="0">
                <a:ea typeface="Calibri" panose="020F0502020204030204" pitchFamily="34" charset="0"/>
                <a:cs typeface="Times New Roman" panose="02020603050405020304" pitchFamily="18" charset="0"/>
              </a:rPr>
              <a:t>Comparar los modelos estructurales analizados, tanto el que incluye el material de refuerzo como el que no lo hace</a:t>
            </a:r>
            <a:r>
              <a:rPr lang="es-MX" sz="1800" dirty="0">
                <a:ea typeface="Calibri" panose="020F0502020204030204" pitchFamily="34" charset="0"/>
                <a:cs typeface="Times New Roman" panose="02020603050405020304" pitchFamily="18" charset="0"/>
              </a:rPr>
              <a:t>.</a:t>
            </a:r>
            <a:endParaRPr lang="es-EC" sz="1800" dirty="0">
              <a:ea typeface="Calibri" panose="020F0502020204030204" pitchFamily="34" charset="0"/>
              <a:cs typeface="Times New Roman" panose="02020603050405020304" pitchFamily="18" charset="0"/>
            </a:endParaRPr>
          </a:p>
          <a:p>
            <a:pPr eaLnBrk="1" hangingPunct="1">
              <a:defRPr/>
            </a:pPr>
            <a:endParaRPr lang="es-EC" altLang="es-EC"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9E44603-6F4C-4677-B22B-C44A36CD32EE}"/>
              </a:ext>
            </a:extLst>
          </p:cNvPr>
          <p:cNvSpPr>
            <a:spLocks noGrp="1"/>
          </p:cNvSpPr>
          <p:nvPr>
            <p:ph type="title"/>
          </p:nvPr>
        </p:nvSpPr>
        <p:spPr>
          <a:xfrm>
            <a:off x="555625" y="404813"/>
            <a:ext cx="7886700" cy="1123950"/>
          </a:xfrm>
        </p:spPr>
        <p:txBody>
          <a:bodyPr/>
          <a:lstStyle/>
          <a:p>
            <a:pPr algn="just" eaLnBrk="1" hangingPunct="1">
              <a:defRPr/>
            </a:pPr>
            <a:r>
              <a:rPr lang="es-EC" sz="2200" b="1" dirty="0"/>
              <a:t>Espectro de Aceleración-Desplazamiento</a:t>
            </a:r>
          </a:p>
        </p:txBody>
      </p:sp>
      <p:sp>
        <p:nvSpPr>
          <p:cNvPr id="24579" name="Marcador de texto 7">
            <a:extLst>
              <a:ext uri="{FF2B5EF4-FFF2-40B4-BE49-F238E27FC236}">
                <a16:creationId xmlns:a16="http://schemas.microsoft.com/office/drawing/2014/main" id="{9D81643B-B62F-4C2D-8239-98CE21F16FE2}"/>
              </a:ext>
            </a:extLst>
          </p:cNvPr>
          <p:cNvSpPr>
            <a:spLocks noGrp="1" noChangeArrowheads="1"/>
          </p:cNvSpPr>
          <p:nvPr>
            <p:ph type="body" idx="1"/>
          </p:nvPr>
        </p:nvSpPr>
        <p:spPr>
          <a:xfrm>
            <a:off x="1619250" y="1633538"/>
            <a:ext cx="3868738" cy="500062"/>
          </a:xfrm>
        </p:spPr>
        <p:txBody>
          <a:bodyPr/>
          <a:lstStyle/>
          <a:p>
            <a:pPr eaLnBrk="1" hangingPunct="1"/>
            <a:r>
              <a:rPr lang="es-EC" altLang="es-EC" sz="1800" b="0" dirty="0"/>
              <a:t>Bloque A sentido X</a:t>
            </a:r>
          </a:p>
        </p:txBody>
      </p:sp>
      <p:sp>
        <p:nvSpPr>
          <p:cNvPr id="6" name="Marcador de contenido 5">
            <a:extLst>
              <a:ext uri="{FF2B5EF4-FFF2-40B4-BE49-F238E27FC236}">
                <a16:creationId xmlns:a16="http://schemas.microsoft.com/office/drawing/2014/main" id="{55879831-8264-4C71-BC66-05E83E28B19D}"/>
              </a:ext>
            </a:extLst>
          </p:cNvPr>
          <p:cNvSpPr>
            <a:spLocks noGrp="1"/>
          </p:cNvSpPr>
          <p:nvPr>
            <p:ph sz="half" idx="2"/>
          </p:nvPr>
        </p:nvSpPr>
        <p:spPr/>
        <p:txBody>
          <a:bodyPr/>
          <a:lstStyle/>
          <a:p>
            <a:pPr marL="0" indent="0" eaLnBrk="1" hangingPunct="1">
              <a:buFontTx/>
              <a:buNone/>
              <a:defRPr/>
            </a:pPr>
            <a:endParaRPr lang="es-EC" dirty="0"/>
          </a:p>
          <a:p>
            <a:pPr eaLnBrk="1" hangingPunct="1">
              <a:defRPr/>
            </a:pPr>
            <a:endParaRPr lang="es-EC" dirty="0"/>
          </a:p>
        </p:txBody>
      </p:sp>
      <p:pic>
        <p:nvPicPr>
          <p:cNvPr id="24581" name="Imagen 10">
            <a:extLst>
              <a:ext uri="{FF2B5EF4-FFF2-40B4-BE49-F238E27FC236}">
                <a16:creationId xmlns:a16="http://schemas.microsoft.com/office/drawing/2014/main" id="{A9C15137-A36F-468F-A979-B3637320B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2276474"/>
            <a:ext cx="67691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texto 7">
            <a:extLst>
              <a:ext uri="{FF2B5EF4-FFF2-40B4-BE49-F238E27FC236}">
                <a16:creationId xmlns:a16="http://schemas.microsoft.com/office/drawing/2014/main" id="{A0A40524-46ED-4F06-BD53-750605333AC2}"/>
              </a:ext>
            </a:extLst>
          </p:cNvPr>
          <p:cNvSpPr>
            <a:spLocks noGrp="1" noChangeArrowheads="1"/>
          </p:cNvSpPr>
          <p:nvPr>
            <p:ph type="body" idx="1"/>
          </p:nvPr>
        </p:nvSpPr>
        <p:spPr>
          <a:xfrm>
            <a:off x="708464" y="583408"/>
            <a:ext cx="3868738" cy="500062"/>
          </a:xfrm>
        </p:spPr>
        <p:txBody>
          <a:bodyPr/>
          <a:lstStyle/>
          <a:p>
            <a:pPr eaLnBrk="1" hangingPunct="1"/>
            <a:r>
              <a:rPr lang="es-EC" altLang="es-EC" sz="1800" b="0" dirty="0"/>
              <a:t>Bloque A sentido Y</a:t>
            </a:r>
          </a:p>
        </p:txBody>
      </p:sp>
      <p:sp>
        <p:nvSpPr>
          <p:cNvPr id="6" name="Marcador de contenido 5">
            <a:extLst>
              <a:ext uri="{FF2B5EF4-FFF2-40B4-BE49-F238E27FC236}">
                <a16:creationId xmlns:a16="http://schemas.microsoft.com/office/drawing/2014/main" id="{659F5391-C11A-4A7A-B25B-74CAF5AF5B3D}"/>
              </a:ext>
            </a:extLst>
          </p:cNvPr>
          <p:cNvSpPr>
            <a:spLocks noGrp="1"/>
          </p:cNvSpPr>
          <p:nvPr>
            <p:ph sz="half" idx="2"/>
          </p:nvPr>
        </p:nvSpPr>
        <p:spPr/>
        <p:txBody>
          <a:bodyPr/>
          <a:lstStyle/>
          <a:p>
            <a:pPr marL="0" indent="0" eaLnBrk="1" hangingPunct="1">
              <a:buFontTx/>
              <a:buNone/>
              <a:defRPr/>
            </a:pPr>
            <a:endParaRPr lang="es-EC" dirty="0"/>
          </a:p>
          <a:p>
            <a:pPr eaLnBrk="1" hangingPunct="1">
              <a:defRPr/>
            </a:pPr>
            <a:endParaRPr lang="es-EC" dirty="0"/>
          </a:p>
        </p:txBody>
      </p:sp>
      <p:pic>
        <p:nvPicPr>
          <p:cNvPr id="25604" name="Imagen 8">
            <a:extLst>
              <a:ext uri="{FF2B5EF4-FFF2-40B4-BE49-F238E27FC236}">
                <a16:creationId xmlns:a16="http://schemas.microsoft.com/office/drawing/2014/main" id="{B2290C4B-3979-4F4F-B81E-E42813DDD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76327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9994B4B7-3A61-4BC4-988E-028BEA1CDD20}"/>
              </a:ext>
            </a:extLst>
          </p:cNvPr>
          <p:cNvSpPr>
            <a:spLocks noGrp="1"/>
          </p:cNvSpPr>
          <p:nvPr>
            <p:ph sz="half" idx="1"/>
          </p:nvPr>
        </p:nvSpPr>
        <p:spPr>
          <a:xfrm>
            <a:off x="384175" y="549275"/>
            <a:ext cx="4038600" cy="5576888"/>
          </a:xfrm>
        </p:spPr>
        <p:txBody>
          <a:bodyPr/>
          <a:lstStyle/>
          <a:p>
            <a:pPr eaLnBrk="1" hangingPunct="1">
              <a:defRPr/>
            </a:pPr>
            <a:r>
              <a:rPr lang="es-EC" sz="1800" dirty="0"/>
              <a:t>Bloque B sentido X</a:t>
            </a:r>
          </a:p>
          <a:p>
            <a:pPr marL="0" indent="0" eaLnBrk="1" hangingPunct="1">
              <a:buFontTx/>
              <a:buNone/>
              <a:defRPr/>
            </a:pPr>
            <a:endParaRPr lang="es-EC" dirty="0"/>
          </a:p>
        </p:txBody>
      </p:sp>
      <p:sp>
        <p:nvSpPr>
          <p:cNvPr id="6" name="Marcador de contenido 5">
            <a:extLst>
              <a:ext uri="{FF2B5EF4-FFF2-40B4-BE49-F238E27FC236}">
                <a16:creationId xmlns:a16="http://schemas.microsoft.com/office/drawing/2014/main" id="{0AF1B024-4865-433C-8632-A536580F085D}"/>
              </a:ext>
            </a:extLst>
          </p:cNvPr>
          <p:cNvSpPr>
            <a:spLocks noGrp="1"/>
          </p:cNvSpPr>
          <p:nvPr>
            <p:ph sz="half" idx="2"/>
          </p:nvPr>
        </p:nvSpPr>
        <p:spPr>
          <a:xfrm>
            <a:off x="4648200" y="549275"/>
            <a:ext cx="4038600" cy="5576888"/>
          </a:xfrm>
        </p:spPr>
        <p:txBody>
          <a:bodyPr/>
          <a:lstStyle/>
          <a:p>
            <a:pPr eaLnBrk="1" hangingPunct="1">
              <a:defRPr/>
            </a:pPr>
            <a:r>
              <a:rPr lang="es-EC" sz="1800" dirty="0"/>
              <a:t>Bloque B sentido Y</a:t>
            </a:r>
          </a:p>
          <a:p>
            <a:pPr marL="0" indent="0" eaLnBrk="1" hangingPunct="1">
              <a:buFontTx/>
              <a:buNone/>
              <a:defRPr/>
            </a:pPr>
            <a:endParaRPr lang="es-EC" dirty="0"/>
          </a:p>
        </p:txBody>
      </p:sp>
      <p:pic>
        <p:nvPicPr>
          <p:cNvPr id="26628" name="Imagen 8">
            <a:extLst>
              <a:ext uri="{FF2B5EF4-FFF2-40B4-BE49-F238E27FC236}">
                <a16:creationId xmlns:a16="http://schemas.microsoft.com/office/drawing/2014/main" id="{70EDE917-7822-4E9F-9076-A359482AF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1341438"/>
            <a:ext cx="41894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n 9">
            <a:extLst>
              <a:ext uri="{FF2B5EF4-FFF2-40B4-BE49-F238E27FC236}">
                <a16:creationId xmlns:a16="http://schemas.microsoft.com/office/drawing/2014/main" id="{029C2A67-6E6E-4451-8A34-4BB45953E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346200"/>
            <a:ext cx="4078288"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80905AA-B1B5-4596-AC19-C6CC3B0D8F10}"/>
              </a:ext>
            </a:extLst>
          </p:cNvPr>
          <p:cNvSpPr>
            <a:spLocks noGrp="1"/>
          </p:cNvSpPr>
          <p:nvPr>
            <p:ph type="title"/>
          </p:nvPr>
        </p:nvSpPr>
        <p:spPr>
          <a:xfrm>
            <a:off x="555625" y="404813"/>
            <a:ext cx="7886700" cy="1123950"/>
          </a:xfrm>
        </p:spPr>
        <p:txBody>
          <a:bodyPr/>
          <a:lstStyle/>
          <a:p>
            <a:pPr algn="just" eaLnBrk="1" hangingPunct="1">
              <a:defRPr/>
            </a:pPr>
            <a:r>
              <a:rPr lang="es-EC" sz="2200" b="1" dirty="0"/>
              <a:t>Espectro de Aceleración-Desplazamiento</a:t>
            </a:r>
          </a:p>
        </p:txBody>
      </p:sp>
      <p:sp>
        <p:nvSpPr>
          <p:cNvPr id="27651" name="Marcador de texto 7">
            <a:extLst>
              <a:ext uri="{FF2B5EF4-FFF2-40B4-BE49-F238E27FC236}">
                <a16:creationId xmlns:a16="http://schemas.microsoft.com/office/drawing/2014/main" id="{1C4DC74A-DB6E-4428-9C81-F233BFDD668A}"/>
              </a:ext>
            </a:extLst>
          </p:cNvPr>
          <p:cNvSpPr>
            <a:spLocks noGrp="1" noChangeArrowheads="1"/>
          </p:cNvSpPr>
          <p:nvPr>
            <p:ph type="body" idx="1"/>
          </p:nvPr>
        </p:nvSpPr>
        <p:spPr>
          <a:xfrm>
            <a:off x="1619250" y="1633538"/>
            <a:ext cx="3868738" cy="500062"/>
          </a:xfrm>
        </p:spPr>
        <p:txBody>
          <a:bodyPr/>
          <a:lstStyle/>
          <a:p>
            <a:pPr eaLnBrk="1" hangingPunct="1"/>
            <a:r>
              <a:rPr lang="es-EC" altLang="es-EC" sz="1800" b="0" dirty="0"/>
              <a:t>Bloque B sentido X</a:t>
            </a:r>
          </a:p>
        </p:txBody>
      </p:sp>
      <p:sp>
        <p:nvSpPr>
          <p:cNvPr id="6" name="Marcador de contenido 5">
            <a:extLst>
              <a:ext uri="{FF2B5EF4-FFF2-40B4-BE49-F238E27FC236}">
                <a16:creationId xmlns:a16="http://schemas.microsoft.com/office/drawing/2014/main" id="{7EA7223E-E9F1-4B24-AF88-27D5533DEE6D}"/>
              </a:ext>
            </a:extLst>
          </p:cNvPr>
          <p:cNvSpPr>
            <a:spLocks noGrp="1"/>
          </p:cNvSpPr>
          <p:nvPr>
            <p:ph sz="half" idx="2"/>
          </p:nvPr>
        </p:nvSpPr>
        <p:spPr/>
        <p:txBody>
          <a:bodyPr/>
          <a:lstStyle/>
          <a:p>
            <a:pPr marL="0" indent="0" eaLnBrk="1" hangingPunct="1">
              <a:buFontTx/>
              <a:buNone/>
              <a:defRPr/>
            </a:pPr>
            <a:endParaRPr lang="es-EC" dirty="0"/>
          </a:p>
          <a:p>
            <a:pPr eaLnBrk="1" hangingPunct="1">
              <a:defRPr/>
            </a:pPr>
            <a:endParaRPr lang="es-EC" dirty="0"/>
          </a:p>
        </p:txBody>
      </p:sp>
      <p:pic>
        <p:nvPicPr>
          <p:cNvPr id="27653" name="Imagen 8">
            <a:extLst>
              <a:ext uri="{FF2B5EF4-FFF2-40B4-BE49-F238E27FC236}">
                <a16:creationId xmlns:a16="http://schemas.microsoft.com/office/drawing/2014/main" id="{BA9DD37C-A0CC-47F0-96DE-2A683BA50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378898"/>
            <a:ext cx="691197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texto 7">
            <a:extLst>
              <a:ext uri="{FF2B5EF4-FFF2-40B4-BE49-F238E27FC236}">
                <a16:creationId xmlns:a16="http://schemas.microsoft.com/office/drawing/2014/main" id="{688CDE4A-60AF-42C9-9D4E-02FE0ABCDA81}"/>
              </a:ext>
            </a:extLst>
          </p:cNvPr>
          <p:cNvSpPr>
            <a:spLocks noGrp="1" noChangeArrowheads="1"/>
          </p:cNvSpPr>
          <p:nvPr>
            <p:ph type="body" idx="1"/>
          </p:nvPr>
        </p:nvSpPr>
        <p:spPr>
          <a:xfrm>
            <a:off x="655979" y="244875"/>
            <a:ext cx="3868738" cy="500062"/>
          </a:xfrm>
        </p:spPr>
        <p:txBody>
          <a:bodyPr/>
          <a:lstStyle/>
          <a:p>
            <a:pPr eaLnBrk="1" hangingPunct="1"/>
            <a:r>
              <a:rPr lang="es-EC" altLang="es-EC" sz="1800" b="0" dirty="0"/>
              <a:t>Bloque B sentido Y</a:t>
            </a:r>
          </a:p>
        </p:txBody>
      </p:sp>
      <p:sp>
        <p:nvSpPr>
          <p:cNvPr id="6" name="Marcador de contenido 5">
            <a:extLst>
              <a:ext uri="{FF2B5EF4-FFF2-40B4-BE49-F238E27FC236}">
                <a16:creationId xmlns:a16="http://schemas.microsoft.com/office/drawing/2014/main" id="{31160A33-DFF1-41DD-A978-204AEB02DEA0}"/>
              </a:ext>
            </a:extLst>
          </p:cNvPr>
          <p:cNvSpPr>
            <a:spLocks noGrp="1"/>
          </p:cNvSpPr>
          <p:nvPr>
            <p:ph sz="half" idx="2"/>
          </p:nvPr>
        </p:nvSpPr>
        <p:spPr/>
        <p:txBody>
          <a:bodyPr/>
          <a:lstStyle/>
          <a:p>
            <a:pPr marL="0" indent="0" eaLnBrk="1" hangingPunct="1">
              <a:buFontTx/>
              <a:buNone/>
              <a:defRPr/>
            </a:pPr>
            <a:endParaRPr lang="es-EC" dirty="0"/>
          </a:p>
          <a:p>
            <a:pPr eaLnBrk="1" hangingPunct="1">
              <a:defRPr/>
            </a:pPr>
            <a:endParaRPr lang="es-EC" dirty="0"/>
          </a:p>
        </p:txBody>
      </p:sp>
      <p:pic>
        <p:nvPicPr>
          <p:cNvPr id="29700" name="Imagen 8">
            <a:extLst>
              <a:ext uri="{FF2B5EF4-FFF2-40B4-BE49-F238E27FC236}">
                <a16:creationId xmlns:a16="http://schemas.microsoft.com/office/drawing/2014/main" id="{588E7631-526E-406E-B6CD-F6C8EE75A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09" y="968548"/>
            <a:ext cx="682298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rcador de contenido 9">
            <a:extLst>
              <a:ext uri="{FF2B5EF4-FFF2-40B4-BE49-F238E27FC236}">
                <a16:creationId xmlns:a16="http://schemas.microsoft.com/office/drawing/2014/main" id="{7FB71959-4C5E-401D-90BC-37BF469505FB}"/>
              </a:ext>
            </a:extLst>
          </p:cNvPr>
          <p:cNvPicPr>
            <a:picLocks noChangeAspect="1"/>
          </p:cNvPicPr>
          <p:nvPr/>
        </p:nvPicPr>
        <p:blipFill>
          <a:blip r:embed="rId4"/>
          <a:stretch>
            <a:fillRect/>
          </a:stretch>
        </p:blipFill>
        <p:spPr bwMode="auto">
          <a:xfrm>
            <a:off x="2843538" y="4797152"/>
            <a:ext cx="3672678" cy="167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46AC4-2A6C-477A-BDD1-331E503E3245}"/>
              </a:ext>
            </a:extLst>
          </p:cNvPr>
          <p:cNvSpPr>
            <a:spLocks noGrp="1"/>
          </p:cNvSpPr>
          <p:nvPr>
            <p:ph type="title"/>
          </p:nvPr>
        </p:nvSpPr>
        <p:spPr>
          <a:xfrm>
            <a:off x="930275" y="274638"/>
            <a:ext cx="7283450" cy="457200"/>
          </a:xfrm>
        </p:spPr>
        <p:txBody>
          <a:bodyPr/>
          <a:lstStyle/>
          <a:p>
            <a:pPr eaLnBrk="1" hangingPunct="1">
              <a:defRPr/>
            </a:pPr>
            <a:r>
              <a:rPr lang="es-EC" sz="3200" b="1" dirty="0"/>
              <a:t>Modelo con Apoyos Fijos </a:t>
            </a:r>
          </a:p>
        </p:txBody>
      </p:sp>
      <p:sp>
        <p:nvSpPr>
          <p:cNvPr id="3" name="Marcador de contenido 2">
            <a:extLst>
              <a:ext uri="{FF2B5EF4-FFF2-40B4-BE49-F238E27FC236}">
                <a16:creationId xmlns:a16="http://schemas.microsoft.com/office/drawing/2014/main" id="{A6C13D82-E9DF-4EF0-BF4C-DA7541E4339E}"/>
              </a:ext>
            </a:extLst>
          </p:cNvPr>
          <p:cNvSpPr>
            <a:spLocks noGrp="1"/>
          </p:cNvSpPr>
          <p:nvPr>
            <p:ph idx="1"/>
          </p:nvPr>
        </p:nvSpPr>
        <p:spPr>
          <a:xfrm>
            <a:off x="457200" y="908050"/>
            <a:ext cx="8229600" cy="5675313"/>
          </a:xfrm>
        </p:spPr>
        <p:txBody>
          <a:bodyPr/>
          <a:lstStyle/>
          <a:p>
            <a:pPr eaLnBrk="1" hangingPunct="1">
              <a:defRPr/>
            </a:pPr>
            <a:r>
              <a:rPr lang="es-EC" sz="1800" dirty="0"/>
              <a:t>Bloque A sentido X</a:t>
            </a:r>
          </a:p>
          <a:p>
            <a:pPr marL="0" indent="0" eaLnBrk="1" hangingPunct="1">
              <a:buFontTx/>
              <a:buNone/>
              <a:defRPr/>
            </a:pPr>
            <a:endParaRPr lang="es-EC" sz="3000" b="1" dirty="0"/>
          </a:p>
        </p:txBody>
      </p:sp>
      <p:pic>
        <p:nvPicPr>
          <p:cNvPr id="31748" name="Imagen 3">
            <a:extLst>
              <a:ext uri="{FF2B5EF4-FFF2-40B4-BE49-F238E27FC236}">
                <a16:creationId xmlns:a16="http://schemas.microsoft.com/office/drawing/2014/main" id="{20132EA2-74F6-4488-A6D0-1C643C146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557338"/>
            <a:ext cx="38179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Imagen 4">
            <a:extLst>
              <a:ext uri="{FF2B5EF4-FFF2-40B4-BE49-F238E27FC236}">
                <a16:creationId xmlns:a16="http://schemas.microsoft.com/office/drawing/2014/main" id="{920AE565-E112-468C-8661-8889EC3D1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838" y="3495675"/>
            <a:ext cx="554196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A6C70D-593C-40CB-B64C-986D4AD0BC26}"/>
              </a:ext>
            </a:extLst>
          </p:cNvPr>
          <p:cNvSpPr>
            <a:spLocks noGrp="1"/>
          </p:cNvSpPr>
          <p:nvPr>
            <p:ph idx="1"/>
          </p:nvPr>
        </p:nvSpPr>
        <p:spPr>
          <a:xfrm>
            <a:off x="457200" y="333375"/>
            <a:ext cx="8229600" cy="6249988"/>
          </a:xfrm>
        </p:spPr>
        <p:txBody>
          <a:bodyPr/>
          <a:lstStyle/>
          <a:p>
            <a:pPr eaLnBrk="1" hangingPunct="1">
              <a:defRPr/>
            </a:pPr>
            <a:r>
              <a:rPr lang="es-EC" sz="1800" dirty="0"/>
              <a:t>Bloque A sentido Y</a:t>
            </a:r>
          </a:p>
          <a:p>
            <a:pPr marL="0" indent="0" eaLnBrk="1" hangingPunct="1">
              <a:buFontTx/>
              <a:buNone/>
              <a:defRPr/>
            </a:pPr>
            <a:endParaRPr lang="es-EC" sz="3000" b="1" dirty="0"/>
          </a:p>
        </p:txBody>
      </p:sp>
      <p:pic>
        <p:nvPicPr>
          <p:cNvPr id="33795" name="Imagen 5">
            <a:extLst>
              <a:ext uri="{FF2B5EF4-FFF2-40B4-BE49-F238E27FC236}">
                <a16:creationId xmlns:a16="http://schemas.microsoft.com/office/drawing/2014/main" id="{C99322BA-3A3A-4696-95A3-901634433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45180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Imagen 6">
            <a:extLst>
              <a:ext uri="{FF2B5EF4-FFF2-40B4-BE49-F238E27FC236}">
                <a16:creationId xmlns:a16="http://schemas.microsoft.com/office/drawing/2014/main" id="{5CF0D2F8-0CF3-4B58-9AB0-5A55054EE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997200"/>
            <a:ext cx="56991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3391E8-504B-42A9-8267-E3D2F6157648}"/>
              </a:ext>
            </a:extLst>
          </p:cNvPr>
          <p:cNvSpPr>
            <a:spLocks noGrp="1"/>
          </p:cNvSpPr>
          <p:nvPr>
            <p:ph idx="1"/>
          </p:nvPr>
        </p:nvSpPr>
        <p:spPr>
          <a:xfrm>
            <a:off x="457200" y="333375"/>
            <a:ext cx="8229600" cy="6249988"/>
          </a:xfrm>
        </p:spPr>
        <p:txBody>
          <a:bodyPr/>
          <a:lstStyle/>
          <a:p>
            <a:pPr eaLnBrk="1" hangingPunct="1">
              <a:defRPr/>
            </a:pPr>
            <a:r>
              <a:rPr lang="es-EC" sz="1800" dirty="0"/>
              <a:t>Bloque B sentido X</a:t>
            </a:r>
          </a:p>
          <a:p>
            <a:pPr marL="0" indent="0" eaLnBrk="1" hangingPunct="1">
              <a:buFontTx/>
              <a:buNone/>
              <a:defRPr/>
            </a:pPr>
            <a:endParaRPr lang="es-EC" sz="3000" b="1" dirty="0"/>
          </a:p>
        </p:txBody>
      </p:sp>
      <p:pic>
        <p:nvPicPr>
          <p:cNvPr id="35843" name="Imagen 4">
            <a:extLst>
              <a:ext uri="{FF2B5EF4-FFF2-40B4-BE49-F238E27FC236}">
                <a16:creationId xmlns:a16="http://schemas.microsoft.com/office/drawing/2014/main" id="{6E8C4E28-51FA-46AE-AEAE-9DF6508F8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19175"/>
            <a:ext cx="56435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Imagen 7">
            <a:extLst>
              <a:ext uri="{FF2B5EF4-FFF2-40B4-BE49-F238E27FC236}">
                <a16:creationId xmlns:a16="http://schemas.microsoft.com/office/drawing/2014/main" id="{F36B4B49-860A-465F-8D5B-2640946C6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068638"/>
            <a:ext cx="61309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F67F31-1903-4EFF-BA91-B536E34D1C91}"/>
              </a:ext>
            </a:extLst>
          </p:cNvPr>
          <p:cNvSpPr>
            <a:spLocks noGrp="1"/>
          </p:cNvSpPr>
          <p:nvPr>
            <p:ph idx="1"/>
          </p:nvPr>
        </p:nvSpPr>
        <p:spPr>
          <a:xfrm>
            <a:off x="457200" y="333375"/>
            <a:ext cx="8229600" cy="6249988"/>
          </a:xfrm>
        </p:spPr>
        <p:txBody>
          <a:bodyPr/>
          <a:lstStyle/>
          <a:p>
            <a:pPr eaLnBrk="1" hangingPunct="1">
              <a:defRPr/>
            </a:pPr>
            <a:r>
              <a:rPr lang="es-EC" sz="1800" dirty="0"/>
              <a:t>Bloque B sentido Y</a:t>
            </a:r>
          </a:p>
          <a:p>
            <a:pPr marL="0" indent="0" eaLnBrk="1" hangingPunct="1">
              <a:buFontTx/>
              <a:buNone/>
              <a:defRPr/>
            </a:pPr>
            <a:endParaRPr lang="es-EC" sz="3000" b="1" dirty="0"/>
          </a:p>
        </p:txBody>
      </p:sp>
      <p:pic>
        <p:nvPicPr>
          <p:cNvPr id="37891" name="Imagen 5">
            <a:extLst>
              <a:ext uri="{FF2B5EF4-FFF2-40B4-BE49-F238E27FC236}">
                <a16:creationId xmlns:a16="http://schemas.microsoft.com/office/drawing/2014/main" id="{A04246EE-DA4D-48EA-80F4-1A48329DE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1075"/>
            <a:ext cx="4733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agen 6">
            <a:extLst>
              <a:ext uri="{FF2B5EF4-FFF2-40B4-BE49-F238E27FC236}">
                <a16:creationId xmlns:a16="http://schemas.microsoft.com/office/drawing/2014/main" id="{B1DFCE28-CF13-45AB-A95E-3257D1E4C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3005138"/>
            <a:ext cx="5862637"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241C3EF1-5887-4903-B22A-59EF120E3DB8}"/>
              </a:ext>
            </a:extLst>
          </p:cNvPr>
          <p:cNvPicPr>
            <a:picLocks noChangeAspect="1"/>
          </p:cNvPicPr>
          <p:nvPr/>
        </p:nvPicPr>
        <p:blipFill>
          <a:blip r:embed="rId5"/>
          <a:stretch>
            <a:fillRect/>
          </a:stretch>
        </p:blipFill>
        <p:spPr>
          <a:xfrm>
            <a:off x="5570274" y="993212"/>
            <a:ext cx="3095625" cy="1371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06DEC-C2D2-48D4-A533-04F58585BE69}"/>
              </a:ext>
            </a:extLst>
          </p:cNvPr>
          <p:cNvSpPr>
            <a:spLocks noGrp="1"/>
          </p:cNvSpPr>
          <p:nvPr>
            <p:ph type="title"/>
          </p:nvPr>
        </p:nvSpPr>
        <p:spPr>
          <a:xfrm>
            <a:off x="569913" y="333375"/>
            <a:ext cx="8004175" cy="1143000"/>
          </a:xfrm>
        </p:spPr>
        <p:txBody>
          <a:bodyPr/>
          <a:lstStyle/>
          <a:p>
            <a:pPr eaLnBrk="1" hangingPunct="1">
              <a:defRPr/>
            </a:pPr>
            <a:r>
              <a:rPr lang="es-EC" sz="3200" b="1" dirty="0"/>
              <a:t>Propuestas de Reforzamiento</a:t>
            </a:r>
          </a:p>
        </p:txBody>
      </p:sp>
      <p:graphicFrame>
        <p:nvGraphicFramePr>
          <p:cNvPr id="4" name="Marcador de contenido 3">
            <a:extLst>
              <a:ext uri="{FF2B5EF4-FFF2-40B4-BE49-F238E27FC236}">
                <a16:creationId xmlns:a16="http://schemas.microsoft.com/office/drawing/2014/main" id="{06B9D0B0-5839-4818-9FF1-B557046A1249}"/>
              </a:ext>
            </a:extLst>
          </p:cNvPr>
          <p:cNvGraphicFramePr>
            <a:graphicFrameLocks noGrp="1"/>
          </p:cNvGraphicFramePr>
          <p:nvPr>
            <p:ph idx="1"/>
          </p:nvPr>
        </p:nvGraphicFramePr>
        <p:xfrm>
          <a:off x="457200" y="1475656"/>
          <a:ext cx="8229600" cy="490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D1EA68C-0CD1-4B39-9C5A-51773A5A3A79}"/>
              </a:ext>
            </a:extLst>
          </p:cNvPr>
          <p:cNvSpPr>
            <a:spLocks noRot="1" noChangeAspect="1" noMove="1" noResize="1" noEditPoints="1" noAdjustHandles="1" noChangeArrowheads="1" noChangeShapeType="1" noTextEdit="1"/>
          </p:cNvSpPr>
          <p:nvPr/>
        </p:nvSpPr>
        <p:spPr>
          <a:xfrm>
            <a:off x="5724128" y="1772816"/>
            <a:ext cx="2520280" cy="1130424"/>
          </a:xfrm>
          <a:prstGeom prst="rect">
            <a:avLst/>
          </a:prstGeom>
          <a:blipFill>
            <a:blip r:embed="rId7"/>
            <a:stretch>
              <a:fillRect l="-1691" r="-3140"/>
            </a:stretch>
          </a:blipFill>
        </p:spPr>
        <p:txBody>
          <a:bodyPr/>
          <a:lstStyle/>
          <a:p>
            <a:r>
              <a:rPr lang="es-EC">
                <a:noFill/>
              </a:rPr>
              <a:t> </a:t>
            </a:r>
          </a:p>
        </p:txBody>
      </p:sp>
      <p:sp>
        <p:nvSpPr>
          <p:cNvPr id="6" name="Rectángulo 5">
            <a:extLst>
              <a:ext uri="{FF2B5EF4-FFF2-40B4-BE49-F238E27FC236}">
                <a16:creationId xmlns:a16="http://schemas.microsoft.com/office/drawing/2014/main" id="{EF5294C1-C45C-474D-BB5F-3E57AC8B7828}"/>
              </a:ext>
            </a:extLst>
          </p:cNvPr>
          <p:cNvSpPr>
            <a:spLocks noRot="1" noChangeAspect="1" noMove="1" noResize="1" noEditPoints="1" noAdjustHandles="1" noChangeArrowheads="1" noChangeShapeType="1" noTextEdit="1"/>
          </p:cNvSpPr>
          <p:nvPr/>
        </p:nvSpPr>
        <p:spPr>
          <a:xfrm>
            <a:off x="5868144" y="4725144"/>
            <a:ext cx="2520280" cy="1130424"/>
          </a:xfrm>
          <a:prstGeom prst="rect">
            <a:avLst/>
          </a:prstGeom>
          <a:blipFill>
            <a:blip r:embed="rId8"/>
            <a:stretch>
              <a:fillRect/>
            </a:stretch>
          </a:blipFill>
        </p:spPr>
        <p:txBody>
          <a:bodyPr/>
          <a:lstStyle/>
          <a:p>
            <a:r>
              <a:rPr lang="es-EC">
                <a:no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9310AADD-AF0F-4BB3-8192-B0D497F63C14}"/>
              </a:ext>
            </a:extLst>
          </p:cNvPr>
          <p:cNvSpPr>
            <a:spLocks noGrp="1" noChangeArrowheads="1"/>
          </p:cNvSpPr>
          <p:nvPr>
            <p:ph type="body" idx="1"/>
          </p:nvPr>
        </p:nvSpPr>
        <p:spPr>
          <a:xfrm>
            <a:off x="2123728" y="620688"/>
            <a:ext cx="6923088" cy="5400600"/>
          </a:xfrm>
        </p:spPr>
        <p:txBody>
          <a:bodyPr/>
          <a:lstStyle/>
          <a:p>
            <a:pPr marL="0" indent="0" eaLnBrk="1" hangingPunct="1">
              <a:spcBef>
                <a:spcPts val="1200"/>
              </a:spcBef>
              <a:buFontTx/>
              <a:buNone/>
              <a:defRPr/>
            </a:pPr>
            <a:r>
              <a:rPr lang="es-EC" b="1" dirty="0">
                <a:latin typeface="+mj-lt"/>
                <a:ea typeface="Calibri" panose="020F0502020204030204" pitchFamily="34" charset="0"/>
              </a:rPr>
              <a:t>HIPÓTESIS</a:t>
            </a:r>
            <a:endParaRPr lang="es-EC" sz="1000" b="1" dirty="0">
              <a:latin typeface="Times New Roman" panose="02020603050405020304" pitchFamily="18" charset="0"/>
              <a:ea typeface="Calibri" panose="020F0502020204030204" pitchFamily="34" charset="0"/>
            </a:endParaRPr>
          </a:p>
          <a:p>
            <a:pPr marL="228600" eaLnBrk="1" hangingPunct="1">
              <a:lnSpc>
                <a:spcPct val="150000"/>
              </a:lnSpc>
              <a:defRPr/>
            </a:pPr>
            <a:r>
              <a:rPr lang="es-EC" sz="1800" dirty="0">
                <a:ea typeface="Calibri" panose="020F0502020204030204" pitchFamily="34" charset="0"/>
                <a:cs typeface="Times New Roman" panose="02020603050405020304" pitchFamily="18" charset="0"/>
              </a:rPr>
              <a:t>Se prevee analizar diferentes modelos reforzados de mampostería  y su interacción con el resto de la estructura, con el fin de reducir los desplazamientos laterales de la edificación. </a:t>
            </a:r>
          </a:p>
          <a:p>
            <a:pPr eaLnBrk="1" hangingPunct="1">
              <a:defRPr/>
            </a:pPr>
            <a:endParaRPr lang="es-EC" sz="1800" dirty="0"/>
          </a:p>
          <a:p>
            <a:pPr marL="0" indent="0" eaLnBrk="1" hangingPunct="1">
              <a:buFontTx/>
              <a:buNone/>
              <a:defRPr/>
            </a:pPr>
            <a:r>
              <a:rPr lang="es-EC" b="1" dirty="0">
                <a:latin typeface="+mj-lt"/>
                <a:ea typeface="Calibri" panose="020F0502020204030204" pitchFamily="34" charset="0"/>
              </a:rPr>
              <a:t>ANTECEDENTES</a:t>
            </a:r>
            <a:endParaRPr lang="es-EC" b="1" dirty="0">
              <a:latin typeface="Times New Roman" panose="02020603050405020304" pitchFamily="18" charset="0"/>
              <a:ea typeface="Calibri" panose="020F0502020204030204" pitchFamily="34" charset="0"/>
            </a:endParaRPr>
          </a:p>
          <a:p>
            <a:pPr indent="457200" eaLnBrk="1" hangingPunct="1">
              <a:lnSpc>
                <a:spcPct val="150000"/>
              </a:lnSpc>
              <a:defRPr/>
            </a:pPr>
            <a:r>
              <a:rPr lang="es-MX" sz="1800" dirty="0">
                <a:ea typeface="Calibri" panose="020F0502020204030204" pitchFamily="34" charset="0"/>
                <a:cs typeface="Times New Roman" panose="02020603050405020304" pitchFamily="18" charset="0"/>
              </a:rPr>
              <a:t>El bloque de residencias para oficiales de la Universidad de las Fuerzas Armadas ESPE finalizó su construcción el año 2007, bajo el Código Ecuatoriano de la Construcción, mismo en el que el valor máximo permisible de desplazamiento inelástico presentaba una tolerancia del 2 % de la altura de entrepiso, el cual sigue vigente en las normativas actuales.</a:t>
            </a:r>
            <a:endParaRPr lang="es-EC" sz="1800" dirty="0">
              <a:ea typeface="Calibri" panose="020F0502020204030204" pitchFamily="34" charset="0"/>
              <a:cs typeface="Times New Roman" panose="02020603050405020304" pitchFamily="18" charset="0"/>
            </a:endParaRPr>
          </a:p>
          <a:p>
            <a:pPr eaLnBrk="1" hangingPunct="1">
              <a:defRPr/>
            </a:pPr>
            <a:endParaRPr lang="es-EC" altLang="es-EC"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contenido 4">
            <a:extLst>
              <a:ext uri="{FF2B5EF4-FFF2-40B4-BE49-F238E27FC236}">
                <a16:creationId xmlns:a16="http://schemas.microsoft.com/office/drawing/2014/main" id="{0A3B1590-4258-4634-B317-D78197B82602}"/>
              </a:ext>
            </a:extLst>
          </p:cNvPr>
          <p:cNvSpPr>
            <a:spLocks noGrp="1" noChangeArrowheads="1"/>
          </p:cNvSpPr>
          <p:nvPr>
            <p:ph idx="1"/>
          </p:nvPr>
        </p:nvSpPr>
        <p:spPr>
          <a:xfrm>
            <a:off x="457200" y="476250"/>
            <a:ext cx="8229600" cy="6048375"/>
          </a:xfrm>
        </p:spPr>
        <p:txBody>
          <a:bodyPr/>
          <a:lstStyle/>
          <a:p>
            <a:pPr algn="just" eaLnBrk="1" hangingPunct="1">
              <a:lnSpc>
                <a:spcPct val="200000"/>
              </a:lnSpc>
            </a:pPr>
            <a:r>
              <a:rPr lang="es-EC" altLang="es-EC" sz="1800" dirty="0"/>
              <a:t>Se ingresó el refuerzo, para ello se crearon diferentes capas, formando una mampostería de 21 cm de sección en total. El procedimiento fue el mismo para los tres reforzamientos.</a:t>
            </a:r>
          </a:p>
          <a:p>
            <a:pPr eaLnBrk="1" hangingPunct="1"/>
            <a:endParaRPr lang="es-EC" altLang="es-EC" dirty="0"/>
          </a:p>
        </p:txBody>
      </p:sp>
      <p:pic>
        <p:nvPicPr>
          <p:cNvPr id="40963" name="Imagen 5">
            <a:extLst>
              <a:ext uri="{FF2B5EF4-FFF2-40B4-BE49-F238E27FC236}">
                <a16:creationId xmlns:a16="http://schemas.microsoft.com/office/drawing/2014/main" id="{CA360835-8189-452B-8567-A1AEEF62A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406650"/>
            <a:ext cx="69850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Marcador de contenido 3">
            <a:extLst>
              <a:ext uri="{FF2B5EF4-FFF2-40B4-BE49-F238E27FC236}">
                <a16:creationId xmlns:a16="http://schemas.microsoft.com/office/drawing/2014/main" id="{B3281601-A858-4FEE-A24E-236AC393B58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03225" y="293688"/>
            <a:ext cx="5969000" cy="2919412"/>
          </a:xfrm>
          <a:ln>
            <a:solidFill>
              <a:schemeClr val="tx1"/>
            </a:solidFill>
            <a:miter lim="800000"/>
            <a:headEnd/>
            <a:tailEnd/>
          </a:ln>
        </p:spPr>
      </p:pic>
      <p:sp>
        <p:nvSpPr>
          <p:cNvPr id="6" name="Rectángulo 5">
            <a:extLst>
              <a:ext uri="{FF2B5EF4-FFF2-40B4-BE49-F238E27FC236}">
                <a16:creationId xmlns:a16="http://schemas.microsoft.com/office/drawing/2014/main" id="{DA9D6A06-F39B-4AED-BFE0-88B699348223}"/>
              </a:ext>
            </a:extLst>
          </p:cNvPr>
          <p:cNvSpPr/>
          <p:nvPr/>
        </p:nvSpPr>
        <p:spPr>
          <a:xfrm>
            <a:off x="6659563" y="1122363"/>
            <a:ext cx="1944687"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C" dirty="0">
                <a:solidFill>
                  <a:schemeClr val="tx1"/>
                </a:solidFill>
              </a:rPr>
              <a:t>Bloque A</a:t>
            </a:r>
          </a:p>
        </p:txBody>
      </p:sp>
      <p:sp>
        <p:nvSpPr>
          <p:cNvPr id="7" name="Rectángulo 6">
            <a:extLst>
              <a:ext uri="{FF2B5EF4-FFF2-40B4-BE49-F238E27FC236}">
                <a16:creationId xmlns:a16="http://schemas.microsoft.com/office/drawing/2014/main" id="{87EF13B3-FE63-4362-BFFE-5FCA1FBBAB2F}"/>
              </a:ext>
            </a:extLst>
          </p:cNvPr>
          <p:cNvSpPr/>
          <p:nvPr/>
        </p:nvSpPr>
        <p:spPr>
          <a:xfrm>
            <a:off x="539750" y="4581525"/>
            <a:ext cx="201612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C" dirty="0">
                <a:solidFill>
                  <a:schemeClr val="tx1"/>
                </a:solidFill>
              </a:rPr>
              <a:t>Bloque B</a:t>
            </a:r>
          </a:p>
        </p:txBody>
      </p:sp>
      <p:pic>
        <p:nvPicPr>
          <p:cNvPr id="43013" name="Imagen 7">
            <a:extLst>
              <a:ext uri="{FF2B5EF4-FFF2-40B4-BE49-F238E27FC236}">
                <a16:creationId xmlns:a16="http://schemas.microsoft.com/office/drawing/2014/main" id="{FBD7AB2A-7986-4C5D-A362-354459116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429000"/>
            <a:ext cx="5761037" cy="3249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220AA-24BC-49F2-BCC0-61402B54888C}"/>
              </a:ext>
            </a:extLst>
          </p:cNvPr>
          <p:cNvSpPr>
            <a:spLocks noGrp="1"/>
          </p:cNvSpPr>
          <p:nvPr>
            <p:ph type="title"/>
          </p:nvPr>
        </p:nvSpPr>
        <p:spPr>
          <a:xfrm>
            <a:off x="486238" y="350365"/>
            <a:ext cx="8229600" cy="993775"/>
          </a:xfrm>
        </p:spPr>
        <p:txBody>
          <a:bodyPr/>
          <a:lstStyle/>
          <a:p>
            <a:pPr algn="just" eaLnBrk="1" hangingPunct="1">
              <a:defRPr/>
            </a:pPr>
            <a:r>
              <a:rPr lang="es-EC" sz="3200" b="1" dirty="0"/>
              <a:t>      Derivas inelásticas </a:t>
            </a:r>
          </a:p>
        </p:txBody>
      </p:sp>
      <p:sp>
        <p:nvSpPr>
          <p:cNvPr id="45059" name="Marcador de contenido 2">
            <a:extLst>
              <a:ext uri="{FF2B5EF4-FFF2-40B4-BE49-F238E27FC236}">
                <a16:creationId xmlns:a16="http://schemas.microsoft.com/office/drawing/2014/main" id="{039DE8BB-C0D4-4601-9AAF-F3317716B5F0}"/>
              </a:ext>
            </a:extLst>
          </p:cNvPr>
          <p:cNvSpPr>
            <a:spLocks noGrp="1" noChangeArrowheads="1"/>
          </p:cNvSpPr>
          <p:nvPr>
            <p:ph idx="1"/>
          </p:nvPr>
        </p:nvSpPr>
        <p:spPr>
          <a:xfrm>
            <a:off x="1252537" y="1484784"/>
            <a:ext cx="6635750" cy="4525963"/>
          </a:xfrm>
        </p:spPr>
        <p:txBody>
          <a:bodyPr/>
          <a:lstStyle/>
          <a:p>
            <a:pPr algn="just" eaLnBrk="1" hangingPunct="1">
              <a:lnSpc>
                <a:spcPct val="150000"/>
              </a:lnSpc>
            </a:pPr>
            <a:r>
              <a:rPr lang="es-EC" altLang="es-EC" sz="1800" dirty="0"/>
              <a:t>Debido a que la mampostería fue colocada únicamente en el tercer y cuarto piso de los bloques, se pretende comparar las derivas de los bloques originales y de los bloques reforzados pero de los dos últimos pisos.</a:t>
            </a:r>
          </a:p>
        </p:txBody>
      </p:sp>
      <p:sp>
        <p:nvSpPr>
          <p:cNvPr id="4" name="Rectángulo 3">
            <a:extLst>
              <a:ext uri="{FF2B5EF4-FFF2-40B4-BE49-F238E27FC236}">
                <a16:creationId xmlns:a16="http://schemas.microsoft.com/office/drawing/2014/main" id="{5464BB6F-2EE4-43F6-9FC3-E22F001CA9A1}"/>
              </a:ext>
            </a:extLst>
          </p:cNvPr>
          <p:cNvSpPr/>
          <p:nvPr/>
        </p:nvSpPr>
        <p:spPr>
          <a:xfrm>
            <a:off x="3309937" y="4184774"/>
            <a:ext cx="2520950" cy="1079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s-EC" dirty="0"/>
              <a:t>Límite Norma Chilena: 0,75%</a:t>
            </a:r>
          </a:p>
        </p:txBody>
      </p:sp>
      <p:sp>
        <p:nvSpPr>
          <p:cNvPr id="5" name="Rectángulo 4">
            <a:extLst>
              <a:ext uri="{FF2B5EF4-FFF2-40B4-BE49-F238E27FC236}">
                <a16:creationId xmlns:a16="http://schemas.microsoft.com/office/drawing/2014/main" id="{C3748482-C4A8-41AF-B266-F7515AFCB746}"/>
              </a:ext>
            </a:extLst>
          </p:cNvPr>
          <p:cNvSpPr/>
          <p:nvPr/>
        </p:nvSpPr>
        <p:spPr>
          <a:xfrm>
            <a:off x="6067425" y="5157788"/>
            <a:ext cx="2601913" cy="1079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s-EC" dirty="0"/>
              <a:t>Límite Norma Peruana: 0,70%</a:t>
            </a:r>
          </a:p>
        </p:txBody>
      </p:sp>
      <p:sp>
        <p:nvSpPr>
          <p:cNvPr id="6" name="Rectángulo 5">
            <a:extLst>
              <a:ext uri="{FF2B5EF4-FFF2-40B4-BE49-F238E27FC236}">
                <a16:creationId xmlns:a16="http://schemas.microsoft.com/office/drawing/2014/main" id="{A7F1CE24-7591-4165-BA5A-079DF1EECC57}"/>
              </a:ext>
            </a:extLst>
          </p:cNvPr>
          <p:cNvSpPr/>
          <p:nvPr/>
        </p:nvSpPr>
        <p:spPr>
          <a:xfrm>
            <a:off x="457200" y="3645024"/>
            <a:ext cx="2519362" cy="1079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s-EC" dirty="0"/>
              <a:t>Límite Norma Ecuatoriana: 2,00%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43C92-EB2F-4C07-87CB-CCA55DA5735A}"/>
              </a:ext>
            </a:extLst>
          </p:cNvPr>
          <p:cNvSpPr>
            <a:spLocks noGrp="1"/>
          </p:cNvSpPr>
          <p:nvPr>
            <p:ph type="title"/>
          </p:nvPr>
        </p:nvSpPr>
        <p:spPr/>
        <p:txBody>
          <a:bodyPr/>
          <a:lstStyle/>
          <a:p>
            <a:pPr eaLnBrk="1" hangingPunct="1">
              <a:defRPr/>
            </a:pPr>
            <a:r>
              <a:rPr lang="es-EC" sz="3200" b="1" dirty="0"/>
              <a:t>Bloques en su estado actual: Sin apoyos y sin reforzamiento</a:t>
            </a:r>
          </a:p>
        </p:txBody>
      </p:sp>
      <p:pic>
        <p:nvPicPr>
          <p:cNvPr id="46083" name="Marcador de contenido 6">
            <a:extLst>
              <a:ext uri="{FF2B5EF4-FFF2-40B4-BE49-F238E27FC236}">
                <a16:creationId xmlns:a16="http://schemas.microsoft.com/office/drawing/2014/main" id="{06BF9818-966C-4D07-9186-4979BE112815}"/>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844675"/>
            <a:ext cx="6769100" cy="25209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Marcador de contenido 3">
            <a:extLst>
              <a:ext uri="{FF2B5EF4-FFF2-40B4-BE49-F238E27FC236}">
                <a16:creationId xmlns:a16="http://schemas.microsoft.com/office/drawing/2014/main" id="{03B5750B-F1FA-4671-8313-0BC1B82ACF03}"/>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844675"/>
            <a:ext cx="6381750" cy="1517650"/>
          </a:xfrm>
        </p:spPr>
      </p:pic>
      <p:pic>
        <p:nvPicPr>
          <p:cNvPr id="48131" name="Imagen 4">
            <a:extLst>
              <a:ext uri="{FF2B5EF4-FFF2-40B4-BE49-F238E27FC236}">
                <a16:creationId xmlns:a16="http://schemas.microsoft.com/office/drawing/2014/main" id="{5E577E7E-82B5-4BA2-A761-AF64CBA4F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789363"/>
            <a:ext cx="63817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1250BE69-F216-482A-83E2-901590630975}"/>
              </a:ext>
            </a:extLst>
          </p:cNvPr>
          <p:cNvSpPr>
            <a:spLocks noGrp="1"/>
          </p:cNvSpPr>
          <p:nvPr>
            <p:ph type="title"/>
          </p:nvPr>
        </p:nvSpPr>
        <p:spPr/>
        <p:txBody>
          <a:bodyPr/>
          <a:lstStyle/>
          <a:p>
            <a:pPr eaLnBrk="1" hangingPunct="1">
              <a:defRPr/>
            </a:pPr>
            <a:r>
              <a:rPr lang="es-EC" sz="3200" b="1" dirty="0"/>
              <a:t>Bloques sin apoyos con refuerzo en los dos últimos pisos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Marcador de contenido 7">
            <a:extLst>
              <a:ext uri="{FF2B5EF4-FFF2-40B4-BE49-F238E27FC236}">
                <a16:creationId xmlns:a16="http://schemas.microsoft.com/office/drawing/2014/main" id="{B11394FE-44DC-4B11-8615-B3C0B75E95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765175"/>
            <a:ext cx="7489825" cy="540067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Marcador de contenido 7">
            <a:extLst>
              <a:ext uri="{FF2B5EF4-FFF2-40B4-BE49-F238E27FC236}">
                <a16:creationId xmlns:a16="http://schemas.microsoft.com/office/drawing/2014/main" id="{0E593C9F-68C6-46CE-A477-31E0B1F41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4863" y="549275"/>
            <a:ext cx="7534275" cy="557688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Marcador de contenido 4">
            <a:extLst>
              <a:ext uri="{FF2B5EF4-FFF2-40B4-BE49-F238E27FC236}">
                <a16:creationId xmlns:a16="http://schemas.microsoft.com/office/drawing/2014/main" id="{0F3F51E7-0E1D-4461-99FC-84C83FAC3F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765175"/>
            <a:ext cx="7416800" cy="54006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Marcador de contenido 4">
            <a:extLst>
              <a:ext uri="{FF2B5EF4-FFF2-40B4-BE49-F238E27FC236}">
                <a16:creationId xmlns:a16="http://schemas.microsoft.com/office/drawing/2014/main" id="{4540982E-5EBB-4470-A9C7-0DD5C6019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836613"/>
            <a:ext cx="7343775" cy="53292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contenido 2">
            <a:extLst>
              <a:ext uri="{FF2B5EF4-FFF2-40B4-BE49-F238E27FC236}">
                <a16:creationId xmlns:a16="http://schemas.microsoft.com/office/drawing/2014/main" id="{D3625F8B-89D8-4855-9BD5-12285CF0947E}"/>
              </a:ext>
            </a:extLst>
          </p:cNvPr>
          <p:cNvSpPr>
            <a:spLocks noGrp="1" noChangeArrowheads="1"/>
          </p:cNvSpPr>
          <p:nvPr>
            <p:ph idx="1"/>
          </p:nvPr>
        </p:nvSpPr>
        <p:spPr>
          <a:xfrm>
            <a:off x="1042988" y="412750"/>
            <a:ext cx="7726362" cy="6111875"/>
          </a:xfrm>
        </p:spPr>
        <p:txBody>
          <a:bodyPr/>
          <a:lstStyle/>
          <a:p>
            <a:pPr algn="just" eaLnBrk="1" hangingPunct="1">
              <a:lnSpc>
                <a:spcPct val="150000"/>
              </a:lnSpc>
            </a:pPr>
            <a:r>
              <a:rPr lang="es-MX" altLang="es-EC" sz="1800" dirty="0">
                <a:cs typeface="Calibri" panose="020F0502020204030204" pitchFamily="34" charset="0"/>
              </a:rPr>
              <a:t>Pese a que se observa que todas las derivas cumplen con los límites de las diferentes normativas sin necesidad de colocar refuerzo en la mampostería, se pretende indicar cuánto se reduce si se aplican ciertas cuantías de acero, simulando la estructura externa que ayude a mejorar el comportamiento de la estructura real.</a:t>
            </a:r>
            <a:endParaRPr lang="es-MX" altLang="es-EC" sz="1800" dirty="0"/>
          </a:p>
          <a:p>
            <a:pPr algn="just" eaLnBrk="1" hangingPunct="1"/>
            <a:endParaRPr lang="es-EC" altLang="es-EC" sz="2800" dirty="0"/>
          </a:p>
        </p:txBody>
      </p:sp>
      <p:pic>
        <p:nvPicPr>
          <p:cNvPr id="53251" name="Imagen 3">
            <a:extLst>
              <a:ext uri="{FF2B5EF4-FFF2-40B4-BE49-F238E27FC236}">
                <a16:creationId xmlns:a16="http://schemas.microsoft.com/office/drawing/2014/main" id="{78FDC191-6EB0-4924-8341-2F9FB5B60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9431"/>
            <a:ext cx="59769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4F411FB7-A682-4B25-8EDA-616DA2EE281C}"/>
              </a:ext>
            </a:extLst>
          </p:cNvPr>
          <p:cNvSpPr>
            <a:spLocks noGrp="1"/>
          </p:cNvSpPr>
          <p:nvPr>
            <p:ph type="body" idx="1"/>
          </p:nvPr>
        </p:nvSpPr>
        <p:spPr>
          <a:xfrm>
            <a:off x="2268538" y="404813"/>
            <a:ext cx="6875462" cy="5903912"/>
          </a:xfrm>
        </p:spPr>
        <p:txBody>
          <a:bodyPr/>
          <a:lstStyle/>
          <a:p>
            <a:pPr marL="0" indent="0" eaLnBrk="1" hangingPunct="1">
              <a:lnSpc>
                <a:spcPct val="150000"/>
              </a:lnSpc>
              <a:buFontTx/>
              <a:buNone/>
              <a:defRPr/>
            </a:pPr>
            <a:r>
              <a:rPr lang="es-EC" sz="1800" dirty="0"/>
              <a:t>Sin embargo, de acuerdo con los planteamientos de normativas extranjeras con las que se plantea comparar los resultados de la reducción de los desplazamientos laterales, este límite es superior, por lo que una de las metas es cumplir con las exigencias en cuanto a derivas de las normas chilena y peruana.</a:t>
            </a:r>
          </a:p>
          <a:p>
            <a:pPr marL="0" indent="0" eaLnBrk="1" hangingPunct="1">
              <a:buFontTx/>
              <a:buNone/>
              <a:defRPr/>
            </a:pPr>
            <a:endParaRPr lang="es-EC" sz="1000" dirty="0"/>
          </a:p>
          <a:p>
            <a:pPr eaLnBrk="1" hangingPunct="1">
              <a:lnSpc>
                <a:spcPct val="150000"/>
              </a:lnSpc>
              <a:defRPr/>
            </a:pPr>
            <a:r>
              <a:rPr lang="es-EC" b="1" dirty="0"/>
              <a:t> </a:t>
            </a:r>
            <a:r>
              <a:rPr lang="es-EC" sz="1800" dirty="0"/>
              <a:t>Se genera una inquietud debido a que la estructura no ha sido sometida a ningún evento sísmico y se desconoce su respuesta ante tal acontecimiento, esta es la razón por la que se plantea este proyecto. Mediante el análisis estático lineal y no lineal de la estructura se desea conocer su comportamiento en cuanto a derivas de piso y desempeño.</a:t>
            </a:r>
          </a:p>
          <a:p>
            <a:pPr eaLnBrk="1" hangingPunct="1">
              <a:defRPr/>
            </a:pPr>
            <a:endParaRPr lang="es-EC"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3">
            <a:extLst>
              <a:ext uri="{FF2B5EF4-FFF2-40B4-BE49-F238E27FC236}">
                <a16:creationId xmlns:a16="http://schemas.microsoft.com/office/drawing/2014/main" id="{9BAE6529-7FFB-4E69-8F65-80A67B1AB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17426"/>
            <a:ext cx="63373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5">
            <a:extLst>
              <a:ext uri="{FF2B5EF4-FFF2-40B4-BE49-F238E27FC236}">
                <a16:creationId xmlns:a16="http://schemas.microsoft.com/office/drawing/2014/main" id="{1C659F1E-EA83-4FE4-96B5-A914838116C3}"/>
              </a:ext>
            </a:extLst>
          </p:cNvPr>
          <p:cNvSpPr>
            <a:spLocks noGrp="1"/>
          </p:cNvSpPr>
          <p:nvPr>
            <p:ph type="title"/>
          </p:nvPr>
        </p:nvSpPr>
        <p:spPr>
          <a:xfrm>
            <a:off x="457200" y="28002"/>
            <a:ext cx="8229600" cy="1143000"/>
          </a:xfrm>
        </p:spPr>
        <p:txBody>
          <a:bodyPr/>
          <a:lstStyle/>
          <a:p>
            <a:pPr eaLnBrk="1" hangingPunct="1">
              <a:defRPr/>
            </a:pPr>
            <a:r>
              <a:rPr lang="es-EC" sz="3200" b="1" dirty="0"/>
              <a:t>Bloques con apoyos con refuerzos en los dos últimos pisos </a:t>
            </a:r>
          </a:p>
        </p:txBody>
      </p:sp>
      <p:pic>
        <p:nvPicPr>
          <p:cNvPr id="54276" name="Marcador de contenido 4">
            <a:extLst>
              <a:ext uri="{FF2B5EF4-FFF2-40B4-BE49-F238E27FC236}">
                <a16:creationId xmlns:a16="http://schemas.microsoft.com/office/drawing/2014/main" id="{2D4756DA-99FF-4786-918E-739FA22220BA}"/>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051050" y="4592637"/>
            <a:ext cx="6635750" cy="18002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Marcador de contenido 4">
            <a:extLst>
              <a:ext uri="{FF2B5EF4-FFF2-40B4-BE49-F238E27FC236}">
                <a16:creationId xmlns:a16="http://schemas.microsoft.com/office/drawing/2014/main" id="{9F3A8C5A-C660-42C3-81A9-C365D85768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765175"/>
            <a:ext cx="7343775" cy="532765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Marcador de contenido 3">
            <a:extLst>
              <a:ext uri="{FF2B5EF4-FFF2-40B4-BE49-F238E27FC236}">
                <a16:creationId xmlns:a16="http://schemas.microsoft.com/office/drawing/2014/main" id="{92B4B8B7-C7E7-4938-8C56-8192525A0C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836613"/>
            <a:ext cx="7272337" cy="51847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Marcador de contenido 4">
            <a:extLst>
              <a:ext uri="{FF2B5EF4-FFF2-40B4-BE49-F238E27FC236}">
                <a16:creationId xmlns:a16="http://schemas.microsoft.com/office/drawing/2014/main" id="{57F5C50E-9065-4EFB-BF7D-1D6811196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7400" y="908050"/>
            <a:ext cx="7529513" cy="511333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7561E1D-F0F0-4034-A1A2-D7E2D4A8CCA3}"/>
              </a:ext>
            </a:extLst>
          </p:cNvPr>
          <p:cNvPicPr>
            <a:picLocks noChangeAspect="1"/>
          </p:cNvPicPr>
          <p:nvPr/>
        </p:nvPicPr>
        <p:blipFill>
          <a:blip r:embed="rId2"/>
          <a:stretch>
            <a:fillRect/>
          </a:stretch>
        </p:blipFill>
        <p:spPr>
          <a:xfrm>
            <a:off x="681037" y="990600"/>
            <a:ext cx="7781925" cy="4876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D3176-E682-4810-AE78-9B4B9BEA0766}"/>
              </a:ext>
            </a:extLst>
          </p:cNvPr>
          <p:cNvSpPr>
            <a:spLocks noGrp="1"/>
          </p:cNvSpPr>
          <p:nvPr>
            <p:ph type="title"/>
          </p:nvPr>
        </p:nvSpPr>
        <p:spPr/>
        <p:txBody>
          <a:bodyPr/>
          <a:lstStyle/>
          <a:p>
            <a:r>
              <a:rPr lang="es-MX" sz="3200" b="1" dirty="0">
                <a:effectLst/>
                <a:latin typeface="Arial" panose="020B0604020202020204" pitchFamily="34" charset="0"/>
                <a:ea typeface="Calibri" panose="020F0502020204030204" pitchFamily="34" charset="0"/>
                <a:cs typeface="Times New Roman" panose="02020603050405020304" pitchFamily="18" charset="0"/>
              </a:rPr>
              <a:t>Detalle constructivo del enchapado </a:t>
            </a:r>
            <a:endParaRPr lang="es-EC" sz="6600" b="1" dirty="0"/>
          </a:p>
        </p:txBody>
      </p:sp>
      <p:pic>
        <p:nvPicPr>
          <p:cNvPr id="4" name="Imagen 3">
            <a:extLst>
              <a:ext uri="{FF2B5EF4-FFF2-40B4-BE49-F238E27FC236}">
                <a16:creationId xmlns:a16="http://schemas.microsoft.com/office/drawing/2014/main" id="{C4E20746-9CC9-4E89-9FE8-779BF4736586}"/>
              </a:ext>
            </a:extLst>
          </p:cNvPr>
          <p:cNvPicPr/>
          <p:nvPr/>
        </p:nvPicPr>
        <p:blipFill>
          <a:blip r:embed="rId2"/>
          <a:stretch>
            <a:fillRect/>
          </a:stretch>
        </p:blipFill>
        <p:spPr>
          <a:xfrm>
            <a:off x="395536" y="1556792"/>
            <a:ext cx="5328592" cy="4896544"/>
          </a:xfrm>
          <a:prstGeom prst="rect">
            <a:avLst/>
          </a:prstGeom>
          <a:ln>
            <a:solidFill>
              <a:schemeClr val="tx1"/>
            </a:solidFill>
          </a:ln>
        </p:spPr>
      </p:pic>
      <p:pic>
        <p:nvPicPr>
          <p:cNvPr id="5" name="Imagen 4">
            <a:extLst>
              <a:ext uri="{FF2B5EF4-FFF2-40B4-BE49-F238E27FC236}">
                <a16:creationId xmlns:a16="http://schemas.microsoft.com/office/drawing/2014/main" id="{3EF82EEE-7D30-48E7-9720-AFAB25A469B8}"/>
              </a:ext>
            </a:extLst>
          </p:cNvPr>
          <p:cNvPicPr/>
          <p:nvPr/>
        </p:nvPicPr>
        <p:blipFill>
          <a:blip r:embed="rId3"/>
          <a:stretch>
            <a:fillRect/>
          </a:stretch>
        </p:blipFill>
        <p:spPr>
          <a:xfrm>
            <a:off x="6184382" y="2276872"/>
            <a:ext cx="2570480" cy="3160395"/>
          </a:xfrm>
          <a:prstGeom prst="rect">
            <a:avLst/>
          </a:prstGeom>
          <a:ln>
            <a:solidFill>
              <a:schemeClr val="tx1"/>
            </a:solidFill>
          </a:ln>
        </p:spPr>
      </p:pic>
    </p:spTree>
    <p:extLst>
      <p:ext uri="{BB962C8B-B14F-4D97-AF65-F5344CB8AC3E}">
        <p14:creationId xmlns:p14="http://schemas.microsoft.com/office/powerpoint/2010/main" val="3786506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F9526-2BB5-4624-B733-E000712BF0E5}"/>
              </a:ext>
            </a:extLst>
          </p:cNvPr>
          <p:cNvSpPr>
            <a:spLocks noGrp="1"/>
          </p:cNvSpPr>
          <p:nvPr>
            <p:ph type="title"/>
          </p:nvPr>
        </p:nvSpPr>
        <p:spPr/>
        <p:txBody>
          <a:bodyPr/>
          <a:lstStyle/>
          <a:p>
            <a:r>
              <a:rPr lang="es-MX" sz="3200" b="1" dirty="0">
                <a:effectLst/>
                <a:latin typeface="Arial" panose="020B0604020202020204" pitchFamily="34" charset="0"/>
                <a:ea typeface="Calibri" panose="020F0502020204030204" pitchFamily="34" charset="0"/>
                <a:cs typeface="Times New Roman" panose="02020603050405020304" pitchFamily="18" charset="0"/>
              </a:rPr>
              <a:t>Detalle constructivo del enchapado </a:t>
            </a:r>
            <a:endParaRPr lang="es-EC" sz="3200" dirty="0"/>
          </a:p>
        </p:txBody>
      </p:sp>
      <p:pic>
        <p:nvPicPr>
          <p:cNvPr id="4" name="Marcador de contenido 3">
            <a:extLst>
              <a:ext uri="{FF2B5EF4-FFF2-40B4-BE49-F238E27FC236}">
                <a16:creationId xmlns:a16="http://schemas.microsoft.com/office/drawing/2014/main" id="{7BA9E971-B1B4-4285-8C97-64909A343A02}"/>
              </a:ext>
            </a:extLst>
          </p:cNvPr>
          <p:cNvPicPr>
            <a:picLocks noGrp="1" noChangeAspect="1"/>
          </p:cNvPicPr>
          <p:nvPr>
            <p:ph idx="1"/>
          </p:nvPr>
        </p:nvPicPr>
        <p:blipFill>
          <a:blip r:embed="rId2"/>
          <a:stretch>
            <a:fillRect/>
          </a:stretch>
        </p:blipFill>
        <p:spPr>
          <a:xfrm>
            <a:off x="1331640" y="1417638"/>
            <a:ext cx="7066258" cy="5270869"/>
          </a:xfrm>
          <a:prstGeom prst="rect">
            <a:avLst/>
          </a:prstGeom>
        </p:spPr>
      </p:pic>
    </p:spTree>
    <p:extLst>
      <p:ext uri="{BB962C8B-B14F-4D97-AF65-F5344CB8AC3E}">
        <p14:creationId xmlns:p14="http://schemas.microsoft.com/office/powerpoint/2010/main" val="4045070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18BCB-2DD1-4DA8-B5E0-78F64D3DDBA4}"/>
              </a:ext>
            </a:extLst>
          </p:cNvPr>
          <p:cNvSpPr>
            <a:spLocks noGrp="1"/>
          </p:cNvSpPr>
          <p:nvPr>
            <p:ph type="title"/>
          </p:nvPr>
        </p:nvSpPr>
        <p:spPr>
          <a:xfrm>
            <a:off x="457200" y="274638"/>
            <a:ext cx="8229600" cy="922337"/>
          </a:xfrm>
        </p:spPr>
        <p:txBody>
          <a:bodyPr/>
          <a:lstStyle/>
          <a:p>
            <a:pPr eaLnBrk="1" hangingPunct="1">
              <a:defRPr/>
            </a:pPr>
            <a:r>
              <a:rPr lang="es-EC" sz="4000" b="1" dirty="0">
                <a:effectLst>
                  <a:outerShdw blurRad="38100" dist="38100" dir="2700000" algn="tl">
                    <a:srgbClr val="000000">
                      <a:alpha val="43137"/>
                    </a:srgbClr>
                  </a:outerShdw>
                </a:effectLst>
              </a:rPr>
              <a:t>Conclusiones</a:t>
            </a:r>
          </a:p>
        </p:txBody>
      </p:sp>
      <p:sp>
        <p:nvSpPr>
          <p:cNvPr id="3" name="Marcador de contenido 2">
            <a:extLst>
              <a:ext uri="{FF2B5EF4-FFF2-40B4-BE49-F238E27FC236}">
                <a16:creationId xmlns:a16="http://schemas.microsoft.com/office/drawing/2014/main" id="{B8358930-56DF-41E9-B25D-0A02E2F677A5}"/>
              </a:ext>
            </a:extLst>
          </p:cNvPr>
          <p:cNvSpPr>
            <a:spLocks noGrp="1"/>
          </p:cNvSpPr>
          <p:nvPr>
            <p:ph idx="1"/>
          </p:nvPr>
        </p:nvSpPr>
        <p:spPr>
          <a:xfrm>
            <a:off x="1835150" y="1196975"/>
            <a:ext cx="6851650" cy="4929188"/>
          </a:xfrm>
        </p:spPr>
        <p:txBody>
          <a:bodyPr/>
          <a:lstStyle/>
          <a:p>
            <a:pPr algn="just" eaLnBrk="1" hangingPunct="1">
              <a:buFont typeface="Symbol" panose="05050102010706020507" pitchFamily="18" charset="2"/>
              <a:buChar char=""/>
              <a:defRPr/>
            </a:pPr>
            <a:r>
              <a:rPr lang="es-MX" sz="2200" dirty="0">
                <a:ea typeface="Calibri" panose="020F0502020204030204" pitchFamily="34" charset="0"/>
              </a:rPr>
              <a:t>Mediante información obtenida en planos estructurales del Cuerpo de Ingenieros del Ejército, se halló que, al ser construida la edificación en dos etapas, se utilizó acero de 2800 kg/cm2 para los dos primero pisos, y acero de 4200 kg/cm2 para la segunda etapa. </a:t>
            </a:r>
          </a:p>
          <a:p>
            <a:pPr algn="just" eaLnBrk="1" hangingPunct="1">
              <a:buFont typeface="Symbol" panose="05050102010706020507" pitchFamily="18" charset="2"/>
              <a:buChar char=""/>
              <a:defRPr/>
            </a:pPr>
            <a:endParaRPr lang="es-MX" sz="2200" dirty="0">
              <a:ea typeface="Calibri" panose="020F0502020204030204" pitchFamily="34" charset="0"/>
            </a:endParaRPr>
          </a:p>
          <a:p>
            <a:pPr algn="just" eaLnBrk="1" hangingPunct="1">
              <a:buFont typeface="Symbol" panose="05050102010706020507" pitchFamily="18" charset="2"/>
              <a:buChar char=""/>
            </a:pPr>
            <a:r>
              <a:rPr lang="es-MX" altLang="es-EC" sz="2400" dirty="0">
                <a:cs typeface="Calibri" panose="020F0502020204030204" pitchFamily="34" charset="0"/>
              </a:rPr>
              <a:t>Para el ingreso del espectro de diseño se utilizó un factor de reducción R=5 debido a la diferencia de la resistencia del acero existente entre los dos primeros y los dos últimos pisos de la edificación, provocando una reducción de ductilidad en los edificios. </a:t>
            </a:r>
            <a:endParaRPr lang="es-EC" altLang="es-EC" sz="2400" dirty="0">
              <a:cs typeface="Calibri" panose="020F0502020204030204" pitchFamily="34" charset="0"/>
            </a:endParaRPr>
          </a:p>
          <a:p>
            <a:pPr eaLnBrk="1" hangingPunct="1"/>
            <a:r>
              <a:rPr lang="es-MX" altLang="es-EC" sz="2400" dirty="0">
                <a:cs typeface="Calibri" panose="020F0502020204030204" pitchFamily="34" charset="0"/>
              </a:rPr>
              <a:t> </a:t>
            </a:r>
            <a:endParaRPr lang="es-EC" altLang="es-EC" sz="2400" dirty="0">
              <a:cs typeface="Calibri" panose="020F0502020204030204" pitchFamily="34" charset="0"/>
            </a:endParaRPr>
          </a:p>
          <a:p>
            <a:pPr algn="just" eaLnBrk="1" hangingPunct="1">
              <a:buFont typeface="Symbol" panose="05050102010706020507" pitchFamily="18" charset="2"/>
              <a:buChar char=""/>
              <a:defRPr/>
            </a:pPr>
            <a:endParaRPr lang="es-EC" sz="2200" dirty="0">
              <a:ea typeface="Calibri" panose="020F0502020204030204" pitchFamily="34" charset="0"/>
              <a:cs typeface="Times New Roman" panose="02020603050405020304" pitchFamily="18" charset="0"/>
            </a:endParaRPr>
          </a:p>
          <a:p>
            <a:pPr marL="457200" indent="0" algn="just" eaLnBrk="1" hangingPunct="1">
              <a:buFontTx/>
              <a:buNone/>
              <a:defRPr/>
            </a:pPr>
            <a:r>
              <a:rPr lang="es-MX" sz="2200" dirty="0">
                <a:ea typeface="Calibri" panose="020F0502020204030204" pitchFamily="34" charset="0"/>
              </a:rPr>
              <a:t> </a:t>
            </a:r>
            <a:endParaRPr lang="es-EC" sz="2200" dirty="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3A3C1F-2400-46C8-B769-93AF25626F17}"/>
              </a:ext>
            </a:extLst>
          </p:cNvPr>
          <p:cNvSpPr>
            <a:spLocks noGrp="1"/>
          </p:cNvSpPr>
          <p:nvPr>
            <p:ph idx="1"/>
          </p:nvPr>
        </p:nvSpPr>
        <p:spPr>
          <a:xfrm>
            <a:off x="1763713" y="333375"/>
            <a:ext cx="7077075" cy="6191250"/>
          </a:xfrm>
        </p:spPr>
        <p:txBody>
          <a:bodyPr/>
          <a:lstStyle/>
          <a:p>
            <a:pPr algn="just" eaLnBrk="1" hangingPunct="1">
              <a:buFont typeface="Symbol" panose="05050102010706020507" pitchFamily="18" charset="2"/>
              <a:buChar char=""/>
              <a:defRPr/>
            </a:pPr>
            <a:r>
              <a:rPr lang="es-MX" sz="1800" dirty="0">
                <a:ea typeface="Calibri" panose="020F0502020204030204" pitchFamily="34" charset="0"/>
              </a:rPr>
              <a:t>Mediante el análisis estático no lineal se pudo evidenciar que el bloque A y el bloque B presentan graves problemas, uno de ellos es el daño severo presentado en las columnas del primer y segundo piso, formándose rotulas plásticas antes que en las vigas, contrario a la filosofía de diseño columna fuerte viga débil. Por esta razón se resolvió que las edificaciones deben tener una estructura adicional que sirva de refuerzo para los dos primeros pisos con el objetivo de mejorar el desempeño de los bloques. Se adopto el modelo matemático para esta solución colocando apoyos fijos en los dos primeros niveles para restringir los desplazamientos laterales.</a:t>
            </a:r>
            <a:endParaRPr lang="es-EC" sz="1800" dirty="0">
              <a:ea typeface="Calibri" panose="020F0502020204030204" pitchFamily="34" charset="0"/>
              <a:cs typeface="Times New Roman" panose="02020603050405020304" pitchFamily="18" charset="0"/>
            </a:endParaRPr>
          </a:p>
          <a:p>
            <a:pPr marL="457200" indent="457200" algn="just" eaLnBrk="1" hangingPunct="1">
              <a:defRPr/>
            </a:pPr>
            <a:endParaRPr lang="es-EC" sz="18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1800" dirty="0">
                <a:ea typeface="Calibri" panose="020F0502020204030204" pitchFamily="34" charset="0"/>
              </a:rPr>
              <a:t>El bloque A y B de residencia de los oficiales fue construido bajo el Código Ecuatoriano de la Construcción, en el cual el valor máximo permisible del desplazamiento relativo inelástico de piso es del 2%. Al analizar el comportamiento actual de la estructura, la deriva inelástica máxima del bloque A es 1.46 % y del bloque B 1.26%, ambas inferiores al 2% cumpliendo con el Código Ecuatoriano y con la normativa actual NEC-15; sin embargo, no cumplen con normativas más exigentes como la peruana E.030 y la chilena </a:t>
            </a:r>
            <a:r>
              <a:rPr lang="es-MX" sz="1800" dirty="0" err="1">
                <a:ea typeface="Calibri" panose="020F0502020204030204" pitchFamily="34" charset="0"/>
              </a:rPr>
              <a:t>NCh</a:t>
            </a:r>
            <a:r>
              <a:rPr lang="es-MX" sz="1800" dirty="0">
                <a:ea typeface="Calibri" panose="020F0502020204030204" pitchFamily="34" charset="0"/>
              </a:rPr>
              <a:t> 433, con una deriva máxima inelástica del 0,70% y 0.75% respectivamente.</a:t>
            </a:r>
            <a:endParaRPr lang="es-EC" sz="1800" dirty="0">
              <a:ea typeface="Calibri" panose="020F0502020204030204" pitchFamily="34" charset="0"/>
              <a:cs typeface="Times New Roman" panose="02020603050405020304" pitchFamily="18" charset="0"/>
            </a:endParaRPr>
          </a:p>
          <a:p>
            <a:pPr eaLnBrk="1" hangingPunct="1">
              <a:defRPr/>
            </a:pPr>
            <a:endParaRPr lang="es-EC"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668E9D-F0C6-4DCB-85D0-090FE2E77F60}"/>
              </a:ext>
            </a:extLst>
          </p:cNvPr>
          <p:cNvSpPr>
            <a:spLocks noGrp="1"/>
          </p:cNvSpPr>
          <p:nvPr>
            <p:ph idx="1"/>
          </p:nvPr>
        </p:nvSpPr>
        <p:spPr>
          <a:xfrm>
            <a:off x="1908175" y="368300"/>
            <a:ext cx="6778625" cy="6121400"/>
          </a:xfrm>
        </p:spPr>
        <p:txBody>
          <a:bodyPr/>
          <a:lstStyle/>
          <a:p>
            <a:pPr algn="just" eaLnBrk="1" hangingPunct="1">
              <a:buFont typeface="Symbol" panose="05050102010706020507" pitchFamily="18" charset="2"/>
              <a:buChar char=""/>
              <a:defRPr/>
            </a:pPr>
            <a:r>
              <a:rPr lang="es-MX" sz="1800" dirty="0">
                <a:ea typeface="Calibri" panose="020F0502020204030204" pitchFamily="34" charset="0"/>
              </a:rPr>
              <a:t>Se colocó el reforzamiento únicamente en los paneles de mampostería que incluían elementos confinantes como vigas y columnas, por esta razón únicamente se reforzó en el sentido corto de la estructura y se analizó el comportamiento estructural en este sentido, incluyendo apoyos fijos en los dos primeros pisos, para el análisis estático no lineal.</a:t>
            </a:r>
            <a:endParaRPr lang="es-EC" sz="1800" dirty="0">
              <a:ea typeface="Calibri" panose="020F0502020204030204" pitchFamily="34" charset="0"/>
              <a:cs typeface="Times New Roman" panose="02020603050405020304" pitchFamily="18" charset="0"/>
            </a:endParaRPr>
          </a:p>
          <a:p>
            <a:pPr marL="457200" indent="0" algn="just" eaLnBrk="1" hangingPunct="1">
              <a:buFontTx/>
              <a:buNone/>
              <a:defRPr/>
            </a:pPr>
            <a:r>
              <a:rPr lang="es-MX" sz="1800" dirty="0">
                <a:ea typeface="Calibri" panose="020F0502020204030204" pitchFamily="34" charset="0"/>
              </a:rPr>
              <a:t> </a:t>
            </a:r>
            <a:endParaRPr lang="es-EC" sz="18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1800" dirty="0">
                <a:ea typeface="Calibri" panose="020F0502020204030204" pitchFamily="34" charset="0"/>
              </a:rPr>
              <a:t>Al realizar un análisis estático no lineal en el sentido del refuerzo, se observó que la estructura presenta un comportamiento elástico, no existe un punto de desempeño que describa el estado de la estructura y la curva de capacidad indicó que el comportamiento de los bloques no entra en el rango no lineal.</a:t>
            </a:r>
          </a:p>
          <a:p>
            <a:pPr algn="just" eaLnBrk="1" hangingPunct="1">
              <a:buFont typeface="Symbol" panose="05050102010706020507" pitchFamily="18" charset="2"/>
              <a:buChar char=""/>
              <a:defRPr/>
            </a:pPr>
            <a:endParaRPr lang="es-MX" sz="1800" dirty="0">
              <a:ea typeface="Calibri" panose="020F0502020204030204" pitchFamily="34" charset="0"/>
            </a:endParaRPr>
          </a:p>
          <a:p>
            <a:pPr algn="just" eaLnBrk="1" hangingPunct="1">
              <a:buFont typeface="Symbol" panose="05050102010706020507" pitchFamily="18" charset="2"/>
              <a:buChar char=""/>
              <a:defRPr/>
            </a:pPr>
            <a:r>
              <a:rPr lang="es-MX" sz="1800" dirty="0">
                <a:ea typeface="Calibri" panose="020F0502020204030204" pitchFamily="34" charset="0"/>
              </a:rPr>
              <a:t>Se analizó la reducción de derivas con dos modelos, uno con apoyos y otro sin apoyos, para encontrar la incidencia del reforzamiento en la mampostería. En base a los resultados del Capítulo V, el reforzamiento más adecuado en la mampostería es la malla Armex tradicional R-188 (Ø 6 mm).</a:t>
            </a:r>
            <a:endParaRPr lang="es-EC" sz="18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endParaRPr lang="es-EC" sz="1800" dirty="0">
              <a:ea typeface="Calibri" panose="020F0502020204030204" pitchFamily="34" charset="0"/>
              <a:cs typeface="Times New Roman" panose="02020603050405020304" pitchFamily="18" charset="0"/>
            </a:endParaRPr>
          </a:p>
          <a:p>
            <a:pPr marL="457200" indent="0" algn="just" eaLnBrk="1" hangingPunct="1">
              <a:buFontTx/>
              <a:buNone/>
              <a:defRPr/>
            </a:pPr>
            <a:r>
              <a:rPr lang="es-MX" sz="1800" dirty="0">
                <a:ea typeface="Calibri" panose="020F0502020204030204" pitchFamily="34" charset="0"/>
              </a:rPr>
              <a:t> </a:t>
            </a:r>
            <a:endParaRPr lang="es-EC" sz="18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endParaRPr lang="es-EC" sz="1800" dirty="0">
              <a:ea typeface="Calibri" panose="020F0502020204030204" pitchFamily="34" charset="0"/>
              <a:cs typeface="Times New Roman" panose="02020603050405020304" pitchFamily="18" charset="0"/>
            </a:endParaRPr>
          </a:p>
          <a:p>
            <a:pPr marL="457200" indent="0" eaLnBrk="1" hangingPunct="1">
              <a:buFontTx/>
              <a:buNone/>
              <a:defRPr/>
            </a:pPr>
            <a:r>
              <a:rPr lang="es-MX" dirty="0">
                <a:ea typeface="Calibri" panose="020F0502020204030204" pitchFamily="34" charset="0"/>
              </a:rPr>
              <a:t> </a:t>
            </a:r>
            <a:endParaRPr lang="es-EC" dirty="0">
              <a:ea typeface="Calibri" panose="020F0502020204030204" pitchFamily="34" charset="0"/>
              <a:cs typeface="Times New Roman" panose="02020603050405020304" pitchFamily="18" charset="0"/>
            </a:endParaRPr>
          </a:p>
          <a:p>
            <a:pPr eaLnBrk="1" hangingPunct="1">
              <a:defRPr/>
            </a:pPr>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C5E24-D5A6-43CA-82A5-EC8B3C2ED051}"/>
              </a:ext>
            </a:extLst>
          </p:cNvPr>
          <p:cNvSpPr>
            <a:spLocks noGrp="1"/>
          </p:cNvSpPr>
          <p:nvPr>
            <p:ph type="title"/>
          </p:nvPr>
        </p:nvSpPr>
        <p:spPr>
          <a:xfrm>
            <a:off x="447278" y="270074"/>
            <a:ext cx="8229600" cy="778098"/>
          </a:xfrm>
        </p:spPr>
        <p:txBody>
          <a:bodyPr/>
          <a:lstStyle/>
          <a:p>
            <a:r>
              <a:rPr lang="es-EC" sz="2200" b="1" dirty="0">
                <a:solidFill>
                  <a:schemeClr val="tx1"/>
                </a:solidFill>
              </a:rPr>
              <a:t>Bloque de residencias de oficiales</a:t>
            </a:r>
            <a:endParaRPr lang="es-EC" sz="2200" dirty="0"/>
          </a:p>
        </p:txBody>
      </p:sp>
      <p:pic>
        <p:nvPicPr>
          <p:cNvPr id="4" name="Marcador de contenido 3">
            <a:extLst>
              <a:ext uri="{FF2B5EF4-FFF2-40B4-BE49-F238E27FC236}">
                <a16:creationId xmlns:a16="http://schemas.microsoft.com/office/drawing/2014/main" id="{BEDA91A3-D47E-4D75-88C5-90DD243951A3}"/>
              </a:ext>
            </a:extLst>
          </p:cNvPr>
          <p:cNvPicPr>
            <a:picLocks noGrp="1"/>
          </p:cNvPicPr>
          <p:nvPr>
            <p:ph idx="1"/>
          </p:nvPr>
        </p:nvPicPr>
        <p:blipFill>
          <a:blip r:embed="rId3"/>
          <a:stretch>
            <a:fillRect/>
          </a:stretch>
        </p:blipFill>
        <p:spPr>
          <a:xfrm>
            <a:off x="447278" y="4225652"/>
            <a:ext cx="8363272" cy="2362274"/>
          </a:xfrm>
          <a:prstGeom prst="rect">
            <a:avLst/>
          </a:prstGeom>
        </p:spPr>
      </p:pic>
      <p:pic>
        <p:nvPicPr>
          <p:cNvPr id="5" name="Imagen 4">
            <a:extLst>
              <a:ext uri="{FF2B5EF4-FFF2-40B4-BE49-F238E27FC236}">
                <a16:creationId xmlns:a16="http://schemas.microsoft.com/office/drawing/2014/main" id="{85B83580-B59D-42B9-8F3E-537ED26458FA}"/>
              </a:ext>
            </a:extLst>
          </p:cNvPr>
          <p:cNvPicPr/>
          <p:nvPr/>
        </p:nvPicPr>
        <p:blipFill>
          <a:blip r:embed="rId4"/>
          <a:stretch>
            <a:fillRect/>
          </a:stretch>
        </p:blipFill>
        <p:spPr>
          <a:xfrm>
            <a:off x="390364" y="1451211"/>
            <a:ext cx="8363272" cy="2520280"/>
          </a:xfrm>
          <a:prstGeom prst="rect">
            <a:avLst/>
          </a:prstGeom>
        </p:spPr>
      </p:pic>
    </p:spTree>
    <p:extLst>
      <p:ext uri="{BB962C8B-B14F-4D97-AF65-F5344CB8AC3E}">
        <p14:creationId xmlns:p14="http://schemas.microsoft.com/office/powerpoint/2010/main" val="800337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0521E5-8135-4028-9699-4A2D2601B085}"/>
              </a:ext>
            </a:extLst>
          </p:cNvPr>
          <p:cNvSpPr>
            <a:spLocks noGrp="1"/>
          </p:cNvSpPr>
          <p:nvPr>
            <p:ph idx="1"/>
          </p:nvPr>
        </p:nvSpPr>
        <p:spPr>
          <a:xfrm>
            <a:off x="1692275" y="476250"/>
            <a:ext cx="7148513" cy="4525963"/>
          </a:xfrm>
        </p:spPr>
        <p:txBody>
          <a:bodyPr/>
          <a:lstStyle/>
          <a:p>
            <a:pPr marL="457200" indent="0" algn="just" eaLnBrk="1" hangingPunct="1">
              <a:buFontTx/>
              <a:buNone/>
              <a:defRPr/>
            </a:pPr>
            <a:r>
              <a:rPr lang="es-MX" sz="2000" dirty="0">
                <a:ea typeface="Calibri" panose="020F0502020204030204" pitchFamily="34" charset="0"/>
              </a:rPr>
              <a:t> </a:t>
            </a:r>
            <a:endParaRPr lang="es-EC" sz="20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2000" dirty="0">
                <a:ea typeface="Calibri" panose="020F0502020204030204" pitchFamily="34" charset="0"/>
              </a:rPr>
              <a:t>Se pudo concluir que un incremento de cuantía no reduce significativamente las derivas, sin embargo, todos los modelos analizados cumplieron con las derivas máximas permisibles propuestas por las diferentes normativas.</a:t>
            </a:r>
            <a:endParaRPr lang="es-EC" sz="2000" dirty="0">
              <a:ea typeface="Calibri" panose="020F0502020204030204" pitchFamily="34" charset="0"/>
              <a:cs typeface="Times New Roman" panose="02020603050405020304" pitchFamily="18" charset="0"/>
            </a:endParaRPr>
          </a:p>
          <a:p>
            <a:pPr marL="0" indent="0" eaLnBrk="1" hangingPunct="1">
              <a:buFontTx/>
              <a:buNone/>
              <a:defRPr/>
            </a:pPr>
            <a:endParaRPr lang="es-EC"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8CE80-F5E5-409B-8A19-EDC5D0A6BE6D}"/>
              </a:ext>
            </a:extLst>
          </p:cNvPr>
          <p:cNvSpPr>
            <a:spLocks noGrp="1"/>
          </p:cNvSpPr>
          <p:nvPr>
            <p:ph type="title"/>
          </p:nvPr>
        </p:nvSpPr>
        <p:spPr/>
        <p:txBody>
          <a:bodyPr/>
          <a:lstStyle/>
          <a:p>
            <a:pPr eaLnBrk="1" hangingPunct="1">
              <a:defRPr/>
            </a:pPr>
            <a:r>
              <a:rPr lang="es-EC" sz="4000" b="1" dirty="0">
                <a:effectLst>
                  <a:outerShdw blurRad="38100" dist="38100" dir="2700000" algn="tl">
                    <a:srgbClr val="000000">
                      <a:alpha val="43137"/>
                    </a:srgbClr>
                  </a:outerShdw>
                </a:effectLst>
              </a:rPr>
              <a:t>Recomendaciones</a:t>
            </a:r>
          </a:p>
        </p:txBody>
      </p:sp>
      <p:sp>
        <p:nvSpPr>
          <p:cNvPr id="3" name="Marcador de contenido 2">
            <a:extLst>
              <a:ext uri="{FF2B5EF4-FFF2-40B4-BE49-F238E27FC236}">
                <a16:creationId xmlns:a16="http://schemas.microsoft.com/office/drawing/2014/main" id="{254F11D2-5B0B-4F06-BADE-01ADA3ACF578}"/>
              </a:ext>
            </a:extLst>
          </p:cNvPr>
          <p:cNvSpPr>
            <a:spLocks noGrp="1"/>
          </p:cNvSpPr>
          <p:nvPr>
            <p:ph idx="1"/>
          </p:nvPr>
        </p:nvSpPr>
        <p:spPr>
          <a:xfrm>
            <a:off x="2089150" y="1417638"/>
            <a:ext cx="6562725" cy="4964112"/>
          </a:xfrm>
        </p:spPr>
        <p:txBody>
          <a:bodyPr/>
          <a:lstStyle/>
          <a:p>
            <a:pPr algn="just" eaLnBrk="1" hangingPunct="1">
              <a:buFont typeface="Symbol" panose="05050102010706020507" pitchFamily="18" charset="2"/>
              <a:buChar char=""/>
              <a:defRPr/>
            </a:pPr>
            <a:r>
              <a:rPr lang="es-MX" sz="2000" dirty="0">
                <a:ea typeface="Calibri" panose="020F0502020204030204" pitchFamily="34" charset="0"/>
              </a:rPr>
              <a:t>Para el enchapado en lo posible se debe trabajar con mallas enteras de un solo cuerpo en el panel, también se recomienda un proceso de curado ya que se trata de un reforzamiento estructural donde se emplea cemento.</a:t>
            </a:r>
            <a:endParaRPr lang="es-EC" sz="2000" dirty="0">
              <a:ea typeface="Calibri" panose="020F0502020204030204" pitchFamily="34" charset="0"/>
              <a:cs typeface="Times New Roman" panose="02020603050405020304" pitchFamily="18" charset="0"/>
            </a:endParaRPr>
          </a:p>
          <a:p>
            <a:pPr marL="457200" indent="0" algn="just" eaLnBrk="1" hangingPunct="1">
              <a:buFontTx/>
              <a:buNone/>
              <a:defRPr/>
            </a:pPr>
            <a:r>
              <a:rPr lang="es-MX" sz="2000" dirty="0">
                <a:ea typeface="Calibri" panose="020F0502020204030204" pitchFamily="34" charset="0"/>
              </a:rPr>
              <a:t> </a:t>
            </a:r>
            <a:endParaRPr lang="es-EC" sz="20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2000" dirty="0">
                <a:ea typeface="Calibri" panose="020F0502020204030204" pitchFamily="34" charset="0"/>
              </a:rPr>
              <a:t>Se recomienda no utilizar grandes cuantías de acero para reforzar la mampostería, pues el acero no interviene en la reducción de las derivas de piso, sino la sección del elemento.</a:t>
            </a:r>
            <a:endParaRPr lang="es-EC" sz="2000" dirty="0">
              <a:ea typeface="Calibri" panose="020F0502020204030204" pitchFamily="34" charset="0"/>
              <a:cs typeface="Times New Roman" panose="02020603050405020304" pitchFamily="18" charset="0"/>
            </a:endParaRPr>
          </a:p>
          <a:p>
            <a:pPr marL="457200" indent="0" algn="just" eaLnBrk="1" hangingPunct="1">
              <a:buFontTx/>
              <a:buNone/>
              <a:defRPr/>
            </a:pPr>
            <a:r>
              <a:rPr lang="es-MX" sz="2000" dirty="0">
                <a:ea typeface="Calibri" panose="020F0502020204030204" pitchFamily="34" charset="0"/>
              </a:rPr>
              <a:t> </a:t>
            </a:r>
            <a:endParaRPr lang="es-EC" sz="20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2000" dirty="0">
                <a:ea typeface="Calibri" panose="020F0502020204030204" pitchFamily="34" charset="0"/>
              </a:rPr>
              <a:t>Al realizar el ensayo de </a:t>
            </a:r>
            <a:r>
              <a:rPr lang="es-MX" sz="2000" dirty="0" err="1">
                <a:ea typeface="Calibri" panose="020F0502020204030204" pitchFamily="34" charset="0"/>
              </a:rPr>
              <a:t>acelerogramas</a:t>
            </a:r>
            <a:r>
              <a:rPr lang="es-MX" sz="2000" dirty="0">
                <a:ea typeface="Calibri" panose="020F0502020204030204" pitchFamily="34" charset="0"/>
              </a:rPr>
              <a:t>, es recomendable trabajar con un mínimo de 30000 datos y eliminar los picos que provocan ruido en la señal para obtener respuestas más confiables.</a:t>
            </a:r>
            <a:endParaRPr lang="es-EC" sz="2000" dirty="0">
              <a:ea typeface="Calibri" panose="020F0502020204030204" pitchFamily="34" charset="0"/>
              <a:cs typeface="Times New Roman" panose="02020603050405020304" pitchFamily="18" charset="0"/>
            </a:endParaRPr>
          </a:p>
          <a:p>
            <a:pPr eaLnBrk="1" hangingPunct="1">
              <a:defRPr/>
            </a:pPr>
            <a:endParaRPr lang="es-EC"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D6F9DC-FC87-4AB3-9572-C1F1AB323944}"/>
              </a:ext>
            </a:extLst>
          </p:cNvPr>
          <p:cNvSpPr>
            <a:spLocks noGrp="1"/>
          </p:cNvSpPr>
          <p:nvPr>
            <p:ph idx="1"/>
          </p:nvPr>
        </p:nvSpPr>
        <p:spPr>
          <a:xfrm>
            <a:off x="2195513" y="549275"/>
            <a:ext cx="6419850" cy="5400675"/>
          </a:xfrm>
        </p:spPr>
        <p:txBody>
          <a:bodyPr/>
          <a:lstStyle/>
          <a:p>
            <a:pPr algn="just" eaLnBrk="1" hangingPunct="1">
              <a:buFont typeface="Symbol" panose="05050102010706020507" pitchFamily="18" charset="2"/>
              <a:buChar char=""/>
              <a:defRPr/>
            </a:pPr>
            <a:r>
              <a:rPr lang="es-MX" sz="2000" dirty="0">
                <a:ea typeface="Calibri" panose="020F0502020204030204" pitchFamily="34" charset="0"/>
              </a:rPr>
              <a:t>Debido a que se encontraron fallas en el comportamiento de la estructura, se recomienda realizar un estudio más detallado de su estado actual con el fin de prevenir posibles daños en caso de un sismo en la zona donde se encuentra ubicada.</a:t>
            </a:r>
            <a:endParaRPr lang="es-EC" sz="2000" dirty="0">
              <a:ea typeface="Calibri" panose="020F0502020204030204" pitchFamily="34" charset="0"/>
              <a:cs typeface="Times New Roman" panose="02020603050405020304" pitchFamily="18" charset="0"/>
            </a:endParaRPr>
          </a:p>
          <a:p>
            <a:pPr marL="457200" indent="0" algn="just" eaLnBrk="1" hangingPunct="1">
              <a:buFontTx/>
              <a:buNone/>
              <a:defRPr/>
            </a:pPr>
            <a:endParaRPr lang="es-EC" sz="20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2000" dirty="0">
                <a:ea typeface="Calibri" panose="020F0502020204030204" pitchFamily="34" charset="0"/>
              </a:rPr>
              <a:t>Al realizar el análisis estático no lineal (</a:t>
            </a:r>
            <a:r>
              <a:rPr lang="es-MX" sz="2000" dirty="0" err="1">
                <a:ea typeface="Calibri" panose="020F0502020204030204" pitchFamily="34" charset="0"/>
              </a:rPr>
              <a:t>pushover</a:t>
            </a:r>
            <a:r>
              <a:rPr lang="es-MX" sz="2000" dirty="0">
                <a:ea typeface="Calibri" panose="020F0502020204030204" pitchFamily="34" charset="0"/>
              </a:rPr>
              <a:t>), es recomendable hacerlo por separado en cada sentido para evitar inconvenientes debido a las posibles limitaciones del programa.</a:t>
            </a:r>
            <a:endParaRPr lang="es-EC" sz="2000" dirty="0">
              <a:ea typeface="Calibri" panose="020F0502020204030204" pitchFamily="34" charset="0"/>
              <a:cs typeface="Times New Roman" panose="02020603050405020304" pitchFamily="18" charset="0"/>
            </a:endParaRPr>
          </a:p>
          <a:p>
            <a:pPr marL="457200" indent="0" algn="just" eaLnBrk="1" hangingPunct="1">
              <a:buFontTx/>
              <a:buNone/>
              <a:defRPr/>
            </a:pPr>
            <a:r>
              <a:rPr lang="es-MX" sz="2000" dirty="0">
                <a:ea typeface="Calibri" panose="020F0502020204030204" pitchFamily="34" charset="0"/>
              </a:rPr>
              <a:t> </a:t>
            </a:r>
            <a:endParaRPr lang="es-EC" sz="2000" dirty="0">
              <a:ea typeface="Calibri" panose="020F0502020204030204" pitchFamily="34" charset="0"/>
              <a:cs typeface="Times New Roman" panose="02020603050405020304" pitchFamily="18" charset="0"/>
            </a:endParaRPr>
          </a:p>
          <a:p>
            <a:pPr algn="just" eaLnBrk="1" hangingPunct="1">
              <a:buFont typeface="Symbol" panose="05050102010706020507" pitchFamily="18" charset="2"/>
              <a:buChar char=""/>
              <a:defRPr/>
            </a:pPr>
            <a:r>
              <a:rPr lang="es-MX" sz="2000" dirty="0">
                <a:ea typeface="Calibri" panose="020F0502020204030204" pitchFamily="34" charset="0"/>
              </a:rPr>
              <a:t>Se recomienda realizar los análisis de forma independiente pues los factores de rigidez para cada caso son diferentes, por ende, los resultados varían.</a:t>
            </a:r>
            <a:endParaRPr lang="es-EC" sz="2000" dirty="0">
              <a:ea typeface="Calibri" panose="020F0502020204030204" pitchFamily="34" charset="0"/>
              <a:cs typeface="Times New Roman" panose="02020603050405020304" pitchFamily="18" charset="0"/>
            </a:endParaRPr>
          </a:p>
          <a:p>
            <a:pPr eaLnBrk="1" hangingPunct="1">
              <a:defRPr/>
            </a:pPr>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30E8D8-1FFC-458B-8BB5-70114A3A86EB}"/>
              </a:ext>
            </a:extLst>
          </p:cNvPr>
          <p:cNvSpPr>
            <a:spLocks noGrp="1"/>
          </p:cNvSpPr>
          <p:nvPr>
            <p:ph type="title"/>
          </p:nvPr>
        </p:nvSpPr>
        <p:spPr>
          <a:xfrm>
            <a:off x="-1620688" y="299374"/>
            <a:ext cx="8229600" cy="635000"/>
          </a:xfrm>
        </p:spPr>
        <p:txBody>
          <a:bodyPr/>
          <a:lstStyle/>
          <a:p>
            <a:pPr eaLnBrk="1" hangingPunct="1">
              <a:defRPr/>
            </a:pPr>
            <a:r>
              <a:rPr lang="es-EC" sz="2200" b="1" dirty="0">
                <a:solidFill>
                  <a:schemeClr val="tx1"/>
                </a:solidFill>
              </a:rPr>
              <a:t>Modelamiento Estructural</a:t>
            </a:r>
          </a:p>
        </p:txBody>
      </p:sp>
      <p:pic>
        <p:nvPicPr>
          <p:cNvPr id="6" name="Imagen 5">
            <a:extLst>
              <a:ext uri="{FF2B5EF4-FFF2-40B4-BE49-F238E27FC236}">
                <a16:creationId xmlns:a16="http://schemas.microsoft.com/office/drawing/2014/main" id="{3463F41B-0549-497B-9685-CCABC900C3F6}"/>
              </a:ext>
            </a:extLst>
          </p:cNvPr>
          <p:cNvPicPr/>
          <p:nvPr/>
        </p:nvPicPr>
        <p:blipFill>
          <a:blip r:embed="rId2"/>
          <a:stretch>
            <a:fillRect/>
          </a:stretch>
        </p:blipFill>
        <p:spPr>
          <a:xfrm>
            <a:off x="1907704" y="1712297"/>
            <a:ext cx="2965102" cy="2158050"/>
          </a:xfrm>
          <a:prstGeom prst="rect">
            <a:avLst/>
          </a:prstGeom>
        </p:spPr>
      </p:pic>
      <p:pic>
        <p:nvPicPr>
          <p:cNvPr id="7" name="Marcador de contenido 6">
            <a:extLst>
              <a:ext uri="{FF2B5EF4-FFF2-40B4-BE49-F238E27FC236}">
                <a16:creationId xmlns:a16="http://schemas.microsoft.com/office/drawing/2014/main" id="{3B03F9B4-53ED-4498-A9F1-48F72B42DEB8}"/>
              </a:ext>
            </a:extLst>
          </p:cNvPr>
          <p:cNvPicPr>
            <a:picLocks noGrp="1"/>
          </p:cNvPicPr>
          <p:nvPr>
            <p:ph idx="1"/>
          </p:nvPr>
        </p:nvPicPr>
        <p:blipFill>
          <a:blip r:embed="rId3"/>
          <a:stretch>
            <a:fillRect/>
          </a:stretch>
        </p:blipFill>
        <p:spPr>
          <a:xfrm>
            <a:off x="5292080" y="1712297"/>
            <a:ext cx="2852934" cy="2146893"/>
          </a:xfrm>
          <a:prstGeom prst="rect">
            <a:avLst/>
          </a:prstGeom>
        </p:spPr>
      </p:pic>
      <p:sp>
        <p:nvSpPr>
          <p:cNvPr id="8" name="CuadroTexto 7">
            <a:extLst>
              <a:ext uri="{FF2B5EF4-FFF2-40B4-BE49-F238E27FC236}">
                <a16:creationId xmlns:a16="http://schemas.microsoft.com/office/drawing/2014/main" id="{D31C5C64-3EDE-4234-9A7E-628BE2867A4E}"/>
              </a:ext>
            </a:extLst>
          </p:cNvPr>
          <p:cNvSpPr txBox="1"/>
          <p:nvPr/>
        </p:nvSpPr>
        <p:spPr>
          <a:xfrm>
            <a:off x="2843808" y="1256433"/>
            <a:ext cx="1512168" cy="369332"/>
          </a:xfrm>
          <a:prstGeom prst="rect">
            <a:avLst/>
          </a:prstGeom>
          <a:noFill/>
        </p:spPr>
        <p:txBody>
          <a:bodyPr wrap="square">
            <a:spAutoFit/>
          </a:bodyPr>
          <a:lstStyle/>
          <a:p>
            <a:pPr marL="0" indent="0" eaLnBrk="1" hangingPunct="1">
              <a:buFontTx/>
              <a:buNone/>
              <a:defRPr/>
            </a:pPr>
            <a:r>
              <a:rPr lang="es-MX" dirty="0"/>
              <a:t>B</a:t>
            </a:r>
            <a:r>
              <a:rPr lang="es-EC" dirty="0"/>
              <a:t>loque “A”</a:t>
            </a:r>
            <a:endParaRPr lang="es-EC" sz="1800" dirty="0"/>
          </a:p>
        </p:txBody>
      </p:sp>
      <p:sp>
        <p:nvSpPr>
          <p:cNvPr id="9" name="CuadroTexto 8">
            <a:extLst>
              <a:ext uri="{FF2B5EF4-FFF2-40B4-BE49-F238E27FC236}">
                <a16:creationId xmlns:a16="http://schemas.microsoft.com/office/drawing/2014/main" id="{8C28EBA0-2478-455B-A92A-A47F40DF439E}"/>
              </a:ext>
            </a:extLst>
          </p:cNvPr>
          <p:cNvSpPr txBox="1"/>
          <p:nvPr/>
        </p:nvSpPr>
        <p:spPr>
          <a:xfrm>
            <a:off x="6058830" y="1280925"/>
            <a:ext cx="1512168" cy="369332"/>
          </a:xfrm>
          <a:prstGeom prst="rect">
            <a:avLst/>
          </a:prstGeom>
          <a:noFill/>
        </p:spPr>
        <p:txBody>
          <a:bodyPr wrap="square">
            <a:spAutoFit/>
          </a:bodyPr>
          <a:lstStyle/>
          <a:p>
            <a:pPr marL="0" indent="0" eaLnBrk="1" hangingPunct="1">
              <a:buFontTx/>
              <a:buNone/>
              <a:defRPr/>
            </a:pPr>
            <a:r>
              <a:rPr lang="es-MX" dirty="0"/>
              <a:t>B</a:t>
            </a:r>
            <a:r>
              <a:rPr lang="es-EC" dirty="0"/>
              <a:t>loque “B”</a:t>
            </a:r>
            <a:endParaRPr lang="es-EC" sz="1800" dirty="0"/>
          </a:p>
        </p:txBody>
      </p:sp>
      <p:pic>
        <p:nvPicPr>
          <p:cNvPr id="2" name="Imagen 1">
            <a:extLst>
              <a:ext uri="{FF2B5EF4-FFF2-40B4-BE49-F238E27FC236}">
                <a16:creationId xmlns:a16="http://schemas.microsoft.com/office/drawing/2014/main" id="{32F37525-CD31-4791-BD34-34A79CE8EB83}"/>
              </a:ext>
            </a:extLst>
          </p:cNvPr>
          <p:cNvPicPr>
            <a:picLocks noChangeAspect="1"/>
          </p:cNvPicPr>
          <p:nvPr/>
        </p:nvPicPr>
        <p:blipFill>
          <a:blip r:embed="rId4"/>
          <a:stretch>
            <a:fillRect/>
          </a:stretch>
        </p:blipFill>
        <p:spPr>
          <a:xfrm>
            <a:off x="2339752" y="4195378"/>
            <a:ext cx="5616624" cy="23280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D677CB-D90E-46E4-B19D-4029E817B2E6}"/>
              </a:ext>
            </a:extLst>
          </p:cNvPr>
          <p:cNvSpPr>
            <a:spLocks noGrp="1"/>
          </p:cNvSpPr>
          <p:nvPr>
            <p:ph idx="1"/>
          </p:nvPr>
        </p:nvSpPr>
        <p:spPr>
          <a:xfrm>
            <a:off x="1763688" y="0"/>
            <a:ext cx="6923087" cy="6048375"/>
          </a:xfrm>
        </p:spPr>
        <p:txBody>
          <a:bodyPr/>
          <a:lstStyle/>
          <a:p>
            <a:pPr marL="0" indent="0" eaLnBrk="1" hangingPunct="1">
              <a:buFontTx/>
              <a:buNone/>
              <a:defRPr/>
            </a:pPr>
            <a:r>
              <a:rPr lang="es-EC" b="1" dirty="0"/>
              <a:t>DEFINICIÓN DE MATERIALES </a:t>
            </a:r>
          </a:p>
          <a:p>
            <a:pPr marL="0" indent="0" eaLnBrk="1" hangingPunct="1">
              <a:lnSpc>
                <a:spcPct val="150000"/>
              </a:lnSpc>
              <a:buFontTx/>
              <a:buNone/>
              <a:defRPr/>
            </a:pPr>
            <a:r>
              <a:rPr lang="es-EC" sz="2400" dirty="0"/>
              <a:t>	</a:t>
            </a:r>
            <a:r>
              <a:rPr lang="es-EC" sz="1800" dirty="0"/>
              <a:t>Para ello se reunió la información necesaria de las características de los materiales constructivos. </a:t>
            </a:r>
          </a:p>
          <a:p>
            <a:pPr eaLnBrk="1" hangingPunct="1">
              <a:lnSpc>
                <a:spcPct val="150000"/>
              </a:lnSpc>
              <a:defRPr/>
            </a:pPr>
            <a:r>
              <a:rPr lang="es-EC" sz="2200" b="1" dirty="0"/>
              <a:t>Hormigón</a:t>
            </a:r>
            <a:r>
              <a:rPr lang="es-EC" sz="2200" dirty="0"/>
              <a:t> </a:t>
            </a:r>
          </a:p>
          <a:p>
            <a:pPr eaLnBrk="1" hangingPunct="1">
              <a:defRPr/>
            </a:pPr>
            <a:endParaRPr lang="es-EC" dirty="0"/>
          </a:p>
        </p:txBody>
      </p:sp>
      <p:pic>
        <p:nvPicPr>
          <p:cNvPr id="8195" name="Imagen 3">
            <a:extLst>
              <a:ext uri="{FF2B5EF4-FFF2-40B4-BE49-F238E27FC236}">
                <a16:creationId xmlns:a16="http://schemas.microsoft.com/office/drawing/2014/main" id="{0BBDE027-4854-4584-9727-36AB9F007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76872"/>
            <a:ext cx="690343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60692F-1980-46E4-8201-F04C95F69A0F}"/>
              </a:ext>
            </a:extLst>
          </p:cNvPr>
          <p:cNvSpPr>
            <a:spLocks noGrp="1"/>
          </p:cNvSpPr>
          <p:nvPr>
            <p:ph idx="1"/>
          </p:nvPr>
        </p:nvSpPr>
        <p:spPr>
          <a:xfrm>
            <a:off x="1293616" y="-171400"/>
            <a:ext cx="7354887" cy="5905500"/>
          </a:xfrm>
        </p:spPr>
        <p:txBody>
          <a:bodyPr/>
          <a:lstStyle/>
          <a:p>
            <a:pPr eaLnBrk="1" hangingPunct="1">
              <a:lnSpc>
                <a:spcPct val="150000"/>
              </a:lnSpc>
              <a:defRPr/>
            </a:pPr>
            <a:r>
              <a:rPr lang="es-EC" sz="2200" b="1" dirty="0"/>
              <a:t>Acero de Refuerzo</a:t>
            </a:r>
          </a:p>
          <a:p>
            <a:pPr marL="0" indent="0" algn="just" eaLnBrk="1" hangingPunct="1">
              <a:lnSpc>
                <a:spcPct val="150000"/>
              </a:lnSpc>
              <a:buFontTx/>
              <a:buNone/>
              <a:defRPr/>
            </a:pPr>
            <a:r>
              <a:rPr lang="es-EC" sz="2400" dirty="0"/>
              <a:t>	</a:t>
            </a:r>
            <a:r>
              <a:rPr lang="es-EC" sz="1800" dirty="0"/>
              <a:t>Para el caso del acero, en los dos primeros pisos se utilizó una resistencia fy=2800 kg/cm2, </a:t>
            </a:r>
            <a:r>
              <a:rPr lang="es-MX" sz="1800" dirty="0">
                <a:effectLst/>
                <a:latin typeface="Arial" panose="020B0604020202020204" pitchFamily="34" charset="0"/>
                <a:ea typeface="Calibri" panose="020F0502020204030204" pitchFamily="34" charset="0"/>
                <a:cs typeface="Times New Roman" panose="02020603050405020304" pitchFamily="18" charset="0"/>
              </a:rPr>
              <a:t>y los valores para obtener la resistencia de rendimiento en tracción mínima y extendida se obtuvo de las ecuaciones del AISC 341-05</a:t>
            </a:r>
            <a:endParaRPr lang="es-EC" sz="1800" dirty="0"/>
          </a:p>
          <a:p>
            <a:pPr marL="0" indent="0" algn="just" eaLnBrk="1" hangingPunct="1">
              <a:buFontTx/>
              <a:buNone/>
              <a:defRPr/>
            </a:pPr>
            <a:endParaRPr lang="es-EC" dirty="0"/>
          </a:p>
          <a:p>
            <a:pPr eaLnBrk="1" hangingPunct="1">
              <a:defRPr/>
            </a:pPr>
            <a:endParaRPr lang="es-EC" sz="2400" dirty="0"/>
          </a:p>
        </p:txBody>
      </p:sp>
      <p:pic>
        <p:nvPicPr>
          <p:cNvPr id="9219" name="Imagen 3">
            <a:extLst>
              <a:ext uri="{FF2B5EF4-FFF2-40B4-BE49-F238E27FC236}">
                <a16:creationId xmlns:a16="http://schemas.microsoft.com/office/drawing/2014/main" id="{77589F08-EF63-4E5E-B6DC-8866F0C36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2" y="2340318"/>
            <a:ext cx="5406633" cy="374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E26A7B26-A7D2-4D57-B83B-7BCE26837A04}"/>
              </a:ext>
            </a:extLst>
          </p:cNvPr>
          <p:cNvPicPr/>
          <p:nvPr/>
        </p:nvPicPr>
        <p:blipFill rotWithShape="1">
          <a:blip r:embed="rId4"/>
          <a:srcRect b="62400"/>
          <a:stretch/>
        </p:blipFill>
        <p:spPr bwMode="auto">
          <a:xfrm>
            <a:off x="3224808" y="6237312"/>
            <a:ext cx="3492500" cy="45847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77FA7F-8E5E-4893-BD65-C651B3377175}"/>
              </a:ext>
            </a:extLst>
          </p:cNvPr>
          <p:cNvSpPr>
            <a:spLocks noGrp="1"/>
          </p:cNvSpPr>
          <p:nvPr>
            <p:ph idx="1"/>
          </p:nvPr>
        </p:nvSpPr>
        <p:spPr>
          <a:xfrm>
            <a:off x="1475656" y="332656"/>
            <a:ext cx="7210425" cy="5616575"/>
          </a:xfrm>
        </p:spPr>
        <p:txBody>
          <a:bodyPr/>
          <a:lstStyle/>
          <a:p>
            <a:pPr marL="0" indent="0" algn="just" eaLnBrk="1" hangingPunct="1">
              <a:lnSpc>
                <a:spcPct val="150000"/>
              </a:lnSpc>
              <a:buFontTx/>
              <a:buNone/>
              <a:defRPr/>
            </a:pPr>
            <a:r>
              <a:rPr lang="es-EC" sz="1800" dirty="0"/>
              <a:t>	En la construcción de la segunda etapa de los bloques se utilizó una resistencia fy=4200 kg/cm2 para los dos últimos pisos.</a:t>
            </a:r>
          </a:p>
          <a:p>
            <a:pPr eaLnBrk="1" hangingPunct="1">
              <a:defRPr/>
            </a:pPr>
            <a:endParaRPr lang="es-EC" dirty="0"/>
          </a:p>
        </p:txBody>
      </p:sp>
      <p:pic>
        <p:nvPicPr>
          <p:cNvPr id="10243" name="Imagen 3">
            <a:extLst>
              <a:ext uri="{FF2B5EF4-FFF2-40B4-BE49-F238E27FC236}">
                <a16:creationId xmlns:a16="http://schemas.microsoft.com/office/drawing/2014/main" id="{3D9D276B-E5A1-431A-8F6E-F1BF13588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03" y="1556792"/>
            <a:ext cx="6676378" cy="453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10426</TotalTime>
  <Words>2413</Words>
  <Application>Microsoft Office PowerPoint</Application>
  <PresentationFormat>Presentación en pantalla (4:3)</PresentationFormat>
  <Paragraphs>170</Paragraphs>
  <Slides>52</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Arial</vt:lpstr>
      <vt:lpstr>Calibri</vt:lpstr>
      <vt:lpstr>Cambria Math</vt:lpstr>
      <vt:lpstr>Symbol</vt:lpstr>
      <vt:lpstr>Times New Roman</vt:lpstr>
      <vt:lpstr>Diseño predeterminado</vt:lpstr>
      <vt:lpstr> ESTUDIO ANALÍTICO DEL COMPORTAMIENTO ESTRUCTURAL DEL BLOQUE DE RESIDENCIAS DE LOS OFICIALES DE LA UNIVERSIDAD DE LAS FUERZAS ARMADAS ESPE, CONSIDERANDO DIFERENTES CUANTÍAS DE ACERO PARA EL REFORZAMIENTO DE MAMPOSTERÍA</vt:lpstr>
      <vt:lpstr>      OBJETIVOS</vt:lpstr>
      <vt:lpstr>Presentación de PowerPoint</vt:lpstr>
      <vt:lpstr>Presentación de PowerPoint</vt:lpstr>
      <vt:lpstr>Bloque de residencias de oficiales</vt:lpstr>
      <vt:lpstr>Modelamiento Estructural</vt:lpstr>
      <vt:lpstr>Presentación de PowerPoint</vt:lpstr>
      <vt:lpstr>Presentación de PowerPoint</vt:lpstr>
      <vt:lpstr>Presentación de PowerPoint</vt:lpstr>
      <vt:lpstr>Presentación de PowerPoint</vt:lpstr>
      <vt:lpstr>Presentación de PowerPoint</vt:lpstr>
      <vt:lpstr>Presentación de PowerPoint</vt:lpstr>
      <vt:lpstr>DEFINICIÓN DE PROPIEDADES </vt:lpstr>
      <vt:lpstr>Presentación de PowerPoint</vt:lpstr>
      <vt:lpstr>Presentación de PowerPoint</vt:lpstr>
      <vt:lpstr>Presentación de PowerPoint</vt:lpstr>
      <vt:lpstr>               ANÁLISIS ESTÁTICO NO LINEAL</vt:lpstr>
      <vt:lpstr>Presentación de PowerPoint</vt:lpstr>
      <vt:lpstr>Presentación de PowerPoint</vt:lpstr>
      <vt:lpstr>Espectro de Aceleración-Desplazamiento</vt:lpstr>
      <vt:lpstr>Presentación de PowerPoint</vt:lpstr>
      <vt:lpstr>Presentación de PowerPoint</vt:lpstr>
      <vt:lpstr>Espectro de Aceleración-Desplazamiento</vt:lpstr>
      <vt:lpstr>Presentación de PowerPoint</vt:lpstr>
      <vt:lpstr>Modelo con Apoyos Fijos </vt:lpstr>
      <vt:lpstr>Presentación de PowerPoint</vt:lpstr>
      <vt:lpstr>Presentación de PowerPoint</vt:lpstr>
      <vt:lpstr>Presentación de PowerPoint</vt:lpstr>
      <vt:lpstr>Propuestas de Reforzamiento</vt:lpstr>
      <vt:lpstr>Presentación de PowerPoint</vt:lpstr>
      <vt:lpstr>Presentación de PowerPoint</vt:lpstr>
      <vt:lpstr>      Derivas inelásticas </vt:lpstr>
      <vt:lpstr>Bloques en su estado actual: Sin apoyos y sin reforzamiento</vt:lpstr>
      <vt:lpstr>Bloques sin apoyos con refuerzo en los dos últimos pisos</vt:lpstr>
      <vt:lpstr>Presentación de PowerPoint</vt:lpstr>
      <vt:lpstr>Presentación de PowerPoint</vt:lpstr>
      <vt:lpstr>Presentación de PowerPoint</vt:lpstr>
      <vt:lpstr>Presentación de PowerPoint</vt:lpstr>
      <vt:lpstr>Presentación de PowerPoint</vt:lpstr>
      <vt:lpstr>Bloques con apoyos con refuerzos en los dos últimos pisos </vt:lpstr>
      <vt:lpstr>Presentación de PowerPoint</vt:lpstr>
      <vt:lpstr>Presentación de PowerPoint</vt:lpstr>
      <vt:lpstr>Presentación de PowerPoint</vt:lpstr>
      <vt:lpstr>Presentación de PowerPoint</vt:lpstr>
      <vt:lpstr>Detalle constructivo del enchapado </vt:lpstr>
      <vt:lpstr>Detalle constructivo del enchapado </vt:lpstr>
      <vt:lpstr>Conclusiones</vt:lpstr>
      <vt:lpstr>Presentación de PowerPoint</vt:lpstr>
      <vt:lpstr>Presentación de PowerPoint</vt:lpstr>
      <vt:lpstr>Presentación de PowerPoint</vt:lpstr>
      <vt:lpstr>Recomendaciones</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cris vaca mueces</cp:lastModifiedBy>
  <cp:revision>795</cp:revision>
  <dcterms:created xsi:type="dcterms:W3CDTF">2010-05-23T14:28:12Z</dcterms:created>
  <dcterms:modified xsi:type="dcterms:W3CDTF">2021-03-19T23:05:15Z</dcterms:modified>
</cp:coreProperties>
</file>