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72" r:id="rId6"/>
    <p:sldId id="260" r:id="rId7"/>
    <p:sldId id="262" r:id="rId8"/>
    <p:sldId id="263" r:id="rId9"/>
    <p:sldId id="264" r:id="rId10"/>
    <p:sldId id="273" r:id="rId11"/>
    <p:sldId id="268" r:id="rId12"/>
    <p:sldId id="274" r:id="rId13"/>
    <p:sldId id="276" r:id="rId14"/>
    <p:sldId id="275" r:id="rId15"/>
    <p:sldId id="292" r:id="rId16"/>
    <p:sldId id="293" r:id="rId17"/>
    <p:sldId id="269" r:id="rId18"/>
    <p:sldId id="270" r:id="rId19"/>
    <p:sldId id="295" r:id="rId20"/>
    <p:sldId id="296" r:id="rId21"/>
    <p:sldId id="294" r:id="rId22"/>
    <p:sldId id="271" r:id="rId23"/>
    <p:sldId id="291" r:id="rId24"/>
    <p:sldId id="289" r:id="rId25"/>
    <p:sldId id="285" r:id="rId26"/>
    <p:sldId id="297" r:id="rId27"/>
    <p:sldId id="286" r:id="rId28"/>
    <p:sldId id="287" r:id="rId29"/>
    <p:sldId id="29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novo" initials="L" lastIdx="2" clrIdx="0">
    <p:extLst>
      <p:ext uri="{19B8F6BF-5375-455C-9EA6-DF929625EA0E}">
        <p15:presenceInfo xmlns:p15="http://schemas.microsoft.com/office/powerpoint/2012/main" userId="Lenov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26" autoAdjust="0"/>
    <p:restoredTop sz="94660"/>
  </p:normalViewPr>
  <p:slideViewPr>
    <p:cSldViewPr snapToGrid="0">
      <p:cViewPr varScale="1">
        <p:scale>
          <a:sx n="74" d="100"/>
          <a:sy n="74" d="100"/>
        </p:scale>
        <p:origin x="58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g"/></Relationships>
</file>

<file path=ppt/diagrams/_rels/data1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hyperlink" Target="http://www.comunicacionesua.cl/2018/07/30/finaliza-capacitacion-en-construccion-de-programas-de-asignaturas-y-guias-de-aprendizaje-para-el-centro-de-carreras-tecnicas-de-la-ua/" TargetMode="External"/><Relationship Id="rId2" Type="http://schemas.openxmlformats.org/officeDocument/2006/relationships/hyperlink" Target="http://pe.globedia.com/compartir-turismo-rural-comunitario_1" TargetMode="External"/><Relationship Id="rId1" Type="http://schemas.openxmlformats.org/officeDocument/2006/relationships/image" Target="../media/image36.jpg"/><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hyperlink" Target="https://es.wikipedia.org/wiki/Archivo:Ait_Ben_Haddou,_turistas_02.JPG" TargetMode="External"/></Relationships>
</file>

<file path=ppt/diagrams/_rels/data14.xml.rels><?xml version="1.0" encoding="UTF-8" standalone="yes"?>
<Relationships xmlns="http://schemas.openxmlformats.org/package/2006/relationships"><Relationship Id="rId8" Type="http://schemas.openxmlformats.org/officeDocument/2006/relationships/hyperlink" Target="https://www.eoi.es/blogs/madeon/2013/05/28/politica-de-capacitacion-en-las-empresas/" TargetMode="External"/><Relationship Id="rId3" Type="http://schemas.openxmlformats.org/officeDocument/2006/relationships/image" Target="../media/image41.jpg"/><Relationship Id="rId7" Type="http://schemas.openxmlformats.org/officeDocument/2006/relationships/image" Target="../media/image43.png"/><Relationship Id="rId2" Type="http://schemas.openxmlformats.org/officeDocument/2006/relationships/hyperlink" Target="https://www.blogventurecapital.com/5-ESTRATEGIAS-PARA-UN-TRABAJO-DE-EQUIPO-EXITOSO_a81.html" TargetMode="External"/><Relationship Id="rId1" Type="http://schemas.openxmlformats.org/officeDocument/2006/relationships/image" Target="../media/image40.jpg"/><Relationship Id="rId6" Type="http://schemas.openxmlformats.org/officeDocument/2006/relationships/hyperlink" Target="https://cosasdeunpueblo.com/presentacion-en-intur-del-proyecto-turismo-las-navas/" TargetMode="External"/><Relationship Id="rId5" Type="http://schemas.openxmlformats.org/officeDocument/2006/relationships/image" Target="../media/image42.jpg"/><Relationship Id="rId4" Type="http://schemas.openxmlformats.org/officeDocument/2006/relationships/hyperlink" Target="http://blogcued.blogspot.com/2017/04/desgranando-las-estrategias-docentes_7.html" TargetMode="External"/></Relationships>
</file>

<file path=ppt/diagrams/_rels/data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image" Target="../media/image3.jpg"/></Relationships>
</file>

<file path=ppt/diagrams/_rels/drawing1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hyperlink" Target="http://www.comunicacionesua.cl/2018/07/30/finaliza-capacitacion-en-construccion-de-programas-de-asignaturas-y-guias-de-aprendizaje-para-el-centro-de-carreras-tecnicas-de-la-ua/" TargetMode="External"/><Relationship Id="rId2" Type="http://schemas.openxmlformats.org/officeDocument/2006/relationships/hyperlink" Target="http://pe.globedia.com/compartir-turismo-rural-comunitario_1" TargetMode="External"/><Relationship Id="rId1" Type="http://schemas.openxmlformats.org/officeDocument/2006/relationships/image" Target="../media/image36.jpg"/><Relationship Id="rId6" Type="http://schemas.openxmlformats.org/officeDocument/2006/relationships/image" Target="../media/image39.jpeg"/><Relationship Id="rId5" Type="http://schemas.openxmlformats.org/officeDocument/2006/relationships/image" Target="../media/image38.jpg"/><Relationship Id="rId4" Type="http://schemas.openxmlformats.org/officeDocument/2006/relationships/hyperlink" Target="https://es.wikipedia.org/wiki/Archivo:Ait_Ben_Haddou,_turistas_02.JPG" TargetMode="External"/></Relationships>
</file>

<file path=ppt/diagrams/_rels/drawing14.xml.rels><?xml version="1.0" encoding="UTF-8" standalone="yes"?>
<Relationships xmlns="http://schemas.openxmlformats.org/package/2006/relationships"><Relationship Id="rId8" Type="http://schemas.openxmlformats.org/officeDocument/2006/relationships/hyperlink" Target="https://www.eoi.es/blogs/madeon/2013/05/28/politica-de-capacitacion-en-las-empresas/" TargetMode="External"/><Relationship Id="rId3" Type="http://schemas.openxmlformats.org/officeDocument/2006/relationships/image" Target="../media/image41.jpg"/><Relationship Id="rId7" Type="http://schemas.openxmlformats.org/officeDocument/2006/relationships/image" Target="../media/image43.png"/><Relationship Id="rId2" Type="http://schemas.openxmlformats.org/officeDocument/2006/relationships/hyperlink" Target="https://www.blogventurecapital.com/5-ESTRATEGIAS-PARA-UN-TRABAJO-DE-EQUIPO-EXITOSO_a81.html" TargetMode="External"/><Relationship Id="rId1" Type="http://schemas.openxmlformats.org/officeDocument/2006/relationships/image" Target="../media/image40.jpg"/><Relationship Id="rId6" Type="http://schemas.openxmlformats.org/officeDocument/2006/relationships/hyperlink" Target="https://cosasdeunpueblo.com/presentacion-en-intur-del-proyecto-turismo-las-navas/" TargetMode="External"/><Relationship Id="rId5" Type="http://schemas.openxmlformats.org/officeDocument/2006/relationships/image" Target="../media/image42.jpg"/><Relationship Id="rId4" Type="http://schemas.openxmlformats.org/officeDocument/2006/relationships/hyperlink" Target="http://blogcued.blogspot.com/2017/04/desgranando-las-estrategias-docentes_7.html" TargetMode="External"/></Relationships>
</file>

<file path=ppt/diagrams/_rels/drawing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B5A32E-F7BA-47BA-A26C-228302850503}" type="doc">
      <dgm:prSet loTypeId="urn:microsoft.com/office/officeart/2005/8/layout/vList3" loCatId="picture" qsTypeId="urn:microsoft.com/office/officeart/2005/8/quickstyle/simple1" qsCatId="simple" csTypeId="urn:microsoft.com/office/officeart/2005/8/colors/colorful3" csCatId="colorful" phldr="1"/>
      <dgm:spPr/>
    </dgm:pt>
    <dgm:pt modelId="{4D2D5D7E-FE5C-4F79-AF74-96321F7A0A80}">
      <dgm:prSet phldrT="[Texto]"/>
      <dgm:spPr/>
      <dgm:t>
        <a:bodyPr/>
        <a:lstStyle/>
        <a:p>
          <a:r>
            <a:rPr lang="es-EC"/>
            <a:t>Diagnóstico situacional </a:t>
          </a:r>
        </a:p>
      </dgm:t>
    </dgm:pt>
    <dgm:pt modelId="{469ABDC1-930C-4D04-B6B1-BB384EFA7568}" type="parTrans" cxnId="{067290F0-90B7-454E-92AB-3A6DF1D45799}">
      <dgm:prSet/>
      <dgm:spPr/>
      <dgm:t>
        <a:bodyPr/>
        <a:lstStyle/>
        <a:p>
          <a:endParaRPr lang="es-EC"/>
        </a:p>
      </dgm:t>
    </dgm:pt>
    <dgm:pt modelId="{C61DB285-6689-4C45-A4F4-9762EF3045BD}" type="sibTrans" cxnId="{067290F0-90B7-454E-92AB-3A6DF1D45799}">
      <dgm:prSet/>
      <dgm:spPr/>
      <dgm:t>
        <a:bodyPr/>
        <a:lstStyle/>
        <a:p>
          <a:endParaRPr lang="es-EC"/>
        </a:p>
      </dgm:t>
    </dgm:pt>
    <dgm:pt modelId="{A3577926-194F-4F90-872B-5C04D7DF31BA}">
      <dgm:prSet phldrT="[Texto]"/>
      <dgm:spPr/>
      <dgm:t>
        <a:bodyPr/>
        <a:lstStyle/>
        <a:p>
          <a:r>
            <a:rPr lang="es-EC" dirty="0"/>
            <a:t>Recursos naturales y culturales de la comunidad</a:t>
          </a:r>
        </a:p>
      </dgm:t>
    </dgm:pt>
    <dgm:pt modelId="{0C9AE5C0-3288-47CD-9DBC-A7E49F6D28C8}" type="parTrans" cxnId="{09340F53-19F9-4283-B47E-4C125404EFE6}">
      <dgm:prSet/>
      <dgm:spPr/>
      <dgm:t>
        <a:bodyPr/>
        <a:lstStyle/>
        <a:p>
          <a:endParaRPr lang="es-EC"/>
        </a:p>
      </dgm:t>
    </dgm:pt>
    <dgm:pt modelId="{602C4749-EFF8-4D33-8755-6727CB63C5B3}" type="sibTrans" cxnId="{09340F53-19F9-4283-B47E-4C125404EFE6}">
      <dgm:prSet/>
      <dgm:spPr/>
      <dgm:t>
        <a:bodyPr/>
        <a:lstStyle/>
        <a:p>
          <a:endParaRPr lang="es-EC"/>
        </a:p>
      </dgm:t>
    </dgm:pt>
    <dgm:pt modelId="{0C2E50DF-A430-4B78-89A9-F8867CE28392}">
      <dgm:prSet phldrT="[Texto]"/>
      <dgm:spPr/>
      <dgm:t>
        <a:bodyPr/>
        <a:lstStyle/>
        <a:p>
          <a:r>
            <a:rPr lang="es-EC" dirty="0"/>
            <a:t>Escaza planificación de actividades turísticas</a:t>
          </a:r>
        </a:p>
      </dgm:t>
    </dgm:pt>
    <dgm:pt modelId="{682F5481-CEAF-4D15-9F04-0DC056C25E90}" type="parTrans" cxnId="{0083EDED-DA39-4CDB-9047-A7E237282798}">
      <dgm:prSet/>
      <dgm:spPr/>
      <dgm:t>
        <a:bodyPr/>
        <a:lstStyle/>
        <a:p>
          <a:endParaRPr lang="es-EC"/>
        </a:p>
      </dgm:t>
    </dgm:pt>
    <dgm:pt modelId="{5E7F1192-D6C7-432E-AC50-344A53B540C1}" type="sibTrans" cxnId="{0083EDED-DA39-4CDB-9047-A7E237282798}">
      <dgm:prSet/>
      <dgm:spPr/>
      <dgm:t>
        <a:bodyPr/>
        <a:lstStyle/>
        <a:p>
          <a:endParaRPr lang="es-EC"/>
        </a:p>
      </dgm:t>
    </dgm:pt>
    <dgm:pt modelId="{FE3740AB-BC60-4995-A7AC-75DAC73396F3}" type="pres">
      <dgm:prSet presAssocID="{9FB5A32E-F7BA-47BA-A26C-228302850503}" presName="linearFlow" presStyleCnt="0">
        <dgm:presLayoutVars>
          <dgm:dir/>
          <dgm:resizeHandles val="exact"/>
        </dgm:presLayoutVars>
      </dgm:prSet>
      <dgm:spPr/>
    </dgm:pt>
    <dgm:pt modelId="{35582962-A682-41F7-A309-B1B26B0A5F9B}" type="pres">
      <dgm:prSet presAssocID="{4D2D5D7E-FE5C-4F79-AF74-96321F7A0A80}" presName="composite" presStyleCnt="0"/>
      <dgm:spPr/>
    </dgm:pt>
    <dgm:pt modelId="{54628A97-0BD7-488B-89C6-5579813FE31A}" type="pres">
      <dgm:prSet presAssocID="{4D2D5D7E-FE5C-4F79-AF74-96321F7A0A80}"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45253088-1CDB-4D5D-902B-9E922D161049}" type="pres">
      <dgm:prSet presAssocID="{4D2D5D7E-FE5C-4F79-AF74-96321F7A0A80}" presName="txShp" presStyleLbl="node1" presStyleIdx="0" presStyleCnt="3">
        <dgm:presLayoutVars>
          <dgm:bulletEnabled val="1"/>
        </dgm:presLayoutVars>
      </dgm:prSet>
      <dgm:spPr/>
    </dgm:pt>
    <dgm:pt modelId="{72E863C6-1F11-42BF-B9E1-D635DD95CD1A}" type="pres">
      <dgm:prSet presAssocID="{C61DB285-6689-4C45-A4F4-9762EF3045BD}" presName="spacing" presStyleCnt="0"/>
      <dgm:spPr/>
    </dgm:pt>
    <dgm:pt modelId="{FEE50B5D-BAFA-4E20-9C75-7AA7ECE6E7BC}" type="pres">
      <dgm:prSet presAssocID="{A3577926-194F-4F90-872B-5C04D7DF31BA}" presName="composite" presStyleCnt="0"/>
      <dgm:spPr/>
    </dgm:pt>
    <dgm:pt modelId="{48775F73-88A6-4014-A746-F280D27DF552}" type="pres">
      <dgm:prSet presAssocID="{A3577926-194F-4F90-872B-5C04D7DF31BA}" presName="imgShp" presStyleLbl="fgImgPlace1" presStyleIdx="1" presStyleCnt="3"/>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6E7FF4F3-E81A-49FB-96F4-B5ED9FF3EFCF}" type="pres">
      <dgm:prSet presAssocID="{A3577926-194F-4F90-872B-5C04D7DF31BA}" presName="txShp" presStyleLbl="node1" presStyleIdx="1" presStyleCnt="3">
        <dgm:presLayoutVars>
          <dgm:bulletEnabled val="1"/>
        </dgm:presLayoutVars>
      </dgm:prSet>
      <dgm:spPr/>
    </dgm:pt>
    <dgm:pt modelId="{26853108-BFBB-475E-A457-352678676D10}" type="pres">
      <dgm:prSet presAssocID="{602C4749-EFF8-4D33-8755-6727CB63C5B3}" presName="spacing" presStyleCnt="0"/>
      <dgm:spPr/>
    </dgm:pt>
    <dgm:pt modelId="{4C336055-8D2A-4941-8025-81B502E73E79}" type="pres">
      <dgm:prSet presAssocID="{0C2E50DF-A430-4B78-89A9-F8867CE28392}" presName="composite" presStyleCnt="0"/>
      <dgm:spPr/>
    </dgm:pt>
    <dgm:pt modelId="{0B8380C0-D540-4E9E-9E27-AA4EB8AE2EBD}" type="pres">
      <dgm:prSet presAssocID="{0C2E50DF-A430-4B78-89A9-F8867CE28392}" presName="imgShp" presStyleLbl="fgImgPlace1" presStyleIdx="2" presStyleCnt="3"/>
      <dgm:spPr>
        <a:blipFill>
          <a:blip xmlns:r="http://schemas.openxmlformats.org/officeDocument/2006/relationships" r:embed="rId3"/>
          <a:srcRect/>
          <a:stretch>
            <a:fillRect/>
          </a:stretch>
        </a:blipFill>
      </dgm:spPr>
    </dgm:pt>
    <dgm:pt modelId="{F37B7EEB-2981-4F0D-9946-2AFEAFB0AA77}" type="pres">
      <dgm:prSet presAssocID="{0C2E50DF-A430-4B78-89A9-F8867CE28392}" presName="txShp" presStyleLbl="node1" presStyleIdx="2" presStyleCnt="3">
        <dgm:presLayoutVars>
          <dgm:bulletEnabled val="1"/>
        </dgm:presLayoutVars>
      </dgm:prSet>
      <dgm:spPr/>
    </dgm:pt>
  </dgm:ptLst>
  <dgm:cxnLst>
    <dgm:cxn modelId="{00EEC123-C487-4E6C-ACD3-C4C9AC67570C}" type="presOf" srcId="{A3577926-194F-4F90-872B-5C04D7DF31BA}" destId="{6E7FF4F3-E81A-49FB-96F4-B5ED9FF3EFCF}" srcOrd="0" destOrd="0" presId="urn:microsoft.com/office/officeart/2005/8/layout/vList3"/>
    <dgm:cxn modelId="{56A98341-AF97-402A-ACBF-8B99FCCFDC7A}" type="presOf" srcId="{9FB5A32E-F7BA-47BA-A26C-228302850503}" destId="{FE3740AB-BC60-4995-A7AC-75DAC73396F3}" srcOrd="0" destOrd="0" presId="urn:microsoft.com/office/officeart/2005/8/layout/vList3"/>
    <dgm:cxn modelId="{9F362265-E313-42FE-B04E-948324BBD629}" type="presOf" srcId="{0C2E50DF-A430-4B78-89A9-F8867CE28392}" destId="{F37B7EEB-2981-4F0D-9946-2AFEAFB0AA77}" srcOrd="0" destOrd="0" presId="urn:microsoft.com/office/officeart/2005/8/layout/vList3"/>
    <dgm:cxn modelId="{09340F53-19F9-4283-B47E-4C125404EFE6}" srcId="{9FB5A32E-F7BA-47BA-A26C-228302850503}" destId="{A3577926-194F-4F90-872B-5C04D7DF31BA}" srcOrd="1" destOrd="0" parTransId="{0C9AE5C0-3288-47CD-9DBC-A7E49F6D28C8}" sibTransId="{602C4749-EFF8-4D33-8755-6727CB63C5B3}"/>
    <dgm:cxn modelId="{C7BBE6AA-55C7-4D5D-9E3C-BAAE092D579C}" type="presOf" srcId="{4D2D5D7E-FE5C-4F79-AF74-96321F7A0A80}" destId="{45253088-1CDB-4D5D-902B-9E922D161049}" srcOrd="0" destOrd="0" presId="urn:microsoft.com/office/officeart/2005/8/layout/vList3"/>
    <dgm:cxn modelId="{0083EDED-DA39-4CDB-9047-A7E237282798}" srcId="{9FB5A32E-F7BA-47BA-A26C-228302850503}" destId="{0C2E50DF-A430-4B78-89A9-F8867CE28392}" srcOrd="2" destOrd="0" parTransId="{682F5481-CEAF-4D15-9F04-0DC056C25E90}" sibTransId="{5E7F1192-D6C7-432E-AC50-344A53B540C1}"/>
    <dgm:cxn modelId="{067290F0-90B7-454E-92AB-3A6DF1D45799}" srcId="{9FB5A32E-F7BA-47BA-A26C-228302850503}" destId="{4D2D5D7E-FE5C-4F79-AF74-96321F7A0A80}" srcOrd="0" destOrd="0" parTransId="{469ABDC1-930C-4D04-B6B1-BB384EFA7568}" sibTransId="{C61DB285-6689-4C45-A4F4-9762EF3045BD}"/>
    <dgm:cxn modelId="{4A4300CE-22E9-4719-90C5-8ABE5E5576F2}" type="presParOf" srcId="{FE3740AB-BC60-4995-A7AC-75DAC73396F3}" destId="{35582962-A682-41F7-A309-B1B26B0A5F9B}" srcOrd="0" destOrd="0" presId="urn:microsoft.com/office/officeart/2005/8/layout/vList3"/>
    <dgm:cxn modelId="{522C122C-0ECB-48D3-B71E-2D386721B9B6}" type="presParOf" srcId="{35582962-A682-41F7-A309-B1B26B0A5F9B}" destId="{54628A97-0BD7-488B-89C6-5579813FE31A}" srcOrd="0" destOrd="0" presId="urn:microsoft.com/office/officeart/2005/8/layout/vList3"/>
    <dgm:cxn modelId="{81A37871-4431-487A-AC22-70761FD3E18E}" type="presParOf" srcId="{35582962-A682-41F7-A309-B1B26B0A5F9B}" destId="{45253088-1CDB-4D5D-902B-9E922D161049}" srcOrd="1" destOrd="0" presId="urn:microsoft.com/office/officeart/2005/8/layout/vList3"/>
    <dgm:cxn modelId="{F9F599AF-74CF-482F-95D6-4A115A93A7B9}" type="presParOf" srcId="{FE3740AB-BC60-4995-A7AC-75DAC73396F3}" destId="{72E863C6-1F11-42BF-B9E1-D635DD95CD1A}" srcOrd="1" destOrd="0" presId="urn:microsoft.com/office/officeart/2005/8/layout/vList3"/>
    <dgm:cxn modelId="{EBE0F8C0-2967-43A7-8FFB-7BECEA9BF43D}" type="presParOf" srcId="{FE3740AB-BC60-4995-A7AC-75DAC73396F3}" destId="{FEE50B5D-BAFA-4E20-9C75-7AA7ECE6E7BC}" srcOrd="2" destOrd="0" presId="urn:microsoft.com/office/officeart/2005/8/layout/vList3"/>
    <dgm:cxn modelId="{C9843EE4-0A1B-4085-8369-71A8800FDFF9}" type="presParOf" srcId="{FEE50B5D-BAFA-4E20-9C75-7AA7ECE6E7BC}" destId="{48775F73-88A6-4014-A746-F280D27DF552}" srcOrd="0" destOrd="0" presId="urn:microsoft.com/office/officeart/2005/8/layout/vList3"/>
    <dgm:cxn modelId="{BFB0B938-FBBC-4871-96F9-75DC6334DCA0}" type="presParOf" srcId="{FEE50B5D-BAFA-4E20-9C75-7AA7ECE6E7BC}" destId="{6E7FF4F3-E81A-49FB-96F4-B5ED9FF3EFCF}" srcOrd="1" destOrd="0" presId="urn:microsoft.com/office/officeart/2005/8/layout/vList3"/>
    <dgm:cxn modelId="{0B24A1EA-9606-4D42-BD18-3212C3B9DC3B}" type="presParOf" srcId="{FE3740AB-BC60-4995-A7AC-75DAC73396F3}" destId="{26853108-BFBB-475E-A457-352678676D10}" srcOrd="3" destOrd="0" presId="urn:microsoft.com/office/officeart/2005/8/layout/vList3"/>
    <dgm:cxn modelId="{B324E17A-8E1E-44F9-A8AD-74EC32E31FFA}" type="presParOf" srcId="{FE3740AB-BC60-4995-A7AC-75DAC73396F3}" destId="{4C336055-8D2A-4941-8025-81B502E73E79}" srcOrd="4" destOrd="0" presId="urn:microsoft.com/office/officeart/2005/8/layout/vList3"/>
    <dgm:cxn modelId="{646C404A-C8EB-4B42-8D22-ABDF746F1D9F}" type="presParOf" srcId="{4C336055-8D2A-4941-8025-81B502E73E79}" destId="{0B8380C0-D540-4E9E-9E27-AA4EB8AE2EBD}" srcOrd="0" destOrd="0" presId="urn:microsoft.com/office/officeart/2005/8/layout/vList3"/>
    <dgm:cxn modelId="{275ED7CB-547F-47F5-9F9D-83A161BB8885}" type="presParOf" srcId="{4C336055-8D2A-4941-8025-81B502E73E79}" destId="{F37B7EEB-2981-4F0D-9946-2AFEAFB0AA7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21D8D8-4BCC-4906-B366-317D72FB6824}"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s-ES"/>
        </a:p>
      </dgm:t>
    </dgm:pt>
    <dgm:pt modelId="{6E6CBF99-8C6E-4258-A5CF-D74615A0ACAF}">
      <dgm:prSet phldrT="[Texto]" custT="1"/>
      <dgm:spPr/>
      <dgm:t>
        <a:bodyPr/>
        <a:lstStyle/>
        <a:p>
          <a:r>
            <a:rPr lang="es-419" sz="1400" b="1" dirty="0">
              <a:latin typeface="Segoe UI Semibold" panose="020B0702040204020203" pitchFamily="34" charset="0"/>
              <a:cs typeface="Segoe UI Semibold" panose="020B0702040204020203" pitchFamily="34" charset="0"/>
            </a:rPr>
            <a:t>18 a 29 años </a:t>
          </a:r>
        </a:p>
        <a:p>
          <a:r>
            <a:rPr lang="es-419" sz="1400" b="1" dirty="0">
              <a:latin typeface="Segoe UI Semibold" panose="020B0702040204020203" pitchFamily="34" charset="0"/>
              <a:cs typeface="Segoe UI Semibold" panose="020B0702040204020203" pitchFamily="34" charset="0"/>
            </a:rPr>
            <a:t>46,8%</a:t>
          </a:r>
        </a:p>
        <a:p>
          <a:r>
            <a:rPr lang="es-419" sz="1400" b="1" dirty="0">
              <a:latin typeface="Segoe UI Semibold" panose="020B0702040204020203" pitchFamily="34" charset="0"/>
              <a:cs typeface="Segoe UI Semibold" panose="020B0702040204020203" pitchFamily="34" charset="0"/>
            </a:rPr>
            <a:t>40 a 49 años</a:t>
          </a:r>
        </a:p>
        <a:p>
          <a:r>
            <a:rPr lang="es-419" sz="1400" b="1" dirty="0">
              <a:latin typeface="Segoe UI Semibold" panose="020B0702040204020203" pitchFamily="34" charset="0"/>
              <a:cs typeface="Segoe UI Semibold" panose="020B0702040204020203" pitchFamily="34" charset="0"/>
            </a:rPr>
            <a:t>20,4%</a:t>
          </a:r>
        </a:p>
      </dgm:t>
    </dgm:pt>
    <dgm:pt modelId="{86C1FD31-70E3-4B59-9C95-8904561573ED}" type="parTrans" cxnId="{526383B9-B950-4D3F-AB44-D4E3FF6A71DD}">
      <dgm:prSet/>
      <dgm:spPr/>
      <dgm:t>
        <a:bodyPr/>
        <a:lstStyle/>
        <a:p>
          <a:endParaRPr lang="es-ES" sz="1400">
            <a:latin typeface="Segoe UI Semibold" panose="020B0702040204020203" pitchFamily="34" charset="0"/>
            <a:cs typeface="Segoe UI Semibold" panose="020B0702040204020203" pitchFamily="34" charset="0"/>
          </a:endParaRPr>
        </a:p>
      </dgm:t>
    </dgm:pt>
    <dgm:pt modelId="{6F008562-2D54-4B69-9CB9-884431C86D1A}" type="sibTrans" cxnId="{526383B9-B950-4D3F-AB44-D4E3FF6A71DD}">
      <dgm:prSet/>
      <dgm:spPr/>
      <dgm:t>
        <a:bodyPr/>
        <a:lstStyle/>
        <a:p>
          <a:endParaRPr lang="es-ES" sz="1400">
            <a:latin typeface="Segoe UI Semibold" panose="020B0702040204020203" pitchFamily="34" charset="0"/>
            <a:cs typeface="Segoe UI Semibold" panose="020B0702040204020203" pitchFamily="34" charset="0"/>
          </a:endParaRPr>
        </a:p>
      </dgm:t>
    </dgm:pt>
    <dgm:pt modelId="{E279B431-73B7-400F-9691-6135E0D51503}">
      <dgm:prSet phldrT="[Texto]" custT="1"/>
      <dgm:spPr/>
      <dgm:t>
        <a:bodyPr/>
        <a:lstStyle/>
        <a:p>
          <a:r>
            <a:rPr lang="es-419" sz="1400" b="1" dirty="0">
              <a:latin typeface="Segoe UI Semibold" panose="020B0702040204020203" pitchFamily="34" charset="0"/>
              <a:cs typeface="Segoe UI Semibold" panose="020B0702040204020203" pitchFamily="34" charset="0"/>
            </a:rPr>
            <a:t>Masculino</a:t>
          </a:r>
        </a:p>
        <a:p>
          <a:r>
            <a:rPr lang="es-419" sz="1400" b="1" dirty="0">
              <a:latin typeface="Segoe UI Semibold" panose="020B0702040204020203" pitchFamily="34" charset="0"/>
              <a:cs typeface="Segoe UI Semibold" panose="020B0702040204020203" pitchFamily="34" charset="0"/>
            </a:rPr>
            <a:t>49,8%</a:t>
          </a:r>
        </a:p>
        <a:p>
          <a:r>
            <a:rPr lang="es-419" sz="1400" b="1" dirty="0">
              <a:latin typeface="Segoe UI Semibold" panose="020B0702040204020203" pitchFamily="34" charset="0"/>
              <a:cs typeface="Segoe UI Semibold" panose="020B0702040204020203" pitchFamily="34" charset="0"/>
            </a:rPr>
            <a:t>Femenino</a:t>
          </a:r>
        </a:p>
        <a:p>
          <a:r>
            <a:rPr lang="es-419" sz="1400" b="1" dirty="0">
              <a:latin typeface="Segoe UI Semibold" panose="020B0702040204020203" pitchFamily="34" charset="0"/>
              <a:cs typeface="Segoe UI Semibold" panose="020B0702040204020203" pitchFamily="34" charset="0"/>
            </a:rPr>
            <a:t>49,8%</a:t>
          </a:r>
          <a:endParaRPr lang="es-ES" sz="1400" dirty="0">
            <a:latin typeface="Segoe UI Semibold" panose="020B0702040204020203" pitchFamily="34" charset="0"/>
            <a:cs typeface="Segoe UI Semibold" panose="020B0702040204020203" pitchFamily="34" charset="0"/>
          </a:endParaRPr>
        </a:p>
      </dgm:t>
    </dgm:pt>
    <dgm:pt modelId="{7E662E1D-5F03-4817-A293-08A06D84544A}" type="parTrans" cxnId="{BF782269-3BF0-4086-86BA-6DB3BA462C88}">
      <dgm:prSet/>
      <dgm:spPr/>
      <dgm:t>
        <a:bodyPr/>
        <a:lstStyle/>
        <a:p>
          <a:endParaRPr lang="es-ES" sz="1400">
            <a:latin typeface="Segoe UI Semibold" panose="020B0702040204020203" pitchFamily="34" charset="0"/>
            <a:cs typeface="Segoe UI Semibold" panose="020B0702040204020203" pitchFamily="34" charset="0"/>
          </a:endParaRPr>
        </a:p>
      </dgm:t>
    </dgm:pt>
    <dgm:pt modelId="{53D27598-C6EC-4208-B0AA-B3C9B2F4FDE1}" type="sibTrans" cxnId="{BF782269-3BF0-4086-86BA-6DB3BA462C88}">
      <dgm:prSet/>
      <dgm:spPr/>
      <dgm:t>
        <a:bodyPr/>
        <a:lstStyle/>
        <a:p>
          <a:endParaRPr lang="es-ES" sz="1400">
            <a:latin typeface="Segoe UI Semibold" panose="020B0702040204020203" pitchFamily="34" charset="0"/>
            <a:cs typeface="Segoe UI Semibold" panose="020B0702040204020203" pitchFamily="34" charset="0"/>
          </a:endParaRPr>
        </a:p>
      </dgm:t>
    </dgm:pt>
    <dgm:pt modelId="{54D8A6F5-230D-41EA-8454-C1A3A5FED33A}">
      <dgm:prSet phldrT="[Texto]" custT="1"/>
      <dgm:spPr/>
      <dgm:t>
        <a:bodyPr/>
        <a:lstStyle/>
        <a:p>
          <a:r>
            <a:rPr lang="es-ES" sz="1400" dirty="0">
              <a:latin typeface="Segoe UI Semibold" panose="020B0702040204020203" pitchFamily="34" charset="0"/>
              <a:cs typeface="Segoe UI Semibold" panose="020B0702040204020203" pitchFamily="34" charset="0"/>
            </a:rPr>
            <a:t>Nacional</a:t>
          </a:r>
        </a:p>
        <a:p>
          <a:r>
            <a:rPr lang="es-ES" sz="1400" dirty="0">
              <a:latin typeface="Segoe UI Semibold" panose="020B0702040204020203" pitchFamily="34" charset="0"/>
              <a:cs typeface="Segoe UI Semibold" panose="020B0702040204020203" pitchFamily="34" charset="0"/>
            </a:rPr>
            <a:t>83,6%</a:t>
          </a:r>
        </a:p>
        <a:p>
          <a:r>
            <a:rPr lang="es-ES" sz="1400" dirty="0">
              <a:latin typeface="Segoe UI Semibold" panose="020B0702040204020203" pitchFamily="34" charset="0"/>
              <a:cs typeface="Segoe UI Semibold" panose="020B0702040204020203" pitchFamily="34" charset="0"/>
            </a:rPr>
            <a:t>Local</a:t>
          </a:r>
        </a:p>
        <a:p>
          <a:r>
            <a:rPr lang="es-ES" sz="1400" dirty="0">
              <a:latin typeface="Segoe UI Semibold" panose="020B0702040204020203" pitchFamily="34" charset="0"/>
              <a:cs typeface="Segoe UI Semibold" panose="020B0702040204020203" pitchFamily="34" charset="0"/>
            </a:rPr>
            <a:t>12,9%</a:t>
          </a:r>
        </a:p>
      </dgm:t>
    </dgm:pt>
    <dgm:pt modelId="{81C78E79-3E91-4BB1-81BA-6705B8C64D79}" type="parTrans" cxnId="{1B14A04C-A8BC-48B8-B55D-107B5A501992}">
      <dgm:prSet/>
      <dgm:spPr/>
      <dgm:t>
        <a:bodyPr/>
        <a:lstStyle/>
        <a:p>
          <a:endParaRPr lang="es-ES" sz="1400">
            <a:latin typeface="Segoe UI Semibold" panose="020B0702040204020203" pitchFamily="34" charset="0"/>
            <a:cs typeface="Segoe UI Semibold" panose="020B0702040204020203" pitchFamily="34" charset="0"/>
          </a:endParaRPr>
        </a:p>
      </dgm:t>
    </dgm:pt>
    <dgm:pt modelId="{1D0895E0-A206-4625-98F2-A453AECF1F79}" type="sibTrans" cxnId="{1B14A04C-A8BC-48B8-B55D-107B5A501992}">
      <dgm:prSet/>
      <dgm:spPr/>
      <dgm:t>
        <a:bodyPr/>
        <a:lstStyle/>
        <a:p>
          <a:endParaRPr lang="es-ES" sz="1400">
            <a:latin typeface="Segoe UI Semibold" panose="020B0702040204020203" pitchFamily="34" charset="0"/>
            <a:cs typeface="Segoe UI Semibold" panose="020B0702040204020203" pitchFamily="34" charset="0"/>
          </a:endParaRPr>
        </a:p>
      </dgm:t>
    </dgm:pt>
    <dgm:pt modelId="{A698F42D-5867-4BF3-B2BF-8A6DF243A5E2}">
      <dgm:prSet phldrT="[Texto]" custT="1"/>
      <dgm:spPr/>
      <dgm:t>
        <a:bodyPr/>
        <a:lstStyle/>
        <a:p>
          <a:r>
            <a:rPr lang="es-419" sz="1400" b="1" dirty="0">
              <a:latin typeface="Segoe UI Semibold" panose="020B0702040204020203" pitchFamily="34" charset="0"/>
              <a:cs typeface="Segoe UI Semibold" panose="020B0702040204020203" pitchFamily="34" charset="0"/>
            </a:rPr>
            <a:t>Visitado a </a:t>
          </a:r>
          <a:r>
            <a:rPr lang="es-419" sz="1400" b="1" dirty="0" err="1">
              <a:latin typeface="Segoe UI Semibold" panose="020B0702040204020203" pitchFamily="34" charset="0"/>
              <a:cs typeface="Segoe UI Semibold" panose="020B0702040204020203" pitchFamily="34" charset="0"/>
            </a:rPr>
            <a:t>Huaycopungo</a:t>
          </a:r>
          <a:endParaRPr lang="es-419" sz="1400" b="1" dirty="0">
            <a:latin typeface="Segoe UI Semibold" panose="020B0702040204020203" pitchFamily="34" charset="0"/>
            <a:cs typeface="Segoe UI Semibold" panose="020B0702040204020203" pitchFamily="34" charset="0"/>
          </a:endParaRPr>
        </a:p>
        <a:p>
          <a:r>
            <a:rPr lang="es-419" sz="1400" b="1" dirty="0">
              <a:latin typeface="Segoe UI Semibold" panose="020B0702040204020203" pitchFamily="34" charset="0"/>
              <a:cs typeface="Segoe UI Semibold" panose="020B0702040204020203" pitchFamily="34" charset="0"/>
            </a:rPr>
            <a:t> Si 22,9%</a:t>
          </a:r>
        </a:p>
        <a:p>
          <a:r>
            <a:rPr lang="es-419" sz="1400" b="1" dirty="0">
              <a:latin typeface="Segoe UI Semibold" panose="020B0702040204020203" pitchFamily="34" charset="0"/>
              <a:cs typeface="Segoe UI Semibold" panose="020B0702040204020203" pitchFamily="34" charset="0"/>
            </a:rPr>
            <a:t>No 77,1%</a:t>
          </a:r>
        </a:p>
      </dgm:t>
    </dgm:pt>
    <dgm:pt modelId="{F2701D2D-5B3E-49EA-B3C3-A8EF0B269E90}" type="parTrans" cxnId="{A47B4DAE-ECEA-4B41-A020-4919EFF3C050}">
      <dgm:prSet/>
      <dgm:spPr/>
      <dgm:t>
        <a:bodyPr/>
        <a:lstStyle/>
        <a:p>
          <a:endParaRPr lang="es-ES" sz="1400">
            <a:latin typeface="Segoe UI Semibold" panose="020B0702040204020203" pitchFamily="34" charset="0"/>
            <a:cs typeface="Segoe UI Semibold" panose="020B0702040204020203" pitchFamily="34" charset="0"/>
          </a:endParaRPr>
        </a:p>
      </dgm:t>
    </dgm:pt>
    <dgm:pt modelId="{385D0FEF-70D6-467F-87D3-C1C9D4F45D64}" type="sibTrans" cxnId="{A47B4DAE-ECEA-4B41-A020-4919EFF3C050}">
      <dgm:prSet/>
      <dgm:spPr/>
      <dgm:t>
        <a:bodyPr/>
        <a:lstStyle/>
        <a:p>
          <a:endParaRPr lang="es-ES" sz="1400">
            <a:latin typeface="Segoe UI Semibold" panose="020B0702040204020203" pitchFamily="34" charset="0"/>
            <a:cs typeface="Segoe UI Semibold" panose="020B0702040204020203" pitchFamily="34" charset="0"/>
          </a:endParaRPr>
        </a:p>
      </dgm:t>
    </dgm:pt>
    <dgm:pt modelId="{08640218-024E-40B5-BEAD-ADEEFF70005A}">
      <dgm:prSet phldrT="[Texto]" custT="1"/>
      <dgm:spPr/>
      <dgm:t>
        <a:bodyPr/>
        <a:lstStyle/>
        <a:p>
          <a:r>
            <a:rPr lang="es-419" sz="1400" b="1" dirty="0">
              <a:latin typeface="Segoe UI Semibold" panose="020B0702040204020203" pitchFamily="34" charset="0"/>
              <a:cs typeface="Segoe UI Semibold" panose="020B0702040204020203" pitchFamily="34" charset="0"/>
            </a:rPr>
            <a:t>Le</a:t>
          </a:r>
          <a:r>
            <a:rPr lang="es-419" sz="1400" b="1" baseline="0" dirty="0">
              <a:latin typeface="Segoe UI Semibold" panose="020B0702040204020203" pitchFamily="34" charset="0"/>
              <a:cs typeface="Segoe UI Semibold" panose="020B0702040204020203" pitchFamily="34" charset="0"/>
            </a:rPr>
            <a:t> gustaría hacer turismo comunitario </a:t>
          </a:r>
        </a:p>
        <a:p>
          <a:r>
            <a:rPr lang="es-419" sz="1400" b="1" baseline="0" dirty="0">
              <a:latin typeface="Segoe UI Semibold" panose="020B0702040204020203" pitchFamily="34" charset="0"/>
              <a:cs typeface="Segoe UI Semibold" panose="020B0702040204020203" pitchFamily="34" charset="0"/>
            </a:rPr>
            <a:t>Si 85,6%</a:t>
          </a:r>
        </a:p>
        <a:p>
          <a:r>
            <a:rPr lang="es-419" sz="1400" b="1" baseline="0" dirty="0">
              <a:latin typeface="Segoe UI Semibold" panose="020B0702040204020203" pitchFamily="34" charset="0"/>
              <a:cs typeface="Segoe UI Semibold" panose="020B0702040204020203" pitchFamily="34" charset="0"/>
            </a:rPr>
            <a:t>No 14,4%</a:t>
          </a:r>
          <a:endParaRPr lang="es-419" sz="1400" b="1" dirty="0">
            <a:latin typeface="Segoe UI Semibold" panose="020B0702040204020203" pitchFamily="34" charset="0"/>
            <a:cs typeface="Segoe UI Semibold" panose="020B0702040204020203" pitchFamily="34" charset="0"/>
          </a:endParaRPr>
        </a:p>
      </dgm:t>
    </dgm:pt>
    <dgm:pt modelId="{5AF9BAEF-7EE2-4E48-B4C2-D9837477E16A}" type="parTrans" cxnId="{C5E3DBDA-8926-4420-8BEF-47766724CDD8}">
      <dgm:prSet/>
      <dgm:spPr/>
      <dgm:t>
        <a:bodyPr/>
        <a:lstStyle/>
        <a:p>
          <a:endParaRPr lang="es-ES" sz="1400">
            <a:latin typeface="Segoe UI Semibold" panose="020B0702040204020203" pitchFamily="34" charset="0"/>
            <a:cs typeface="Segoe UI Semibold" panose="020B0702040204020203" pitchFamily="34" charset="0"/>
          </a:endParaRPr>
        </a:p>
      </dgm:t>
    </dgm:pt>
    <dgm:pt modelId="{AC4F5D9E-5B9C-4E5E-BAD7-90CCA82B8F4B}" type="sibTrans" cxnId="{C5E3DBDA-8926-4420-8BEF-47766724CDD8}">
      <dgm:prSet/>
      <dgm:spPr/>
      <dgm:t>
        <a:bodyPr/>
        <a:lstStyle/>
        <a:p>
          <a:endParaRPr lang="es-ES" sz="1400">
            <a:latin typeface="Segoe UI Semibold" panose="020B0702040204020203" pitchFamily="34" charset="0"/>
            <a:cs typeface="Segoe UI Semibold" panose="020B0702040204020203" pitchFamily="34" charset="0"/>
          </a:endParaRPr>
        </a:p>
      </dgm:t>
    </dgm:pt>
    <dgm:pt modelId="{95B8A2E1-F0CC-4978-A6BC-4025C2E2C747}">
      <dgm:prSet phldrT="[Texto]" custT="1"/>
      <dgm:spPr/>
      <dgm:t>
        <a:bodyPr/>
        <a:lstStyle/>
        <a:p>
          <a:r>
            <a:rPr lang="es-419" sz="1400" b="1" dirty="0">
              <a:latin typeface="Segoe UI Semibold" panose="020B0702040204020203" pitchFamily="34" charset="0"/>
              <a:cs typeface="Segoe UI Semibold" panose="020B0702040204020203" pitchFamily="34" charset="0"/>
            </a:rPr>
            <a:t>Duración de la visita</a:t>
          </a:r>
        </a:p>
        <a:p>
          <a:r>
            <a:rPr lang="es-ES" sz="1400" dirty="0">
              <a:latin typeface="Segoe UI Semibold" panose="020B0702040204020203" pitchFamily="34" charset="0"/>
              <a:cs typeface="Segoe UI Semibold" panose="020B0702040204020203" pitchFamily="34" charset="0"/>
            </a:rPr>
            <a:t>1 a 2 días 51,7%</a:t>
          </a:r>
        </a:p>
        <a:p>
          <a:r>
            <a:rPr lang="es-ES" sz="1400" dirty="0">
              <a:latin typeface="Segoe UI Semibold" panose="020B0702040204020203" pitchFamily="34" charset="0"/>
              <a:cs typeface="Segoe UI Semibold" panose="020B0702040204020203" pitchFamily="34" charset="0"/>
            </a:rPr>
            <a:t>38,8% menos de un día </a:t>
          </a:r>
          <a:endParaRPr lang="es-419" sz="1400" b="1" dirty="0">
            <a:latin typeface="Segoe UI Semibold" panose="020B0702040204020203" pitchFamily="34" charset="0"/>
            <a:cs typeface="Segoe UI Semibold" panose="020B0702040204020203" pitchFamily="34" charset="0"/>
          </a:endParaRPr>
        </a:p>
      </dgm:t>
    </dgm:pt>
    <dgm:pt modelId="{3FBD4027-6DF7-42E5-8308-56454402E88F}" type="parTrans" cxnId="{48F01947-7DCF-405B-9173-6E9377B87D29}">
      <dgm:prSet/>
      <dgm:spPr/>
      <dgm:t>
        <a:bodyPr/>
        <a:lstStyle/>
        <a:p>
          <a:endParaRPr lang="es-ES" sz="1400">
            <a:latin typeface="Segoe UI Semibold" panose="020B0702040204020203" pitchFamily="34" charset="0"/>
            <a:cs typeface="Segoe UI Semibold" panose="020B0702040204020203" pitchFamily="34" charset="0"/>
          </a:endParaRPr>
        </a:p>
      </dgm:t>
    </dgm:pt>
    <dgm:pt modelId="{8E97230A-A514-4E48-9A68-47759ED2FAC2}" type="sibTrans" cxnId="{48F01947-7DCF-405B-9173-6E9377B87D29}">
      <dgm:prSet/>
      <dgm:spPr/>
      <dgm:t>
        <a:bodyPr/>
        <a:lstStyle/>
        <a:p>
          <a:endParaRPr lang="es-ES" sz="1400">
            <a:latin typeface="Segoe UI Semibold" panose="020B0702040204020203" pitchFamily="34" charset="0"/>
            <a:cs typeface="Segoe UI Semibold" panose="020B0702040204020203" pitchFamily="34" charset="0"/>
          </a:endParaRPr>
        </a:p>
      </dgm:t>
    </dgm:pt>
    <dgm:pt modelId="{7282A213-B5AB-448B-A946-591AEB30742D}">
      <dgm:prSet phldrT="[Texto]" custT="1"/>
      <dgm:spPr/>
      <dgm:t>
        <a:bodyPr/>
        <a:lstStyle/>
        <a:p>
          <a:r>
            <a:rPr lang="es-ES" sz="1400" dirty="0">
              <a:latin typeface="Segoe UI Semibold" panose="020B0702040204020203" pitchFamily="34" charset="0"/>
              <a:cs typeface="Segoe UI Semibold" panose="020B0702040204020203" pitchFamily="34" charset="0"/>
            </a:rPr>
            <a:t>Redes sociales</a:t>
          </a:r>
        </a:p>
        <a:p>
          <a:r>
            <a:rPr lang="es-ES" sz="1400" dirty="0">
              <a:latin typeface="Segoe UI Semibold" panose="020B0702040204020203" pitchFamily="34" charset="0"/>
              <a:cs typeface="Segoe UI Semibold" panose="020B0702040204020203" pitchFamily="34" charset="0"/>
            </a:rPr>
            <a:t>72,6%</a:t>
          </a:r>
        </a:p>
        <a:p>
          <a:r>
            <a:rPr lang="es-ES" sz="1400" dirty="0">
              <a:latin typeface="Segoe UI Semibold" panose="020B0702040204020203" pitchFamily="34" charset="0"/>
              <a:cs typeface="Segoe UI Semibold" panose="020B0702040204020203" pitchFamily="34" charset="0"/>
            </a:rPr>
            <a:t>Televisión</a:t>
          </a:r>
        </a:p>
        <a:p>
          <a:r>
            <a:rPr lang="es-ES" sz="1400" dirty="0">
              <a:latin typeface="Segoe UI Semibold" panose="020B0702040204020203" pitchFamily="34" charset="0"/>
              <a:cs typeface="Segoe UI Semibold" panose="020B0702040204020203" pitchFamily="34" charset="0"/>
            </a:rPr>
            <a:t>11,4%</a:t>
          </a:r>
        </a:p>
      </dgm:t>
    </dgm:pt>
    <dgm:pt modelId="{7B6B8D4E-0CBE-4A9E-AF18-C34CB28289A4}" type="parTrans" cxnId="{D415B27E-FB10-4D70-8579-32C156E98EBF}">
      <dgm:prSet/>
      <dgm:spPr/>
      <dgm:t>
        <a:bodyPr/>
        <a:lstStyle/>
        <a:p>
          <a:endParaRPr lang="es-ES" sz="1400">
            <a:latin typeface="Segoe UI Semibold" panose="020B0702040204020203" pitchFamily="34" charset="0"/>
            <a:cs typeface="Segoe UI Semibold" panose="020B0702040204020203" pitchFamily="34" charset="0"/>
          </a:endParaRPr>
        </a:p>
      </dgm:t>
    </dgm:pt>
    <dgm:pt modelId="{7F45E486-F282-46DE-AAB6-2ED5CC380B91}" type="sibTrans" cxnId="{D415B27E-FB10-4D70-8579-32C156E98EBF}">
      <dgm:prSet/>
      <dgm:spPr/>
      <dgm:t>
        <a:bodyPr/>
        <a:lstStyle/>
        <a:p>
          <a:endParaRPr lang="es-ES" sz="1400">
            <a:latin typeface="Segoe UI Semibold" panose="020B0702040204020203" pitchFamily="34" charset="0"/>
            <a:cs typeface="Segoe UI Semibold" panose="020B0702040204020203" pitchFamily="34" charset="0"/>
          </a:endParaRPr>
        </a:p>
      </dgm:t>
    </dgm:pt>
    <dgm:pt modelId="{A7072A32-CBCE-48BC-ABDE-EC00DB0121CA}">
      <dgm:prSet phldrT="[Texto]" custT="1"/>
      <dgm:spPr/>
      <dgm:t>
        <a:bodyPr/>
        <a:lstStyle/>
        <a:p>
          <a:r>
            <a:rPr lang="es-419" sz="1400" b="1" dirty="0">
              <a:latin typeface="Segoe UI Semibold" panose="020B0702040204020203" pitchFamily="34" charset="0"/>
              <a:cs typeface="Segoe UI Semibold" panose="020B0702040204020203" pitchFamily="34" charset="0"/>
            </a:rPr>
            <a:t>Época que hace turismo</a:t>
          </a:r>
        </a:p>
        <a:p>
          <a:r>
            <a:rPr lang="es-419" sz="1400" b="1" dirty="0">
              <a:latin typeface="Segoe UI Semibold" panose="020B0702040204020203" pitchFamily="34" charset="0"/>
              <a:cs typeface="Segoe UI Semibold" panose="020B0702040204020203" pitchFamily="34" charset="0"/>
            </a:rPr>
            <a:t>Feriado/Vacaciones</a:t>
          </a:r>
        </a:p>
        <a:p>
          <a:r>
            <a:rPr lang="es-419" sz="1400" b="1" dirty="0">
              <a:latin typeface="Segoe UI Semibold" panose="020B0702040204020203" pitchFamily="34" charset="0"/>
              <a:cs typeface="Segoe UI Semibold" panose="020B0702040204020203" pitchFamily="34" charset="0"/>
            </a:rPr>
            <a:t>49,8% </a:t>
          </a:r>
        </a:p>
        <a:p>
          <a:r>
            <a:rPr lang="es-419" sz="1400" b="1" dirty="0">
              <a:latin typeface="Segoe UI Semibold" panose="020B0702040204020203" pitchFamily="34" charset="0"/>
              <a:cs typeface="Segoe UI Semibold" panose="020B0702040204020203" pitchFamily="34" charset="0"/>
            </a:rPr>
            <a:t>Fines de semana 33,8%</a:t>
          </a:r>
          <a:endParaRPr lang="es-ES" sz="1400" dirty="0">
            <a:latin typeface="Segoe UI Semibold" panose="020B0702040204020203" pitchFamily="34" charset="0"/>
            <a:cs typeface="Segoe UI Semibold" panose="020B0702040204020203" pitchFamily="34" charset="0"/>
          </a:endParaRPr>
        </a:p>
      </dgm:t>
    </dgm:pt>
    <dgm:pt modelId="{9DB47BB9-BDDE-41C6-9233-12A38E85D08B}" type="parTrans" cxnId="{F8961628-F409-463E-B569-D89DAC5F8C3B}">
      <dgm:prSet/>
      <dgm:spPr/>
      <dgm:t>
        <a:bodyPr/>
        <a:lstStyle/>
        <a:p>
          <a:endParaRPr lang="es-ES" sz="1400">
            <a:latin typeface="Segoe UI Semibold" panose="020B0702040204020203" pitchFamily="34" charset="0"/>
            <a:cs typeface="Segoe UI Semibold" panose="020B0702040204020203" pitchFamily="34" charset="0"/>
          </a:endParaRPr>
        </a:p>
      </dgm:t>
    </dgm:pt>
    <dgm:pt modelId="{B046BA16-530A-4EAF-AFEC-8BE0D931E3FB}" type="sibTrans" cxnId="{F8961628-F409-463E-B569-D89DAC5F8C3B}">
      <dgm:prSet/>
      <dgm:spPr/>
      <dgm:t>
        <a:bodyPr/>
        <a:lstStyle/>
        <a:p>
          <a:endParaRPr lang="es-ES" sz="1400">
            <a:latin typeface="Segoe UI Semibold" panose="020B0702040204020203" pitchFamily="34" charset="0"/>
            <a:cs typeface="Segoe UI Semibold" panose="020B0702040204020203" pitchFamily="34" charset="0"/>
          </a:endParaRPr>
        </a:p>
      </dgm:t>
    </dgm:pt>
    <dgm:pt modelId="{EAEABA67-C9D5-4474-89BF-1AB8F3AD2396}">
      <dgm:prSet phldrT="[Texto]" custT="1"/>
      <dgm:spPr/>
      <dgm:t>
        <a:bodyPr/>
        <a:lstStyle/>
        <a:p>
          <a:r>
            <a:rPr lang="es-419" sz="1400" b="1" dirty="0">
              <a:latin typeface="Segoe UI Semibold" panose="020B0702040204020203" pitchFamily="34" charset="0"/>
              <a:cs typeface="Segoe UI Semibold" panose="020B0702040204020203" pitchFamily="34" charset="0"/>
            </a:rPr>
            <a:t>Actividades de T.C</a:t>
          </a:r>
        </a:p>
        <a:p>
          <a:r>
            <a:rPr lang="es-419" sz="1400" b="1" dirty="0">
              <a:latin typeface="Segoe UI Semibold" panose="020B0702040204020203" pitchFamily="34" charset="0"/>
              <a:cs typeface="Segoe UI Semibold" panose="020B0702040204020203" pitchFamily="34" charset="0"/>
            </a:rPr>
            <a:t>Recorridos Atractivos naturales 78,1%</a:t>
          </a:r>
        </a:p>
        <a:p>
          <a:r>
            <a:rPr lang="es-419" sz="1400" b="1" dirty="0">
              <a:latin typeface="Segoe UI Semibold" panose="020B0702040204020203" pitchFamily="34" charset="0"/>
              <a:cs typeface="Segoe UI Semibold" panose="020B0702040204020203" pitchFamily="34" charset="0"/>
            </a:rPr>
            <a:t>Danza, rituales comunitarios 63,1%</a:t>
          </a:r>
        </a:p>
        <a:p>
          <a:r>
            <a:rPr lang="es-ES" sz="1400" dirty="0"/>
            <a:t>30% talleres de totoras</a:t>
          </a:r>
          <a:endParaRPr lang="es-ES" sz="1400" dirty="0">
            <a:latin typeface="Segoe UI Semibold" panose="020B0702040204020203" pitchFamily="34" charset="0"/>
            <a:cs typeface="Segoe UI Semibold" panose="020B0702040204020203" pitchFamily="34" charset="0"/>
          </a:endParaRPr>
        </a:p>
      </dgm:t>
    </dgm:pt>
    <dgm:pt modelId="{732C8360-1B4C-4656-B6CF-A989BE2DEF5C}" type="parTrans" cxnId="{DE8C06BD-5A5A-476E-9914-12F85F40850A}">
      <dgm:prSet/>
      <dgm:spPr/>
      <dgm:t>
        <a:bodyPr/>
        <a:lstStyle/>
        <a:p>
          <a:endParaRPr lang="es-ES" sz="1400">
            <a:latin typeface="Segoe UI Semibold" panose="020B0702040204020203" pitchFamily="34" charset="0"/>
            <a:cs typeface="Segoe UI Semibold" panose="020B0702040204020203" pitchFamily="34" charset="0"/>
          </a:endParaRPr>
        </a:p>
      </dgm:t>
    </dgm:pt>
    <dgm:pt modelId="{E851BCD9-6A96-4279-8F70-919DED8FEB9B}" type="sibTrans" cxnId="{DE8C06BD-5A5A-476E-9914-12F85F40850A}">
      <dgm:prSet/>
      <dgm:spPr/>
      <dgm:t>
        <a:bodyPr/>
        <a:lstStyle/>
        <a:p>
          <a:endParaRPr lang="es-ES" sz="1400">
            <a:latin typeface="Segoe UI Semibold" panose="020B0702040204020203" pitchFamily="34" charset="0"/>
            <a:cs typeface="Segoe UI Semibold" panose="020B0702040204020203" pitchFamily="34" charset="0"/>
          </a:endParaRPr>
        </a:p>
      </dgm:t>
    </dgm:pt>
    <dgm:pt modelId="{0586608C-D68A-48DF-B136-70ED357C9889}">
      <dgm:prSet phldrT="[Texto]" custT="1"/>
      <dgm:spPr/>
      <dgm:t>
        <a:bodyPr/>
        <a:lstStyle/>
        <a:p>
          <a:r>
            <a:rPr lang="es-ES" sz="1400" dirty="0">
              <a:latin typeface="Segoe UI Semibold" panose="020B0702040204020203" pitchFamily="34" charset="0"/>
              <a:cs typeface="Segoe UI Semibold" panose="020B0702040204020203" pitchFamily="34" charset="0"/>
            </a:rPr>
            <a:t>Forma de viaje habitual</a:t>
          </a:r>
        </a:p>
        <a:p>
          <a:r>
            <a:rPr lang="es-ES" sz="1400" dirty="0">
              <a:latin typeface="Segoe UI Semibold" panose="020B0702040204020203" pitchFamily="34" charset="0"/>
              <a:cs typeface="Segoe UI Semibold" panose="020B0702040204020203" pitchFamily="34" charset="0"/>
            </a:rPr>
            <a:t>Familia 47,3%</a:t>
          </a:r>
        </a:p>
        <a:p>
          <a:r>
            <a:rPr lang="es-ES" sz="1400" dirty="0">
              <a:latin typeface="Segoe UI Semibold" panose="020B0702040204020203" pitchFamily="34" charset="0"/>
              <a:cs typeface="Segoe UI Semibold" panose="020B0702040204020203" pitchFamily="34" charset="0"/>
            </a:rPr>
            <a:t>Amigos 30,8%</a:t>
          </a:r>
        </a:p>
      </dgm:t>
    </dgm:pt>
    <dgm:pt modelId="{BBA0943A-75F8-441E-BDAF-CFC846B83A56}" type="parTrans" cxnId="{0D64C8D0-2FDF-463A-A016-C87719866D1A}">
      <dgm:prSet/>
      <dgm:spPr/>
      <dgm:t>
        <a:bodyPr/>
        <a:lstStyle/>
        <a:p>
          <a:endParaRPr lang="es-ES"/>
        </a:p>
      </dgm:t>
    </dgm:pt>
    <dgm:pt modelId="{547405FF-71EE-4A68-8EFB-2465A9D6D834}" type="sibTrans" cxnId="{0D64C8D0-2FDF-463A-A016-C87719866D1A}">
      <dgm:prSet/>
      <dgm:spPr/>
      <dgm:t>
        <a:bodyPr/>
        <a:lstStyle/>
        <a:p>
          <a:endParaRPr lang="es-ES"/>
        </a:p>
      </dgm:t>
    </dgm:pt>
    <dgm:pt modelId="{B0FC1958-6ED5-4AF1-BBBC-D57C58A2A2A6}">
      <dgm:prSet phldrT="[Texto]"/>
      <dgm:spPr/>
      <dgm:t>
        <a:bodyPr/>
        <a:lstStyle/>
        <a:p>
          <a:r>
            <a:rPr lang="es-ES" dirty="0">
              <a:latin typeface="Segoe UI Semibold" panose="020B0702040204020203" pitchFamily="34" charset="0"/>
              <a:cs typeface="Segoe UI Semibold" panose="020B0702040204020203" pitchFamily="34" charset="0"/>
            </a:rPr>
            <a:t>Dispuesto apagar</a:t>
          </a:r>
        </a:p>
        <a:p>
          <a:r>
            <a:rPr lang="es-ES" dirty="0">
              <a:latin typeface="Segoe UI Semibold" panose="020B0702040204020203" pitchFamily="34" charset="0"/>
              <a:cs typeface="Segoe UI Semibold" panose="020B0702040204020203" pitchFamily="34" charset="0"/>
            </a:rPr>
            <a:t>60,2% -35 a 45$</a:t>
          </a:r>
        </a:p>
        <a:p>
          <a:r>
            <a:rPr lang="es-ES" dirty="0">
              <a:latin typeface="Segoe UI Semibold" panose="020B0702040204020203" pitchFamily="34" charset="0"/>
              <a:cs typeface="Segoe UI Semibold" panose="020B0702040204020203" pitchFamily="34" charset="0"/>
            </a:rPr>
            <a:t>24,9%-46 a 56$</a:t>
          </a:r>
        </a:p>
        <a:p>
          <a:r>
            <a:rPr lang="es-ES" dirty="0"/>
            <a:t>8% $57 y $6</a:t>
          </a:r>
          <a:endParaRPr lang="es-ES" dirty="0">
            <a:latin typeface="Segoe UI Semibold" panose="020B0702040204020203" pitchFamily="34" charset="0"/>
            <a:cs typeface="Segoe UI Semibold" panose="020B0702040204020203" pitchFamily="34" charset="0"/>
          </a:endParaRPr>
        </a:p>
      </dgm:t>
    </dgm:pt>
    <dgm:pt modelId="{10494738-EC3B-407A-BE16-E1040D6C2DDB}" type="parTrans" cxnId="{7277AE51-9852-4B14-BC2B-6128C1C4AE03}">
      <dgm:prSet/>
      <dgm:spPr/>
      <dgm:t>
        <a:bodyPr/>
        <a:lstStyle/>
        <a:p>
          <a:endParaRPr lang="es-EC"/>
        </a:p>
      </dgm:t>
    </dgm:pt>
    <dgm:pt modelId="{0D54BA14-CA15-41CC-ADA3-E2E8F46CBDF4}" type="sibTrans" cxnId="{7277AE51-9852-4B14-BC2B-6128C1C4AE03}">
      <dgm:prSet/>
      <dgm:spPr/>
      <dgm:t>
        <a:bodyPr/>
        <a:lstStyle/>
        <a:p>
          <a:endParaRPr lang="es-EC"/>
        </a:p>
      </dgm:t>
    </dgm:pt>
    <dgm:pt modelId="{845629F5-8A53-4130-897E-1D9486D724A8}">
      <dgm:prSet phldrT="[Texto]"/>
      <dgm:spPr/>
      <dgm:t>
        <a:bodyPr/>
        <a:lstStyle/>
        <a:p>
          <a:r>
            <a:rPr lang="es-ES" dirty="0">
              <a:latin typeface="Segoe UI Semibold" panose="020B0702040204020203" pitchFamily="34" charset="0"/>
              <a:cs typeface="Segoe UI Semibold" panose="020B0702040204020203" pitchFamily="34" charset="0"/>
            </a:rPr>
            <a:t>Aspecto que influyen</a:t>
          </a:r>
        </a:p>
        <a:p>
          <a:r>
            <a:rPr lang="es-ES" dirty="0">
              <a:latin typeface="Segoe UI Semibold" panose="020B0702040204020203" pitchFamily="34" charset="0"/>
              <a:cs typeface="Segoe UI Semibold" panose="020B0702040204020203" pitchFamily="34" charset="0"/>
            </a:rPr>
            <a:t>Accesibilidad 35%</a:t>
          </a:r>
        </a:p>
        <a:p>
          <a:r>
            <a:rPr lang="es-ES" dirty="0">
              <a:latin typeface="Segoe UI Semibold" panose="020B0702040204020203" pitchFamily="34" charset="0"/>
              <a:cs typeface="Segoe UI Semibold" panose="020B0702040204020203" pitchFamily="34" charset="0"/>
            </a:rPr>
            <a:t>Limpieza e Higiene 20%</a:t>
          </a:r>
        </a:p>
        <a:p>
          <a:r>
            <a:rPr lang="es-ES" dirty="0">
              <a:latin typeface="Segoe UI Semibold" panose="020B0702040204020203" pitchFamily="34" charset="0"/>
              <a:cs typeface="Segoe UI Semibold" panose="020B0702040204020203" pitchFamily="34" charset="0"/>
            </a:rPr>
            <a:t>Atractivos turísticos 15%</a:t>
          </a:r>
        </a:p>
        <a:p>
          <a:r>
            <a:rPr lang="es-ES" dirty="0">
              <a:latin typeface="Segoe UI Semibold" panose="020B0702040204020203" pitchFamily="34" charset="0"/>
              <a:cs typeface="Segoe UI Semibold" panose="020B0702040204020203" pitchFamily="34" charset="0"/>
            </a:rPr>
            <a:t>Calidad y precio 12%</a:t>
          </a:r>
        </a:p>
      </dgm:t>
    </dgm:pt>
    <dgm:pt modelId="{98D6BECB-2A8B-4C10-B0CA-91D513657C1B}" type="sibTrans" cxnId="{1D3AEF63-883E-4C3F-A649-99A64DFCB405}">
      <dgm:prSet/>
      <dgm:spPr/>
      <dgm:t>
        <a:bodyPr/>
        <a:lstStyle/>
        <a:p>
          <a:endParaRPr lang="es-EC"/>
        </a:p>
      </dgm:t>
    </dgm:pt>
    <dgm:pt modelId="{E9ED3AE4-1671-4D1F-B283-54F5E15D5A91}" type="parTrans" cxnId="{1D3AEF63-883E-4C3F-A649-99A64DFCB405}">
      <dgm:prSet/>
      <dgm:spPr/>
      <dgm:t>
        <a:bodyPr/>
        <a:lstStyle/>
        <a:p>
          <a:endParaRPr lang="es-EC"/>
        </a:p>
      </dgm:t>
    </dgm:pt>
    <dgm:pt modelId="{5A71CC38-070E-4FFB-B620-CDA2C2653AE8}" type="pres">
      <dgm:prSet presAssocID="{C121D8D8-4BCC-4906-B366-317D72FB6824}" presName="diagram" presStyleCnt="0">
        <dgm:presLayoutVars>
          <dgm:dir/>
          <dgm:resizeHandles val="exact"/>
        </dgm:presLayoutVars>
      </dgm:prSet>
      <dgm:spPr/>
    </dgm:pt>
    <dgm:pt modelId="{CDE962C7-AB34-4C23-8807-08B1FD9FB203}" type="pres">
      <dgm:prSet presAssocID="{6E6CBF99-8C6E-4258-A5CF-D74615A0ACAF}" presName="node" presStyleLbl="node1" presStyleIdx="0" presStyleCnt="12">
        <dgm:presLayoutVars>
          <dgm:bulletEnabled val="1"/>
        </dgm:presLayoutVars>
      </dgm:prSet>
      <dgm:spPr/>
    </dgm:pt>
    <dgm:pt modelId="{7D4BF9E5-8FE6-4EC6-B176-DF9935A959AC}" type="pres">
      <dgm:prSet presAssocID="{6F008562-2D54-4B69-9CB9-884431C86D1A}" presName="sibTrans" presStyleCnt="0"/>
      <dgm:spPr/>
    </dgm:pt>
    <dgm:pt modelId="{8BDFD687-DA1C-475C-A4D0-147AD536B1BA}" type="pres">
      <dgm:prSet presAssocID="{E279B431-73B7-400F-9691-6135E0D51503}" presName="node" presStyleLbl="node1" presStyleIdx="1" presStyleCnt="12">
        <dgm:presLayoutVars>
          <dgm:bulletEnabled val="1"/>
        </dgm:presLayoutVars>
      </dgm:prSet>
      <dgm:spPr/>
    </dgm:pt>
    <dgm:pt modelId="{E508C89B-DA0B-4668-8994-1D6EB0F6F2C0}" type="pres">
      <dgm:prSet presAssocID="{53D27598-C6EC-4208-B0AA-B3C9B2F4FDE1}" presName="sibTrans" presStyleCnt="0"/>
      <dgm:spPr/>
    </dgm:pt>
    <dgm:pt modelId="{A1D49E24-5C1E-4FB4-A44E-C1E8DB728441}" type="pres">
      <dgm:prSet presAssocID="{54D8A6F5-230D-41EA-8454-C1A3A5FED33A}" presName="node" presStyleLbl="node1" presStyleIdx="2" presStyleCnt="12">
        <dgm:presLayoutVars>
          <dgm:bulletEnabled val="1"/>
        </dgm:presLayoutVars>
      </dgm:prSet>
      <dgm:spPr/>
    </dgm:pt>
    <dgm:pt modelId="{6B959C7A-FB0D-475B-9147-D8E444CE9DA2}" type="pres">
      <dgm:prSet presAssocID="{1D0895E0-A206-4625-98F2-A453AECF1F79}" presName="sibTrans" presStyleCnt="0"/>
      <dgm:spPr/>
    </dgm:pt>
    <dgm:pt modelId="{2D31C74D-0AF7-4FC0-8129-2D84BBE81745}" type="pres">
      <dgm:prSet presAssocID="{A698F42D-5867-4BF3-B2BF-8A6DF243A5E2}" presName="node" presStyleLbl="node1" presStyleIdx="3" presStyleCnt="12">
        <dgm:presLayoutVars>
          <dgm:bulletEnabled val="1"/>
        </dgm:presLayoutVars>
      </dgm:prSet>
      <dgm:spPr/>
    </dgm:pt>
    <dgm:pt modelId="{2E0B3964-FA9E-4CFF-AD6E-4DA8FF406EE3}" type="pres">
      <dgm:prSet presAssocID="{385D0FEF-70D6-467F-87D3-C1C9D4F45D64}" presName="sibTrans" presStyleCnt="0"/>
      <dgm:spPr/>
    </dgm:pt>
    <dgm:pt modelId="{9AF8172F-32E7-4DA2-BBBB-BF398DBE5B8B}" type="pres">
      <dgm:prSet presAssocID="{08640218-024E-40B5-BEAD-ADEEFF70005A}" presName="node" presStyleLbl="node1" presStyleIdx="4" presStyleCnt="12">
        <dgm:presLayoutVars>
          <dgm:bulletEnabled val="1"/>
        </dgm:presLayoutVars>
      </dgm:prSet>
      <dgm:spPr/>
    </dgm:pt>
    <dgm:pt modelId="{FD7D8B7C-79A0-4D87-8D8A-84177474F604}" type="pres">
      <dgm:prSet presAssocID="{AC4F5D9E-5B9C-4E5E-BAD7-90CCA82B8F4B}" presName="sibTrans" presStyleCnt="0"/>
      <dgm:spPr/>
    </dgm:pt>
    <dgm:pt modelId="{FCC466F9-FFC9-439C-956E-7EBB3B42BA46}" type="pres">
      <dgm:prSet presAssocID="{95B8A2E1-F0CC-4978-A6BC-4025C2E2C747}" presName="node" presStyleLbl="node1" presStyleIdx="5" presStyleCnt="12">
        <dgm:presLayoutVars>
          <dgm:bulletEnabled val="1"/>
        </dgm:presLayoutVars>
      </dgm:prSet>
      <dgm:spPr/>
    </dgm:pt>
    <dgm:pt modelId="{C21A2354-B752-41CD-BFCE-B81858EB7625}" type="pres">
      <dgm:prSet presAssocID="{8E97230A-A514-4E48-9A68-47759ED2FAC2}" presName="sibTrans" presStyleCnt="0"/>
      <dgm:spPr/>
    </dgm:pt>
    <dgm:pt modelId="{D5F0FF6D-5B97-4281-BAEF-4EC65E64BE6E}" type="pres">
      <dgm:prSet presAssocID="{7282A213-B5AB-448B-A946-591AEB30742D}" presName="node" presStyleLbl="node1" presStyleIdx="6" presStyleCnt="12" custLinFactX="100000" custLinFactNeighborX="137738" custLinFactNeighborY="-2820">
        <dgm:presLayoutVars>
          <dgm:bulletEnabled val="1"/>
        </dgm:presLayoutVars>
      </dgm:prSet>
      <dgm:spPr/>
    </dgm:pt>
    <dgm:pt modelId="{D231C870-8C89-4800-8451-868D8A3D3E1D}" type="pres">
      <dgm:prSet presAssocID="{7F45E486-F282-46DE-AAB6-2ED5CC380B91}" presName="sibTrans" presStyleCnt="0"/>
      <dgm:spPr/>
    </dgm:pt>
    <dgm:pt modelId="{4F84A425-246E-421B-982E-7F6BD9B03629}" type="pres">
      <dgm:prSet presAssocID="{A7072A32-CBCE-48BC-ABDE-EC00DB0121CA}" presName="node" presStyleLbl="node1" presStyleIdx="7" presStyleCnt="12" custScaleY="124571" custLinFactX="-8170" custLinFactNeighborX="-100000" custLinFactNeighborY="-2820">
        <dgm:presLayoutVars>
          <dgm:bulletEnabled val="1"/>
        </dgm:presLayoutVars>
      </dgm:prSet>
      <dgm:spPr/>
    </dgm:pt>
    <dgm:pt modelId="{ABCD0A90-1A49-45B5-A34D-AC524492474C}" type="pres">
      <dgm:prSet presAssocID="{B046BA16-530A-4EAF-AFEC-8BE0D931E3FB}" presName="sibTrans" presStyleCnt="0"/>
      <dgm:spPr/>
    </dgm:pt>
    <dgm:pt modelId="{27EB6DF6-622C-4C32-BD80-385ECE6E0DEA}" type="pres">
      <dgm:prSet presAssocID="{EAEABA67-C9D5-4474-89BF-1AB8F3AD2396}" presName="node" presStyleLbl="node1" presStyleIdx="8" presStyleCnt="12" custScaleX="125566" custScaleY="123377" custLinFactX="-11483" custLinFactNeighborX="-100000" custLinFactNeighborY="-2820">
        <dgm:presLayoutVars>
          <dgm:bulletEnabled val="1"/>
        </dgm:presLayoutVars>
      </dgm:prSet>
      <dgm:spPr/>
    </dgm:pt>
    <dgm:pt modelId="{018FBC82-BAC2-4010-B97E-0ABAC2339DD2}" type="pres">
      <dgm:prSet presAssocID="{E851BCD9-6A96-4279-8F70-919DED8FEB9B}" presName="sibTrans" presStyleCnt="0"/>
      <dgm:spPr/>
    </dgm:pt>
    <dgm:pt modelId="{B82F91D5-D7D3-4B84-BDA1-9CF7BB07ECF5}" type="pres">
      <dgm:prSet presAssocID="{0586608C-D68A-48DF-B136-70ED357C9889}" presName="node" presStyleLbl="node1" presStyleIdx="9" presStyleCnt="12" custLinFactNeighborX="1195" custLinFactNeighborY="422">
        <dgm:presLayoutVars>
          <dgm:bulletEnabled val="1"/>
        </dgm:presLayoutVars>
      </dgm:prSet>
      <dgm:spPr/>
    </dgm:pt>
    <dgm:pt modelId="{1427086A-FF26-4375-9225-0372EB00CC03}" type="pres">
      <dgm:prSet presAssocID="{547405FF-71EE-4A68-8EFB-2465A9D6D834}" presName="sibTrans" presStyleCnt="0"/>
      <dgm:spPr/>
    </dgm:pt>
    <dgm:pt modelId="{30A43B45-7A5A-44F6-ABA7-E1DF6B478CDC}" type="pres">
      <dgm:prSet presAssocID="{B0FC1958-6ED5-4AF1-BBBC-D57C58A2A2A6}" presName="node" presStyleLbl="node1" presStyleIdx="10" presStyleCnt="12" custLinFactNeighborX="1876">
        <dgm:presLayoutVars>
          <dgm:bulletEnabled val="1"/>
        </dgm:presLayoutVars>
      </dgm:prSet>
      <dgm:spPr/>
    </dgm:pt>
    <dgm:pt modelId="{6CC6E091-8A34-4772-89BD-3AA46ED09AFE}" type="pres">
      <dgm:prSet presAssocID="{0D54BA14-CA15-41CC-ADA3-E2E8F46CBDF4}" presName="sibTrans" presStyleCnt="0"/>
      <dgm:spPr/>
    </dgm:pt>
    <dgm:pt modelId="{5D5A8E17-D85D-4A19-AE76-33BF2089FC21}" type="pres">
      <dgm:prSet presAssocID="{845629F5-8A53-4130-897E-1D9486D724A8}" presName="node" presStyleLbl="node1" presStyleIdx="11" presStyleCnt="12" custLinFactNeighborX="-1488" custLinFactNeighborY="-4164">
        <dgm:presLayoutVars>
          <dgm:bulletEnabled val="1"/>
        </dgm:presLayoutVars>
      </dgm:prSet>
      <dgm:spPr/>
    </dgm:pt>
  </dgm:ptLst>
  <dgm:cxnLst>
    <dgm:cxn modelId="{279E8A0C-34A3-431C-BA87-F25D548A69B6}" type="presOf" srcId="{845629F5-8A53-4130-897E-1D9486D724A8}" destId="{5D5A8E17-D85D-4A19-AE76-33BF2089FC21}" srcOrd="0" destOrd="0" presId="urn:microsoft.com/office/officeart/2005/8/layout/default"/>
    <dgm:cxn modelId="{0CEA5D24-7606-4691-9965-020147FCDAF8}" type="presOf" srcId="{95B8A2E1-F0CC-4978-A6BC-4025C2E2C747}" destId="{FCC466F9-FFC9-439C-956E-7EBB3B42BA46}" srcOrd="0" destOrd="0" presId="urn:microsoft.com/office/officeart/2005/8/layout/default"/>
    <dgm:cxn modelId="{F8961628-F409-463E-B569-D89DAC5F8C3B}" srcId="{C121D8D8-4BCC-4906-B366-317D72FB6824}" destId="{A7072A32-CBCE-48BC-ABDE-EC00DB0121CA}" srcOrd="7" destOrd="0" parTransId="{9DB47BB9-BDDE-41C6-9233-12A38E85D08B}" sibTransId="{B046BA16-530A-4EAF-AFEC-8BE0D931E3FB}"/>
    <dgm:cxn modelId="{C85A142E-BBAE-4132-B331-4706361F1499}" type="presOf" srcId="{7282A213-B5AB-448B-A946-591AEB30742D}" destId="{D5F0FF6D-5B97-4281-BAEF-4EC65E64BE6E}" srcOrd="0" destOrd="0" presId="urn:microsoft.com/office/officeart/2005/8/layout/default"/>
    <dgm:cxn modelId="{5B93A839-BC2F-45EB-8DE8-33791FFA253A}" type="presOf" srcId="{E279B431-73B7-400F-9691-6135E0D51503}" destId="{8BDFD687-DA1C-475C-A4D0-147AD536B1BA}" srcOrd="0" destOrd="0" presId="urn:microsoft.com/office/officeart/2005/8/layout/default"/>
    <dgm:cxn modelId="{1D3AEF63-883E-4C3F-A649-99A64DFCB405}" srcId="{C121D8D8-4BCC-4906-B366-317D72FB6824}" destId="{845629F5-8A53-4130-897E-1D9486D724A8}" srcOrd="11" destOrd="0" parTransId="{E9ED3AE4-1671-4D1F-B283-54F5E15D5A91}" sibTransId="{98D6BECB-2A8B-4C10-B0CA-91D513657C1B}"/>
    <dgm:cxn modelId="{48F01947-7DCF-405B-9173-6E9377B87D29}" srcId="{C121D8D8-4BCC-4906-B366-317D72FB6824}" destId="{95B8A2E1-F0CC-4978-A6BC-4025C2E2C747}" srcOrd="5" destOrd="0" parTransId="{3FBD4027-6DF7-42E5-8308-56454402E88F}" sibTransId="{8E97230A-A514-4E48-9A68-47759ED2FAC2}"/>
    <dgm:cxn modelId="{BF782269-3BF0-4086-86BA-6DB3BA462C88}" srcId="{C121D8D8-4BCC-4906-B366-317D72FB6824}" destId="{E279B431-73B7-400F-9691-6135E0D51503}" srcOrd="1" destOrd="0" parTransId="{7E662E1D-5F03-4817-A293-08A06D84544A}" sibTransId="{53D27598-C6EC-4208-B0AA-B3C9B2F4FDE1}"/>
    <dgm:cxn modelId="{1B14A04C-A8BC-48B8-B55D-107B5A501992}" srcId="{C121D8D8-4BCC-4906-B366-317D72FB6824}" destId="{54D8A6F5-230D-41EA-8454-C1A3A5FED33A}" srcOrd="2" destOrd="0" parTransId="{81C78E79-3E91-4BB1-81BA-6705B8C64D79}" sibTransId="{1D0895E0-A206-4625-98F2-A453AECF1F79}"/>
    <dgm:cxn modelId="{7277AE51-9852-4B14-BC2B-6128C1C4AE03}" srcId="{C121D8D8-4BCC-4906-B366-317D72FB6824}" destId="{B0FC1958-6ED5-4AF1-BBBC-D57C58A2A2A6}" srcOrd="10" destOrd="0" parTransId="{10494738-EC3B-407A-BE16-E1040D6C2DDB}" sibTransId="{0D54BA14-CA15-41CC-ADA3-E2E8F46CBDF4}"/>
    <dgm:cxn modelId="{D415B27E-FB10-4D70-8579-32C156E98EBF}" srcId="{C121D8D8-4BCC-4906-B366-317D72FB6824}" destId="{7282A213-B5AB-448B-A946-591AEB30742D}" srcOrd="6" destOrd="0" parTransId="{7B6B8D4E-0CBE-4A9E-AF18-C34CB28289A4}" sibTransId="{7F45E486-F282-46DE-AAB6-2ED5CC380B91}"/>
    <dgm:cxn modelId="{4D555682-8B15-4112-9419-C795FCBB6016}" type="presOf" srcId="{B0FC1958-6ED5-4AF1-BBBC-D57C58A2A2A6}" destId="{30A43B45-7A5A-44F6-ABA7-E1DF6B478CDC}" srcOrd="0" destOrd="0" presId="urn:microsoft.com/office/officeart/2005/8/layout/default"/>
    <dgm:cxn modelId="{53117A8D-AA8E-4E55-995C-E4A20C1A7AED}" type="presOf" srcId="{6E6CBF99-8C6E-4258-A5CF-D74615A0ACAF}" destId="{CDE962C7-AB34-4C23-8807-08B1FD9FB203}" srcOrd="0" destOrd="0" presId="urn:microsoft.com/office/officeart/2005/8/layout/default"/>
    <dgm:cxn modelId="{A47B4DAE-ECEA-4B41-A020-4919EFF3C050}" srcId="{C121D8D8-4BCC-4906-B366-317D72FB6824}" destId="{A698F42D-5867-4BF3-B2BF-8A6DF243A5E2}" srcOrd="3" destOrd="0" parTransId="{F2701D2D-5B3E-49EA-B3C3-A8EF0B269E90}" sibTransId="{385D0FEF-70D6-467F-87D3-C1C9D4F45D64}"/>
    <dgm:cxn modelId="{C7F8D8B1-7609-49BC-9922-E3C8823AF9EB}" type="presOf" srcId="{0586608C-D68A-48DF-B136-70ED357C9889}" destId="{B82F91D5-D7D3-4B84-BDA1-9CF7BB07ECF5}" srcOrd="0" destOrd="0" presId="urn:microsoft.com/office/officeart/2005/8/layout/default"/>
    <dgm:cxn modelId="{08ACD3B3-26A6-47C7-8B98-9521CD6DEB07}" type="presOf" srcId="{08640218-024E-40B5-BEAD-ADEEFF70005A}" destId="{9AF8172F-32E7-4DA2-BBBB-BF398DBE5B8B}" srcOrd="0" destOrd="0" presId="urn:microsoft.com/office/officeart/2005/8/layout/default"/>
    <dgm:cxn modelId="{45DBD3B7-AD05-4D27-8E07-BDB68C6BA06C}" type="presOf" srcId="{A7072A32-CBCE-48BC-ABDE-EC00DB0121CA}" destId="{4F84A425-246E-421B-982E-7F6BD9B03629}" srcOrd="0" destOrd="0" presId="urn:microsoft.com/office/officeart/2005/8/layout/default"/>
    <dgm:cxn modelId="{526383B9-B950-4D3F-AB44-D4E3FF6A71DD}" srcId="{C121D8D8-4BCC-4906-B366-317D72FB6824}" destId="{6E6CBF99-8C6E-4258-A5CF-D74615A0ACAF}" srcOrd="0" destOrd="0" parTransId="{86C1FD31-70E3-4B59-9C95-8904561573ED}" sibTransId="{6F008562-2D54-4B69-9CB9-884431C86D1A}"/>
    <dgm:cxn modelId="{DE8C06BD-5A5A-476E-9914-12F85F40850A}" srcId="{C121D8D8-4BCC-4906-B366-317D72FB6824}" destId="{EAEABA67-C9D5-4474-89BF-1AB8F3AD2396}" srcOrd="8" destOrd="0" parTransId="{732C8360-1B4C-4656-B6CF-A989BE2DEF5C}" sibTransId="{E851BCD9-6A96-4279-8F70-919DED8FEB9B}"/>
    <dgm:cxn modelId="{F26C11C4-E114-4CC2-8C28-14BB0C2F0578}" type="presOf" srcId="{A698F42D-5867-4BF3-B2BF-8A6DF243A5E2}" destId="{2D31C74D-0AF7-4FC0-8129-2D84BBE81745}" srcOrd="0" destOrd="0" presId="urn:microsoft.com/office/officeart/2005/8/layout/default"/>
    <dgm:cxn modelId="{DF54CBCE-1DC1-4F49-A442-9AB99C222F69}" type="presOf" srcId="{C121D8D8-4BCC-4906-B366-317D72FB6824}" destId="{5A71CC38-070E-4FFB-B620-CDA2C2653AE8}" srcOrd="0" destOrd="0" presId="urn:microsoft.com/office/officeart/2005/8/layout/default"/>
    <dgm:cxn modelId="{0D64C8D0-2FDF-463A-A016-C87719866D1A}" srcId="{C121D8D8-4BCC-4906-B366-317D72FB6824}" destId="{0586608C-D68A-48DF-B136-70ED357C9889}" srcOrd="9" destOrd="0" parTransId="{BBA0943A-75F8-441E-BDAF-CFC846B83A56}" sibTransId="{547405FF-71EE-4A68-8EFB-2465A9D6D834}"/>
    <dgm:cxn modelId="{4D562FD5-64A3-4F08-966C-21AF8EDAF331}" type="presOf" srcId="{54D8A6F5-230D-41EA-8454-C1A3A5FED33A}" destId="{A1D49E24-5C1E-4FB4-A44E-C1E8DB728441}" srcOrd="0" destOrd="0" presId="urn:microsoft.com/office/officeart/2005/8/layout/default"/>
    <dgm:cxn modelId="{C5E3DBDA-8926-4420-8BEF-47766724CDD8}" srcId="{C121D8D8-4BCC-4906-B366-317D72FB6824}" destId="{08640218-024E-40B5-BEAD-ADEEFF70005A}" srcOrd="4" destOrd="0" parTransId="{5AF9BAEF-7EE2-4E48-B4C2-D9837477E16A}" sibTransId="{AC4F5D9E-5B9C-4E5E-BAD7-90CCA82B8F4B}"/>
    <dgm:cxn modelId="{92C294E3-D4D8-45EC-B7EC-C03B7D17934E}" type="presOf" srcId="{EAEABA67-C9D5-4474-89BF-1AB8F3AD2396}" destId="{27EB6DF6-622C-4C32-BD80-385ECE6E0DEA}" srcOrd="0" destOrd="0" presId="urn:microsoft.com/office/officeart/2005/8/layout/default"/>
    <dgm:cxn modelId="{BB58422A-540E-4F0F-A2F3-039A2A1D91D5}" type="presParOf" srcId="{5A71CC38-070E-4FFB-B620-CDA2C2653AE8}" destId="{CDE962C7-AB34-4C23-8807-08B1FD9FB203}" srcOrd="0" destOrd="0" presId="urn:microsoft.com/office/officeart/2005/8/layout/default"/>
    <dgm:cxn modelId="{649DD6C1-0A79-48BA-BA65-59CB0740D997}" type="presParOf" srcId="{5A71CC38-070E-4FFB-B620-CDA2C2653AE8}" destId="{7D4BF9E5-8FE6-4EC6-B176-DF9935A959AC}" srcOrd="1" destOrd="0" presId="urn:microsoft.com/office/officeart/2005/8/layout/default"/>
    <dgm:cxn modelId="{DBAE8DB5-BEC3-455A-8F23-BBC9555506ED}" type="presParOf" srcId="{5A71CC38-070E-4FFB-B620-CDA2C2653AE8}" destId="{8BDFD687-DA1C-475C-A4D0-147AD536B1BA}" srcOrd="2" destOrd="0" presId="urn:microsoft.com/office/officeart/2005/8/layout/default"/>
    <dgm:cxn modelId="{BF56E3D5-85ED-42D3-9814-548AE97CABC1}" type="presParOf" srcId="{5A71CC38-070E-4FFB-B620-CDA2C2653AE8}" destId="{E508C89B-DA0B-4668-8994-1D6EB0F6F2C0}" srcOrd="3" destOrd="0" presId="urn:microsoft.com/office/officeart/2005/8/layout/default"/>
    <dgm:cxn modelId="{6B6FDD1D-1AE6-44DF-A034-B9AC4C1D3941}" type="presParOf" srcId="{5A71CC38-070E-4FFB-B620-CDA2C2653AE8}" destId="{A1D49E24-5C1E-4FB4-A44E-C1E8DB728441}" srcOrd="4" destOrd="0" presId="urn:microsoft.com/office/officeart/2005/8/layout/default"/>
    <dgm:cxn modelId="{ADF7ECAB-9C92-4934-AA2C-F9DE245819C1}" type="presParOf" srcId="{5A71CC38-070E-4FFB-B620-CDA2C2653AE8}" destId="{6B959C7A-FB0D-475B-9147-D8E444CE9DA2}" srcOrd="5" destOrd="0" presId="urn:microsoft.com/office/officeart/2005/8/layout/default"/>
    <dgm:cxn modelId="{F7F2A585-2CB2-43B4-8E1B-9FFDE921A24D}" type="presParOf" srcId="{5A71CC38-070E-4FFB-B620-CDA2C2653AE8}" destId="{2D31C74D-0AF7-4FC0-8129-2D84BBE81745}" srcOrd="6" destOrd="0" presId="urn:microsoft.com/office/officeart/2005/8/layout/default"/>
    <dgm:cxn modelId="{AC2C1234-AAA6-4D33-8E69-BFFB4580BC4B}" type="presParOf" srcId="{5A71CC38-070E-4FFB-B620-CDA2C2653AE8}" destId="{2E0B3964-FA9E-4CFF-AD6E-4DA8FF406EE3}" srcOrd="7" destOrd="0" presId="urn:microsoft.com/office/officeart/2005/8/layout/default"/>
    <dgm:cxn modelId="{5AA0BF00-03CC-4014-9840-55FF2851285C}" type="presParOf" srcId="{5A71CC38-070E-4FFB-B620-CDA2C2653AE8}" destId="{9AF8172F-32E7-4DA2-BBBB-BF398DBE5B8B}" srcOrd="8" destOrd="0" presId="urn:microsoft.com/office/officeart/2005/8/layout/default"/>
    <dgm:cxn modelId="{27C8E058-569F-47CA-8E17-B44359E93D92}" type="presParOf" srcId="{5A71CC38-070E-4FFB-B620-CDA2C2653AE8}" destId="{FD7D8B7C-79A0-4D87-8D8A-84177474F604}" srcOrd="9" destOrd="0" presId="urn:microsoft.com/office/officeart/2005/8/layout/default"/>
    <dgm:cxn modelId="{E56ECB51-7E74-4139-8DCF-2D71884CA980}" type="presParOf" srcId="{5A71CC38-070E-4FFB-B620-CDA2C2653AE8}" destId="{FCC466F9-FFC9-439C-956E-7EBB3B42BA46}" srcOrd="10" destOrd="0" presId="urn:microsoft.com/office/officeart/2005/8/layout/default"/>
    <dgm:cxn modelId="{72C025B7-64A7-4944-84F7-F8C1D92473DB}" type="presParOf" srcId="{5A71CC38-070E-4FFB-B620-CDA2C2653AE8}" destId="{C21A2354-B752-41CD-BFCE-B81858EB7625}" srcOrd="11" destOrd="0" presId="urn:microsoft.com/office/officeart/2005/8/layout/default"/>
    <dgm:cxn modelId="{6B7DF7AD-19B3-46B6-B349-4CF3318CD60E}" type="presParOf" srcId="{5A71CC38-070E-4FFB-B620-CDA2C2653AE8}" destId="{D5F0FF6D-5B97-4281-BAEF-4EC65E64BE6E}" srcOrd="12" destOrd="0" presId="urn:microsoft.com/office/officeart/2005/8/layout/default"/>
    <dgm:cxn modelId="{5CD7BA31-D3A6-4FC2-B615-AAA650790989}" type="presParOf" srcId="{5A71CC38-070E-4FFB-B620-CDA2C2653AE8}" destId="{D231C870-8C89-4800-8451-868D8A3D3E1D}" srcOrd="13" destOrd="0" presId="urn:microsoft.com/office/officeart/2005/8/layout/default"/>
    <dgm:cxn modelId="{8DDDA730-3FF6-467F-A236-97C00071DD7B}" type="presParOf" srcId="{5A71CC38-070E-4FFB-B620-CDA2C2653AE8}" destId="{4F84A425-246E-421B-982E-7F6BD9B03629}" srcOrd="14" destOrd="0" presId="urn:microsoft.com/office/officeart/2005/8/layout/default"/>
    <dgm:cxn modelId="{E9FF84DB-8452-4CEB-A706-F734D0C05440}" type="presParOf" srcId="{5A71CC38-070E-4FFB-B620-CDA2C2653AE8}" destId="{ABCD0A90-1A49-45B5-A34D-AC524492474C}" srcOrd="15" destOrd="0" presId="urn:microsoft.com/office/officeart/2005/8/layout/default"/>
    <dgm:cxn modelId="{0AB7F69B-51CE-4A34-AC8F-C21326675E18}" type="presParOf" srcId="{5A71CC38-070E-4FFB-B620-CDA2C2653AE8}" destId="{27EB6DF6-622C-4C32-BD80-385ECE6E0DEA}" srcOrd="16" destOrd="0" presId="urn:microsoft.com/office/officeart/2005/8/layout/default"/>
    <dgm:cxn modelId="{E023AA27-04BD-417C-8D3E-1E6E6F254BF2}" type="presParOf" srcId="{5A71CC38-070E-4FFB-B620-CDA2C2653AE8}" destId="{018FBC82-BAC2-4010-B97E-0ABAC2339DD2}" srcOrd="17" destOrd="0" presId="urn:microsoft.com/office/officeart/2005/8/layout/default"/>
    <dgm:cxn modelId="{17FED982-A19D-49FD-A37A-5507EE55A185}" type="presParOf" srcId="{5A71CC38-070E-4FFB-B620-CDA2C2653AE8}" destId="{B82F91D5-D7D3-4B84-BDA1-9CF7BB07ECF5}" srcOrd="18" destOrd="0" presId="urn:microsoft.com/office/officeart/2005/8/layout/default"/>
    <dgm:cxn modelId="{2BAB8F39-FB66-4AF0-B530-E2026167681C}" type="presParOf" srcId="{5A71CC38-070E-4FFB-B620-CDA2C2653AE8}" destId="{1427086A-FF26-4375-9225-0372EB00CC03}" srcOrd="19" destOrd="0" presId="urn:microsoft.com/office/officeart/2005/8/layout/default"/>
    <dgm:cxn modelId="{BD727480-3760-4CAD-BE66-829502D85873}" type="presParOf" srcId="{5A71CC38-070E-4FFB-B620-CDA2C2653AE8}" destId="{30A43B45-7A5A-44F6-ABA7-E1DF6B478CDC}" srcOrd="20" destOrd="0" presId="urn:microsoft.com/office/officeart/2005/8/layout/default"/>
    <dgm:cxn modelId="{38C93A9A-CE6E-4D90-BDDF-DE5CAC971B81}" type="presParOf" srcId="{5A71CC38-070E-4FFB-B620-CDA2C2653AE8}" destId="{6CC6E091-8A34-4772-89BD-3AA46ED09AFE}" srcOrd="21" destOrd="0" presId="urn:microsoft.com/office/officeart/2005/8/layout/default"/>
    <dgm:cxn modelId="{FD667650-68BE-4A5E-B885-EF62A18A9445}" type="presParOf" srcId="{5A71CC38-070E-4FFB-B620-CDA2C2653AE8}" destId="{5D5A8E17-D85D-4A19-AE76-33BF2089FC21}"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121D8D8-4BCC-4906-B366-317D72FB6824}"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s-ES"/>
        </a:p>
      </dgm:t>
    </dgm:pt>
    <dgm:pt modelId="{6E6CBF99-8C6E-4258-A5CF-D74615A0ACAF}">
      <dgm:prSet phldrT="[Texto]" custT="1"/>
      <dgm:spPr/>
      <dgm:t>
        <a:bodyPr/>
        <a:lstStyle/>
        <a:p>
          <a:r>
            <a:rPr lang="es-419" sz="1400" b="1" dirty="0">
              <a:latin typeface="Segoe UI Semibold" panose="020B0702040204020203" pitchFamily="34" charset="0"/>
              <a:cs typeface="Segoe UI Semibold" panose="020B0702040204020203" pitchFamily="34" charset="0"/>
            </a:rPr>
            <a:t>40 a 49 años 38,7% </a:t>
          </a:r>
        </a:p>
        <a:p>
          <a:r>
            <a:rPr lang="es-419" sz="1400" b="1" dirty="0">
              <a:latin typeface="Segoe UI Semibold" panose="020B0702040204020203" pitchFamily="34" charset="0"/>
              <a:cs typeface="Segoe UI Semibold" panose="020B0702040204020203" pitchFamily="34" charset="0"/>
            </a:rPr>
            <a:t>30 a 39 años 24%</a:t>
          </a:r>
        </a:p>
        <a:p>
          <a:r>
            <a:rPr lang="es-419" sz="1400" b="1" dirty="0">
              <a:latin typeface="Segoe UI Semibold" panose="020B0702040204020203" pitchFamily="34" charset="0"/>
              <a:cs typeface="Segoe UI Semibold" panose="020B0702040204020203" pitchFamily="34" charset="0"/>
            </a:rPr>
            <a:t>50 a 59 22,7%</a:t>
          </a:r>
        </a:p>
      </dgm:t>
    </dgm:pt>
    <dgm:pt modelId="{86C1FD31-70E3-4B59-9C95-8904561573ED}" type="parTrans" cxnId="{526383B9-B950-4D3F-AB44-D4E3FF6A71DD}">
      <dgm:prSet/>
      <dgm:spPr/>
      <dgm:t>
        <a:bodyPr/>
        <a:lstStyle/>
        <a:p>
          <a:endParaRPr lang="es-ES" sz="1400">
            <a:latin typeface="Segoe UI Semibold" panose="020B0702040204020203" pitchFamily="34" charset="0"/>
            <a:cs typeface="Segoe UI Semibold" panose="020B0702040204020203" pitchFamily="34" charset="0"/>
          </a:endParaRPr>
        </a:p>
      </dgm:t>
    </dgm:pt>
    <dgm:pt modelId="{6F008562-2D54-4B69-9CB9-884431C86D1A}" type="sibTrans" cxnId="{526383B9-B950-4D3F-AB44-D4E3FF6A71DD}">
      <dgm:prSet/>
      <dgm:spPr/>
      <dgm:t>
        <a:bodyPr/>
        <a:lstStyle/>
        <a:p>
          <a:endParaRPr lang="es-ES" sz="1400">
            <a:latin typeface="Segoe UI Semibold" panose="020B0702040204020203" pitchFamily="34" charset="0"/>
            <a:cs typeface="Segoe UI Semibold" panose="020B0702040204020203" pitchFamily="34" charset="0"/>
          </a:endParaRPr>
        </a:p>
      </dgm:t>
    </dgm:pt>
    <dgm:pt modelId="{E279B431-73B7-400F-9691-6135E0D51503}">
      <dgm:prSet phldrT="[Texto]" custT="1"/>
      <dgm:spPr/>
      <dgm:t>
        <a:bodyPr/>
        <a:lstStyle/>
        <a:p>
          <a:r>
            <a:rPr lang="es-419" sz="1400" b="1" dirty="0">
              <a:latin typeface="Segoe UI Semibold" panose="020B0702040204020203" pitchFamily="34" charset="0"/>
              <a:cs typeface="Segoe UI Semibold" panose="020B0702040204020203" pitchFamily="34" charset="0"/>
            </a:rPr>
            <a:t>Masculino</a:t>
          </a:r>
        </a:p>
        <a:p>
          <a:r>
            <a:rPr lang="es-419" sz="1400" b="1" dirty="0">
              <a:latin typeface="Segoe UI Semibold" panose="020B0702040204020203" pitchFamily="34" charset="0"/>
              <a:cs typeface="Segoe UI Semibold" panose="020B0702040204020203" pitchFamily="34" charset="0"/>
            </a:rPr>
            <a:t>54,7 %</a:t>
          </a:r>
        </a:p>
        <a:p>
          <a:r>
            <a:rPr lang="es-419" sz="1400" b="1" dirty="0">
              <a:latin typeface="Segoe UI Semibold" panose="020B0702040204020203" pitchFamily="34" charset="0"/>
              <a:cs typeface="Segoe UI Semibold" panose="020B0702040204020203" pitchFamily="34" charset="0"/>
            </a:rPr>
            <a:t>Femenino</a:t>
          </a:r>
        </a:p>
        <a:p>
          <a:r>
            <a:rPr lang="es-419" sz="1400" b="1" dirty="0">
              <a:latin typeface="Segoe UI Semibold" panose="020B0702040204020203" pitchFamily="34" charset="0"/>
              <a:cs typeface="Segoe UI Semibold" panose="020B0702040204020203" pitchFamily="34" charset="0"/>
            </a:rPr>
            <a:t>40 %</a:t>
          </a:r>
          <a:endParaRPr lang="es-ES" sz="1400" dirty="0">
            <a:latin typeface="Segoe UI Semibold" panose="020B0702040204020203" pitchFamily="34" charset="0"/>
            <a:cs typeface="Segoe UI Semibold" panose="020B0702040204020203" pitchFamily="34" charset="0"/>
          </a:endParaRPr>
        </a:p>
      </dgm:t>
    </dgm:pt>
    <dgm:pt modelId="{7E662E1D-5F03-4817-A293-08A06D84544A}" type="parTrans" cxnId="{BF782269-3BF0-4086-86BA-6DB3BA462C88}">
      <dgm:prSet/>
      <dgm:spPr/>
      <dgm:t>
        <a:bodyPr/>
        <a:lstStyle/>
        <a:p>
          <a:endParaRPr lang="es-ES" sz="1400">
            <a:latin typeface="Segoe UI Semibold" panose="020B0702040204020203" pitchFamily="34" charset="0"/>
            <a:cs typeface="Segoe UI Semibold" panose="020B0702040204020203" pitchFamily="34" charset="0"/>
          </a:endParaRPr>
        </a:p>
      </dgm:t>
    </dgm:pt>
    <dgm:pt modelId="{53D27598-C6EC-4208-B0AA-B3C9B2F4FDE1}" type="sibTrans" cxnId="{BF782269-3BF0-4086-86BA-6DB3BA462C88}">
      <dgm:prSet/>
      <dgm:spPr/>
      <dgm:t>
        <a:bodyPr/>
        <a:lstStyle/>
        <a:p>
          <a:endParaRPr lang="es-ES" sz="1400">
            <a:latin typeface="Segoe UI Semibold" panose="020B0702040204020203" pitchFamily="34" charset="0"/>
            <a:cs typeface="Segoe UI Semibold" panose="020B0702040204020203" pitchFamily="34" charset="0"/>
          </a:endParaRPr>
        </a:p>
      </dgm:t>
    </dgm:pt>
    <dgm:pt modelId="{54D8A6F5-230D-41EA-8454-C1A3A5FED33A}">
      <dgm:prSet phldrT="[Texto]" custT="1"/>
      <dgm:spPr/>
      <dgm:t>
        <a:bodyPr/>
        <a:lstStyle/>
        <a:p>
          <a:r>
            <a:rPr lang="es-ES" sz="1400" dirty="0">
              <a:latin typeface="Segoe UI Semibold" panose="020B0702040204020203" pitchFamily="34" charset="0"/>
              <a:cs typeface="Segoe UI Semibold" panose="020B0702040204020203" pitchFamily="34" charset="0"/>
            </a:rPr>
            <a:t>Formación académica</a:t>
          </a:r>
        </a:p>
        <a:p>
          <a:r>
            <a:rPr lang="es-ES" sz="1400" dirty="0">
              <a:latin typeface="Segoe UI Semibold" panose="020B0702040204020203" pitchFamily="34" charset="0"/>
              <a:cs typeface="Segoe UI Semibold" panose="020B0702040204020203" pitchFamily="34" charset="0"/>
            </a:rPr>
            <a:t>Primaria 39,2%</a:t>
          </a:r>
        </a:p>
        <a:p>
          <a:r>
            <a:rPr lang="es-ES" sz="1400" dirty="0">
              <a:latin typeface="Segoe UI Semibold" panose="020B0702040204020203" pitchFamily="34" charset="0"/>
              <a:cs typeface="Segoe UI Semibold" panose="020B0702040204020203" pitchFamily="34" charset="0"/>
            </a:rPr>
            <a:t>Secundaria 23%</a:t>
          </a:r>
        </a:p>
        <a:p>
          <a:r>
            <a:rPr lang="es-ES" sz="1400" dirty="0">
              <a:latin typeface="Segoe UI Semibold" panose="020B0702040204020203" pitchFamily="34" charset="0"/>
              <a:cs typeface="Segoe UI Semibold" panose="020B0702040204020203" pitchFamily="34" charset="0"/>
            </a:rPr>
            <a:t>Bachillerato28,4%</a:t>
          </a:r>
        </a:p>
      </dgm:t>
    </dgm:pt>
    <dgm:pt modelId="{81C78E79-3E91-4BB1-81BA-6705B8C64D79}" type="parTrans" cxnId="{1B14A04C-A8BC-48B8-B55D-107B5A501992}">
      <dgm:prSet/>
      <dgm:spPr/>
      <dgm:t>
        <a:bodyPr/>
        <a:lstStyle/>
        <a:p>
          <a:endParaRPr lang="es-ES" sz="1400">
            <a:latin typeface="Segoe UI Semibold" panose="020B0702040204020203" pitchFamily="34" charset="0"/>
            <a:cs typeface="Segoe UI Semibold" panose="020B0702040204020203" pitchFamily="34" charset="0"/>
          </a:endParaRPr>
        </a:p>
      </dgm:t>
    </dgm:pt>
    <dgm:pt modelId="{1D0895E0-A206-4625-98F2-A453AECF1F79}" type="sibTrans" cxnId="{1B14A04C-A8BC-48B8-B55D-107B5A501992}">
      <dgm:prSet/>
      <dgm:spPr/>
      <dgm:t>
        <a:bodyPr/>
        <a:lstStyle/>
        <a:p>
          <a:endParaRPr lang="es-ES" sz="1400">
            <a:latin typeface="Segoe UI Semibold" panose="020B0702040204020203" pitchFamily="34" charset="0"/>
            <a:cs typeface="Segoe UI Semibold" panose="020B0702040204020203" pitchFamily="34" charset="0"/>
          </a:endParaRPr>
        </a:p>
      </dgm:t>
    </dgm:pt>
    <dgm:pt modelId="{A698F42D-5867-4BF3-B2BF-8A6DF243A5E2}">
      <dgm:prSet phldrT="[Texto]" custT="1"/>
      <dgm:spPr/>
      <dgm:t>
        <a:bodyPr/>
        <a:lstStyle/>
        <a:p>
          <a:r>
            <a:rPr lang="es-419" sz="1400" b="1" dirty="0">
              <a:latin typeface="Segoe UI Semibold" panose="020B0702040204020203" pitchFamily="34" charset="0"/>
              <a:cs typeface="Segoe UI Semibold" panose="020B0702040204020203" pitchFamily="34" charset="0"/>
            </a:rPr>
            <a:t>Se dedicaría al turismo Comunitario</a:t>
          </a:r>
        </a:p>
        <a:p>
          <a:r>
            <a:rPr lang="es-419" sz="1400" b="1" dirty="0">
              <a:latin typeface="Segoe UI Semibold" panose="020B0702040204020203" pitchFamily="34" charset="0"/>
              <a:cs typeface="Segoe UI Semibold" panose="020B0702040204020203" pitchFamily="34" charset="0"/>
            </a:rPr>
            <a:t>Si 73,3%</a:t>
          </a:r>
        </a:p>
        <a:p>
          <a:r>
            <a:rPr lang="es-419" sz="1400" b="1" dirty="0">
              <a:latin typeface="Segoe UI Semibold" panose="020B0702040204020203" pitchFamily="34" charset="0"/>
              <a:cs typeface="Segoe UI Semibold" panose="020B0702040204020203" pitchFamily="34" charset="0"/>
            </a:rPr>
            <a:t>No 26,7%</a:t>
          </a:r>
        </a:p>
      </dgm:t>
    </dgm:pt>
    <dgm:pt modelId="{F2701D2D-5B3E-49EA-B3C3-A8EF0B269E90}" type="parTrans" cxnId="{A47B4DAE-ECEA-4B41-A020-4919EFF3C050}">
      <dgm:prSet/>
      <dgm:spPr/>
      <dgm:t>
        <a:bodyPr/>
        <a:lstStyle/>
        <a:p>
          <a:endParaRPr lang="es-ES" sz="1400">
            <a:latin typeface="Segoe UI Semibold" panose="020B0702040204020203" pitchFamily="34" charset="0"/>
            <a:cs typeface="Segoe UI Semibold" panose="020B0702040204020203" pitchFamily="34" charset="0"/>
          </a:endParaRPr>
        </a:p>
      </dgm:t>
    </dgm:pt>
    <dgm:pt modelId="{385D0FEF-70D6-467F-87D3-C1C9D4F45D64}" type="sibTrans" cxnId="{A47B4DAE-ECEA-4B41-A020-4919EFF3C050}">
      <dgm:prSet/>
      <dgm:spPr/>
      <dgm:t>
        <a:bodyPr/>
        <a:lstStyle/>
        <a:p>
          <a:endParaRPr lang="es-ES" sz="1400">
            <a:latin typeface="Segoe UI Semibold" panose="020B0702040204020203" pitchFamily="34" charset="0"/>
            <a:cs typeface="Segoe UI Semibold" panose="020B0702040204020203" pitchFamily="34" charset="0"/>
          </a:endParaRPr>
        </a:p>
      </dgm:t>
    </dgm:pt>
    <dgm:pt modelId="{08640218-024E-40B5-BEAD-ADEEFF70005A}">
      <dgm:prSet phldrT="[Texto]" custT="1"/>
      <dgm:spPr/>
      <dgm:t>
        <a:bodyPr/>
        <a:lstStyle/>
        <a:p>
          <a:r>
            <a:rPr lang="es-419" sz="1400" b="1" dirty="0">
              <a:latin typeface="Segoe UI Semibold" panose="020B0702040204020203" pitchFamily="34" charset="0"/>
              <a:cs typeface="Segoe UI Semibold" panose="020B0702040204020203" pitchFamily="34" charset="0"/>
            </a:rPr>
            <a:t>Contribuye al desarrollo local</a:t>
          </a:r>
        </a:p>
        <a:p>
          <a:r>
            <a:rPr lang="es-419" sz="1400" b="1" dirty="0">
              <a:latin typeface="Segoe UI Semibold" panose="020B0702040204020203" pitchFamily="34" charset="0"/>
              <a:cs typeface="Segoe UI Semibold" panose="020B0702040204020203" pitchFamily="34" charset="0"/>
            </a:rPr>
            <a:t>Totalmente de acuerdo 42,7%</a:t>
          </a:r>
        </a:p>
        <a:p>
          <a:r>
            <a:rPr lang="es-419" sz="1400" b="1" dirty="0">
              <a:latin typeface="Segoe UI Semibold" panose="020B0702040204020203" pitchFamily="34" charset="0"/>
              <a:cs typeface="Segoe UI Semibold" panose="020B0702040204020203" pitchFamily="34" charset="0"/>
            </a:rPr>
            <a:t>De acuerdo 29,3%</a:t>
          </a:r>
        </a:p>
      </dgm:t>
    </dgm:pt>
    <dgm:pt modelId="{5AF9BAEF-7EE2-4E48-B4C2-D9837477E16A}" type="parTrans" cxnId="{C5E3DBDA-8926-4420-8BEF-47766724CDD8}">
      <dgm:prSet/>
      <dgm:spPr/>
      <dgm:t>
        <a:bodyPr/>
        <a:lstStyle/>
        <a:p>
          <a:endParaRPr lang="es-ES" sz="1400">
            <a:latin typeface="Segoe UI Semibold" panose="020B0702040204020203" pitchFamily="34" charset="0"/>
            <a:cs typeface="Segoe UI Semibold" panose="020B0702040204020203" pitchFamily="34" charset="0"/>
          </a:endParaRPr>
        </a:p>
      </dgm:t>
    </dgm:pt>
    <dgm:pt modelId="{AC4F5D9E-5B9C-4E5E-BAD7-90CCA82B8F4B}" type="sibTrans" cxnId="{C5E3DBDA-8926-4420-8BEF-47766724CDD8}">
      <dgm:prSet/>
      <dgm:spPr/>
      <dgm:t>
        <a:bodyPr/>
        <a:lstStyle/>
        <a:p>
          <a:endParaRPr lang="es-ES" sz="1400">
            <a:latin typeface="Segoe UI Semibold" panose="020B0702040204020203" pitchFamily="34" charset="0"/>
            <a:cs typeface="Segoe UI Semibold" panose="020B0702040204020203" pitchFamily="34" charset="0"/>
          </a:endParaRPr>
        </a:p>
      </dgm:t>
    </dgm:pt>
    <dgm:pt modelId="{95B8A2E1-F0CC-4978-A6BC-4025C2E2C747}">
      <dgm:prSet phldrT="[Texto]" custT="1"/>
      <dgm:spPr/>
      <dgm:t>
        <a:bodyPr/>
        <a:lstStyle/>
        <a:p>
          <a:endParaRPr lang="es-ES" sz="1400" b="1" dirty="0">
            <a:latin typeface="Segoe UI Semibold" panose="020B0702040204020203" pitchFamily="34" charset="0"/>
            <a:cs typeface="Segoe UI Semibold" panose="020B0702040204020203" pitchFamily="34" charset="0"/>
          </a:endParaRPr>
        </a:p>
        <a:p>
          <a:endParaRPr lang="es-ES" sz="1400" b="1" dirty="0">
            <a:latin typeface="Segoe UI Semibold" panose="020B0702040204020203" pitchFamily="34" charset="0"/>
            <a:cs typeface="Segoe UI Semibold" panose="020B0702040204020203" pitchFamily="34" charset="0"/>
          </a:endParaRPr>
        </a:p>
        <a:p>
          <a:endParaRPr lang="es-ES" sz="1400" b="1" dirty="0">
            <a:latin typeface="Segoe UI Semibold" panose="020B0702040204020203" pitchFamily="34" charset="0"/>
            <a:cs typeface="Segoe UI Semibold" panose="020B0702040204020203" pitchFamily="34" charset="0"/>
          </a:endParaRPr>
        </a:p>
        <a:p>
          <a:r>
            <a:rPr lang="es-ES" sz="1400" b="1" dirty="0">
              <a:latin typeface="Segoe UI Semibold" panose="020B0702040204020203" pitchFamily="34" charset="0"/>
              <a:cs typeface="Segoe UI Semibold" panose="020B0702040204020203" pitchFamily="34" charset="0"/>
            </a:rPr>
            <a:t>Frecuencia de capacitación</a:t>
          </a:r>
        </a:p>
        <a:p>
          <a:r>
            <a:rPr lang="es-ES" sz="1400" b="1" dirty="0">
              <a:latin typeface="Segoe UI Semibold" panose="020B0702040204020203" pitchFamily="34" charset="0"/>
              <a:cs typeface="Segoe UI Semibold" panose="020B0702040204020203" pitchFamily="34" charset="0"/>
            </a:rPr>
            <a:t>1 a 2 veces al año 36%</a:t>
          </a:r>
        </a:p>
        <a:p>
          <a:r>
            <a:rPr lang="es-ES" sz="1400" b="1" dirty="0">
              <a:latin typeface="Segoe UI Semibold" panose="020B0702040204020203" pitchFamily="34" charset="0"/>
              <a:cs typeface="Segoe UI Semibold" panose="020B0702040204020203" pitchFamily="34" charset="0"/>
            </a:rPr>
            <a:t>3 a 4 veces al año 34.7%</a:t>
          </a:r>
        </a:p>
        <a:p>
          <a:endParaRPr lang="es-ES" sz="1400" b="1" dirty="0">
            <a:latin typeface="Segoe UI Semibold" panose="020B0702040204020203" pitchFamily="34" charset="0"/>
            <a:cs typeface="Segoe UI Semibold" panose="020B0702040204020203" pitchFamily="34" charset="0"/>
          </a:endParaRPr>
        </a:p>
        <a:p>
          <a:endParaRPr lang="es-ES" sz="1400" b="1" dirty="0">
            <a:latin typeface="Segoe UI Semibold" panose="020B0702040204020203" pitchFamily="34" charset="0"/>
            <a:cs typeface="Segoe UI Semibold" panose="020B0702040204020203" pitchFamily="34" charset="0"/>
          </a:endParaRPr>
        </a:p>
        <a:p>
          <a:endParaRPr lang="es-419" sz="1400" b="1" dirty="0">
            <a:latin typeface="Segoe UI Semibold" panose="020B0702040204020203" pitchFamily="34" charset="0"/>
            <a:cs typeface="Segoe UI Semibold" panose="020B0702040204020203" pitchFamily="34" charset="0"/>
          </a:endParaRPr>
        </a:p>
      </dgm:t>
    </dgm:pt>
    <dgm:pt modelId="{3FBD4027-6DF7-42E5-8308-56454402E88F}" type="parTrans" cxnId="{48F01947-7DCF-405B-9173-6E9377B87D29}">
      <dgm:prSet/>
      <dgm:spPr/>
      <dgm:t>
        <a:bodyPr/>
        <a:lstStyle/>
        <a:p>
          <a:endParaRPr lang="es-ES" sz="1400">
            <a:latin typeface="Segoe UI Semibold" panose="020B0702040204020203" pitchFamily="34" charset="0"/>
            <a:cs typeface="Segoe UI Semibold" panose="020B0702040204020203" pitchFamily="34" charset="0"/>
          </a:endParaRPr>
        </a:p>
      </dgm:t>
    </dgm:pt>
    <dgm:pt modelId="{8E97230A-A514-4E48-9A68-47759ED2FAC2}" type="sibTrans" cxnId="{48F01947-7DCF-405B-9173-6E9377B87D29}">
      <dgm:prSet/>
      <dgm:spPr/>
      <dgm:t>
        <a:bodyPr/>
        <a:lstStyle/>
        <a:p>
          <a:endParaRPr lang="es-ES" sz="1400">
            <a:latin typeface="Segoe UI Semibold" panose="020B0702040204020203" pitchFamily="34" charset="0"/>
            <a:cs typeface="Segoe UI Semibold" panose="020B0702040204020203" pitchFamily="34" charset="0"/>
          </a:endParaRPr>
        </a:p>
      </dgm:t>
    </dgm:pt>
    <dgm:pt modelId="{7282A213-B5AB-448B-A946-591AEB30742D}">
      <dgm:prSet phldrT="[Texto]" custT="1"/>
      <dgm:spPr/>
      <dgm:t>
        <a:bodyPr/>
        <a:lstStyle/>
        <a:p>
          <a:r>
            <a:rPr lang="es-ES" sz="1400" dirty="0">
              <a:latin typeface="Segoe UI Semibold" panose="020B0702040204020203" pitchFamily="34" charset="0"/>
              <a:cs typeface="Segoe UI Semibold" panose="020B0702040204020203" pitchFamily="34" charset="0"/>
            </a:rPr>
            <a:t>Turismo comunitario mejore la calidad de vida</a:t>
          </a:r>
        </a:p>
        <a:p>
          <a:r>
            <a:rPr lang="es-ES" sz="1400" dirty="0">
              <a:latin typeface="Segoe UI Semibold" panose="020B0702040204020203" pitchFamily="34" charset="0"/>
              <a:cs typeface="Segoe UI Semibold" panose="020B0702040204020203" pitchFamily="34" charset="0"/>
            </a:rPr>
            <a:t>Si 66,7%</a:t>
          </a:r>
        </a:p>
        <a:p>
          <a:r>
            <a:rPr lang="es-ES" sz="1400" dirty="0">
              <a:latin typeface="Segoe UI Semibold" panose="020B0702040204020203" pitchFamily="34" charset="0"/>
              <a:cs typeface="Segoe UI Semibold" panose="020B0702040204020203" pitchFamily="34" charset="0"/>
            </a:rPr>
            <a:t>No 33,3%</a:t>
          </a:r>
        </a:p>
      </dgm:t>
    </dgm:pt>
    <dgm:pt modelId="{7B6B8D4E-0CBE-4A9E-AF18-C34CB28289A4}" type="parTrans" cxnId="{D415B27E-FB10-4D70-8579-32C156E98EBF}">
      <dgm:prSet/>
      <dgm:spPr/>
      <dgm:t>
        <a:bodyPr/>
        <a:lstStyle/>
        <a:p>
          <a:endParaRPr lang="es-ES" sz="1400">
            <a:latin typeface="Segoe UI Semibold" panose="020B0702040204020203" pitchFamily="34" charset="0"/>
            <a:cs typeface="Segoe UI Semibold" panose="020B0702040204020203" pitchFamily="34" charset="0"/>
          </a:endParaRPr>
        </a:p>
      </dgm:t>
    </dgm:pt>
    <dgm:pt modelId="{7F45E486-F282-46DE-AAB6-2ED5CC380B91}" type="sibTrans" cxnId="{D415B27E-FB10-4D70-8579-32C156E98EBF}">
      <dgm:prSet/>
      <dgm:spPr/>
      <dgm:t>
        <a:bodyPr/>
        <a:lstStyle/>
        <a:p>
          <a:endParaRPr lang="es-ES" sz="1400">
            <a:latin typeface="Segoe UI Semibold" panose="020B0702040204020203" pitchFamily="34" charset="0"/>
            <a:cs typeface="Segoe UI Semibold" panose="020B0702040204020203" pitchFamily="34" charset="0"/>
          </a:endParaRPr>
        </a:p>
      </dgm:t>
    </dgm:pt>
    <dgm:pt modelId="{A7072A32-CBCE-48BC-ABDE-EC00DB0121CA}">
      <dgm:prSet phldrT="[Texto]" custT="1"/>
      <dgm:spPr/>
      <dgm:t>
        <a:bodyPr/>
        <a:lstStyle/>
        <a:p>
          <a:r>
            <a:rPr lang="es-419" sz="1400" b="1" dirty="0">
              <a:latin typeface="Segoe UI Semibold" panose="020B0702040204020203" pitchFamily="34" charset="0"/>
              <a:cs typeface="Segoe UI Semibold" panose="020B0702040204020203" pitchFamily="34" charset="0"/>
            </a:rPr>
            <a:t>Temas de capacitación</a:t>
          </a:r>
        </a:p>
        <a:p>
          <a:r>
            <a:rPr lang="es-419" sz="1400" b="1" dirty="0">
              <a:latin typeface="Segoe UI Semibold" panose="020B0702040204020203" pitchFamily="34" charset="0"/>
              <a:cs typeface="Segoe UI Semibold" panose="020B0702040204020203" pitchFamily="34" charset="0"/>
            </a:rPr>
            <a:t>Administración 28%</a:t>
          </a:r>
        </a:p>
        <a:p>
          <a:r>
            <a:rPr lang="es-419" sz="1400" b="1" dirty="0" err="1">
              <a:latin typeface="Segoe UI Semibold" panose="020B0702040204020203" pitchFamily="34" charset="0"/>
              <a:cs typeface="Segoe UI Semibold" panose="020B0702040204020203" pitchFamily="34" charset="0"/>
            </a:rPr>
            <a:t>Guianza</a:t>
          </a:r>
          <a:r>
            <a:rPr lang="es-419" sz="1400" b="1" dirty="0">
              <a:latin typeface="Segoe UI Semibold" panose="020B0702040204020203" pitchFamily="34" charset="0"/>
              <a:cs typeface="Segoe UI Semibold" panose="020B0702040204020203" pitchFamily="34" charset="0"/>
            </a:rPr>
            <a:t> -Hotelería 20%</a:t>
          </a:r>
        </a:p>
        <a:p>
          <a:r>
            <a:rPr lang="es-419" sz="1400" b="1" dirty="0">
              <a:latin typeface="Segoe UI Semibold" panose="020B0702040204020203" pitchFamily="34" charset="0"/>
              <a:cs typeface="Segoe UI Semibold" panose="020B0702040204020203" pitchFamily="34" charset="0"/>
            </a:rPr>
            <a:t>Emprendimientos 15%</a:t>
          </a:r>
          <a:endParaRPr lang="es-ES" sz="1400" dirty="0">
            <a:latin typeface="Segoe UI Semibold" panose="020B0702040204020203" pitchFamily="34" charset="0"/>
            <a:cs typeface="Segoe UI Semibold" panose="020B0702040204020203" pitchFamily="34" charset="0"/>
          </a:endParaRPr>
        </a:p>
      </dgm:t>
    </dgm:pt>
    <dgm:pt modelId="{9DB47BB9-BDDE-41C6-9233-12A38E85D08B}" type="parTrans" cxnId="{F8961628-F409-463E-B569-D89DAC5F8C3B}">
      <dgm:prSet/>
      <dgm:spPr/>
      <dgm:t>
        <a:bodyPr/>
        <a:lstStyle/>
        <a:p>
          <a:endParaRPr lang="es-ES" sz="1400">
            <a:latin typeface="Segoe UI Semibold" panose="020B0702040204020203" pitchFamily="34" charset="0"/>
            <a:cs typeface="Segoe UI Semibold" panose="020B0702040204020203" pitchFamily="34" charset="0"/>
          </a:endParaRPr>
        </a:p>
      </dgm:t>
    </dgm:pt>
    <dgm:pt modelId="{B046BA16-530A-4EAF-AFEC-8BE0D931E3FB}" type="sibTrans" cxnId="{F8961628-F409-463E-B569-D89DAC5F8C3B}">
      <dgm:prSet/>
      <dgm:spPr/>
      <dgm:t>
        <a:bodyPr/>
        <a:lstStyle/>
        <a:p>
          <a:endParaRPr lang="es-ES" sz="1400">
            <a:latin typeface="Segoe UI Semibold" panose="020B0702040204020203" pitchFamily="34" charset="0"/>
            <a:cs typeface="Segoe UI Semibold" panose="020B0702040204020203" pitchFamily="34" charset="0"/>
          </a:endParaRPr>
        </a:p>
      </dgm:t>
    </dgm:pt>
    <dgm:pt modelId="{EAEABA67-C9D5-4474-89BF-1AB8F3AD2396}">
      <dgm:prSet phldrT="[Texto]" custT="1"/>
      <dgm:spPr/>
      <dgm:t>
        <a:bodyPr/>
        <a:lstStyle/>
        <a:p>
          <a:r>
            <a:rPr lang="es-419" sz="1400" b="1" dirty="0">
              <a:latin typeface="Segoe UI Semibold" panose="020B0702040204020203" pitchFamily="34" charset="0"/>
              <a:cs typeface="Segoe UI Semibold" panose="020B0702040204020203" pitchFamily="34" charset="0"/>
            </a:rPr>
            <a:t>Problema para crear una asociación</a:t>
          </a:r>
        </a:p>
        <a:p>
          <a:r>
            <a:rPr lang="es-419" sz="1400" b="1" dirty="0">
              <a:latin typeface="Segoe UI Semibold" panose="020B0702040204020203" pitchFamily="34" charset="0"/>
              <a:cs typeface="Segoe UI Semibold" panose="020B0702040204020203" pitchFamily="34" charset="0"/>
            </a:rPr>
            <a:t>Económico 36%</a:t>
          </a:r>
        </a:p>
        <a:p>
          <a:r>
            <a:rPr lang="es-419" sz="1400" b="1" dirty="0">
              <a:latin typeface="Segoe UI Semibold" panose="020B0702040204020203" pitchFamily="34" charset="0"/>
              <a:cs typeface="Segoe UI Semibold" panose="020B0702040204020203" pitchFamily="34" charset="0"/>
            </a:rPr>
            <a:t>Desconocimiento 34,7% </a:t>
          </a:r>
          <a:endParaRPr lang="es-ES" sz="1400" dirty="0">
            <a:latin typeface="Segoe UI Semibold" panose="020B0702040204020203" pitchFamily="34" charset="0"/>
            <a:cs typeface="Segoe UI Semibold" panose="020B0702040204020203" pitchFamily="34" charset="0"/>
          </a:endParaRPr>
        </a:p>
      </dgm:t>
    </dgm:pt>
    <dgm:pt modelId="{732C8360-1B4C-4656-B6CF-A989BE2DEF5C}" type="parTrans" cxnId="{DE8C06BD-5A5A-476E-9914-12F85F40850A}">
      <dgm:prSet/>
      <dgm:spPr/>
      <dgm:t>
        <a:bodyPr/>
        <a:lstStyle/>
        <a:p>
          <a:endParaRPr lang="es-ES" sz="1400">
            <a:latin typeface="Segoe UI Semibold" panose="020B0702040204020203" pitchFamily="34" charset="0"/>
            <a:cs typeface="Segoe UI Semibold" panose="020B0702040204020203" pitchFamily="34" charset="0"/>
          </a:endParaRPr>
        </a:p>
      </dgm:t>
    </dgm:pt>
    <dgm:pt modelId="{E851BCD9-6A96-4279-8F70-919DED8FEB9B}" type="sibTrans" cxnId="{DE8C06BD-5A5A-476E-9914-12F85F40850A}">
      <dgm:prSet/>
      <dgm:spPr/>
      <dgm:t>
        <a:bodyPr/>
        <a:lstStyle/>
        <a:p>
          <a:endParaRPr lang="es-ES" sz="1400">
            <a:latin typeface="Segoe UI Semibold" panose="020B0702040204020203" pitchFamily="34" charset="0"/>
            <a:cs typeface="Segoe UI Semibold" panose="020B0702040204020203" pitchFamily="34" charset="0"/>
          </a:endParaRPr>
        </a:p>
      </dgm:t>
    </dgm:pt>
    <dgm:pt modelId="{845629F5-8A53-4130-897E-1D9486D724A8}">
      <dgm:prSet phldrT="[Texto]" custT="1"/>
      <dgm:spPr/>
      <dgm:t>
        <a:bodyPr/>
        <a:lstStyle/>
        <a:p>
          <a:r>
            <a:rPr lang="es-ES" sz="1400" dirty="0">
              <a:latin typeface="Segoe UI Semibold" panose="020B0702040204020203" pitchFamily="34" charset="0"/>
              <a:cs typeface="Segoe UI Semibold" panose="020B0702040204020203" pitchFamily="34" charset="0"/>
            </a:rPr>
            <a:t>Conservación del patrimonio natural y cultural</a:t>
          </a:r>
        </a:p>
        <a:p>
          <a:r>
            <a:rPr lang="es-ES" sz="1400" dirty="0">
              <a:latin typeface="Segoe UI Semibold" panose="020B0702040204020203" pitchFamily="34" charset="0"/>
              <a:cs typeface="Segoe UI Semibold" panose="020B0702040204020203" pitchFamily="34" charset="0"/>
            </a:rPr>
            <a:t>Interesado 48%</a:t>
          </a:r>
        </a:p>
        <a:p>
          <a:r>
            <a:rPr lang="es-ES" sz="1400" dirty="0">
              <a:latin typeface="Segoe UI Semibold" panose="020B0702040204020203" pitchFamily="34" charset="0"/>
              <a:cs typeface="Segoe UI Semibold" panose="020B0702040204020203" pitchFamily="34" charset="0"/>
            </a:rPr>
            <a:t>Muy interesado28%</a:t>
          </a:r>
        </a:p>
      </dgm:t>
    </dgm:pt>
    <dgm:pt modelId="{98D6BECB-2A8B-4C10-B0CA-91D513657C1B}" type="sibTrans" cxnId="{1D3AEF63-883E-4C3F-A649-99A64DFCB405}">
      <dgm:prSet/>
      <dgm:spPr/>
      <dgm:t>
        <a:bodyPr/>
        <a:lstStyle/>
        <a:p>
          <a:endParaRPr lang="es-EC"/>
        </a:p>
      </dgm:t>
    </dgm:pt>
    <dgm:pt modelId="{E9ED3AE4-1671-4D1F-B283-54F5E15D5A91}" type="parTrans" cxnId="{1D3AEF63-883E-4C3F-A649-99A64DFCB405}">
      <dgm:prSet/>
      <dgm:spPr/>
      <dgm:t>
        <a:bodyPr/>
        <a:lstStyle/>
        <a:p>
          <a:endParaRPr lang="es-EC"/>
        </a:p>
      </dgm:t>
    </dgm:pt>
    <dgm:pt modelId="{5A71CC38-070E-4FFB-B620-CDA2C2653AE8}" type="pres">
      <dgm:prSet presAssocID="{C121D8D8-4BCC-4906-B366-317D72FB6824}" presName="diagram" presStyleCnt="0">
        <dgm:presLayoutVars>
          <dgm:dir/>
          <dgm:resizeHandles val="exact"/>
        </dgm:presLayoutVars>
      </dgm:prSet>
      <dgm:spPr/>
    </dgm:pt>
    <dgm:pt modelId="{CDE962C7-AB34-4C23-8807-08B1FD9FB203}" type="pres">
      <dgm:prSet presAssocID="{6E6CBF99-8C6E-4258-A5CF-D74615A0ACAF}" presName="node" presStyleLbl="node1" presStyleIdx="0" presStyleCnt="10">
        <dgm:presLayoutVars>
          <dgm:bulletEnabled val="1"/>
        </dgm:presLayoutVars>
      </dgm:prSet>
      <dgm:spPr/>
    </dgm:pt>
    <dgm:pt modelId="{7D4BF9E5-8FE6-4EC6-B176-DF9935A959AC}" type="pres">
      <dgm:prSet presAssocID="{6F008562-2D54-4B69-9CB9-884431C86D1A}" presName="sibTrans" presStyleCnt="0"/>
      <dgm:spPr/>
    </dgm:pt>
    <dgm:pt modelId="{8BDFD687-DA1C-475C-A4D0-147AD536B1BA}" type="pres">
      <dgm:prSet presAssocID="{E279B431-73B7-400F-9691-6135E0D51503}" presName="node" presStyleLbl="node1" presStyleIdx="1" presStyleCnt="10">
        <dgm:presLayoutVars>
          <dgm:bulletEnabled val="1"/>
        </dgm:presLayoutVars>
      </dgm:prSet>
      <dgm:spPr/>
    </dgm:pt>
    <dgm:pt modelId="{E508C89B-DA0B-4668-8994-1D6EB0F6F2C0}" type="pres">
      <dgm:prSet presAssocID="{53D27598-C6EC-4208-B0AA-B3C9B2F4FDE1}" presName="sibTrans" presStyleCnt="0"/>
      <dgm:spPr/>
    </dgm:pt>
    <dgm:pt modelId="{A1D49E24-5C1E-4FB4-A44E-C1E8DB728441}" type="pres">
      <dgm:prSet presAssocID="{54D8A6F5-230D-41EA-8454-C1A3A5FED33A}" presName="node" presStyleLbl="node1" presStyleIdx="2" presStyleCnt="10">
        <dgm:presLayoutVars>
          <dgm:bulletEnabled val="1"/>
        </dgm:presLayoutVars>
      </dgm:prSet>
      <dgm:spPr/>
    </dgm:pt>
    <dgm:pt modelId="{6B959C7A-FB0D-475B-9147-D8E444CE9DA2}" type="pres">
      <dgm:prSet presAssocID="{1D0895E0-A206-4625-98F2-A453AECF1F79}" presName="sibTrans" presStyleCnt="0"/>
      <dgm:spPr/>
    </dgm:pt>
    <dgm:pt modelId="{2D31C74D-0AF7-4FC0-8129-2D84BBE81745}" type="pres">
      <dgm:prSet presAssocID="{A698F42D-5867-4BF3-B2BF-8A6DF243A5E2}" presName="node" presStyleLbl="node1" presStyleIdx="3" presStyleCnt="10">
        <dgm:presLayoutVars>
          <dgm:bulletEnabled val="1"/>
        </dgm:presLayoutVars>
      </dgm:prSet>
      <dgm:spPr/>
    </dgm:pt>
    <dgm:pt modelId="{2E0B3964-FA9E-4CFF-AD6E-4DA8FF406EE3}" type="pres">
      <dgm:prSet presAssocID="{385D0FEF-70D6-467F-87D3-C1C9D4F45D64}" presName="sibTrans" presStyleCnt="0"/>
      <dgm:spPr/>
    </dgm:pt>
    <dgm:pt modelId="{9AF8172F-32E7-4DA2-BBBB-BF398DBE5B8B}" type="pres">
      <dgm:prSet presAssocID="{08640218-024E-40B5-BEAD-ADEEFF70005A}" presName="node" presStyleLbl="node1" presStyleIdx="4" presStyleCnt="10">
        <dgm:presLayoutVars>
          <dgm:bulletEnabled val="1"/>
        </dgm:presLayoutVars>
      </dgm:prSet>
      <dgm:spPr/>
    </dgm:pt>
    <dgm:pt modelId="{FD7D8B7C-79A0-4D87-8D8A-84177474F604}" type="pres">
      <dgm:prSet presAssocID="{AC4F5D9E-5B9C-4E5E-BAD7-90CCA82B8F4B}" presName="sibTrans" presStyleCnt="0"/>
      <dgm:spPr/>
    </dgm:pt>
    <dgm:pt modelId="{FCC466F9-FFC9-439C-956E-7EBB3B42BA46}" type="pres">
      <dgm:prSet presAssocID="{95B8A2E1-F0CC-4978-A6BC-4025C2E2C747}" presName="node" presStyleLbl="node1" presStyleIdx="5" presStyleCnt="10">
        <dgm:presLayoutVars>
          <dgm:bulletEnabled val="1"/>
        </dgm:presLayoutVars>
      </dgm:prSet>
      <dgm:spPr/>
    </dgm:pt>
    <dgm:pt modelId="{C21A2354-B752-41CD-BFCE-B81858EB7625}" type="pres">
      <dgm:prSet presAssocID="{8E97230A-A514-4E48-9A68-47759ED2FAC2}" presName="sibTrans" presStyleCnt="0"/>
      <dgm:spPr/>
    </dgm:pt>
    <dgm:pt modelId="{D5F0FF6D-5B97-4281-BAEF-4EC65E64BE6E}" type="pres">
      <dgm:prSet presAssocID="{7282A213-B5AB-448B-A946-591AEB30742D}" presName="node" presStyleLbl="node1" presStyleIdx="6" presStyleCnt="10" custLinFactX="100000" custLinFactNeighborX="118512" custLinFactNeighborY="-2820">
        <dgm:presLayoutVars>
          <dgm:bulletEnabled val="1"/>
        </dgm:presLayoutVars>
      </dgm:prSet>
      <dgm:spPr/>
    </dgm:pt>
    <dgm:pt modelId="{D231C870-8C89-4800-8451-868D8A3D3E1D}" type="pres">
      <dgm:prSet presAssocID="{7F45E486-F282-46DE-AAB6-2ED5CC380B91}" presName="sibTrans" presStyleCnt="0"/>
      <dgm:spPr/>
    </dgm:pt>
    <dgm:pt modelId="{4F84A425-246E-421B-982E-7F6BD9B03629}" type="pres">
      <dgm:prSet presAssocID="{A7072A32-CBCE-48BC-ABDE-EC00DB0121CA}" presName="node" presStyleLbl="node1" presStyleIdx="7" presStyleCnt="10" custLinFactX="-8170" custLinFactNeighborX="-100000" custLinFactNeighborY="-2820">
        <dgm:presLayoutVars>
          <dgm:bulletEnabled val="1"/>
        </dgm:presLayoutVars>
      </dgm:prSet>
      <dgm:spPr/>
    </dgm:pt>
    <dgm:pt modelId="{ABCD0A90-1A49-45B5-A34D-AC524492474C}" type="pres">
      <dgm:prSet presAssocID="{B046BA16-530A-4EAF-AFEC-8BE0D931E3FB}" presName="sibTrans" presStyleCnt="0"/>
      <dgm:spPr/>
    </dgm:pt>
    <dgm:pt modelId="{27EB6DF6-622C-4C32-BD80-385ECE6E0DEA}" type="pres">
      <dgm:prSet presAssocID="{EAEABA67-C9D5-4474-89BF-1AB8F3AD2396}" presName="node" presStyleLbl="node1" presStyleIdx="8" presStyleCnt="10" custLinFactX="-11483" custLinFactNeighborX="-100000" custLinFactNeighborY="-2820">
        <dgm:presLayoutVars>
          <dgm:bulletEnabled val="1"/>
        </dgm:presLayoutVars>
      </dgm:prSet>
      <dgm:spPr/>
    </dgm:pt>
    <dgm:pt modelId="{018FBC82-BAC2-4010-B97E-0ABAC2339DD2}" type="pres">
      <dgm:prSet presAssocID="{E851BCD9-6A96-4279-8F70-919DED8FEB9B}" presName="sibTrans" presStyleCnt="0"/>
      <dgm:spPr/>
    </dgm:pt>
    <dgm:pt modelId="{5D5A8E17-D85D-4A19-AE76-33BF2089FC21}" type="pres">
      <dgm:prSet presAssocID="{845629F5-8A53-4130-897E-1D9486D724A8}" presName="node" presStyleLbl="node1" presStyleIdx="9" presStyleCnt="10" custLinFactNeighborX="-1488" custLinFactNeighborY="-4164">
        <dgm:presLayoutVars>
          <dgm:bulletEnabled val="1"/>
        </dgm:presLayoutVars>
      </dgm:prSet>
      <dgm:spPr/>
    </dgm:pt>
  </dgm:ptLst>
  <dgm:cxnLst>
    <dgm:cxn modelId="{279E8A0C-34A3-431C-BA87-F25D548A69B6}" type="presOf" srcId="{845629F5-8A53-4130-897E-1D9486D724A8}" destId="{5D5A8E17-D85D-4A19-AE76-33BF2089FC21}" srcOrd="0" destOrd="0" presId="urn:microsoft.com/office/officeart/2005/8/layout/default"/>
    <dgm:cxn modelId="{0CEA5D24-7606-4691-9965-020147FCDAF8}" type="presOf" srcId="{95B8A2E1-F0CC-4978-A6BC-4025C2E2C747}" destId="{FCC466F9-FFC9-439C-956E-7EBB3B42BA46}" srcOrd="0" destOrd="0" presId="urn:microsoft.com/office/officeart/2005/8/layout/default"/>
    <dgm:cxn modelId="{F8961628-F409-463E-B569-D89DAC5F8C3B}" srcId="{C121D8D8-4BCC-4906-B366-317D72FB6824}" destId="{A7072A32-CBCE-48BC-ABDE-EC00DB0121CA}" srcOrd="7" destOrd="0" parTransId="{9DB47BB9-BDDE-41C6-9233-12A38E85D08B}" sibTransId="{B046BA16-530A-4EAF-AFEC-8BE0D931E3FB}"/>
    <dgm:cxn modelId="{C85A142E-BBAE-4132-B331-4706361F1499}" type="presOf" srcId="{7282A213-B5AB-448B-A946-591AEB30742D}" destId="{D5F0FF6D-5B97-4281-BAEF-4EC65E64BE6E}" srcOrd="0" destOrd="0" presId="urn:microsoft.com/office/officeart/2005/8/layout/default"/>
    <dgm:cxn modelId="{5B93A839-BC2F-45EB-8DE8-33791FFA253A}" type="presOf" srcId="{E279B431-73B7-400F-9691-6135E0D51503}" destId="{8BDFD687-DA1C-475C-A4D0-147AD536B1BA}" srcOrd="0" destOrd="0" presId="urn:microsoft.com/office/officeart/2005/8/layout/default"/>
    <dgm:cxn modelId="{1D3AEF63-883E-4C3F-A649-99A64DFCB405}" srcId="{C121D8D8-4BCC-4906-B366-317D72FB6824}" destId="{845629F5-8A53-4130-897E-1D9486D724A8}" srcOrd="9" destOrd="0" parTransId="{E9ED3AE4-1671-4D1F-B283-54F5E15D5A91}" sibTransId="{98D6BECB-2A8B-4C10-B0CA-91D513657C1B}"/>
    <dgm:cxn modelId="{48F01947-7DCF-405B-9173-6E9377B87D29}" srcId="{C121D8D8-4BCC-4906-B366-317D72FB6824}" destId="{95B8A2E1-F0CC-4978-A6BC-4025C2E2C747}" srcOrd="5" destOrd="0" parTransId="{3FBD4027-6DF7-42E5-8308-56454402E88F}" sibTransId="{8E97230A-A514-4E48-9A68-47759ED2FAC2}"/>
    <dgm:cxn modelId="{BF782269-3BF0-4086-86BA-6DB3BA462C88}" srcId="{C121D8D8-4BCC-4906-B366-317D72FB6824}" destId="{E279B431-73B7-400F-9691-6135E0D51503}" srcOrd="1" destOrd="0" parTransId="{7E662E1D-5F03-4817-A293-08A06D84544A}" sibTransId="{53D27598-C6EC-4208-B0AA-B3C9B2F4FDE1}"/>
    <dgm:cxn modelId="{1B14A04C-A8BC-48B8-B55D-107B5A501992}" srcId="{C121D8D8-4BCC-4906-B366-317D72FB6824}" destId="{54D8A6F5-230D-41EA-8454-C1A3A5FED33A}" srcOrd="2" destOrd="0" parTransId="{81C78E79-3E91-4BB1-81BA-6705B8C64D79}" sibTransId="{1D0895E0-A206-4625-98F2-A453AECF1F79}"/>
    <dgm:cxn modelId="{D415B27E-FB10-4D70-8579-32C156E98EBF}" srcId="{C121D8D8-4BCC-4906-B366-317D72FB6824}" destId="{7282A213-B5AB-448B-A946-591AEB30742D}" srcOrd="6" destOrd="0" parTransId="{7B6B8D4E-0CBE-4A9E-AF18-C34CB28289A4}" sibTransId="{7F45E486-F282-46DE-AAB6-2ED5CC380B91}"/>
    <dgm:cxn modelId="{53117A8D-AA8E-4E55-995C-E4A20C1A7AED}" type="presOf" srcId="{6E6CBF99-8C6E-4258-A5CF-D74615A0ACAF}" destId="{CDE962C7-AB34-4C23-8807-08B1FD9FB203}" srcOrd="0" destOrd="0" presId="urn:microsoft.com/office/officeart/2005/8/layout/default"/>
    <dgm:cxn modelId="{A47B4DAE-ECEA-4B41-A020-4919EFF3C050}" srcId="{C121D8D8-4BCC-4906-B366-317D72FB6824}" destId="{A698F42D-5867-4BF3-B2BF-8A6DF243A5E2}" srcOrd="3" destOrd="0" parTransId="{F2701D2D-5B3E-49EA-B3C3-A8EF0B269E90}" sibTransId="{385D0FEF-70D6-467F-87D3-C1C9D4F45D64}"/>
    <dgm:cxn modelId="{08ACD3B3-26A6-47C7-8B98-9521CD6DEB07}" type="presOf" srcId="{08640218-024E-40B5-BEAD-ADEEFF70005A}" destId="{9AF8172F-32E7-4DA2-BBBB-BF398DBE5B8B}" srcOrd="0" destOrd="0" presId="urn:microsoft.com/office/officeart/2005/8/layout/default"/>
    <dgm:cxn modelId="{45DBD3B7-AD05-4D27-8E07-BDB68C6BA06C}" type="presOf" srcId="{A7072A32-CBCE-48BC-ABDE-EC00DB0121CA}" destId="{4F84A425-246E-421B-982E-7F6BD9B03629}" srcOrd="0" destOrd="0" presId="urn:microsoft.com/office/officeart/2005/8/layout/default"/>
    <dgm:cxn modelId="{526383B9-B950-4D3F-AB44-D4E3FF6A71DD}" srcId="{C121D8D8-4BCC-4906-B366-317D72FB6824}" destId="{6E6CBF99-8C6E-4258-A5CF-D74615A0ACAF}" srcOrd="0" destOrd="0" parTransId="{86C1FD31-70E3-4B59-9C95-8904561573ED}" sibTransId="{6F008562-2D54-4B69-9CB9-884431C86D1A}"/>
    <dgm:cxn modelId="{DE8C06BD-5A5A-476E-9914-12F85F40850A}" srcId="{C121D8D8-4BCC-4906-B366-317D72FB6824}" destId="{EAEABA67-C9D5-4474-89BF-1AB8F3AD2396}" srcOrd="8" destOrd="0" parTransId="{732C8360-1B4C-4656-B6CF-A989BE2DEF5C}" sibTransId="{E851BCD9-6A96-4279-8F70-919DED8FEB9B}"/>
    <dgm:cxn modelId="{F26C11C4-E114-4CC2-8C28-14BB0C2F0578}" type="presOf" srcId="{A698F42D-5867-4BF3-B2BF-8A6DF243A5E2}" destId="{2D31C74D-0AF7-4FC0-8129-2D84BBE81745}" srcOrd="0" destOrd="0" presId="urn:microsoft.com/office/officeart/2005/8/layout/default"/>
    <dgm:cxn modelId="{DF54CBCE-1DC1-4F49-A442-9AB99C222F69}" type="presOf" srcId="{C121D8D8-4BCC-4906-B366-317D72FB6824}" destId="{5A71CC38-070E-4FFB-B620-CDA2C2653AE8}" srcOrd="0" destOrd="0" presId="urn:microsoft.com/office/officeart/2005/8/layout/default"/>
    <dgm:cxn modelId="{4D562FD5-64A3-4F08-966C-21AF8EDAF331}" type="presOf" srcId="{54D8A6F5-230D-41EA-8454-C1A3A5FED33A}" destId="{A1D49E24-5C1E-4FB4-A44E-C1E8DB728441}" srcOrd="0" destOrd="0" presId="urn:microsoft.com/office/officeart/2005/8/layout/default"/>
    <dgm:cxn modelId="{C5E3DBDA-8926-4420-8BEF-47766724CDD8}" srcId="{C121D8D8-4BCC-4906-B366-317D72FB6824}" destId="{08640218-024E-40B5-BEAD-ADEEFF70005A}" srcOrd="4" destOrd="0" parTransId="{5AF9BAEF-7EE2-4E48-B4C2-D9837477E16A}" sibTransId="{AC4F5D9E-5B9C-4E5E-BAD7-90CCA82B8F4B}"/>
    <dgm:cxn modelId="{92C294E3-D4D8-45EC-B7EC-C03B7D17934E}" type="presOf" srcId="{EAEABA67-C9D5-4474-89BF-1AB8F3AD2396}" destId="{27EB6DF6-622C-4C32-BD80-385ECE6E0DEA}" srcOrd="0" destOrd="0" presId="urn:microsoft.com/office/officeart/2005/8/layout/default"/>
    <dgm:cxn modelId="{BB58422A-540E-4F0F-A2F3-039A2A1D91D5}" type="presParOf" srcId="{5A71CC38-070E-4FFB-B620-CDA2C2653AE8}" destId="{CDE962C7-AB34-4C23-8807-08B1FD9FB203}" srcOrd="0" destOrd="0" presId="urn:microsoft.com/office/officeart/2005/8/layout/default"/>
    <dgm:cxn modelId="{649DD6C1-0A79-48BA-BA65-59CB0740D997}" type="presParOf" srcId="{5A71CC38-070E-4FFB-B620-CDA2C2653AE8}" destId="{7D4BF9E5-8FE6-4EC6-B176-DF9935A959AC}" srcOrd="1" destOrd="0" presId="urn:microsoft.com/office/officeart/2005/8/layout/default"/>
    <dgm:cxn modelId="{DBAE8DB5-BEC3-455A-8F23-BBC9555506ED}" type="presParOf" srcId="{5A71CC38-070E-4FFB-B620-CDA2C2653AE8}" destId="{8BDFD687-DA1C-475C-A4D0-147AD536B1BA}" srcOrd="2" destOrd="0" presId="urn:microsoft.com/office/officeart/2005/8/layout/default"/>
    <dgm:cxn modelId="{BF56E3D5-85ED-42D3-9814-548AE97CABC1}" type="presParOf" srcId="{5A71CC38-070E-4FFB-B620-CDA2C2653AE8}" destId="{E508C89B-DA0B-4668-8994-1D6EB0F6F2C0}" srcOrd="3" destOrd="0" presId="urn:microsoft.com/office/officeart/2005/8/layout/default"/>
    <dgm:cxn modelId="{6B6FDD1D-1AE6-44DF-A034-B9AC4C1D3941}" type="presParOf" srcId="{5A71CC38-070E-4FFB-B620-CDA2C2653AE8}" destId="{A1D49E24-5C1E-4FB4-A44E-C1E8DB728441}" srcOrd="4" destOrd="0" presId="urn:microsoft.com/office/officeart/2005/8/layout/default"/>
    <dgm:cxn modelId="{ADF7ECAB-9C92-4934-AA2C-F9DE245819C1}" type="presParOf" srcId="{5A71CC38-070E-4FFB-B620-CDA2C2653AE8}" destId="{6B959C7A-FB0D-475B-9147-D8E444CE9DA2}" srcOrd="5" destOrd="0" presId="urn:microsoft.com/office/officeart/2005/8/layout/default"/>
    <dgm:cxn modelId="{F7F2A585-2CB2-43B4-8E1B-9FFDE921A24D}" type="presParOf" srcId="{5A71CC38-070E-4FFB-B620-CDA2C2653AE8}" destId="{2D31C74D-0AF7-4FC0-8129-2D84BBE81745}" srcOrd="6" destOrd="0" presId="urn:microsoft.com/office/officeart/2005/8/layout/default"/>
    <dgm:cxn modelId="{AC2C1234-AAA6-4D33-8E69-BFFB4580BC4B}" type="presParOf" srcId="{5A71CC38-070E-4FFB-B620-CDA2C2653AE8}" destId="{2E0B3964-FA9E-4CFF-AD6E-4DA8FF406EE3}" srcOrd="7" destOrd="0" presId="urn:microsoft.com/office/officeart/2005/8/layout/default"/>
    <dgm:cxn modelId="{5AA0BF00-03CC-4014-9840-55FF2851285C}" type="presParOf" srcId="{5A71CC38-070E-4FFB-B620-CDA2C2653AE8}" destId="{9AF8172F-32E7-4DA2-BBBB-BF398DBE5B8B}" srcOrd="8" destOrd="0" presId="urn:microsoft.com/office/officeart/2005/8/layout/default"/>
    <dgm:cxn modelId="{27C8E058-569F-47CA-8E17-B44359E93D92}" type="presParOf" srcId="{5A71CC38-070E-4FFB-B620-CDA2C2653AE8}" destId="{FD7D8B7C-79A0-4D87-8D8A-84177474F604}" srcOrd="9" destOrd="0" presId="urn:microsoft.com/office/officeart/2005/8/layout/default"/>
    <dgm:cxn modelId="{E56ECB51-7E74-4139-8DCF-2D71884CA980}" type="presParOf" srcId="{5A71CC38-070E-4FFB-B620-CDA2C2653AE8}" destId="{FCC466F9-FFC9-439C-956E-7EBB3B42BA46}" srcOrd="10" destOrd="0" presId="urn:microsoft.com/office/officeart/2005/8/layout/default"/>
    <dgm:cxn modelId="{72C025B7-64A7-4944-84F7-F8C1D92473DB}" type="presParOf" srcId="{5A71CC38-070E-4FFB-B620-CDA2C2653AE8}" destId="{C21A2354-B752-41CD-BFCE-B81858EB7625}" srcOrd="11" destOrd="0" presId="urn:microsoft.com/office/officeart/2005/8/layout/default"/>
    <dgm:cxn modelId="{6B7DF7AD-19B3-46B6-B349-4CF3318CD60E}" type="presParOf" srcId="{5A71CC38-070E-4FFB-B620-CDA2C2653AE8}" destId="{D5F0FF6D-5B97-4281-BAEF-4EC65E64BE6E}" srcOrd="12" destOrd="0" presId="urn:microsoft.com/office/officeart/2005/8/layout/default"/>
    <dgm:cxn modelId="{5CD7BA31-D3A6-4FC2-B615-AAA650790989}" type="presParOf" srcId="{5A71CC38-070E-4FFB-B620-CDA2C2653AE8}" destId="{D231C870-8C89-4800-8451-868D8A3D3E1D}" srcOrd="13" destOrd="0" presId="urn:microsoft.com/office/officeart/2005/8/layout/default"/>
    <dgm:cxn modelId="{8DDDA730-3FF6-467F-A236-97C00071DD7B}" type="presParOf" srcId="{5A71CC38-070E-4FFB-B620-CDA2C2653AE8}" destId="{4F84A425-246E-421B-982E-7F6BD9B03629}" srcOrd="14" destOrd="0" presId="urn:microsoft.com/office/officeart/2005/8/layout/default"/>
    <dgm:cxn modelId="{E9FF84DB-8452-4CEB-A706-F734D0C05440}" type="presParOf" srcId="{5A71CC38-070E-4FFB-B620-CDA2C2653AE8}" destId="{ABCD0A90-1A49-45B5-A34D-AC524492474C}" srcOrd="15" destOrd="0" presId="urn:microsoft.com/office/officeart/2005/8/layout/default"/>
    <dgm:cxn modelId="{0AB7F69B-51CE-4A34-AC8F-C21326675E18}" type="presParOf" srcId="{5A71CC38-070E-4FFB-B620-CDA2C2653AE8}" destId="{27EB6DF6-622C-4C32-BD80-385ECE6E0DEA}" srcOrd="16" destOrd="0" presId="urn:microsoft.com/office/officeart/2005/8/layout/default"/>
    <dgm:cxn modelId="{E023AA27-04BD-417C-8D3E-1E6E6F254BF2}" type="presParOf" srcId="{5A71CC38-070E-4FFB-B620-CDA2C2653AE8}" destId="{018FBC82-BAC2-4010-B97E-0ABAC2339DD2}" srcOrd="17" destOrd="0" presId="urn:microsoft.com/office/officeart/2005/8/layout/default"/>
    <dgm:cxn modelId="{FD667650-68BE-4A5E-B885-EF62A18A9445}" type="presParOf" srcId="{5A71CC38-070E-4FFB-B620-CDA2C2653AE8}" destId="{5D5A8E17-D85D-4A19-AE76-33BF2089FC21}"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77000C4-C456-4289-93E4-FBBD655BFE97}" type="doc">
      <dgm:prSet loTypeId="urn:microsoft.com/office/officeart/2005/8/layout/vList5" loCatId="list" qsTypeId="urn:microsoft.com/office/officeart/2005/8/quickstyle/simple1" qsCatId="simple" csTypeId="urn:microsoft.com/office/officeart/2005/8/colors/accent3_4" csCatId="accent3" phldr="1"/>
      <dgm:spPr/>
      <dgm:t>
        <a:bodyPr/>
        <a:lstStyle/>
        <a:p>
          <a:endParaRPr lang="es-EC"/>
        </a:p>
      </dgm:t>
    </dgm:pt>
    <dgm:pt modelId="{83B37F2F-51DB-4AC7-B775-EF5C6788E52F}">
      <dgm:prSet phldrT="[Texto]" custT="1"/>
      <dgm:spPr/>
      <dgm:t>
        <a:bodyPr/>
        <a:lstStyle/>
        <a:p>
          <a:r>
            <a:rPr lang="es-EC" sz="1200" dirty="0">
              <a:solidFill>
                <a:schemeClr val="tx1">
                  <a:lumMod val="75000"/>
                  <a:lumOff val="25000"/>
                </a:schemeClr>
              </a:solidFill>
            </a:rPr>
            <a:t>Tour es un modelo piloto que se adoptó a un fin de semana</a:t>
          </a:r>
        </a:p>
      </dgm:t>
    </dgm:pt>
    <dgm:pt modelId="{0A03FD91-C039-46B3-9727-2976B9476374}" type="parTrans" cxnId="{C4A624C7-AB34-4D99-A472-FDAEC0687CC5}">
      <dgm:prSet/>
      <dgm:spPr/>
      <dgm:t>
        <a:bodyPr/>
        <a:lstStyle/>
        <a:p>
          <a:endParaRPr lang="es-EC"/>
        </a:p>
      </dgm:t>
    </dgm:pt>
    <dgm:pt modelId="{E06FE167-382D-4B36-BB12-0A7CD7760FC7}" type="sibTrans" cxnId="{C4A624C7-AB34-4D99-A472-FDAEC0687CC5}">
      <dgm:prSet/>
      <dgm:spPr/>
      <dgm:t>
        <a:bodyPr/>
        <a:lstStyle/>
        <a:p>
          <a:endParaRPr lang="es-EC"/>
        </a:p>
      </dgm:t>
    </dgm:pt>
    <dgm:pt modelId="{EA59C4D3-B74C-4EF7-A374-13F77868EF0E}">
      <dgm:prSet phldrT="[Texto]" custT="1"/>
      <dgm:spPr/>
      <dgm:t>
        <a:bodyPr/>
        <a:lstStyle/>
        <a:p>
          <a:r>
            <a:rPr lang="es-EC" sz="1200" dirty="0">
              <a:solidFill>
                <a:schemeClr val="tx1">
                  <a:lumMod val="75000"/>
                  <a:lumOff val="25000"/>
                </a:schemeClr>
              </a:solidFill>
            </a:rPr>
            <a:t>Este itinerario podría ser modificado en cuanto a actividades o emprendimientos turísticos que luego surjan además, se debe considerar que es importante promocionar la fiesta de los grandes líderes “</a:t>
          </a:r>
          <a:r>
            <a:rPr lang="es-EC" sz="1200" dirty="0" err="1">
              <a:solidFill>
                <a:schemeClr val="tx1">
                  <a:lumMod val="75000"/>
                  <a:lumOff val="25000"/>
                </a:schemeClr>
              </a:solidFill>
            </a:rPr>
            <a:t>Hatun</a:t>
          </a:r>
          <a:r>
            <a:rPr lang="es-EC" sz="1200" dirty="0">
              <a:solidFill>
                <a:schemeClr val="tx1">
                  <a:lumMod val="75000"/>
                  <a:lumOff val="25000"/>
                </a:schemeClr>
              </a:solidFill>
            </a:rPr>
            <a:t> </a:t>
          </a:r>
          <a:r>
            <a:rPr lang="es-EC" sz="1200" dirty="0" err="1">
              <a:solidFill>
                <a:schemeClr val="tx1">
                  <a:lumMod val="75000"/>
                  <a:lumOff val="25000"/>
                </a:schemeClr>
              </a:solidFill>
            </a:rPr>
            <a:t>Kuraka</a:t>
          </a:r>
          <a:r>
            <a:rPr lang="es-EC" sz="1200" dirty="0">
              <a:solidFill>
                <a:schemeClr val="tx1">
                  <a:lumMod val="75000"/>
                  <a:lumOff val="25000"/>
                </a:schemeClr>
              </a:solidFill>
            </a:rPr>
            <a:t> Raymi”.</a:t>
          </a:r>
        </a:p>
      </dgm:t>
    </dgm:pt>
    <dgm:pt modelId="{72D0E8DB-1892-42DA-972E-7EBA27378E80}" type="parTrans" cxnId="{4CCFF56E-CCA7-45A1-84EF-8416B537BB0C}">
      <dgm:prSet/>
      <dgm:spPr/>
      <dgm:t>
        <a:bodyPr/>
        <a:lstStyle/>
        <a:p>
          <a:endParaRPr lang="es-EC"/>
        </a:p>
      </dgm:t>
    </dgm:pt>
    <dgm:pt modelId="{6C81C615-68A1-4B63-9556-689427885930}" type="sibTrans" cxnId="{4CCFF56E-CCA7-45A1-84EF-8416B537BB0C}">
      <dgm:prSet/>
      <dgm:spPr/>
      <dgm:t>
        <a:bodyPr/>
        <a:lstStyle/>
        <a:p>
          <a:endParaRPr lang="es-EC"/>
        </a:p>
      </dgm:t>
    </dgm:pt>
    <dgm:pt modelId="{EA4173DC-F515-4008-BFAB-FC015DBDADA2}">
      <dgm:prSet phldrT="[Texto]" custT="1"/>
      <dgm:spPr/>
      <dgm:t>
        <a:bodyPr/>
        <a:lstStyle/>
        <a:p>
          <a:pPr>
            <a:buFont typeface="Symbol" panose="05050102010706020507" pitchFamily="18" charset="2"/>
            <a:buChar char=""/>
          </a:pPr>
          <a:r>
            <a:rPr lang="es-EC" sz="1200" dirty="0">
              <a:solidFill>
                <a:schemeClr val="tx1">
                  <a:lumMod val="75000"/>
                  <a:lumOff val="25000"/>
                </a:schemeClr>
              </a:solidFill>
            </a:rPr>
            <a:t>USD 45 dólares  en donde se incluye:</a:t>
          </a:r>
        </a:p>
      </dgm:t>
    </dgm:pt>
    <dgm:pt modelId="{8725B60B-9368-4C47-BA57-960C3E11972B}" type="parTrans" cxnId="{532E5E9C-823C-4AB7-87AE-8970A971C5CC}">
      <dgm:prSet/>
      <dgm:spPr/>
      <dgm:t>
        <a:bodyPr/>
        <a:lstStyle/>
        <a:p>
          <a:endParaRPr lang="es-EC"/>
        </a:p>
      </dgm:t>
    </dgm:pt>
    <dgm:pt modelId="{CE98B4B9-1C28-4D54-840A-19CADF819F84}" type="sibTrans" cxnId="{532E5E9C-823C-4AB7-87AE-8970A971C5CC}">
      <dgm:prSet/>
      <dgm:spPr/>
      <dgm:t>
        <a:bodyPr/>
        <a:lstStyle/>
        <a:p>
          <a:endParaRPr lang="es-EC"/>
        </a:p>
      </dgm:t>
    </dgm:pt>
    <dgm:pt modelId="{E9268596-2879-43A9-8AC3-B08876391F65}">
      <dgm:prSet phldrT="[Texto]" custT="1"/>
      <dgm:spPr/>
      <dgm:t>
        <a:bodyPr/>
        <a:lstStyle/>
        <a:p>
          <a:r>
            <a:rPr lang="es-EC" sz="1200" dirty="0">
              <a:solidFill>
                <a:schemeClr val="tx1">
                  <a:lumMod val="75000"/>
                  <a:lumOff val="25000"/>
                </a:schemeClr>
              </a:solidFill>
            </a:rPr>
            <a:t>No incluye </a:t>
          </a:r>
        </a:p>
      </dgm:t>
    </dgm:pt>
    <dgm:pt modelId="{1DCF5A31-C1EB-4DBE-9F45-B57BA0AD0A2F}" type="parTrans" cxnId="{2941143C-AEB6-44D3-8404-6A003C0E2F2F}">
      <dgm:prSet/>
      <dgm:spPr/>
      <dgm:t>
        <a:bodyPr/>
        <a:lstStyle/>
        <a:p>
          <a:endParaRPr lang="es-EC"/>
        </a:p>
      </dgm:t>
    </dgm:pt>
    <dgm:pt modelId="{83DC54E7-9C3C-4DC7-90BA-66E10049068A}" type="sibTrans" cxnId="{2941143C-AEB6-44D3-8404-6A003C0E2F2F}">
      <dgm:prSet/>
      <dgm:spPr/>
      <dgm:t>
        <a:bodyPr/>
        <a:lstStyle/>
        <a:p>
          <a:endParaRPr lang="es-EC"/>
        </a:p>
      </dgm:t>
    </dgm:pt>
    <dgm:pt modelId="{15089E9C-4A10-45A8-A3B0-71FFFEA195CC}">
      <dgm:prSet custT="1"/>
      <dgm:spPr/>
      <dgm:t>
        <a:bodyPr/>
        <a:lstStyle/>
        <a:p>
          <a:pPr>
            <a:buFont typeface="Symbol" panose="05050102010706020507" pitchFamily="18" charset="2"/>
            <a:buChar char=""/>
          </a:pPr>
          <a:r>
            <a:rPr lang="es-EC" sz="1200" dirty="0">
              <a:solidFill>
                <a:schemeClr val="tx1">
                  <a:lumMod val="75000"/>
                  <a:lumOff val="25000"/>
                </a:schemeClr>
              </a:solidFill>
            </a:rPr>
            <a:t>Detalles no especificados </a:t>
          </a:r>
        </a:p>
      </dgm:t>
    </dgm:pt>
    <dgm:pt modelId="{BDAE5310-09DE-45D3-B543-E84FBF4200D9}" type="parTrans" cxnId="{18F57872-2379-4CC9-B9E6-5A5614E7BE25}">
      <dgm:prSet/>
      <dgm:spPr/>
      <dgm:t>
        <a:bodyPr/>
        <a:lstStyle/>
        <a:p>
          <a:endParaRPr lang="es-EC"/>
        </a:p>
      </dgm:t>
    </dgm:pt>
    <dgm:pt modelId="{11DDE805-7F2C-4860-8B4F-F01F773E24E1}" type="sibTrans" cxnId="{18F57872-2379-4CC9-B9E6-5A5614E7BE25}">
      <dgm:prSet/>
      <dgm:spPr/>
      <dgm:t>
        <a:bodyPr/>
        <a:lstStyle/>
        <a:p>
          <a:endParaRPr lang="es-EC"/>
        </a:p>
      </dgm:t>
    </dgm:pt>
    <dgm:pt modelId="{6AF75CEF-32AA-4927-8C68-85CABE75EC14}">
      <dgm:prSet custT="1"/>
      <dgm:spPr/>
      <dgm:t>
        <a:bodyPr/>
        <a:lstStyle/>
        <a:p>
          <a:pPr>
            <a:buFont typeface="Symbol" panose="05050102010706020507" pitchFamily="18" charset="2"/>
            <a:buChar char=""/>
          </a:pPr>
          <a:r>
            <a:rPr lang="es-EC" sz="1200">
              <a:solidFill>
                <a:schemeClr val="tx1">
                  <a:lumMod val="75000"/>
                  <a:lumOff val="25000"/>
                </a:schemeClr>
              </a:solidFill>
            </a:rPr>
            <a:t>Propinas</a:t>
          </a:r>
          <a:endParaRPr lang="es-EC" sz="1200" dirty="0">
            <a:solidFill>
              <a:schemeClr val="tx1">
                <a:lumMod val="75000"/>
                <a:lumOff val="25000"/>
              </a:schemeClr>
            </a:solidFill>
          </a:endParaRPr>
        </a:p>
      </dgm:t>
    </dgm:pt>
    <dgm:pt modelId="{B2249BC9-5854-443D-A36B-D4B04F1AC745}" type="parTrans" cxnId="{81F9FBC6-95A3-4DEB-A390-0436827B2E4D}">
      <dgm:prSet/>
      <dgm:spPr/>
      <dgm:t>
        <a:bodyPr/>
        <a:lstStyle/>
        <a:p>
          <a:endParaRPr lang="es-EC"/>
        </a:p>
      </dgm:t>
    </dgm:pt>
    <dgm:pt modelId="{2BC430DD-5C4B-4578-B113-2B34298BADEA}" type="sibTrans" cxnId="{81F9FBC6-95A3-4DEB-A390-0436827B2E4D}">
      <dgm:prSet/>
      <dgm:spPr/>
      <dgm:t>
        <a:bodyPr/>
        <a:lstStyle/>
        <a:p>
          <a:endParaRPr lang="es-EC"/>
        </a:p>
      </dgm:t>
    </dgm:pt>
    <dgm:pt modelId="{D3AEB51B-ADC4-4DCD-870A-787969ABA7DC}">
      <dgm:prSet custT="1"/>
      <dgm:spPr/>
      <dgm:t>
        <a:bodyPr/>
        <a:lstStyle/>
        <a:p>
          <a:pPr>
            <a:buSzPts val="1000"/>
            <a:buFont typeface="Symbol" panose="05050102010706020507" pitchFamily="18" charset="2"/>
            <a:buChar char=""/>
          </a:pPr>
          <a:r>
            <a:rPr lang="es-EC" sz="1200" dirty="0">
              <a:solidFill>
                <a:schemeClr val="tx1">
                  <a:lumMod val="75000"/>
                  <a:lumOff val="25000"/>
                </a:schemeClr>
              </a:solidFill>
            </a:rPr>
            <a:t>Gafas de sol</a:t>
          </a:r>
        </a:p>
      </dgm:t>
    </dgm:pt>
    <dgm:pt modelId="{DD515463-3607-456E-82E0-A7443D5CAAE9}" type="parTrans" cxnId="{93A766E0-8E80-4292-B899-64BF0A6CA09F}">
      <dgm:prSet/>
      <dgm:spPr/>
      <dgm:t>
        <a:bodyPr/>
        <a:lstStyle/>
        <a:p>
          <a:endParaRPr lang="es-EC"/>
        </a:p>
      </dgm:t>
    </dgm:pt>
    <dgm:pt modelId="{5BA93A20-C1ED-49D8-8B54-0A520D16F8A6}" type="sibTrans" cxnId="{93A766E0-8E80-4292-B899-64BF0A6CA09F}">
      <dgm:prSet/>
      <dgm:spPr/>
      <dgm:t>
        <a:bodyPr/>
        <a:lstStyle/>
        <a:p>
          <a:endParaRPr lang="es-EC"/>
        </a:p>
      </dgm:t>
    </dgm:pt>
    <dgm:pt modelId="{F11E5FB3-B0F9-4FC8-B3A7-51445B74933A}">
      <dgm:prSet custT="1"/>
      <dgm:spPr/>
      <dgm:t>
        <a:bodyPr/>
        <a:lstStyle/>
        <a:p>
          <a:pPr>
            <a:buSzPts val="1000"/>
            <a:buFont typeface="Symbol" panose="05050102010706020507" pitchFamily="18" charset="2"/>
            <a:buChar char=""/>
          </a:pPr>
          <a:r>
            <a:rPr lang="es-EC" sz="1200" dirty="0">
              <a:solidFill>
                <a:schemeClr val="tx1">
                  <a:lumMod val="75000"/>
                  <a:lumOff val="25000"/>
                </a:schemeClr>
              </a:solidFill>
            </a:rPr>
            <a:t>Gorra</a:t>
          </a:r>
        </a:p>
      </dgm:t>
    </dgm:pt>
    <dgm:pt modelId="{2FF6E6F0-E86B-40AE-9B79-6011ADB96741}" type="parTrans" cxnId="{B92302C3-2934-41CE-918E-15D212A69098}">
      <dgm:prSet/>
      <dgm:spPr/>
      <dgm:t>
        <a:bodyPr/>
        <a:lstStyle/>
        <a:p>
          <a:endParaRPr lang="es-EC"/>
        </a:p>
      </dgm:t>
    </dgm:pt>
    <dgm:pt modelId="{95757336-81B5-491E-8341-329DEE78B44A}" type="sibTrans" cxnId="{B92302C3-2934-41CE-918E-15D212A69098}">
      <dgm:prSet/>
      <dgm:spPr/>
      <dgm:t>
        <a:bodyPr/>
        <a:lstStyle/>
        <a:p>
          <a:endParaRPr lang="es-EC"/>
        </a:p>
      </dgm:t>
    </dgm:pt>
    <dgm:pt modelId="{B60D39FE-D8DB-490D-A8C3-7923DD2F0CFD}">
      <dgm:prSet custT="1"/>
      <dgm:spPr/>
      <dgm:t>
        <a:bodyPr/>
        <a:lstStyle/>
        <a:p>
          <a:pPr>
            <a:buSzPts val="1000"/>
            <a:buFont typeface="Symbol" panose="05050102010706020507" pitchFamily="18" charset="2"/>
            <a:buChar char=""/>
          </a:pPr>
          <a:r>
            <a:rPr lang="es-EC" sz="1200" dirty="0">
              <a:solidFill>
                <a:schemeClr val="tx1">
                  <a:lumMod val="75000"/>
                  <a:lumOff val="25000"/>
                </a:schemeClr>
              </a:solidFill>
            </a:rPr>
            <a:t>Abrigo térmico o chompa</a:t>
          </a:r>
        </a:p>
      </dgm:t>
    </dgm:pt>
    <dgm:pt modelId="{5664AEF8-642F-4030-AE35-B9567C8146D1}" type="parTrans" cxnId="{D57FE9D8-1358-42B5-AFAA-17BBE94131BC}">
      <dgm:prSet/>
      <dgm:spPr/>
      <dgm:t>
        <a:bodyPr/>
        <a:lstStyle/>
        <a:p>
          <a:endParaRPr lang="es-EC"/>
        </a:p>
      </dgm:t>
    </dgm:pt>
    <dgm:pt modelId="{7FFC47D9-513E-4D24-A034-3129123751C7}" type="sibTrans" cxnId="{D57FE9D8-1358-42B5-AFAA-17BBE94131BC}">
      <dgm:prSet/>
      <dgm:spPr/>
      <dgm:t>
        <a:bodyPr/>
        <a:lstStyle/>
        <a:p>
          <a:endParaRPr lang="es-EC"/>
        </a:p>
      </dgm:t>
    </dgm:pt>
    <dgm:pt modelId="{66B82CF3-ED7B-425C-96D1-C8EF949295B9}">
      <dgm:prSet custT="1"/>
      <dgm:spPr/>
      <dgm:t>
        <a:bodyPr/>
        <a:lstStyle/>
        <a:p>
          <a:r>
            <a:rPr lang="es-EC" sz="1200" dirty="0">
              <a:solidFill>
                <a:schemeClr val="tx1">
                  <a:lumMod val="75000"/>
                  <a:lumOff val="25000"/>
                </a:schemeClr>
              </a:solidFill>
            </a:rPr>
            <a:t>Que llevar</a:t>
          </a:r>
        </a:p>
      </dgm:t>
    </dgm:pt>
    <dgm:pt modelId="{44548DB4-8F84-450C-8C7B-79DC8E8FB8A0}" type="sibTrans" cxnId="{5C527F44-458E-41B3-8C12-520D478AC2AD}">
      <dgm:prSet/>
      <dgm:spPr/>
      <dgm:t>
        <a:bodyPr/>
        <a:lstStyle/>
        <a:p>
          <a:endParaRPr lang="es-EC"/>
        </a:p>
      </dgm:t>
    </dgm:pt>
    <dgm:pt modelId="{83CE83E9-61D5-4F63-A585-1A933778BFB2}" type="parTrans" cxnId="{5C527F44-458E-41B3-8C12-520D478AC2AD}">
      <dgm:prSet/>
      <dgm:spPr/>
      <dgm:t>
        <a:bodyPr/>
        <a:lstStyle/>
        <a:p>
          <a:endParaRPr lang="es-EC"/>
        </a:p>
      </dgm:t>
    </dgm:pt>
    <dgm:pt modelId="{0578B3CB-9861-4698-A0D7-02B7FD624DE1}">
      <dgm:prSet phldrT="[Texto]" custT="1"/>
      <dgm:spPr/>
      <dgm:t>
        <a:bodyPr/>
        <a:lstStyle/>
        <a:p>
          <a:pPr>
            <a:buFont typeface="Symbol" panose="05050102010706020507" pitchFamily="18" charset="2"/>
            <a:buChar char=""/>
          </a:pPr>
          <a:r>
            <a:rPr lang="es-EC" sz="1200" dirty="0">
              <a:solidFill>
                <a:schemeClr val="tx1">
                  <a:lumMod val="75000"/>
                  <a:lumOff val="25000"/>
                </a:schemeClr>
              </a:solidFill>
            </a:rPr>
            <a:t>  Traslado 	</a:t>
          </a:r>
        </a:p>
        <a:p>
          <a:pPr>
            <a:buFont typeface="Symbol" panose="05050102010706020507" pitchFamily="18" charset="2"/>
            <a:buChar char=""/>
          </a:pPr>
          <a:r>
            <a:rPr lang="es-EC" sz="1200" dirty="0">
              <a:solidFill>
                <a:schemeClr val="tx1">
                  <a:lumMod val="75000"/>
                  <a:lumOff val="25000"/>
                </a:schemeClr>
              </a:solidFill>
            </a:rPr>
            <a:t>Guía Local </a:t>
          </a:r>
        </a:p>
        <a:p>
          <a:pPr>
            <a:buFont typeface="Symbol" panose="05050102010706020507" pitchFamily="18" charset="2"/>
            <a:buChar char=""/>
          </a:pPr>
          <a:r>
            <a:rPr lang="es-EC" sz="1200" dirty="0">
              <a:solidFill>
                <a:schemeClr val="tx1">
                  <a:lumMod val="75000"/>
                  <a:lumOff val="25000"/>
                </a:schemeClr>
              </a:solidFill>
            </a:rPr>
            <a:t>1 noche de alojamiento en Cabañas Balcón del Lago</a:t>
          </a:r>
        </a:p>
        <a:p>
          <a:pPr>
            <a:buFont typeface="Symbol" panose="05050102010706020507" pitchFamily="18" charset="2"/>
            <a:buChar char=""/>
          </a:pPr>
          <a:r>
            <a:rPr lang="es-EC" sz="1200" dirty="0">
              <a:solidFill>
                <a:schemeClr val="tx1">
                  <a:lumMod val="75000"/>
                  <a:lumOff val="25000"/>
                </a:schemeClr>
              </a:solidFill>
            </a:rPr>
            <a:t>Box Lunch</a:t>
          </a:r>
        </a:p>
        <a:p>
          <a:pPr>
            <a:buFont typeface="Symbol" panose="05050102010706020507" pitchFamily="18" charset="2"/>
            <a:buChar char=""/>
          </a:pPr>
          <a:r>
            <a:rPr lang="es-EC" sz="1200" dirty="0">
              <a:solidFill>
                <a:schemeClr val="tx1">
                  <a:lumMod val="75000"/>
                  <a:lumOff val="25000"/>
                </a:schemeClr>
              </a:solidFill>
            </a:rPr>
            <a:t>2 desayunos</a:t>
          </a:r>
        </a:p>
        <a:p>
          <a:pPr>
            <a:buFont typeface="Symbol" panose="05050102010706020507" pitchFamily="18" charset="2"/>
            <a:buChar char=""/>
          </a:pPr>
          <a:r>
            <a:rPr lang="es-EC" sz="1200" dirty="0">
              <a:solidFill>
                <a:schemeClr val="tx1">
                  <a:lumMod val="75000"/>
                  <a:lumOff val="25000"/>
                </a:schemeClr>
              </a:solidFill>
            </a:rPr>
            <a:t>2 almuerzos</a:t>
          </a:r>
        </a:p>
        <a:p>
          <a:pPr>
            <a:buFont typeface="Symbol" panose="05050102010706020507" pitchFamily="18" charset="2"/>
            <a:buChar char=""/>
          </a:pPr>
          <a:r>
            <a:rPr lang="es-EC" sz="1200" dirty="0">
              <a:solidFill>
                <a:schemeClr val="tx1">
                  <a:lumMod val="75000"/>
                  <a:lumOff val="25000"/>
                </a:schemeClr>
              </a:solidFill>
            </a:rPr>
            <a:t>1 cena</a:t>
          </a:r>
        </a:p>
      </dgm:t>
    </dgm:pt>
    <dgm:pt modelId="{AB668351-2D1F-4DA5-9F7E-A28B8AE5D761}" type="parTrans" cxnId="{821A8977-76E2-498B-BAE7-7D8D5808A922}">
      <dgm:prSet/>
      <dgm:spPr/>
      <dgm:t>
        <a:bodyPr/>
        <a:lstStyle/>
        <a:p>
          <a:endParaRPr lang="es-EC"/>
        </a:p>
      </dgm:t>
    </dgm:pt>
    <dgm:pt modelId="{811A972C-83D0-440A-9599-FE435FAD22FB}" type="sibTrans" cxnId="{821A8977-76E2-498B-BAE7-7D8D5808A922}">
      <dgm:prSet/>
      <dgm:spPr/>
      <dgm:t>
        <a:bodyPr/>
        <a:lstStyle/>
        <a:p>
          <a:endParaRPr lang="es-EC"/>
        </a:p>
      </dgm:t>
    </dgm:pt>
    <dgm:pt modelId="{EEC3B5A8-0584-49EE-B52B-7F975569ABCE}" type="pres">
      <dgm:prSet presAssocID="{777000C4-C456-4289-93E4-FBBD655BFE97}" presName="Name0" presStyleCnt="0">
        <dgm:presLayoutVars>
          <dgm:dir/>
          <dgm:animLvl val="lvl"/>
          <dgm:resizeHandles val="exact"/>
        </dgm:presLayoutVars>
      </dgm:prSet>
      <dgm:spPr/>
    </dgm:pt>
    <dgm:pt modelId="{C1B54B05-CE22-4D9B-8788-5720A9A4E616}" type="pres">
      <dgm:prSet presAssocID="{83B37F2F-51DB-4AC7-B775-EF5C6788E52F}" presName="linNode" presStyleCnt="0"/>
      <dgm:spPr/>
    </dgm:pt>
    <dgm:pt modelId="{D1FE2237-2729-4BC3-B0C4-0FFD021D2AB8}" type="pres">
      <dgm:prSet presAssocID="{83B37F2F-51DB-4AC7-B775-EF5C6788E52F}" presName="parentText" presStyleLbl="node1" presStyleIdx="0" presStyleCnt="4">
        <dgm:presLayoutVars>
          <dgm:chMax val="1"/>
          <dgm:bulletEnabled val="1"/>
        </dgm:presLayoutVars>
      </dgm:prSet>
      <dgm:spPr/>
    </dgm:pt>
    <dgm:pt modelId="{73D06815-37FA-43EA-BA23-6F5939D190BC}" type="pres">
      <dgm:prSet presAssocID="{83B37F2F-51DB-4AC7-B775-EF5C6788E52F}" presName="descendantText" presStyleLbl="alignAccFollowNode1" presStyleIdx="0" presStyleCnt="4">
        <dgm:presLayoutVars>
          <dgm:bulletEnabled val="1"/>
        </dgm:presLayoutVars>
      </dgm:prSet>
      <dgm:spPr/>
    </dgm:pt>
    <dgm:pt modelId="{3D94809C-71E7-4AC9-A1FB-81D3A6820DE1}" type="pres">
      <dgm:prSet presAssocID="{E06FE167-382D-4B36-BB12-0A7CD7760FC7}" presName="sp" presStyleCnt="0"/>
      <dgm:spPr/>
    </dgm:pt>
    <dgm:pt modelId="{85A7C5C4-E094-42BC-AEEE-19165375E4A3}" type="pres">
      <dgm:prSet presAssocID="{EA4173DC-F515-4008-BFAB-FC015DBDADA2}" presName="linNode" presStyleCnt="0"/>
      <dgm:spPr/>
    </dgm:pt>
    <dgm:pt modelId="{8683AC74-2900-4A9D-911C-07DAC04A5F0A}" type="pres">
      <dgm:prSet presAssocID="{EA4173DC-F515-4008-BFAB-FC015DBDADA2}" presName="parentText" presStyleLbl="node1" presStyleIdx="1" presStyleCnt="4">
        <dgm:presLayoutVars>
          <dgm:chMax val="1"/>
          <dgm:bulletEnabled val="1"/>
        </dgm:presLayoutVars>
      </dgm:prSet>
      <dgm:spPr/>
    </dgm:pt>
    <dgm:pt modelId="{ECF20597-F1B5-4FAE-A380-27EB359F0301}" type="pres">
      <dgm:prSet presAssocID="{EA4173DC-F515-4008-BFAB-FC015DBDADA2}" presName="descendantText" presStyleLbl="alignAccFollowNode1" presStyleIdx="1" presStyleCnt="4">
        <dgm:presLayoutVars>
          <dgm:bulletEnabled val="1"/>
        </dgm:presLayoutVars>
      </dgm:prSet>
      <dgm:spPr/>
    </dgm:pt>
    <dgm:pt modelId="{1517236A-DC21-4F3B-944C-42477DE1627A}" type="pres">
      <dgm:prSet presAssocID="{CE98B4B9-1C28-4D54-840A-19CADF819F84}" presName="sp" presStyleCnt="0"/>
      <dgm:spPr/>
    </dgm:pt>
    <dgm:pt modelId="{9C6E53AF-2FAB-4299-AD56-56603F823271}" type="pres">
      <dgm:prSet presAssocID="{E9268596-2879-43A9-8AC3-B08876391F65}" presName="linNode" presStyleCnt="0"/>
      <dgm:spPr/>
    </dgm:pt>
    <dgm:pt modelId="{66473183-125F-4700-AEBC-9B6A3718A261}" type="pres">
      <dgm:prSet presAssocID="{E9268596-2879-43A9-8AC3-B08876391F65}" presName="parentText" presStyleLbl="node1" presStyleIdx="2" presStyleCnt="4">
        <dgm:presLayoutVars>
          <dgm:chMax val="1"/>
          <dgm:bulletEnabled val="1"/>
        </dgm:presLayoutVars>
      </dgm:prSet>
      <dgm:spPr/>
    </dgm:pt>
    <dgm:pt modelId="{66D85089-DF01-4ECC-9D5F-864C3BC6028D}" type="pres">
      <dgm:prSet presAssocID="{E9268596-2879-43A9-8AC3-B08876391F65}" presName="descendantText" presStyleLbl="alignAccFollowNode1" presStyleIdx="2" presStyleCnt="4">
        <dgm:presLayoutVars>
          <dgm:bulletEnabled val="1"/>
        </dgm:presLayoutVars>
      </dgm:prSet>
      <dgm:spPr/>
    </dgm:pt>
    <dgm:pt modelId="{69FC23A5-ACBC-4C9B-A38A-E8A3407BEFA1}" type="pres">
      <dgm:prSet presAssocID="{83DC54E7-9C3C-4DC7-90BA-66E10049068A}" presName="sp" presStyleCnt="0"/>
      <dgm:spPr/>
    </dgm:pt>
    <dgm:pt modelId="{8150774F-DA15-47E1-8985-0A31D79B6A35}" type="pres">
      <dgm:prSet presAssocID="{66B82CF3-ED7B-425C-96D1-C8EF949295B9}" presName="linNode" presStyleCnt="0"/>
      <dgm:spPr/>
    </dgm:pt>
    <dgm:pt modelId="{C5B6F989-EB42-4D1E-9330-F8DAD0D918A7}" type="pres">
      <dgm:prSet presAssocID="{66B82CF3-ED7B-425C-96D1-C8EF949295B9}" presName="parentText" presStyleLbl="node1" presStyleIdx="3" presStyleCnt="4">
        <dgm:presLayoutVars>
          <dgm:chMax val="1"/>
          <dgm:bulletEnabled val="1"/>
        </dgm:presLayoutVars>
      </dgm:prSet>
      <dgm:spPr/>
    </dgm:pt>
    <dgm:pt modelId="{B0E0DB1A-9C2B-4B12-A3E5-34EC1E4F8A35}" type="pres">
      <dgm:prSet presAssocID="{66B82CF3-ED7B-425C-96D1-C8EF949295B9}" presName="descendantText" presStyleLbl="alignAccFollowNode1" presStyleIdx="3" presStyleCnt="4" custLinFactNeighborY="0">
        <dgm:presLayoutVars>
          <dgm:bulletEnabled val="1"/>
        </dgm:presLayoutVars>
      </dgm:prSet>
      <dgm:spPr/>
    </dgm:pt>
  </dgm:ptLst>
  <dgm:cxnLst>
    <dgm:cxn modelId="{89BCD823-639A-43B3-A078-C44C57750DF8}" type="presOf" srcId="{66B82CF3-ED7B-425C-96D1-C8EF949295B9}" destId="{C5B6F989-EB42-4D1E-9330-F8DAD0D918A7}" srcOrd="0" destOrd="0" presId="urn:microsoft.com/office/officeart/2005/8/layout/vList5"/>
    <dgm:cxn modelId="{2941143C-AEB6-44D3-8404-6A003C0E2F2F}" srcId="{777000C4-C456-4289-93E4-FBBD655BFE97}" destId="{E9268596-2879-43A9-8AC3-B08876391F65}" srcOrd="2" destOrd="0" parTransId="{1DCF5A31-C1EB-4DBE-9F45-B57BA0AD0A2F}" sibTransId="{83DC54E7-9C3C-4DC7-90BA-66E10049068A}"/>
    <dgm:cxn modelId="{CED0713D-C741-44C5-801C-15A873B4C6B3}" type="presOf" srcId="{E9268596-2879-43A9-8AC3-B08876391F65}" destId="{66473183-125F-4700-AEBC-9B6A3718A261}" srcOrd="0" destOrd="0" presId="urn:microsoft.com/office/officeart/2005/8/layout/vList5"/>
    <dgm:cxn modelId="{FC54CA5B-50EA-48A1-9B63-11256E85B27C}" type="presOf" srcId="{D3AEB51B-ADC4-4DCD-870A-787969ABA7DC}" destId="{B0E0DB1A-9C2B-4B12-A3E5-34EC1E4F8A35}" srcOrd="0" destOrd="0" presId="urn:microsoft.com/office/officeart/2005/8/layout/vList5"/>
    <dgm:cxn modelId="{5C527F44-458E-41B3-8C12-520D478AC2AD}" srcId="{777000C4-C456-4289-93E4-FBBD655BFE97}" destId="{66B82CF3-ED7B-425C-96D1-C8EF949295B9}" srcOrd="3" destOrd="0" parTransId="{83CE83E9-61D5-4F63-A585-1A933778BFB2}" sibTransId="{44548DB4-8F84-450C-8C7B-79DC8E8FB8A0}"/>
    <dgm:cxn modelId="{4CCFF56E-CCA7-45A1-84EF-8416B537BB0C}" srcId="{83B37F2F-51DB-4AC7-B775-EF5C6788E52F}" destId="{EA59C4D3-B74C-4EF7-A374-13F77868EF0E}" srcOrd="0" destOrd="0" parTransId="{72D0E8DB-1892-42DA-972E-7EBA27378E80}" sibTransId="{6C81C615-68A1-4B63-9556-689427885930}"/>
    <dgm:cxn modelId="{18F57872-2379-4CC9-B9E6-5A5614E7BE25}" srcId="{E9268596-2879-43A9-8AC3-B08876391F65}" destId="{15089E9C-4A10-45A8-A3B0-71FFFEA195CC}" srcOrd="0" destOrd="0" parTransId="{BDAE5310-09DE-45D3-B543-E84FBF4200D9}" sibTransId="{11DDE805-7F2C-4860-8B4F-F01F773E24E1}"/>
    <dgm:cxn modelId="{3D329F75-4D34-4821-A12A-64CBDABDD6B3}" type="presOf" srcId="{EA59C4D3-B74C-4EF7-A374-13F77868EF0E}" destId="{73D06815-37FA-43EA-BA23-6F5939D190BC}" srcOrd="0" destOrd="0" presId="urn:microsoft.com/office/officeart/2005/8/layout/vList5"/>
    <dgm:cxn modelId="{821A8977-76E2-498B-BAE7-7D8D5808A922}" srcId="{EA4173DC-F515-4008-BFAB-FC015DBDADA2}" destId="{0578B3CB-9861-4698-A0D7-02B7FD624DE1}" srcOrd="0" destOrd="0" parTransId="{AB668351-2D1F-4DA5-9F7E-A28B8AE5D761}" sibTransId="{811A972C-83D0-440A-9599-FE435FAD22FB}"/>
    <dgm:cxn modelId="{CFF84658-375C-49E1-AA90-BD6793BB7A94}" type="presOf" srcId="{777000C4-C456-4289-93E4-FBBD655BFE97}" destId="{EEC3B5A8-0584-49EE-B52B-7F975569ABCE}" srcOrd="0" destOrd="0" presId="urn:microsoft.com/office/officeart/2005/8/layout/vList5"/>
    <dgm:cxn modelId="{BAB5ED98-CCA4-4949-9957-4F74588020A3}" type="presOf" srcId="{15089E9C-4A10-45A8-A3B0-71FFFEA195CC}" destId="{66D85089-DF01-4ECC-9D5F-864C3BC6028D}" srcOrd="0" destOrd="0" presId="urn:microsoft.com/office/officeart/2005/8/layout/vList5"/>
    <dgm:cxn modelId="{532E5E9C-823C-4AB7-87AE-8970A971C5CC}" srcId="{777000C4-C456-4289-93E4-FBBD655BFE97}" destId="{EA4173DC-F515-4008-BFAB-FC015DBDADA2}" srcOrd="1" destOrd="0" parTransId="{8725B60B-9368-4C47-BA57-960C3E11972B}" sibTransId="{CE98B4B9-1C28-4D54-840A-19CADF819F84}"/>
    <dgm:cxn modelId="{4057C39D-4510-42AC-A0C9-6154B0993276}" type="presOf" srcId="{83B37F2F-51DB-4AC7-B775-EF5C6788E52F}" destId="{D1FE2237-2729-4BC3-B0C4-0FFD021D2AB8}" srcOrd="0" destOrd="0" presId="urn:microsoft.com/office/officeart/2005/8/layout/vList5"/>
    <dgm:cxn modelId="{191C01A5-7528-4E04-BA6E-5EA6F6B54E0A}" type="presOf" srcId="{0578B3CB-9861-4698-A0D7-02B7FD624DE1}" destId="{ECF20597-F1B5-4FAE-A380-27EB359F0301}" srcOrd="0" destOrd="0" presId="urn:microsoft.com/office/officeart/2005/8/layout/vList5"/>
    <dgm:cxn modelId="{9065E0A5-FB0A-45AB-A227-0293AE0C1F00}" type="presOf" srcId="{B60D39FE-D8DB-490D-A8C3-7923DD2F0CFD}" destId="{B0E0DB1A-9C2B-4B12-A3E5-34EC1E4F8A35}" srcOrd="0" destOrd="2" presId="urn:microsoft.com/office/officeart/2005/8/layout/vList5"/>
    <dgm:cxn modelId="{15B2B5AA-83B6-4373-96E3-125CF5158580}" type="presOf" srcId="{6AF75CEF-32AA-4927-8C68-85CABE75EC14}" destId="{66D85089-DF01-4ECC-9D5F-864C3BC6028D}" srcOrd="0" destOrd="1" presId="urn:microsoft.com/office/officeart/2005/8/layout/vList5"/>
    <dgm:cxn modelId="{957913AD-5D4D-45BA-9C3D-7DCA40473DE7}" type="presOf" srcId="{EA4173DC-F515-4008-BFAB-FC015DBDADA2}" destId="{8683AC74-2900-4A9D-911C-07DAC04A5F0A}" srcOrd="0" destOrd="0" presId="urn:microsoft.com/office/officeart/2005/8/layout/vList5"/>
    <dgm:cxn modelId="{B05AD3BE-FE88-4146-A571-9102D4077287}" type="presOf" srcId="{F11E5FB3-B0F9-4FC8-B3A7-51445B74933A}" destId="{B0E0DB1A-9C2B-4B12-A3E5-34EC1E4F8A35}" srcOrd="0" destOrd="1" presId="urn:microsoft.com/office/officeart/2005/8/layout/vList5"/>
    <dgm:cxn modelId="{B92302C3-2934-41CE-918E-15D212A69098}" srcId="{66B82CF3-ED7B-425C-96D1-C8EF949295B9}" destId="{F11E5FB3-B0F9-4FC8-B3A7-51445B74933A}" srcOrd="1" destOrd="0" parTransId="{2FF6E6F0-E86B-40AE-9B79-6011ADB96741}" sibTransId="{95757336-81B5-491E-8341-329DEE78B44A}"/>
    <dgm:cxn modelId="{81F9FBC6-95A3-4DEB-A390-0436827B2E4D}" srcId="{E9268596-2879-43A9-8AC3-B08876391F65}" destId="{6AF75CEF-32AA-4927-8C68-85CABE75EC14}" srcOrd="1" destOrd="0" parTransId="{B2249BC9-5854-443D-A36B-D4B04F1AC745}" sibTransId="{2BC430DD-5C4B-4578-B113-2B34298BADEA}"/>
    <dgm:cxn modelId="{C4A624C7-AB34-4D99-A472-FDAEC0687CC5}" srcId="{777000C4-C456-4289-93E4-FBBD655BFE97}" destId="{83B37F2F-51DB-4AC7-B775-EF5C6788E52F}" srcOrd="0" destOrd="0" parTransId="{0A03FD91-C039-46B3-9727-2976B9476374}" sibTransId="{E06FE167-382D-4B36-BB12-0A7CD7760FC7}"/>
    <dgm:cxn modelId="{D57FE9D8-1358-42B5-AFAA-17BBE94131BC}" srcId="{66B82CF3-ED7B-425C-96D1-C8EF949295B9}" destId="{B60D39FE-D8DB-490D-A8C3-7923DD2F0CFD}" srcOrd="2" destOrd="0" parTransId="{5664AEF8-642F-4030-AE35-B9567C8146D1}" sibTransId="{7FFC47D9-513E-4D24-A034-3129123751C7}"/>
    <dgm:cxn modelId="{93A766E0-8E80-4292-B899-64BF0A6CA09F}" srcId="{66B82CF3-ED7B-425C-96D1-C8EF949295B9}" destId="{D3AEB51B-ADC4-4DCD-870A-787969ABA7DC}" srcOrd="0" destOrd="0" parTransId="{DD515463-3607-456E-82E0-A7443D5CAAE9}" sibTransId="{5BA93A20-C1ED-49D8-8B54-0A520D16F8A6}"/>
    <dgm:cxn modelId="{F0F1B8D0-D17C-4A3F-8DFF-4124617FCF68}" type="presParOf" srcId="{EEC3B5A8-0584-49EE-B52B-7F975569ABCE}" destId="{C1B54B05-CE22-4D9B-8788-5720A9A4E616}" srcOrd="0" destOrd="0" presId="urn:microsoft.com/office/officeart/2005/8/layout/vList5"/>
    <dgm:cxn modelId="{87F65153-8658-450D-88FB-110C8C89B719}" type="presParOf" srcId="{C1B54B05-CE22-4D9B-8788-5720A9A4E616}" destId="{D1FE2237-2729-4BC3-B0C4-0FFD021D2AB8}" srcOrd="0" destOrd="0" presId="urn:microsoft.com/office/officeart/2005/8/layout/vList5"/>
    <dgm:cxn modelId="{86B23219-F597-41F8-8D48-DF32900EBAE1}" type="presParOf" srcId="{C1B54B05-CE22-4D9B-8788-5720A9A4E616}" destId="{73D06815-37FA-43EA-BA23-6F5939D190BC}" srcOrd="1" destOrd="0" presId="urn:microsoft.com/office/officeart/2005/8/layout/vList5"/>
    <dgm:cxn modelId="{D24A6EC7-972B-47B1-A720-51412C5EF857}" type="presParOf" srcId="{EEC3B5A8-0584-49EE-B52B-7F975569ABCE}" destId="{3D94809C-71E7-4AC9-A1FB-81D3A6820DE1}" srcOrd="1" destOrd="0" presId="urn:microsoft.com/office/officeart/2005/8/layout/vList5"/>
    <dgm:cxn modelId="{C130A430-A543-40FB-AE6E-12E15E1A314F}" type="presParOf" srcId="{EEC3B5A8-0584-49EE-B52B-7F975569ABCE}" destId="{85A7C5C4-E094-42BC-AEEE-19165375E4A3}" srcOrd="2" destOrd="0" presId="urn:microsoft.com/office/officeart/2005/8/layout/vList5"/>
    <dgm:cxn modelId="{B4AB0881-9BCE-45CA-9744-D075BD9B4C95}" type="presParOf" srcId="{85A7C5C4-E094-42BC-AEEE-19165375E4A3}" destId="{8683AC74-2900-4A9D-911C-07DAC04A5F0A}" srcOrd="0" destOrd="0" presId="urn:microsoft.com/office/officeart/2005/8/layout/vList5"/>
    <dgm:cxn modelId="{75593059-A197-45A7-A872-0B087689A706}" type="presParOf" srcId="{85A7C5C4-E094-42BC-AEEE-19165375E4A3}" destId="{ECF20597-F1B5-4FAE-A380-27EB359F0301}" srcOrd="1" destOrd="0" presId="urn:microsoft.com/office/officeart/2005/8/layout/vList5"/>
    <dgm:cxn modelId="{AFEF4706-FC40-4893-9235-59071E32FB9C}" type="presParOf" srcId="{EEC3B5A8-0584-49EE-B52B-7F975569ABCE}" destId="{1517236A-DC21-4F3B-944C-42477DE1627A}" srcOrd="3" destOrd="0" presId="urn:microsoft.com/office/officeart/2005/8/layout/vList5"/>
    <dgm:cxn modelId="{E19A73F1-9147-4092-91DE-E74F2829701A}" type="presParOf" srcId="{EEC3B5A8-0584-49EE-B52B-7F975569ABCE}" destId="{9C6E53AF-2FAB-4299-AD56-56603F823271}" srcOrd="4" destOrd="0" presId="urn:microsoft.com/office/officeart/2005/8/layout/vList5"/>
    <dgm:cxn modelId="{1D47AB16-BE41-4014-998D-E6C078769C49}" type="presParOf" srcId="{9C6E53AF-2FAB-4299-AD56-56603F823271}" destId="{66473183-125F-4700-AEBC-9B6A3718A261}" srcOrd="0" destOrd="0" presId="urn:microsoft.com/office/officeart/2005/8/layout/vList5"/>
    <dgm:cxn modelId="{1775D147-02D6-48A2-B7E0-1E8D6589B188}" type="presParOf" srcId="{9C6E53AF-2FAB-4299-AD56-56603F823271}" destId="{66D85089-DF01-4ECC-9D5F-864C3BC6028D}" srcOrd="1" destOrd="0" presId="urn:microsoft.com/office/officeart/2005/8/layout/vList5"/>
    <dgm:cxn modelId="{E4D9C95A-C7A3-4939-BE89-2640C9266384}" type="presParOf" srcId="{EEC3B5A8-0584-49EE-B52B-7F975569ABCE}" destId="{69FC23A5-ACBC-4C9B-A38A-E8A3407BEFA1}" srcOrd="5" destOrd="0" presId="urn:microsoft.com/office/officeart/2005/8/layout/vList5"/>
    <dgm:cxn modelId="{63A611E1-3F18-4518-AB10-809DBBBFA592}" type="presParOf" srcId="{EEC3B5A8-0584-49EE-B52B-7F975569ABCE}" destId="{8150774F-DA15-47E1-8985-0A31D79B6A35}" srcOrd="6" destOrd="0" presId="urn:microsoft.com/office/officeart/2005/8/layout/vList5"/>
    <dgm:cxn modelId="{299869BB-3F8A-4526-BACC-0EEC31C9A2F7}" type="presParOf" srcId="{8150774F-DA15-47E1-8985-0A31D79B6A35}" destId="{C5B6F989-EB42-4D1E-9330-F8DAD0D918A7}" srcOrd="0" destOrd="0" presId="urn:microsoft.com/office/officeart/2005/8/layout/vList5"/>
    <dgm:cxn modelId="{E437DD60-ED0F-4F66-A9DD-FAAA36AA7053}" type="presParOf" srcId="{8150774F-DA15-47E1-8985-0A31D79B6A35}" destId="{B0E0DB1A-9C2B-4B12-A3E5-34EC1E4F8A35}"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8C1D270-A964-4E03-A427-2049E646D75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C"/>
        </a:p>
      </dgm:t>
    </dgm:pt>
    <dgm:pt modelId="{64CE14DD-6E18-451B-9818-0B016D2E30F8}">
      <dgm:prSet phldrT="[Texto]" custT="1"/>
      <dgm:spPr/>
      <dgm:t>
        <a:bodyPr/>
        <a:lstStyle/>
        <a:p>
          <a:r>
            <a:rPr lang="es-ES" sz="1400" dirty="0"/>
            <a:t>Genera un impacto positivo en las comunidades a través de los factores económicos, ambientales y socio culturales.</a:t>
          </a:r>
          <a:endParaRPr lang="es-EC" sz="1400" dirty="0"/>
        </a:p>
      </dgm:t>
    </dgm:pt>
    <dgm:pt modelId="{23FED0F8-19D4-4EB7-87B5-0FBBA28E74CF}" type="parTrans" cxnId="{179C9031-619E-4D27-99D9-4A7EFCE87D67}">
      <dgm:prSet/>
      <dgm:spPr/>
      <dgm:t>
        <a:bodyPr/>
        <a:lstStyle/>
        <a:p>
          <a:endParaRPr lang="es-EC"/>
        </a:p>
      </dgm:t>
    </dgm:pt>
    <dgm:pt modelId="{FF679BC0-ABC5-4568-BE30-72273E8E80DF}" type="sibTrans" cxnId="{179C9031-619E-4D27-99D9-4A7EFCE87D67}">
      <dgm:prSet/>
      <dgm:spPr/>
      <dgm:t>
        <a:bodyPr/>
        <a:lstStyle/>
        <a:p>
          <a:endParaRPr lang="es-EC"/>
        </a:p>
      </dgm:t>
    </dgm:pt>
    <dgm:pt modelId="{E3999FB9-1E3D-4891-8FF8-570D1D7D1930}">
      <dgm:prSet phldrT="[Texto]" custT="1"/>
      <dgm:spPr/>
      <dgm:t>
        <a:bodyPr/>
        <a:lstStyle/>
        <a:p>
          <a:r>
            <a:rPr lang="es-EC" sz="1400" dirty="0"/>
            <a:t>Inquietudes del manejo de la bioseguridad, sus necesidades como la accesibilidad, el precio y la calidad, sus expectativas en la variedad de atractivos turísticos lo que permitirá brindar un servicio de calidad en el futuro.</a:t>
          </a:r>
        </a:p>
      </dgm:t>
    </dgm:pt>
    <dgm:pt modelId="{93ACF196-FCCF-4D5C-BAED-90838CF205E3}" type="parTrans" cxnId="{44E30AA9-AD63-4F4E-B625-88BAE6F3B58A}">
      <dgm:prSet/>
      <dgm:spPr/>
      <dgm:t>
        <a:bodyPr/>
        <a:lstStyle/>
        <a:p>
          <a:endParaRPr lang="es-EC"/>
        </a:p>
      </dgm:t>
    </dgm:pt>
    <dgm:pt modelId="{EF69AE25-9A7F-4DF0-A46F-70FDC6BF1757}" type="sibTrans" cxnId="{44E30AA9-AD63-4F4E-B625-88BAE6F3B58A}">
      <dgm:prSet/>
      <dgm:spPr/>
      <dgm:t>
        <a:bodyPr/>
        <a:lstStyle/>
        <a:p>
          <a:endParaRPr lang="es-EC"/>
        </a:p>
      </dgm:t>
    </dgm:pt>
    <dgm:pt modelId="{BF5DE7ED-A62E-4CDB-8B9F-A234E78955B7}">
      <dgm:prSet phldrT="[Texto]"/>
      <dgm:spPr/>
      <dgm:t>
        <a:bodyPr/>
        <a:lstStyle/>
        <a:p>
          <a:r>
            <a:rPr lang="es-ES" dirty="0"/>
            <a:t>Creación de un tour turístico </a:t>
          </a:r>
          <a:endParaRPr lang="es-EC" dirty="0"/>
        </a:p>
      </dgm:t>
    </dgm:pt>
    <dgm:pt modelId="{8EA41E96-445A-48A4-9210-B0BAED1EDAE1}" type="parTrans" cxnId="{1B268631-EA2A-4213-8481-6381EA7A5C32}">
      <dgm:prSet/>
      <dgm:spPr/>
      <dgm:t>
        <a:bodyPr/>
        <a:lstStyle/>
        <a:p>
          <a:endParaRPr lang="es-EC"/>
        </a:p>
      </dgm:t>
    </dgm:pt>
    <dgm:pt modelId="{24AEAA59-7495-4175-86E4-A6F8ECD90D99}" type="sibTrans" cxnId="{1B268631-EA2A-4213-8481-6381EA7A5C32}">
      <dgm:prSet/>
      <dgm:spPr/>
      <dgm:t>
        <a:bodyPr/>
        <a:lstStyle/>
        <a:p>
          <a:endParaRPr lang="es-EC"/>
        </a:p>
      </dgm:t>
    </dgm:pt>
    <dgm:pt modelId="{26B1227B-6F9B-451F-9A86-2613CB0AFA65}">
      <dgm:prSet phldrT="[Texto]"/>
      <dgm:spPr/>
      <dgm:t>
        <a:bodyPr/>
        <a:lstStyle/>
        <a:p>
          <a:r>
            <a:rPr lang="es-EC" dirty="0"/>
            <a:t>Capacitaciones de servicios al cliente en temas turísticos a la población </a:t>
          </a:r>
        </a:p>
      </dgm:t>
    </dgm:pt>
    <dgm:pt modelId="{BABDD3A5-7F03-49FD-8D09-0F71A26951E5}" type="parTrans" cxnId="{44967C37-B862-44C5-BBA8-1C3D2A9357A1}">
      <dgm:prSet/>
      <dgm:spPr/>
      <dgm:t>
        <a:bodyPr/>
        <a:lstStyle/>
        <a:p>
          <a:endParaRPr lang="es-EC"/>
        </a:p>
      </dgm:t>
    </dgm:pt>
    <dgm:pt modelId="{38464565-FE44-433A-8E9E-85AE9AE8658F}" type="sibTrans" cxnId="{44967C37-B862-44C5-BBA8-1C3D2A9357A1}">
      <dgm:prSet/>
      <dgm:spPr/>
      <dgm:t>
        <a:bodyPr/>
        <a:lstStyle/>
        <a:p>
          <a:endParaRPr lang="es-EC"/>
        </a:p>
      </dgm:t>
    </dgm:pt>
    <dgm:pt modelId="{C8A3D7A8-CB1F-45EE-B35A-29C8780EDBD6}" type="pres">
      <dgm:prSet presAssocID="{78C1D270-A964-4E03-A427-2049E646D75B}" presName="Name0" presStyleCnt="0">
        <dgm:presLayoutVars>
          <dgm:dir/>
          <dgm:resizeHandles val="exact"/>
        </dgm:presLayoutVars>
      </dgm:prSet>
      <dgm:spPr/>
    </dgm:pt>
    <dgm:pt modelId="{DEC0E555-B59D-4F5C-9885-198B54AA61CA}" type="pres">
      <dgm:prSet presAssocID="{64CE14DD-6E18-451B-9818-0B016D2E30F8}" presName="compNode" presStyleCnt="0"/>
      <dgm:spPr/>
    </dgm:pt>
    <dgm:pt modelId="{5CABE4D1-B223-4CA5-8380-B0DC4321AFEF}" type="pres">
      <dgm:prSet presAssocID="{64CE14DD-6E18-451B-9818-0B016D2E30F8}"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7000" b="-7000"/>
          </a:stretch>
        </a:blipFill>
      </dgm:spPr>
    </dgm:pt>
    <dgm:pt modelId="{97EF943A-41E7-49F8-8BC5-A9CB7C1006E8}" type="pres">
      <dgm:prSet presAssocID="{64CE14DD-6E18-451B-9818-0B016D2E30F8}" presName="textRect" presStyleLbl="revTx" presStyleIdx="0" presStyleCnt="4">
        <dgm:presLayoutVars>
          <dgm:bulletEnabled val="1"/>
        </dgm:presLayoutVars>
      </dgm:prSet>
      <dgm:spPr/>
    </dgm:pt>
    <dgm:pt modelId="{8F373364-1554-476C-A518-80582F068AD5}" type="pres">
      <dgm:prSet presAssocID="{FF679BC0-ABC5-4568-BE30-72273E8E80DF}" presName="sibTrans" presStyleLbl="sibTrans2D1" presStyleIdx="0" presStyleCnt="0"/>
      <dgm:spPr/>
    </dgm:pt>
    <dgm:pt modelId="{2EC1A0D0-C0AB-4AC0-9576-7FDE7D410DDA}" type="pres">
      <dgm:prSet presAssocID="{E3999FB9-1E3D-4891-8FF8-570D1D7D1930}" presName="compNode" presStyleCnt="0"/>
      <dgm:spPr/>
    </dgm:pt>
    <dgm:pt modelId="{B5F5AF92-F917-4ADA-9F0A-C9381AE4F3F8}" type="pres">
      <dgm:prSet presAssocID="{E3999FB9-1E3D-4891-8FF8-570D1D7D1930}" presName="pict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000" b="-1000"/>
          </a:stretch>
        </a:blipFill>
      </dgm:spPr>
    </dgm:pt>
    <dgm:pt modelId="{EB6AE940-46D4-448E-9B2D-A051667F3E37}" type="pres">
      <dgm:prSet presAssocID="{E3999FB9-1E3D-4891-8FF8-570D1D7D1930}" presName="textRect" presStyleLbl="revTx" presStyleIdx="1" presStyleCnt="4">
        <dgm:presLayoutVars>
          <dgm:bulletEnabled val="1"/>
        </dgm:presLayoutVars>
      </dgm:prSet>
      <dgm:spPr/>
    </dgm:pt>
    <dgm:pt modelId="{4D1E43CE-179A-48A3-9751-052373134DC9}" type="pres">
      <dgm:prSet presAssocID="{EF69AE25-9A7F-4DF0-A46F-70FDC6BF1757}" presName="sibTrans" presStyleLbl="sibTrans2D1" presStyleIdx="0" presStyleCnt="0"/>
      <dgm:spPr/>
    </dgm:pt>
    <dgm:pt modelId="{B45E0953-F532-4A58-B13A-36E206937491}" type="pres">
      <dgm:prSet presAssocID="{BF5DE7ED-A62E-4CDB-8B9F-A234E78955B7}" presName="compNode" presStyleCnt="0"/>
      <dgm:spPr/>
    </dgm:pt>
    <dgm:pt modelId="{9CF01B68-6855-4757-BB25-C37EFE7718EF}" type="pres">
      <dgm:prSet presAssocID="{BF5DE7ED-A62E-4CDB-8B9F-A234E78955B7}" presName="pict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Lst>
          </a:blip>
          <a:srcRect/>
          <a:stretch>
            <a:fillRect t="-9000" b="-9000"/>
          </a:stretch>
        </a:blipFill>
      </dgm:spPr>
    </dgm:pt>
    <dgm:pt modelId="{382E944B-EF01-43DE-97F4-C9EE373357C9}" type="pres">
      <dgm:prSet presAssocID="{BF5DE7ED-A62E-4CDB-8B9F-A234E78955B7}" presName="textRect" presStyleLbl="revTx" presStyleIdx="2" presStyleCnt="4">
        <dgm:presLayoutVars>
          <dgm:bulletEnabled val="1"/>
        </dgm:presLayoutVars>
      </dgm:prSet>
      <dgm:spPr/>
    </dgm:pt>
    <dgm:pt modelId="{A4F7EDE4-ABE6-49B0-9457-0288B9B7382D}" type="pres">
      <dgm:prSet presAssocID="{24AEAA59-7495-4175-86E4-A6F8ECD90D99}" presName="sibTrans" presStyleLbl="sibTrans2D1" presStyleIdx="0" presStyleCnt="0"/>
      <dgm:spPr/>
    </dgm:pt>
    <dgm:pt modelId="{B1681A6D-E943-4329-9374-FEFEFB0AB129}" type="pres">
      <dgm:prSet presAssocID="{26B1227B-6F9B-451F-9A86-2613CB0AFA65}" presName="compNode" presStyleCnt="0"/>
      <dgm:spPr/>
    </dgm:pt>
    <dgm:pt modelId="{87E90365-BF38-4462-B0BB-F2D70DEDB4CF}" type="pres">
      <dgm:prSet presAssocID="{26B1227B-6F9B-451F-9A86-2613CB0AFA65}" presName="pictRect" presStyleLbl="node1" presStyleIdx="3" presStyleCnt="4"/>
      <dgm:spPr>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t="-4000" b="-4000"/>
          </a:stretch>
        </a:blipFill>
      </dgm:spPr>
    </dgm:pt>
    <dgm:pt modelId="{0864183B-D851-479A-AAA6-C7BDF5D1E695}" type="pres">
      <dgm:prSet presAssocID="{26B1227B-6F9B-451F-9A86-2613CB0AFA65}" presName="textRect" presStyleLbl="revTx" presStyleIdx="3" presStyleCnt="4">
        <dgm:presLayoutVars>
          <dgm:bulletEnabled val="1"/>
        </dgm:presLayoutVars>
      </dgm:prSet>
      <dgm:spPr/>
    </dgm:pt>
  </dgm:ptLst>
  <dgm:cxnLst>
    <dgm:cxn modelId="{4D2F7E15-A6FB-472B-AEB6-D03C1B3EEF11}" type="presOf" srcId="{64CE14DD-6E18-451B-9818-0B016D2E30F8}" destId="{97EF943A-41E7-49F8-8BC5-A9CB7C1006E8}" srcOrd="0" destOrd="0" presId="urn:microsoft.com/office/officeart/2005/8/layout/pList1"/>
    <dgm:cxn modelId="{1B268631-EA2A-4213-8481-6381EA7A5C32}" srcId="{78C1D270-A964-4E03-A427-2049E646D75B}" destId="{BF5DE7ED-A62E-4CDB-8B9F-A234E78955B7}" srcOrd="2" destOrd="0" parTransId="{8EA41E96-445A-48A4-9210-B0BAED1EDAE1}" sibTransId="{24AEAA59-7495-4175-86E4-A6F8ECD90D99}"/>
    <dgm:cxn modelId="{179C9031-619E-4D27-99D9-4A7EFCE87D67}" srcId="{78C1D270-A964-4E03-A427-2049E646D75B}" destId="{64CE14DD-6E18-451B-9818-0B016D2E30F8}" srcOrd="0" destOrd="0" parTransId="{23FED0F8-19D4-4EB7-87B5-0FBBA28E74CF}" sibTransId="{FF679BC0-ABC5-4568-BE30-72273E8E80DF}"/>
    <dgm:cxn modelId="{44967C37-B862-44C5-BBA8-1C3D2A9357A1}" srcId="{78C1D270-A964-4E03-A427-2049E646D75B}" destId="{26B1227B-6F9B-451F-9A86-2613CB0AFA65}" srcOrd="3" destOrd="0" parTransId="{BABDD3A5-7F03-49FD-8D09-0F71A26951E5}" sibTransId="{38464565-FE44-433A-8E9E-85AE9AE8658F}"/>
    <dgm:cxn modelId="{ECC4B44B-6562-4EDF-9928-4DBCD45ECD0B}" type="presOf" srcId="{FF679BC0-ABC5-4568-BE30-72273E8E80DF}" destId="{8F373364-1554-476C-A518-80582F068AD5}" srcOrd="0" destOrd="0" presId="urn:microsoft.com/office/officeart/2005/8/layout/pList1"/>
    <dgm:cxn modelId="{88D36873-6550-436E-871A-94AC73F3A664}" type="presOf" srcId="{26B1227B-6F9B-451F-9A86-2613CB0AFA65}" destId="{0864183B-D851-479A-AAA6-C7BDF5D1E695}" srcOrd="0" destOrd="0" presId="urn:microsoft.com/office/officeart/2005/8/layout/pList1"/>
    <dgm:cxn modelId="{44E30AA9-AD63-4F4E-B625-88BAE6F3B58A}" srcId="{78C1D270-A964-4E03-A427-2049E646D75B}" destId="{E3999FB9-1E3D-4891-8FF8-570D1D7D1930}" srcOrd="1" destOrd="0" parTransId="{93ACF196-FCCF-4D5C-BAED-90838CF205E3}" sibTransId="{EF69AE25-9A7F-4DF0-A46F-70FDC6BF1757}"/>
    <dgm:cxn modelId="{455045AD-B384-4FC2-A3AE-C927BC04E1DA}" type="presOf" srcId="{BF5DE7ED-A62E-4CDB-8B9F-A234E78955B7}" destId="{382E944B-EF01-43DE-97F4-C9EE373357C9}" srcOrd="0" destOrd="0" presId="urn:microsoft.com/office/officeart/2005/8/layout/pList1"/>
    <dgm:cxn modelId="{78D849CA-E0DA-4A9A-B1E1-C32CEA48209C}" type="presOf" srcId="{E3999FB9-1E3D-4891-8FF8-570D1D7D1930}" destId="{EB6AE940-46D4-448E-9B2D-A051667F3E37}" srcOrd="0" destOrd="0" presId="urn:microsoft.com/office/officeart/2005/8/layout/pList1"/>
    <dgm:cxn modelId="{EFF8B4CE-8E73-4B0F-9128-5B7CF9959B82}" type="presOf" srcId="{EF69AE25-9A7F-4DF0-A46F-70FDC6BF1757}" destId="{4D1E43CE-179A-48A3-9751-052373134DC9}" srcOrd="0" destOrd="0" presId="urn:microsoft.com/office/officeart/2005/8/layout/pList1"/>
    <dgm:cxn modelId="{37E2F0F5-006C-499E-9643-7046B8FB188A}" type="presOf" srcId="{78C1D270-A964-4E03-A427-2049E646D75B}" destId="{C8A3D7A8-CB1F-45EE-B35A-29C8780EDBD6}" srcOrd="0" destOrd="0" presId="urn:microsoft.com/office/officeart/2005/8/layout/pList1"/>
    <dgm:cxn modelId="{31B250FC-3C40-40FD-8E2D-D403A160F015}" type="presOf" srcId="{24AEAA59-7495-4175-86E4-A6F8ECD90D99}" destId="{A4F7EDE4-ABE6-49B0-9457-0288B9B7382D}" srcOrd="0" destOrd="0" presId="urn:microsoft.com/office/officeart/2005/8/layout/pList1"/>
    <dgm:cxn modelId="{A5839DDC-4530-4469-875A-19C515373702}" type="presParOf" srcId="{C8A3D7A8-CB1F-45EE-B35A-29C8780EDBD6}" destId="{DEC0E555-B59D-4F5C-9885-198B54AA61CA}" srcOrd="0" destOrd="0" presId="urn:microsoft.com/office/officeart/2005/8/layout/pList1"/>
    <dgm:cxn modelId="{78937F96-EC41-48D1-99C2-CC6F465B5A17}" type="presParOf" srcId="{DEC0E555-B59D-4F5C-9885-198B54AA61CA}" destId="{5CABE4D1-B223-4CA5-8380-B0DC4321AFEF}" srcOrd="0" destOrd="0" presId="urn:microsoft.com/office/officeart/2005/8/layout/pList1"/>
    <dgm:cxn modelId="{C9F2E2FB-BF7F-43D8-9333-82B7AD93E76A}" type="presParOf" srcId="{DEC0E555-B59D-4F5C-9885-198B54AA61CA}" destId="{97EF943A-41E7-49F8-8BC5-A9CB7C1006E8}" srcOrd="1" destOrd="0" presId="urn:microsoft.com/office/officeart/2005/8/layout/pList1"/>
    <dgm:cxn modelId="{4CCB8A21-B2CD-4D14-9383-00F93147FEA3}" type="presParOf" srcId="{C8A3D7A8-CB1F-45EE-B35A-29C8780EDBD6}" destId="{8F373364-1554-476C-A518-80582F068AD5}" srcOrd="1" destOrd="0" presId="urn:microsoft.com/office/officeart/2005/8/layout/pList1"/>
    <dgm:cxn modelId="{B96DEBC6-BD54-4750-8979-DB40C512D1D0}" type="presParOf" srcId="{C8A3D7A8-CB1F-45EE-B35A-29C8780EDBD6}" destId="{2EC1A0D0-C0AB-4AC0-9576-7FDE7D410DDA}" srcOrd="2" destOrd="0" presId="urn:microsoft.com/office/officeart/2005/8/layout/pList1"/>
    <dgm:cxn modelId="{32AA2D4E-8967-4F8B-8C0F-ECB08CB874C9}" type="presParOf" srcId="{2EC1A0D0-C0AB-4AC0-9576-7FDE7D410DDA}" destId="{B5F5AF92-F917-4ADA-9F0A-C9381AE4F3F8}" srcOrd="0" destOrd="0" presId="urn:microsoft.com/office/officeart/2005/8/layout/pList1"/>
    <dgm:cxn modelId="{05EA58BA-028F-4CA7-96C2-993DF19DE999}" type="presParOf" srcId="{2EC1A0D0-C0AB-4AC0-9576-7FDE7D410DDA}" destId="{EB6AE940-46D4-448E-9B2D-A051667F3E37}" srcOrd="1" destOrd="0" presId="urn:microsoft.com/office/officeart/2005/8/layout/pList1"/>
    <dgm:cxn modelId="{E2ED49D3-B7E0-4A9D-A8C3-BFC649BE6737}" type="presParOf" srcId="{C8A3D7A8-CB1F-45EE-B35A-29C8780EDBD6}" destId="{4D1E43CE-179A-48A3-9751-052373134DC9}" srcOrd="3" destOrd="0" presId="urn:microsoft.com/office/officeart/2005/8/layout/pList1"/>
    <dgm:cxn modelId="{D5051914-2D35-4B1D-8A12-D8B3DDFABBE0}" type="presParOf" srcId="{C8A3D7A8-CB1F-45EE-B35A-29C8780EDBD6}" destId="{B45E0953-F532-4A58-B13A-36E206937491}" srcOrd="4" destOrd="0" presId="urn:microsoft.com/office/officeart/2005/8/layout/pList1"/>
    <dgm:cxn modelId="{2372546E-4923-44E2-9390-ABB0CC76333A}" type="presParOf" srcId="{B45E0953-F532-4A58-B13A-36E206937491}" destId="{9CF01B68-6855-4757-BB25-C37EFE7718EF}" srcOrd="0" destOrd="0" presId="urn:microsoft.com/office/officeart/2005/8/layout/pList1"/>
    <dgm:cxn modelId="{937FCAAF-D19A-41BA-B485-6E4EC269385E}" type="presParOf" srcId="{B45E0953-F532-4A58-B13A-36E206937491}" destId="{382E944B-EF01-43DE-97F4-C9EE373357C9}" srcOrd="1" destOrd="0" presId="urn:microsoft.com/office/officeart/2005/8/layout/pList1"/>
    <dgm:cxn modelId="{92838103-5D1D-409E-94B2-64CAD0EB7EFD}" type="presParOf" srcId="{C8A3D7A8-CB1F-45EE-B35A-29C8780EDBD6}" destId="{A4F7EDE4-ABE6-49B0-9457-0288B9B7382D}" srcOrd="5" destOrd="0" presId="urn:microsoft.com/office/officeart/2005/8/layout/pList1"/>
    <dgm:cxn modelId="{7C36240E-BD44-4D1D-AFE1-6EF6008C35D8}" type="presParOf" srcId="{C8A3D7A8-CB1F-45EE-B35A-29C8780EDBD6}" destId="{B1681A6D-E943-4329-9374-FEFEFB0AB129}" srcOrd="6" destOrd="0" presId="urn:microsoft.com/office/officeart/2005/8/layout/pList1"/>
    <dgm:cxn modelId="{338EBC1E-2B12-46D3-99D1-C48715FD90FF}" type="presParOf" srcId="{B1681A6D-E943-4329-9374-FEFEFB0AB129}" destId="{87E90365-BF38-4462-B0BB-F2D70DEDB4CF}" srcOrd="0" destOrd="0" presId="urn:microsoft.com/office/officeart/2005/8/layout/pList1"/>
    <dgm:cxn modelId="{C055725B-03F1-485F-A538-C13A24F9A7BA}" type="presParOf" srcId="{B1681A6D-E943-4329-9374-FEFEFB0AB129}" destId="{0864183B-D851-479A-AAA6-C7BDF5D1E695}"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8C1D270-A964-4E03-A427-2049E646D75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EC"/>
        </a:p>
      </dgm:t>
    </dgm:pt>
    <dgm:pt modelId="{64CE14DD-6E18-451B-9818-0B016D2E30F8}">
      <dgm:prSet phldrT="[Texto]" custT="1"/>
      <dgm:spPr/>
      <dgm:t>
        <a:bodyPr/>
        <a:lstStyle/>
        <a:p>
          <a:r>
            <a:rPr lang="es-EC" sz="1400" dirty="0"/>
            <a:t>Aplicar las estrategias mencionadas para mejorar el desarrollo local en la comunidad de </a:t>
          </a:r>
          <a:r>
            <a:rPr lang="es-EC" sz="1400" dirty="0" err="1"/>
            <a:t>Huaycopungo</a:t>
          </a:r>
          <a:r>
            <a:rPr lang="es-EC" sz="1400" dirty="0"/>
            <a:t>.</a:t>
          </a:r>
        </a:p>
      </dgm:t>
    </dgm:pt>
    <dgm:pt modelId="{23FED0F8-19D4-4EB7-87B5-0FBBA28E74CF}" type="parTrans" cxnId="{179C9031-619E-4D27-99D9-4A7EFCE87D67}">
      <dgm:prSet/>
      <dgm:spPr/>
      <dgm:t>
        <a:bodyPr/>
        <a:lstStyle/>
        <a:p>
          <a:endParaRPr lang="es-EC"/>
        </a:p>
      </dgm:t>
    </dgm:pt>
    <dgm:pt modelId="{FF679BC0-ABC5-4568-BE30-72273E8E80DF}" type="sibTrans" cxnId="{179C9031-619E-4D27-99D9-4A7EFCE87D67}">
      <dgm:prSet/>
      <dgm:spPr/>
      <dgm:t>
        <a:bodyPr/>
        <a:lstStyle/>
        <a:p>
          <a:endParaRPr lang="es-EC"/>
        </a:p>
      </dgm:t>
    </dgm:pt>
    <dgm:pt modelId="{E3999FB9-1E3D-4891-8FF8-570D1D7D1930}">
      <dgm:prSet phldrT="[Texto]" custT="1"/>
      <dgm:spPr/>
      <dgm:t>
        <a:bodyPr/>
        <a:lstStyle/>
        <a:p>
          <a:r>
            <a:rPr lang="es-EC" sz="1400" dirty="0"/>
            <a:t>Estudiar a fondo los principales elementos de turismo interno y las características de sus visitantes, ya que constituyen el principal sector de relevación de la actividad turística en la demanda.</a:t>
          </a:r>
        </a:p>
      </dgm:t>
    </dgm:pt>
    <dgm:pt modelId="{93ACF196-FCCF-4D5C-BAED-90838CF205E3}" type="parTrans" cxnId="{44E30AA9-AD63-4F4E-B625-88BAE6F3B58A}">
      <dgm:prSet/>
      <dgm:spPr/>
      <dgm:t>
        <a:bodyPr/>
        <a:lstStyle/>
        <a:p>
          <a:endParaRPr lang="es-EC"/>
        </a:p>
      </dgm:t>
    </dgm:pt>
    <dgm:pt modelId="{EF69AE25-9A7F-4DF0-A46F-70FDC6BF1757}" type="sibTrans" cxnId="{44E30AA9-AD63-4F4E-B625-88BAE6F3B58A}">
      <dgm:prSet/>
      <dgm:spPr/>
      <dgm:t>
        <a:bodyPr/>
        <a:lstStyle/>
        <a:p>
          <a:endParaRPr lang="es-EC"/>
        </a:p>
      </dgm:t>
    </dgm:pt>
    <dgm:pt modelId="{BF5DE7ED-A62E-4CDB-8B9F-A234E78955B7}">
      <dgm:prSet phldrT="[Texto]" custT="1"/>
      <dgm:spPr/>
      <dgm:t>
        <a:bodyPr/>
        <a:lstStyle/>
        <a:p>
          <a:r>
            <a:rPr lang="es-EC" sz="1400" dirty="0" err="1"/>
            <a:t>Aperture</a:t>
          </a:r>
          <a:r>
            <a:rPr lang="es-EC" sz="1400" dirty="0"/>
            <a:t> y facilite proyectos turísticos por medio de capacitaciones a los pobladores para dar a conocer a nivel general los recorridos que ofrece el lugar como su correcta promoción turística.</a:t>
          </a:r>
        </a:p>
      </dgm:t>
    </dgm:pt>
    <dgm:pt modelId="{8EA41E96-445A-48A4-9210-B0BAED1EDAE1}" type="parTrans" cxnId="{1B268631-EA2A-4213-8481-6381EA7A5C32}">
      <dgm:prSet/>
      <dgm:spPr/>
      <dgm:t>
        <a:bodyPr/>
        <a:lstStyle/>
        <a:p>
          <a:endParaRPr lang="es-EC"/>
        </a:p>
      </dgm:t>
    </dgm:pt>
    <dgm:pt modelId="{24AEAA59-7495-4175-86E4-A6F8ECD90D99}" type="sibTrans" cxnId="{1B268631-EA2A-4213-8481-6381EA7A5C32}">
      <dgm:prSet/>
      <dgm:spPr/>
      <dgm:t>
        <a:bodyPr/>
        <a:lstStyle/>
        <a:p>
          <a:endParaRPr lang="es-EC"/>
        </a:p>
      </dgm:t>
    </dgm:pt>
    <dgm:pt modelId="{26B1227B-6F9B-451F-9A86-2613CB0AFA65}">
      <dgm:prSet phldrT="[Texto]" custT="1"/>
      <dgm:spPr/>
      <dgm:t>
        <a:bodyPr/>
        <a:lstStyle/>
        <a:p>
          <a:r>
            <a:rPr lang="es-EC" sz="1400" dirty="0"/>
            <a:t>Aumento de participación del GAD municipal con la comunidad con el seguimiento de las capacitaciones con el fin de brindar un servicio que genere mayor satisfacción a los visitantes.</a:t>
          </a:r>
        </a:p>
      </dgm:t>
    </dgm:pt>
    <dgm:pt modelId="{BABDD3A5-7F03-49FD-8D09-0F71A26951E5}" type="parTrans" cxnId="{44967C37-B862-44C5-BBA8-1C3D2A9357A1}">
      <dgm:prSet/>
      <dgm:spPr/>
      <dgm:t>
        <a:bodyPr/>
        <a:lstStyle/>
        <a:p>
          <a:endParaRPr lang="es-EC"/>
        </a:p>
      </dgm:t>
    </dgm:pt>
    <dgm:pt modelId="{38464565-FE44-433A-8E9E-85AE9AE8658F}" type="sibTrans" cxnId="{44967C37-B862-44C5-BBA8-1C3D2A9357A1}">
      <dgm:prSet/>
      <dgm:spPr/>
      <dgm:t>
        <a:bodyPr/>
        <a:lstStyle/>
        <a:p>
          <a:endParaRPr lang="es-EC"/>
        </a:p>
      </dgm:t>
    </dgm:pt>
    <dgm:pt modelId="{C8A3D7A8-CB1F-45EE-B35A-29C8780EDBD6}" type="pres">
      <dgm:prSet presAssocID="{78C1D270-A964-4E03-A427-2049E646D75B}" presName="Name0" presStyleCnt="0">
        <dgm:presLayoutVars>
          <dgm:dir/>
          <dgm:resizeHandles val="exact"/>
        </dgm:presLayoutVars>
      </dgm:prSet>
      <dgm:spPr/>
    </dgm:pt>
    <dgm:pt modelId="{DEC0E555-B59D-4F5C-9885-198B54AA61CA}" type="pres">
      <dgm:prSet presAssocID="{64CE14DD-6E18-451B-9818-0B016D2E30F8}" presName="compNode" presStyleCnt="0"/>
      <dgm:spPr/>
    </dgm:pt>
    <dgm:pt modelId="{5CABE4D1-B223-4CA5-8380-B0DC4321AFEF}" type="pres">
      <dgm:prSet presAssocID="{64CE14DD-6E18-451B-9818-0B016D2E30F8}"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1000" r="-31000"/>
          </a:stretch>
        </a:blipFill>
      </dgm:spPr>
    </dgm:pt>
    <dgm:pt modelId="{97EF943A-41E7-49F8-8BC5-A9CB7C1006E8}" type="pres">
      <dgm:prSet presAssocID="{64CE14DD-6E18-451B-9818-0B016D2E30F8}" presName="textRect" presStyleLbl="revTx" presStyleIdx="0" presStyleCnt="4">
        <dgm:presLayoutVars>
          <dgm:bulletEnabled val="1"/>
        </dgm:presLayoutVars>
      </dgm:prSet>
      <dgm:spPr/>
    </dgm:pt>
    <dgm:pt modelId="{8F373364-1554-476C-A518-80582F068AD5}" type="pres">
      <dgm:prSet presAssocID="{FF679BC0-ABC5-4568-BE30-72273E8E80DF}" presName="sibTrans" presStyleLbl="sibTrans2D1" presStyleIdx="0" presStyleCnt="0"/>
      <dgm:spPr/>
    </dgm:pt>
    <dgm:pt modelId="{2EC1A0D0-C0AB-4AC0-9576-7FDE7D410DDA}" type="pres">
      <dgm:prSet presAssocID="{E3999FB9-1E3D-4891-8FF8-570D1D7D1930}" presName="compNode" presStyleCnt="0"/>
      <dgm:spPr/>
    </dgm:pt>
    <dgm:pt modelId="{B5F5AF92-F917-4ADA-9F0A-C9381AE4F3F8}" type="pres">
      <dgm:prSet presAssocID="{E3999FB9-1E3D-4891-8FF8-570D1D7D1930}" presName="pict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000" r="-2000"/>
          </a:stretch>
        </a:blipFill>
      </dgm:spPr>
    </dgm:pt>
    <dgm:pt modelId="{EB6AE940-46D4-448E-9B2D-A051667F3E37}" type="pres">
      <dgm:prSet presAssocID="{E3999FB9-1E3D-4891-8FF8-570D1D7D1930}" presName="textRect" presStyleLbl="revTx" presStyleIdx="1" presStyleCnt="4">
        <dgm:presLayoutVars>
          <dgm:bulletEnabled val="1"/>
        </dgm:presLayoutVars>
      </dgm:prSet>
      <dgm:spPr/>
    </dgm:pt>
    <dgm:pt modelId="{4D1E43CE-179A-48A3-9751-052373134DC9}" type="pres">
      <dgm:prSet presAssocID="{EF69AE25-9A7F-4DF0-A46F-70FDC6BF1757}" presName="sibTrans" presStyleLbl="sibTrans2D1" presStyleIdx="0" presStyleCnt="0"/>
      <dgm:spPr/>
    </dgm:pt>
    <dgm:pt modelId="{B45E0953-F532-4A58-B13A-36E206937491}" type="pres">
      <dgm:prSet presAssocID="{BF5DE7ED-A62E-4CDB-8B9F-A234E78955B7}" presName="compNode" presStyleCnt="0"/>
      <dgm:spPr/>
    </dgm:pt>
    <dgm:pt modelId="{9CF01B68-6855-4757-BB25-C37EFE7718EF}" type="pres">
      <dgm:prSet presAssocID="{BF5DE7ED-A62E-4CDB-8B9F-A234E78955B7}" presName="pictRect" presStyleLbl="node1" presStyleIdx="2" presStyleCnt="4" custLinFactNeighborY="215"/>
      <dgm:spPr>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000" b="-1000"/>
          </a:stretch>
        </a:blipFill>
      </dgm:spPr>
    </dgm:pt>
    <dgm:pt modelId="{382E944B-EF01-43DE-97F4-C9EE373357C9}" type="pres">
      <dgm:prSet presAssocID="{BF5DE7ED-A62E-4CDB-8B9F-A234E78955B7}" presName="textRect" presStyleLbl="revTx" presStyleIdx="2" presStyleCnt="4">
        <dgm:presLayoutVars>
          <dgm:bulletEnabled val="1"/>
        </dgm:presLayoutVars>
      </dgm:prSet>
      <dgm:spPr/>
    </dgm:pt>
    <dgm:pt modelId="{A4F7EDE4-ABE6-49B0-9457-0288B9B7382D}" type="pres">
      <dgm:prSet presAssocID="{24AEAA59-7495-4175-86E4-A6F8ECD90D99}" presName="sibTrans" presStyleLbl="sibTrans2D1" presStyleIdx="0" presStyleCnt="0"/>
      <dgm:spPr/>
    </dgm:pt>
    <dgm:pt modelId="{B1681A6D-E943-4329-9374-FEFEFB0AB129}" type="pres">
      <dgm:prSet presAssocID="{26B1227B-6F9B-451F-9A86-2613CB0AFA65}" presName="compNode" presStyleCnt="0"/>
      <dgm:spPr/>
    </dgm:pt>
    <dgm:pt modelId="{87E90365-BF38-4462-B0BB-F2D70DEDB4CF}" type="pres">
      <dgm:prSet presAssocID="{26B1227B-6F9B-451F-9A86-2613CB0AFA65}" presName="pict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t="-14000" b="-14000"/>
          </a:stretch>
        </a:blipFill>
      </dgm:spPr>
    </dgm:pt>
    <dgm:pt modelId="{0864183B-D851-479A-AAA6-C7BDF5D1E695}" type="pres">
      <dgm:prSet presAssocID="{26B1227B-6F9B-451F-9A86-2613CB0AFA65}" presName="textRect" presStyleLbl="revTx" presStyleIdx="3" presStyleCnt="4">
        <dgm:presLayoutVars>
          <dgm:bulletEnabled val="1"/>
        </dgm:presLayoutVars>
      </dgm:prSet>
      <dgm:spPr/>
    </dgm:pt>
  </dgm:ptLst>
  <dgm:cxnLst>
    <dgm:cxn modelId="{4D2F7E15-A6FB-472B-AEB6-D03C1B3EEF11}" type="presOf" srcId="{64CE14DD-6E18-451B-9818-0B016D2E30F8}" destId="{97EF943A-41E7-49F8-8BC5-A9CB7C1006E8}" srcOrd="0" destOrd="0" presId="urn:microsoft.com/office/officeart/2005/8/layout/pList1"/>
    <dgm:cxn modelId="{1B268631-EA2A-4213-8481-6381EA7A5C32}" srcId="{78C1D270-A964-4E03-A427-2049E646D75B}" destId="{BF5DE7ED-A62E-4CDB-8B9F-A234E78955B7}" srcOrd="2" destOrd="0" parTransId="{8EA41E96-445A-48A4-9210-B0BAED1EDAE1}" sibTransId="{24AEAA59-7495-4175-86E4-A6F8ECD90D99}"/>
    <dgm:cxn modelId="{179C9031-619E-4D27-99D9-4A7EFCE87D67}" srcId="{78C1D270-A964-4E03-A427-2049E646D75B}" destId="{64CE14DD-6E18-451B-9818-0B016D2E30F8}" srcOrd="0" destOrd="0" parTransId="{23FED0F8-19D4-4EB7-87B5-0FBBA28E74CF}" sibTransId="{FF679BC0-ABC5-4568-BE30-72273E8E80DF}"/>
    <dgm:cxn modelId="{44967C37-B862-44C5-BBA8-1C3D2A9357A1}" srcId="{78C1D270-A964-4E03-A427-2049E646D75B}" destId="{26B1227B-6F9B-451F-9A86-2613CB0AFA65}" srcOrd="3" destOrd="0" parTransId="{BABDD3A5-7F03-49FD-8D09-0F71A26951E5}" sibTransId="{38464565-FE44-433A-8E9E-85AE9AE8658F}"/>
    <dgm:cxn modelId="{ECC4B44B-6562-4EDF-9928-4DBCD45ECD0B}" type="presOf" srcId="{FF679BC0-ABC5-4568-BE30-72273E8E80DF}" destId="{8F373364-1554-476C-A518-80582F068AD5}" srcOrd="0" destOrd="0" presId="urn:microsoft.com/office/officeart/2005/8/layout/pList1"/>
    <dgm:cxn modelId="{88D36873-6550-436E-871A-94AC73F3A664}" type="presOf" srcId="{26B1227B-6F9B-451F-9A86-2613CB0AFA65}" destId="{0864183B-D851-479A-AAA6-C7BDF5D1E695}" srcOrd="0" destOrd="0" presId="urn:microsoft.com/office/officeart/2005/8/layout/pList1"/>
    <dgm:cxn modelId="{44E30AA9-AD63-4F4E-B625-88BAE6F3B58A}" srcId="{78C1D270-A964-4E03-A427-2049E646D75B}" destId="{E3999FB9-1E3D-4891-8FF8-570D1D7D1930}" srcOrd="1" destOrd="0" parTransId="{93ACF196-FCCF-4D5C-BAED-90838CF205E3}" sibTransId="{EF69AE25-9A7F-4DF0-A46F-70FDC6BF1757}"/>
    <dgm:cxn modelId="{455045AD-B384-4FC2-A3AE-C927BC04E1DA}" type="presOf" srcId="{BF5DE7ED-A62E-4CDB-8B9F-A234E78955B7}" destId="{382E944B-EF01-43DE-97F4-C9EE373357C9}" srcOrd="0" destOrd="0" presId="urn:microsoft.com/office/officeart/2005/8/layout/pList1"/>
    <dgm:cxn modelId="{78D849CA-E0DA-4A9A-B1E1-C32CEA48209C}" type="presOf" srcId="{E3999FB9-1E3D-4891-8FF8-570D1D7D1930}" destId="{EB6AE940-46D4-448E-9B2D-A051667F3E37}" srcOrd="0" destOrd="0" presId="urn:microsoft.com/office/officeart/2005/8/layout/pList1"/>
    <dgm:cxn modelId="{EFF8B4CE-8E73-4B0F-9128-5B7CF9959B82}" type="presOf" srcId="{EF69AE25-9A7F-4DF0-A46F-70FDC6BF1757}" destId="{4D1E43CE-179A-48A3-9751-052373134DC9}" srcOrd="0" destOrd="0" presId="urn:microsoft.com/office/officeart/2005/8/layout/pList1"/>
    <dgm:cxn modelId="{37E2F0F5-006C-499E-9643-7046B8FB188A}" type="presOf" srcId="{78C1D270-A964-4E03-A427-2049E646D75B}" destId="{C8A3D7A8-CB1F-45EE-B35A-29C8780EDBD6}" srcOrd="0" destOrd="0" presId="urn:microsoft.com/office/officeart/2005/8/layout/pList1"/>
    <dgm:cxn modelId="{31B250FC-3C40-40FD-8E2D-D403A160F015}" type="presOf" srcId="{24AEAA59-7495-4175-86E4-A6F8ECD90D99}" destId="{A4F7EDE4-ABE6-49B0-9457-0288B9B7382D}" srcOrd="0" destOrd="0" presId="urn:microsoft.com/office/officeart/2005/8/layout/pList1"/>
    <dgm:cxn modelId="{A5839DDC-4530-4469-875A-19C515373702}" type="presParOf" srcId="{C8A3D7A8-CB1F-45EE-B35A-29C8780EDBD6}" destId="{DEC0E555-B59D-4F5C-9885-198B54AA61CA}" srcOrd="0" destOrd="0" presId="urn:microsoft.com/office/officeart/2005/8/layout/pList1"/>
    <dgm:cxn modelId="{78937F96-EC41-48D1-99C2-CC6F465B5A17}" type="presParOf" srcId="{DEC0E555-B59D-4F5C-9885-198B54AA61CA}" destId="{5CABE4D1-B223-4CA5-8380-B0DC4321AFEF}" srcOrd="0" destOrd="0" presId="urn:microsoft.com/office/officeart/2005/8/layout/pList1"/>
    <dgm:cxn modelId="{C9F2E2FB-BF7F-43D8-9333-82B7AD93E76A}" type="presParOf" srcId="{DEC0E555-B59D-4F5C-9885-198B54AA61CA}" destId="{97EF943A-41E7-49F8-8BC5-A9CB7C1006E8}" srcOrd="1" destOrd="0" presId="urn:microsoft.com/office/officeart/2005/8/layout/pList1"/>
    <dgm:cxn modelId="{4CCB8A21-B2CD-4D14-9383-00F93147FEA3}" type="presParOf" srcId="{C8A3D7A8-CB1F-45EE-B35A-29C8780EDBD6}" destId="{8F373364-1554-476C-A518-80582F068AD5}" srcOrd="1" destOrd="0" presId="urn:microsoft.com/office/officeart/2005/8/layout/pList1"/>
    <dgm:cxn modelId="{B96DEBC6-BD54-4750-8979-DB40C512D1D0}" type="presParOf" srcId="{C8A3D7A8-CB1F-45EE-B35A-29C8780EDBD6}" destId="{2EC1A0D0-C0AB-4AC0-9576-7FDE7D410DDA}" srcOrd="2" destOrd="0" presId="urn:microsoft.com/office/officeart/2005/8/layout/pList1"/>
    <dgm:cxn modelId="{32AA2D4E-8967-4F8B-8C0F-ECB08CB874C9}" type="presParOf" srcId="{2EC1A0D0-C0AB-4AC0-9576-7FDE7D410DDA}" destId="{B5F5AF92-F917-4ADA-9F0A-C9381AE4F3F8}" srcOrd="0" destOrd="0" presId="urn:microsoft.com/office/officeart/2005/8/layout/pList1"/>
    <dgm:cxn modelId="{05EA58BA-028F-4CA7-96C2-993DF19DE999}" type="presParOf" srcId="{2EC1A0D0-C0AB-4AC0-9576-7FDE7D410DDA}" destId="{EB6AE940-46D4-448E-9B2D-A051667F3E37}" srcOrd="1" destOrd="0" presId="urn:microsoft.com/office/officeart/2005/8/layout/pList1"/>
    <dgm:cxn modelId="{E2ED49D3-B7E0-4A9D-A8C3-BFC649BE6737}" type="presParOf" srcId="{C8A3D7A8-CB1F-45EE-B35A-29C8780EDBD6}" destId="{4D1E43CE-179A-48A3-9751-052373134DC9}" srcOrd="3" destOrd="0" presId="urn:microsoft.com/office/officeart/2005/8/layout/pList1"/>
    <dgm:cxn modelId="{D5051914-2D35-4B1D-8A12-D8B3DDFABBE0}" type="presParOf" srcId="{C8A3D7A8-CB1F-45EE-B35A-29C8780EDBD6}" destId="{B45E0953-F532-4A58-B13A-36E206937491}" srcOrd="4" destOrd="0" presId="urn:microsoft.com/office/officeart/2005/8/layout/pList1"/>
    <dgm:cxn modelId="{2372546E-4923-44E2-9390-ABB0CC76333A}" type="presParOf" srcId="{B45E0953-F532-4A58-B13A-36E206937491}" destId="{9CF01B68-6855-4757-BB25-C37EFE7718EF}" srcOrd="0" destOrd="0" presId="urn:microsoft.com/office/officeart/2005/8/layout/pList1"/>
    <dgm:cxn modelId="{937FCAAF-D19A-41BA-B485-6E4EC269385E}" type="presParOf" srcId="{B45E0953-F532-4A58-B13A-36E206937491}" destId="{382E944B-EF01-43DE-97F4-C9EE373357C9}" srcOrd="1" destOrd="0" presId="urn:microsoft.com/office/officeart/2005/8/layout/pList1"/>
    <dgm:cxn modelId="{92838103-5D1D-409E-94B2-64CAD0EB7EFD}" type="presParOf" srcId="{C8A3D7A8-CB1F-45EE-B35A-29C8780EDBD6}" destId="{A4F7EDE4-ABE6-49B0-9457-0288B9B7382D}" srcOrd="5" destOrd="0" presId="urn:microsoft.com/office/officeart/2005/8/layout/pList1"/>
    <dgm:cxn modelId="{7C36240E-BD44-4D1D-AFE1-6EF6008C35D8}" type="presParOf" srcId="{C8A3D7A8-CB1F-45EE-B35A-29C8780EDBD6}" destId="{B1681A6D-E943-4329-9374-FEFEFB0AB129}" srcOrd="6" destOrd="0" presId="urn:microsoft.com/office/officeart/2005/8/layout/pList1"/>
    <dgm:cxn modelId="{338EBC1E-2B12-46D3-99D1-C48715FD90FF}" type="presParOf" srcId="{B1681A6D-E943-4329-9374-FEFEFB0AB129}" destId="{87E90365-BF38-4462-B0BB-F2D70DEDB4CF}" srcOrd="0" destOrd="0" presId="urn:microsoft.com/office/officeart/2005/8/layout/pList1"/>
    <dgm:cxn modelId="{C055725B-03F1-485F-A538-C13A24F9A7BA}" type="presParOf" srcId="{B1681A6D-E943-4329-9374-FEFEFB0AB129}" destId="{0864183B-D851-479A-AAA6-C7BDF5D1E695}"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A62D2C-0D14-4B97-A91C-ABF3B718A451}" type="doc">
      <dgm:prSet loTypeId="urn:microsoft.com/office/officeart/2005/8/layout/StepDownProcess" loCatId="process" qsTypeId="urn:microsoft.com/office/officeart/2005/8/quickstyle/simple1" qsCatId="simple" csTypeId="urn:microsoft.com/office/officeart/2005/8/colors/accent3_3" csCatId="accent3" phldr="1"/>
      <dgm:spPr/>
      <dgm:t>
        <a:bodyPr/>
        <a:lstStyle/>
        <a:p>
          <a:endParaRPr lang="es-EC"/>
        </a:p>
      </dgm:t>
    </dgm:pt>
    <dgm:pt modelId="{907D6867-5C16-4991-B419-7605B0A7862E}">
      <dgm:prSet phldrT="[Texto]"/>
      <dgm:spPr/>
      <dgm:t>
        <a:bodyPr/>
        <a:lstStyle/>
        <a:p>
          <a:r>
            <a:rPr lang="es-EC" dirty="0"/>
            <a:t>Identificar</a:t>
          </a:r>
        </a:p>
      </dgm:t>
    </dgm:pt>
    <dgm:pt modelId="{A963B713-D0CE-4B0D-914B-7175FBD6F2BC}" type="parTrans" cxnId="{4A81E619-1E7A-4289-8357-F332AA6AB49A}">
      <dgm:prSet/>
      <dgm:spPr/>
      <dgm:t>
        <a:bodyPr/>
        <a:lstStyle/>
        <a:p>
          <a:endParaRPr lang="es-EC"/>
        </a:p>
      </dgm:t>
    </dgm:pt>
    <dgm:pt modelId="{09B10B90-64D4-49AA-AC5C-3851132FF171}" type="sibTrans" cxnId="{4A81E619-1E7A-4289-8357-F332AA6AB49A}">
      <dgm:prSet/>
      <dgm:spPr/>
      <dgm:t>
        <a:bodyPr/>
        <a:lstStyle/>
        <a:p>
          <a:endParaRPr lang="es-EC"/>
        </a:p>
      </dgm:t>
    </dgm:pt>
    <dgm:pt modelId="{056FF49D-1DFD-49B4-A31B-5B6757CFD23B}">
      <dgm:prSet phldrT="[Texto]"/>
      <dgm:spPr/>
      <dgm:t>
        <a:bodyPr/>
        <a:lstStyle/>
        <a:p>
          <a:r>
            <a:rPr lang="es-EC" dirty="0"/>
            <a:t>Factores económicos, ambientales y socio culturales </a:t>
          </a:r>
        </a:p>
      </dgm:t>
    </dgm:pt>
    <dgm:pt modelId="{49726624-F170-4B88-91CB-91B7BDC4BCF7}" type="parTrans" cxnId="{DF38EAF9-45ED-42C9-A545-682E4BD9FE62}">
      <dgm:prSet/>
      <dgm:spPr/>
      <dgm:t>
        <a:bodyPr/>
        <a:lstStyle/>
        <a:p>
          <a:endParaRPr lang="es-EC"/>
        </a:p>
      </dgm:t>
    </dgm:pt>
    <dgm:pt modelId="{00976180-748B-485D-82A8-87CF2C0450EE}" type="sibTrans" cxnId="{DF38EAF9-45ED-42C9-A545-682E4BD9FE62}">
      <dgm:prSet/>
      <dgm:spPr/>
      <dgm:t>
        <a:bodyPr/>
        <a:lstStyle/>
        <a:p>
          <a:endParaRPr lang="es-EC"/>
        </a:p>
      </dgm:t>
    </dgm:pt>
    <dgm:pt modelId="{D4F0EDB0-3810-4B6C-801F-9640BC3BFE6B}">
      <dgm:prSet phldrT="[Texto]"/>
      <dgm:spPr/>
      <dgm:t>
        <a:bodyPr/>
        <a:lstStyle/>
        <a:p>
          <a:r>
            <a:rPr lang="es-EC" dirty="0"/>
            <a:t>Describir</a:t>
          </a:r>
        </a:p>
      </dgm:t>
    </dgm:pt>
    <dgm:pt modelId="{2E861008-7074-47E5-8A2F-5DCA7B0C6752}" type="parTrans" cxnId="{0A6CEAF6-8BCC-45F8-8C16-BF9817684DDB}">
      <dgm:prSet/>
      <dgm:spPr/>
      <dgm:t>
        <a:bodyPr/>
        <a:lstStyle/>
        <a:p>
          <a:endParaRPr lang="es-EC"/>
        </a:p>
      </dgm:t>
    </dgm:pt>
    <dgm:pt modelId="{2CDED256-3A0D-4084-9055-22C4118F0F83}" type="sibTrans" cxnId="{0A6CEAF6-8BCC-45F8-8C16-BF9817684DDB}">
      <dgm:prSet/>
      <dgm:spPr/>
      <dgm:t>
        <a:bodyPr/>
        <a:lstStyle/>
        <a:p>
          <a:endParaRPr lang="es-EC"/>
        </a:p>
      </dgm:t>
    </dgm:pt>
    <dgm:pt modelId="{1DF43679-326C-4771-8FFC-88C7DFF1AA6B}">
      <dgm:prSet phldrT="[Texto]"/>
      <dgm:spPr/>
      <dgm:t>
        <a:bodyPr/>
        <a:lstStyle/>
        <a:p>
          <a:r>
            <a:rPr lang="es-EC" dirty="0"/>
            <a:t>Turismo comunitario </a:t>
          </a:r>
        </a:p>
      </dgm:t>
    </dgm:pt>
    <dgm:pt modelId="{8312F70C-FCA8-4CE4-BD94-4D3A3E4F5518}" type="parTrans" cxnId="{66037687-DA44-465C-A0B9-0973796F6AFD}">
      <dgm:prSet/>
      <dgm:spPr/>
      <dgm:t>
        <a:bodyPr/>
        <a:lstStyle/>
        <a:p>
          <a:endParaRPr lang="es-EC"/>
        </a:p>
      </dgm:t>
    </dgm:pt>
    <dgm:pt modelId="{CAFCEB02-DE35-400C-A000-99DA45E690ED}" type="sibTrans" cxnId="{66037687-DA44-465C-A0B9-0973796F6AFD}">
      <dgm:prSet/>
      <dgm:spPr/>
      <dgm:t>
        <a:bodyPr/>
        <a:lstStyle/>
        <a:p>
          <a:endParaRPr lang="es-EC"/>
        </a:p>
      </dgm:t>
    </dgm:pt>
    <dgm:pt modelId="{17DC6EDF-A21B-48CC-B87A-3AA2FDD6788B}">
      <dgm:prSet phldrT="[Texto]"/>
      <dgm:spPr/>
      <dgm:t>
        <a:bodyPr/>
        <a:lstStyle/>
        <a:p>
          <a:r>
            <a:rPr lang="es-EC" dirty="0"/>
            <a:t>Proponer</a:t>
          </a:r>
        </a:p>
      </dgm:t>
    </dgm:pt>
    <dgm:pt modelId="{249BD3C9-83D8-422A-986B-FFCD161CDFE3}" type="parTrans" cxnId="{A4E19E08-10DB-401F-9A6F-26E422F73244}">
      <dgm:prSet/>
      <dgm:spPr/>
      <dgm:t>
        <a:bodyPr/>
        <a:lstStyle/>
        <a:p>
          <a:endParaRPr lang="es-EC"/>
        </a:p>
      </dgm:t>
    </dgm:pt>
    <dgm:pt modelId="{8A35E21A-575F-4B56-9CB9-4B1C868677B5}" type="sibTrans" cxnId="{A4E19E08-10DB-401F-9A6F-26E422F73244}">
      <dgm:prSet/>
      <dgm:spPr/>
      <dgm:t>
        <a:bodyPr/>
        <a:lstStyle/>
        <a:p>
          <a:endParaRPr lang="es-EC"/>
        </a:p>
      </dgm:t>
    </dgm:pt>
    <dgm:pt modelId="{2EC97FFD-4E83-47EB-90F4-C5F75404FB92}">
      <dgm:prSet phldrT="[Texto]"/>
      <dgm:spPr/>
      <dgm:t>
        <a:bodyPr/>
        <a:lstStyle/>
        <a:p>
          <a:r>
            <a:rPr lang="es-EC" dirty="0"/>
            <a:t>Estrategias</a:t>
          </a:r>
        </a:p>
      </dgm:t>
    </dgm:pt>
    <dgm:pt modelId="{ADF6DEE9-5081-4DED-A41B-32C7CC112453}" type="parTrans" cxnId="{A4463369-2781-4543-8A83-2E2923E88F6C}">
      <dgm:prSet/>
      <dgm:spPr/>
      <dgm:t>
        <a:bodyPr/>
        <a:lstStyle/>
        <a:p>
          <a:endParaRPr lang="es-EC"/>
        </a:p>
      </dgm:t>
    </dgm:pt>
    <dgm:pt modelId="{D3089AD8-0E13-4803-AA9B-BB766FF673A9}" type="sibTrans" cxnId="{A4463369-2781-4543-8A83-2E2923E88F6C}">
      <dgm:prSet/>
      <dgm:spPr/>
      <dgm:t>
        <a:bodyPr/>
        <a:lstStyle/>
        <a:p>
          <a:endParaRPr lang="es-EC"/>
        </a:p>
      </dgm:t>
    </dgm:pt>
    <dgm:pt modelId="{1BE39E03-804B-42A6-A221-D4ADD76CCC7D}">
      <dgm:prSet phldrT="[Texto]"/>
      <dgm:spPr/>
      <dgm:t>
        <a:bodyPr/>
        <a:lstStyle/>
        <a:p>
          <a:r>
            <a:rPr lang="es-EC" dirty="0"/>
            <a:t>Potencializando el turismo comunitario </a:t>
          </a:r>
        </a:p>
      </dgm:t>
    </dgm:pt>
    <dgm:pt modelId="{8E446B25-8D25-43BB-A790-FF41087821C1}" type="parTrans" cxnId="{5312558F-593A-465B-BC73-A45599105885}">
      <dgm:prSet/>
      <dgm:spPr/>
      <dgm:t>
        <a:bodyPr/>
        <a:lstStyle/>
        <a:p>
          <a:endParaRPr lang="es-EC"/>
        </a:p>
      </dgm:t>
    </dgm:pt>
    <dgm:pt modelId="{4DA83268-5089-4B5B-9239-091EB0430CCB}" type="sibTrans" cxnId="{5312558F-593A-465B-BC73-A45599105885}">
      <dgm:prSet/>
      <dgm:spPr/>
      <dgm:t>
        <a:bodyPr/>
        <a:lstStyle/>
        <a:p>
          <a:endParaRPr lang="es-EC"/>
        </a:p>
      </dgm:t>
    </dgm:pt>
    <dgm:pt modelId="{8198BB28-EF9F-4E55-84C8-71292DA18067}" type="pres">
      <dgm:prSet presAssocID="{90A62D2C-0D14-4B97-A91C-ABF3B718A451}" presName="rootnode" presStyleCnt="0">
        <dgm:presLayoutVars>
          <dgm:chMax/>
          <dgm:chPref/>
          <dgm:dir/>
          <dgm:animLvl val="lvl"/>
        </dgm:presLayoutVars>
      </dgm:prSet>
      <dgm:spPr/>
    </dgm:pt>
    <dgm:pt modelId="{2867C983-FFA8-49E1-86CD-5F846710D4D8}" type="pres">
      <dgm:prSet presAssocID="{907D6867-5C16-4991-B419-7605B0A7862E}" presName="composite" presStyleCnt="0"/>
      <dgm:spPr/>
    </dgm:pt>
    <dgm:pt modelId="{F16E0666-5AD4-42C0-A5F6-058144D31714}" type="pres">
      <dgm:prSet presAssocID="{907D6867-5C16-4991-B419-7605B0A7862E}" presName="bentUpArrow1" presStyleLbl="alignImgPlace1" presStyleIdx="0" presStyleCnt="2"/>
      <dgm:spPr/>
    </dgm:pt>
    <dgm:pt modelId="{24FD92D2-6113-4452-90F4-22A9509D33CD}" type="pres">
      <dgm:prSet presAssocID="{907D6867-5C16-4991-B419-7605B0A7862E}" presName="ParentText" presStyleLbl="node1" presStyleIdx="0" presStyleCnt="3">
        <dgm:presLayoutVars>
          <dgm:chMax val="1"/>
          <dgm:chPref val="1"/>
          <dgm:bulletEnabled val="1"/>
        </dgm:presLayoutVars>
      </dgm:prSet>
      <dgm:spPr/>
    </dgm:pt>
    <dgm:pt modelId="{AA15C472-7572-4C7D-B704-009A3C1B8CC8}" type="pres">
      <dgm:prSet presAssocID="{907D6867-5C16-4991-B419-7605B0A7862E}" presName="ChildText" presStyleLbl="revTx" presStyleIdx="0" presStyleCnt="3">
        <dgm:presLayoutVars>
          <dgm:chMax val="0"/>
          <dgm:chPref val="0"/>
          <dgm:bulletEnabled val="1"/>
        </dgm:presLayoutVars>
      </dgm:prSet>
      <dgm:spPr/>
    </dgm:pt>
    <dgm:pt modelId="{F69E7D2F-AAF3-4986-A22F-991246C569A3}" type="pres">
      <dgm:prSet presAssocID="{09B10B90-64D4-49AA-AC5C-3851132FF171}" presName="sibTrans" presStyleCnt="0"/>
      <dgm:spPr/>
    </dgm:pt>
    <dgm:pt modelId="{8D0218D8-8797-467C-857B-D17AC5626736}" type="pres">
      <dgm:prSet presAssocID="{D4F0EDB0-3810-4B6C-801F-9640BC3BFE6B}" presName="composite" presStyleCnt="0"/>
      <dgm:spPr/>
    </dgm:pt>
    <dgm:pt modelId="{AD000786-01B0-4917-B8FD-6B56EC566009}" type="pres">
      <dgm:prSet presAssocID="{D4F0EDB0-3810-4B6C-801F-9640BC3BFE6B}" presName="bentUpArrow1" presStyleLbl="alignImgPlace1" presStyleIdx="1" presStyleCnt="2"/>
      <dgm:spPr/>
    </dgm:pt>
    <dgm:pt modelId="{244F7455-6DEE-4849-84E4-AD67A16C16EB}" type="pres">
      <dgm:prSet presAssocID="{D4F0EDB0-3810-4B6C-801F-9640BC3BFE6B}" presName="ParentText" presStyleLbl="node1" presStyleIdx="1" presStyleCnt="3">
        <dgm:presLayoutVars>
          <dgm:chMax val="1"/>
          <dgm:chPref val="1"/>
          <dgm:bulletEnabled val="1"/>
        </dgm:presLayoutVars>
      </dgm:prSet>
      <dgm:spPr/>
    </dgm:pt>
    <dgm:pt modelId="{92726D11-5B0B-4EEA-8890-114F9750E84F}" type="pres">
      <dgm:prSet presAssocID="{D4F0EDB0-3810-4B6C-801F-9640BC3BFE6B}" presName="ChildText" presStyleLbl="revTx" presStyleIdx="1" presStyleCnt="3">
        <dgm:presLayoutVars>
          <dgm:chMax val="0"/>
          <dgm:chPref val="0"/>
          <dgm:bulletEnabled val="1"/>
        </dgm:presLayoutVars>
      </dgm:prSet>
      <dgm:spPr/>
    </dgm:pt>
    <dgm:pt modelId="{0F090DD3-27AE-45A8-B7BB-E8A9069953E1}" type="pres">
      <dgm:prSet presAssocID="{2CDED256-3A0D-4084-9055-22C4118F0F83}" presName="sibTrans" presStyleCnt="0"/>
      <dgm:spPr/>
    </dgm:pt>
    <dgm:pt modelId="{E9051BE1-B86D-49F3-B5CA-3DFF5E4F5E8B}" type="pres">
      <dgm:prSet presAssocID="{17DC6EDF-A21B-48CC-B87A-3AA2FDD6788B}" presName="composite" presStyleCnt="0"/>
      <dgm:spPr/>
    </dgm:pt>
    <dgm:pt modelId="{A90C8859-3AA9-496C-AD05-9D962E2B69AB}" type="pres">
      <dgm:prSet presAssocID="{17DC6EDF-A21B-48CC-B87A-3AA2FDD6788B}" presName="ParentText" presStyleLbl="node1" presStyleIdx="2" presStyleCnt="3">
        <dgm:presLayoutVars>
          <dgm:chMax val="1"/>
          <dgm:chPref val="1"/>
          <dgm:bulletEnabled val="1"/>
        </dgm:presLayoutVars>
      </dgm:prSet>
      <dgm:spPr/>
    </dgm:pt>
    <dgm:pt modelId="{BD52A709-2A42-4CA0-B200-59439E247FBC}" type="pres">
      <dgm:prSet presAssocID="{17DC6EDF-A21B-48CC-B87A-3AA2FDD6788B}" presName="FinalChildText" presStyleLbl="revTx" presStyleIdx="2" presStyleCnt="3">
        <dgm:presLayoutVars>
          <dgm:chMax val="0"/>
          <dgm:chPref val="0"/>
          <dgm:bulletEnabled val="1"/>
        </dgm:presLayoutVars>
      </dgm:prSet>
      <dgm:spPr/>
    </dgm:pt>
  </dgm:ptLst>
  <dgm:cxnLst>
    <dgm:cxn modelId="{A4E19E08-10DB-401F-9A6F-26E422F73244}" srcId="{90A62D2C-0D14-4B97-A91C-ABF3B718A451}" destId="{17DC6EDF-A21B-48CC-B87A-3AA2FDD6788B}" srcOrd="2" destOrd="0" parTransId="{249BD3C9-83D8-422A-986B-FFCD161CDFE3}" sibTransId="{8A35E21A-575F-4B56-9CB9-4B1C868677B5}"/>
    <dgm:cxn modelId="{7AACE214-13E4-4484-B1E3-1C73DDD8936D}" type="presOf" srcId="{907D6867-5C16-4991-B419-7605B0A7862E}" destId="{24FD92D2-6113-4452-90F4-22A9509D33CD}" srcOrd="0" destOrd="0" presId="urn:microsoft.com/office/officeart/2005/8/layout/StepDownProcess"/>
    <dgm:cxn modelId="{4A81E619-1E7A-4289-8357-F332AA6AB49A}" srcId="{90A62D2C-0D14-4B97-A91C-ABF3B718A451}" destId="{907D6867-5C16-4991-B419-7605B0A7862E}" srcOrd="0" destOrd="0" parTransId="{A963B713-D0CE-4B0D-914B-7175FBD6F2BC}" sibTransId="{09B10B90-64D4-49AA-AC5C-3851132FF171}"/>
    <dgm:cxn modelId="{79E86065-BE07-47D8-B935-7849E2EFC7DE}" type="presOf" srcId="{90A62D2C-0D14-4B97-A91C-ABF3B718A451}" destId="{8198BB28-EF9F-4E55-84C8-71292DA18067}" srcOrd="0" destOrd="0" presId="urn:microsoft.com/office/officeart/2005/8/layout/StepDownProcess"/>
    <dgm:cxn modelId="{A4463369-2781-4543-8A83-2E2923E88F6C}" srcId="{17DC6EDF-A21B-48CC-B87A-3AA2FDD6788B}" destId="{2EC97FFD-4E83-47EB-90F4-C5F75404FB92}" srcOrd="0" destOrd="0" parTransId="{ADF6DEE9-5081-4DED-A41B-32C7CC112453}" sibTransId="{D3089AD8-0E13-4803-AA9B-BB766FF673A9}"/>
    <dgm:cxn modelId="{66037687-DA44-465C-A0B9-0973796F6AFD}" srcId="{D4F0EDB0-3810-4B6C-801F-9640BC3BFE6B}" destId="{1DF43679-326C-4771-8FFC-88C7DFF1AA6B}" srcOrd="0" destOrd="0" parTransId="{8312F70C-FCA8-4CE4-BD94-4D3A3E4F5518}" sibTransId="{CAFCEB02-DE35-400C-A000-99DA45E690ED}"/>
    <dgm:cxn modelId="{21F9B48B-06AE-4578-AE66-5D9869015484}" type="presOf" srcId="{17DC6EDF-A21B-48CC-B87A-3AA2FDD6788B}" destId="{A90C8859-3AA9-496C-AD05-9D962E2B69AB}" srcOrd="0" destOrd="0" presId="urn:microsoft.com/office/officeart/2005/8/layout/StepDownProcess"/>
    <dgm:cxn modelId="{049BCF8E-15C4-4B8B-905A-71098B296FEA}" type="presOf" srcId="{1DF43679-326C-4771-8FFC-88C7DFF1AA6B}" destId="{92726D11-5B0B-4EEA-8890-114F9750E84F}" srcOrd="0" destOrd="0" presId="urn:microsoft.com/office/officeart/2005/8/layout/StepDownProcess"/>
    <dgm:cxn modelId="{5312558F-593A-465B-BC73-A45599105885}" srcId="{17DC6EDF-A21B-48CC-B87A-3AA2FDD6788B}" destId="{1BE39E03-804B-42A6-A221-D4ADD76CCC7D}" srcOrd="1" destOrd="0" parTransId="{8E446B25-8D25-43BB-A790-FF41087821C1}" sibTransId="{4DA83268-5089-4B5B-9239-091EB0430CCB}"/>
    <dgm:cxn modelId="{0067EE9B-DA96-4C41-A74F-1BD6B750E32B}" type="presOf" srcId="{2EC97FFD-4E83-47EB-90F4-C5F75404FB92}" destId="{BD52A709-2A42-4CA0-B200-59439E247FBC}" srcOrd="0" destOrd="0" presId="urn:microsoft.com/office/officeart/2005/8/layout/StepDownProcess"/>
    <dgm:cxn modelId="{770746B6-69CA-49C4-B8C1-9CBF43390DD5}" type="presOf" srcId="{1BE39E03-804B-42A6-A221-D4ADD76CCC7D}" destId="{BD52A709-2A42-4CA0-B200-59439E247FBC}" srcOrd="0" destOrd="1" presId="urn:microsoft.com/office/officeart/2005/8/layout/StepDownProcess"/>
    <dgm:cxn modelId="{76523CD1-6059-449B-B6E6-8C96FD9E754A}" type="presOf" srcId="{056FF49D-1DFD-49B4-A31B-5B6757CFD23B}" destId="{AA15C472-7572-4C7D-B704-009A3C1B8CC8}" srcOrd="0" destOrd="0" presId="urn:microsoft.com/office/officeart/2005/8/layout/StepDownProcess"/>
    <dgm:cxn modelId="{237C34DF-8EA4-4081-A12F-66E17D6DDD86}" type="presOf" srcId="{D4F0EDB0-3810-4B6C-801F-9640BC3BFE6B}" destId="{244F7455-6DEE-4849-84E4-AD67A16C16EB}" srcOrd="0" destOrd="0" presId="urn:microsoft.com/office/officeart/2005/8/layout/StepDownProcess"/>
    <dgm:cxn modelId="{0A6CEAF6-8BCC-45F8-8C16-BF9817684DDB}" srcId="{90A62D2C-0D14-4B97-A91C-ABF3B718A451}" destId="{D4F0EDB0-3810-4B6C-801F-9640BC3BFE6B}" srcOrd="1" destOrd="0" parTransId="{2E861008-7074-47E5-8A2F-5DCA7B0C6752}" sibTransId="{2CDED256-3A0D-4084-9055-22C4118F0F83}"/>
    <dgm:cxn modelId="{DF38EAF9-45ED-42C9-A545-682E4BD9FE62}" srcId="{907D6867-5C16-4991-B419-7605B0A7862E}" destId="{056FF49D-1DFD-49B4-A31B-5B6757CFD23B}" srcOrd="0" destOrd="0" parTransId="{49726624-F170-4B88-91CB-91B7BDC4BCF7}" sibTransId="{00976180-748B-485D-82A8-87CF2C0450EE}"/>
    <dgm:cxn modelId="{4C7F68AC-BB5E-40B6-ABD3-C38A2C387085}" type="presParOf" srcId="{8198BB28-EF9F-4E55-84C8-71292DA18067}" destId="{2867C983-FFA8-49E1-86CD-5F846710D4D8}" srcOrd="0" destOrd="0" presId="urn:microsoft.com/office/officeart/2005/8/layout/StepDownProcess"/>
    <dgm:cxn modelId="{FEAE13EE-92F0-47C8-B051-BF945F558838}" type="presParOf" srcId="{2867C983-FFA8-49E1-86CD-5F846710D4D8}" destId="{F16E0666-5AD4-42C0-A5F6-058144D31714}" srcOrd="0" destOrd="0" presId="urn:microsoft.com/office/officeart/2005/8/layout/StepDownProcess"/>
    <dgm:cxn modelId="{39659764-F002-44E6-A8EA-137D839EDF7E}" type="presParOf" srcId="{2867C983-FFA8-49E1-86CD-5F846710D4D8}" destId="{24FD92D2-6113-4452-90F4-22A9509D33CD}" srcOrd="1" destOrd="0" presId="urn:microsoft.com/office/officeart/2005/8/layout/StepDownProcess"/>
    <dgm:cxn modelId="{7DEA10DE-3A0C-4C1A-9558-E1C1232E23C3}" type="presParOf" srcId="{2867C983-FFA8-49E1-86CD-5F846710D4D8}" destId="{AA15C472-7572-4C7D-B704-009A3C1B8CC8}" srcOrd="2" destOrd="0" presId="urn:microsoft.com/office/officeart/2005/8/layout/StepDownProcess"/>
    <dgm:cxn modelId="{C06F90D8-B7AD-4CB5-AEE3-A2ECED53FE56}" type="presParOf" srcId="{8198BB28-EF9F-4E55-84C8-71292DA18067}" destId="{F69E7D2F-AAF3-4986-A22F-991246C569A3}" srcOrd="1" destOrd="0" presId="urn:microsoft.com/office/officeart/2005/8/layout/StepDownProcess"/>
    <dgm:cxn modelId="{458BA38C-1D34-4CC0-844D-946C9B174A2B}" type="presParOf" srcId="{8198BB28-EF9F-4E55-84C8-71292DA18067}" destId="{8D0218D8-8797-467C-857B-D17AC5626736}" srcOrd="2" destOrd="0" presId="urn:microsoft.com/office/officeart/2005/8/layout/StepDownProcess"/>
    <dgm:cxn modelId="{F460C869-E4D7-4B6F-8192-101D87D0609C}" type="presParOf" srcId="{8D0218D8-8797-467C-857B-D17AC5626736}" destId="{AD000786-01B0-4917-B8FD-6B56EC566009}" srcOrd="0" destOrd="0" presId="urn:microsoft.com/office/officeart/2005/8/layout/StepDownProcess"/>
    <dgm:cxn modelId="{FFA0B815-BDD7-4DDD-9EAA-72E2AADD1D15}" type="presParOf" srcId="{8D0218D8-8797-467C-857B-D17AC5626736}" destId="{244F7455-6DEE-4849-84E4-AD67A16C16EB}" srcOrd="1" destOrd="0" presId="urn:microsoft.com/office/officeart/2005/8/layout/StepDownProcess"/>
    <dgm:cxn modelId="{63921D0E-F2A4-4C72-9AB3-A34FAEDC3242}" type="presParOf" srcId="{8D0218D8-8797-467C-857B-D17AC5626736}" destId="{92726D11-5B0B-4EEA-8890-114F9750E84F}" srcOrd="2" destOrd="0" presId="urn:microsoft.com/office/officeart/2005/8/layout/StepDownProcess"/>
    <dgm:cxn modelId="{283F5FC9-94D9-42A0-A4C2-C7119A86ACF6}" type="presParOf" srcId="{8198BB28-EF9F-4E55-84C8-71292DA18067}" destId="{0F090DD3-27AE-45A8-B7BB-E8A9069953E1}" srcOrd="3" destOrd="0" presId="urn:microsoft.com/office/officeart/2005/8/layout/StepDownProcess"/>
    <dgm:cxn modelId="{39116DED-710E-40E2-B343-1D6686A5E2F1}" type="presParOf" srcId="{8198BB28-EF9F-4E55-84C8-71292DA18067}" destId="{E9051BE1-B86D-49F3-B5CA-3DFF5E4F5E8B}" srcOrd="4" destOrd="0" presId="urn:microsoft.com/office/officeart/2005/8/layout/StepDownProcess"/>
    <dgm:cxn modelId="{476D4717-7AFA-421C-873B-881F6FE0956F}" type="presParOf" srcId="{E9051BE1-B86D-49F3-B5CA-3DFF5E4F5E8B}" destId="{A90C8859-3AA9-496C-AD05-9D962E2B69AB}" srcOrd="0" destOrd="0" presId="urn:microsoft.com/office/officeart/2005/8/layout/StepDownProcess"/>
    <dgm:cxn modelId="{671A8282-6D07-440A-A079-ACFD0D823ADC}" type="presParOf" srcId="{E9051BE1-B86D-49F3-B5CA-3DFF5E4F5E8B}" destId="{BD52A709-2A42-4CA0-B200-59439E247FBC}"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747E6F-D3BF-436C-94F1-097637C721AB}" type="doc">
      <dgm:prSet loTypeId="urn:microsoft.com/office/officeart/2009/3/layout/HorizontalOrganizationChart" loCatId="hierarchy" qsTypeId="urn:microsoft.com/office/officeart/2005/8/quickstyle/simple3" qsCatId="simple" csTypeId="urn:microsoft.com/office/officeart/2005/8/colors/colorful3" csCatId="colorful" phldr="1"/>
      <dgm:spPr/>
      <dgm:t>
        <a:bodyPr/>
        <a:lstStyle/>
        <a:p>
          <a:endParaRPr lang="es-EC"/>
        </a:p>
      </dgm:t>
    </dgm:pt>
    <dgm:pt modelId="{026856EE-2D45-47D1-807E-0F5AF6D29211}">
      <dgm:prSet phldrT="[Texto]" custT="1"/>
      <dgm:spPr/>
      <dgm:t>
        <a:bodyPr/>
        <a:lstStyle/>
        <a:p>
          <a:r>
            <a:rPr lang="es-EC" sz="1600" dirty="0"/>
            <a:t>Época de los 90´s Siglo XX por la Organización de las Naciones Unidas</a:t>
          </a:r>
        </a:p>
      </dgm:t>
    </dgm:pt>
    <dgm:pt modelId="{7AEE1BA4-FB89-4557-B066-253D511CF0BF}" type="parTrans" cxnId="{FCF71557-A980-4252-A184-5C20829CA840}">
      <dgm:prSet/>
      <dgm:spPr/>
      <dgm:t>
        <a:bodyPr/>
        <a:lstStyle/>
        <a:p>
          <a:endParaRPr lang="es-EC"/>
        </a:p>
      </dgm:t>
    </dgm:pt>
    <dgm:pt modelId="{AD62A51C-D5EC-49CE-BD73-8C3377C81F3C}" type="sibTrans" cxnId="{FCF71557-A980-4252-A184-5C20829CA840}">
      <dgm:prSet/>
      <dgm:spPr/>
      <dgm:t>
        <a:bodyPr/>
        <a:lstStyle/>
        <a:p>
          <a:endParaRPr lang="es-EC"/>
        </a:p>
      </dgm:t>
    </dgm:pt>
    <dgm:pt modelId="{09328FC5-59C5-4D45-B5AB-0A28BE045C6B}">
      <dgm:prSet phldrT="[Texto]" custT="1"/>
      <dgm:spPr/>
      <dgm:t>
        <a:bodyPr/>
        <a:lstStyle/>
        <a:p>
          <a:r>
            <a:rPr lang="es-ES" sz="1600" dirty="0"/>
            <a:t>Sostenibilidad Económica </a:t>
          </a:r>
          <a:endParaRPr lang="es-EC" sz="1600" dirty="0"/>
        </a:p>
      </dgm:t>
    </dgm:pt>
    <dgm:pt modelId="{8684BDEF-C1CB-4B29-9DD3-AA0093D73E49}" type="parTrans" cxnId="{67479B2B-F56F-4A0A-A267-AB2A3A279AEF}">
      <dgm:prSet/>
      <dgm:spPr/>
      <dgm:t>
        <a:bodyPr/>
        <a:lstStyle/>
        <a:p>
          <a:endParaRPr lang="es-EC"/>
        </a:p>
      </dgm:t>
    </dgm:pt>
    <dgm:pt modelId="{9B5A918A-59F9-4620-A9D8-45811533885A}" type="sibTrans" cxnId="{67479B2B-F56F-4A0A-A267-AB2A3A279AEF}">
      <dgm:prSet/>
      <dgm:spPr/>
      <dgm:t>
        <a:bodyPr/>
        <a:lstStyle/>
        <a:p>
          <a:endParaRPr lang="es-EC"/>
        </a:p>
      </dgm:t>
    </dgm:pt>
    <dgm:pt modelId="{69AD6D6F-446A-410F-BAB0-6593110FFE9C}">
      <dgm:prSet phldrT="[Texto]" custT="1"/>
      <dgm:spPr/>
      <dgm:t>
        <a:bodyPr/>
        <a:lstStyle/>
        <a:p>
          <a:r>
            <a:rPr lang="es-EC" sz="1600" dirty="0"/>
            <a:t>3 pilares del desarrollo integral</a:t>
          </a:r>
        </a:p>
      </dgm:t>
    </dgm:pt>
    <dgm:pt modelId="{34080866-4644-4D7B-B79A-2DC9E69C14D9}" type="parTrans" cxnId="{F4ED0163-548B-44A4-95EF-5F356B6A422C}">
      <dgm:prSet/>
      <dgm:spPr/>
      <dgm:t>
        <a:bodyPr/>
        <a:lstStyle/>
        <a:p>
          <a:endParaRPr lang="es-EC"/>
        </a:p>
      </dgm:t>
    </dgm:pt>
    <dgm:pt modelId="{DE0E50CB-3168-4BC4-AA37-556A166E5E20}" type="sibTrans" cxnId="{F4ED0163-548B-44A4-95EF-5F356B6A422C}">
      <dgm:prSet/>
      <dgm:spPr/>
      <dgm:t>
        <a:bodyPr/>
        <a:lstStyle/>
        <a:p>
          <a:endParaRPr lang="es-EC"/>
        </a:p>
      </dgm:t>
    </dgm:pt>
    <dgm:pt modelId="{C4CF95BC-DB3D-48D5-B23D-7EDFB1FEDBF4}">
      <dgm:prSet phldrT="[Texto]" custT="1"/>
      <dgm:spPr/>
      <dgm:t>
        <a:bodyPr/>
        <a:lstStyle/>
        <a:p>
          <a:r>
            <a:rPr lang="es-EC" sz="1600" dirty="0"/>
            <a:t>Un esfuerzo organizado para mejorar las condiciones de vida de una comunidad y la capacidad de integración comunitaria y autodirección</a:t>
          </a:r>
        </a:p>
      </dgm:t>
    </dgm:pt>
    <dgm:pt modelId="{7F6A648B-D19E-49E2-B744-F4FFF6CF1339}" type="parTrans" cxnId="{03A44D45-C2FD-4C31-A3DB-5D00CB86C4FD}">
      <dgm:prSet/>
      <dgm:spPr/>
      <dgm:t>
        <a:bodyPr/>
        <a:lstStyle/>
        <a:p>
          <a:endParaRPr lang="es-EC"/>
        </a:p>
      </dgm:t>
    </dgm:pt>
    <dgm:pt modelId="{932D718F-4740-4404-92B7-570F3AC58F9C}" type="sibTrans" cxnId="{03A44D45-C2FD-4C31-A3DB-5D00CB86C4FD}">
      <dgm:prSet/>
      <dgm:spPr/>
      <dgm:t>
        <a:bodyPr/>
        <a:lstStyle/>
        <a:p>
          <a:endParaRPr lang="es-EC"/>
        </a:p>
      </dgm:t>
    </dgm:pt>
    <dgm:pt modelId="{1FB2AE6F-576A-401D-8447-0329D10D8E96}">
      <dgm:prSet phldrT="[Texto]" custT="1"/>
      <dgm:spPr/>
      <dgm:t>
        <a:bodyPr/>
        <a:lstStyle/>
        <a:p>
          <a:r>
            <a:rPr lang="es-ES" sz="1600" dirty="0"/>
            <a:t>Sostenibilidad Social</a:t>
          </a:r>
          <a:endParaRPr lang="es-EC" sz="1600" dirty="0"/>
        </a:p>
      </dgm:t>
    </dgm:pt>
    <dgm:pt modelId="{9E642337-4A32-47A8-83BC-ADD733BAC9B8}" type="parTrans" cxnId="{70D077DA-6FCE-4827-AE0D-D3D1778608B9}">
      <dgm:prSet/>
      <dgm:spPr/>
      <dgm:t>
        <a:bodyPr/>
        <a:lstStyle/>
        <a:p>
          <a:endParaRPr lang="es-EC"/>
        </a:p>
      </dgm:t>
    </dgm:pt>
    <dgm:pt modelId="{7D1F631E-FA76-49E5-BD80-B2DE9CBE1B11}" type="sibTrans" cxnId="{70D077DA-6FCE-4827-AE0D-D3D1778608B9}">
      <dgm:prSet/>
      <dgm:spPr/>
      <dgm:t>
        <a:bodyPr/>
        <a:lstStyle/>
        <a:p>
          <a:endParaRPr lang="es-EC"/>
        </a:p>
      </dgm:t>
    </dgm:pt>
    <dgm:pt modelId="{FFC98591-614A-4FC9-B944-F87172C342F0}">
      <dgm:prSet phldrT="[Texto]" custT="1"/>
      <dgm:spPr/>
      <dgm:t>
        <a:bodyPr/>
        <a:lstStyle/>
        <a:p>
          <a:r>
            <a:rPr lang="es-ES" sz="1600" dirty="0"/>
            <a:t>Sostenibilidad Ambiental</a:t>
          </a:r>
          <a:endParaRPr lang="es-EC" sz="1600" dirty="0"/>
        </a:p>
      </dgm:t>
    </dgm:pt>
    <dgm:pt modelId="{1885A75C-6804-4CDD-A24C-4E21BAB758E4}" type="parTrans" cxnId="{D3178D55-E4C5-4718-BC68-0F48EEEF1B77}">
      <dgm:prSet/>
      <dgm:spPr/>
      <dgm:t>
        <a:bodyPr/>
        <a:lstStyle/>
        <a:p>
          <a:endParaRPr lang="es-EC"/>
        </a:p>
      </dgm:t>
    </dgm:pt>
    <dgm:pt modelId="{065495CB-3E9B-42AB-8771-6D9C9DCCC76F}" type="sibTrans" cxnId="{D3178D55-E4C5-4718-BC68-0F48EEEF1B77}">
      <dgm:prSet/>
      <dgm:spPr/>
      <dgm:t>
        <a:bodyPr/>
        <a:lstStyle/>
        <a:p>
          <a:endParaRPr lang="es-EC"/>
        </a:p>
      </dgm:t>
    </dgm:pt>
    <dgm:pt modelId="{50BF4B5C-5B36-430C-A1D2-DF77C71F5C73}" type="pres">
      <dgm:prSet presAssocID="{66747E6F-D3BF-436C-94F1-097637C721AB}" presName="hierChild1" presStyleCnt="0">
        <dgm:presLayoutVars>
          <dgm:orgChart val="1"/>
          <dgm:chPref val="1"/>
          <dgm:dir/>
          <dgm:animOne val="branch"/>
          <dgm:animLvl val="lvl"/>
          <dgm:resizeHandles/>
        </dgm:presLayoutVars>
      </dgm:prSet>
      <dgm:spPr/>
    </dgm:pt>
    <dgm:pt modelId="{C7FB707E-B320-4F32-B300-3101A15C683C}" type="pres">
      <dgm:prSet presAssocID="{026856EE-2D45-47D1-807E-0F5AF6D29211}" presName="hierRoot1" presStyleCnt="0">
        <dgm:presLayoutVars>
          <dgm:hierBranch val="init"/>
        </dgm:presLayoutVars>
      </dgm:prSet>
      <dgm:spPr/>
    </dgm:pt>
    <dgm:pt modelId="{F78F5A55-2747-429C-99FA-8AA525DC573F}" type="pres">
      <dgm:prSet presAssocID="{026856EE-2D45-47D1-807E-0F5AF6D29211}" presName="rootComposite1" presStyleCnt="0"/>
      <dgm:spPr/>
    </dgm:pt>
    <dgm:pt modelId="{9F160B97-8164-4E05-B5EA-81B97B0984D5}" type="pres">
      <dgm:prSet presAssocID="{026856EE-2D45-47D1-807E-0F5AF6D29211}" presName="rootText1" presStyleLbl="node0" presStyleIdx="0" presStyleCnt="2">
        <dgm:presLayoutVars>
          <dgm:chPref val="3"/>
        </dgm:presLayoutVars>
      </dgm:prSet>
      <dgm:spPr/>
    </dgm:pt>
    <dgm:pt modelId="{18E5F36B-D824-4C79-AB4D-FD9593B1C10A}" type="pres">
      <dgm:prSet presAssocID="{026856EE-2D45-47D1-807E-0F5AF6D29211}" presName="rootConnector1" presStyleLbl="node1" presStyleIdx="0" presStyleCnt="0"/>
      <dgm:spPr/>
    </dgm:pt>
    <dgm:pt modelId="{CE1DA55B-9816-42D5-958E-0B36609D112F}" type="pres">
      <dgm:prSet presAssocID="{026856EE-2D45-47D1-807E-0F5AF6D29211}" presName="hierChild2" presStyleCnt="0"/>
      <dgm:spPr/>
    </dgm:pt>
    <dgm:pt modelId="{EC8CFCFA-5C6B-4C63-A92C-4982D0FE9AEC}" type="pres">
      <dgm:prSet presAssocID="{7F6A648B-D19E-49E2-B744-F4FFF6CF1339}" presName="Name64" presStyleLbl="parChTrans1D2" presStyleIdx="0" presStyleCnt="4"/>
      <dgm:spPr/>
    </dgm:pt>
    <dgm:pt modelId="{25CCA4EC-B383-458B-920B-1F4110EDD802}" type="pres">
      <dgm:prSet presAssocID="{C4CF95BC-DB3D-48D5-B23D-7EDFB1FEDBF4}" presName="hierRoot2" presStyleCnt="0">
        <dgm:presLayoutVars>
          <dgm:hierBranch val="init"/>
        </dgm:presLayoutVars>
      </dgm:prSet>
      <dgm:spPr/>
    </dgm:pt>
    <dgm:pt modelId="{08EA64F4-3097-4B0B-A1E1-5971F0550A6F}" type="pres">
      <dgm:prSet presAssocID="{C4CF95BC-DB3D-48D5-B23D-7EDFB1FEDBF4}" presName="rootComposite" presStyleCnt="0"/>
      <dgm:spPr/>
    </dgm:pt>
    <dgm:pt modelId="{6A7E0B18-4EF9-4104-BE01-5DA96F376D93}" type="pres">
      <dgm:prSet presAssocID="{C4CF95BC-DB3D-48D5-B23D-7EDFB1FEDBF4}" presName="rootText" presStyleLbl="node2" presStyleIdx="0" presStyleCnt="4" custScaleX="154028" custScaleY="214643">
        <dgm:presLayoutVars>
          <dgm:chPref val="3"/>
        </dgm:presLayoutVars>
      </dgm:prSet>
      <dgm:spPr/>
    </dgm:pt>
    <dgm:pt modelId="{3DACEFAB-D1CC-4F48-B445-0B65F4DCDA40}" type="pres">
      <dgm:prSet presAssocID="{C4CF95BC-DB3D-48D5-B23D-7EDFB1FEDBF4}" presName="rootConnector" presStyleLbl="node2" presStyleIdx="0" presStyleCnt="4"/>
      <dgm:spPr/>
    </dgm:pt>
    <dgm:pt modelId="{E8B98FD2-FC8A-40BB-8471-5A09DC45CA13}" type="pres">
      <dgm:prSet presAssocID="{C4CF95BC-DB3D-48D5-B23D-7EDFB1FEDBF4}" presName="hierChild4" presStyleCnt="0"/>
      <dgm:spPr/>
    </dgm:pt>
    <dgm:pt modelId="{F87B4ADB-27B5-46B8-8973-B534DDF2AA80}" type="pres">
      <dgm:prSet presAssocID="{C4CF95BC-DB3D-48D5-B23D-7EDFB1FEDBF4}" presName="hierChild5" presStyleCnt="0"/>
      <dgm:spPr/>
    </dgm:pt>
    <dgm:pt modelId="{CDA50800-FEE2-4D64-BAA8-086146145AA7}" type="pres">
      <dgm:prSet presAssocID="{026856EE-2D45-47D1-807E-0F5AF6D29211}" presName="hierChild3" presStyleCnt="0"/>
      <dgm:spPr/>
    </dgm:pt>
    <dgm:pt modelId="{0050520A-AD88-45DF-9163-D0144C60E74E}" type="pres">
      <dgm:prSet presAssocID="{69AD6D6F-446A-410F-BAB0-6593110FFE9C}" presName="hierRoot1" presStyleCnt="0">
        <dgm:presLayoutVars>
          <dgm:hierBranch val="init"/>
        </dgm:presLayoutVars>
      </dgm:prSet>
      <dgm:spPr/>
    </dgm:pt>
    <dgm:pt modelId="{7F6CF0BB-ACCB-42A4-AF10-3B354AEC710E}" type="pres">
      <dgm:prSet presAssocID="{69AD6D6F-446A-410F-BAB0-6593110FFE9C}" presName="rootComposite1" presStyleCnt="0"/>
      <dgm:spPr/>
    </dgm:pt>
    <dgm:pt modelId="{B2AEB807-7B6B-46E1-9EA6-0D820835A3FC}" type="pres">
      <dgm:prSet presAssocID="{69AD6D6F-446A-410F-BAB0-6593110FFE9C}" presName="rootText1" presStyleLbl="node0" presStyleIdx="1" presStyleCnt="2">
        <dgm:presLayoutVars>
          <dgm:chPref val="3"/>
        </dgm:presLayoutVars>
      </dgm:prSet>
      <dgm:spPr/>
    </dgm:pt>
    <dgm:pt modelId="{ACD63EFA-6B8B-49CB-81CC-02675A433484}" type="pres">
      <dgm:prSet presAssocID="{69AD6D6F-446A-410F-BAB0-6593110FFE9C}" presName="rootConnector1" presStyleLbl="node1" presStyleIdx="0" presStyleCnt="0"/>
      <dgm:spPr/>
    </dgm:pt>
    <dgm:pt modelId="{C5F9FC6A-3852-4300-8024-E762B7A76B26}" type="pres">
      <dgm:prSet presAssocID="{69AD6D6F-446A-410F-BAB0-6593110FFE9C}" presName="hierChild2" presStyleCnt="0"/>
      <dgm:spPr/>
    </dgm:pt>
    <dgm:pt modelId="{F2D8CB4B-C7AC-420B-8301-20D63BE0E806}" type="pres">
      <dgm:prSet presAssocID="{8684BDEF-C1CB-4B29-9DD3-AA0093D73E49}" presName="Name64" presStyleLbl="parChTrans1D2" presStyleIdx="1" presStyleCnt="4"/>
      <dgm:spPr/>
    </dgm:pt>
    <dgm:pt modelId="{626B88C7-8BA1-4289-B82D-FD51CA25C58A}" type="pres">
      <dgm:prSet presAssocID="{09328FC5-59C5-4D45-B5AB-0A28BE045C6B}" presName="hierRoot2" presStyleCnt="0">
        <dgm:presLayoutVars>
          <dgm:hierBranch val="init"/>
        </dgm:presLayoutVars>
      </dgm:prSet>
      <dgm:spPr/>
    </dgm:pt>
    <dgm:pt modelId="{B7757603-FFD0-4C66-ACC4-AE0CF5E76F08}" type="pres">
      <dgm:prSet presAssocID="{09328FC5-59C5-4D45-B5AB-0A28BE045C6B}" presName="rootComposite" presStyleCnt="0"/>
      <dgm:spPr/>
    </dgm:pt>
    <dgm:pt modelId="{61E5E6F0-18CC-49BD-A7BA-BD02755373D9}" type="pres">
      <dgm:prSet presAssocID="{09328FC5-59C5-4D45-B5AB-0A28BE045C6B}" presName="rootText" presStyleLbl="node2" presStyleIdx="1" presStyleCnt="4">
        <dgm:presLayoutVars>
          <dgm:chPref val="3"/>
        </dgm:presLayoutVars>
      </dgm:prSet>
      <dgm:spPr/>
    </dgm:pt>
    <dgm:pt modelId="{DFC62E41-0516-4D80-8D27-A10E912E7CC3}" type="pres">
      <dgm:prSet presAssocID="{09328FC5-59C5-4D45-B5AB-0A28BE045C6B}" presName="rootConnector" presStyleLbl="node2" presStyleIdx="1" presStyleCnt="4"/>
      <dgm:spPr/>
    </dgm:pt>
    <dgm:pt modelId="{7B7E62D8-35AF-482A-AAF8-3FBA91FE26CF}" type="pres">
      <dgm:prSet presAssocID="{09328FC5-59C5-4D45-B5AB-0A28BE045C6B}" presName="hierChild4" presStyleCnt="0"/>
      <dgm:spPr/>
    </dgm:pt>
    <dgm:pt modelId="{9B6AAE5B-0EDE-4311-A8F4-E6F21A0B6CC2}" type="pres">
      <dgm:prSet presAssocID="{09328FC5-59C5-4D45-B5AB-0A28BE045C6B}" presName="hierChild5" presStyleCnt="0"/>
      <dgm:spPr/>
    </dgm:pt>
    <dgm:pt modelId="{1A20EFF5-3E49-4268-B104-A51972B59F6C}" type="pres">
      <dgm:prSet presAssocID="{9E642337-4A32-47A8-83BC-ADD733BAC9B8}" presName="Name64" presStyleLbl="parChTrans1D2" presStyleIdx="2" presStyleCnt="4"/>
      <dgm:spPr/>
    </dgm:pt>
    <dgm:pt modelId="{FB170384-CF60-4984-AABB-672796C9F21B}" type="pres">
      <dgm:prSet presAssocID="{1FB2AE6F-576A-401D-8447-0329D10D8E96}" presName="hierRoot2" presStyleCnt="0">
        <dgm:presLayoutVars>
          <dgm:hierBranch val="init"/>
        </dgm:presLayoutVars>
      </dgm:prSet>
      <dgm:spPr/>
    </dgm:pt>
    <dgm:pt modelId="{A7D20359-5C0B-4678-B37B-858C59CCE5C8}" type="pres">
      <dgm:prSet presAssocID="{1FB2AE6F-576A-401D-8447-0329D10D8E96}" presName="rootComposite" presStyleCnt="0"/>
      <dgm:spPr/>
    </dgm:pt>
    <dgm:pt modelId="{9A0C8670-91C4-4ADA-9768-5E1095500DBD}" type="pres">
      <dgm:prSet presAssocID="{1FB2AE6F-576A-401D-8447-0329D10D8E96}" presName="rootText" presStyleLbl="node2" presStyleIdx="2" presStyleCnt="4">
        <dgm:presLayoutVars>
          <dgm:chPref val="3"/>
        </dgm:presLayoutVars>
      </dgm:prSet>
      <dgm:spPr/>
    </dgm:pt>
    <dgm:pt modelId="{42DA90F2-FAA1-40F5-905C-86DAC9DDE4D9}" type="pres">
      <dgm:prSet presAssocID="{1FB2AE6F-576A-401D-8447-0329D10D8E96}" presName="rootConnector" presStyleLbl="node2" presStyleIdx="2" presStyleCnt="4"/>
      <dgm:spPr/>
    </dgm:pt>
    <dgm:pt modelId="{AC82AE7E-9404-4CD9-86A3-7917CA55FEFF}" type="pres">
      <dgm:prSet presAssocID="{1FB2AE6F-576A-401D-8447-0329D10D8E96}" presName="hierChild4" presStyleCnt="0"/>
      <dgm:spPr/>
    </dgm:pt>
    <dgm:pt modelId="{D1BDCFCC-E206-43E2-B0FD-4076AC9B8E89}" type="pres">
      <dgm:prSet presAssocID="{1FB2AE6F-576A-401D-8447-0329D10D8E96}" presName="hierChild5" presStyleCnt="0"/>
      <dgm:spPr/>
    </dgm:pt>
    <dgm:pt modelId="{8DF82FCB-26E6-4CFE-867E-E33CF80E5DC7}" type="pres">
      <dgm:prSet presAssocID="{1885A75C-6804-4CDD-A24C-4E21BAB758E4}" presName="Name64" presStyleLbl="parChTrans1D2" presStyleIdx="3" presStyleCnt="4"/>
      <dgm:spPr/>
    </dgm:pt>
    <dgm:pt modelId="{D42578F4-846C-4CCB-BEBB-AF5BD4DA1585}" type="pres">
      <dgm:prSet presAssocID="{FFC98591-614A-4FC9-B944-F87172C342F0}" presName="hierRoot2" presStyleCnt="0">
        <dgm:presLayoutVars>
          <dgm:hierBranch val="init"/>
        </dgm:presLayoutVars>
      </dgm:prSet>
      <dgm:spPr/>
    </dgm:pt>
    <dgm:pt modelId="{706F080C-2AB3-4839-8F09-469496A1C72D}" type="pres">
      <dgm:prSet presAssocID="{FFC98591-614A-4FC9-B944-F87172C342F0}" presName="rootComposite" presStyleCnt="0"/>
      <dgm:spPr/>
    </dgm:pt>
    <dgm:pt modelId="{96A5EB1C-3083-4D3D-8E73-6FDE689459D6}" type="pres">
      <dgm:prSet presAssocID="{FFC98591-614A-4FC9-B944-F87172C342F0}" presName="rootText" presStyleLbl="node2" presStyleIdx="3" presStyleCnt="4">
        <dgm:presLayoutVars>
          <dgm:chPref val="3"/>
        </dgm:presLayoutVars>
      </dgm:prSet>
      <dgm:spPr/>
    </dgm:pt>
    <dgm:pt modelId="{FE1C53F3-1A7F-4D04-8149-2A6A1972E02B}" type="pres">
      <dgm:prSet presAssocID="{FFC98591-614A-4FC9-B944-F87172C342F0}" presName="rootConnector" presStyleLbl="node2" presStyleIdx="3" presStyleCnt="4"/>
      <dgm:spPr/>
    </dgm:pt>
    <dgm:pt modelId="{EA8CFAF5-EBE3-469D-AF9D-31D6BA45B2F8}" type="pres">
      <dgm:prSet presAssocID="{FFC98591-614A-4FC9-B944-F87172C342F0}" presName="hierChild4" presStyleCnt="0"/>
      <dgm:spPr/>
    </dgm:pt>
    <dgm:pt modelId="{669EF90A-15AB-4DEC-A5DC-25F28061CF82}" type="pres">
      <dgm:prSet presAssocID="{FFC98591-614A-4FC9-B944-F87172C342F0}" presName="hierChild5" presStyleCnt="0"/>
      <dgm:spPr/>
    </dgm:pt>
    <dgm:pt modelId="{2A02D9C2-191A-4EA3-933C-80DCF5A8710C}" type="pres">
      <dgm:prSet presAssocID="{69AD6D6F-446A-410F-BAB0-6593110FFE9C}" presName="hierChild3" presStyleCnt="0"/>
      <dgm:spPr/>
    </dgm:pt>
  </dgm:ptLst>
  <dgm:cxnLst>
    <dgm:cxn modelId="{8190812B-EB28-48C2-BFF0-A83E68FD124E}" type="presOf" srcId="{FFC98591-614A-4FC9-B944-F87172C342F0}" destId="{96A5EB1C-3083-4D3D-8E73-6FDE689459D6}" srcOrd="0" destOrd="0" presId="urn:microsoft.com/office/officeart/2009/3/layout/HorizontalOrganizationChart"/>
    <dgm:cxn modelId="{67479B2B-F56F-4A0A-A267-AB2A3A279AEF}" srcId="{69AD6D6F-446A-410F-BAB0-6593110FFE9C}" destId="{09328FC5-59C5-4D45-B5AB-0A28BE045C6B}" srcOrd="0" destOrd="0" parTransId="{8684BDEF-C1CB-4B29-9DD3-AA0093D73E49}" sibTransId="{9B5A918A-59F9-4620-A9D8-45811533885A}"/>
    <dgm:cxn modelId="{29795735-D621-48C6-A20E-F2918AD0035E}" type="presOf" srcId="{1885A75C-6804-4CDD-A24C-4E21BAB758E4}" destId="{8DF82FCB-26E6-4CFE-867E-E33CF80E5DC7}" srcOrd="0" destOrd="0" presId="urn:microsoft.com/office/officeart/2009/3/layout/HorizontalOrganizationChart"/>
    <dgm:cxn modelId="{A5CC0560-00F7-42EE-A37F-8EBEF36B2FE6}" type="presOf" srcId="{026856EE-2D45-47D1-807E-0F5AF6D29211}" destId="{18E5F36B-D824-4C79-AB4D-FD9593B1C10A}" srcOrd="1" destOrd="0" presId="urn:microsoft.com/office/officeart/2009/3/layout/HorizontalOrganizationChart"/>
    <dgm:cxn modelId="{F4ED0163-548B-44A4-95EF-5F356B6A422C}" srcId="{66747E6F-D3BF-436C-94F1-097637C721AB}" destId="{69AD6D6F-446A-410F-BAB0-6593110FFE9C}" srcOrd="1" destOrd="0" parTransId="{34080866-4644-4D7B-B79A-2DC9E69C14D9}" sibTransId="{DE0E50CB-3168-4BC4-AA37-556A166E5E20}"/>
    <dgm:cxn modelId="{9E3E4463-4ABD-42DB-92FE-12725D0C6B4B}" type="presOf" srcId="{69AD6D6F-446A-410F-BAB0-6593110FFE9C}" destId="{B2AEB807-7B6B-46E1-9EA6-0D820835A3FC}" srcOrd="0" destOrd="0" presId="urn:microsoft.com/office/officeart/2009/3/layout/HorizontalOrganizationChart"/>
    <dgm:cxn modelId="{F334E464-C64A-464A-B5C0-C129B65C18B5}" type="presOf" srcId="{09328FC5-59C5-4D45-B5AB-0A28BE045C6B}" destId="{61E5E6F0-18CC-49BD-A7BA-BD02755373D9}" srcOrd="0" destOrd="0" presId="urn:microsoft.com/office/officeart/2009/3/layout/HorizontalOrganizationChart"/>
    <dgm:cxn modelId="{03A44D45-C2FD-4C31-A3DB-5D00CB86C4FD}" srcId="{026856EE-2D45-47D1-807E-0F5AF6D29211}" destId="{C4CF95BC-DB3D-48D5-B23D-7EDFB1FEDBF4}" srcOrd="0" destOrd="0" parTransId="{7F6A648B-D19E-49E2-B744-F4FFF6CF1339}" sibTransId="{932D718F-4740-4404-92B7-570F3AC58F9C}"/>
    <dgm:cxn modelId="{AC3AD366-20F1-420B-8DDD-C6F5CF28C9A2}" type="presOf" srcId="{66747E6F-D3BF-436C-94F1-097637C721AB}" destId="{50BF4B5C-5B36-430C-A1D2-DF77C71F5C73}" srcOrd="0" destOrd="0" presId="urn:microsoft.com/office/officeart/2009/3/layout/HorizontalOrganizationChart"/>
    <dgm:cxn modelId="{70CA6F4A-AAE0-44BE-AAE1-BB87F4726B08}" type="presOf" srcId="{9E642337-4A32-47A8-83BC-ADD733BAC9B8}" destId="{1A20EFF5-3E49-4268-B104-A51972B59F6C}" srcOrd="0" destOrd="0" presId="urn:microsoft.com/office/officeart/2009/3/layout/HorizontalOrganizationChart"/>
    <dgm:cxn modelId="{A754616F-DAF2-4813-888D-DC43D4119429}" type="presOf" srcId="{1FB2AE6F-576A-401D-8447-0329D10D8E96}" destId="{42DA90F2-FAA1-40F5-905C-86DAC9DDE4D9}" srcOrd="1" destOrd="0" presId="urn:microsoft.com/office/officeart/2009/3/layout/HorizontalOrganizationChart"/>
    <dgm:cxn modelId="{1A364950-0095-4A59-A483-EA8AFB42B509}" type="presOf" srcId="{8684BDEF-C1CB-4B29-9DD3-AA0093D73E49}" destId="{F2D8CB4B-C7AC-420B-8301-20D63BE0E806}" srcOrd="0" destOrd="0" presId="urn:microsoft.com/office/officeart/2009/3/layout/HorizontalOrganizationChart"/>
    <dgm:cxn modelId="{58E4C354-E89E-44EB-AA66-96B824E8038C}" type="presOf" srcId="{C4CF95BC-DB3D-48D5-B23D-7EDFB1FEDBF4}" destId="{6A7E0B18-4EF9-4104-BE01-5DA96F376D93}" srcOrd="0" destOrd="0" presId="urn:microsoft.com/office/officeart/2009/3/layout/HorizontalOrganizationChart"/>
    <dgm:cxn modelId="{D3178D55-E4C5-4718-BC68-0F48EEEF1B77}" srcId="{69AD6D6F-446A-410F-BAB0-6593110FFE9C}" destId="{FFC98591-614A-4FC9-B944-F87172C342F0}" srcOrd="2" destOrd="0" parTransId="{1885A75C-6804-4CDD-A24C-4E21BAB758E4}" sibTransId="{065495CB-3E9B-42AB-8771-6D9C9DCCC76F}"/>
    <dgm:cxn modelId="{FCF71557-A980-4252-A184-5C20829CA840}" srcId="{66747E6F-D3BF-436C-94F1-097637C721AB}" destId="{026856EE-2D45-47D1-807E-0F5AF6D29211}" srcOrd="0" destOrd="0" parTransId="{7AEE1BA4-FB89-4557-B066-253D511CF0BF}" sibTransId="{AD62A51C-D5EC-49CE-BD73-8C3377C81F3C}"/>
    <dgm:cxn modelId="{4A57F37D-EA26-4E2B-9265-981FFF1C0779}" type="presOf" srcId="{09328FC5-59C5-4D45-B5AB-0A28BE045C6B}" destId="{DFC62E41-0516-4D80-8D27-A10E912E7CC3}" srcOrd="1" destOrd="0" presId="urn:microsoft.com/office/officeart/2009/3/layout/HorizontalOrganizationChart"/>
    <dgm:cxn modelId="{5383D8A4-D8A8-4005-9E5C-0F8519A7859B}" type="presOf" srcId="{026856EE-2D45-47D1-807E-0F5AF6D29211}" destId="{9F160B97-8164-4E05-B5EA-81B97B0984D5}" srcOrd="0" destOrd="0" presId="urn:microsoft.com/office/officeart/2009/3/layout/HorizontalOrganizationChart"/>
    <dgm:cxn modelId="{75228CA7-66E6-439A-9503-D4FABA57A437}" type="presOf" srcId="{C4CF95BC-DB3D-48D5-B23D-7EDFB1FEDBF4}" destId="{3DACEFAB-D1CC-4F48-B445-0B65F4DCDA40}" srcOrd="1" destOrd="0" presId="urn:microsoft.com/office/officeart/2009/3/layout/HorizontalOrganizationChart"/>
    <dgm:cxn modelId="{77983ABD-DF44-4AFD-905F-FEC6F09DD75D}" type="presOf" srcId="{FFC98591-614A-4FC9-B944-F87172C342F0}" destId="{FE1C53F3-1A7F-4D04-8149-2A6A1972E02B}" srcOrd="1" destOrd="0" presId="urn:microsoft.com/office/officeart/2009/3/layout/HorizontalOrganizationChart"/>
    <dgm:cxn modelId="{146EE7D8-F998-45D6-ADBD-C8E56C311080}" type="presOf" srcId="{7F6A648B-D19E-49E2-B744-F4FFF6CF1339}" destId="{EC8CFCFA-5C6B-4C63-A92C-4982D0FE9AEC}" srcOrd="0" destOrd="0" presId="urn:microsoft.com/office/officeart/2009/3/layout/HorizontalOrganizationChart"/>
    <dgm:cxn modelId="{70D077DA-6FCE-4827-AE0D-D3D1778608B9}" srcId="{69AD6D6F-446A-410F-BAB0-6593110FFE9C}" destId="{1FB2AE6F-576A-401D-8447-0329D10D8E96}" srcOrd="1" destOrd="0" parTransId="{9E642337-4A32-47A8-83BC-ADD733BAC9B8}" sibTransId="{7D1F631E-FA76-49E5-BD80-B2DE9CBE1B11}"/>
    <dgm:cxn modelId="{7C554AEE-9F5D-4550-95C8-51AEE93C911B}" type="presOf" srcId="{69AD6D6F-446A-410F-BAB0-6593110FFE9C}" destId="{ACD63EFA-6B8B-49CB-81CC-02675A433484}" srcOrd="1" destOrd="0" presId="urn:microsoft.com/office/officeart/2009/3/layout/HorizontalOrganizationChart"/>
    <dgm:cxn modelId="{2362B6FC-DD75-4AD6-B70F-ADD84442E196}" type="presOf" srcId="{1FB2AE6F-576A-401D-8447-0329D10D8E96}" destId="{9A0C8670-91C4-4ADA-9768-5E1095500DBD}" srcOrd="0" destOrd="0" presId="urn:microsoft.com/office/officeart/2009/3/layout/HorizontalOrganizationChart"/>
    <dgm:cxn modelId="{3D3308B8-F23B-4CFC-9513-345007DE0E24}" type="presParOf" srcId="{50BF4B5C-5B36-430C-A1D2-DF77C71F5C73}" destId="{C7FB707E-B320-4F32-B300-3101A15C683C}" srcOrd="0" destOrd="0" presId="urn:microsoft.com/office/officeart/2009/3/layout/HorizontalOrganizationChart"/>
    <dgm:cxn modelId="{8122BD9F-1510-42AC-BAC8-AEE71A5183AC}" type="presParOf" srcId="{C7FB707E-B320-4F32-B300-3101A15C683C}" destId="{F78F5A55-2747-429C-99FA-8AA525DC573F}" srcOrd="0" destOrd="0" presId="urn:microsoft.com/office/officeart/2009/3/layout/HorizontalOrganizationChart"/>
    <dgm:cxn modelId="{C09CB5B4-3169-4DFE-868F-652C37353900}" type="presParOf" srcId="{F78F5A55-2747-429C-99FA-8AA525DC573F}" destId="{9F160B97-8164-4E05-B5EA-81B97B0984D5}" srcOrd="0" destOrd="0" presId="urn:microsoft.com/office/officeart/2009/3/layout/HorizontalOrganizationChart"/>
    <dgm:cxn modelId="{BC410267-4630-4A9D-A525-34B2960F213B}" type="presParOf" srcId="{F78F5A55-2747-429C-99FA-8AA525DC573F}" destId="{18E5F36B-D824-4C79-AB4D-FD9593B1C10A}" srcOrd="1" destOrd="0" presId="urn:microsoft.com/office/officeart/2009/3/layout/HorizontalOrganizationChart"/>
    <dgm:cxn modelId="{2CFF9694-1337-4D12-83F5-73C5687DA623}" type="presParOf" srcId="{C7FB707E-B320-4F32-B300-3101A15C683C}" destId="{CE1DA55B-9816-42D5-958E-0B36609D112F}" srcOrd="1" destOrd="0" presId="urn:microsoft.com/office/officeart/2009/3/layout/HorizontalOrganizationChart"/>
    <dgm:cxn modelId="{1038DB82-0565-4F80-ACFB-666116135068}" type="presParOf" srcId="{CE1DA55B-9816-42D5-958E-0B36609D112F}" destId="{EC8CFCFA-5C6B-4C63-A92C-4982D0FE9AEC}" srcOrd="0" destOrd="0" presId="urn:microsoft.com/office/officeart/2009/3/layout/HorizontalOrganizationChart"/>
    <dgm:cxn modelId="{4991650F-A00E-4419-8776-5794B49FDECF}" type="presParOf" srcId="{CE1DA55B-9816-42D5-958E-0B36609D112F}" destId="{25CCA4EC-B383-458B-920B-1F4110EDD802}" srcOrd="1" destOrd="0" presId="urn:microsoft.com/office/officeart/2009/3/layout/HorizontalOrganizationChart"/>
    <dgm:cxn modelId="{7DFF146F-34E7-4CCB-BEC6-8DB4B6F44D39}" type="presParOf" srcId="{25CCA4EC-B383-458B-920B-1F4110EDD802}" destId="{08EA64F4-3097-4B0B-A1E1-5971F0550A6F}" srcOrd="0" destOrd="0" presId="urn:microsoft.com/office/officeart/2009/3/layout/HorizontalOrganizationChart"/>
    <dgm:cxn modelId="{4D2EBC4A-1526-4EFD-B6C5-C03C9E6ACE9E}" type="presParOf" srcId="{08EA64F4-3097-4B0B-A1E1-5971F0550A6F}" destId="{6A7E0B18-4EF9-4104-BE01-5DA96F376D93}" srcOrd="0" destOrd="0" presId="urn:microsoft.com/office/officeart/2009/3/layout/HorizontalOrganizationChart"/>
    <dgm:cxn modelId="{97F0F4F7-387C-4E3A-AEDD-BFED454C0AF5}" type="presParOf" srcId="{08EA64F4-3097-4B0B-A1E1-5971F0550A6F}" destId="{3DACEFAB-D1CC-4F48-B445-0B65F4DCDA40}" srcOrd="1" destOrd="0" presId="urn:microsoft.com/office/officeart/2009/3/layout/HorizontalOrganizationChart"/>
    <dgm:cxn modelId="{58008BA7-7702-4140-B1EB-3EE23D1D53C5}" type="presParOf" srcId="{25CCA4EC-B383-458B-920B-1F4110EDD802}" destId="{E8B98FD2-FC8A-40BB-8471-5A09DC45CA13}" srcOrd="1" destOrd="0" presId="urn:microsoft.com/office/officeart/2009/3/layout/HorizontalOrganizationChart"/>
    <dgm:cxn modelId="{F1AAB1E5-F6FA-4AD2-8AA6-60D9126A65DF}" type="presParOf" srcId="{25CCA4EC-B383-458B-920B-1F4110EDD802}" destId="{F87B4ADB-27B5-46B8-8973-B534DDF2AA80}" srcOrd="2" destOrd="0" presId="urn:microsoft.com/office/officeart/2009/3/layout/HorizontalOrganizationChart"/>
    <dgm:cxn modelId="{E44AA235-6273-4ABD-9B1E-0FEFF5FF51E3}" type="presParOf" srcId="{C7FB707E-B320-4F32-B300-3101A15C683C}" destId="{CDA50800-FEE2-4D64-BAA8-086146145AA7}" srcOrd="2" destOrd="0" presId="urn:microsoft.com/office/officeart/2009/3/layout/HorizontalOrganizationChart"/>
    <dgm:cxn modelId="{25DD7629-280B-4C6A-8AA3-436F86121680}" type="presParOf" srcId="{50BF4B5C-5B36-430C-A1D2-DF77C71F5C73}" destId="{0050520A-AD88-45DF-9163-D0144C60E74E}" srcOrd="1" destOrd="0" presId="urn:microsoft.com/office/officeart/2009/3/layout/HorizontalOrganizationChart"/>
    <dgm:cxn modelId="{40B6F686-7CB2-44F6-87C0-9E76E919C855}" type="presParOf" srcId="{0050520A-AD88-45DF-9163-D0144C60E74E}" destId="{7F6CF0BB-ACCB-42A4-AF10-3B354AEC710E}" srcOrd="0" destOrd="0" presId="urn:microsoft.com/office/officeart/2009/3/layout/HorizontalOrganizationChart"/>
    <dgm:cxn modelId="{BEDC11B0-8805-46BA-887B-AE407CDE243E}" type="presParOf" srcId="{7F6CF0BB-ACCB-42A4-AF10-3B354AEC710E}" destId="{B2AEB807-7B6B-46E1-9EA6-0D820835A3FC}" srcOrd="0" destOrd="0" presId="urn:microsoft.com/office/officeart/2009/3/layout/HorizontalOrganizationChart"/>
    <dgm:cxn modelId="{33561757-630A-4C1B-9654-C185CB887E21}" type="presParOf" srcId="{7F6CF0BB-ACCB-42A4-AF10-3B354AEC710E}" destId="{ACD63EFA-6B8B-49CB-81CC-02675A433484}" srcOrd="1" destOrd="0" presId="urn:microsoft.com/office/officeart/2009/3/layout/HorizontalOrganizationChart"/>
    <dgm:cxn modelId="{318C80D5-C959-4D68-99F3-DFB7F83DB2B6}" type="presParOf" srcId="{0050520A-AD88-45DF-9163-D0144C60E74E}" destId="{C5F9FC6A-3852-4300-8024-E762B7A76B26}" srcOrd="1" destOrd="0" presId="urn:microsoft.com/office/officeart/2009/3/layout/HorizontalOrganizationChart"/>
    <dgm:cxn modelId="{70582894-D0F5-472D-B836-17F5EC855135}" type="presParOf" srcId="{C5F9FC6A-3852-4300-8024-E762B7A76B26}" destId="{F2D8CB4B-C7AC-420B-8301-20D63BE0E806}" srcOrd="0" destOrd="0" presId="urn:microsoft.com/office/officeart/2009/3/layout/HorizontalOrganizationChart"/>
    <dgm:cxn modelId="{7DA8155E-CFE6-42DC-B008-D444D261E64C}" type="presParOf" srcId="{C5F9FC6A-3852-4300-8024-E762B7A76B26}" destId="{626B88C7-8BA1-4289-B82D-FD51CA25C58A}" srcOrd="1" destOrd="0" presId="urn:microsoft.com/office/officeart/2009/3/layout/HorizontalOrganizationChart"/>
    <dgm:cxn modelId="{69C7D5E4-987C-4129-A48B-9984FF05F050}" type="presParOf" srcId="{626B88C7-8BA1-4289-B82D-FD51CA25C58A}" destId="{B7757603-FFD0-4C66-ACC4-AE0CF5E76F08}" srcOrd="0" destOrd="0" presId="urn:microsoft.com/office/officeart/2009/3/layout/HorizontalOrganizationChart"/>
    <dgm:cxn modelId="{16A36ABF-417E-4596-B3F9-2649B6F00712}" type="presParOf" srcId="{B7757603-FFD0-4C66-ACC4-AE0CF5E76F08}" destId="{61E5E6F0-18CC-49BD-A7BA-BD02755373D9}" srcOrd="0" destOrd="0" presId="urn:microsoft.com/office/officeart/2009/3/layout/HorizontalOrganizationChart"/>
    <dgm:cxn modelId="{1CA0400B-06CF-4AE9-8A5B-7306AE245E37}" type="presParOf" srcId="{B7757603-FFD0-4C66-ACC4-AE0CF5E76F08}" destId="{DFC62E41-0516-4D80-8D27-A10E912E7CC3}" srcOrd="1" destOrd="0" presId="urn:microsoft.com/office/officeart/2009/3/layout/HorizontalOrganizationChart"/>
    <dgm:cxn modelId="{0178627A-4711-408A-B33D-5E1D52C66C2A}" type="presParOf" srcId="{626B88C7-8BA1-4289-B82D-FD51CA25C58A}" destId="{7B7E62D8-35AF-482A-AAF8-3FBA91FE26CF}" srcOrd="1" destOrd="0" presId="urn:microsoft.com/office/officeart/2009/3/layout/HorizontalOrganizationChart"/>
    <dgm:cxn modelId="{3FFF6DD7-FEB5-460F-A5D1-A28E4DBD7071}" type="presParOf" srcId="{626B88C7-8BA1-4289-B82D-FD51CA25C58A}" destId="{9B6AAE5B-0EDE-4311-A8F4-E6F21A0B6CC2}" srcOrd="2" destOrd="0" presId="urn:microsoft.com/office/officeart/2009/3/layout/HorizontalOrganizationChart"/>
    <dgm:cxn modelId="{C5CD488B-7463-4742-9C2A-6A5F4CBE1A5B}" type="presParOf" srcId="{C5F9FC6A-3852-4300-8024-E762B7A76B26}" destId="{1A20EFF5-3E49-4268-B104-A51972B59F6C}" srcOrd="2" destOrd="0" presId="urn:microsoft.com/office/officeart/2009/3/layout/HorizontalOrganizationChart"/>
    <dgm:cxn modelId="{25A8CD69-39B7-480A-AB46-92C9CC4E892D}" type="presParOf" srcId="{C5F9FC6A-3852-4300-8024-E762B7A76B26}" destId="{FB170384-CF60-4984-AABB-672796C9F21B}" srcOrd="3" destOrd="0" presId="urn:microsoft.com/office/officeart/2009/3/layout/HorizontalOrganizationChart"/>
    <dgm:cxn modelId="{9316A0DD-DE94-411B-BA3C-E718FE30CD42}" type="presParOf" srcId="{FB170384-CF60-4984-AABB-672796C9F21B}" destId="{A7D20359-5C0B-4678-B37B-858C59CCE5C8}" srcOrd="0" destOrd="0" presId="urn:microsoft.com/office/officeart/2009/3/layout/HorizontalOrganizationChart"/>
    <dgm:cxn modelId="{6EB81F5D-1E6D-4AF6-B702-382EF9D1FA18}" type="presParOf" srcId="{A7D20359-5C0B-4678-B37B-858C59CCE5C8}" destId="{9A0C8670-91C4-4ADA-9768-5E1095500DBD}" srcOrd="0" destOrd="0" presId="urn:microsoft.com/office/officeart/2009/3/layout/HorizontalOrganizationChart"/>
    <dgm:cxn modelId="{6D938287-786E-48F7-BC14-F1A70D506591}" type="presParOf" srcId="{A7D20359-5C0B-4678-B37B-858C59CCE5C8}" destId="{42DA90F2-FAA1-40F5-905C-86DAC9DDE4D9}" srcOrd="1" destOrd="0" presId="urn:microsoft.com/office/officeart/2009/3/layout/HorizontalOrganizationChart"/>
    <dgm:cxn modelId="{C080FCBE-8AE1-4DD1-B4DD-714E3A0F8C98}" type="presParOf" srcId="{FB170384-CF60-4984-AABB-672796C9F21B}" destId="{AC82AE7E-9404-4CD9-86A3-7917CA55FEFF}" srcOrd="1" destOrd="0" presId="urn:microsoft.com/office/officeart/2009/3/layout/HorizontalOrganizationChart"/>
    <dgm:cxn modelId="{36ECC54A-2D73-412F-AEE1-71E33D0DD744}" type="presParOf" srcId="{FB170384-CF60-4984-AABB-672796C9F21B}" destId="{D1BDCFCC-E206-43E2-B0FD-4076AC9B8E89}" srcOrd="2" destOrd="0" presId="urn:microsoft.com/office/officeart/2009/3/layout/HorizontalOrganizationChart"/>
    <dgm:cxn modelId="{4A35D91C-7369-4309-901D-0512E8C02DD4}" type="presParOf" srcId="{C5F9FC6A-3852-4300-8024-E762B7A76B26}" destId="{8DF82FCB-26E6-4CFE-867E-E33CF80E5DC7}" srcOrd="4" destOrd="0" presId="urn:microsoft.com/office/officeart/2009/3/layout/HorizontalOrganizationChart"/>
    <dgm:cxn modelId="{0BEC6D93-63B5-4B20-9BC0-528DA6FB7734}" type="presParOf" srcId="{C5F9FC6A-3852-4300-8024-E762B7A76B26}" destId="{D42578F4-846C-4CCB-BEBB-AF5BD4DA1585}" srcOrd="5" destOrd="0" presId="urn:microsoft.com/office/officeart/2009/3/layout/HorizontalOrganizationChart"/>
    <dgm:cxn modelId="{AF699557-5F76-4C68-BA39-6757C0F9DD2A}" type="presParOf" srcId="{D42578F4-846C-4CCB-BEBB-AF5BD4DA1585}" destId="{706F080C-2AB3-4839-8F09-469496A1C72D}" srcOrd="0" destOrd="0" presId="urn:microsoft.com/office/officeart/2009/3/layout/HorizontalOrganizationChart"/>
    <dgm:cxn modelId="{422D3453-2A1A-4906-87CF-C866B3662F73}" type="presParOf" srcId="{706F080C-2AB3-4839-8F09-469496A1C72D}" destId="{96A5EB1C-3083-4D3D-8E73-6FDE689459D6}" srcOrd="0" destOrd="0" presId="urn:microsoft.com/office/officeart/2009/3/layout/HorizontalOrganizationChart"/>
    <dgm:cxn modelId="{D56A12D0-5C66-4B83-8F8F-99FFFA25CFF6}" type="presParOf" srcId="{706F080C-2AB3-4839-8F09-469496A1C72D}" destId="{FE1C53F3-1A7F-4D04-8149-2A6A1972E02B}" srcOrd="1" destOrd="0" presId="urn:microsoft.com/office/officeart/2009/3/layout/HorizontalOrganizationChart"/>
    <dgm:cxn modelId="{E3AFCCFA-581E-4421-BEEA-B9D697198703}" type="presParOf" srcId="{D42578F4-846C-4CCB-BEBB-AF5BD4DA1585}" destId="{EA8CFAF5-EBE3-469D-AF9D-31D6BA45B2F8}" srcOrd="1" destOrd="0" presId="urn:microsoft.com/office/officeart/2009/3/layout/HorizontalOrganizationChart"/>
    <dgm:cxn modelId="{B46C1588-4BE8-4D3B-AD92-27DE50C109BA}" type="presParOf" srcId="{D42578F4-846C-4CCB-BEBB-AF5BD4DA1585}" destId="{669EF90A-15AB-4DEC-A5DC-25F28061CF82}" srcOrd="2" destOrd="0" presId="urn:microsoft.com/office/officeart/2009/3/layout/HorizontalOrganizationChart"/>
    <dgm:cxn modelId="{162AB0F3-AD27-4BEA-828F-E2FE9AC79DF4}" type="presParOf" srcId="{0050520A-AD88-45DF-9163-D0144C60E74E}" destId="{2A02D9C2-191A-4EA3-933C-80DCF5A8710C}"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642816-1D8A-4E77-9B9D-D0FA0AB6B183}" type="doc">
      <dgm:prSet loTypeId="urn:microsoft.com/office/officeart/2005/8/layout/vList5" loCatId="list" qsTypeId="urn:microsoft.com/office/officeart/2005/8/quickstyle/simple1" qsCatId="simple" csTypeId="urn:microsoft.com/office/officeart/2005/8/colors/accent2_1" csCatId="accent2" phldr="1"/>
      <dgm:spPr/>
      <dgm:t>
        <a:bodyPr/>
        <a:lstStyle/>
        <a:p>
          <a:endParaRPr lang="es-EC"/>
        </a:p>
      </dgm:t>
    </dgm:pt>
    <dgm:pt modelId="{02F50909-B7DA-4E29-B61E-5CFF622FF7C5}">
      <dgm:prSet phldrT="[Texto]"/>
      <dgm:spPr/>
      <dgm:t>
        <a:bodyPr/>
        <a:lstStyle/>
        <a:p>
          <a:r>
            <a:rPr lang="es-EC" dirty="0"/>
            <a:t>Económica. </a:t>
          </a:r>
        </a:p>
      </dgm:t>
    </dgm:pt>
    <dgm:pt modelId="{EEFDADDD-A7A9-4709-8941-195D15B3157C}" type="parTrans" cxnId="{BB80304F-A483-4B83-B446-0C837EE36A6D}">
      <dgm:prSet/>
      <dgm:spPr/>
      <dgm:t>
        <a:bodyPr/>
        <a:lstStyle/>
        <a:p>
          <a:endParaRPr lang="es-EC"/>
        </a:p>
      </dgm:t>
    </dgm:pt>
    <dgm:pt modelId="{97BC112C-81ED-4742-8C17-4959F3D29464}" type="sibTrans" cxnId="{BB80304F-A483-4B83-B446-0C837EE36A6D}">
      <dgm:prSet/>
      <dgm:spPr/>
      <dgm:t>
        <a:bodyPr/>
        <a:lstStyle/>
        <a:p>
          <a:endParaRPr lang="es-EC"/>
        </a:p>
      </dgm:t>
    </dgm:pt>
    <dgm:pt modelId="{52CBB064-24B0-41E8-A613-D847838731F7}">
      <dgm:prSet phldrT="[Texto]"/>
      <dgm:spPr/>
      <dgm:t>
        <a:bodyPr/>
        <a:lstStyle/>
        <a:p>
          <a:r>
            <a:rPr lang="es-EC" dirty="0"/>
            <a:t>El turismo debe ser rentable</a:t>
          </a:r>
        </a:p>
      </dgm:t>
    </dgm:pt>
    <dgm:pt modelId="{282DC89D-DCFF-46D1-8DE2-318D2B6CC073}" type="parTrans" cxnId="{7CF0978F-B532-431D-9E9E-61C2B9B6D26F}">
      <dgm:prSet/>
      <dgm:spPr/>
      <dgm:t>
        <a:bodyPr/>
        <a:lstStyle/>
        <a:p>
          <a:endParaRPr lang="es-EC"/>
        </a:p>
      </dgm:t>
    </dgm:pt>
    <dgm:pt modelId="{A0CFDFB1-0D76-44DE-91A6-C74298E8958A}" type="sibTrans" cxnId="{7CF0978F-B532-431D-9E9E-61C2B9B6D26F}">
      <dgm:prSet/>
      <dgm:spPr/>
      <dgm:t>
        <a:bodyPr/>
        <a:lstStyle/>
        <a:p>
          <a:endParaRPr lang="es-EC"/>
        </a:p>
      </dgm:t>
    </dgm:pt>
    <dgm:pt modelId="{F77D1AFF-03BD-4320-B9F5-F79CC1312BA6}">
      <dgm:prSet phldrT="[Texto]"/>
      <dgm:spPr/>
      <dgm:t>
        <a:bodyPr/>
        <a:lstStyle/>
        <a:p>
          <a:r>
            <a:rPr lang="es-EC" dirty="0"/>
            <a:t>La comunidad va a querer obtener réditos económicos que les permita vivir del turismo como su actividad principal</a:t>
          </a:r>
        </a:p>
      </dgm:t>
    </dgm:pt>
    <dgm:pt modelId="{0828C00D-03B2-4124-BA43-893C7DDEE5D6}" type="parTrans" cxnId="{21D74D14-C130-4FE9-9B43-70607AA858C6}">
      <dgm:prSet/>
      <dgm:spPr/>
      <dgm:t>
        <a:bodyPr/>
        <a:lstStyle/>
        <a:p>
          <a:endParaRPr lang="es-EC"/>
        </a:p>
      </dgm:t>
    </dgm:pt>
    <dgm:pt modelId="{CDD14EB2-8F86-4E07-BDB5-10A268C4134B}" type="sibTrans" cxnId="{21D74D14-C130-4FE9-9B43-70607AA858C6}">
      <dgm:prSet/>
      <dgm:spPr/>
      <dgm:t>
        <a:bodyPr/>
        <a:lstStyle/>
        <a:p>
          <a:endParaRPr lang="es-EC"/>
        </a:p>
      </dgm:t>
    </dgm:pt>
    <dgm:pt modelId="{8BFCC1E0-EB64-456E-A186-3E29692B77C4}">
      <dgm:prSet phldrT="[Texto]"/>
      <dgm:spPr/>
      <dgm:t>
        <a:bodyPr/>
        <a:lstStyle/>
        <a:p>
          <a:r>
            <a:rPr lang="es-EC" dirty="0"/>
            <a:t>Social. - </a:t>
          </a:r>
        </a:p>
      </dgm:t>
    </dgm:pt>
    <dgm:pt modelId="{FFBBE608-8615-4F5D-BB5C-507FA1E30BD4}" type="parTrans" cxnId="{399D3014-3AAF-452B-BFDC-46597610943D}">
      <dgm:prSet/>
      <dgm:spPr/>
      <dgm:t>
        <a:bodyPr/>
        <a:lstStyle/>
        <a:p>
          <a:endParaRPr lang="es-EC"/>
        </a:p>
      </dgm:t>
    </dgm:pt>
    <dgm:pt modelId="{14AA4355-56B9-413B-9079-8AA8F83641E7}" type="sibTrans" cxnId="{399D3014-3AAF-452B-BFDC-46597610943D}">
      <dgm:prSet/>
      <dgm:spPr/>
      <dgm:t>
        <a:bodyPr/>
        <a:lstStyle/>
        <a:p>
          <a:endParaRPr lang="es-EC"/>
        </a:p>
      </dgm:t>
    </dgm:pt>
    <dgm:pt modelId="{382D0AB0-2B3D-467B-89A0-E0E265E96E6C}">
      <dgm:prSet phldrT="[Texto]"/>
      <dgm:spPr/>
      <dgm:t>
        <a:bodyPr/>
        <a:lstStyle/>
        <a:p>
          <a:r>
            <a:rPr lang="es-EC" dirty="0"/>
            <a:t> El intercambio de experiencias que propicien el enriquecimiento cultural tanto de los visitantes como de la comunidad</a:t>
          </a:r>
        </a:p>
      </dgm:t>
    </dgm:pt>
    <dgm:pt modelId="{B2F44F2D-8431-40BE-8CB1-17D43980B8A0}" type="parTrans" cxnId="{9305C454-6E49-4B78-B94A-A43CD8D7D991}">
      <dgm:prSet/>
      <dgm:spPr/>
      <dgm:t>
        <a:bodyPr/>
        <a:lstStyle/>
        <a:p>
          <a:endParaRPr lang="es-EC"/>
        </a:p>
      </dgm:t>
    </dgm:pt>
    <dgm:pt modelId="{EC1B78BE-7F1B-4AA8-A209-82E2146E6B5D}" type="sibTrans" cxnId="{9305C454-6E49-4B78-B94A-A43CD8D7D991}">
      <dgm:prSet/>
      <dgm:spPr/>
      <dgm:t>
        <a:bodyPr/>
        <a:lstStyle/>
        <a:p>
          <a:endParaRPr lang="es-EC"/>
        </a:p>
      </dgm:t>
    </dgm:pt>
    <dgm:pt modelId="{0C7DCE34-0216-489D-8AA3-F4B290304F25}">
      <dgm:prSet phldrT="[Texto]"/>
      <dgm:spPr/>
      <dgm:t>
        <a:bodyPr/>
        <a:lstStyle/>
        <a:p>
          <a:r>
            <a:rPr lang="es-EC" dirty="0"/>
            <a:t>Ambiental. </a:t>
          </a:r>
        </a:p>
      </dgm:t>
    </dgm:pt>
    <dgm:pt modelId="{6E35DE08-88F3-4CA7-9C90-35788EF97764}" type="parTrans" cxnId="{29B40DE9-8010-45D2-888C-54D85DE628E6}">
      <dgm:prSet/>
      <dgm:spPr/>
      <dgm:t>
        <a:bodyPr/>
        <a:lstStyle/>
        <a:p>
          <a:endParaRPr lang="es-EC"/>
        </a:p>
      </dgm:t>
    </dgm:pt>
    <dgm:pt modelId="{7C2427E4-E3B1-4FF5-A543-19F3424BAC8E}" type="sibTrans" cxnId="{29B40DE9-8010-45D2-888C-54D85DE628E6}">
      <dgm:prSet/>
      <dgm:spPr/>
      <dgm:t>
        <a:bodyPr/>
        <a:lstStyle/>
        <a:p>
          <a:endParaRPr lang="es-EC"/>
        </a:p>
      </dgm:t>
    </dgm:pt>
    <dgm:pt modelId="{438B5985-693E-4FDE-BA88-14CB8FA9C08E}">
      <dgm:prSet phldrT="[Texto]"/>
      <dgm:spPr/>
      <dgm:t>
        <a:bodyPr/>
        <a:lstStyle/>
        <a:p>
          <a:r>
            <a:rPr lang="es-EC" dirty="0"/>
            <a:t>El uso de los espacios debe darse sin comprometer la posibilidad de que las futuras generaciones convivan en el mismo entorno</a:t>
          </a:r>
        </a:p>
      </dgm:t>
    </dgm:pt>
    <dgm:pt modelId="{4437E759-6445-4BC9-8E33-16A94CB1E97E}" type="sibTrans" cxnId="{B0F35D73-3719-47A1-BBAB-2C4699850B9F}">
      <dgm:prSet/>
      <dgm:spPr/>
      <dgm:t>
        <a:bodyPr/>
        <a:lstStyle/>
        <a:p>
          <a:endParaRPr lang="es-EC"/>
        </a:p>
      </dgm:t>
    </dgm:pt>
    <dgm:pt modelId="{237234B1-37D9-474A-BFFB-3009501799D4}" type="parTrans" cxnId="{B0F35D73-3719-47A1-BBAB-2C4699850B9F}">
      <dgm:prSet/>
      <dgm:spPr/>
      <dgm:t>
        <a:bodyPr/>
        <a:lstStyle/>
        <a:p>
          <a:endParaRPr lang="es-EC"/>
        </a:p>
      </dgm:t>
    </dgm:pt>
    <dgm:pt modelId="{1595F3AB-F3E7-4832-A587-CC902B4C1999}" type="pres">
      <dgm:prSet presAssocID="{72642816-1D8A-4E77-9B9D-D0FA0AB6B183}" presName="Name0" presStyleCnt="0">
        <dgm:presLayoutVars>
          <dgm:dir/>
          <dgm:animLvl val="lvl"/>
          <dgm:resizeHandles val="exact"/>
        </dgm:presLayoutVars>
      </dgm:prSet>
      <dgm:spPr/>
    </dgm:pt>
    <dgm:pt modelId="{B8F7198B-53E8-4805-9ECE-381FC0A70C31}" type="pres">
      <dgm:prSet presAssocID="{02F50909-B7DA-4E29-B61E-5CFF622FF7C5}" presName="linNode" presStyleCnt="0"/>
      <dgm:spPr/>
    </dgm:pt>
    <dgm:pt modelId="{0B1BF8AD-C076-450B-8D1E-4FDF22C8386E}" type="pres">
      <dgm:prSet presAssocID="{02F50909-B7DA-4E29-B61E-5CFF622FF7C5}" presName="parentText" presStyleLbl="node1" presStyleIdx="0" presStyleCnt="3">
        <dgm:presLayoutVars>
          <dgm:chMax val="1"/>
          <dgm:bulletEnabled val="1"/>
        </dgm:presLayoutVars>
      </dgm:prSet>
      <dgm:spPr/>
    </dgm:pt>
    <dgm:pt modelId="{41386939-D0F4-4A52-8924-4AD6CEC8F4E3}" type="pres">
      <dgm:prSet presAssocID="{02F50909-B7DA-4E29-B61E-5CFF622FF7C5}" presName="descendantText" presStyleLbl="alignAccFollowNode1" presStyleIdx="0" presStyleCnt="3">
        <dgm:presLayoutVars>
          <dgm:bulletEnabled val="1"/>
        </dgm:presLayoutVars>
      </dgm:prSet>
      <dgm:spPr/>
    </dgm:pt>
    <dgm:pt modelId="{2FF5BC6E-6B2E-42E7-AE2A-B2F4EFCFE652}" type="pres">
      <dgm:prSet presAssocID="{97BC112C-81ED-4742-8C17-4959F3D29464}" presName="sp" presStyleCnt="0"/>
      <dgm:spPr/>
    </dgm:pt>
    <dgm:pt modelId="{FCE3CDA5-0143-4A92-B64B-F3D5BB1B253D}" type="pres">
      <dgm:prSet presAssocID="{8BFCC1E0-EB64-456E-A186-3E29692B77C4}" presName="linNode" presStyleCnt="0"/>
      <dgm:spPr/>
    </dgm:pt>
    <dgm:pt modelId="{35EA1228-A0E1-4021-8349-F3B779286E52}" type="pres">
      <dgm:prSet presAssocID="{8BFCC1E0-EB64-456E-A186-3E29692B77C4}" presName="parentText" presStyleLbl="node1" presStyleIdx="1" presStyleCnt="3">
        <dgm:presLayoutVars>
          <dgm:chMax val="1"/>
          <dgm:bulletEnabled val="1"/>
        </dgm:presLayoutVars>
      </dgm:prSet>
      <dgm:spPr/>
    </dgm:pt>
    <dgm:pt modelId="{598729F1-1CD9-4B95-964B-0692100980B6}" type="pres">
      <dgm:prSet presAssocID="{8BFCC1E0-EB64-456E-A186-3E29692B77C4}" presName="descendantText" presStyleLbl="alignAccFollowNode1" presStyleIdx="1" presStyleCnt="3">
        <dgm:presLayoutVars>
          <dgm:bulletEnabled val="1"/>
        </dgm:presLayoutVars>
      </dgm:prSet>
      <dgm:spPr/>
    </dgm:pt>
    <dgm:pt modelId="{7D4C6B03-BA2C-4138-B9E9-08778AA861B0}" type="pres">
      <dgm:prSet presAssocID="{14AA4355-56B9-413B-9079-8AA8F83641E7}" presName="sp" presStyleCnt="0"/>
      <dgm:spPr/>
    </dgm:pt>
    <dgm:pt modelId="{B31A62D9-F2E5-4F7C-BE73-6CD48B57786F}" type="pres">
      <dgm:prSet presAssocID="{0C7DCE34-0216-489D-8AA3-F4B290304F25}" presName="linNode" presStyleCnt="0"/>
      <dgm:spPr/>
    </dgm:pt>
    <dgm:pt modelId="{A4A84472-CE6B-4F8A-A212-BC48C19BD441}" type="pres">
      <dgm:prSet presAssocID="{0C7DCE34-0216-489D-8AA3-F4B290304F25}" presName="parentText" presStyleLbl="node1" presStyleIdx="2" presStyleCnt="3">
        <dgm:presLayoutVars>
          <dgm:chMax val="1"/>
          <dgm:bulletEnabled val="1"/>
        </dgm:presLayoutVars>
      </dgm:prSet>
      <dgm:spPr/>
    </dgm:pt>
    <dgm:pt modelId="{EE69A6A5-B225-4CD0-9039-BE342371B3C0}" type="pres">
      <dgm:prSet presAssocID="{0C7DCE34-0216-489D-8AA3-F4B290304F25}" presName="descendantText" presStyleLbl="alignAccFollowNode1" presStyleIdx="2" presStyleCnt="3" custLinFactNeighborY="-4264">
        <dgm:presLayoutVars>
          <dgm:bulletEnabled val="1"/>
        </dgm:presLayoutVars>
      </dgm:prSet>
      <dgm:spPr/>
    </dgm:pt>
  </dgm:ptLst>
  <dgm:cxnLst>
    <dgm:cxn modelId="{399D3014-3AAF-452B-BFDC-46597610943D}" srcId="{72642816-1D8A-4E77-9B9D-D0FA0AB6B183}" destId="{8BFCC1E0-EB64-456E-A186-3E29692B77C4}" srcOrd="1" destOrd="0" parTransId="{FFBBE608-8615-4F5D-BB5C-507FA1E30BD4}" sibTransId="{14AA4355-56B9-413B-9079-8AA8F83641E7}"/>
    <dgm:cxn modelId="{21D74D14-C130-4FE9-9B43-70607AA858C6}" srcId="{02F50909-B7DA-4E29-B61E-5CFF622FF7C5}" destId="{F77D1AFF-03BD-4320-B9F5-F79CC1312BA6}" srcOrd="1" destOrd="0" parTransId="{0828C00D-03B2-4124-BA43-893C7DDEE5D6}" sibTransId="{CDD14EB2-8F86-4E07-BDB5-10A268C4134B}"/>
    <dgm:cxn modelId="{C3986F25-AFC2-401C-BA3E-B354D770FCCA}" type="presOf" srcId="{438B5985-693E-4FDE-BA88-14CB8FA9C08E}" destId="{EE69A6A5-B225-4CD0-9039-BE342371B3C0}" srcOrd="0" destOrd="0" presId="urn:microsoft.com/office/officeart/2005/8/layout/vList5"/>
    <dgm:cxn modelId="{29945D4A-0DB5-42F0-8C13-96839258FE24}" type="presOf" srcId="{72642816-1D8A-4E77-9B9D-D0FA0AB6B183}" destId="{1595F3AB-F3E7-4832-A587-CC902B4C1999}" srcOrd="0" destOrd="0" presId="urn:microsoft.com/office/officeart/2005/8/layout/vList5"/>
    <dgm:cxn modelId="{BB80304F-A483-4B83-B446-0C837EE36A6D}" srcId="{72642816-1D8A-4E77-9B9D-D0FA0AB6B183}" destId="{02F50909-B7DA-4E29-B61E-5CFF622FF7C5}" srcOrd="0" destOrd="0" parTransId="{EEFDADDD-A7A9-4709-8941-195D15B3157C}" sibTransId="{97BC112C-81ED-4742-8C17-4959F3D29464}"/>
    <dgm:cxn modelId="{B0F35D73-3719-47A1-BBAB-2C4699850B9F}" srcId="{0C7DCE34-0216-489D-8AA3-F4B290304F25}" destId="{438B5985-693E-4FDE-BA88-14CB8FA9C08E}" srcOrd="0" destOrd="0" parTransId="{237234B1-37D9-474A-BFFB-3009501799D4}" sibTransId="{4437E759-6445-4BC9-8E33-16A94CB1E97E}"/>
    <dgm:cxn modelId="{9305C454-6E49-4B78-B94A-A43CD8D7D991}" srcId="{8BFCC1E0-EB64-456E-A186-3E29692B77C4}" destId="{382D0AB0-2B3D-467B-89A0-E0E265E96E6C}" srcOrd="0" destOrd="0" parTransId="{B2F44F2D-8431-40BE-8CB1-17D43980B8A0}" sibTransId="{EC1B78BE-7F1B-4AA8-A209-82E2146E6B5D}"/>
    <dgm:cxn modelId="{824CEB59-7A28-49F8-B7BD-64C4C4A47D4F}" type="presOf" srcId="{382D0AB0-2B3D-467B-89A0-E0E265E96E6C}" destId="{598729F1-1CD9-4B95-964B-0692100980B6}" srcOrd="0" destOrd="0" presId="urn:microsoft.com/office/officeart/2005/8/layout/vList5"/>
    <dgm:cxn modelId="{23B82E5A-1527-486C-B4EA-9822BDF2BEDE}" type="presOf" srcId="{8BFCC1E0-EB64-456E-A186-3E29692B77C4}" destId="{35EA1228-A0E1-4021-8349-F3B779286E52}" srcOrd="0" destOrd="0" presId="urn:microsoft.com/office/officeart/2005/8/layout/vList5"/>
    <dgm:cxn modelId="{F5BF6289-562D-49BC-A6E9-15C43A45C12C}" type="presOf" srcId="{02F50909-B7DA-4E29-B61E-5CFF622FF7C5}" destId="{0B1BF8AD-C076-450B-8D1E-4FDF22C8386E}" srcOrd="0" destOrd="0" presId="urn:microsoft.com/office/officeart/2005/8/layout/vList5"/>
    <dgm:cxn modelId="{7CF0978F-B532-431D-9E9E-61C2B9B6D26F}" srcId="{02F50909-B7DA-4E29-B61E-5CFF622FF7C5}" destId="{52CBB064-24B0-41E8-A613-D847838731F7}" srcOrd="0" destOrd="0" parTransId="{282DC89D-DCFF-46D1-8DE2-318D2B6CC073}" sibTransId="{A0CFDFB1-0D76-44DE-91A6-C74298E8958A}"/>
    <dgm:cxn modelId="{72B05690-2495-486A-A41A-9D2105439CC1}" type="presOf" srcId="{0C7DCE34-0216-489D-8AA3-F4B290304F25}" destId="{A4A84472-CE6B-4F8A-A212-BC48C19BD441}" srcOrd="0" destOrd="0" presId="urn:microsoft.com/office/officeart/2005/8/layout/vList5"/>
    <dgm:cxn modelId="{4D3E93AF-829D-4B82-AE97-DC2D1B37B749}" type="presOf" srcId="{F77D1AFF-03BD-4320-B9F5-F79CC1312BA6}" destId="{41386939-D0F4-4A52-8924-4AD6CEC8F4E3}" srcOrd="0" destOrd="1" presId="urn:microsoft.com/office/officeart/2005/8/layout/vList5"/>
    <dgm:cxn modelId="{F09304C3-A372-48DA-A47D-66BCBEAA0714}" type="presOf" srcId="{52CBB064-24B0-41E8-A613-D847838731F7}" destId="{41386939-D0F4-4A52-8924-4AD6CEC8F4E3}" srcOrd="0" destOrd="0" presId="urn:microsoft.com/office/officeart/2005/8/layout/vList5"/>
    <dgm:cxn modelId="{29B40DE9-8010-45D2-888C-54D85DE628E6}" srcId="{72642816-1D8A-4E77-9B9D-D0FA0AB6B183}" destId="{0C7DCE34-0216-489D-8AA3-F4B290304F25}" srcOrd="2" destOrd="0" parTransId="{6E35DE08-88F3-4CA7-9C90-35788EF97764}" sibTransId="{7C2427E4-E3B1-4FF5-A543-19F3424BAC8E}"/>
    <dgm:cxn modelId="{3A7A20E3-5FE7-4460-A07A-F72A4154F86A}" type="presParOf" srcId="{1595F3AB-F3E7-4832-A587-CC902B4C1999}" destId="{B8F7198B-53E8-4805-9ECE-381FC0A70C31}" srcOrd="0" destOrd="0" presId="urn:microsoft.com/office/officeart/2005/8/layout/vList5"/>
    <dgm:cxn modelId="{9921BB3B-689F-4324-B59F-924F9AB82A95}" type="presParOf" srcId="{B8F7198B-53E8-4805-9ECE-381FC0A70C31}" destId="{0B1BF8AD-C076-450B-8D1E-4FDF22C8386E}" srcOrd="0" destOrd="0" presId="urn:microsoft.com/office/officeart/2005/8/layout/vList5"/>
    <dgm:cxn modelId="{BC07FDC5-ED36-46C9-882A-4A91636E2BF5}" type="presParOf" srcId="{B8F7198B-53E8-4805-9ECE-381FC0A70C31}" destId="{41386939-D0F4-4A52-8924-4AD6CEC8F4E3}" srcOrd="1" destOrd="0" presId="urn:microsoft.com/office/officeart/2005/8/layout/vList5"/>
    <dgm:cxn modelId="{DEEFCC2D-5DF9-4E9F-9268-61AC7523E535}" type="presParOf" srcId="{1595F3AB-F3E7-4832-A587-CC902B4C1999}" destId="{2FF5BC6E-6B2E-42E7-AE2A-B2F4EFCFE652}" srcOrd="1" destOrd="0" presId="urn:microsoft.com/office/officeart/2005/8/layout/vList5"/>
    <dgm:cxn modelId="{0F3C42EC-9573-4D2A-80B2-4FD09BAB62B3}" type="presParOf" srcId="{1595F3AB-F3E7-4832-A587-CC902B4C1999}" destId="{FCE3CDA5-0143-4A92-B64B-F3D5BB1B253D}" srcOrd="2" destOrd="0" presId="urn:microsoft.com/office/officeart/2005/8/layout/vList5"/>
    <dgm:cxn modelId="{4B38CAA8-6EE7-42D9-AD49-54626039C699}" type="presParOf" srcId="{FCE3CDA5-0143-4A92-B64B-F3D5BB1B253D}" destId="{35EA1228-A0E1-4021-8349-F3B779286E52}" srcOrd="0" destOrd="0" presId="urn:microsoft.com/office/officeart/2005/8/layout/vList5"/>
    <dgm:cxn modelId="{9AE0DAD3-D9D6-45FF-9FC3-094CF8C7E3A6}" type="presParOf" srcId="{FCE3CDA5-0143-4A92-B64B-F3D5BB1B253D}" destId="{598729F1-1CD9-4B95-964B-0692100980B6}" srcOrd="1" destOrd="0" presId="urn:microsoft.com/office/officeart/2005/8/layout/vList5"/>
    <dgm:cxn modelId="{1294B199-2A80-433C-A67F-AA134903E1F0}" type="presParOf" srcId="{1595F3AB-F3E7-4832-A587-CC902B4C1999}" destId="{7D4C6B03-BA2C-4138-B9E9-08778AA861B0}" srcOrd="3" destOrd="0" presId="urn:microsoft.com/office/officeart/2005/8/layout/vList5"/>
    <dgm:cxn modelId="{A65A7420-A655-45DE-9776-D0D68D644A78}" type="presParOf" srcId="{1595F3AB-F3E7-4832-A587-CC902B4C1999}" destId="{B31A62D9-F2E5-4F7C-BE73-6CD48B57786F}" srcOrd="4" destOrd="0" presId="urn:microsoft.com/office/officeart/2005/8/layout/vList5"/>
    <dgm:cxn modelId="{AA407221-D40D-4FE4-9221-18DCC137760C}" type="presParOf" srcId="{B31A62D9-F2E5-4F7C-BE73-6CD48B57786F}" destId="{A4A84472-CE6B-4F8A-A212-BC48C19BD441}" srcOrd="0" destOrd="0" presId="urn:microsoft.com/office/officeart/2005/8/layout/vList5"/>
    <dgm:cxn modelId="{D8F5E976-CB1D-42B3-929F-F7EE30D83C7E}" type="presParOf" srcId="{B31A62D9-F2E5-4F7C-BE73-6CD48B57786F}" destId="{EE69A6A5-B225-4CD0-9039-BE342371B3C0}"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7CFDB0-67A9-4AF7-AB19-2418BE434596}" type="doc">
      <dgm:prSet loTypeId="urn:microsoft.com/office/officeart/2005/8/layout/process4" loCatId="list" qsTypeId="urn:microsoft.com/office/officeart/2005/8/quickstyle/simple3" qsCatId="simple" csTypeId="urn:microsoft.com/office/officeart/2005/8/colors/accent3_2" csCatId="accent3" phldr="1"/>
      <dgm:spPr/>
    </dgm:pt>
    <dgm:pt modelId="{7C8AF1FA-11CF-44D0-A250-C2F7411396D2}">
      <dgm:prSet phldrT="[Texto]"/>
      <dgm:spPr/>
      <dgm:t>
        <a:bodyPr/>
        <a:lstStyle/>
        <a:p>
          <a:r>
            <a:rPr lang="es-EC" dirty="0"/>
            <a:t>Constitución de la República del Ecuador 2008</a:t>
          </a:r>
        </a:p>
      </dgm:t>
    </dgm:pt>
    <dgm:pt modelId="{C87E75C7-2AEF-4661-BAB9-0608A9045A64}" type="parTrans" cxnId="{28C3B325-C383-4661-BE22-9103962ADBDA}">
      <dgm:prSet/>
      <dgm:spPr/>
      <dgm:t>
        <a:bodyPr/>
        <a:lstStyle/>
        <a:p>
          <a:endParaRPr lang="es-EC"/>
        </a:p>
      </dgm:t>
    </dgm:pt>
    <dgm:pt modelId="{82FE74DE-B5FB-4987-8B9B-B6FBDFEECCD9}" type="sibTrans" cxnId="{28C3B325-C383-4661-BE22-9103962ADBDA}">
      <dgm:prSet/>
      <dgm:spPr/>
      <dgm:t>
        <a:bodyPr/>
        <a:lstStyle/>
        <a:p>
          <a:endParaRPr lang="es-EC"/>
        </a:p>
      </dgm:t>
    </dgm:pt>
    <dgm:pt modelId="{18E88849-F7DE-4573-BFE3-9B15D1BB07DD}">
      <dgm:prSet phldrT="[Texto]"/>
      <dgm:spPr/>
      <dgm:t>
        <a:bodyPr/>
        <a:lstStyle/>
        <a:p>
          <a:r>
            <a:rPr lang="es-ES" dirty="0"/>
            <a:t>Ley de Turismo 2012</a:t>
          </a:r>
          <a:endParaRPr lang="es-EC" dirty="0"/>
        </a:p>
      </dgm:t>
    </dgm:pt>
    <dgm:pt modelId="{659E57AE-49F5-4600-8E2E-E35DD70D3005}" type="parTrans" cxnId="{790B904A-3D50-44CA-B448-3FC2B81D51CA}">
      <dgm:prSet/>
      <dgm:spPr/>
      <dgm:t>
        <a:bodyPr/>
        <a:lstStyle/>
        <a:p>
          <a:endParaRPr lang="es-EC"/>
        </a:p>
      </dgm:t>
    </dgm:pt>
    <dgm:pt modelId="{74B31AFF-51BE-4D3F-B232-D33FE8D7E85A}" type="sibTrans" cxnId="{790B904A-3D50-44CA-B448-3FC2B81D51CA}">
      <dgm:prSet/>
      <dgm:spPr/>
      <dgm:t>
        <a:bodyPr/>
        <a:lstStyle/>
        <a:p>
          <a:endParaRPr lang="es-EC"/>
        </a:p>
      </dgm:t>
    </dgm:pt>
    <dgm:pt modelId="{A1C9AC41-ABD7-4265-8194-5666940B6CF3}">
      <dgm:prSet phldrT="[Texto]"/>
      <dgm:spPr/>
      <dgm:t>
        <a:bodyPr/>
        <a:lstStyle/>
        <a:p>
          <a:r>
            <a:rPr lang="es-ES" dirty="0"/>
            <a:t>Plan Nacional de Desarrollo Toda una Vida (2017-2021)	</a:t>
          </a:r>
        </a:p>
      </dgm:t>
    </dgm:pt>
    <dgm:pt modelId="{227E8A27-6D0E-4012-9FAB-4938D5FC659B}" type="parTrans" cxnId="{82771CF6-8B0F-4827-92B2-6D3AFB4DE552}">
      <dgm:prSet/>
      <dgm:spPr/>
      <dgm:t>
        <a:bodyPr/>
        <a:lstStyle/>
        <a:p>
          <a:endParaRPr lang="es-EC"/>
        </a:p>
      </dgm:t>
    </dgm:pt>
    <dgm:pt modelId="{416B11DF-1843-4CC0-9248-BEEFE61C64CA}" type="sibTrans" cxnId="{82771CF6-8B0F-4827-92B2-6D3AFB4DE552}">
      <dgm:prSet/>
      <dgm:spPr/>
      <dgm:t>
        <a:bodyPr/>
        <a:lstStyle/>
        <a:p>
          <a:endParaRPr lang="es-EC"/>
        </a:p>
      </dgm:t>
    </dgm:pt>
    <dgm:pt modelId="{35A8F9DC-4AF5-4BF4-B8AB-DB87805315F9}">
      <dgm:prSet phldrT="[Texto]"/>
      <dgm:spPr/>
      <dgm:t>
        <a:bodyPr/>
        <a:lstStyle/>
        <a:p>
          <a:r>
            <a:rPr lang="es-ES" dirty="0"/>
            <a:t>Federación Plurinacional de Turismo Comunitario del Ecuador (FEPTCE)  </a:t>
          </a:r>
          <a:r>
            <a:rPr lang="es-ES" dirty="0" err="1"/>
            <a:t>Procasur</a:t>
          </a:r>
          <a:r>
            <a:rPr lang="es-ES" dirty="0"/>
            <a:t> 2011</a:t>
          </a:r>
        </a:p>
      </dgm:t>
    </dgm:pt>
    <dgm:pt modelId="{2CDE1E02-F821-43EE-8191-929CCE63A4DF}" type="parTrans" cxnId="{10414D8B-8CE9-4D19-A796-BC2FDF74794E}">
      <dgm:prSet/>
      <dgm:spPr/>
      <dgm:t>
        <a:bodyPr/>
        <a:lstStyle/>
        <a:p>
          <a:endParaRPr lang="es-EC"/>
        </a:p>
      </dgm:t>
    </dgm:pt>
    <dgm:pt modelId="{918F5BBA-96F5-4BB0-89F1-CAE834F9866F}" type="sibTrans" cxnId="{10414D8B-8CE9-4D19-A796-BC2FDF74794E}">
      <dgm:prSet/>
      <dgm:spPr/>
      <dgm:t>
        <a:bodyPr/>
        <a:lstStyle/>
        <a:p>
          <a:endParaRPr lang="es-EC"/>
        </a:p>
      </dgm:t>
    </dgm:pt>
    <dgm:pt modelId="{D0DEB5BC-A265-4711-887C-119994EA0FA1}">
      <dgm:prSet phldrT="[Texto]"/>
      <dgm:spPr/>
      <dgm:t>
        <a:bodyPr/>
        <a:lstStyle/>
        <a:p>
          <a:r>
            <a:rPr lang="es-ES" dirty="0"/>
            <a:t>Art. 57 Manejo de la Biodiversidad                Art, 84 y 85 Derechos colectivos</a:t>
          </a:r>
          <a:endParaRPr lang="es-EC" dirty="0"/>
        </a:p>
      </dgm:t>
    </dgm:pt>
    <dgm:pt modelId="{77DF7D51-4ED1-42AF-B287-219EC21155E0}" type="parTrans" cxnId="{2602B332-4B3E-44A9-83CE-505BCC3AF489}">
      <dgm:prSet/>
      <dgm:spPr/>
      <dgm:t>
        <a:bodyPr/>
        <a:lstStyle/>
        <a:p>
          <a:endParaRPr lang="es-EC"/>
        </a:p>
      </dgm:t>
    </dgm:pt>
    <dgm:pt modelId="{AFF8D89A-8D24-4ECE-9C4F-F91356BF9433}" type="sibTrans" cxnId="{2602B332-4B3E-44A9-83CE-505BCC3AF489}">
      <dgm:prSet/>
      <dgm:spPr/>
      <dgm:t>
        <a:bodyPr/>
        <a:lstStyle/>
        <a:p>
          <a:endParaRPr lang="es-EC"/>
        </a:p>
      </dgm:t>
    </dgm:pt>
    <dgm:pt modelId="{F89FB40D-3E5B-4004-B3A3-B9C3DD376E4C}">
      <dgm:prSet phldrT="[Texto]"/>
      <dgm:spPr/>
      <dgm:t>
        <a:bodyPr/>
        <a:lstStyle/>
        <a:p>
          <a:r>
            <a:rPr lang="es-ES" dirty="0"/>
            <a:t>Art. 46 Promoción del desarrollo                      Art 283 Sistema económico – social y solidario</a:t>
          </a:r>
          <a:endParaRPr lang="es-EC" dirty="0"/>
        </a:p>
      </dgm:t>
    </dgm:pt>
    <dgm:pt modelId="{C1736240-996A-42D4-ACAF-E8F98D3AF87B}" type="parTrans" cxnId="{78940537-FE6A-4829-8337-9DEC084AD3C9}">
      <dgm:prSet/>
      <dgm:spPr/>
      <dgm:t>
        <a:bodyPr/>
        <a:lstStyle/>
        <a:p>
          <a:endParaRPr lang="es-EC"/>
        </a:p>
      </dgm:t>
    </dgm:pt>
    <dgm:pt modelId="{190A1E9A-2EF2-4C03-B53B-AB42F6161BBB}" type="sibTrans" cxnId="{78940537-FE6A-4829-8337-9DEC084AD3C9}">
      <dgm:prSet/>
      <dgm:spPr/>
      <dgm:t>
        <a:bodyPr/>
        <a:lstStyle/>
        <a:p>
          <a:endParaRPr lang="es-EC"/>
        </a:p>
      </dgm:t>
    </dgm:pt>
    <dgm:pt modelId="{2860F67B-65A0-4E54-9C13-D18AF3F6F87C}">
      <dgm:prSet phldrT="[Texto]"/>
      <dgm:spPr/>
      <dgm:t>
        <a:bodyPr/>
        <a:lstStyle/>
        <a:p>
          <a:r>
            <a:rPr lang="es-ES" dirty="0"/>
            <a:t>Art 3 y 4  Iniciativa y participación y el estado de la promoción del producto turístico </a:t>
          </a:r>
          <a:endParaRPr lang="es-EC" dirty="0"/>
        </a:p>
      </dgm:t>
    </dgm:pt>
    <dgm:pt modelId="{C32C4503-B616-4C84-8458-3616029538C0}" type="parTrans" cxnId="{028C1B7E-CCDA-4706-9551-4E32F8D38836}">
      <dgm:prSet/>
      <dgm:spPr/>
      <dgm:t>
        <a:bodyPr/>
        <a:lstStyle/>
        <a:p>
          <a:endParaRPr lang="es-EC"/>
        </a:p>
      </dgm:t>
    </dgm:pt>
    <dgm:pt modelId="{BA1B4C06-79A4-4D5F-A3BA-E5BA86CD4C79}" type="sibTrans" cxnId="{028C1B7E-CCDA-4706-9551-4E32F8D38836}">
      <dgm:prSet/>
      <dgm:spPr/>
      <dgm:t>
        <a:bodyPr/>
        <a:lstStyle/>
        <a:p>
          <a:endParaRPr lang="es-EC"/>
        </a:p>
      </dgm:t>
    </dgm:pt>
    <dgm:pt modelId="{91F7269A-31A6-4144-A0A9-0583E6CC1CA3}">
      <dgm:prSet phldrT="[Texto]"/>
      <dgm:spPr/>
      <dgm:t>
        <a:bodyPr/>
        <a:lstStyle/>
        <a:p>
          <a:r>
            <a:rPr lang="es-ES" dirty="0" err="1"/>
            <a:t>Obj</a:t>
          </a:r>
          <a:r>
            <a:rPr lang="es-ES" dirty="0"/>
            <a:t>. 2 Apoya a los centros comunitarios como actividad económica   y </a:t>
          </a:r>
          <a:r>
            <a:rPr lang="es-ES" dirty="0" err="1"/>
            <a:t>Obj</a:t>
          </a:r>
          <a:r>
            <a:rPr lang="es-ES" dirty="0"/>
            <a:t> 5 del eje 2  Impulsar la productividad y competitividad para el crecimiento económico sostenible                           </a:t>
          </a:r>
        </a:p>
      </dgm:t>
    </dgm:pt>
    <dgm:pt modelId="{953EABF6-0D27-424F-8ECA-DE5433C964E9}" type="parTrans" cxnId="{389459E9-0C4A-4BBE-8C77-296AD1FDE54D}">
      <dgm:prSet/>
      <dgm:spPr/>
      <dgm:t>
        <a:bodyPr/>
        <a:lstStyle/>
        <a:p>
          <a:endParaRPr lang="es-EC"/>
        </a:p>
      </dgm:t>
    </dgm:pt>
    <dgm:pt modelId="{BD7179A2-919A-45FE-8FF1-87D80F2206A5}" type="sibTrans" cxnId="{389459E9-0C4A-4BBE-8C77-296AD1FDE54D}">
      <dgm:prSet/>
      <dgm:spPr/>
      <dgm:t>
        <a:bodyPr/>
        <a:lstStyle/>
        <a:p>
          <a:endParaRPr lang="es-EC"/>
        </a:p>
      </dgm:t>
    </dgm:pt>
    <dgm:pt modelId="{83CD4901-9C10-4541-B364-C03CBE62B4F0}">
      <dgm:prSet phldrT="[Texto]"/>
      <dgm:spPr/>
      <dgm:t>
        <a:bodyPr/>
        <a:lstStyle/>
        <a:p>
          <a:r>
            <a:rPr lang="es-ES" dirty="0"/>
            <a:t>Art. 2 R</a:t>
          </a:r>
          <a:r>
            <a:rPr lang="es-EC" dirty="0" err="1"/>
            <a:t>egistro</a:t>
          </a:r>
          <a:r>
            <a:rPr lang="es-EC" dirty="0"/>
            <a:t> único de todos los centros turísticos comunitarios y art 5 promoción -oferta turística recursos naturales, conservación identidad cultural y seguridad </a:t>
          </a:r>
          <a:endParaRPr lang="es-ES" dirty="0"/>
        </a:p>
      </dgm:t>
    </dgm:pt>
    <dgm:pt modelId="{A0E88552-E4D5-4337-8353-1198E30F35C3}" type="parTrans" cxnId="{7F674807-7A02-41B5-9E59-17D9254DBC76}">
      <dgm:prSet/>
      <dgm:spPr/>
      <dgm:t>
        <a:bodyPr/>
        <a:lstStyle/>
        <a:p>
          <a:endParaRPr lang="es-EC"/>
        </a:p>
      </dgm:t>
    </dgm:pt>
    <dgm:pt modelId="{71E1052A-1FAC-49BB-BF26-5DA3A66837FC}" type="sibTrans" cxnId="{7F674807-7A02-41B5-9E59-17D9254DBC76}">
      <dgm:prSet/>
      <dgm:spPr/>
      <dgm:t>
        <a:bodyPr/>
        <a:lstStyle/>
        <a:p>
          <a:endParaRPr lang="es-EC"/>
        </a:p>
      </dgm:t>
    </dgm:pt>
    <dgm:pt modelId="{D8DACB41-748D-4C04-9BB6-5203654C502D}" type="pres">
      <dgm:prSet presAssocID="{917CFDB0-67A9-4AF7-AB19-2418BE434596}" presName="Name0" presStyleCnt="0">
        <dgm:presLayoutVars>
          <dgm:dir/>
          <dgm:animLvl val="lvl"/>
          <dgm:resizeHandles val="exact"/>
        </dgm:presLayoutVars>
      </dgm:prSet>
      <dgm:spPr/>
    </dgm:pt>
    <dgm:pt modelId="{C553D5DB-FC1D-4EBE-A6F5-E041EF3F7A56}" type="pres">
      <dgm:prSet presAssocID="{35A8F9DC-4AF5-4BF4-B8AB-DB87805315F9}" presName="boxAndChildren" presStyleCnt="0"/>
      <dgm:spPr/>
    </dgm:pt>
    <dgm:pt modelId="{D8ED1C5D-00B9-4E32-BA40-B0A5EA3654BA}" type="pres">
      <dgm:prSet presAssocID="{35A8F9DC-4AF5-4BF4-B8AB-DB87805315F9}" presName="parentTextBox" presStyleLbl="node1" presStyleIdx="0" presStyleCnt="4"/>
      <dgm:spPr/>
    </dgm:pt>
    <dgm:pt modelId="{1333B927-C08E-4B44-87B6-765A9B7060D0}" type="pres">
      <dgm:prSet presAssocID="{35A8F9DC-4AF5-4BF4-B8AB-DB87805315F9}" presName="entireBox" presStyleLbl="node1" presStyleIdx="0" presStyleCnt="4"/>
      <dgm:spPr/>
    </dgm:pt>
    <dgm:pt modelId="{E8DEE3E8-450F-43E2-A743-54DAE99B3337}" type="pres">
      <dgm:prSet presAssocID="{35A8F9DC-4AF5-4BF4-B8AB-DB87805315F9}" presName="descendantBox" presStyleCnt="0"/>
      <dgm:spPr/>
    </dgm:pt>
    <dgm:pt modelId="{72B2D587-9D17-4DE2-8F40-1F69B54B362D}" type="pres">
      <dgm:prSet presAssocID="{83CD4901-9C10-4541-B364-C03CBE62B4F0}" presName="childTextBox" presStyleLbl="fgAccFollowNode1" presStyleIdx="0" presStyleCnt="5">
        <dgm:presLayoutVars>
          <dgm:bulletEnabled val="1"/>
        </dgm:presLayoutVars>
      </dgm:prSet>
      <dgm:spPr/>
    </dgm:pt>
    <dgm:pt modelId="{83116672-5686-4C46-AC93-5F0D44685C5A}" type="pres">
      <dgm:prSet presAssocID="{416B11DF-1843-4CC0-9248-BEEFE61C64CA}" presName="sp" presStyleCnt="0"/>
      <dgm:spPr/>
    </dgm:pt>
    <dgm:pt modelId="{8650FF0F-0884-451B-BA62-A1503D84815B}" type="pres">
      <dgm:prSet presAssocID="{A1C9AC41-ABD7-4265-8194-5666940B6CF3}" presName="arrowAndChildren" presStyleCnt="0"/>
      <dgm:spPr/>
    </dgm:pt>
    <dgm:pt modelId="{06FEA060-B878-4AF9-8F8E-03FF3DF37F9F}" type="pres">
      <dgm:prSet presAssocID="{A1C9AC41-ABD7-4265-8194-5666940B6CF3}" presName="parentTextArrow" presStyleLbl="node1" presStyleIdx="0" presStyleCnt="4"/>
      <dgm:spPr/>
    </dgm:pt>
    <dgm:pt modelId="{98E7AE4B-B591-4392-A81B-A3FA07EB2915}" type="pres">
      <dgm:prSet presAssocID="{A1C9AC41-ABD7-4265-8194-5666940B6CF3}" presName="arrow" presStyleLbl="node1" presStyleIdx="1" presStyleCnt="4"/>
      <dgm:spPr/>
    </dgm:pt>
    <dgm:pt modelId="{9A528C43-E7B7-4EA4-A31E-8CCC1BE4FCBE}" type="pres">
      <dgm:prSet presAssocID="{A1C9AC41-ABD7-4265-8194-5666940B6CF3}" presName="descendantArrow" presStyleCnt="0"/>
      <dgm:spPr/>
    </dgm:pt>
    <dgm:pt modelId="{44DC44D3-0120-4FF7-9AD6-68A6319FFFD7}" type="pres">
      <dgm:prSet presAssocID="{91F7269A-31A6-4144-A0A9-0583E6CC1CA3}" presName="childTextArrow" presStyleLbl="fgAccFollowNode1" presStyleIdx="1" presStyleCnt="5">
        <dgm:presLayoutVars>
          <dgm:bulletEnabled val="1"/>
        </dgm:presLayoutVars>
      </dgm:prSet>
      <dgm:spPr/>
    </dgm:pt>
    <dgm:pt modelId="{0D02A21E-7B2B-41A0-B4FF-79F1AC694562}" type="pres">
      <dgm:prSet presAssocID="{74B31AFF-51BE-4D3F-B232-D33FE8D7E85A}" presName="sp" presStyleCnt="0"/>
      <dgm:spPr/>
    </dgm:pt>
    <dgm:pt modelId="{28F7E2D9-F4B9-4545-952B-D08ECDC33CEB}" type="pres">
      <dgm:prSet presAssocID="{18E88849-F7DE-4573-BFE3-9B15D1BB07DD}" presName="arrowAndChildren" presStyleCnt="0"/>
      <dgm:spPr/>
    </dgm:pt>
    <dgm:pt modelId="{0C8BD1AA-D302-49FD-99A5-6B80155DF61A}" type="pres">
      <dgm:prSet presAssocID="{18E88849-F7DE-4573-BFE3-9B15D1BB07DD}" presName="parentTextArrow" presStyleLbl="node1" presStyleIdx="1" presStyleCnt="4"/>
      <dgm:spPr/>
    </dgm:pt>
    <dgm:pt modelId="{473176D0-3811-4EA2-B536-15F32D892D5B}" type="pres">
      <dgm:prSet presAssocID="{18E88849-F7DE-4573-BFE3-9B15D1BB07DD}" presName="arrow" presStyleLbl="node1" presStyleIdx="2" presStyleCnt="4"/>
      <dgm:spPr/>
    </dgm:pt>
    <dgm:pt modelId="{EE7C0723-1FD7-4866-8D06-825373A17BC8}" type="pres">
      <dgm:prSet presAssocID="{18E88849-F7DE-4573-BFE3-9B15D1BB07DD}" presName="descendantArrow" presStyleCnt="0"/>
      <dgm:spPr/>
    </dgm:pt>
    <dgm:pt modelId="{2723A20D-892A-4D37-BB1E-449FF6C5F777}" type="pres">
      <dgm:prSet presAssocID="{2860F67B-65A0-4E54-9C13-D18AF3F6F87C}" presName="childTextArrow" presStyleLbl="fgAccFollowNode1" presStyleIdx="2" presStyleCnt="5">
        <dgm:presLayoutVars>
          <dgm:bulletEnabled val="1"/>
        </dgm:presLayoutVars>
      </dgm:prSet>
      <dgm:spPr/>
    </dgm:pt>
    <dgm:pt modelId="{C7704AFF-3BC4-409E-8470-5239B53FD529}" type="pres">
      <dgm:prSet presAssocID="{82FE74DE-B5FB-4987-8B9B-B6FBDFEECCD9}" presName="sp" presStyleCnt="0"/>
      <dgm:spPr/>
    </dgm:pt>
    <dgm:pt modelId="{4DA36B1A-36A5-43F8-A6E6-5CEF86F34798}" type="pres">
      <dgm:prSet presAssocID="{7C8AF1FA-11CF-44D0-A250-C2F7411396D2}" presName="arrowAndChildren" presStyleCnt="0"/>
      <dgm:spPr/>
    </dgm:pt>
    <dgm:pt modelId="{60C41649-0DB6-442A-8CF6-74EA45C0584F}" type="pres">
      <dgm:prSet presAssocID="{7C8AF1FA-11CF-44D0-A250-C2F7411396D2}" presName="parentTextArrow" presStyleLbl="node1" presStyleIdx="2" presStyleCnt="4"/>
      <dgm:spPr/>
    </dgm:pt>
    <dgm:pt modelId="{3F79CE56-7D9D-4796-9AC7-CBB5FCBFEEE9}" type="pres">
      <dgm:prSet presAssocID="{7C8AF1FA-11CF-44D0-A250-C2F7411396D2}" presName="arrow" presStyleLbl="node1" presStyleIdx="3" presStyleCnt="4"/>
      <dgm:spPr/>
    </dgm:pt>
    <dgm:pt modelId="{CFC9EBA6-995E-44E7-BBDE-7BDA8382D53A}" type="pres">
      <dgm:prSet presAssocID="{7C8AF1FA-11CF-44D0-A250-C2F7411396D2}" presName="descendantArrow" presStyleCnt="0"/>
      <dgm:spPr/>
    </dgm:pt>
    <dgm:pt modelId="{58FDF9CF-9475-4D5A-9F91-A07DEA7BCCEA}" type="pres">
      <dgm:prSet presAssocID="{D0DEB5BC-A265-4711-887C-119994EA0FA1}" presName="childTextArrow" presStyleLbl="fgAccFollowNode1" presStyleIdx="3" presStyleCnt="5">
        <dgm:presLayoutVars>
          <dgm:bulletEnabled val="1"/>
        </dgm:presLayoutVars>
      </dgm:prSet>
      <dgm:spPr/>
    </dgm:pt>
    <dgm:pt modelId="{74231EEF-E37E-4C4E-A20A-326DA034B1B5}" type="pres">
      <dgm:prSet presAssocID="{F89FB40D-3E5B-4004-B3A3-B9C3DD376E4C}" presName="childTextArrow" presStyleLbl="fgAccFollowNode1" presStyleIdx="4" presStyleCnt="5">
        <dgm:presLayoutVars>
          <dgm:bulletEnabled val="1"/>
        </dgm:presLayoutVars>
      </dgm:prSet>
      <dgm:spPr/>
    </dgm:pt>
  </dgm:ptLst>
  <dgm:cxnLst>
    <dgm:cxn modelId="{7F674807-7A02-41B5-9E59-17D9254DBC76}" srcId="{35A8F9DC-4AF5-4BF4-B8AB-DB87805315F9}" destId="{83CD4901-9C10-4541-B364-C03CBE62B4F0}" srcOrd="0" destOrd="0" parTransId="{A0E88552-E4D5-4337-8353-1198E30F35C3}" sibTransId="{71E1052A-1FAC-49BB-BF26-5DA3A66837FC}"/>
    <dgm:cxn modelId="{61E05D0A-BFAB-48FD-BC46-42AB8642C53D}" type="presOf" srcId="{35A8F9DC-4AF5-4BF4-B8AB-DB87805315F9}" destId="{D8ED1C5D-00B9-4E32-BA40-B0A5EA3654BA}" srcOrd="0" destOrd="0" presId="urn:microsoft.com/office/officeart/2005/8/layout/process4"/>
    <dgm:cxn modelId="{25BFBD0D-0AF8-4929-A01F-1C6D139ACBE9}" type="presOf" srcId="{18E88849-F7DE-4573-BFE3-9B15D1BB07DD}" destId="{0C8BD1AA-D302-49FD-99A5-6B80155DF61A}" srcOrd="0" destOrd="0" presId="urn:microsoft.com/office/officeart/2005/8/layout/process4"/>
    <dgm:cxn modelId="{28C3B325-C383-4661-BE22-9103962ADBDA}" srcId="{917CFDB0-67A9-4AF7-AB19-2418BE434596}" destId="{7C8AF1FA-11CF-44D0-A250-C2F7411396D2}" srcOrd="0" destOrd="0" parTransId="{C87E75C7-2AEF-4661-BAB9-0608A9045A64}" sibTransId="{82FE74DE-B5FB-4987-8B9B-B6FBDFEECCD9}"/>
    <dgm:cxn modelId="{06B2552B-5BB7-4D6B-BD32-B8B2715D6C05}" type="presOf" srcId="{917CFDB0-67A9-4AF7-AB19-2418BE434596}" destId="{D8DACB41-748D-4C04-9BB6-5203654C502D}" srcOrd="0" destOrd="0" presId="urn:microsoft.com/office/officeart/2005/8/layout/process4"/>
    <dgm:cxn modelId="{C1528E2C-3C24-4050-BE6A-2D0C2C435B9E}" type="presOf" srcId="{2860F67B-65A0-4E54-9C13-D18AF3F6F87C}" destId="{2723A20D-892A-4D37-BB1E-449FF6C5F777}" srcOrd="0" destOrd="0" presId="urn:microsoft.com/office/officeart/2005/8/layout/process4"/>
    <dgm:cxn modelId="{9A285E31-4E72-4CCD-9E9D-F157E233E7AD}" type="presOf" srcId="{7C8AF1FA-11CF-44D0-A250-C2F7411396D2}" destId="{3F79CE56-7D9D-4796-9AC7-CBB5FCBFEEE9}" srcOrd="1" destOrd="0" presId="urn:microsoft.com/office/officeart/2005/8/layout/process4"/>
    <dgm:cxn modelId="{2602B332-4B3E-44A9-83CE-505BCC3AF489}" srcId="{7C8AF1FA-11CF-44D0-A250-C2F7411396D2}" destId="{D0DEB5BC-A265-4711-887C-119994EA0FA1}" srcOrd="0" destOrd="0" parTransId="{77DF7D51-4ED1-42AF-B287-219EC21155E0}" sibTransId="{AFF8D89A-8D24-4ECE-9C4F-F91356BF9433}"/>
    <dgm:cxn modelId="{78940537-FE6A-4829-8337-9DEC084AD3C9}" srcId="{7C8AF1FA-11CF-44D0-A250-C2F7411396D2}" destId="{F89FB40D-3E5B-4004-B3A3-B9C3DD376E4C}" srcOrd="1" destOrd="0" parTransId="{C1736240-996A-42D4-ACAF-E8F98D3AF87B}" sibTransId="{190A1E9A-2EF2-4C03-B53B-AB42F6161BBB}"/>
    <dgm:cxn modelId="{14D5503F-326C-4E4E-B546-28E399D91BE8}" type="presOf" srcId="{83CD4901-9C10-4541-B364-C03CBE62B4F0}" destId="{72B2D587-9D17-4DE2-8F40-1F69B54B362D}" srcOrd="0" destOrd="0" presId="urn:microsoft.com/office/officeart/2005/8/layout/process4"/>
    <dgm:cxn modelId="{3AF17B67-2B35-403D-AE92-19095DB46D51}" type="presOf" srcId="{35A8F9DC-4AF5-4BF4-B8AB-DB87805315F9}" destId="{1333B927-C08E-4B44-87B6-765A9B7060D0}" srcOrd="1" destOrd="0" presId="urn:microsoft.com/office/officeart/2005/8/layout/process4"/>
    <dgm:cxn modelId="{790B904A-3D50-44CA-B448-3FC2B81D51CA}" srcId="{917CFDB0-67A9-4AF7-AB19-2418BE434596}" destId="{18E88849-F7DE-4573-BFE3-9B15D1BB07DD}" srcOrd="1" destOrd="0" parTransId="{659E57AE-49F5-4600-8E2E-E35DD70D3005}" sibTransId="{74B31AFF-51BE-4D3F-B232-D33FE8D7E85A}"/>
    <dgm:cxn modelId="{B63B696E-2ACE-42B0-9440-773000954026}" type="presOf" srcId="{F89FB40D-3E5B-4004-B3A3-B9C3DD376E4C}" destId="{74231EEF-E37E-4C4E-A20A-326DA034B1B5}" srcOrd="0" destOrd="0" presId="urn:microsoft.com/office/officeart/2005/8/layout/process4"/>
    <dgm:cxn modelId="{A3B20758-6CF7-458F-8A47-5E1BF6394F52}" type="presOf" srcId="{7C8AF1FA-11CF-44D0-A250-C2F7411396D2}" destId="{60C41649-0DB6-442A-8CF6-74EA45C0584F}" srcOrd="0" destOrd="0" presId="urn:microsoft.com/office/officeart/2005/8/layout/process4"/>
    <dgm:cxn modelId="{028C1B7E-CCDA-4706-9551-4E32F8D38836}" srcId="{18E88849-F7DE-4573-BFE3-9B15D1BB07DD}" destId="{2860F67B-65A0-4E54-9C13-D18AF3F6F87C}" srcOrd="0" destOrd="0" parTransId="{C32C4503-B616-4C84-8458-3616029538C0}" sibTransId="{BA1B4C06-79A4-4D5F-A3BA-E5BA86CD4C79}"/>
    <dgm:cxn modelId="{B500B387-EC0D-4A35-8BC5-17395173FCE2}" type="presOf" srcId="{D0DEB5BC-A265-4711-887C-119994EA0FA1}" destId="{58FDF9CF-9475-4D5A-9F91-A07DEA7BCCEA}" srcOrd="0" destOrd="0" presId="urn:microsoft.com/office/officeart/2005/8/layout/process4"/>
    <dgm:cxn modelId="{10414D8B-8CE9-4D19-A796-BC2FDF74794E}" srcId="{917CFDB0-67A9-4AF7-AB19-2418BE434596}" destId="{35A8F9DC-4AF5-4BF4-B8AB-DB87805315F9}" srcOrd="3" destOrd="0" parTransId="{2CDE1E02-F821-43EE-8191-929CCE63A4DF}" sibTransId="{918F5BBA-96F5-4BB0-89F1-CAE834F9866F}"/>
    <dgm:cxn modelId="{4B04CF9C-A284-4D7B-826A-B708374F0972}" type="presOf" srcId="{91F7269A-31A6-4144-A0A9-0583E6CC1CA3}" destId="{44DC44D3-0120-4FF7-9AD6-68A6319FFFD7}" srcOrd="0" destOrd="0" presId="urn:microsoft.com/office/officeart/2005/8/layout/process4"/>
    <dgm:cxn modelId="{5313519F-814A-4FB9-A27E-A140C05E3313}" type="presOf" srcId="{18E88849-F7DE-4573-BFE3-9B15D1BB07DD}" destId="{473176D0-3811-4EA2-B536-15F32D892D5B}" srcOrd="1" destOrd="0" presId="urn:microsoft.com/office/officeart/2005/8/layout/process4"/>
    <dgm:cxn modelId="{18B6AEAE-0378-410F-BEF8-2C292E8C3CA9}" type="presOf" srcId="{A1C9AC41-ABD7-4265-8194-5666940B6CF3}" destId="{06FEA060-B878-4AF9-8F8E-03FF3DF37F9F}" srcOrd="0" destOrd="0" presId="urn:microsoft.com/office/officeart/2005/8/layout/process4"/>
    <dgm:cxn modelId="{7977C4CB-BDCD-4C34-965C-B42AEED2AA91}" type="presOf" srcId="{A1C9AC41-ABD7-4265-8194-5666940B6CF3}" destId="{98E7AE4B-B591-4392-A81B-A3FA07EB2915}" srcOrd="1" destOrd="0" presId="urn:microsoft.com/office/officeart/2005/8/layout/process4"/>
    <dgm:cxn modelId="{389459E9-0C4A-4BBE-8C77-296AD1FDE54D}" srcId="{A1C9AC41-ABD7-4265-8194-5666940B6CF3}" destId="{91F7269A-31A6-4144-A0A9-0583E6CC1CA3}" srcOrd="0" destOrd="0" parTransId="{953EABF6-0D27-424F-8ECA-DE5433C964E9}" sibTransId="{BD7179A2-919A-45FE-8FF1-87D80F2206A5}"/>
    <dgm:cxn modelId="{82771CF6-8B0F-4827-92B2-6D3AFB4DE552}" srcId="{917CFDB0-67A9-4AF7-AB19-2418BE434596}" destId="{A1C9AC41-ABD7-4265-8194-5666940B6CF3}" srcOrd="2" destOrd="0" parTransId="{227E8A27-6D0E-4012-9FAB-4938D5FC659B}" sibTransId="{416B11DF-1843-4CC0-9248-BEEFE61C64CA}"/>
    <dgm:cxn modelId="{6074DD81-756A-4207-AA7E-F63CF894A728}" type="presParOf" srcId="{D8DACB41-748D-4C04-9BB6-5203654C502D}" destId="{C553D5DB-FC1D-4EBE-A6F5-E041EF3F7A56}" srcOrd="0" destOrd="0" presId="urn:microsoft.com/office/officeart/2005/8/layout/process4"/>
    <dgm:cxn modelId="{8ACAB13E-39B9-411A-883B-74D0568F526A}" type="presParOf" srcId="{C553D5DB-FC1D-4EBE-A6F5-E041EF3F7A56}" destId="{D8ED1C5D-00B9-4E32-BA40-B0A5EA3654BA}" srcOrd="0" destOrd="0" presId="urn:microsoft.com/office/officeart/2005/8/layout/process4"/>
    <dgm:cxn modelId="{61E0ECA2-4558-4993-A2BF-874E9A2DBF25}" type="presParOf" srcId="{C553D5DB-FC1D-4EBE-A6F5-E041EF3F7A56}" destId="{1333B927-C08E-4B44-87B6-765A9B7060D0}" srcOrd="1" destOrd="0" presId="urn:microsoft.com/office/officeart/2005/8/layout/process4"/>
    <dgm:cxn modelId="{FBEC91DC-74B0-42FD-830E-C90B3BC04CDD}" type="presParOf" srcId="{C553D5DB-FC1D-4EBE-A6F5-E041EF3F7A56}" destId="{E8DEE3E8-450F-43E2-A743-54DAE99B3337}" srcOrd="2" destOrd="0" presId="urn:microsoft.com/office/officeart/2005/8/layout/process4"/>
    <dgm:cxn modelId="{5CF9FB79-F95C-45CC-8307-3DC8C277C85F}" type="presParOf" srcId="{E8DEE3E8-450F-43E2-A743-54DAE99B3337}" destId="{72B2D587-9D17-4DE2-8F40-1F69B54B362D}" srcOrd="0" destOrd="0" presId="urn:microsoft.com/office/officeart/2005/8/layout/process4"/>
    <dgm:cxn modelId="{44313AC1-FE84-49F4-9BD9-2B2A23CC5FDC}" type="presParOf" srcId="{D8DACB41-748D-4C04-9BB6-5203654C502D}" destId="{83116672-5686-4C46-AC93-5F0D44685C5A}" srcOrd="1" destOrd="0" presId="urn:microsoft.com/office/officeart/2005/8/layout/process4"/>
    <dgm:cxn modelId="{4D4BD6D0-5052-4391-8B80-A044CD223C86}" type="presParOf" srcId="{D8DACB41-748D-4C04-9BB6-5203654C502D}" destId="{8650FF0F-0884-451B-BA62-A1503D84815B}" srcOrd="2" destOrd="0" presId="urn:microsoft.com/office/officeart/2005/8/layout/process4"/>
    <dgm:cxn modelId="{36545D6E-58F4-46DB-A78F-0F4E556155D0}" type="presParOf" srcId="{8650FF0F-0884-451B-BA62-A1503D84815B}" destId="{06FEA060-B878-4AF9-8F8E-03FF3DF37F9F}" srcOrd="0" destOrd="0" presId="urn:microsoft.com/office/officeart/2005/8/layout/process4"/>
    <dgm:cxn modelId="{02EB43D1-8FA5-465E-B934-31DABF48979B}" type="presParOf" srcId="{8650FF0F-0884-451B-BA62-A1503D84815B}" destId="{98E7AE4B-B591-4392-A81B-A3FA07EB2915}" srcOrd="1" destOrd="0" presId="urn:microsoft.com/office/officeart/2005/8/layout/process4"/>
    <dgm:cxn modelId="{D130F46C-F927-4887-B071-E68398B63DDA}" type="presParOf" srcId="{8650FF0F-0884-451B-BA62-A1503D84815B}" destId="{9A528C43-E7B7-4EA4-A31E-8CCC1BE4FCBE}" srcOrd="2" destOrd="0" presId="urn:microsoft.com/office/officeart/2005/8/layout/process4"/>
    <dgm:cxn modelId="{8BBF68CE-75F4-49FD-A72D-5158CCFACAA6}" type="presParOf" srcId="{9A528C43-E7B7-4EA4-A31E-8CCC1BE4FCBE}" destId="{44DC44D3-0120-4FF7-9AD6-68A6319FFFD7}" srcOrd="0" destOrd="0" presId="urn:microsoft.com/office/officeart/2005/8/layout/process4"/>
    <dgm:cxn modelId="{A551412B-DEB1-4C4F-8C1D-FA80063322A0}" type="presParOf" srcId="{D8DACB41-748D-4C04-9BB6-5203654C502D}" destId="{0D02A21E-7B2B-41A0-B4FF-79F1AC694562}" srcOrd="3" destOrd="0" presId="urn:microsoft.com/office/officeart/2005/8/layout/process4"/>
    <dgm:cxn modelId="{237CF666-C280-45C2-9295-BE44EF609999}" type="presParOf" srcId="{D8DACB41-748D-4C04-9BB6-5203654C502D}" destId="{28F7E2D9-F4B9-4545-952B-D08ECDC33CEB}" srcOrd="4" destOrd="0" presId="urn:microsoft.com/office/officeart/2005/8/layout/process4"/>
    <dgm:cxn modelId="{5BF1C524-C2C2-4EFA-990E-C7E2E00F1DF2}" type="presParOf" srcId="{28F7E2D9-F4B9-4545-952B-D08ECDC33CEB}" destId="{0C8BD1AA-D302-49FD-99A5-6B80155DF61A}" srcOrd="0" destOrd="0" presId="urn:microsoft.com/office/officeart/2005/8/layout/process4"/>
    <dgm:cxn modelId="{C77B4398-4C9F-4DF8-8448-23D61BDB24D4}" type="presParOf" srcId="{28F7E2D9-F4B9-4545-952B-D08ECDC33CEB}" destId="{473176D0-3811-4EA2-B536-15F32D892D5B}" srcOrd="1" destOrd="0" presId="urn:microsoft.com/office/officeart/2005/8/layout/process4"/>
    <dgm:cxn modelId="{6C4D969C-B91C-4538-AA03-7A66CA53CE8A}" type="presParOf" srcId="{28F7E2D9-F4B9-4545-952B-D08ECDC33CEB}" destId="{EE7C0723-1FD7-4866-8D06-825373A17BC8}" srcOrd="2" destOrd="0" presId="urn:microsoft.com/office/officeart/2005/8/layout/process4"/>
    <dgm:cxn modelId="{8CB07EE2-D0FD-43F6-89D9-DF3ECAEDA1B9}" type="presParOf" srcId="{EE7C0723-1FD7-4866-8D06-825373A17BC8}" destId="{2723A20D-892A-4D37-BB1E-449FF6C5F777}" srcOrd="0" destOrd="0" presId="urn:microsoft.com/office/officeart/2005/8/layout/process4"/>
    <dgm:cxn modelId="{852FA84A-4BC9-48C8-A34F-45F254F63FA3}" type="presParOf" srcId="{D8DACB41-748D-4C04-9BB6-5203654C502D}" destId="{C7704AFF-3BC4-409E-8470-5239B53FD529}" srcOrd="5" destOrd="0" presId="urn:microsoft.com/office/officeart/2005/8/layout/process4"/>
    <dgm:cxn modelId="{A6ADDD15-B596-42AC-A23F-C54236296244}" type="presParOf" srcId="{D8DACB41-748D-4C04-9BB6-5203654C502D}" destId="{4DA36B1A-36A5-43F8-A6E6-5CEF86F34798}" srcOrd="6" destOrd="0" presId="urn:microsoft.com/office/officeart/2005/8/layout/process4"/>
    <dgm:cxn modelId="{DA748A59-AE75-4A95-A5A5-E6CD3230F558}" type="presParOf" srcId="{4DA36B1A-36A5-43F8-A6E6-5CEF86F34798}" destId="{60C41649-0DB6-442A-8CF6-74EA45C0584F}" srcOrd="0" destOrd="0" presId="urn:microsoft.com/office/officeart/2005/8/layout/process4"/>
    <dgm:cxn modelId="{2A31C4B9-17DE-416A-AFE7-84B2DA565AB2}" type="presParOf" srcId="{4DA36B1A-36A5-43F8-A6E6-5CEF86F34798}" destId="{3F79CE56-7D9D-4796-9AC7-CBB5FCBFEEE9}" srcOrd="1" destOrd="0" presId="urn:microsoft.com/office/officeart/2005/8/layout/process4"/>
    <dgm:cxn modelId="{AC2AD6BF-8A02-4A1C-A289-DF333CA85999}" type="presParOf" srcId="{4DA36B1A-36A5-43F8-A6E6-5CEF86F34798}" destId="{CFC9EBA6-995E-44E7-BBDE-7BDA8382D53A}" srcOrd="2" destOrd="0" presId="urn:microsoft.com/office/officeart/2005/8/layout/process4"/>
    <dgm:cxn modelId="{8370C68D-670D-4A16-A806-27C248D4EAE0}" type="presParOf" srcId="{CFC9EBA6-995E-44E7-BBDE-7BDA8382D53A}" destId="{58FDF9CF-9475-4D5A-9F91-A07DEA7BCCEA}" srcOrd="0" destOrd="0" presId="urn:microsoft.com/office/officeart/2005/8/layout/process4"/>
    <dgm:cxn modelId="{165FC2B1-48F9-43BD-A257-D8C6DF9516A4}" type="presParOf" srcId="{CFC9EBA6-995E-44E7-BBDE-7BDA8382D53A}" destId="{74231EEF-E37E-4C4E-A20A-326DA034B1B5}"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248A314-40B1-4BD9-A5BF-42D0AC2A1569}" type="doc">
      <dgm:prSet loTypeId="urn:microsoft.com/office/officeart/2005/8/layout/process2" loCatId="process" qsTypeId="urn:microsoft.com/office/officeart/2005/8/quickstyle/simple1" qsCatId="simple" csTypeId="urn:microsoft.com/office/officeart/2005/8/colors/accent1_2" csCatId="accent1" phldr="1"/>
      <dgm:spPr/>
    </dgm:pt>
    <dgm:pt modelId="{CAF1391B-A687-400E-8D09-CCC5FE009A06}">
      <dgm:prSet phldrT="[Texto]"/>
      <dgm:spPr/>
      <dgm:t>
        <a:bodyPr/>
        <a:lstStyle/>
        <a:p>
          <a:r>
            <a:rPr lang="es-EC" dirty="0"/>
            <a:t>El idioma materno del territorio es el </a:t>
          </a:r>
          <a:r>
            <a:rPr lang="es-EC" dirty="0" err="1"/>
            <a:t>kichwa</a:t>
          </a:r>
          <a:r>
            <a:rPr lang="es-EC" dirty="0"/>
            <a:t>, la población adulta indígena en su totalidad domina este idioma</a:t>
          </a:r>
        </a:p>
      </dgm:t>
    </dgm:pt>
    <dgm:pt modelId="{13C64BEC-1899-438C-B9F7-E1F4B6B38B06}" type="parTrans" cxnId="{F35D8CE5-1962-4B8E-9358-A920885698ED}">
      <dgm:prSet/>
      <dgm:spPr/>
      <dgm:t>
        <a:bodyPr/>
        <a:lstStyle/>
        <a:p>
          <a:endParaRPr lang="es-EC"/>
        </a:p>
      </dgm:t>
    </dgm:pt>
    <dgm:pt modelId="{E4E76165-3126-4D01-AD9B-E485B2DF0E04}" type="sibTrans" cxnId="{F35D8CE5-1962-4B8E-9358-A920885698ED}">
      <dgm:prSet/>
      <dgm:spPr/>
      <dgm:t>
        <a:bodyPr/>
        <a:lstStyle/>
        <a:p>
          <a:endParaRPr lang="es-EC"/>
        </a:p>
      </dgm:t>
    </dgm:pt>
    <dgm:pt modelId="{FD61FF10-30BB-49E3-87BE-CE59C3218085}">
      <dgm:prSet phldrT="[Texto]"/>
      <dgm:spPr/>
      <dgm:t>
        <a:bodyPr/>
        <a:lstStyle/>
        <a:p>
          <a:r>
            <a:rPr lang="es-EC" dirty="0">
              <a:latin typeface="Arial" panose="020B0604020202020204" pitchFamily="34" charset="0"/>
              <a:ea typeface="Calibri" panose="020F0502020204030204" pitchFamily="34" charset="0"/>
            </a:rPr>
            <a:t>Las principales actividades económicas de la población son: La agricultura, artesanías de totora, comercio, crianza de animales menores</a:t>
          </a:r>
          <a:endParaRPr lang="es-EC" dirty="0"/>
        </a:p>
      </dgm:t>
    </dgm:pt>
    <dgm:pt modelId="{419EBAE2-0E25-4E9B-A3C0-ACF56ABA940D}" type="parTrans" cxnId="{55616D8D-B8B1-4D68-8D2F-DA8C1A37599B}">
      <dgm:prSet/>
      <dgm:spPr/>
      <dgm:t>
        <a:bodyPr/>
        <a:lstStyle/>
        <a:p>
          <a:endParaRPr lang="es-EC"/>
        </a:p>
      </dgm:t>
    </dgm:pt>
    <dgm:pt modelId="{7BBC87CE-7305-43C1-8B01-18BC2FB3080D}" type="sibTrans" cxnId="{55616D8D-B8B1-4D68-8D2F-DA8C1A37599B}">
      <dgm:prSet/>
      <dgm:spPr/>
      <dgm:t>
        <a:bodyPr/>
        <a:lstStyle/>
        <a:p>
          <a:endParaRPr lang="es-EC"/>
        </a:p>
      </dgm:t>
    </dgm:pt>
    <dgm:pt modelId="{7595566B-0A6C-4353-9BDF-05CB6A71F904}" type="pres">
      <dgm:prSet presAssocID="{A248A314-40B1-4BD9-A5BF-42D0AC2A1569}" presName="linearFlow" presStyleCnt="0">
        <dgm:presLayoutVars>
          <dgm:resizeHandles val="exact"/>
        </dgm:presLayoutVars>
      </dgm:prSet>
      <dgm:spPr/>
    </dgm:pt>
    <dgm:pt modelId="{B38D260B-3195-4CEF-AC0A-3CBC5B99B061}" type="pres">
      <dgm:prSet presAssocID="{CAF1391B-A687-400E-8D09-CCC5FE009A06}" presName="node" presStyleLbl="node1" presStyleIdx="0" presStyleCnt="2">
        <dgm:presLayoutVars>
          <dgm:bulletEnabled val="1"/>
        </dgm:presLayoutVars>
      </dgm:prSet>
      <dgm:spPr/>
    </dgm:pt>
    <dgm:pt modelId="{614A4E52-3737-469A-BB01-2049D443522B}" type="pres">
      <dgm:prSet presAssocID="{E4E76165-3126-4D01-AD9B-E485B2DF0E04}" presName="sibTrans" presStyleLbl="sibTrans2D1" presStyleIdx="0" presStyleCnt="1"/>
      <dgm:spPr/>
    </dgm:pt>
    <dgm:pt modelId="{C937C4CE-D8F3-43F8-997C-37406C73561D}" type="pres">
      <dgm:prSet presAssocID="{E4E76165-3126-4D01-AD9B-E485B2DF0E04}" presName="connectorText" presStyleLbl="sibTrans2D1" presStyleIdx="0" presStyleCnt="1"/>
      <dgm:spPr/>
    </dgm:pt>
    <dgm:pt modelId="{A961B5E4-38B3-4C15-B638-FB6A13180FED}" type="pres">
      <dgm:prSet presAssocID="{FD61FF10-30BB-49E3-87BE-CE59C3218085}" presName="node" presStyleLbl="node1" presStyleIdx="1" presStyleCnt="2">
        <dgm:presLayoutVars>
          <dgm:bulletEnabled val="1"/>
        </dgm:presLayoutVars>
      </dgm:prSet>
      <dgm:spPr/>
    </dgm:pt>
  </dgm:ptLst>
  <dgm:cxnLst>
    <dgm:cxn modelId="{9F781510-A98B-4FC5-9548-D0040C0DB8E9}" type="presOf" srcId="{A248A314-40B1-4BD9-A5BF-42D0AC2A1569}" destId="{7595566B-0A6C-4353-9BDF-05CB6A71F904}" srcOrd="0" destOrd="0" presId="urn:microsoft.com/office/officeart/2005/8/layout/process2"/>
    <dgm:cxn modelId="{873C1C33-0282-4203-91DA-EBC1A946B72E}" type="presOf" srcId="{CAF1391B-A687-400E-8D09-CCC5FE009A06}" destId="{B38D260B-3195-4CEF-AC0A-3CBC5B99B061}" srcOrd="0" destOrd="0" presId="urn:microsoft.com/office/officeart/2005/8/layout/process2"/>
    <dgm:cxn modelId="{F8CF9764-9FE2-4121-AD03-D31CF39D2CB4}" type="presOf" srcId="{FD61FF10-30BB-49E3-87BE-CE59C3218085}" destId="{A961B5E4-38B3-4C15-B638-FB6A13180FED}" srcOrd="0" destOrd="0" presId="urn:microsoft.com/office/officeart/2005/8/layout/process2"/>
    <dgm:cxn modelId="{55616D8D-B8B1-4D68-8D2F-DA8C1A37599B}" srcId="{A248A314-40B1-4BD9-A5BF-42D0AC2A1569}" destId="{FD61FF10-30BB-49E3-87BE-CE59C3218085}" srcOrd="1" destOrd="0" parTransId="{419EBAE2-0E25-4E9B-A3C0-ACF56ABA940D}" sibTransId="{7BBC87CE-7305-43C1-8B01-18BC2FB3080D}"/>
    <dgm:cxn modelId="{4CBCD19D-5F4B-4126-B591-CF04DCD9298F}" type="presOf" srcId="{E4E76165-3126-4D01-AD9B-E485B2DF0E04}" destId="{614A4E52-3737-469A-BB01-2049D443522B}" srcOrd="0" destOrd="0" presId="urn:microsoft.com/office/officeart/2005/8/layout/process2"/>
    <dgm:cxn modelId="{DF599FB0-17F8-4B6C-99A6-5E945D735D39}" type="presOf" srcId="{E4E76165-3126-4D01-AD9B-E485B2DF0E04}" destId="{C937C4CE-D8F3-43F8-997C-37406C73561D}" srcOrd="1" destOrd="0" presId="urn:microsoft.com/office/officeart/2005/8/layout/process2"/>
    <dgm:cxn modelId="{F35D8CE5-1962-4B8E-9358-A920885698ED}" srcId="{A248A314-40B1-4BD9-A5BF-42D0AC2A1569}" destId="{CAF1391B-A687-400E-8D09-CCC5FE009A06}" srcOrd="0" destOrd="0" parTransId="{13C64BEC-1899-438C-B9F7-E1F4B6B38B06}" sibTransId="{E4E76165-3126-4D01-AD9B-E485B2DF0E04}"/>
    <dgm:cxn modelId="{566B776D-371A-4B6E-9076-188714C271F3}" type="presParOf" srcId="{7595566B-0A6C-4353-9BDF-05CB6A71F904}" destId="{B38D260B-3195-4CEF-AC0A-3CBC5B99B061}" srcOrd="0" destOrd="0" presId="urn:microsoft.com/office/officeart/2005/8/layout/process2"/>
    <dgm:cxn modelId="{74E6CD85-F79C-4C94-8E76-C8C2EA49570C}" type="presParOf" srcId="{7595566B-0A6C-4353-9BDF-05CB6A71F904}" destId="{614A4E52-3737-469A-BB01-2049D443522B}" srcOrd="1" destOrd="0" presId="urn:microsoft.com/office/officeart/2005/8/layout/process2"/>
    <dgm:cxn modelId="{2CD9739C-2234-4704-9929-FD9023AA94C4}" type="presParOf" srcId="{614A4E52-3737-469A-BB01-2049D443522B}" destId="{C937C4CE-D8F3-43F8-997C-37406C73561D}" srcOrd="0" destOrd="0" presId="urn:microsoft.com/office/officeart/2005/8/layout/process2"/>
    <dgm:cxn modelId="{4705448D-204A-4530-9591-26D42043A8A9}" type="presParOf" srcId="{7595566B-0A6C-4353-9BDF-05CB6A71F904}" destId="{A961B5E4-38B3-4C15-B638-FB6A13180FED}" srcOrd="2" destOrd="0" presId="urn:microsoft.com/office/officeart/2005/8/layout/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03A7B7-1E67-44A9-9CAB-4A4F2258A2C0}" type="doc">
      <dgm:prSet loTypeId="urn:microsoft.com/office/officeart/2005/8/layout/process1" loCatId="process" qsTypeId="urn:microsoft.com/office/officeart/2005/8/quickstyle/simple3" qsCatId="simple" csTypeId="urn:microsoft.com/office/officeart/2005/8/colors/accent1_2" csCatId="accent1" phldr="1"/>
      <dgm:spPr/>
    </dgm:pt>
    <dgm:pt modelId="{1FF236F0-8707-42E8-80BE-1268DAF01CA2}">
      <dgm:prSet phldrT="[Texto]"/>
      <dgm:spPr/>
      <dgm:t>
        <a:bodyPr/>
        <a:lstStyle/>
        <a:p>
          <a:r>
            <a:rPr lang="es-EC" dirty="0"/>
            <a:t>El grupo que comprende el 89,58% entre las edades de 5 a 14 años tiene de tasa de asistencia en educación general básica. </a:t>
          </a:r>
        </a:p>
      </dgm:t>
    </dgm:pt>
    <dgm:pt modelId="{9E2CCFD2-E5D6-452F-8177-D19F8779DC39}" type="parTrans" cxnId="{05B2690B-9EF5-4BBC-AC82-8782A52CEEF3}">
      <dgm:prSet/>
      <dgm:spPr/>
      <dgm:t>
        <a:bodyPr/>
        <a:lstStyle/>
        <a:p>
          <a:endParaRPr lang="es-EC"/>
        </a:p>
      </dgm:t>
    </dgm:pt>
    <dgm:pt modelId="{42328E5C-C7C8-4027-8B41-1CA3560B0A46}" type="sibTrans" cxnId="{05B2690B-9EF5-4BBC-AC82-8782A52CEEF3}">
      <dgm:prSet/>
      <dgm:spPr/>
      <dgm:t>
        <a:bodyPr/>
        <a:lstStyle/>
        <a:p>
          <a:endParaRPr lang="es-EC"/>
        </a:p>
      </dgm:t>
    </dgm:pt>
    <dgm:pt modelId="{1FACD210-87C4-420A-B262-2D567B440499}">
      <dgm:prSet/>
      <dgm:spPr/>
      <dgm:t>
        <a:bodyPr/>
        <a:lstStyle/>
        <a:p>
          <a:r>
            <a:rPr lang="es-EC" dirty="0"/>
            <a:t>El siguiente grupo alcanza el 39.20% de las edades de 15 a 17 años en la tasa de asistencia en bachillerato</a:t>
          </a:r>
        </a:p>
      </dgm:t>
    </dgm:pt>
    <dgm:pt modelId="{8B4336F2-385B-442F-882E-53AFE7FBA0D6}" type="parTrans" cxnId="{25572E83-ED23-490A-AFC3-49403EDDBFFB}">
      <dgm:prSet/>
      <dgm:spPr/>
      <dgm:t>
        <a:bodyPr/>
        <a:lstStyle/>
        <a:p>
          <a:endParaRPr lang="es-EC"/>
        </a:p>
      </dgm:t>
    </dgm:pt>
    <dgm:pt modelId="{BCEAA48A-C167-43D4-A1CC-729C481A9DB5}" type="sibTrans" cxnId="{25572E83-ED23-490A-AFC3-49403EDDBFFB}">
      <dgm:prSet/>
      <dgm:spPr/>
      <dgm:t>
        <a:bodyPr/>
        <a:lstStyle/>
        <a:p>
          <a:endParaRPr lang="es-EC"/>
        </a:p>
      </dgm:t>
    </dgm:pt>
    <dgm:pt modelId="{0E3A0B0D-642B-440A-AA9F-C34396E264E9}">
      <dgm:prSet/>
      <dgm:spPr/>
      <dgm:t>
        <a:bodyPr/>
        <a:lstStyle/>
        <a:p>
          <a:r>
            <a:rPr lang="es-EC" dirty="0"/>
            <a:t>El 8.86%, entre 18 y 24 años es la tasa menor en asistencia de educación superior</a:t>
          </a:r>
        </a:p>
      </dgm:t>
    </dgm:pt>
    <dgm:pt modelId="{F171CA29-8DA8-4785-9C33-AEB5D6C5A62F}" type="parTrans" cxnId="{B5041C96-1C2A-45E2-B980-13AE62647B3F}">
      <dgm:prSet/>
      <dgm:spPr/>
      <dgm:t>
        <a:bodyPr/>
        <a:lstStyle/>
        <a:p>
          <a:endParaRPr lang="es-EC"/>
        </a:p>
      </dgm:t>
    </dgm:pt>
    <dgm:pt modelId="{34B2D8E2-F410-4A0F-A14F-8EEA4E596C74}" type="sibTrans" cxnId="{B5041C96-1C2A-45E2-B980-13AE62647B3F}">
      <dgm:prSet/>
      <dgm:spPr/>
      <dgm:t>
        <a:bodyPr/>
        <a:lstStyle/>
        <a:p>
          <a:endParaRPr lang="es-EC"/>
        </a:p>
      </dgm:t>
    </dgm:pt>
    <dgm:pt modelId="{AECD79BF-F315-4AB0-86EF-DCDE96BD5068}" type="pres">
      <dgm:prSet presAssocID="{0503A7B7-1E67-44A9-9CAB-4A4F2258A2C0}" presName="Name0" presStyleCnt="0">
        <dgm:presLayoutVars>
          <dgm:dir/>
          <dgm:resizeHandles val="exact"/>
        </dgm:presLayoutVars>
      </dgm:prSet>
      <dgm:spPr/>
    </dgm:pt>
    <dgm:pt modelId="{01C736B0-0D77-4E20-819F-5FA2FE71D5AF}" type="pres">
      <dgm:prSet presAssocID="{1FF236F0-8707-42E8-80BE-1268DAF01CA2}" presName="node" presStyleLbl="node1" presStyleIdx="0" presStyleCnt="3">
        <dgm:presLayoutVars>
          <dgm:bulletEnabled val="1"/>
        </dgm:presLayoutVars>
      </dgm:prSet>
      <dgm:spPr/>
    </dgm:pt>
    <dgm:pt modelId="{347E8640-15AB-4650-9387-C18E6A388754}" type="pres">
      <dgm:prSet presAssocID="{42328E5C-C7C8-4027-8B41-1CA3560B0A46}" presName="sibTrans" presStyleLbl="sibTrans2D1" presStyleIdx="0" presStyleCnt="2"/>
      <dgm:spPr/>
    </dgm:pt>
    <dgm:pt modelId="{846E488E-981C-40E8-9BC0-7E4A183119BE}" type="pres">
      <dgm:prSet presAssocID="{42328E5C-C7C8-4027-8B41-1CA3560B0A46}" presName="connectorText" presStyleLbl="sibTrans2D1" presStyleIdx="0" presStyleCnt="2"/>
      <dgm:spPr/>
    </dgm:pt>
    <dgm:pt modelId="{09D14D54-887A-462C-AB6D-CC83C6CD9385}" type="pres">
      <dgm:prSet presAssocID="{1FACD210-87C4-420A-B262-2D567B440499}" presName="node" presStyleLbl="node1" presStyleIdx="1" presStyleCnt="3">
        <dgm:presLayoutVars>
          <dgm:bulletEnabled val="1"/>
        </dgm:presLayoutVars>
      </dgm:prSet>
      <dgm:spPr/>
    </dgm:pt>
    <dgm:pt modelId="{828093F9-813B-4F77-94CC-D8CF3BB3BE27}" type="pres">
      <dgm:prSet presAssocID="{BCEAA48A-C167-43D4-A1CC-729C481A9DB5}" presName="sibTrans" presStyleLbl="sibTrans2D1" presStyleIdx="1" presStyleCnt="2"/>
      <dgm:spPr/>
    </dgm:pt>
    <dgm:pt modelId="{7305206C-7065-4755-AC88-41C29DC46303}" type="pres">
      <dgm:prSet presAssocID="{BCEAA48A-C167-43D4-A1CC-729C481A9DB5}" presName="connectorText" presStyleLbl="sibTrans2D1" presStyleIdx="1" presStyleCnt="2"/>
      <dgm:spPr/>
    </dgm:pt>
    <dgm:pt modelId="{7AB4C077-AD01-4079-9E3C-30EECCF71722}" type="pres">
      <dgm:prSet presAssocID="{0E3A0B0D-642B-440A-AA9F-C34396E264E9}" presName="node" presStyleLbl="node1" presStyleIdx="2" presStyleCnt="3">
        <dgm:presLayoutVars>
          <dgm:bulletEnabled val="1"/>
        </dgm:presLayoutVars>
      </dgm:prSet>
      <dgm:spPr/>
    </dgm:pt>
  </dgm:ptLst>
  <dgm:cxnLst>
    <dgm:cxn modelId="{239D2C01-681D-4E60-BBD6-73B8FB7E76C7}" type="presOf" srcId="{BCEAA48A-C167-43D4-A1CC-729C481A9DB5}" destId="{828093F9-813B-4F77-94CC-D8CF3BB3BE27}" srcOrd="0" destOrd="0" presId="urn:microsoft.com/office/officeart/2005/8/layout/process1"/>
    <dgm:cxn modelId="{05B2690B-9EF5-4BBC-AC82-8782A52CEEF3}" srcId="{0503A7B7-1E67-44A9-9CAB-4A4F2258A2C0}" destId="{1FF236F0-8707-42E8-80BE-1268DAF01CA2}" srcOrd="0" destOrd="0" parTransId="{9E2CCFD2-E5D6-452F-8177-D19F8779DC39}" sibTransId="{42328E5C-C7C8-4027-8B41-1CA3560B0A46}"/>
    <dgm:cxn modelId="{0F942172-713B-4D29-8C17-07D904057F7D}" type="presOf" srcId="{1FF236F0-8707-42E8-80BE-1268DAF01CA2}" destId="{01C736B0-0D77-4E20-819F-5FA2FE71D5AF}" srcOrd="0" destOrd="0" presId="urn:microsoft.com/office/officeart/2005/8/layout/process1"/>
    <dgm:cxn modelId="{25572E83-ED23-490A-AFC3-49403EDDBFFB}" srcId="{0503A7B7-1E67-44A9-9CAB-4A4F2258A2C0}" destId="{1FACD210-87C4-420A-B262-2D567B440499}" srcOrd="1" destOrd="0" parTransId="{8B4336F2-385B-442F-882E-53AFE7FBA0D6}" sibTransId="{BCEAA48A-C167-43D4-A1CC-729C481A9DB5}"/>
    <dgm:cxn modelId="{1B13F686-F5A7-4213-9293-94EB6A908253}" type="presOf" srcId="{1FACD210-87C4-420A-B262-2D567B440499}" destId="{09D14D54-887A-462C-AB6D-CC83C6CD9385}" srcOrd="0" destOrd="0" presId="urn:microsoft.com/office/officeart/2005/8/layout/process1"/>
    <dgm:cxn modelId="{B5041C96-1C2A-45E2-B980-13AE62647B3F}" srcId="{0503A7B7-1E67-44A9-9CAB-4A4F2258A2C0}" destId="{0E3A0B0D-642B-440A-AA9F-C34396E264E9}" srcOrd="2" destOrd="0" parTransId="{F171CA29-8DA8-4785-9C33-AEB5D6C5A62F}" sibTransId="{34B2D8E2-F410-4A0F-A14F-8EEA4E596C74}"/>
    <dgm:cxn modelId="{85E5199D-CD22-4D72-AF8F-7239E6F3482C}" type="presOf" srcId="{42328E5C-C7C8-4027-8B41-1CA3560B0A46}" destId="{347E8640-15AB-4650-9387-C18E6A388754}" srcOrd="0" destOrd="0" presId="urn:microsoft.com/office/officeart/2005/8/layout/process1"/>
    <dgm:cxn modelId="{710D12A4-C0E7-42DE-AB6D-EF0EE63F3CC5}" type="presOf" srcId="{42328E5C-C7C8-4027-8B41-1CA3560B0A46}" destId="{846E488E-981C-40E8-9BC0-7E4A183119BE}" srcOrd="1" destOrd="0" presId="urn:microsoft.com/office/officeart/2005/8/layout/process1"/>
    <dgm:cxn modelId="{9F5E8ACB-631B-47CE-94D0-050AA6804F13}" type="presOf" srcId="{0503A7B7-1E67-44A9-9CAB-4A4F2258A2C0}" destId="{AECD79BF-F315-4AB0-86EF-DCDE96BD5068}" srcOrd="0" destOrd="0" presId="urn:microsoft.com/office/officeart/2005/8/layout/process1"/>
    <dgm:cxn modelId="{92EB05D2-9D63-4C9E-A966-DE5E2670E40D}" type="presOf" srcId="{0E3A0B0D-642B-440A-AA9F-C34396E264E9}" destId="{7AB4C077-AD01-4079-9E3C-30EECCF71722}" srcOrd="0" destOrd="0" presId="urn:microsoft.com/office/officeart/2005/8/layout/process1"/>
    <dgm:cxn modelId="{3018A6D9-DE86-462C-82F5-8305D0506D04}" type="presOf" srcId="{BCEAA48A-C167-43D4-A1CC-729C481A9DB5}" destId="{7305206C-7065-4755-AC88-41C29DC46303}" srcOrd="1" destOrd="0" presId="urn:microsoft.com/office/officeart/2005/8/layout/process1"/>
    <dgm:cxn modelId="{EEC2FB78-7C18-4E18-A084-BE57799C01A4}" type="presParOf" srcId="{AECD79BF-F315-4AB0-86EF-DCDE96BD5068}" destId="{01C736B0-0D77-4E20-819F-5FA2FE71D5AF}" srcOrd="0" destOrd="0" presId="urn:microsoft.com/office/officeart/2005/8/layout/process1"/>
    <dgm:cxn modelId="{C701D713-CDE2-48CE-ADBD-0F4B54D57F58}" type="presParOf" srcId="{AECD79BF-F315-4AB0-86EF-DCDE96BD5068}" destId="{347E8640-15AB-4650-9387-C18E6A388754}" srcOrd="1" destOrd="0" presId="urn:microsoft.com/office/officeart/2005/8/layout/process1"/>
    <dgm:cxn modelId="{5B820222-8DA4-4F5E-84DF-4A2B2A1FEE6D}" type="presParOf" srcId="{347E8640-15AB-4650-9387-C18E6A388754}" destId="{846E488E-981C-40E8-9BC0-7E4A183119BE}" srcOrd="0" destOrd="0" presId="urn:microsoft.com/office/officeart/2005/8/layout/process1"/>
    <dgm:cxn modelId="{C060B8BB-1EB6-41B7-8F2C-99D66BBD4115}" type="presParOf" srcId="{AECD79BF-F315-4AB0-86EF-DCDE96BD5068}" destId="{09D14D54-887A-462C-AB6D-CC83C6CD9385}" srcOrd="2" destOrd="0" presId="urn:microsoft.com/office/officeart/2005/8/layout/process1"/>
    <dgm:cxn modelId="{10925FC5-C3B3-4FCE-9DDB-7E488B80FB85}" type="presParOf" srcId="{AECD79BF-F315-4AB0-86EF-DCDE96BD5068}" destId="{828093F9-813B-4F77-94CC-D8CF3BB3BE27}" srcOrd="3" destOrd="0" presId="urn:microsoft.com/office/officeart/2005/8/layout/process1"/>
    <dgm:cxn modelId="{1434512B-1581-4487-9B8B-66F21F7FF230}" type="presParOf" srcId="{828093F9-813B-4F77-94CC-D8CF3BB3BE27}" destId="{7305206C-7065-4755-AC88-41C29DC46303}" srcOrd="0" destOrd="0" presId="urn:microsoft.com/office/officeart/2005/8/layout/process1"/>
    <dgm:cxn modelId="{3EC1EB04-7497-45F5-BD41-4D6D1B66DAF0}" type="presParOf" srcId="{AECD79BF-F315-4AB0-86EF-DCDE96BD5068}" destId="{7AB4C077-AD01-4079-9E3C-30EECCF71722}"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B5F259B-0BB7-469C-8996-A0E23A5D1B7A}" type="doc">
      <dgm:prSet loTypeId="urn:microsoft.com/office/officeart/2005/8/layout/process1" loCatId="process" qsTypeId="urn:microsoft.com/office/officeart/2005/8/quickstyle/simple1" qsCatId="simple" csTypeId="urn:microsoft.com/office/officeart/2005/8/colors/colorful5" csCatId="colorful" phldr="1"/>
      <dgm:spPr/>
    </dgm:pt>
    <dgm:pt modelId="{71D6E237-D65C-418D-AA14-97B6700844A4}">
      <dgm:prSet phldrT="[Texto]"/>
      <dgm:spPr/>
      <dgm:t>
        <a:bodyPr/>
        <a:lstStyle/>
        <a:p>
          <a:r>
            <a:rPr lang="es-EC" dirty="0">
              <a:latin typeface="Arial" panose="020B0604020202020204" pitchFamily="34" charset="0"/>
              <a:ea typeface="Calibri" panose="020F0502020204030204" pitchFamily="34" charset="0"/>
              <a:cs typeface="Times New Roman" panose="02020603050405020304" pitchFamily="18" charset="0"/>
            </a:rPr>
            <a:t>25% Jóvenes de 15 a 25 años   migran a trabajar en las plantaciones; al igual que en la ciudad de Quito, Cayambe y Otavalo a realizar trabajos de construcción</a:t>
          </a:r>
          <a:endParaRPr lang="es-EC" dirty="0"/>
        </a:p>
      </dgm:t>
    </dgm:pt>
    <dgm:pt modelId="{8F1CBEF4-4FCF-4FD0-90C3-97683117FCBE}" type="parTrans" cxnId="{34955407-4E28-4092-B974-635550A5E7FA}">
      <dgm:prSet/>
      <dgm:spPr/>
      <dgm:t>
        <a:bodyPr/>
        <a:lstStyle/>
        <a:p>
          <a:endParaRPr lang="es-EC"/>
        </a:p>
      </dgm:t>
    </dgm:pt>
    <dgm:pt modelId="{6B2FC1E6-EF2A-47D9-AC4C-28A8D42EA53A}" type="sibTrans" cxnId="{34955407-4E28-4092-B974-635550A5E7FA}">
      <dgm:prSet/>
      <dgm:spPr/>
      <dgm:t>
        <a:bodyPr/>
        <a:lstStyle/>
        <a:p>
          <a:endParaRPr lang="es-EC"/>
        </a:p>
      </dgm:t>
    </dgm:pt>
    <dgm:pt modelId="{80203319-B97C-4D35-AAFB-4721F30D20A1}">
      <dgm:prSet phldrT="[Texto]"/>
      <dgm:spPr/>
      <dgm:t>
        <a:bodyPr/>
        <a:lstStyle/>
        <a:p>
          <a:r>
            <a:rPr lang="es-EC" dirty="0">
              <a:latin typeface="Arial" panose="020B0604020202020204" pitchFamily="34" charset="0"/>
              <a:ea typeface="Calibri" panose="020F0502020204030204" pitchFamily="34" charset="0"/>
              <a:cs typeface="Times New Roman" panose="02020603050405020304" pitchFamily="18" charset="0"/>
            </a:rPr>
            <a:t>45% migran hacia ciudades del Ecuador y también fuera del país para dedicarse al trabajo de comerciantes</a:t>
          </a:r>
          <a:endParaRPr lang="es-EC" dirty="0"/>
        </a:p>
      </dgm:t>
    </dgm:pt>
    <dgm:pt modelId="{BDF51F53-26F7-4DAB-9464-8B6671921FE8}" type="parTrans" cxnId="{F37C73FC-F3D1-4137-8E0B-B5A68390B2B7}">
      <dgm:prSet/>
      <dgm:spPr/>
      <dgm:t>
        <a:bodyPr/>
        <a:lstStyle/>
        <a:p>
          <a:endParaRPr lang="es-EC"/>
        </a:p>
      </dgm:t>
    </dgm:pt>
    <dgm:pt modelId="{5B8AEC9D-B6BD-4A09-BB4A-F5B8CD8745AE}" type="sibTrans" cxnId="{F37C73FC-F3D1-4137-8E0B-B5A68390B2B7}">
      <dgm:prSet/>
      <dgm:spPr/>
      <dgm:t>
        <a:bodyPr/>
        <a:lstStyle/>
        <a:p>
          <a:endParaRPr lang="es-EC"/>
        </a:p>
      </dgm:t>
    </dgm:pt>
    <dgm:pt modelId="{7490604A-0895-4F29-9D02-E41D9431E4BC}">
      <dgm:prSet phldrT="[Texto]"/>
      <dgm:spPr/>
      <dgm:t>
        <a:bodyPr/>
        <a:lstStyle/>
        <a:p>
          <a:r>
            <a:rPr lang="es-EC" dirty="0">
              <a:latin typeface="Arial" panose="020B0604020202020204" pitchFamily="34" charset="0"/>
              <a:ea typeface="Calibri" panose="020F0502020204030204" pitchFamily="34" charset="0"/>
              <a:cs typeface="Times New Roman" panose="02020603050405020304" pitchFamily="18" charset="0"/>
            </a:rPr>
            <a:t> 15 % servicios de seguridad en la  ciudad de Quito y Otavalo</a:t>
          </a:r>
          <a:endParaRPr lang="es-EC" dirty="0"/>
        </a:p>
      </dgm:t>
    </dgm:pt>
    <dgm:pt modelId="{A732DF62-71A1-46A1-91D7-A30CE18D5C2D}" type="parTrans" cxnId="{967A6DB7-1712-4EB5-83F6-D46928483AA0}">
      <dgm:prSet/>
      <dgm:spPr/>
      <dgm:t>
        <a:bodyPr/>
        <a:lstStyle/>
        <a:p>
          <a:endParaRPr lang="es-EC"/>
        </a:p>
      </dgm:t>
    </dgm:pt>
    <dgm:pt modelId="{A5CF51E9-0E94-4F44-B016-BE20512BD7C9}" type="sibTrans" cxnId="{967A6DB7-1712-4EB5-83F6-D46928483AA0}">
      <dgm:prSet/>
      <dgm:spPr/>
      <dgm:t>
        <a:bodyPr/>
        <a:lstStyle/>
        <a:p>
          <a:endParaRPr lang="es-EC"/>
        </a:p>
      </dgm:t>
    </dgm:pt>
    <dgm:pt modelId="{2E06BDE9-99C2-4F22-8F38-1B1E4293FAC0}">
      <dgm:prSet phldrT="[Texto]"/>
      <dgm:spPr/>
      <dgm:t>
        <a:bodyPr/>
        <a:lstStyle/>
        <a:p>
          <a:r>
            <a:rPr lang="es-EC" dirty="0">
              <a:latin typeface="Arial" panose="020B0604020202020204" pitchFamily="34" charset="0"/>
              <a:ea typeface="Calibri" panose="020F0502020204030204" pitchFamily="34" charset="0"/>
              <a:cs typeface="Times New Roman" panose="02020603050405020304" pitchFamily="18" charset="0"/>
            </a:rPr>
            <a:t>30% se desplaza México, Perú, Colombia, Brasil, España y Chile, trabajos de comercio informal de ropa. </a:t>
          </a:r>
          <a:endParaRPr lang="es-EC" dirty="0"/>
        </a:p>
      </dgm:t>
    </dgm:pt>
    <dgm:pt modelId="{27552870-38AD-4FF7-B1AA-CD3C71F4051F}" type="parTrans" cxnId="{307470E6-5571-499D-8437-80F3BB8C451D}">
      <dgm:prSet/>
      <dgm:spPr/>
      <dgm:t>
        <a:bodyPr/>
        <a:lstStyle/>
        <a:p>
          <a:endParaRPr lang="es-EC"/>
        </a:p>
      </dgm:t>
    </dgm:pt>
    <dgm:pt modelId="{4E1FCBA1-A45C-4C4B-B598-8FA840A27E40}" type="sibTrans" cxnId="{307470E6-5571-499D-8437-80F3BB8C451D}">
      <dgm:prSet/>
      <dgm:spPr/>
      <dgm:t>
        <a:bodyPr/>
        <a:lstStyle/>
        <a:p>
          <a:endParaRPr lang="es-EC"/>
        </a:p>
      </dgm:t>
    </dgm:pt>
    <dgm:pt modelId="{1A637197-59D3-4DCE-8816-4E0C7D14EC21}" type="pres">
      <dgm:prSet presAssocID="{5B5F259B-0BB7-469C-8996-A0E23A5D1B7A}" presName="Name0" presStyleCnt="0">
        <dgm:presLayoutVars>
          <dgm:dir/>
          <dgm:resizeHandles val="exact"/>
        </dgm:presLayoutVars>
      </dgm:prSet>
      <dgm:spPr/>
    </dgm:pt>
    <dgm:pt modelId="{07F03625-0ABC-42B1-9F42-C47ACBBC3746}" type="pres">
      <dgm:prSet presAssocID="{71D6E237-D65C-418D-AA14-97B6700844A4}" presName="node" presStyleLbl="node1" presStyleIdx="0" presStyleCnt="4">
        <dgm:presLayoutVars>
          <dgm:bulletEnabled val="1"/>
        </dgm:presLayoutVars>
      </dgm:prSet>
      <dgm:spPr/>
    </dgm:pt>
    <dgm:pt modelId="{D9C1D0C3-5B05-4CA9-8F26-87DECD37EDA2}" type="pres">
      <dgm:prSet presAssocID="{6B2FC1E6-EF2A-47D9-AC4C-28A8D42EA53A}" presName="sibTrans" presStyleLbl="sibTrans2D1" presStyleIdx="0" presStyleCnt="3"/>
      <dgm:spPr/>
    </dgm:pt>
    <dgm:pt modelId="{7022C8E3-17D6-4BBB-A42A-6E6CC4781ABD}" type="pres">
      <dgm:prSet presAssocID="{6B2FC1E6-EF2A-47D9-AC4C-28A8D42EA53A}" presName="connectorText" presStyleLbl="sibTrans2D1" presStyleIdx="0" presStyleCnt="3"/>
      <dgm:spPr/>
    </dgm:pt>
    <dgm:pt modelId="{6C7A6456-84B2-46E9-A15F-99AB9DF0ED78}" type="pres">
      <dgm:prSet presAssocID="{7490604A-0895-4F29-9D02-E41D9431E4BC}" presName="node" presStyleLbl="node1" presStyleIdx="1" presStyleCnt="4">
        <dgm:presLayoutVars>
          <dgm:bulletEnabled val="1"/>
        </dgm:presLayoutVars>
      </dgm:prSet>
      <dgm:spPr/>
    </dgm:pt>
    <dgm:pt modelId="{EF525CA8-D0C4-4CC4-8586-D6045DDF694E}" type="pres">
      <dgm:prSet presAssocID="{A5CF51E9-0E94-4F44-B016-BE20512BD7C9}" presName="sibTrans" presStyleLbl="sibTrans2D1" presStyleIdx="1" presStyleCnt="3"/>
      <dgm:spPr/>
    </dgm:pt>
    <dgm:pt modelId="{A393147A-67E2-439A-A1F2-E2E1D8092C11}" type="pres">
      <dgm:prSet presAssocID="{A5CF51E9-0E94-4F44-B016-BE20512BD7C9}" presName="connectorText" presStyleLbl="sibTrans2D1" presStyleIdx="1" presStyleCnt="3"/>
      <dgm:spPr/>
    </dgm:pt>
    <dgm:pt modelId="{7F653740-9219-4B1F-B804-793CEF3B6DB5}" type="pres">
      <dgm:prSet presAssocID="{80203319-B97C-4D35-AAFB-4721F30D20A1}" presName="node" presStyleLbl="node1" presStyleIdx="2" presStyleCnt="4">
        <dgm:presLayoutVars>
          <dgm:bulletEnabled val="1"/>
        </dgm:presLayoutVars>
      </dgm:prSet>
      <dgm:spPr/>
    </dgm:pt>
    <dgm:pt modelId="{41822E7F-2D2D-411B-A341-C79B5C4B7CFD}" type="pres">
      <dgm:prSet presAssocID="{5B8AEC9D-B6BD-4A09-BB4A-F5B8CD8745AE}" presName="sibTrans" presStyleLbl="sibTrans2D1" presStyleIdx="2" presStyleCnt="3"/>
      <dgm:spPr/>
    </dgm:pt>
    <dgm:pt modelId="{4AC39DC0-4798-423C-B32C-F52E37A782DB}" type="pres">
      <dgm:prSet presAssocID="{5B8AEC9D-B6BD-4A09-BB4A-F5B8CD8745AE}" presName="connectorText" presStyleLbl="sibTrans2D1" presStyleIdx="2" presStyleCnt="3"/>
      <dgm:spPr/>
    </dgm:pt>
    <dgm:pt modelId="{585ECE9A-92F9-4ED5-ADCF-D5136F4C2B2B}" type="pres">
      <dgm:prSet presAssocID="{2E06BDE9-99C2-4F22-8F38-1B1E4293FAC0}" presName="node" presStyleLbl="node1" presStyleIdx="3" presStyleCnt="4">
        <dgm:presLayoutVars>
          <dgm:bulletEnabled val="1"/>
        </dgm:presLayoutVars>
      </dgm:prSet>
      <dgm:spPr/>
    </dgm:pt>
  </dgm:ptLst>
  <dgm:cxnLst>
    <dgm:cxn modelId="{B39BB504-36BE-4FDD-AB15-AC626E5AB2F7}" type="presOf" srcId="{6B2FC1E6-EF2A-47D9-AC4C-28A8D42EA53A}" destId="{D9C1D0C3-5B05-4CA9-8F26-87DECD37EDA2}" srcOrd="0" destOrd="0" presId="urn:microsoft.com/office/officeart/2005/8/layout/process1"/>
    <dgm:cxn modelId="{0B179206-49FD-4EF7-ACA3-D90E87220D79}" type="presOf" srcId="{2E06BDE9-99C2-4F22-8F38-1B1E4293FAC0}" destId="{585ECE9A-92F9-4ED5-ADCF-D5136F4C2B2B}" srcOrd="0" destOrd="0" presId="urn:microsoft.com/office/officeart/2005/8/layout/process1"/>
    <dgm:cxn modelId="{34955407-4E28-4092-B974-635550A5E7FA}" srcId="{5B5F259B-0BB7-469C-8996-A0E23A5D1B7A}" destId="{71D6E237-D65C-418D-AA14-97B6700844A4}" srcOrd="0" destOrd="0" parTransId="{8F1CBEF4-4FCF-4FD0-90C3-97683117FCBE}" sibTransId="{6B2FC1E6-EF2A-47D9-AC4C-28A8D42EA53A}"/>
    <dgm:cxn modelId="{1BE9F228-04EA-4889-B0F0-B70B575C890E}" type="presOf" srcId="{5B8AEC9D-B6BD-4A09-BB4A-F5B8CD8745AE}" destId="{4AC39DC0-4798-423C-B32C-F52E37A782DB}" srcOrd="1" destOrd="0" presId="urn:microsoft.com/office/officeart/2005/8/layout/process1"/>
    <dgm:cxn modelId="{728FA134-8A5D-469A-80F1-004C0FF47D07}" type="presOf" srcId="{71D6E237-D65C-418D-AA14-97B6700844A4}" destId="{07F03625-0ABC-42B1-9F42-C47ACBBC3746}" srcOrd="0" destOrd="0" presId="urn:microsoft.com/office/officeart/2005/8/layout/process1"/>
    <dgm:cxn modelId="{F9C7E148-8392-4104-900A-B555D0D3EBA2}" type="presOf" srcId="{7490604A-0895-4F29-9D02-E41D9431E4BC}" destId="{6C7A6456-84B2-46E9-A15F-99AB9DF0ED78}" srcOrd="0" destOrd="0" presId="urn:microsoft.com/office/officeart/2005/8/layout/process1"/>
    <dgm:cxn modelId="{C560356B-0DC0-4969-8BF7-DBDED09AC569}" type="presOf" srcId="{5B8AEC9D-B6BD-4A09-BB4A-F5B8CD8745AE}" destId="{41822E7F-2D2D-411B-A341-C79B5C4B7CFD}" srcOrd="0" destOrd="0" presId="urn:microsoft.com/office/officeart/2005/8/layout/process1"/>
    <dgm:cxn modelId="{48D3F0A8-7D89-4ABF-AC9B-584B584F73F6}" type="presOf" srcId="{6B2FC1E6-EF2A-47D9-AC4C-28A8D42EA53A}" destId="{7022C8E3-17D6-4BBB-A42A-6E6CC4781ABD}" srcOrd="1" destOrd="0" presId="urn:microsoft.com/office/officeart/2005/8/layout/process1"/>
    <dgm:cxn modelId="{DC1BB2B0-1C76-4769-A975-A884AA8D5CC6}" type="presOf" srcId="{A5CF51E9-0E94-4F44-B016-BE20512BD7C9}" destId="{EF525CA8-D0C4-4CC4-8586-D6045DDF694E}" srcOrd="0" destOrd="0" presId="urn:microsoft.com/office/officeart/2005/8/layout/process1"/>
    <dgm:cxn modelId="{A77E2BB1-ACF1-4293-845F-F561BD48ECDF}" type="presOf" srcId="{80203319-B97C-4D35-AAFB-4721F30D20A1}" destId="{7F653740-9219-4B1F-B804-793CEF3B6DB5}" srcOrd="0" destOrd="0" presId="urn:microsoft.com/office/officeart/2005/8/layout/process1"/>
    <dgm:cxn modelId="{967A6DB7-1712-4EB5-83F6-D46928483AA0}" srcId="{5B5F259B-0BB7-469C-8996-A0E23A5D1B7A}" destId="{7490604A-0895-4F29-9D02-E41D9431E4BC}" srcOrd="1" destOrd="0" parTransId="{A732DF62-71A1-46A1-91D7-A30CE18D5C2D}" sibTransId="{A5CF51E9-0E94-4F44-B016-BE20512BD7C9}"/>
    <dgm:cxn modelId="{4BC6E4C7-F6D5-48D3-AB30-3FECB9430BBF}" type="presOf" srcId="{5B5F259B-0BB7-469C-8996-A0E23A5D1B7A}" destId="{1A637197-59D3-4DCE-8816-4E0C7D14EC21}" srcOrd="0" destOrd="0" presId="urn:microsoft.com/office/officeart/2005/8/layout/process1"/>
    <dgm:cxn modelId="{307470E6-5571-499D-8437-80F3BB8C451D}" srcId="{5B5F259B-0BB7-469C-8996-A0E23A5D1B7A}" destId="{2E06BDE9-99C2-4F22-8F38-1B1E4293FAC0}" srcOrd="3" destOrd="0" parTransId="{27552870-38AD-4FF7-B1AA-CD3C71F4051F}" sibTransId="{4E1FCBA1-A45C-4C4B-B598-8FA840A27E40}"/>
    <dgm:cxn modelId="{F37C73FC-F3D1-4137-8E0B-B5A68390B2B7}" srcId="{5B5F259B-0BB7-469C-8996-A0E23A5D1B7A}" destId="{80203319-B97C-4D35-AAFB-4721F30D20A1}" srcOrd="2" destOrd="0" parTransId="{BDF51F53-26F7-4DAB-9464-8B6671921FE8}" sibTransId="{5B8AEC9D-B6BD-4A09-BB4A-F5B8CD8745AE}"/>
    <dgm:cxn modelId="{1B5B36FF-0217-45EF-9612-C58D8E7DD66E}" type="presOf" srcId="{A5CF51E9-0E94-4F44-B016-BE20512BD7C9}" destId="{A393147A-67E2-439A-A1F2-E2E1D8092C11}" srcOrd="1" destOrd="0" presId="urn:microsoft.com/office/officeart/2005/8/layout/process1"/>
    <dgm:cxn modelId="{D746F911-F5ED-444C-B499-463B4BC68E5F}" type="presParOf" srcId="{1A637197-59D3-4DCE-8816-4E0C7D14EC21}" destId="{07F03625-0ABC-42B1-9F42-C47ACBBC3746}" srcOrd="0" destOrd="0" presId="urn:microsoft.com/office/officeart/2005/8/layout/process1"/>
    <dgm:cxn modelId="{E42F7A24-231F-4AF1-80EF-FBCC03BA2525}" type="presParOf" srcId="{1A637197-59D3-4DCE-8816-4E0C7D14EC21}" destId="{D9C1D0C3-5B05-4CA9-8F26-87DECD37EDA2}" srcOrd="1" destOrd="0" presId="urn:microsoft.com/office/officeart/2005/8/layout/process1"/>
    <dgm:cxn modelId="{209282B6-834C-4099-9CB0-68DD64DAD66C}" type="presParOf" srcId="{D9C1D0C3-5B05-4CA9-8F26-87DECD37EDA2}" destId="{7022C8E3-17D6-4BBB-A42A-6E6CC4781ABD}" srcOrd="0" destOrd="0" presId="urn:microsoft.com/office/officeart/2005/8/layout/process1"/>
    <dgm:cxn modelId="{CB1A0140-E15A-4408-878E-032D166D7811}" type="presParOf" srcId="{1A637197-59D3-4DCE-8816-4E0C7D14EC21}" destId="{6C7A6456-84B2-46E9-A15F-99AB9DF0ED78}" srcOrd="2" destOrd="0" presId="urn:microsoft.com/office/officeart/2005/8/layout/process1"/>
    <dgm:cxn modelId="{A04AA17D-10DB-4A31-B4ED-D8B559AFAFD6}" type="presParOf" srcId="{1A637197-59D3-4DCE-8816-4E0C7D14EC21}" destId="{EF525CA8-D0C4-4CC4-8586-D6045DDF694E}" srcOrd="3" destOrd="0" presId="urn:microsoft.com/office/officeart/2005/8/layout/process1"/>
    <dgm:cxn modelId="{24475DC9-A606-4E5C-BB4A-C6293527880D}" type="presParOf" srcId="{EF525CA8-D0C4-4CC4-8586-D6045DDF694E}" destId="{A393147A-67E2-439A-A1F2-E2E1D8092C11}" srcOrd="0" destOrd="0" presId="urn:microsoft.com/office/officeart/2005/8/layout/process1"/>
    <dgm:cxn modelId="{9BFE2247-4F33-4774-80AF-35054A08B826}" type="presParOf" srcId="{1A637197-59D3-4DCE-8816-4E0C7D14EC21}" destId="{7F653740-9219-4B1F-B804-793CEF3B6DB5}" srcOrd="4" destOrd="0" presId="urn:microsoft.com/office/officeart/2005/8/layout/process1"/>
    <dgm:cxn modelId="{10D13C4E-FEB3-4236-8136-FE867C14324E}" type="presParOf" srcId="{1A637197-59D3-4DCE-8816-4E0C7D14EC21}" destId="{41822E7F-2D2D-411B-A341-C79B5C4B7CFD}" srcOrd="5" destOrd="0" presId="urn:microsoft.com/office/officeart/2005/8/layout/process1"/>
    <dgm:cxn modelId="{978CCD60-CA1B-4FAD-8350-B0ED6BB4DDD5}" type="presParOf" srcId="{41822E7F-2D2D-411B-A341-C79B5C4B7CFD}" destId="{4AC39DC0-4798-423C-B32C-F52E37A782DB}" srcOrd="0" destOrd="0" presId="urn:microsoft.com/office/officeart/2005/8/layout/process1"/>
    <dgm:cxn modelId="{A49AB1DA-87E6-456E-A037-79BC80F51F29}" type="presParOf" srcId="{1A637197-59D3-4DCE-8816-4E0C7D14EC21}" destId="{585ECE9A-92F9-4ED5-ADCF-D5136F4C2B2B}"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B3634A8-47B8-4EB8-BF75-FDB635E15111}" type="doc">
      <dgm:prSet loTypeId="urn:microsoft.com/office/officeart/2005/8/layout/vList3" loCatId="picture" qsTypeId="urn:microsoft.com/office/officeart/2005/8/quickstyle/simple1" qsCatId="simple" csTypeId="urn:microsoft.com/office/officeart/2005/8/colors/colorful5" csCatId="colorful" phldr="1"/>
      <dgm:spPr/>
      <dgm:t>
        <a:bodyPr/>
        <a:lstStyle/>
        <a:p>
          <a:endParaRPr lang="es-EC"/>
        </a:p>
      </dgm:t>
    </dgm:pt>
    <dgm:pt modelId="{DE902CED-A3AC-4634-98E9-9668A1741907}">
      <dgm:prSet phldrT="[Texto]"/>
      <dgm:spPr/>
      <dgm:t>
        <a:bodyPr/>
        <a:lstStyle/>
        <a:p>
          <a:r>
            <a:rPr lang="es-EC" dirty="0" err="1">
              <a:latin typeface="Arial" panose="020B0604020202020204" pitchFamily="34" charset="0"/>
              <a:ea typeface="Calibri" panose="020F0502020204030204" pitchFamily="34" charset="0"/>
              <a:cs typeface="Times New Roman" panose="02020603050405020304" pitchFamily="18" charset="0"/>
            </a:rPr>
            <a:t>Hatun</a:t>
          </a:r>
          <a:r>
            <a:rPr lang="es-EC" dirty="0">
              <a:latin typeface="Arial" panose="020B0604020202020204" pitchFamily="34" charset="0"/>
              <a:ea typeface="Calibri" panose="020F0502020204030204" pitchFamily="34" charset="0"/>
              <a:cs typeface="Times New Roman" panose="02020603050405020304" pitchFamily="18" charset="0"/>
            </a:rPr>
            <a:t> </a:t>
          </a:r>
          <a:r>
            <a:rPr lang="es-EC" dirty="0" err="1">
              <a:latin typeface="Arial" panose="020B0604020202020204" pitchFamily="34" charset="0"/>
              <a:ea typeface="Calibri" panose="020F0502020204030204" pitchFamily="34" charset="0"/>
              <a:cs typeface="Times New Roman" panose="02020603050405020304" pitchFamily="18" charset="0"/>
            </a:rPr>
            <a:t>Kuraka</a:t>
          </a:r>
          <a:r>
            <a:rPr lang="es-EC" dirty="0">
              <a:latin typeface="Arial" panose="020B0604020202020204" pitchFamily="34" charset="0"/>
              <a:ea typeface="Calibri" panose="020F0502020204030204" pitchFamily="34" charset="0"/>
              <a:cs typeface="Times New Roman" panose="02020603050405020304" pitchFamily="18" charset="0"/>
            </a:rPr>
            <a:t> Raymi</a:t>
          </a:r>
        </a:p>
        <a:p>
          <a:r>
            <a:rPr lang="es-EC" dirty="0"/>
            <a:t>Enero de cada año </a:t>
          </a:r>
        </a:p>
        <a:p>
          <a:r>
            <a:rPr lang="es-EC" dirty="0"/>
            <a:t>El campeonato de fútbol, la fiesta del Coraza y </a:t>
          </a:r>
          <a:r>
            <a:rPr lang="es-EC" dirty="0" err="1"/>
            <a:t>Pendoneros</a:t>
          </a:r>
          <a:endParaRPr lang="es-EC" dirty="0"/>
        </a:p>
      </dgm:t>
    </dgm:pt>
    <dgm:pt modelId="{C8B9B198-4C36-4F78-9181-A1C102F6F9FD}" type="parTrans" cxnId="{3D144DF6-766A-4218-B1B7-F82222F65A2C}">
      <dgm:prSet/>
      <dgm:spPr/>
      <dgm:t>
        <a:bodyPr/>
        <a:lstStyle/>
        <a:p>
          <a:endParaRPr lang="es-EC"/>
        </a:p>
      </dgm:t>
    </dgm:pt>
    <dgm:pt modelId="{0AEC7BC8-B4FF-475B-BA56-F6C4B94CE576}" type="sibTrans" cxnId="{3D144DF6-766A-4218-B1B7-F82222F65A2C}">
      <dgm:prSet/>
      <dgm:spPr/>
      <dgm:t>
        <a:bodyPr/>
        <a:lstStyle/>
        <a:p>
          <a:endParaRPr lang="es-EC"/>
        </a:p>
      </dgm:t>
    </dgm:pt>
    <dgm:pt modelId="{5B32BF4F-1397-48B9-BF2D-7A742D1037A4}">
      <dgm:prSet phldrT="[Texto]"/>
      <dgm:spPr/>
      <dgm:t>
        <a:bodyPr/>
        <a:lstStyle/>
        <a:p>
          <a:r>
            <a:rPr lang="es-EC" dirty="0"/>
            <a:t>La fiesta de El Coraza  Traje de color blanco decorado con lentejuelas multicolores y cubierto su rostro con una máscara de la cual cuelgan joyas</a:t>
          </a:r>
        </a:p>
      </dgm:t>
    </dgm:pt>
    <dgm:pt modelId="{B4CF6038-DF55-4D09-BAAD-23D3C5B0B93A}" type="parTrans" cxnId="{A0CE814B-C2B3-4325-8707-A1E05064488A}">
      <dgm:prSet/>
      <dgm:spPr/>
      <dgm:t>
        <a:bodyPr/>
        <a:lstStyle/>
        <a:p>
          <a:endParaRPr lang="es-EC"/>
        </a:p>
      </dgm:t>
    </dgm:pt>
    <dgm:pt modelId="{04E766FE-ADEA-44CD-9118-A0869BF36112}" type="sibTrans" cxnId="{A0CE814B-C2B3-4325-8707-A1E05064488A}">
      <dgm:prSet/>
      <dgm:spPr/>
      <dgm:t>
        <a:bodyPr/>
        <a:lstStyle/>
        <a:p>
          <a:endParaRPr lang="es-EC"/>
        </a:p>
      </dgm:t>
    </dgm:pt>
    <dgm:pt modelId="{E802E970-A452-4BE6-98B3-3D79C455D524}">
      <dgm:prSet phldrT="[Texto]"/>
      <dgm:spPr/>
      <dgm:t>
        <a:bodyPr/>
        <a:lstStyle/>
        <a:p>
          <a:r>
            <a:rPr lang="es-EC" b="1" dirty="0"/>
            <a:t>Tradición Oral </a:t>
          </a:r>
          <a:r>
            <a:rPr lang="es-EC" dirty="0"/>
            <a:t>Se refiere a los mitos y leyendas más conocidos por las comunidades que están relacionadas a los espíritus de las montañas como el </a:t>
          </a:r>
          <a:r>
            <a:rPr lang="es-EC" dirty="0" err="1"/>
            <a:t>chuzalungu</a:t>
          </a:r>
          <a:r>
            <a:rPr lang="es-EC" dirty="0"/>
            <a:t>, o la </a:t>
          </a:r>
          <a:r>
            <a:rPr lang="es-EC" dirty="0" err="1"/>
            <a:t>chificha</a:t>
          </a:r>
          <a:endParaRPr lang="es-EC" dirty="0"/>
        </a:p>
      </dgm:t>
    </dgm:pt>
    <dgm:pt modelId="{98129EAF-359B-466B-83CB-BCD54321AFBA}" type="parTrans" cxnId="{BEDBEF35-22BC-4143-8F99-8465383122ED}">
      <dgm:prSet/>
      <dgm:spPr/>
      <dgm:t>
        <a:bodyPr/>
        <a:lstStyle/>
        <a:p>
          <a:endParaRPr lang="es-EC"/>
        </a:p>
      </dgm:t>
    </dgm:pt>
    <dgm:pt modelId="{529348D0-F5FF-44FF-8A70-6BD91349CA5E}" type="sibTrans" cxnId="{BEDBEF35-22BC-4143-8F99-8465383122ED}">
      <dgm:prSet/>
      <dgm:spPr/>
      <dgm:t>
        <a:bodyPr/>
        <a:lstStyle/>
        <a:p>
          <a:endParaRPr lang="es-EC"/>
        </a:p>
      </dgm:t>
    </dgm:pt>
    <dgm:pt modelId="{746DEF83-7568-447D-97EC-AFFA16121096}">
      <dgm:prSet/>
      <dgm:spPr/>
      <dgm:t>
        <a:bodyPr/>
        <a:lstStyle/>
        <a:p>
          <a:r>
            <a:rPr lang="es-EC" dirty="0"/>
            <a:t>La Rama de Gallos En una soga se cuelgan varios gallos que serán “arrancados” por los invitados                   Junio durante las fiestas del Inti Raymi</a:t>
          </a:r>
        </a:p>
      </dgm:t>
    </dgm:pt>
    <dgm:pt modelId="{FC784CAB-224E-466B-809E-231B9AF0615F}" type="parTrans" cxnId="{7937D13D-6ABE-44BF-A707-9245E5F8B02F}">
      <dgm:prSet/>
      <dgm:spPr/>
      <dgm:t>
        <a:bodyPr/>
        <a:lstStyle/>
        <a:p>
          <a:endParaRPr lang="es-EC"/>
        </a:p>
      </dgm:t>
    </dgm:pt>
    <dgm:pt modelId="{C7A6BCF4-2DDB-4A5C-A2AE-B73C7205E3FA}" type="sibTrans" cxnId="{7937D13D-6ABE-44BF-A707-9245E5F8B02F}">
      <dgm:prSet/>
      <dgm:spPr/>
      <dgm:t>
        <a:bodyPr/>
        <a:lstStyle/>
        <a:p>
          <a:endParaRPr lang="es-EC"/>
        </a:p>
      </dgm:t>
    </dgm:pt>
    <dgm:pt modelId="{3294A7E0-D9CF-441F-9EC8-F5359C9EC162}" type="pres">
      <dgm:prSet presAssocID="{EB3634A8-47B8-4EB8-BF75-FDB635E15111}" presName="linearFlow" presStyleCnt="0">
        <dgm:presLayoutVars>
          <dgm:dir/>
          <dgm:resizeHandles val="exact"/>
        </dgm:presLayoutVars>
      </dgm:prSet>
      <dgm:spPr/>
    </dgm:pt>
    <dgm:pt modelId="{F807553A-7AE8-40D4-8F51-2A81D62ECE72}" type="pres">
      <dgm:prSet presAssocID="{DE902CED-A3AC-4634-98E9-9668A1741907}" presName="composite" presStyleCnt="0"/>
      <dgm:spPr/>
    </dgm:pt>
    <dgm:pt modelId="{C2CB6D3E-3A90-4417-AF98-7A5C4EFFB76F}" type="pres">
      <dgm:prSet presAssocID="{DE902CED-A3AC-4634-98E9-9668A1741907}" presName="imgShp" presStyleLbl="fgImgPlace1" presStyleIdx="0" presStyleCnt="4"/>
      <dgm:spPr>
        <a:blipFill rotWithShape="1">
          <a:blip xmlns:r="http://schemas.openxmlformats.org/officeDocument/2006/relationships" r:embed="rId1"/>
          <a:srcRect/>
          <a:stretch>
            <a:fillRect l="-25000" r="-25000"/>
          </a:stretch>
        </a:blipFill>
      </dgm:spPr>
    </dgm:pt>
    <dgm:pt modelId="{02A67D9D-45B9-49D7-98AC-CC79D60C4CB0}" type="pres">
      <dgm:prSet presAssocID="{DE902CED-A3AC-4634-98E9-9668A1741907}" presName="txShp" presStyleLbl="node1" presStyleIdx="0" presStyleCnt="4">
        <dgm:presLayoutVars>
          <dgm:bulletEnabled val="1"/>
        </dgm:presLayoutVars>
      </dgm:prSet>
      <dgm:spPr/>
    </dgm:pt>
    <dgm:pt modelId="{17E6AA83-6D57-47A0-85D6-A95B13B4BCEB}" type="pres">
      <dgm:prSet presAssocID="{0AEC7BC8-B4FF-475B-BA56-F6C4B94CE576}" presName="spacing" presStyleCnt="0"/>
      <dgm:spPr/>
    </dgm:pt>
    <dgm:pt modelId="{560DE911-3ACE-4E4E-B774-F83E178D86CF}" type="pres">
      <dgm:prSet presAssocID="{5B32BF4F-1397-48B9-BF2D-7A742D1037A4}" presName="composite" presStyleCnt="0"/>
      <dgm:spPr/>
    </dgm:pt>
    <dgm:pt modelId="{9AA40EDC-A3B4-4A79-B0F3-98390BBAE6C5}" type="pres">
      <dgm:prSet presAssocID="{5B32BF4F-1397-48B9-BF2D-7A742D1037A4}" presName="imgShp" presStyleLbl="fgImgPlace1" presStyleIdx="1" presStyleCnt="4"/>
      <dgm:spPr>
        <a:blipFill rotWithShape="1">
          <a:blip xmlns:r="http://schemas.openxmlformats.org/officeDocument/2006/relationships" r:embed="rId2"/>
          <a:srcRect/>
          <a:stretch>
            <a:fillRect l="-25000" r="-25000"/>
          </a:stretch>
        </a:blipFill>
      </dgm:spPr>
    </dgm:pt>
    <dgm:pt modelId="{D6E33D37-0BBB-4DB5-BD91-1F8F98F0BB14}" type="pres">
      <dgm:prSet presAssocID="{5B32BF4F-1397-48B9-BF2D-7A742D1037A4}" presName="txShp" presStyleLbl="node1" presStyleIdx="1" presStyleCnt="4">
        <dgm:presLayoutVars>
          <dgm:bulletEnabled val="1"/>
        </dgm:presLayoutVars>
      </dgm:prSet>
      <dgm:spPr/>
    </dgm:pt>
    <dgm:pt modelId="{A9C02746-7539-4DE1-A5B9-C9E3F088A3ED}" type="pres">
      <dgm:prSet presAssocID="{04E766FE-ADEA-44CD-9118-A0869BF36112}" presName="spacing" presStyleCnt="0"/>
      <dgm:spPr/>
    </dgm:pt>
    <dgm:pt modelId="{75BCA01E-C5A8-410E-AA0A-B3D4E6D226CD}" type="pres">
      <dgm:prSet presAssocID="{E802E970-A452-4BE6-98B3-3D79C455D524}" presName="composite" presStyleCnt="0"/>
      <dgm:spPr/>
    </dgm:pt>
    <dgm:pt modelId="{808F7D2C-CD77-4772-AF7F-25DD3D66D413}" type="pres">
      <dgm:prSet presAssocID="{E802E970-A452-4BE6-98B3-3D79C455D524}" presName="imgShp" presStyleLbl="fgImgPlace1" presStyleIdx="2" presStyleCnt="4"/>
      <dgm:spPr>
        <a:blipFill rotWithShape="1">
          <a:blip xmlns:r="http://schemas.openxmlformats.org/officeDocument/2006/relationships" r:embed="rId3">
            <a:extLst>
              <a:ext uri="{28A0092B-C50C-407E-A947-70E740481C1C}">
                <a14:useLocalDpi xmlns:a14="http://schemas.microsoft.com/office/drawing/2010/main" val="0"/>
              </a:ext>
            </a:extLst>
          </a:blip>
          <a:srcRect/>
          <a:stretch>
            <a:fillRect l="-30000" r="-30000"/>
          </a:stretch>
        </a:blipFill>
      </dgm:spPr>
    </dgm:pt>
    <dgm:pt modelId="{EF0BCFD5-ED29-4C61-9047-D1D0BFA3F492}" type="pres">
      <dgm:prSet presAssocID="{E802E970-A452-4BE6-98B3-3D79C455D524}" presName="txShp" presStyleLbl="node1" presStyleIdx="2" presStyleCnt="4">
        <dgm:presLayoutVars>
          <dgm:bulletEnabled val="1"/>
        </dgm:presLayoutVars>
      </dgm:prSet>
      <dgm:spPr/>
    </dgm:pt>
    <dgm:pt modelId="{DF18E582-772C-4506-A12D-49046105550A}" type="pres">
      <dgm:prSet presAssocID="{529348D0-F5FF-44FF-8A70-6BD91349CA5E}" presName="spacing" presStyleCnt="0"/>
      <dgm:spPr/>
    </dgm:pt>
    <dgm:pt modelId="{D24A1B3B-CFF7-474F-9694-41BA234D3141}" type="pres">
      <dgm:prSet presAssocID="{746DEF83-7568-447D-97EC-AFFA16121096}" presName="composite" presStyleCnt="0"/>
      <dgm:spPr/>
    </dgm:pt>
    <dgm:pt modelId="{C88533F0-260E-49FB-9E96-D406F8B4EB58}" type="pres">
      <dgm:prSet presAssocID="{746DEF83-7568-447D-97EC-AFFA16121096}" presName="imgShp" presStyleLbl="fgImgPlace1" presStyleIdx="3" presStyleCnt="4"/>
      <dgm:spPr>
        <a:blipFill rotWithShape="1">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dgm:spPr>
    </dgm:pt>
    <dgm:pt modelId="{672342C1-1A18-4327-9044-19FA01EC87D4}" type="pres">
      <dgm:prSet presAssocID="{746DEF83-7568-447D-97EC-AFFA16121096}" presName="txShp" presStyleLbl="node1" presStyleIdx="3" presStyleCnt="4">
        <dgm:presLayoutVars>
          <dgm:bulletEnabled val="1"/>
        </dgm:presLayoutVars>
      </dgm:prSet>
      <dgm:spPr/>
    </dgm:pt>
  </dgm:ptLst>
  <dgm:cxnLst>
    <dgm:cxn modelId="{5903BD03-CF15-4784-AAF3-9829AAC96EA0}" type="presOf" srcId="{EB3634A8-47B8-4EB8-BF75-FDB635E15111}" destId="{3294A7E0-D9CF-441F-9EC8-F5359C9EC162}" srcOrd="0" destOrd="0" presId="urn:microsoft.com/office/officeart/2005/8/layout/vList3"/>
    <dgm:cxn modelId="{4A75EA23-E7C3-4B7C-948A-E8E1871386C0}" type="presOf" srcId="{E802E970-A452-4BE6-98B3-3D79C455D524}" destId="{EF0BCFD5-ED29-4C61-9047-D1D0BFA3F492}" srcOrd="0" destOrd="0" presId="urn:microsoft.com/office/officeart/2005/8/layout/vList3"/>
    <dgm:cxn modelId="{BEDBEF35-22BC-4143-8F99-8465383122ED}" srcId="{EB3634A8-47B8-4EB8-BF75-FDB635E15111}" destId="{E802E970-A452-4BE6-98B3-3D79C455D524}" srcOrd="2" destOrd="0" parTransId="{98129EAF-359B-466B-83CB-BCD54321AFBA}" sibTransId="{529348D0-F5FF-44FF-8A70-6BD91349CA5E}"/>
    <dgm:cxn modelId="{4815903C-3608-4C2E-84D4-4C0E69745966}" type="presOf" srcId="{DE902CED-A3AC-4634-98E9-9668A1741907}" destId="{02A67D9D-45B9-49D7-98AC-CC79D60C4CB0}" srcOrd="0" destOrd="0" presId="urn:microsoft.com/office/officeart/2005/8/layout/vList3"/>
    <dgm:cxn modelId="{7937D13D-6ABE-44BF-A707-9245E5F8B02F}" srcId="{EB3634A8-47B8-4EB8-BF75-FDB635E15111}" destId="{746DEF83-7568-447D-97EC-AFFA16121096}" srcOrd="3" destOrd="0" parTransId="{FC784CAB-224E-466B-809E-231B9AF0615F}" sibTransId="{C7A6BCF4-2DDB-4A5C-A2AE-B73C7205E3FA}"/>
    <dgm:cxn modelId="{A0CE814B-C2B3-4325-8707-A1E05064488A}" srcId="{EB3634A8-47B8-4EB8-BF75-FDB635E15111}" destId="{5B32BF4F-1397-48B9-BF2D-7A742D1037A4}" srcOrd="1" destOrd="0" parTransId="{B4CF6038-DF55-4D09-BAAD-23D3C5B0B93A}" sibTransId="{04E766FE-ADEA-44CD-9118-A0869BF36112}"/>
    <dgm:cxn modelId="{0D4B7B76-6E2A-4965-8816-0AD83DBEC143}" type="presOf" srcId="{5B32BF4F-1397-48B9-BF2D-7A742D1037A4}" destId="{D6E33D37-0BBB-4DB5-BD91-1F8F98F0BB14}" srcOrd="0" destOrd="0" presId="urn:microsoft.com/office/officeart/2005/8/layout/vList3"/>
    <dgm:cxn modelId="{715F6C7D-80F9-4A15-AEB7-9F7ECABBFE7D}" type="presOf" srcId="{746DEF83-7568-447D-97EC-AFFA16121096}" destId="{672342C1-1A18-4327-9044-19FA01EC87D4}" srcOrd="0" destOrd="0" presId="urn:microsoft.com/office/officeart/2005/8/layout/vList3"/>
    <dgm:cxn modelId="{3D144DF6-766A-4218-B1B7-F82222F65A2C}" srcId="{EB3634A8-47B8-4EB8-BF75-FDB635E15111}" destId="{DE902CED-A3AC-4634-98E9-9668A1741907}" srcOrd="0" destOrd="0" parTransId="{C8B9B198-4C36-4F78-9181-A1C102F6F9FD}" sibTransId="{0AEC7BC8-B4FF-475B-BA56-F6C4B94CE576}"/>
    <dgm:cxn modelId="{D4F39FE8-61D3-4EDB-A32A-4725A546A37B}" type="presParOf" srcId="{3294A7E0-D9CF-441F-9EC8-F5359C9EC162}" destId="{F807553A-7AE8-40D4-8F51-2A81D62ECE72}" srcOrd="0" destOrd="0" presId="urn:microsoft.com/office/officeart/2005/8/layout/vList3"/>
    <dgm:cxn modelId="{0F3CDA5A-BAAD-4FD1-9F6D-E8CDC482AED7}" type="presParOf" srcId="{F807553A-7AE8-40D4-8F51-2A81D62ECE72}" destId="{C2CB6D3E-3A90-4417-AF98-7A5C4EFFB76F}" srcOrd="0" destOrd="0" presId="urn:microsoft.com/office/officeart/2005/8/layout/vList3"/>
    <dgm:cxn modelId="{55E375AC-68DA-4F71-BFE6-C24833B602AD}" type="presParOf" srcId="{F807553A-7AE8-40D4-8F51-2A81D62ECE72}" destId="{02A67D9D-45B9-49D7-98AC-CC79D60C4CB0}" srcOrd="1" destOrd="0" presId="urn:microsoft.com/office/officeart/2005/8/layout/vList3"/>
    <dgm:cxn modelId="{60B03E2C-171C-4EBF-B3D1-F6C66F981EB1}" type="presParOf" srcId="{3294A7E0-D9CF-441F-9EC8-F5359C9EC162}" destId="{17E6AA83-6D57-47A0-85D6-A95B13B4BCEB}" srcOrd="1" destOrd="0" presId="urn:microsoft.com/office/officeart/2005/8/layout/vList3"/>
    <dgm:cxn modelId="{8EA02085-80E7-46DA-9C10-E6C1056614F5}" type="presParOf" srcId="{3294A7E0-D9CF-441F-9EC8-F5359C9EC162}" destId="{560DE911-3ACE-4E4E-B774-F83E178D86CF}" srcOrd="2" destOrd="0" presId="urn:microsoft.com/office/officeart/2005/8/layout/vList3"/>
    <dgm:cxn modelId="{A0B19C2E-028B-42AE-8592-6371A09A0043}" type="presParOf" srcId="{560DE911-3ACE-4E4E-B774-F83E178D86CF}" destId="{9AA40EDC-A3B4-4A79-B0F3-98390BBAE6C5}" srcOrd="0" destOrd="0" presId="urn:microsoft.com/office/officeart/2005/8/layout/vList3"/>
    <dgm:cxn modelId="{48F40C47-30F9-4632-866A-E0A26C8A9FEB}" type="presParOf" srcId="{560DE911-3ACE-4E4E-B774-F83E178D86CF}" destId="{D6E33D37-0BBB-4DB5-BD91-1F8F98F0BB14}" srcOrd="1" destOrd="0" presId="urn:microsoft.com/office/officeart/2005/8/layout/vList3"/>
    <dgm:cxn modelId="{4B92802E-F1E7-4BB7-8891-3DE8A07CFA61}" type="presParOf" srcId="{3294A7E0-D9CF-441F-9EC8-F5359C9EC162}" destId="{A9C02746-7539-4DE1-A5B9-C9E3F088A3ED}" srcOrd="3" destOrd="0" presId="urn:microsoft.com/office/officeart/2005/8/layout/vList3"/>
    <dgm:cxn modelId="{8DD51C04-CD9C-4612-99F7-DD3F98FAC8FD}" type="presParOf" srcId="{3294A7E0-D9CF-441F-9EC8-F5359C9EC162}" destId="{75BCA01E-C5A8-410E-AA0A-B3D4E6D226CD}" srcOrd="4" destOrd="0" presId="urn:microsoft.com/office/officeart/2005/8/layout/vList3"/>
    <dgm:cxn modelId="{A194252F-2852-4EC0-A2A5-B7FC4FEEB84D}" type="presParOf" srcId="{75BCA01E-C5A8-410E-AA0A-B3D4E6D226CD}" destId="{808F7D2C-CD77-4772-AF7F-25DD3D66D413}" srcOrd="0" destOrd="0" presId="urn:microsoft.com/office/officeart/2005/8/layout/vList3"/>
    <dgm:cxn modelId="{FEAA72BE-37E4-43D2-9C2A-13EAC516B855}" type="presParOf" srcId="{75BCA01E-C5A8-410E-AA0A-B3D4E6D226CD}" destId="{EF0BCFD5-ED29-4C61-9047-D1D0BFA3F492}" srcOrd="1" destOrd="0" presId="urn:microsoft.com/office/officeart/2005/8/layout/vList3"/>
    <dgm:cxn modelId="{152EBED1-5ED4-42C0-9EAF-B7BF0B50428F}" type="presParOf" srcId="{3294A7E0-D9CF-441F-9EC8-F5359C9EC162}" destId="{DF18E582-772C-4506-A12D-49046105550A}" srcOrd="5" destOrd="0" presId="urn:microsoft.com/office/officeart/2005/8/layout/vList3"/>
    <dgm:cxn modelId="{B2B26EE3-F243-4DB4-8977-858AF292AB28}" type="presParOf" srcId="{3294A7E0-D9CF-441F-9EC8-F5359C9EC162}" destId="{D24A1B3B-CFF7-474F-9694-41BA234D3141}" srcOrd="6" destOrd="0" presId="urn:microsoft.com/office/officeart/2005/8/layout/vList3"/>
    <dgm:cxn modelId="{266755BA-19A6-43B7-B034-428CE9199235}" type="presParOf" srcId="{D24A1B3B-CFF7-474F-9694-41BA234D3141}" destId="{C88533F0-260E-49FB-9E96-D406F8B4EB58}" srcOrd="0" destOrd="0" presId="urn:microsoft.com/office/officeart/2005/8/layout/vList3"/>
    <dgm:cxn modelId="{820EC8B8-8BBE-4FE1-B70F-F53425824FA9}" type="presParOf" srcId="{D24A1B3B-CFF7-474F-9694-41BA234D3141}" destId="{672342C1-1A18-4327-9044-19FA01EC87D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53088-1CDB-4D5D-902B-9E922D161049}">
      <dsp:nvSpPr>
        <dsp:cNvPr id="0" name=""/>
        <dsp:cNvSpPr/>
      </dsp:nvSpPr>
      <dsp:spPr>
        <a:xfrm rot="10800000">
          <a:off x="1709777" y="0"/>
          <a:ext cx="5405120" cy="1393348"/>
        </a:xfrm>
        <a:prstGeom prst="homePlat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4428" tIns="110490" rIns="206248" bIns="110490" numCol="1" spcCol="1270" anchor="ctr" anchorCtr="0">
          <a:noAutofit/>
        </a:bodyPr>
        <a:lstStyle/>
        <a:p>
          <a:pPr marL="0" lvl="0" indent="0" algn="ctr" defTabSz="1289050">
            <a:lnSpc>
              <a:spcPct val="90000"/>
            </a:lnSpc>
            <a:spcBef>
              <a:spcPct val="0"/>
            </a:spcBef>
            <a:spcAft>
              <a:spcPct val="35000"/>
            </a:spcAft>
            <a:buNone/>
          </a:pPr>
          <a:r>
            <a:rPr lang="es-EC" sz="2900" kern="1200"/>
            <a:t>Diagnóstico situacional </a:t>
          </a:r>
        </a:p>
      </dsp:txBody>
      <dsp:txXfrm rot="10800000">
        <a:off x="2058114" y="0"/>
        <a:ext cx="5056783" cy="1393348"/>
      </dsp:txXfrm>
    </dsp:sp>
    <dsp:sp modelId="{54628A97-0BD7-488B-89C6-5579813FE31A}">
      <dsp:nvSpPr>
        <dsp:cNvPr id="0" name=""/>
        <dsp:cNvSpPr/>
      </dsp:nvSpPr>
      <dsp:spPr>
        <a:xfrm>
          <a:off x="1013102" y="0"/>
          <a:ext cx="1393348" cy="139334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E7FF4F3-E81A-49FB-96F4-B5ED9FF3EFCF}">
      <dsp:nvSpPr>
        <dsp:cNvPr id="0" name=""/>
        <dsp:cNvSpPr/>
      </dsp:nvSpPr>
      <dsp:spPr>
        <a:xfrm rot="10800000">
          <a:off x="1709777" y="1809274"/>
          <a:ext cx="5405120" cy="1393348"/>
        </a:xfrm>
        <a:prstGeom prst="homePlate">
          <a:avLst/>
        </a:prstGeom>
        <a:solidFill>
          <a:schemeClr val="accent3">
            <a:hueOff val="-716701"/>
            <a:satOff val="590"/>
            <a:lumOff val="-49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4428" tIns="110490" rIns="206248" bIns="110490" numCol="1" spcCol="1270" anchor="ctr" anchorCtr="0">
          <a:noAutofit/>
        </a:bodyPr>
        <a:lstStyle/>
        <a:p>
          <a:pPr marL="0" lvl="0" indent="0" algn="ctr" defTabSz="1289050">
            <a:lnSpc>
              <a:spcPct val="90000"/>
            </a:lnSpc>
            <a:spcBef>
              <a:spcPct val="0"/>
            </a:spcBef>
            <a:spcAft>
              <a:spcPct val="35000"/>
            </a:spcAft>
            <a:buNone/>
          </a:pPr>
          <a:r>
            <a:rPr lang="es-EC" sz="2900" kern="1200" dirty="0"/>
            <a:t>Recursos naturales y culturales de la comunidad</a:t>
          </a:r>
        </a:p>
      </dsp:txBody>
      <dsp:txXfrm rot="10800000">
        <a:off x="2058114" y="1809274"/>
        <a:ext cx="5056783" cy="1393348"/>
      </dsp:txXfrm>
    </dsp:sp>
    <dsp:sp modelId="{48775F73-88A6-4014-A746-F280D27DF552}">
      <dsp:nvSpPr>
        <dsp:cNvPr id="0" name=""/>
        <dsp:cNvSpPr/>
      </dsp:nvSpPr>
      <dsp:spPr>
        <a:xfrm>
          <a:off x="1013102" y="1809274"/>
          <a:ext cx="1393348" cy="1393348"/>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7B7EEB-2981-4F0D-9946-2AFEAFB0AA77}">
      <dsp:nvSpPr>
        <dsp:cNvPr id="0" name=""/>
        <dsp:cNvSpPr/>
      </dsp:nvSpPr>
      <dsp:spPr>
        <a:xfrm rot="10800000">
          <a:off x="1709777" y="3618548"/>
          <a:ext cx="5405120" cy="1393348"/>
        </a:xfrm>
        <a:prstGeom prst="homePlate">
          <a:avLst/>
        </a:prstGeom>
        <a:solidFill>
          <a:schemeClr val="accent3">
            <a:hueOff val="-1433403"/>
            <a:satOff val="1180"/>
            <a:lumOff val="-98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4428" tIns="110490" rIns="206248" bIns="110490" numCol="1" spcCol="1270" anchor="ctr" anchorCtr="0">
          <a:noAutofit/>
        </a:bodyPr>
        <a:lstStyle/>
        <a:p>
          <a:pPr marL="0" lvl="0" indent="0" algn="ctr" defTabSz="1289050">
            <a:lnSpc>
              <a:spcPct val="90000"/>
            </a:lnSpc>
            <a:spcBef>
              <a:spcPct val="0"/>
            </a:spcBef>
            <a:spcAft>
              <a:spcPct val="35000"/>
            </a:spcAft>
            <a:buNone/>
          </a:pPr>
          <a:r>
            <a:rPr lang="es-EC" sz="2900" kern="1200" dirty="0"/>
            <a:t>Escaza planificación de actividades turísticas</a:t>
          </a:r>
        </a:p>
      </dsp:txBody>
      <dsp:txXfrm rot="10800000">
        <a:off x="2058114" y="3618548"/>
        <a:ext cx="5056783" cy="1393348"/>
      </dsp:txXfrm>
    </dsp:sp>
    <dsp:sp modelId="{0B8380C0-D540-4E9E-9E27-AA4EB8AE2EBD}">
      <dsp:nvSpPr>
        <dsp:cNvPr id="0" name=""/>
        <dsp:cNvSpPr/>
      </dsp:nvSpPr>
      <dsp:spPr>
        <a:xfrm>
          <a:off x="1013102" y="3618548"/>
          <a:ext cx="1393348" cy="1393348"/>
        </a:xfrm>
        <a:prstGeom prst="ellipse">
          <a:avLst/>
        </a:prstGeom>
        <a:blipFill>
          <a:blip xmlns:r="http://schemas.openxmlformats.org/officeDocument/2006/relationships" r:embed="rId3"/>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962C7-AB34-4C23-8807-08B1FD9FB203}">
      <dsp:nvSpPr>
        <dsp:cNvPr id="0" name=""/>
        <dsp:cNvSpPr/>
      </dsp:nvSpPr>
      <dsp:spPr>
        <a:xfrm>
          <a:off x="929840" y="1559"/>
          <a:ext cx="1882002" cy="1129201"/>
        </a:xfrm>
        <a:prstGeom prst="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18 a 29 años </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46,8%</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40 a 49 años</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20,4%</a:t>
          </a:r>
        </a:p>
      </dsp:txBody>
      <dsp:txXfrm>
        <a:off x="929840" y="1559"/>
        <a:ext cx="1882002" cy="1129201"/>
      </dsp:txXfrm>
    </dsp:sp>
    <dsp:sp modelId="{8BDFD687-DA1C-475C-A4D0-147AD536B1BA}">
      <dsp:nvSpPr>
        <dsp:cNvPr id="0" name=""/>
        <dsp:cNvSpPr/>
      </dsp:nvSpPr>
      <dsp:spPr>
        <a:xfrm>
          <a:off x="3000043" y="1559"/>
          <a:ext cx="1882002" cy="1129201"/>
        </a:xfrm>
        <a:prstGeom prst="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Masculino</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49,8%</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Femenino</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49,8%</a:t>
          </a:r>
          <a:endParaRPr lang="es-ES" sz="1400" kern="1200" dirty="0">
            <a:latin typeface="Segoe UI Semibold" panose="020B0702040204020203" pitchFamily="34" charset="0"/>
            <a:cs typeface="Segoe UI Semibold" panose="020B0702040204020203" pitchFamily="34" charset="0"/>
          </a:endParaRPr>
        </a:p>
      </dsp:txBody>
      <dsp:txXfrm>
        <a:off x="3000043" y="1559"/>
        <a:ext cx="1882002" cy="1129201"/>
      </dsp:txXfrm>
    </dsp:sp>
    <dsp:sp modelId="{A1D49E24-5C1E-4FB4-A44E-C1E8DB728441}">
      <dsp:nvSpPr>
        <dsp:cNvPr id="0" name=""/>
        <dsp:cNvSpPr/>
      </dsp:nvSpPr>
      <dsp:spPr>
        <a:xfrm>
          <a:off x="5070246" y="1559"/>
          <a:ext cx="1882002" cy="1129201"/>
        </a:xfrm>
        <a:prstGeom prst="rect">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Nacional</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83,6%</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Local</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12,9%</a:t>
          </a:r>
        </a:p>
      </dsp:txBody>
      <dsp:txXfrm>
        <a:off x="5070246" y="1559"/>
        <a:ext cx="1882002" cy="1129201"/>
      </dsp:txXfrm>
    </dsp:sp>
    <dsp:sp modelId="{2D31C74D-0AF7-4FC0-8129-2D84BBE81745}">
      <dsp:nvSpPr>
        <dsp:cNvPr id="0" name=""/>
        <dsp:cNvSpPr/>
      </dsp:nvSpPr>
      <dsp:spPr>
        <a:xfrm>
          <a:off x="929840" y="1318961"/>
          <a:ext cx="1882002" cy="1129201"/>
        </a:xfrm>
        <a:prstGeom prst="rect">
          <a:avLst/>
        </a:prstGeom>
        <a:gradFill rotWithShape="0">
          <a:gsLst>
            <a:gs pos="0">
              <a:schemeClr val="accent5">
                <a:hueOff val="0"/>
                <a:satOff val="0"/>
                <a:lumOff val="0"/>
                <a:alphaOff val="0"/>
                <a:tint val="65000"/>
                <a:lumMod val="110000"/>
              </a:schemeClr>
            </a:gs>
            <a:gs pos="88000">
              <a:schemeClr val="accent5">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Visitado a </a:t>
          </a:r>
          <a:r>
            <a:rPr lang="es-419" sz="1400" b="1" kern="1200" dirty="0" err="1">
              <a:latin typeface="Segoe UI Semibold" panose="020B0702040204020203" pitchFamily="34" charset="0"/>
              <a:cs typeface="Segoe UI Semibold" panose="020B0702040204020203" pitchFamily="34" charset="0"/>
            </a:rPr>
            <a:t>Huaycopungo</a:t>
          </a:r>
          <a:endParaRPr lang="es-419" sz="1400" b="1" kern="1200" dirty="0">
            <a:latin typeface="Segoe UI Semibold" panose="020B0702040204020203" pitchFamily="34" charset="0"/>
            <a:cs typeface="Segoe UI Semibold" panose="020B0702040204020203" pitchFamily="34" charset="0"/>
          </a:endParaRP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 Si 22,9%</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No 77,1%</a:t>
          </a:r>
        </a:p>
      </dsp:txBody>
      <dsp:txXfrm>
        <a:off x="929840" y="1318961"/>
        <a:ext cx="1882002" cy="1129201"/>
      </dsp:txXfrm>
    </dsp:sp>
    <dsp:sp modelId="{9AF8172F-32E7-4DA2-BBBB-BF398DBE5B8B}">
      <dsp:nvSpPr>
        <dsp:cNvPr id="0" name=""/>
        <dsp:cNvSpPr/>
      </dsp:nvSpPr>
      <dsp:spPr>
        <a:xfrm>
          <a:off x="3000043" y="1318961"/>
          <a:ext cx="1882002" cy="1129201"/>
        </a:xfrm>
        <a:prstGeom prst="rect">
          <a:avLst/>
        </a:prstGeom>
        <a:gradFill rotWithShape="0">
          <a:gsLst>
            <a:gs pos="0">
              <a:schemeClr val="accent6">
                <a:hueOff val="0"/>
                <a:satOff val="0"/>
                <a:lumOff val="0"/>
                <a:alphaOff val="0"/>
                <a:tint val="65000"/>
                <a:lumMod val="110000"/>
              </a:schemeClr>
            </a:gs>
            <a:gs pos="88000">
              <a:schemeClr val="accent6">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Le</a:t>
          </a:r>
          <a:r>
            <a:rPr lang="es-419" sz="1400" b="1" kern="1200" baseline="0" dirty="0">
              <a:latin typeface="Segoe UI Semibold" panose="020B0702040204020203" pitchFamily="34" charset="0"/>
              <a:cs typeface="Segoe UI Semibold" panose="020B0702040204020203" pitchFamily="34" charset="0"/>
            </a:rPr>
            <a:t> gustaría hacer turismo comunitario </a:t>
          </a:r>
        </a:p>
        <a:p>
          <a:pPr marL="0" lvl="0" indent="0" algn="ctr" defTabSz="622300">
            <a:lnSpc>
              <a:spcPct val="90000"/>
            </a:lnSpc>
            <a:spcBef>
              <a:spcPct val="0"/>
            </a:spcBef>
            <a:spcAft>
              <a:spcPct val="35000"/>
            </a:spcAft>
            <a:buNone/>
          </a:pPr>
          <a:r>
            <a:rPr lang="es-419" sz="1400" b="1" kern="1200" baseline="0" dirty="0">
              <a:latin typeface="Segoe UI Semibold" panose="020B0702040204020203" pitchFamily="34" charset="0"/>
              <a:cs typeface="Segoe UI Semibold" panose="020B0702040204020203" pitchFamily="34" charset="0"/>
            </a:rPr>
            <a:t>Si 85,6%</a:t>
          </a:r>
        </a:p>
        <a:p>
          <a:pPr marL="0" lvl="0" indent="0" algn="ctr" defTabSz="622300">
            <a:lnSpc>
              <a:spcPct val="90000"/>
            </a:lnSpc>
            <a:spcBef>
              <a:spcPct val="0"/>
            </a:spcBef>
            <a:spcAft>
              <a:spcPct val="35000"/>
            </a:spcAft>
            <a:buNone/>
          </a:pPr>
          <a:r>
            <a:rPr lang="es-419" sz="1400" b="1" kern="1200" baseline="0" dirty="0">
              <a:latin typeface="Segoe UI Semibold" panose="020B0702040204020203" pitchFamily="34" charset="0"/>
              <a:cs typeface="Segoe UI Semibold" panose="020B0702040204020203" pitchFamily="34" charset="0"/>
            </a:rPr>
            <a:t>No 14,4%</a:t>
          </a:r>
          <a:endParaRPr lang="es-419" sz="1400" b="1" kern="1200" dirty="0">
            <a:latin typeface="Segoe UI Semibold" panose="020B0702040204020203" pitchFamily="34" charset="0"/>
            <a:cs typeface="Segoe UI Semibold" panose="020B0702040204020203" pitchFamily="34" charset="0"/>
          </a:endParaRPr>
        </a:p>
      </dsp:txBody>
      <dsp:txXfrm>
        <a:off x="3000043" y="1318961"/>
        <a:ext cx="1882002" cy="1129201"/>
      </dsp:txXfrm>
    </dsp:sp>
    <dsp:sp modelId="{FCC466F9-FFC9-439C-956E-7EBB3B42BA46}">
      <dsp:nvSpPr>
        <dsp:cNvPr id="0" name=""/>
        <dsp:cNvSpPr/>
      </dsp:nvSpPr>
      <dsp:spPr>
        <a:xfrm>
          <a:off x="5070246" y="1318961"/>
          <a:ext cx="1882002" cy="1129201"/>
        </a:xfrm>
        <a:prstGeom prst="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Duración de la visita</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1 a 2 días 51,7%</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38,8% menos de un día </a:t>
          </a:r>
          <a:endParaRPr lang="es-419" sz="1400" b="1" kern="1200" dirty="0">
            <a:latin typeface="Segoe UI Semibold" panose="020B0702040204020203" pitchFamily="34" charset="0"/>
            <a:cs typeface="Segoe UI Semibold" panose="020B0702040204020203" pitchFamily="34" charset="0"/>
          </a:endParaRPr>
        </a:p>
      </dsp:txBody>
      <dsp:txXfrm>
        <a:off x="5070246" y="1318961"/>
        <a:ext cx="1882002" cy="1129201"/>
      </dsp:txXfrm>
    </dsp:sp>
    <dsp:sp modelId="{D5F0FF6D-5B97-4281-BAEF-4EC65E64BE6E}">
      <dsp:nvSpPr>
        <dsp:cNvPr id="0" name=""/>
        <dsp:cNvSpPr/>
      </dsp:nvSpPr>
      <dsp:spPr>
        <a:xfrm>
          <a:off x="5163499" y="2743248"/>
          <a:ext cx="1882002" cy="1129201"/>
        </a:xfrm>
        <a:prstGeom prst="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Redes sociales</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72,6%</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Televisión</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11,4%</a:t>
          </a:r>
        </a:p>
      </dsp:txBody>
      <dsp:txXfrm>
        <a:off x="5163499" y="2743248"/>
        <a:ext cx="1882002" cy="1129201"/>
      </dsp:txXfrm>
    </dsp:sp>
    <dsp:sp modelId="{4F84A425-246E-421B-982E-7F6BD9B03629}">
      <dsp:nvSpPr>
        <dsp:cNvPr id="0" name=""/>
        <dsp:cNvSpPr/>
      </dsp:nvSpPr>
      <dsp:spPr>
        <a:xfrm>
          <a:off x="723704" y="2604520"/>
          <a:ext cx="1882002" cy="1406657"/>
        </a:xfrm>
        <a:prstGeom prst="rect">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Época que hace turismo</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Feriado/Vacaciones</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49,8% </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Fines de semana 33,8%</a:t>
          </a:r>
          <a:endParaRPr lang="es-ES" sz="1400" kern="1200" dirty="0">
            <a:latin typeface="Segoe UI Semibold" panose="020B0702040204020203" pitchFamily="34" charset="0"/>
            <a:cs typeface="Segoe UI Semibold" panose="020B0702040204020203" pitchFamily="34" charset="0"/>
          </a:endParaRPr>
        </a:p>
      </dsp:txBody>
      <dsp:txXfrm>
        <a:off x="723704" y="2604520"/>
        <a:ext cx="1882002" cy="1406657"/>
      </dsp:txXfrm>
    </dsp:sp>
    <dsp:sp modelId="{27EB6DF6-622C-4C32-BD80-385ECE6E0DEA}">
      <dsp:nvSpPr>
        <dsp:cNvPr id="0" name=""/>
        <dsp:cNvSpPr/>
      </dsp:nvSpPr>
      <dsp:spPr>
        <a:xfrm>
          <a:off x="2731556" y="2611261"/>
          <a:ext cx="2363155" cy="1393175"/>
        </a:xfrm>
        <a:prstGeom prst="rect">
          <a:avLst/>
        </a:prstGeom>
        <a:gradFill rotWithShape="0">
          <a:gsLst>
            <a:gs pos="0">
              <a:schemeClr val="accent5">
                <a:hueOff val="0"/>
                <a:satOff val="0"/>
                <a:lumOff val="0"/>
                <a:alphaOff val="0"/>
                <a:tint val="65000"/>
                <a:lumMod val="110000"/>
              </a:schemeClr>
            </a:gs>
            <a:gs pos="88000">
              <a:schemeClr val="accent5">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Actividades de T.C</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Recorridos Atractivos naturales 78,1%</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Danza, rituales comunitarios 63,1%</a:t>
          </a:r>
        </a:p>
        <a:p>
          <a:pPr marL="0" lvl="0" indent="0" algn="ctr" defTabSz="622300">
            <a:lnSpc>
              <a:spcPct val="90000"/>
            </a:lnSpc>
            <a:spcBef>
              <a:spcPct val="0"/>
            </a:spcBef>
            <a:spcAft>
              <a:spcPct val="35000"/>
            </a:spcAft>
            <a:buNone/>
          </a:pPr>
          <a:r>
            <a:rPr lang="es-ES" sz="1400" kern="1200" dirty="0"/>
            <a:t>30% talleres de totoras</a:t>
          </a:r>
          <a:endParaRPr lang="es-ES" sz="1400" kern="1200" dirty="0">
            <a:latin typeface="Segoe UI Semibold" panose="020B0702040204020203" pitchFamily="34" charset="0"/>
            <a:cs typeface="Segoe UI Semibold" panose="020B0702040204020203" pitchFamily="34" charset="0"/>
          </a:endParaRPr>
        </a:p>
      </dsp:txBody>
      <dsp:txXfrm>
        <a:off x="2731556" y="2611261"/>
        <a:ext cx="2363155" cy="1393175"/>
      </dsp:txXfrm>
    </dsp:sp>
    <dsp:sp modelId="{B82F91D5-D7D3-4B84-BDA1-9CF7BB07ECF5}">
      <dsp:nvSpPr>
        <dsp:cNvPr id="0" name=""/>
        <dsp:cNvSpPr/>
      </dsp:nvSpPr>
      <dsp:spPr>
        <a:xfrm>
          <a:off x="952330" y="4232781"/>
          <a:ext cx="1882002" cy="1129201"/>
        </a:xfrm>
        <a:prstGeom prst="rect">
          <a:avLst/>
        </a:prstGeom>
        <a:gradFill rotWithShape="0">
          <a:gsLst>
            <a:gs pos="0">
              <a:schemeClr val="accent6">
                <a:hueOff val="0"/>
                <a:satOff val="0"/>
                <a:lumOff val="0"/>
                <a:alphaOff val="0"/>
                <a:tint val="65000"/>
                <a:lumMod val="110000"/>
              </a:schemeClr>
            </a:gs>
            <a:gs pos="88000">
              <a:schemeClr val="accent6">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Forma de viaje habitual</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Familia 47,3%</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Amigos 30,8%</a:t>
          </a:r>
        </a:p>
      </dsp:txBody>
      <dsp:txXfrm>
        <a:off x="952330" y="4232781"/>
        <a:ext cx="1882002" cy="1129201"/>
      </dsp:txXfrm>
    </dsp:sp>
    <dsp:sp modelId="{30A43B45-7A5A-44F6-ABA7-E1DF6B478CDC}">
      <dsp:nvSpPr>
        <dsp:cNvPr id="0" name=""/>
        <dsp:cNvSpPr/>
      </dsp:nvSpPr>
      <dsp:spPr>
        <a:xfrm>
          <a:off x="3035349" y="4231221"/>
          <a:ext cx="1882002" cy="1129201"/>
        </a:xfrm>
        <a:prstGeom prst="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dirty="0">
              <a:latin typeface="Segoe UI Semibold" panose="020B0702040204020203" pitchFamily="34" charset="0"/>
              <a:cs typeface="Segoe UI Semibold" panose="020B0702040204020203" pitchFamily="34" charset="0"/>
            </a:rPr>
            <a:t>Dispuesto apagar</a:t>
          </a:r>
        </a:p>
        <a:p>
          <a:pPr marL="0" lvl="0" indent="0" algn="ctr" defTabSz="444500">
            <a:lnSpc>
              <a:spcPct val="90000"/>
            </a:lnSpc>
            <a:spcBef>
              <a:spcPct val="0"/>
            </a:spcBef>
            <a:spcAft>
              <a:spcPct val="35000"/>
            </a:spcAft>
            <a:buNone/>
          </a:pPr>
          <a:r>
            <a:rPr lang="es-ES" sz="1000" kern="1200" dirty="0">
              <a:latin typeface="Segoe UI Semibold" panose="020B0702040204020203" pitchFamily="34" charset="0"/>
              <a:cs typeface="Segoe UI Semibold" panose="020B0702040204020203" pitchFamily="34" charset="0"/>
            </a:rPr>
            <a:t>60,2% -35 a 45$</a:t>
          </a:r>
        </a:p>
        <a:p>
          <a:pPr marL="0" lvl="0" indent="0" algn="ctr" defTabSz="444500">
            <a:lnSpc>
              <a:spcPct val="90000"/>
            </a:lnSpc>
            <a:spcBef>
              <a:spcPct val="0"/>
            </a:spcBef>
            <a:spcAft>
              <a:spcPct val="35000"/>
            </a:spcAft>
            <a:buNone/>
          </a:pPr>
          <a:r>
            <a:rPr lang="es-ES" sz="1000" kern="1200" dirty="0">
              <a:latin typeface="Segoe UI Semibold" panose="020B0702040204020203" pitchFamily="34" charset="0"/>
              <a:cs typeface="Segoe UI Semibold" panose="020B0702040204020203" pitchFamily="34" charset="0"/>
            </a:rPr>
            <a:t>24,9%-46 a 56$</a:t>
          </a:r>
        </a:p>
        <a:p>
          <a:pPr marL="0" lvl="0" indent="0" algn="ctr" defTabSz="444500">
            <a:lnSpc>
              <a:spcPct val="90000"/>
            </a:lnSpc>
            <a:spcBef>
              <a:spcPct val="0"/>
            </a:spcBef>
            <a:spcAft>
              <a:spcPct val="35000"/>
            </a:spcAft>
            <a:buNone/>
          </a:pPr>
          <a:r>
            <a:rPr lang="es-ES" sz="1000" kern="1200" dirty="0"/>
            <a:t>8% $57 y $6</a:t>
          </a:r>
          <a:endParaRPr lang="es-ES" sz="1000" kern="1200" dirty="0">
            <a:latin typeface="Segoe UI Semibold" panose="020B0702040204020203" pitchFamily="34" charset="0"/>
            <a:cs typeface="Segoe UI Semibold" panose="020B0702040204020203" pitchFamily="34" charset="0"/>
          </a:endParaRPr>
        </a:p>
      </dsp:txBody>
      <dsp:txXfrm>
        <a:off x="3035349" y="4231221"/>
        <a:ext cx="1882002" cy="1129201"/>
      </dsp:txXfrm>
    </dsp:sp>
    <dsp:sp modelId="{5D5A8E17-D85D-4A19-AE76-33BF2089FC21}">
      <dsp:nvSpPr>
        <dsp:cNvPr id="0" name=""/>
        <dsp:cNvSpPr/>
      </dsp:nvSpPr>
      <dsp:spPr>
        <a:xfrm>
          <a:off x="5042241" y="4184201"/>
          <a:ext cx="1882002" cy="1129201"/>
        </a:xfrm>
        <a:prstGeom prst="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dirty="0">
              <a:latin typeface="Segoe UI Semibold" panose="020B0702040204020203" pitchFamily="34" charset="0"/>
              <a:cs typeface="Segoe UI Semibold" panose="020B0702040204020203" pitchFamily="34" charset="0"/>
            </a:rPr>
            <a:t>Aspecto que influyen</a:t>
          </a:r>
        </a:p>
        <a:p>
          <a:pPr marL="0" lvl="0" indent="0" algn="ctr" defTabSz="444500">
            <a:lnSpc>
              <a:spcPct val="90000"/>
            </a:lnSpc>
            <a:spcBef>
              <a:spcPct val="0"/>
            </a:spcBef>
            <a:spcAft>
              <a:spcPct val="35000"/>
            </a:spcAft>
            <a:buNone/>
          </a:pPr>
          <a:r>
            <a:rPr lang="es-ES" sz="1000" kern="1200" dirty="0">
              <a:latin typeface="Segoe UI Semibold" panose="020B0702040204020203" pitchFamily="34" charset="0"/>
              <a:cs typeface="Segoe UI Semibold" panose="020B0702040204020203" pitchFamily="34" charset="0"/>
            </a:rPr>
            <a:t>Accesibilidad 35%</a:t>
          </a:r>
        </a:p>
        <a:p>
          <a:pPr marL="0" lvl="0" indent="0" algn="ctr" defTabSz="444500">
            <a:lnSpc>
              <a:spcPct val="90000"/>
            </a:lnSpc>
            <a:spcBef>
              <a:spcPct val="0"/>
            </a:spcBef>
            <a:spcAft>
              <a:spcPct val="35000"/>
            </a:spcAft>
            <a:buNone/>
          </a:pPr>
          <a:r>
            <a:rPr lang="es-ES" sz="1000" kern="1200" dirty="0">
              <a:latin typeface="Segoe UI Semibold" panose="020B0702040204020203" pitchFamily="34" charset="0"/>
              <a:cs typeface="Segoe UI Semibold" panose="020B0702040204020203" pitchFamily="34" charset="0"/>
            </a:rPr>
            <a:t>Limpieza e Higiene 20%</a:t>
          </a:r>
        </a:p>
        <a:p>
          <a:pPr marL="0" lvl="0" indent="0" algn="ctr" defTabSz="444500">
            <a:lnSpc>
              <a:spcPct val="90000"/>
            </a:lnSpc>
            <a:spcBef>
              <a:spcPct val="0"/>
            </a:spcBef>
            <a:spcAft>
              <a:spcPct val="35000"/>
            </a:spcAft>
            <a:buNone/>
          </a:pPr>
          <a:r>
            <a:rPr lang="es-ES" sz="1000" kern="1200" dirty="0">
              <a:latin typeface="Segoe UI Semibold" panose="020B0702040204020203" pitchFamily="34" charset="0"/>
              <a:cs typeface="Segoe UI Semibold" panose="020B0702040204020203" pitchFamily="34" charset="0"/>
            </a:rPr>
            <a:t>Atractivos turísticos 15%</a:t>
          </a:r>
        </a:p>
        <a:p>
          <a:pPr marL="0" lvl="0" indent="0" algn="ctr" defTabSz="444500">
            <a:lnSpc>
              <a:spcPct val="90000"/>
            </a:lnSpc>
            <a:spcBef>
              <a:spcPct val="0"/>
            </a:spcBef>
            <a:spcAft>
              <a:spcPct val="35000"/>
            </a:spcAft>
            <a:buNone/>
          </a:pPr>
          <a:r>
            <a:rPr lang="es-ES" sz="1000" kern="1200" dirty="0">
              <a:latin typeface="Segoe UI Semibold" panose="020B0702040204020203" pitchFamily="34" charset="0"/>
              <a:cs typeface="Segoe UI Semibold" panose="020B0702040204020203" pitchFamily="34" charset="0"/>
            </a:rPr>
            <a:t>Calidad y precio 12%</a:t>
          </a:r>
        </a:p>
      </dsp:txBody>
      <dsp:txXfrm>
        <a:off x="5042241" y="4184201"/>
        <a:ext cx="1882002" cy="112920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E962C7-AB34-4C23-8807-08B1FD9FB203}">
      <dsp:nvSpPr>
        <dsp:cNvPr id="0" name=""/>
        <dsp:cNvSpPr/>
      </dsp:nvSpPr>
      <dsp:spPr>
        <a:xfrm>
          <a:off x="763577" y="3"/>
          <a:ext cx="1985916" cy="1191550"/>
        </a:xfrm>
        <a:prstGeom prst="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40 a 49 años 38,7% </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30 a 39 años 24%</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50 a 59 22,7%</a:t>
          </a:r>
        </a:p>
      </dsp:txBody>
      <dsp:txXfrm>
        <a:off x="763577" y="3"/>
        <a:ext cx="1985916" cy="1191550"/>
      </dsp:txXfrm>
    </dsp:sp>
    <dsp:sp modelId="{8BDFD687-DA1C-475C-A4D0-147AD536B1BA}">
      <dsp:nvSpPr>
        <dsp:cNvPr id="0" name=""/>
        <dsp:cNvSpPr/>
      </dsp:nvSpPr>
      <dsp:spPr>
        <a:xfrm>
          <a:off x="2948086" y="3"/>
          <a:ext cx="1985916" cy="1191550"/>
        </a:xfrm>
        <a:prstGeom prst="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Masculino</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54,7 %</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Femenino</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40 %</a:t>
          </a:r>
          <a:endParaRPr lang="es-ES" sz="1400" kern="1200" dirty="0">
            <a:latin typeface="Segoe UI Semibold" panose="020B0702040204020203" pitchFamily="34" charset="0"/>
            <a:cs typeface="Segoe UI Semibold" panose="020B0702040204020203" pitchFamily="34" charset="0"/>
          </a:endParaRPr>
        </a:p>
      </dsp:txBody>
      <dsp:txXfrm>
        <a:off x="2948086" y="3"/>
        <a:ext cx="1985916" cy="1191550"/>
      </dsp:txXfrm>
    </dsp:sp>
    <dsp:sp modelId="{A1D49E24-5C1E-4FB4-A44E-C1E8DB728441}">
      <dsp:nvSpPr>
        <dsp:cNvPr id="0" name=""/>
        <dsp:cNvSpPr/>
      </dsp:nvSpPr>
      <dsp:spPr>
        <a:xfrm>
          <a:off x="5132594" y="3"/>
          <a:ext cx="1985916" cy="1191550"/>
        </a:xfrm>
        <a:prstGeom prst="rect">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Formación académica</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Primaria 39,2%</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Secundaria 23%</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Bachillerato28,4%</a:t>
          </a:r>
        </a:p>
      </dsp:txBody>
      <dsp:txXfrm>
        <a:off x="5132594" y="3"/>
        <a:ext cx="1985916" cy="1191550"/>
      </dsp:txXfrm>
    </dsp:sp>
    <dsp:sp modelId="{2D31C74D-0AF7-4FC0-8129-2D84BBE81745}">
      <dsp:nvSpPr>
        <dsp:cNvPr id="0" name=""/>
        <dsp:cNvSpPr/>
      </dsp:nvSpPr>
      <dsp:spPr>
        <a:xfrm>
          <a:off x="763577" y="1390145"/>
          <a:ext cx="1985916" cy="1191550"/>
        </a:xfrm>
        <a:prstGeom prst="rect">
          <a:avLst/>
        </a:prstGeom>
        <a:gradFill rotWithShape="0">
          <a:gsLst>
            <a:gs pos="0">
              <a:schemeClr val="accent5">
                <a:hueOff val="0"/>
                <a:satOff val="0"/>
                <a:lumOff val="0"/>
                <a:alphaOff val="0"/>
                <a:tint val="65000"/>
                <a:lumMod val="110000"/>
              </a:schemeClr>
            </a:gs>
            <a:gs pos="88000">
              <a:schemeClr val="accent5">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Se dedicaría al turismo Comunitario</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Si 73,3%</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No 26,7%</a:t>
          </a:r>
        </a:p>
      </dsp:txBody>
      <dsp:txXfrm>
        <a:off x="763577" y="1390145"/>
        <a:ext cx="1985916" cy="1191550"/>
      </dsp:txXfrm>
    </dsp:sp>
    <dsp:sp modelId="{9AF8172F-32E7-4DA2-BBBB-BF398DBE5B8B}">
      <dsp:nvSpPr>
        <dsp:cNvPr id="0" name=""/>
        <dsp:cNvSpPr/>
      </dsp:nvSpPr>
      <dsp:spPr>
        <a:xfrm>
          <a:off x="2948086" y="1390145"/>
          <a:ext cx="1985916" cy="1191550"/>
        </a:xfrm>
        <a:prstGeom prst="rect">
          <a:avLst/>
        </a:prstGeom>
        <a:gradFill rotWithShape="0">
          <a:gsLst>
            <a:gs pos="0">
              <a:schemeClr val="accent6">
                <a:hueOff val="0"/>
                <a:satOff val="0"/>
                <a:lumOff val="0"/>
                <a:alphaOff val="0"/>
                <a:tint val="65000"/>
                <a:lumMod val="110000"/>
              </a:schemeClr>
            </a:gs>
            <a:gs pos="88000">
              <a:schemeClr val="accent6">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Contribuye al desarrollo local</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Totalmente de acuerdo 42,7%</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De acuerdo 29,3%</a:t>
          </a:r>
        </a:p>
      </dsp:txBody>
      <dsp:txXfrm>
        <a:off x="2948086" y="1390145"/>
        <a:ext cx="1985916" cy="1191550"/>
      </dsp:txXfrm>
    </dsp:sp>
    <dsp:sp modelId="{FCC466F9-FFC9-439C-956E-7EBB3B42BA46}">
      <dsp:nvSpPr>
        <dsp:cNvPr id="0" name=""/>
        <dsp:cNvSpPr/>
      </dsp:nvSpPr>
      <dsp:spPr>
        <a:xfrm>
          <a:off x="5132594" y="1390145"/>
          <a:ext cx="1985916" cy="1191550"/>
        </a:xfrm>
        <a:prstGeom prst="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s-ES" sz="1400" b="1" kern="1200" dirty="0">
            <a:latin typeface="Segoe UI Semibold" panose="020B0702040204020203" pitchFamily="34" charset="0"/>
            <a:cs typeface="Segoe UI Semibold" panose="020B0702040204020203" pitchFamily="34" charset="0"/>
          </a:endParaRPr>
        </a:p>
        <a:p>
          <a:pPr marL="0" lvl="0" indent="0" algn="ctr" defTabSz="622300">
            <a:lnSpc>
              <a:spcPct val="90000"/>
            </a:lnSpc>
            <a:spcBef>
              <a:spcPct val="0"/>
            </a:spcBef>
            <a:spcAft>
              <a:spcPct val="35000"/>
            </a:spcAft>
            <a:buNone/>
          </a:pPr>
          <a:endParaRPr lang="es-ES" sz="1400" b="1" kern="1200" dirty="0">
            <a:latin typeface="Segoe UI Semibold" panose="020B0702040204020203" pitchFamily="34" charset="0"/>
            <a:cs typeface="Segoe UI Semibold" panose="020B0702040204020203" pitchFamily="34" charset="0"/>
          </a:endParaRPr>
        </a:p>
        <a:p>
          <a:pPr marL="0" lvl="0" indent="0" algn="ctr" defTabSz="622300">
            <a:lnSpc>
              <a:spcPct val="90000"/>
            </a:lnSpc>
            <a:spcBef>
              <a:spcPct val="0"/>
            </a:spcBef>
            <a:spcAft>
              <a:spcPct val="35000"/>
            </a:spcAft>
            <a:buNone/>
          </a:pPr>
          <a:endParaRPr lang="es-ES" sz="1400" b="1" kern="1200" dirty="0">
            <a:latin typeface="Segoe UI Semibold" panose="020B0702040204020203" pitchFamily="34" charset="0"/>
            <a:cs typeface="Segoe UI Semibold" panose="020B0702040204020203" pitchFamily="34" charset="0"/>
          </a:endParaRPr>
        </a:p>
        <a:p>
          <a:pPr marL="0" lvl="0" indent="0" algn="ctr" defTabSz="622300">
            <a:lnSpc>
              <a:spcPct val="90000"/>
            </a:lnSpc>
            <a:spcBef>
              <a:spcPct val="0"/>
            </a:spcBef>
            <a:spcAft>
              <a:spcPct val="35000"/>
            </a:spcAft>
            <a:buNone/>
          </a:pPr>
          <a:r>
            <a:rPr lang="es-ES" sz="1400" b="1" kern="1200" dirty="0">
              <a:latin typeface="Segoe UI Semibold" panose="020B0702040204020203" pitchFamily="34" charset="0"/>
              <a:cs typeface="Segoe UI Semibold" panose="020B0702040204020203" pitchFamily="34" charset="0"/>
            </a:rPr>
            <a:t>Frecuencia de capacitación</a:t>
          </a:r>
        </a:p>
        <a:p>
          <a:pPr marL="0" lvl="0" indent="0" algn="ctr" defTabSz="622300">
            <a:lnSpc>
              <a:spcPct val="90000"/>
            </a:lnSpc>
            <a:spcBef>
              <a:spcPct val="0"/>
            </a:spcBef>
            <a:spcAft>
              <a:spcPct val="35000"/>
            </a:spcAft>
            <a:buNone/>
          </a:pPr>
          <a:r>
            <a:rPr lang="es-ES" sz="1400" b="1" kern="1200" dirty="0">
              <a:latin typeface="Segoe UI Semibold" panose="020B0702040204020203" pitchFamily="34" charset="0"/>
              <a:cs typeface="Segoe UI Semibold" panose="020B0702040204020203" pitchFamily="34" charset="0"/>
            </a:rPr>
            <a:t>1 a 2 veces al año 36%</a:t>
          </a:r>
        </a:p>
        <a:p>
          <a:pPr marL="0" lvl="0" indent="0" algn="ctr" defTabSz="622300">
            <a:lnSpc>
              <a:spcPct val="90000"/>
            </a:lnSpc>
            <a:spcBef>
              <a:spcPct val="0"/>
            </a:spcBef>
            <a:spcAft>
              <a:spcPct val="35000"/>
            </a:spcAft>
            <a:buNone/>
          </a:pPr>
          <a:r>
            <a:rPr lang="es-ES" sz="1400" b="1" kern="1200" dirty="0">
              <a:latin typeface="Segoe UI Semibold" panose="020B0702040204020203" pitchFamily="34" charset="0"/>
              <a:cs typeface="Segoe UI Semibold" panose="020B0702040204020203" pitchFamily="34" charset="0"/>
            </a:rPr>
            <a:t>3 a 4 veces al año 34.7%</a:t>
          </a:r>
        </a:p>
        <a:p>
          <a:pPr marL="0" lvl="0" indent="0" algn="ctr" defTabSz="622300">
            <a:lnSpc>
              <a:spcPct val="90000"/>
            </a:lnSpc>
            <a:spcBef>
              <a:spcPct val="0"/>
            </a:spcBef>
            <a:spcAft>
              <a:spcPct val="35000"/>
            </a:spcAft>
            <a:buNone/>
          </a:pPr>
          <a:endParaRPr lang="es-ES" sz="1400" b="1" kern="1200" dirty="0">
            <a:latin typeface="Segoe UI Semibold" panose="020B0702040204020203" pitchFamily="34" charset="0"/>
            <a:cs typeface="Segoe UI Semibold" panose="020B0702040204020203" pitchFamily="34" charset="0"/>
          </a:endParaRPr>
        </a:p>
        <a:p>
          <a:pPr marL="0" lvl="0" indent="0" algn="ctr" defTabSz="622300">
            <a:lnSpc>
              <a:spcPct val="90000"/>
            </a:lnSpc>
            <a:spcBef>
              <a:spcPct val="0"/>
            </a:spcBef>
            <a:spcAft>
              <a:spcPct val="35000"/>
            </a:spcAft>
            <a:buNone/>
          </a:pPr>
          <a:endParaRPr lang="es-ES" sz="1400" b="1" kern="1200" dirty="0">
            <a:latin typeface="Segoe UI Semibold" panose="020B0702040204020203" pitchFamily="34" charset="0"/>
            <a:cs typeface="Segoe UI Semibold" panose="020B0702040204020203" pitchFamily="34" charset="0"/>
          </a:endParaRPr>
        </a:p>
        <a:p>
          <a:pPr marL="0" lvl="0" indent="0" algn="ctr" defTabSz="622300">
            <a:lnSpc>
              <a:spcPct val="90000"/>
            </a:lnSpc>
            <a:spcBef>
              <a:spcPct val="0"/>
            </a:spcBef>
            <a:spcAft>
              <a:spcPct val="35000"/>
            </a:spcAft>
            <a:buNone/>
          </a:pPr>
          <a:endParaRPr lang="es-419" sz="1400" b="1" kern="1200" dirty="0">
            <a:latin typeface="Segoe UI Semibold" panose="020B0702040204020203" pitchFamily="34" charset="0"/>
            <a:cs typeface="Segoe UI Semibold" panose="020B0702040204020203" pitchFamily="34" charset="0"/>
          </a:endParaRPr>
        </a:p>
      </dsp:txBody>
      <dsp:txXfrm>
        <a:off x="5132594" y="1390145"/>
        <a:ext cx="1985916" cy="1191550"/>
      </dsp:txXfrm>
    </dsp:sp>
    <dsp:sp modelId="{D5F0FF6D-5B97-4281-BAEF-4EC65E64BE6E}">
      <dsp:nvSpPr>
        <dsp:cNvPr id="0" name=""/>
        <dsp:cNvSpPr/>
      </dsp:nvSpPr>
      <dsp:spPr>
        <a:xfrm>
          <a:off x="5103044" y="2746685"/>
          <a:ext cx="1985916" cy="1191550"/>
        </a:xfrm>
        <a:prstGeom prst="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Turismo comunitario mejore la calidad de vida</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Si 66,7%</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No 33,3%</a:t>
          </a:r>
        </a:p>
      </dsp:txBody>
      <dsp:txXfrm>
        <a:off x="5103044" y="2746685"/>
        <a:ext cx="1985916" cy="1191550"/>
      </dsp:txXfrm>
    </dsp:sp>
    <dsp:sp modelId="{4F84A425-246E-421B-982E-7F6BD9B03629}">
      <dsp:nvSpPr>
        <dsp:cNvPr id="0" name=""/>
        <dsp:cNvSpPr/>
      </dsp:nvSpPr>
      <dsp:spPr>
        <a:xfrm>
          <a:off x="799919" y="2746685"/>
          <a:ext cx="1985916" cy="1191550"/>
        </a:xfrm>
        <a:prstGeom prst="rect">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Temas de capacitación</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Administración 28%</a:t>
          </a:r>
        </a:p>
        <a:p>
          <a:pPr marL="0" lvl="0" indent="0" algn="ctr" defTabSz="622300">
            <a:lnSpc>
              <a:spcPct val="90000"/>
            </a:lnSpc>
            <a:spcBef>
              <a:spcPct val="0"/>
            </a:spcBef>
            <a:spcAft>
              <a:spcPct val="35000"/>
            </a:spcAft>
            <a:buNone/>
          </a:pPr>
          <a:r>
            <a:rPr lang="es-419" sz="1400" b="1" kern="1200" dirty="0" err="1">
              <a:latin typeface="Segoe UI Semibold" panose="020B0702040204020203" pitchFamily="34" charset="0"/>
              <a:cs typeface="Segoe UI Semibold" panose="020B0702040204020203" pitchFamily="34" charset="0"/>
            </a:rPr>
            <a:t>Guianza</a:t>
          </a:r>
          <a:r>
            <a:rPr lang="es-419" sz="1400" b="1" kern="1200" dirty="0">
              <a:latin typeface="Segoe UI Semibold" panose="020B0702040204020203" pitchFamily="34" charset="0"/>
              <a:cs typeface="Segoe UI Semibold" panose="020B0702040204020203" pitchFamily="34" charset="0"/>
            </a:rPr>
            <a:t> -Hotelería 20%</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Emprendimientos 15%</a:t>
          </a:r>
          <a:endParaRPr lang="es-ES" sz="1400" kern="1200" dirty="0">
            <a:latin typeface="Segoe UI Semibold" panose="020B0702040204020203" pitchFamily="34" charset="0"/>
            <a:cs typeface="Segoe UI Semibold" panose="020B0702040204020203" pitchFamily="34" charset="0"/>
          </a:endParaRPr>
        </a:p>
      </dsp:txBody>
      <dsp:txXfrm>
        <a:off x="799919" y="2746685"/>
        <a:ext cx="1985916" cy="1191550"/>
      </dsp:txXfrm>
    </dsp:sp>
    <dsp:sp modelId="{27EB6DF6-622C-4C32-BD80-385ECE6E0DEA}">
      <dsp:nvSpPr>
        <dsp:cNvPr id="0" name=""/>
        <dsp:cNvSpPr/>
      </dsp:nvSpPr>
      <dsp:spPr>
        <a:xfrm>
          <a:off x="2918634" y="2746685"/>
          <a:ext cx="1985916" cy="1191550"/>
        </a:xfrm>
        <a:prstGeom prst="rect">
          <a:avLst/>
        </a:prstGeom>
        <a:gradFill rotWithShape="0">
          <a:gsLst>
            <a:gs pos="0">
              <a:schemeClr val="accent5">
                <a:hueOff val="0"/>
                <a:satOff val="0"/>
                <a:lumOff val="0"/>
                <a:alphaOff val="0"/>
                <a:tint val="65000"/>
                <a:lumMod val="110000"/>
              </a:schemeClr>
            </a:gs>
            <a:gs pos="88000">
              <a:schemeClr val="accent5">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Problema para crear una asociación</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Económico 36%</a:t>
          </a:r>
        </a:p>
        <a:p>
          <a:pPr marL="0" lvl="0" indent="0" algn="ctr" defTabSz="622300">
            <a:lnSpc>
              <a:spcPct val="90000"/>
            </a:lnSpc>
            <a:spcBef>
              <a:spcPct val="0"/>
            </a:spcBef>
            <a:spcAft>
              <a:spcPct val="35000"/>
            </a:spcAft>
            <a:buNone/>
          </a:pPr>
          <a:r>
            <a:rPr lang="es-419" sz="1400" b="1" kern="1200" dirty="0">
              <a:latin typeface="Segoe UI Semibold" panose="020B0702040204020203" pitchFamily="34" charset="0"/>
              <a:cs typeface="Segoe UI Semibold" panose="020B0702040204020203" pitchFamily="34" charset="0"/>
            </a:rPr>
            <a:t>Desconocimiento 34,7% </a:t>
          </a:r>
          <a:endParaRPr lang="es-ES" sz="1400" kern="1200" dirty="0">
            <a:latin typeface="Segoe UI Semibold" panose="020B0702040204020203" pitchFamily="34" charset="0"/>
            <a:cs typeface="Segoe UI Semibold" panose="020B0702040204020203" pitchFamily="34" charset="0"/>
          </a:endParaRPr>
        </a:p>
      </dsp:txBody>
      <dsp:txXfrm>
        <a:off x="2918634" y="2746685"/>
        <a:ext cx="1985916" cy="1191550"/>
      </dsp:txXfrm>
    </dsp:sp>
    <dsp:sp modelId="{5D5A8E17-D85D-4A19-AE76-33BF2089FC21}">
      <dsp:nvSpPr>
        <dsp:cNvPr id="0" name=""/>
        <dsp:cNvSpPr/>
      </dsp:nvSpPr>
      <dsp:spPr>
        <a:xfrm>
          <a:off x="2918535" y="4120813"/>
          <a:ext cx="1985916" cy="1191550"/>
        </a:xfrm>
        <a:prstGeom prst="rect">
          <a:avLst/>
        </a:prstGeom>
        <a:gradFill rotWithShape="0">
          <a:gsLst>
            <a:gs pos="0">
              <a:schemeClr val="accent6">
                <a:hueOff val="0"/>
                <a:satOff val="0"/>
                <a:lumOff val="0"/>
                <a:alphaOff val="0"/>
                <a:tint val="65000"/>
                <a:lumMod val="110000"/>
              </a:schemeClr>
            </a:gs>
            <a:gs pos="88000">
              <a:schemeClr val="accent6">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Conservación del patrimonio natural y cultural</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Interesado 48%</a:t>
          </a:r>
        </a:p>
        <a:p>
          <a:pPr marL="0" lvl="0" indent="0" algn="ctr" defTabSz="622300">
            <a:lnSpc>
              <a:spcPct val="90000"/>
            </a:lnSpc>
            <a:spcBef>
              <a:spcPct val="0"/>
            </a:spcBef>
            <a:spcAft>
              <a:spcPct val="35000"/>
            </a:spcAft>
            <a:buNone/>
          </a:pPr>
          <a:r>
            <a:rPr lang="es-ES" sz="1400" kern="1200" dirty="0">
              <a:latin typeface="Segoe UI Semibold" panose="020B0702040204020203" pitchFamily="34" charset="0"/>
              <a:cs typeface="Segoe UI Semibold" panose="020B0702040204020203" pitchFamily="34" charset="0"/>
            </a:rPr>
            <a:t>Muy interesado28%</a:t>
          </a:r>
        </a:p>
      </dsp:txBody>
      <dsp:txXfrm>
        <a:off x="2918535" y="4120813"/>
        <a:ext cx="1985916" cy="119155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D06815-37FA-43EA-BA23-6F5939D190BC}">
      <dsp:nvSpPr>
        <dsp:cNvPr id="0" name=""/>
        <dsp:cNvSpPr/>
      </dsp:nvSpPr>
      <dsp:spPr>
        <a:xfrm rot="5400000">
          <a:off x="3746549" y="-1363258"/>
          <a:ext cx="1019165" cy="4005771"/>
        </a:xfrm>
        <a:prstGeom prst="round2SameRect">
          <a:avLst/>
        </a:prstGeom>
        <a:solidFill>
          <a:schemeClr val="accent3">
            <a:alpha val="90000"/>
            <a:tint val="55000"/>
            <a:hueOff val="0"/>
            <a:satOff val="0"/>
            <a:lumOff val="0"/>
            <a:alphaOff val="0"/>
          </a:schemeClr>
        </a:solidFill>
        <a:ln w="19050" cap="rnd" cmpd="sng" algn="ctr">
          <a:solidFill>
            <a:schemeClr val="accent3">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s-EC" sz="1200" kern="1200" dirty="0">
              <a:solidFill>
                <a:schemeClr val="tx1">
                  <a:lumMod val="75000"/>
                  <a:lumOff val="25000"/>
                </a:schemeClr>
              </a:solidFill>
            </a:rPr>
            <a:t>Este itinerario podría ser modificado en cuanto a actividades o emprendimientos turísticos que luego surjan además, se debe considerar que es importante promocionar la fiesta de los grandes líderes “</a:t>
          </a:r>
          <a:r>
            <a:rPr lang="es-EC" sz="1200" kern="1200" dirty="0" err="1">
              <a:solidFill>
                <a:schemeClr val="tx1">
                  <a:lumMod val="75000"/>
                  <a:lumOff val="25000"/>
                </a:schemeClr>
              </a:solidFill>
            </a:rPr>
            <a:t>Hatun</a:t>
          </a:r>
          <a:r>
            <a:rPr lang="es-EC" sz="1200" kern="1200" dirty="0">
              <a:solidFill>
                <a:schemeClr val="tx1">
                  <a:lumMod val="75000"/>
                  <a:lumOff val="25000"/>
                </a:schemeClr>
              </a:solidFill>
            </a:rPr>
            <a:t> </a:t>
          </a:r>
          <a:r>
            <a:rPr lang="es-EC" sz="1200" kern="1200" dirty="0" err="1">
              <a:solidFill>
                <a:schemeClr val="tx1">
                  <a:lumMod val="75000"/>
                  <a:lumOff val="25000"/>
                </a:schemeClr>
              </a:solidFill>
            </a:rPr>
            <a:t>Kuraka</a:t>
          </a:r>
          <a:r>
            <a:rPr lang="es-EC" sz="1200" kern="1200" dirty="0">
              <a:solidFill>
                <a:schemeClr val="tx1">
                  <a:lumMod val="75000"/>
                  <a:lumOff val="25000"/>
                </a:schemeClr>
              </a:solidFill>
            </a:rPr>
            <a:t> Raymi”.</a:t>
          </a:r>
        </a:p>
      </dsp:txBody>
      <dsp:txXfrm rot="-5400000">
        <a:off x="2253246" y="179797"/>
        <a:ext cx="3956019" cy="919661"/>
      </dsp:txXfrm>
    </dsp:sp>
    <dsp:sp modelId="{D1FE2237-2729-4BC3-B0C4-0FFD021D2AB8}">
      <dsp:nvSpPr>
        <dsp:cNvPr id="0" name=""/>
        <dsp:cNvSpPr/>
      </dsp:nvSpPr>
      <dsp:spPr>
        <a:xfrm>
          <a:off x="0" y="2648"/>
          <a:ext cx="2253246" cy="1273956"/>
        </a:xfrm>
        <a:prstGeom prst="roundRect">
          <a:avLst/>
        </a:prstGeom>
        <a:solidFill>
          <a:schemeClr val="accent3">
            <a:shade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tx1">
                  <a:lumMod val="75000"/>
                  <a:lumOff val="25000"/>
                </a:schemeClr>
              </a:solidFill>
            </a:rPr>
            <a:t>Tour es un modelo piloto que se adoptó a un fin de semana</a:t>
          </a:r>
        </a:p>
      </dsp:txBody>
      <dsp:txXfrm>
        <a:off x="62189" y="64837"/>
        <a:ext cx="2128868" cy="1149578"/>
      </dsp:txXfrm>
    </dsp:sp>
    <dsp:sp modelId="{ECF20597-F1B5-4FAE-A380-27EB359F0301}">
      <dsp:nvSpPr>
        <dsp:cNvPr id="0" name=""/>
        <dsp:cNvSpPr/>
      </dsp:nvSpPr>
      <dsp:spPr>
        <a:xfrm rot="5400000">
          <a:off x="3746549" y="-25604"/>
          <a:ext cx="1019165" cy="4005771"/>
        </a:xfrm>
        <a:prstGeom prst="round2SameRect">
          <a:avLst/>
        </a:prstGeom>
        <a:solidFill>
          <a:schemeClr val="accent3">
            <a:alpha val="90000"/>
            <a:tint val="55000"/>
            <a:hueOff val="0"/>
            <a:satOff val="0"/>
            <a:lumOff val="0"/>
            <a:alphaOff val="0"/>
          </a:schemeClr>
        </a:solidFill>
        <a:ln w="19050" cap="rnd" cmpd="sng" algn="ctr">
          <a:solidFill>
            <a:schemeClr val="accent3">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Font typeface="Symbol" panose="05050102010706020507" pitchFamily="18" charset="2"/>
            <a:buChar char=""/>
          </a:pPr>
          <a:r>
            <a:rPr lang="es-EC" sz="1200" kern="1200" dirty="0">
              <a:solidFill>
                <a:schemeClr val="tx1">
                  <a:lumMod val="75000"/>
                  <a:lumOff val="25000"/>
                </a:schemeClr>
              </a:solidFill>
            </a:rPr>
            <a:t>  Traslado 	</a:t>
          </a:r>
        </a:p>
        <a:p>
          <a:pPr marL="114300" lvl="1" indent="-114300" algn="l" defTabSz="533400">
            <a:lnSpc>
              <a:spcPct val="90000"/>
            </a:lnSpc>
            <a:spcBef>
              <a:spcPct val="0"/>
            </a:spcBef>
            <a:spcAft>
              <a:spcPct val="15000"/>
            </a:spcAft>
            <a:buFont typeface="Symbol" panose="05050102010706020507" pitchFamily="18" charset="2"/>
            <a:buChar char=""/>
          </a:pPr>
          <a:r>
            <a:rPr lang="es-EC" sz="1200" kern="1200" dirty="0">
              <a:solidFill>
                <a:schemeClr val="tx1">
                  <a:lumMod val="75000"/>
                  <a:lumOff val="25000"/>
                </a:schemeClr>
              </a:solidFill>
            </a:rPr>
            <a:t>Guía Local </a:t>
          </a:r>
        </a:p>
        <a:p>
          <a:pPr marL="114300" lvl="1" indent="-114300" algn="l" defTabSz="533400">
            <a:lnSpc>
              <a:spcPct val="90000"/>
            </a:lnSpc>
            <a:spcBef>
              <a:spcPct val="0"/>
            </a:spcBef>
            <a:spcAft>
              <a:spcPct val="15000"/>
            </a:spcAft>
            <a:buFont typeface="Symbol" panose="05050102010706020507" pitchFamily="18" charset="2"/>
            <a:buChar char=""/>
          </a:pPr>
          <a:r>
            <a:rPr lang="es-EC" sz="1200" kern="1200" dirty="0">
              <a:solidFill>
                <a:schemeClr val="tx1">
                  <a:lumMod val="75000"/>
                  <a:lumOff val="25000"/>
                </a:schemeClr>
              </a:solidFill>
            </a:rPr>
            <a:t>1 noche de alojamiento en Cabañas Balcón del Lago</a:t>
          </a:r>
        </a:p>
        <a:p>
          <a:pPr marL="114300" lvl="1" indent="-114300" algn="l" defTabSz="533400">
            <a:lnSpc>
              <a:spcPct val="90000"/>
            </a:lnSpc>
            <a:spcBef>
              <a:spcPct val="0"/>
            </a:spcBef>
            <a:spcAft>
              <a:spcPct val="15000"/>
            </a:spcAft>
            <a:buFont typeface="Symbol" panose="05050102010706020507" pitchFamily="18" charset="2"/>
            <a:buChar char=""/>
          </a:pPr>
          <a:r>
            <a:rPr lang="es-EC" sz="1200" kern="1200" dirty="0">
              <a:solidFill>
                <a:schemeClr val="tx1">
                  <a:lumMod val="75000"/>
                  <a:lumOff val="25000"/>
                </a:schemeClr>
              </a:solidFill>
            </a:rPr>
            <a:t>Box Lunch</a:t>
          </a:r>
        </a:p>
        <a:p>
          <a:pPr marL="114300" lvl="1" indent="-114300" algn="l" defTabSz="533400">
            <a:lnSpc>
              <a:spcPct val="90000"/>
            </a:lnSpc>
            <a:spcBef>
              <a:spcPct val="0"/>
            </a:spcBef>
            <a:spcAft>
              <a:spcPct val="15000"/>
            </a:spcAft>
            <a:buFont typeface="Symbol" panose="05050102010706020507" pitchFamily="18" charset="2"/>
            <a:buChar char=""/>
          </a:pPr>
          <a:r>
            <a:rPr lang="es-EC" sz="1200" kern="1200" dirty="0">
              <a:solidFill>
                <a:schemeClr val="tx1">
                  <a:lumMod val="75000"/>
                  <a:lumOff val="25000"/>
                </a:schemeClr>
              </a:solidFill>
            </a:rPr>
            <a:t>2 desayunos</a:t>
          </a:r>
        </a:p>
        <a:p>
          <a:pPr marL="114300" lvl="1" indent="-114300" algn="l" defTabSz="533400">
            <a:lnSpc>
              <a:spcPct val="90000"/>
            </a:lnSpc>
            <a:spcBef>
              <a:spcPct val="0"/>
            </a:spcBef>
            <a:spcAft>
              <a:spcPct val="15000"/>
            </a:spcAft>
            <a:buFont typeface="Symbol" panose="05050102010706020507" pitchFamily="18" charset="2"/>
            <a:buChar char=""/>
          </a:pPr>
          <a:r>
            <a:rPr lang="es-EC" sz="1200" kern="1200" dirty="0">
              <a:solidFill>
                <a:schemeClr val="tx1">
                  <a:lumMod val="75000"/>
                  <a:lumOff val="25000"/>
                </a:schemeClr>
              </a:solidFill>
            </a:rPr>
            <a:t>2 almuerzos</a:t>
          </a:r>
        </a:p>
        <a:p>
          <a:pPr marL="114300" lvl="1" indent="-114300" algn="l" defTabSz="533400">
            <a:lnSpc>
              <a:spcPct val="90000"/>
            </a:lnSpc>
            <a:spcBef>
              <a:spcPct val="0"/>
            </a:spcBef>
            <a:spcAft>
              <a:spcPct val="15000"/>
            </a:spcAft>
            <a:buFont typeface="Symbol" panose="05050102010706020507" pitchFamily="18" charset="2"/>
            <a:buChar char=""/>
          </a:pPr>
          <a:r>
            <a:rPr lang="es-EC" sz="1200" kern="1200" dirty="0">
              <a:solidFill>
                <a:schemeClr val="tx1">
                  <a:lumMod val="75000"/>
                  <a:lumOff val="25000"/>
                </a:schemeClr>
              </a:solidFill>
            </a:rPr>
            <a:t>1 cena</a:t>
          </a:r>
        </a:p>
      </dsp:txBody>
      <dsp:txXfrm rot="-5400000">
        <a:off x="2253246" y="1517451"/>
        <a:ext cx="3956019" cy="919661"/>
      </dsp:txXfrm>
    </dsp:sp>
    <dsp:sp modelId="{8683AC74-2900-4A9D-911C-07DAC04A5F0A}">
      <dsp:nvSpPr>
        <dsp:cNvPr id="0" name=""/>
        <dsp:cNvSpPr/>
      </dsp:nvSpPr>
      <dsp:spPr>
        <a:xfrm>
          <a:off x="0" y="1340303"/>
          <a:ext cx="2253246" cy="1273956"/>
        </a:xfrm>
        <a:prstGeom prst="roundRect">
          <a:avLst/>
        </a:prstGeom>
        <a:solidFill>
          <a:schemeClr val="accent3">
            <a:shade val="50000"/>
            <a:hueOff val="-224389"/>
            <a:satOff val="-5014"/>
            <a:lumOff val="2294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Font typeface="Symbol" panose="05050102010706020507" pitchFamily="18" charset="2"/>
            <a:buNone/>
          </a:pPr>
          <a:r>
            <a:rPr lang="es-EC" sz="1200" kern="1200" dirty="0">
              <a:solidFill>
                <a:schemeClr val="tx1">
                  <a:lumMod val="75000"/>
                  <a:lumOff val="25000"/>
                </a:schemeClr>
              </a:solidFill>
            </a:rPr>
            <a:t>USD 45 dólares  en donde se incluye:</a:t>
          </a:r>
        </a:p>
      </dsp:txBody>
      <dsp:txXfrm>
        <a:off x="62189" y="1402492"/>
        <a:ext cx="2128868" cy="1149578"/>
      </dsp:txXfrm>
    </dsp:sp>
    <dsp:sp modelId="{66D85089-DF01-4ECC-9D5F-864C3BC6028D}">
      <dsp:nvSpPr>
        <dsp:cNvPr id="0" name=""/>
        <dsp:cNvSpPr/>
      </dsp:nvSpPr>
      <dsp:spPr>
        <a:xfrm rot="5400000">
          <a:off x="3746549" y="1312050"/>
          <a:ext cx="1019165" cy="4005771"/>
        </a:xfrm>
        <a:prstGeom prst="round2SameRect">
          <a:avLst/>
        </a:prstGeom>
        <a:solidFill>
          <a:schemeClr val="accent3">
            <a:alpha val="90000"/>
            <a:tint val="55000"/>
            <a:hueOff val="0"/>
            <a:satOff val="0"/>
            <a:lumOff val="0"/>
            <a:alphaOff val="0"/>
          </a:schemeClr>
        </a:solidFill>
        <a:ln w="19050" cap="rnd" cmpd="sng" algn="ctr">
          <a:solidFill>
            <a:schemeClr val="accent3">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Font typeface="Symbol" panose="05050102010706020507" pitchFamily="18" charset="2"/>
            <a:buChar char=""/>
          </a:pPr>
          <a:r>
            <a:rPr lang="es-EC" sz="1200" kern="1200" dirty="0">
              <a:solidFill>
                <a:schemeClr val="tx1">
                  <a:lumMod val="75000"/>
                  <a:lumOff val="25000"/>
                </a:schemeClr>
              </a:solidFill>
            </a:rPr>
            <a:t>Detalles no especificados </a:t>
          </a:r>
        </a:p>
        <a:p>
          <a:pPr marL="114300" lvl="1" indent="-114300" algn="l" defTabSz="533400">
            <a:lnSpc>
              <a:spcPct val="90000"/>
            </a:lnSpc>
            <a:spcBef>
              <a:spcPct val="0"/>
            </a:spcBef>
            <a:spcAft>
              <a:spcPct val="15000"/>
            </a:spcAft>
            <a:buFont typeface="Symbol" panose="05050102010706020507" pitchFamily="18" charset="2"/>
            <a:buChar char=""/>
          </a:pPr>
          <a:r>
            <a:rPr lang="es-EC" sz="1200" kern="1200">
              <a:solidFill>
                <a:schemeClr val="tx1">
                  <a:lumMod val="75000"/>
                  <a:lumOff val="25000"/>
                </a:schemeClr>
              </a:solidFill>
            </a:rPr>
            <a:t>Propinas</a:t>
          </a:r>
          <a:endParaRPr lang="es-EC" sz="1200" kern="1200" dirty="0">
            <a:solidFill>
              <a:schemeClr val="tx1">
                <a:lumMod val="75000"/>
                <a:lumOff val="25000"/>
              </a:schemeClr>
            </a:solidFill>
          </a:endParaRPr>
        </a:p>
      </dsp:txBody>
      <dsp:txXfrm rot="-5400000">
        <a:off x="2253246" y="2855105"/>
        <a:ext cx="3956019" cy="919661"/>
      </dsp:txXfrm>
    </dsp:sp>
    <dsp:sp modelId="{66473183-125F-4700-AEBC-9B6A3718A261}">
      <dsp:nvSpPr>
        <dsp:cNvPr id="0" name=""/>
        <dsp:cNvSpPr/>
      </dsp:nvSpPr>
      <dsp:spPr>
        <a:xfrm>
          <a:off x="0" y="2677957"/>
          <a:ext cx="2253246" cy="1273956"/>
        </a:xfrm>
        <a:prstGeom prst="roundRect">
          <a:avLst/>
        </a:prstGeom>
        <a:solidFill>
          <a:schemeClr val="accent3">
            <a:shade val="50000"/>
            <a:hueOff val="-448777"/>
            <a:satOff val="-10028"/>
            <a:lumOff val="4589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tx1">
                  <a:lumMod val="75000"/>
                  <a:lumOff val="25000"/>
                </a:schemeClr>
              </a:solidFill>
            </a:rPr>
            <a:t>No incluye </a:t>
          </a:r>
        </a:p>
      </dsp:txBody>
      <dsp:txXfrm>
        <a:off x="62189" y="2740146"/>
        <a:ext cx="2128868" cy="1149578"/>
      </dsp:txXfrm>
    </dsp:sp>
    <dsp:sp modelId="{B0E0DB1A-9C2B-4B12-A3E5-34EC1E4F8A35}">
      <dsp:nvSpPr>
        <dsp:cNvPr id="0" name=""/>
        <dsp:cNvSpPr/>
      </dsp:nvSpPr>
      <dsp:spPr>
        <a:xfrm rot="5400000">
          <a:off x="3746549" y="2649705"/>
          <a:ext cx="1019165" cy="4005771"/>
        </a:xfrm>
        <a:prstGeom prst="round2SameRect">
          <a:avLst/>
        </a:prstGeom>
        <a:solidFill>
          <a:schemeClr val="accent3">
            <a:alpha val="90000"/>
            <a:tint val="55000"/>
            <a:hueOff val="0"/>
            <a:satOff val="0"/>
            <a:lumOff val="0"/>
            <a:alphaOff val="0"/>
          </a:schemeClr>
        </a:solidFill>
        <a:ln w="19050" cap="rnd" cmpd="sng" algn="ctr">
          <a:solidFill>
            <a:schemeClr val="accent3">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SzPts val="1000"/>
            <a:buFont typeface="Symbol" panose="05050102010706020507" pitchFamily="18" charset="2"/>
            <a:buChar char=""/>
          </a:pPr>
          <a:r>
            <a:rPr lang="es-EC" sz="1200" kern="1200" dirty="0">
              <a:solidFill>
                <a:schemeClr val="tx1">
                  <a:lumMod val="75000"/>
                  <a:lumOff val="25000"/>
                </a:schemeClr>
              </a:solidFill>
            </a:rPr>
            <a:t>Gafas de sol</a:t>
          </a:r>
        </a:p>
        <a:p>
          <a:pPr marL="114300" lvl="1" indent="-114300" algn="l" defTabSz="533400">
            <a:lnSpc>
              <a:spcPct val="90000"/>
            </a:lnSpc>
            <a:spcBef>
              <a:spcPct val="0"/>
            </a:spcBef>
            <a:spcAft>
              <a:spcPct val="15000"/>
            </a:spcAft>
            <a:buSzPts val="1000"/>
            <a:buFont typeface="Symbol" panose="05050102010706020507" pitchFamily="18" charset="2"/>
            <a:buChar char=""/>
          </a:pPr>
          <a:r>
            <a:rPr lang="es-EC" sz="1200" kern="1200" dirty="0">
              <a:solidFill>
                <a:schemeClr val="tx1">
                  <a:lumMod val="75000"/>
                  <a:lumOff val="25000"/>
                </a:schemeClr>
              </a:solidFill>
            </a:rPr>
            <a:t>Gorra</a:t>
          </a:r>
        </a:p>
        <a:p>
          <a:pPr marL="114300" lvl="1" indent="-114300" algn="l" defTabSz="533400">
            <a:lnSpc>
              <a:spcPct val="90000"/>
            </a:lnSpc>
            <a:spcBef>
              <a:spcPct val="0"/>
            </a:spcBef>
            <a:spcAft>
              <a:spcPct val="15000"/>
            </a:spcAft>
            <a:buSzPts val="1000"/>
            <a:buFont typeface="Symbol" panose="05050102010706020507" pitchFamily="18" charset="2"/>
            <a:buChar char=""/>
          </a:pPr>
          <a:r>
            <a:rPr lang="es-EC" sz="1200" kern="1200" dirty="0">
              <a:solidFill>
                <a:schemeClr val="tx1">
                  <a:lumMod val="75000"/>
                  <a:lumOff val="25000"/>
                </a:schemeClr>
              </a:solidFill>
            </a:rPr>
            <a:t>Abrigo térmico o chompa</a:t>
          </a:r>
        </a:p>
      </dsp:txBody>
      <dsp:txXfrm rot="-5400000">
        <a:off x="2253246" y="4192760"/>
        <a:ext cx="3956019" cy="919661"/>
      </dsp:txXfrm>
    </dsp:sp>
    <dsp:sp modelId="{C5B6F989-EB42-4D1E-9330-F8DAD0D918A7}">
      <dsp:nvSpPr>
        <dsp:cNvPr id="0" name=""/>
        <dsp:cNvSpPr/>
      </dsp:nvSpPr>
      <dsp:spPr>
        <a:xfrm>
          <a:off x="0" y="4015612"/>
          <a:ext cx="2253246" cy="1273956"/>
        </a:xfrm>
        <a:prstGeom prst="roundRect">
          <a:avLst/>
        </a:prstGeom>
        <a:solidFill>
          <a:schemeClr val="accent3">
            <a:shade val="50000"/>
            <a:hueOff val="-224389"/>
            <a:satOff val="-5014"/>
            <a:lumOff val="2294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22860" rIns="45720" bIns="22860" numCol="1" spcCol="1270" anchor="ctr" anchorCtr="0">
          <a:noAutofit/>
        </a:bodyPr>
        <a:lstStyle/>
        <a:p>
          <a:pPr marL="0" lvl="0" indent="0" algn="ctr" defTabSz="533400">
            <a:lnSpc>
              <a:spcPct val="90000"/>
            </a:lnSpc>
            <a:spcBef>
              <a:spcPct val="0"/>
            </a:spcBef>
            <a:spcAft>
              <a:spcPct val="35000"/>
            </a:spcAft>
            <a:buNone/>
          </a:pPr>
          <a:r>
            <a:rPr lang="es-EC" sz="1200" kern="1200" dirty="0">
              <a:solidFill>
                <a:schemeClr val="tx1">
                  <a:lumMod val="75000"/>
                  <a:lumOff val="25000"/>
                </a:schemeClr>
              </a:solidFill>
            </a:rPr>
            <a:t>Que llevar</a:t>
          </a:r>
        </a:p>
      </dsp:txBody>
      <dsp:txXfrm>
        <a:off x="62189" y="4077801"/>
        <a:ext cx="2128868" cy="114957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BE4D1-B223-4CA5-8380-B0DC4321AFEF}">
      <dsp:nvSpPr>
        <dsp:cNvPr id="0" name=""/>
        <dsp:cNvSpPr/>
      </dsp:nvSpPr>
      <dsp:spPr>
        <a:xfrm>
          <a:off x="5712" y="1229464"/>
          <a:ext cx="2718581" cy="1873102"/>
        </a:xfrm>
        <a:prstGeom prst="round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t="-7000" b="-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EF943A-41E7-49F8-8BC5-A9CB7C1006E8}">
      <dsp:nvSpPr>
        <dsp:cNvPr id="0" name=""/>
        <dsp:cNvSpPr/>
      </dsp:nvSpPr>
      <dsp:spPr>
        <a:xfrm>
          <a:off x="5712" y="3102567"/>
          <a:ext cx="2718581" cy="1008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S" sz="1400" kern="1200" dirty="0"/>
            <a:t>Genera un impacto positivo en las comunidades a través de los factores económicos, ambientales y socio culturales.</a:t>
          </a:r>
          <a:endParaRPr lang="es-EC" sz="1400" kern="1200" dirty="0"/>
        </a:p>
      </dsp:txBody>
      <dsp:txXfrm>
        <a:off x="5712" y="3102567"/>
        <a:ext cx="2718581" cy="1008593"/>
      </dsp:txXfrm>
    </dsp:sp>
    <dsp:sp modelId="{B5F5AF92-F917-4ADA-9F0A-C9381AE4F3F8}">
      <dsp:nvSpPr>
        <dsp:cNvPr id="0" name=""/>
        <dsp:cNvSpPr/>
      </dsp:nvSpPr>
      <dsp:spPr>
        <a:xfrm>
          <a:off x="2996266" y="1229464"/>
          <a:ext cx="2718581" cy="1873102"/>
        </a:xfrm>
        <a:prstGeom prst="round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000" b="-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6AE940-46D4-448E-9B2D-A051667F3E37}">
      <dsp:nvSpPr>
        <dsp:cNvPr id="0" name=""/>
        <dsp:cNvSpPr/>
      </dsp:nvSpPr>
      <dsp:spPr>
        <a:xfrm>
          <a:off x="2996266" y="3102567"/>
          <a:ext cx="2718581" cy="1008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kern="1200" dirty="0"/>
            <a:t>Inquietudes del manejo de la bioseguridad, sus necesidades como la accesibilidad, el precio y la calidad, sus expectativas en la variedad de atractivos turísticos lo que permitirá brindar un servicio de calidad en el futuro.</a:t>
          </a:r>
        </a:p>
      </dsp:txBody>
      <dsp:txXfrm>
        <a:off x="2996266" y="3102567"/>
        <a:ext cx="2718581" cy="1008593"/>
      </dsp:txXfrm>
    </dsp:sp>
    <dsp:sp modelId="{9CF01B68-6855-4757-BB25-C37EFE7718EF}">
      <dsp:nvSpPr>
        <dsp:cNvPr id="0" name=""/>
        <dsp:cNvSpPr/>
      </dsp:nvSpPr>
      <dsp:spPr>
        <a:xfrm>
          <a:off x="5986821" y="1229464"/>
          <a:ext cx="2718581" cy="1873102"/>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9000" b="-9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2E944B-EF01-43DE-97F4-C9EE373357C9}">
      <dsp:nvSpPr>
        <dsp:cNvPr id="0" name=""/>
        <dsp:cNvSpPr/>
      </dsp:nvSpPr>
      <dsp:spPr>
        <a:xfrm>
          <a:off x="5986821" y="3102567"/>
          <a:ext cx="2718581" cy="1008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ES" sz="1600" kern="1200" dirty="0"/>
            <a:t>Creación de un tour turístico </a:t>
          </a:r>
          <a:endParaRPr lang="es-EC" sz="1600" kern="1200" dirty="0"/>
        </a:p>
      </dsp:txBody>
      <dsp:txXfrm>
        <a:off x="5986821" y="3102567"/>
        <a:ext cx="2718581" cy="1008593"/>
      </dsp:txXfrm>
    </dsp:sp>
    <dsp:sp modelId="{87E90365-BF38-4462-B0BB-F2D70DEDB4CF}">
      <dsp:nvSpPr>
        <dsp:cNvPr id="0" name=""/>
        <dsp:cNvSpPr/>
      </dsp:nvSpPr>
      <dsp:spPr>
        <a:xfrm>
          <a:off x="8977375" y="1229464"/>
          <a:ext cx="2718581" cy="1873102"/>
        </a:xfrm>
        <a:prstGeom prst="roundRect">
          <a:avLst/>
        </a:prstGeom>
        <a:blipFill>
          <a:blip xmlns:r="http://schemas.openxmlformats.org/officeDocument/2006/relationships"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t="-4000" b="-4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64183B-D851-479A-AAA6-C7BDF5D1E695}">
      <dsp:nvSpPr>
        <dsp:cNvPr id="0" name=""/>
        <dsp:cNvSpPr/>
      </dsp:nvSpPr>
      <dsp:spPr>
        <a:xfrm>
          <a:off x="8977375" y="3102567"/>
          <a:ext cx="2718581" cy="1008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ct val="35000"/>
            </a:spcAft>
            <a:buNone/>
          </a:pPr>
          <a:r>
            <a:rPr lang="es-EC" sz="1600" kern="1200" dirty="0"/>
            <a:t>Capacitaciones de servicios al cliente en temas turísticos a la población </a:t>
          </a:r>
        </a:p>
      </dsp:txBody>
      <dsp:txXfrm>
        <a:off x="8977375" y="3102567"/>
        <a:ext cx="2718581" cy="100859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ABE4D1-B223-4CA5-8380-B0DC4321AFEF}">
      <dsp:nvSpPr>
        <dsp:cNvPr id="0" name=""/>
        <dsp:cNvSpPr/>
      </dsp:nvSpPr>
      <dsp:spPr>
        <a:xfrm>
          <a:off x="5712" y="1229464"/>
          <a:ext cx="2718581" cy="1873102"/>
        </a:xfrm>
        <a:prstGeom prst="roundRect">
          <a:avLst/>
        </a:prstGeom>
        <a:blipFill>
          <a:blip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31000" r="-3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EF943A-41E7-49F8-8BC5-A9CB7C1006E8}">
      <dsp:nvSpPr>
        <dsp:cNvPr id="0" name=""/>
        <dsp:cNvSpPr/>
      </dsp:nvSpPr>
      <dsp:spPr>
        <a:xfrm>
          <a:off x="5712" y="3102567"/>
          <a:ext cx="2718581" cy="1008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kern="1200" dirty="0"/>
            <a:t>Aplicar las estrategias mencionadas para mejorar el desarrollo local en la comunidad de </a:t>
          </a:r>
          <a:r>
            <a:rPr lang="es-EC" sz="1400" kern="1200" dirty="0" err="1"/>
            <a:t>Huaycopungo</a:t>
          </a:r>
          <a:r>
            <a:rPr lang="es-EC" sz="1400" kern="1200" dirty="0"/>
            <a:t>.</a:t>
          </a:r>
        </a:p>
      </dsp:txBody>
      <dsp:txXfrm>
        <a:off x="5712" y="3102567"/>
        <a:ext cx="2718581" cy="1008593"/>
      </dsp:txXfrm>
    </dsp:sp>
    <dsp:sp modelId="{B5F5AF92-F917-4ADA-9F0A-C9381AE4F3F8}">
      <dsp:nvSpPr>
        <dsp:cNvPr id="0" name=""/>
        <dsp:cNvSpPr/>
      </dsp:nvSpPr>
      <dsp:spPr>
        <a:xfrm>
          <a:off x="2996266" y="1229464"/>
          <a:ext cx="2718581" cy="1873102"/>
        </a:xfrm>
        <a:prstGeom prst="round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2000" r="-2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6AE940-46D4-448E-9B2D-A051667F3E37}">
      <dsp:nvSpPr>
        <dsp:cNvPr id="0" name=""/>
        <dsp:cNvSpPr/>
      </dsp:nvSpPr>
      <dsp:spPr>
        <a:xfrm>
          <a:off x="2996266" y="3102567"/>
          <a:ext cx="2718581" cy="1008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kern="1200" dirty="0"/>
            <a:t>Estudiar a fondo los principales elementos de turismo interno y las características de sus visitantes, ya que constituyen el principal sector de relevación de la actividad turística en la demanda.</a:t>
          </a:r>
        </a:p>
      </dsp:txBody>
      <dsp:txXfrm>
        <a:off x="2996266" y="3102567"/>
        <a:ext cx="2718581" cy="1008593"/>
      </dsp:txXfrm>
    </dsp:sp>
    <dsp:sp modelId="{9CF01B68-6855-4757-BB25-C37EFE7718EF}">
      <dsp:nvSpPr>
        <dsp:cNvPr id="0" name=""/>
        <dsp:cNvSpPr/>
      </dsp:nvSpPr>
      <dsp:spPr>
        <a:xfrm>
          <a:off x="5986821" y="1233491"/>
          <a:ext cx="2718581" cy="1873102"/>
        </a:xfrm>
        <a:prstGeom prst="roundRect">
          <a:avLst/>
        </a:prstGeom>
        <a:blipFill>
          <a:blip xmlns:r="http://schemas.openxmlformats.org/officeDocument/2006/relationships"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1000" b="-1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2E944B-EF01-43DE-97F4-C9EE373357C9}">
      <dsp:nvSpPr>
        <dsp:cNvPr id="0" name=""/>
        <dsp:cNvSpPr/>
      </dsp:nvSpPr>
      <dsp:spPr>
        <a:xfrm>
          <a:off x="5986821" y="3102567"/>
          <a:ext cx="2718581" cy="1008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kern="1200" dirty="0" err="1"/>
            <a:t>Aperture</a:t>
          </a:r>
          <a:r>
            <a:rPr lang="es-EC" sz="1400" kern="1200" dirty="0"/>
            <a:t> y facilite proyectos turísticos por medio de capacitaciones a los pobladores para dar a conocer a nivel general los recorridos que ofrece el lugar como su correcta promoción turística.</a:t>
          </a:r>
        </a:p>
      </dsp:txBody>
      <dsp:txXfrm>
        <a:off x="5986821" y="3102567"/>
        <a:ext cx="2718581" cy="1008593"/>
      </dsp:txXfrm>
    </dsp:sp>
    <dsp:sp modelId="{87E90365-BF38-4462-B0BB-F2D70DEDB4CF}">
      <dsp:nvSpPr>
        <dsp:cNvPr id="0" name=""/>
        <dsp:cNvSpPr/>
      </dsp:nvSpPr>
      <dsp:spPr>
        <a:xfrm>
          <a:off x="8977375" y="1229464"/>
          <a:ext cx="2718581" cy="1873102"/>
        </a:xfrm>
        <a:prstGeom prst="roundRect">
          <a:avLst/>
        </a:prstGeom>
        <a:blipFill>
          <a:blip xmlns:r="http://schemas.openxmlformats.org/officeDocument/2006/relationships"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a:stretch>
            <a:fillRect t="-14000" b="-14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64183B-D851-479A-AAA6-C7BDF5D1E695}">
      <dsp:nvSpPr>
        <dsp:cNvPr id="0" name=""/>
        <dsp:cNvSpPr/>
      </dsp:nvSpPr>
      <dsp:spPr>
        <a:xfrm>
          <a:off x="8977375" y="3102567"/>
          <a:ext cx="2718581" cy="10085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s-EC" sz="1400" kern="1200" dirty="0"/>
            <a:t>Aumento de participación del GAD municipal con la comunidad con el seguimiento de las capacitaciones con el fin de brindar un servicio que genere mayor satisfacción a los visitantes.</a:t>
          </a:r>
        </a:p>
      </dsp:txBody>
      <dsp:txXfrm>
        <a:off x="8977375" y="3102567"/>
        <a:ext cx="2718581" cy="10085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6E0666-5AD4-42C0-A5F6-058144D31714}">
      <dsp:nvSpPr>
        <dsp:cNvPr id="0" name=""/>
        <dsp:cNvSpPr/>
      </dsp:nvSpPr>
      <dsp:spPr>
        <a:xfrm rot="5400000">
          <a:off x="217176" y="1590003"/>
          <a:ext cx="817511" cy="930707"/>
        </a:xfrm>
        <a:prstGeom prst="bentUpArrow">
          <a:avLst>
            <a:gd name="adj1" fmla="val 32840"/>
            <a:gd name="adj2" fmla="val 25000"/>
            <a:gd name="adj3" fmla="val 35780"/>
          </a:avLst>
        </a:prstGeom>
        <a:solidFill>
          <a:schemeClr val="accent3">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FD92D2-6113-4452-90F4-22A9509D33CD}">
      <dsp:nvSpPr>
        <dsp:cNvPr id="0" name=""/>
        <dsp:cNvSpPr/>
      </dsp:nvSpPr>
      <dsp:spPr>
        <a:xfrm>
          <a:off x="585" y="683776"/>
          <a:ext cx="1376208" cy="963300"/>
        </a:xfrm>
        <a:prstGeom prst="roundRect">
          <a:avLst>
            <a:gd name="adj" fmla="val 16670"/>
          </a:avLst>
        </a:prstGeom>
        <a:solidFill>
          <a:schemeClr val="accent3">
            <a:shade val="8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t>Identificar</a:t>
          </a:r>
        </a:p>
      </dsp:txBody>
      <dsp:txXfrm>
        <a:off x="47618" y="730809"/>
        <a:ext cx="1282142" cy="869234"/>
      </dsp:txXfrm>
    </dsp:sp>
    <dsp:sp modelId="{AA15C472-7572-4C7D-B704-009A3C1B8CC8}">
      <dsp:nvSpPr>
        <dsp:cNvPr id="0" name=""/>
        <dsp:cNvSpPr/>
      </dsp:nvSpPr>
      <dsp:spPr>
        <a:xfrm>
          <a:off x="1376794" y="775648"/>
          <a:ext cx="1000922" cy="778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57150" lvl="1" indent="-57150" algn="l" defTabSz="444500">
            <a:lnSpc>
              <a:spcPct val="90000"/>
            </a:lnSpc>
            <a:spcBef>
              <a:spcPct val="0"/>
            </a:spcBef>
            <a:spcAft>
              <a:spcPct val="15000"/>
            </a:spcAft>
            <a:buChar char="•"/>
          </a:pPr>
          <a:r>
            <a:rPr lang="es-EC" sz="1000" kern="1200" dirty="0"/>
            <a:t>Factores económicos, ambientales y socio culturales </a:t>
          </a:r>
        </a:p>
      </dsp:txBody>
      <dsp:txXfrm>
        <a:off x="1376794" y="775648"/>
        <a:ext cx="1000922" cy="778582"/>
      </dsp:txXfrm>
    </dsp:sp>
    <dsp:sp modelId="{AD000786-01B0-4917-B8FD-6B56EC566009}">
      <dsp:nvSpPr>
        <dsp:cNvPr id="0" name=""/>
        <dsp:cNvSpPr/>
      </dsp:nvSpPr>
      <dsp:spPr>
        <a:xfrm rot="5400000">
          <a:off x="1358199" y="2672108"/>
          <a:ext cx="817511" cy="930707"/>
        </a:xfrm>
        <a:prstGeom prst="bentUpArrow">
          <a:avLst>
            <a:gd name="adj1" fmla="val 32840"/>
            <a:gd name="adj2" fmla="val 25000"/>
            <a:gd name="adj3" fmla="val 35780"/>
          </a:avLst>
        </a:prstGeom>
        <a:solidFill>
          <a:schemeClr val="accent3">
            <a:tint val="50000"/>
            <a:hueOff val="-92937"/>
            <a:satOff val="-2715"/>
            <a:lumOff val="984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4F7455-6DEE-4849-84E4-AD67A16C16EB}">
      <dsp:nvSpPr>
        <dsp:cNvPr id="0" name=""/>
        <dsp:cNvSpPr/>
      </dsp:nvSpPr>
      <dsp:spPr>
        <a:xfrm>
          <a:off x="1141608" y="1765881"/>
          <a:ext cx="1376208" cy="963300"/>
        </a:xfrm>
        <a:prstGeom prst="roundRect">
          <a:avLst>
            <a:gd name="adj" fmla="val 16670"/>
          </a:avLst>
        </a:prstGeom>
        <a:solidFill>
          <a:schemeClr val="accent3">
            <a:shade val="80000"/>
            <a:hueOff val="-186536"/>
            <a:satOff val="-3008"/>
            <a:lumOff val="1513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t>Describir</a:t>
          </a:r>
        </a:p>
      </dsp:txBody>
      <dsp:txXfrm>
        <a:off x="1188641" y="1812914"/>
        <a:ext cx="1282142" cy="869234"/>
      </dsp:txXfrm>
    </dsp:sp>
    <dsp:sp modelId="{92726D11-5B0B-4EEA-8890-114F9750E84F}">
      <dsp:nvSpPr>
        <dsp:cNvPr id="0" name=""/>
        <dsp:cNvSpPr/>
      </dsp:nvSpPr>
      <dsp:spPr>
        <a:xfrm>
          <a:off x="2517816" y="1857753"/>
          <a:ext cx="1000922" cy="778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57150" lvl="1" indent="-57150" algn="l" defTabSz="444500">
            <a:lnSpc>
              <a:spcPct val="90000"/>
            </a:lnSpc>
            <a:spcBef>
              <a:spcPct val="0"/>
            </a:spcBef>
            <a:spcAft>
              <a:spcPct val="15000"/>
            </a:spcAft>
            <a:buChar char="•"/>
          </a:pPr>
          <a:r>
            <a:rPr lang="es-EC" sz="1000" kern="1200" dirty="0"/>
            <a:t>Turismo comunitario </a:t>
          </a:r>
        </a:p>
      </dsp:txBody>
      <dsp:txXfrm>
        <a:off x="2517816" y="1857753"/>
        <a:ext cx="1000922" cy="778582"/>
      </dsp:txXfrm>
    </dsp:sp>
    <dsp:sp modelId="{A90C8859-3AA9-496C-AD05-9D962E2B69AB}">
      <dsp:nvSpPr>
        <dsp:cNvPr id="0" name=""/>
        <dsp:cNvSpPr/>
      </dsp:nvSpPr>
      <dsp:spPr>
        <a:xfrm>
          <a:off x="2282631" y="2847985"/>
          <a:ext cx="1376208" cy="963300"/>
        </a:xfrm>
        <a:prstGeom prst="roundRect">
          <a:avLst>
            <a:gd name="adj" fmla="val 16670"/>
          </a:avLst>
        </a:prstGeom>
        <a:solidFill>
          <a:schemeClr val="accent3">
            <a:shade val="80000"/>
            <a:hueOff val="-373072"/>
            <a:satOff val="-6016"/>
            <a:lumOff val="3026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s-EC" sz="1900" kern="1200" dirty="0"/>
            <a:t>Proponer</a:t>
          </a:r>
        </a:p>
      </dsp:txBody>
      <dsp:txXfrm>
        <a:off x="2329664" y="2895018"/>
        <a:ext cx="1282142" cy="869234"/>
      </dsp:txXfrm>
    </dsp:sp>
    <dsp:sp modelId="{BD52A709-2A42-4CA0-B200-59439E247FBC}">
      <dsp:nvSpPr>
        <dsp:cNvPr id="0" name=""/>
        <dsp:cNvSpPr/>
      </dsp:nvSpPr>
      <dsp:spPr>
        <a:xfrm>
          <a:off x="3658839" y="2939858"/>
          <a:ext cx="1000922" cy="778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57150" lvl="1" indent="-57150" algn="l" defTabSz="400050">
            <a:lnSpc>
              <a:spcPct val="90000"/>
            </a:lnSpc>
            <a:spcBef>
              <a:spcPct val="0"/>
            </a:spcBef>
            <a:spcAft>
              <a:spcPct val="15000"/>
            </a:spcAft>
            <a:buChar char="•"/>
          </a:pPr>
          <a:r>
            <a:rPr lang="es-EC" sz="900" kern="1200" dirty="0"/>
            <a:t>Estrategias</a:t>
          </a:r>
        </a:p>
        <a:p>
          <a:pPr marL="57150" lvl="1" indent="-57150" algn="l" defTabSz="400050">
            <a:lnSpc>
              <a:spcPct val="90000"/>
            </a:lnSpc>
            <a:spcBef>
              <a:spcPct val="0"/>
            </a:spcBef>
            <a:spcAft>
              <a:spcPct val="15000"/>
            </a:spcAft>
            <a:buChar char="•"/>
          </a:pPr>
          <a:r>
            <a:rPr lang="es-EC" sz="900" kern="1200" dirty="0"/>
            <a:t>Potencializando el turismo comunitario </a:t>
          </a:r>
        </a:p>
      </dsp:txBody>
      <dsp:txXfrm>
        <a:off x="3658839" y="2939858"/>
        <a:ext cx="1000922" cy="7785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F82FCB-26E6-4CFE-867E-E33CF80E5DC7}">
      <dsp:nvSpPr>
        <dsp:cNvPr id="0" name=""/>
        <dsp:cNvSpPr/>
      </dsp:nvSpPr>
      <dsp:spPr>
        <a:xfrm>
          <a:off x="2375823" y="3481851"/>
          <a:ext cx="474190" cy="1019509"/>
        </a:xfrm>
        <a:custGeom>
          <a:avLst/>
          <a:gdLst/>
          <a:ahLst/>
          <a:cxnLst/>
          <a:rect l="0" t="0" r="0" b="0"/>
          <a:pathLst>
            <a:path>
              <a:moveTo>
                <a:pt x="0" y="0"/>
              </a:moveTo>
              <a:lnTo>
                <a:pt x="237095" y="0"/>
              </a:lnTo>
              <a:lnTo>
                <a:pt x="237095" y="1019509"/>
              </a:lnTo>
              <a:lnTo>
                <a:pt x="474190" y="1019509"/>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20EFF5-3E49-4268-B104-A51972B59F6C}">
      <dsp:nvSpPr>
        <dsp:cNvPr id="0" name=""/>
        <dsp:cNvSpPr/>
      </dsp:nvSpPr>
      <dsp:spPr>
        <a:xfrm>
          <a:off x="2375823" y="3436131"/>
          <a:ext cx="474190" cy="91440"/>
        </a:xfrm>
        <a:custGeom>
          <a:avLst/>
          <a:gdLst/>
          <a:ahLst/>
          <a:cxnLst/>
          <a:rect l="0" t="0" r="0" b="0"/>
          <a:pathLst>
            <a:path>
              <a:moveTo>
                <a:pt x="0" y="45720"/>
              </a:moveTo>
              <a:lnTo>
                <a:pt x="474190" y="45720"/>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2D8CB4B-C7AC-420B-8301-20D63BE0E806}">
      <dsp:nvSpPr>
        <dsp:cNvPr id="0" name=""/>
        <dsp:cNvSpPr/>
      </dsp:nvSpPr>
      <dsp:spPr>
        <a:xfrm>
          <a:off x="2375823" y="2462341"/>
          <a:ext cx="474190" cy="1019509"/>
        </a:xfrm>
        <a:custGeom>
          <a:avLst/>
          <a:gdLst/>
          <a:ahLst/>
          <a:cxnLst/>
          <a:rect l="0" t="0" r="0" b="0"/>
          <a:pathLst>
            <a:path>
              <a:moveTo>
                <a:pt x="0" y="1019509"/>
              </a:moveTo>
              <a:lnTo>
                <a:pt x="237095" y="1019509"/>
              </a:lnTo>
              <a:lnTo>
                <a:pt x="237095" y="0"/>
              </a:lnTo>
              <a:lnTo>
                <a:pt x="474190" y="0"/>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8CFCFA-5C6B-4C63-A92C-4982D0FE9AEC}">
      <dsp:nvSpPr>
        <dsp:cNvPr id="0" name=""/>
        <dsp:cNvSpPr/>
      </dsp:nvSpPr>
      <dsp:spPr>
        <a:xfrm>
          <a:off x="2375823" y="982596"/>
          <a:ext cx="474190" cy="91440"/>
        </a:xfrm>
        <a:custGeom>
          <a:avLst/>
          <a:gdLst/>
          <a:ahLst/>
          <a:cxnLst/>
          <a:rect l="0" t="0" r="0" b="0"/>
          <a:pathLst>
            <a:path>
              <a:moveTo>
                <a:pt x="0" y="45720"/>
              </a:moveTo>
              <a:lnTo>
                <a:pt x="474190" y="45720"/>
              </a:lnTo>
            </a:path>
          </a:pathLst>
        </a:custGeom>
        <a:noFill/>
        <a:ln w="19050" cap="rnd"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160B97-8164-4E05-B5EA-81B97B0984D5}">
      <dsp:nvSpPr>
        <dsp:cNvPr id="0" name=""/>
        <dsp:cNvSpPr/>
      </dsp:nvSpPr>
      <dsp:spPr>
        <a:xfrm>
          <a:off x="4870" y="666746"/>
          <a:ext cx="2370953" cy="723140"/>
        </a:xfrm>
        <a:prstGeom prst="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Época de los 90´s Siglo XX por la Organización de las Naciones Unidas</a:t>
          </a:r>
        </a:p>
      </dsp:txBody>
      <dsp:txXfrm>
        <a:off x="4870" y="666746"/>
        <a:ext cx="2370953" cy="723140"/>
      </dsp:txXfrm>
    </dsp:sp>
    <dsp:sp modelId="{6A7E0B18-4EF9-4104-BE01-5DA96F376D93}">
      <dsp:nvSpPr>
        <dsp:cNvPr id="0" name=""/>
        <dsp:cNvSpPr/>
      </dsp:nvSpPr>
      <dsp:spPr>
        <a:xfrm>
          <a:off x="2850014" y="252231"/>
          <a:ext cx="3651931" cy="1552170"/>
        </a:xfrm>
        <a:prstGeom prst="rect">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Un esfuerzo organizado para mejorar las condiciones de vida de una comunidad y la capacidad de integración comunitaria y autodirección</a:t>
          </a:r>
        </a:p>
      </dsp:txBody>
      <dsp:txXfrm>
        <a:off x="2850014" y="252231"/>
        <a:ext cx="3651931" cy="1552170"/>
      </dsp:txXfrm>
    </dsp:sp>
    <dsp:sp modelId="{B2AEB807-7B6B-46E1-9EA6-0D820835A3FC}">
      <dsp:nvSpPr>
        <dsp:cNvPr id="0" name=""/>
        <dsp:cNvSpPr/>
      </dsp:nvSpPr>
      <dsp:spPr>
        <a:xfrm>
          <a:off x="4870" y="3120281"/>
          <a:ext cx="2370953" cy="723140"/>
        </a:xfrm>
        <a:prstGeom prst="rect">
          <a:avLst/>
        </a:prstGeom>
        <a:gradFill rotWithShape="0">
          <a:gsLst>
            <a:gs pos="0">
              <a:schemeClr val="accent2">
                <a:hueOff val="0"/>
                <a:satOff val="0"/>
                <a:lumOff val="0"/>
                <a:alphaOff val="0"/>
                <a:tint val="65000"/>
                <a:lumMod val="110000"/>
              </a:schemeClr>
            </a:gs>
            <a:gs pos="88000">
              <a:schemeClr val="accent2">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C" sz="1600" kern="1200" dirty="0"/>
            <a:t>3 pilares del desarrollo integral</a:t>
          </a:r>
        </a:p>
      </dsp:txBody>
      <dsp:txXfrm>
        <a:off x="4870" y="3120281"/>
        <a:ext cx="2370953" cy="723140"/>
      </dsp:txXfrm>
    </dsp:sp>
    <dsp:sp modelId="{61E5E6F0-18CC-49BD-A7BA-BD02755373D9}">
      <dsp:nvSpPr>
        <dsp:cNvPr id="0" name=""/>
        <dsp:cNvSpPr/>
      </dsp:nvSpPr>
      <dsp:spPr>
        <a:xfrm>
          <a:off x="2850014" y="2100771"/>
          <a:ext cx="2370953" cy="723140"/>
        </a:xfrm>
        <a:prstGeom prst="rect">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Sostenibilidad Económica </a:t>
          </a:r>
          <a:endParaRPr lang="es-EC" sz="1600" kern="1200" dirty="0"/>
        </a:p>
      </dsp:txBody>
      <dsp:txXfrm>
        <a:off x="2850014" y="2100771"/>
        <a:ext cx="2370953" cy="723140"/>
      </dsp:txXfrm>
    </dsp:sp>
    <dsp:sp modelId="{9A0C8670-91C4-4ADA-9768-5E1095500DBD}">
      <dsp:nvSpPr>
        <dsp:cNvPr id="0" name=""/>
        <dsp:cNvSpPr/>
      </dsp:nvSpPr>
      <dsp:spPr>
        <a:xfrm>
          <a:off x="2850014" y="3120281"/>
          <a:ext cx="2370953" cy="723140"/>
        </a:xfrm>
        <a:prstGeom prst="rect">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Sostenibilidad Social</a:t>
          </a:r>
          <a:endParaRPr lang="es-EC" sz="1600" kern="1200" dirty="0"/>
        </a:p>
      </dsp:txBody>
      <dsp:txXfrm>
        <a:off x="2850014" y="3120281"/>
        <a:ext cx="2370953" cy="723140"/>
      </dsp:txXfrm>
    </dsp:sp>
    <dsp:sp modelId="{96A5EB1C-3083-4D3D-8E73-6FDE689459D6}">
      <dsp:nvSpPr>
        <dsp:cNvPr id="0" name=""/>
        <dsp:cNvSpPr/>
      </dsp:nvSpPr>
      <dsp:spPr>
        <a:xfrm>
          <a:off x="2850014" y="4139791"/>
          <a:ext cx="2370953" cy="723140"/>
        </a:xfrm>
        <a:prstGeom prst="rect">
          <a:avLst/>
        </a:prstGeom>
        <a:gradFill rotWithShape="0">
          <a:gsLst>
            <a:gs pos="0">
              <a:schemeClr val="accent4">
                <a:hueOff val="0"/>
                <a:satOff val="0"/>
                <a:lumOff val="0"/>
                <a:alphaOff val="0"/>
                <a:tint val="65000"/>
                <a:lumMod val="110000"/>
              </a:schemeClr>
            </a:gs>
            <a:gs pos="88000">
              <a:schemeClr val="accent4">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ES" sz="1600" kern="1200" dirty="0"/>
            <a:t>Sostenibilidad Ambiental</a:t>
          </a:r>
          <a:endParaRPr lang="es-EC" sz="1600" kern="1200" dirty="0"/>
        </a:p>
      </dsp:txBody>
      <dsp:txXfrm>
        <a:off x="2850014" y="4139791"/>
        <a:ext cx="2370953" cy="7231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86939-D0F4-4A52-8924-4AD6CEC8F4E3}">
      <dsp:nvSpPr>
        <dsp:cNvPr id="0" name=""/>
        <dsp:cNvSpPr/>
      </dsp:nvSpPr>
      <dsp:spPr>
        <a:xfrm rot="5400000">
          <a:off x="5501882" y="-2071439"/>
          <a:ext cx="1321965" cy="5800344"/>
        </a:xfrm>
        <a:prstGeom prst="round2SameRect">
          <a:avLst/>
        </a:prstGeom>
        <a:solidFill>
          <a:schemeClr val="lt1">
            <a:alpha val="90000"/>
            <a:tint val="40000"/>
            <a:hueOff val="0"/>
            <a:satOff val="0"/>
            <a:lumOff val="0"/>
            <a:alphaOff val="0"/>
          </a:schemeClr>
        </a:solidFill>
        <a:ln w="19050"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a:t>El turismo debe ser rentable</a:t>
          </a:r>
        </a:p>
        <a:p>
          <a:pPr marL="228600" lvl="1" indent="-228600" algn="l" defTabSz="889000">
            <a:lnSpc>
              <a:spcPct val="90000"/>
            </a:lnSpc>
            <a:spcBef>
              <a:spcPct val="0"/>
            </a:spcBef>
            <a:spcAft>
              <a:spcPct val="15000"/>
            </a:spcAft>
            <a:buChar char="•"/>
          </a:pPr>
          <a:r>
            <a:rPr lang="es-EC" sz="2000" kern="1200" dirty="0"/>
            <a:t>La comunidad va a querer obtener réditos económicos que les permita vivir del turismo como su actividad principal</a:t>
          </a:r>
        </a:p>
      </dsp:txBody>
      <dsp:txXfrm rot="-5400000">
        <a:off x="3262693" y="232283"/>
        <a:ext cx="5735811" cy="1192899"/>
      </dsp:txXfrm>
    </dsp:sp>
    <dsp:sp modelId="{0B1BF8AD-C076-450B-8D1E-4FDF22C8386E}">
      <dsp:nvSpPr>
        <dsp:cNvPr id="0" name=""/>
        <dsp:cNvSpPr/>
      </dsp:nvSpPr>
      <dsp:spPr>
        <a:xfrm>
          <a:off x="0" y="2503"/>
          <a:ext cx="3262693" cy="1652457"/>
        </a:xfrm>
        <a:prstGeom prst="round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s-EC" sz="4000" kern="1200" dirty="0"/>
            <a:t>Económica. </a:t>
          </a:r>
        </a:p>
      </dsp:txBody>
      <dsp:txXfrm>
        <a:off x="80666" y="83169"/>
        <a:ext cx="3101361" cy="1491125"/>
      </dsp:txXfrm>
    </dsp:sp>
    <dsp:sp modelId="{598729F1-1CD9-4B95-964B-0692100980B6}">
      <dsp:nvSpPr>
        <dsp:cNvPr id="0" name=""/>
        <dsp:cNvSpPr/>
      </dsp:nvSpPr>
      <dsp:spPr>
        <a:xfrm rot="5400000">
          <a:off x="5501882" y="-336359"/>
          <a:ext cx="1321965" cy="5800344"/>
        </a:xfrm>
        <a:prstGeom prst="round2SameRect">
          <a:avLst/>
        </a:prstGeom>
        <a:solidFill>
          <a:schemeClr val="lt1">
            <a:alpha val="90000"/>
            <a:tint val="40000"/>
            <a:hueOff val="0"/>
            <a:satOff val="0"/>
            <a:lumOff val="0"/>
            <a:alphaOff val="0"/>
          </a:schemeClr>
        </a:solidFill>
        <a:ln w="19050"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a:t> El intercambio de experiencias que propicien el enriquecimiento cultural tanto de los visitantes como de la comunidad</a:t>
          </a:r>
        </a:p>
      </dsp:txBody>
      <dsp:txXfrm rot="-5400000">
        <a:off x="3262693" y="1967363"/>
        <a:ext cx="5735811" cy="1192899"/>
      </dsp:txXfrm>
    </dsp:sp>
    <dsp:sp modelId="{35EA1228-A0E1-4021-8349-F3B779286E52}">
      <dsp:nvSpPr>
        <dsp:cNvPr id="0" name=""/>
        <dsp:cNvSpPr/>
      </dsp:nvSpPr>
      <dsp:spPr>
        <a:xfrm>
          <a:off x="0" y="1737583"/>
          <a:ext cx="3262693" cy="1652457"/>
        </a:xfrm>
        <a:prstGeom prst="round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s-EC" sz="4000" kern="1200" dirty="0"/>
            <a:t>Social. - </a:t>
          </a:r>
        </a:p>
      </dsp:txBody>
      <dsp:txXfrm>
        <a:off x="80666" y="1818249"/>
        <a:ext cx="3101361" cy="1491125"/>
      </dsp:txXfrm>
    </dsp:sp>
    <dsp:sp modelId="{EE69A6A5-B225-4CD0-9039-BE342371B3C0}">
      <dsp:nvSpPr>
        <dsp:cNvPr id="0" name=""/>
        <dsp:cNvSpPr/>
      </dsp:nvSpPr>
      <dsp:spPr>
        <a:xfrm rot="5400000">
          <a:off x="5501882" y="1342351"/>
          <a:ext cx="1321965" cy="5800344"/>
        </a:xfrm>
        <a:prstGeom prst="round2SameRect">
          <a:avLst/>
        </a:prstGeom>
        <a:solidFill>
          <a:schemeClr val="lt1">
            <a:alpha val="90000"/>
            <a:tint val="40000"/>
            <a:hueOff val="0"/>
            <a:satOff val="0"/>
            <a:lumOff val="0"/>
            <a:alphaOff val="0"/>
          </a:schemeClr>
        </a:solidFill>
        <a:ln w="19050"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a:t>El uso de los espacios debe darse sin comprometer la posibilidad de que las futuras generaciones convivan en el mismo entorno</a:t>
          </a:r>
        </a:p>
      </dsp:txBody>
      <dsp:txXfrm rot="-5400000">
        <a:off x="3262693" y="3646074"/>
        <a:ext cx="5735811" cy="1192899"/>
      </dsp:txXfrm>
    </dsp:sp>
    <dsp:sp modelId="{A4A84472-CE6B-4F8A-A212-BC48C19BD441}">
      <dsp:nvSpPr>
        <dsp:cNvPr id="0" name=""/>
        <dsp:cNvSpPr/>
      </dsp:nvSpPr>
      <dsp:spPr>
        <a:xfrm>
          <a:off x="0" y="3472664"/>
          <a:ext cx="3262693" cy="1652457"/>
        </a:xfrm>
        <a:prstGeom prst="roundRect">
          <a:avLst/>
        </a:prstGeom>
        <a:solidFill>
          <a:schemeClr val="lt1">
            <a:hueOff val="0"/>
            <a:satOff val="0"/>
            <a:lumOff val="0"/>
            <a:alphaOff val="0"/>
          </a:schemeClr>
        </a:solidFill>
        <a:ln w="19050"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76200" rIns="152400" bIns="76200" numCol="1" spcCol="1270" anchor="ctr" anchorCtr="0">
          <a:noAutofit/>
        </a:bodyPr>
        <a:lstStyle/>
        <a:p>
          <a:pPr marL="0" lvl="0" indent="0" algn="ctr" defTabSz="1778000">
            <a:lnSpc>
              <a:spcPct val="90000"/>
            </a:lnSpc>
            <a:spcBef>
              <a:spcPct val="0"/>
            </a:spcBef>
            <a:spcAft>
              <a:spcPct val="35000"/>
            </a:spcAft>
            <a:buNone/>
          </a:pPr>
          <a:r>
            <a:rPr lang="es-EC" sz="4000" kern="1200" dirty="0"/>
            <a:t>Ambiental. </a:t>
          </a:r>
        </a:p>
      </dsp:txBody>
      <dsp:txXfrm>
        <a:off x="80666" y="3553330"/>
        <a:ext cx="3101361" cy="14911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3B927-C08E-4B44-87B6-765A9B7060D0}">
      <dsp:nvSpPr>
        <dsp:cNvPr id="0" name=""/>
        <dsp:cNvSpPr/>
      </dsp:nvSpPr>
      <dsp:spPr>
        <a:xfrm>
          <a:off x="0" y="4378711"/>
          <a:ext cx="7323666" cy="957954"/>
        </a:xfrm>
        <a:prstGeom prst="rec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kern="1200" dirty="0"/>
            <a:t>Federación Plurinacional de Turismo Comunitario del Ecuador (FEPTCE)  </a:t>
          </a:r>
          <a:r>
            <a:rPr lang="es-ES" sz="1400" kern="1200" dirty="0" err="1"/>
            <a:t>Procasur</a:t>
          </a:r>
          <a:r>
            <a:rPr lang="es-ES" sz="1400" kern="1200" dirty="0"/>
            <a:t> 2011</a:t>
          </a:r>
        </a:p>
      </dsp:txBody>
      <dsp:txXfrm>
        <a:off x="0" y="4378711"/>
        <a:ext cx="7323666" cy="517295"/>
      </dsp:txXfrm>
    </dsp:sp>
    <dsp:sp modelId="{72B2D587-9D17-4DE2-8F40-1F69B54B362D}">
      <dsp:nvSpPr>
        <dsp:cNvPr id="0" name=""/>
        <dsp:cNvSpPr/>
      </dsp:nvSpPr>
      <dsp:spPr>
        <a:xfrm>
          <a:off x="0" y="4876847"/>
          <a:ext cx="7323666" cy="440659"/>
        </a:xfrm>
        <a:prstGeom prst="rect">
          <a:avLst/>
        </a:prstGeom>
        <a:solidFill>
          <a:schemeClr val="accent3">
            <a:alpha val="90000"/>
            <a:tint val="40000"/>
            <a:hueOff val="0"/>
            <a:satOff val="0"/>
            <a:lumOff val="0"/>
            <a:alphaOff val="0"/>
          </a:schemeClr>
        </a:solidFill>
        <a:ln w="12700" cap="rnd"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s-ES" sz="1300" kern="1200" dirty="0"/>
            <a:t>Art. 2 R</a:t>
          </a:r>
          <a:r>
            <a:rPr lang="es-EC" sz="1300" kern="1200" dirty="0" err="1"/>
            <a:t>egistro</a:t>
          </a:r>
          <a:r>
            <a:rPr lang="es-EC" sz="1300" kern="1200" dirty="0"/>
            <a:t> único de todos los centros turísticos comunitarios y art 5 promoción -oferta turística recursos naturales, conservación identidad cultural y seguridad </a:t>
          </a:r>
          <a:endParaRPr lang="es-ES" sz="1300" kern="1200" dirty="0"/>
        </a:p>
      </dsp:txBody>
      <dsp:txXfrm>
        <a:off x="0" y="4876847"/>
        <a:ext cx="7323666" cy="440659"/>
      </dsp:txXfrm>
    </dsp:sp>
    <dsp:sp modelId="{98E7AE4B-B591-4392-A81B-A3FA07EB2915}">
      <dsp:nvSpPr>
        <dsp:cNvPr id="0" name=""/>
        <dsp:cNvSpPr/>
      </dsp:nvSpPr>
      <dsp:spPr>
        <a:xfrm rot="10800000">
          <a:off x="0" y="2919745"/>
          <a:ext cx="7323666" cy="1473334"/>
        </a:xfrm>
        <a:prstGeom prst="upArrowCallou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kern="1200" dirty="0"/>
            <a:t>Plan Nacional de Desarrollo Toda una Vida (2017-2021)	</a:t>
          </a:r>
        </a:p>
      </dsp:txBody>
      <dsp:txXfrm rot="-10800000">
        <a:off x="0" y="2919745"/>
        <a:ext cx="7323666" cy="517140"/>
      </dsp:txXfrm>
    </dsp:sp>
    <dsp:sp modelId="{44DC44D3-0120-4FF7-9AD6-68A6319FFFD7}">
      <dsp:nvSpPr>
        <dsp:cNvPr id="0" name=""/>
        <dsp:cNvSpPr/>
      </dsp:nvSpPr>
      <dsp:spPr>
        <a:xfrm>
          <a:off x="0" y="3436886"/>
          <a:ext cx="7323666" cy="440527"/>
        </a:xfrm>
        <a:prstGeom prst="rect">
          <a:avLst/>
        </a:prstGeom>
        <a:solidFill>
          <a:schemeClr val="accent3">
            <a:alpha val="90000"/>
            <a:tint val="40000"/>
            <a:hueOff val="0"/>
            <a:satOff val="0"/>
            <a:lumOff val="0"/>
            <a:alphaOff val="0"/>
          </a:schemeClr>
        </a:solidFill>
        <a:ln w="12700" cap="rnd"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s-ES" sz="1300" kern="1200" dirty="0" err="1"/>
            <a:t>Obj</a:t>
          </a:r>
          <a:r>
            <a:rPr lang="es-ES" sz="1300" kern="1200" dirty="0"/>
            <a:t>. 2 Apoya a los centros comunitarios como actividad económica   y </a:t>
          </a:r>
          <a:r>
            <a:rPr lang="es-ES" sz="1300" kern="1200" dirty="0" err="1"/>
            <a:t>Obj</a:t>
          </a:r>
          <a:r>
            <a:rPr lang="es-ES" sz="1300" kern="1200" dirty="0"/>
            <a:t> 5 del eje 2  Impulsar la productividad y competitividad para el crecimiento económico sostenible                           </a:t>
          </a:r>
        </a:p>
      </dsp:txBody>
      <dsp:txXfrm>
        <a:off x="0" y="3436886"/>
        <a:ext cx="7323666" cy="440527"/>
      </dsp:txXfrm>
    </dsp:sp>
    <dsp:sp modelId="{473176D0-3811-4EA2-B536-15F32D892D5B}">
      <dsp:nvSpPr>
        <dsp:cNvPr id="0" name=""/>
        <dsp:cNvSpPr/>
      </dsp:nvSpPr>
      <dsp:spPr>
        <a:xfrm rot="10800000">
          <a:off x="0" y="1460780"/>
          <a:ext cx="7323666" cy="1473334"/>
        </a:xfrm>
        <a:prstGeom prst="upArrowCallou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kern="1200" dirty="0"/>
            <a:t>Ley de Turismo 2012</a:t>
          </a:r>
          <a:endParaRPr lang="es-EC" sz="1400" kern="1200" dirty="0"/>
        </a:p>
      </dsp:txBody>
      <dsp:txXfrm rot="-10800000">
        <a:off x="0" y="1460780"/>
        <a:ext cx="7323666" cy="517140"/>
      </dsp:txXfrm>
    </dsp:sp>
    <dsp:sp modelId="{2723A20D-892A-4D37-BB1E-449FF6C5F777}">
      <dsp:nvSpPr>
        <dsp:cNvPr id="0" name=""/>
        <dsp:cNvSpPr/>
      </dsp:nvSpPr>
      <dsp:spPr>
        <a:xfrm>
          <a:off x="0" y="1977920"/>
          <a:ext cx="7323666" cy="440527"/>
        </a:xfrm>
        <a:prstGeom prst="rect">
          <a:avLst/>
        </a:prstGeom>
        <a:solidFill>
          <a:schemeClr val="accent3">
            <a:alpha val="90000"/>
            <a:tint val="40000"/>
            <a:hueOff val="0"/>
            <a:satOff val="0"/>
            <a:lumOff val="0"/>
            <a:alphaOff val="0"/>
          </a:schemeClr>
        </a:solidFill>
        <a:ln w="12700" cap="rnd"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s-ES" sz="1300" kern="1200" dirty="0"/>
            <a:t>Art 3 y 4  Iniciativa y participación y el estado de la promoción del producto turístico </a:t>
          </a:r>
          <a:endParaRPr lang="es-EC" sz="1300" kern="1200" dirty="0"/>
        </a:p>
      </dsp:txBody>
      <dsp:txXfrm>
        <a:off x="0" y="1977920"/>
        <a:ext cx="7323666" cy="440527"/>
      </dsp:txXfrm>
    </dsp:sp>
    <dsp:sp modelId="{3F79CE56-7D9D-4796-9AC7-CBB5FCBFEEE9}">
      <dsp:nvSpPr>
        <dsp:cNvPr id="0" name=""/>
        <dsp:cNvSpPr/>
      </dsp:nvSpPr>
      <dsp:spPr>
        <a:xfrm rot="10800000">
          <a:off x="0" y="1814"/>
          <a:ext cx="7323666" cy="1473334"/>
        </a:xfrm>
        <a:prstGeom prst="upArrowCallout">
          <a:avLst/>
        </a:prstGeom>
        <a:gradFill rotWithShape="0">
          <a:gsLst>
            <a:gs pos="0">
              <a:schemeClr val="accent3">
                <a:hueOff val="0"/>
                <a:satOff val="0"/>
                <a:lumOff val="0"/>
                <a:alphaOff val="0"/>
                <a:tint val="65000"/>
                <a:lumMod val="110000"/>
              </a:schemeClr>
            </a:gs>
            <a:gs pos="88000">
              <a:schemeClr val="accent3">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C" sz="1400" kern="1200" dirty="0"/>
            <a:t>Constitución de la República del Ecuador 2008</a:t>
          </a:r>
        </a:p>
      </dsp:txBody>
      <dsp:txXfrm rot="-10800000">
        <a:off x="0" y="1814"/>
        <a:ext cx="7323666" cy="517140"/>
      </dsp:txXfrm>
    </dsp:sp>
    <dsp:sp modelId="{58FDF9CF-9475-4D5A-9F91-A07DEA7BCCEA}">
      <dsp:nvSpPr>
        <dsp:cNvPr id="0" name=""/>
        <dsp:cNvSpPr/>
      </dsp:nvSpPr>
      <dsp:spPr>
        <a:xfrm>
          <a:off x="0" y="518955"/>
          <a:ext cx="3661833" cy="440527"/>
        </a:xfrm>
        <a:prstGeom prst="rect">
          <a:avLst/>
        </a:prstGeom>
        <a:solidFill>
          <a:schemeClr val="accent3">
            <a:alpha val="90000"/>
            <a:tint val="40000"/>
            <a:hueOff val="0"/>
            <a:satOff val="0"/>
            <a:lumOff val="0"/>
            <a:alphaOff val="0"/>
          </a:schemeClr>
        </a:solidFill>
        <a:ln w="12700" cap="rnd"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s-ES" sz="1300" kern="1200" dirty="0"/>
            <a:t>Art. 57 Manejo de la Biodiversidad                Art, 84 y 85 Derechos colectivos</a:t>
          </a:r>
          <a:endParaRPr lang="es-EC" sz="1300" kern="1200" dirty="0"/>
        </a:p>
      </dsp:txBody>
      <dsp:txXfrm>
        <a:off x="0" y="518955"/>
        <a:ext cx="3661833" cy="440527"/>
      </dsp:txXfrm>
    </dsp:sp>
    <dsp:sp modelId="{74231EEF-E37E-4C4E-A20A-326DA034B1B5}">
      <dsp:nvSpPr>
        <dsp:cNvPr id="0" name=""/>
        <dsp:cNvSpPr/>
      </dsp:nvSpPr>
      <dsp:spPr>
        <a:xfrm>
          <a:off x="3661833" y="518955"/>
          <a:ext cx="3661833" cy="440527"/>
        </a:xfrm>
        <a:prstGeom prst="rect">
          <a:avLst/>
        </a:prstGeom>
        <a:solidFill>
          <a:schemeClr val="accent3">
            <a:alpha val="90000"/>
            <a:tint val="40000"/>
            <a:hueOff val="0"/>
            <a:satOff val="0"/>
            <a:lumOff val="0"/>
            <a:alphaOff val="0"/>
          </a:schemeClr>
        </a:solidFill>
        <a:ln w="12700" cap="rnd" cmpd="sng" algn="ctr">
          <a:solidFill>
            <a:schemeClr val="accent3">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s-ES" sz="1300" kern="1200" dirty="0"/>
            <a:t>Art. 46 Promoción del desarrollo                      Art 283 Sistema económico – social y solidario</a:t>
          </a:r>
          <a:endParaRPr lang="es-EC" sz="1300" kern="1200" dirty="0"/>
        </a:p>
      </dsp:txBody>
      <dsp:txXfrm>
        <a:off x="3661833" y="518955"/>
        <a:ext cx="3661833" cy="4405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D260B-3195-4CEF-AC0A-3CBC5B99B061}">
      <dsp:nvSpPr>
        <dsp:cNvPr id="0" name=""/>
        <dsp:cNvSpPr/>
      </dsp:nvSpPr>
      <dsp:spPr>
        <a:xfrm>
          <a:off x="527029" y="314"/>
          <a:ext cx="3764683" cy="103026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t>El idioma materno del territorio es el </a:t>
          </a:r>
          <a:r>
            <a:rPr lang="es-EC" sz="1600" kern="1200" dirty="0" err="1"/>
            <a:t>kichwa</a:t>
          </a:r>
          <a:r>
            <a:rPr lang="es-EC" sz="1600" kern="1200" dirty="0"/>
            <a:t>, la población adulta indígena en su totalidad domina este idioma</a:t>
          </a:r>
        </a:p>
      </dsp:txBody>
      <dsp:txXfrm>
        <a:off x="557204" y="30489"/>
        <a:ext cx="3704333" cy="969912"/>
      </dsp:txXfrm>
    </dsp:sp>
    <dsp:sp modelId="{614A4E52-3737-469A-BB01-2049D443522B}">
      <dsp:nvSpPr>
        <dsp:cNvPr id="0" name=""/>
        <dsp:cNvSpPr/>
      </dsp:nvSpPr>
      <dsp:spPr>
        <a:xfrm rot="5400000">
          <a:off x="2216196" y="1056333"/>
          <a:ext cx="386348" cy="46361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s-EC" sz="1300" kern="1200"/>
        </a:p>
      </dsp:txBody>
      <dsp:txXfrm rot="-5400000">
        <a:off x="2270285" y="1094968"/>
        <a:ext cx="278170" cy="270444"/>
      </dsp:txXfrm>
    </dsp:sp>
    <dsp:sp modelId="{A961B5E4-38B3-4C15-B638-FB6A13180FED}">
      <dsp:nvSpPr>
        <dsp:cNvPr id="0" name=""/>
        <dsp:cNvSpPr/>
      </dsp:nvSpPr>
      <dsp:spPr>
        <a:xfrm>
          <a:off x="527029" y="1545708"/>
          <a:ext cx="3764683" cy="1030262"/>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s-EC" sz="1600" kern="1200" dirty="0">
              <a:latin typeface="Arial" panose="020B0604020202020204" pitchFamily="34" charset="0"/>
              <a:ea typeface="Calibri" panose="020F0502020204030204" pitchFamily="34" charset="0"/>
            </a:rPr>
            <a:t>Las principales actividades económicas de la población son: La agricultura, artesanías de totora, comercio, crianza de animales menores</a:t>
          </a:r>
          <a:endParaRPr lang="es-EC" sz="1600" kern="1200" dirty="0"/>
        </a:p>
      </dsp:txBody>
      <dsp:txXfrm>
        <a:off x="557204" y="1575883"/>
        <a:ext cx="3704333" cy="96991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C736B0-0D77-4E20-819F-5FA2FE71D5AF}">
      <dsp:nvSpPr>
        <dsp:cNvPr id="0" name=""/>
        <dsp:cNvSpPr/>
      </dsp:nvSpPr>
      <dsp:spPr>
        <a:xfrm>
          <a:off x="4732" y="1391603"/>
          <a:ext cx="1414561" cy="1883135"/>
        </a:xfrm>
        <a:prstGeom prst="roundRect">
          <a:avLst>
            <a:gd name="adj" fmla="val 10000"/>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t>El grupo que comprende el 89,58% entre las edades de 5 a 14 años tiene de tasa de asistencia en educación general básica. </a:t>
          </a:r>
        </a:p>
      </dsp:txBody>
      <dsp:txXfrm>
        <a:off x="46163" y="1433034"/>
        <a:ext cx="1331699" cy="1800273"/>
      </dsp:txXfrm>
    </dsp:sp>
    <dsp:sp modelId="{347E8640-15AB-4650-9387-C18E6A388754}">
      <dsp:nvSpPr>
        <dsp:cNvPr id="0" name=""/>
        <dsp:cNvSpPr/>
      </dsp:nvSpPr>
      <dsp:spPr>
        <a:xfrm>
          <a:off x="1560750" y="2157765"/>
          <a:ext cx="299887" cy="350811"/>
        </a:xfrm>
        <a:prstGeom prst="rightArrow">
          <a:avLst>
            <a:gd name="adj1" fmla="val 60000"/>
            <a:gd name="adj2" fmla="val 50000"/>
          </a:avLst>
        </a:prstGeom>
        <a:gradFill rotWithShape="0">
          <a:gsLst>
            <a:gs pos="0">
              <a:schemeClr val="accent1">
                <a:tint val="60000"/>
                <a:hueOff val="0"/>
                <a:satOff val="0"/>
                <a:lumOff val="0"/>
                <a:alphaOff val="0"/>
                <a:tint val="65000"/>
                <a:lumMod val="110000"/>
              </a:schemeClr>
            </a:gs>
            <a:gs pos="88000">
              <a:schemeClr val="accent1">
                <a:tint val="60000"/>
                <a:hueOff val="0"/>
                <a:satOff val="0"/>
                <a:lumOff val="0"/>
                <a:alphaOff val="0"/>
                <a:tint val="9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p>
      </dsp:txBody>
      <dsp:txXfrm>
        <a:off x="1560750" y="2227927"/>
        <a:ext cx="209921" cy="210487"/>
      </dsp:txXfrm>
    </dsp:sp>
    <dsp:sp modelId="{09D14D54-887A-462C-AB6D-CC83C6CD9385}">
      <dsp:nvSpPr>
        <dsp:cNvPr id="0" name=""/>
        <dsp:cNvSpPr/>
      </dsp:nvSpPr>
      <dsp:spPr>
        <a:xfrm>
          <a:off x="1985119" y="1391603"/>
          <a:ext cx="1414561" cy="1883135"/>
        </a:xfrm>
        <a:prstGeom prst="roundRect">
          <a:avLst>
            <a:gd name="adj" fmla="val 10000"/>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t>El siguiente grupo alcanza el 39.20% de las edades de 15 a 17 años en la tasa de asistencia en bachillerato</a:t>
          </a:r>
        </a:p>
      </dsp:txBody>
      <dsp:txXfrm>
        <a:off x="2026550" y="1433034"/>
        <a:ext cx="1331699" cy="1800273"/>
      </dsp:txXfrm>
    </dsp:sp>
    <dsp:sp modelId="{828093F9-813B-4F77-94CC-D8CF3BB3BE27}">
      <dsp:nvSpPr>
        <dsp:cNvPr id="0" name=""/>
        <dsp:cNvSpPr/>
      </dsp:nvSpPr>
      <dsp:spPr>
        <a:xfrm>
          <a:off x="3541137" y="2157765"/>
          <a:ext cx="299887" cy="350811"/>
        </a:xfrm>
        <a:prstGeom prst="rightArrow">
          <a:avLst>
            <a:gd name="adj1" fmla="val 60000"/>
            <a:gd name="adj2" fmla="val 50000"/>
          </a:avLst>
        </a:prstGeom>
        <a:gradFill rotWithShape="0">
          <a:gsLst>
            <a:gs pos="0">
              <a:schemeClr val="accent1">
                <a:tint val="60000"/>
                <a:hueOff val="0"/>
                <a:satOff val="0"/>
                <a:lumOff val="0"/>
                <a:alphaOff val="0"/>
                <a:tint val="65000"/>
                <a:lumMod val="110000"/>
              </a:schemeClr>
            </a:gs>
            <a:gs pos="88000">
              <a:schemeClr val="accent1">
                <a:tint val="60000"/>
                <a:hueOff val="0"/>
                <a:satOff val="0"/>
                <a:lumOff val="0"/>
                <a:alphaOff val="0"/>
                <a:tint val="9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p>
      </dsp:txBody>
      <dsp:txXfrm>
        <a:off x="3541137" y="2227927"/>
        <a:ext cx="209921" cy="210487"/>
      </dsp:txXfrm>
    </dsp:sp>
    <dsp:sp modelId="{7AB4C077-AD01-4079-9E3C-30EECCF71722}">
      <dsp:nvSpPr>
        <dsp:cNvPr id="0" name=""/>
        <dsp:cNvSpPr/>
      </dsp:nvSpPr>
      <dsp:spPr>
        <a:xfrm>
          <a:off x="3965505" y="1391603"/>
          <a:ext cx="1414561" cy="1883135"/>
        </a:xfrm>
        <a:prstGeom prst="roundRect">
          <a:avLst>
            <a:gd name="adj" fmla="val 10000"/>
          </a:avLst>
        </a:prstGeom>
        <a:gradFill rotWithShape="0">
          <a:gsLst>
            <a:gs pos="0">
              <a:schemeClr val="accent1">
                <a:hueOff val="0"/>
                <a:satOff val="0"/>
                <a:lumOff val="0"/>
                <a:alphaOff val="0"/>
                <a:tint val="65000"/>
                <a:lumMod val="110000"/>
              </a:schemeClr>
            </a:gs>
            <a:gs pos="88000">
              <a:schemeClr val="accent1">
                <a:hueOff val="0"/>
                <a:satOff val="0"/>
                <a:lumOff val="0"/>
                <a:alphaOff val="0"/>
                <a:tint val="9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t>El 8.86%, entre 18 y 24 años es la tasa menor en asistencia de educación superior</a:t>
          </a:r>
        </a:p>
      </dsp:txBody>
      <dsp:txXfrm>
        <a:off x="4006936" y="1433034"/>
        <a:ext cx="1331699" cy="18002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03625-0ABC-42B1-9F42-C47ACBBC3746}">
      <dsp:nvSpPr>
        <dsp:cNvPr id="0" name=""/>
        <dsp:cNvSpPr/>
      </dsp:nvSpPr>
      <dsp:spPr>
        <a:xfrm>
          <a:off x="3463" y="1594907"/>
          <a:ext cx="1514294" cy="2228851"/>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latin typeface="Arial" panose="020B0604020202020204" pitchFamily="34" charset="0"/>
              <a:ea typeface="Calibri" panose="020F0502020204030204" pitchFamily="34" charset="0"/>
              <a:cs typeface="Times New Roman" panose="02020603050405020304" pitchFamily="18" charset="0"/>
            </a:rPr>
            <a:t>25% Jóvenes de 15 a 25 años   migran a trabajar en las plantaciones; al igual que en la ciudad de Quito, Cayambe y Otavalo a realizar trabajos de construcción</a:t>
          </a:r>
          <a:endParaRPr lang="es-EC" sz="1400" kern="1200" dirty="0"/>
        </a:p>
      </dsp:txBody>
      <dsp:txXfrm>
        <a:off x="47815" y="1639259"/>
        <a:ext cx="1425590" cy="2140147"/>
      </dsp:txXfrm>
    </dsp:sp>
    <dsp:sp modelId="{D9C1D0C3-5B05-4CA9-8F26-87DECD37EDA2}">
      <dsp:nvSpPr>
        <dsp:cNvPr id="0" name=""/>
        <dsp:cNvSpPr/>
      </dsp:nvSpPr>
      <dsp:spPr>
        <a:xfrm>
          <a:off x="1669187" y="2521561"/>
          <a:ext cx="321030" cy="375544"/>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p>
      </dsp:txBody>
      <dsp:txXfrm>
        <a:off x="1669187" y="2596670"/>
        <a:ext cx="224721" cy="225326"/>
      </dsp:txXfrm>
    </dsp:sp>
    <dsp:sp modelId="{6C7A6456-84B2-46E9-A15F-99AB9DF0ED78}">
      <dsp:nvSpPr>
        <dsp:cNvPr id="0" name=""/>
        <dsp:cNvSpPr/>
      </dsp:nvSpPr>
      <dsp:spPr>
        <a:xfrm>
          <a:off x="2123475" y="1594907"/>
          <a:ext cx="1514294" cy="2228851"/>
        </a:xfrm>
        <a:prstGeom prst="roundRect">
          <a:avLst>
            <a:gd name="adj" fmla="val 10000"/>
          </a:avLst>
        </a:prstGeom>
        <a:solidFill>
          <a:schemeClr val="accent5">
            <a:hueOff val="831752"/>
            <a:satOff val="-16830"/>
            <a:lumOff val="52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latin typeface="Arial" panose="020B0604020202020204" pitchFamily="34" charset="0"/>
              <a:ea typeface="Calibri" panose="020F0502020204030204" pitchFamily="34" charset="0"/>
              <a:cs typeface="Times New Roman" panose="02020603050405020304" pitchFamily="18" charset="0"/>
            </a:rPr>
            <a:t> 15 % servicios de seguridad en la  ciudad de Quito y Otavalo</a:t>
          </a:r>
          <a:endParaRPr lang="es-EC" sz="1400" kern="1200" dirty="0"/>
        </a:p>
      </dsp:txBody>
      <dsp:txXfrm>
        <a:off x="2167827" y="1639259"/>
        <a:ext cx="1425590" cy="2140147"/>
      </dsp:txXfrm>
    </dsp:sp>
    <dsp:sp modelId="{EF525CA8-D0C4-4CC4-8586-D6045DDF694E}">
      <dsp:nvSpPr>
        <dsp:cNvPr id="0" name=""/>
        <dsp:cNvSpPr/>
      </dsp:nvSpPr>
      <dsp:spPr>
        <a:xfrm>
          <a:off x="3789199" y="2521561"/>
          <a:ext cx="321030" cy="375544"/>
        </a:xfrm>
        <a:prstGeom prst="rightArrow">
          <a:avLst>
            <a:gd name="adj1" fmla="val 60000"/>
            <a:gd name="adj2" fmla="val 50000"/>
          </a:avLst>
        </a:prstGeom>
        <a:solidFill>
          <a:schemeClr val="accent5">
            <a:hueOff val="1247628"/>
            <a:satOff val="-25244"/>
            <a:lumOff val="78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p>
      </dsp:txBody>
      <dsp:txXfrm>
        <a:off x="3789199" y="2596670"/>
        <a:ext cx="224721" cy="225326"/>
      </dsp:txXfrm>
    </dsp:sp>
    <dsp:sp modelId="{7F653740-9219-4B1F-B804-793CEF3B6DB5}">
      <dsp:nvSpPr>
        <dsp:cNvPr id="0" name=""/>
        <dsp:cNvSpPr/>
      </dsp:nvSpPr>
      <dsp:spPr>
        <a:xfrm>
          <a:off x="4243487" y="1594907"/>
          <a:ext cx="1514294" cy="2228851"/>
        </a:xfrm>
        <a:prstGeom prst="roundRect">
          <a:avLst>
            <a:gd name="adj" fmla="val 10000"/>
          </a:avLst>
        </a:prstGeom>
        <a:solidFill>
          <a:schemeClr val="accent5">
            <a:hueOff val="1663504"/>
            <a:satOff val="-33659"/>
            <a:lumOff val="104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latin typeface="Arial" panose="020B0604020202020204" pitchFamily="34" charset="0"/>
              <a:ea typeface="Calibri" panose="020F0502020204030204" pitchFamily="34" charset="0"/>
              <a:cs typeface="Times New Roman" panose="02020603050405020304" pitchFamily="18" charset="0"/>
            </a:rPr>
            <a:t>45% migran hacia ciudades del Ecuador y también fuera del país para dedicarse al trabajo de comerciantes</a:t>
          </a:r>
          <a:endParaRPr lang="es-EC" sz="1400" kern="1200" dirty="0"/>
        </a:p>
      </dsp:txBody>
      <dsp:txXfrm>
        <a:off x="4287839" y="1639259"/>
        <a:ext cx="1425590" cy="2140147"/>
      </dsp:txXfrm>
    </dsp:sp>
    <dsp:sp modelId="{41822E7F-2D2D-411B-A341-C79B5C4B7CFD}">
      <dsp:nvSpPr>
        <dsp:cNvPr id="0" name=""/>
        <dsp:cNvSpPr/>
      </dsp:nvSpPr>
      <dsp:spPr>
        <a:xfrm>
          <a:off x="5909211" y="2521561"/>
          <a:ext cx="321030" cy="375544"/>
        </a:xfrm>
        <a:prstGeom prst="rightArrow">
          <a:avLst>
            <a:gd name="adj1" fmla="val 60000"/>
            <a:gd name="adj2" fmla="val 50000"/>
          </a:avLst>
        </a:prstGeom>
        <a:solidFill>
          <a:schemeClr val="accent5">
            <a:hueOff val="2495256"/>
            <a:satOff val="-50489"/>
            <a:lumOff val="156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s-EC" sz="1100" kern="1200"/>
        </a:p>
      </dsp:txBody>
      <dsp:txXfrm>
        <a:off x="5909211" y="2596670"/>
        <a:ext cx="224721" cy="225326"/>
      </dsp:txXfrm>
    </dsp:sp>
    <dsp:sp modelId="{585ECE9A-92F9-4ED5-ADCF-D5136F4C2B2B}">
      <dsp:nvSpPr>
        <dsp:cNvPr id="0" name=""/>
        <dsp:cNvSpPr/>
      </dsp:nvSpPr>
      <dsp:spPr>
        <a:xfrm>
          <a:off x="6363499" y="1594907"/>
          <a:ext cx="1514294" cy="2228851"/>
        </a:xfrm>
        <a:prstGeom prst="roundRect">
          <a:avLst>
            <a:gd name="adj" fmla="val 10000"/>
          </a:avLst>
        </a:prstGeom>
        <a:solidFill>
          <a:schemeClr val="accent5">
            <a:hueOff val="2495256"/>
            <a:satOff val="-50489"/>
            <a:lumOff val="1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EC" sz="1400" kern="1200" dirty="0">
              <a:latin typeface="Arial" panose="020B0604020202020204" pitchFamily="34" charset="0"/>
              <a:ea typeface="Calibri" panose="020F0502020204030204" pitchFamily="34" charset="0"/>
              <a:cs typeface="Times New Roman" panose="02020603050405020304" pitchFamily="18" charset="0"/>
            </a:rPr>
            <a:t>30% se desplaza México, Perú, Colombia, Brasil, España y Chile, trabajos de comercio informal de ropa. </a:t>
          </a:r>
          <a:endParaRPr lang="es-EC" sz="1400" kern="1200" dirty="0"/>
        </a:p>
      </dsp:txBody>
      <dsp:txXfrm>
        <a:off x="6407851" y="1639259"/>
        <a:ext cx="1425590" cy="214014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A67D9D-45B9-49D7-98AC-CC79D60C4CB0}">
      <dsp:nvSpPr>
        <dsp:cNvPr id="0" name=""/>
        <dsp:cNvSpPr/>
      </dsp:nvSpPr>
      <dsp:spPr>
        <a:xfrm rot="10800000">
          <a:off x="1865842" y="2879"/>
          <a:ext cx="6370318" cy="1045153"/>
        </a:xfrm>
        <a:prstGeom prst="homePlate">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0884" tIns="60960" rIns="113792" bIns="60960" numCol="1" spcCol="1270" anchor="ctr" anchorCtr="0">
          <a:noAutofit/>
        </a:bodyPr>
        <a:lstStyle/>
        <a:p>
          <a:pPr marL="0" lvl="0" indent="0" algn="ctr" defTabSz="711200">
            <a:lnSpc>
              <a:spcPct val="90000"/>
            </a:lnSpc>
            <a:spcBef>
              <a:spcPct val="0"/>
            </a:spcBef>
            <a:spcAft>
              <a:spcPct val="35000"/>
            </a:spcAft>
            <a:buNone/>
          </a:pPr>
          <a:r>
            <a:rPr lang="es-EC" sz="1600" kern="1200" dirty="0" err="1">
              <a:latin typeface="Arial" panose="020B0604020202020204" pitchFamily="34" charset="0"/>
              <a:ea typeface="Calibri" panose="020F0502020204030204" pitchFamily="34" charset="0"/>
              <a:cs typeface="Times New Roman" panose="02020603050405020304" pitchFamily="18" charset="0"/>
            </a:rPr>
            <a:t>Hatun</a:t>
          </a:r>
          <a:r>
            <a:rPr lang="es-EC" sz="1600" kern="1200" dirty="0">
              <a:latin typeface="Arial" panose="020B0604020202020204" pitchFamily="34" charset="0"/>
              <a:ea typeface="Calibri" panose="020F0502020204030204" pitchFamily="34" charset="0"/>
              <a:cs typeface="Times New Roman" panose="02020603050405020304" pitchFamily="18" charset="0"/>
            </a:rPr>
            <a:t> </a:t>
          </a:r>
          <a:r>
            <a:rPr lang="es-EC" sz="1600" kern="1200" dirty="0" err="1">
              <a:latin typeface="Arial" panose="020B0604020202020204" pitchFamily="34" charset="0"/>
              <a:ea typeface="Calibri" panose="020F0502020204030204" pitchFamily="34" charset="0"/>
              <a:cs typeface="Times New Roman" panose="02020603050405020304" pitchFamily="18" charset="0"/>
            </a:rPr>
            <a:t>Kuraka</a:t>
          </a:r>
          <a:r>
            <a:rPr lang="es-EC" sz="1600" kern="1200" dirty="0">
              <a:latin typeface="Arial" panose="020B0604020202020204" pitchFamily="34" charset="0"/>
              <a:ea typeface="Calibri" panose="020F0502020204030204" pitchFamily="34" charset="0"/>
              <a:cs typeface="Times New Roman" panose="02020603050405020304" pitchFamily="18" charset="0"/>
            </a:rPr>
            <a:t> Raymi</a:t>
          </a:r>
        </a:p>
        <a:p>
          <a:pPr marL="0" lvl="0" indent="0" algn="ctr" defTabSz="711200">
            <a:lnSpc>
              <a:spcPct val="90000"/>
            </a:lnSpc>
            <a:spcBef>
              <a:spcPct val="0"/>
            </a:spcBef>
            <a:spcAft>
              <a:spcPct val="35000"/>
            </a:spcAft>
            <a:buNone/>
          </a:pPr>
          <a:r>
            <a:rPr lang="es-EC" sz="1600" kern="1200" dirty="0"/>
            <a:t>Enero de cada año </a:t>
          </a:r>
        </a:p>
        <a:p>
          <a:pPr marL="0" lvl="0" indent="0" algn="ctr" defTabSz="711200">
            <a:lnSpc>
              <a:spcPct val="90000"/>
            </a:lnSpc>
            <a:spcBef>
              <a:spcPct val="0"/>
            </a:spcBef>
            <a:spcAft>
              <a:spcPct val="35000"/>
            </a:spcAft>
            <a:buNone/>
          </a:pPr>
          <a:r>
            <a:rPr lang="es-EC" sz="1600" kern="1200" dirty="0"/>
            <a:t>El campeonato de fútbol, la fiesta del Coraza y </a:t>
          </a:r>
          <a:r>
            <a:rPr lang="es-EC" sz="1600" kern="1200" dirty="0" err="1"/>
            <a:t>Pendoneros</a:t>
          </a:r>
          <a:endParaRPr lang="es-EC" sz="1600" kern="1200" dirty="0"/>
        </a:p>
      </dsp:txBody>
      <dsp:txXfrm rot="10800000">
        <a:off x="2127130" y="2879"/>
        <a:ext cx="6109030" cy="1045153"/>
      </dsp:txXfrm>
    </dsp:sp>
    <dsp:sp modelId="{C2CB6D3E-3A90-4417-AF98-7A5C4EFFB76F}">
      <dsp:nvSpPr>
        <dsp:cNvPr id="0" name=""/>
        <dsp:cNvSpPr/>
      </dsp:nvSpPr>
      <dsp:spPr>
        <a:xfrm>
          <a:off x="1343265" y="2879"/>
          <a:ext cx="1045153" cy="1045153"/>
        </a:xfrm>
        <a:prstGeom prst="ellipse">
          <a:avLst/>
        </a:prstGeom>
        <a:blipFill rotWithShape="1">
          <a:blip xmlns:r="http://schemas.openxmlformats.org/officeDocument/2006/relationships" r:embed="rId1"/>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E33D37-0BBB-4DB5-BD91-1F8F98F0BB14}">
      <dsp:nvSpPr>
        <dsp:cNvPr id="0" name=""/>
        <dsp:cNvSpPr/>
      </dsp:nvSpPr>
      <dsp:spPr>
        <a:xfrm rot="10800000">
          <a:off x="1865842" y="1360019"/>
          <a:ext cx="6370318" cy="1045153"/>
        </a:xfrm>
        <a:prstGeom prst="homePlate">
          <a:avLst/>
        </a:prstGeom>
        <a:solidFill>
          <a:schemeClr val="accent5">
            <a:hueOff val="831752"/>
            <a:satOff val="-16830"/>
            <a:lumOff val="52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0884" tIns="60960" rIns="113792" bIns="60960" numCol="1" spcCol="1270" anchor="ctr" anchorCtr="0">
          <a:noAutofit/>
        </a:bodyPr>
        <a:lstStyle/>
        <a:p>
          <a:pPr marL="0" lvl="0" indent="0" algn="ctr" defTabSz="711200">
            <a:lnSpc>
              <a:spcPct val="90000"/>
            </a:lnSpc>
            <a:spcBef>
              <a:spcPct val="0"/>
            </a:spcBef>
            <a:spcAft>
              <a:spcPct val="35000"/>
            </a:spcAft>
            <a:buNone/>
          </a:pPr>
          <a:r>
            <a:rPr lang="es-EC" sz="1600" kern="1200" dirty="0"/>
            <a:t>La fiesta de El Coraza  Traje de color blanco decorado con lentejuelas multicolores y cubierto su rostro con una máscara de la cual cuelgan joyas</a:t>
          </a:r>
        </a:p>
      </dsp:txBody>
      <dsp:txXfrm rot="10800000">
        <a:off x="2127130" y="1360019"/>
        <a:ext cx="6109030" cy="1045153"/>
      </dsp:txXfrm>
    </dsp:sp>
    <dsp:sp modelId="{9AA40EDC-A3B4-4A79-B0F3-98390BBAE6C5}">
      <dsp:nvSpPr>
        <dsp:cNvPr id="0" name=""/>
        <dsp:cNvSpPr/>
      </dsp:nvSpPr>
      <dsp:spPr>
        <a:xfrm>
          <a:off x="1343265" y="1360019"/>
          <a:ext cx="1045153" cy="1045153"/>
        </a:xfrm>
        <a:prstGeom prst="ellipse">
          <a:avLst/>
        </a:prstGeom>
        <a:blipFill rotWithShape="1">
          <a:blip xmlns:r="http://schemas.openxmlformats.org/officeDocument/2006/relationships" r:embed="rId2"/>
          <a:srcRect/>
          <a:stretch>
            <a:fillRect l="-25000" r="-25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F0BCFD5-ED29-4C61-9047-D1D0BFA3F492}">
      <dsp:nvSpPr>
        <dsp:cNvPr id="0" name=""/>
        <dsp:cNvSpPr/>
      </dsp:nvSpPr>
      <dsp:spPr>
        <a:xfrm rot="10800000">
          <a:off x="1865842" y="2717159"/>
          <a:ext cx="6370318" cy="1045153"/>
        </a:xfrm>
        <a:prstGeom prst="homePlate">
          <a:avLst/>
        </a:prstGeom>
        <a:solidFill>
          <a:schemeClr val="accent5">
            <a:hueOff val="1663504"/>
            <a:satOff val="-33659"/>
            <a:lumOff val="104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0884" tIns="60960" rIns="113792" bIns="60960" numCol="1" spcCol="1270" anchor="ctr" anchorCtr="0">
          <a:noAutofit/>
        </a:bodyPr>
        <a:lstStyle/>
        <a:p>
          <a:pPr marL="0" lvl="0" indent="0" algn="ctr" defTabSz="711200">
            <a:lnSpc>
              <a:spcPct val="90000"/>
            </a:lnSpc>
            <a:spcBef>
              <a:spcPct val="0"/>
            </a:spcBef>
            <a:spcAft>
              <a:spcPct val="35000"/>
            </a:spcAft>
            <a:buNone/>
          </a:pPr>
          <a:r>
            <a:rPr lang="es-EC" sz="1600" b="1" kern="1200" dirty="0"/>
            <a:t>Tradición Oral </a:t>
          </a:r>
          <a:r>
            <a:rPr lang="es-EC" sz="1600" kern="1200" dirty="0"/>
            <a:t>Se refiere a los mitos y leyendas más conocidos por las comunidades que están relacionadas a los espíritus de las montañas como el </a:t>
          </a:r>
          <a:r>
            <a:rPr lang="es-EC" sz="1600" kern="1200" dirty="0" err="1"/>
            <a:t>chuzalungu</a:t>
          </a:r>
          <a:r>
            <a:rPr lang="es-EC" sz="1600" kern="1200" dirty="0"/>
            <a:t>, o la </a:t>
          </a:r>
          <a:r>
            <a:rPr lang="es-EC" sz="1600" kern="1200" dirty="0" err="1"/>
            <a:t>chificha</a:t>
          </a:r>
          <a:endParaRPr lang="es-EC" sz="1600" kern="1200" dirty="0"/>
        </a:p>
      </dsp:txBody>
      <dsp:txXfrm rot="10800000">
        <a:off x="2127130" y="2717159"/>
        <a:ext cx="6109030" cy="1045153"/>
      </dsp:txXfrm>
    </dsp:sp>
    <dsp:sp modelId="{808F7D2C-CD77-4772-AF7F-25DD3D66D413}">
      <dsp:nvSpPr>
        <dsp:cNvPr id="0" name=""/>
        <dsp:cNvSpPr/>
      </dsp:nvSpPr>
      <dsp:spPr>
        <a:xfrm>
          <a:off x="1343265" y="2717159"/>
          <a:ext cx="1045153" cy="1045153"/>
        </a:xfrm>
        <a:prstGeom prst="ellipse">
          <a:avLst/>
        </a:prstGeom>
        <a:blipFill rotWithShape="1">
          <a:blip xmlns:r="http://schemas.openxmlformats.org/officeDocument/2006/relationships" r:embed="rId3">
            <a:extLst>
              <a:ext uri="{28A0092B-C50C-407E-A947-70E740481C1C}">
                <a14:useLocalDpi xmlns:a14="http://schemas.microsoft.com/office/drawing/2010/main" val="0"/>
              </a:ext>
            </a:extLst>
          </a:blip>
          <a:srcRect/>
          <a:stretch>
            <a:fillRect l="-30000" r="-30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2342C1-1A18-4327-9044-19FA01EC87D4}">
      <dsp:nvSpPr>
        <dsp:cNvPr id="0" name=""/>
        <dsp:cNvSpPr/>
      </dsp:nvSpPr>
      <dsp:spPr>
        <a:xfrm rot="10800000">
          <a:off x="1865842" y="4074299"/>
          <a:ext cx="6370318" cy="1045153"/>
        </a:xfrm>
        <a:prstGeom prst="homePlate">
          <a:avLst/>
        </a:prstGeom>
        <a:solidFill>
          <a:schemeClr val="accent5">
            <a:hueOff val="2495256"/>
            <a:satOff val="-50489"/>
            <a:lumOff val="156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0884" tIns="60960" rIns="113792" bIns="60960" numCol="1" spcCol="1270" anchor="ctr" anchorCtr="0">
          <a:noAutofit/>
        </a:bodyPr>
        <a:lstStyle/>
        <a:p>
          <a:pPr marL="0" lvl="0" indent="0" algn="ctr" defTabSz="711200">
            <a:lnSpc>
              <a:spcPct val="90000"/>
            </a:lnSpc>
            <a:spcBef>
              <a:spcPct val="0"/>
            </a:spcBef>
            <a:spcAft>
              <a:spcPct val="35000"/>
            </a:spcAft>
            <a:buNone/>
          </a:pPr>
          <a:r>
            <a:rPr lang="es-EC" sz="1600" kern="1200" dirty="0"/>
            <a:t>La Rama de Gallos En una soga se cuelgan varios gallos que serán “arrancados” por los invitados                   Junio durante las fiestas del Inti Raymi</a:t>
          </a:r>
        </a:p>
      </dsp:txBody>
      <dsp:txXfrm rot="10800000">
        <a:off x="2127130" y="4074299"/>
        <a:ext cx="6109030" cy="1045153"/>
      </dsp:txXfrm>
    </dsp:sp>
    <dsp:sp modelId="{C88533F0-260E-49FB-9E96-D406F8B4EB58}">
      <dsp:nvSpPr>
        <dsp:cNvPr id="0" name=""/>
        <dsp:cNvSpPr/>
      </dsp:nvSpPr>
      <dsp:spPr>
        <a:xfrm>
          <a:off x="1343265" y="4074299"/>
          <a:ext cx="1045153" cy="1045153"/>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17000" r="-17000"/>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03B0EF4C-C4D6-442F-97DB-01632CC4C8AD}" type="datetimeFigureOut">
              <a:rPr lang="es-EC" smtClean="0"/>
              <a:t>26/3/2021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19BD073-341B-43AF-AC9D-2123D1A7F1F4}" type="slidenum">
              <a:rPr lang="es-EC" smtClean="0"/>
              <a:t>‹Nº›</a:t>
            </a:fld>
            <a:endParaRPr lang="es-EC"/>
          </a:p>
        </p:txBody>
      </p:sp>
    </p:spTree>
    <p:extLst>
      <p:ext uri="{BB962C8B-B14F-4D97-AF65-F5344CB8AC3E}">
        <p14:creationId xmlns:p14="http://schemas.microsoft.com/office/powerpoint/2010/main" val="2593432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3B0EF4C-C4D6-442F-97DB-01632CC4C8AD}" type="datetimeFigureOut">
              <a:rPr lang="es-EC" smtClean="0"/>
              <a:t>26/3/2021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19BD073-341B-43AF-AC9D-2123D1A7F1F4}" type="slidenum">
              <a:rPr lang="es-EC" smtClean="0"/>
              <a:t>‹Nº›</a:t>
            </a:fld>
            <a:endParaRPr lang="es-EC"/>
          </a:p>
        </p:txBody>
      </p:sp>
    </p:spTree>
    <p:extLst>
      <p:ext uri="{BB962C8B-B14F-4D97-AF65-F5344CB8AC3E}">
        <p14:creationId xmlns:p14="http://schemas.microsoft.com/office/powerpoint/2010/main" val="271612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3B0EF4C-C4D6-442F-97DB-01632CC4C8AD}" type="datetimeFigureOut">
              <a:rPr lang="es-EC" smtClean="0"/>
              <a:t>26/3/2021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19BD073-341B-43AF-AC9D-2123D1A7F1F4}" type="slidenum">
              <a:rPr lang="es-EC" smtClean="0"/>
              <a:t>‹Nº›</a:t>
            </a:fld>
            <a:endParaRPr lang="es-EC"/>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8873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3B0EF4C-C4D6-442F-97DB-01632CC4C8AD}" type="datetimeFigureOut">
              <a:rPr lang="es-EC" smtClean="0"/>
              <a:t>26/3/2021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19BD073-341B-43AF-AC9D-2123D1A7F1F4}" type="slidenum">
              <a:rPr lang="es-EC" smtClean="0"/>
              <a:t>‹Nº›</a:t>
            </a:fld>
            <a:endParaRPr lang="es-EC"/>
          </a:p>
        </p:txBody>
      </p:sp>
    </p:spTree>
    <p:extLst>
      <p:ext uri="{BB962C8B-B14F-4D97-AF65-F5344CB8AC3E}">
        <p14:creationId xmlns:p14="http://schemas.microsoft.com/office/powerpoint/2010/main" val="568399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3B0EF4C-C4D6-442F-97DB-01632CC4C8AD}" type="datetimeFigureOut">
              <a:rPr lang="es-EC" smtClean="0"/>
              <a:t>26/3/2021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19BD073-341B-43AF-AC9D-2123D1A7F1F4}" type="slidenum">
              <a:rPr lang="es-EC" smtClean="0"/>
              <a:t>‹Nº›</a:t>
            </a:fld>
            <a:endParaRPr lang="es-EC"/>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93506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s-ES"/>
              <a:t>Haga clic para modificar el estilo de título del patrón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a:t>Haga clic para modificar los estilos de texto del patrón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3B0EF4C-C4D6-442F-97DB-01632CC4C8AD}" type="datetimeFigureOut">
              <a:rPr lang="es-EC" smtClean="0"/>
              <a:t>26/3/2021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19BD073-341B-43AF-AC9D-2123D1A7F1F4}" type="slidenum">
              <a:rPr lang="es-EC" smtClean="0"/>
              <a:t>‹Nº›</a:t>
            </a:fld>
            <a:endParaRPr lang="es-EC"/>
          </a:p>
        </p:txBody>
      </p:sp>
    </p:spTree>
    <p:extLst>
      <p:ext uri="{BB962C8B-B14F-4D97-AF65-F5344CB8AC3E}">
        <p14:creationId xmlns:p14="http://schemas.microsoft.com/office/powerpoint/2010/main" val="1726256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3B0EF4C-C4D6-442F-97DB-01632CC4C8AD}" type="datetimeFigureOut">
              <a:rPr lang="es-EC" smtClean="0"/>
              <a:t>26/3/2021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19BD073-341B-43AF-AC9D-2123D1A7F1F4}" type="slidenum">
              <a:rPr lang="es-EC" smtClean="0"/>
              <a:t>‹Nº›</a:t>
            </a:fld>
            <a:endParaRPr lang="es-EC"/>
          </a:p>
        </p:txBody>
      </p:sp>
    </p:spTree>
    <p:extLst>
      <p:ext uri="{BB962C8B-B14F-4D97-AF65-F5344CB8AC3E}">
        <p14:creationId xmlns:p14="http://schemas.microsoft.com/office/powerpoint/2010/main" val="3526444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3B0EF4C-C4D6-442F-97DB-01632CC4C8AD}" type="datetimeFigureOut">
              <a:rPr lang="es-EC" smtClean="0"/>
              <a:t>26/3/2021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19BD073-341B-43AF-AC9D-2123D1A7F1F4}" type="slidenum">
              <a:rPr lang="es-EC" smtClean="0"/>
              <a:t>‹Nº›</a:t>
            </a:fld>
            <a:endParaRPr lang="es-EC"/>
          </a:p>
        </p:txBody>
      </p:sp>
    </p:spTree>
    <p:extLst>
      <p:ext uri="{BB962C8B-B14F-4D97-AF65-F5344CB8AC3E}">
        <p14:creationId xmlns:p14="http://schemas.microsoft.com/office/powerpoint/2010/main" val="828675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3B0EF4C-C4D6-442F-97DB-01632CC4C8AD}" type="datetimeFigureOut">
              <a:rPr lang="es-EC" smtClean="0"/>
              <a:t>26/3/2021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19BD073-341B-43AF-AC9D-2123D1A7F1F4}" type="slidenum">
              <a:rPr lang="es-EC" smtClean="0"/>
              <a:t>‹Nº›</a:t>
            </a:fld>
            <a:endParaRPr lang="es-EC"/>
          </a:p>
        </p:txBody>
      </p:sp>
    </p:spTree>
    <p:extLst>
      <p:ext uri="{BB962C8B-B14F-4D97-AF65-F5344CB8AC3E}">
        <p14:creationId xmlns:p14="http://schemas.microsoft.com/office/powerpoint/2010/main" val="2042966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03B0EF4C-C4D6-442F-97DB-01632CC4C8AD}" type="datetimeFigureOut">
              <a:rPr lang="es-EC" smtClean="0"/>
              <a:t>26/3/2021</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419BD073-341B-43AF-AC9D-2123D1A7F1F4}" type="slidenum">
              <a:rPr lang="es-EC" smtClean="0"/>
              <a:t>‹Nº›</a:t>
            </a:fld>
            <a:endParaRPr lang="es-EC"/>
          </a:p>
        </p:txBody>
      </p:sp>
    </p:spTree>
    <p:extLst>
      <p:ext uri="{BB962C8B-B14F-4D97-AF65-F5344CB8AC3E}">
        <p14:creationId xmlns:p14="http://schemas.microsoft.com/office/powerpoint/2010/main" val="1682553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3B0EF4C-C4D6-442F-97DB-01632CC4C8AD}" type="datetimeFigureOut">
              <a:rPr lang="es-EC" smtClean="0"/>
              <a:t>26/3/2021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19BD073-341B-43AF-AC9D-2123D1A7F1F4}" type="slidenum">
              <a:rPr lang="es-EC" smtClean="0"/>
              <a:t>‹Nº›</a:t>
            </a:fld>
            <a:endParaRPr lang="es-EC"/>
          </a:p>
        </p:txBody>
      </p:sp>
    </p:spTree>
    <p:extLst>
      <p:ext uri="{BB962C8B-B14F-4D97-AF65-F5344CB8AC3E}">
        <p14:creationId xmlns:p14="http://schemas.microsoft.com/office/powerpoint/2010/main" val="1317317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3B0EF4C-C4D6-442F-97DB-01632CC4C8AD}" type="datetimeFigureOut">
              <a:rPr lang="es-EC" smtClean="0"/>
              <a:t>26/3/2021</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419BD073-341B-43AF-AC9D-2123D1A7F1F4}" type="slidenum">
              <a:rPr lang="es-EC" smtClean="0"/>
              <a:t>‹Nº›</a:t>
            </a:fld>
            <a:endParaRPr lang="es-EC"/>
          </a:p>
        </p:txBody>
      </p:sp>
    </p:spTree>
    <p:extLst>
      <p:ext uri="{BB962C8B-B14F-4D97-AF65-F5344CB8AC3E}">
        <p14:creationId xmlns:p14="http://schemas.microsoft.com/office/powerpoint/2010/main" val="2639364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3B0EF4C-C4D6-442F-97DB-01632CC4C8AD}" type="datetimeFigureOut">
              <a:rPr lang="es-EC" smtClean="0"/>
              <a:t>26/3/2021</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419BD073-341B-43AF-AC9D-2123D1A7F1F4}" type="slidenum">
              <a:rPr lang="es-EC" smtClean="0"/>
              <a:t>‹Nº›</a:t>
            </a:fld>
            <a:endParaRPr lang="es-EC"/>
          </a:p>
        </p:txBody>
      </p:sp>
    </p:spTree>
    <p:extLst>
      <p:ext uri="{BB962C8B-B14F-4D97-AF65-F5344CB8AC3E}">
        <p14:creationId xmlns:p14="http://schemas.microsoft.com/office/powerpoint/2010/main" val="367555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B0EF4C-C4D6-442F-97DB-01632CC4C8AD}" type="datetimeFigureOut">
              <a:rPr lang="es-EC" smtClean="0"/>
              <a:t>26/3/2021</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419BD073-341B-43AF-AC9D-2123D1A7F1F4}" type="slidenum">
              <a:rPr lang="es-EC" smtClean="0"/>
              <a:t>‹Nº›</a:t>
            </a:fld>
            <a:endParaRPr lang="es-EC"/>
          </a:p>
        </p:txBody>
      </p:sp>
    </p:spTree>
    <p:extLst>
      <p:ext uri="{BB962C8B-B14F-4D97-AF65-F5344CB8AC3E}">
        <p14:creationId xmlns:p14="http://schemas.microsoft.com/office/powerpoint/2010/main" val="23789396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3B0EF4C-C4D6-442F-97DB-01632CC4C8AD}" type="datetimeFigureOut">
              <a:rPr lang="es-EC" smtClean="0"/>
              <a:t>26/3/2021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19BD073-341B-43AF-AC9D-2123D1A7F1F4}" type="slidenum">
              <a:rPr lang="es-EC" smtClean="0"/>
              <a:t>‹Nº›</a:t>
            </a:fld>
            <a:endParaRPr lang="es-EC"/>
          </a:p>
        </p:txBody>
      </p:sp>
    </p:spTree>
    <p:extLst>
      <p:ext uri="{BB962C8B-B14F-4D97-AF65-F5344CB8AC3E}">
        <p14:creationId xmlns:p14="http://schemas.microsoft.com/office/powerpoint/2010/main" val="181851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03B0EF4C-C4D6-442F-97DB-01632CC4C8AD}" type="datetimeFigureOut">
              <a:rPr lang="es-EC" smtClean="0"/>
              <a:t>26/3/2021</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419BD073-341B-43AF-AC9D-2123D1A7F1F4}" type="slidenum">
              <a:rPr lang="es-EC" smtClean="0"/>
              <a:t>‹Nº›</a:t>
            </a:fld>
            <a:endParaRPr lang="es-EC"/>
          </a:p>
        </p:txBody>
      </p:sp>
    </p:spTree>
    <p:extLst>
      <p:ext uri="{BB962C8B-B14F-4D97-AF65-F5344CB8AC3E}">
        <p14:creationId xmlns:p14="http://schemas.microsoft.com/office/powerpoint/2010/main" val="2551808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3B0EF4C-C4D6-442F-97DB-01632CC4C8AD}" type="datetimeFigureOut">
              <a:rPr lang="es-EC" smtClean="0"/>
              <a:t>26/3/2021</a:t>
            </a:fld>
            <a:endParaRPr lang="es-EC"/>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419BD073-341B-43AF-AC9D-2123D1A7F1F4}" type="slidenum">
              <a:rPr lang="es-EC" smtClean="0"/>
              <a:t>‹Nº›</a:t>
            </a:fld>
            <a:endParaRPr lang="es-EC"/>
          </a:p>
        </p:txBody>
      </p:sp>
    </p:spTree>
    <p:extLst>
      <p:ext uri="{BB962C8B-B14F-4D97-AF65-F5344CB8AC3E}">
        <p14:creationId xmlns:p14="http://schemas.microsoft.com/office/powerpoint/2010/main" val="26543264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3.pn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4.xml.rels><?xml version="1.0" encoding="UTF-8" standalone="yes"?>
<Relationships xmlns="http://schemas.openxmlformats.org/package/2006/relationships"><Relationship Id="rId2" Type="http://schemas.openxmlformats.org/officeDocument/2006/relationships/hyperlink" Target="https://es.wikipedia.org/wiki/Msnm" TargetMode="Externa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Layout" Target="../diagrams/layout10.xml"/><Relationship Id="rId7" Type="http://schemas.openxmlformats.org/officeDocument/2006/relationships/image" Target="../media/image24.png"/><Relationship Id="rId2" Type="http://schemas.openxmlformats.org/officeDocument/2006/relationships/diagramData" Target="../diagrams/data10.xml"/><Relationship Id="rId1" Type="http://schemas.openxmlformats.org/officeDocument/2006/relationships/slideLayout" Target="../slideLayouts/slideLayout6.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 Id="rId9"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11.xml"/><Relationship Id="rId7" Type="http://schemas.openxmlformats.org/officeDocument/2006/relationships/image" Target="../media/image27.png"/><Relationship Id="rId2" Type="http://schemas.openxmlformats.org/officeDocument/2006/relationships/diagramData" Target="../diagrams/data11.xml"/><Relationship Id="rId1" Type="http://schemas.openxmlformats.org/officeDocument/2006/relationships/slideLayout" Target="../slideLayouts/slideLayout6.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image" Target="../media/image33.jpeg"/><Relationship Id="rId7" Type="http://schemas.openxmlformats.org/officeDocument/2006/relationships/diagramQuickStyle" Target="../diagrams/quickStyle12.xml"/><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diagramLayout" Target="../diagrams/layout12.xml"/><Relationship Id="rId5" Type="http://schemas.openxmlformats.org/officeDocument/2006/relationships/diagramData" Target="../diagrams/data12.xml"/><Relationship Id="rId4" Type="http://schemas.openxmlformats.org/officeDocument/2006/relationships/image" Target="../media/image34.jpeg"/><Relationship Id="rId9" Type="http://schemas.microsoft.com/office/2007/relationships/diagramDrawing" Target="../diagrams/drawing12.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6.png"/><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0.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12.png"/><Relationship Id="rId7" Type="http://schemas.openxmlformats.org/officeDocument/2006/relationships/diagramQuickStyle" Target="../diagrams/quickStyle6.xml"/><Relationship Id="rId2" Type="http://schemas.openxmlformats.org/officeDocument/2006/relationships/image" Target="../media/image11.jfif"/><Relationship Id="rId1" Type="http://schemas.openxmlformats.org/officeDocument/2006/relationships/slideLayout" Target="../slideLayouts/slideLayout6.xml"/><Relationship Id="rId6" Type="http://schemas.openxmlformats.org/officeDocument/2006/relationships/diagramLayout" Target="../diagrams/layout6.xml"/><Relationship Id="rId5" Type="http://schemas.openxmlformats.org/officeDocument/2006/relationships/diagramData" Target="../diagrams/data6.xml"/><Relationship Id="rId4" Type="http://schemas.microsoft.com/office/2007/relationships/hdphoto" Target="../media/hdphoto1.wdp"/><Relationship Id="rId9" Type="http://schemas.microsoft.com/office/2007/relationships/diagramDrawing" Target="../diagrams/drawin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1AB45C-C7FC-465C-ADDC-6BBA2AE3FD5E}"/>
              </a:ext>
            </a:extLst>
          </p:cNvPr>
          <p:cNvSpPr>
            <a:spLocks noGrp="1"/>
          </p:cNvSpPr>
          <p:nvPr>
            <p:ph type="title"/>
          </p:nvPr>
        </p:nvSpPr>
        <p:spPr>
          <a:xfrm>
            <a:off x="238539" y="1497496"/>
            <a:ext cx="11741426" cy="3029952"/>
          </a:xfrm>
        </p:spPr>
        <p:txBody>
          <a:bodyPr>
            <a:normAutofit fontScale="90000"/>
          </a:bodyPr>
          <a:lstStyle/>
          <a:p>
            <a:pPr algn="ctr"/>
            <a:r>
              <a:rPr lang="es-ES" sz="2700" dirty="0">
                <a:solidFill>
                  <a:schemeClr val="tx1"/>
                </a:solidFill>
                <a:latin typeface="Segoe UI Semibold" panose="020B0702040204020203" pitchFamily="34" charset="0"/>
                <a:cs typeface="Segoe UI Semibold" panose="020B0702040204020203" pitchFamily="34" charset="0"/>
              </a:rPr>
              <a:t>DEPARTAMENTO DE CIENCIAS ECONÓMICAS, ADMINISTRATIVAS Y DEL COMERCIO</a:t>
            </a:r>
            <a:br>
              <a:rPr lang="es-ES" sz="2700" dirty="0">
                <a:solidFill>
                  <a:schemeClr val="tx1"/>
                </a:solidFill>
                <a:latin typeface="Segoe UI Semibold" panose="020B0702040204020203" pitchFamily="34" charset="0"/>
                <a:cs typeface="Segoe UI Semibold" panose="020B0702040204020203" pitchFamily="34" charset="0"/>
              </a:rPr>
            </a:br>
            <a:br>
              <a:rPr lang="es-ES" sz="2700" dirty="0">
                <a:solidFill>
                  <a:schemeClr val="tx1"/>
                </a:solidFill>
                <a:latin typeface="Segoe UI Semibold" panose="020B0702040204020203" pitchFamily="34" charset="0"/>
                <a:cs typeface="Segoe UI Semibold" panose="020B0702040204020203" pitchFamily="34" charset="0"/>
              </a:rPr>
            </a:br>
            <a:r>
              <a:rPr lang="es-ES" sz="2700" dirty="0">
                <a:solidFill>
                  <a:schemeClr val="tx1"/>
                </a:solidFill>
                <a:latin typeface="Segoe UI Semibold" panose="020B0702040204020203" pitchFamily="34" charset="0"/>
                <a:cs typeface="Segoe UI Semibold" panose="020B0702040204020203" pitchFamily="34" charset="0"/>
              </a:rPr>
              <a:t>CARRERA DE INGENIERÍA EN ADMINISTRACIÓN TURÍSTICA Y HOTELERA</a:t>
            </a:r>
            <a:br>
              <a:rPr lang="es-ES" sz="2700" dirty="0">
                <a:solidFill>
                  <a:schemeClr val="tx1"/>
                </a:solidFill>
                <a:latin typeface="Segoe UI Semibold" panose="020B0702040204020203" pitchFamily="34" charset="0"/>
                <a:cs typeface="Segoe UI Semibold" panose="020B0702040204020203" pitchFamily="34" charset="0"/>
              </a:rPr>
            </a:br>
            <a:r>
              <a:rPr lang="es-ES" sz="2700" dirty="0">
                <a:solidFill>
                  <a:schemeClr val="tx1"/>
                </a:solidFill>
                <a:latin typeface="Segoe UI Semibold" panose="020B0702040204020203" pitchFamily="34" charset="0"/>
                <a:cs typeface="Segoe UI Semibold" panose="020B0702040204020203" pitchFamily="34" charset="0"/>
              </a:rPr>
              <a:t> </a:t>
            </a:r>
            <a:br>
              <a:rPr lang="es-ES" sz="2700" dirty="0">
                <a:solidFill>
                  <a:schemeClr val="tx1"/>
                </a:solidFill>
                <a:latin typeface="Segoe UI Semibold" panose="020B0702040204020203" pitchFamily="34" charset="0"/>
                <a:cs typeface="Segoe UI Semibold" panose="020B0702040204020203" pitchFamily="34" charset="0"/>
              </a:rPr>
            </a:br>
            <a:r>
              <a:rPr lang="es-ES" sz="2700" dirty="0">
                <a:solidFill>
                  <a:schemeClr val="tx1"/>
                </a:solidFill>
                <a:latin typeface="Segoe UI Semibold" panose="020B0702040204020203" pitchFamily="34" charset="0"/>
                <a:cs typeface="Segoe UI Semibold" panose="020B0702040204020203" pitchFamily="34" charset="0"/>
              </a:rPr>
              <a:t>TEMA: </a:t>
            </a:r>
            <a:r>
              <a:rPr lang="es-ES" sz="2700" b="1" dirty="0">
                <a:solidFill>
                  <a:schemeClr val="tx1"/>
                </a:solidFill>
                <a:latin typeface="Segoe UI Semibold" panose="020B0702040204020203" pitchFamily="34" charset="0"/>
                <a:cs typeface="Segoe UI Semibold" panose="020B0702040204020203" pitchFamily="34" charset="0"/>
              </a:rPr>
              <a:t>Turismo Comunitario como eje de Desarrollo Local: Comunidad de </a:t>
            </a:r>
            <a:r>
              <a:rPr lang="es-ES" sz="2700" b="1" dirty="0" err="1">
                <a:solidFill>
                  <a:schemeClr val="tx1"/>
                </a:solidFill>
                <a:latin typeface="Segoe UI Semibold" panose="020B0702040204020203" pitchFamily="34" charset="0"/>
                <a:cs typeface="Segoe UI Semibold" panose="020B0702040204020203" pitchFamily="34" charset="0"/>
              </a:rPr>
              <a:t>Huaycopungo</a:t>
            </a:r>
            <a:r>
              <a:rPr lang="es-ES" sz="2700" b="1" dirty="0">
                <a:solidFill>
                  <a:schemeClr val="tx1"/>
                </a:solidFill>
                <a:latin typeface="Segoe UI Semibold" panose="020B0702040204020203" pitchFamily="34" charset="0"/>
                <a:cs typeface="Segoe UI Semibold" panose="020B0702040204020203" pitchFamily="34" charset="0"/>
              </a:rPr>
              <a:t> en la parroquia San Rafael Cantón Otavalo</a:t>
            </a:r>
            <a:br>
              <a:rPr lang="es-ES" sz="1800" dirty="0">
                <a:solidFill>
                  <a:schemeClr val="tx1"/>
                </a:solidFill>
              </a:rPr>
            </a:br>
            <a:endParaRPr lang="es-EC" sz="1800" dirty="0">
              <a:solidFill>
                <a:schemeClr val="tx1"/>
              </a:solidFill>
            </a:endParaRPr>
          </a:p>
        </p:txBody>
      </p:sp>
      <p:sp>
        <p:nvSpPr>
          <p:cNvPr id="6" name="Marcador de texto 5">
            <a:extLst>
              <a:ext uri="{FF2B5EF4-FFF2-40B4-BE49-F238E27FC236}">
                <a16:creationId xmlns:a16="http://schemas.microsoft.com/office/drawing/2014/main" id="{C0A156CE-816B-44AF-BF05-6197687E338A}"/>
              </a:ext>
            </a:extLst>
          </p:cNvPr>
          <p:cNvSpPr>
            <a:spLocks noGrp="1"/>
          </p:cNvSpPr>
          <p:nvPr>
            <p:ph type="body" idx="1"/>
          </p:nvPr>
        </p:nvSpPr>
        <p:spPr>
          <a:xfrm>
            <a:off x="677335" y="4527448"/>
            <a:ext cx="8596668" cy="2126206"/>
          </a:xfrm>
        </p:spPr>
        <p:txBody>
          <a:bodyPr>
            <a:normAutofit fontScale="92500" lnSpcReduction="10000"/>
          </a:bodyPr>
          <a:lstStyle/>
          <a:p>
            <a:pPr algn="ctr"/>
            <a:r>
              <a:rPr lang="es-ES" sz="2400" dirty="0">
                <a:solidFill>
                  <a:schemeClr val="tx1"/>
                </a:solidFill>
                <a:latin typeface="Segoe UI Semibold" panose="020B0702040204020203" pitchFamily="34" charset="0"/>
                <a:cs typeface="Segoe UI Semibold" panose="020B0702040204020203" pitchFamily="34" charset="0"/>
              </a:rPr>
              <a:t>Borja Marcillo Denisse </a:t>
            </a:r>
            <a:r>
              <a:rPr lang="es-ES" sz="2400" dirty="0" err="1">
                <a:solidFill>
                  <a:schemeClr val="tx1"/>
                </a:solidFill>
                <a:latin typeface="Segoe UI Semibold" panose="020B0702040204020203" pitchFamily="34" charset="0"/>
                <a:cs typeface="Segoe UI Semibold" panose="020B0702040204020203" pitchFamily="34" charset="0"/>
              </a:rPr>
              <a:t>Gissela</a:t>
            </a:r>
            <a:endParaRPr lang="es-ES" sz="2400" dirty="0">
              <a:solidFill>
                <a:schemeClr val="tx1"/>
              </a:solidFill>
              <a:latin typeface="Segoe UI Semibold" panose="020B0702040204020203" pitchFamily="34" charset="0"/>
              <a:cs typeface="Segoe UI Semibold" panose="020B0702040204020203" pitchFamily="34" charset="0"/>
            </a:endParaRPr>
          </a:p>
          <a:p>
            <a:pPr algn="ctr"/>
            <a:r>
              <a:rPr lang="es-ES" sz="2400" dirty="0">
                <a:solidFill>
                  <a:schemeClr val="tx1"/>
                </a:solidFill>
                <a:latin typeface="Segoe UI Semibold" panose="020B0702040204020203" pitchFamily="34" charset="0"/>
                <a:cs typeface="Segoe UI Semibold" panose="020B0702040204020203" pitchFamily="34" charset="0"/>
              </a:rPr>
              <a:t>Borja Marcillo Steeven Leonel</a:t>
            </a:r>
          </a:p>
          <a:p>
            <a:pPr algn="ctr"/>
            <a:r>
              <a:rPr lang="es-EC" sz="2400" dirty="0">
                <a:solidFill>
                  <a:schemeClr val="tx1"/>
                </a:solidFill>
                <a:latin typeface="Segoe UI Semibold" panose="020B0702040204020203" pitchFamily="34" charset="0"/>
                <a:cs typeface="Segoe UI Semibold" panose="020B0702040204020203" pitchFamily="34" charset="0"/>
              </a:rPr>
              <a:t>Tutora:  Ing. Gustavo Paladines, </a:t>
            </a:r>
            <a:r>
              <a:rPr lang="es-EC" sz="2400" dirty="0" err="1">
                <a:solidFill>
                  <a:schemeClr val="tx1"/>
                </a:solidFill>
                <a:latin typeface="Segoe UI Semibold" panose="020B0702040204020203" pitchFamily="34" charset="0"/>
                <a:cs typeface="Segoe UI Semibold" panose="020B0702040204020203" pitchFamily="34" charset="0"/>
              </a:rPr>
              <a:t>Mgs</a:t>
            </a:r>
            <a:r>
              <a:rPr lang="es-EC" sz="2400" dirty="0">
                <a:solidFill>
                  <a:schemeClr val="tx1"/>
                </a:solidFill>
                <a:latin typeface="Segoe UI Semibold" panose="020B0702040204020203" pitchFamily="34" charset="0"/>
                <a:cs typeface="Segoe UI Semibold" panose="020B0702040204020203" pitchFamily="34" charset="0"/>
              </a:rPr>
              <a:t>.</a:t>
            </a:r>
          </a:p>
          <a:p>
            <a:pPr algn="ctr"/>
            <a:r>
              <a:rPr lang="es-EC" sz="2400" dirty="0">
                <a:solidFill>
                  <a:schemeClr val="tx1"/>
                </a:solidFill>
                <a:latin typeface="Segoe UI Semibold" panose="020B0702040204020203" pitchFamily="34" charset="0"/>
                <a:cs typeface="Segoe UI Semibold" panose="020B0702040204020203" pitchFamily="34" charset="0"/>
              </a:rPr>
              <a:t>Sangolquí </a:t>
            </a:r>
          </a:p>
          <a:p>
            <a:pPr algn="ctr"/>
            <a:r>
              <a:rPr lang="es-EC" sz="2400" dirty="0">
                <a:solidFill>
                  <a:schemeClr val="tx1"/>
                </a:solidFill>
                <a:latin typeface="Segoe UI Semibold" panose="020B0702040204020203" pitchFamily="34" charset="0"/>
                <a:cs typeface="Segoe UI Semibold" panose="020B0702040204020203" pitchFamily="34" charset="0"/>
              </a:rPr>
              <a:t>2021</a:t>
            </a:r>
          </a:p>
          <a:p>
            <a:pPr algn="ctr"/>
            <a:endParaRPr lang="es-EC" dirty="0">
              <a:solidFill>
                <a:schemeClr val="tx1"/>
              </a:solidFill>
            </a:endParaRPr>
          </a:p>
        </p:txBody>
      </p:sp>
      <p:pic>
        <p:nvPicPr>
          <p:cNvPr id="4" name="Imagen 3" descr="Resultado de imagen para universidad de las fuerzas armadas espe">
            <a:extLst>
              <a:ext uri="{FF2B5EF4-FFF2-40B4-BE49-F238E27FC236}">
                <a16:creationId xmlns:a16="http://schemas.microsoft.com/office/drawing/2014/main" id="{0C6C3DA9-58A1-4813-A5AE-4F220243A76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261291" y="204346"/>
            <a:ext cx="3761105" cy="1171575"/>
          </a:xfrm>
          <a:prstGeom prst="rect">
            <a:avLst/>
          </a:prstGeom>
          <a:noFill/>
          <a:ln>
            <a:noFill/>
          </a:ln>
        </p:spPr>
      </p:pic>
      <p:pic>
        <p:nvPicPr>
          <p:cNvPr id="5" name="Imagen 4" descr="Resultado de imagen para logo de turismo espe">
            <a:extLst>
              <a:ext uri="{FF2B5EF4-FFF2-40B4-BE49-F238E27FC236}">
                <a16:creationId xmlns:a16="http://schemas.microsoft.com/office/drawing/2014/main" id="{BD84AF27-A68F-4345-9B39-0A88254933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62943" y="4822557"/>
            <a:ext cx="1833049" cy="1789258"/>
          </a:xfrm>
          <a:prstGeom prst="rect">
            <a:avLst/>
          </a:prstGeom>
          <a:noFill/>
          <a:ln>
            <a:noFill/>
          </a:ln>
        </p:spPr>
      </p:pic>
    </p:spTree>
    <p:extLst>
      <p:ext uri="{BB962C8B-B14F-4D97-AF65-F5344CB8AC3E}">
        <p14:creationId xmlns:p14="http://schemas.microsoft.com/office/powerpoint/2010/main" val="3627290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0DF23F-3E07-4207-A4FD-01C7F68FEDA7}"/>
              </a:ext>
            </a:extLst>
          </p:cNvPr>
          <p:cNvSpPr>
            <a:spLocks noGrp="1"/>
          </p:cNvSpPr>
          <p:nvPr>
            <p:ph type="title"/>
          </p:nvPr>
        </p:nvSpPr>
        <p:spPr/>
        <p:txBody>
          <a:bodyPr/>
          <a:lstStyle/>
          <a:p>
            <a:r>
              <a:rPr lang="es-ES" dirty="0"/>
              <a:t>Educación y Salud</a:t>
            </a:r>
            <a:endParaRPr lang="es-EC" dirty="0"/>
          </a:p>
        </p:txBody>
      </p:sp>
      <p:graphicFrame>
        <p:nvGraphicFramePr>
          <p:cNvPr id="4" name="Diagrama 3">
            <a:extLst>
              <a:ext uri="{FF2B5EF4-FFF2-40B4-BE49-F238E27FC236}">
                <a16:creationId xmlns:a16="http://schemas.microsoft.com/office/drawing/2014/main" id="{0EECB0C9-DBC3-4F54-8FEC-566C3E844881}"/>
              </a:ext>
            </a:extLst>
          </p:cNvPr>
          <p:cNvGraphicFramePr/>
          <p:nvPr>
            <p:extLst>
              <p:ext uri="{D42A27DB-BD31-4B8C-83A1-F6EECF244321}">
                <p14:modId xmlns:p14="http://schemas.microsoft.com/office/powerpoint/2010/main" val="3336148287"/>
              </p:ext>
            </p:extLst>
          </p:nvPr>
        </p:nvGraphicFramePr>
        <p:xfrm>
          <a:off x="677334" y="1270000"/>
          <a:ext cx="5384800" cy="4666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a:extLst>
              <a:ext uri="{FF2B5EF4-FFF2-40B4-BE49-F238E27FC236}">
                <a16:creationId xmlns:a16="http://schemas.microsoft.com/office/drawing/2014/main" id="{6ABCD64A-C481-405A-B23C-2166204BBBB7}"/>
              </a:ext>
            </a:extLst>
          </p:cNvPr>
          <p:cNvPicPr>
            <a:picLocks noChangeAspect="1"/>
          </p:cNvPicPr>
          <p:nvPr/>
        </p:nvPicPr>
        <p:blipFill rotWithShape="1">
          <a:blip r:embed="rId7"/>
          <a:srcRect l="52619" t="15962" r="4523" b="30679"/>
          <a:stretch/>
        </p:blipFill>
        <p:spPr>
          <a:xfrm>
            <a:off x="6289523" y="1153886"/>
            <a:ext cx="5225143" cy="3657601"/>
          </a:xfrm>
          <a:prstGeom prst="rect">
            <a:avLst/>
          </a:prstGeom>
        </p:spPr>
      </p:pic>
      <p:sp>
        <p:nvSpPr>
          <p:cNvPr id="7" name="Rectángulo 6">
            <a:extLst>
              <a:ext uri="{FF2B5EF4-FFF2-40B4-BE49-F238E27FC236}">
                <a16:creationId xmlns:a16="http://schemas.microsoft.com/office/drawing/2014/main" id="{0C655526-3A77-48C6-94CB-6EF21A839876}"/>
              </a:ext>
            </a:extLst>
          </p:cNvPr>
          <p:cNvSpPr/>
          <p:nvPr/>
        </p:nvSpPr>
        <p:spPr>
          <a:xfrm>
            <a:off x="6062134" y="5048071"/>
            <a:ext cx="6096000" cy="1200329"/>
          </a:xfrm>
          <a:prstGeom prst="rect">
            <a:avLst/>
          </a:prstGeom>
        </p:spPr>
        <p:txBody>
          <a:bodyPr>
            <a:spAutoFit/>
          </a:bodyPr>
          <a:lstStyle/>
          <a:p>
            <a:r>
              <a:rPr lang="es-EC" dirty="0">
                <a:latin typeface="Arial" panose="020B0604020202020204" pitchFamily="34" charset="0"/>
                <a:ea typeface="Calibri" panose="020F0502020204030204" pitchFamily="34" charset="0"/>
              </a:rPr>
              <a:t>Sub centro de salud, ubicados en el centro parroquial, que brinda atención a todas las comunidades y barrio de la Parroquia con atención permanente en horarios de 08:00 am hasta las 17:00 de la tarde</a:t>
            </a:r>
            <a:endParaRPr lang="es-EC" dirty="0"/>
          </a:p>
        </p:txBody>
      </p:sp>
    </p:spTree>
    <p:extLst>
      <p:ext uri="{BB962C8B-B14F-4D97-AF65-F5344CB8AC3E}">
        <p14:creationId xmlns:p14="http://schemas.microsoft.com/office/powerpoint/2010/main" val="3531832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010038-3EEB-44E2-B0A3-5F7D240CB823}"/>
              </a:ext>
            </a:extLst>
          </p:cNvPr>
          <p:cNvSpPr>
            <a:spLocks noGrp="1"/>
          </p:cNvSpPr>
          <p:nvPr>
            <p:ph type="title"/>
          </p:nvPr>
        </p:nvSpPr>
        <p:spPr/>
        <p:txBody>
          <a:bodyPr/>
          <a:lstStyle/>
          <a:p>
            <a:r>
              <a:rPr lang="es-ES" dirty="0"/>
              <a:t>Migración</a:t>
            </a:r>
            <a:endParaRPr lang="es-EC" dirty="0"/>
          </a:p>
        </p:txBody>
      </p:sp>
      <p:graphicFrame>
        <p:nvGraphicFramePr>
          <p:cNvPr id="4" name="Diagrama 3">
            <a:extLst>
              <a:ext uri="{FF2B5EF4-FFF2-40B4-BE49-F238E27FC236}">
                <a16:creationId xmlns:a16="http://schemas.microsoft.com/office/drawing/2014/main" id="{A889430E-963D-4DCD-8131-2854870BC62A}"/>
              </a:ext>
            </a:extLst>
          </p:cNvPr>
          <p:cNvGraphicFramePr/>
          <p:nvPr>
            <p:extLst>
              <p:ext uri="{D42A27DB-BD31-4B8C-83A1-F6EECF244321}">
                <p14:modId xmlns:p14="http://schemas.microsoft.com/office/powerpoint/2010/main" val="459205852"/>
              </p:ext>
            </p:extLst>
          </p:nvPr>
        </p:nvGraphicFramePr>
        <p:xfrm>
          <a:off x="1392745" y="1270000"/>
          <a:ext cx="788125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3374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3F3227-71DC-49AB-91DB-CD4E6B3030BB}"/>
              </a:ext>
            </a:extLst>
          </p:cNvPr>
          <p:cNvSpPr>
            <a:spLocks noGrp="1"/>
          </p:cNvSpPr>
          <p:nvPr>
            <p:ph type="title"/>
          </p:nvPr>
        </p:nvSpPr>
        <p:spPr/>
        <p:txBody>
          <a:bodyPr>
            <a:normAutofit/>
          </a:bodyPr>
          <a:lstStyle/>
          <a:p>
            <a:r>
              <a:rPr lang="es-EC" i="1" dirty="0"/>
              <a:t>Gastronomía</a:t>
            </a:r>
            <a:br>
              <a:rPr lang="es-EC" i="1" dirty="0"/>
            </a:br>
            <a:endParaRPr lang="es-EC" dirty="0"/>
          </a:p>
        </p:txBody>
      </p:sp>
      <p:pic>
        <p:nvPicPr>
          <p:cNvPr id="4" name="Imagen 3">
            <a:extLst>
              <a:ext uri="{FF2B5EF4-FFF2-40B4-BE49-F238E27FC236}">
                <a16:creationId xmlns:a16="http://schemas.microsoft.com/office/drawing/2014/main" id="{89E5FD62-F884-457E-9A47-88444B3D63FC}"/>
              </a:ext>
            </a:extLst>
          </p:cNvPr>
          <p:cNvPicPr/>
          <p:nvPr/>
        </p:nvPicPr>
        <p:blipFill>
          <a:blip r:embed="rId2"/>
          <a:stretch>
            <a:fillRect/>
          </a:stretch>
        </p:blipFill>
        <p:spPr>
          <a:xfrm>
            <a:off x="1059088" y="1704340"/>
            <a:ext cx="1600199" cy="1320800"/>
          </a:xfrm>
          <a:prstGeom prst="rect">
            <a:avLst/>
          </a:prstGeom>
        </p:spPr>
      </p:pic>
      <p:pic>
        <p:nvPicPr>
          <p:cNvPr id="5" name="Imagen 4">
            <a:extLst>
              <a:ext uri="{FF2B5EF4-FFF2-40B4-BE49-F238E27FC236}">
                <a16:creationId xmlns:a16="http://schemas.microsoft.com/office/drawing/2014/main" id="{CEB6841D-FD38-4489-B083-93A3077139EA}"/>
              </a:ext>
            </a:extLst>
          </p:cNvPr>
          <p:cNvPicPr/>
          <p:nvPr/>
        </p:nvPicPr>
        <p:blipFill>
          <a:blip r:embed="rId3"/>
          <a:stretch>
            <a:fillRect/>
          </a:stretch>
        </p:blipFill>
        <p:spPr>
          <a:xfrm>
            <a:off x="3453583" y="1661795"/>
            <a:ext cx="1600200" cy="1202055"/>
          </a:xfrm>
          <a:prstGeom prst="rect">
            <a:avLst/>
          </a:prstGeom>
        </p:spPr>
      </p:pic>
      <p:pic>
        <p:nvPicPr>
          <p:cNvPr id="6" name="Imagen 5">
            <a:extLst>
              <a:ext uri="{FF2B5EF4-FFF2-40B4-BE49-F238E27FC236}">
                <a16:creationId xmlns:a16="http://schemas.microsoft.com/office/drawing/2014/main" id="{A30CBCB0-1EC0-425A-B8B1-97946158BBDA}"/>
              </a:ext>
            </a:extLst>
          </p:cNvPr>
          <p:cNvPicPr/>
          <p:nvPr/>
        </p:nvPicPr>
        <p:blipFill>
          <a:blip r:embed="rId4"/>
          <a:stretch>
            <a:fillRect/>
          </a:stretch>
        </p:blipFill>
        <p:spPr>
          <a:xfrm>
            <a:off x="5776231" y="1787208"/>
            <a:ext cx="1886498" cy="1320800"/>
          </a:xfrm>
          <a:prstGeom prst="rect">
            <a:avLst/>
          </a:prstGeom>
        </p:spPr>
      </p:pic>
      <p:pic>
        <p:nvPicPr>
          <p:cNvPr id="7" name="Imagen 6">
            <a:extLst>
              <a:ext uri="{FF2B5EF4-FFF2-40B4-BE49-F238E27FC236}">
                <a16:creationId xmlns:a16="http://schemas.microsoft.com/office/drawing/2014/main" id="{6F173653-442F-41DA-BC80-F5FC7C5B06E7}"/>
              </a:ext>
            </a:extLst>
          </p:cNvPr>
          <p:cNvPicPr/>
          <p:nvPr/>
        </p:nvPicPr>
        <p:blipFill>
          <a:blip r:embed="rId5"/>
          <a:stretch>
            <a:fillRect/>
          </a:stretch>
        </p:blipFill>
        <p:spPr>
          <a:xfrm>
            <a:off x="5866949" y="3952965"/>
            <a:ext cx="1785936" cy="1321121"/>
          </a:xfrm>
          <a:prstGeom prst="rect">
            <a:avLst/>
          </a:prstGeom>
        </p:spPr>
      </p:pic>
      <p:pic>
        <p:nvPicPr>
          <p:cNvPr id="8" name="Imagen 7">
            <a:extLst>
              <a:ext uri="{FF2B5EF4-FFF2-40B4-BE49-F238E27FC236}">
                <a16:creationId xmlns:a16="http://schemas.microsoft.com/office/drawing/2014/main" id="{DB2515CD-699E-45D2-BEB9-63CFE4CEEB06}"/>
              </a:ext>
            </a:extLst>
          </p:cNvPr>
          <p:cNvPicPr/>
          <p:nvPr/>
        </p:nvPicPr>
        <p:blipFill>
          <a:blip r:embed="rId6"/>
          <a:stretch>
            <a:fillRect/>
          </a:stretch>
        </p:blipFill>
        <p:spPr>
          <a:xfrm>
            <a:off x="873351" y="3952965"/>
            <a:ext cx="1785936" cy="1320799"/>
          </a:xfrm>
          <a:prstGeom prst="rect">
            <a:avLst/>
          </a:prstGeom>
        </p:spPr>
      </p:pic>
      <p:pic>
        <p:nvPicPr>
          <p:cNvPr id="9" name="Imagen 8">
            <a:extLst>
              <a:ext uri="{FF2B5EF4-FFF2-40B4-BE49-F238E27FC236}">
                <a16:creationId xmlns:a16="http://schemas.microsoft.com/office/drawing/2014/main" id="{11EDE121-1FDE-4731-9FB6-5C8FE4DE6BD9}"/>
              </a:ext>
            </a:extLst>
          </p:cNvPr>
          <p:cNvPicPr/>
          <p:nvPr/>
        </p:nvPicPr>
        <p:blipFill>
          <a:blip r:embed="rId7"/>
          <a:stretch>
            <a:fillRect/>
          </a:stretch>
        </p:blipFill>
        <p:spPr>
          <a:xfrm>
            <a:off x="3191328" y="3952965"/>
            <a:ext cx="1785936" cy="1321121"/>
          </a:xfrm>
          <a:prstGeom prst="rect">
            <a:avLst/>
          </a:prstGeom>
        </p:spPr>
      </p:pic>
    </p:spTree>
    <p:extLst>
      <p:ext uri="{BB962C8B-B14F-4D97-AF65-F5344CB8AC3E}">
        <p14:creationId xmlns:p14="http://schemas.microsoft.com/office/powerpoint/2010/main" val="501598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FD6708-E253-413D-B220-A8535853EC27}"/>
              </a:ext>
            </a:extLst>
          </p:cNvPr>
          <p:cNvSpPr>
            <a:spLocks noGrp="1"/>
          </p:cNvSpPr>
          <p:nvPr>
            <p:ph type="title"/>
          </p:nvPr>
        </p:nvSpPr>
        <p:spPr/>
        <p:txBody>
          <a:bodyPr/>
          <a:lstStyle/>
          <a:p>
            <a:r>
              <a:rPr lang="es-EC" b="1" dirty="0"/>
              <a:t>Fiestas o celebraciones</a:t>
            </a:r>
            <a:br>
              <a:rPr lang="es-EC" dirty="0"/>
            </a:br>
            <a:endParaRPr lang="es-EC" dirty="0"/>
          </a:p>
        </p:txBody>
      </p:sp>
      <p:graphicFrame>
        <p:nvGraphicFramePr>
          <p:cNvPr id="5" name="Diagrama 4">
            <a:extLst>
              <a:ext uri="{FF2B5EF4-FFF2-40B4-BE49-F238E27FC236}">
                <a16:creationId xmlns:a16="http://schemas.microsoft.com/office/drawing/2014/main" id="{71CE3166-300D-4A7D-82E3-F405F280E963}"/>
              </a:ext>
            </a:extLst>
          </p:cNvPr>
          <p:cNvGraphicFramePr/>
          <p:nvPr>
            <p:extLst>
              <p:ext uri="{D42A27DB-BD31-4B8C-83A1-F6EECF244321}">
                <p14:modId xmlns:p14="http://schemas.microsoft.com/office/powerpoint/2010/main" val="411365439"/>
              </p:ext>
            </p:extLst>
          </p:nvPr>
        </p:nvGraphicFramePr>
        <p:xfrm>
          <a:off x="1306286" y="1270000"/>
          <a:ext cx="9579427" cy="5122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40292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0F2348-1BE9-49DB-A591-47567232AA70}"/>
              </a:ext>
            </a:extLst>
          </p:cNvPr>
          <p:cNvSpPr>
            <a:spLocks noGrp="1"/>
          </p:cNvSpPr>
          <p:nvPr>
            <p:ph type="title"/>
          </p:nvPr>
        </p:nvSpPr>
        <p:spPr/>
        <p:txBody>
          <a:bodyPr/>
          <a:lstStyle/>
          <a:p>
            <a:r>
              <a:rPr lang="es-EC" b="1" dirty="0"/>
              <a:t>Atractivos turísticos</a:t>
            </a:r>
          </a:p>
        </p:txBody>
      </p:sp>
      <p:graphicFrame>
        <p:nvGraphicFramePr>
          <p:cNvPr id="3" name="Tabla 2">
            <a:extLst>
              <a:ext uri="{FF2B5EF4-FFF2-40B4-BE49-F238E27FC236}">
                <a16:creationId xmlns:a16="http://schemas.microsoft.com/office/drawing/2014/main" id="{8B5B4656-54F1-4D55-A153-93957B98F027}"/>
              </a:ext>
            </a:extLst>
          </p:cNvPr>
          <p:cNvGraphicFramePr>
            <a:graphicFrameLocks noGrp="1"/>
          </p:cNvGraphicFramePr>
          <p:nvPr>
            <p:extLst>
              <p:ext uri="{D42A27DB-BD31-4B8C-83A1-F6EECF244321}">
                <p14:modId xmlns:p14="http://schemas.microsoft.com/office/powerpoint/2010/main" val="3477153794"/>
              </p:ext>
            </p:extLst>
          </p:nvPr>
        </p:nvGraphicFramePr>
        <p:xfrm>
          <a:off x="1233713" y="1335315"/>
          <a:ext cx="9216573" cy="5231601"/>
        </p:xfrm>
        <a:graphic>
          <a:graphicData uri="http://schemas.openxmlformats.org/drawingml/2006/table">
            <a:tbl>
              <a:tblPr firstRow="1" firstCol="1" bandRow="1">
                <a:tableStyleId>{5C22544A-7EE6-4342-B048-85BDC9FD1C3A}</a:tableStyleId>
              </a:tblPr>
              <a:tblGrid>
                <a:gridCol w="571363">
                  <a:extLst>
                    <a:ext uri="{9D8B030D-6E8A-4147-A177-3AD203B41FA5}">
                      <a16:colId xmlns:a16="http://schemas.microsoft.com/office/drawing/2014/main" val="3186310306"/>
                    </a:ext>
                  </a:extLst>
                </a:gridCol>
                <a:gridCol w="3460219">
                  <a:extLst>
                    <a:ext uri="{9D8B030D-6E8A-4147-A177-3AD203B41FA5}">
                      <a16:colId xmlns:a16="http://schemas.microsoft.com/office/drawing/2014/main" val="3411784870"/>
                    </a:ext>
                  </a:extLst>
                </a:gridCol>
                <a:gridCol w="5184991">
                  <a:extLst>
                    <a:ext uri="{9D8B030D-6E8A-4147-A177-3AD203B41FA5}">
                      <a16:colId xmlns:a16="http://schemas.microsoft.com/office/drawing/2014/main" val="2942840947"/>
                    </a:ext>
                  </a:extLst>
                </a:gridCol>
              </a:tblGrid>
              <a:tr h="282497">
                <a:tc>
                  <a:txBody>
                    <a:bodyPr/>
                    <a:lstStyle/>
                    <a:p>
                      <a:pPr algn="ctr">
                        <a:lnSpc>
                          <a:spcPct val="200000"/>
                        </a:lnSpc>
                        <a:spcAft>
                          <a:spcPts val="0"/>
                        </a:spcAft>
                      </a:pPr>
                      <a:r>
                        <a:rPr lang="es-EC" sz="1200">
                          <a:effectLst/>
                        </a:rPr>
                        <a:t>Nº</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gn="ctr">
                        <a:lnSpc>
                          <a:spcPct val="115000"/>
                        </a:lnSpc>
                        <a:spcAft>
                          <a:spcPts val="0"/>
                        </a:spcAft>
                      </a:pPr>
                      <a:r>
                        <a:rPr lang="es-EC" sz="1200">
                          <a:effectLst/>
                        </a:rPr>
                        <a:t>Atractivos turísticos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gn="ctr">
                        <a:lnSpc>
                          <a:spcPct val="115000"/>
                        </a:lnSpc>
                        <a:spcAft>
                          <a:spcPts val="0"/>
                        </a:spcAft>
                      </a:pPr>
                      <a:r>
                        <a:rPr lang="es-EC" sz="1200">
                          <a:effectLst/>
                        </a:rPr>
                        <a:t>Ubicación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extLst>
                  <a:ext uri="{0D108BD9-81ED-4DB2-BD59-A6C34878D82A}">
                    <a16:rowId xmlns:a16="http://schemas.microsoft.com/office/drawing/2014/main" val="2011011719"/>
                  </a:ext>
                </a:extLst>
              </a:tr>
              <a:tr h="366985">
                <a:tc>
                  <a:txBody>
                    <a:bodyPr/>
                    <a:lstStyle/>
                    <a:p>
                      <a:pPr>
                        <a:lnSpc>
                          <a:spcPct val="107000"/>
                        </a:lnSpc>
                        <a:spcAft>
                          <a:spcPts val="0"/>
                        </a:spcAft>
                      </a:pPr>
                      <a:r>
                        <a:rPr lang="es-EC" sz="1200">
                          <a:effectLst/>
                        </a:rPr>
                        <a:t>1</a:t>
                      </a:r>
                    </a:p>
                    <a:p>
                      <a:pPr>
                        <a:lnSpc>
                          <a:spcPct val="107000"/>
                        </a:lnSpc>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Muelle Flotante Cachiviro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Comunidad de Cachiviro a 5 minutos de Huaycopungo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extLst>
                  <a:ext uri="{0D108BD9-81ED-4DB2-BD59-A6C34878D82A}">
                    <a16:rowId xmlns:a16="http://schemas.microsoft.com/office/drawing/2014/main" val="2047833998"/>
                  </a:ext>
                </a:extLst>
              </a:tr>
              <a:tr h="366985">
                <a:tc>
                  <a:txBody>
                    <a:bodyPr/>
                    <a:lstStyle/>
                    <a:p>
                      <a:pPr>
                        <a:lnSpc>
                          <a:spcPct val="107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Parque Acuático Araque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dirty="0">
                          <a:effectLst/>
                        </a:rPr>
                        <a:t>Comunidad Araque cerca de la Parroquia González Suárez</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extLst>
                  <a:ext uri="{0D108BD9-81ED-4DB2-BD59-A6C34878D82A}">
                    <a16:rowId xmlns:a16="http://schemas.microsoft.com/office/drawing/2014/main" val="3070056296"/>
                  </a:ext>
                </a:extLst>
              </a:tr>
              <a:tr h="366985">
                <a:tc>
                  <a:txBody>
                    <a:bodyPr/>
                    <a:lstStyle/>
                    <a:p>
                      <a:pPr>
                        <a:lnSpc>
                          <a:spcPct val="107000"/>
                        </a:lnSpc>
                        <a:spcAft>
                          <a:spcPts val="0"/>
                        </a:spcAft>
                      </a:pPr>
                      <a:r>
                        <a:rPr lang="es-EC" sz="1200">
                          <a:effectLst/>
                        </a:rPr>
                        <a:t>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Rey loma el Lechero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En la cima del Pucara de Rey Loma, sector Eugenio Espejo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extLst>
                  <a:ext uri="{0D108BD9-81ED-4DB2-BD59-A6C34878D82A}">
                    <a16:rowId xmlns:a16="http://schemas.microsoft.com/office/drawing/2014/main" val="33788760"/>
                  </a:ext>
                </a:extLst>
              </a:tr>
              <a:tr h="366985">
                <a:tc>
                  <a:txBody>
                    <a:bodyPr/>
                    <a:lstStyle/>
                    <a:p>
                      <a:pPr>
                        <a:lnSpc>
                          <a:spcPct val="200000"/>
                        </a:lnSpc>
                        <a:spcAft>
                          <a:spcPts val="0"/>
                        </a:spcAft>
                      </a:pPr>
                      <a:r>
                        <a:rPr lang="es-EC" sz="1200">
                          <a:effectLst/>
                        </a:rPr>
                        <a:t>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El Cerro De Mojanda</a:t>
                      </a:r>
                    </a:p>
                    <a:p>
                      <a:pPr>
                        <a:lnSpc>
                          <a:spcPct val="115000"/>
                        </a:lnSpc>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Se encuentra pasando la población de Pedro Moncayo conocido como cerro Fuya Fuya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extLst>
                  <a:ext uri="{0D108BD9-81ED-4DB2-BD59-A6C34878D82A}">
                    <a16:rowId xmlns:a16="http://schemas.microsoft.com/office/drawing/2014/main" val="173450098"/>
                  </a:ext>
                </a:extLst>
              </a:tr>
              <a:tr h="366985">
                <a:tc>
                  <a:txBody>
                    <a:bodyPr/>
                    <a:lstStyle/>
                    <a:p>
                      <a:pPr>
                        <a:lnSpc>
                          <a:spcPct val="200000"/>
                        </a:lnSpc>
                        <a:spcAft>
                          <a:spcPts val="0"/>
                        </a:spcAft>
                      </a:pPr>
                      <a:r>
                        <a:rPr lang="es-EC" sz="1200">
                          <a:effectLst/>
                        </a:rPr>
                        <a:t>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Loma Cubilche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En la meseta de Cubilche se encuentra en la parroquia de la Esperanza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extLst>
                  <a:ext uri="{0D108BD9-81ED-4DB2-BD59-A6C34878D82A}">
                    <a16:rowId xmlns:a16="http://schemas.microsoft.com/office/drawing/2014/main" val="2481897597"/>
                  </a:ext>
                </a:extLst>
              </a:tr>
              <a:tr h="366985">
                <a:tc>
                  <a:txBody>
                    <a:bodyPr/>
                    <a:lstStyle/>
                    <a:p>
                      <a:pPr>
                        <a:lnSpc>
                          <a:spcPct val="200000"/>
                        </a:lnSpc>
                        <a:spcAft>
                          <a:spcPts val="0"/>
                        </a:spcAft>
                      </a:pPr>
                      <a:r>
                        <a:rPr lang="es-EC" sz="1200">
                          <a:effectLst/>
                        </a:rPr>
                        <a:t>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Parroquia de San Rafael</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Se encuentra al este de Otavalo su parroquialización es en Junio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extLst>
                  <a:ext uri="{0D108BD9-81ED-4DB2-BD59-A6C34878D82A}">
                    <a16:rowId xmlns:a16="http://schemas.microsoft.com/office/drawing/2014/main" val="2866086457"/>
                  </a:ext>
                </a:extLst>
              </a:tr>
              <a:tr h="366985">
                <a:tc>
                  <a:txBody>
                    <a:bodyPr/>
                    <a:lstStyle/>
                    <a:p>
                      <a:pPr>
                        <a:lnSpc>
                          <a:spcPct val="200000"/>
                        </a:lnSpc>
                        <a:spcAft>
                          <a:spcPts val="0"/>
                        </a:spcAft>
                      </a:pPr>
                      <a:r>
                        <a:rPr lang="es-EC" sz="1200">
                          <a:effectLst/>
                        </a:rPr>
                        <a:t>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Sitio Recreacional Huaycopungo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Brinda servicios turísticos de hospedaje, recreación y alimentación en San Rafael</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extLst>
                  <a:ext uri="{0D108BD9-81ED-4DB2-BD59-A6C34878D82A}">
                    <a16:rowId xmlns:a16="http://schemas.microsoft.com/office/drawing/2014/main" val="1180787691"/>
                  </a:ext>
                </a:extLst>
              </a:tr>
              <a:tr h="556567">
                <a:tc>
                  <a:txBody>
                    <a:bodyPr/>
                    <a:lstStyle/>
                    <a:p>
                      <a:pPr>
                        <a:lnSpc>
                          <a:spcPct val="200000"/>
                        </a:lnSpc>
                        <a:spcAft>
                          <a:spcPts val="0"/>
                        </a:spcAft>
                      </a:pPr>
                      <a:r>
                        <a:rPr lang="es-EC" sz="1200">
                          <a:effectLst/>
                        </a:rPr>
                        <a:t>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Lago San Pablo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Se encuentra ubicado en las parroquias González Suárez, Eugenio Espejo y San Rafael;</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extLst>
                  <a:ext uri="{0D108BD9-81ED-4DB2-BD59-A6C34878D82A}">
                    <a16:rowId xmlns:a16="http://schemas.microsoft.com/office/drawing/2014/main" val="3646207603"/>
                  </a:ext>
                </a:extLst>
              </a:tr>
              <a:tr h="366985">
                <a:tc>
                  <a:txBody>
                    <a:bodyPr/>
                    <a:lstStyle/>
                    <a:p>
                      <a:pPr>
                        <a:lnSpc>
                          <a:spcPct val="200000"/>
                        </a:lnSpc>
                        <a:spcAft>
                          <a:spcPts val="0"/>
                        </a:spcAft>
                      </a:pPr>
                      <a:r>
                        <a:rPr lang="es-EC" sz="1200">
                          <a:effectLst/>
                        </a:rPr>
                        <a:t>9</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Volcán Imbabura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Al sur se encuentra el lago San Pablo con una altura aproximada de 4.600 </a:t>
                      </a:r>
                      <a:r>
                        <a:rPr lang="es-EC" sz="1200" u="sng">
                          <a:effectLst/>
                          <a:hlinkClick r:id="rId2" tooltip="Msnm"/>
                        </a:rPr>
                        <a:t>msnm</a:t>
                      </a:r>
                      <a:r>
                        <a:rPr lang="es-EC" sz="1200">
                          <a:effectLst/>
                        </a:rPr>
                        <a:t>.</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extLst>
                  <a:ext uri="{0D108BD9-81ED-4DB2-BD59-A6C34878D82A}">
                    <a16:rowId xmlns:a16="http://schemas.microsoft.com/office/drawing/2014/main" val="4232389980"/>
                  </a:ext>
                </a:extLst>
              </a:tr>
              <a:tr h="556567">
                <a:tc>
                  <a:txBody>
                    <a:bodyPr/>
                    <a:lstStyle/>
                    <a:p>
                      <a:pPr>
                        <a:lnSpc>
                          <a:spcPct val="200000"/>
                        </a:lnSpc>
                        <a:spcAft>
                          <a:spcPts val="0"/>
                        </a:spcAft>
                      </a:pPr>
                      <a:r>
                        <a:rPr lang="es-EC" sz="1200">
                          <a:effectLst/>
                        </a:rPr>
                        <a:t>10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Planta Totora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Se la utiliza para dividir ambientes, avivar el fuego y como elemento decorativo para artesanías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extLst>
                  <a:ext uri="{0D108BD9-81ED-4DB2-BD59-A6C34878D82A}">
                    <a16:rowId xmlns:a16="http://schemas.microsoft.com/office/drawing/2014/main" val="3497907641"/>
                  </a:ext>
                </a:extLst>
              </a:tr>
              <a:tr h="366985">
                <a:tc>
                  <a:txBody>
                    <a:bodyPr/>
                    <a:lstStyle/>
                    <a:p>
                      <a:pPr>
                        <a:lnSpc>
                          <a:spcPct val="200000"/>
                        </a:lnSpc>
                        <a:spcAft>
                          <a:spcPts val="0"/>
                        </a:spcAft>
                      </a:pPr>
                      <a:r>
                        <a:rPr lang="es-EC" sz="1200">
                          <a:effectLst/>
                        </a:rPr>
                        <a:t>11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Asociación Totora Sisa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a:effectLst/>
                        </a:rPr>
                        <a:t>Es parte de las Manifestaciones Culturales, agrupa grandes sembríos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extLst>
                  <a:ext uri="{0D108BD9-81ED-4DB2-BD59-A6C34878D82A}">
                    <a16:rowId xmlns:a16="http://schemas.microsoft.com/office/drawing/2014/main" val="2517989699"/>
                  </a:ext>
                </a:extLst>
              </a:tr>
              <a:tr h="366985">
                <a:tc>
                  <a:txBody>
                    <a:bodyPr/>
                    <a:lstStyle/>
                    <a:p>
                      <a:pPr>
                        <a:lnSpc>
                          <a:spcPct val="200000"/>
                        </a:lnSpc>
                        <a:spcAft>
                          <a:spcPts val="0"/>
                        </a:spcAft>
                      </a:pPr>
                      <a:r>
                        <a:rPr lang="es-EC" sz="1200">
                          <a:effectLst/>
                        </a:rPr>
                        <a:t>12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dirty="0">
                          <a:effectLst/>
                        </a:rPr>
                        <a:t>Parque Cóndor</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tc>
                  <a:txBody>
                    <a:bodyPr/>
                    <a:lstStyle/>
                    <a:p>
                      <a:pPr>
                        <a:lnSpc>
                          <a:spcPct val="115000"/>
                        </a:lnSpc>
                        <a:spcAft>
                          <a:spcPts val="0"/>
                        </a:spcAft>
                      </a:pPr>
                      <a:r>
                        <a:rPr lang="es-EC" sz="1200" dirty="0">
                          <a:effectLst/>
                        </a:rPr>
                        <a:t>Ubicada en la parroquia de Eugenio Espejo, característico por sus paisajes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1676" marR="51676" marT="0" marB="0"/>
                </a:tc>
                <a:extLst>
                  <a:ext uri="{0D108BD9-81ED-4DB2-BD59-A6C34878D82A}">
                    <a16:rowId xmlns:a16="http://schemas.microsoft.com/office/drawing/2014/main" val="3732628634"/>
                  </a:ext>
                </a:extLst>
              </a:tr>
            </a:tbl>
          </a:graphicData>
        </a:graphic>
      </p:graphicFrame>
    </p:spTree>
    <p:extLst>
      <p:ext uri="{BB962C8B-B14F-4D97-AF65-F5344CB8AC3E}">
        <p14:creationId xmlns:p14="http://schemas.microsoft.com/office/powerpoint/2010/main" val="33091572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B23451CE-356C-4125-B6A7-A0ABE0FDF2C0}"/>
              </a:ext>
            </a:extLst>
          </p:cNvPr>
          <p:cNvSpPr>
            <a:spLocks noGrp="1"/>
          </p:cNvSpPr>
          <p:nvPr>
            <p:ph type="title"/>
          </p:nvPr>
        </p:nvSpPr>
        <p:spPr>
          <a:xfrm>
            <a:off x="571316" y="398669"/>
            <a:ext cx="8596668" cy="1320800"/>
          </a:xfrm>
        </p:spPr>
        <p:txBody>
          <a:bodyPr/>
          <a:lstStyle/>
          <a:p>
            <a:r>
              <a:rPr lang="es-EC" dirty="0">
                <a:solidFill>
                  <a:schemeClr val="tx1"/>
                </a:solidFill>
                <a:latin typeface="Segoe UI Semibold" panose="020B0702040204020203" pitchFamily="34" charset="0"/>
                <a:cs typeface="Segoe UI Semibold" panose="020B0702040204020203" pitchFamily="34" charset="0"/>
              </a:rPr>
              <a:t>ENC</a:t>
            </a:r>
            <a:r>
              <a:rPr lang="en" dirty="0">
                <a:solidFill>
                  <a:schemeClr val="tx1"/>
                </a:solidFill>
                <a:latin typeface="Segoe UI Semibold" panose="020B0702040204020203" pitchFamily="34" charset="0"/>
                <a:cs typeface="Segoe UI Semibold" panose="020B0702040204020203" pitchFamily="34" charset="0"/>
              </a:rPr>
              <a:t>UESTAS DE TURISTAS</a:t>
            </a:r>
            <a:endParaRPr lang="es-EC" dirty="0">
              <a:solidFill>
                <a:schemeClr val="tx1"/>
              </a:solidFill>
            </a:endParaRPr>
          </a:p>
        </p:txBody>
      </p:sp>
      <p:graphicFrame>
        <p:nvGraphicFramePr>
          <p:cNvPr id="7" name="Diagrama 6">
            <a:extLst>
              <a:ext uri="{FF2B5EF4-FFF2-40B4-BE49-F238E27FC236}">
                <a16:creationId xmlns:a16="http://schemas.microsoft.com/office/drawing/2014/main" id="{D9703A5D-0F0B-42FE-9E82-BC6AA3396827}"/>
              </a:ext>
            </a:extLst>
          </p:cNvPr>
          <p:cNvGraphicFramePr/>
          <p:nvPr>
            <p:extLst>
              <p:ext uri="{D42A27DB-BD31-4B8C-83A1-F6EECF244321}">
                <p14:modId xmlns:p14="http://schemas.microsoft.com/office/powerpoint/2010/main" val="2789988076"/>
              </p:ext>
            </p:extLst>
          </p:nvPr>
        </p:nvGraphicFramePr>
        <p:xfrm>
          <a:off x="0" y="1234760"/>
          <a:ext cx="7882089" cy="5361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n 8">
            <a:extLst>
              <a:ext uri="{FF2B5EF4-FFF2-40B4-BE49-F238E27FC236}">
                <a16:creationId xmlns:a16="http://schemas.microsoft.com/office/drawing/2014/main" id="{FD44D451-BA4A-4E8B-92FF-F81DD561E2C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80400" y="2921000"/>
            <a:ext cx="3698074" cy="2120900"/>
          </a:xfrm>
          <a:prstGeom prst="rect">
            <a:avLst/>
          </a:prstGeom>
          <a:noFill/>
          <a:ln>
            <a:noFill/>
          </a:ln>
        </p:spPr>
      </p:pic>
      <p:pic>
        <p:nvPicPr>
          <p:cNvPr id="10" name="Imagen 9">
            <a:extLst>
              <a:ext uri="{FF2B5EF4-FFF2-40B4-BE49-F238E27FC236}">
                <a16:creationId xmlns:a16="http://schemas.microsoft.com/office/drawing/2014/main" id="{06091C14-ABBF-4C6F-9DB1-C98A703F35F1}"/>
              </a:ext>
            </a:extLst>
          </p:cNvPr>
          <p:cNvPicPr/>
          <p:nvPr/>
        </p:nvPicPr>
        <p:blipFill>
          <a:blip r:embed="rId8"/>
          <a:stretch>
            <a:fillRect/>
          </a:stretch>
        </p:blipFill>
        <p:spPr>
          <a:xfrm>
            <a:off x="7670800" y="5031961"/>
            <a:ext cx="4307674" cy="1724978"/>
          </a:xfrm>
          <a:prstGeom prst="rect">
            <a:avLst/>
          </a:prstGeom>
        </p:spPr>
      </p:pic>
      <p:pic>
        <p:nvPicPr>
          <p:cNvPr id="11" name="Imagen 10">
            <a:extLst>
              <a:ext uri="{FF2B5EF4-FFF2-40B4-BE49-F238E27FC236}">
                <a16:creationId xmlns:a16="http://schemas.microsoft.com/office/drawing/2014/main" id="{C9555049-777B-494C-A15D-13EBD6B0AB56}"/>
              </a:ext>
            </a:extLst>
          </p:cNvPr>
          <p:cNvPicPr/>
          <p:nvPr/>
        </p:nvPicPr>
        <p:blipFill rotWithShape="1">
          <a:blip r:embed="rId9"/>
          <a:srcRect t="15670"/>
          <a:stretch/>
        </p:blipFill>
        <p:spPr bwMode="auto">
          <a:xfrm>
            <a:off x="7876774" y="637999"/>
            <a:ext cx="3895725" cy="2122805"/>
          </a:xfrm>
          <a:prstGeom prst="rect">
            <a:avLst/>
          </a:prstGeom>
          <a:ln>
            <a:noFill/>
          </a:ln>
          <a:extLst>
            <a:ext uri="{53640926-AAD7-44D8-BBD7-CCE9431645EC}">
              <a14:shadowObscured xmlns:a14="http://schemas.microsoft.com/office/drawing/2010/main"/>
            </a:ext>
          </a:extLst>
        </p:spPr>
      </p:pic>
      <p:sp>
        <p:nvSpPr>
          <p:cNvPr id="2" name="CuadroTexto 1">
            <a:extLst>
              <a:ext uri="{FF2B5EF4-FFF2-40B4-BE49-F238E27FC236}">
                <a16:creationId xmlns:a16="http://schemas.microsoft.com/office/drawing/2014/main" id="{66E09909-4EBE-490B-B778-D2FA5864DF99}"/>
              </a:ext>
            </a:extLst>
          </p:cNvPr>
          <p:cNvSpPr txBox="1"/>
          <p:nvPr/>
        </p:nvSpPr>
        <p:spPr>
          <a:xfrm>
            <a:off x="10486887" y="880817"/>
            <a:ext cx="1002748" cy="400110"/>
          </a:xfrm>
          <a:prstGeom prst="rect">
            <a:avLst/>
          </a:prstGeom>
          <a:noFill/>
        </p:spPr>
        <p:txBody>
          <a:bodyPr wrap="square" rtlCol="0">
            <a:spAutoFit/>
          </a:bodyPr>
          <a:lstStyle/>
          <a:p>
            <a:r>
              <a:rPr lang="es-ES" sz="1000" dirty="0"/>
              <a:t>Facilidades turísticas</a:t>
            </a:r>
            <a:endParaRPr lang="es-EC" sz="1000" dirty="0"/>
          </a:p>
        </p:txBody>
      </p:sp>
    </p:spTree>
    <p:extLst>
      <p:ext uri="{BB962C8B-B14F-4D97-AF65-F5344CB8AC3E}">
        <p14:creationId xmlns:p14="http://schemas.microsoft.com/office/powerpoint/2010/main" val="20410378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10F5D651-DFD6-4483-BCA9-B3464FBE4125}"/>
              </a:ext>
            </a:extLst>
          </p:cNvPr>
          <p:cNvSpPr>
            <a:spLocks noGrp="1"/>
          </p:cNvSpPr>
          <p:nvPr>
            <p:ph type="title"/>
          </p:nvPr>
        </p:nvSpPr>
        <p:spPr>
          <a:xfrm>
            <a:off x="571316" y="398669"/>
            <a:ext cx="8596668" cy="1320800"/>
          </a:xfrm>
        </p:spPr>
        <p:txBody>
          <a:bodyPr/>
          <a:lstStyle/>
          <a:p>
            <a:r>
              <a:rPr lang="es-EC" dirty="0">
                <a:solidFill>
                  <a:schemeClr val="tx1"/>
                </a:solidFill>
                <a:latin typeface="Segoe UI Semibold" panose="020B0702040204020203" pitchFamily="34" charset="0"/>
                <a:cs typeface="Segoe UI Semibold" panose="020B0702040204020203" pitchFamily="34" charset="0"/>
              </a:rPr>
              <a:t>ENC</a:t>
            </a:r>
            <a:r>
              <a:rPr lang="en" dirty="0">
                <a:solidFill>
                  <a:schemeClr val="tx1"/>
                </a:solidFill>
                <a:latin typeface="Segoe UI Semibold" panose="020B0702040204020203" pitchFamily="34" charset="0"/>
                <a:cs typeface="Segoe UI Semibold" panose="020B0702040204020203" pitchFamily="34" charset="0"/>
              </a:rPr>
              <a:t>UESTAS </a:t>
            </a:r>
            <a:r>
              <a:rPr lang="es-EC" dirty="0">
                <a:solidFill>
                  <a:schemeClr val="tx1"/>
                </a:solidFill>
                <a:latin typeface="Segoe UI Semibold" panose="020B0702040204020203" pitchFamily="34" charset="0"/>
                <a:cs typeface="Segoe UI Semibold" panose="020B0702040204020203" pitchFamily="34" charset="0"/>
              </a:rPr>
              <a:t>A POBLADORES</a:t>
            </a:r>
            <a:endParaRPr lang="es-EC" dirty="0">
              <a:solidFill>
                <a:schemeClr val="tx1"/>
              </a:solidFill>
            </a:endParaRPr>
          </a:p>
        </p:txBody>
      </p:sp>
      <p:graphicFrame>
        <p:nvGraphicFramePr>
          <p:cNvPr id="4" name="Diagrama 3">
            <a:extLst>
              <a:ext uri="{FF2B5EF4-FFF2-40B4-BE49-F238E27FC236}">
                <a16:creationId xmlns:a16="http://schemas.microsoft.com/office/drawing/2014/main" id="{90B298B7-D7C3-4B1A-9647-A184C98E807C}"/>
              </a:ext>
            </a:extLst>
          </p:cNvPr>
          <p:cNvGraphicFramePr/>
          <p:nvPr>
            <p:extLst>
              <p:ext uri="{D42A27DB-BD31-4B8C-83A1-F6EECF244321}">
                <p14:modId xmlns:p14="http://schemas.microsoft.com/office/powerpoint/2010/main" val="3379064119"/>
              </p:ext>
            </p:extLst>
          </p:nvPr>
        </p:nvGraphicFramePr>
        <p:xfrm>
          <a:off x="0" y="1234760"/>
          <a:ext cx="7882089" cy="53619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n 4">
            <a:extLst>
              <a:ext uri="{FF2B5EF4-FFF2-40B4-BE49-F238E27FC236}">
                <a16:creationId xmlns:a16="http://schemas.microsoft.com/office/drawing/2014/main" id="{EA37F6EE-B0D9-4427-99FC-B52B17C79703}"/>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453404" y="1"/>
            <a:ext cx="3738595" cy="2542000"/>
          </a:xfrm>
          <a:prstGeom prst="rect">
            <a:avLst/>
          </a:prstGeom>
          <a:noFill/>
          <a:ln>
            <a:noFill/>
          </a:ln>
        </p:spPr>
      </p:pic>
      <p:pic>
        <p:nvPicPr>
          <p:cNvPr id="6" name="Imagen 5">
            <a:extLst>
              <a:ext uri="{FF2B5EF4-FFF2-40B4-BE49-F238E27FC236}">
                <a16:creationId xmlns:a16="http://schemas.microsoft.com/office/drawing/2014/main" id="{538B1B91-00F1-49BE-82B2-B51E42100C2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610600" y="2542000"/>
            <a:ext cx="3581400" cy="2435225"/>
          </a:xfrm>
          <a:prstGeom prst="rect">
            <a:avLst/>
          </a:prstGeom>
          <a:noFill/>
          <a:ln>
            <a:noFill/>
          </a:ln>
        </p:spPr>
      </p:pic>
      <p:pic>
        <p:nvPicPr>
          <p:cNvPr id="7" name="Imagen 6">
            <a:extLst>
              <a:ext uri="{FF2B5EF4-FFF2-40B4-BE49-F238E27FC236}">
                <a16:creationId xmlns:a16="http://schemas.microsoft.com/office/drawing/2014/main" id="{D8BA5139-9D7D-400B-A6A2-0776F025D2D3}"/>
              </a:ext>
            </a:extLst>
          </p:cNvPr>
          <p:cNvPicPr/>
          <p:nvPr/>
        </p:nvPicPr>
        <p:blipFill>
          <a:blip r:embed="rId9"/>
          <a:stretch>
            <a:fillRect/>
          </a:stretch>
        </p:blipFill>
        <p:spPr>
          <a:xfrm>
            <a:off x="8953500" y="4803775"/>
            <a:ext cx="3238500" cy="2054225"/>
          </a:xfrm>
          <a:prstGeom prst="rect">
            <a:avLst/>
          </a:prstGeom>
        </p:spPr>
      </p:pic>
    </p:spTree>
    <p:extLst>
      <p:ext uri="{BB962C8B-B14F-4D97-AF65-F5344CB8AC3E}">
        <p14:creationId xmlns:p14="http://schemas.microsoft.com/office/powerpoint/2010/main" val="946872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7E19A0-3A34-4665-87D0-80A031FDBE6F}"/>
              </a:ext>
            </a:extLst>
          </p:cNvPr>
          <p:cNvSpPr>
            <a:spLocks noGrp="1"/>
          </p:cNvSpPr>
          <p:nvPr>
            <p:ph type="title"/>
          </p:nvPr>
        </p:nvSpPr>
        <p:spPr>
          <a:xfrm>
            <a:off x="266517" y="159026"/>
            <a:ext cx="8596668" cy="1320800"/>
          </a:xfrm>
        </p:spPr>
        <p:txBody>
          <a:bodyPr/>
          <a:lstStyle/>
          <a:p>
            <a:r>
              <a:rPr lang="es-EC" dirty="0">
                <a:solidFill>
                  <a:schemeClr val="tx1"/>
                </a:solidFill>
              </a:rPr>
              <a:t>ANÁLISIS DE DATOS- </a:t>
            </a:r>
            <a:r>
              <a:rPr lang="es-ES" dirty="0">
                <a:solidFill>
                  <a:schemeClr val="tx1"/>
                </a:solidFill>
              </a:rPr>
              <a:t>TRIANGULACIÓN DE ENTREVISTAS</a:t>
            </a:r>
            <a:endParaRPr lang="es-EC" dirty="0">
              <a:solidFill>
                <a:schemeClr val="tx1"/>
              </a:solidFill>
            </a:endParaRPr>
          </a:p>
        </p:txBody>
      </p:sp>
      <p:graphicFrame>
        <p:nvGraphicFramePr>
          <p:cNvPr id="3" name="Tabla 2">
            <a:extLst>
              <a:ext uri="{FF2B5EF4-FFF2-40B4-BE49-F238E27FC236}">
                <a16:creationId xmlns:a16="http://schemas.microsoft.com/office/drawing/2014/main" id="{4D378C81-5973-4F5F-B938-1993ED7D6034}"/>
              </a:ext>
            </a:extLst>
          </p:cNvPr>
          <p:cNvGraphicFramePr>
            <a:graphicFrameLocks noGrp="1"/>
          </p:cNvGraphicFramePr>
          <p:nvPr>
            <p:extLst>
              <p:ext uri="{D42A27DB-BD31-4B8C-83A1-F6EECF244321}">
                <p14:modId xmlns:p14="http://schemas.microsoft.com/office/powerpoint/2010/main" val="3766244331"/>
              </p:ext>
            </p:extLst>
          </p:nvPr>
        </p:nvGraphicFramePr>
        <p:xfrm>
          <a:off x="266517" y="1479826"/>
          <a:ext cx="11514665" cy="5289246"/>
        </p:xfrm>
        <a:graphic>
          <a:graphicData uri="http://schemas.openxmlformats.org/drawingml/2006/table">
            <a:tbl>
              <a:tblPr firstRow="1" firstCol="1" bandRow="1">
                <a:tableStyleId>{F5AB1C69-6EDB-4FF4-983F-18BD219EF322}</a:tableStyleId>
              </a:tblPr>
              <a:tblGrid>
                <a:gridCol w="3130258">
                  <a:extLst>
                    <a:ext uri="{9D8B030D-6E8A-4147-A177-3AD203B41FA5}">
                      <a16:colId xmlns:a16="http://schemas.microsoft.com/office/drawing/2014/main" val="178033140"/>
                    </a:ext>
                  </a:extLst>
                </a:gridCol>
                <a:gridCol w="2260547">
                  <a:extLst>
                    <a:ext uri="{9D8B030D-6E8A-4147-A177-3AD203B41FA5}">
                      <a16:colId xmlns:a16="http://schemas.microsoft.com/office/drawing/2014/main" val="3387155456"/>
                    </a:ext>
                  </a:extLst>
                </a:gridCol>
                <a:gridCol w="3061930">
                  <a:extLst>
                    <a:ext uri="{9D8B030D-6E8A-4147-A177-3AD203B41FA5}">
                      <a16:colId xmlns:a16="http://schemas.microsoft.com/office/drawing/2014/main" val="181697670"/>
                    </a:ext>
                  </a:extLst>
                </a:gridCol>
                <a:gridCol w="3061930">
                  <a:extLst>
                    <a:ext uri="{9D8B030D-6E8A-4147-A177-3AD203B41FA5}">
                      <a16:colId xmlns:a16="http://schemas.microsoft.com/office/drawing/2014/main" val="3509098013"/>
                    </a:ext>
                  </a:extLst>
                </a:gridCol>
              </a:tblGrid>
              <a:tr h="188960">
                <a:tc gridSpan="4">
                  <a:txBody>
                    <a:bodyPr/>
                    <a:lstStyle/>
                    <a:p>
                      <a:pPr algn="ctr">
                        <a:lnSpc>
                          <a:spcPct val="115000"/>
                        </a:lnSpc>
                        <a:spcAft>
                          <a:spcPts val="0"/>
                        </a:spcAft>
                      </a:pPr>
                      <a:r>
                        <a:rPr lang="es-EC" sz="1200">
                          <a:effectLst/>
                        </a:rPr>
                        <a:t>Entidades públicas y privadas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917040979"/>
                  </a:ext>
                </a:extLst>
              </a:tr>
              <a:tr h="188960">
                <a:tc rowSpan="2">
                  <a:txBody>
                    <a:bodyPr/>
                    <a:lstStyle/>
                    <a:p>
                      <a:pPr algn="ctr">
                        <a:lnSpc>
                          <a:spcPct val="115000"/>
                        </a:lnSpc>
                        <a:spcAft>
                          <a:spcPts val="0"/>
                        </a:spcAft>
                      </a:pPr>
                      <a:r>
                        <a:rPr lang="es-EC" sz="1200">
                          <a:effectLst/>
                        </a:rPr>
                        <a:t>Información-Categoría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gridSpan="2">
                  <a:txBody>
                    <a:bodyPr/>
                    <a:lstStyle/>
                    <a:p>
                      <a:pPr algn="ctr">
                        <a:lnSpc>
                          <a:spcPct val="115000"/>
                        </a:lnSpc>
                        <a:spcAft>
                          <a:spcPts val="0"/>
                        </a:spcAft>
                      </a:pPr>
                      <a:r>
                        <a:rPr lang="es-EC" sz="1200">
                          <a:effectLst/>
                        </a:rPr>
                        <a:t>Entrevista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hMerge="1">
                  <a:txBody>
                    <a:bodyPr/>
                    <a:lstStyle/>
                    <a:p>
                      <a:endParaRPr lang="es-EC"/>
                    </a:p>
                  </a:txBody>
                  <a:tcPr/>
                </a:tc>
                <a:tc>
                  <a:txBody>
                    <a:bodyPr/>
                    <a:lstStyle/>
                    <a:p>
                      <a:pPr algn="ctr">
                        <a:lnSpc>
                          <a:spcPct val="115000"/>
                        </a:lnSpc>
                        <a:spcAft>
                          <a:spcPts val="0"/>
                        </a:spcAft>
                      </a:pPr>
                      <a:r>
                        <a:rPr lang="es-EC" sz="1200">
                          <a:effectLst/>
                        </a:rPr>
                        <a:t>Intersección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extLst>
                  <a:ext uri="{0D108BD9-81ED-4DB2-BD59-A6C34878D82A}">
                    <a16:rowId xmlns:a16="http://schemas.microsoft.com/office/drawing/2014/main" val="4269795144"/>
                  </a:ext>
                </a:extLst>
              </a:tr>
              <a:tr h="390844">
                <a:tc vMerge="1">
                  <a:txBody>
                    <a:bodyPr/>
                    <a:lstStyle/>
                    <a:p>
                      <a:endParaRPr lang="es-EC"/>
                    </a:p>
                  </a:txBody>
                  <a:tcPr/>
                </a:tc>
                <a:tc>
                  <a:txBody>
                    <a:bodyPr/>
                    <a:lstStyle/>
                    <a:p>
                      <a:pPr algn="ctr">
                        <a:lnSpc>
                          <a:spcPct val="115000"/>
                        </a:lnSpc>
                        <a:spcAft>
                          <a:spcPts val="0"/>
                        </a:spcAft>
                      </a:pPr>
                      <a:r>
                        <a:rPr lang="es-EC" sz="1200">
                          <a:effectLst/>
                        </a:rPr>
                        <a:t>GAD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Asociación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Elementos Coincidentes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extLst>
                  <a:ext uri="{0D108BD9-81ED-4DB2-BD59-A6C34878D82A}">
                    <a16:rowId xmlns:a16="http://schemas.microsoft.com/office/drawing/2014/main" val="3669409117"/>
                  </a:ext>
                </a:extLst>
              </a:tr>
              <a:tr h="189416">
                <a:tc>
                  <a:txBody>
                    <a:bodyPr/>
                    <a:lstStyle/>
                    <a:p>
                      <a:pPr algn="ctr">
                        <a:lnSpc>
                          <a:spcPct val="115000"/>
                        </a:lnSpc>
                        <a:spcAft>
                          <a:spcPts val="0"/>
                        </a:spcAft>
                      </a:pPr>
                      <a:r>
                        <a:rPr lang="es-EC" sz="1200">
                          <a:effectLst/>
                        </a:rPr>
                        <a:t>Planes de desarrollo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ALTO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Trabajan en conjunto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extLst>
                  <a:ext uri="{0D108BD9-81ED-4DB2-BD59-A6C34878D82A}">
                    <a16:rowId xmlns:a16="http://schemas.microsoft.com/office/drawing/2014/main" val="3417551951"/>
                  </a:ext>
                </a:extLst>
              </a:tr>
              <a:tr h="390844">
                <a:tc>
                  <a:txBody>
                    <a:bodyPr/>
                    <a:lstStyle/>
                    <a:p>
                      <a:pPr algn="ctr">
                        <a:lnSpc>
                          <a:spcPct val="115000"/>
                        </a:lnSpc>
                        <a:spcAft>
                          <a:spcPts val="0"/>
                        </a:spcAft>
                      </a:pPr>
                      <a:r>
                        <a:rPr lang="es-EC" sz="1200">
                          <a:effectLst/>
                        </a:rPr>
                        <a:t>Planes de Gestión ambiental</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ALTO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MEDIO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Organización de la comunidad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extLst>
                  <a:ext uri="{0D108BD9-81ED-4DB2-BD59-A6C34878D82A}">
                    <a16:rowId xmlns:a16="http://schemas.microsoft.com/office/drawing/2014/main" val="1117125229"/>
                  </a:ext>
                </a:extLst>
              </a:tr>
              <a:tr h="390844">
                <a:tc>
                  <a:txBody>
                    <a:bodyPr/>
                    <a:lstStyle/>
                    <a:p>
                      <a:pPr algn="ctr">
                        <a:lnSpc>
                          <a:spcPct val="115000"/>
                        </a:lnSpc>
                        <a:spcAft>
                          <a:spcPts val="0"/>
                        </a:spcAft>
                      </a:pPr>
                      <a:r>
                        <a:rPr lang="es-EC" sz="1200" dirty="0">
                          <a:effectLst/>
                        </a:rPr>
                        <a:t>Emprendimientos turísticos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MEDIO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ALTO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Sacan provecho al recurso de la Totora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extLst>
                  <a:ext uri="{0D108BD9-81ED-4DB2-BD59-A6C34878D82A}">
                    <a16:rowId xmlns:a16="http://schemas.microsoft.com/office/drawing/2014/main" val="147654255"/>
                  </a:ext>
                </a:extLst>
              </a:tr>
              <a:tr h="390844">
                <a:tc>
                  <a:txBody>
                    <a:bodyPr/>
                    <a:lstStyle/>
                    <a:p>
                      <a:pPr algn="ctr">
                        <a:lnSpc>
                          <a:spcPct val="115000"/>
                        </a:lnSpc>
                        <a:spcAft>
                          <a:spcPts val="0"/>
                        </a:spcAft>
                      </a:pPr>
                      <a:r>
                        <a:rPr lang="es-EC" sz="1200" dirty="0">
                          <a:effectLst/>
                        </a:rPr>
                        <a:t>Planes estratégicos locales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MEDIO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MEDIO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Ayuda del cantón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extLst>
                  <a:ext uri="{0D108BD9-81ED-4DB2-BD59-A6C34878D82A}">
                    <a16:rowId xmlns:a16="http://schemas.microsoft.com/office/drawing/2014/main" val="3311179964"/>
                  </a:ext>
                </a:extLst>
              </a:tr>
              <a:tr h="390844">
                <a:tc>
                  <a:txBody>
                    <a:bodyPr/>
                    <a:lstStyle/>
                    <a:p>
                      <a:pPr algn="ctr">
                        <a:lnSpc>
                          <a:spcPct val="115000"/>
                        </a:lnSpc>
                        <a:spcAft>
                          <a:spcPts val="0"/>
                        </a:spcAft>
                      </a:pPr>
                      <a:r>
                        <a:rPr lang="es-EC" sz="1200">
                          <a:effectLst/>
                        </a:rPr>
                        <a:t>Instrumento de desarrollo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MEDIO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Se lo ve como alternativa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extLst>
                  <a:ext uri="{0D108BD9-81ED-4DB2-BD59-A6C34878D82A}">
                    <a16:rowId xmlns:a16="http://schemas.microsoft.com/office/drawing/2014/main" val="345729218"/>
                  </a:ext>
                </a:extLst>
              </a:tr>
              <a:tr h="188960">
                <a:tc>
                  <a:txBody>
                    <a:bodyPr/>
                    <a:lstStyle/>
                    <a:p>
                      <a:pPr algn="ctr">
                        <a:lnSpc>
                          <a:spcPct val="115000"/>
                        </a:lnSpc>
                        <a:spcAft>
                          <a:spcPts val="0"/>
                        </a:spcAft>
                      </a:pPr>
                      <a:r>
                        <a:rPr lang="es-EC" sz="1200">
                          <a:effectLst/>
                        </a:rPr>
                        <a:t>Plan de promoción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MEDIO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Apoyo de asociaciones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extLst>
                  <a:ext uri="{0D108BD9-81ED-4DB2-BD59-A6C34878D82A}">
                    <a16:rowId xmlns:a16="http://schemas.microsoft.com/office/drawing/2014/main" val="2590013647"/>
                  </a:ext>
                </a:extLst>
              </a:tr>
              <a:tr h="188960">
                <a:tc gridSpan="4">
                  <a:txBody>
                    <a:bodyPr/>
                    <a:lstStyle/>
                    <a:p>
                      <a:pPr algn="ctr">
                        <a:lnSpc>
                          <a:spcPct val="115000"/>
                        </a:lnSpc>
                        <a:spcAft>
                          <a:spcPts val="0"/>
                        </a:spcAft>
                      </a:pPr>
                      <a:r>
                        <a:rPr lang="es-EC" sz="1200">
                          <a:effectLst/>
                        </a:rPr>
                        <a:t>Entidades comunitarias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739192595"/>
                  </a:ext>
                </a:extLst>
              </a:tr>
              <a:tr h="188960">
                <a:tc rowSpan="2">
                  <a:txBody>
                    <a:bodyPr/>
                    <a:lstStyle/>
                    <a:p>
                      <a:pPr algn="ctr">
                        <a:lnSpc>
                          <a:spcPct val="115000"/>
                        </a:lnSpc>
                        <a:spcAft>
                          <a:spcPts val="0"/>
                        </a:spcAft>
                      </a:pPr>
                      <a:r>
                        <a:rPr lang="es-EC" sz="1200">
                          <a:effectLst/>
                        </a:rPr>
                        <a:t>Información-Categoría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gridSpan="2">
                  <a:txBody>
                    <a:bodyPr/>
                    <a:lstStyle/>
                    <a:p>
                      <a:pPr algn="ctr">
                        <a:lnSpc>
                          <a:spcPct val="115000"/>
                        </a:lnSpc>
                        <a:spcAft>
                          <a:spcPts val="0"/>
                        </a:spcAft>
                      </a:pPr>
                      <a:r>
                        <a:rPr lang="es-EC" sz="1200">
                          <a:effectLst/>
                        </a:rPr>
                        <a:t>Entrevista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hMerge="1">
                  <a:txBody>
                    <a:bodyPr/>
                    <a:lstStyle/>
                    <a:p>
                      <a:endParaRPr lang="es-EC"/>
                    </a:p>
                  </a:txBody>
                  <a:tcPr/>
                </a:tc>
                <a:tc>
                  <a:txBody>
                    <a:bodyPr/>
                    <a:lstStyle/>
                    <a:p>
                      <a:pPr algn="ctr">
                        <a:lnSpc>
                          <a:spcPct val="115000"/>
                        </a:lnSpc>
                        <a:spcAft>
                          <a:spcPts val="0"/>
                        </a:spcAft>
                      </a:pPr>
                      <a:r>
                        <a:rPr lang="es-EC" sz="1200">
                          <a:effectLst/>
                        </a:rPr>
                        <a:t>Intersección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extLst>
                  <a:ext uri="{0D108BD9-81ED-4DB2-BD59-A6C34878D82A}">
                    <a16:rowId xmlns:a16="http://schemas.microsoft.com/office/drawing/2014/main" val="3689584717"/>
                  </a:ext>
                </a:extLst>
              </a:tr>
              <a:tr h="390844">
                <a:tc vMerge="1">
                  <a:txBody>
                    <a:bodyPr/>
                    <a:lstStyle/>
                    <a:p>
                      <a:endParaRPr lang="es-EC"/>
                    </a:p>
                  </a:txBody>
                  <a:tcPr/>
                </a:tc>
                <a:tc>
                  <a:txBody>
                    <a:bodyPr/>
                    <a:lstStyle/>
                    <a:p>
                      <a:pPr algn="ctr">
                        <a:lnSpc>
                          <a:spcPct val="115000"/>
                        </a:lnSpc>
                        <a:spcAft>
                          <a:spcPts val="0"/>
                        </a:spcAft>
                      </a:pPr>
                      <a:r>
                        <a:rPr lang="es-EC" sz="1200">
                          <a:effectLst/>
                        </a:rPr>
                        <a:t>Presidente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Emprendimiento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Elementos Coincidentes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extLst>
                  <a:ext uri="{0D108BD9-81ED-4DB2-BD59-A6C34878D82A}">
                    <a16:rowId xmlns:a16="http://schemas.microsoft.com/office/drawing/2014/main" val="2806551889"/>
                  </a:ext>
                </a:extLst>
              </a:tr>
              <a:tr h="189416">
                <a:tc>
                  <a:txBody>
                    <a:bodyPr/>
                    <a:lstStyle/>
                    <a:p>
                      <a:pPr algn="ctr">
                        <a:lnSpc>
                          <a:spcPct val="115000"/>
                        </a:lnSpc>
                        <a:spcAft>
                          <a:spcPts val="0"/>
                        </a:spcAft>
                      </a:pPr>
                      <a:r>
                        <a:rPr lang="es-EC" sz="1200">
                          <a:effectLst/>
                        </a:rPr>
                        <a:t>Apoyo de entidades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MEDIO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Solo del GAD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extLst>
                  <a:ext uri="{0D108BD9-81ED-4DB2-BD59-A6C34878D82A}">
                    <a16:rowId xmlns:a16="http://schemas.microsoft.com/office/drawing/2014/main" val="536009243"/>
                  </a:ext>
                </a:extLst>
              </a:tr>
              <a:tr h="390844">
                <a:tc>
                  <a:txBody>
                    <a:bodyPr/>
                    <a:lstStyle/>
                    <a:p>
                      <a:pPr algn="ctr">
                        <a:lnSpc>
                          <a:spcPct val="115000"/>
                        </a:lnSpc>
                        <a:spcAft>
                          <a:spcPts val="0"/>
                        </a:spcAft>
                      </a:pPr>
                      <a:r>
                        <a:rPr lang="es-EC" sz="1200">
                          <a:effectLst/>
                        </a:rPr>
                        <a:t>Actividades productivas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MEDIO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MEDIO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Artesanías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extLst>
                  <a:ext uri="{0D108BD9-81ED-4DB2-BD59-A6C34878D82A}">
                    <a16:rowId xmlns:a16="http://schemas.microsoft.com/office/drawing/2014/main" val="646602538"/>
                  </a:ext>
                </a:extLst>
              </a:tr>
              <a:tr h="188960">
                <a:tc>
                  <a:txBody>
                    <a:bodyPr/>
                    <a:lstStyle/>
                    <a:p>
                      <a:pPr algn="ctr">
                        <a:lnSpc>
                          <a:spcPct val="115000"/>
                        </a:lnSpc>
                        <a:spcAft>
                          <a:spcPts val="0"/>
                        </a:spcAft>
                      </a:pPr>
                      <a:r>
                        <a:rPr lang="es-EC" sz="1200">
                          <a:effectLst/>
                        </a:rPr>
                        <a:t>Tipo de organización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MEDIO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Mingas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extLst>
                  <a:ext uri="{0D108BD9-81ED-4DB2-BD59-A6C34878D82A}">
                    <a16:rowId xmlns:a16="http://schemas.microsoft.com/office/drawing/2014/main" val="3324036807"/>
                  </a:ext>
                </a:extLst>
              </a:tr>
              <a:tr h="188960">
                <a:tc>
                  <a:txBody>
                    <a:bodyPr/>
                    <a:lstStyle/>
                    <a:p>
                      <a:pPr algn="ctr">
                        <a:lnSpc>
                          <a:spcPct val="115000"/>
                        </a:lnSpc>
                        <a:spcAft>
                          <a:spcPts val="0"/>
                        </a:spcAft>
                      </a:pPr>
                      <a:r>
                        <a:rPr lang="es-EC" sz="1200">
                          <a:effectLst/>
                        </a:rPr>
                        <a:t>Capacitaciones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Servicio al cliente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extLst>
                  <a:ext uri="{0D108BD9-81ED-4DB2-BD59-A6C34878D82A}">
                    <a16:rowId xmlns:a16="http://schemas.microsoft.com/office/drawing/2014/main" val="2783477231"/>
                  </a:ext>
                </a:extLst>
              </a:tr>
              <a:tr h="390844">
                <a:tc>
                  <a:txBody>
                    <a:bodyPr/>
                    <a:lstStyle/>
                    <a:p>
                      <a:pPr algn="ctr">
                        <a:lnSpc>
                          <a:spcPct val="115000"/>
                        </a:lnSpc>
                        <a:spcAft>
                          <a:spcPts val="0"/>
                        </a:spcAft>
                      </a:pPr>
                      <a:r>
                        <a:rPr lang="es-EC" sz="1200">
                          <a:effectLst/>
                        </a:rPr>
                        <a:t>Protocolos de bioseguridad</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Dispuestos por el COE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extLst>
                  <a:ext uri="{0D108BD9-81ED-4DB2-BD59-A6C34878D82A}">
                    <a16:rowId xmlns:a16="http://schemas.microsoft.com/office/drawing/2014/main" val="2015797261"/>
                  </a:ext>
                </a:extLst>
              </a:tr>
              <a:tr h="390844">
                <a:tc>
                  <a:txBody>
                    <a:bodyPr/>
                    <a:lstStyle/>
                    <a:p>
                      <a:pPr algn="ctr">
                        <a:lnSpc>
                          <a:spcPct val="115000"/>
                        </a:lnSpc>
                        <a:spcAft>
                          <a:spcPts val="0"/>
                        </a:spcAft>
                      </a:pPr>
                      <a:r>
                        <a:rPr lang="es-EC" sz="1200">
                          <a:effectLst/>
                        </a:rPr>
                        <a:t>Atraer visitantes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MEDIO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gn="ctr">
                        <a:lnSpc>
                          <a:spcPct val="115000"/>
                        </a:lnSpc>
                        <a:spcAft>
                          <a:spcPts val="0"/>
                        </a:spcAft>
                      </a:pPr>
                      <a:r>
                        <a:rPr lang="es-EC" sz="1200">
                          <a:effectLst/>
                        </a:rPr>
                        <a:t>BAJO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tc>
                  <a:txBody>
                    <a:bodyPr/>
                    <a:lstStyle/>
                    <a:p>
                      <a:pPr>
                        <a:lnSpc>
                          <a:spcPct val="115000"/>
                        </a:lnSpc>
                        <a:spcAft>
                          <a:spcPts val="0"/>
                        </a:spcAft>
                      </a:pPr>
                      <a:r>
                        <a:rPr lang="es-EC" sz="1200" dirty="0">
                          <a:effectLst/>
                        </a:rPr>
                        <a:t>Medios digitales y redes sociales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3101" marR="53101" marT="0" marB="0"/>
                </a:tc>
                <a:extLst>
                  <a:ext uri="{0D108BD9-81ED-4DB2-BD59-A6C34878D82A}">
                    <a16:rowId xmlns:a16="http://schemas.microsoft.com/office/drawing/2014/main" val="3857077962"/>
                  </a:ext>
                </a:extLst>
              </a:tr>
            </a:tbl>
          </a:graphicData>
        </a:graphic>
      </p:graphicFrame>
    </p:spTree>
    <p:extLst>
      <p:ext uri="{BB962C8B-B14F-4D97-AF65-F5344CB8AC3E}">
        <p14:creationId xmlns:p14="http://schemas.microsoft.com/office/powerpoint/2010/main" val="22522222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8DA746-609C-41B3-8ADB-AF35E95070CA}"/>
              </a:ext>
            </a:extLst>
          </p:cNvPr>
          <p:cNvSpPr>
            <a:spLocks noGrp="1"/>
          </p:cNvSpPr>
          <p:nvPr>
            <p:ph type="title"/>
          </p:nvPr>
        </p:nvSpPr>
        <p:spPr>
          <a:xfrm>
            <a:off x="677334" y="524018"/>
            <a:ext cx="8596668" cy="1320800"/>
          </a:xfrm>
        </p:spPr>
        <p:txBody>
          <a:bodyPr/>
          <a:lstStyle/>
          <a:p>
            <a:r>
              <a:rPr lang="es-ES" dirty="0">
                <a:solidFill>
                  <a:schemeClr val="tx1"/>
                </a:solidFill>
              </a:rPr>
              <a:t>PROPUESTA </a:t>
            </a:r>
            <a:endParaRPr lang="es-EC" dirty="0">
              <a:solidFill>
                <a:schemeClr val="tx1"/>
              </a:solidFill>
            </a:endParaRPr>
          </a:p>
        </p:txBody>
      </p:sp>
      <p:graphicFrame>
        <p:nvGraphicFramePr>
          <p:cNvPr id="3" name="Tabla 2">
            <a:extLst>
              <a:ext uri="{FF2B5EF4-FFF2-40B4-BE49-F238E27FC236}">
                <a16:creationId xmlns:a16="http://schemas.microsoft.com/office/drawing/2014/main" id="{79D12EFB-18FC-4D62-B6BA-5159682CA22D}"/>
              </a:ext>
            </a:extLst>
          </p:cNvPr>
          <p:cNvGraphicFramePr>
            <a:graphicFrameLocks noGrp="1"/>
          </p:cNvGraphicFramePr>
          <p:nvPr>
            <p:extLst>
              <p:ext uri="{D42A27DB-BD31-4B8C-83A1-F6EECF244321}">
                <p14:modId xmlns:p14="http://schemas.microsoft.com/office/powerpoint/2010/main" val="1044838977"/>
              </p:ext>
            </p:extLst>
          </p:nvPr>
        </p:nvGraphicFramePr>
        <p:xfrm>
          <a:off x="226759" y="1382267"/>
          <a:ext cx="5776475" cy="4978774"/>
        </p:xfrm>
        <a:graphic>
          <a:graphicData uri="http://schemas.openxmlformats.org/drawingml/2006/table">
            <a:tbl>
              <a:tblPr firstRow="1" firstCol="1" bandRow="1">
                <a:tableStyleId>{5C22544A-7EE6-4342-B048-85BDC9FD1C3A}</a:tableStyleId>
              </a:tblPr>
              <a:tblGrid>
                <a:gridCol w="316580">
                  <a:extLst>
                    <a:ext uri="{9D8B030D-6E8A-4147-A177-3AD203B41FA5}">
                      <a16:colId xmlns:a16="http://schemas.microsoft.com/office/drawing/2014/main" val="4102827577"/>
                    </a:ext>
                  </a:extLst>
                </a:gridCol>
                <a:gridCol w="2752382">
                  <a:extLst>
                    <a:ext uri="{9D8B030D-6E8A-4147-A177-3AD203B41FA5}">
                      <a16:colId xmlns:a16="http://schemas.microsoft.com/office/drawing/2014/main" val="2072064043"/>
                    </a:ext>
                  </a:extLst>
                </a:gridCol>
                <a:gridCol w="2707513">
                  <a:extLst>
                    <a:ext uri="{9D8B030D-6E8A-4147-A177-3AD203B41FA5}">
                      <a16:colId xmlns:a16="http://schemas.microsoft.com/office/drawing/2014/main" val="3177479156"/>
                    </a:ext>
                  </a:extLst>
                </a:gridCol>
              </a:tblGrid>
              <a:tr h="438996">
                <a:tc>
                  <a:txBody>
                    <a:bodyPr/>
                    <a:lstStyle/>
                    <a:p>
                      <a:pPr algn="ctr">
                        <a:lnSpc>
                          <a:spcPct val="115000"/>
                        </a:lnSpc>
                        <a:spcAft>
                          <a:spcPts val="0"/>
                        </a:spcAft>
                      </a:pPr>
                      <a:r>
                        <a:rPr lang="es-EC" sz="1100" dirty="0">
                          <a:effectLst/>
                        </a:rPr>
                        <a:t>N</a:t>
                      </a:r>
                      <a:r>
                        <a:rPr lang="es-MX" sz="1100" dirty="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mpd="sng">
                      <a:noFill/>
                    </a:lnL>
                  </a:tcPr>
                </a:tc>
                <a:tc>
                  <a:txBody>
                    <a:bodyPr/>
                    <a:lstStyle/>
                    <a:p>
                      <a:pPr algn="ctr">
                        <a:lnSpc>
                          <a:spcPct val="115000"/>
                        </a:lnSpc>
                        <a:spcAft>
                          <a:spcPts val="0"/>
                        </a:spcAft>
                      </a:pPr>
                      <a:r>
                        <a:rPr lang="es-EC" sz="1100" dirty="0">
                          <a:effectLst/>
                        </a:rPr>
                        <a:t>Fortalezas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Oportunidades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56963009"/>
                  </a:ext>
                </a:extLst>
              </a:tr>
              <a:tr h="1376917">
                <a:tc>
                  <a:txBody>
                    <a:bodyPr/>
                    <a:lstStyle/>
                    <a:p>
                      <a:pPr algn="ctr">
                        <a:lnSpc>
                          <a:spcPct val="115000"/>
                        </a:lnSpc>
                        <a:spcAft>
                          <a:spcPts val="0"/>
                        </a:spcAft>
                      </a:pPr>
                      <a:r>
                        <a:rPr lang="es-EC" sz="1100">
                          <a:effectLst/>
                        </a:rPr>
                        <a:t>1</a:t>
                      </a:r>
                    </a:p>
                    <a:p>
                      <a:pPr algn="ctr">
                        <a:lnSpc>
                          <a:spcPct val="115000"/>
                        </a:lnSpc>
                        <a:spcAft>
                          <a:spcPts val="0"/>
                        </a:spcAft>
                      </a:pPr>
                      <a:r>
                        <a:rPr lang="es-EC" sz="1100">
                          <a:effectLst/>
                        </a:rPr>
                        <a:t> </a:t>
                      </a:r>
                    </a:p>
                    <a:p>
                      <a:pPr algn="ctr">
                        <a:lnSpc>
                          <a:spcPct val="115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100" dirty="0">
                          <a:effectLst/>
                        </a:rPr>
                        <a:t>Posee atractivos turísticos naturales dentro de la comunidad de </a:t>
                      </a:r>
                      <a:r>
                        <a:rPr lang="es-EC" sz="1100" dirty="0" err="1">
                          <a:effectLst/>
                        </a:rPr>
                        <a:t>Huaycopungo</a:t>
                      </a:r>
                      <a:r>
                        <a:rPr lang="es-EC" sz="1100" dirty="0">
                          <a:effectLst/>
                        </a:rPr>
                        <a:t>.</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100">
                          <a:effectLst/>
                        </a:rPr>
                        <a:t>Crecimiento de la planta de totora en la parroquia.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7676784"/>
                  </a:ext>
                </a:extLst>
              </a:tr>
              <a:tr h="907955">
                <a:tc>
                  <a:txBody>
                    <a:bodyPr/>
                    <a:lstStyle/>
                    <a:p>
                      <a:pPr algn="ctr">
                        <a:lnSpc>
                          <a:spcPct val="115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100">
                          <a:effectLst/>
                        </a:rPr>
                        <a:t>Variedad de flora y fauna en la parroquia de San Rafael.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100">
                          <a:effectLst/>
                        </a:rPr>
                        <a:t>Espacio amplio para actividades recreacionales.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45343251"/>
                  </a:ext>
                </a:extLst>
              </a:tr>
              <a:tr h="438996">
                <a:tc>
                  <a:txBody>
                    <a:bodyPr/>
                    <a:lstStyle/>
                    <a:p>
                      <a:pPr algn="ctr">
                        <a:lnSpc>
                          <a:spcPct val="115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100">
                          <a:effectLst/>
                        </a:rPr>
                        <a:t>Emprendimientos comunitarios.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100">
                          <a:effectLst/>
                        </a:rPr>
                        <a:t>Atrae al turismo internacional.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72092062"/>
                  </a:ext>
                </a:extLst>
              </a:tr>
              <a:tr h="907955">
                <a:tc>
                  <a:txBody>
                    <a:bodyPr/>
                    <a:lstStyle/>
                    <a:p>
                      <a:pPr algn="ctr">
                        <a:lnSpc>
                          <a:spcPct val="115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100">
                          <a:effectLst/>
                        </a:rPr>
                        <a:t>Asociaciones comunitarias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100">
                          <a:effectLst/>
                        </a:rPr>
                        <a:t>Predisposición por parte de los pobladores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71402136"/>
                  </a:ext>
                </a:extLst>
              </a:tr>
              <a:tr h="907955">
                <a:tc>
                  <a:txBody>
                    <a:bodyPr/>
                    <a:lstStyle/>
                    <a:p>
                      <a:pPr algn="ctr">
                        <a:lnSpc>
                          <a:spcPct val="115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100">
                          <a:effectLst/>
                        </a:rPr>
                        <a:t>Mantener costumbres ancestrales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es-EC" sz="1100" dirty="0">
                          <a:effectLst/>
                        </a:rPr>
                        <a:t>Organización por parte de las familias comunitarias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79711291"/>
                  </a:ext>
                </a:extLst>
              </a:tr>
            </a:tbl>
          </a:graphicData>
        </a:graphic>
      </p:graphicFrame>
      <p:graphicFrame>
        <p:nvGraphicFramePr>
          <p:cNvPr id="4" name="Tabla 3">
            <a:extLst>
              <a:ext uri="{FF2B5EF4-FFF2-40B4-BE49-F238E27FC236}">
                <a16:creationId xmlns:a16="http://schemas.microsoft.com/office/drawing/2014/main" id="{D420A993-C4E1-488D-95AA-3A1221C7406E}"/>
              </a:ext>
            </a:extLst>
          </p:cNvPr>
          <p:cNvGraphicFramePr>
            <a:graphicFrameLocks noGrp="1"/>
          </p:cNvGraphicFramePr>
          <p:nvPr>
            <p:extLst>
              <p:ext uri="{D42A27DB-BD31-4B8C-83A1-F6EECF244321}">
                <p14:modId xmlns:p14="http://schemas.microsoft.com/office/powerpoint/2010/main" val="1810819124"/>
              </p:ext>
            </p:extLst>
          </p:nvPr>
        </p:nvGraphicFramePr>
        <p:xfrm>
          <a:off x="6533976" y="1382268"/>
          <a:ext cx="5658025" cy="4740237"/>
        </p:xfrm>
        <a:graphic>
          <a:graphicData uri="http://schemas.openxmlformats.org/drawingml/2006/table">
            <a:tbl>
              <a:tblPr firstRow="1" firstCol="1" bandRow="1">
                <a:tableStyleId>{5C22544A-7EE6-4342-B048-85BDC9FD1C3A}</a:tableStyleId>
              </a:tblPr>
              <a:tblGrid>
                <a:gridCol w="350759">
                  <a:extLst>
                    <a:ext uri="{9D8B030D-6E8A-4147-A177-3AD203B41FA5}">
                      <a16:colId xmlns:a16="http://schemas.microsoft.com/office/drawing/2014/main" val="2692271341"/>
                    </a:ext>
                  </a:extLst>
                </a:gridCol>
                <a:gridCol w="2655272">
                  <a:extLst>
                    <a:ext uri="{9D8B030D-6E8A-4147-A177-3AD203B41FA5}">
                      <a16:colId xmlns:a16="http://schemas.microsoft.com/office/drawing/2014/main" val="4118791483"/>
                    </a:ext>
                  </a:extLst>
                </a:gridCol>
                <a:gridCol w="2651994">
                  <a:extLst>
                    <a:ext uri="{9D8B030D-6E8A-4147-A177-3AD203B41FA5}">
                      <a16:colId xmlns:a16="http://schemas.microsoft.com/office/drawing/2014/main" val="1914139854"/>
                    </a:ext>
                  </a:extLst>
                </a:gridCol>
              </a:tblGrid>
              <a:tr h="417962">
                <a:tc>
                  <a:txBody>
                    <a:bodyPr/>
                    <a:lstStyle/>
                    <a:p>
                      <a:pPr algn="ctr">
                        <a:lnSpc>
                          <a:spcPct val="115000"/>
                        </a:lnSpc>
                        <a:spcAft>
                          <a:spcPts val="0"/>
                        </a:spcAft>
                      </a:pPr>
                      <a:r>
                        <a:rPr lang="es-EC" sz="1100">
                          <a:effectLst/>
                        </a:rPr>
                        <a:t>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Debilidades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Amenazas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05194887"/>
                  </a:ext>
                </a:extLst>
              </a:tr>
              <a:tr h="864455">
                <a:tc>
                  <a:txBody>
                    <a:bodyPr/>
                    <a:lstStyle/>
                    <a:p>
                      <a:pPr algn="just">
                        <a:lnSpc>
                          <a:spcPct val="115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Desinterés por la población joven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Deterioro de los recursos turísticos sin mantenimiento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0980490"/>
                  </a:ext>
                </a:extLst>
              </a:tr>
              <a:tr h="864455">
                <a:tc>
                  <a:txBody>
                    <a:bodyPr/>
                    <a:lstStyle/>
                    <a:p>
                      <a:pPr algn="just">
                        <a:lnSpc>
                          <a:spcPct val="115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Escasa difusión de la comunidad en medios oficiales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Descuido de educación ambiental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0394128"/>
                  </a:ext>
                </a:extLst>
              </a:tr>
              <a:tr h="864455">
                <a:tc>
                  <a:txBody>
                    <a:bodyPr/>
                    <a:lstStyle/>
                    <a:p>
                      <a:pPr algn="just">
                        <a:lnSpc>
                          <a:spcPct val="115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Insuficiente capacitación en temas relacionados al sector turístico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Aculturación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36298789"/>
                  </a:ext>
                </a:extLst>
              </a:tr>
              <a:tr h="864455">
                <a:tc>
                  <a:txBody>
                    <a:bodyPr/>
                    <a:lstStyle/>
                    <a:p>
                      <a:pPr algn="just">
                        <a:lnSpc>
                          <a:spcPct val="115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Desactualización de inventario de atractivos turísticos en la parroquia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Pandemia mundial de la enfermedad COVID-19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8944880"/>
                  </a:ext>
                </a:extLst>
              </a:tr>
              <a:tr h="864455">
                <a:tc>
                  <a:txBody>
                    <a:bodyPr/>
                    <a:lstStyle/>
                    <a:p>
                      <a:pPr algn="just">
                        <a:lnSpc>
                          <a:spcPct val="115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Poco apoyo por parte de la empresa privada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dirty="0">
                          <a:effectLst/>
                        </a:rPr>
                        <a:t>Crisis económica del país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0932865"/>
                  </a:ext>
                </a:extLst>
              </a:tr>
            </a:tbl>
          </a:graphicData>
        </a:graphic>
      </p:graphicFrame>
    </p:spTree>
    <p:extLst>
      <p:ext uri="{BB962C8B-B14F-4D97-AF65-F5344CB8AC3E}">
        <p14:creationId xmlns:p14="http://schemas.microsoft.com/office/powerpoint/2010/main" val="3454581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A7091-39FB-4122-B434-72D160A7DD16}"/>
              </a:ext>
            </a:extLst>
          </p:cNvPr>
          <p:cNvSpPr>
            <a:spLocks noGrp="1"/>
          </p:cNvSpPr>
          <p:nvPr>
            <p:ph type="title"/>
          </p:nvPr>
        </p:nvSpPr>
        <p:spPr/>
        <p:txBody>
          <a:bodyPr>
            <a:normAutofit fontScale="90000"/>
          </a:bodyPr>
          <a:lstStyle/>
          <a:p>
            <a:r>
              <a:rPr lang="es-EC" b="1" dirty="0"/>
              <a:t>Evaluación de factores externos </a:t>
            </a:r>
            <a:r>
              <a:rPr lang="es-EC" dirty="0"/>
              <a:t>Matriz EFE</a:t>
            </a:r>
            <a:br>
              <a:rPr lang="es-EC" b="1" dirty="0"/>
            </a:br>
            <a:endParaRPr lang="es-EC" dirty="0"/>
          </a:p>
        </p:txBody>
      </p:sp>
      <p:graphicFrame>
        <p:nvGraphicFramePr>
          <p:cNvPr id="3" name="Tabla 2">
            <a:extLst>
              <a:ext uri="{FF2B5EF4-FFF2-40B4-BE49-F238E27FC236}">
                <a16:creationId xmlns:a16="http://schemas.microsoft.com/office/drawing/2014/main" id="{BF13F68B-6CE1-430E-9A6B-95BA7C91F9A8}"/>
              </a:ext>
            </a:extLst>
          </p:cNvPr>
          <p:cNvGraphicFramePr>
            <a:graphicFrameLocks noGrp="1"/>
          </p:cNvGraphicFramePr>
          <p:nvPr>
            <p:extLst>
              <p:ext uri="{D42A27DB-BD31-4B8C-83A1-F6EECF244321}">
                <p14:modId xmlns:p14="http://schemas.microsoft.com/office/powerpoint/2010/main" val="3673194381"/>
              </p:ext>
            </p:extLst>
          </p:nvPr>
        </p:nvGraphicFramePr>
        <p:xfrm>
          <a:off x="1391478" y="1219200"/>
          <a:ext cx="7686261" cy="3724045"/>
        </p:xfrm>
        <a:graphic>
          <a:graphicData uri="http://schemas.openxmlformats.org/drawingml/2006/table">
            <a:tbl>
              <a:tblPr firstRow="1" firstCol="1" bandRow="1">
                <a:tableStyleId>{5C22544A-7EE6-4342-B048-85BDC9FD1C3A}</a:tableStyleId>
              </a:tblPr>
              <a:tblGrid>
                <a:gridCol w="476495">
                  <a:extLst>
                    <a:ext uri="{9D8B030D-6E8A-4147-A177-3AD203B41FA5}">
                      <a16:colId xmlns:a16="http://schemas.microsoft.com/office/drawing/2014/main" val="4225108236"/>
                    </a:ext>
                  </a:extLst>
                </a:gridCol>
                <a:gridCol w="2598010">
                  <a:extLst>
                    <a:ext uri="{9D8B030D-6E8A-4147-A177-3AD203B41FA5}">
                      <a16:colId xmlns:a16="http://schemas.microsoft.com/office/drawing/2014/main" val="2762261526"/>
                    </a:ext>
                  </a:extLst>
                </a:gridCol>
                <a:gridCol w="1537252">
                  <a:extLst>
                    <a:ext uri="{9D8B030D-6E8A-4147-A177-3AD203B41FA5}">
                      <a16:colId xmlns:a16="http://schemas.microsoft.com/office/drawing/2014/main" val="3405030802"/>
                    </a:ext>
                  </a:extLst>
                </a:gridCol>
                <a:gridCol w="1537252">
                  <a:extLst>
                    <a:ext uri="{9D8B030D-6E8A-4147-A177-3AD203B41FA5}">
                      <a16:colId xmlns:a16="http://schemas.microsoft.com/office/drawing/2014/main" val="984108088"/>
                    </a:ext>
                  </a:extLst>
                </a:gridCol>
                <a:gridCol w="1537252">
                  <a:extLst>
                    <a:ext uri="{9D8B030D-6E8A-4147-A177-3AD203B41FA5}">
                      <a16:colId xmlns:a16="http://schemas.microsoft.com/office/drawing/2014/main" val="3944139305"/>
                    </a:ext>
                  </a:extLst>
                </a:gridCol>
              </a:tblGrid>
              <a:tr h="370840">
                <a:tc>
                  <a:txBody>
                    <a:bodyPr/>
                    <a:lstStyle/>
                    <a:p>
                      <a:pPr algn="ctr">
                        <a:lnSpc>
                          <a:spcPct val="115000"/>
                        </a:lnSpc>
                        <a:spcAft>
                          <a:spcPts val="0"/>
                        </a:spcAft>
                      </a:pPr>
                      <a:r>
                        <a:rPr lang="es-EC" sz="1100">
                          <a:effectLst/>
                        </a:rPr>
                        <a:t>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Oportunidades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Calificación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Calificación ponderada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Valor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9228669"/>
                  </a:ext>
                </a:extLst>
              </a:tr>
              <a:tr h="370840">
                <a:tc>
                  <a:txBody>
                    <a:bodyPr/>
                    <a:lstStyle/>
                    <a:p>
                      <a:pPr algn="just">
                        <a:lnSpc>
                          <a:spcPct val="115000"/>
                        </a:lnSpc>
                        <a:spcAft>
                          <a:spcPts val="0"/>
                        </a:spcAft>
                      </a:pPr>
                      <a:r>
                        <a:rPr lang="es-EC" sz="1100">
                          <a:effectLst/>
                        </a:rPr>
                        <a:t>1</a:t>
                      </a:r>
                    </a:p>
                    <a:p>
                      <a:pPr algn="just">
                        <a:lnSpc>
                          <a:spcPct val="115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Crecimiento de la planta de totora en la parroquia.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4</a:t>
                      </a:r>
                    </a:p>
                    <a:p>
                      <a:pPr algn="ctr">
                        <a:lnSpc>
                          <a:spcPct val="115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0.28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8949961"/>
                  </a:ext>
                </a:extLst>
              </a:tr>
              <a:tr h="370840">
                <a:tc>
                  <a:txBody>
                    <a:bodyPr/>
                    <a:lstStyle/>
                    <a:p>
                      <a:pPr algn="just">
                        <a:lnSpc>
                          <a:spcPct val="115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Espacio amplio para actividades recreacionales.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0.24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0047265"/>
                  </a:ext>
                </a:extLst>
              </a:tr>
              <a:tr h="370840">
                <a:tc>
                  <a:txBody>
                    <a:bodyPr/>
                    <a:lstStyle/>
                    <a:p>
                      <a:pPr algn="just">
                        <a:lnSpc>
                          <a:spcPct val="115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dirty="0">
                          <a:effectLst/>
                        </a:rPr>
                        <a:t>Atrae al turismo internacional.</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0.28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295537"/>
                  </a:ext>
                </a:extLst>
              </a:tr>
              <a:tr h="370840">
                <a:tc>
                  <a:txBody>
                    <a:bodyPr/>
                    <a:lstStyle/>
                    <a:p>
                      <a:pPr algn="just">
                        <a:lnSpc>
                          <a:spcPct val="115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Predisposición por parte de los pobladores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84753876"/>
                  </a:ext>
                </a:extLst>
              </a:tr>
              <a:tr h="370840">
                <a:tc>
                  <a:txBody>
                    <a:bodyPr/>
                    <a:lstStyle/>
                    <a:p>
                      <a:pPr algn="just">
                        <a:lnSpc>
                          <a:spcPct val="115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Organización por parte de las familias comunitarias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0.15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4862308"/>
                  </a:ext>
                </a:extLst>
              </a:tr>
              <a:tr h="370840">
                <a:tc>
                  <a:txBody>
                    <a:bodyPr/>
                    <a:lstStyle/>
                    <a:p>
                      <a:pPr algn="ctr">
                        <a:lnSpc>
                          <a:spcPct val="115000"/>
                        </a:lnSpc>
                        <a:spcAft>
                          <a:spcPts val="0"/>
                        </a:spcAft>
                      </a:pPr>
                      <a:r>
                        <a:rPr lang="es-EC" sz="1100">
                          <a:effectLst/>
                        </a:rPr>
                        <a:t>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Amenazas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Calificación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Calificación ponderada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Valor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0800863"/>
                  </a:ext>
                </a:extLst>
              </a:tr>
              <a:tr h="562380">
                <a:tc>
                  <a:txBody>
                    <a:bodyPr/>
                    <a:lstStyle/>
                    <a:p>
                      <a:pPr algn="just">
                        <a:lnSpc>
                          <a:spcPct val="115000"/>
                        </a:lnSpc>
                        <a:spcAft>
                          <a:spcPts val="0"/>
                        </a:spcAft>
                      </a:pPr>
                      <a:r>
                        <a:rPr lang="es-EC" sz="1100">
                          <a:effectLst/>
                        </a:rPr>
                        <a:t>1</a:t>
                      </a:r>
                    </a:p>
                    <a:p>
                      <a:pPr algn="just">
                        <a:lnSpc>
                          <a:spcPct val="115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Deterioró de los recursos turísticos sin mantenimiento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1</a:t>
                      </a:r>
                    </a:p>
                    <a:p>
                      <a:pPr algn="ctr">
                        <a:lnSpc>
                          <a:spcPct val="115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0.05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98110371"/>
                  </a:ext>
                </a:extLst>
              </a:tr>
              <a:tr h="370840">
                <a:tc>
                  <a:txBody>
                    <a:bodyPr/>
                    <a:lstStyle/>
                    <a:p>
                      <a:pPr algn="just">
                        <a:lnSpc>
                          <a:spcPct val="115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Descuido de educación ambiental</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80912780"/>
                  </a:ext>
                </a:extLst>
              </a:tr>
              <a:tr h="179301">
                <a:tc>
                  <a:txBody>
                    <a:bodyPr/>
                    <a:lstStyle/>
                    <a:p>
                      <a:pPr algn="just">
                        <a:lnSpc>
                          <a:spcPct val="115000"/>
                        </a:lnSpc>
                        <a:spcAft>
                          <a:spcPts val="0"/>
                        </a:spcAft>
                      </a:pPr>
                      <a:r>
                        <a:rPr lang="es-EC" sz="1100">
                          <a:effectLst/>
                        </a:rPr>
                        <a:t>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Aculturación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0.03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dirty="0">
                          <a:effectLst/>
                        </a:rPr>
                        <a:t>0.03</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04913025"/>
                  </a:ext>
                </a:extLst>
              </a:tr>
            </a:tbl>
          </a:graphicData>
        </a:graphic>
      </p:graphicFrame>
      <p:graphicFrame>
        <p:nvGraphicFramePr>
          <p:cNvPr id="4" name="Tabla 3">
            <a:extLst>
              <a:ext uri="{FF2B5EF4-FFF2-40B4-BE49-F238E27FC236}">
                <a16:creationId xmlns:a16="http://schemas.microsoft.com/office/drawing/2014/main" id="{2C6426EA-B2D8-4F03-86C0-6C3C9C55EF37}"/>
              </a:ext>
            </a:extLst>
          </p:cNvPr>
          <p:cNvGraphicFramePr>
            <a:graphicFrameLocks noGrp="1"/>
          </p:cNvGraphicFramePr>
          <p:nvPr>
            <p:extLst>
              <p:ext uri="{D42A27DB-BD31-4B8C-83A1-F6EECF244321}">
                <p14:modId xmlns:p14="http://schemas.microsoft.com/office/powerpoint/2010/main" val="2260498982"/>
              </p:ext>
            </p:extLst>
          </p:nvPr>
        </p:nvGraphicFramePr>
        <p:xfrm>
          <a:off x="1391478" y="4927600"/>
          <a:ext cx="7686262" cy="1499704"/>
        </p:xfrm>
        <a:graphic>
          <a:graphicData uri="http://schemas.openxmlformats.org/drawingml/2006/table">
            <a:tbl>
              <a:tblPr firstRow="1" firstCol="1" bandRow="1">
                <a:tableStyleId>{5C22544A-7EE6-4342-B048-85BDC9FD1C3A}</a:tableStyleId>
              </a:tblPr>
              <a:tblGrid>
                <a:gridCol w="476494">
                  <a:extLst>
                    <a:ext uri="{9D8B030D-6E8A-4147-A177-3AD203B41FA5}">
                      <a16:colId xmlns:a16="http://schemas.microsoft.com/office/drawing/2014/main" val="222281536"/>
                    </a:ext>
                  </a:extLst>
                </a:gridCol>
                <a:gridCol w="2598009">
                  <a:extLst>
                    <a:ext uri="{9D8B030D-6E8A-4147-A177-3AD203B41FA5}">
                      <a16:colId xmlns:a16="http://schemas.microsoft.com/office/drawing/2014/main" val="144133020"/>
                    </a:ext>
                  </a:extLst>
                </a:gridCol>
                <a:gridCol w="1537253">
                  <a:extLst>
                    <a:ext uri="{9D8B030D-6E8A-4147-A177-3AD203B41FA5}">
                      <a16:colId xmlns:a16="http://schemas.microsoft.com/office/drawing/2014/main" val="3646928705"/>
                    </a:ext>
                  </a:extLst>
                </a:gridCol>
                <a:gridCol w="1537253">
                  <a:extLst>
                    <a:ext uri="{9D8B030D-6E8A-4147-A177-3AD203B41FA5}">
                      <a16:colId xmlns:a16="http://schemas.microsoft.com/office/drawing/2014/main" val="1662061992"/>
                    </a:ext>
                  </a:extLst>
                </a:gridCol>
                <a:gridCol w="1537253">
                  <a:extLst>
                    <a:ext uri="{9D8B030D-6E8A-4147-A177-3AD203B41FA5}">
                      <a16:colId xmlns:a16="http://schemas.microsoft.com/office/drawing/2014/main" val="3908468057"/>
                    </a:ext>
                  </a:extLst>
                </a:gridCol>
              </a:tblGrid>
              <a:tr h="505462">
                <a:tc>
                  <a:txBody>
                    <a:bodyPr/>
                    <a:lstStyle/>
                    <a:p>
                      <a:pPr algn="ctr">
                        <a:lnSpc>
                          <a:spcPct val="115000"/>
                        </a:lnSpc>
                        <a:spcAft>
                          <a:spcPts val="0"/>
                        </a:spcAft>
                      </a:pPr>
                      <a:r>
                        <a:rPr lang="es-EC" sz="1100">
                          <a:effectLst/>
                        </a:rPr>
                        <a:t>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Amenazas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Calificación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Calificación ponderada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Valor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37856486"/>
                  </a:ext>
                </a:extLst>
              </a:tr>
              <a:tr h="505462">
                <a:tc>
                  <a:txBody>
                    <a:bodyPr/>
                    <a:lstStyle/>
                    <a:p>
                      <a:pPr algn="just">
                        <a:lnSpc>
                          <a:spcPct val="115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dirty="0">
                          <a:effectLst/>
                        </a:rPr>
                        <a:t>Pandemia mundial de la enfermedad COVID-19</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0.08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93147212"/>
                  </a:ext>
                </a:extLst>
              </a:tr>
              <a:tr h="244390">
                <a:tc>
                  <a:txBody>
                    <a:bodyPr/>
                    <a:lstStyle/>
                    <a:p>
                      <a:pPr algn="just">
                        <a:lnSpc>
                          <a:spcPct val="115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Crisis económica del país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0.12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0.06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4522494"/>
                  </a:ext>
                </a:extLst>
              </a:tr>
              <a:tr h="244390">
                <a:tc gridSpan="2">
                  <a:txBody>
                    <a:bodyPr/>
                    <a:lstStyle/>
                    <a:p>
                      <a:pPr algn="just">
                        <a:lnSpc>
                          <a:spcPct val="115000"/>
                        </a:lnSpc>
                        <a:spcAft>
                          <a:spcPts val="0"/>
                        </a:spcAft>
                      </a:pPr>
                      <a:r>
                        <a:rPr lang="es-EC" sz="1100">
                          <a:effectLst/>
                        </a:rPr>
                        <a:t>Valor ponderado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gn="ctr">
                        <a:lnSpc>
                          <a:spcPct val="115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1,47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17876313"/>
                  </a:ext>
                </a:extLst>
              </a:tr>
            </a:tbl>
          </a:graphicData>
        </a:graphic>
      </p:graphicFrame>
    </p:spTree>
    <p:extLst>
      <p:ext uri="{BB962C8B-B14F-4D97-AF65-F5344CB8AC3E}">
        <p14:creationId xmlns:p14="http://schemas.microsoft.com/office/powerpoint/2010/main" val="587108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0C843A-B18C-4A88-84CF-9676D2CF2A41}"/>
              </a:ext>
            </a:extLst>
          </p:cNvPr>
          <p:cNvSpPr>
            <a:spLocks noGrp="1"/>
          </p:cNvSpPr>
          <p:nvPr>
            <p:ph type="title"/>
          </p:nvPr>
        </p:nvSpPr>
        <p:spPr/>
        <p:txBody>
          <a:bodyPr/>
          <a:lstStyle/>
          <a:p>
            <a:r>
              <a:rPr lang="es-EC" dirty="0">
                <a:solidFill>
                  <a:schemeClr val="tx1"/>
                </a:solidFill>
              </a:rPr>
              <a:t>PLANTEAMIENTO PROBLEMA</a:t>
            </a:r>
          </a:p>
        </p:txBody>
      </p:sp>
      <p:graphicFrame>
        <p:nvGraphicFramePr>
          <p:cNvPr id="3" name="Diagrama 2">
            <a:extLst>
              <a:ext uri="{FF2B5EF4-FFF2-40B4-BE49-F238E27FC236}">
                <a16:creationId xmlns:a16="http://schemas.microsoft.com/office/drawing/2014/main" id="{7EDC56F2-FA75-407D-AC1D-2351ECA033C8}"/>
              </a:ext>
            </a:extLst>
          </p:cNvPr>
          <p:cNvGraphicFramePr/>
          <p:nvPr>
            <p:extLst>
              <p:ext uri="{D42A27DB-BD31-4B8C-83A1-F6EECF244321}">
                <p14:modId xmlns:p14="http://schemas.microsoft.com/office/powerpoint/2010/main" val="1417441830"/>
              </p:ext>
            </p:extLst>
          </p:nvPr>
        </p:nvGraphicFramePr>
        <p:xfrm>
          <a:off x="2032000" y="1126435"/>
          <a:ext cx="8128000" cy="50118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7936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A1EB46-8258-46C8-A0B3-6FED6E393757}"/>
              </a:ext>
            </a:extLst>
          </p:cNvPr>
          <p:cNvSpPr>
            <a:spLocks noGrp="1"/>
          </p:cNvSpPr>
          <p:nvPr>
            <p:ph type="title"/>
          </p:nvPr>
        </p:nvSpPr>
        <p:spPr/>
        <p:txBody>
          <a:bodyPr>
            <a:normAutofit fontScale="90000"/>
          </a:bodyPr>
          <a:lstStyle/>
          <a:p>
            <a:r>
              <a:rPr lang="es-EC" b="1" dirty="0"/>
              <a:t>Evaluación de factores internos </a:t>
            </a:r>
            <a:r>
              <a:rPr lang="es-EC" dirty="0"/>
              <a:t>Matriz EFI</a:t>
            </a:r>
            <a:r>
              <a:rPr lang="es-EC" b="1" dirty="0"/>
              <a:t> </a:t>
            </a:r>
            <a:br>
              <a:rPr lang="es-EC" b="1" dirty="0"/>
            </a:br>
            <a:endParaRPr lang="es-EC" dirty="0"/>
          </a:p>
        </p:txBody>
      </p:sp>
      <p:graphicFrame>
        <p:nvGraphicFramePr>
          <p:cNvPr id="3" name="Tabla 2">
            <a:extLst>
              <a:ext uri="{FF2B5EF4-FFF2-40B4-BE49-F238E27FC236}">
                <a16:creationId xmlns:a16="http://schemas.microsoft.com/office/drawing/2014/main" id="{F3865BC0-01A7-438B-A600-F7EDA36998E8}"/>
              </a:ext>
            </a:extLst>
          </p:cNvPr>
          <p:cNvGraphicFramePr>
            <a:graphicFrameLocks noGrp="1"/>
          </p:cNvGraphicFramePr>
          <p:nvPr>
            <p:extLst>
              <p:ext uri="{D42A27DB-BD31-4B8C-83A1-F6EECF244321}">
                <p14:modId xmlns:p14="http://schemas.microsoft.com/office/powerpoint/2010/main" val="2154519077"/>
              </p:ext>
            </p:extLst>
          </p:nvPr>
        </p:nvGraphicFramePr>
        <p:xfrm>
          <a:off x="1444486" y="1298713"/>
          <a:ext cx="7620001" cy="4282663"/>
        </p:xfrm>
        <a:graphic>
          <a:graphicData uri="http://schemas.openxmlformats.org/drawingml/2006/table">
            <a:tbl>
              <a:tblPr firstRow="1" firstCol="1" bandRow="1">
                <a:tableStyleId>{5C22544A-7EE6-4342-B048-85BDC9FD1C3A}</a:tableStyleId>
              </a:tblPr>
              <a:tblGrid>
                <a:gridCol w="472573">
                  <a:extLst>
                    <a:ext uri="{9D8B030D-6E8A-4147-A177-3AD203B41FA5}">
                      <a16:colId xmlns:a16="http://schemas.microsoft.com/office/drawing/2014/main" val="2991889646"/>
                    </a:ext>
                  </a:extLst>
                </a:gridCol>
                <a:gridCol w="2576625">
                  <a:extLst>
                    <a:ext uri="{9D8B030D-6E8A-4147-A177-3AD203B41FA5}">
                      <a16:colId xmlns:a16="http://schemas.microsoft.com/office/drawing/2014/main" val="3505308040"/>
                    </a:ext>
                  </a:extLst>
                </a:gridCol>
                <a:gridCol w="207232">
                  <a:extLst>
                    <a:ext uri="{9D8B030D-6E8A-4147-A177-3AD203B41FA5}">
                      <a16:colId xmlns:a16="http://schemas.microsoft.com/office/drawing/2014/main" val="64901602"/>
                    </a:ext>
                  </a:extLst>
                </a:gridCol>
                <a:gridCol w="1314371">
                  <a:extLst>
                    <a:ext uri="{9D8B030D-6E8A-4147-A177-3AD203B41FA5}">
                      <a16:colId xmlns:a16="http://schemas.microsoft.com/office/drawing/2014/main" val="964952222"/>
                    </a:ext>
                  </a:extLst>
                </a:gridCol>
                <a:gridCol w="1524600">
                  <a:extLst>
                    <a:ext uri="{9D8B030D-6E8A-4147-A177-3AD203B41FA5}">
                      <a16:colId xmlns:a16="http://schemas.microsoft.com/office/drawing/2014/main" val="1277976902"/>
                    </a:ext>
                  </a:extLst>
                </a:gridCol>
                <a:gridCol w="1524600">
                  <a:extLst>
                    <a:ext uri="{9D8B030D-6E8A-4147-A177-3AD203B41FA5}">
                      <a16:colId xmlns:a16="http://schemas.microsoft.com/office/drawing/2014/main" val="4191688320"/>
                    </a:ext>
                  </a:extLst>
                </a:gridCol>
              </a:tblGrid>
              <a:tr h="345659">
                <a:tc>
                  <a:txBody>
                    <a:bodyPr/>
                    <a:lstStyle/>
                    <a:p>
                      <a:pPr algn="ctr">
                        <a:lnSpc>
                          <a:spcPct val="115000"/>
                        </a:lnSpc>
                        <a:spcAft>
                          <a:spcPts val="0"/>
                        </a:spcAft>
                      </a:pPr>
                      <a:r>
                        <a:rPr lang="es-EC" sz="1200" dirty="0" err="1">
                          <a:effectLst/>
                        </a:rPr>
                        <a:t>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ctr">
                        <a:lnSpc>
                          <a:spcPct val="115000"/>
                        </a:lnSpc>
                        <a:spcAft>
                          <a:spcPts val="0"/>
                        </a:spcAft>
                      </a:pPr>
                      <a:r>
                        <a:rPr lang="es-EC" sz="1200">
                          <a:effectLst/>
                        </a:rPr>
                        <a:t>Fortalezas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gridSpan="2">
                  <a:txBody>
                    <a:bodyPr/>
                    <a:lstStyle/>
                    <a:p>
                      <a:pPr algn="ctr">
                        <a:lnSpc>
                          <a:spcPct val="115000"/>
                        </a:lnSpc>
                        <a:spcAft>
                          <a:spcPts val="0"/>
                        </a:spcAft>
                      </a:pPr>
                      <a:r>
                        <a:rPr lang="es-EC" sz="1200">
                          <a:effectLst/>
                        </a:rPr>
                        <a:t>Calificación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hMerge="1">
                  <a:txBody>
                    <a:bodyPr/>
                    <a:lstStyle/>
                    <a:p>
                      <a:endParaRPr lang="es-EC"/>
                    </a:p>
                  </a:txBody>
                  <a:tcPr/>
                </a:tc>
                <a:tc>
                  <a:txBody>
                    <a:bodyPr/>
                    <a:lstStyle/>
                    <a:p>
                      <a:pPr algn="ctr">
                        <a:lnSpc>
                          <a:spcPct val="115000"/>
                        </a:lnSpc>
                        <a:spcAft>
                          <a:spcPts val="0"/>
                        </a:spcAft>
                      </a:pPr>
                      <a:r>
                        <a:rPr lang="es-EC" sz="1200">
                          <a:effectLst/>
                        </a:rPr>
                        <a:t>Calificación ponderada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ctr">
                        <a:lnSpc>
                          <a:spcPct val="115000"/>
                        </a:lnSpc>
                        <a:spcAft>
                          <a:spcPts val="0"/>
                        </a:spcAft>
                      </a:pPr>
                      <a:r>
                        <a:rPr lang="es-EC" sz="1200">
                          <a:effectLst/>
                        </a:rPr>
                        <a:t>Valor</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extLst>
                  <a:ext uri="{0D108BD9-81ED-4DB2-BD59-A6C34878D82A}">
                    <a16:rowId xmlns:a16="http://schemas.microsoft.com/office/drawing/2014/main" val="1083911542"/>
                  </a:ext>
                </a:extLst>
              </a:tr>
              <a:tr h="678518">
                <a:tc>
                  <a:txBody>
                    <a:bodyPr/>
                    <a:lstStyle/>
                    <a:p>
                      <a:pPr algn="just">
                        <a:lnSpc>
                          <a:spcPct val="115000"/>
                        </a:lnSpc>
                        <a:spcAft>
                          <a:spcPts val="0"/>
                        </a:spcAft>
                      </a:pPr>
                      <a:r>
                        <a:rPr lang="es-EC" sz="1200">
                          <a:effectLst/>
                        </a:rPr>
                        <a:t>1</a:t>
                      </a:r>
                    </a:p>
                    <a:p>
                      <a:pPr algn="just">
                        <a:lnSpc>
                          <a:spcPct val="115000"/>
                        </a:lnSpc>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just">
                        <a:lnSpc>
                          <a:spcPct val="115000"/>
                        </a:lnSpc>
                        <a:spcAft>
                          <a:spcPts val="0"/>
                        </a:spcAft>
                      </a:pPr>
                      <a:r>
                        <a:rPr lang="es-EC" sz="1200">
                          <a:effectLst/>
                        </a:rPr>
                        <a:t>Posee atractivos turísticos naturales dentro de la comunidad de Huaycopungo.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gridSpan="2">
                  <a:txBody>
                    <a:bodyPr/>
                    <a:lstStyle/>
                    <a:p>
                      <a:pPr algn="ctr">
                        <a:lnSpc>
                          <a:spcPct val="115000"/>
                        </a:lnSpc>
                        <a:spcAft>
                          <a:spcPts val="0"/>
                        </a:spcAft>
                      </a:pPr>
                      <a:r>
                        <a:rPr lang="es-EC" sz="1200">
                          <a:effectLst/>
                        </a:rPr>
                        <a:t>4</a:t>
                      </a:r>
                    </a:p>
                    <a:p>
                      <a:pPr algn="ctr">
                        <a:lnSpc>
                          <a:spcPct val="115000"/>
                        </a:lnSpc>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hMerge="1">
                  <a:txBody>
                    <a:bodyPr/>
                    <a:lstStyle/>
                    <a:p>
                      <a:endParaRPr lang="es-EC"/>
                    </a:p>
                  </a:txBody>
                  <a:tcPr/>
                </a:tc>
                <a:tc>
                  <a:txBody>
                    <a:bodyPr/>
                    <a:lstStyle/>
                    <a:p>
                      <a:pPr algn="ctr">
                        <a:lnSpc>
                          <a:spcPct val="115000"/>
                        </a:lnSpc>
                        <a:spcAft>
                          <a:spcPts val="0"/>
                        </a:spcAft>
                      </a:pPr>
                      <a:r>
                        <a:rPr lang="es-EC" sz="1200">
                          <a:effectLst/>
                        </a:rPr>
                        <a:t>0.28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ctr">
                        <a:lnSpc>
                          <a:spcPct val="115000"/>
                        </a:lnSpc>
                        <a:spcAft>
                          <a:spcPts val="0"/>
                        </a:spcAft>
                      </a:pPr>
                      <a:r>
                        <a:rPr lang="es-EC" sz="1200">
                          <a:effectLst/>
                        </a:rPr>
                        <a:t>0.07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extLst>
                  <a:ext uri="{0D108BD9-81ED-4DB2-BD59-A6C34878D82A}">
                    <a16:rowId xmlns:a16="http://schemas.microsoft.com/office/drawing/2014/main" val="2388789709"/>
                  </a:ext>
                </a:extLst>
              </a:tr>
              <a:tr h="506121">
                <a:tc>
                  <a:txBody>
                    <a:bodyPr/>
                    <a:lstStyle/>
                    <a:p>
                      <a:pPr algn="just">
                        <a:lnSpc>
                          <a:spcPct val="115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just">
                        <a:lnSpc>
                          <a:spcPct val="115000"/>
                        </a:lnSpc>
                        <a:spcAft>
                          <a:spcPts val="0"/>
                        </a:spcAft>
                      </a:pPr>
                      <a:r>
                        <a:rPr lang="es-EC" sz="1200">
                          <a:effectLst/>
                        </a:rPr>
                        <a:t>Variedad de flora y fauna en la parroquia de San Rafael.</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gridSpan="2">
                  <a:txBody>
                    <a:bodyPr/>
                    <a:lstStyle/>
                    <a:p>
                      <a:pPr algn="ctr">
                        <a:lnSpc>
                          <a:spcPct val="115000"/>
                        </a:lnSpc>
                        <a:spcAft>
                          <a:spcPts val="0"/>
                        </a:spcAft>
                      </a:pPr>
                      <a:r>
                        <a:rPr lang="es-EC" sz="1200">
                          <a:effectLst/>
                        </a:rPr>
                        <a:t>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hMerge="1">
                  <a:txBody>
                    <a:bodyPr/>
                    <a:lstStyle/>
                    <a:p>
                      <a:endParaRPr lang="es-EC"/>
                    </a:p>
                  </a:txBody>
                  <a:tcPr/>
                </a:tc>
                <a:tc>
                  <a:txBody>
                    <a:bodyPr/>
                    <a:lstStyle/>
                    <a:p>
                      <a:pPr algn="ctr">
                        <a:lnSpc>
                          <a:spcPct val="115000"/>
                        </a:lnSpc>
                        <a:spcAft>
                          <a:spcPts val="0"/>
                        </a:spcAft>
                      </a:pPr>
                      <a:r>
                        <a:rPr lang="es-EC" sz="1200">
                          <a:effectLst/>
                        </a:rPr>
                        <a:t>0.15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ctr">
                        <a:lnSpc>
                          <a:spcPct val="115000"/>
                        </a:lnSpc>
                        <a:spcAft>
                          <a:spcPts val="0"/>
                        </a:spcAft>
                      </a:pPr>
                      <a:r>
                        <a:rPr lang="es-EC" sz="1200">
                          <a:effectLst/>
                        </a:rPr>
                        <a:t>0.05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extLst>
                  <a:ext uri="{0D108BD9-81ED-4DB2-BD59-A6C34878D82A}">
                    <a16:rowId xmlns:a16="http://schemas.microsoft.com/office/drawing/2014/main" val="3423989926"/>
                  </a:ext>
                </a:extLst>
              </a:tr>
              <a:tr h="333723">
                <a:tc>
                  <a:txBody>
                    <a:bodyPr/>
                    <a:lstStyle/>
                    <a:p>
                      <a:pPr algn="just">
                        <a:lnSpc>
                          <a:spcPct val="115000"/>
                        </a:lnSpc>
                        <a:spcAft>
                          <a:spcPts val="0"/>
                        </a:spcAft>
                      </a:pPr>
                      <a:r>
                        <a:rPr lang="es-EC" sz="1200">
                          <a:effectLst/>
                        </a:rPr>
                        <a:t>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just">
                        <a:lnSpc>
                          <a:spcPct val="115000"/>
                        </a:lnSpc>
                        <a:spcAft>
                          <a:spcPts val="0"/>
                        </a:spcAft>
                      </a:pPr>
                      <a:r>
                        <a:rPr lang="es-EC" sz="1200">
                          <a:effectLst/>
                        </a:rPr>
                        <a:t>Emprendimientos comunitarios.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gridSpan="2">
                  <a:txBody>
                    <a:bodyPr/>
                    <a:lstStyle/>
                    <a:p>
                      <a:pPr algn="ctr">
                        <a:lnSpc>
                          <a:spcPct val="115000"/>
                        </a:lnSpc>
                        <a:spcAft>
                          <a:spcPts val="0"/>
                        </a:spcAft>
                      </a:pPr>
                      <a:r>
                        <a:rPr lang="es-EC" sz="1200">
                          <a:effectLst/>
                        </a:rPr>
                        <a:t>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hMerge="1">
                  <a:txBody>
                    <a:bodyPr/>
                    <a:lstStyle/>
                    <a:p>
                      <a:endParaRPr lang="es-EC"/>
                    </a:p>
                  </a:txBody>
                  <a:tcPr/>
                </a:tc>
                <a:tc>
                  <a:txBody>
                    <a:bodyPr/>
                    <a:lstStyle/>
                    <a:p>
                      <a:pPr algn="ctr">
                        <a:lnSpc>
                          <a:spcPct val="115000"/>
                        </a:lnSpc>
                        <a:spcAft>
                          <a:spcPts val="0"/>
                        </a:spcAft>
                      </a:pPr>
                      <a:r>
                        <a:rPr lang="es-EC" sz="1200">
                          <a:effectLst/>
                        </a:rPr>
                        <a:t>0.18</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ctr">
                        <a:lnSpc>
                          <a:spcPct val="115000"/>
                        </a:lnSpc>
                        <a:spcAft>
                          <a:spcPts val="0"/>
                        </a:spcAft>
                      </a:pPr>
                      <a:r>
                        <a:rPr lang="es-EC" sz="1200">
                          <a:effectLst/>
                        </a:rPr>
                        <a:t>0.06</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extLst>
                  <a:ext uri="{0D108BD9-81ED-4DB2-BD59-A6C34878D82A}">
                    <a16:rowId xmlns:a16="http://schemas.microsoft.com/office/drawing/2014/main" val="4008987377"/>
                  </a:ext>
                </a:extLst>
              </a:tr>
              <a:tr h="167115">
                <a:tc>
                  <a:txBody>
                    <a:bodyPr/>
                    <a:lstStyle/>
                    <a:p>
                      <a:pPr algn="just">
                        <a:lnSpc>
                          <a:spcPct val="115000"/>
                        </a:lnSpc>
                        <a:spcAft>
                          <a:spcPts val="0"/>
                        </a:spcAft>
                      </a:pPr>
                      <a:r>
                        <a:rPr lang="es-EC" sz="1200">
                          <a:effectLst/>
                        </a:rPr>
                        <a:t>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just">
                        <a:lnSpc>
                          <a:spcPct val="115000"/>
                        </a:lnSpc>
                        <a:spcAft>
                          <a:spcPts val="0"/>
                        </a:spcAft>
                      </a:pPr>
                      <a:r>
                        <a:rPr lang="es-EC" sz="1200">
                          <a:effectLst/>
                        </a:rPr>
                        <a:t>Asociaciones comunitarias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gridSpan="2">
                  <a:txBody>
                    <a:bodyPr/>
                    <a:lstStyle/>
                    <a:p>
                      <a:pPr algn="ctr">
                        <a:lnSpc>
                          <a:spcPct val="115000"/>
                        </a:lnSpc>
                        <a:spcAft>
                          <a:spcPts val="0"/>
                        </a:spcAft>
                      </a:pPr>
                      <a:r>
                        <a:rPr lang="es-EC" sz="1200">
                          <a:effectLst/>
                        </a:rPr>
                        <a:t>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hMerge="1">
                  <a:txBody>
                    <a:bodyPr/>
                    <a:lstStyle/>
                    <a:p>
                      <a:endParaRPr lang="es-EC"/>
                    </a:p>
                  </a:txBody>
                  <a:tcPr/>
                </a:tc>
                <a:tc>
                  <a:txBody>
                    <a:bodyPr/>
                    <a:lstStyle/>
                    <a:p>
                      <a:pPr algn="ctr">
                        <a:lnSpc>
                          <a:spcPct val="115000"/>
                        </a:lnSpc>
                        <a:spcAft>
                          <a:spcPts val="0"/>
                        </a:spcAft>
                      </a:pPr>
                      <a:r>
                        <a:rPr lang="es-EC" sz="1200">
                          <a:effectLst/>
                        </a:rPr>
                        <a:t>0.20</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ctr">
                        <a:lnSpc>
                          <a:spcPct val="115000"/>
                        </a:lnSpc>
                        <a:spcAft>
                          <a:spcPts val="0"/>
                        </a:spcAft>
                      </a:pPr>
                      <a:r>
                        <a:rPr lang="es-EC" sz="1200">
                          <a:effectLst/>
                        </a:rPr>
                        <a:t>0.05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extLst>
                  <a:ext uri="{0D108BD9-81ED-4DB2-BD59-A6C34878D82A}">
                    <a16:rowId xmlns:a16="http://schemas.microsoft.com/office/drawing/2014/main" val="3570791478"/>
                  </a:ext>
                </a:extLst>
              </a:tr>
              <a:tr h="333723">
                <a:tc>
                  <a:txBody>
                    <a:bodyPr/>
                    <a:lstStyle/>
                    <a:p>
                      <a:pPr algn="just">
                        <a:lnSpc>
                          <a:spcPct val="115000"/>
                        </a:lnSpc>
                        <a:spcAft>
                          <a:spcPts val="0"/>
                        </a:spcAft>
                      </a:pPr>
                      <a:r>
                        <a:rPr lang="es-EC" sz="1200">
                          <a:effectLst/>
                        </a:rPr>
                        <a:t>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just">
                        <a:lnSpc>
                          <a:spcPct val="115000"/>
                        </a:lnSpc>
                        <a:spcAft>
                          <a:spcPts val="0"/>
                        </a:spcAft>
                      </a:pPr>
                      <a:r>
                        <a:rPr lang="es-EC" sz="1200">
                          <a:effectLst/>
                        </a:rPr>
                        <a:t>Mantener costumbres ancestrales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gridSpan="2">
                  <a:txBody>
                    <a:bodyPr/>
                    <a:lstStyle/>
                    <a:p>
                      <a:pPr algn="ctr">
                        <a:lnSpc>
                          <a:spcPct val="115000"/>
                        </a:lnSpc>
                        <a:spcAft>
                          <a:spcPts val="0"/>
                        </a:spcAft>
                      </a:pPr>
                      <a:r>
                        <a:rPr lang="es-EC" sz="1200">
                          <a:effectLst/>
                        </a:rPr>
                        <a:t>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hMerge="1">
                  <a:txBody>
                    <a:bodyPr/>
                    <a:lstStyle/>
                    <a:p>
                      <a:endParaRPr lang="es-EC"/>
                    </a:p>
                  </a:txBody>
                  <a:tcPr/>
                </a:tc>
                <a:tc>
                  <a:txBody>
                    <a:bodyPr/>
                    <a:lstStyle/>
                    <a:p>
                      <a:pPr algn="ctr">
                        <a:lnSpc>
                          <a:spcPct val="115000"/>
                        </a:lnSpc>
                        <a:spcAft>
                          <a:spcPts val="0"/>
                        </a:spcAft>
                      </a:pPr>
                      <a:r>
                        <a:rPr lang="es-EC" sz="1200">
                          <a:effectLst/>
                        </a:rPr>
                        <a:t>0.15</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ctr">
                        <a:lnSpc>
                          <a:spcPct val="115000"/>
                        </a:lnSpc>
                        <a:spcAft>
                          <a:spcPts val="0"/>
                        </a:spcAft>
                      </a:pPr>
                      <a:r>
                        <a:rPr lang="es-EC" sz="1200" dirty="0">
                          <a:effectLst/>
                        </a:rPr>
                        <a:t>0.03</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extLst>
                  <a:ext uri="{0D108BD9-81ED-4DB2-BD59-A6C34878D82A}">
                    <a16:rowId xmlns:a16="http://schemas.microsoft.com/office/drawing/2014/main" val="2662765143"/>
                  </a:ext>
                </a:extLst>
              </a:tr>
              <a:tr h="345659">
                <a:tc>
                  <a:txBody>
                    <a:bodyPr/>
                    <a:lstStyle/>
                    <a:p>
                      <a:pPr algn="ctr">
                        <a:lnSpc>
                          <a:spcPct val="115000"/>
                        </a:lnSpc>
                        <a:spcAft>
                          <a:spcPts val="0"/>
                        </a:spcAft>
                      </a:pPr>
                      <a:r>
                        <a:rPr lang="es-EC" sz="1200">
                          <a:effectLst/>
                        </a:rPr>
                        <a:t>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gridSpan="2">
                  <a:txBody>
                    <a:bodyPr/>
                    <a:lstStyle/>
                    <a:p>
                      <a:pPr algn="ctr">
                        <a:lnSpc>
                          <a:spcPct val="115000"/>
                        </a:lnSpc>
                        <a:spcAft>
                          <a:spcPts val="0"/>
                        </a:spcAft>
                      </a:pPr>
                      <a:r>
                        <a:rPr lang="es-EC" sz="1200">
                          <a:effectLst/>
                        </a:rPr>
                        <a:t>Debilidades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hMerge="1">
                  <a:txBody>
                    <a:bodyPr/>
                    <a:lstStyle/>
                    <a:p>
                      <a:endParaRPr lang="es-EC"/>
                    </a:p>
                  </a:txBody>
                  <a:tcPr/>
                </a:tc>
                <a:tc>
                  <a:txBody>
                    <a:bodyPr/>
                    <a:lstStyle/>
                    <a:p>
                      <a:pPr algn="ctr">
                        <a:lnSpc>
                          <a:spcPct val="115000"/>
                        </a:lnSpc>
                        <a:spcAft>
                          <a:spcPts val="0"/>
                        </a:spcAft>
                      </a:pPr>
                      <a:r>
                        <a:rPr lang="es-EC" sz="1200">
                          <a:effectLst/>
                        </a:rPr>
                        <a:t>Calificación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ctr">
                        <a:lnSpc>
                          <a:spcPct val="115000"/>
                        </a:lnSpc>
                        <a:spcAft>
                          <a:spcPts val="0"/>
                        </a:spcAft>
                      </a:pPr>
                      <a:r>
                        <a:rPr lang="es-EC" sz="1200">
                          <a:effectLst/>
                        </a:rPr>
                        <a:t>Calificación ponderada</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ctr">
                        <a:lnSpc>
                          <a:spcPct val="115000"/>
                        </a:lnSpc>
                        <a:spcAft>
                          <a:spcPts val="0"/>
                        </a:spcAft>
                      </a:pPr>
                      <a:r>
                        <a:rPr lang="es-EC" sz="1200">
                          <a:effectLst/>
                        </a:rPr>
                        <a:t>Valor</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extLst>
                  <a:ext uri="{0D108BD9-81ED-4DB2-BD59-A6C34878D82A}">
                    <a16:rowId xmlns:a16="http://schemas.microsoft.com/office/drawing/2014/main" val="1261192243"/>
                  </a:ext>
                </a:extLst>
              </a:tr>
              <a:tr h="345659">
                <a:tc>
                  <a:txBody>
                    <a:bodyPr/>
                    <a:lstStyle/>
                    <a:p>
                      <a:pPr algn="just">
                        <a:lnSpc>
                          <a:spcPct val="115000"/>
                        </a:lnSpc>
                        <a:spcAft>
                          <a:spcPts val="0"/>
                        </a:spcAft>
                      </a:pPr>
                      <a:r>
                        <a:rPr lang="es-EC" sz="1200">
                          <a:effectLst/>
                        </a:rPr>
                        <a:t>1</a:t>
                      </a:r>
                    </a:p>
                    <a:p>
                      <a:pPr algn="just">
                        <a:lnSpc>
                          <a:spcPct val="115000"/>
                        </a:lnSpc>
                        <a:spcAft>
                          <a:spcPts val="0"/>
                        </a:spcAft>
                      </a:pPr>
                      <a:r>
                        <a:rPr lang="es-EC" sz="1200">
                          <a:effectLst/>
                        </a:rPr>
                        <a:t>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gridSpan="2">
                  <a:txBody>
                    <a:bodyPr/>
                    <a:lstStyle/>
                    <a:p>
                      <a:pPr algn="just">
                        <a:lnSpc>
                          <a:spcPct val="115000"/>
                        </a:lnSpc>
                        <a:spcAft>
                          <a:spcPts val="0"/>
                        </a:spcAft>
                      </a:pPr>
                      <a:r>
                        <a:rPr lang="es-EC" sz="1200">
                          <a:effectLst/>
                        </a:rPr>
                        <a:t>Desinterés por la población joven </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hMerge="1">
                  <a:txBody>
                    <a:bodyPr/>
                    <a:lstStyle/>
                    <a:p>
                      <a:endParaRPr lang="es-EC"/>
                    </a:p>
                  </a:txBody>
                  <a:tcPr/>
                </a:tc>
                <a:tc>
                  <a:txBody>
                    <a:bodyPr/>
                    <a:lstStyle/>
                    <a:p>
                      <a:pPr algn="ctr">
                        <a:lnSpc>
                          <a:spcPct val="115000"/>
                        </a:lnSpc>
                        <a:spcAft>
                          <a:spcPts val="0"/>
                        </a:spcAft>
                      </a:pPr>
                      <a:r>
                        <a:rPr lang="es-EC" sz="1200">
                          <a:effectLst/>
                        </a:rPr>
                        <a:t>1</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ctr">
                        <a:lnSpc>
                          <a:spcPct val="115000"/>
                        </a:lnSpc>
                        <a:spcAft>
                          <a:spcPts val="0"/>
                        </a:spcAft>
                      </a:pPr>
                      <a:r>
                        <a:rPr lang="es-EC" sz="1200">
                          <a:effectLst/>
                        </a:rPr>
                        <a:t>0.04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ctr">
                        <a:lnSpc>
                          <a:spcPct val="115000"/>
                        </a:lnSpc>
                        <a:spcAft>
                          <a:spcPts val="0"/>
                        </a:spcAft>
                      </a:pPr>
                      <a:r>
                        <a:rPr lang="es-EC" sz="1200" dirty="0">
                          <a:effectLst/>
                        </a:rPr>
                        <a:t>0.04</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extLst>
                  <a:ext uri="{0D108BD9-81ED-4DB2-BD59-A6C34878D82A}">
                    <a16:rowId xmlns:a16="http://schemas.microsoft.com/office/drawing/2014/main" val="83006189"/>
                  </a:ext>
                </a:extLst>
              </a:tr>
              <a:tr h="506121">
                <a:tc>
                  <a:txBody>
                    <a:bodyPr/>
                    <a:lstStyle/>
                    <a:p>
                      <a:pPr algn="just">
                        <a:lnSpc>
                          <a:spcPct val="115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gridSpan="2">
                  <a:txBody>
                    <a:bodyPr/>
                    <a:lstStyle/>
                    <a:p>
                      <a:pPr algn="just">
                        <a:lnSpc>
                          <a:spcPct val="115000"/>
                        </a:lnSpc>
                        <a:spcAft>
                          <a:spcPts val="0"/>
                        </a:spcAft>
                      </a:pPr>
                      <a:r>
                        <a:rPr lang="es-EC" sz="1200">
                          <a:effectLst/>
                        </a:rPr>
                        <a:t>Escasa difusión de la comunidad en medios oficiales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hMerge="1">
                  <a:txBody>
                    <a:bodyPr/>
                    <a:lstStyle/>
                    <a:p>
                      <a:endParaRPr lang="es-EC"/>
                    </a:p>
                  </a:txBody>
                  <a:tcPr/>
                </a:tc>
                <a:tc>
                  <a:txBody>
                    <a:bodyPr/>
                    <a:lstStyle/>
                    <a:p>
                      <a:pPr algn="ctr">
                        <a:lnSpc>
                          <a:spcPct val="115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ctr">
                        <a:lnSpc>
                          <a:spcPct val="115000"/>
                        </a:lnSpc>
                        <a:spcAft>
                          <a:spcPts val="0"/>
                        </a:spcAft>
                      </a:pPr>
                      <a:r>
                        <a:rPr lang="es-EC" sz="1200">
                          <a:effectLst/>
                        </a:rPr>
                        <a:t>0.14</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ctr">
                        <a:lnSpc>
                          <a:spcPct val="115000"/>
                        </a:lnSpc>
                        <a:spcAft>
                          <a:spcPts val="0"/>
                        </a:spcAft>
                      </a:pPr>
                      <a:r>
                        <a:rPr lang="es-EC" sz="1200">
                          <a:effectLst/>
                        </a:rPr>
                        <a:t>0.07</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extLst>
                  <a:ext uri="{0D108BD9-81ED-4DB2-BD59-A6C34878D82A}">
                    <a16:rowId xmlns:a16="http://schemas.microsoft.com/office/drawing/2014/main" val="3714174290"/>
                  </a:ext>
                </a:extLst>
              </a:tr>
              <a:tr h="506121">
                <a:tc>
                  <a:txBody>
                    <a:bodyPr/>
                    <a:lstStyle/>
                    <a:p>
                      <a:pPr algn="just">
                        <a:lnSpc>
                          <a:spcPct val="115000"/>
                        </a:lnSpc>
                        <a:spcAft>
                          <a:spcPts val="0"/>
                        </a:spcAft>
                      </a:pPr>
                      <a:r>
                        <a:rPr lang="es-EC" sz="1200">
                          <a:effectLst/>
                        </a:rPr>
                        <a:t>3</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gridSpan="2">
                  <a:txBody>
                    <a:bodyPr/>
                    <a:lstStyle/>
                    <a:p>
                      <a:pPr algn="just">
                        <a:lnSpc>
                          <a:spcPct val="115000"/>
                        </a:lnSpc>
                        <a:spcAft>
                          <a:spcPts val="0"/>
                        </a:spcAft>
                      </a:pPr>
                      <a:r>
                        <a:rPr lang="es-EC" sz="1200">
                          <a:effectLst/>
                        </a:rPr>
                        <a:t>Insuficiente capacitación en temas relacionados al sector turístico</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hMerge="1">
                  <a:txBody>
                    <a:bodyPr/>
                    <a:lstStyle/>
                    <a:p>
                      <a:endParaRPr lang="es-EC"/>
                    </a:p>
                  </a:txBody>
                  <a:tcPr/>
                </a:tc>
                <a:tc>
                  <a:txBody>
                    <a:bodyPr/>
                    <a:lstStyle/>
                    <a:p>
                      <a:pPr algn="ctr">
                        <a:lnSpc>
                          <a:spcPct val="115000"/>
                        </a:lnSpc>
                        <a:spcAft>
                          <a:spcPts val="0"/>
                        </a:spcAft>
                      </a:pPr>
                      <a:r>
                        <a:rPr lang="es-EC" sz="1200">
                          <a:effectLst/>
                        </a:rPr>
                        <a:t>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ctr">
                        <a:lnSpc>
                          <a:spcPct val="115000"/>
                        </a:lnSpc>
                        <a:spcAft>
                          <a:spcPts val="0"/>
                        </a:spcAft>
                      </a:pPr>
                      <a:r>
                        <a:rPr lang="es-EC" sz="1200">
                          <a:effectLst/>
                        </a:rPr>
                        <a:t>0.12</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tc>
                <a:tc>
                  <a:txBody>
                    <a:bodyPr/>
                    <a:lstStyle/>
                    <a:p>
                      <a:pPr algn="ctr">
                        <a:lnSpc>
                          <a:spcPct val="115000"/>
                        </a:lnSpc>
                        <a:spcAft>
                          <a:spcPts val="0"/>
                        </a:spcAft>
                      </a:pPr>
                      <a:r>
                        <a:rPr lang="es-EC" sz="1200" dirty="0">
                          <a:effectLst/>
                        </a:rPr>
                        <a:t>0.06</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113" marR="59113" marT="0" marB="0">
                    <a:lnB w="12700" cmpd="sng">
                      <a:noFill/>
                    </a:lnB>
                  </a:tcPr>
                </a:tc>
                <a:extLst>
                  <a:ext uri="{0D108BD9-81ED-4DB2-BD59-A6C34878D82A}">
                    <a16:rowId xmlns:a16="http://schemas.microsoft.com/office/drawing/2014/main" val="2249712799"/>
                  </a:ext>
                </a:extLst>
              </a:tr>
            </a:tbl>
          </a:graphicData>
        </a:graphic>
      </p:graphicFrame>
      <p:graphicFrame>
        <p:nvGraphicFramePr>
          <p:cNvPr id="4" name="Tabla 3">
            <a:extLst>
              <a:ext uri="{FF2B5EF4-FFF2-40B4-BE49-F238E27FC236}">
                <a16:creationId xmlns:a16="http://schemas.microsoft.com/office/drawing/2014/main" id="{2D7137C0-4503-4F42-9A22-02079594932D}"/>
              </a:ext>
            </a:extLst>
          </p:cNvPr>
          <p:cNvGraphicFramePr>
            <a:graphicFrameLocks noGrp="1"/>
          </p:cNvGraphicFramePr>
          <p:nvPr>
            <p:extLst>
              <p:ext uri="{D42A27DB-BD31-4B8C-83A1-F6EECF244321}">
                <p14:modId xmlns:p14="http://schemas.microsoft.com/office/powerpoint/2010/main" val="14923765"/>
              </p:ext>
            </p:extLst>
          </p:nvPr>
        </p:nvGraphicFramePr>
        <p:xfrm>
          <a:off x="1444487" y="5448458"/>
          <a:ext cx="7620001" cy="1033844"/>
        </p:xfrm>
        <a:graphic>
          <a:graphicData uri="http://schemas.openxmlformats.org/drawingml/2006/table">
            <a:tbl>
              <a:tblPr firstRow="1" firstCol="1" bandRow="1">
                <a:tableStyleId>{5C22544A-7EE6-4342-B048-85BDC9FD1C3A}</a:tableStyleId>
              </a:tblPr>
              <a:tblGrid>
                <a:gridCol w="472387">
                  <a:extLst>
                    <a:ext uri="{9D8B030D-6E8A-4147-A177-3AD203B41FA5}">
                      <a16:colId xmlns:a16="http://schemas.microsoft.com/office/drawing/2014/main" val="3464727485"/>
                    </a:ext>
                  </a:extLst>
                </a:gridCol>
                <a:gridCol w="2785759">
                  <a:extLst>
                    <a:ext uri="{9D8B030D-6E8A-4147-A177-3AD203B41FA5}">
                      <a16:colId xmlns:a16="http://schemas.microsoft.com/office/drawing/2014/main" val="1157443575"/>
                    </a:ext>
                  </a:extLst>
                </a:gridCol>
                <a:gridCol w="1313855">
                  <a:extLst>
                    <a:ext uri="{9D8B030D-6E8A-4147-A177-3AD203B41FA5}">
                      <a16:colId xmlns:a16="http://schemas.microsoft.com/office/drawing/2014/main" val="4178218125"/>
                    </a:ext>
                  </a:extLst>
                </a:gridCol>
                <a:gridCol w="1524000">
                  <a:extLst>
                    <a:ext uri="{9D8B030D-6E8A-4147-A177-3AD203B41FA5}">
                      <a16:colId xmlns:a16="http://schemas.microsoft.com/office/drawing/2014/main" val="179153436"/>
                    </a:ext>
                  </a:extLst>
                </a:gridCol>
                <a:gridCol w="1524000">
                  <a:extLst>
                    <a:ext uri="{9D8B030D-6E8A-4147-A177-3AD203B41FA5}">
                      <a16:colId xmlns:a16="http://schemas.microsoft.com/office/drawing/2014/main" val="631670860"/>
                    </a:ext>
                  </a:extLst>
                </a:gridCol>
              </a:tblGrid>
              <a:tr h="332431">
                <a:tc>
                  <a:txBody>
                    <a:bodyPr/>
                    <a:lstStyle/>
                    <a:p>
                      <a:pPr algn="just">
                        <a:lnSpc>
                          <a:spcPct val="115000"/>
                        </a:lnSpc>
                        <a:spcAft>
                          <a:spcPts val="0"/>
                        </a:spcAft>
                      </a:pPr>
                      <a:r>
                        <a:rPr lang="es-EC" sz="1100">
                          <a:effectLst/>
                        </a:rPr>
                        <a:t>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dirty="0">
                          <a:solidFill>
                            <a:schemeClr val="tx1">
                              <a:lumMod val="75000"/>
                              <a:lumOff val="25000"/>
                            </a:schemeClr>
                          </a:solidFill>
                          <a:effectLst/>
                        </a:rPr>
                        <a:t>Desactualización de inventario de atractivos turísticos en la parroquia</a:t>
                      </a:r>
                      <a:endParaRPr lang="es-EC"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s-EC" sz="1100" dirty="0">
                          <a:solidFill>
                            <a:schemeClr val="tx1">
                              <a:lumMod val="75000"/>
                              <a:lumOff val="25000"/>
                            </a:schemeClr>
                          </a:solidFill>
                          <a:effectLst/>
                        </a:rPr>
                        <a:t>2</a:t>
                      </a:r>
                      <a:endParaRPr lang="es-EC"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s-EC" sz="1100" dirty="0">
                          <a:solidFill>
                            <a:schemeClr val="tx1">
                              <a:lumMod val="75000"/>
                              <a:lumOff val="25000"/>
                            </a:schemeClr>
                          </a:solidFill>
                          <a:effectLst/>
                        </a:rPr>
                        <a:t>0.10</a:t>
                      </a:r>
                      <a:endParaRPr lang="es-EC"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a:txBody>
                    <a:bodyPr/>
                    <a:lstStyle/>
                    <a:p>
                      <a:pPr algn="ctr">
                        <a:lnSpc>
                          <a:spcPct val="115000"/>
                        </a:lnSpc>
                        <a:spcAft>
                          <a:spcPts val="0"/>
                        </a:spcAft>
                      </a:pPr>
                      <a:r>
                        <a:rPr lang="es-EC" sz="1100" dirty="0">
                          <a:solidFill>
                            <a:schemeClr val="tx1">
                              <a:lumMod val="75000"/>
                              <a:lumOff val="25000"/>
                            </a:schemeClr>
                          </a:solidFill>
                          <a:effectLst/>
                        </a:rPr>
                        <a:t>0.05</a:t>
                      </a:r>
                      <a:endParaRPr lang="es-EC"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2842533026"/>
                  </a:ext>
                </a:extLst>
              </a:tr>
              <a:tr h="332431">
                <a:tc>
                  <a:txBody>
                    <a:bodyPr/>
                    <a:lstStyle/>
                    <a:p>
                      <a:pPr algn="just">
                        <a:lnSpc>
                          <a:spcPct val="115000"/>
                        </a:lnSpc>
                        <a:spcAft>
                          <a:spcPts val="0"/>
                        </a:spcAft>
                      </a:pPr>
                      <a:r>
                        <a:rPr lang="es-EC" sz="1100">
                          <a:effectLst/>
                        </a:rPr>
                        <a:t>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s-EC" sz="1100">
                          <a:effectLst/>
                        </a:rPr>
                        <a:t>Poco apoyo por parte de la empresa privada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dirty="0">
                          <a:effectLst/>
                        </a:rPr>
                        <a:t>1</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a:effectLst/>
                        </a:rPr>
                        <a:t>0.04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s-EC" sz="1100" dirty="0">
                          <a:effectLst/>
                        </a:rPr>
                        <a:t>0.04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2421563"/>
                  </a:ext>
                </a:extLst>
              </a:tr>
              <a:tr h="255912">
                <a:tc gridSpan="2">
                  <a:txBody>
                    <a:bodyPr/>
                    <a:lstStyle/>
                    <a:p>
                      <a:pPr algn="just">
                        <a:lnSpc>
                          <a:spcPct val="200000"/>
                        </a:lnSpc>
                        <a:spcAft>
                          <a:spcPts val="0"/>
                        </a:spcAft>
                      </a:pPr>
                      <a:r>
                        <a:rPr lang="es-EC" sz="1100">
                          <a:effectLst/>
                        </a:rPr>
                        <a:t>Valor ponderado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a:txBody>
                    <a:bodyPr/>
                    <a:lstStyle/>
                    <a:p>
                      <a:pPr algn="ctr">
                        <a:lnSpc>
                          <a:spcPct val="200000"/>
                        </a:lnSpc>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a:effectLst/>
                        </a:rPr>
                        <a:t>1,40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200000"/>
                        </a:lnSpc>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99636964"/>
                  </a:ext>
                </a:extLst>
              </a:tr>
            </a:tbl>
          </a:graphicData>
        </a:graphic>
      </p:graphicFrame>
    </p:spTree>
    <p:extLst>
      <p:ext uri="{BB962C8B-B14F-4D97-AF65-F5344CB8AC3E}">
        <p14:creationId xmlns:p14="http://schemas.microsoft.com/office/powerpoint/2010/main" val="8087720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B354E8-5A1D-4A00-B900-2E1D0AE5BC8D}"/>
              </a:ext>
            </a:extLst>
          </p:cNvPr>
          <p:cNvSpPr>
            <a:spLocks noGrp="1"/>
          </p:cNvSpPr>
          <p:nvPr>
            <p:ph type="title"/>
          </p:nvPr>
        </p:nvSpPr>
        <p:spPr>
          <a:xfrm>
            <a:off x="499534" y="177800"/>
            <a:ext cx="8596668" cy="1320800"/>
          </a:xfrm>
        </p:spPr>
        <p:txBody>
          <a:bodyPr/>
          <a:lstStyle/>
          <a:p>
            <a:r>
              <a:rPr lang="es-ES" dirty="0">
                <a:solidFill>
                  <a:schemeClr val="tx1"/>
                </a:solidFill>
              </a:rPr>
              <a:t>Matriz de estrategias</a:t>
            </a:r>
            <a:endParaRPr lang="es-EC" dirty="0">
              <a:solidFill>
                <a:schemeClr val="tx1"/>
              </a:solidFill>
            </a:endParaRPr>
          </a:p>
        </p:txBody>
      </p:sp>
      <p:graphicFrame>
        <p:nvGraphicFramePr>
          <p:cNvPr id="3" name="Tabla 2">
            <a:extLst>
              <a:ext uri="{FF2B5EF4-FFF2-40B4-BE49-F238E27FC236}">
                <a16:creationId xmlns:a16="http://schemas.microsoft.com/office/drawing/2014/main" id="{94DCB354-0920-4B2B-9347-DA19186F290D}"/>
              </a:ext>
            </a:extLst>
          </p:cNvPr>
          <p:cNvGraphicFramePr>
            <a:graphicFrameLocks noGrp="1"/>
          </p:cNvGraphicFramePr>
          <p:nvPr>
            <p:extLst>
              <p:ext uri="{D42A27DB-BD31-4B8C-83A1-F6EECF244321}">
                <p14:modId xmlns:p14="http://schemas.microsoft.com/office/powerpoint/2010/main" val="3725742279"/>
              </p:ext>
            </p:extLst>
          </p:nvPr>
        </p:nvGraphicFramePr>
        <p:xfrm>
          <a:off x="1182076" y="977614"/>
          <a:ext cx="9485924" cy="5016786"/>
        </p:xfrm>
        <a:graphic>
          <a:graphicData uri="http://schemas.openxmlformats.org/drawingml/2006/table">
            <a:tbl>
              <a:tblPr firstRow="1" firstCol="1" bandRow="1">
                <a:tableStyleId>{00A15C55-8517-42AA-B614-E9B94910E393}</a:tableStyleId>
              </a:tblPr>
              <a:tblGrid>
                <a:gridCol w="2443075">
                  <a:extLst>
                    <a:ext uri="{9D8B030D-6E8A-4147-A177-3AD203B41FA5}">
                      <a16:colId xmlns:a16="http://schemas.microsoft.com/office/drawing/2014/main" val="59813005"/>
                    </a:ext>
                  </a:extLst>
                </a:gridCol>
                <a:gridCol w="2215285">
                  <a:extLst>
                    <a:ext uri="{9D8B030D-6E8A-4147-A177-3AD203B41FA5}">
                      <a16:colId xmlns:a16="http://schemas.microsoft.com/office/drawing/2014/main" val="1187618882"/>
                    </a:ext>
                  </a:extLst>
                </a:gridCol>
                <a:gridCol w="2202328">
                  <a:extLst>
                    <a:ext uri="{9D8B030D-6E8A-4147-A177-3AD203B41FA5}">
                      <a16:colId xmlns:a16="http://schemas.microsoft.com/office/drawing/2014/main" val="2008257867"/>
                    </a:ext>
                  </a:extLst>
                </a:gridCol>
                <a:gridCol w="201593">
                  <a:extLst>
                    <a:ext uri="{9D8B030D-6E8A-4147-A177-3AD203B41FA5}">
                      <a16:colId xmlns:a16="http://schemas.microsoft.com/office/drawing/2014/main" val="1400171632"/>
                    </a:ext>
                  </a:extLst>
                </a:gridCol>
                <a:gridCol w="2423643">
                  <a:extLst>
                    <a:ext uri="{9D8B030D-6E8A-4147-A177-3AD203B41FA5}">
                      <a16:colId xmlns:a16="http://schemas.microsoft.com/office/drawing/2014/main" val="3937206194"/>
                    </a:ext>
                  </a:extLst>
                </a:gridCol>
              </a:tblGrid>
              <a:tr h="225546">
                <a:tc gridSpan="2">
                  <a:txBody>
                    <a:bodyPr/>
                    <a:lstStyle/>
                    <a:p>
                      <a:pPr algn="ctr">
                        <a:lnSpc>
                          <a:spcPct val="107000"/>
                        </a:lnSpc>
                        <a:spcAft>
                          <a:spcPts val="0"/>
                        </a:spcAft>
                      </a:pPr>
                      <a:r>
                        <a:rPr lang="es-EC" sz="1100" dirty="0">
                          <a:effectLst/>
                        </a:rPr>
                        <a:t>Estrategia maximizar Fortalezas y Oportunidades</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5994" marR="35994" marT="0" marB="0"/>
                </a:tc>
                <a:tc hMerge="1">
                  <a:txBody>
                    <a:bodyPr/>
                    <a:lstStyle/>
                    <a:p>
                      <a:endParaRPr lang="es-EC"/>
                    </a:p>
                  </a:txBody>
                  <a:tcPr/>
                </a:tc>
                <a:tc gridSpan="3">
                  <a:txBody>
                    <a:bodyPr/>
                    <a:lstStyle/>
                    <a:p>
                      <a:pPr algn="ctr">
                        <a:lnSpc>
                          <a:spcPct val="107000"/>
                        </a:lnSpc>
                        <a:spcAft>
                          <a:spcPts val="0"/>
                        </a:spcAft>
                      </a:pPr>
                      <a:r>
                        <a:rPr lang="es-EC" sz="1100">
                          <a:effectLst/>
                        </a:rPr>
                        <a:t>Estrategia maximizar Oportunidades y minimizar Debilidades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994" marR="35994"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86497028"/>
                  </a:ext>
                </a:extLst>
              </a:tr>
              <a:tr h="2445571">
                <a:tc>
                  <a:txBody>
                    <a:bodyPr/>
                    <a:lstStyle/>
                    <a:p>
                      <a:pPr algn="l">
                        <a:lnSpc>
                          <a:spcPct val="115000"/>
                        </a:lnSpc>
                        <a:spcAft>
                          <a:spcPts val="0"/>
                        </a:spcAft>
                      </a:pPr>
                      <a:r>
                        <a:rPr lang="es-EC" sz="1100">
                          <a:effectLst/>
                        </a:rPr>
                        <a:t>-Posee atractivos turísticos naturales dentro de la comunidad de Huaycopungo.</a:t>
                      </a:r>
                    </a:p>
                    <a:p>
                      <a:pPr algn="l">
                        <a:lnSpc>
                          <a:spcPct val="115000"/>
                        </a:lnSpc>
                        <a:spcAft>
                          <a:spcPts val="0"/>
                        </a:spcAft>
                      </a:pPr>
                      <a:r>
                        <a:rPr lang="es-EC" sz="1100">
                          <a:effectLst/>
                        </a:rPr>
                        <a:t>-Variedad de flora y fauna en la parroquia de San Rafael.</a:t>
                      </a:r>
                    </a:p>
                    <a:p>
                      <a:pPr algn="l">
                        <a:lnSpc>
                          <a:spcPct val="115000"/>
                        </a:lnSpc>
                        <a:spcAft>
                          <a:spcPts val="0"/>
                        </a:spcAft>
                      </a:pPr>
                      <a:r>
                        <a:rPr lang="es-EC" sz="1100">
                          <a:effectLst/>
                        </a:rPr>
                        <a:t>-Emprendimientos comunitarios.</a:t>
                      </a:r>
                    </a:p>
                    <a:p>
                      <a:pPr algn="l">
                        <a:lnSpc>
                          <a:spcPct val="115000"/>
                        </a:lnSpc>
                        <a:spcAft>
                          <a:spcPts val="0"/>
                        </a:spcAft>
                      </a:pPr>
                      <a:r>
                        <a:rPr lang="es-EC" sz="1100">
                          <a:effectLst/>
                        </a:rPr>
                        <a:t>-Asociaciones comunitarias</a:t>
                      </a:r>
                    </a:p>
                    <a:p>
                      <a:pPr algn="l">
                        <a:lnSpc>
                          <a:spcPct val="115000"/>
                        </a:lnSpc>
                        <a:spcAft>
                          <a:spcPts val="0"/>
                        </a:spcAft>
                      </a:pPr>
                      <a:r>
                        <a:rPr lang="es-EC" sz="1100">
                          <a:effectLst/>
                        </a:rPr>
                        <a:t>-Mantener costumbres ancestrales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994" marR="35994" marT="0" marB="0"/>
                </a:tc>
                <a:tc>
                  <a:txBody>
                    <a:bodyPr/>
                    <a:lstStyle/>
                    <a:p>
                      <a:pPr algn="l">
                        <a:lnSpc>
                          <a:spcPct val="115000"/>
                        </a:lnSpc>
                        <a:spcAft>
                          <a:spcPts val="0"/>
                        </a:spcAft>
                      </a:pPr>
                      <a:r>
                        <a:rPr lang="es-EC" sz="1100" dirty="0">
                          <a:effectLst/>
                        </a:rPr>
                        <a:t>-Crecimiento de la planta de totora en la parroquia.</a:t>
                      </a:r>
                    </a:p>
                    <a:p>
                      <a:pPr algn="l">
                        <a:lnSpc>
                          <a:spcPct val="115000"/>
                        </a:lnSpc>
                        <a:spcAft>
                          <a:spcPts val="0"/>
                        </a:spcAft>
                      </a:pPr>
                      <a:r>
                        <a:rPr lang="es-EC" sz="1100" dirty="0">
                          <a:effectLst/>
                        </a:rPr>
                        <a:t>-Espacio amplio para actividades recreacionales.</a:t>
                      </a:r>
                    </a:p>
                    <a:p>
                      <a:pPr algn="l">
                        <a:lnSpc>
                          <a:spcPct val="115000"/>
                        </a:lnSpc>
                        <a:spcAft>
                          <a:spcPts val="0"/>
                        </a:spcAft>
                      </a:pPr>
                      <a:r>
                        <a:rPr lang="es-EC" sz="1100" dirty="0">
                          <a:effectLst/>
                        </a:rPr>
                        <a:t>-Atrae al turismo internacional.</a:t>
                      </a:r>
                    </a:p>
                    <a:p>
                      <a:pPr algn="l">
                        <a:lnSpc>
                          <a:spcPct val="115000"/>
                        </a:lnSpc>
                        <a:spcAft>
                          <a:spcPts val="0"/>
                        </a:spcAft>
                      </a:pPr>
                      <a:r>
                        <a:rPr lang="es-EC" sz="1100" dirty="0">
                          <a:effectLst/>
                        </a:rPr>
                        <a:t>-Predisposición por parte de los pobladores</a:t>
                      </a:r>
                    </a:p>
                    <a:p>
                      <a:pPr algn="l">
                        <a:lnSpc>
                          <a:spcPct val="115000"/>
                        </a:lnSpc>
                        <a:spcAft>
                          <a:spcPts val="0"/>
                        </a:spcAft>
                      </a:pPr>
                      <a:r>
                        <a:rPr lang="es-EC" sz="1100" dirty="0">
                          <a:effectLst/>
                        </a:rPr>
                        <a:t>-Organización por parte de las familias comunitarias</a:t>
                      </a:r>
                    </a:p>
                    <a:p>
                      <a:pPr algn="l">
                        <a:lnSpc>
                          <a:spcPct val="107000"/>
                        </a:lnSpc>
                        <a:spcAft>
                          <a:spcPts val="0"/>
                        </a:spcAft>
                      </a:pPr>
                      <a:r>
                        <a:rPr lang="es-EC" sz="1100" dirty="0">
                          <a:effectLst/>
                        </a:rPr>
                        <a:t> </a:t>
                      </a:r>
                    </a:p>
                    <a:p>
                      <a:pPr algn="l">
                        <a:lnSpc>
                          <a:spcPct val="107000"/>
                        </a:lnSpc>
                        <a:spcAft>
                          <a:spcPts val="0"/>
                        </a:spcAft>
                      </a:pPr>
                      <a:r>
                        <a:rPr lang="es-EC" sz="1100" dirty="0">
                          <a:effectLst/>
                        </a:rPr>
                        <a:t> </a:t>
                      </a:r>
                    </a:p>
                    <a:p>
                      <a:pPr algn="l">
                        <a:lnSpc>
                          <a:spcPct val="107000"/>
                        </a:lnSpc>
                        <a:spcAft>
                          <a:spcPts val="0"/>
                        </a:spcAft>
                      </a:pPr>
                      <a:r>
                        <a:rPr lang="es-EC" sz="1100" dirty="0">
                          <a:effectLst/>
                        </a:rPr>
                        <a:t> </a:t>
                      </a:r>
                    </a:p>
                    <a:p>
                      <a:pPr algn="l">
                        <a:lnSpc>
                          <a:spcPct val="107000"/>
                        </a:lnSpc>
                        <a:spcAft>
                          <a:spcPts val="0"/>
                        </a:spcAft>
                      </a:pPr>
                      <a:r>
                        <a:rPr lang="es-EC" sz="1100" dirty="0">
                          <a:effectLst/>
                        </a:rPr>
                        <a:t>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5994" marR="35994" marT="0" marB="0"/>
                </a:tc>
                <a:tc>
                  <a:txBody>
                    <a:bodyPr/>
                    <a:lstStyle/>
                    <a:p>
                      <a:pPr algn="l">
                        <a:lnSpc>
                          <a:spcPct val="115000"/>
                        </a:lnSpc>
                        <a:spcAft>
                          <a:spcPts val="0"/>
                        </a:spcAft>
                      </a:pPr>
                      <a:r>
                        <a:rPr lang="es-EC" sz="1100">
                          <a:effectLst/>
                        </a:rPr>
                        <a:t>-Crecimiento de la planta de totora en la parroquia.</a:t>
                      </a:r>
                    </a:p>
                    <a:p>
                      <a:pPr algn="l">
                        <a:lnSpc>
                          <a:spcPct val="115000"/>
                        </a:lnSpc>
                        <a:spcAft>
                          <a:spcPts val="0"/>
                        </a:spcAft>
                      </a:pPr>
                      <a:r>
                        <a:rPr lang="es-EC" sz="1100">
                          <a:effectLst/>
                        </a:rPr>
                        <a:t>-Espacio amplio para actividades recreacionales.</a:t>
                      </a:r>
                    </a:p>
                    <a:p>
                      <a:pPr algn="l">
                        <a:lnSpc>
                          <a:spcPct val="115000"/>
                        </a:lnSpc>
                        <a:spcAft>
                          <a:spcPts val="0"/>
                        </a:spcAft>
                      </a:pPr>
                      <a:r>
                        <a:rPr lang="es-EC" sz="1100">
                          <a:effectLst/>
                        </a:rPr>
                        <a:t>-Atrae al turismo internacional.</a:t>
                      </a:r>
                    </a:p>
                    <a:p>
                      <a:pPr algn="l">
                        <a:lnSpc>
                          <a:spcPct val="115000"/>
                        </a:lnSpc>
                        <a:spcAft>
                          <a:spcPts val="0"/>
                        </a:spcAft>
                      </a:pPr>
                      <a:r>
                        <a:rPr lang="es-EC" sz="1100">
                          <a:effectLst/>
                        </a:rPr>
                        <a:t>-Predisposición por parte de los pobladores</a:t>
                      </a:r>
                    </a:p>
                    <a:p>
                      <a:pPr algn="l">
                        <a:lnSpc>
                          <a:spcPct val="115000"/>
                        </a:lnSpc>
                        <a:spcAft>
                          <a:spcPts val="0"/>
                        </a:spcAft>
                      </a:pPr>
                      <a:r>
                        <a:rPr lang="es-EC" sz="1100">
                          <a:effectLst/>
                        </a:rPr>
                        <a:t>-Organización por parte de las familias comunitarias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994" marR="35994" marT="0" marB="0"/>
                </a:tc>
                <a:tc gridSpan="2">
                  <a:txBody>
                    <a:bodyPr/>
                    <a:lstStyle/>
                    <a:p>
                      <a:pPr algn="l">
                        <a:lnSpc>
                          <a:spcPct val="115000"/>
                        </a:lnSpc>
                        <a:spcAft>
                          <a:spcPts val="0"/>
                        </a:spcAft>
                      </a:pPr>
                      <a:r>
                        <a:rPr lang="es-EC" sz="1100">
                          <a:effectLst/>
                        </a:rPr>
                        <a:t>-Desinterés por la población joven </a:t>
                      </a:r>
                    </a:p>
                    <a:p>
                      <a:pPr algn="l">
                        <a:lnSpc>
                          <a:spcPct val="115000"/>
                        </a:lnSpc>
                        <a:spcAft>
                          <a:spcPts val="0"/>
                        </a:spcAft>
                      </a:pPr>
                      <a:r>
                        <a:rPr lang="es-EC" sz="1100">
                          <a:effectLst/>
                        </a:rPr>
                        <a:t>-Escasa difusión de la comunidad en medios oficiales</a:t>
                      </a:r>
                    </a:p>
                    <a:p>
                      <a:pPr algn="l">
                        <a:lnSpc>
                          <a:spcPct val="115000"/>
                        </a:lnSpc>
                        <a:spcAft>
                          <a:spcPts val="0"/>
                        </a:spcAft>
                      </a:pPr>
                      <a:r>
                        <a:rPr lang="es-EC" sz="1100">
                          <a:effectLst/>
                        </a:rPr>
                        <a:t>Insuficiente capacitación en temas relacionados al sector turístico</a:t>
                      </a:r>
                    </a:p>
                    <a:p>
                      <a:pPr algn="l">
                        <a:lnSpc>
                          <a:spcPct val="115000"/>
                        </a:lnSpc>
                        <a:spcAft>
                          <a:spcPts val="0"/>
                        </a:spcAft>
                      </a:pPr>
                      <a:r>
                        <a:rPr lang="es-EC" sz="1100">
                          <a:effectLst/>
                        </a:rPr>
                        <a:t>-Desactualización de inventario de atractivos turísticos en la parroquia</a:t>
                      </a:r>
                    </a:p>
                    <a:p>
                      <a:pPr algn="l">
                        <a:lnSpc>
                          <a:spcPct val="115000"/>
                        </a:lnSpc>
                        <a:spcAft>
                          <a:spcPts val="0"/>
                        </a:spcAft>
                      </a:pPr>
                      <a:r>
                        <a:rPr lang="es-EC" sz="1100">
                          <a:effectLst/>
                        </a:rPr>
                        <a:t>-Poco apoyo por parte de la empresa privada</a:t>
                      </a:r>
                    </a:p>
                    <a:p>
                      <a:pPr algn="l">
                        <a:lnSpc>
                          <a:spcPct val="115000"/>
                        </a:lnSpc>
                        <a:spcAft>
                          <a:spcPts val="0"/>
                        </a:spcAft>
                      </a:pPr>
                      <a:r>
                        <a:rPr lang="es-EC" sz="1100">
                          <a:effectLst/>
                        </a:rPr>
                        <a:t>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994" marR="35994" marT="0" marB="0"/>
                </a:tc>
                <a:tc hMerge="1">
                  <a:txBody>
                    <a:bodyPr/>
                    <a:lstStyle/>
                    <a:p>
                      <a:endParaRPr lang="es-EC"/>
                    </a:p>
                  </a:txBody>
                  <a:tcPr/>
                </a:tc>
                <a:extLst>
                  <a:ext uri="{0D108BD9-81ED-4DB2-BD59-A6C34878D82A}">
                    <a16:rowId xmlns:a16="http://schemas.microsoft.com/office/drawing/2014/main" val="341863630"/>
                  </a:ext>
                </a:extLst>
              </a:tr>
              <a:tr h="240631">
                <a:tc gridSpan="2">
                  <a:txBody>
                    <a:bodyPr/>
                    <a:lstStyle/>
                    <a:p>
                      <a:pPr algn="ctr">
                        <a:lnSpc>
                          <a:spcPct val="115000"/>
                        </a:lnSpc>
                        <a:spcAft>
                          <a:spcPts val="0"/>
                        </a:spcAft>
                      </a:pPr>
                      <a:r>
                        <a:rPr lang="es-EC" sz="1100">
                          <a:effectLst/>
                        </a:rPr>
                        <a:t>Estrategia maximizar Fortalezas y minimizar Amenazas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994" marR="35994" marT="0" marB="0"/>
                </a:tc>
                <a:tc hMerge="1">
                  <a:txBody>
                    <a:bodyPr/>
                    <a:lstStyle/>
                    <a:p>
                      <a:endParaRPr lang="es-EC"/>
                    </a:p>
                  </a:txBody>
                  <a:tcPr/>
                </a:tc>
                <a:tc gridSpan="3">
                  <a:txBody>
                    <a:bodyPr/>
                    <a:lstStyle/>
                    <a:p>
                      <a:pPr algn="ctr">
                        <a:lnSpc>
                          <a:spcPct val="115000"/>
                        </a:lnSpc>
                        <a:spcAft>
                          <a:spcPts val="0"/>
                        </a:spcAft>
                      </a:pPr>
                      <a:r>
                        <a:rPr lang="es-EC" sz="1100">
                          <a:effectLst/>
                        </a:rPr>
                        <a:t>Estrategia para minimizar amenazas y Debilidades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994" marR="35994"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142848408"/>
                  </a:ext>
                </a:extLst>
              </a:tr>
              <a:tr h="2105038">
                <a:tc>
                  <a:txBody>
                    <a:bodyPr/>
                    <a:lstStyle/>
                    <a:p>
                      <a:pPr algn="l">
                        <a:lnSpc>
                          <a:spcPct val="115000"/>
                        </a:lnSpc>
                        <a:spcAft>
                          <a:spcPts val="0"/>
                        </a:spcAft>
                      </a:pPr>
                      <a:r>
                        <a:rPr lang="es-EC" sz="1100">
                          <a:effectLst/>
                        </a:rPr>
                        <a:t>-Posee atractivos turísticos naturales dentro de la comunidad de Huaycopungo.</a:t>
                      </a:r>
                    </a:p>
                    <a:p>
                      <a:pPr algn="l">
                        <a:lnSpc>
                          <a:spcPct val="115000"/>
                        </a:lnSpc>
                        <a:spcAft>
                          <a:spcPts val="0"/>
                        </a:spcAft>
                      </a:pPr>
                      <a:r>
                        <a:rPr lang="es-EC" sz="1100">
                          <a:effectLst/>
                        </a:rPr>
                        <a:t>-Variedad de flora y fauna en la parroquia de San Rafael.</a:t>
                      </a:r>
                    </a:p>
                    <a:p>
                      <a:pPr algn="l">
                        <a:lnSpc>
                          <a:spcPct val="115000"/>
                        </a:lnSpc>
                        <a:spcAft>
                          <a:spcPts val="0"/>
                        </a:spcAft>
                      </a:pPr>
                      <a:r>
                        <a:rPr lang="es-EC" sz="1100">
                          <a:effectLst/>
                        </a:rPr>
                        <a:t>-Emprendimientos comunitarios.</a:t>
                      </a:r>
                    </a:p>
                    <a:p>
                      <a:pPr algn="l">
                        <a:lnSpc>
                          <a:spcPct val="115000"/>
                        </a:lnSpc>
                        <a:spcAft>
                          <a:spcPts val="0"/>
                        </a:spcAft>
                      </a:pPr>
                      <a:r>
                        <a:rPr lang="es-EC" sz="1100">
                          <a:effectLst/>
                        </a:rPr>
                        <a:t>-Asociaciones comunitarias</a:t>
                      </a:r>
                    </a:p>
                    <a:p>
                      <a:pPr algn="l">
                        <a:lnSpc>
                          <a:spcPct val="115000"/>
                        </a:lnSpc>
                        <a:spcAft>
                          <a:spcPts val="0"/>
                        </a:spcAft>
                      </a:pPr>
                      <a:r>
                        <a:rPr lang="es-EC" sz="1100">
                          <a:effectLst/>
                        </a:rPr>
                        <a:t>-Mantener costumbres ancestrales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994" marR="35994" marT="0" marB="0"/>
                </a:tc>
                <a:tc>
                  <a:txBody>
                    <a:bodyPr/>
                    <a:lstStyle/>
                    <a:p>
                      <a:pPr algn="l">
                        <a:lnSpc>
                          <a:spcPct val="115000"/>
                        </a:lnSpc>
                        <a:spcAft>
                          <a:spcPts val="0"/>
                        </a:spcAft>
                      </a:pPr>
                      <a:r>
                        <a:rPr lang="es-EC" sz="1100">
                          <a:effectLst/>
                        </a:rPr>
                        <a:t>-Deterioró de los recursos turísticos sin mantenimiento </a:t>
                      </a:r>
                    </a:p>
                    <a:p>
                      <a:pPr algn="l">
                        <a:lnSpc>
                          <a:spcPct val="115000"/>
                        </a:lnSpc>
                        <a:spcAft>
                          <a:spcPts val="0"/>
                        </a:spcAft>
                      </a:pPr>
                      <a:r>
                        <a:rPr lang="es-EC" sz="1100">
                          <a:effectLst/>
                        </a:rPr>
                        <a:t>-Descuido de educación ambiental</a:t>
                      </a:r>
                    </a:p>
                    <a:p>
                      <a:pPr algn="l">
                        <a:lnSpc>
                          <a:spcPct val="115000"/>
                        </a:lnSpc>
                        <a:spcAft>
                          <a:spcPts val="0"/>
                        </a:spcAft>
                      </a:pPr>
                      <a:r>
                        <a:rPr lang="es-EC" sz="1100">
                          <a:effectLst/>
                        </a:rPr>
                        <a:t>-Aculturación </a:t>
                      </a:r>
                    </a:p>
                    <a:p>
                      <a:pPr algn="l">
                        <a:lnSpc>
                          <a:spcPct val="115000"/>
                        </a:lnSpc>
                        <a:spcAft>
                          <a:spcPts val="0"/>
                        </a:spcAft>
                      </a:pPr>
                      <a:r>
                        <a:rPr lang="es-EC" sz="1100">
                          <a:effectLst/>
                        </a:rPr>
                        <a:t>-Pandemia mundial de la enfermedad COVID-19</a:t>
                      </a:r>
                    </a:p>
                    <a:p>
                      <a:pPr algn="l">
                        <a:lnSpc>
                          <a:spcPct val="115000"/>
                        </a:lnSpc>
                        <a:spcAft>
                          <a:spcPts val="0"/>
                        </a:spcAft>
                      </a:pPr>
                      <a:r>
                        <a:rPr lang="es-EC" sz="1100">
                          <a:effectLst/>
                        </a:rPr>
                        <a:t>-Crisis económica del país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994" marR="35994" marT="0" marB="0"/>
                </a:tc>
                <a:tc gridSpan="2">
                  <a:txBody>
                    <a:bodyPr/>
                    <a:lstStyle/>
                    <a:p>
                      <a:pPr algn="l">
                        <a:lnSpc>
                          <a:spcPct val="115000"/>
                        </a:lnSpc>
                        <a:spcAft>
                          <a:spcPts val="0"/>
                        </a:spcAft>
                      </a:pPr>
                      <a:r>
                        <a:rPr lang="es-EC" sz="1100">
                          <a:effectLst/>
                        </a:rPr>
                        <a:t>-Deterioró de los recursos turísticos sin mantenimiento </a:t>
                      </a:r>
                    </a:p>
                    <a:p>
                      <a:pPr algn="l">
                        <a:lnSpc>
                          <a:spcPct val="115000"/>
                        </a:lnSpc>
                        <a:spcAft>
                          <a:spcPts val="0"/>
                        </a:spcAft>
                      </a:pPr>
                      <a:r>
                        <a:rPr lang="es-EC" sz="1100">
                          <a:effectLst/>
                        </a:rPr>
                        <a:t>-Descuido de educación ambiental</a:t>
                      </a:r>
                    </a:p>
                    <a:p>
                      <a:pPr algn="l">
                        <a:lnSpc>
                          <a:spcPct val="115000"/>
                        </a:lnSpc>
                        <a:spcAft>
                          <a:spcPts val="0"/>
                        </a:spcAft>
                      </a:pPr>
                      <a:r>
                        <a:rPr lang="es-EC" sz="1100">
                          <a:effectLst/>
                        </a:rPr>
                        <a:t>-Aculturación </a:t>
                      </a:r>
                    </a:p>
                    <a:p>
                      <a:pPr algn="l">
                        <a:lnSpc>
                          <a:spcPct val="115000"/>
                        </a:lnSpc>
                        <a:spcAft>
                          <a:spcPts val="0"/>
                        </a:spcAft>
                      </a:pPr>
                      <a:r>
                        <a:rPr lang="es-EC" sz="1100">
                          <a:effectLst/>
                        </a:rPr>
                        <a:t>-Pandemia mundial de la enfermedad COVID-19</a:t>
                      </a:r>
                    </a:p>
                    <a:p>
                      <a:pPr algn="l">
                        <a:lnSpc>
                          <a:spcPct val="115000"/>
                        </a:lnSpc>
                        <a:spcAft>
                          <a:spcPts val="0"/>
                        </a:spcAft>
                      </a:pPr>
                      <a:r>
                        <a:rPr lang="es-EC" sz="1100">
                          <a:effectLst/>
                        </a:rPr>
                        <a:t>-Crisis económica del país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35994" marR="35994" marT="0" marB="0"/>
                </a:tc>
                <a:tc hMerge="1">
                  <a:txBody>
                    <a:bodyPr/>
                    <a:lstStyle/>
                    <a:p>
                      <a:endParaRPr lang="es-EC"/>
                    </a:p>
                  </a:txBody>
                  <a:tcPr/>
                </a:tc>
                <a:tc>
                  <a:txBody>
                    <a:bodyPr/>
                    <a:lstStyle/>
                    <a:p>
                      <a:pPr algn="l">
                        <a:lnSpc>
                          <a:spcPct val="115000"/>
                        </a:lnSpc>
                        <a:spcAft>
                          <a:spcPts val="0"/>
                        </a:spcAft>
                      </a:pPr>
                      <a:r>
                        <a:rPr lang="es-EC" sz="1100" dirty="0">
                          <a:effectLst/>
                        </a:rPr>
                        <a:t> -Desinterés por la población joven </a:t>
                      </a:r>
                    </a:p>
                    <a:p>
                      <a:pPr algn="l">
                        <a:lnSpc>
                          <a:spcPct val="115000"/>
                        </a:lnSpc>
                        <a:spcAft>
                          <a:spcPts val="0"/>
                        </a:spcAft>
                      </a:pPr>
                      <a:r>
                        <a:rPr lang="es-EC" sz="1100" dirty="0">
                          <a:effectLst/>
                        </a:rPr>
                        <a:t>-Escasa difusión de la comunidad en medios oficiales</a:t>
                      </a:r>
                    </a:p>
                    <a:p>
                      <a:pPr algn="l">
                        <a:lnSpc>
                          <a:spcPct val="115000"/>
                        </a:lnSpc>
                        <a:spcAft>
                          <a:spcPts val="0"/>
                        </a:spcAft>
                      </a:pPr>
                      <a:r>
                        <a:rPr lang="es-EC" sz="1100" dirty="0">
                          <a:effectLst/>
                        </a:rPr>
                        <a:t>Insuficiente capacitación en temas relacionados al sector turístico</a:t>
                      </a:r>
                    </a:p>
                    <a:p>
                      <a:pPr algn="l">
                        <a:lnSpc>
                          <a:spcPct val="115000"/>
                        </a:lnSpc>
                        <a:spcAft>
                          <a:spcPts val="0"/>
                        </a:spcAft>
                      </a:pPr>
                      <a:r>
                        <a:rPr lang="es-EC" sz="1100" dirty="0">
                          <a:effectLst/>
                        </a:rPr>
                        <a:t>-Desactualización de inventario de atractivos turísticos en la parroquia</a:t>
                      </a:r>
                    </a:p>
                    <a:p>
                      <a:pPr algn="l">
                        <a:lnSpc>
                          <a:spcPct val="115000"/>
                        </a:lnSpc>
                        <a:spcAft>
                          <a:spcPts val="0"/>
                        </a:spcAft>
                      </a:pPr>
                      <a:r>
                        <a:rPr lang="es-EC" sz="1100" dirty="0">
                          <a:effectLst/>
                        </a:rPr>
                        <a:t>-Poco apoyo por parte de la empresa privada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35994" marR="35994" marT="0" marB="0"/>
                </a:tc>
                <a:extLst>
                  <a:ext uri="{0D108BD9-81ED-4DB2-BD59-A6C34878D82A}">
                    <a16:rowId xmlns:a16="http://schemas.microsoft.com/office/drawing/2014/main" val="2240266874"/>
                  </a:ext>
                </a:extLst>
              </a:tr>
            </a:tbl>
          </a:graphicData>
        </a:graphic>
      </p:graphicFrame>
    </p:spTree>
    <p:extLst>
      <p:ext uri="{BB962C8B-B14F-4D97-AF65-F5344CB8AC3E}">
        <p14:creationId xmlns:p14="http://schemas.microsoft.com/office/powerpoint/2010/main" val="3847076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lipse 7">
            <a:extLst>
              <a:ext uri="{FF2B5EF4-FFF2-40B4-BE49-F238E27FC236}">
                <a16:creationId xmlns:a16="http://schemas.microsoft.com/office/drawing/2014/main" id="{3778211B-CCF8-4F68-90A0-9DF8FF77F723}"/>
              </a:ext>
            </a:extLst>
          </p:cNvPr>
          <p:cNvSpPr/>
          <p:nvPr/>
        </p:nvSpPr>
        <p:spPr>
          <a:xfrm>
            <a:off x="172277" y="2305880"/>
            <a:ext cx="2849217" cy="149749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Estrategias de mejoras</a:t>
            </a:r>
            <a:endParaRPr lang="es-EC" dirty="0"/>
          </a:p>
        </p:txBody>
      </p:sp>
      <p:cxnSp>
        <p:nvCxnSpPr>
          <p:cNvPr id="12" name="Conector recto de flecha 11">
            <a:extLst>
              <a:ext uri="{FF2B5EF4-FFF2-40B4-BE49-F238E27FC236}">
                <a16:creationId xmlns:a16="http://schemas.microsoft.com/office/drawing/2014/main" id="{E009C778-976D-4AA9-9F8F-4819CB35A70A}"/>
              </a:ext>
            </a:extLst>
          </p:cNvPr>
          <p:cNvCxnSpPr/>
          <p:nvPr/>
        </p:nvCxnSpPr>
        <p:spPr>
          <a:xfrm flipV="1">
            <a:off x="3207024" y="1378225"/>
            <a:ext cx="1126435" cy="14709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D15877C7-33C6-4DDD-852E-B0E6F405A1FB}"/>
              </a:ext>
            </a:extLst>
          </p:cNvPr>
          <p:cNvCxnSpPr>
            <a:cxnSpLocks/>
          </p:cNvCxnSpPr>
          <p:nvPr/>
        </p:nvCxnSpPr>
        <p:spPr>
          <a:xfrm>
            <a:off x="3233528" y="2849216"/>
            <a:ext cx="940905" cy="15637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a16="http://schemas.microsoft.com/office/drawing/2014/main" id="{E8DF00CC-61B1-4B22-8422-D78DD3776A9D}"/>
              </a:ext>
            </a:extLst>
          </p:cNvPr>
          <p:cNvCxnSpPr>
            <a:cxnSpLocks/>
          </p:cNvCxnSpPr>
          <p:nvPr/>
        </p:nvCxnSpPr>
        <p:spPr>
          <a:xfrm flipV="1">
            <a:off x="3233528" y="2849216"/>
            <a:ext cx="1126435" cy="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ángulo 16">
            <a:extLst>
              <a:ext uri="{FF2B5EF4-FFF2-40B4-BE49-F238E27FC236}">
                <a16:creationId xmlns:a16="http://schemas.microsoft.com/office/drawing/2014/main" id="{52188B2C-B06C-4FF9-88BA-16EC7B487E7A}"/>
              </a:ext>
            </a:extLst>
          </p:cNvPr>
          <p:cNvSpPr/>
          <p:nvPr/>
        </p:nvSpPr>
        <p:spPr>
          <a:xfrm>
            <a:off x="4518989" y="924358"/>
            <a:ext cx="1842052" cy="67584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b="1" dirty="0"/>
              <a:t>Componente teórico</a:t>
            </a:r>
            <a:endParaRPr lang="es-EC" dirty="0"/>
          </a:p>
        </p:txBody>
      </p:sp>
      <p:sp>
        <p:nvSpPr>
          <p:cNvPr id="18" name="Rectángulo 17">
            <a:extLst>
              <a:ext uri="{FF2B5EF4-FFF2-40B4-BE49-F238E27FC236}">
                <a16:creationId xmlns:a16="http://schemas.microsoft.com/office/drawing/2014/main" id="{C8F67AC0-F55F-494B-BB51-2D3665FC0AB9}"/>
              </a:ext>
            </a:extLst>
          </p:cNvPr>
          <p:cNvSpPr/>
          <p:nvPr/>
        </p:nvSpPr>
        <p:spPr>
          <a:xfrm>
            <a:off x="4518989" y="2511293"/>
            <a:ext cx="1842052" cy="67584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b="1" dirty="0"/>
              <a:t>Componente estratégico</a:t>
            </a:r>
            <a:endParaRPr lang="es-EC" dirty="0"/>
          </a:p>
        </p:txBody>
      </p:sp>
      <p:sp>
        <p:nvSpPr>
          <p:cNvPr id="19" name="Rectángulo 18">
            <a:extLst>
              <a:ext uri="{FF2B5EF4-FFF2-40B4-BE49-F238E27FC236}">
                <a16:creationId xmlns:a16="http://schemas.microsoft.com/office/drawing/2014/main" id="{CE35D91B-DAF1-4356-AC37-BA0413C497F6}"/>
              </a:ext>
            </a:extLst>
          </p:cNvPr>
          <p:cNvSpPr/>
          <p:nvPr/>
        </p:nvSpPr>
        <p:spPr>
          <a:xfrm>
            <a:off x="4518989" y="4572000"/>
            <a:ext cx="1842052" cy="67584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b="1" dirty="0"/>
              <a:t>Componente operativo</a:t>
            </a:r>
            <a:endParaRPr lang="es-EC" dirty="0"/>
          </a:p>
        </p:txBody>
      </p:sp>
      <p:cxnSp>
        <p:nvCxnSpPr>
          <p:cNvPr id="22" name="Conector recto de flecha 21">
            <a:extLst>
              <a:ext uri="{FF2B5EF4-FFF2-40B4-BE49-F238E27FC236}">
                <a16:creationId xmlns:a16="http://schemas.microsoft.com/office/drawing/2014/main" id="{F78C59A8-6624-4863-9F82-77797880B1FA}"/>
              </a:ext>
            </a:extLst>
          </p:cNvPr>
          <p:cNvCxnSpPr/>
          <p:nvPr/>
        </p:nvCxnSpPr>
        <p:spPr>
          <a:xfrm>
            <a:off x="6453809" y="1262281"/>
            <a:ext cx="6228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45231C11-49CA-4BA4-8524-EA75D54C84C1}"/>
              </a:ext>
            </a:extLst>
          </p:cNvPr>
          <p:cNvCxnSpPr/>
          <p:nvPr/>
        </p:nvCxnSpPr>
        <p:spPr>
          <a:xfrm>
            <a:off x="6460435" y="2859167"/>
            <a:ext cx="6228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a:extLst>
              <a:ext uri="{FF2B5EF4-FFF2-40B4-BE49-F238E27FC236}">
                <a16:creationId xmlns:a16="http://schemas.microsoft.com/office/drawing/2014/main" id="{B876516B-FE30-4E72-8E39-CFEE06A2A93E}"/>
              </a:ext>
            </a:extLst>
          </p:cNvPr>
          <p:cNvCxnSpPr/>
          <p:nvPr/>
        </p:nvCxnSpPr>
        <p:spPr>
          <a:xfrm>
            <a:off x="6460435" y="4909923"/>
            <a:ext cx="6228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Rectángulo 24">
            <a:extLst>
              <a:ext uri="{FF2B5EF4-FFF2-40B4-BE49-F238E27FC236}">
                <a16:creationId xmlns:a16="http://schemas.microsoft.com/office/drawing/2014/main" id="{0EDECBCD-1939-44E0-919C-7C9343129DAD}"/>
              </a:ext>
            </a:extLst>
          </p:cNvPr>
          <p:cNvSpPr/>
          <p:nvPr/>
        </p:nvSpPr>
        <p:spPr>
          <a:xfrm>
            <a:off x="7169429" y="808383"/>
            <a:ext cx="4571997" cy="109993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r>
              <a:rPr lang="es-EC" dirty="0"/>
              <a:t>Actualizar el inventario turístico de la comunidad de </a:t>
            </a:r>
            <a:r>
              <a:rPr lang="es-EC" dirty="0" err="1"/>
              <a:t>Huaycopungo</a:t>
            </a:r>
            <a:r>
              <a:rPr lang="es-EC" dirty="0"/>
              <a:t> en base a la metodología MINTUR para su correcta difusión.</a:t>
            </a:r>
          </a:p>
        </p:txBody>
      </p:sp>
      <p:sp>
        <p:nvSpPr>
          <p:cNvPr id="26" name="Rectángulo 25">
            <a:extLst>
              <a:ext uri="{FF2B5EF4-FFF2-40B4-BE49-F238E27FC236}">
                <a16:creationId xmlns:a16="http://schemas.microsoft.com/office/drawing/2014/main" id="{1D31535C-7E71-4281-A000-9A42D56B3E05}"/>
              </a:ext>
            </a:extLst>
          </p:cNvPr>
          <p:cNvSpPr/>
          <p:nvPr/>
        </p:nvSpPr>
        <p:spPr>
          <a:xfrm>
            <a:off x="7182681" y="2491411"/>
            <a:ext cx="4558745" cy="109992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r>
              <a:rPr lang="es-EC" dirty="0"/>
              <a:t>Organizar capacitaciones con conocimientos del área turística y hotelera, para los miembros de la comunidad de </a:t>
            </a:r>
            <a:r>
              <a:rPr lang="es-EC" dirty="0" err="1"/>
              <a:t>Huaycopungo</a:t>
            </a:r>
            <a:r>
              <a:rPr lang="es-EC" dirty="0"/>
              <a:t>.</a:t>
            </a:r>
          </a:p>
        </p:txBody>
      </p:sp>
      <p:sp>
        <p:nvSpPr>
          <p:cNvPr id="27" name="Rectángulo 26">
            <a:extLst>
              <a:ext uri="{FF2B5EF4-FFF2-40B4-BE49-F238E27FC236}">
                <a16:creationId xmlns:a16="http://schemas.microsoft.com/office/drawing/2014/main" id="{D2727BDE-66D9-4935-B344-B32290CE799B}"/>
              </a:ext>
            </a:extLst>
          </p:cNvPr>
          <p:cNvSpPr/>
          <p:nvPr/>
        </p:nvSpPr>
        <p:spPr>
          <a:xfrm>
            <a:off x="7182681" y="4412972"/>
            <a:ext cx="4558745" cy="109992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r>
              <a:rPr lang="es-EC" dirty="0"/>
              <a:t>Elaborar un tour de turismo comunitario con servicios complementarios incluidos en la comunidad de </a:t>
            </a:r>
            <a:r>
              <a:rPr lang="es-EC" dirty="0" err="1"/>
              <a:t>Huaycopungo</a:t>
            </a:r>
            <a:endParaRPr lang="es-EC" dirty="0"/>
          </a:p>
        </p:txBody>
      </p:sp>
    </p:spTree>
    <p:extLst>
      <p:ext uri="{BB962C8B-B14F-4D97-AF65-F5344CB8AC3E}">
        <p14:creationId xmlns:p14="http://schemas.microsoft.com/office/powerpoint/2010/main" val="408429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BF5D16D8-76CF-47CD-9DED-4F17EC203161}"/>
              </a:ext>
            </a:extLst>
          </p:cNvPr>
          <p:cNvGraphicFramePr>
            <a:graphicFrameLocks noGrp="1"/>
          </p:cNvGraphicFramePr>
          <p:nvPr>
            <p:extLst>
              <p:ext uri="{D42A27DB-BD31-4B8C-83A1-F6EECF244321}">
                <p14:modId xmlns:p14="http://schemas.microsoft.com/office/powerpoint/2010/main" val="3073924690"/>
              </p:ext>
            </p:extLst>
          </p:nvPr>
        </p:nvGraphicFramePr>
        <p:xfrm>
          <a:off x="0" y="719383"/>
          <a:ext cx="5359400" cy="6138612"/>
        </p:xfrm>
        <a:graphic>
          <a:graphicData uri="http://schemas.openxmlformats.org/drawingml/2006/table">
            <a:tbl>
              <a:tblPr firstRow="1" firstCol="1" bandRow="1">
                <a:tableStyleId>{5C22544A-7EE6-4342-B048-85BDC9FD1C3A}</a:tableStyleId>
              </a:tblPr>
              <a:tblGrid>
                <a:gridCol w="2302588">
                  <a:extLst>
                    <a:ext uri="{9D8B030D-6E8A-4147-A177-3AD203B41FA5}">
                      <a16:colId xmlns:a16="http://schemas.microsoft.com/office/drawing/2014/main" val="3915460612"/>
                    </a:ext>
                  </a:extLst>
                </a:gridCol>
                <a:gridCol w="211012">
                  <a:extLst>
                    <a:ext uri="{9D8B030D-6E8A-4147-A177-3AD203B41FA5}">
                      <a16:colId xmlns:a16="http://schemas.microsoft.com/office/drawing/2014/main" val="2776983346"/>
                    </a:ext>
                  </a:extLst>
                </a:gridCol>
                <a:gridCol w="422024">
                  <a:extLst>
                    <a:ext uri="{9D8B030D-6E8A-4147-A177-3AD203B41FA5}">
                      <a16:colId xmlns:a16="http://schemas.microsoft.com/office/drawing/2014/main" val="642227769"/>
                    </a:ext>
                  </a:extLst>
                </a:gridCol>
                <a:gridCol w="495526">
                  <a:extLst>
                    <a:ext uri="{9D8B030D-6E8A-4147-A177-3AD203B41FA5}">
                      <a16:colId xmlns:a16="http://schemas.microsoft.com/office/drawing/2014/main" val="3006411791"/>
                    </a:ext>
                  </a:extLst>
                </a:gridCol>
                <a:gridCol w="1928250">
                  <a:extLst>
                    <a:ext uri="{9D8B030D-6E8A-4147-A177-3AD203B41FA5}">
                      <a16:colId xmlns:a16="http://schemas.microsoft.com/office/drawing/2014/main" val="3117979539"/>
                    </a:ext>
                  </a:extLst>
                </a:gridCol>
              </a:tblGrid>
              <a:tr h="143743">
                <a:tc gridSpan="3">
                  <a:txBody>
                    <a:bodyPr/>
                    <a:lstStyle/>
                    <a:p>
                      <a:pPr algn="ctr">
                        <a:lnSpc>
                          <a:spcPct val="115000"/>
                        </a:lnSpc>
                        <a:spcAft>
                          <a:spcPts val="0"/>
                        </a:spcAft>
                      </a:pPr>
                      <a:r>
                        <a:rPr lang="es-EC" sz="800">
                          <a:effectLst/>
                        </a:rPr>
                        <a:t>VERTIENTE ALISO POGYO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hMerge="1">
                  <a:txBody>
                    <a:bodyPr/>
                    <a:lstStyle/>
                    <a:p>
                      <a:endParaRPr lang="es-EC"/>
                    </a:p>
                  </a:txBody>
                  <a:tcPr/>
                </a:tc>
                <a:tc gridSpan="2">
                  <a:txBody>
                    <a:bodyPr/>
                    <a:lstStyle/>
                    <a:p>
                      <a:pPr>
                        <a:lnSpc>
                          <a:spcPct val="115000"/>
                        </a:lnSpc>
                        <a:spcAft>
                          <a:spcPts val="0"/>
                        </a:spcAft>
                      </a:pPr>
                      <a:r>
                        <a:rPr lang="es-EC" sz="800">
                          <a:effectLst/>
                        </a:rPr>
                        <a:t>Nº 2</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pPr>
                        <a:lnSpc>
                          <a:spcPct val="115000"/>
                        </a:lnSpc>
                        <a:spcAft>
                          <a:spcPts val="0"/>
                        </a:spcAft>
                      </a:pPr>
                      <a:endParaRPr lang="es-EC" sz="6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extLst>
                  <a:ext uri="{0D108BD9-81ED-4DB2-BD59-A6C34878D82A}">
                    <a16:rowId xmlns:a16="http://schemas.microsoft.com/office/drawing/2014/main" val="1294630055"/>
                  </a:ext>
                </a:extLst>
              </a:tr>
              <a:tr h="143743">
                <a:tc>
                  <a:txBody>
                    <a:bodyPr/>
                    <a:lstStyle/>
                    <a:p>
                      <a:pPr>
                        <a:lnSpc>
                          <a:spcPct val="115000"/>
                        </a:lnSpc>
                        <a:spcAft>
                          <a:spcPts val="0"/>
                        </a:spcAft>
                      </a:pPr>
                      <a:r>
                        <a:rPr lang="es-EC" sz="800">
                          <a:effectLst/>
                        </a:rPr>
                        <a:t>Categoría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gridSpan="3">
                  <a:txBody>
                    <a:bodyPr/>
                    <a:lstStyle/>
                    <a:p>
                      <a:pPr>
                        <a:lnSpc>
                          <a:spcPct val="115000"/>
                        </a:lnSpc>
                        <a:spcAft>
                          <a:spcPts val="0"/>
                        </a:spcAft>
                      </a:pPr>
                      <a:r>
                        <a:rPr lang="es-EC" sz="800">
                          <a:effectLst/>
                        </a:rPr>
                        <a:t>Atractivo natural</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hMerge="1">
                  <a:txBody>
                    <a:bodyPr/>
                    <a:lstStyle/>
                    <a:p>
                      <a:endParaRPr lang="es-EC"/>
                    </a:p>
                  </a:txBody>
                  <a:tcPr/>
                </a:tc>
                <a:tc rowSpan="5">
                  <a:txBody>
                    <a:bodyPr/>
                    <a:lstStyle/>
                    <a:p>
                      <a:pPr>
                        <a:lnSpc>
                          <a:spcPct val="115000"/>
                        </a:lnSpc>
                        <a:spcAft>
                          <a:spcPts val="0"/>
                        </a:spcAft>
                      </a:pPr>
                      <a:r>
                        <a:rPr lang="es-EC" sz="800" dirty="0">
                          <a:effectLst/>
                        </a:rPr>
                        <a:t>Fotografía</a:t>
                      </a:r>
                    </a:p>
                    <a:p>
                      <a:pPr algn="ctr">
                        <a:lnSpc>
                          <a:spcPct val="115000"/>
                        </a:lnSpc>
                        <a:spcAft>
                          <a:spcPts val="0"/>
                        </a:spcAft>
                      </a:pPr>
                      <a:r>
                        <a:rPr lang="es-EC" sz="800" dirty="0">
                          <a:effectLst/>
                        </a:rPr>
                        <a:t> </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extLst>
                  <a:ext uri="{0D108BD9-81ED-4DB2-BD59-A6C34878D82A}">
                    <a16:rowId xmlns:a16="http://schemas.microsoft.com/office/drawing/2014/main" val="3745287182"/>
                  </a:ext>
                </a:extLst>
              </a:tr>
              <a:tr h="143743">
                <a:tc>
                  <a:txBody>
                    <a:bodyPr/>
                    <a:lstStyle/>
                    <a:p>
                      <a:pPr>
                        <a:lnSpc>
                          <a:spcPct val="115000"/>
                        </a:lnSpc>
                        <a:spcAft>
                          <a:spcPts val="0"/>
                        </a:spcAft>
                      </a:pPr>
                      <a:r>
                        <a:rPr lang="es-EC" sz="800">
                          <a:effectLst/>
                        </a:rPr>
                        <a:t>Tipo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gridSpan="3">
                  <a:txBody>
                    <a:bodyPr/>
                    <a:lstStyle/>
                    <a:p>
                      <a:pPr>
                        <a:lnSpc>
                          <a:spcPct val="115000"/>
                        </a:lnSpc>
                        <a:spcAft>
                          <a:spcPts val="0"/>
                        </a:spcAft>
                      </a:pPr>
                      <a:r>
                        <a:rPr lang="es-EC" sz="800">
                          <a:effectLst/>
                        </a:rPr>
                        <a:t>Río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hMerge="1">
                  <a:txBody>
                    <a:bodyPr/>
                    <a:lstStyle/>
                    <a:p>
                      <a:endParaRPr lang="es-EC"/>
                    </a:p>
                  </a:txBody>
                  <a:tcPr/>
                </a:tc>
                <a:tc vMerge="1">
                  <a:txBody>
                    <a:bodyPr/>
                    <a:lstStyle/>
                    <a:p>
                      <a:endParaRPr lang="es-EC"/>
                    </a:p>
                  </a:txBody>
                  <a:tcPr/>
                </a:tc>
                <a:extLst>
                  <a:ext uri="{0D108BD9-81ED-4DB2-BD59-A6C34878D82A}">
                    <a16:rowId xmlns:a16="http://schemas.microsoft.com/office/drawing/2014/main" val="2788957064"/>
                  </a:ext>
                </a:extLst>
              </a:tr>
              <a:tr h="143743">
                <a:tc>
                  <a:txBody>
                    <a:bodyPr/>
                    <a:lstStyle/>
                    <a:p>
                      <a:pPr>
                        <a:lnSpc>
                          <a:spcPct val="115000"/>
                        </a:lnSpc>
                        <a:spcAft>
                          <a:spcPts val="0"/>
                        </a:spcAft>
                      </a:pPr>
                      <a:r>
                        <a:rPr lang="es-EC" sz="800" dirty="0">
                          <a:effectLst/>
                        </a:rPr>
                        <a:t>Subtipo</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gridSpan="3">
                  <a:txBody>
                    <a:bodyPr/>
                    <a:lstStyle/>
                    <a:p>
                      <a:pPr>
                        <a:lnSpc>
                          <a:spcPct val="115000"/>
                        </a:lnSpc>
                        <a:spcAft>
                          <a:spcPts val="0"/>
                        </a:spcAft>
                      </a:pPr>
                      <a:r>
                        <a:rPr lang="es-EC" sz="800">
                          <a:effectLst/>
                        </a:rPr>
                        <a:t>Vertiente</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hMerge="1">
                  <a:txBody>
                    <a:bodyPr/>
                    <a:lstStyle/>
                    <a:p>
                      <a:endParaRPr lang="es-EC"/>
                    </a:p>
                  </a:txBody>
                  <a:tcPr/>
                </a:tc>
                <a:tc vMerge="1">
                  <a:txBody>
                    <a:bodyPr/>
                    <a:lstStyle/>
                    <a:p>
                      <a:endParaRPr lang="es-EC"/>
                    </a:p>
                  </a:txBody>
                  <a:tcPr/>
                </a:tc>
                <a:extLst>
                  <a:ext uri="{0D108BD9-81ED-4DB2-BD59-A6C34878D82A}">
                    <a16:rowId xmlns:a16="http://schemas.microsoft.com/office/drawing/2014/main" val="679159290"/>
                  </a:ext>
                </a:extLst>
              </a:tr>
              <a:tr h="143743">
                <a:tc>
                  <a:txBody>
                    <a:bodyPr/>
                    <a:lstStyle/>
                    <a:p>
                      <a:pPr>
                        <a:lnSpc>
                          <a:spcPct val="115000"/>
                        </a:lnSpc>
                        <a:spcAft>
                          <a:spcPts val="0"/>
                        </a:spcAft>
                      </a:pPr>
                      <a:r>
                        <a:rPr lang="es-EC" sz="800">
                          <a:effectLst/>
                        </a:rPr>
                        <a:t>Jerarquía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gridSpan="3">
                  <a:txBody>
                    <a:bodyPr/>
                    <a:lstStyle/>
                    <a:p>
                      <a:pPr>
                        <a:lnSpc>
                          <a:spcPct val="115000"/>
                        </a:lnSpc>
                        <a:spcAft>
                          <a:spcPts val="0"/>
                        </a:spcAft>
                      </a:pPr>
                      <a:r>
                        <a:rPr lang="es-EC" sz="800">
                          <a:effectLst/>
                        </a:rPr>
                        <a:t>I</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hMerge="1">
                  <a:txBody>
                    <a:bodyPr/>
                    <a:lstStyle/>
                    <a:p>
                      <a:endParaRPr lang="es-EC"/>
                    </a:p>
                  </a:txBody>
                  <a:tcPr/>
                </a:tc>
                <a:tc vMerge="1">
                  <a:txBody>
                    <a:bodyPr/>
                    <a:lstStyle/>
                    <a:p>
                      <a:endParaRPr lang="es-EC"/>
                    </a:p>
                  </a:txBody>
                  <a:tcPr/>
                </a:tc>
                <a:extLst>
                  <a:ext uri="{0D108BD9-81ED-4DB2-BD59-A6C34878D82A}">
                    <a16:rowId xmlns:a16="http://schemas.microsoft.com/office/drawing/2014/main" val="1975332260"/>
                  </a:ext>
                </a:extLst>
              </a:tr>
              <a:tr h="604389">
                <a:tc>
                  <a:txBody>
                    <a:bodyPr/>
                    <a:lstStyle/>
                    <a:p>
                      <a:pPr>
                        <a:lnSpc>
                          <a:spcPct val="115000"/>
                        </a:lnSpc>
                        <a:spcAft>
                          <a:spcPts val="0"/>
                        </a:spcAft>
                      </a:pPr>
                      <a:r>
                        <a:rPr lang="es-EC" sz="800">
                          <a:effectLst/>
                        </a:rPr>
                        <a:t>Ubicación</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gridSpan="3">
                  <a:txBody>
                    <a:bodyPr/>
                    <a:lstStyle/>
                    <a:p>
                      <a:pPr>
                        <a:lnSpc>
                          <a:spcPct val="115000"/>
                        </a:lnSpc>
                        <a:spcAft>
                          <a:spcPts val="0"/>
                        </a:spcAft>
                      </a:pPr>
                      <a:r>
                        <a:rPr lang="es-EC" sz="800">
                          <a:effectLst/>
                        </a:rPr>
                        <a:t>Provincia de Imbabura, Cantón Otavalo, Parroquia San Rafael de la Laguna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hMerge="1">
                  <a:txBody>
                    <a:bodyPr/>
                    <a:lstStyle/>
                    <a:p>
                      <a:endParaRPr lang="es-EC"/>
                    </a:p>
                  </a:txBody>
                  <a:tcPr/>
                </a:tc>
                <a:tc vMerge="1">
                  <a:txBody>
                    <a:bodyPr/>
                    <a:lstStyle/>
                    <a:p>
                      <a:endParaRPr lang="es-EC"/>
                    </a:p>
                  </a:txBody>
                  <a:tcPr/>
                </a:tc>
                <a:extLst>
                  <a:ext uri="{0D108BD9-81ED-4DB2-BD59-A6C34878D82A}">
                    <a16:rowId xmlns:a16="http://schemas.microsoft.com/office/drawing/2014/main" val="3985883309"/>
                  </a:ext>
                </a:extLst>
              </a:tr>
              <a:tr h="757939">
                <a:tc>
                  <a:txBody>
                    <a:bodyPr/>
                    <a:lstStyle/>
                    <a:p>
                      <a:pPr>
                        <a:lnSpc>
                          <a:spcPct val="115000"/>
                        </a:lnSpc>
                        <a:spcAft>
                          <a:spcPts val="0"/>
                        </a:spcAft>
                      </a:pPr>
                      <a:r>
                        <a:rPr lang="es-EC" sz="800" dirty="0">
                          <a:effectLst/>
                        </a:rPr>
                        <a:t>Descripción</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gridSpan="4">
                  <a:txBody>
                    <a:bodyPr/>
                    <a:lstStyle/>
                    <a:p>
                      <a:pPr algn="just">
                        <a:lnSpc>
                          <a:spcPct val="115000"/>
                        </a:lnSpc>
                        <a:spcAft>
                          <a:spcPts val="0"/>
                        </a:spcAft>
                      </a:pPr>
                      <a:r>
                        <a:rPr lang="es-EC" sz="800" dirty="0">
                          <a:effectLst/>
                        </a:rPr>
                        <a:t>Fuente hídrica no registrada, de suelo arcilloso y con un 40% de pedregosidad. Actualmente se usa para la agricultura de cultivos y para consumo de viviendas aledañas. En sus alrededores se puede encontrar flora como: musgo, líquenes, chilca, penco y lechero. </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hMerge="1">
                  <a:txBody>
                    <a:bodyPr/>
                    <a:lstStyle/>
                    <a:p>
                      <a:endParaRPr lang="es-EC"/>
                    </a:p>
                  </a:txBody>
                  <a:tcPr/>
                </a:tc>
                <a:tc hMerge="1">
                  <a:txBody>
                    <a:bodyPr/>
                    <a:lstStyle/>
                    <a:p>
                      <a:pPr algn="just">
                        <a:lnSpc>
                          <a:spcPct val="115000"/>
                        </a:lnSpc>
                        <a:spcAft>
                          <a:spcPts val="0"/>
                        </a:spcAft>
                      </a:pPr>
                      <a:endParaRPr lang="es-EC" sz="600" dirty="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extLst>
                  <a:ext uri="{0D108BD9-81ED-4DB2-BD59-A6C34878D82A}">
                    <a16:rowId xmlns:a16="http://schemas.microsoft.com/office/drawing/2014/main" val="2782554205"/>
                  </a:ext>
                </a:extLst>
              </a:tr>
              <a:tr h="604389">
                <a:tc gridSpan="2">
                  <a:txBody>
                    <a:bodyPr/>
                    <a:lstStyle/>
                    <a:p>
                      <a:pPr>
                        <a:lnSpc>
                          <a:spcPct val="115000"/>
                        </a:lnSpc>
                        <a:spcAft>
                          <a:spcPts val="0"/>
                        </a:spcAft>
                      </a:pPr>
                      <a:r>
                        <a:rPr lang="es-EC" sz="800">
                          <a:effectLst/>
                        </a:rPr>
                        <a:t>Accesibilidad y conectividad</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gridSpan="3">
                  <a:txBody>
                    <a:bodyPr/>
                    <a:lstStyle/>
                    <a:p>
                      <a:pPr algn="just">
                        <a:lnSpc>
                          <a:spcPct val="115000"/>
                        </a:lnSpc>
                        <a:spcAft>
                          <a:spcPts val="0"/>
                        </a:spcAft>
                      </a:pPr>
                      <a:r>
                        <a:rPr lang="es-EC" sz="800">
                          <a:effectLst/>
                        </a:rPr>
                        <a:t>La vía principal al atractivo es de primer orden (adoquinado) y las vías alternas son de segundo orden (empedrado), se encuentran en buen estado y están señalizadas. Es de acceso libre.</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hMerge="1">
                  <a:txBody>
                    <a:bodyPr/>
                    <a:lstStyle/>
                    <a:p>
                      <a:pPr algn="just">
                        <a:lnSpc>
                          <a:spcPct val="115000"/>
                        </a:lnSpc>
                        <a:spcAft>
                          <a:spcPts val="0"/>
                        </a:spcAft>
                      </a:pPr>
                      <a:endParaRPr lang="es-EC" sz="6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extLst>
                  <a:ext uri="{0D108BD9-81ED-4DB2-BD59-A6C34878D82A}">
                    <a16:rowId xmlns:a16="http://schemas.microsoft.com/office/drawing/2014/main" val="470771968"/>
                  </a:ext>
                </a:extLst>
              </a:tr>
              <a:tr h="604389">
                <a:tc gridSpan="2">
                  <a:txBody>
                    <a:bodyPr/>
                    <a:lstStyle/>
                    <a:p>
                      <a:pPr>
                        <a:lnSpc>
                          <a:spcPct val="115000"/>
                        </a:lnSpc>
                        <a:spcAft>
                          <a:spcPts val="0"/>
                        </a:spcAft>
                      </a:pPr>
                      <a:r>
                        <a:rPr lang="es-EC" sz="800">
                          <a:effectLst/>
                        </a:rPr>
                        <a:t>Planta turística/ complementarios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gridSpan="3">
                  <a:txBody>
                    <a:bodyPr/>
                    <a:lstStyle/>
                    <a:p>
                      <a:pPr algn="just">
                        <a:lnSpc>
                          <a:spcPct val="115000"/>
                        </a:lnSpc>
                        <a:spcAft>
                          <a:spcPts val="0"/>
                        </a:spcAft>
                      </a:pPr>
                      <a:r>
                        <a:rPr lang="es-EC" sz="800">
                          <a:effectLst/>
                        </a:rPr>
                        <a:t>Existen ciertos establecimientos de alojamiento, alimentos y bebidas y guianza que se encuentran en los alrededores del atractivo y en el poblado más cercano. Sin embargo, no cuenta con facilidades turísticas adicionales.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hMerge="1">
                  <a:txBody>
                    <a:bodyPr/>
                    <a:lstStyle/>
                    <a:p>
                      <a:pPr algn="just">
                        <a:lnSpc>
                          <a:spcPct val="115000"/>
                        </a:lnSpc>
                        <a:spcAft>
                          <a:spcPts val="0"/>
                        </a:spcAft>
                      </a:pPr>
                      <a:endParaRPr lang="es-EC" sz="6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extLst>
                  <a:ext uri="{0D108BD9-81ED-4DB2-BD59-A6C34878D82A}">
                    <a16:rowId xmlns:a16="http://schemas.microsoft.com/office/drawing/2014/main" val="534925940"/>
                  </a:ext>
                </a:extLst>
              </a:tr>
              <a:tr h="450841">
                <a:tc gridSpan="2">
                  <a:txBody>
                    <a:bodyPr/>
                    <a:lstStyle/>
                    <a:p>
                      <a:pPr>
                        <a:lnSpc>
                          <a:spcPct val="115000"/>
                        </a:lnSpc>
                        <a:spcAft>
                          <a:spcPts val="0"/>
                        </a:spcAft>
                      </a:pPr>
                      <a:r>
                        <a:rPr lang="es-EC" sz="800">
                          <a:effectLst/>
                        </a:rPr>
                        <a:t>Estado de conservación del atractivo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gridSpan="3">
                  <a:txBody>
                    <a:bodyPr/>
                    <a:lstStyle/>
                    <a:p>
                      <a:pPr algn="just">
                        <a:lnSpc>
                          <a:spcPct val="115000"/>
                        </a:lnSpc>
                        <a:spcAft>
                          <a:spcPts val="0"/>
                        </a:spcAft>
                      </a:pPr>
                      <a:r>
                        <a:rPr lang="es-EC" sz="800">
                          <a:effectLst/>
                        </a:rPr>
                        <a:t>Tiene un cierto grado de deterioro ya que existen agentes contaminantes externos como los residuos líquidos y sólidos provocados por la mano del hombre.</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hMerge="1">
                  <a:txBody>
                    <a:bodyPr/>
                    <a:lstStyle/>
                    <a:p>
                      <a:pPr algn="just">
                        <a:lnSpc>
                          <a:spcPct val="115000"/>
                        </a:lnSpc>
                        <a:spcAft>
                          <a:spcPts val="0"/>
                        </a:spcAft>
                      </a:pPr>
                      <a:endParaRPr lang="es-EC" sz="6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extLst>
                  <a:ext uri="{0D108BD9-81ED-4DB2-BD59-A6C34878D82A}">
                    <a16:rowId xmlns:a16="http://schemas.microsoft.com/office/drawing/2014/main" val="1022411670"/>
                  </a:ext>
                </a:extLst>
              </a:tr>
              <a:tr h="604389">
                <a:tc gridSpan="2">
                  <a:txBody>
                    <a:bodyPr/>
                    <a:lstStyle/>
                    <a:p>
                      <a:pPr>
                        <a:lnSpc>
                          <a:spcPct val="115000"/>
                        </a:lnSpc>
                        <a:spcAft>
                          <a:spcPts val="0"/>
                        </a:spcAft>
                      </a:pPr>
                      <a:r>
                        <a:rPr lang="es-EC" sz="800">
                          <a:effectLst/>
                        </a:rPr>
                        <a:t>Higiene y seguridad turística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gridSpan="3">
                  <a:txBody>
                    <a:bodyPr/>
                    <a:lstStyle/>
                    <a:p>
                      <a:pPr algn="just">
                        <a:lnSpc>
                          <a:spcPct val="115000"/>
                        </a:lnSpc>
                        <a:spcAft>
                          <a:spcPts val="0"/>
                        </a:spcAft>
                      </a:pPr>
                      <a:r>
                        <a:rPr lang="es-EC" sz="800">
                          <a:effectLst/>
                        </a:rPr>
                        <a:t>Los alrededores del atractivo cuentan con los servicios básicos necesarios, aunque no hay una buena gestión de los residuos agrícolas y ganaderos que se producen en el sector.</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hMerge="1">
                  <a:txBody>
                    <a:bodyPr/>
                    <a:lstStyle/>
                    <a:p>
                      <a:pPr algn="just">
                        <a:lnSpc>
                          <a:spcPct val="115000"/>
                        </a:lnSpc>
                        <a:spcAft>
                          <a:spcPts val="0"/>
                        </a:spcAft>
                      </a:pPr>
                      <a:endParaRPr lang="es-EC" sz="6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extLst>
                  <a:ext uri="{0D108BD9-81ED-4DB2-BD59-A6C34878D82A}">
                    <a16:rowId xmlns:a16="http://schemas.microsoft.com/office/drawing/2014/main" val="2407518515"/>
                  </a:ext>
                </a:extLst>
              </a:tr>
              <a:tr h="604389">
                <a:tc gridSpan="2">
                  <a:txBody>
                    <a:bodyPr/>
                    <a:lstStyle/>
                    <a:p>
                      <a:pPr>
                        <a:lnSpc>
                          <a:spcPct val="115000"/>
                        </a:lnSpc>
                        <a:spcAft>
                          <a:spcPts val="0"/>
                        </a:spcAft>
                      </a:pPr>
                      <a:r>
                        <a:rPr lang="es-EC" sz="800">
                          <a:effectLst/>
                        </a:rPr>
                        <a:t>Políticas y regulaciones</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gridSpan="3">
                  <a:txBody>
                    <a:bodyPr/>
                    <a:lstStyle/>
                    <a:p>
                      <a:pPr algn="ctr">
                        <a:lnSpc>
                          <a:spcPct val="115000"/>
                        </a:lnSpc>
                        <a:spcAft>
                          <a:spcPts val="0"/>
                        </a:spcAft>
                      </a:pPr>
                      <a:r>
                        <a:rPr lang="es-EC" sz="800" dirty="0">
                          <a:effectLst/>
                        </a:rPr>
                        <a:t>El atractivo se encuentra dentro del PDOT de San Rafel, su administración es público – comunitaria y se cumple con los permisos necesarios para todas las actividades programadas.</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hMerge="1">
                  <a:txBody>
                    <a:bodyPr/>
                    <a:lstStyle/>
                    <a:p>
                      <a:pPr algn="ctr">
                        <a:lnSpc>
                          <a:spcPct val="115000"/>
                        </a:lnSpc>
                        <a:spcAft>
                          <a:spcPts val="0"/>
                        </a:spcAft>
                      </a:pPr>
                      <a:endParaRPr lang="es-EC" sz="600" dirty="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extLst>
                  <a:ext uri="{0D108BD9-81ED-4DB2-BD59-A6C34878D82A}">
                    <a16:rowId xmlns:a16="http://schemas.microsoft.com/office/drawing/2014/main" val="85736015"/>
                  </a:ext>
                </a:extLst>
              </a:tr>
              <a:tr h="297293">
                <a:tc gridSpan="2">
                  <a:txBody>
                    <a:bodyPr/>
                    <a:lstStyle/>
                    <a:p>
                      <a:pPr>
                        <a:lnSpc>
                          <a:spcPct val="115000"/>
                        </a:lnSpc>
                        <a:spcAft>
                          <a:spcPts val="0"/>
                        </a:spcAft>
                      </a:pPr>
                      <a:r>
                        <a:rPr lang="es-EC" sz="800">
                          <a:effectLst/>
                        </a:rPr>
                        <a:t>Actividades que se practican</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gridSpan="3">
                  <a:txBody>
                    <a:bodyPr/>
                    <a:lstStyle/>
                    <a:p>
                      <a:pPr algn="just">
                        <a:lnSpc>
                          <a:spcPct val="115000"/>
                        </a:lnSpc>
                        <a:spcAft>
                          <a:spcPts val="0"/>
                        </a:spcAft>
                      </a:pPr>
                      <a:r>
                        <a:rPr lang="es-EC" sz="800" dirty="0">
                          <a:effectLst/>
                        </a:rPr>
                        <a:t>Es considerado como un lugar sagrado donde se realizan rituales como el </a:t>
                      </a:r>
                      <a:r>
                        <a:rPr lang="es-EC" sz="800" dirty="0" err="1">
                          <a:effectLst/>
                        </a:rPr>
                        <a:t>Ñawi</a:t>
                      </a:r>
                      <a:r>
                        <a:rPr lang="es-EC" sz="800" dirty="0">
                          <a:effectLst/>
                        </a:rPr>
                        <a:t> </a:t>
                      </a:r>
                      <a:r>
                        <a:rPr lang="es-EC" sz="800" dirty="0" err="1">
                          <a:effectLst/>
                        </a:rPr>
                        <a:t>Maillay</a:t>
                      </a:r>
                      <a:r>
                        <a:rPr lang="es-EC" sz="800" dirty="0">
                          <a:effectLst/>
                        </a:rPr>
                        <a:t>.</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hMerge="1">
                  <a:txBody>
                    <a:bodyPr/>
                    <a:lstStyle/>
                    <a:p>
                      <a:pPr algn="just">
                        <a:lnSpc>
                          <a:spcPct val="115000"/>
                        </a:lnSpc>
                        <a:spcAft>
                          <a:spcPts val="0"/>
                        </a:spcAft>
                      </a:pPr>
                      <a:endParaRPr lang="es-EC" sz="600" dirty="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extLst>
                  <a:ext uri="{0D108BD9-81ED-4DB2-BD59-A6C34878D82A}">
                    <a16:rowId xmlns:a16="http://schemas.microsoft.com/office/drawing/2014/main" val="1617958561"/>
                  </a:ext>
                </a:extLst>
              </a:tr>
              <a:tr h="297293">
                <a:tc gridSpan="2">
                  <a:txBody>
                    <a:bodyPr/>
                    <a:lstStyle/>
                    <a:p>
                      <a:pPr>
                        <a:lnSpc>
                          <a:spcPct val="115000"/>
                        </a:lnSpc>
                        <a:spcAft>
                          <a:spcPts val="0"/>
                        </a:spcAft>
                      </a:pPr>
                      <a:r>
                        <a:rPr lang="es-EC" sz="800">
                          <a:effectLst/>
                        </a:rPr>
                        <a:t>Difusión y promoción </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gridSpan="3">
                  <a:txBody>
                    <a:bodyPr/>
                    <a:lstStyle/>
                    <a:p>
                      <a:pPr algn="just">
                        <a:lnSpc>
                          <a:spcPct val="115000"/>
                        </a:lnSpc>
                        <a:spcAft>
                          <a:spcPts val="0"/>
                        </a:spcAft>
                      </a:pPr>
                      <a:r>
                        <a:rPr lang="es-EC" sz="800" dirty="0">
                          <a:effectLst/>
                        </a:rPr>
                        <a:t>El atractivo no cuenta con mayor difusión más que la promoción local.</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hMerge="1">
                  <a:txBody>
                    <a:bodyPr/>
                    <a:lstStyle/>
                    <a:p>
                      <a:pPr algn="just">
                        <a:lnSpc>
                          <a:spcPct val="115000"/>
                        </a:lnSpc>
                        <a:spcAft>
                          <a:spcPts val="0"/>
                        </a:spcAft>
                      </a:pPr>
                      <a:endParaRPr lang="es-EC" sz="600" dirty="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extLst>
                  <a:ext uri="{0D108BD9-81ED-4DB2-BD59-A6C34878D82A}">
                    <a16:rowId xmlns:a16="http://schemas.microsoft.com/office/drawing/2014/main" val="3834523087"/>
                  </a:ext>
                </a:extLst>
              </a:tr>
              <a:tr h="297293">
                <a:tc gridSpan="2">
                  <a:txBody>
                    <a:bodyPr/>
                    <a:lstStyle/>
                    <a:p>
                      <a:pPr>
                        <a:lnSpc>
                          <a:spcPct val="115000"/>
                        </a:lnSpc>
                        <a:spcAft>
                          <a:spcPts val="0"/>
                        </a:spcAft>
                      </a:pPr>
                      <a:r>
                        <a:rPr lang="es-EC" sz="800">
                          <a:effectLst/>
                        </a:rPr>
                        <a:t>Tipo de visitante y afluencia</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gridSpan="3">
                  <a:txBody>
                    <a:bodyPr/>
                    <a:lstStyle/>
                    <a:p>
                      <a:pPr algn="just">
                        <a:lnSpc>
                          <a:spcPct val="115000"/>
                        </a:lnSpc>
                        <a:spcAft>
                          <a:spcPts val="0"/>
                        </a:spcAft>
                      </a:pPr>
                      <a:r>
                        <a:rPr lang="es-EC" sz="800" dirty="0">
                          <a:effectLst/>
                        </a:rPr>
                        <a:t>Acuden visitantes locales en su mayoría, nacionales y extranjeros solo a manera de excursionistas.</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hMerge="1">
                  <a:txBody>
                    <a:bodyPr/>
                    <a:lstStyle/>
                    <a:p>
                      <a:pPr algn="just">
                        <a:lnSpc>
                          <a:spcPct val="115000"/>
                        </a:lnSpc>
                        <a:spcAft>
                          <a:spcPts val="0"/>
                        </a:spcAft>
                      </a:pPr>
                      <a:endParaRPr lang="es-EC" sz="600" dirty="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extLst>
                  <a:ext uri="{0D108BD9-81ED-4DB2-BD59-A6C34878D82A}">
                    <a16:rowId xmlns:a16="http://schemas.microsoft.com/office/drawing/2014/main" val="542470668"/>
                  </a:ext>
                </a:extLst>
              </a:tr>
              <a:tr h="297293">
                <a:tc gridSpan="2">
                  <a:txBody>
                    <a:bodyPr/>
                    <a:lstStyle/>
                    <a:p>
                      <a:pPr>
                        <a:lnSpc>
                          <a:spcPct val="115000"/>
                        </a:lnSpc>
                        <a:spcAft>
                          <a:spcPts val="0"/>
                        </a:spcAft>
                      </a:pPr>
                      <a:r>
                        <a:rPr lang="es-EC" sz="800">
                          <a:effectLst/>
                        </a:rPr>
                        <a:t>Recurso humano</a:t>
                      </a:r>
                      <a:endParaRPr lang="es-EC" sz="80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gridSpan="3">
                  <a:txBody>
                    <a:bodyPr/>
                    <a:lstStyle/>
                    <a:p>
                      <a:pPr algn="just">
                        <a:lnSpc>
                          <a:spcPct val="115000"/>
                        </a:lnSpc>
                        <a:spcAft>
                          <a:spcPts val="0"/>
                        </a:spcAft>
                      </a:pPr>
                      <a:r>
                        <a:rPr lang="es-EC" sz="800" dirty="0">
                          <a:effectLst/>
                        </a:rPr>
                        <a:t>El atractivo no cuenta con recurso humano especializado en el turismo dirigido a este atractivo como tal.</a:t>
                      </a:r>
                      <a:endParaRPr lang="es-EC" sz="800" dirty="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tc hMerge="1">
                  <a:txBody>
                    <a:bodyPr/>
                    <a:lstStyle/>
                    <a:p>
                      <a:endParaRPr lang="es-EC"/>
                    </a:p>
                  </a:txBody>
                  <a:tcPr/>
                </a:tc>
                <a:tc hMerge="1">
                  <a:txBody>
                    <a:bodyPr/>
                    <a:lstStyle/>
                    <a:p>
                      <a:pPr algn="just">
                        <a:lnSpc>
                          <a:spcPct val="115000"/>
                        </a:lnSpc>
                        <a:spcAft>
                          <a:spcPts val="0"/>
                        </a:spcAft>
                      </a:pPr>
                      <a:endParaRPr lang="es-EC" sz="600" dirty="0">
                        <a:effectLst/>
                        <a:latin typeface="Calibri" panose="020F0502020204030204" pitchFamily="34" charset="0"/>
                        <a:ea typeface="Calibri" panose="020F0502020204030204" pitchFamily="34" charset="0"/>
                        <a:cs typeface="Times New Roman" panose="02020603050405020304" pitchFamily="18" charset="0"/>
                      </a:endParaRPr>
                    </a:p>
                  </a:txBody>
                  <a:tcPr marL="19733" marR="19733" marT="0" marB="0"/>
                </a:tc>
                <a:extLst>
                  <a:ext uri="{0D108BD9-81ED-4DB2-BD59-A6C34878D82A}">
                    <a16:rowId xmlns:a16="http://schemas.microsoft.com/office/drawing/2014/main" val="3223001137"/>
                  </a:ext>
                </a:extLst>
              </a:tr>
            </a:tbl>
          </a:graphicData>
        </a:graphic>
      </p:graphicFrame>
      <p:pic>
        <p:nvPicPr>
          <p:cNvPr id="7" name="Imagen 6">
            <a:extLst>
              <a:ext uri="{FF2B5EF4-FFF2-40B4-BE49-F238E27FC236}">
                <a16:creationId xmlns:a16="http://schemas.microsoft.com/office/drawing/2014/main" id="{F8024D3A-BE29-4811-B85A-3B5C25D3C793}"/>
              </a:ext>
            </a:extLst>
          </p:cNvPr>
          <p:cNvPicPr/>
          <p:nvPr/>
        </p:nvPicPr>
        <p:blipFill rotWithShape="1">
          <a:blip r:embed="rId2"/>
          <a:srcRect r="2378"/>
          <a:stretch/>
        </p:blipFill>
        <p:spPr bwMode="auto">
          <a:xfrm>
            <a:off x="3435350" y="1016001"/>
            <a:ext cx="1924050" cy="1003300"/>
          </a:xfrm>
          <a:prstGeom prst="rect">
            <a:avLst/>
          </a:prstGeom>
          <a:ln>
            <a:noFill/>
          </a:ln>
          <a:extLst>
            <a:ext uri="{53640926-AAD7-44D8-BBD7-CCE9431645EC}">
              <a14:shadowObscured xmlns:a14="http://schemas.microsoft.com/office/drawing/2010/main"/>
            </a:ext>
          </a:extLst>
        </p:spPr>
      </p:pic>
      <p:graphicFrame>
        <p:nvGraphicFramePr>
          <p:cNvPr id="6" name="Tabla 5">
            <a:extLst>
              <a:ext uri="{FF2B5EF4-FFF2-40B4-BE49-F238E27FC236}">
                <a16:creationId xmlns:a16="http://schemas.microsoft.com/office/drawing/2014/main" id="{323BC21C-A5A1-4424-8299-0928CFFAE563}"/>
              </a:ext>
            </a:extLst>
          </p:cNvPr>
          <p:cNvGraphicFramePr>
            <a:graphicFrameLocks noGrp="1"/>
          </p:cNvGraphicFramePr>
          <p:nvPr>
            <p:extLst>
              <p:ext uri="{D42A27DB-BD31-4B8C-83A1-F6EECF244321}">
                <p14:modId xmlns:p14="http://schemas.microsoft.com/office/powerpoint/2010/main" val="2958158902"/>
              </p:ext>
            </p:extLst>
          </p:nvPr>
        </p:nvGraphicFramePr>
        <p:xfrm>
          <a:off x="6654800" y="719383"/>
          <a:ext cx="5537198" cy="6138616"/>
        </p:xfrm>
        <a:graphic>
          <a:graphicData uri="http://schemas.openxmlformats.org/drawingml/2006/table">
            <a:tbl>
              <a:tblPr firstRow="1" firstCol="1" bandRow="1">
                <a:tableStyleId>{5C22544A-7EE6-4342-B048-85BDC9FD1C3A}</a:tableStyleId>
              </a:tblPr>
              <a:tblGrid>
                <a:gridCol w="1775315">
                  <a:extLst>
                    <a:ext uri="{9D8B030D-6E8A-4147-A177-3AD203B41FA5}">
                      <a16:colId xmlns:a16="http://schemas.microsoft.com/office/drawing/2014/main" val="2827555585"/>
                    </a:ext>
                  </a:extLst>
                </a:gridCol>
                <a:gridCol w="771640">
                  <a:extLst>
                    <a:ext uri="{9D8B030D-6E8A-4147-A177-3AD203B41FA5}">
                      <a16:colId xmlns:a16="http://schemas.microsoft.com/office/drawing/2014/main" val="4240071674"/>
                    </a:ext>
                  </a:extLst>
                </a:gridCol>
                <a:gridCol w="771640">
                  <a:extLst>
                    <a:ext uri="{9D8B030D-6E8A-4147-A177-3AD203B41FA5}">
                      <a16:colId xmlns:a16="http://schemas.microsoft.com/office/drawing/2014/main" val="1544162320"/>
                    </a:ext>
                  </a:extLst>
                </a:gridCol>
                <a:gridCol w="771640">
                  <a:extLst>
                    <a:ext uri="{9D8B030D-6E8A-4147-A177-3AD203B41FA5}">
                      <a16:colId xmlns:a16="http://schemas.microsoft.com/office/drawing/2014/main" val="3090576277"/>
                    </a:ext>
                  </a:extLst>
                </a:gridCol>
                <a:gridCol w="1446963">
                  <a:extLst>
                    <a:ext uri="{9D8B030D-6E8A-4147-A177-3AD203B41FA5}">
                      <a16:colId xmlns:a16="http://schemas.microsoft.com/office/drawing/2014/main" val="1702745836"/>
                    </a:ext>
                  </a:extLst>
                </a:gridCol>
              </a:tblGrid>
              <a:tr h="116212">
                <a:tc gridSpan="4">
                  <a:txBody>
                    <a:bodyPr/>
                    <a:lstStyle/>
                    <a:p>
                      <a:pPr algn="ctr">
                        <a:lnSpc>
                          <a:spcPct val="107000"/>
                        </a:lnSpc>
                        <a:spcAft>
                          <a:spcPts val="0"/>
                        </a:spcAft>
                      </a:pPr>
                      <a:r>
                        <a:rPr lang="es-EC" sz="700">
                          <a:effectLst/>
                        </a:rPr>
                        <a:t>LAGO SAN PABLO</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nSpc>
                          <a:spcPct val="107000"/>
                        </a:lnSpc>
                        <a:spcAft>
                          <a:spcPts val="0"/>
                        </a:spcAft>
                      </a:pPr>
                      <a:r>
                        <a:rPr lang="es-EC" sz="700">
                          <a:effectLst/>
                        </a:rPr>
                        <a:t>Nº 4</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extLst>
                  <a:ext uri="{0D108BD9-81ED-4DB2-BD59-A6C34878D82A}">
                    <a16:rowId xmlns:a16="http://schemas.microsoft.com/office/drawing/2014/main" val="454239301"/>
                  </a:ext>
                </a:extLst>
              </a:tr>
              <a:tr h="116212">
                <a:tc>
                  <a:txBody>
                    <a:bodyPr/>
                    <a:lstStyle/>
                    <a:p>
                      <a:pPr>
                        <a:lnSpc>
                          <a:spcPct val="107000"/>
                        </a:lnSpc>
                        <a:spcAft>
                          <a:spcPts val="0"/>
                        </a:spcAft>
                      </a:pPr>
                      <a:r>
                        <a:rPr lang="es-EC" sz="700">
                          <a:effectLst/>
                        </a:rPr>
                        <a:t>Categoría</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gridSpan="2">
                  <a:txBody>
                    <a:bodyPr/>
                    <a:lstStyle/>
                    <a:p>
                      <a:pPr>
                        <a:lnSpc>
                          <a:spcPct val="107000"/>
                        </a:lnSpc>
                        <a:spcAft>
                          <a:spcPts val="0"/>
                        </a:spcAft>
                      </a:pPr>
                      <a:r>
                        <a:rPr lang="es-EC" sz="700">
                          <a:effectLst/>
                        </a:rPr>
                        <a:t>Atractivo cultural</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rowSpan="5" gridSpan="2">
                  <a:txBody>
                    <a:bodyPr/>
                    <a:lstStyle/>
                    <a:p>
                      <a:pPr>
                        <a:lnSpc>
                          <a:spcPct val="107000"/>
                        </a:lnSpc>
                        <a:spcAft>
                          <a:spcPts val="0"/>
                        </a:spcAft>
                      </a:pPr>
                      <a:r>
                        <a:rPr lang="es-EC" sz="700">
                          <a:effectLst/>
                        </a:rPr>
                        <a:t>Fotografía</a:t>
                      </a:r>
                    </a:p>
                    <a:p>
                      <a:pPr algn="ctr">
                        <a:lnSpc>
                          <a:spcPct val="107000"/>
                        </a:lnSpc>
                        <a:spcAft>
                          <a:spcPts val="0"/>
                        </a:spcAft>
                      </a:pPr>
                      <a:r>
                        <a:rPr lang="es-EC" sz="700">
                          <a:effectLst/>
                        </a:rPr>
                        <a:t> </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rowSpan="5" hMerge="1">
                  <a:txBody>
                    <a:bodyPr/>
                    <a:lstStyle/>
                    <a:p>
                      <a:endParaRPr lang="es-EC"/>
                    </a:p>
                  </a:txBody>
                  <a:tcPr/>
                </a:tc>
                <a:extLst>
                  <a:ext uri="{0D108BD9-81ED-4DB2-BD59-A6C34878D82A}">
                    <a16:rowId xmlns:a16="http://schemas.microsoft.com/office/drawing/2014/main" val="3798955987"/>
                  </a:ext>
                </a:extLst>
              </a:tr>
              <a:tr h="116212">
                <a:tc>
                  <a:txBody>
                    <a:bodyPr/>
                    <a:lstStyle/>
                    <a:p>
                      <a:pPr>
                        <a:lnSpc>
                          <a:spcPct val="107000"/>
                        </a:lnSpc>
                        <a:spcAft>
                          <a:spcPts val="0"/>
                        </a:spcAft>
                      </a:pPr>
                      <a:r>
                        <a:rPr lang="es-EC" sz="700">
                          <a:effectLst/>
                        </a:rPr>
                        <a:t>Tipo</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gridSpan="2">
                  <a:txBody>
                    <a:bodyPr/>
                    <a:lstStyle/>
                    <a:p>
                      <a:pPr>
                        <a:lnSpc>
                          <a:spcPct val="107000"/>
                        </a:lnSpc>
                        <a:spcAft>
                          <a:spcPts val="0"/>
                        </a:spcAft>
                      </a:pPr>
                      <a:r>
                        <a:rPr lang="es-EC" sz="700">
                          <a:effectLst/>
                        </a:rPr>
                        <a:t>Ambiente lacustre</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gridSpan="2"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60649644"/>
                  </a:ext>
                </a:extLst>
              </a:tr>
              <a:tr h="116212">
                <a:tc>
                  <a:txBody>
                    <a:bodyPr/>
                    <a:lstStyle/>
                    <a:p>
                      <a:pPr>
                        <a:lnSpc>
                          <a:spcPct val="107000"/>
                        </a:lnSpc>
                        <a:spcAft>
                          <a:spcPts val="0"/>
                        </a:spcAft>
                      </a:pPr>
                      <a:r>
                        <a:rPr lang="es-EC" sz="700">
                          <a:effectLst/>
                        </a:rPr>
                        <a:t>Subtipo</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gridSpan="2">
                  <a:txBody>
                    <a:bodyPr/>
                    <a:lstStyle/>
                    <a:p>
                      <a:pPr>
                        <a:lnSpc>
                          <a:spcPct val="107000"/>
                        </a:lnSpc>
                        <a:spcAft>
                          <a:spcPts val="0"/>
                        </a:spcAft>
                      </a:pPr>
                      <a:r>
                        <a:rPr lang="es-EC" sz="700">
                          <a:effectLst/>
                        </a:rPr>
                        <a:t>Lago</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gridSpan="2"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1479536328"/>
                  </a:ext>
                </a:extLst>
              </a:tr>
              <a:tr h="116212">
                <a:tc>
                  <a:txBody>
                    <a:bodyPr/>
                    <a:lstStyle/>
                    <a:p>
                      <a:pPr>
                        <a:lnSpc>
                          <a:spcPct val="107000"/>
                        </a:lnSpc>
                        <a:spcAft>
                          <a:spcPts val="0"/>
                        </a:spcAft>
                      </a:pPr>
                      <a:r>
                        <a:rPr lang="es-EC" sz="700">
                          <a:effectLst/>
                        </a:rPr>
                        <a:t>Jerarquía</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gridSpan="2">
                  <a:txBody>
                    <a:bodyPr/>
                    <a:lstStyle/>
                    <a:p>
                      <a:pPr>
                        <a:lnSpc>
                          <a:spcPct val="107000"/>
                        </a:lnSpc>
                        <a:spcAft>
                          <a:spcPts val="0"/>
                        </a:spcAft>
                      </a:pPr>
                      <a:r>
                        <a:rPr lang="es-EC" sz="700">
                          <a:effectLst/>
                        </a:rPr>
                        <a:t>III</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gridSpan="2"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3911355457"/>
                  </a:ext>
                </a:extLst>
              </a:tr>
              <a:tr h="360739">
                <a:tc>
                  <a:txBody>
                    <a:bodyPr/>
                    <a:lstStyle/>
                    <a:p>
                      <a:pPr>
                        <a:lnSpc>
                          <a:spcPct val="107000"/>
                        </a:lnSpc>
                        <a:spcAft>
                          <a:spcPts val="0"/>
                        </a:spcAft>
                      </a:pPr>
                      <a:r>
                        <a:rPr lang="es-EC" sz="700" dirty="0">
                          <a:effectLst/>
                        </a:rPr>
                        <a:t>Ubicación</a:t>
                      </a:r>
                      <a:endParaRPr lang="es-EC"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gridSpan="2">
                  <a:txBody>
                    <a:bodyPr/>
                    <a:lstStyle/>
                    <a:p>
                      <a:pPr>
                        <a:lnSpc>
                          <a:spcPct val="107000"/>
                        </a:lnSpc>
                        <a:spcAft>
                          <a:spcPts val="0"/>
                        </a:spcAft>
                      </a:pPr>
                      <a:r>
                        <a:rPr lang="es-EC" sz="700">
                          <a:effectLst/>
                        </a:rPr>
                        <a:t>Provincia de Imbabura, Cantón Otavalo, Parroquia San Pablo del Lago</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gridSpan="2" vMerge="1">
                  <a:txBody>
                    <a:bodyPr/>
                    <a:lstStyle/>
                    <a:p>
                      <a:endParaRPr lang="es-EC"/>
                    </a:p>
                  </a:txBody>
                  <a:tcPr/>
                </a:tc>
                <a:tc hMerge="1" vMerge="1">
                  <a:txBody>
                    <a:bodyPr/>
                    <a:lstStyle/>
                    <a:p>
                      <a:endParaRPr lang="es-EC"/>
                    </a:p>
                  </a:txBody>
                  <a:tcPr/>
                </a:tc>
                <a:extLst>
                  <a:ext uri="{0D108BD9-81ED-4DB2-BD59-A6C34878D82A}">
                    <a16:rowId xmlns:a16="http://schemas.microsoft.com/office/drawing/2014/main" val="4214448537"/>
                  </a:ext>
                </a:extLst>
              </a:tr>
              <a:tr h="483003">
                <a:tc>
                  <a:txBody>
                    <a:bodyPr/>
                    <a:lstStyle/>
                    <a:p>
                      <a:pPr>
                        <a:lnSpc>
                          <a:spcPct val="107000"/>
                        </a:lnSpc>
                        <a:spcAft>
                          <a:spcPts val="0"/>
                        </a:spcAft>
                      </a:pPr>
                      <a:r>
                        <a:rPr lang="es-EC" sz="700">
                          <a:effectLst/>
                        </a:rPr>
                        <a:t>Descripción</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gridSpan="4">
                  <a:txBody>
                    <a:bodyPr/>
                    <a:lstStyle/>
                    <a:p>
                      <a:pPr algn="just">
                        <a:lnSpc>
                          <a:spcPct val="107000"/>
                        </a:lnSpc>
                        <a:spcAft>
                          <a:spcPts val="0"/>
                        </a:spcAft>
                      </a:pPr>
                      <a:r>
                        <a:rPr lang="es-EC" sz="700">
                          <a:effectLst/>
                        </a:rPr>
                        <a:t>También conocido como Imbacocha, es un lago ubicado a los pies del volcán Imbabura, a 5 minutos de la ciudad de Otavalo. Se encuentra a 2700 msnm., tiene 583 hectáreas 48 metros de profundidad en el centro y 35 metros en sus orillas, las mismas que se encuentran en su mayoría cubiertas por la planta totora.</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816264585"/>
                  </a:ext>
                </a:extLst>
              </a:tr>
              <a:tr h="360739">
                <a:tc gridSpan="2">
                  <a:txBody>
                    <a:bodyPr/>
                    <a:lstStyle/>
                    <a:p>
                      <a:pPr>
                        <a:lnSpc>
                          <a:spcPct val="107000"/>
                        </a:lnSpc>
                        <a:spcAft>
                          <a:spcPts val="0"/>
                        </a:spcAft>
                      </a:pPr>
                      <a:r>
                        <a:rPr lang="es-EC" sz="700">
                          <a:effectLst/>
                        </a:rPr>
                        <a:t>Accesibilidad y conectividad</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gridSpan="3">
                  <a:txBody>
                    <a:bodyPr/>
                    <a:lstStyle/>
                    <a:p>
                      <a:pPr algn="just">
                        <a:lnSpc>
                          <a:spcPct val="107000"/>
                        </a:lnSpc>
                        <a:spcAft>
                          <a:spcPts val="0"/>
                        </a:spcAft>
                      </a:pPr>
                      <a:r>
                        <a:rPr lang="es-EC" sz="700">
                          <a:effectLst/>
                        </a:rPr>
                        <a:t>La vía principal al atractivo es de primer orden (asfaltado) y las vías alternas son de segundo orden (empedrado), se hallan en buen estado y están señalizadas. Su acceso es libre.</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4059974558"/>
                  </a:ext>
                </a:extLst>
              </a:tr>
              <a:tr h="727530">
                <a:tc gridSpan="2">
                  <a:txBody>
                    <a:bodyPr/>
                    <a:lstStyle/>
                    <a:p>
                      <a:pPr>
                        <a:lnSpc>
                          <a:spcPct val="107000"/>
                        </a:lnSpc>
                        <a:spcAft>
                          <a:spcPts val="0"/>
                        </a:spcAft>
                      </a:pPr>
                      <a:r>
                        <a:rPr lang="es-EC" sz="700">
                          <a:effectLst/>
                        </a:rPr>
                        <a:t>Planta turística/ complementarios</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gridSpan="3">
                  <a:txBody>
                    <a:bodyPr/>
                    <a:lstStyle/>
                    <a:p>
                      <a:pPr algn="just">
                        <a:lnSpc>
                          <a:spcPct val="107000"/>
                        </a:lnSpc>
                        <a:spcAft>
                          <a:spcPts val="0"/>
                        </a:spcAft>
                      </a:pPr>
                      <a:r>
                        <a:rPr lang="es-EC" sz="700">
                          <a:effectLst/>
                        </a:rPr>
                        <a:t>Al estar ubicado en un lugar céntrico dentro del cantón, se puede encontrar una planta turística (alojamiento, alimentos y bebidas, agencias de viajes, transporte, guianza), facilidades turísticas (de apoyo a la gestión turística, de observación, de recorrido y descanso) y servicios complementarios (parqueadero, venta de artesanías, muelles) completos.</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063106634"/>
                  </a:ext>
                </a:extLst>
              </a:tr>
              <a:tr h="605266">
                <a:tc gridSpan="2">
                  <a:txBody>
                    <a:bodyPr/>
                    <a:lstStyle/>
                    <a:p>
                      <a:pPr>
                        <a:lnSpc>
                          <a:spcPct val="107000"/>
                        </a:lnSpc>
                        <a:spcAft>
                          <a:spcPts val="0"/>
                        </a:spcAft>
                      </a:pPr>
                      <a:r>
                        <a:rPr lang="es-EC" sz="700">
                          <a:effectLst/>
                        </a:rPr>
                        <a:t>Estado de conservación del atractivo y su entorno</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gridSpan="3">
                  <a:txBody>
                    <a:bodyPr/>
                    <a:lstStyle/>
                    <a:p>
                      <a:pPr algn="just">
                        <a:lnSpc>
                          <a:spcPct val="107000"/>
                        </a:lnSpc>
                        <a:spcAft>
                          <a:spcPts val="0"/>
                        </a:spcAft>
                      </a:pPr>
                      <a:r>
                        <a:rPr lang="es-EC" sz="700">
                          <a:effectLst/>
                        </a:rPr>
                        <a:t>Se encuentra en proceso de deterioro, ya que se presencian factores tanto naturales (erosión, flora, fauna, clima, fenómenos geológicos) como antrópicos (condiciones de uso y exposición, contaminación del medio ambiente, generación de residuos, expansión urbana).</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189650542"/>
                  </a:ext>
                </a:extLst>
              </a:tr>
              <a:tr h="360739">
                <a:tc gridSpan="2">
                  <a:txBody>
                    <a:bodyPr/>
                    <a:lstStyle/>
                    <a:p>
                      <a:pPr>
                        <a:lnSpc>
                          <a:spcPct val="107000"/>
                        </a:lnSpc>
                        <a:spcAft>
                          <a:spcPts val="0"/>
                        </a:spcAft>
                      </a:pPr>
                      <a:r>
                        <a:rPr lang="es-EC" sz="700">
                          <a:effectLst/>
                        </a:rPr>
                        <a:t>Higiene y seguridad turística</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gridSpan="3">
                  <a:txBody>
                    <a:bodyPr/>
                    <a:lstStyle/>
                    <a:p>
                      <a:pPr algn="just">
                        <a:lnSpc>
                          <a:spcPct val="107000"/>
                        </a:lnSpc>
                        <a:spcAft>
                          <a:spcPts val="0"/>
                        </a:spcAft>
                      </a:pPr>
                      <a:r>
                        <a:rPr lang="es-EC" sz="700">
                          <a:effectLst/>
                        </a:rPr>
                        <a:t>No cuenta con infraestructura de los servicios básicos como tal, pero en sus alrededores y comunidades contiguas sí cuentan con los servicios básicos completos.</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24879652"/>
                  </a:ext>
                </a:extLst>
              </a:tr>
              <a:tr h="360739">
                <a:tc gridSpan="2">
                  <a:txBody>
                    <a:bodyPr/>
                    <a:lstStyle/>
                    <a:p>
                      <a:pPr>
                        <a:lnSpc>
                          <a:spcPct val="107000"/>
                        </a:lnSpc>
                        <a:spcAft>
                          <a:spcPts val="0"/>
                        </a:spcAft>
                      </a:pPr>
                      <a:r>
                        <a:rPr lang="es-EC" sz="700">
                          <a:effectLst/>
                        </a:rPr>
                        <a:t>Políticas y regulaciones</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gridSpan="3">
                  <a:txBody>
                    <a:bodyPr/>
                    <a:lstStyle/>
                    <a:p>
                      <a:pPr algn="just">
                        <a:lnSpc>
                          <a:spcPct val="107000"/>
                        </a:lnSpc>
                        <a:spcAft>
                          <a:spcPts val="0"/>
                        </a:spcAft>
                      </a:pPr>
                      <a:r>
                        <a:rPr lang="es-EC" sz="700">
                          <a:effectLst/>
                        </a:rPr>
                        <a:t>El atractivo se encuentra dentro del PDOT de San Pablo, su administración es público – comunitaria y se cumple con los permisos necesarios para todas las actividades programadas.</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935559965"/>
                  </a:ext>
                </a:extLst>
              </a:tr>
              <a:tr h="972057">
                <a:tc gridSpan="2">
                  <a:txBody>
                    <a:bodyPr/>
                    <a:lstStyle/>
                    <a:p>
                      <a:pPr>
                        <a:lnSpc>
                          <a:spcPct val="107000"/>
                        </a:lnSpc>
                        <a:spcAft>
                          <a:spcPts val="0"/>
                        </a:spcAft>
                      </a:pPr>
                      <a:r>
                        <a:rPr lang="es-EC" sz="700">
                          <a:effectLst/>
                        </a:rPr>
                        <a:t>Actividades que se practican</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gridSpan="3">
                  <a:txBody>
                    <a:bodyPr/>
                    <a:lstStyle/>
                    <a:p>
                      <a:pPr algn="just">
                        <a:lnSpc>
                          <a:spcPct val="107000"/>
                        </a:lnSpc>
                        <a:spcAft>
                          <a:spcPts val="0"/>
                        </a:spcAft>
                      </a:pPr>
                      <a:r>
                        <a:rPr lang="es-EC" sz="700">
                          <a:effectLst/>
                        </a:rPr>
                        <a:t>En superficie acuática: Paseo en lanchas, paseo en balsa de totora, paseo en moto acuática, kayak, velerismo y natación. En septiembre, en la celebración de las fiestas del Yamor, se organiza una competencia deportiva del cruce a nado en cierto tramo del lago.</a:t>
                      </a:r>
                    </a:p>
                    <a:p>
                      <a:pPr algn="just">
                        <a:lnSpc>
                          <a:spcPct val="107000"/>
                        </a:lnSpc>
                        <a:spcAft>
                          <a:spcPts val="0"/>
                        </a:spcAft>
                      </a:pPr>
                      <a:r>
                        <a:rPr lang="es-EC" sz="700">
                          <a:effectLst/>
                        </a:rPr>
                        <a:t>En superficie terrestre: senderismo, cicloturismo, actividades recreativas, cabalgata, caminata, fotografía, etc.</a:t>
                      </a:r>
                    </a:p>
                    <a:p>
                      <a:pPr algn="just">
                        <a:lnSpc>
                          <a:spcPct val="107000"/>
                        </a:lnSpc>
                        <a:spcAft>
                          <a:spcPts val="0"/>
                        </a:spcAft>
                      </a:pPr>
                      <a:r>
                        <a:rPr lang="es-EC" sz="700">
                          <a:effectLst/>
                        </a:rPr>
                        <a:t>En el aire: Parapente, globo aerostático.</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703884006"/>
                  </a:ext>
                </a:extLst>
              </a:tr>
              <a:tr h="605266">
                <a:tc gridSpan="2">
                  <a:txBody>
                    <a:bodyPr/>
                    <a:lstStyle/>
                    <a:p>
                      <a:pPr>
                        <a:lnSpc>
                          <a:spcPct val="107000"/>
                        </a:lnSpc>
                        <a:spcAft>
                          <a:spcPts val="0"/>
                        </a:spcAft>
                      </a:pPr>
                      <a:r>
                        <a:rPr lang="es-EC" sz="700">
                          <a:effectLst/>
                        </a:rPr>
                        <a:t>Difusión y medios de promoción </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gridSpan="3">
                  <a:txBody>
                    <a:bodyPr/>
                    <a:lstStyle/>
                    <a:p>
                      <a:pPr algn="just">
                        <a:lnSpc>
                          <a:spcPct val="107000"/>
                        </a:lnSpc>
                        <a:spcAft>
                          <a:spcPts val="0"/>
                        </a:spcAft>
                      </a:pPr>
                      <a:r>
                        <a:rPr lang="es-EC" sz="700">
                          <a:effectLst/>
                        </a:rPr>
                        <a:t>Tiene un nivel de difusión internacional ya que junto al Volcán Imbabura es un atractivo con gran potencial turístico por lo que en su mayoría tiene un turismo receptivo. Se lo promociona a través de medios físicos en periódicos y digitales en redes sociales y plataformas turísticas.</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847579095"/>
                  </a:ext>
                </a:extLst>
              </a:tr>
              <a:tr h="360739">
                <a:tc gridSpan="2">
                  <a:txBody>
                    <a:bodyPr/>
                    <a:lstStyle/>
                    <a:p>
                      <a:pPr>
                        <a:lnSpc>
                          <a:spcPct val="107000"/>
                        </a:lnSpc>
                        <a:spcAft>
                          <a:spcPts val="0"/>
                        </a:spcAft>
                      </a:pPr>
                      <a:r>
                        <a:rPr lang="es-EC" sz="700">
                          <a:effectLst/>
                        </a:rPr>
                        <a:t>Tipo de visitante y afluencia</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gridSpan="3">
                  <a:txBody>
                    <a:bodyPr/>
                    <a:lstStyle/>
                    <a:p>
                      <a:pPr algn="just">
                        <a:lnSpc>
                          <a:spcPct val="107000"/>
                        </a:lnSpc>
                        <a:spcAft>
                          <a:spcPts val="0"/>
                        </a:spcAft>
                      </a:pPr>
                      <a:r>
                        <a:rPr lang="es-EC" sz="700">
                          <a:effectLst/>
                        </a:rPr>
                        <a:t>El perfil de visitantes es de procedencia local, nacional y extranjera, tanto turista como excursionista en temporada alta y temporada baja</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13083011"/>
                  </a:ext>
                </a:extLst>
              </a:tr>
              <a:tr h="360739">
                <a:tc gridSpan="2">
                  <a:txBody>
                    <a:bodyPr/>
                    <a:lstStyle/>
                    <a:p>
                      <a:pPr>
                        <a:lnSpc>
                          <a:spcPct val="107000"/>
                        </a:lnSpc>
                        <a:spcAft>
                          <a:spcPts val="0"/>
                        </a:spcAft>
                      </a:pPr>
                      <a:r>
                        <a:rPr lang="es-EC" sz="700">
                          <a:effectLst/>
                        </a:rPr>
                        <a:t>Recurso humano</a:t>
                      </a:r>
                      <a:endParaRPr lang="es-EC" sz="70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gridSpan="3">
                  <a:txBody>
                    <a:bodyPr/>
                    <a:lstStyle/>
                    <a:p>
                      <a:pPr algn="just">
                        <a:lnSpc>
                          <a:spcPct val="107000"/>
                        </a:lnSpc>
                        <a:spcAft>
                          <a:spcPts val="0"/>
                        </a:spcAft>
                      </a:pPr>
                      <a:r>
                        <a:rPr lang="es-EC" sz="700" dirty="0">
                          <a:effectLst/>
                        </a:rPr>
                        <a:t>El atractivo cuenta con personal local y externo especializado para cumplir actividades turísticas como tal, con diferentes niveles de instrucción y manejo de idiomas.</a:t>
                      </a:r>
                      <a:endParaRPr lang="es-EC" sz="700" dirty="0">
                        <a:effectLst/>
                        <a:latin typeface="Calibri" panose="020F0502020204030204" pitchFamily="34" charset="0"/>
                        <a:ea typeface="Calibri" panose="020F0502020204030204" pitchFamily="34" charset="0"/>
                        <a:cs typeface="Times New Roman" panose="02020603050405020304" pitchFamily="18" charset="0"/>
                      </a:endParaRPr>
                    </a:p>
                  </a:txBody>
                  <a:tcPr marL="10584" marR="10584"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172726033"/>
                  </a:ext>
                </a:extLst>
              </a:tr>
            </a:tbl>
          </a:graphicData>
        </a:graphic>
      </p:graphicFrame>
      <p:pic>
        <p:nvPicPr>
          <p:cNvPr id="9" name="Imagen 8">
            <a:extLst>
              <a:ext uri="{FF2B5EF4-FFF2-40B4-BE49-F238E27FC236}">
                <a16:creationId xmlns:a16="http://schemas.microsoft.com/office/drawing/2014/main" id="{2878C32B-1F34-4E53-B979-4CE18E2A89F1}"/>
              </a:ext>
            </a:extLst>
          </p:cNvPr>
          <p:cNvPicPr/>
          <p:nvPr/>
        </p:nvPicPr>
        <p:blipFill rotWithShape="1">
          <a:blip r:embed="rId3"/>
          <a:srcRect r="18653"/>
          <a:stretch/>
        </p:blipFill>
        <p:spPr bwMode="auto">
          <a:xfrm>
            <a:off x="9982200" y="965200"/>
            <a:ext cx="2209800" cy="698500"/>
          </a:xfrm>
          <a:prstGeom prst="rect">
            <a:avLst/>
          </a:prstGeom>
          <a:ln>
            <a:noFill/>
          </a:ln>
          <a:extLst>
            <a:ext uri="{53640926-AAD7-44D8-BBD7-CCE9431645EC}">
              <a14:shadowObscured xmlns:a14="http://schemas.microsoft.com/office/drawing/2010/main"/>
            </a:ext>
          </a:extLst>
        </p:spPr>
      </p:pic>
      <p:sp>
        <p:nvSpPr>
          <p:cNvPr id="10" name="Título 1">
            <a:extLst>
              <a:ext uri="{FF2B5EF4-FFF2-40B4-BE49-F238E27FC236}">
                <a16:creationId xmlns:a16="http://schemas.microsoft.com/office/drawing/2014/main" id="{47057C9F-0818-4733-AF7F-AA12360A6FDB}"/>
              </a:ext>
            </a:extLst>
          </p:cNvPr>
          <p:cNvSpPr>
            <a:spLocks noGrp="1"/>
          </p:cNvSpPr>
          <p:nvPr>
            <p:ph type="title"/>
          </p:nvPr>
        </p:nvSpPr>
        <p:spPr>
          <a:xfrm>
            <a:off x="90132" y="-6350"/>
            <a:ext cx="12101866" cy="1320800"/>
          </a:xfrm>
        </p:spPr>
        <p:txBody>
          <a:bodyPr>
            <a:normAutofit fontScale="90000"/>
          </a:bodyPr>
          <a:lstStyle/>
          <a:p>
            <a:r>
              <a:rPr lang="es-ES" sz="2700" dirty="0">
                <a:solidFill>
                  <a:schemeClr val="tx1"/>
                </a:solidFill>
              </a:rPr>
              <a:t>Estrategia 1:</a:t>
            </a:r>
            <a:r>
              <a:rPr lang="es-EC" sz="2700" dirty="0">
                <a:solidFill>
                  <a:schemeClr val="tx1"/>
                </a:solidFill>
              </a:rPr>
              <a:t> Actualizar el inventario turístico de la comunidad de </a:t>
            </a:r>
            <a:r>
              <a:rPr lang="es-EC" sz="2700" dirty="0" err="1">
                <a:solidFill>
                  <a:schemeClr val="tx1"/>
                </a:solidFill>
              </a:rPr>
              <a:t>Huaycopungo</a:t>
            </a:r>
            <a:r>
              <a:rPr lang="es-EC" sz="2700" dirty="0">
                <a:solidFill>
                  <a:schemeClr val="tx1"/>
                </a:solidFill>
              </a:rPr>
              <a:t> en base a la metodología MINTUR para su correcta difusión.</a:t>
            </a:r>
            <a:br>
              <a:rPr lang="es-EC" dirty="0"/>
            </a:br>
            <a:r>
              <a:rPr lang="es-ES" dirty="0">
                <a:solidFill>
                  <a:schemeClr val="tx1"/>
                </a:solidFill>
              </a:rPr>
              <a:t> </a:t>
            </a:r>
            <a:endParaRPr lang="es-EC" dirty="0">
              <a:solidFill>
                <a:schemeClr val="tx1"/>
              </a:solidFill>
            </a:endParaRPr>
          </a:p>
        </p:txBody>
      </p:sp>
    </p:spTree>
    <p:extLst>
      <p:ext uri="{BB962C8B-B14F-4D97-AF65-F5344CB8AC3E}">
        <p14:creationId xmlns:p14="http://schemas.microsoft.com/office/powerpoint/2010/main" val="9616814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67BC0-6E24-470B-B21A-1C3982F2A356}"/>
              </a:ext>
            </a:extLst>
          </p:cNvPr>
          <p:cNvSpPr>
            <a:spLocks noGrp="1"/>
          </p:cNvSpPr>
          <p:nvPr>
            <p:ph type="title"/>
          </p:nvPr>
        </p:nvSpPr>
        <p:spPr>
          <a:xfrm>
            <a:off x="359282" y="238539"/>
            <a:ext cx="8596668" cy="728870"/>
          </a:xfrm>
        </p:spPr>
        <p:txBody>
          <a:bodyPr>
            <a:normAutofit fontScale="90000"/>
          </a:bodyPr>
          <a:lstStyle/>
          <a:p>
            <a:r>
              <a:rPr lang="es-EC" b="1" dirty="0">
                <a:solidFill>
                  <a:schemeClr val="tx1"/>
                </a:solidFill>
              </a:rPr>
              <a:t>Estrategia 2:Capacitaciones a la comunidad</a:t>
            </a:r>
            <a:endParaRPr lang="es-EC" dirty="0">
              <a:solidFill>
                <a:schemeClr val="tx1"/>
              </a:solidFill>
            </a:endParaRPr>
          </a:p>
        </p:txBody>
      </p:sp>
      <p:graphicFrame>
        <p:nvGraphicFramePr>
          <p:cNvPr id="3" name="Tabla 2">
            <a:extLst>
              <a:ext uri="{FF2B5EF4-FFF2-40B4-BE49-F238E27FC236}">
                <a16:creationId xmlns:a16="http://schemas.microsoft.com/office/drawing/2014/main" id="{1FBF52FC-D842-4FE9-A4B7-04A1F0D8B4E5}"/>
              </a:ext>
            </a:extLst>
          </p:cNvPr>
          <p:cNvGraphicFramePr>
            <a:graphicFrameLocks noGrp="1"/>
          </p:cNvGraphicFramePr>
          <p:nvPr>
            <p:extLst>
              <p:ext uri="{D42A27DB-BD31-4B8C-83A1-F6EECF244321}">
                <p14:modId xmlns:p14="http://schemas.microsoft.com/office/powerpoint/2010/main" val="3742762876"/>
              </p:ext>
            </p:extLst>
          </p:nvPr>
        </p:nvGraphicFramePr>
        <p:xfrm>
          <a:off x="431646" y="1126435"/>
          <a:ext cx="11342389" cy="5300706"/>
        </p:xfrm>
        <a:graphic>
          <a:graphicData uri="http://schemas.openxmlformats.org/drawingml/2006/table">
            <a:tbl>
              <a:tblPr firstRow="1" firstCol="1" bandRow="1">
                <a:tableStyleId>{5C22544A-7EE6-4342-B048-85BDC9FD1C3A}</a:tableStyleId>
              </a:tblPr>
              <a:tblGrid>
                <a:gridCol w="2097495">
                  <a:extLst>
                    <a:ext uri="{9D8B030D-6E8A-4147-A177-3AD203B41FA5}">
                      <a16:colId xmlns:a16="http://schemas.microsoft.com/office/drawing/2014/main" val="2676417707"/>
                    </a:ext>
                  </a:extLst>
                </a:gridCol>
                <a:gridCol w="223689">
                  <a:extLst>
                    <a:ext uri="{9D8B030D-6E8A-4147-A177-3AD203B41FA5}">
                      <a16:colId xmlns:a16="http://schemas.microsoft.com/office/drawing/2014/main" val="1422448116"/>
                    </a:ext>
                  </a:extLst>
                </a:gridCol>
                <a:gridCol w="3117476">
                  <a:extLst>
                    <a:ext uri="{9D8B030D-6E8A-4147-A177-3AD203B41FA5}">
                      <a16:colId xmlns:a16="http://schemas.microsoft.com/office/drawing/2014/main" val="1883904947"/>
                    </a:ext>
                  </a:extLst>
                </a:gridCol>
                <a:gridCol w="931215">
                  <a:extLst>
                    <a:ext uri="{9D8B030D-6E8A-4147-A177-3AD203B41FA5}">
                      <a16:colId xmlns:a16="http://schemas.microsoft.com/office/drawing/2014/main" val="2181726385"/>
                    </a:ext>
                  </a:extLst>
                </a:gridCol>
                <a:gridCol w="1204088">
                  <a:extLst>
                    <a:ext uri="{9D8B030D-6E8A-4147-A177-3AD203B41FA5}">
                      <a16:colId xmlns:a16="http://schemas.microsoft.com/office/drawing/2014/main" val="4051467138"/>
                    </a:ext>
                  </a:extLst>
                </a:gridCol>
                <a:gridCol w="1403811">
                  <a:extLst>
                    <a:ext uri="{9D8B030D-6E8A-4147-A177-3AD203B41FA5}">
                      <a16:colId xmlns:a16="http://schemas.microsoft.com/office/drawing/2014/main" val="939579812"/>
                    </a:ext>
                  </a:extLst>
                </a:gridCol>
                <a:gridCol w="1293675">
                  <a:extLst>
                    <a:ext uri="{9D8B030D-6E8A-4147-A177-3AD203B41FA5}">
                      <a16:colId xmlns:a16="http://schemas.microsoft.com/office/drawing/2014/main" val="1698437267"/>
                    </a:ext>
                  </a:extLst>
                </a:gridCol>
                <a:gridCol w="1070940">
                  <a:extLst>
                    <a:ext uri="{9D8B030D-6E8A-4147-A177-3AD203B41FA5}">
                      <a16:colId xmlns:a16="http://schemas.microsoft.com/office/drawing/2014/main" val="1432503528"/>
                    </a:ext>
                  </a:extLst>
                </a:gridCol>
              </a:tblGrid>
              <a:tr h="1145266">
                <a:tc gridSpan="2">
                  <a:txBody>
                    <a:bodyPr/>
                    <a:lstStyle/>
                    <a:p>
                      <a:pPr algn="l">
                        <a:lnSpc>
                          <a:spcPct val="200000"/>
                        </a:lnSpc>
                        <a:spcAft>
                          <a:spcPts val="1000"/>
                        </a:spcAft>
                      </a:pPr>
                      <a:r>
                        <a:rPr lang="es-EC" sz="1400" dirty="0">
                          <a:effectLst/>
                        </a:rPr>
                        <a:t>                                                                                                                                                                                                                                                                                                                                                                                                                                                                                     Estrategia </a:t>
                      </a:r>
                      <a:endParaRPr lang="es-EC" sz="1400" dirty="0">
                        <a:effectLst/>
                        <a:latin typeface="Calibri" panose="020F0502020204030204" pitchFamily="34" charset="0"/>
                        <a:cs typeface="Times New Roman" panose="02020603050405020304" pitchFamily="18" charset="0"/>
                      </a:endParaRPr>
                    </a:p>
                  </a:txBody>
                  <a:tcPr marL="49439" marR="49439" marT="0" marB="0"/>
                </a:tc>
                <a:tc hMerge="1">
                  <a:txBody>
                    <a:bodyPr/>
                    <a:lstStyle/>
                    <a:p>
                      <a:endParaRPr lang="es-EC"/>
                    </a:p>
                  </a:txBody>
                  <a:tcPr/>
                </a:tc>
                <a:tc>
                  <a:txBody>
                    <a:bodyPr/>
                    <a:lstStyle/>
                    <a:p>
                      <a:pPr algn="ctr">
                        <a:lnSpc>
                          <a:spcPct val="115000"/>
                        </a:lnSpc>
                        <a:spcAft>
                          <a:spcPts val="0"/>
                        </a:spcAft>
                      </a:pPr>
                      <a:endParaRPr lang="es-EC" sz="1400" dirty="0">
                        <a:effectLst/>
                      </a:endParaRPr>
                    </a:p>
                    <a:p>
                      <a:pPr algn="ctr">
                        <a:lnSpc>
                          <a:spcPct val="115000"/>
                        </a:lnSpc>
                        <a:spcAft>
                          <a:spcPts val="0"/>
                        </a:spcAft>
                      </a:pPr>
                      <a:endParaRPr lang="es-EC" sz="1400" dirty="0">
                        <a:effectLst/>
                      </a:endParaRPr>
                    </a:p>
                    <a:p>
                      <a:pPr algn="ctr">
                        <a:lnSpc>
                          <a:spcPct val="115000"/>
                        </a:lnSpc>
                        <a:spcAft>
                          <a:spcPts val="0"/>
                        </a:spcAft>
                      </a:pPr>
                      <a:r>
                        <a:rPr lang="es-EC" sz="1400" dirty="0">
                          <a:effectLst/>
                        </a:rPr>
                        <a:t>Acciones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439" marR="49439" marT="0" marB="0"/>
                </a:tc>
                <a:tc>
                  <a:txBody>
                    <a:bodyPr/>
                    <a:lstStyle/>
                    <a:p>
                      <a:pPr algn="ctr">
                        <a:lnSpc>
                          <a:spcPct val="115000"/>
                        </a:lnSpc>
                        <a:spcAft>
                          <a:spcPts val="0"/>
                        </a:spcAft>
                      </a:pPr>
                      <a:endParaRPr lang="es-EC" sz="1400" dirty="0">
                        <a:effectLst/>
                      </a:endParaRPr>
                    </a:p>
                    <a:p>
                      <a:pPr algn="ctr">
                        <a:lnSpc>
                          <a:spcPct val="115000"/>
                        </a:lnSpc>
                        <a:spcAft>
                          <a:spcPts val="0"/>
                        </a:spcAft>
                      </a:pPr>
                      <a:endParaRPr lang="es-EC" sz="1400" dirty="0">
                        <a:effectLst/>
                      </a:endParaRPr>
                    </a:p>
                    <a:p>
                      <a:pPr algn="ctr">
                        <a:lnSpc>
                          <a:spcPct val="115000"/>
                        </a:lnSpc>
                        <a:spcAft>
                          <a:spcPts val="0"/>
                        </a:spcAft>
                      </a:pPr>
                      <a:r>
                        <a:rPr lang="es-EC" sz="1400" dirty="0">
                          <a:effectLst/>
                        </a:rPr>
                        <a:t>Lugar</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439" marR="49439" marT="0" marB="0"/>
                </a:tc>
                <a:tc>
                  <a:txBody>
                    <a:bodyPr/>
                    <a:lstStyle/>
                    <a:p>
                      <a:pPr algn="ctr">
                        <a:lnSpc>
                          <a:spcPct val="115000"/>
                        </a:lnSpc>
                        <a:spcAft>
                          <a:spcPts val="0"/>
                        </a:spcAft>
                      </a:pPr>
                      <a:endParaRPr lang="es-EC" sz="1400" dirty="0">
                        <a:effectLst/>
                      </a:endParaRPr>
                    </a:p>
                    <a:p>
                      <a:pPr algn="ctr">
                        <a:lnSpc>
                          <a:spcPct val="115000"/>
                        </a:lnSpc>
                        <a:spcAft>
                          <a:spcPts val="0"/>
                        </a:spcAft>
                      </a:pPr>
                      <a:endParaRPr lang="es-EC" sz="1400" dirty="0">
                        <a:effectLst/>
                      </a:endParaRPr>
                    </a:p>
                    <a:p>
                      <a:pPr algn="ctr">
                        <a:lnSpc>
                          <a:spcPct val="115000"/>
                        </a:lnSpc>
                        <a:spcAft>
                          <a:spcPts val="0"/>
                        </a:spcAft>
                      </a:pPr>
                      <a:r>
                        <a:rPr lang="es-EC" sz="1400" dirty="0">
                          <a:effectLst/>
                        </a:rPr>
                        <a:t>Duración</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439" marR="49439" marT="0" marB="0"/>
                </a:tc>
                <a:tc>
                  <a:txBody>
                    <a:bodyPr/>
                    <a:lstStyle/>
                    <a:p>
                      <a:pPr algn="ctr">
                        <a:lnSpc>
                          <a:spcPct val="115000"/>
                        </a:lnSpc>
                        <a:spcAft>
                          <a:spcPts val="0"/>
                        </a:spcAft>
                      </a:pPr>
                      <a:endParaRPr lang="es-EC" sz="1400" dirty="0">
                        <a:effectLst/>
                      </a:endParaRPr>
                    </a:p>
                    <a:p>
                      <a:pPr algn="ctr">
                        <a:lnSpc>
                          <a:spcPct val="115000"/>
                        </a:lnSpc>
                        <a:spcAft>
                          <a:spcPts val="0"/>
                        </a:spcAft>
                      </a:pPr>
                      <a:endParaRPr lang="es-EC" sz="1400" dirty="0">
                        <a:effectLst/>
                      </a:endParaRPr>
                    </a:p>
                    <a:p>
                      <a:pPr algn="ctr">
                        <a:lnSpc>
                          <a:spcPct val="115000"/>
                        </a:lnSpc>
                        <a:spcAft>
                          <a:spcPts val="0"/>
                        </a:spcAft>
                      </a:pPr>
                      <a:r>
                        <a:rPr lang="es-EC" sz="1400" dirty="0">
                          <a:effectLst/>
                        </a:rPr>
                        <a:t>Responsables</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439" marR="49439" marT="0" marB="0"/>
                </a:tc>
                <a:tc>
                  <a:txBody>
                    <a:bodyPr/>
                    <a:lstStyle/>
                    <a:p>
                      <a:pPr algn="ctr">
                        <a:lnSpc>
                          <a:spcPct val="115000"/>
                        </a:lnSpc>
                        <a:spcAft>
                          <a:spcPts val="0"/>
                        </a:spcAft>
                      </a:pPr>
                      <a:endParaRPr lang="es-EC" sz="1400" dirty="0">
                        <a:effectLst/>
                      </a:endParaRPr>
                    </a:p>
                    <a:p>
                      <a:pPr algn="ctr">
                        <a:lnSpc>
                          <a:spcPct val="115000"/>
                        </a:lnSpc>
                        <a:spcAft>
                          <a:spcPts val="0"/>
                        </a:spcAft>
                      </a:pPr>
                      <a:endParaRPr lang="es-EC" sz="1400" dirty="0">
                        <a:effectLst/>
                      </a:endParaRPr>
                    </a:p>
                    <a:p>
                      <a:pPr algn="ctr">
                        <a:lnSpc>
                          <a:spcPct val="115000"/>
                        </a:lnSpc>
                        <a:spcAft>
                          <a:spcPts val="0"/>
                        </a:spcAft>
                      </a:pPr>
                      <a:r>
                        <a:rPr lang="es-EC" sz="1400" dirty="0">
                          <a:effectLst/>
                        </a:rPr>
                        <a:t>Presupuesto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439" marR="49439" marT="0" marB="0"/>
                </a:tc>
                <a:tc>
                  <a:txBody>
                    <a:bodyPr/>
                    <a:lstStyle/>
                    <a:p>
                      <a:pPr algn="ctr">
                        <a:lnSpc>
                          <a:spcPct val="115000"/>
                        </a:lnSpc>
                        <a:spcAft>
                          <a:spcPts val="0"/>
                        </a:spcAft>
                      </a:pPr>
                      <a:endParaRPr lang="es-EC" sz="1400" dirty="0">
                        <a:effectLst/>
                      </a:endParaRPr>
                    </a:p>
                    <a:p>
                      <a:pPr algn="ctr">
                        <a:lnSpc>
                          <a:spcPct val="115000"/>
                        </a:lnSpc>
                        <a:spcAft>
                          <a:spcPts val="0"/>
                        </a:spcAft>
                      </a:pPr>
                      <a:endParaRPr lang="es-EC" sz="1400" dirty="0">
                        <a:effectLst/>
                      </a:endParaRPr>
                    </a:p>
                    <a:p>
                      <a:pPr algn="ctr">
                        <a:lnSpc>
                          <a:spcPct val="115000"/>
                        </a:lnSpc>
                        <a:spcAft>
                          <a:spcPts val="0"/>
                        </a:spcAft>
                      </a:pPr>
                      <a:r>
                        <a:rPr lang="es-EC" sz="1400" dirty="0">
                          <a:effectLst/>
                        </a:rPr>
                        <a:t>Dirigido a</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439" marR="49439" marT="0" marB="0"/>
                </a:tc>
                <a:extLst>
                  <a:ext uri="{0D108BD9-81ED-4DB2-BD59-A6C34878D82A}">
                    <a16:rowId xmlns:a16="http://schemas.microsoft.com/office/drawing/2014/main" val="1952576399"/>
                  </a:ext>
                </a:extLst>
              </a:tr>
              <a:tr h="3820032">
                <a:tc>
                  <a:txBody>
                    <a:bodyPr/>
                    <a:lstStyle/>
                    <a:p>
                      <a:pPr algn="l">
                        <a:lnSpc>
                          <a:spcPct val="115000"/>
                        </a:lnSpc>
                        <a:spcAft>
                          <a:spcPts val="0"/>
                        </a:spcAft>
                      </a:pPr>
                      <a:r>
                        <a:rPr lang="es-EC" sz="1400">
                          <a:effectLst/>
                        </a:rPr>
                        <a:t>Capacitar a la comunidad en temas de turismo, hotelería, gastronomía, atención al cliente y emprendimientos turísticos mediante talleres sencillos para enriquecer la oferta del lugar y de esa manera poder promocionar y aportar a la reactivación del turismo.</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9439" marR="49439" marT="0" marB="0"/>
                </a:tc>
                <a:tc>
                  <a:txBody>
                    <a:bodyPr/>
                    <a:lstStyle/>
                    <a:p>
                      <a:pPr algn="l"/>
                      <a:endParaRPr lang="es-EC" sz="1400">
                        <a:effectLst/>
                        <a:latin typeface="Calibri" panose="020F0502020204030204" pitchFamily="34" charset="0"/>
                        <a:cs typeface="Times New Roman" panose="02020603050405020304" pitchFamily="18" charset="0"/>
                      </a:endParaRPr>
                    </a:p>
                  </a:txBody>
                  <a:tcPr marL="49439" marR="49439" marT="0" marB="0"/>
                </a:tc>
                <a:tc>
                  <a:txBody>
                    <a:bodyPr/>
                    <a:lstStyle/>
                    <a:p>
                      <a:pPr marL="342900" lvl="0" indent="-342900" algn="l">
                        <a:lnSpc>
                          <a:spcPct val="115000"/>
                        </a:lnSpc>
                        <a:spcAft>
                          <a:spcPts val="0"/>
                        </a:spcAft>
                        <a:buFont typeface="Symbol" panose="05050102010706020507" pitchFamily="18" charset="2"/>
                        <a:buChar char=""/>
                      </a:pPr>
                      <a:r>
                        <a:rPr lang="es-EC" sz="1400" dirty="0">
                          <a:effectLst/>
                        </a:rPr>
                        <a:t>Elaborar contenidos de capacitación para cada tema planteado dentro de los lineamientos del turismo comunitario.</a:t>
                      </a:r>
                    </a:p>
                    <a:p>
                      <a:pPr marL="342900" lvl="0" indent="-342900" algn="l">
                        <a:lnSpc>
                          <a:spcPct val="115000"/>
                        </a:lnSpc>
                        <a:spcAft>
                          <a:spcPts val="0"/>
                        </a:spcAft>
                        <a:buFont typeface="Symbol" panose="05050102010706020507" pitchFamily="18" charset="2"/>
                        <a:buChar char=""/>
                      </a:pPr>
                      <a:r>
                        <a:rPr lang="es-EC" sz="1400" dirty="0">
                          <a:effectLst/>
                        </a:rPr>
                        <a:t>Contactarse con los estudiantes de turismo y hotelería que deban cumplir las horas de vinculación ya que ellos van a impartir los cursos, así como los profesionales de áreas multidisciplinarias de la dirección del GAD municipal para contribuir a la capacitación de las personas </a:t>
                      </a:r>
                    </a:p>
                    <a:p>
                      <a:pPr marL="228600" algn="l">
                        <a:lnSpc>
                          <a:spcPct val="115000"/>
                        </a:lnSpc>
                        <a:spcAft>
                          <a:spcPts val="0"/>
                        </a:spcAft>
                      </a:pPr>
                      <a:r>
                        <a:rPr lang="es-EC" sz="1400" dirty="0">
                          <a:effectLst/>
                        </a:rPr>
                        <a:t> </a:t>
                      </a:r>
                    </a:p>
                    <a:p>
                      <a:pPr marL="342900" lvl="0" indent="-342900" algn="l">
                        <a:lnSpc>
                          <a:spcPct val="115000"/>
                        </a:lnSpc>
                        <a:spcAft>
                          <a:spcPts val="0"/>
                        </a:spcAft>
                        <a:buFont typeface="Symbol" panose="05050102010706020507" pitchFamily="18" charset="2"/>
                        <a:buChar char=""/>
                      </a:pPr>
                      <a:r>
                        <a:rPr lang="es-EC" sz="1400" dirty="0">
                          <a:effectLst/>
                        </a:rPr>
                        <a:t>Evaluación y Seguimiento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439" marR="49439" marT="0" marB="0"/>
                </a:tc>
                <a:tc>
                  <a:txBody>
                    <a:bodyPr/>
                    <a:lstStyle/>
                    <a:p>
                      <a:pPr algn="l">
                        <a:lnSpc>
                          <a:spcPct val="115000"/>
                        </a:lnSpc>
                        <a:spcAft>
                          <a:spcPts val="0"/>
                        </a:spcAft>
                      </a:pPr>
                      <a:r>
                        <a:rPr lang="es-EC" sz="1400">
                          <a:effectLst/>
                        </a:rPr>
                        <a:t>  Salón comunal</a:t>
                      </a:r>
                    </a:p>
                    <a:p>
                      <a:pPr algn="l">
                        <a:lnSpc>
                          <a:spcPct val="107000"/>
                        </a:lnSpc>
                        <a:spcAft>
                          <a:spcPts val="0"/>
                        </a:spcAft>
                      </a:pPr>
                      <a:r>
                        <a:rPr lang="es-EC" sz="1400">
                          <a:effectLst/>
                        </a:rPr>
                        <a:t> </a:t>
                      </a:r>
                    </a:p>
                    <a:p>
                      <a:pPr algn="l">
                        <a:lnSpc>
                          <a:spcPct val="107000"/>
                        </a:lnSpc>
                        <a:spcAft>
                          <a:spcPts val="0"/>
                        </a:spcAft>
                      </a:pPr>
                      <a:r>
                        <a:rPr lang="es-EC" sz="1400">
                          <a:effectLst/>
                        </a:rPr>
                        <a:t> </a:t>
                      </a:r>
                    </a:p>
                    <a:p>
                      <a:pPr algn="l">
                        <a:lnSpc>
                          <a:spcPct val="107000"/>
                        </a:lnSpc>
                        <a:spcAft>
                          <a:spcPts val="0"/>
                        </a:spcAft>
                      </a:pPr>
                      <a:r>
                        <a:rPr lang="es-EC" sz="1400">
                          <a:effectLst/>
                        </a:rPr>
                        <a:t> </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9439" marR="49439" marT="0" marB="0"/>
                </a:tc>
                <a:tc>
                  <a:txBody>
                    <a:bodyPr/>
                    <a:lstStyle/>
                    <a:p>
                      <a:pPr algn="l">
                        <a:lnSpc>
                          <a:spcPct val="115000"/>
                        </a:lnSpc>
                        <a:spcAft>
                          <a:spcPts val="0"/>
                        </a:spcAft>
                      </a:pPr>
                      <a:r>
                        <a:rPr lang="es-EC" sz="1400">
                          <a:effectLst/>
                        </a:rPr>
                        <a:t>  Se realizará cuatro horas por día los fines de semana dos veces al mes durante tres meses</a:t>
                      </a:r>
                    </a:p>
                    <a:p>
                      <a:pPr algn="l">
                        <a:lnSpc>
                          <a:spcPct val="115000"/>
                        </a:lnSpc>
                        <a:spcAft>
                          <a:spcPts val="0"/>
                        </a:spcAft>
                      </a:pPr>
                      <a:r>
                        <a:rPr lang="es-EC" sz="1400">
                          <a:effectLst/>
                        </a:rPr>
                        <a:t> </a:t>
                      </a:r>
                    </a:p>
                    <a:p>
                      <a:pPr algn="l">
                        <a:lnSpc>
                          <a:spcPct val="115000"/>
                        </a:lnSpc>
                        <a:spcAft>
                          <a:spcPts val="0"/>
                        </a:spcAft>
                      </a:pPr>
                      <a:r>
                        <a:rPr lang="es-EC" sz="1400">
                          <a:effectLst/>
                        </a:rPr>
                        <a:t>Una vez al año por cuatro años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9439" marR="49439" marT="0" marB="0"/>
                </a:tc>
                <a:tc>
                  <a:txBody>
                    <a:bodyPr/>
                    <a:lstStyle/>
                    <a:p>
                      <a:pPr algn="l">
                        <a:lnSpc>
                          <a:spcPct val="115000"/>
                        </a:lnSpc>
                        <a:spcAft>
                          <a:spcPts val="0"/>
                        </a:spcAft>
                      </a:pPr>
                      <a:r>
                        <a:rPr lang="es-EC" sz="1400">
                          <a:effectLst/>
                        </a:rPr>
                        <a:t>Dirección de turismo de GAD municipal, MINTUR y los facilitadores serán los estudiantes que deban cumplir con horas de vinculación o prácticas pre profesionales.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9439" marR="49439" marT="0" marB="0"/>
                </a:tc>
                <a:tc>
                  <a:txBody>
                    <a:bodyPr/>
                    <a:lstStyle/>
                    <a:p>
                      <a:pPr algn="l">
                        <a:lnSpc>
                          <a:spcPct val="115000"/>
                        </a:lnSpc>
                        <a:spcAft>
                          <a:spcPts val="0"/>
                        </a:spcAft>
                      </a:pPr>
                      <a:r>
                        <a:rPr lang="es-EC" sz="1400">
                          <a:effectLst/>
                        </a:rPr>
                        <a:t>  Usd 7169.6 dólares americanos durante la capacitación por los cuatro años los cuales incluyen útiles de oficina, copias,  refrigerios, proyector y los certificados</a:t>
                      </a:r>
                      <a:endParaRPr lang="es-EC" sz="1400">
                        <a:effectLst/>
                        <a:latin typeface="Calibri" panose="020F0502020204030204" pitchFamily="34" charset="0"/>
                        <a:ea typeface="Calibri" panose="020F0502020204030204" pitchFamily="34" charset="0"/>
                        <a:cs typeface="Times New Roman" panose="02020603050405020304" pitchFamily="18" charset="0"/>
                      </a:endParaRPr>
                    </a:p>
                  </a:txBody>
                  <a:tcPr marL="49439" marR="49439" marT="0" marB="0"/>
                </a:tc>
                <a:tc>
                  <a:txBody>
                    <a:bodyPr/>
                    <a:lstStyle/>
                    <a:p>
                      <a:pPr algn="l">
                        <a:lnSpc>
                          <a:spcPct val="115000"/>
                        </a:lnSpc>
                        <a:spcAft>
                          <a:spcPts val="0"/>
                        </a:spcAft>
                      </a:pPr>
                      <a:r>
                        <a:rPr lang="es-EC" sz="1400" dirty="0">
                          <a:effectLst/>
                        </a:rPr>
                        <a:t> Comunidad de </a:t>
                      </a:r>
                      <a:r>
                        <a:rPr lang="es-EC" sz="1400" dirty="0" err="1">
                          <a:effectLst/>
                        </a:rPr>
                        <a:t>Huaycopungo</a:t>
                      </a:r>
                      <a:endParaRPr lang="es-EC"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9439" marR="49439" marT="0" marB="0"/>
                </a:tc>
                <a:extLst>
                  <a:ext uri="{0D108BD9-81ED-4DB2-BD59-A6C34878D82A}">
                    <a16:rowId xmlns:a16="http://schemas.microsoft.com/office/drawing/2014/main" val="1035199849"/>
                  </a:ext>
                </a:extLst>
              </a:tr>
            </a:tbl>
          </a:graphicData>
        </a:graphic>
      </p:graphicFrame>
    </p:spTree>
    <p:extLst>
      <p:ext uri="{BB962C8B-B14F-4D97-AF65-F5344CB8AC3E}">
        <p14:creationId xmlns:p14="http://schemas.microsoft.com/office/powerpoint/2010/main" val="1661390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EE466F-6652-4CAA-AE42-1A7A889B1B2D}"/>
              </a:ext>
            </a:extLst>
          </p:cNvPr>
          <p:cNvSpPr>
            <a:spLocks noGrp="1"/>
          </p:cNvSpPr>
          <p:nvPr>
            <p:ph type="title"/>
          </p:nvPr>
        </p:nvSpPr>
        <p:spPr/>
        <p:txBody>
          <a:bodyPr/>
          <a:lstStyle/>
          <a:p>
            <a:r>
              <a:rPr lang="es-EC" b="1" dirty="0">
                <a:solidFill>
                  <a:schemeClr val="tx1"/>
                </a:solidFill>
              </a:rPr>
              <a:t>Estrategia 3:Tour de turismo comunitario</a:t>
            </a:r>
            <a:endParaRPr lang="es-EC" dirty="0">
              <a:solidFill>
                <a:schemeClr val="tx1"/>
              </a:solidFill>
            </a:endParaRPr>
          </a:p>
        </p:txBody>
      </p:sp>
      <p:graphicFrame>
        <p:nvGraphicFramePr>
          <p:cNvPr id="5" name="Tabla 4">
            <a:extLst>
              <a:ext uri="{FF2B5EF4-FFF2-40B4-BE49-F238E27FC236}">
                <a16:creationId xmlns:a16="http://schemas.microsoft.com/office/drawing/2014/main" id="{042B6AF5-0382-4CE3-8CFD-8B30092C7607}"/>
              </a:ext>
            </a:extLst>
          </p:cNvPr>
          <p:cNvGraphicFramePr>
            <a:graphicFrameLocks noGrp="1"/>
          </p:cNvGraphicFramePr>
          <p:nvPr/>
        </p:nvGraphicFramePr>
        <p:xfrm>
          <a:off x="1150462" y="2164239"/>
          <a:ext cx="7651114" cy="3874135"/>
        </p:xfrm>
        <a:graphic>
          <a:graphicData uri="http://schemas.openxmlformats.org/drawingml/2006/table">
            <a:tbl>
              <a:tblPr firstRow="1" firstCol="1" bandRow="1">
                <a:tableStyleId>{5C22544A-7EE6-4342-B048-85BDC9FD1C3A}</a:tableStyleId>
              </a:tblPr>
              <a:tblGrid>
                <a:gridCol w="1374951">
                  <a:extLst>
                    <a:ext uri="{9D8B030D-6E8A-4147-A177-3AD203B41FA5}">
                      <a16:colId xmlns:a16="http://schemas.microsoft.com/office/drawing/2014/main" val="2693136364"/>
                    </a:ext>
                  </a:extLst>
                </a:gridCol>
                <a:gridCol w="2569549">
                  <a:extLst>
                    <a:ext uri="{9D8B030D-6E8A-4147-A177-3AD203B41FA5}">
                      <a16:colId xmlns:a16="http://schemas.microsoft.com/office/drawing/2014/main" val="2848366604"/>
                    </a:ext>
                  </a:extLst>
                </a:gridCol>
                <a:gridCol w="1628997">
                  <a:extLst>
                    <a:ext uri="{9D8B030D-6E8A-4147-A177-3AD203B41FA5}">
                      <a16:colId xmlns:a16="http://schemas.microsoft.com/office/drawing/2014/main" val="4193042545"/>
                    </a:ext>
                  </a:extLst>
                </a:gridCol>
                <a:gridCol w="95671">
                  <a:extLst>
                    <a:ext uri="{9D8B030D-6E8A-4147-A177-3AD203B41FA5}">
                      <a16:colId xmlns:a16="http://schemas.microsoft.com/office/drawing/2014/main" val="2655378781"/>
                    </a:ext>
                  </a:extLst>
                </a:gridCol>
                <a:gridCol w="850052">
                  <a:extLst>
                    <a:ext uri="{9D8B030D-6E8A-4147-A177-3AD203B41FA5}">
                      <a16:colId xmlns:a16="http://schemas.microsoft.com/office/drawing/2014/main" val="2859827906"/>
                    </a:ext>
                  </a:extLst>
                </a:gridCol>
                <a:gridCol w="95671">
                  <a:extLst>
                    <a:ext uri="{9D8B030D-6E8A-4147-A177-3AD203B41FA5}">
                      <a16:colId xmlns:a16="http://schemas.microsoft.com/office/drawing/2014/main" val="877004491"/>
                    </a:ext>
                  </a:extLst>
                </a:gridCol>
                <a:gridCol w="1036223">
                  <a:extLst>
                    <a:ext uri="{9D8B030D-6E8A-4147-A177-3AD203B41FA5}">
                      <a16:colId xmlns:a16="http://schemas.microsoft.com/office/drawing/2014/main" val="3117131014"/>
                    </a:ext>
                  </a:extLst>
                </a:gridCol>
              </a:tblGrid>
              <a:tr h="198120">
                <a:tc>
                  <a:txBody>
                    <a:bodyPr/>
                    <a:lstStyle/>
                    <a:p>
                      <a:pPr algn="ctr">
                        <a:lnSpc>
                          <a:spcPct val="107000"/>
                        </a:lnSpc>
                        <a:spcAft>
                          <a:spcPts val="0"/>
                        </a:spcAft>
                      </a:pPr>
                      <a:r>
                        <a:rPr lang="es-EC" sz="1100">
                          <a:effectLst/>
                        </a:rPr>
                        <a:t>Estrategia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Acciones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Responsables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a:txBody>
                    <a:bodyPr/>
                    <a:lstStyle/>
                    <a:p>
                      <a:pPr algn="ctr">
                        <a:lnSpc>
                          <a:spcPct val="107000"/>
                        </a:lnSpc>
                        <a:spcAft>
                          <a:spcPts val="0"/>
                        </a:spcAft>
                      </a:pPr>
                      <a:r>
                        <a:rPr lang="es-EC" sz="1100">
                          <a:effectLst/>
                        </a:rPr>
                        <a:t>Duración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100">
                          <a:effectLst/>
                        </a:rPr>
                        <a:t>Presupuesto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27599949"/>
                  </a:ext>
                </a:extLst>
              </a:tr>
              <a:tr h="2057400">
                <a:tc>
                  <a:txBody>
                    <a:bodyPr/>
                    <a:lstStyle/>
                    <a:p>
                      <a:pPr algn="ctr">
                        <a:lnSpc>
                          <a:spcPct val="107000"/>
                        </a:lnSpc>
                        <a:spcAft>
                          <a:spcPts val="0"/>
                        </a:spcAft>
                      </a:pPr>
                      <a:r>
                        <a:rPr lang="es-EC" sz="1100">
                          <a:effectLst/>
                        </a:rPr>
                        <a:t>Diseñar un tour turístico que ayude a fomentar el desarrollo en Huaycopungo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nSpc>
                          <a:spcPct val="107000"/>
                        </a:lnSpc>
                        <a:spcAft>
                          <a:spcPts val="0"/>
                        </a:spcAft>
                        <a:buFont typeface="Symbol" panose="05050102010706020507" pitchFamily="18" charset="2"/>
                        <a:buChar char=""/>
                      </a:pPr>
                      <a:r>
                        <a:rPr lang="es-EC" sz="1100">
                          <a:effectLst/>
                        </a:rPr>
                        <a:t>Creación y diseño del Tour.</a:t>
                      </a:r>
                    </a:p>
                    <a:p>
                      <a:pPr marL="342900" lvl="0" indent="-342900">
                        <a:lnSpc>
                          <a:spcPct val="107000"/>
                        </a:lnSpc>
                        <a:spcAft>
                          <a:spcPts val="0"/>
                        </a:spcAft>
                        <a:buFont typeface="Symbol" panose="05050102010706020507" pitchFamily="18" charset="2"/>
                        <a:buChar char=""/>
                      </a:pPr>
                      <a:r>
                        <a:rPr lang="es-EC" sz="1200">
                          <a:effectLst/>
                        </a:rPr>
                        <a:t>Publicidad del tour en página web y redes sociales.</a:t>
                      </a:r>
                      <a:endParaRPr lang="es-EC" sz="1100">
                        <a:effectLst/>
                      </a:endParaRPr>
                    </a:p>
                    <a:p>
                      <a:pPr marL="342900" lvl="0" indent="-342900">
                        <a:lnSpc>
                          <a:spcPct val="107000"/>
                        </a:lnSpc>
                        <a:spcAft>
                          <a:spcPts val="0"/>
                        </a:spcAft>
                        <a:buFont typeface="Symbol" panose="05050102010706020507" pitchFamily="18" charset="2"/>
                        <a:buChar char=""/>
                      </a:pPr>
                      <a:r>
                        <a:rPr lang="es-EC" sz="1200">
                          <a:effectLst/>
                        </a:rPr>
                        <a:t>Diseño de tour en material POP.</a:t>
                      </a:r>
                      <a:endParaRPr lang="es-EC" sz="1100">
                        <a:effectLst/>
                      </a:endParaRPr>
                    </a:p>
                    <a:p>
                      <a:pPr marL="342900" lvl="0" indent="-342900">
                        <a:lnSpc>
                          <a:spcPct val="107000"/>
                        </a:lnSpc>
                        <a:spcAft>
                          <a:spcPts val="0"/>
                        </a:spcAft>
                        <a:buFont typeface="Symbol" panose="05050102010706020507" pitchFamily="18" charset="2"/>
                        <a:buChar char=""/>
                      </a:pPr>
                      <a:r>
                        <a:rPr lang="es-EC" sz="1200">
                          <a:effectLst/>
                        </a:rPr>
                        <a:t>Impresión de publicidad.</a:t>
                      </a:r>
                      <a:endParaRPr lang="es-EC" sz="1100">
                        <a:effectLst/>
                      </a:endParaRPr>
                    </a:p>
                    <a:p>
                      <a:pPr marL="342900" lvl="0" indent="-342900">
                        <a:lnSpc>
                          <a:spcPct val="107000"/>
                        </a:lnSpc>
                        <a:spcAft>
                          <a:spcPts val="0"/>
                        </a:spcAft>
                        <a:buFont typeface="Symbol" panose="05050102010706020507" pitchFamily="18" charset="2"/>
                        <a:buChar char=""/>
                      </a:pPr>
                      <a:r>
                        <a:rPr lang="es-EC" sz="1200">
                          <a:effectLst/>
                        </a:rPr>
                        <a:t>Distribución de material POP.</a:t>
                      </a:r>
                      <a:endParaRPr lang="es-EC" sz="1100">
                        <a:effectLst/>
                      </a:endParaRPr>
                    </a:p>
                    <a:p>
                      <a:pPr marL="342900" lvl="0" indent="-342900">
                        <a:lnSpc>
                          <a:spcPct val="107000"/>
                        </a:lnSpc>
                        <a:spcAft>
                          <a:spcPts val="0"/>
                        </a:spcAft>
                        <a:buFont typeface="Symbol" panose="05050102010706020507" pitchFamily="18" charset="2"/>
                        <a:buChar char=""/>
                      </a:pPr>
                      <a:r>
                        <a:rPr lang="es-EC" sz="1200">
                          <a:effectLst/>
                        </a:rPr>
                        <a:t>Hacer letreros con publicidad.</a:t>
                      </a:r>
                      <a:endParaRPr lang="es-EC" sz="1100">
                        <a:effectLst/>
                      </a:endParaRPr>
                    </a:p>
                    <a:p>
                      <a:pPr marL="342900" lvl="0" indent="-342900">
                        <a:lnSpc>
                          <a:spcPct val="107000"/>
                        </a:lnSpc>
                        <a:spcAft>
                          <a:spcPts val="0"/>
                        </a:spcAft>
                        <a:buFont typeface="Symbol" panose="05050102010706020507" pitchFamily="18" charset="2"/>
                        <a:buChar char=""/>
                      </a:pPr>
                      <a:r>
                        <a:rPr lang="es-EC" sz="1200">
                          <a:effectLst/>
                        </a:rPr>
                        <a:t>Colocar letreros publicitarios.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100">
                          <a:effectLst/>
                        </a:rPr>
                        <a:t>Equipo técnico del GAD munnicipal, MINTUR</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algn="ctr">
                        <a:lnSpc>
                          <a:spcPct val="107000"/>
                        </a:lnSpc>
                        <a:spcAft>
                          <a:spcPts val="0"/>
                        </a:spcAft>
                      </a:pPr>
                      <a:r>
                        <a:rPr lang="es-EC" sz="1100">
                          <a:effectLst/>
                        </a:rPr>
                        <a:t>3 meses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a:txBody>
                    <a:bodyPr/>
                    <a:lstStyle/>
                    <a:p>
                      <a:pPr algn="ctr">
                        <a:lnSpc>
                          <a:spcPct val="107000"/>
                        </a:lnSpc>
                        <a:spcAft>
                          <a:spcPts val="0"/>
                        </a:spcAft>
                      </a:pPr>
                      <a:r>
                        <a:rPr lang="es-EC" sz="1100">
                          <a:effectLst/>
                        </a:rPr>
                        <a:t>$ 325.00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0309602"/>
                  </a:ext>
                </a:extLst>
              </a:tr>
              <a:tr h="1618615">
                <a:tc>
                  <a:txBody>
                    <a:bodyPr/>
                    <a:lstStyle/>
                    <a:p>
                      <a:pPr algn="ctr">
                        <a:lnSpc>
                          <a:spcPct val="107000"/>
                        </a:lnSpc>
                        <a:spcAft>
                          <a:spcPts val="0"/>
                        </a:spcAft>
                      </a:pPr>
                      <a:r>
                        <a:rPr lang="es-EC" sz="1100">
                          <a:effectLst/>
                        </a:rPr>
                        <a:t>Fidelizar a los clientes existentes y nuevos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342900" lvl="0" indent="-342900">
                        <a:lnSpc>
                          <a:spcPct val="107000"/>
                        </a:lnSpc>
                        <a:spcAft>
                          <a:spcPts val="0"/>
                        </a:spcAft>
                        <a:buFont typeface="Symbol" panose="05050102010706020507" pitchFamily="18" charset="2"/>
                        <a:buChar char=""/>
                      </a:pPr>
                      <a:r>
                        <a:rPr lang="es-EC" sz="1100">
                          <a:effectLst/>
                        </a:rPr>
                        <a:t>Realizar propaganda con la imagen de la comunidad.</a:t>
                      </a:r>
                    </a:p>
                    <a:p>
                      <a:pPr marL="342900" lvl="0" indent="-342900">
                        <a:lnSpc>
                          <a:spcPct val="107000"/>
                        </a:lnSpc>
                        <a:spcAft>
                          <a:spcPts val="0"/>
                        </a:spcAft>
                        <a:buFont typeface="Symbol" panose="05050102010706020507" pitchFamily="18" charset="2"/>
                        <a:buChar char=""/>
                      </a:pPr>
                      <a:r>
                        <a:rPr lang="es-EC" sz="1100">
                          <a:effectLst/>
                        </a:rPr>
                        <a:t>Realizar promociones en feriados.</a:t>
                      </a:r>
                    </a:p>
                    <a:p>
                      <a:pPr marL="342900" lvl="0" indent="-342900">
                        <a:lnSpc>
                          <a:spcPct val="107000"/>
                        </a:lnSpc>
                        <a:spcAft>
                          <a:spcPts val="0"/>
                        </a:spcAft>
                        <a:buFont typeface="Symbol" panose="05050102010706020507" pitchFamily="18" charset="2"/>
                        <a:buChar char=""/>
                      </a:pPr>
                      <a:r>
                        <a:rPr lang="es-EC" sz="1100">
                          <a:effectLst/>
                        </a:rPr>
                        <a:t>Aplicar descuentos en los servicios turísticos.</a:t>
                      </a:r>
                    </a:p>
                    <a:p>
                      <a:pPr marL="342900" lvl="0" indent="-342900">
                        <a:lnSpc>
                          <a:spcPct val="107000"/>
                        </a:lnSpc>
                        <a:spcAft>
                          <a:spcPts val="0"/>
                        </a:spcAft>
                        <a:buFont typeface="Symbol" panose="05050102010706020507" pitchFamily="18" charset="2"/>
                        <a:buChar char=""/>
                      </a:pPr>
                      <a:r>
                        <a:rPr lang="es-EC" sz="1100">
                          <a:effectLst/>
                        </a:rPr>
                        <a:t>Brindar estímulos económicos al personal de la planta turística.</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es-EC" sz="1100">
                          <a:effectLst/>
                        </a:rPr>
                        <a:t>Equipo técnico del GAD municipal,  MINTUR</a:t>
                      </a:r>
                    </a:p>
                    <a:p>
                      <a:pPr algn="ctr">
                        <a:lnSpc>
                          <a:spcPct val="107000"/>
                        </a:lnSpc>
                        <a:spcAft>
                          <a:spcPts val="0"/>
                        </a:spcAft>
                      </a:pPr>
                      <a:r>
                        <a:rPr lang="es-EC" sz="1100">
                          <a:effectLst/>
                        </a:rPr>
                        <a:t>Comunidad</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7000"/>
                        </a:lnSpc>
                        <a:spcAft>
                          <a:spcPts val="0"/>
                        </a:spcAft>
                      </a:pPr>
                      <a:r>
                        <a:rPr lang="es-EC" sz="1100">
                          <a:effectLst/>
                        </a:rPr>
                        <a:t>                                    3 meses</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2">
                  <a:txBody>
                    <a:bodyPr/>
                    <a:lstStyle/>
                    <a:p>
                      <a:pPr algn="ctr">
                        <a:lnSpc>
                          <a:spcPct val="107000"/>
                        </a:lnSpc>
                        <a:spcAft>
                          <a:spcPts val="0"/>
                        </a:spcAft>
                      </a:pPr>
                      <a:r>
                        <a:rPr lang="es-EC" sz="1100" dirty="0">
                          <a:effectLst/>
                        </a:rPr>
                        <a:t>    $ 1000,00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C"/>
                    </a:p>
                  </a:txBody>
                  <a:tcPr/>
                </a:tc>
                <a:extLst>
                  <a:ext uri="{0D108BD9-81ED-4DB2-BD59-A6C34878D82A}">
                    <a16:rowId xmlns:a16="http://schemas.microsoft.com/office/drawing/2014/main" val="3357259428"/>
                  </a:ext>
                </a:extLst>
              </a:tr>
            </a:tbl>
          </a:graphicData>
        </a:graphic>
      </p:graphicFrame>
    </p:spTree>
    <p:extLst>
      <p:ext uri="{BB962C8B-B14F-4D97-AF65-F5344CB8AC3E}">
        <p14:creationId xmlns:p14="http://schemas.microsoft.com/office/powerpoint/2010/main" val="25883054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B88661-46CD-4262-AFC8-19D1A6F76A96}"/>
              </a:ext>
            </a:extLst>
          </p:cNvPr>
          <p:cNvSpPr>
            <a:spLocks noGrp="1"/>
          </p:cNvSpPr>
          <p:nvPr>
            <p:ph type="title"/>
          </p:nvPr>
        </p:nvSpPr>
        <p:spPr>
          <a:xfrm>
            <a:off x="677334" y="609600"/>
            <a:ext cx="5327374" cy="1320800"/>
          </a:xfrm>
        </p:spPr>
        <p:txBody>
          <a:bodyPr>
            <a:normAutofit fontScale="90000"/>
          </a:bodyPr>
          <a:lstStyle/>
          <a:p>
            <a:r>
              <a:rPr lang="es-EC" b="1" dirty="0"/>
              <a:t>Diseño del tour turístico</a:t>
            </a:r>
            <a:br>
              <a:rPr lang="es-EC" b="1" dirty="0"/>
            </a:br>
            <a:r>
              <a:rPr lang="es-EC" b="1" dirty="0"/>
              <a:t>Nombre: </a:t>
            </a:r>
            <a:r>
              <a:rPr lang="es-EC" dirty="0"/>
              <a:t>“El encanto del Coraza”</a:t>
            </a:r>
            <a:br>
              <a:rPr lang="es-EC" dirty="0"/>
            </a:br>
            <a:r>
              <a:rPr lang="es-EC" b="1" dirty="0"/>
              <a:t>Slogan: </a:t>
            </a:r>
            <a:r>
              <a:rPr lang="es-EC" dirty="0"/>
              <a:t>La magia a lo desconocido </a:t>
            </a:r>
            <a:br>
              <a:rPr lang="es-EC" dirty="0"/>
            </a:br>
            <a:br>
              <a:rPr lang="es-EC" i="1" dirty="0"/>
            </a:br>
            <a:endParaRPr lang="es-EC" dirty="0"/>
          </a:p>
        </p:txBody>
      </p:sp>
      <p:pic>
        <p:nvPicPr>
          <p:cNvPr id="4" name="Imagen 3" descr="C:\Users\Alexandra Torres\Downloads\Amarillo Pata Animal y Mascotas Logotipo.png">
            <a:extLst>
              <a:ext uri="{FF2B5EF4-FFF2-40B4-BE49-F238E27FC236}">
                <a16:creationId xmlns:a16="http://schemas.microsoft.com/office/drawing/2014/main" id="{5151B19B-68FB-488D-9126-4D2202CA4BE8}"/>
              </a:ext>
            </a:extLst>
          </p:cNvPr>
          <p:cNvPicPr/>
          <p:nvPr/>
        </p:nvPicPr>
        <p:blipFill rotWithShape="1">
          <a:blip r:embed="rId2" cstate="print">
            <a:extLst>
              <a:ext uri="{28A0092B-C50C-407E-A947-70E740481C1C}">
                <a14:useLocalDpi xmlns:a14="http://schemas.microsoft.com/office/drawing/2010/main" val="0"/>
              </a:ext>
            </a:extLst>
          </a:blip>
          <a:srcRect l="25695" t="29167" r="8854" b="35416"/>
          <a:stretch/>
        </p:blipFill>
        <p:spPr bwMode="auto">
          <a:xfrm>
            <a:off x="839725" y="3448717"/>
            <a:ext cx="3590925" cy="2287267"/>
          </a:xfrm>
          <a:prstGeom prst="rect">
            <a:avLst/>
          </a:prstGeom>
          <a:noFill/>
          <a:ln>
            <a:noFill/>
          </a:ln>
          <a:extLst>
            <a:ext uri="{53640926-AAD7-44D8-BBD7-CCE9431645EC}">
              <a14:shadowObscured xmlns:a14="http://schemas.microsoft.com/office/drawing/2010/main"/>
            </a:ext>
          </a:extLst>
        </p:spPr>
      </p:pic>
      <p:pic>
        <p:nvPicPr>
          <p:cNvPr id="5" name="Picture 2" descr="Balsa De Totora - Home | Facebook">
            <a:extLst>
              <a:ext uri="{FF2B5EF4-FFF2-40B4-BE49-F238E27FC236}">
                <a16:creationId xmlns:a16="http://schemas.microsoft.com/office/drawing/2014/main" id="{0FFBC489-6FC3-42BA-8FFA-0E30AA019B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7695" y="5096329"/>
            <a:ext cx="2663686" cy="17589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ABAÑAS BALCÓN DEL LAGO (Otavalo, Ecuador): opiniones, comparación de  precios y fotos del refugio - Tripadvisor">
            <a:extLst>
              <a:ext uri="{FF2B5EF4-FFF2-40B4-BE49-F238E27FC236}">
                <a16:creationId xmlns:a16="http://schemas.microsoft.com/office/drawing/2014/main" id="{8B4FE35E-7784-42DD-B7F7-59FD13C8B2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1381" y="4273330"/>
            <a:ext cx="3595332" cy="258466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Diagrama 6">
            <a:extLst>
              <a:ext uri="{FF2B5EF4-FFF2-40B4-BE49-F238E27FC236}">
                <a16:creationId xmlns:a16="http://schemas.microsoft.com/office/drawing/2014/main" id="{FFC526FE-6240-400A-8274-70DBA3976E5C}"/>
              </a:ext>
            </a:extLst>
          </p:cNvPr>
          <p:cNvGraphicFramePr/>
          <p:nvPr>
            <p:extLst>
              <p:ext uri="{D42A27DB-BD31-4B8C-83A1-F6EECF244321}">
                <p14:modId xmlns:p14="http://schemas.microsoft.com/office/powerpoint/2010/main" val="2052285366"/>
              </p:ext>
            </p:extLst>
          </p:nvPr>
        </p:nvGraphicFramePr>
        <p:xfrm>
          <a:off x="5707695" y="41964"/>
          <a:ext cx="6259018" cy="529221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CuadroTexto 7">
            <a:extLst>
              <a:ext uri="{FF2B5EF4-FFF2-40B4-BE49-F238E27FC236}">
                <a16:creationId xmlns:a16="http://schemas.microsoft.com/office/drawing/2014/main" id="{8F1C10E0-02E7-4256-9B96-86B9E24D1668}"/>
              </a:ext>
            </a:extLst>
          </p:cNvPr>
          <p:cNvSpPr txBox="1"/>
          <p:nvPr/>
        </p:nvSpPr>
        <p:spPr>
          <a:xfrm>
            <a:off x="954157" y="6294783"/>
            <a:ext cx="3476493" cy="646331"/>
          </a:xfrm>
          <a:prstGeom prst="rect">
            <a:avLst/>
          </a:prstGeom>
          <a:noFill/>
        </p:spPr>
        <p:txBody>
          <a:bodyPr wrap="square" rtlCol="0">
            <a:spAutoFit/>
          </a:bodyPr>
          <a:lstStyle/>
          <a:p>
            <a:r>
              <a:rPr lang="es-ES" dirty="0"/>
              <a:t>Apropiado estudio técnico</a:t>
            </a:r>
          </a:p>
          <a:p>
            <a:endParaRPr lang="es-EC" dirty="0"/>
          </a:p>
        </p:txBody>
      </p:sp>
    </p:spTree>
    <p:extLst>
      <p:ext uri="{BB962C8B-B14F-4D97-AF65-F5344CB8AC3E}">
        <p14:creationId xmlns:p14="http://schemas.microsoft.com/office/powerpoint/2010/main" val="30139877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451087-A92F-446C-B768-5F93BF002E36}"/>
              </a:ext>
            </a:extLst>
          </p:cNvPr>
          <p:cNvSpPr>
            <a:spLocks noGrp="1"/>
          </p:cNvSpPr>
          <p:nvPr>
            <p:ph type="title"/>
          </p:nvPr>
        </p:nvSpPr>
        <p:spPr>
          <a:xfrm>
            <a:off x="252799" y="172278"/>
            <a:ext cx="8596668" cy="742122"/>
          </a:xfrm>
        </p:spPr>
        <p:txBody>
          <a:bodyPr>
            <a:normAutofit fontScale="90000"/>
          </a:bodyPr>
          <a:lstStyle/>
          <a:p>
            <a:r>
              <a:rPr lang="es-EC" b="1" dirty="0"/>
              <a:t>Tour turístico: "El</a:t>
            </a:r>
            <a:r>
              <a:rPr lang="es-EC" dirty="0"/>
              <a:t> encanto del Coraza”</a:t>
            </a:r>
            <a:br>
              <a:rPr lang="es-EC" dirty="0"/>
            </a:br>
            <a:br>
              <a:rPr lang="es-EC" b="1" dirty="0"/>
            </a:br>
            <a:endParaRPr lang="es-EC" dirty="0"/>
          </a:p>
        </p:txBody>
      </p:sp>
      <p:graphicFrame>
        <p:nvGraphicFramePr>
          <p:cNvPr id="3" name="Tabla 2">
            <a:extLst>
              <a:ext uri="{FF2B5EF4-FFF2-40B4-BE49-F238E27FC236}">
                <a16:creationId xmlns:a16="http://schemas.microsoft.com/office/drawing/2014/main" id="{296B4516-4A59-44E2-8B2A-735866F27E3B}"/>
              </a:ext>
            </a:extLst>
          </p:cNvPr>
          <p:cNvGraphicFramePr>
            <a:graphicFrameLocks noGrp="1"/>
          </p:cNvGraphicFramePr>
          <p:nvPr>
            <p:extLst>
              <p:ext uri="{D42A27DB-BD31-4B8C-83A1-F6EECF244321}">
                <p14:modId xmlns:p14="http://schemas.microsoft.com/office/powerpoint/2010/main" val="2845739911"/>
              </p:ext>
            </p:extLst>
          </p:nvPr>
        </p:nvGraphicFramePr>
        <p:xfrm>
          <a:off x="0" y="1033694"/>
          <a:ext cx="8596668" cy="5744510"/>
        </p:xfrm>
        <a:graphic>
          <a:graphicData uri="http://schemas.openxmlformats.org/drawingml/2006/table">
            <a:tbl>
              <a:tblPr firstRow="1" firstCol="1" bandRow="1">
                <a:tableStyleId>{5C22544A-7EE6-4342-B048-85BDC9FD1C3A}</a:tableStyleId>
              </a:tblPr>
              <a:tblGrid>
                <a:gridCol w="939267">
                  <a:extLst>
                    <a:ext uri="{9D8B030D-6E8A-4147-A177-3AD203B41FA5}">
                      <a16:colId xmlns:a16="http://schemas.microsoft.com/office/drawing/2014/main" val="939038334"/>
                    </a:ext>
                  </a:extLst>
                </a:gridCol>
                <a:gridCol w="1518775">
                  <a:extLst>
                    <a:ext uri="{9D8B030D-6E8A-4147-A177-3AD203B41FA5}">
                      <a16:colId xmlns:a16="http://schemas.microsoft.com/office/drawing/2014/main" val="2467215115"/>
                    </a:ext>
                  </a:extLst>
                </a:gridCol>
                <a:gridCol w="3783001">
                  <a:extLst>
                    <a:ext uri="{9D8B030D-6E8A-4147-A177-3AD203B41FA5}">
                      <a16:colId xmlns:a16="http://schemas.microsoft.com/office/drawing/2014/main" val="1386755319"/>
                    </a:ext>
                  </a:extLst>
                </a:gridCol>
                <a:gridCol w="1415059">
                  <a:extLst>
                    <a:ext uri="{9D8B030D-6E8A-4147-A177-3AD203B41FA5}">
                      <a16:colId xmlns:a16="http://schemas.microsoft.com/office/drawing/2014/main" val="3561122148"/>
                    </a:ext>
                  </a:extLst>
                </a:gridCol>
                <a:gridCol w="940566">
                  <a:extLst>
                    <a:ext uri="{9D8B030D-6E8A-4147-A177-3AD203B41FA5}">
                      <a16:colId xmlns:a16="http://schemas.microsoft.com/office/drawing/2014/main" val="4165238647"/>
                    </a:ext>
                  </a:extLst>
                </a:gridCol>
              </a:tblGrid>
              <a:tr h="115623">
                <a:tc gridSpan="5">
                  <a:txBody>
                    <a:bodyPr/>
                    <a:lstStyle/>
                    <a:p>
                      <a:pPr algn="ctr">
                        <a:lnSpc>
                          <a:spcPct val="115000"/>
                        </a:lnSpc>
                        <a:spcAft>
                          <a:spcPts val="0"/>
                        </a:spcAft>
                      </a:pPr>
                      <a:r>
                        <a:rPr lang="es-EC" sz="900">
                          <a:effectLst/>
                        </a:rPr>
                        <a:t>Día 1</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780325989"/>
                  </a:ext>
                </a:extLst>
              </a:tr>
              <a:tr h="207459">
                <a:tc>
                  <a:txBody>
                    <a:bodyPr/>
                    <a:lstStyle/>
                    <a:p>
                      <a:pPr algn="ctr">
                        <a:lnSpc>
                          <a:spcPct val="115000"/>
                        </a:lnSpc>
                        <a:spcAft>
                          <a:spcPts val="0"/>
                        </a:spcAft>
                      </a:pPr>
                      <a:r>
                        <a:rPr lang="es-EC" sz="900">
                          <a:effectLst/>
                        </a:rPr>
                        <a:t>Hora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Lugar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Actividades</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Encargado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Duración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extLst>
                  <a:ext uri="{0D108BD9-81ED-4DB2-BD59-A6C34878D82A}">
                    <a16:rowId xmlns:a16="http://schemas.microsoft.com/office/drawing/2014/main" val="3640926807"/>
                  </a:ext>
                </a:extLst>
              </a:tr>
              <a:tr h="436875">
                <a:tc>
                  <a:txBody>
                    <a:bodyPr/>
                    <a:lstStyle/>
                    <a:p>
                      <a:pPr algn="ctr">
                        <a:lnSpc>
                          <a:spcPct val="115000"/>
                        </a:lnSpc>
                        <a:spcAft>
                          <a:spcPts val="0"/>
                        </a:spcAft>
                      </a:pPr>
                      <a:r>
                        <a:rPr lang="es-EC" sz="900">
                          <a:effectLst/>
                        </a:rPr>
                        <a:t>8:00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Cocha Wasi</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Degustar un desayuno con productos de la comunidad. Además, se podrá disfrutar del paisaje y los juegos recreacionales que existen en el lugar.</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Guía local y dueño del restaurante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1 h 30 min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extLst>
                  <a:ext uri="{0D108BD9-81ED-4DB2-BD59-A6C34878D82A}">
                    <a16:rowId xmlns:a16="http://schemas.microsoft.com/office/drawing/2014/main" val="2025812070"/>
                  </a:ext>
                </a:extLst>
              </a:tr>
              <a:tr h="239121">
                <a:tc>
                  <a:txBody>
                    <a:bodyPr/>
                    <a:lstStyle/>
                    <a:p>
                      <a:pPr algn="ctr">
                        <a:lnSpc>
                          <a:spcPct val="115000"/>
                        </a:lnSpc>
                        <a:spcAft>
                          <a:spcPts val="0"/>
                        </a:spcAft>
                      </a:pPr>
                      <a:r>
                        <a:rPr lang="es-EC" sz="900">
                          <a:effectLst/>
                        </a:rPr>
                        <a:t>9:30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Bus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Dirigirse al primer lugar a visitar e ir guiando el trayecto de la ruta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Chofer y Guía local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25 min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extLst>
                  <a:ext uri="{0D108BD9-81ED-4DB2-BD59-A6C34878D82A}">
                    <a16:rowId xmlns:a16="http://schemas.microsoft.com/office/drawing/2014/main" val="2637642162"/>
                  </a:ext>
                </a:extLst>
              </a:tr>
              <a:tr h="327844">
                <a:tc>
                  <a:txBody>
                    <a:bodyPr/>
                    <a:lstStyle/>
                    <a:p>
                      <a:pPr algn="ctr">
                        <a:lnSpc>
                          <a:spcPct val="115000"/>
                        </a:lnSpc>
                        <a:spcAft>
                          <a:spcPts val="0"/>
                        </a:spcAft>
                      </a:pPr>
                      <a:r>
                        <a:rPr lang="es-EC" sz="900">
                          <a:effectLst/>
                        </a:rPr>
                        <a:t>9:55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Cochapungo Huaycopungo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Paseo en balsa totora o lancha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Guía local o quién dirija al grupo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2 h 30 min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extLst>
                  <a:ext uri="{0D108BD9-81ED-4DB2-BD59-A6C34878D82A}">
                    <a16:rowId xmlns:a16="http://schemas.microsoft.com/office/drawing/2014/main" val="3383973061"/>
                  </a:ext>
                </a:extLst>
              </a:tr>
              <a:tr h="239121">
                <a:tc>
                  <a:txBody>
                    <a:bodyPr/>
                    <a:lstStyle/>
                    <a:p>
                      <a:pPr algn="ctr">
                        <a:lnSpc>
                          <a:spcPct val="115000"/>
                        </a:lnSpc>
                        <a:spcAft>
                          <a:spcPts val="0"/>
                        </a:spcAft>
                      </a:pPr>
                      <a:r>
                        <a:rPr lang="es-EC" sz="900">
                          <a:effectLst/>
                        </a:rPr>
                        <a:t>12:25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Bus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Dirigirse al segundo lugar a visitar y entrega de box lunch</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Chofer y Guía local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15 min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extLst>
                  <a:ext uri="{0D108BD9-81ED-4DB2-BD59-A6C34878D82A}">
                    <a16:rowId xmlns:a16="http://schemas.microsoft.com/office/drawing/2014/main" val="1830955297"/>
                  </a:ext>
                </a:extLst>
              </a:tr>
              <a:tr h="327844">
                <a:tc>
                  <a:txBody>
                    <a:bodyPr/>
                    <a:lstStyle/>
                    <a:p>
                      <a:pPr algn="ctr">
                        <a:lnSpc>
                          <a:spcPct val="115000"/>
                        </a:lnSpc>
                        <a:spcAft>
                          <a:spcPts val="0"/>
                        </a:spcAft>
                      </a:pPr>
                      <a:r>
                        <a:rPr lang="es-EC" sz="900">
                          <a:effectLst/>
                        </a:rPr>
                        <a:t>12:40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Lago de San Pablo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Disfrutar de los miradores "El Lechero" y " Mira Lago" y realizar la actividad en el columpio del lago.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Guía local o quién dirija al grupo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2 h 30 min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extLst>
                  <a:ext uri="{0D108BD9-81ED-4DB2-BD59-A6C34878D82A}">
                    <a16:rowId xmlns:a16="http://schemas.microsoft.com/office/drawing/2014/main" val="3514307761"/>
                  </a:ext>
                </a:extLst>
              </a:tr>
              <a:tr h="327844">
                <a:tc>
                  <a:txBody>
                    <a:bodyPr/>
                    <a:lstStyle/>
                    <a:p>
                      <a:pPr algn="ctr">
                        <a:lnSpc>
                          <a:spcPct val="115000"/>
                        </a:lnSpc>
                        <a:spcAft>
                          <a:spcPts val="0"/>
                        </a:spcAft>
                      </a:pPr>
                      <a:r>
                        <a:rPr lang="es-EC" sz="900">
                          <a:effectLst/>
                        </a:rPr>
                        <a:t>15:10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Restaurantes Brisas del Lago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Degustar de la comida típica del lugar con platos a elegir. Sugerencia trucha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Guía local y dueño del restaurante</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1 h 30 min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extLst>
                  <a:ext uri="{0D108BD9-81ED-4DB2-BD59-A6C34878D82A}">
                    <a16:rowId xmlns:a16="http://schemas.microsoft.com/office/drawing/2014/main" val="212863188"/>
                  </a:ext>
                </a:extLst>
              </a:tr>
              <a:tr h="239121">
                <a:tc>
                  <a:txBody>
                    <a:bodyPr/>
                    <a:lstStyle/>
                    <a:p>
                      <a:pPr algn="ctr">
                        <a:lnSpc>
                          <a:spcPct val="115000"/>
                        </a:lnSpc>
                        <a:spcAft>
                          <a:spcPts val="0"/>
                        </a:spcAft>
                      </a:pPr>
                      <a:r>
                        <a:rPr lang="es-EC" sz="900">
                          <a:effectLst/>
                        </a:rPr>
                        <a:t>16:40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Bus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Dirigirse a Totora Sisa y compra de artesanías</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Chofer y Guía local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25 min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extLst>
                  <a:ext uri="{0D108BD9-81ED-4DB2-BD59-A6C34878D82A}">
                    <a16:rowId xmlns:a16="http://schemas.microsoft.com/office/drawing/2014/main" val="2770549457"/>
                  </a:ext>
                </a:extLst>
              </a:tr>
              <a:tr h="327844">
                <a:tc>
                  <a:txBody>
                    <a:bodyPr/>
                    <a:lstStyle/>
                    <a:p>
                      <a:pPr algn="ctr">
                        <a:lnSpc>
                          <a:spcPct val="115000"/>
                        </a:lnSpc>
                        <a:spcAft>
                          <a:spcPts val="0"/>
                        </a:spcAft>
                      </a:pPr>
                      <a:r>
                        <a:rPr lang="es-EC" sz="900">
                          <a:effectLst/>
                        </a:rPr>
                        <a:t>17:05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Totora Sisa</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Taller explicativo para la elaboración de productos a base de la totora y compra de algún producto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dirty="0">
                          <a:effectLst/>
                        </a:rPr>
                        <a:t>Representante de Totora Sisa </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3 h</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extLst>
                  <a:ext uri="{0D108BD9-81ED-4DB2-BD59-A6C34878D82A}">
                    <a16:rowId xmlns:a16="http://schemas.microsoft.com/office/drawing/2014/main" val="2504269025"/>
                  </a:ext>
                </a:extLst>
              </a:tr>
              <a:tr h="239121">
                <a:tc>
                  <a:txBody>
                    <a:bodyPr/>
                    <a:lstStyle/>
                    <a:p>
                      <a:pPr algn="ctr">
                        <a:lnSpc>
                          <a:spcPct val="115000"/>
                        </a:lnSpc>
                        <a:spcAft>
                          <a:spcPts val="0"/>
                        </a:spcAft>
                      </a:pPr>
                      <a:r>
                        <a:rPr lang="es-EC" sz="900">
                          <a:effectLst/>
                        </a:rPr>
                        <a:t>20:05</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Bus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Dirigirse al establecimiento de alojamiento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Chofer y Guía local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2 min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extLst>
                  <a:ext uri="{0D108BD9-81ED-4DB2-BD59-A6C34878D82A}">
                    <a16:rowId xmlns:a16="http://schemas.microsoft.com/office/drawing/2014/main" val="1221209142"/>
                  </a:ext>
                </a:extLst>
              </a:tr>
              <a:tr h="546283">
                <a:tc>
                  <a:txBody>
                    <a:bodyPr/>
                    <a:lstStyle/>
                    <a:p>
                      <a:pPr algn="ctr">
                        <a:lnSpc>
                          <a:spcPct val="115000"/>
                        </a:lnSpc>
                        <a:spcAft>
                          <a:spcPts val="0"/>
                        </a:spcAft>
                      </a:pPr>
                      <a:r>
                        <a:rPr lang="es-EC" sz="900">
                          <a:effectLst/>
                        </a:rPr>
                        <a:t>20:07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Cabañas Balcón del Lago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Acomodación para descansar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dirty="0">
                          <a:effectLst/>
                        </a:rPr>
                        <a:t>Guía local y responsable del establecimiento de alojamiento</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30 min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extLst>
                  <a:ext uri="{0D108BD9-81ED-4DB2-BD59-A6C34878D82A}">
                    <a16:rowId xmlns:a16="http://schemas.microsoft.com/office/drawing/2014/main" val="6583776"/>
                  </a:ext>
                </a:extLst>
              </a:tr>
              <a:tr h="546283">
                <a:tc>
                  <a:txBody>
                    <a:bodyPr/>
                    <a:lstStyle/>
                    <a:p>
                      <a:pPr algn="ctr">
                        <a:lnSpc>
                          <a:spcPct val="115000"/>
                        </a:lnSpc>
                        <a:spcAft>
                          <a:spcPts val="0"/>
                        </a:spcAft>
                      </a:pPr>
                      <a:r>
                        <a:rPr lang="es-EC" sz="900">
                          <a:effectLst/>
                        </a:rPr>
                        <a:t>20:37</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Cabañas Balcón del Lago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Merienda y actividad de integración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Guía local y responsable del establecimiento de alojamiento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1 h 30 min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extLst>
                  <a:ext uri="{0D108BD9-81ED-4DB2-BD59-A6C34878D82A}">
                    <a16:rowId xmlns:a16="http://schemas.microsoft.com/office/drawing/2014/main" val="485054087"/>
                  </a:ext>
                </a:extLst>
              </a:tr>
              <a:tr h="115623">
                <a:tc gridSpan="5">
                  <a:txBody>
                    <a:bodyPr/>
                    <a:lstStyle/>
                    <a:p>
                      <a:pPr algn="ctr">
                        <a:lnSpc>
                          <a:spcPct val="115000"/>
                        </a:lnSpc>
                        <a:spcAft>
                          <a:spcPts val="0"/>
                        </a:spcAft>
                      </a:pPr>
                      <a:r>
                        <a:rPr lang="es-EC" sz="900">
                          <a:effectLst/>
                        </a:rPr>
                        <a:t>Día 2</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108126593"/>
                  </a:ext>
                </a:extLst>
              </a:tr>
              <a:tr h="436875">
                <a:tc>
                  <a:txBody>
                    <a:bodyPr/>
                    <a:lstStyle/>
                    <a:p>
                      <a:pPr algn="ctr">
                        <a:lnSpc>
                          <a:spcPct val="115000"/>
                        </a:lnSpc>
                        <a:spcAft>
                          <a:spcPts val="0"/>
                        </a:spcAft>
                      </a:pPr>
                      <a:r>
                        <a:rPr lang="es-EC" sz="900">
                          <a:effectLst/>
                        </a:rPr>
                        <a:t>8:00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Restaurante la Estación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Desayuno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Guía local y responsable del establecimiento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1 h 30 min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extLst>
                  <a:ext uri="{0D108BD9-81ED-4DB2-BD59-A6C34878D82A}">
                    <a16:rowId xmlns:a16="http://schemas.microsoft.com/office/drawing/2014/main" val="4267318672"/>
                  </a:ext>
                </a:extLst>
              </a:tr>
              <a:tr h="239121">
                <a:tc>
                  <a:txBody>
                    <a:bodyPr/>
                    <a:lstStyle/>
                    <a:p>
                      <a:pPr algn="ctr">
                        <a:lnSpc>
                          <a:spcPct val="115000"/>
                        </a:lnSpc>
                        <a:spcAft>
                          <a:spcPts val="0"/>
                        </a:spcAft>
                      </a:pPr>
                      <a:r>
                        <a:rPr lang="es-EC" sz="900">
                          <a:effectLst/>
                        </a:rPr>
                        <a:t>9:30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Bus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Dirigirse a la comunidad Huaycopungo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Chofer y Guía local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20 min</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extLst>
                  <a:ext uri="{0D108BD9-81ED-4DB2-BD59-A6C34878D82A}">
                    <a16:rowId xmlns:a16="http://schemas.microsoft.com/office/drawing/2014/main" val="1827756811"/>
                  </a:ext>
                </a:extLst>
              </a:tr>
              <a:tr h="436875">
                <a:tc>
                  <a:txBody>
                    <a:bodyPr/>
                    <a:lstStyle/>
                    <a:p>
                      <a:pPr algn="ctr">
                        <a:lnSpc>
                          <a:spcPct val="115000"/>
                        </a:lnSpc>
                        <a:spcAft>
                          <a:spcPts val="0"/>
                        </a:spcAft>
                      </a:pPr>
                      <a:r>
                        <a:rPr lang="es-EC" sz="900">
                          <a:effectLst/>
                        </a:rPr>
                        <a:t>9:50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Villagrán Pugro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Explicación del valor cultural de lugar, debido a que en la antigüedad fue un centro ceremonial sagrado para los pobladores nativos </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Guía local o quién dirija al grupo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dirty="0">
                          <a:effectLst/>
                        </a:rPr>
                        <a:t>2 h </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extLst>
                  <a:ext uri="{0D108BD9-81ED-4DB2-BD59-A6C34878D82A}">
                    <a16:rowId xmlns:a16="http://schemas.microsoft.com/office/drawing/2014/main" val="3548598997"/>
                  </a:ext>
                </a:extLst>
              </a:tr>
              <a:tr h="239121">
                <a:tc>
                  <a:txBody>
                    <a:bodyPr/>
                    <a:lstStyle/>
                    <a:p>
                      <a:pPr algn="ctr">
                        <a:lnSpc>
                          <a:spcPct val="115000"/>
                        </a:lnSpc>
                        <a:spcAft>
                          <a:spcPts val="0"/>
                        </a:spcAft>
                      </a:pPr>
                      <a:r>
                        <a:rPr lang="es-EC" sz="900">
                          <a:effectLst/>
                        </a:rPr>
                        <a:t>11:50</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Comunidad Huaycopungo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dirty="0">
                          <a:effectLst/>
                        </a:rPr>
                        <a:t>Despedida con preparación de rituales y un almuerzo organizado por la comunidad</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a:effectLst/>
                        </a:rPr>
                        <a:t>Comunidad Huaycopungo</a:t>
                      </a:r>
                      <a:endParaRPr lang="es-EC" sz="90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tc>
                  <a:txBody>
                    <a:bodyPr/>
                    <a:lstStyle/>
                    <a:p>
                      <a:pPr algn="ctr">
                        <a:lnSpc>
                          <a:spcPct val="115000"/>
                        </a:lnSpc>
                        <a:spcAft>
                          <a:spcPts val="0"/>
                        </a:spcAft>
                      </a:pPr>
                      <a:r>
                        <a:rPr lang="es-EC" sz="900" dirty="0">
                          <a:effectLst/>
                        </a:rPr>
                        <a:t>3 h</a:t>
                      </a:r>
                      <a:endParaRPr lang="es-EC" sz="900" dirty="0">
                        <a:effectLst/>
                        <a:latin typeface="Calibri" panose="020F0502020204030204" pitchFamily="34" charset="0"/>
                        <a:ea typeface="Calibri" panose="020F0502020204030204" pitchFamily="34" charset="0"/>
                        <a:cs typeface="Times New Roman" panose="02020603050405020304" pitchFamily="18" charset="0"/>
                      </a:endParaRPr>
                    </a:p>
                  </a:txBody>
                  <a:tcPr marL="29011" marR="29011" marT="0" marB="0"/>
                </a:tc>
                <a:extLst>
                  <a:ext uri="{0D108BD9-81ED-4DB2-BD59-A6C34878D82A}">
                    <a16:rowId xmlns:a16="http://schemas.microsoft.com/office/drawing/2014/main" val="1425547650"/>
                  </a:ext>
                </a:extLst>
              </a:tr>
            </a:tbl>
          </a:graphicData>
        </a:graphic>
      </p:graphicFrame>
      <p:pic>
        <p:nvPicPr>
          <p:cNvPr id="7" name="Imagen 6">
            <a:extLst>
              <a:ext uri="{FF2B5EF4-FFF2-40B4-BE49-F238E27FC236}">
                <a16:creationId xmlns:a16="http://schemas.microsoft.com/office/drawing/2014/main" id="{04462CC3-7400-471F-BABA-16338839EEBC}"/>
              </a:ext>
            </a:extLst>
          </p:cNvPr>
          <p:cNvPicPr/>
          <p:nvPr/>
        </p:nvPicPr>
        <p:blipFill rotWithShape="1">
          <a:blip r:embed="rId2" cstate="print">
            <a:extLst>
              <a:ext uri="{28A0092B-C50C-407E-A947-70E740481C1C}">
                <a14:useLocalDpi xmlns:a14="http://schemas.microsoft.com/office/drawing/2010/main" val="0"/>
              </a:ext>
            </a:extLst>
          </a:blip>
          <a:srcRect l="379" r="379"/>
          <a:stretch/>
        </p:blipFill>
        <p:spPr bwMode="auto">
          <a:xfrm>
            <a:off x="8596668" y="1111737"/>
            <a:ext cx="3313044" cy="5236596"/>
          </a:xfrm>
          <a:prstGeom prst="rect">
            <a:avLst/>
          </a:prstGeom>
          <a:ln>
            <a:solidFill>
              <a:schemeClr val="tx1"/>
            </a:solidFill>
          </a:ln>
          <a:extLst>
            <a:ext uri="{53640926-AAD7-44D8-BBD7-CCE9431645EC}">
              <a14:shadowObscured xmlns:a14="http://schemas.microsoft.com/office/drawing/2010/main"/>
            </a:ext>
          </a:extLst>
        </p:spPr>
      </p:pic>
      <p:sp>
        <p:nvSpPr>
          <p:cNvPr id="5" name="CuadroTexto 4">
            <a:extLst>
              <a:ext uri="{FF2B5EF4-FFF2-40B4-BE49-F238E27FC236}">
                <a16:creationId xmlns:a16="http://schemas.microsoft.com/office/drawing/2014/main" id="{3A8290F8-BADD-4647-8684-D5D7ADBB7F75}"/>
              </a:ext>
            </a:extLst>
          </p:cNvPr>
          <p:cNvSpPr txBox="1"/>
          <p:nvPr/>
        </p:nvSpPr>
        <p:spPr>
          <a:xfrm>
            <a:off x="9047354" y="373073"/>
            <a:ext cx="2319131" cy="369332"/>
          </a:xfrm>
          <a:prstGeom prst="rect">
            <a:avLst/>
          </a:prstGeom>
          <a:noFill/>
        </p:spPr>
        <p:txBody>
          <a:bodyPr wrap="square" rtlCol="0">
            <a:spAutoFit/>
          </a:bodyPr>
          <a:lstStyle/>
          <a:p>
            <a:endParaRPr lang="es-EC" dirty="0"/>
          </a:p>
        </p:txBody>
      </p:sp>
      <p:sp>
        <p:nvSpPr>
          <p:cNvPr id="6" name="Rectángulo 5">
            <a:extLst>
              <a:ext uri="{FF2B5EF4-FFF2-40B4-BE49-F238E27FC236}">
                <a16:creationId xmlns:a16="http://schemas.microsoft.com/office/drawing/2014/main" id="{E04E795A-098F-4C09-B67F-045444877EAC}"/>
              </a:ext>
            </a:extLst>
          </p:cNvPr>
          <p:cNvSpPr/>
          <p:nvPr/>
        </p:nvSpPr>
        <p:spPr>
          <a:xfrm>
            <a:off x="8737957" y="458930"/>
            <a:ext cx="2826415" cy="566950"/>
          </a:xfrm>
          <a:prstGeom prst="rect">
            <a:avLst/>
          </a:prstGeom>
        </p:spPr>
        <p:txBody>
          <a:bodyPr wrap="none">
            <a:spAutoFit/>
          </a:bodyPr>
          <a:lstStyle/>
          <a:p>
            <a:pPr algn="just">
              <a:lnSpc>
                <a:spcPct val="200000"/>
              </a:lnSpc>
              <a:spcAft>
                <a:spcPts val="0"/>
              </a:spcAft>
            </a:pPr>
            <a:r>
              <a:rPr lang="es-EC" b="1" i="1" dirty="0">
                <a:latin typeface="Arial" panose="020B0604020202020204" pitchFamily="34" charset="0"/>
                <a:ea typeface="Calibri" panose="020F0502020204030204" pitchFamily="34" charset="0"/>
                <a:cs typeface="Times New Roman" panose="02020603050405020304" pitchFamily="18" charset="0"/>
              </a:rPr>
              <a:t>Mapa de la ruta turística</a:t>
            </a:r>
            <a:endParaRPr lang="es-EC"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9093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832CEA-8F6E-4F00-9523-ABE3E0CFD166}"/>
              </a:ext>
            </a:extLst>
          </p:cNvPr>
          <p:cNvSpPr>
            <a:spLocks noGrp="1"/>
          </p:cNvSpPr>
          <p:nvPr>
            <p:ph type="title"/>
          </p:nvPr>
        </p:nvSpPr>
        <p:spPr/>
        <p:txBody>
          <a:bodyPr/>
          <a:lstStyle/>
          <a:p>
            <a:r>
              <a:rPr lang="es-ES" b="1" dirty="0"/>
              <a:t>CONCLUSIONES</a:t>
            </a:r>
            <a:br>
              <a:rPr lang="es-EC" b="1" dirty="0"/>
            </a:br>
            <a:endParaRPr lang="es-EC" dirty="0"/>
          </a:p>
        </p:txBody>
      </p:sp>
      <p:graphicFrame>
        <p:nvGraphicFramePr>
          <p:cNvPr id="3" name="Diagrama 2">
            <a:extLst>
              <a:ext uri="{FF2B5EF4-FFF2-40B4-BE49-F238E27FC236}">
                <a16:creationId xmlns:a16="http://schemas.microsoft.com/office/drawing/2014/main" id="{4D753BA4-A259-45B5-88D9-12EE0D1152F5}"/>
              </a:ext>
            </a:extLst>
          </p:cNvPr>
          <p:cNvGraphicFramePr/>
          <p:nvPr>
            <p:extLst>
              <p:ext uri="{D42A27DB-BD31-4B8C-83A1-F6EECF244321}">
                <p14:modId xmlns:p14="http://schemas.microsoft.com/office/powerpoint/2010/main" val="3018713054"/>
              </p:ext>
            </p:extLst>
          </p:nvPr>
        </p:nvGraphicFramePr>
        <p:xfrm>
          <a:off x="304800" y="1258957"/>
          <a:ext cx="11701670" cy="5340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569602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3F984AD-D89B-4C86-98A4-6BF101563C7B}"/>
              </a:ext>
            </a:extLst>
          </p:cNvPr>
          <p:cNvSpPr>
            <a:spLocks noGrp="1"/>
          </p:cNvSpPr>
          <p:nvPr>
            <p:ph type="title"/>
          </p:nvPr>
        </p:nvSpPr>
        <p:spPr/>
        <p:txBody>
          <a:bodyPr/>
          <a:lstStyle/>
          <a:p>
            <a:r>
              <a:rPr lang="es-ES" b="1" dirty="0"/>
              <a:t>RECOMENDACIONES</a:t>
            </a:r>
            <a:br>
              <a:rPr lang="es-EC" b="1" dirty="0"/>
            </a:br>
            <a:endParaRPr lang="es-EC" dirty="0"/>
          </a:p>
        </p:txBody>
      </p:sp>
      <p:graphicFrame>
        <p:nvGraphicFramePr>
          <p:cNvPr id="3" name="Diagrama 2">
            <a:extLst>
              <a:ext uri="{FF2B5EF4-FFF2-40B4-BE49-F238E27FC236}">
                <a16:creationId xmlns:a16="http://schemas.microsoft.com/office/drawing/2014/main" id="{CFF41FE2-D3EE-4D29-BEE5-3B66F6B8F0BB}"/>
              </a:ext>
            </a:extLst>
          </p:cNvPr>
          <p:cNvGraphicFramePr/>
          <p:nvPr>
            <p:extLst>
              <p:ext uri="{D42A27DB-BD31-4B8C-83A1-F6EECF244321}">
                <p14:modId xmlns:p14="http://schemas.microsoft.com/office/powerpoint/2010/main" val="814226557"/>
              </p:ext>
            </p:extLst>
          </p:nvPr>
        </p:nvGraphicFramePr>
        <p:xfrm>
          <a:off x="304800" y="1258957"/>
          <a:ext cx="11701670" cy="53406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7564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0FB9CF-86AA-4386-B1CB-E9EA76F2C67F}"/>
              </a:ext>
            </a:extLst>
          </p:cNvPr>
          <p:cNvSpPr>
            <a:spLocks noGrp="1"/>
          </p:cNvSpPr>
          <p:nvPr>
            <p:ph type="title"/>
          </p:nvPr>
        </p:nvSpPr>
        <p:spPr/>
        <p:txBody>
          <a:bodyPr/>
          <a:lstStyle/>
          <a:p>
            <a:r>
              <a:rPr lang="es-EC" dirty="0">
                <a:solidFill>
                  <a:schemeClr val="tx1"/>
                </a:solidFill>
              </a:rPr>
              <a:t>OBJETIVOS</a:t>
            </a:r>
            <a:r>
              <a:rPr lang="es-EC" dirty="0"/>
              <a:t> </a:t>
            </a:r>
          </a:p>
        </p:txBody>
      </p:sp>
      <p:graphicFrame>
        <p:nvGraphicFramePr>
          <p:cNvPr id="3" name="Diagrama 2">
            <a:extLst>
              <a:ext uri="{FF2B5EF4-FFF2-40B4-BE49-F238E27FC236}">
                <a16:creationId xmlns:a16="http://schemas.microsoft.com/office/drawing/2014/main" id="{9053552D-9C34-49C6-BAC5-E0CCED199CFB}"/>
              </a:ext>
            </a:extLst>
          </p:cNvPr>
          <p:cNvGraphicFramePr/>
          <p:nvPr>
            <p:extLst>
              <p:ext uri="{D42A27DB-BD31-4B8C-83A1-F6EECF244321}">
                <p14:modId xmlns:p14="http://schemas.microsoft.com/office/powerpoint/2010/main" val="4125802745"/>
              </p:ext>
            </p:extLst>
          </p:nvPr>
        </p:nvGraphicFramePr>
        <p:xfrm>
          <a:off x="5499652" y="1643270"/>
          <a:ext cx="4660348" cy="4495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a:extLst>
              <a:ext uri="{FF2B5EF4-FFF2-40B4-BE49-F238E27FC236}">
                <a16:creationId xmlns:a16="http://schemas.microsoft.com/office/drawing/2014/main" id="{98DAF2B4-7019-4FDA-8F9E-E8E50AAC69B7}"/>
              </a:ext>
            </a:extLst>
          </p:cNvPr>
          <p:cNvSpPr/>
          <p:nvPr/>
        </p:nvSpPr>
        <p:spPr>
          <a:xfrm>
            <a:off x="185530" y="5088980"/>
            <a:ext cx="6096000" cy="1477328"/>
          </a:xfrm>
          <a:prstGeom prst="rect">
            <a:avLst/>
          </a:prstGeom>
        </p:spPr>
        <p:txBody>
          <a:bodyPr>
            <a:spAutoFit/>
          </a:bodyPr>
          <a:lstStyle/>
          <a:p>
            <a:r>
              <a:rPr lang="es-EC" dirty="0">
                <a:latin typeface="Arial" panose="020B0604020202020204" pitchFamily="34" charset="0"/>
                <a:ea typeface="Calibri" panose="020F0502020204030204" pitchFamily="34" charset="0"/>
              </a:rPr>
              <a:t>Analizar el turismo comunitario como alternativa para el desarrollo local en la comunidad de </a:t>
            </a:r>
            <a:r>
              <a:rPr lang="es-EC" dirty="0" err="1">
                <a:latin typeface="Arial" panose="020B0604020202020204" pitchFamily="34" charset="0"/>
                <a:ea typeface="Calibri" panose="020F0502020204030204" pitchFamily="34" charset="0"/>
              </a:rPr>
              <a:t>Huaycopungo</a:t>
            </a:r>
            <a:r>
              <a:rPr lang="es-EC" dirty="0">
                <a:latin typeface="Arial" panose="020B0604020202020204" pitchFamily="34" charset="0"/>
                <a:ea typeface="Calibri" panose="020F0502020204030204" pitchFamily="34" charset="0"/>
              </a:rPr>
              <a:t> mediante la descripción de los factores económicos, ambientales y socio-culturales, proponiendo estrategias enfocadas a la mejora de la actividad turística</a:t>
            </a:r>
            <a:endParaRPr lang="es-EC" dirty="0"/>
          </a:p>
        </p:txBody>
      </p:sp>
      <p:pic>
        <p:nvPicPr>
          <p:cNvPr id="1026" name="Picture 2" descr="Objetivos Generales y Específicos -">
            <a:extLst>
              <a:ext uri="{FF2B5EF4-FFF2-40B4-BE49-F238E27FC236}">
                <a16:creationId xmlns:a16="http://schemas.microsoft.com/office/drawing/2014/main" id="{68E33A92-B7B6-41DF-A662-F110E0FF38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243" y="1270000"/>
            <a:ext cx="4543425" cy="3657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611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4">
            <a:extLst>
              <a:ext uri="{FF2B5EF4-FFF2-40B4-BE49-F238E27FC236}">
                <a16:creationId xmlns:a16="http://schemas.microsoft.com/office/drawing/2014/main" id="{FBC7E3F4-8EBD-4C68-825F-760D995623C6}"/>
              </a:ext>
            </a:extLst>
          </p:cNvPr>
          <p:cNvSpPr>
            <a:spLocks noGrp="1"/>
          </p:cNvSpPr>
          <p:nvPr>
            <p:ph type="title"/>
          </p:nvPr>
        </p:nvSpPr>
        <p:spPr/>
        <p:txBody>
          <a:bodyPr/>
          <a:lstStyle/>
          <a:p>
            <a:r>
              <a:rPr lang="es-EC" dirty="0">
                <a:solidFill>
                  <a:schemeClr val="tx1"/>
                </a:solidFill>
              </a:rPr>
              <a:t>MARCO TEÓRICO </a:t>
            </a:r>
          </a:p>
        </p:txBody>
      </p:sp>
      <p:sp>
        <p:nvSpPr>
          <p:cNvPr id="4" name="Marcador de contenido 3">
            <a:extLst>
              <a:ext uri="{FF2B5EF4-FFF2-40B4-BE49-F238E27FC236}">
                <a16:creationId xmlns:a16="http://schemas.microsoft.com/office/drawing/2014/main" id="{8AE95580-B5A9-4084-9EC3-6650F068CDAF}"/>
              </a:ext>
            </a:extLst>
          </p:cNvPr>
          <p:cNvSpPr>
            <a:spLocks noGrp="1"/>
          </p:cNvSpPr>
          <p:nvPr>
            <p:ph idx="1"/>
          </p:nvPr>
        </p:nvSpPr>
        <p:spPr/>
        <p:txBody>
          <a:bodyPr/>
          <a:lstStyle/>
          <a:p>
            <a:r>
              <a:rPr lang="es-EC" b="1" dirty="0"/>
              <a:t>Teoría del Desarrollo Sostenible y local </a:t>
            </a:r>
          </a:p>
          <a:p>
            <a:endParaRPr lang="es-EC" b="1" dirty="0"/>
          </a:p>
          <a:p>
            <a:endParaRPr lang="es-EC" b="1" dirty="0"/>
          </a:p>
          <a:p>
            <a:endParaRPr lang="es-EC" b="1" dirty="0"/>
          </a:p>
          <a:p>
            <a:endParaRPr lang="es-EC" dirty="0"/>
          </a:p>
        </p:txBody>
      </p:sp>
      <p:graphicFrame>
        <p:nvGraphicFramePr>
          <p:cNvPr id="7" name="Diagrama 6">
            <a:extLst>
              <a:ext uri="{FF2B5EF4-FFF2-40B4-BE49-F238E27FC236}">
                <a16:creationId xmlns:a16="http://schemas.microsoft.com/office/drawing/2014/main" id="{5D9E120B-4BDC-429C-85B8-D472EF8675FF}"/>
              </a:ext>
            </a:extLst>
          </p:cNvPr>
          <p:cNvGraphicFramePr/>
          <p:nvPr>
            <p:extLst>
              <p:ext uri="{D42A27DB-BD31-4B8C-83A1-F6EECF244321}">
                <p14:modId xmlns:p14="http://schemas.microsoft.com/office/powerpoint/2010/main" val="2313636625"/>
              </p:ext>
            </p:extLst>
          </p:nvPr>
        </p:nvGraphicFramePr>
        <p:xfrm>
          <a:off x="5473147" y="1311965"/>
          <a:ext cx="6506817" cy="5115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descr="Pilares del desarrollo sostenible">
            <a:extLst>
              <a:ext uri="{FF2B5EF4-FFF2-40B4-BE49-F238E27FC236}">
                <a16:creationId xmlns:a16="http://schemas.microsoft.com/office/drawing/2014/main" id="{FD3ABCEB-121C-4A61-AADD-77F5BC6C770D}"/>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677334" y="2854074"/>
            <a:ext cx="4357047" cy="3085687"/>
          </a:xfrm>
          <a:prstGeom prst="rect">
            <a:avLst/>
          </a:prstGeom>
          <a:noFill/>
          <a:ln>
            <a:noFill/>
          </a:ln>
        </p:spPr>
      </p:pic>
    </p:spTree>
    <p:extLst>
      <p:ext uri="{BB962C8B-B14F-4D97-AF65-F5344CB8AC3E}">
        <p14:creationId xmlns:p14="http://schemas.microsoft.com/office/powerpoint/2010/main" val="4228820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20772E-53A6-4603-BF9B-47714588A9CC}"/>
              </a:ext>
            </a:extLst>
          </p:cNvPr>
          <p:cNvSpPr>
            <a:spLocks noGrp="1"/>
          </p:cNvSpPr>
          <p:nvPr>
            <p:ph type="title"/>
          </p:nvPr>
        </p:nvSpPr>
        <p:spPr>
          <a:xfrm>
            <a:off x="664081" y="409575"/>
            <a:ext cx="10189449" cy="1320800"/>
          </a:xfrm>
        </p:spPr>
        <p:txBody>
          <a:bodyPr>
            <a:normAutofit fontScale="90000"/>
          </a:bodyPr>
          <a:lstStyle/>
          <a:p>
            <a:r>
              <a:rPr lang="es-EC" dirty="0"/>
              <a:t>Organización Mundial de Turismo </a:t>
            </a:r>
            <a:r>
              <a:rPr lang="es-ES" dirty="0"/>
              <a:t>(OMT, 2011)</a:t>
            </a:r>
            <a:r>
              <a:rPr lang="es-EC" dirty="0"/>
              <a:t> las dimensiones que debe satisfacer el turismo sostenible</a:t>
            </a:r>
          </a:p>
        </p:txBody>
      </p:sp>
      <p:graphicFrame>
        <p:nvGraphicFramePr>
          <p:cNvPr id="4" name="Marcador de contenido 3">
            <a:extLst>
              <a:ext uri="{FF2B5EF4-FFF2-40B4-BE49-F238E27FC236}">
                <a16:creationId xmlns:a16="http://schemas.microsoft.com/office/drawing/2014/main" id="{5083AF25-E511-4B1B-A058-FAF30CBE3FE2}"/>
              </a:ext>
            </a:extLst>
          </p:cNvPr>
          <p:cNvGraphicFramePr>
            <a:graphicFrameLocks noGrp="1"/>
          </p:cNvGraphicFramePr>
          <p:nvPr>
            <p:ph idx="4294967295"/>
            <p:extLst>
              <p:ext uri="{D42A27DB-BD31-4B8C-83A1-F6EECF244321}">
                <p14:modId xmlns:p14="http://schemas.microsoft.com/office/powerpoint/2010/main" val="1032648135"/>
              </p:ext>
            </p:extLst>
          </p:nvPr>
        </p:nvGraphicFramePr>
        <p:xfrm>
          <a:off x="940904" y="1546087"/>
          <a:ext cx="9063038" cy="5127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8649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50F537-4518-4249-A367-7DFA6227A1AA}"/>
              </a:ext>
            </a:extLst>
          </p:cNvPr>
          <p:cNvSpPr>
            <a:spLocks noGrp="1"/>
          </p:cNvSpPr>
          <p:nvPr>
            <p:ph type="title"/>
          </p:nvPr>
        </p:nvSpPr>
        <p:spPr/>
        <p:txBody>
          <a:bodyPr/>
          <a:lstStyle/>
          <a:p>
            <a:r>
              <a:rPr lang="es-EC" dirty="0">
                <a:solidFill>
                  <a:schemeClr val="tx1"/>
                </a:solidFill>
              </a:rPr>
              <a:t>MARCO REFERENCIAL </a:t>
            </a:r>
          </a:p>
        </p:txBody>
      </p:sp>
      <p:pic>
        <p:nvPicPr>
          <p:cNvPr id="3" name="Imagen 2">
            <a:extLst>
              <a:ext uri="{FF2B5EF4-FFF2-40B4-BE49-F238E27FC236}">
                <a16:creationId xmlns:a16="http://schemas.microsoft.com/office/drawing/2014/main" id="{B24E1789-407B-446E-BBE8-B20D88E398C1}"/>
              </a:ext>
            </a:extLst>
          </p:cNvPr>
          <p:cNvPicPr/>
          <p:nvPr/>
        </p:nvPicPr>
        <p:blipFill>
          <a:blip r:embed="rId2"/>
          <a:stretch>
            <a:fillRect/>
          </a:stretch>
        </p:blipFill>
        <p:spPr>
          <a:xfrm>
            <a:off x="677334" y="1577008"/>
            <a:ext cx="6771861" cy="4147930"/>
          </a:xfrm>
          <a:prstGeom prst="rect">
            <a:avLst/>
          </a:prstGeom>
        </p:spPr>
      </p:pic>
      <p:sp>
        <p:nvSpPr>
          <p:cNvPr id="4" name="Rectángulo 3">
            <a:extLst>
              <a:ext uri="{FF2B5EF4-FFF2-40B4-BE49-F238E27FC236}">
                <a16:creationId xmlns:a16="http://schemas.microsoft.com/office/drawing/2014/main" id="{FCEC3C38-1D47-4CB2-8CCF-BCD1A939A404}"/>
              </a:ext>
            </a:extLst>
          </p:cNvPr>
          <p:cNvSpPr/>
          <p:nvPr/>
        </p:nvSpPr>
        <p:spPr>
          <a:xfrm>
            <a:off x="1113183" y="5724938"/>
            <a:ext cx="6096000" cy="566950"/>
          </a:xfrm>
          <a:prstGeom prst="rect">
            <a:avLst/>
          </a:prstGeom>
        </p:spPr>
        <p:txBody>
          <a:bodyPr>
            <a:spAutoFit/>
          </a:bodyPr>
          <a:lstStyle/>
          <a:p>
            <a:pPr algn="just">
              <a:lnSpc>
                <a:spcPct val="200000"/>
              </a:lnSpc>
              <a:spcAft>
                <a:spcPts val="800"/>
              </a:spcAft>
            </a:pPr>
            <a:r>
              <a:rPr lang="es-EC" b="1" dirty="0">
                <a:latin typeface="Arial" panose="020B0604020202020204" pitchFamily="34" charset="0"/>
                <a:ea typeface="Calibri" panose="020F0502020204030204" pitchFamily="34" charset="0"/>
                <a:cs typeface="Times New Roman" panose="02020603050405020304" pitchFamily="18" charset="0"/>
              </a:rPr>
              <a:t>Turismo Comunitario de la Comuna 23 de Noviembre</a:t>
            </a:r>
            <a:endParaRPr lang="es-EC"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ángulo 4">
            <a:extLst>
              <a:ext uri="{FF2B5EF4-FFF2-40B4-BE49-F238E27FC236}">
                <a16:creationId xmlns:a16="http://schemas.microsoft.com/office/drawing/2014/main" id="{06D7F954-28F4-4F0B-BEFD-E4E8CB0EEFBF}"/>
              </a:ext>
            </a:extLst>
          </p:cNvPr>
          <p:cNvSpPr/>
          <p:nvPr/>
        </p:nvSpPr>
        <p:spPr>
          <a:xfrm>
            <a:off x="2162077" y="6323014"/>
            <a:ext cx="2813591" cy="369332"/>
          </a:xfrm>
          <a:prstGeom prst="rect">
            <a:avLst/>
          </a:prstGeom>
        </p:spPr>
        <p:txBody>
          <a:bodyPr wrap="none">
            <a:spAutoFit/>
          </a:bodyPr>
          <a:lstStyle/>
          <a:p>
            <a:r>
              <a:rPr lang="es-EC" dirty="0">
                <a:latin typeface="Arial" panose="020B0604020202020204" pitchFamily="34" charset="0"/>
                <a:ea typeface="Calibri" panose="020F0502020204030204" pitchFamily="34" charset="0"/>
              </a:rPr>
              <a:t>Bravo y Zambrano</a:t>
            </a:r>
            <a:r>
              <a:rPr lang="es-ES" dirty="0">
                <a:latin typeface="Arial" panose="020B0604020202020204" pitchFamily="34" charset="0"/>
                <a:ea typeface="Calibri" panose="020F0502020204030204" pitchFamily="34" charset="0"/>
              </a:rPr>
              <a:t> (2017)</a:t>
            </a:r>
            <a:endParaRPr lang="es-EC" dirty="0"/>
          </a:p>
        </p:txBody>
      </p:sp>
      <p:pic>
        <p:nvPicPr>
          <p:cNvPr id="6" name="Imagen 5">
            <a:extLst>
              <a:ext uri="{FF2B5EF4-FFF2-40B4-BE49-F238E27FC236}">
                <a16:creationId xmlns:a16="http://schemas.microsoft.com/office/drawing/2014/main" id="{921B1A25-6A2B-4A89-9BFA-FF9F35D7A776}"/>
              </a:ext>
            </a:extLst>
          </p:cNvPr>
          <p:cNvPicPr/>
          <p:nvPr/>
        </p:nvPicPr>
        <p:blipFill>
          <a:blip r:embed="rId3"/>
          <a:stretch>
            <a:fillRect/>
          </a:stretch>
        </p:blipFill>
        <p:spPr>
          <a:xfrm>
            <a:off x="7949440" y="1400768"/>
            <a:ext cx="3725725" cy="4019371"/>
          </a:xfrm>
          <a:prstGeom prst="rect">
            <a:avLst/>
          </a:prstGeom>
        </p:spPr>
      </p:pic>
      <p:sp>
        <p:nvSpPr>
          <p:cNvPr id="7" name="CuadroTexto 6">
            <a:extLst>
              <a:ext uri="{FF2B5EF4-FFF2-40B4-BE49-F238E27FC236}">
                <a16:creationId xmlns:a16="http://schemas.microsoft.com/office/drawing/2014/main" id="{5E9B67F6-DC74-477D-8E2A-DB9F1F85C6F8}"/>
              </a:ext>
            </a:extLst>
          </p:cNvPr>
          <p:cNvSpPr txBox="1"/>
          <p:nvPr/>
        </p:nvSpPr>
        <p:spPr>
          <a:xfrm>
            <a:off x="8415130" y="5976730"/>
            <a:ext cx="2663687" cy="369332"/>
          </a:xfrm>
          <a:prstGeom prst="rect">
            <a:avLst/>
          </a:prstGeom>
          <a:noFill/>
        </p:spPr>
        <p:txBody>
          <a:bodyPr wrap="square" rtlCol="0">
            <a:spAutoFit/>
          </a:bodyPr>
          <a:lstStyle/>
          <a:p>
            <a:r>
              <a:rPr lang="es-EC" dirty="0"/>
              <a:t>Fundación CODESPA</a:t>
            </a:r>
          </a:p>
        </p:txBody>
      </p:sp>
    </p:spTree>
    <p:extLst>
      <p:ext uri="{BB962C8B-B14F-4D97-AF65-F5344CB8AC3E}">
        <p14:creationId xmlns:p14="http://schemas.microsoft.com/office/powerpoint/2010/main" val="3552434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6798EB-880B-4F02-9411-E1307D8421ED}"/>
              </a:ext>
            </a:extLst>
          </p:cNvPr>
          <p:cNvSpPr>
            <a:spLocks noGrp="1"/>
          </p:cNvSpPr>
          <p:nvPr>
            <p:ph type="title"/>
          </p:nvPr>
        </p:nvSpPr>
        <p:spPr/>
        <p:txBody>
          <a:bodyPr/>
          <a:lstStyle/>
          <a:p>
            <a:r>
              <a:rPr lang="es-EC" dirty="0">
                <a:solidFill>
                  <a:schemeClr val="tx1"/>
                </a:solidFill>
              </a:rPr>
              <a:t>MARCO LEGAL </a:t>
            </a:r>
          </a:p>
        </p:txBody>
      </p:sp>
      <p:graphicFrame>
        <p:nvGraphicFramePr>
          <p:cNvPr id="4" name="Marcador de contenido 3">
            <a:extLst>
              <a:ext uri="{FF2B5EF4-FFF2-40B4-BE49-F238E27FC236}">
                <a16:creationId xmlns:a16="http://schemas.microsoft.com/office/drawing/2014/main" id="{AE9A134B-4BA4-426D-8380-5D678FCC2244}"/>
              </a:ext>
            </a:extLst>
          </p:cNvPr>
          <p:cNvGraphicFramePr>
            <a:graphicFrameLocks noGrp="1"/>
          </p:cNvGraphicFramePr>
          <p:nvPr>
            <p:ph idx="1"/>
            <p:extLst>
              <p:ext uri="{D42A27DB-BD31-4B8C-83A1-F6EECF244321}">
                <p14:modId xmlns:p14="http://schemas.microsoft.com/office/powerpoint/2010/main" val="4176585870"/>
              </p:ext>
            </p:extLst>
          </p:nvPr>
        </p:nvGraphicFramePr>
        <p:xfrm>
          <a:off x="677334" y="1358153"/>
          <a:ext cx="7323666" cy="5338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6" name="Picture 4" descr="Las Instituciones del turismo rural">
            <a:extLst>
              <a:ext uri="{FF2B5EF4-FFF2-40B4-BE49-F238E27FC236}">
                <a16:creationId xmlns:a16="http://schemas.microsoft.com/office/drawing/2014/main" id="{80ED691D-E88F-4CE2-B8B4-24F92A7F4B6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0588"/>
          <a:stretch/>
        </p:blipFill>
        <p:spPr bwMode="auto">
          <a:xfrm>
            <a:off x="8148918" y="1396940"/>
            <a:ext cx="4078955" cy="4412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3407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1CFEE4-6513-4DE0-8FAF-F188CC6B64F5}"/>
              </a:ext>
            </a:extLst>
          </p:cNvPr>
          <p:cNvSpPr>
            <a:spLocks noGrp="1"/>
          </p:cNvSpPr>
          <p:nvPr>
            <p:ph type="title"/>
          </p:nvPr>
        </p:nvSpPr>
        <p:spPr/>
        <p:txBody>
          <a:bodyPr/>
          <a:lstStyle/>
          <a:p>
            <a:r>
              <a:rPr lang="es-EC" dirty="0">
                <a:solidFill>
                  <a:schemeClr val="tx1"/>
                </a:solidFill>
              </a:rPr>
              <a:t>DISEÑO METODOLÓGICO</a:t>
            </a:r>
          </a:p>
        </p:txBody>
      </p:sp>
      <p:sp>
        <p:nvSpPr>
          <p:cNvPr id="3" name="Rectángulo redondeado 14">
            <a:extLst>
              <a:ext uri="{FF2B5EF4-FFF2-40B4-BE49-F238E27FC236}">
                <a16:creationId xmlns:a16="http://schemas.microsoft.com/office/drawing/2014/main" id="{6AFC2FDB-8AE2-43DB-987B-FA5880855EC9}"/>
              </a:ext>
            </a:extLst>
          </p:cNvPr>
          <p:cNvSpPr/>
          <p:nvPr/>
        </p:nvSpPr>
        <p:spPr>
          <a:xfrm>
            <a:off x="367949" y="1655941"/>
            <a:ext cx="2044579" cy="886499"/>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a:r>
              <a:rPr lang="es-EC" b="1" dirty="0">
                <a:latin typeface="Segoe UI Semibold" panose="020B0702040204020203" pitchFamily="34" charset="0"/>
                <a:cs typeface="Segoe UI Semibold" panose="020B0702040204020203" pitchFamily="34" charset="0"/>
              </a:rPr>
              <a:t>Enfoque de la investigación</a:t>
            </a:r>
          </a:p>
        </p:txBody>
      </p:sp>
      <p:sp>
        <p:nvSpPr>
          <p:cNvPr id="6" name="Redondear rectángulo de esquina diagonal 19">
            <a:extLst>
              <a:ext uri="{FF2B5EF4-FFF2-40B4-BE49-F238E27FC236}">
                <a16:creationId xmlns:a16="http://schemas.microsoft.com/office/drawing/2014/main" id="{1AF4B61D-D62D-4003-B68A-115D5AE24C3F}"/>
              </a:ext>
            </a:extLst>
          </p:cNvPr>
          <p:cNvSpPr/>
          <p:nvPr/>
        </p:nvSpPr>
        <p:spPr>
          <a:xfrm>
            <a:off x="2702008" y="2178251"/>
            <a:ext cx="2266682" cy="506475"/>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s-EC" sz="1400" dirty="0">
                <a:latin typeface="Segoe UI Semibold" panose="020B0702040204020203" pitchFamily="34" charset="0"/>
                <a:cs typeface="Segoe UI Semibold" panose="020B0702040204020203" pitchFamily="34" charset="0"/>
              </a:rPr>
              <a:t>Cualitativo </a:t>
            </a:r>
          </a:p>
        </p:txBody>
      </p:sp>
      <p:sp>
        <p:nvSpPr>
          <p:cNvPr id="7" name="Redondear rectángulo de esquina diagonal 18">
            <a:extLst>
              <a:ext uri="{FF2B5EF4-FFF2-40B4-BE49-F238E27FC236}">
                <a16:creationId xmlns:a16="http://schemas.microsoft.com/office/drawing/2014/main" id="{8B402546-7DF2-4061-B986-D4C3902B73C2}"/>
              </a:ext>
            </a:extLst>
          </p:cNvPr>
          <p:cNvSpPr/>
          <p:nvPr/>
        </p:nvSpPr>
        <p:spPr>
          <a:xfrm>
            <a:off x="2721913" y="1576372"/>
            <a:ext cx="2266682" cy="515065"/>
          </a:xfrm>
          <a:prstGeom prst="round2DiagRect">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s-EC" sz="1400" dirty="0">
                <a:latin typeface="Segoe UI Semibold" panose="020B0702040204020203" pitchFamily="34" charset="0"/>
                <a:cs typeface="Segoe UI Semibold" panose="020B0702040204020203" pitchFamily="34" charset="0"/>
              </a:rPr>
              <a:t>Cuantitativo </a:t>
            </a:r>
            <a:endParaRPr lang="es-EC" sz="1600" dirty="0">
              <a:latin typeface="Segoe UI Semibold" panose="020B0702040204020203" pitchFamily="34" charset="0"/>
              <a:cs typeface="Segoe UI Semibold" panose="020B0702040204020203" pitchFamily="34" charset="0"/>
            </a:endParaRPr>
          </a:p>
        </p:txBody>
      </p:sp>
      <p:sp>
        <p:nvSpPr>
          <p:cNvPr id="8" name="Abrir llave 7">
            <a:extLst>
              <a:ext uri="{FF2B5EF4-FFF2-40B4-BE49-F238E27FC236}">
                <a16:creationId xmlns:a16="http://schemas.microsoft.com/office/drawing/2014/main" id="{C132094A-CD9D-47C2-808A-B19AA6A1003B}"/>
              </a:ext>
            </a:extLst>
          </p:cNvPr>
          <p:cNvSpPr/>
          <p:nvPr/>
        </p:nvSpPr>
        <p:spPr>
          <a:xfrm>
            <a:off x="2463126" y="1888318"/>
            <a:ext cx="147667" cy="596727"/>
          </a:xfrm>
          <a:prstGeom prst="leftBrace">
            <a:avLst/>
          </a:prstGeom>
          <a:ln w="38100"/>
        </p:spPr>
        <p:style>
          <a:lnRef idx="3">
            <a:schemeClr val="accent3"/>
          </a:lnRef>
          <a:fillRef idx="0">
            <a:schemeClr val="accent3"/>
          </a:fillRef>
          <a:effectRef idx="2">
            <a:schemeClr val="accent3"/>
          </a:effectRef>
          <a:fontRef idx="minor">
            <a:schemeClr val="tx1"/>
          </a:fontRef>
        </p:style>
        <p:txBody>
          <a:bodyPr rtlCol="0" anchor="ct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EC" sz="1600">
              <a:ln w="38100">
                <a:solidFill>
                  <a:schemeClr val="tx1"/>
                </a:solidFill>
              </a:ln>
              <a:latin typeface="Segoe UI Semibold" panose="020B0702040204020203" pitchFamily="34" charset="0"/>
              <a:cs typeface="Segoe UI Semibold" panose="020B0702040204020203" pitchFamily="34" charset="0"/>
            </a:endParaRPr>
          </a:p>
        </p:txBody>
      </p:sp>
      <p:sp>
        <p:nvSpPr>
          <p:cNvPr id="13" name="Rectángulo redondeado 20">
            <a:extLst>
              <a:ext uri="{FF2B5EF4-FFF2-40B4-BE49-F238E27FC236}">
                <a16:creationId xmlns:a16="http://schemas.microsoft.com/office/drawing/2014/main" id="{540A5F25-A053-4C71-89F0-091C21ABF38C}"/>
              </a:ext>
            </a:extLst>
          </p:cNvPr>
          <p:cNvSpPr/>
          <p:nvPr/>
        </p:nvSpPr>
        <p:spPr>
          <a:xfrm>
            <a:off x="207431" y="3800302"/>
            <a:ext cx="2082257" cy="886499"/>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a:r>
              <a:rPr lang="es-EC" b="1" dirty="0">
                <a:latin typeface="Segoe UI Semibold" panose="020B0702040204020203" pitchFamily="34" charset="0"/>
                <a:cs typeface="Segoe UI Semibold" panose="020B0702040204020203" pitchFamily="34" charset="0"/>
              </a:rPr>
              <a:t>Tipología de la investigación</a:t>
            </a:r>
          </a:p>
        </p:txBody>
      </p:sp>
      <p:sp>
        <p:nvSpPr>
          <p:cNvPr id="14" name="Redondear rectángulo de esquina diagonal 24">
            <a:extLst>
              <a:ext uri="{FF2B5EF4-FFF2-40B4-BE49-F238E27FC236}">
                <a16:creationId xmlns:a16="http://schemas.microsoft.com/office/drawing/2014/main" id="{971BC20B-BCBA-4F8A-9142-E497ABF337E2}"/>
              </a:ext>
            </a:extLst>
          </p:cNvPr>
          <p:cNvSpPr/>
          <p:nvPr/>
        </p:nvSpPr>
        <p:spPr>
          <a:xfrm>
            <a:off x="2721913" y="4288690"/>
            <a:ext cx="3442122" cy="848025"/>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endParaRPr lang="es-EC" sz="1600" dirty="0">
              <a:latin typeface="Segoe UI Semibold" panose="020B0702040204020203" pitchFamily="34" charset="0"/>
              <a:cs typeface="Segoe UI Semibold" panose="020B0702040204020203" pitchFamily="34" charset="0"/>
            </a:endParaRPr>
          </a:p>
          <a:p>
            <a:pPr lvl="0"/>
            <a:endParaRPr lang="es-EC" sz="1400" dirty="0">
              <a:latin typeface="Segoe UI Semibold" panose="020B0702040204020203" pitchFamily="34" charset="0"/>
              <a:cs typeface="Segoe UI Semibold" panose="020B0702040204020203" pitchFamily="34" charset="0"/>
            </a:endParaRPr>
          </a:p>
          <a:p>
            <a:pPr lvl="0"/>
            <a:endParaRPr lang="es-EC" sz="1400" dirty="0">
              <a:latin typeface="Segoe UI Semibold" panose="020B0702040204020203" pitchFamily="34" charset="0"/>
              <a:cs typeface="Segoe UI Semibold" panose="020B0702040204020203" pitchFamily="34" charset="0"/>
            </a:endParaRPr>
          </a:p>
          <a:p>
            <a:pPr lvl="0"/>
            <a:r>
              <a:rPr lang="es-EC" sz="1400" dirty="0">
                <a:latin typeface="Segoe UI Semibold" panose="020B0702040204020203" pitchFamily="34" charset="0"/>
                <a:cs typeface="Segoe UI Semibold" panose="020B0702040204020203" pitchFamily="34" charset="0"/>
              </a:rPr>
              <a:t>Por el alcance  Descriptivo </a:t>
            </a:r>
          </a:p>
          <a:p>
            <a:r>
              <a:rPr lang="es-EC" sz="1400" dirty="0">
                <a:latin typeface="Segoe UI Semibold" panose="020B0702040204020203" pitchFamily="34" charset="0"/>
                <a:cs typeface="Segoe UI Semibold" panose="020B0702040204020203" pitchFamily="34" charset="0"/>
              </a:rPr>
              <a:t>Por unidades de análisis In situ</a:t>
            </a:r>
          </a:p>
          <a:p>
            <a:pPr lvl="0" algn="ctr"/>
            <a:r>
              <a:rPr lang="es-EC" sz="1400" dirty="0">
                <a:latin typeface="Segoe UI Semibold" panose="020B0702040204020203" pitchFamily="34" charset="0"/>
                <a:cs typeface="Segoe UI Semibold" panose="020B0702040204020203" pitchFamily="34" charset="0"/>
              </a:rPr>
              <a:t>  </a:t>
            </a:r>
          </a:p>
          <a:p>
            <a:pPr lvl="0" algn="ctr"/>
            <a:r>
              <a:rPr lang="es-EC" sz="1400" dirty="0">
                <a:latin typeface="Segoe UI Semibold" panose="020B0702040204020203" pitchFamily="34" charset="0"/>
                <a:cs typeface="Segoe UI Semibold" panose="020B0702040204020203" pitchFamily="34" charset="0"/>
              </a:rPr>
              <a:t> </a:t>
            </a:r>
          </a:p>
          <a:p>
            <a:pPr algn="ctr"/>
            <a:endParaRPr lang="es-EC" sz="1600" dirty="0">
              <a:latin typeface="Segoe UI Semibold" panose="020B0702040204020203" pitchFamily="34" charset="0"/>
              <a:cs typeface="Segoe UI Semibold" panose="020B0702040204020203" pitchFamily="34" charset="0"/>
            </a:endParaRPr>
          </a:p>
        </p:txBody>
      </p:sp>
      <p:sp>
        <p:nvSpPr>
          <p:cNvPr id="15" name="Redondear rectángulo de esquina diagonal 25">
            <a:extLst>
              <a:ext uri="{FF2B5EF4-FFF2-40B4-BE49-F238E27FC236}">
                <a16:creationId xmlns:a16="http://schemas.microsoft.com/office/drawing/2014/main" id="{75A67904-C590-4D05-ADBB-2F3B8F227762}"/>
              </a:ext>
            </a:extLst>
          </p:cNvPr>
          <p:cNvSpPr/>
          <p:nvPr/>
        </p:nvSpPr>
        <p:spPr>
          <a:xfrm>
            <a:off x="2721913" y="3240635"/>
            <a:ext cx="3442122" cy="903256"/>
          </a:xfrm>
          <a:prstGeom prst="round2DiagRect">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endParaRPr lang="es-EC" sz="1400" dirty="0">
              <a:latin typeface="Segoe UI Semibold" panose="020B0702040204020203" pitchFamily="34" charset="0"/>
              <a:cs typeface="Segoe UI Semibold" panose="020B0702040204020203" pitchFamily="34" charset="0"/>
            </a:endParaRPr>
          </a:p>
          <a:p>
            <a:endParaRPr lang="es-EC" sz="1400" dirty="0">
              <a:latin typeface="Segoe UI Semibold" panose="020B0702040204020203" pitchFamily="34" charset="0"/>
              <a:cs typeface="Segoe UI Semibold" panose="020B0702040204020203" pitchFamily="34" charset="0"/>
            </a:endParaRPr>
          </a:p>
          <a:p>
            <a:r>
              <a:rPr lang="es-EC" sz="1400" dirty="0">
                <a:latin typeface="Segoe UI Semibold" panose="020B0702040204020203" pitchFamily="34" charset="0"/>
                <a:cs typeface="Segoe UI Semibold" panose="020B0702040204020203" pitchFamily="34" charset="0"/>
              </a:rPr>
              <a:t>Por su finalidad: aplicada</a:t>
            </a:r>
          </a:p>
          <a:p>
            <a:r>
              <a:rPr lang="es-EC" sz="1400" dirty="0">
                <a:latin typeface="Segoe UI Semibold" panose="020B0702040204020203" pitchFamily="34" charset="0"/>
                <a:cs typeface="Segoe UI Semibold" panose="020B0702040204020203" pitchFamily="34" charset="0"/>
              </a:rPr>
              <a:t>Por las fuentes de información mixto</a:t>
            </a:r>
          </a:p>
          <a:p>
            <a:r>
              <a:rPr lang="es-EC" sz="1400" dirty="0">
                <a:latin typeface="Segoe UI Semibold" panose="020B0702040204020203" pitchFamily="34" charset="0"/>
                <a:cs typeface="Segoe UI Semibold" panose="020B0702040204020203" pitchFamily="34" charset="0"/>
              </a:rPr>
              <a:t>Por el control de las variables no experimental </a:t>
            </a:r>
          </a:p>
          <a:p>
            <a:endParaRPr lang="es-EC" sz="1400" dirty="0">
              <a:latin typeface="Segoe UI Semibold" panose="020B0702040204020203" pitchFamily="34" charset="0"/>
              <a:cs typeface="Segoe UI Semibold" panose="020B0702040204020203" pitchFamily="34" charset="0"/>
            </a:endParaRPr>
          </a:p>
          <a:p>
            <a:pPr algn="ctr"/>
            <a:endParaRPr lang="es-EC" sz="1400" dirty="0">
              <a:latin typeface="Segoe UI Semibold" panose="020B0702040204020203" pitchFamily="34" charset="0"/>
              <a:cs typeface="Segoe UI Semibold" panose="020B0702040204020203" pitchFamily="34" charset="0"/>
            </a:endParaRPr>
          </a:p>
        </p:txBody>
      </p:sp>
      <p:sp>
        <p:nvSpPr>
          <p:cNvPr id="16" name="Abrir llave 15">
            <a:extLst>
              <a:ext uri="{FF2B5EF4-FFF2-40B4-BE49-F238E27FC236}">
                <a16:creationId xmlns:a16="http://schemas.microsoft.com/office/drawing/2014/main" id="{62441DFA-C020-4CD6-A436-5AA572A73940}"/>
              </a:ext>
            </a:extLst>
          </p:cNvPr>
          <p:cNvSpPr/>
          <p:nvPr/>
        </p:nvSpPr>
        <p:spPr>
          <a:xfrm>
            <a:off x="2339172" y="3712061"/>
            <a:ext cx="283774" cy="1000399"/>
          </a:xfrm>
          <a:prstGeom prst="leftBrace">
            <a:avLst/>
          </a:prstGeom>
          <a:ln w="38100"/>
        </p:spPr>
        <p:style>
          <a:lnRef idx="3">
            <a:schemeClr val="accent3"/>
          </a:lnRef>
          <a:fillRef idx="0">
            <a:schemeClr val="accent3"/>
          </a:fillRef>
          <a:effectRef idx="2">
            <a:schemeClr val="accent3"/>
          </a:effectRef>
          <a:fontRef idx="minor">
            <a:schemeClr val="tx1"/>
          </a:fontRef>
        </p:style>
        <p:txBody>
          <a:bodyPr rtlCol="0" anchor="ct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EC" sz="1600">
              <a:ln w="38100">
                <a:solidFill>
                  <a:schemeClr val="tx1"/>
                </a:solidFill>
              </a:ln>
              <a:latin typeface="Segoe UI Semibold" panose="020B0702040204020203" pitchFamily="34" charset="0"/>
              <a:cs typeface="Segoe UI Semibold" panose="020B0702040204020203" pitchFamily="34" charset="0"/>
            </a:endParaRPr>
          </a:p>
        </p:txBody>
      </p:sp>
      <p:sp>
        <p:nvSpPr>
          <p:cNvPr id="22" name="Rectángulo redondeado 28">
            <a:extLst>
              <a:ext uri="{FF2B5EF4-FFF2-40B4-BE49-F238E27FC236}">
                <a16:creationId xmlns:a16="http://schemas.microsoft.com/office/drawing/2014/main" id="{84CD74A7-B9A5-4AC3-B745-BC9B219D629C}"/>
              </a:ext>
            </a:extLst>
          </p:cNvPr>
          <p:cNvSpPr/>
          <p:nvPr/>
        </p:nvSpPr>
        <p:spPr>
          <a:xfrm>
            <a:off x="6821486" y="3712061"/>
            <a:ext cx="2082257" cy="1085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lvl="0" algn="ctr"/>
            <a:r>
              <a:rPr lang="es-EC" b="1" dirty="0">
                <a:latin typeface="Segoe UI Semibold" panose="020B0702040204020203" pitchFamily="34" charset="0"/>
                <a:cs typeface="Segoe UI Semibold" panose="020B0702040204020203" pitchFamily="34" charset="0"/>
              </a:rPr>
              <a:t>Instrumentos de recolección de información</a:t>
            </a:r>
          </a:p>
        </p:txBody>
      </p:sp>
      <p:sp>
        <p:nvSpPr>
          <p:cNvPr id="23" name="Redondear rectángulo de esquina diagonal 30">
            <a:extLst>
              <a:ext uri="{FF2B5EF4-FFF2-40B4-BE49-F238E27FC236}">
                <a16:creationId xmlns:a16="http://schemas.microsoft.com/office/drawing/2014/main" id="{3E424DBE-2F83-446F-BC03-5CCC6A41171E}"/>
              </a:ext>
            </a:extLst>
          </p:cNvPr>
          <p:cNvSpPr/>
          <p:nvPr/>
        </p:nvSpPr>
        <p:spPr>
          <a:xfrm>
            <a:off x="9273688" y="4830901"/>
            <a:ext cx="2266682" cy="515065"/>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s-EC" sz="1400" dirty="0">
                <a:latin typeface="Segoe UI Semibold" panose="020B0702040204020203" pitchFamily="34" charset="0"/>
                <a:cs typeface="Segoe UI Semibold" panose="020B0702040204020203" pitchFamily="34" charset="0"/>
              </a:rPr>
              <a:t>Encuestas</a:t>
            </a:r>
            <a:endParaRPr lang="es-EC" sz="1600" dirty="0">
              <a:latin typeface="Segoe UI Semibold" panose="020B0702040204020203" pitchFamily="34" charset="0"/>
              <a:cs typeface="Segoe UI Semibold" panose="020B0702040204020203" pitchFamily="34" charset="0"/>
            </a:endParaRPr>
          </a:p>
        </p:txBody>
      </p:sp>
      <p:sp>
        <p:nvSpPr>
          <p:cNvPr id="24" name="Redondear rectángulo de esquina diagonal 31">
            <a:extLst>
              <a:ext uri="{FF2B5EF4-FFF2-40B4-BE49-F238E27FC236}">
                <a16:creationId xmlns:a16="http://schemas.microsoft.com/office/drawing/2014/main" id="{55320CE3-7926-4398-9FB6-B494849D3ABC}"/>
              </a:ext>
            </a:extLst>
          </p:cNvPr>
          <p:cNvSpPr/>
          <p:nvPr/>
        </p:nvSpPr>
        <p:spPr>
          <a:xfrm>
            <a:off x="9290336" y="4083926"/>
            <a:ext cx="2266682" cy="515065"/>
          </a:xfrm>
          <a:prstGeom prst="round2DiagRect">
            <a:avLst/>
          </a:prstGeom>
        </p:spPr>
        <p:style>
          <a:lnRef idx="1">
            <a:schemeClr val="accent2"/>
          </a:lnRef>
          <a:fillRef idx="2">
            <a:schemeClr val="accent2"/>
          </a:fillRef>
          <a:effectRef idx="1">
            <a:schemeClr val="accent2"/>
          </a:effectRef>
          <a:fontRef idx="minor">
            <a:schemeClr val="dk1"/>
          </a:fontRef>
        </p:style>
        <p:txBody>
          <a:bodyPr rtlCol="0"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s-EC" sz="1400" dirty="0">
                <a:latin typeface="Segoe UI Semibold" panose="020B0702040204020203" pitchFamily="34" charset="0"/>
                <a:cs typeface="Segoe UI Semibold" panose="020B0702040204020203" pitchFamily="34" charset="0"/>
              </a:rPr>
              <a:t>Entrevistas</a:t>
            </a:r>
            <a:endParaRPr lang="es-EC" sz="1600" dirty="0">
              <a:latin typeface="Segoe UI Semibold" panose="020B0702040204020203" pitchFamily="34" charset="0"/>
              <a:cs typeface="Segoe UI Semibold" panose="020B0702040204020203" pitchFamily="34" charset="0"/>
            </a:endParaRPr>
          </a:p>
        </p:txBody>
      </p:sp>
      <p:sp>
        <p:nvSpPr>
          <p:cNvPr id="25" name="Abrir llave 24">
            <a:extLst>
              <a:ext uri="{FF2B5EF4-FFF2-40B4-BE49-F238E27FC236}">
                <a16:creationId xmlns:a16="http://schemas.microsoft.com/office/drawing/2014/main" id="{0B45739B-34E4-4B29-A225-E519CDD8E18A}"/>
              </a:ext>
            </a:extLst>
          </p:cNvPr>
          <p:cNvSpPr/>
          <p:nvPr/>
        </p:nvSpPr>
        <p:spPr>
          <a:xfrm>
            <a:off x="8981763" y="3408461"/>
            <a:ext cx="299417" cy="1888570"/>
          </a:xfrm>
          <a:prstGeom prst="leftBrace">
            <a:avLst/>
          </a:prstGeom>
          <a:ln w="38100"/>
        </p:spPr>
        <p:style>
          <a:lnRef idx="3">
            <a:schemeClr val="accent3"/>
          </a:lnRef>
          <a:fillRef idx="0">
            <a:schemeClr val="accent3"/>
          </a:fillRef>
          <a:effectRef idx="2">
            <a:schemeClr val="accent3"/>
          </a:effectRef>
          <a:fontRef idx="minor">
            <a:schemeClr val="tx1"/>
          </a:fontRef>
        </p:style>
        <p:txBody>
          <a:bodyPr rtlCol="0" anchor="ct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EC" sz="1600" dirty="0">
              <a:ln w="38100">
                <a:solidFill>
                  <a:schemeClr val="tx1"/>
                </a:solidFill>
              </a:ln>
              <a:latin typeface="Segoe UI Semibold" panose="020B0702040204020203" pitchFamily="34" charset="0"/>
              <a:cs typeface="Segoe UI Semibold" panose="020B0702040204020203" pitchFamily="34" charset="0"/>
            </a:endParaRPr>
          </a:p>
        </p:txBody>
      </p:sp>
      <p:sp>
        <p:nvSpPr>
          <p:cNvPr id="26" name="Redondear rectángulo de esquina diagonal 30">
            <a:extLst>
              <a:ext uri="{FF2B5EF4-FFF2-40B4-BE49-F238E27FC236}">
                <a16:creationId xmlns:a16="http://schemas.microsoft.com/office/drawing/2014/main" id="{BD30A3F8-71B4-4A07-BACD-9CDE6CF45A10}"/>
              </a:ext>
            </a:extLst>
          </p:cNvPr>
          <p:cNvSpPr/>
          <p:nvPr/>
        </p:nvSpPr>
        <p:spPr>
          <a:xfrm>
            <a:off x="9287482" y="3310591"/>
            <a:ext cx="2266682" cy="515065"/>
          </a:xfrm>
          <a:prstGeom prst="round2DiagRect">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es-E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s-EC" sz="1400" dirty="0">
                <a:latin typeface="Segoe UI Semibold" panose="020B0702040204020203" pitchFamily="34" charset="0"/>
                <a:cs typeface="Segoe UI Semibold" panose="020B0702040204020203" pitchFamily="34" charset="0"/>
              </a:rPr>
              <a:t>Bibliográfica</a:t>
            </a:r>
            <a:endParaRPr lang="es-EC" sz="1600" dirty="0">
              <a:latin typeface="Segoe UI Semibold" panose="020B0702040204020203" pitchFamily="34" charset="0"/>
              <a:cs typeface="Segoe UI Semibold" panose="020B0702040204020203" pitchFamily="34" charset="0"/>
            </a:endParaRPr>
          </a:p>
        </p:txBody>
      </p:sp>
      <p:grpSp>
        <p:nvGrpSpPr>
          <p:cNvPr id="27" name="Grupo 26">
            <a:extLst>
              <a:ext uri="{FF2B5EF4-FFF2-40B4-BE49-F238E27FC236}">
                <a16:creationId xmlns:a16="http://schemas.microsoft.com/office/drawing/2014/main" id="{6C252215-EABB-4405-84DC-2ECDB4BE9256}"/>
              </a:ext>
            </a:extLst>
          </p:cNvPr>
          <p:cNvGrpSpPr/>
          <p:nvPr/>
        </p:nvGrpSpPr>
        <p:grpSpPr>
          <a:xfrm>
            <a:off x="6164035" y="1817127"/>
            <a:ext cx="2154031" cy="861612"/>
            <a:chOff x="3879024" y="524109"/>
            <a:chExt cx="2154031" cy="861612"/>
          </a:xfrm>
          <a:scene3d>
            <a:camera prst="orthographicFront"/>
            <a:lightRig rig="flat" dir="t"/>
          </a:scene3d>
        </p:grpSpPr>
        <p:sp>
          <p:nvSpPr>
            <p:cNvPr id="28" name="Flecha: cheurón 27">
              <a:extLst>
                <a:ext uri="{FF2B5EF4-FFF2-40B4-BE49-F238E27FC236}">
                  <a16:creationId xmlns:a16="http://schemas.microsoft.com/office/drawing/2014/main" id="{4FC75641-F1DA-4D5F-B417-82284DAA7D11}"/>
                </a:ext>
              </a:extLst>
            </p:cNvPr>
            <p:cNvSpPr/>
            <p:nvPr/>
          </p:nvSpPr>
          <p:spPr>
            <a:xfrm>
              <a:off x="3879024" y="524109"/>
              <a:ext cx="2154031" cy="861612"/>
            </a:xfrm>
            <a:prstGeom prst="chevron">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9" name="Flecha: cheurón 4">
              <a:extLst>
                <a:ext uri="{FF2B5EF4-FFF2-40B4-BE49-F238E27FC236}">
                  <a16:creationId xmlns:a16="http://schemas.microsoft.com/office/drawing/2014/main" id="{B67CBEEF-2701-44D1-AEF8-1E6F63F9081D}"/>
                </a:ext>
              </a:extLst>
            </p:cNvPr>
            <p:cNvSpPr txBox="1"/>
            <p:nvPr/>
          </p:nvSpPr>
          <p:spPr>
            <a:xfrm>
              <a:off x="4309829" y="524109"/>
              <a:ext cx="1292419" cy="861612"/>
            </a:xfrm>
            <a:prstGeom prst="rect">
              <a:avLst/>
            </a:prstGeom>
            <a:sp3d/>
          </p:spPr>
          <p:style>
            <a:lnRef idx="0">
              <a:scrgbClr r="0" g="0" b="0"/>
            </a:lnRef>
            <a:fillRef idx="0">
              <a:scrgbClr r="0" g="0" b="0"/>
            </a:fillRef>
            <a:effectRef idx="0">
              <a:scrgbClr r="0" g="0" b="0"/>
            </a:effectRef>
            <a:fontRef idx="minor">
              <a:schemeClr val="dk1"/>
            </a:fontRef>
          </p:style>
          <p:txBody>
            <a:bodyPr spcFirstLastPara="0" vert="horz" wrap="square" lIns="60008" tIns="20003" rIns="20003" bIns="20003" numCol="1" spcCol="1270" anchor="ctr" anchorCtr="0">
              <a:noAutofit/>
            </a:bodyPr>
            <a:lstStyle/>
            <a:p>
              <a:pPr lvl="0" algn="ctr" defTabSz="666750">
                <a:lnSpc>
                  <a:spcPct val="90000"/>
                </a:lnSpc>
                <a:spcBef>
                  <a:spcPct val="0"/>
                </a:spcBef>
                <a:spcAft>
                  <a:spcPct val="35000"/>
                </a:spcAft>
              </a:pPr>
              <a:r>
                <a:rPr lang="es-EC" sz="1500" kern="1200" dirty="0">
                  <a:latin typeface="Segoe UI Semibold" panose="020B0702040204020203" pitchFamily="34" charset="0"/>
                  <a:cs typeface="Segoe UI Semibold" panose="020B0702040204020203" pitchFamily="34" charset="0"/>
                </a:rPr>
                <a:t>Población</a:t>
              </a:r>
              <a:r>
                <a:rPr lang="es-EC" sz="1500" dirty="0">
                  <a:latin typeface="Segoe UI Semibold" panose="020B0702040204020203" pitchFamily="34" charset="0"/>
                  <a:cs typeface="Segoe UI Semibold" panose="020B0702040204020203" pitchFamily="34" charset="0"/>
                </a:rPr>
                <a:t>:75</a:t>
              </a:r>
              <a:endParaRPr lang="es-EC" sz="1500" kern="1200" dirty="0">
                <a:latin typeface="Segoe UI Semibold" panose="020B0702040204020203" pitchFamily="34" charset="0"/>
                <a:cs typeface="Segoe UI Semibold" panose="020B0702040204020203" pitchFamily="34" charset="0"/>
              </a:endParaRPr>
            </a:p>
            <a:p>
              <a:pPr marL="0" lvl="0" indent="0" algn="ctr" defTabSz="666750">
                <a:lnSpc>
                  <a:spcPct val="90000"/>
                </a:lnSpc>
                <a:spcBef>
                  <a:spcPct val="0"/>
                </a:spcBef>
                <a:spcAft>
                  <a:spcPct val="35000"/>
                </a:spcAft>
                <a:buNone/>
              </a:pPr>
              <a:r>
                <a:rPr lang="es-EC" sz="1500" kern="1200" dirty="0">
                  <a:latin typeface="Segoe UI Semibold" panose="020B0702040204020203" pitchFamily="34" charset="0"/>
                  <a:cs typeface="Segoe UI Semibold" panose="020B0702040204020203" pitchFamily="34" charset="0"/>
                </a:rPr>
                <a:t>Turistas: 201</a:t>
              </a:r>
              <a:endParaRPr lang="es-ES" sz="1500" kern="1200" dirty="0"/>
            </a:p>
          </p:txBody>
        </p:sp>
      </p:grpSp>
    </p:spTree>
    <p:extLst>
      <p:ext uri="{BB962C8B-B14F-4D97-AF65-F5344CB8AC3E}">
        <p14:creationId xmlns:p14="http://schemas.microsoft.com/office/powerpoint/2010/main" val="1205007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F9A5BF-F9D4-43F0-9313-EAA0B5C896E3}"/>
              </a:ext>
            </a:extLst>
          </p:cNvPr>
          <p:cNvSpPr>
            <a:spLocks noGrp="1"/>
          </p:cNvSpPr>
          <p:nvPr>
            <p:ph type="title"/>
          </p:nvPr>
        </p:nvSpPr>
        <p:spPr/>
        <p:txBody>
          <a:bodyPr/>
          <a:lstStyle/>
          <a:p>
            <a:r>
              <a:rPr lang="es-ES" dirty="0">
                <a:solidFill>
                  <a:schemeClr val="tx1"/>
                </a:solidFill>
              </a:rPr>
              <a:t>RESULTADOS: SITUACIÓN ACTUAL </a:t>
            </a:r>
            <a:endParaRPr lang="es-EC" dirty="0">
              <a:solidFill>
                <a:schemeClr val="tx1"/>
              </a:solidFill>
            </a:endParaRPr>
          </a:p>
        </p:txBody>
      </p:sp>
      <p:pic>
        <p:nvPicPr>
          <p:cNvPr id="5" name="Imagen 4">
            <a:extLst>
              <a:ext uri="{FF2B5EF4-FFF2-40B4-BE49-F238E27FC236}">
                <a16:creationId xmlns:a16="http://schemas.microsoft.com/office/drawing/2014/main" id="{27883EFA-7CE9-4C23-AD83-3CCE7089F5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5819" y="1621290"/>
            <a:ext cx="3190875" cy="1438275"/>
          </a:xfrm>
          <a:prstGeom prst="rect">
            <a:avLst/>
          </a:prstGeom>
        </p:spPr>
      </p:pic>
      <p:sp>
        <p:nvSpPr>
          <p:cNvPr id="6" name="Diagrama de flujo: terminador 8">
            <a:extLst>
              <a:ext uri="{FF2B5EF4-FFF2-40B4-BE49-F238E27FC236}">
                <a16:creationId xmlns:a16="http://schemas.microsoft.com/office/drawing/2014/main" id="{92100DA2-4437-4E45-83F6-6B85E60C9FA6}"/>
              </a:ext>
            </a:extLst>
          </p:cNvPr>
          <p:cNvSpPr/>
          <p:nvPr/>
        </p:nvSpPr>
        <p:spPr>
          <a:xfrm>
            <a:off x="983875" y="1513748"/>
            <a:ext cx="3462862" cy="2407633"/>
          </a:xfrm>
          <a:prstGeom prst="flowChartTerminator">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50000"/>
              </a:lnSpc>
            </a:pPr>
            <a:r>
              <a:rPr lang="es-EC" sz="1200" dirty="0">
                <a:latin typeface="Segoe UI Symbol" panose="020B0502040204020203" pitchFamily="34" charset="0"/>
                <a:ea typeface="Segoe UI Symbol" panose="020B0502040204020203" pitchFamily="34" charset="0"/>
              </a:rPr>
              <a:t>Parroquia de San Rafael </a:t>
            </a:r>
            <a:r>
              <a:rPr lang="es-ES" sz="1200" dirty="0">
                <a:latin typeface="Segoe UI Symbol" panose="020B0502040204020203" pitchFamily="34" charset="0"/>
                <a:ea typeface="Segoe UI Symbol" panose="020B0502040204020203" pitchFamily="34" charset="0"/>
              </a:rPr>
              <a:t>ubicándose geográficamente en el núcleo urbano del cantón Otavalo, en la provincia de Imbabura </a:t>
            </a:r>
          </a:p>
          <a:p>
            <a:pPr algn="ctr">
              <a:lnSpc>
                <a:spcPct val="150000"/>
              </a:lnSpc>
            </a:pPr>
            <a:r>
              <a:rPr lang="es-ES" sz="1200" dirty="0" err="1">
                <a:latin typeface="Segoe UI Symbol" panose="020B0502040204020203" pitchFamily="34" charset="0"/>
                <a:ea typeface="Segoe UI Symbol" panose="020B0502040204020203" pitchFamily="34" charset="0"/>
              </a:rPr>
              <a:t>Preciputacion</a:t>
            </a:r>
            <a:endParaRPr lang="es-EC" sz="1200" dirty="0">
              <a:latin typeface="Segoe UI Symbol" panose="020B0502040204020203" pitchFamily="34" charset="0"/>
              <a:ea typeface="Segoe UI Symbol" panose="020B0502040204020203" pitchFamily="34" charset="0"/>
            </a:endParaRPr>
          </a:p>
          <a:p>
            <a:pPr algn="ctr">
              <a:lnSpc>
                <a:spcPct val="150000"/>
              </a:lnSpc>
            </a:pPr>
            <a:r>
              <a:rPr lang="es-EC" sz="1200" b="1" dirty="0">
                <a:latin typeface="Segoe UI Symbol" panose="020B0502040204020203" pitchFamily="34" charset="0"/>
                <a:ea typeface="Segoe UI Symbol" panose="020B0502040204020203" pitchFamily="34" charset="0"/>
              </a:rPr>
              <a:t>Población</a:t>
            </a:r>
            <a:r>
              <a:rPr lang="es-EC" sz="1200" dirty="0">
                <a:latin typeface="Segoe UI Symbol" panose="020B0502040204020203" pitchFamily="34" charset="0"/>
                <a:ea typeface="Segoe UI Symbol" panose="020B0502040204020203" pitchFamily="34" charset="0"/>
              </a:rPr>
              <a:t>: 5421-  </a:t>
            </a:r>
            <a:r>
              <a:rPr lang="es-EC" dirty="0"/>
              <a:t>47% masculino y 53% femenino </a:t>
            </a:r>
          </a:p>
          <a:p>
            <a:pPr algn="ctr">
              <a:lnSpc>
                <a:spcPct val="150000"/>
              </a:lnSpc>
            </a:pPr>
            <a:r>
              <a:rPr lang="es-EC" sz="1200" b="1" dirty="0">
                <a:latin typeface="Segoe UI Symbol" panose="020B0502040204020203" pitchFamily="34" charset="0"/>
                <a:ea typeface="Segoe UI Symbol" panose="020B0502040204020203" pitchFamily="34" charset="0"/>
              </a:rPr>
              <a:t>	Temperatura: </a:t>
            </a:r>
            <a:r>
              <a:rPr lang="es-EC" sz="1200" dirty="0">
                <a:latin typeface="Segoe UI Symbol" panose="020B0502040204020203" pitchFamily="34" charset="0"/>
                <a:ea typeface="Segoe UI Symbol" panose="020B0502040204020203" pitchFamily="34" charset="0"/>
              </a:rPr>
              <a:t>varia </a:t>
            </a:r>
            <a:r>
              <a:rPr lang="es-EC" sz="1200" dirty="0"/>
              <a:t>7ºC y 13ºC</a:t>
            </a:r>
            <a:endParaRPr lang="es-EC" sz="1200" dirty="0">
              <a:latin typeface="Segoe UI Symbol" panose="020B0502040204020203" pitchFamily="34" charset="0"/>
              <a:ea typeface="Segoe UI Symbol" panose="020B0502040204020203" pitchFamily="34" charset="0"/>
            </a:endParaRPr>
          </a:p>
        </p:txBody>
      </p:sp>
      <p:sp>
        <p:nvSpPr>
          <p:cNvPr id="7" name="Rectángulo 6">
            <a:extLst>
              <a:ext uri="{FF2B5EF4-FFF2-40B4-BE49-F238E27FC236}">
                <a16:creationId xmlns:a16="http://schemas.microsoft.com/office/drawing/2014/main" id="{73C28B57-BEFB-4C9C-B22D-5BDC228DC26D}"/>
              </a:ext>
            </a:extLst>
          </p:cNvPr>
          <p:cNvSpPr/>
          <p:nvPr/>
        </p:nvSpPr>
        <p:spPr>
          <a:xfrm>
            <a:off x="333829" y="4821219"/>
            <a:ext cx="6096000" cy="369332"/>
          </a:xfrm>
          <a:prstGeom prst="rect">
            <a:avLst/>
          </a:prstGeom>
        </p:spPr>
        <p:txBody>
          <a:bodyPr>
            <a:spAutoFit/>
          </a:bodyPr>
          <a:lstStyle/>
          <a:p>
            <a:endParaRPr lang="es-EC" dirty="0"/>
          </a:p>
        </p:txBody>
      </p:sp>
      <p:pic>
        <p:nvPicPr>
          <p:cNvPr id="8" name="Imagen 7">
            <a:extLst>
              <a:ext uri="{FF2B5EF4-FFF2-40B4-BE49-F238E27FC236}">
                <a16:creationId xmlns:a16="http://schemas.microsoft.com/office/drawing/2014/main" id="{6B7A13A1-303B-445E-AAC4-AFCA71623854}"/>
              </a:ext>
            </a:extLst>
          </p:cNvPr>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6451419" y="4071255"/>
            <a:ext cx="3797347" cy="2407633"/>
          </a:xfrm>
          <a:prstGeom prst="rect">
            <a:avLst/>
          </a:prstGeom>
          <a:ln>
            <a:solidFill>
              <a:srgbClr val="0070C0"/>
            </a:solidFill>
          </a:ln>
        </p:spPr>
      </p:pic>
      <p:graphicFrame>
        <p:nvGraphicFramePr>
          <p:cNvPr id="9" name="Diagrama 8">
            <a:extLst>
              <a:ext uri="{FF2B5EF4-FFF2-40B4-BE49-F238E27FC236}">
                <a16:creationId xmlns:a16="http://schemas.microsoft.com/office/drawing/2014/main" id="{993DD506-8361-4396-8DC5-B5545A2419EA}"/>
              </a:ext>
            </a:extLst>
          </p:cNvPr>
          <p:cNvGraphicFramePr/>
          <p:nvPr>
            <p:extLst>
              <p:ext uri="{D42A27DB-BD31-4B8C-83A1-F6EECF244321}">
                <p14:modId xmlns:p14="http://schemas.microsoft.com/office/powerpoint/2010/main" val="2498096851"/>
              </p:ext>
            </p:extLst>
          </p:nvPr>
        </p:nvGraphicFramePr>
        <p:xfrm>
          <a:off x="983253" y="4113061"/>
          <a:ext cx="4818742" cy="25762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Rectángulo 9">
            <a:extLst>
              <a:ext uri="{FF2B5EF4-FFF2-40B4-BE49-F238E27FC236}">
                <a16:creationId xmlns:a16="http://schemas.microsoft.com/office/drawing/2014/main" id="{9881897F-9523-4AD9-8600-61B745431F92}"/>
              </a:ext>
            </a:extLst>
          </p:cNvPr>
          <p:cNvSpPr/>
          <p:nvPr/>
        </p:nvSpPr>
        <p:spPr>
          <a:xfrm>
            <a:off x="7166573" y="3552049"/>
            <a:ext cx="714683" cy="369332"/>
          </a:xfrm>
          <a:prstGeom prst="rect">
            <a:avLst/>
          </a:prstGeom>
        </p:spPr>
        <p:txBody>
          <a:bodyPr wrap="none">
            <a:spAutoFit/>
          </a:bodyPr>
          <a:lstStyle/>
          <a:p>
            <a:r>
              <a:rPr lang="es-EC" b="1" dirty="0">
                <a:latin typeface="Arial" panose="020B0604020202020204" pitchFamily="34" charset="0"/>
                <a:ea typeface="Calibri" panose="020F0502020204030204" pitchFamily="34" charset="0"/>
              </a:rPr>
              <a:t>PEA </a:t>
            </a:r>
            <a:endParaRPr lang="es-EC" dirty="0"/>
          </a:p>
        </p:txBody>
      </p:sp>
    </p:spTree>
    <p:extLst>
      <p:ext uri="{BB962C8B-B14F-4D97-AF65-F5344CB8AC3E}">
        <p14:creationId xmlns:p14="http://schemas.microsoft.com/office/powerpoint/2010/main" val="4075183706"/>
      </p:ext>
    </p:extLst>
  </p:cSld>
  <p:clrMapOvr>
    <a:masterClrMapping/>
  </p:clrMapOvr>
</p:sld>
</file>

<file path=ppt/theme/theme1.xml><?xml version="1.0" encoding="utf-8"?>
<a:theme xmlns:a="http://schemas.openxmlformats.org/drawingml/2006/main" name="Faceta">
  <a:themeElements>
    <a:clrScheme name="Fac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1825</TotalTime>
  <Words>4167</Words>
  <Application>Microsoft Office PowerPoint</Application>
  <PresentationFormat>Panorámica</PresentationFormat>
  <Paragraphs>773</Paragraphs>
  <Slides>29</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29</vt:i4>
      </vt:variant>
    </vt:vector>
  </HeadingPairs>
  <TitlesOfParts>
    <vt:vector size="37" baseType="lpstr">
      <vt:lpstr>Arial</vt:lpstr>
      <vt:lpstr>Calibri</vt:lpstr>
      <vt:lpstr>Segoe UI Semibold</vt:lpstr>
      <vt:lpstr>Segoe UI Symbol</vt:lpstr>
      <vt:lpstr>Symbol</vt:lpstr>
      <vt:lpstr>Trebuchet MS</vt:lpstr>
      <vt:lpstr>Wingdings 3</vt:lpstr>
      <vt:lpstr>Faceta</vt:lpstr>
      <vt:lpstr>DEPARTAMENTO DE CIENCIAS ECONÓMICAS, ADMINISTRATIVAS Y DEL COMERCIO  CARRERA DE INGENIERÍA EN ADMINISTRACIÓN TURÍSTICA Y HOTELERA   TEMA: Turismo Comunitario como eje de Desarrollo Local: Comunidad de Huaycopungo en la parroquia San Rafael Cantón Otavalo </vt:lpstr>
      <vt:lpstr>PLANTEAMIENTO PROBLEMA</vt:lpstr>
      <vt:lpstr>OBJETIVOS </vt:lpstr>
      <vt:lpstr>MARCO TEÓRICO </vt:lpstr>
      <vt:lpstr>Organización Mundial de Turismo (OMT, 2011) las dimensiones que debe satisfacer el turismo sostenible</vt:lpstr>
      <vt:lpstr>MARCO REFERENCIAL </vt:lpstr>
      <vt:lpstr>MARCO LEGAL </vt:lpstr>
      <vt:lpstr>DISEÑO METODOLÓGICO</vt:lpstr>
      <vt:lpstr>RESULTADOS: SITUACIÓN ACTUAL </vt:lpstr>
      <vt:lpstr>Educación y Salud</vt:lpstr>
      <vt:lpstr>Migración</vt:lpstr>
      <vt:lpstr>Gastronomía </vt:lpstr>
      <vt:lpstr>Fiestas o celebraciones </vt:lpstr>
      <vt:lpstr>Atractivos turísticos</vt:lpstr>
      <vt:lpstr>ENCUESTAS DE TURISTAS</vt:lpstr>
      <vt:lpstr>ENCUESTAS A POBLADORES</vt:lpstr>
      <vt:lpstr>ANÁLISIS DE DATOS- TRIANGULACIÓN DE ENTREVISTAS</vt:lpstr>
      <vt:lpstr>PROPUESTA </vt:lpstr>
      <vt:lpstr>Evaluación de factores externos Matriz EFE </vt:lpstr>
      <vt:lpstr>Evaluación de factores internos Matriz EFI  </vt:lpstr>
      <vt:lpstr>Matriz de estrategias</vt:lpstr>
      <vt:lpstr>Presentación de PowerPoint</vt:lpstr>
      <vt:lpstr>Estrategia 1: Actualizar el inventario turístico de la comunidad de Huaycopungo en base a la metodología MINTUR para su correcta difusión.  </vt:lpstr>
      <vt:lpstr>Estrategia 2:Capacitaciones a la comunidad</vt:lpstr>
      <vt:lpstr>Estrategia 3:Tour de turismo comunitario</vt:lpstr>
      <vt:lpstr>Diseño del tour turístico Nombre: “El encanto del Coraza” Slogan: La magia a lo desconocido   </vt:lpstr>
      <vt:lpstr>Tour turístico: "El encanto del Coraza”  </vt:lpstr>
      <vt:lpstr>CONCLUSIONES </vt:lpstr>
      <vt:lpstr>RECOMENDACIONES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ECONÓMICAS, ADMINISTRATIVAS Y DEL COMERCIO  CARRERA DE INGENIERÍA EN ADMINISTRACIÓN TURÍSTICA Y HOTELERA   TEMA: Turismo Comunitario como eje De Desarrollo Local: Comunidad De Huaycopungo en la parroquia San Rafael Cantón Otavalo</dc:title>
  <dc:creator>Lenovo</dc:creator>
  <cp:lastModifiedBy>SONY</cp:lastModifiedBy>
  <cp:revision>55</cp:revision>
  <dcterms:created xsi:type="dcterms:W3CDTF">2021-03-21T23:39:06Z</dcterms:created>
  <dcterms:modified xsi:type="dcterms:W3CDTF">2021-03-26T18:48:21Z</dcterms:modified>
</cp:coreProperties>
</file>