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5">
  <p:sldMasterIdLst>
    <p:sldMasterId id="2147483648" r:id="rId1"/>
  </p:sldMasterIdLst>
  <p:notesMasterIdLst>
    <p:notesMasterId r:id="rId30"/>
  </p:notesMasterIdLst>
  <p:sldIdLst>
    <p:sldId id="257" r:id="rId2"/>
    <p:sldId id="258" r:id="rId3"/>
    <p:sldId id="259" r:id="rId4"/>
    <p:sldId id="261" r:id="rId5"/>
    <p:sldId id="262" r:id="rId6"/>
    <p:sldId id="263" r:id="rId7"/>
    <p:sldId id="264" r:id="rId8"/>
    <p:sldId id="281" r:id="rId9"/>
    <p:sldId id="284" r:id="rId10"/>
    <p:sldId id="285" r:id="rId11"/>
    <p:sldId id="286" r:id="rId12"/>
    <p:sldId id="265" r:id="rId13"/>
    <p:sldId id="266" r:id="rId14"/>
    <p:sldId id="260"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94660"/>
  </p:normalViewPr>
  <p:slideViewPr>
    <p:cSldViewPr>
      <p:cViewPr varScale="1">
        <p:scale>
          <a:sx n="69" d="100"/>
          <a:sy n="69" d="100"/>
        </p:scale>
        <p:origin x="138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aniela%20Moreno\Documents\Karol\Tesis\Tesis%20final\Datos%20de%20campo%20Tesis_Karol%20Moreno%20pep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aniela%20Moreno\Documents\Karol\Tesis\Tesis%20final\Datos%20de%20campo%20Tesis_Karol%20Moreno%20pep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aniela%20Moreno\Documents\Karol\Tesis\Tesis%20final\Datos%20de%20campo%20Tesis_Karol%20Moreno%20pep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Daniela%20Moreno\Documents\Karol\Tesis\Tesis%20final\Datos%20de%20campo%20Tesis_Karol%20Moreno%20pep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Daniela%20Moreno\Documents\Karol\Tesis\Tesis%20final\Datos%20de%20campo%20Tesis_Karol%20Moreno%20pep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Daniela%20Moreno\Documents\Karol\Tesis\Tesis%20final\Datos%20de%20campo%20Tesis_Karol%20Moreno%20pep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Daniela%20Moreno\Documents\Karol\Tesis\Tesis%20final\Datos%20de%20campo%20Tesis_Karol%20Moreno%20pepa.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Daniela%20Moreno\Documents\Karol\Tesis\Tesis%20final\Datos%20de%20campo%20Tesis_Karol%20Moreno%20pep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bg1">
                <a:lumMod val="85000"/>
              </a:schemeClr>
            </a:solidFill>
          </c:spPr>
          <c:invertIfNegative val="0"/>
          <c:dLbls>
            <c:dLbl>
              <c:idx val="0"/>
              <c:tx>
                <c:rich>
                  <a:bodyPr/>
                  <a:lstStyle/>
                  <a:p>
                    <a:r>
                      <a:rPr lang="en-US"/>
                      <a:t>6,2</a:t>
                    </a:r>
                    <a:r>
                      <a:rPr lang="en-US" baseline="0"/>
                      <a:t> A</a:t>
                    </a:r>
                    <a:r>
                      <a:rPr lang="en-US"/>
                      <a:t> </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FB-4F25-B6C1-210292540962}"/>
                </c:ext>
              </c:extLst>
            </c:dLbl>
            <c:dLbl>
              <c:idx val="1"/>
              <c:tx>
                <c:rich>
                  <a:bodyPr/>
                  <a:lstStyle/>
                  <a:p>
                    <a:r>
                      <a:rPr lang="en-US"/>
                      <a:t>3,44 B</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FB-4F25-B6C1-210292540962}"/>
                </c:ext>
              </c:extLst>
            </c:dLbl>
            <c:dLbl>
              <c:idx val="2"/>
              <c:tx>
                <c:rich>
                  <a:bodyPr/>
                  <a:lstStyle/>
                  <a:p>
                    <a:r>
                      <a:rPr lang="en-US"/>
                      <a:t>3,08 BC</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DFB-4F25-B6C1-210292540962}"/>
                </c:ext>
              </c:extLst>
            </c:dLbl>
            <c:dLbl>
              <c:idx val="3"/>
              <c:tx>
                <c:rich>
                  <a:bodyPr/>
                  <a:lstStyle/>
                  <a:p>
                    <a:r>
                      <a:rPr lang="en-US"/>
                      <a:t>1,82 BC</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FB-4F25-B6C1-210292540962}"/>
                </c:ext>
              </c:extLst>
            </c:dLbl>
            <c:dLbl>
              <c:idx val="4"/>
              <c:tx>
                <c:rich>
                  <a:bodyPr/>
                  <a:lstStyle/>
                  <a:p>
                    <a:r>
                      <a:rPr lang="en-US"/>
                      <a:t>1,65 CD</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DFB-4F25-B6C1-210292540962}"/>
                </c:ext>
              </c:extLst>
            </c:dLbl>
            <c:dLbl>
              <c:idx val="5"/>
              <c:tx>
                <c:rich>
                  <a:bodyPr/>
                  <a:lstStyle/>
                  <a:p>
                    <a:r>
                      <a:rPr lang="en-US"/>
                      <a:t>0,08 D</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DFB-4F25-B6C1-210292540962}"/>
                </c:ext>
              </c:extLst>
            </c:dLbl>
            <c:spPr>
              <a:noFill/>
              <a:ln>
                <a:noFill/>
              </a:ln>
              <a:effectLst/>
            </c:spPr>
            <c:txPr>
              <a:bodyPr rot="-5400000" vert="horz"/>
              <a:lstStyle/>
              <a:p>
                <a:pPr>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percentage"/>
            <c:noEndCap val="0"/>
            <c:val val="5"/>
          </c:errBars>
          <c:cat>
            <c:strRef>
              <c:f>'Porcentaje N dedos afectados'!$I$69:$I$74</c:f>
              <c:strCache>
                <c:ptCount val="6"/>
                <c:pt idx="0">
                  <c:v>Testigo</c:v>
                </c:pt>
                <c:pt idx="1">
                  <c:v>Trichoderma</c:v>
                </c:pt>
                <c:pt idx="2">
                  <c:v>Silicio</c:v>
                </c:pt>
                <c:pt idx="3">
                  <c:v>B. subtillis</c:v>
                </c:pt>
                <c:pt idx="4">
                  <c:v>Sulfato de cobre</c:v>
                </c:pt>
                <c:pt idx="5">
                  <c:v>Difenoconazole</c:v>
                </c:pt>
              </c:strCache>
            </c:strRef>
          </c:cat>
          <c:val>
            <c:numRef>
              <c:f>'Porcentaje N dedos afectados'!$J$69:$J$74</c:f>
              <c:numCache>
                <c:formatCode>General</c:formatCode>
                <c:ptCount val="6"/>
                <c:pt idx="0">
                  <c:v>6.2</c:v>
                </c:pt>
                <c:pt idx="1">
                  <c:v>3.44</c:v>
                </c:pt>
                <c:pt idx="2">
                  <c:v>3.08</c:v>
                </c:pt>
                <c:pt idx="3">
                  <c:v>1.82</c:v>
                </c:pt>
                <c:pt idx="4">
                  <c:v>1.65</c:v>
                </c:pt>
                <c:pt idx="5">
                  <c:v>0.08</c:v>
                </c:pt>
              </c:numCache>
            </c:numRef>
          </c:val>
          <c:extLst>
            <c:ext xmlns:c16="http://schemas.microsoft.com/office/drawing/2014/chart" uri="{C3380CC4-5D6E-409C-BE32-E72D297353CC}">
              <c16:uniqueId val="{00000006-EDFB-4F25-B6C1-210292540962}"/>
            </c:ext>
          </c:extLst>
        </c:ser>
        <c:dLbls>
          <c:dLblPos val="ctr"/>
          <c:showLegendKey val="0"/>
          <c:showVal val="1"/>
          <c:showCatName val="0"/>
          <c:showSerName val="0"/>
          <c:showPercent val="0"/>
          <c:showBubbleSize val="0"/>
        </c:dLbls>
        <c:gapWidth val="150"/>
        <c:axId val="170228736"/>
        <c:axId val="173371776"/>
      </c:barChart>
      <c:catAx>
        <c:axId val="170228736"/>
        <c:scaling>
          <c:orientation val="minMax"/>
        </c:scaling>
        <c:delete val="0"/>
        <c:axPos val="b"/>
        <c:title>
          <c:tx>
            <c:rich>
              <a:bodyPr/>
              <a:lstStyle/>
              <a:p>
                <a:pPr>
                  <a:defRPr b="0"/>
                </a:pPr>
                <a:r>
                  <a:rPr lang="es-EC" b="0"/>
                  <a:t>Tratamiento</a:t>
                </a:r>
              </a:p>
            </c:rich>
          </c:tx>
          <c:overlay val="0"/>
        </c:title>
        <c:numFmt formatCode="General" sourceLinked="1"/>
        <c:majorTickMark val="out"/>
        <c:minorTickMark val="none"/>
        <c:tickLblPos val="nextTo"/>
        <c:crossAx val="173371776"/>
        <c:crosses val="autoZero"/>
        <c:auto val="1"/>
        <c:lblAlgn val="ctr"/>
        <c:lblOffset val="100"/>
        <c:noMultiLvlLbl val="0"/>
      </c:catAx>
      <c:valAx>
        <c:axId val="173371776"/>
        <c:scaling>
          <c:orientation val="minMax"/>
        </c:scaling>
        <c:delete val="0"/>
        <c:axPos val="l"/>
        <c:title>
          <c:tx>
            <c:rich>
              <a:bodyPr rot="-5400000" vert="horz"/>
              <a:lstStyle/>
              <a:p>
                <a:pPr>
                  <a:defRPr/>
                </a:pPr>
                <a:r>
                  <a:rPr lang="es-EC" b="0"/>
                  <a:t>Dedos</a:t>
                </a:r>
                <a:r>
                  <a:rPr lang="es-EC" b="0" baseline="0"/>
                  <a:t> afectados (%)</a:t>
                </a:r>
                <a:endParaRPr lang="es-EC" b="0"/>
              </a:p>
            </c:rich>
          </c:tx>
          <c:overlay val="0"/>
        </c:title>
        <c:numFmt formatCode="General" sourceLinked="1"/>
        <c:majorTickMark val="out"/>
        <c:minorTickMark val="none"/>
        <c:tickLblPos val="nextTo"/>
        <c:crossAx val="170228736"/>
        <c:crosses val="autoZero"/>
        <c:crossBetween val="between"/>
      </c:valAx>
    </c:plotArea>
    <c:plotVisOnly val="1"/>
    <c:dispBlanksAs val="gap"/>
    <c:showDLblsOverMax val="0"/>
  </c:chart>
  <c:spPr>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bg1">
                <a:lumMod val="85000"/>
              </a:schemeClr>
            </a:solidFill>
          </c:spPr>
          <c:invertIfNegative val="0"/>
          <c:dLbls>
            <c:dLbl>
              <c:idx val="0"/>
              <c:tx>
                <c:rich>
                  <a:bodyPr/>
                  <a:lstStyle/>
                  <a:p>
                    <a:r>
                      <a:rPr lang="en-US"/>
                      <a:t>8,07 A</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AF2-40F0-BBA4-B5034F2BF2C8}"/>
                </c:ext>
              </c:extLst>
            </c:dLbl>
            <c:dLbl>
              <c:idx val="1"/>
              <c:tx>
                <c:rich>
                  <a:bodyPr/>
                  <a:lstStyle/>
                  <a:p>
                    <a:r>
                      <a:rPr lang="en-US"/>
                      <a:t>4,41 B</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AF2-40F0-BBA4-B5034F2BF2C8}"/>
                </c:ext>
              </c:extLst>
            </c:dLbl>
            <c:dLbl>
              <c:idx val="2"/>
              <c:tx>
                <c:rich>
                  <a:bodyPr/>
                  <a:lstStyle/>
                  <a:p>
                    <a:r>
                      <a:rPr lang="en-US"/>
                      <a:t>3,98 B</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AF2-40F0-BBA4-B5034F2BF2C8}"/>
                </c:ext>
              </c:extLst>
            </c:dLbl>
            <c:dLbl>
              <c:idx val="3"/>
              <c:tx>
                <c:rich>
                  <a:bodyPr/>
                  <a:lstStyle/>
                  <a:p>
                    <a:r>
                      <a:rPr lang="en-US"/>
                      <a:t>2,9 B</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AF2-40F0-BBA4-B5034F2BF2C8}"/>
                </c:ext>
              </c:extLst>
            </c:dLbl>
            <c:dLbl>
              <c:idx val="4"/>
              <c:tx>
                <c:rich>
                  <a:bodyPr/>
                  <a:lstStyle/>
                  <a:p>
                    <a:r>
                      <a:rPr lang="en-US"/>
                      <a:t>2,1</a:t>
                    </a:r>
                    <a:r>
                      <a:rPr lang="en-US" baseline="0"/>
                      <a:t> BC</a:t>
                    </a:r>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AF2-40F0-BBA4-B5034F2BF2C8}"/>
                </c:ext>
              </c:extLst>
            </c:dLbl>
            <c:dLbl>
              <c:idx val="5"/>
              <c:tx>
                <c:rich>
                  <a:bodyPr/>
                  <a:lstStyle/>
                  <a:p>
                    <a:r>
                      <a:rPr lang="en-US"/>
                      <a:t>0,11 C</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AF2-40F0-BBA4-B5034F2BF2C8}"/>
                </c:ext>
              </c:extLst>
            </c:dLbl>
            <c:spPr>
              <a:noFill/>
              <a:ln>
                <a:noFill/>
              </a:ln>
              <a:effectLst/>
            </c:spPr>
            <c:txPr>
              <a:bodyPr rot="-5400000" vert="horz"/>
              <a:lstStyle/>
              <a:p>
                <a:pPr>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percentage"/>
            <c:noEndCap val="0"/>
            <c:val val="5"/>
          </c:errBars>
          <c:cat>
            <c:strRef>
              <c:f>'2 Porcentaje N dedos afectado '!$H$73:$H$78</c:f>
              <c:strCache>
                <c:ptCount val="6"/>
                <c:pt idx="0">
                  <c:v>Testigo</c:v>
                </c:pt>
                <c:pt idx="1">
                  <c:v>Trichoderma</c:v>
                </c:pt>
                <c:pt idx="2">
                  <c:v>Silicio</c:v>
                </c:pt>
                <c:pt idx="3">
                  <c:v>B. subtillis</c:v>
                </c:pt>
                <c:pt idx="4">
                  <c:v>Sulfato de cobre</c:v>
                </c:pt>
                <c:pt idx="5">
                  <c:v>Difenoconazole</c:v>
                </c:pt>
              </c:strCache>
            </c:strRef>
          </c:cat>
          <c:val>
            <c:numRef>
              <c:f>'2 Porcentaje N dedos afectado '!$I$73:$I$78</c:f>
              <c:numCache>
                <c:formatCode>General</c:formatCode>
                <c:ptCount val="6"/>
                <c:pt idx="0">
                  <c:v>8.07</c:v>
                </c:pt>
                <c:pt idx="1">
                  <c:v>4.41</c:v>
                </c:pt>
                <c:pt idx="2">
                  <c:v>3.98</c:v>
                </c:pt>
                <c:pt idx="3">
                  <c:v>2.9</c:v>
                </c:pt>
                <c:pt idx="4">
                  <c:v>2.1</c:v>
                </c:pt>
                <c:pt idx="5">
                  <c:v>0.11</c:v>
                </c:pt>
              </c:numCache>
            </c:numRef>
          </c:val>
          <c:extLst>
            <c:ext xmlns:c16="http://schemas.microsoft.com/office/drawing/2014/chart" uri="{C3380CC4-5D6E-409C-BE32-E72D297353CC}">
              <c16:uniqueId val="{00000006-9AF2-40F0-BBA4-B5034F2BF2C8}"/>
            </c:ext>
          </c:extLst>
        </c:ser>
        <c:dLbls>
          <c:showLegendKey val="0"/>
          <c:showVal val="0"/>
          <c:showCatName val="0"/>
          <c:showSerName val="0"/>
          <c:showPercent val="0"/>
          <c:showBubbleSize val="0"/>
        </c:dLbls>
        <c:gapWidth val="150"/>
        <c:axId val="406254336"/>
        <c:axId val="406257024"/>
      </c:barChart>
      <c:catAx>
        <c:axId val="406254336"/>
        <c:scaling>
          <c:orientation val="minMax"/>
        </c:scaling>
        <c:delete val="0"/>
        <c:axPos val="b"/>
        <c:title>
          <c:tx>
            <c:rich>
              <a:bodyPr/>
              <a:lstStyle/>
              <a:p>
                <a:pPr>
                  <a:defRPr/>
                </a:pPr>
                <a:r>
                  <a:rPr lang="en-US" b="0"/>
                  <a:t>Tratamiento</a:t>
                </a:r>
              </a:p>
            </c:rich>
          </c:tx>
          <c:overlay val="0"/>
        </c:title>
        <c:numFmt formatCode="General" sourceLinked="1"/>
        <c:majorTickMark val="out"/>
        <c:minorTickMark val="none"/>
        <c:tickLblPos val="nextTo"/>
        <c:crossAx val="406257024"/>
        <c:crosses val="autoZero"/>
        <c:auto val="1"/>
        <c:lblAlgn val="ctr"/>
        <c:lblOffset val="100"/>
        <c:noMultiLvlLbl val="0"/>
      </c:catAx>
      <c:valAx>
        <c:axId val="406257024"/>
        <c:scaling>
          <c:orientation val="minMax"/>
        </c:scaling>
        <c:delete val="0"/>
        <c:axPos val="l"/>
        <c:title>
          <c:tx>
            <c:rich>
              <a:bodyPr rot="-5400000" vert="horz"/>
              <a:lstStyle/>
              <a:p>
                <a:pPr>
                  <a:defRPr/>
                </a:pPr>
                <a:r>
                  <a:rPr lang="es-EC" b="0"/>
                  <a:t>Dedos</a:t>
                </a:r>
                <a:r>
                  <a:rPr lang="es-EC" b="0" baseline="0"/>
                  <a:t> afectados (%)</a:t>
                </a:r>
                <a:endParaRPr lang="es-EC" b="0"/>
              </a:p>
            </c:rich>
          </c:tx>
          <c:overlay val="0"/>
        </c:title>
        <c:numFmt formatCode="General" sourceLinked="1"/>
        <c:majorTickMark val="out"/>
        <c:minorTickMark val="none"/>
        <c:tickLblPos val="nextTo"/>
        <c:crossAx val="406254336"/>
        <c:crosses val="autoZero"/>
        <c:crossBetween val="between"/>
      </c:valAx>
    </c:plotArea>
    <c:plotVisOnly val="1"/>
    <c:dispBlanksAs val="gap"/>
    <c:showDLblsOverMax val="0"/>
  </c:chart>
  <c:spPr>
    <a:ln>
      <a:solidFill>
        <a:schemeClr val="tx1"/>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bg1">
                <a:lumMod val="85000"/>
              </a:schemeClr>
            </a:solidFill>
          </c:spPr>
          <c:invertIfNegative val="0"/>
          <c:dLbls>
            <c:dLbl>
              <c:idx val="0"/>
              <c:tx>
                <c:rich>
                  <a:bodyPr/>
                  <a:lstStyle/>
                  <a:p>
                    <a:r>
                      <a:rPr lang="en-US"/>
                      <a:t>99,92 A</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F29-4D1C-ADB2-4D20B9D5A9C1}"/>
                </c:ext>
              </c:extLst>
            </c:dLbl>
            <c:dLbl>
              <c:idx val="1"/>
              <c:tx>
                <c:rich>
                  <a:bodyPr/>
                  <a:lstStyle/>
                  <a:p>
                    <a:r>
                      <a:rPr lang="en-US"/>
                      <a:t>98,35 AB</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F29-4D1C-ADB2-4D20B9D5A9C1}"/>
                </c:ext>
              </c:extLst>
            </c:dLbl>
            <c:dLbl>
              <c:idx val="2"/>
              <c:tx>
                <c:rich>
                  <a:bodyPr/>
                  <a:lstStyle/>
                  <a:p>
                    <a:r>
                      <a:rPr lang="en-US"/>
                      <a:t>98,19</a:t>
                    </a:r>
                    <a:r>
                      <a:rPr lang="en-US" baseline="0"/>
                      <a:t> BC</a:t>
                    </a:r>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F29-4D1C-ADB2-4D20B9D5A9C1}"/>
                </c:ext>
              </c:extLst>
            </c:dLbl>
            <c:dLbl>
              <c:idx val="3"/>
              <c:tx>
                <c:rich>
                  <a:bodyPr/>
                  <a:lstStyle/>
                  <a:p>
                    <a:r>
                      <a:rPr lang="en-US"/>
                      <a:t>96,92 BC</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F29-4D1C-ADB2-4D20B9D5A9C1}"/>
                </c:ext>
              </c:extLst>
            </c:dLbl>
            <c:dLbl>
              <c:idx val="4"/>
              <c:tx>
                <c:rich>
                  <a:bodyPr/>
                  <a:lstStyle/>
                  <a:p>
                    <a:r>
                      <a:rPr lang="en-US"/>
                      <a:t>96,56 C</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F29-4D1C-ADB2-4D20B9D5A9C1}"/>
                </c:ext>
              </c:extLst>
            </c:dLbl>
            <c:dLbl>
              <c:idx val="5"/>
              <c:tx>
                <c:rich>
                  <a:bodyPr/>
                  <a:lstStyle/>
                  <a:p>
                    <a:r>
                      <a:rPr lang="en-US"/>
                      <a:t>93,8 D</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F29-4D1C-ADB2-4D20B9D5A9C1}"/>
                </c:ext>
              </c:extLst>
            </c:dLbl>
            <c:spPr>
              <a:noFill/>
              <a:ln>
                <a:noFill/>
              </a:ln>
              <a:effectLst/>
            </c:spPr>
            <c:txPr>
              <a:bodyPr rot="-5400000" vert="horz"/>
              <a:lstStyle/>
              <a:p>
                <a:pPr>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stdErr"/>
            <c:noEndCap val="0"/>
          </c:errBars>
          <c:cat>
            <c:strRef>
              <c:f>'Porcentaje dedos sanos'!$I$71:$I$76</c:f>
              <c:strCache>
                <c:ptCount val="6"/>
                <c:pt idx="0">
                  <c:v>Difenoconazole</c:v>
                </c:pt>
                <c:pt idx="1">
                  <c:v>Sulfato de cobre</c:v>
                </c:pt>
                <c:pt idx="2">
                  <c:v>B. subtillis</c:v>
                </c:pt>
                <c:pt idx="3">
                  <c:v>Silicio</c:v>
                </c:pt>
                <c:pt idx="4">
                  <c:v>Trichoderma</c:v>
                </c:pt>
                <c:pt idx="5">
                  <c:v>Testigo</c:v>
                </c:pt>
              </c:strCache>
            </c:strRef>
          </c:cat>
          <c:val>
            <c:numRef>
              <c:f>'Porcentaje dedos sanos'!$J$71:$J$76</c:f>
              <c:numCache>
                <c:formatCode>General</c:formatCode>
                <c:ptCount val="6"/>
                <c:pt idx="0">
                  <c:v>99.92</c:v>
                </c:pt>
                <c:pt idx="1">
                  <c:v>98.35</c:v>
                </c:pt>
                <c:pt idx="2">
                  <c:v>98.19</c:v>
                </c:pt>
                <c:pt idx="3">
                  <c:v>96.92</c:v>
                </c:pt>
                <c:pt idx="4">
                  <c:v>96.56</c:v>
                </c:pt>
                <c:pt idx="5">
                  <c:v>93.8</c:v>
                </c:pt>
              </c:numCache>
            </c:numRef>
          </c:val>
          <c:extLst>
            <c:ext xmlns:c16="http://schemas.microsoft.com/office/drawing/2014/chart" uri="{C3380CC4-5D6E-409C-BE32-E72D297353CC}">
              <c16:uniqueId val="{00000006-8F29-4D1C-ADB2-4D20B9D5A9C1}"/>
            </c:ext>
          </c:extLst>
        </c:ser>
        <c:dLbls>
          <c:showLegendKey val="0"/>
          <c:showVal val="0"/>
          <c:showCatName val="0"/>
          <c:showSerName val="0"/>
          <c:showPercent val="0"/>
          <c:showBubbleSize val="0"/>
        </c:dLbls>
        <c:gapWidth val="150"/>
        <c:axId val="300113280"/>
        <c:axId val="406255104"/>
      </c:barChart>
      <c:catAx>
        <c:axId val="300113280"/>
        <c:scaling>
          <c:orientation val="minMax"/>
        </c:scaling>
        <c:delete val="0"/>
        <c:axPos val="b"/>
        <c:title>
          <c:tx>
            <c:rich>
              <a:bodyPr/>
              <a:lstStyle/>
              <a:p>
                <a:pPr>
                  <a:defRPr/>
                </a:pPr>
                <a:r>
                  <a:rPr lang="es-EC" b="0"/>
                  <a:t>Tratamiento</a:t>
                </a:r>
              </a:p>
            </c:rich>
          </c:tx>
          <c:overlay val="0"/>
        </c:title>
        <c:numFmt formatCode="General" sourceLinked="0"/>
        <c:majorTickMark val="out"/>
        <c:minorTickMark val="none"/>
        <c:tickLblPos val="nextTo"/>
        <c:crossAx val="406255104"/>
        <c:crosses val="autoZero"/>
        <c:auto val="1"/>
        <c:lblAlgn val="ctr"/>
        <c:lblOffset val="100"/>
        <c:noMultiLvlLbl val="0"/>
      </c:catAx>
      <c:valAx>
        <c:axId val="406255104"/>
        <c:scaling>
          <c:orientation val="minMax"/>
        </c:scaling>
        <c:delete val="0"/>
        <c:axPos val="l"/>
        <c:title>
          <c:tx>
            <c:rich>
              <a:bodyPr rot="-5400000" vert="horz"/>
              <a:lstStyle/>
              <a:p>
                <a:pPr>
                  <a:defRPr/>
                </a:pPr>
                <a:r>
                  <a:rPr lang="es-EC" b="0"/>
                  <a:t>Dedos</a:t>
                </a:r>
                <a:r>
                  <a:rPr lang="es-EC" b="0" baseline="0"/>
                  <a:t> sanos (%)</a:t>
                </a:r>
                <a:endParaRPr lang="es-EC" b="0"/>
              </a:p>
            </c:rich>
          </c:tx>
          <c:overlay val="0"/>
        </c:title>
        <c:numFmt formatCode="General" sourceLinked="1"/>
        <c:majorTickMark val="out"/>
        <c:minorTickMark val="none"/>
        <c:tickLblPos val="nextTo"/>
        <c:crossAx val="300113280"/>
        <c:crosses val="autoZero"/>
        <c:crossBetween val="between"/>
      </c:valAx>
    </c:plotArea>
    <c:plotVisOnly val="1"/>
    <c:dispBlanksAs val="gap"/>
    <c:showDLblsOverMax val="0"/>
  </c:chart>
  <c:spPr>
    <a:ln>
      <a:solidFill>
        <a:schemeClr val="tx1"/>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bg1">
                <a:lumMod val="85000"/>
              </a:schemeClr>
            </a:solidFill>
          </c:spPr>
          <c:invertIfNegative val="0"/>
          <c:dLbls>
            <c:spPr>
              <a:noFill/>
              <a:ln>
                <a:noFill/>
              </a:ln>
              <a:effectLst/>
            </c:spPr>
            <c:txPr>
              <a:bodyPr rot="-5400000" vert="horz"/>
              <a:lstStyle/>
              <a:p>
                <a:pPr>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percentage"/>
            <c:noEndCap val="0"/>
            <c:val val="5"/>
          </c:errBars>
          <c:cat>
            <c:strRef>
              <c:f>'2 Porcentaje dedos sanos'!$H$74:$H$79</c:f>
              <c:strCache>
                <c:ptCount val="6"/>
                <c:pt idx="0">
                  <c:v>Difenoconazole</c:v>
                </c:pt>
                <c:pt idx="1">
                  <c:v>Sulfato de cobre</c:v>
                </c:pt>
                <c:pt idx="2">
                  <c:v>B. subtillis</c:v>
                </c:pt>
                <c:pt idx="3">
                  <c:v>Silicio</c:v>
                </c:pt>
                <c:pt idx="4">
                  <c:v>Trichoderma</c:v>
                </c:pt>
                <c:pt idx="5">
                  <c:v>Testigo</c:v>
                </c:pt>
              </c:strCache>
            </c:strRef>
          </c:cat>
          <c:val>
            <c:numRef>
              <c:f>'2 Porcentaje dedos sanos'!$I$74:$I$79</c:f>
              <c:numCache>
                <c:formatCode>General</c:formatCode>
                <c:ptCount val="6"/>
                <c:pt idx="0">
                  <c:v>99.89</c:v>
                </c:pt>
                <c:pt idx="1">
                  <c:v>97.9</c:v>
                </c:pt>
                <c:pt idx="2">
                  <c:v>97.1</c:v>
                </c:pt>
                <c:pt idx="3">
                  <c:v>96.02</c:v>
                </c:pt>
                <c:pt idx="4">
                  <c:v>95.59</c:v>
                </c:pt>
                <c:pt idx="5">
                  <c:v>91.93</c:v>
                </c:pt>
              </c:numCache>
            </c:numRef>
          </c:val>
          <c:extLst>
            <c:ext xmlns:c16="http://schemas.microsoft.com/office/drawing/2014/chart" uri="{C3380CC4-5D6E-409C-BE32-E72D297353CC}">
              <c16:uniqueId val="{00000000-BABE-4252-B486-80881BAF1A6E}"/>
            </c:ext>
          </c:extLst>
        </c:ser>
        <c:dLbls>
          <c:showLegendKey val="0"/>
          <c:showVal val="0"/>
          <c:showCatName val="0"/>
          <c:showSerName val="0"/>
          <c:showPercent val="0"/>
          <c:showBubbleSize val="0"/>
        </c:dLbls>
        <c:gapWidth val="150"/>
        <c:axId val="406379904"/>
        <c:axId val="406559360"/>
      </c:barChart>
      <c:catAx>
        <c:axId val="406379904"/>
        <c:scaling>
          <c:orientation val="minMax"/>
        </c:scaling>
        <c:delete val="0"/>
        <c:axPos val="b"/>
        <c:title>
          <c:tx>
            <c:rich>
              <a:bodyPr/>
              <a:lstStyle/>
              <a:p>
                <a:pPr>
                  <a:defRPr/>
                </a:pPr>
                <a:r>
                  <a:rPr lang="es-EC" b="0"/>
                  <a:t>Tratamiento</a:t>
                </a:r>
              </a:p>
            </c:rich>
          </c:tx>
          <c:overlay val="0"/>
        </c:title>
        <c:numFmt formatCode="General" sourceLinked="1"/>
        <c:majorTickMark val="out"/>
        <c:minorTickMark val="none"/>
        <c:tickLblPos val="nextTo"/>
        <c:crossAx val="406559360"/>
        <c:crosses val="autoZero"/>
        <c:auto val="1"/>
        <c:lblAlgn val="ctr"/>
        <c:lblOffset val="100"/>
        <c:noMultiLvlLbl val="0"/>
      </c:catAx>
      <c:valAx>
        <c:axId val="406559360"/>
        <c:scaling>
          <c:orientation val="minMax"/>
        </c:scaling>
        <c:delete val="0"/>
        <c:axPos val="l"/>
        <c:title>
          <c:tx>
            <c:rich>
              <a:bodyPr rot="-5400000" vert="horz"/>
              <a:lstStyle/>
              <a:p>
                <a:pPr>
                  <a:defRPr/>
                </a:pPr>
                <a:r>
                  <a:rPr lang="es-EC" b="0"/>
                  <a:t>Dedos</a:t>
                </a:r>
                <a:r>
                  <a:rPr lang="es-EC" b="0" baseline="0"/>
                  <a:t> sanos (%)</a:t>
                </a:r>
                <a:endParaRPr lang="es-EC" b="0"/>
              </a:p>
            </c:rich>
          </c:tx>
          <c:overlay val="0"/>
        </c:title>
        <c:numFmt formatCode="General" sourceLinked="1"/>
        <c:majorTickMark val="out"/>
        <c:minorTickMark val="none"/>
        <c:tickLblPos val="nextTo"/>
        <c:crossAx val="406379904"/>
        <c:crosses val="autoZero"/>
        <c:crossBetween val="between"/>
      </c:valAx>
    </c:plotArea>
    <c:plotVisOnly val="1"/>
    <c:dispBlanksAs val="gap"/>
    <c:showDLblsOverMax val="0"/>
  </c:chart>
  <c:spPr>
    <a:ln>
      <a:solidFill>
        <a:schemeClr val="tx1"/>
      </a:solid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bg1">
                <a:lumMod val="85000"/>
              </a:schemeClr>
            </a:solidFill>
          </c:spPr>
          <c:invertIfNegative val="0"/>
          <c:dLbls>
            <c:dLbl>
              <c:idx val="0"/>
              <c:tx>
                <c:rich>
                  <a:bodyPr/>
                  <a:lstStyle/>
                  <a:p>
                    <a:r>
                      <a:rPr lang="en-US"/>
                      <a:t>100 A</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9F-4573-A5CE-2810F590D74E}"/>
                </c:ext>
              </c:extLst>
            </c:dLbl>
            <c:dLbl>
              <c:idx val="1"/>
              <c:tx>
                <c:rich>
                  <a:bodyPr/>
                  <a:lstStyle/>
                  <a:p>
                    <a:r>
                      <a:rPr lang="en-US"/>
                      <a:t>95,83 A</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9F-4573-A5CE-2810F590D74E}"/>
                </c:ext>
              </c:extLst>
            </c:dLbl>
            <c:dLbl>
              <c:idx val="2"/>
              <c:tx>
                <c:rich>
                  <a:bodyPr/>
                  <a:lstStyle/>
                  <a:p>
                    <a:r>
                      <a:rPr lang="en-US"/>
                      <a:t>95,83 A</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59F-4573-A5CE-2810F590D74E}"/>
                </c:ext>
              </c:extLst>
            </c:dLbl>
            <c:dLbl>
              <c:idx val="3"/>
              <c:tx>
                <c:rich>
                  <a:bodyPr/>
                  <a:lstStyle/>
                  <a:p>
                    <a:r>
                      <a:rPr lang="en-US"/>
                      <a:t>83,33 AB</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9F-4573-A5CE-2810F590D74E}"/>
                </c:ext>
              </c:extLst>
            </c:dLbl>
            <c:dLbl>
              <c:idx val="4"/>
              <c:tx>
                <c:rich>
                  <a:bodyPr/>
                  <a:lstStyle/>
                  <a:p>
                    <a:r>
                      <a:rPr lang="en-US"/>
                      <a:t>62,5 B</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59F-4573-A5CE-2810F590D74E}"/>
                </c:ext>
              </c:extLst>
            </c:dLbl>
            <c:dLbl>
              <c:idx val="5"/>
              <c:tx>
                <c:rich>
                  <a:bodyPr/>
                  <a:lstStyle/>
                  <a:p>
                    <a:r>
                      <a:rPr lang="en-US"/>
                      <a:t>12,5 C</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9F-4573-A5CE-2810F590D74E}"/>
                </c:ext>
              </c:extLst>
            </c:dLbl>
            <c:spPr>
              <a:noFill/>
              <a:ln>
                <a:noFill/>
              </a:ln>
              <a:effectLst/>
            </c:spPr>
            <c:txPr>
              <a:bodyPr rot="-5400000" vert="horz"/>
              <a:lstStyle/>
              <a:p>
                <a:pPr>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percentage"/>
            <c:noEndCap val="0"/>
            <c:val val="5"/>
          </c:errBars>
          <c:cat>
            <c:strRef>
              <c:f>'Porcentaje racimos afectado'!$G$65:$G$70</c:f>
              <c:strCache>
                <c:ptCount val="6"/>
                <c:pt idx="0">
                  <c:v>Testigo</c:v>
                </c:pt>
                <c:pt idx="1">
                  <c:v>Silicio</c:v>
                </c:pt>
                <c:pt idx="2">
                  <c:v>Trichoderma</c:v>
                </c:pt>
                <c:pt idx="3">
                  <c:v>B. subtillis</c:v>
                </c:pt>
                <c:pt idx="4">
                  <c:v>Sulfato de cobre</c:v>
                </c:pt>
                <c:pt idx="5">
                  <c:v>Difenoconazole</c:v>
                </c:pt>
              </c:strCache>
            </c:strRef>
          </c:cat>
          <c:val>
            <c:numRef>
              <c:f>'Porcentaje racimos afectado'!$H$65:$H$70</c:f>
              <c:numCache>
                <c:formatCode>General</c:formatCode>
                <c:ptCount val="6"/>
                <c:pt idx="0">
                  <c:v>100</c:v>
                </c:pt>
                <c:pt idx="1">
                  <c:v>95.83</c:v>
                </c:pt>
                <c:pt idx="2">
                  <c:v>95.83</c:v>
                </c:pt>
                <c:pt idx="3">
                  <c:v>83.33</c:v>
                </c:pt>
                <c:pt idx="4">
                  <c:v>62.5</c:v>
                </c:pt>
                <c:pt idx="5">
                  <c:v>12.5</c:v>
                </c:pt>
              </c:numCache>
            </c:numRef>
          </c:val>
          <c:extLst>
            <c:ext xmlns:c16="http://schemas.microsoft.com/office/drawing/2014/chart" uri="{C3380CC4-5D6E-409C-BE32-E72D297353CC}">
              <c16:uniqueId val="{00000006-759F-4573-A5CE-2810F590D74E}"/>
            </c:ext>
          </c:extLst>
        </c:ser>
        <c:dLbls>
          <c:showLegendKey val="0"/>
          <c:showVal val="0"/>
          <c:showCatName val="0"/>
          <c:showSerName val="0"/>
          <c:showPercent val="0"/>
          <c:showBubbleSize val="0"/>
        </c:dLbls>
        <c:gapWidth val="150"/>
        <c:axId val="406554880"/>
        <c:axId val="406557056"/>
      </c:barChart>
      <c:catAx>
        <c:axId val="406554880"/>
        <c:scaling>
          <c:orientation val="minMax"/>
        </c:scaling>
        <c:delete val="0"/>
        <c:axPos val="b"/>
        <c:numFmt formatCode="General" sourceLinked="1"/>
        <c:majorTickMark val="out"/>
        <c:minorTickMark val="none"/>
        <c:tickLblPos val="nextTo"/>
        <c:crossAx val="406557056"/>
        <c:crosses val="autoZero"/>
        <c:auto val="1"/>
        <c:lblAlgn val="ctr"/>
        <c:lblOffset val="100"/>
        <c:noMultiLvlLbl val="0"/>
      </c:catAx>
      <c:valAx>
        <c:axId val="406557056"/>
        <c:scaling>
          <c:orientation val="minMax"/>
        </c:scaling>
        <c:delete val="0"/>
        <c:axPos val="l"/>
        <c:title>
          <c:tx>
            <c:rich>
              <a:bodyPr rot="-5400000" vert="horz"/>
              <a:lstStyle/>
              <a:p>
                <a:pPr>
                  <a:defRPr/>
                </a:pPr>
                <a:r>
                  <a:rPr lang="es-EC" b="0"/>
                  <a:t>Racimos</a:t>
                </a:r>
                <a:r>
                  <a:rPr lang="es-EC" b="0" baseline="0"/>
                  <a:t> afectados (%)</a:t>
                </a:r>
                <a:endParaRPr lang="es-EC" b="0"/>
              </a:p>
            </c:rich>
          </c:tx>
          <c:overlay val="0"/>
        </c:title>
        <c:numFmt formatCode="General" sourceLinked="1"/>
        <c:majorTickMark val="out"/>
        <c:minorTickMark val="none"/>
        <c:tickLblPos val="nextTo"/>
        <c:crossAx val="406554880"/>
        <c:crosses val="autoZero"/>
        <c:crossBetween val="between"/>
      </c:valAx>
    </c:plotArea>
    <c:plotVisOnly val="1"/>
    <c:dispBlanksAs val="gap"/>
    <c:showDLblsOverMax val="0"/>
  </c:chart>
  <c:spPr>
    <a:ln>
      <a:solidFill>
        <a:schemeClr val="tx1"/>
      </a:solid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bg1">
                <a:lumMod val="85000"/>
              </a:schemeClr>
            </a:solidFill>
          </c:spPr>
          <c:invertIfNegative val="0"/>
          <c:dLbls>
            <c:spPr>
              <a:noFill/>
              <a:ln>
                <a:noFill/>
              </a:ln>
              <a:effectLst/>
            </c:spPr>
            <c:txPr>
              <a:bodyPr rot="-5400000" vert="horz"/>
              <a:lstStyle/>
              <a:p>
                <a:pPr>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percentage"/>
            <c:noEndCap val="0"/>
            <c:val val="5"/>
          </c:errBars>
          <c:cat>
            <c:strRef>
              <c:f>'Incidencia de la enfermedad'!$I$87:$I$92</c:f>
              <c:strCache>
                <c:ptCount val="6"/>
                <c:pt idx="0">
                  <c:v>Testigo</c:v>
                </c:pt>
                <c:pt idx="1">
                  <c:v>Trichoderma</c:v>
                </c:pt>
                <c:pt idx="2">
                  <c:v>Silicio</c:v>
                </c:pt>
                <c:pt idx="3">
                  <c:v>B. subtillis</c:v>
                </c:pt>
                <c:pt idx="4">
                  <c:v>Sulfato de cobre</c:v>
                </c:pt>
                <c:pt idx="5">
                  <c:v>Difenoconazole</c:v>
                </c:pt>
              </c:strCache>
            </c:strRef>
          </c:cat>
          <c:val>
            <c:numRef>
              <c:f>'Incidencia de la enfermedad'!$J$87:$J$92</c:f>
              <c:numCache>
                <c:formatCode>General</c:formatCode>
                <c:ptCount val="6"/>
                <c:pt idx="0">
                  <c:v>3.17</c:v>
                </c:pt>
                <c:pt idx="1">
                  <c:v>2.62</c:v>
                </c:pt>
                <c:pt idx="2">
                  <c:v>2.25</c:v>
                </c:pt>
                <c:pt idx="3">
                  <c:v>1.29</c:v>
                </c:pt>
                <c:pt idx="4">
                  <c:v>1.21</c:v>
                </c:pt>
                <c:pt idx="5">
                  <c:v>0.21</c:v>
                </c:pt>
              </c:numCache>
            </c:numRef>
          </c:val>
          <c:extLst>
            <c:ext xmlns:c16="http://schemas.microsoft.com/office/drawing/2014/chart" uri="{C3380CC4-5D6E-409C-BE32-E72D297353CC}">
              <c16:uniqueId val="{00000000-E675-47CB-AAB0-6E18204CC0E4}"/>
            </c:ext>
          </c:extLst>
        </c:ser>
        <c:dLbls>
          <c:showLegendKey val="0"/>
          <c:showVal val="0"/>
          <c:showCatName val="0"/>
          <c:showSerName val="0"/>
          <c:showPercent val="0"/>
          <c:showBubbleSize val="0"/>
        </c:dLbls>
        <c:gapWidth val="150"/>
        <c:axId val="427755392"/>
        <c:axId val="427790720"/>
      </c:barChart>
      <c:catAx>
        <c:axId val="427755392"/>
        <c:scaling>
          <c:orientation val="minMax"/>
        </c:scaling>
        <c:delete val="0"/>
        <c:axPos val="b"/>
        <c:title>
          <c:tx>
            <c:rich>
              <a:bodyPr/>
              <a:lstStyle/>
              <a:p>
                <a:pPr>
                  <a:defRPr/>
                </a:pPr>
                <a:r>
                  <a:rPr lang="es-EC" b="0"/>
                  <a:t>Tratamiento</a:t>
                </a:r>
              </a:p>
            </c:rich>
          </c:tx>
          <c:overlay val="0"/>
        </c:title>
        <c:numFmt formatCode="General" sourceLinked="0"/>
        <c:majorTickMark val="out"/>
        <c:minorTickMark val="none"/>
        <c:tickLblPos val="nextTo"/>
        <c:crossAx val="427790720"/>
        <c:crosses val="autoZero"/>
        <c:auto val="1"/>
        <c:lblAlgn val="ctr"/>
        <c:lblOffset val="100"/>
        <c:noMultiLvlLbl val="0"/>
      </c:catAx>
      <c:valAx>
        <c:axId val="427790720"/>
        <c:scaling>
          <c:orientation val="minMax"/>
        </c:scaling>
        <c:delete val="0"/>
        <c:axPos val="l"/>
        <c:title>
          <c:tx>
            <c:rich>
              <a:bodyPr rot="-5400000" vert="horz"/>
              <a:lstStyle/>
              <a:p>
                <a:pPr>
                  <a:defRPr/>
                </a:pPr>
                <a:r>
                  <a:rPr lang="es-EC" b="0"/>
                  <a:t>Incidencia</a:t>
                </a:r>
                <a:r>
                  <a:rPr lang="es-EC" b="0" baseline="0"/>
                  <a:t> de la enfermedad</a:t>
                </a:r>
                <a:endParaRPr lang="es-EC" b="0"/>
              </a:p>
            </c:rich>
          </c:tx>
          <c:overlay val="0"/>
        </c:title>
        <c:numFmt formatCode="General" sourceLinked="1"/>
        <c:majorTickMark val="out"/>
        <c:minorTickMark val="none"/>
        <c:tickLblPos val="nextTo"/>
        <c:crossAx val="427755392"/>
        <c:crosses val="autoZero"/>
        <c:crossBetween val="between"/>
      </c:valAx>
    </c:plotArea>
    <c:plotVisOnly val="1"/>
    <c:dispBlanksAs val="gap"/>
    <c:showDLblsOverMax val="0"/>
  </c:chart>
  <c:spPr>
    <a:ln>
      <a:solidFill>
        <a:schemeClr val="tx1"/>
      </a:solid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bg1">
                <a:lumMod val="85000"/>
              </a:schemeClr>
            </a:solidFill>
          </c:spPr>
          <c:invertIfNegative val="0"/>
          <c:dLbls>
            <c:dLbl>
              <c:idx val="0"/>
              <c:tx>
                <c:rich>
                  <a:bodyPr/>
                  <a:lstStyle/>
                  <a:p>
                    <a:r>
                      <a:rPr lang="en-US"/>
                      <a:t>3,54 A</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B5-4DA9-BBD0-509C2F6EBD57}"/>
                </c:ext>
              </c:extLst>
            </c:dLbl>
            <c:dLbl>
              <c:idx val="1"/>
              <c:tx>
                <c:rich>
                  <a:bodyPr/>
                  <a:lstStyle/>
                  <a:p>
                    <a:r>
                      <a:rPr lang="en-US"/>
                      <a:t>2,62 B</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B5-4DA9-BBD0-509C2F6EBD57}"/>
                </c:ext>
              </c:extLst>
            </c:dLbl>
            <c:dLbl>
              <c:idx val="2"/>
              <c:tx>
                <c:rich>
                  <a:bodyPr/>
                  <a:lstStyle/>
                  <a:p>
                    <a:r>
                      <a:rPr lang="en-US"/>
                      <a:t>2,29 B</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0B5-4DA9-BBD0-509C2F6EBD57}"/>
                </c:ext>
              </c:extLst>
            </c:dLbl>
            <c:dLbl>
              <c:idx val="3"/>
              <c:tx>
                <c:rich>
                  <a:bodyPr/>
                  <a:lstStyle/>
                  <a:p>
                    <a:r>
                      <a:rPr lang="en-US"/>
                      <a:t>1,29 C</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0B5-4DA9-BBD0-509C2F6EBD57}"/>
                </c:ext>
              </c:extLst>
            </c:dLbl>
            <c:dLbl>
              <c:idx val="4"/>
              <c:tx>
                <c:rich>
                  <a:bodyPr/>
                  <a:lstStyle/>
                  <a:p>
                    <a:r>
                      <a:rPr lang="en-US"/>
                      <a:t>1,21 C</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0B5-4DA9-BBD0-509C2F6EBD57}"/>
                </c:ext>
              </c:extLst>
            </c:dLbl>
            <c:dLbl>
              <c:idx val="5"/>
              <c:tx>
                <c:rich>
                  <a:bodyPr/>
                  <a:lstStyle/>
                  <a:p>
                    <a:r>
                      <a:rPr lang="en-US"/>
                      <a:t>0,21 D</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0B5-4DA9-BBD0-509C2F6EBD57}"/>
                </c:ext>
              </c:extLst>
            </c:dLbl>
            <c:spPr>
              <a:noFill/>
              <a:ln>
                <a:noFill/>
              </a:ln>
              <a:effectLst/>
            </c:spPr>
            <c:txPr>
              <a:bodyPr rot="-5400000" vert="horz"/>
              <a:lstStyle/>
              <a:p>
                <a:pPr>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percentage"/>
            <c:noEndCap val="0"/>
            <c:val val="5"/>
          </c:errBars>
          <c:cat>
            <c:strRef>
              <c:f>'2 Incidencia de la enfermedad'!$I$87:$I$92</c:f>
              <c:strCache>
                <c:ptCount val="6"/>
                <c:pt idx="0">
                  <c:v>Testigo</c:v>
                </c:pt>
                <c:pt idx="1">
                  <c:v>Trichoderma</c:v>
                </c:pt>
                <c:pt idx="2">
                  <c:v>Silicio</c:v>
                </c:pt>
                <c:pt idx="3">
                  <c:v>B. subtillis</c:v>
                </c:pt>
                <c:pt idx="4">
                  <c:v>Sulfato de cobre</c:v>
                </c:pt>
                <c:pt idx="5">
                  <c:v>Difenoconazole</c:v>
                </c:pt>
              </c:strCache>
            </c:strRef>
          </c:cat>
          <c:val>
            <c:numRef>
              <c:f>'2 Incidencia de la enfermedad'!$J$87:$J$92</c:f>
              <c:numCache>
                <c:formatCode>General</c:formatCode>
                <c:ptCount val="6"/>
                <c:pt idx="0">
                  <c:v>3.54</c:v>
                </c:pt>
                <c:pt idx="1">
                  <c:v>2.62</c:v>
                </c:pt>
                <c:pt idx="2">
                  <c:v>2.29</c:v>
                </c:pt>
                <c:pt idx="3">
                  <c:v>1.29</c:v>
                </c:pt>
                <c:pt idx="4">
                  <c:v>1.21</c:v>
                </c:pt>
                <c:pt idx="5">
                  <c:v>0.21</c:v>
                </c:pt>
              </c:numCache>
            </c:numRef>
          </c:val>
          <c:extLst>
            <c:ext xmlns:c16="http://schemas.microsoft.com/office/drawing/2014/chart" uri="{C3380CC4-5D6E-409C-BE32-E72D297353CC}">
              <c16:uniqueId val="{00000006-00B5-4DA9-BBD0-509C2F6EBD57}"/>
            </c:ext>
          </c:extLst>
        </c:ser>
        <c:dLbls>
          <c:showLegendKey val="0"/>
          <c:showVal val="0"/>
          <c:showCatName val="0"/>
          <c:showSerName val="0"/>
          <c:showPercent val="0"/>
          <c:showBubbleSize val="0"/>
        </c:dLbls>
        <c:gapWidth val="150"/>
        <c:axId val="406573056"/>
        <c:axId val="406575360"/>
      </c:barChart>
      <c:catAx>
        <c:axId val="406573056"/>
        <c:scaling>
          <c:orientation val="minMax"/>
        </c:scaling>
        <c:delete val="0"/>
        <c:axPos val="b"/>
        <c:title>
          <c:tx>
            <c:rich>
              <a:bodyPr/>
              <a:lstStyle/>
              <a:p>
                <a:pPr>
                  <a:defRPr/>
                </a:pPr>
                <a:r>
                  <a:rPr lang="es-EC" b="0"/>
                  <a:t>Tratamiento</a:t>
                </a:r>
              </a:p>
            </c:rich>
          </c:tx>
          <c:overlay val="0"/>
        </c:title>
        <c:numFmt formatCode="General" sourceLinked="0"/>
        <c:majorTickMark val="out"/>
        <c:minorTickMark val="none"/>
        <c:tickLblPos val="nextTo"/>
        <c:crossAx val="406575360"/>
        <c:crosses val="autoZero"/>
        <c:auto val="1"/>
        <c:lblAlgn val="ctr"/>
        <c:lblOffset val="100"/>
        <c:noMultiLvlLbl val="0"/>
      </c:catAx>
      <c:valAx>
        <c:axId val="406575360"/>
        <c:scaling>
          <c:orientation val="minMax"/>
        </c:scaling>
        <c:delete val="0"/>
        <c:axPos val="l"/>
        <c:title>
          <c:tx>
            <c:rich>
              <a:bodyPr rot="-5400000" vert="horz"/>
              <a:lstStyle/>
              <a:p>
                <a:pPr>
                  <a:defRPr/>
                </a:pPr>
                <a:r>
                  <a:rPr lang="es-EC" b="0"/>
                  <a:t>Incidencia</a:t>
                </a:r>
                <a:r>
                  <a:rPr lang="es-EC" b="0" baseline="0"/>
                  <a:t> de la enfermedad</a:t>
                </a:r>
                <a:endParaRPr lang="es-EC" b="0"/>
              </a:p>
            </c:rich>
          </c:tx>
          <c:overlay val="0"/>
        </c:title>
        <c:numFmt formatCode="General" sourceLinked="1"/>
        <c:majorTickMark val="out"/>
        <c:minorTickMark val="none"/>
        <c:tickLblPos val="nextTo"/>
        <c:crossAx val="406573056"/>
        <c:crosses val="autoZero"/>
        <c:crossBetween val="between"/>
      </c:valAx>
    </c:plotArea>
    <c:plotVisOnly val="1"/>
    <c:dispBlanksAs val="gap"/>
    <c:showDLblsOverMax val="0"/>
  </c:chart>
  <c:spPr>
    <a:ln>
      <a:solidFill>
        <a:schemeClr val="tx1"/>
      </a:solid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bg2">
                <a:lumMod val="90000"/>
              </a:schemeClr>
            </a:solidFill>
          </c:spPr>
          <c:invertIfNegative val="0"/>
          <c:dLbls>
            <c:dLbl>
              <c:idx val="0"/>
              <c:tx>
                <c:rich>
                  <a:bodyPr/>
                  <a:lstStyle/>
                  <a:p>
                    <a:r>
                      <a:rPr lang="en-US"/>
                      <a:t>1,96 A</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08-431E-A8F2-DDDD9ED7351D}"/>
                </c:ext>
              </c:extLst>
            </c:dLbl>
            <c:dLbl>
              <c:idx val="1"/>
              <c:tx>
                <c:rich>
                  <a:bodyPr/>
                  <a:lstStyle/>
                  <a:p>
                    <a:r>
                      <a:rPr lang="en-US"/>
                      <a:t>1,33 A</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08-431E-A8F2-DDDD9ED7351D}"/>
                </c:ext>
              </c:extLst>
            </c:dLbl>
            <c:dLbl>
              <c:idx val="2"/>
              <c:tx>
                <c:rich>
                  <a:bodyPr/>
                  <a:lstStyle/>
                  <a:p>
                    <a:r>
                      <a:rPr lang="en-US"/>
                      <a:t>1,29 A</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08-431E-A8F2-DDDD9ED7351D}"/>
                </c:ext>
              </c:extLst>
            </c:dLbl>
            <c:dLbl>
              <c:idx val="3"/>
              <c:tx>
                <c:rich>
                  <a:bodyPr/>
                  <a:lstStyle/>
                  <a:p>
                    <a:r>
                      <a:rPr lang="en-US"/>
                      <a:t>1,29 A</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08-431E-A8F2-DDDD9ED7351D}"/>
                </c:ext>
              </c:extLst>
            </c:dLbl>
            <c:dLbl>
              <c:idx val="4"/>
              <c:tx>
                <c:rich>
                  <a:bodyPr/>
                  <a:lstStyle/>
                  <a:p>
                    <a:r>
                      <a:rPr lang="en-US"/>
                      <a:t>1,24 A</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A08-431E-A8F2-DDDD9ED7351D}"/>
                </c:ext>
              </c:extLst>
            </c:dLbl>
            <c:dLbl>
              <c:idx val="5"/>
              <c:tx>
                <c:rich>
                  <a:bodyPr/>
                  <a:lstStyle/>
                  <a:p>
                    <a:r>
                      <a:rPr lang="en-US"/>
                      <a:t>1,22 A</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08-431E-A8F2-DDDD9ED7351D}"/>
                </c:ext>
              </c:extLst>
            </c:dLbl>
            <c:spPr>
              <a:noFill/>
              <a:ln>
                <a:noFill/>
              </a:ln>
              <a:effectLst/>
            </c:spPr>
            <c:txPr>
              <a:bodyPr rot="-5400000" vert="horz"/>
              <a:lstStyle/>
              <a:p>
                <a:pPr>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stdErr"/>
            <c:noEndCap val="0"/>
          </c:errBars>
          <c:cat>
            <c:strRef>
              <c:f>'Rendimiento final'!$H$68:$H$73</c:f>
              <c:strCache>
                <c:ptCount val="6"/>
                <c:pt idx="0">
                  <c:v>Difenoconazole</c:v>
                </c:pt>
                <c:pt idx="1">
                  <c:v>B. subtillis</c:v>
                </c:pt>
                <c:pt idx="2">
                  <c:v>Sulfato de cobre</c:v>
                </c:pt>
                <c:pt idx="3">
                  <c:v>Trichoderma</c:v>
                </c:pt>
                <c:pt idx="4">
                  <c:v>Silicio</c:v>
                </c:pt>
                <c:pt idx="5">
                  <c:v>Testigo</c:v>
                </c:pt>
              </c:strCache>
            </c:strRef>
          </c:cat>
          <c:val>
            <c:numRef>
              <c:f>'Rendimiento final'!$I$68:$I$73</c:f>
              <c:numCache>
                <c:formatCode>General</c:formatCode>
                <c:ptCount val="6"/>
                <c:pt idx="0">
                  <c:v>1.96</c:v>
                </c:pt>
                <c:pt idx="1">
                  <c:v>1.33</c:v>
                </c:pt>
                <c:pt idx="2">
                  <c:v>1.29</c:v>
                </c:pt>
                <c:pt idx="3">
                  <c:v>1.29</c:v>
                </c:pt>
                <c:pt idx="4">
                  <c:v>1.24</c:v>
                </c:pt>
                <c:pt idx="5">
                  <c:v>1.22</c:v>
                </c:pt>
              </c:numCache>
            </c:numRef>
          </c:val>
          <c:extLst>
            <c:ext xmlns:c16="http://schemas.microsoft.com/office/drawing/2014/chart" uri="{C3380CC4-5D6E-409C-BE32-E72D297353CC}">
              <c16:uniqueId val="{00000006-5A08-431E-A8F2-DDDD9ED7351D}"/>
            </c:ext>
          </c:extLst>
        </c:ser>
        <c:dLbls>
          <c:showLegendKey val="0"/>
          <c:showVal val="0"/>
          <c:showCatName val="0"/>
          <c:showSerName val="0"/>
          <c:showPercent val="0"/>
          <c:showBubbleSize val="0"/>
        </c:dLbls>
        <c:gapWidth val="150"/>
        <c:axId val="439774592"/>
        <c:axId val="440164736"/>
      </c:barChart>
      <c:catAx>
        <c:axId val="439774592"/>
        <c:scaling>
          <c:orientation val="minMax"/>
        </c:scaling>
        <c:delete val="0"/>
        <c:axPos val="b"/>
        <c:title>
          <c:tx>
            <c:rich>
              <a:bodyPr/>
              <a:lstStyle/>
              <a:p>
                <a:pPr>
                  <a:defRPr b="0"/>
                </a:pPr>
                <a:r>
                  <a:rPr lang="es-EC" b="0"/>
                  <a:t>Tratamientos</a:t>
                </a:r>
              </a:p>
            </c:rich>
          </c:tx>
          <c:overlay val="0"/>
        </c:title>
        <c:numFmt formatCode="General" sourceLinked="0"/>
        <c:majorTickMark val="out"/>
        <c:minorTickMark val="none"/>
        <c:tickLblPos val="nextTo"/>
        <c:crossAx val="440164736"/>
        <c:crosses val="autoZero"/>
        <c:auto val="1"/>
        <c:lblAlgn val="ctr"/>
        <c:lblOffset val="100"/>
        <c:noMultiLvlLbl val="0"/>
      </c:catAx>
      <c:valAx>
        <c:axId val="440164736"/>
        <c:scaling>
          <c:orientation val="minMax"/>
        </c:scaling>
        <c:delete val="0"/>
        <c:axPos val="l"/>
        <c:title>
          <c:tx>
            <c:rich>
              <a:bodyPr rot="-5400000" vert="horz"/>
              <a:lstStyle/>
              <a:p>
                <a:pPr>
                  <a:defRPr/>
                </a:pPr>
                <a:r>
                  <a:rPr lang="es-EC" b="0"/>
                  <a:t>Rendimiento</a:t>
                </a:r>
              </a:p>
            </c:rich>
          </c:tx>
          <c:overlay val="0"/>
        </c:title>
        <c:numFmt formatCode="General" sourceLinked="1"/>
        <c:majorTickMark val="out"/>
        <c:minorTickMark val="none"/>
        <c:tickLblPos val="nextTo"/>
        <c:crossAx val="439774592"/>
        <c:crosses val="autoZero"/>
        <c:crossBetween val="between"/>
      </c:valAx>
    </c:plotArea>
    <c:plotVisOnly val="1"/>
    <c:dispBlanksAs val="gap"/>
    <c:showDLblsOverMax val="0"/>
  </c:chart>
  <c:spPr>
    <a:ln>
      <a:solidFill>
        <a:schemeClr val="tx1"/>
      </a:solidFill>
    </a:ln>
  </c:sp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461509-32C6-4D36-B633-D715C96E3038}" type="doc">
      <dgm:prSet loTypeId="urn:microsoft.com/office/officeart/2008/layout/HexagonCluster" loCatId="picture" qsTypeId="urn:microsoft.com/office/officeart/2005/8/quickstyle/simple1" qsCatId="simple" csTypeId="urn:microsoft.com/office/officeart/2005/8/colors/accent6_5" csCatId="accent6" phldr="1"/>
      <dgm:spPr/>
      <dgm:t>
        <a:bodyPr/>
        <a:lstStyle/>
        <a:p>
          <a:endParaRPr lang="es-EC"/>
        </a:p>
      </dgm:t>
    </dgm:pt>
    <dgm:pt modelId="{768B0F0E-AF84-4D17-9F03-9C64F9BFA9D8}">
      <dgm:prSet phldrT="[Texto]" custT="1"/>
      <dgm:spPr/>
      <dgm:t>
        <a:bodyPr/>
        <a:lstStyle/>
        <a:p>
          <a:r>
            <a:rPr lang="es-EC" sz="1000" dirty="0" smtClean="0">
              <a:solidFill>
                <a:schemeClr val="tx1"/>
              </a:solidFill>
            </a:rPr>
            <a:t>Las pérdidas se elevan a causa de infecciones fungosas y a esto se le añade malas prácticas de manejo del cultivo, labores culturales en base a floración, etapa de cosecha y falta de conocimiento de manipulación </a:t>
          </a:r>
          <a:r>
            <a:rPr lang="es-EC" sz="1000" dirty="0" err="1" smtClean="0">
              <a:solidFill>
                <a:schemeClr val="tx1"/>
              </a:solidFill>
            </a:rPr>
            <a:t>poscosecha</a:t>
          </a:r>
          <a:r>
            <a:rPr lang="es-EC" sz="1000" dirty="0" smtClean="0">
              <a:solidFill>
                <a:schemeClr val="tx1"/>
              </a:solidFill>
            </a:rPr>
            <a:t> además de los bajos rendimientos por hectárea</a:t>
          </a:r>
          <a:endParaRPr lang="es-EC" sz="1000" dirty="0">
            <a:solidFill>
              <a:schemeClr val="tx1"/>
            </a:solidFill>
          </a:endParaRPr>
        </a:p>
      </dgm:t>
    </dgm:pt>
    <dgm:pt modelId="{ED58C116-B69E-43E5-AC3A-65A4743F035C}" type="parTrans" cxnId="{DB77ED38-24E0-43CA-8A29-BC542A59E37A}">
      <dgm:prSet/>
      <dgm:spPr/>
      <dgm:t>
        <a:bodyPr/>
        <a:lstStyle/>
        <a:p>
          <a:endParaRPr lang="es-EC"/>
        </a:p>
      </dgm:t>
    </dgm:pt>
    <dgm:pt modelId="{6A69E775-8400-4B89-A10C-BB529D98D539}" type="sibTrans" cxnId="{DB77ED38-24E0-43CA-8A29-BC542A59E37A}">
      <dgm:prSet/>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s-EC"/>
        </a:p>
      </dgm:t>
    </dgm:pt>
    <dgm:pt modelId="{D96E779C-20AB-4A3C-90D4-99E436D48A4A}">
      <dgm:prSet phldrT="[Texto]" custT="1"/>
      <dgm:spPr/>
      <dgm:t>
        <a:bodyPr/>
        <a:lstStyle/>
        <a:p>
          <a:r>
            <a:rPr lang="es-EC" sz="1000" dirty="0" smtClean="0">
              <a:solidFill>
                <a:schemeClr val="tx1"/>
              </a:solidFill>
            </a:rPr>
            <a:t>La importante pérdida que se da en la fruta debido al ataque de hongos principalmente por </a:t>
          </a:r>
          <a:r>
            <a:rPr lang="es-EC" sz="1000" i="1" dirty="0" err="1" smtClean="0">
              <a:solidFill>
                <a:schemeClr val="tx1"/>
              </a:solidFill>
            </a:rPr>
            <a:t>Verticillium</a:t>
          </a:r>
          <a:r>
            <a:rPr lang="es-EC" sz="1000" i="1" dirty="0" smtClean="0">
              <a:solidFill>
                <a:schemeClr val="tx1"/>
              </a:solidFill>
            </a:rPr>
            <a:t> </a:t>
          </a:r>
          <a:r>
            <a:rPr lang="es-EC" sz="1000" i="1" dirty="0" err="1" smtClean="0">
              <a:solidFill>
                <a:schemeClr val="tx1"/>
              </a:solidFill>
            </a:rPr>
            <a:t>theobromae</a:t>
          </a:r>
          <a:r>
            <a:rPr lang="es-EC" sz="1000" i="1" dirty="0" smtClean="0">
              <a:solidFill>
                <a:schemeClr val="tx1"/>
              </a:solidFill>
            </a:rPr>
            <a:t> </a:t>
          </a:r>
          <a:r>
            <a:rPr lang="es-EC" sz="1000" dirty="0" smtClean="0">
              <a:solidFill>
                <a:schemeClr val="tx1"/>
              </a:solidFill>
            </a:rPr>
            <a:t>también conocida como “punta de cigarro” que se presenta como un arrugamiento y oscurecimiento del perianto del futo con presencia de micelio </a:t>
          </a:r>
          <a:endParaRPr lang="es-EC" sz="1000" dirty="0">
            <a:solidFill>
              <a:schemeClr val="tx1"/>
            </a:solidFill>
          </a:endParaRPr>
        </a:p>
      </dgm:t>
    </dgm:pt>
    <dgm:pt modelId="{A11C4836-CFEE-4711-9ABC-607B6DA1D7D1}" type="parTrans" cxnId="{52A9B3AC-F60F-43EC-81F8-9EB61851FEA1}">
      <dgm:prSet/>
      <dgm:spPr/>
      <dgm:t>
        <a:bodyPr/>
        <a:lstStyle/>
        <a:p>
          <a:endParaRPr lang="es-EC"/>
        </a:p>
      </dgm:t>
    </dgm:pt>
    <dgm:pt modelId="{153DF2B1-1286-4748-A6CF-C6D25D48CD0A}" type="sibTrans" cxnId="{52A9B3AC-F60F-43EC-81F8-9EB61851FEA1}">
      <dgm:prSet/>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s-EC"/>
        </a:p>
      </dgm:t>
    </dgm:pt>
    <dgm:pt modelId="{761069C2-99B6-4E29-97B9-7534A5D3F0D4}">
      <dgm:prSet phldrT="[Texto]" custT="1"/>
      <dgm:spPr/>
      <dgm:t>
        <a:bodyPr/>
        <a:lstStyle/>
        <a:p>
          <a:r>
            <a:rPr lang="es-MX" sz="1000" dirty="0" smtClean="0">
              <a:solidFill>
                <a:schemeClr val="tx1"/>
              </a:solidFill>
            </a:rPr>
            <a:t>En el Ecuador existe una producción de esta fruta en  las provincias de Azuay, Cotopaxi, Guayas, Chimborazo, El Oro, Bolívar y Santo Domingo de los </a:t>
          </a:r>
          <a:r>
            <a:rPr lang="es-MX" sz="1000" dirty="0" err="1" smtClean="0">
              <a:solidFill>
                <a:schemeClr val="tx1"/>
              </a:solidFill>
            </a:rPr>
            <a:t>Tsáchilas</a:t>
          </a:r>
          <a:r>
            <a:rPr lang="es-MX" sz="1000" dirty="0" smtClean="0">
              <a:solidFill>
                <a:schemeClr val="tx1"/>
              </a:solidFill>
            </a:rPr>
            <a:t>. A nivel nacional, existen dos zonas de mayor producción; </a:t>
          </a:r>
          <a:r>
            <a:rPr lang="es-MX" sz="1000" dirty="0" err="1" smtClean="0">
              <a:solidFill>
                <a:schemeClr val="tx1"/>
              </a:solidFill>
            </a:rPr>
            <a:t>Bucay</a:t>
          </a:r>
          <a:r>
            <a:rPr lang="es-MX" sz="1000" dirty="0" smtClean="0">
              <a:solidFill>
                <a:schemeClr val="tx1"/>
              </a:solidFill>
            </a:rPr>
            <a:t> y La Maná. Dentro de la zona de estudio se cuenta con alrededor de 350 ha en producción.</a:t>
          </a:r>
          <a:endParaRPr lang="es-EC" sz="1000" dirty="0">
            <a:solidFill>
              <a:schemeClr val="tx1"/>
            </a:solidFill>
          </a:endParaRPr>
        </a:p>
      </dgm:t>
    </dgm:pt>
    <dgm:pt modelId="{ABCB5D76-57F0-469A-838A-0BBE880A82C7}" type="parTrans" cxnId="{4CD93010-E0D9-4212-8EE3-88A75A36B38F}">
      <dgm:prSet/>
      <dgm:spPr/>
      <dgm:t>
        <a:bodyPr/>
        <a:lstStyle/>
        <a:p>
          <a:endParaRPr lang="es-EC"/>
        </a:p>
      </dgm:t>
    </dgm:pt>
    <dgm:pt modelId="{EBE14F1A-ADFA-4669-BEA6-B23F8336F712}" type="sibTrans" cxnId="{4CD93010-E0D9-4212-8EE3-88A75A36B38F}">
      <dgm:prSet/>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s-EC"/>
        </a:p>
      </dgm:t>
    </dgm:pt>
    <dgm:pt modelId="{4E83DE6D-8EBB-458A-B2E4-00C36373F71E}" type="pres">
      <dgm:prSet presAssocID="{72461509-32C6-4D36-B633-D715C96E3038}" presName="Name0" presStyleCnt="0">
        <dgm:presLayoutVars>
          <dgm:chMax val="21"/>
          <dgm:chPref val="21"/>
        </dgm:presLayoutVars>
      </dgm:prSet>
      <dgm:spPr/>
      <dgm:t>
        <a:bodyPr/>
        <a:lstStyle/>
        <a:p>
          <a:endParaRPr lang="es-ES"/>
        </a:p>
      </dgm:t>
    </dgm:pt>
    <dgm:pt modelId="{C8FC3B05-2B27-4AFC-9727-D0A8C0365B23}" type="pres">
      <dgm:prSet presAssocID="{768B0F0E-AF84-4D17-9F03-9C64F9BFA9D8}" presName="text1" presStyleCnt="0"/>
      <dgm:spPr/>
    </dgm:pt>
    <dgm:pt modelId="{FD42775A-E0B3-41B6-9D32-40B888888F59}" type="pres">
      <dgm:prSet presAssocID="{768B0F0E-AF84-4D17-9F03-9C64F9BFA9D8}" presName="textRepeatNode" presStyleLbl="alignNode1" presStyleIdx="0" presStyleCnt="3" custScaleX="103918" custLinFactNeighborX="3631" custLinFactNeighborY="-17359">
        <dgm:presLayoutVars>
          <dgm:chMax val="0"/>
          <dgm:chPref val="0"/>
          <dgm:bulletEnabled val="1"/>
        </dgm:presLayoutVars>
      </dgm:prSet>
      <dgm:spPr/>
      <dgm:t>
        <a:bodyPr/>
        <a:lstStyle/>
        <a:p>
          <a:endParaRPr lang="es-EC"/>
        </a:p>
      </dgm:t>
    </dgm:pt>
    <dgm:pt modelId="{A3D6AD4F-0955-4FF9-B4F1-CE1E3A23DCD5}" type="pres">
      <dgm:prSet presAssocID="{768B0F0E-AF84-4D17-9F03-9C64F9BFA9D8}" presName="textaccent1" presStyleCnt="0"/>
      <dgm:spPr/>
    </dgm:pt>
    <dgm:pt modelId="{ED879096-D22C-42E5-A695-13A61925CDC1}" type="pres">
      <dgm:prSet presAssocID="{768B0F0E-AF84-4D17-9F03-9C64F9BFA9D8}" presName="accentRepeatNode" presStyleLbl="solidAlignAcc1" presStyleIdx="0" presStyleCnt="6" custLinFactX="-281523" custLinFactY="-600000" custLinFactNeighborX="-300000" custLinFactNeighborY="-645238"/>
      <dgm:spPr/>
    </dgm:pt>
    <dgm:pt modelId="{F004D812-2912-4AFD-B1A6-611EAA853767}" type="pres">
      <dgm:prSet presAssocID="{6A69E775-8400-4B89-A10C-BB529D98D539}" presName="image1" presStyleCnt="0"/>
      <dgm:spPr/>
    </dgm:pt>
    <dgm:pt modelId="{26CCE039-3B6F-439A-A599-89F9230527C7}" type="pres">
      <dgm:prSet presAssocID="{6A69E775-8400-4B89-A10C-BB529D98D539}" presName="imageRepeatNode" presStyleLbl="alignAcc1" presStyleIdx="0" presStyleCnt="3" custLinFactNeighborY="-14189"/>
      <dgm:spPr/>
      <dgm:t>
        <a:bodyPr/>
        <a:lstStyle/>
        <a:p>
          <a:endParaRPr lang="es-ES"/>
        </a:p>
      </dgm:t>
    </dgm:pt>
    <dgm:pt modelId="{82C78ED8-1137-44CE-A8A6-457F1516EB95}" type="pres">
      <dgm:prSet presAssocID="{6A69E775-8400-4B89-A10C-BB529D98D539}" presName="imageaccent1" presStyleCnt="0"/>
      <dgm:spPr/>
    </dgm:pt>
    <dgm:pt modelId="{821B6F24-5FE6-42A9-83C5-25291C2FD1D9}" type="pres">
      <dgm:prSet presAssocID="{6A69E775-8400-4B89-A10C-BB529D98D539}" presName="accentRepeatNode" presStyleLbl="solidAlignAcc1" presStyleIdx="1" presStyleCnt="6" custLinFactX="-200000" custLinFactY="-500000" custLinFactNeighborX="-211379" custLinFactNeighborY="-542697"/>
      <dgm:spPr/>
    </dgm:pt>
    <dgm:pt modelId="{4750A77B-8BB7-46CC-AB38-6C8F19F7A846}" type="pres">
      <dgm:prSet presAssocID="{D96E779C-20AB-4A3C-90D4-99E436D48A4A}" presName="text2" presStyleCnt="0"/>
      <dgm:spPr/>
    </dgm:pt>
    <dgm:pt modelId="{7C3C74C0-4C52-4420-BFD7-222D5EE2D30E}" type="pres">
      <dgm:prSet presAssocID="{D96E779C-20AB-4A3C-90D4-99E436D48A4A}" presName="textRepeatNode" presStyleLbl="alignNode1" presStyleIdx="1" presStyleCnt="3" custScaleX="110612" custScaleY="100729" custLinFactNeighborX="12566" custLinFactNeighborY="-16694">
        <dgm:presLayoutVars>
          <dgm:chMax val="0"/>
          <dgm:chPref val="0"/>
          <dgm:bulletEnabled val="1"/>
        </dgm:presLayoutVars>
      </dgm:prSet>
      <dgm:spPr/>
      <dgm:t>
        <a:bodyPr/>
        <a:lstStyle/>
        <a:p>
          <a:endParaRPr lang="es-EC"/>
        </a:p>
      </dgm:t>
    </dgm:pt>
    <dgm:pt modelId="{8F92FA54-D936-4707-9C84-08144D348B77}" type="pres">
      <dgm:prSet presAssocID="{D96E779C-20AB-4A3C-90D4-99E436D48A4A}" presName="textaccent2" presStyleCnt="0"/>
      <dgm:spPr/>
    </dgm:pt>
    <dgm:pt modelId="{BD11D0E4-E7A4-491E-A781-C14EFBBB659D}" type="pres">
      <dgm:prSet presAssocID="{D96E779C-20AB-4A3C-90D4-99E436D48A4A}" presName="accentRepeatNode" presStyleLbl="solidAlignAcc1" presStyleIdx="2" presStyleCnt="6" custLinFactX="-974324" custLinFactY="-771427" custLinFactNeighborX="-1000000" custLinFactNeighborY="-800000"/>
      <dgm:spPr/>
    </dgm:pt>
    <dgm:pt modelId="{CF847189-DF87-442C-96D9-C69FC81C4B5C}" type="pres">
      <dgm:prSet presAssocID="{153DF2B1-1286-4748-A6CF-C6D25D48CD0A}" presName="image2" presStyleCnt="0"/>
      <dgm:spPr/>
    </dgm:pt>
    <dgm:pt modelId="{3FAFC374-EAE9-437E-B07C-C6CF633B032D}" type="pres">
      <dgm:prSet presAssocID="{153DF2B1-1286-4748-A6CF-C6D25D48CD0A}" presName="imageRepeatNode" presStyleLbl="alignAcc1" presStyleIdx="1" presStyleCnt="3" custLinFactNeighborX="-77936" custLinFactNeighborY="32692"/>
      <dgm:spPr/>
      <dgm:t>
        <a:bodyPr/>
        <a:lstStyle/>
        <a:p>
          <a:endParaRPr lang="es-ES"/>
        </a:p>
      </dgm:t>
    </dgm:pt>
    <dgm:pt modelId="{04591C38-C3AA-43F7-811E-6A8A596E09E5}" type="pres">
      <dgm:prSet presAssocID="{153DF2B1-1286-4748-A6CF-C6D25D48CD0A}" presName="imageaccent2" presStyleCnt="0"/>
      <dgm:spPr/>
    </dgm:pt>
    <dgm:pt modelId="{71D3B2E2-AE16-4D25-A735-DD6D624D1C99}" type="pres">
      <dgm:prSet presAssocID="{153DF2B1-1286-4748-A6CF-C6D25D48CD0A}" presName="accentRepeatNode" presStyleLbl="solidAlignAcc1" presStyleIdx="3" presStyleCnt="6" custLinFactX="-1000000" custLinFactY="-769112" custLinFactNeighborX="-1078253" custLinFactNeighborY="-800000"/>
      <dgm:spPr/>
    </dgm:pt>
    <dgm:pt modelId="{32ADE40B-C665-4D43-8149-A8997E034B43}" type="pres">
      <dgm:prSet presAssocID="{761069C2-99B6-4E29-97B9-7534A5D3F0D4}" presName="text3" presStyleCnt="0"/>
      <dgm:spPr/>
    </dgm:pt>
    <dgm:pt modelId="{B016F553-B6C3-42BB-B090-0586043217BE}" type="pres">
      <dgm:prSet presAssocID="{761069C2-99B6-4E29-97B9-7534A5D3F0D4}" presName="textRepeatNode" presStyleLbl="alignNode1" presStyleIdx="2" presStyleCnt="3" custScaleX="113961" custScaleY="100000" custLinFactNeighborX="1390" custLinFactNeighborY="-17754">
        <dgm:presLayoutVars>
          <dgm:chMax val="0"/>
          <dgm:chPref val="0"/>
          <dgm:bulletEnabled val="1"/>
        </dgm:presLayoutVars>
      </dgm:prSet>
      <dgm:spPr/>
      <dgm:t>
        <a:bodyPr/>
        <a:lstStyle/>
        <a:p>
          <a:endParaRPr lang="es-EC"/>
        </a:p>
      </dgm:t>
    </dgm:pt>
    <dgm:pt modelId="{578D0E6E-ECA4-47BE-814A-7315323BF731}" type="pres">
      <dgm:prSet presAssocID="{761069C2-99B6-4E29-97B9-7534A5D3F0D4}" presName="textaccent3" presStyleCnt="0"/>
      <dgm:spPr/>
    </dgm:pt>
    <dgm:pt modelId="{D604F852-8274-420C-B546-F39D7A25B8B2}" type="pres">
      <dgm:prSet presAssocID="{761069C2-99B6-4E29-97B9-7534A5D3F0D4}" presName="accentRepeatNode" presStyleLbl="solidAlignAcc1" presStyleIdx="4" presStyleCnt="6" custLinFactX="-538362" custLinFactNeighborX="-600000" custLinFactNeighborY="-57020"/>
      <dgm:spPr/>
    </dgm:pt>
    <dgm:pt modelId="{BB2B51AF-35C0-43D0-A99B-3DB4C83D8E5A}" type="pres">
      <dgm:prSet presAssocID="{EBE14F1A-ADFA-4669-BEA6-B23F8336F712}" presName="image3" presStyleCnt="0"/>
      <dgm:spPr/>
    </dgm:pt>
    <dgm:pt modelId="{11F69FDA-FD4E-45C8-97BA-D5DC8763BC73}" type="pres">
      <dgm:prSet presAssocID="{EBE14F1A-ADFA-4669-BEA6-B23F8336F712}" presName="imageRepeatNode" presStyleLbl="alignAcc1" presStyleIdx="2" presStyleCnt="3" custLinFactNeighborX="10891" custLinFactNeighborY="-16151"/>
      <dgm:spPr/>
      <dgm:t>
        <a:bodyPr/>
        <a:lstStyle/>
        <a:p>
          <a:endParaRPr lang="es-ES"/>
        </a:p>
      </dgm:t>
    </dgm:pt>
    <dgm:pt modelId="{43373577-A86C-4B75-9910-BB088435D131}" type="pres">
      <dgm:prSet presAssocID="{EBE14F1A-ADFA-4669-BEA6-B23F8336F712}" presName="imageaccent3" presStyleCnt="0"/>
      <dgm:spPr/>
    </dgm:pt>
    <dgm:pt modelId="{0FF2B5D2-CFEB-47D6-9555-09AC013DC24D}" type="pres">
      <dgm:prSet presAssocID="{EBE14F1A-ADFA-4669-BEA6-B23F8336F712}" presName="accentRepeatNode" presStyleLbl="solidAlignAcc1" presStyleIdx="5" presStyleCnt="6" custLinFactX="-623386" custLinFactNeighborX="-700000" custLinFactNeighborY="-46862"/>
      <dgm:spPr/>
    </dgm:pt>
  </dgm:ptLst>
  <dgm:cxnLst>
    <dgm:cxn modelId="{7A5EDF11-A2E1-46D2-B34B-58AD44C1E986}" type="presOf" srcId="{6A69E775-8400-4B89-A10C-BB529D98D539}" destId="{26CCE039-3B6F-439A-A599-89F9230527C7}" srcOrd="0" destOrd="0" presId="urn:microsoft.com/office/officeart/2008/layout/HexagonCluster"/>
    <dgm:cxn modelId="{A32A7F1B-DBA3-4ADB-9578-4C5C19A95715}" type="presOf" srcId="{72461509-32C6-4D36-B633-D715C96E3038}" destId="{4E83DE6D-8EBB-458A-B2E4-00C36373F71E}" srcOrd="0" destOrd="0" presId="urn:microsoft.com/office/officeart/2008/layout/HexagonCluster"/>
    <dgm:cxn modelId="{F8EA839D-9542-4EBA-AC45-3BF2B5819DD6}" type="presOf" srcId="{D96E779C-20AB-4A3C-90D4-99E436D48A4A}" destId="{7C3C74C0-4C52-4420-BFD7-222D5EE2D30E}" srcOrd="0" destOrd="0" presId="urn:microsoft.com/office/officeart/2008/layout/HexagonCluster"/>
    <dgm:cxn modelId="{52A9B3AC-F60F-43EC-81F8-9EB61851FEA1}" srcId="{72461509-32C6-4D36-B633-D715C96E3038}" destId="{D96E779C-20AB-4A3C-90D4-99E436D48A4A}" srcOrd="1" destOrd="0" parTransId="{A11C4836-CFEE-4711-9ABC-607B6DA1D7D1}" sibTransId="{153DF2B1-1286-4748-A6CF-C6D25D48CD0A}"/>
    <dgm:cxn modelId="{ED149B00-F510-4322-9E4F-E29111F93DAB}" type="presOf" srcId="{EBE14F1A-ADFA-4669-BEA6-B23F8336F712}" destId="{11F69FDA-FD4E-45C8-97BA-D5DC8763BC73}" srcOrd="0" destOrd="0" presId="urn:microsoft.com/office/officeart/2008/layout/HexagonCluster"/>
    <dgm:cxn modelId="{DB77ED38-24E0-43CA-8A29-BC542A59E37A}" srcId="{72461509-32C6-4D36-B633-D715C96E3038}" destId="{768B0F0E-AF84-4D17-9F03-9C64F9BFA9D8}" srcOrd="0" destOrd="0" parTransId="{ED58C116-B69E-43E5-AC3A-65A4743F035C}" sibTransId="{6A69E775-8400-4B89-A10C-BB529D98D539}"/>
    <dgm:cxn modelId="{4CD93010-E0D9-4212-8EE3-88A75A36B38F}" srcId="{72461509-32C6-4D36-B633-D715C96E3038}" destId="{761069C2-99B6-4E29-97B9-7534A5D3F0D4}" srcOrd="2" destOrd="0" parTransId="{ABCB5D76-57F0-469A-838A-0BBE880A82C7}" sibTransId="{EBE14F1A-ADFA-4669-BEA6-B23F8336F712}"/>
    <dgm:cxn modelId="{8B228A6C-9D8F-4901-8F76-B07FC5E181BC}" type="presOf" srcId="{153DF2B1-1286-4748-A6CF-C6D25D48CD0A}" destId="{3FAFC374-EAE9-437E-B07C-C6CF633B032D}" srcOrd="0" destOrd="0" presId="urn:microsoft.com/office/officeart/2008/layout/HexagonCluster"/>
    <dgm:cxn modelId="{80C7A575-0963-4686-B4FD-FEA31835A18E}" type="presOf" srcId="{761069C2-99B6-4E29-97B9-7534A5D3F0D4}" destId="{B016F553-B6C3-42BB-B090-0586043217BE}" srcOrd="0" destOrd="0" presId="urn:microsoft.com/office/officeart/2008/layout/HexagonCluster"/>
    <dgm:cxn modelId="{4EC49E68-59A7-41E7-A09E-DF5CE28BC307}" type="presOf" srcId="{768B0F0E-AF84-4D17-9F03-9C64F9BFA9D8}" destId="{FD42775A-E0B3-41B6-9D32-40B888888F59}" srcOrd="0" destOrd="0" presId="urn:microsoft.com/office/officeart/2008/layout/HexagonCluster"/>
    <dgm:cxn modelId="{B7C36F63-2DF7-40B8-B6A0-2B0269EFA127}" type="presParOf" srcId="{4E83DE6D-8EBB-458A-B2E4-00C36373F71E}" destId="{C8FC3B05-2B27-4AFC-9727-D0A8C0365B23}" srcOrd="0" destOrd="0" presId="urn:microsoft.com/office/officeart/2008/layout/HexagonCluster"/>
    <dgm:cxn modelId="{BC6944A8-663C-4AE1-AD6E-A6F85285C1B4}" type="presParOf" srcId="{C8FC3B05-2B27-4AFC-9727-D0A8C0365B23}" destId="{FD42775A-E0B3-41B6-9D32-40B888888F59}" srcOrd="0" destOrd="0" presId="urn:microsoft.com/office/officeart/2008/layout/HexagonCluster"/>
    <dgm:cxn modelId="{2448E55A-A7E2-46A5-94AE-A7CA2B3A983F}" type="presParOf" srcId="{4E83DE6D-8EBB-458A-B2E4-00C36373F71E}" destId="{A3D6AD4F-0955-4FF9-B4F1-CE1E3A23DCD5}" srcOrd="1" destOrd="0" presId="urn:microsoft.com/office/officeart/2008/layout/HexagonCluster"/>
    <dgm:cxn modelId="{2DF8639E-9F9D-42F3-8FBD-E39C4C35C88C}" type="presParOf" srcId="{A3D6AD4F-0955-4FF9-B4F1-CE1E3A23DCD5}" destId="{ED879096-D22C-42E5-A695-13A61925CDC1}" srcOrd="0" destOrd="0" presId="urn:microsoft.com/office/officeart/2008/layout/HexagonCluster"/>
    <dgm:cxn modelId="{6DE27931-A61E-4EC7-822F-34A579052B8D}" type="presParOf" srcId="{4E83DE6D-8EBB-458A-B2E4-00C36373F71E}" destId="{F004D812-2912-4AFD-B1A6-611EAA853767}" srcOrd="2" destOrd="0" presId="urn:microsoft.com/office/officeart/2008/layout/HexagonCluster"/>
    <dgm:cxn modelId="{04C40F0C-F4F0-4ECF-9B27-5014EC875F84}" type="presParOf" srcId="{F004D812-2912-4AFD-B1A6-611EAA853767}" destId="{26CCE039-3B6F-439A-A599-89F9230527C7}" srcOrd="0" destOrd="0" presId="urn:microsoft.com/office/officeart/2008/layout/HexagonCluster"/>
    <dgm:cxn modelId="{4BEC03D8-D644-4726-AABE-F1ADF4DB5D41}" type="presParOf" srcId="{4E83DE6D-8EBB-458A-B2E4-00C36373F71E}" destId="{82C78ED8-1137-44CE-A8A6-457F1516EB95}" srcOrd="3" destOrd="0" presId="urn:microsoft.com/office/officeart/2008/layout/HexagonCluster"/>
    <dgm:cxn modelId="{4F196B2D-2EDC-494A-B45E-EC33D8CA262A}" type="presParOf" srcId="{82C78ED8-1137-44CE-A8A6-457F1516EB95}" destId="{821B6F24-5FE6-42A9-83C5-25291C2FD1D9}" srcOrd="0" destOrd="0" presId="urn:microsoft.com/office/officeart/2008/layout/HexagonCluster"/>
    <dgm:cxn modelId="{ECA7B80C-09FB-4CBF-81E1-DCF66262AC4D}" type="presParOf" srcId="{4E83DE6D-8EBB-458A-B2E4-00C36373F71E}" destId="{4750A77B-8BB7-46CC-AB38-6C8F19F7A846}" srcOrd="4" destOrd="0" presId="urn:microsoft.com/office/officeart/2008/layout/HexagonCluster"/>
    <dgm:cxn modelId="{446B033C-8959-48DC-AC59-379FEBF724FA}" type="presParOf" srcId="{4750A77B-8BB7-46CC-AB38-6C8F19F7A846}" destId="{7C3C74C0-4C52-4420-BFD7-222D5EE2D30E}" srcOrd="0" destOrd="0" presId="urn:microsoft.com/office/officeart/2008/layout/HexagonCluster"/>
    <dgm:cxn modelId="{3FBB74BB-85C9-4B81-9627-F62CDA1CF58C}" type="presParOf" srcId="{4E83DE6D-8EBB-458A-B2E4-00C36373F71E}" destId="{8F92FA54-D936-4707-9C84-08144D348B77}" srcOrd="5" destOrd="0" presId="urn:microsoft.com/office/officeart/2008/layout/HexagonCluster"/>
    <dgm:cxn modelId="{EF32A46D-C0BD-4F74-8366-FA05C1DB352D}" type="presParOf" srcId="{8F92FA54-D936-4707-9C84-08144D348B77}" destId="{BD11D0E4-E7A4-491E-A781-C14EFBBB659D}" srcOrd="0" destOrd="0" presId="urn:microsoft.com/office/officeart/2008/layout/HexagonCluster"/>
    <dgm:cxn modelId="{6C23BC78-B717-48AF-B105-1002A23B954B}" type="presParOf" srcId="{4E83DE6D-8EBB-458A-B2E4-00C36373F71E}" destId="{CF847189-DF87-442C-96D9-C69FC81C4B5C}" srcOrd="6" destOrd="0" presId="urn:microsoft.com/office/officeart/2008/layout/HexagonCluster"/>
    <dgm:cxn modelId="{F1BF3A02-FD11-4A6F-BB0D-D8DABA04F3A9}" type="presParOf" srcId="{CF847189-DF87-442C-96D9-C69FC81C4B5C}" destId="{3FAFC374-EAE9-437E-B07C-C6CF633B032D}" srcOrd="0" destOrd="0" presId="urn:microsoft.com/office/officeart/2008/layout/HexagonCluster"/>
    <dgm:cxn modelId="{B913117B-9C41-4B87-9028-A8239905C116}" type="presParOf" srcId="{4E83DE6D-8EBB-458A-B2E4-00C36373F71E}" destId="{04591C38-C3AA-43F7-811E-6A8A596E09E5}" srcOrd="7" destOrd="0" presId="urn:microsoft.com/office/officeart/2008/layout/HexagonCluster"/>
    <dgm:cxn modelId="{BFD590F2-AE12-4673-8541-925DD568A417}" type="presParOf" srcId="{04591C38-C3AA-43F7-811E-6A8A596E09E5}" destId="{71D3B2E2-AE16-4D25-A735-DD6D624D1C99}" srcOrd="0" destOrd="0" presId="urn:microsoft.com/office/officeart/2008/layout/HexagonCluster"/>
    <dgm:cxn modelId="{0126941B-1C12-440C-9FA6-BDF70AE2B002}" type="presParOf" srcId="{4E83DE6D-8EBB-458A-B2E4-00C36373F71E}" destId="{32ADE40B-C665-4D43-8149-A8997E034B43}" srcOrd="8" destOrd="0" presId="urn:microsoft.com/office/officeart/2008/layout/HexagonCluster"/>
    <dgm:cxn modelId="{A35C0756-C9A4-43B6-B668-A4D7AE78289A}" type="presParOf" srcId="{32ADE40B-C665-4D43-8149-A8997E034B43}" destId="{B016F553-B6C3-42BB-B090-0586043217BE}" srcOrd="0" destOrd="0" presId="urn:microsoft.com/office/officeart/2008/layout/HexagonCluster"/>
    <dgm:cxn modelId="{98A3D896-D7B0-4480-B148-E18F9EC5C2F3}" type="presParOf" srcId="{4E83DE6D-8EBB-458A-B2E4-00C36373F71E}" destId="{578D0E6E-ECA4-47BE-814A-7315323BF731}" srcOrd="9" destOrd="0" presId="urn:microsoft.com/office/officeart/2008/layout/HexagonCluster"/>
    <dgm:cxn modelId="{1D03103E-2D94-4A00-8566-BE29F6170875}" type="presParOf" srcId="{578D0E6E-ECA4-47BE-814A-7315323BF731}" destId="{D604F852-8274-420C-B546-F39D7A25B8B2}" srcOrd="0" destOrd="0" presId="urn:microsoft.com/office/officeart/2008/layout/HexagonCluster"/>
    <dgm:cxn modelId="{CA6F1A63-BA47-4419-8869-3160D42AEB03}" type="presParOf" srcId="{4E83DE6D-8EBB-458A-B2E4-00C36373F71E}" destId="{BB2B51AF-35C0-43D0-A99B-3DB4C83D8E5A}" srcOrd="10" destOrd="0" presId="urn:microsoft.com/office/officeart/2008/layout/HexagonCluster"/>
    <dgm:cxn modelId="{4EF2C6DB-692E-41EA-A29F-7CE25C164468}" type="presParOf" srcId="{BB2B51AF-35C0-43D0-A99B-3DB4C83D8E5A}" destId="{11F69FDA-FD4E-45C8-97BA-D5DC8763BC73}" srcOrd="0" destOrd="0" presId="urn:microsoft.com/office/officeart/2008/layout/HexagonCluster"/>
    <dgm:cxn modelId="{11C16480-ED7F-4797-9E32-CF88AFFDDDD2}" type="presParOf" srcId="{4E83DE6D-8EBB-458A-B2E4-00C36373F71E}" destId="{43373577-A86C-4B75-9910-BB088435D131}" srcOrd="11" destOrd="0" presId="urn:microsoft.com/office/officeart/2008/layout/HexagonCluster"/>
    <dgm:cxn modelId="{0BCA5CE1-C48A-4205-BB20-920F57E7C486}" type="presParOf" srcId="{43373577-A86C-4B75-9910-BB088435D131}" destId="{0FF2B5D2-CFEB-47D6-9555-09AC013DC24D}"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2775A-E0B3-41B6-9D32-40B888888F59}">
      <dsp:nvSpPr>
        <dsp:cNvPr id="0" name=""/>
        <dsp:cNvSpPr/>
      </dsp:nvSpPr>
      <dsp:spPr>
        <a:xfrm>
          <a:off x="1728194" y="3168350"/>
          <a:ext cx="2060648" cy="1709654"/>
        </a:xfrm>
        <a:prstGeom prst="hexagon">
          <a:avLst>
            <a:gd name="adj" fmla="val 25000"/>
            <a:gd name="vf" fmla="val 115470"/>
          </a:avLst>
        </a:prstGeom>
        <a:solidFill>
          <a:schemeClr val="accent6">
            <a:alpha val="9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s-EC" sz="1000" kern="1200" dirty="0" smtClean="0">
              <a:solidFill>
                <a:schemeClr val="tx1"/>
              </a:solidFill>
            </a:rPr>
            <a:t>Las pérdidas se elevan a causa de infecciones fungosas y a esto se le añade malas prácticas de manejo del cultivo, labores culturales en base a floración, etapa de cosecha y falta de conocimiento de manipulación </a:t>
          </a:r>
          <a:r>
            <a:rPr lang="es-EC" sz="1000" kern="1200" dirty="0" err="1" smtClean="0">
              <a:solidFill>
                <a:schemeClr val="tx1"/>
              </a:solidFill>
            </a:rPr>
            <a:t>poscosecha</a:t>
          </a:r>
          <a:r>
            <a:rPr lang="es-EC" sz="1000" kern="1200" dirty="0" smtClean="0">
              <a:solidFill>
                <a:schemeClr val="tx1"/>
              </a:solidFill>
            </a:rPr>
            <a:t> además de los bajos rendimientos por hectárea</a:t>
          </a:r>
          <a:endParaRPr lang="es-EC" sz="1000" kern="1200" dirty="0">
            <a:solidFill>
              <a:schemeClr val="tx1"/>
            </a:solidFill>
          </a:endParaRPr>
        </a:p>
      </dsp:txBody>
      <dsp:txXfrm>
        <a:off x="2042386" y="3429025"/>
        <a:ext cx="1432264" cy="1188304"/>
      </dsp:txXfrm>
    </dsp:sp>
    <dsp:sp modelId="{ED879096-D22C-42E5-A695-13A61925CDC1}">
      <dsp:nvSpPr>
        <dsp:cNvPr id="0" name=""/>
        <dsp:cNvSpPr/>
      </dsp:nvSpPr>
      <dsp:spPr>
        <a:xfrm>
          <a:off x="396442" y="1728191"/>
          <a:ext cx="232168" cy="200099"/>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CCE039-3B6F-439A-A599-89F9230527C7}">
      <dsp:nvSpPr>
        <dsp:cNvPr id="0" name=""/>
        <dsp:cNvSpPr/>
      </dsp:nvSpPr>
      <dsp:spPr>
        <a:xfrm>
          <a:off x="0" y="2304257"/>
          <a:ext cx="1982956" cy="1709654"/>
        </a:xfrm>
        <a:prstGeom prst="hexagon">
          <a:avLst>
            <a:gd name="adj" fmla="val 25000"/>
            <a:gd name="vf" fmla="val 11547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1B6F24-5FE6-42A9-83C5-25291C2FD1D9}">
      <dsp:nvSpPr>
        <dsp:cNvPr id="0" name=""/>
        <dsp:cNvSpPr/>
      </dsp:nvSpPr>
      <dsp:spPr>
        <a:xfrm>
          <a:off x="394871" y="1944216"/>
          <a:ext cx="232168" cy="200099"/>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3C74C0-4C52-4420-BFD7-222D5EE2D30E}">
      <dsp:nvSpPr>
        <dsp:cNvPr id="0" name=""/>
        <dsp:cNvSpPr/>
      </dsp:nvSpPr>
      <dsp:spPr>
        <a:xfrm>
          <a:off x="3528396" y="2234872"/>
          <a:ext cx="2193387" cy="1722117"/>
        </a:xfrm>
        <a:prstGeom prst="hexagon">
          <a:avLst>
            <a:gd name="adj" fmla="val 25000"/>
            <a:gd name="vf" fmla="val 115470"/>
          </a:avLst>
        </a:prstGeom>
        <a:solidFill>
          <a:schemeClr val="accent6">
            <a:alpha val="90000"/>
            <a:hueOff val="0"/>
            <a:satOff val="0"/>
            <a:lumOff val="0"/>
            <a:alphaOff val="-20000"/>
          </a:schemeClr>
        </a:solidFill>
        <a:ln w="25400" cap="flat" cmpd="sng" algn="ctr">
          <a:solidFill>
            <a:schemeClr val="accent6">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s-EC" sz="1000" kern="1200" dirty="0" smtClean="0">
              <a:solidFill>
                <a:schemeClr val="tx1"/>
              </a:solidFill>
            </a:rPr>
            <a:t>La importante pérdida que se da en la fruta debido al ataque de hongos principalmente por </a:t>
          </a:r>
          <a:r>
            <a:rPr lang="es-EC" sz="1000" i="1" kern="1200" dirty="0" err="1" smtClean="0">
              <a:solidFill>
                <a:schemeClr val="tx1"/>
              </a:solidFill>
            </a:rPr>
            <a:t>Verticillium</a:t>
          </a:r>
          <a:r>
            <a:rPr lang="es-EC" sz="1000" i="1" kern="1200" dirty="0" smtClean="0">
              <a:solidFill>
                <a:schemeClr val="tx1"/>
              </a:solidFill>
            </a:rPr>
            <a:t> </a:t>
          </a:r>
          <a:r>
            <a:rPr lang="es-EC" sz="1000" i="1" kern="1200" dirty="0" err="1" smtClean="0">
              <a:solidFill>
                <a:schemeClr val="tx1"/>
              </a:solidFill>
            </a:rPr>
            <a:t>theobromae</a:t>
          </a:r>
          <a:r>
            <a:rPr lang="es-EC" sz="1000" i="1" kern="1200" dirty="0" smtClean="0">
              <a:solidFill>
                <a:schemeClr val="tx1"/>
              </a:solidFill>
            </a:rPr>
            <a:t> </a:t>
          </a:r>
          <a:r>
            <a:rPr lang="es-EC" sz="1000" kern="1200" dirty="0" smtClean="0">
              <a:solidFill>
                <a:schemeClr val="tx1"/>
              </a:solidFill>
            </a:rPr>
            <a:t>también conocida como “punta de cigarro” que se presenta como un arrugamiento y oscurecimiento del perianto del futo con presencia de micelio </a:t>
          </a:r>
          <a:endParaRPr lang="es-EC" sz="1000" kern="1200" dirty="0">
            <a:solidFill>
              <a:schemeClr val="tx1"/>
            </a:solidFill>
          </a:endParaRPr>
        </a:p>
      </dsp:txBody>
      <dsp:txXfrm>
        <a:off x="3854688" y="2491057"/>
        <a:ext cx="1540803" cy="1209747"/>
      </dsp:txXfrm>
    </dsp:sp>
    <dsp:sp modelId="{BD11D0E4-E7A4-491E-A781-C14EFBBB659D}">
      <dsp:nvSpPr>
        <dsp:cNvPr id="0" name=""/>
        <dsp:cNvSpPr/>
      </dsp:nvSpPr>
      <dsp:spPr>
        <a:xfrm>
          <a:off x="156289" y="864096"/>
          <a:ext cx="232168" cy="200099"/>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AFC374-EAE9-437E-B07C-C6CF633B032D}">
      <dsp:nvSpPr>
        <dsp:cNvPr id="0" name=""/>
        <dsp:cNvSpPr/>
      </dsp:nvSpPr>
      <dsp:spPr>
        <a:xfrm>
          <a:off x="3528390" y="4024049"/>
          <a:ext cx="1982956" cy="1709654"/>
        </a:xfrm>
        <a:prstGeom prst="hexagon">
          <a:avLst>
            <a:gd name="adj" fmla="val 25000"/>
            <a:gd name="vf" fmla="val 11547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accent6">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71D3B2E2-AE16-4D25-A735-DD6D624D1C99}">
      <dsp:nvSpPr>
        <dsp:cNvPr id="0" name=""/>
        <dsp:cNvSpPr/>
      </dsp:nvSpPr>
      <dsp:spPr>
        <a:xfrm>
          <a:off x="300299" y="1080120"/>
          <a:ext cx="232168" cy="200099"/>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16F553-B6C3-42BB-B090-0586043217BE}">
      <dsp:nvSpPr>
        <dsp:cNvPr id="0" name=""/>
        <dsp:cNvSpPr/>
      </dsp:nvSpPr>
      <dsp:spPr>
        <a:xfrm>
          <a:off x="1584182" y="1288431"/>
          <a:ext cx="2259796" cy="1709654"/>
        </a:xfrm>
        <a:prstGeom prst="hexagon">
          <a:avLst>
            <a:gd name="adj" fmla="val 25000"/>
            <a:gd name="vf" fmla="val 115470"/>
          </a:avLst>
        </a:prstGeom>
        <a:solidFill>
          <a:schemeClr val="accent6">
            <a:alpha val="90000"/>
            <a:hueOff val="0"/>
            <a:satOff val="0"/>
            <a:lumOff val="0"/>
            <a:alphaOff val="-40000"/>
          </a:schemeClr>
        </a:solidFill>
        <a:ln w="25400" cap="flat" cmpd="sng" algn="ctr">
          <a:solidFill>
            <a:schemeClr val="accent6">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s-MX" sz="1000" kern="1200" dirty="0" smtClean="0">
              <a:solidFill>
                <a:schemeClr val="tx1"/>
              </a:solidFill>
            </a:rPr>
            <a:t>En el Ecuador existe una producción de esta fruta en  las provincias de Azuay, Cotopaxi, Guayas, Chimborazo, El Oro, Bolívar y Santo Domingo de los </a:t>
          </a:r>
          <a:r>
            <a:rPr lang="es-MX" sz="1000" kern="1200" dirty="0" err="1" smtClean="0">
              <a:solidFill>
                <a:schemeClr val="tx1"/>
              </a:solidFill>
            </a:rPr>
            <a:t>Tsáchilas</a:t>
          </a:r>
          <a:r>
            <a:rPr lang="es-MX" sz="1000" kern="1200" dirty="0" smtClean="0">
              <a:solidFill>
                <a:schemeClr val="tx1"/>
              </a:solidFill>
            </a:rPr>
            <a:t>. A nivel nacional, existen dos zonas de mayor producción; </a:t>
          </a:r>
          <a:r>
            <a:rPr lang="es-MX" sz="1000" kern="1200" dirty="0" err="1" smtClean="0">
              <a:solidFill>
                <a:schemeClr val="tx1"/>
              </a:solidFill>
            </a:rPr>
            <a:t>Bucay</a:t>
          </a:r>
          <a:r>
            <a:rPr lang="es-MX" sz="1000" kern="1200" dirty="0" smtClean="0">
              <a:solidFill>
                <a:schemeClr val="tx1"/>
              </a:solidFill>
            </a:rPr>
            <a:t> y La Maná. Dentro de la zona de estudio se cuenta con alrededor de 350 ha en producción.</a:t>
          </a:r>
          <a:endParaRPr lang="es-EC" sz="1000" kern="1200" dirty="0">
            <a:solidFill>
              <a:schemeClr val="tx1"/>
            </a:solidFill>
          </a:endParaRPr>
        </a:p>
      </dsp:txBody>
      <dsp:txXfrm>
        <a:off x="1914970" y="1538689"/>
        <a:ext cx="1598221" cy="1209138"/>
      </dsp:txXfrm>
    </dsp:sp>
    <dsp:sp modelId="{D604F852-8274-420C-B546-F39D7A25B8B2}">
      <dsp:nvSpPr>
        <dsp:cNvPr id="0" name=""/>
        <dsp:cNvSpPr/>
      </dsp:nvSpPr>
      <dsp:spPr>
        <a:xfrm>
          <a:off x="396442" y="1514905"/>
          <a:ext cx="232168" cy="200099"/>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F69FDA-FD4E-45C8-97BA-D5DC8763BC73}">
      <dsp:nvSpPr>
        <dsp:cNvPr id="0" name=""/>
        <dsp:cNvSpPr/>
      </dsp:nvSpPr>
      <dsp:spPr>
        <a:xfrm>
          <a:off x="3600397" y="381737"/>
          <a:ext cx="1982956" cy="1709654"/>
        </a:xfrm>
        <a:prstGeom prst="hexagon">
          <a:avLst>
            <a:gd name="adj" fmla="val 25000"/>
            <a:gd name="vf" fmla="val 11547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accent6">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 modelId="{0FF2B5D2-CFEB-47D6-9555-09AC013DC24D}">
      <dsp:nvSpPr>
        <dsp:cNvPr id="0" name=""/>
        <dsp:cNvSpPr/>
      </dsp:nvSpPr>
      <dsp:spPr>
        <a:xfrm>
          <a:off x="370523" y="1314805"/>
          <a:ext cx="232168" cy="200099"/>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6CBB33-9F46-4BF3-99A2-D62E7E225A8B}" type="datetimeFigureOut">
              <a:rPr lang="es-EC" smtClean="0"/>
              <a:t>25/3/2021</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BEABE0-74BE-437C-BC97-0B824564C447}" type="slidenum">
              <a:rPr lang="es-EC" smtClean="0"/>
              <a:t>‹Nº›</a:t>
            </a:fld>
            <a:endParaRPr lang="es-EC"/>
          </a:p>
        </p:txBody>
      </p:sp>
    </p:spTree>
    <p:extLst>
      <p:ext uri="{BB962C8B-B14F-4D97-AF65-F5344CB8AC3E}">
        <p14:creationId xmlns:p14="http://schemas.microsoft.com/office/powerpoint/2010/main" val="408711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5ed75ccf_0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606f1c2d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606f1c2d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DBEABE0-74BE-437C-BC97-0B824564C447}" type="slidenum">
              <a:rPr lang="es-EC" smtClean="0"/>
              <a:t>7</a:t>
            </a:fld>
            <a:endParaRPr lang="es-EC"/>
          </a:p>
        </p:txBody>
      </p:sp>
    </p:spTree>
    <p:extLst>
      <p:ext uri="{BB962C8B-B14F-4D97-AF65-F5344CB8AC3E}">
        <p14:creationId xmlns:p14="http://schemas.microsoft.com/office/powerpoint/2010/main" val="3403591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5ed75ccf_0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5ed75ccf_0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5ed75ccf_0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8230ECC9-AC96-400B-88C2-A1C008B463C7}" type="datetimeFigureOut">
              <a:rPr lang="es-EC" smtClean="0"/>
              <a:t>25/3/2021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312CF562-1C12-4006-990F-BECADD9FCDC0}" type="slidenum">
              <a:rPr lang="es-EC" smtClean="0"/>
              <a:t>‹Nº›</a:t>
            </a:fld>
            <a:endParaRPr lang="es-EC"/>
          </a:p>
        </p:txBody>
      </p:sp>
    </p:spTree>
    <p:extLst>
      <p:ext uri="{BB962C8B-B14F-4D97-AF65-F5344CB8AC3E}">
        <p14:creationId xmlns:p14="http://schemas.microsoft.com/office/powerpoint/2010/main" val="2463280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8230ECC9-AC96-400B-88C2-A1C008B463C7}" type="datetimeFigureOut">
              <a:rPr lang="es-EC" smtClean="0"/>
              <a:t>25/3/2021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312CF562-1C12-4006-990F-BECADD9FCDC0}" type="slidenum">
              <a:rPr lang="es-EC" smtClean="0"/>
              <a:t>‹Nº›</a:t>
            </a:fld>
            <a:endParaRPr lang="es-EC"/>
          </a:p>
        </p:txBody>
      </p:sp>
    </p:spTree>
    <p:extLst>
      <p:ext uri="{BB962C8B-B14F-4D97-AF65-F5344CB8AC3E}">
        <p14:creationId xmlns:p14="http://schemas.microsoft.com/office/powerpoint/2010/main" val="3854825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8230ECC9-AC96-400B-88C2-A1C008B463C7}" type="datetimeFigureOut">
              <a:rPr lang="es-EC" smtClean="0"/>
              <a:t>25/3/2021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312CF562-1C12-4006-990F-BECADD9FCDC0}" type="slidenum">
              <a:rPr lang="es-EC" smtClean="0"/>
              <a:t>‹Nº›</a:t>
            </a:fld>
            <a:endParaRPr lang="es-EC"/>
          </a:p>
        </p:txBody>
      </p:sp>
    </p:spTree>
    <p:extLst>
      <p:ext uri="{BB962C8B-B14F-4D97-AF65-F5344CB8AC3E}">
        <p14:creationId xmlns:p14="http://schemas.microsoft.com/office/powerpoint/2010/main" val="4105464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0"/>
            <a:ext cx="9144093" cy="6858029"/>
          </a:xfrm>
          <a:custGeom>
            <a:avLst/>
            <a:gdLst/>
            <a:ahLst/>
            <a:cxnLst/>
            <a:rect l="l" t="t" r="r" b="b"/>
            <a:pathLst>
              <a:path w="94269" h="53026" extrusionOk="0">
                <a:moveTo>
                  <a:pt x="49675" y="4677"/>
                </a:moveTo>
                <a:lnTo>
                  <a:pt x="49730" y="5469"/>
                </a:lnTo>
                <a:lnTo>
                  <a:pt x="49748" y="6408"/>
                </a:lnTo>
                <a:lnTo>
                  <a:pt x="49785" y="7660"/>
                </a:lnTo>
                <a:lnTo>
                  <a:pt x="49785" y="9169"/>
                </a:lnTo>
                <a:lnTo>
                  <a:pt x="49730" y="10900"/>
                </a:lnTo>
                <a:lnTo>
                  <a:pt x="49693" y="11858"/>
                </a:lnTo>
                <a:lnTo>
                  <a:pt x="49638" y="12833"/>
                </a:lnTo>
                <a:lnTo>
                  <a:pt x="49583" y="13846"/>
                </a:lnTo>
                <a:lnTo>
                  <a:pt x="49491" y="14895"/>
                </a:lnTo>
                <a:lnTo>
                  <a:pt x="49380" y="15982"/>
                </a:lnTo>
                <a:lnTo>
                  <a:pt x="49251" y="17086"/>
                </a:lnTo>
                <a:lnTo>
                  <a:pt x="49086" y="18191"/>
                </a:lnTo>
                <a:lnTo>
                  <a:pt x="48920" y="19314"/>
                </a:lnTo>
                <a:lnTo>
                  <a:pt x="48699" y="20456"/>
                </a:lnTo>
                <a:lnTo>
                  <a:pt x="48478" y="21597"/>
                </a:lnTo>
                <a:lnTo>
                  <a:pt x="48202" y="22720"/>
                </a:lnTo>
                <a:lnTo>
                  <a:pt x="47907" y="23844"/>
                </a:lnTo>
                <a:lnTo>
                  <a:pt x="47576" y="24948"/>
                </a:lnTo>
                <a:lnTo>
                  <a:pt x="47208" y="26053"/>
                </a:lnTo>
                <a:lnTo>
                  <a:pt x="47005" y="26587"/>
                </a:lnTo>
                <a:lnTo>
                  <a:pt x="46803" y="27121"/>
                </a:lnTo>
                <a:lnTo>
                  <a:pt x="46582" y="27636"/>
                </a:lnTo>
                <a:lnTo>
                  <a:pt x="46361" y="28152"/>
                </a:lnTo>
                <a:lnTo>
                  <a:pt x="46121" y="28667"/>
                </a:lnTo>
                <a:lnTo>
                  <a:pt x="45882" y="29165"/>
                </a:lnTo>
                <a:lnTo>
                  <a:pt x="45624" y="29643"/>
                </a:lnTo>
                <a:lnTo>
                  <a:pt x="45348" y="30122"/>
                </a:lnTo>
                <a:lnTo>
                  <a:pt x="45072" y="30601"/>
                </a:lnTo>
                <a:lnTo>
                  <a:pt x="44777" y="31061"/>
                </a:lnTo>
                <a:lnTo>
                  <a:pt x="44483" y="31503"/>
                </a:lnTo>
                <a:lnTo>
                  <a:pt x="44170" y="31926"/>
                </a:lnTo>
                <a:lnTo>
                  <a:pt x="43838" y="32350"/>
                </a:lnTo>
                <a:lnTo>
                  <a:pt x="43507" y="32736"/>
                </a:lnTo>
                <a:lnTo>
                  <a:pt x="43157" y="33123"/>
                </a:lnTo>
                <a:lnTo>
                  <a:pt x="42826" y="33491"/>
                </a:lnTo>
                <a:lnTo>
                  <a:pt x="42457" y="33841"/>
                </a:lnTo>
                <a:lnTo>
                  <a:pt x="42108" y="34154"/>
                </a:lnTo>
                <a:lnTo>
                  <a:pt x="41739" y="34467"/>
                </a:lnTo>
                <a:lnTo>
                  <a:pt x="41371" y="34780"/>
                </a:lnTo>
                <a:lnTo>
                  <a:pt x="41003" y="35056"/>
                </a:lnTo>
                <a:lnTo>
                  <a:pt x="40616" y="35314"/>
                </a:lnTo>
                <a:lnTo>
                  <a:pt x="40230" y="35572"/>
                </a:lnTo>
                <a:lnTo>
                  <a:pt x="39843" y="35811"/>
                </a:lnTo>
                <a:lnTo>
                  <a:pt x="39456" y="36032"/>
                </a:lnTo>
                <a:lnTo>
                  <a:pt x="39051" y="36253"/>
                </a:lnTo>
                <a:lnTo>
                  <a:pt x="38665" y="36437"/>
                </a:lnTo>
                <a:lnTo>
                  <a:pt x="38260" y="36621"/>
                </a:lnTo>
                <a:lnTo>
                  <a:pt x="37873" y="36805"/>
                </a:lnTo>
                <a:lnTo>
                  <a:pt x="37468" y="36953"/>
                </a:lnTo>
                <a:lnTo>
                  <a:pt x="36658" y="37247"/>
                </a:lnTo>
                <a:lnTo>
                  <a:pt x="35866" y="37487"/>
                </a:lnTo>
                <a:lnTo>
                  <a:pt x="35056" y="37689"/>
                </a:lnTo>
                <a:lnTo>
                  <a:pt x="34264" y="37836"/>
                </a:lnTo>
                <a:lnTo>
                  <a:pt x="33491" y="37965"/>
                </a:lnTo>
                <a:lnTo>
                  <a:pt x="32718" y="38057"/>
                </a:lnTo>
                <a:lnTo>
                  <a:pt x="31963" y="38131"/>
                </a:lnTo>
                <a:lnTo>
                  <a:pt x="31226" y="38168"/>
                </a:lnTo>
                <a:lnTo>
                  <a:pt x="30527" y="38186"/>
                </a:lnTo>
                <a:lnTo>
                  <a:pt x="29845" y="38168"/>
                </a:lnTo>
                <a:lnTo>
                  <a:pt x="29201" y="38149"/>
                </a:lnTo>
                <a:lnTo>
                  <a:pt x="28575" y="38113"/>
                </a:lnTo>
                <a:lnTo>
                  <a:pt x="27986" y="38057"/>
                </a:lnTo>
                <a:lnTo>
                  <a:pt x="27452" y="37984"/>
                </a:lnTo>
                <a:lnTo>
                  <a:pt x="26955" y="37928"/>
                </a:lnTo>
                <a:lnTo>
                  <a:pt x="26089" y="37781"/>
                </a:lnTo>
                <a:lnTo>
                  <a:pt x="25445" y="37652"/>
                </a:lnTo>
                <a:lnTo>
                  <a:pt x="25040" y="37560"/>
                </a:lnTo>
                <a:lnTo>
                  <a:pt x="24911" y="37523"/>
                </a:lnTo>
                <a:lnTo>
                  <a:pt x="24837" y="37395"/>
                </a:lnTo>
                <a:lnTo>
                  <a:pt x="24635" y="37026"/>
                </a:lnTo>
                <a:lnTo>
                  <a:pt x="24322" y="36456"/>
                </a:lnTo>
                <a:lnTo>
                  <a:pt x="23954" y="35664"/>
                </a:lnTo>
                <a:lnTo>
                  <a:pt x="23751" y="35204"/>
                </a:lnTo>
                <a:lnTo>
                  <a:pt x="23549" y="34706"/>
                </a:lnTo>
                <a:lnTo>
                  <a:pt x="23346" y="34154"/>
                </a:lnTo>
                <a:lnTo>
                  <a:pt x="23125" y="33565"/>
                </a:lnTo>
                <a:lnTo>
                  <a:pt x="22923" y="32957"/>
                </a:lnTo>
                <a:lnTo>
                  <a:pt x="22738" y="32294"/>
                </a:lnTo>
                <a:lnTo>
                  <a:pt x="22554" y="31613"/>
                </a:lnTo>
                <a:lnTo>
                  <a:pt x="22389" y="30895"/>
                </a:lnTo>
                <a:lnTo>
                  <a:pt x="22241" y="30159"/>
                </a:lnTo>
                <a:lnTo>
                  <a:pt x="22112" y="29385"/>
                </a:lnTo>
                <a:lnTo>
                  <a:pt x="22020" y="28612"/>
                </a:lnTo>
                <a:lnTo>
                  <a:pt x="21965" y="27802"/>
                </a:lnTo>
                <a:lnTo>
                  <a:pt x="21928" y="26974"/>
                </a:lnTo>
                <a:lnTo>
                  <a:pt x="21947" y="26145"/>
                </a:lnTo>
                <a:lnTo>
                  <a:pt x="22002" y="25298"/>
                </a:lnTo>
                <a:lnTo>
                  <a:pt x="22039" y="24856"/>
                </a:lnTo>
                <a:lnTo>
                  <a:pt x="22094" y="24433"/>
                </a:lnTo>
                <a:lnTo>
                  <a:pt x="22168" y="23991"/>
                </a:lnTo>
                <a:lnTo>
                  <a:pt x="22241" y="23567"/>
                </a:lnTo>
                <a:lnTo>
                  <a:pt x="22333" y="23125"/>
                </a:lnTo>
                <a:lnTo>
                  <a:pt x="22444" y="22684"/>
                </a:lnTo>
                <a:lnTo>
                  <a:pt x="22573" y="22260"/>
                </a:lnTo>
                <a:lnTo>
                  <a:pt x="22702" y="21818"/>
                </a:lnTo>
                <a:lnTo>
                  <a:pt x="22849" y="21376"/>
                </a:lnTo>
                <a:lnTo>
                  <a:pt x="23033" y="20935"/>
                </a:lnTo>
                <a:lnTo>
                  <a:pt x="23217" y="20493"/>
                </a:lnTo>
                <a:lnTo>
                  <a:pt x="23420" y="20069"/>
                </a:lnTo>
                <a:lnTo>
                  <a:pt x="23622" y="19627"/>
                </a:lnTo>
                <a:lnTo>
                  <a:pt x="23862" y="19185"/>
                </a:lnTo>
                <a:lnTo>
                  <a:pt x="24119" y="18762"/>
                </a:lnTo>
                <a:lnTo>
                  <a:pt x="24396" y="18320"/>
                </a:lnTo>
                <a:lnTo>
                  <a:pt x="24690" y="17897"/>
                </a:lnTo>
                <a:lnTo>
                  <a:pt x="24985" y="17473"/>
                </a:lnTo>
                <a:lnTo>
                  <a:pt x="25316" y="17050"/>
                </a:lnTo>
                <a:lnTo>
                  <a:pt x="25666" y="16645"/>
                </a:lnTo>
                <a:lnTo>
                  <a:pt x="26034" y="16240"/>
                </a:lnTo>
                <a:lnTo>
                  <a:pt x="26402" y="15834"/>
                </a:lnTo>
                <a:lnTo>
                  <a:pt x="26789" y="15448"/>
                </a:lnTo>
                <a:lnTo>
                  <a:pt x="27176" y="15061"/>
                </a:lnTo>
                <a:lnTo>
                  <a:pt x="27599" y="14693"/>
                </a:lnTo>
                <a:lnTo>
                  <a:pt x="28023" y="14325"/>
                </a:lnTo>
                <a:lnTo>
                  <a:pt x="28446" y="13956"/>
                </a:lnTo>
                <a:lnTo>
                  <a:pt x="28888" y="13607"/>
                </a:lnTo>
                <a:lnTo>
                  <a:pt x="29348" y="13257"/>
                </a:lnTo>
                <a:lnTo>
                  <a:pt x="29809" y="12925"/>
                </a:lnTo>
                <a:lnTo>
                  <a:pt x="30766" y="12263"/>
                </a:lnTo>
                <a:lnTo>
                  <a:pt x="31742" y="11637"/>
                </a:lnTo>
                <a:lnTo>
                  <a:pt x="32736" y="11047"/>
                </a:lnTo>
                <a:lnTo>
                  <a:pt x="33749" y="10477"/>
                </a:lnTo>
                <a:lnTo>
                  <a:pt x="34780" y="9943"/>
                </a:lnTo>
                <a:lnTo>
                  <a:pt x="35811" y="9446"/>
                </a:lnTo>
                <a:lnTo>
                  <a:pt x="36842" y="8949"/>
                </a:lnTo>
                <a:lnTo>
                  <a:pt x="37873" y="8507"/>
                </a:lnTo>
                <a:lnTo>
                  <a:pt x="38904" y="8065"/>
                </a:lnTo>
                <a:lnTo>
                  <a:pt x="39898" y="7678"/>
                </a:lnTo>
                <a:lnTo>
                  <a:pt x="40892" y="7291"/>
                </a:lnTo>
                <a:lnTo>
                  <a:pt x="41850" y="6960"/>
                </a:lnTo>
                <a:lnTo>
                  <a:pt x="42770" y="6629"/>
                </a:lnTo>
                <a:lnTo>
                  <a:pt x="43673" y="6334"/>
                </a:lnTo>
                <a:lnTo>
                  <a:pt x="45330" y="5819"/>
                </a:lnTo>
                <a:lnTo>
                  <a:pt x="46784" y="5395"/>
                </a:lnTo>
                <a:lnTo>
                  <a:pt x="47981" y="5082"/>
                </a:lnTo>
                <a:lnTo>
                  <a:pt x="48902" y="4861"/>
                </a:lnTo>
                <a:lnTo>
                  <a:pt x="49675" y="4677"/>
                </a:lnTo>
                <a:close/>
                <a:moveTo>
                  <a:pt x="12299" y="28888"/>
                </a:moveTo>
                <a:lnTo>
                  <a:pt x="12888" y="28925"/>
                </a:lnTo>
                <a:lnTo>
                  <a:pt x="13496" y="28962"/>
                </a:lnTo>
                <a:lnTo>
                  <a:pt x="14085" y="29036"/>
                </a:lnTo>
                <a:lnTo>
                  <a:pt x="14656" y="29128"/>
                </a:lnTo>
                <a:lnTo>
                  <a:pt x="15226" y="29238"/>
                </a:lnTo>
                <a:lnTo>
                  <a:pt x="15779" y="29385"/>
                </a:lnTo>
                <a:lnTo>
                  <a:pt x="16313" y="29551"/>
                </a:lnTo>
                <a:lnTo>
                  <a:pt x="16828" y="29754"/>
                </a:lnTo>
                <a:lnTo>
                  <a:pt x="17233" y="29938"/>
                </a:lnTo>
                <a:lnTo>
                  <a:pt x="17620" y="30140"/>
                </a:lnTo>
                <a:lnTo>
                  <a:pt x="17988" y="30343"/>
                </a:lnTo>
                <a:lnTo>
                  <a:pt x="18320" y="30582"/>
                </a:lnTo>
                <a:lnTo>
                  <a:pt x="18651" y="30822"/>
                </a:lnTo>
                <a:lnTo>
                  <a:pt x="18964" y="31061"/>
                </a:lnTo>
                <a:lnTo>
                  <a:pt x="19240" y="31337"/>
                </a:lnTo>
                <a:lnTo>
                  <a:pt x="19516" y="31613"/>
                </a:lnTo>
                <a:lnTo>
                  <a:pt x="19756" y="31889"/>
                </a:lnTo>
                <a:lnTo>
                  <a:pt x="19995" y="32184"/>
                </a:lnTo>
                <a:lnTo>
                  <a:pt x="20216" y="32479"/>
                </a:lnTo>
                <a:lnTo>
                  <a:pt x="20419" y="32773"/>
                </a:lnTo>
                <a:lnTo>
                  <a:pt x="20603" y="33068"/>
                </a:lnTo>
                <a:lnTo>
                  <a:pt x="20768" y="33381"/>
                </a:lnTo>
                <a:lnTo>
                  <a:pt x="20934" y="33694"/>
                </a:lnTo>
                <a:lnTo>
                  <a:pt x="21081" y="34007"/>
                </a:lnTo>
                <a:lnTo>
                  <a:pt x="21339" y="34614"/>
                </a:lnTo>
                <a:lnTo>
                  <a:pt x="21542" y="35222"/>
                </a:lnTo>
                <a:lnTo>
                  <a:pt x="21707" y="35811"/>
                </a:lnTo>
                <a:lnTo>
                  <a:pt x="21836" y="36363"/>
                </a:lnTo>
                <a:lnTo>
                  <a:pt x="21928" y="36879"/>
                </a:lnTo>
                <a:lnTo>
                  <a:pt x="22002" y="37339"/>
                </a:lnTo>
                <a:lnTo>
                  <a:pt x="22039" y="37763"/>
                </a:lnTo>
                <a:lnTo>
                  <a:pt x="22076" y="38113"/>
                </a:lnTo>
                <a:lnTo>
                  <a:pt x="8359" y="32957"/>
                </a:lnTo>
                <a:lnTo>
                  <a:pt x="21597" y="39162"/>
                </a:lnTo>
                <a:lnTo>
                  <a:pt x="21321" y="39383"/>
                </a:lnTo>
                <a:lnTo>
                  <a:pt x="20989" y="39641"/>
                </a:lnTo>
                <a:lnTo>
                  <a:pt x="20603" y="39917"/>
                </a:lnTo>
                <a:lnTo>
                  <a:pt x="20161" y="40212"/>
                </a:lnTo>
                <a:lnTo>
                  <a:pt x="19682" y="40506"/>
                </a:lnTo>
                <a:lnTo>
                  <a:pt x="19148" y="40801"/>
                </a:lnTo>
                <a:lnTo>
                  <a:pt x="18559" y="41058"/>
                </a:lnTo>
                <a:lnTo>
                  <a:pt x="17951" y="41298"/>
                </a:lnTo>
                <a:lnTo>
                  <a:pt x="17638" y="41408"/>
                </a:lnTo>
                <a:lnTo>
                  <a:pt x="17307" y="41519"/>
                </a:lnTo>
                <a:lnTo>
                  <a:pt x="16957" y="41592"/>
                </a:lnTo>
                <a:lnTo>
                  <a:pt x="16626" y="41666"/>
                </a:lnTo>
                <a:lnTo>
                  <a:pt x="16276" y="41740"/>
                </a:lnTo>
                <a:lnTo>
                  <a:pt x="15908" y="41776"/>
                </a:lnTo>
                <a:lnTo>
                  <a:pt x="15539" y="41813"/>
                </a:lnTo>
                <a:lnTo>
                  <a:pt x="15171" y="41832"/>
                </a:lnTo>
                <a:lnTo>
                  <a:pt x="14785" y="41832"/>
                </a:lnTo>
                <a:lnTo>
                  <a:pt x="14416" y="41813"/>
                </a:lnTo>
                <a:lnTo>
                  <a:pt x="14011" y="41776"/>
                </a:lnTo>
                <a:lnTo>
                  <a:pt x="13625" y="41703"/>
                </a:lnTo>
                <a:lnTo>
                  <a:pt x="13220" y="41611"/>
                </a:lnTo>
                <a:lnTo>
                  <a:pt x="12815" y="41519"/>
                </a:lnTo>
                <a:lnTo>
                  <a:pt x="12410" y="41371"/>
                </a:lnTo>
                <a:lnTo>
                  <a:pt x="12004" y="41224"/>
                </a:lnTo>
                <a:lnTo>
                  <a:pt x="11507" y="40985"/>
                </a:lnTo>
                <a:lnTo>
                  <a:pt x="11010" y="40727"/>
                </a:lnTo>
                <a:lnTo>
                  <a:pt x="10513" y="40432"/>
                </a:lnTo>
                <a:lnTo>
                  <a:pt x="10034" y="40101"/>
                </a:lnTo>
                <a:lnTo>
                  <a:pt x="9574" y="39751"/>
                </a:lnTo>
                <a:lnTo>
                  <a:pt x="9114" y="39383"/>
                </a:lnTo>
                <a:lnTo>
                  <a:pt x="8654" y="38978"/>
                </a:lnTo>
                <a:lnTo>
                  <a:pt x="8230" y="38573"/>
                </a:lnTo>
                <a:lnTo>
                  <a:pt x="7788" y="38149"/>
                </a:lnTo>
                <a:lnTo>
                  <a:pt x="7383" y="37708"/>
                </a:lnTo>
                <a:lnTo>
                  <a:pt x="6978" y="37266"/>
                </a:lnTo>
                <a:lnTo>
                  <a:pt x="6591" y="36805"/>
                </a:lnTo>
                <a:lnTo>
                  <a:pt x="6223" y="36345"/>
                </a:lnTo>
                <a:lnTo>
                  <a:pt x="5855" y="35885"/>
                </a:lnTo>
                <a:lnTo>
                  <a:pt x="5192" y="34983"/>
                </a:lnTo>
                <a:lnTo>
                  <a:pt x="4585" y="34080"/>
                </a:lnTo>
                <a:lnTo>
                  <a:pt x="4032" y="33252"/>
                </a:lnTo>
                <a:lnTo>
                  <a:pt x="3572" y="32479"/>
                </a:lnTo>
                <a:lnTo>
                  <a:pt x="3167" y="31797"/>
                </a:lnTo>
                <a:lnTo>
                  <a:pt x="2854" y="31245"/>
                </a:lnTo>
                <a:lnTo>
                  <a:pt x="2633" y="30803"/>
                </a:lnTo>
                <a:lnTo>
                  <a:pt x="2430" y="30435"/>
                </a:lnTo>
                <a:lnTo>
                  <a:pt x="2835" y="30324"/>
                </a:lnTo>
                <a:lnTo>
                  <a:pt x="3296" y="30177"/>
                </a:lnTo>
                <a:lnTo>
                  <a:pt x="3922" y="30011"/>
                </a:lnTo>
                <a:lnTo>
                  <a:pt x="4677" y="29827"/>
                </a:lnTo>
                <a:lnTo>
                  <a:pt x="5560" y="29625"/>
                </a:lnTo>
                <a:lnTo>
                  <a:pt x="6536" y="29422"/>
                </a:lnTo>
                <a:lnTo>
                  <a:pt x="7604" y="29238"/>
                </a:lnTo>
                <a:lnTo>
                  <a:pt x="8727" y="29091"/>
                </a:lnTo>
                <a:lnTo>
                  <a:pt x="9298" y="29017"/>
                </a:lnTo>
                <a:lnTo>
                  <a:pt x="9887" y="28962"/>
                </a:lnTo>
                <a:lnTo>
                  <a:pt x="10495" y="28925"/>
                </a:lnTo>
                <a:lnTo>
                  <a:pt x="11084" y="28907"/>
                </a:lnTo>
                <a:lnTo>
                  <a:pt x="11691" y="28888"/>
                </a:lnTo>
                <a:close/>
                <a:moveTo>
                  <a:pt x="0" y="0"/>
                </a:moveTo>
                <a:lnTo>
                  <a:pt x="0" y="53026"/>
                </a:lnTo>
                <a:lnTo>
                  <a:pt x="17694" y="53026"/>
                </a:lnTo>
                <a:lnTo>
                  <a:pt x="17583" y="52621"/>
                </a:lnTo>
                <a:lnTo>
                  <a:pt x="17510" y="52216"/>
                </a:lnTo>
                <a:lnTo>
                  <a:pt x="17436" y="51829"/>
                </a:lnTo>
                <a:lnTo>
                  <a:pt x="17381" y="51424"/>
                </a:lnTo>
                <a:lnTo>
                  <a:pt x="17344" y="51093"/>
                </a:lnTo>
                <a:lnTo>
                  <a:pt x="17325" y="50761"/>
                </a:lnTo>
                <a:lnTo>
                  <a:pt x="17325" y="50117"/>
                </a:lnTo>
                <a:lnTo>
                  <a:pt x="17344" y="49491"/>
                </a:lnTo>
                <a:lnTo>
                  <a:pt x="17417" y="48883"/>
                </a:lnTo>
                <a:lnTo>
                  <a:pt x="17528" y="48294"/>
                </a:lnTo>
                <a:lnTo>
                  <a:pt x="17675" y="47723"/>
                </a:lnTo>
                <a:lnTo>
                  <a:pt x="17841" y="47171"/>
                </a:lnTo>
                <a:lnTo>
                  <a:pt x="18043" y="46656"/>
                </a:lnTo>
                <a:lnTo>
                  <a:pt x="18264" y="46140"/>
                </a:lnTo>
                <a:lnTo>
                  <a:pt x="18504" y="45661"/>
                </a:lnTo>
                <a:lnTo>
                  <a:pt x="18780" y="45201"/>
                </a:lnTo>
                <a:lnTo>
                  <a:pt x="19056" y="44759"/>
                </a:lnTo>
                <a:lnTo>
                  <a:pt x="19351" y="44336"/>
                </a:lnTo>
                <a:lnTo>
                  <a:pt x="19664" y="43931"/>
                </a:lnTo>
                <a:lnTo>
                  <a:pt x="19977" y="43544"/>
                </a:lnTo>
                <a:lnTo>
                  <a:pt x="20290" y="43176"/>
                </a:lnTo>
                <a:lnTo>
                  <a:pt x="20621" y="42844"/>
                </a:lnTo>
                <a:lnTo>
                  <a:pt x="20934" y="42531"/>
                </a:lnTo>
                <a:lnTo>
                  <a:pt x="21266" y="42237"/>
                </a:lnTo>
                <a:lnTo>
                  <a:pt x="21579" y="41961"/>
                </a:lnTo>
                <a:lnTo>
                  <a:pt x="22168" y="41463"/>
                </a:lnTo>
                <a:lnTo>
                  <a:pt x="22702" y="41077"/>
                </a:lnTo>
                <a:lnTo>
                  <a:pt x="23162" y="40764"/>
                </a:lnTo>
                <a:lnTo>
                  <a:pt x="23512" y="40525"/>
                </a:lnTo>
                <a:lnTo>
                  <a:pt x="23825" y="40359"/>
                </a:lnTo>
                <a:lnTo>
                  <a:pt x="24175" y="40451"/>
                </a:lnTo>
                <a:lnTo>
                  <a:pt x="24561" y="40598"/>
                </a:lnTo>
                <a:lnTo>
                  <a:pt x="25095" y="40801"/>
                </a:lnTo>
                <a:lnTo>
                  <a:pt x="25703" y="41058"/>
                </a:lnTo>
                <a:lnTo>
                  <a:pt x="26384" y="41408"/>
                </a:lnTo>
                <a:lnTo>
                  <a:pt x="26752" y="41592"/>
                </a:lnTo>
                <a:lnTo>
                  <a:pt x="27139" y="41813"/>
                </a:lnTo>
                <a:lnTo>
                  <a:pt x="27526" y="42053"/>
                </a:lnTo>
                <a:lnTo>
                  <a:pt x="27912" y="42310"/>
                </a:lnTo>
                <a:lnTo>
                  <a:pt x="28317" y="42587"/>
                </a:lnTo>
                <a:lnTo>
                  <a:pt x="28704" y="42881"/>
                </a:lnTo>
                <a:lnTo>
                  <a:pt x="29091" y="43213"/>
                </a:lnTo>
                <a:lnTo>
                  <a:pt x="29477" y="43562"/>
                </a:lnTo>
                <a:lnTo>
                  <a:pt x="29845" y="43931"/>
                </a:lnTo>
                <a:lnTo>
                  <a:pt x="30214" y="44317"/>
                </a:lnTo>
                <a:lnTo>
                  <a:pt x="30563" y="44741"/>
                </a:lnTo>
                <a:lnTo>
                  <a:pt x="30895" y="45183"/>
                </a:lnTo>
                <a:lnTo>
                  <a:pt x="31208" y="45643"/>
                </a:lnTo>
                <a:lnTo>
                  <a:pt x="31502" y="46140"/>
                </a:lnTo>
                <a:lnTo>
                  <a:pt x="31760" y="46656"/>
                </a:lnTo>
                <a:lnTo>
                  <a:pt x="32000" y="47208"/>
                </a:lnTo>
                <a:lnTo>
                  <a:pt x="32221" y="47779"/>
                </a:lnTo>
                <a:lnTo>
                  <a:pt x="32386" y="48386"/>
                </a:lnTo>
                <a:lnTo>
                  <a:pt x="32534" y="49012"/>
                </a:lnTo>
                <a:lnTo>
                  <a:pt x="32570" y="49344"/>
                </a:lnTo>
                <a:lnTo>
                  <a:pt x="32626" y="49675"/>
                </a:lnTo>
                <a:lnTo>
                  <a:pt x="32662" y="50080"/>
                </a:lnTo>
                <a:lnTo>
                  <a:pt x="32681" y="50485"/>
                </a:lnTo>
                <a:lnTo>
                  <a:pt x="32699" y="50909"/>
                </a:lnTo>
                <a:lnTo>
                  <a:pt x="32681" y="51332"/>
                </a:lnTo>
                <a:lnTo>
                  <a:pt x="32662" y="51756"/>
                </a:lnTo>
                <a:lnTo>
                  <a:pt x="32644" y="52179"/>
                </a:lnTo>
                <a:lnTo>
                  <a:pt x="32589" y="52603"/>
                </a:lnTo>
                <a:lnTo>
                  <a:pt x="32534" y="53026"/>
                </a:lnTo>
                <a:lnTo>
                  <a:pt x="94268" y="53026"/>
                </a:lnTo>
                <a:lnTo>
                  <a:pt x="942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 y="5514847"/>
            <a:ext cx="1085915" cy="1343127"/>
          </a:xfrm>
          <a:custGeom>
            <a:avLst/>
            <a:gdLst/>
            <a:ahLst/>
            <a:cxnLst/>
            <a:rect l="l" t="t" r="r" b="b"/>
            <a:pathLst>
              <a:path w="11195" h="10385" extrusionOk="0">
                <a:moveTo>
                  <a:pt x="3811" y="1"/>
                </a:moveTo>
                <a:lnTo>
                  <a:pt x="3517" y="19"/>
                </a:lnTo>
                <a:lnTo>
                  <a:pt x="2964" y="93"/>
                </a:lnTo>
                <a:lnTo>
                  <a:pt x="2430" y="203"/>
                </a:lnTo>
                <a:lnTo>
                  <a:pt x="1915" y="351"/>
                </a:lnTo>
                <a:lnTo>
                  <a:pt x="1399" y="535"/>
                </a:lnTo>
                <a:lnTo>
                  <a:pt x="921" y="756"/>
                </a:lnTo>
                <a:lnTo>
                  <a:pt x="442" y="995"/>
                </a:lnTo>
                <a:lnTo>
                  <a:pt x="0" y="1290"/>
                </a:lnTo>
                <a:lnTo>
                  <a:pt x="0" y="10385"/>
                </a:lnTo>
                <a:lnTo>
                  <a:pt x="10403" y="10385"/>
                </a:lnTo>
                <a:lnTo>
                  <a:pt x="10568" y="10017"/>
                </a:lnTo>
                <a:lnTo>
                  <a:pt x="10734" y="9630"/>
                </a:lnTo>
                <a:lnTo>
                  <a:pt x="10881" y="9225"/>
                </a:lnTo>
                <a:lnTo>
                  <a:pt x="10992" y="8820"/>
                </a:lnTo>
                <a:lnTo>
                  <a:pt x="11084" y="8397"/>
                </a:lnTo>
                <a:lnTo>
                  <a:pt x="11139" y="7973"/>
                </a:lnTo>
                <a:lnTo>
                  <a:pt x="11176" y="7550"/>
                </a:lnTo>
                <a:lnTo>
                  <a:pt x="11194" y="7108"/>
                </a:lnTo>
                <a:lnTo>
                  <a:pt x="11176" y="6740"/>
                </a:lnTo>
                <a:lnTo>
                  <a:pt x="11158" y="6390"/>
                </a:lnTo>
                <a:lnTo>
                  <a:pt x="11121" y="6021"/>
                </a:lnTo>
                <a:lnTo>
                  <a:pt x="11047" y="5672"/>
                </a:lnTo>
                <a:lnTo>
                  <a:pt x="10973" y="5340"/>
                </a:lnTo>
                <a:lnTo>
                  <a:pt x="10881" y="4990"/>
                </a:lnTo>
                <a:lnTo>
                  <a:pt x="10771" y="4659"/>
                </a:lnTo>
                <a:lnTo>
                  <a:pt x="10642" y="4346"/>
                </a:lnTo>
                <a:lnTo>
                  <a:pt x="10495" y="4033"/>
                </a:lnTo>
                <a:lnTo>
                  <a:pt x="10329" y="3720"/>
                </a:lnTo>
                <a:lnTo>
                  <a:pt x="10163" y="3425"/>
                </a:lnTo>
                <a:lnTo>
                  <a:pt x="9979" y="3131"/>
                </a:lnTo>
                <a:lnTo>
                  <a:pt x="9777" y="2855"/>
                </a:lnTo>
                <a:lnTo>
                  <a:pt x="9574" y="2578"/>
                </a:lnTo>
                <a:lnTo>
                  <a:pt x="9353" y="2321"/>
                </a:lnTo>
                <a:lnTo>
                  <a:pt x="9114" y="2081"/>
                </a:lnTo>
                <a:lnTo>
                  <a:pt x="8874" y="1842"/>
                </a:lnTo>
                <a:lnTo>
                  <a:pt x="8617" y="1621"/>
                </a:lnTo>
                <a:lnTo>
                  <a:pt x="8341" y="1419"/>
                </a:lnTo>
                <a:lnTo>
                  <a:pt x="8064" y="1216"/>
                </a:lnTo>
                <a:lnTo>
                  <a:pt x="7770" y="1032"/>
                </a:lnTo>
                <a:lnTo>
                  <a:pt x="7475" y="866"/>
                </a:lnTo>
                <a:lnTo>
                  <a:pt x="7162" y="700"/>
                </a:lnTo>
                <a:lnTo>
                  <a:pt x="6849" y="553"/>
                </a:lnTo>
                <a:lnTo>
                  <a:pt x="6536" y="424"/>
                </a:lnTo>
                <a:lnTo>
                  <a:pt x="6205" y="314"/>
                </a:lnTo>
                <a:lnTo>
                  <a:pt x="5855" y="222"/>
                </a:lnTo>
                <a:lnTo>
                  <a:pt x="5524" y="148"/>
                </a:lnTo>
                <a:lnTo>
                  <a:pt x="5174" y="74"/>
                </a:lnTo>
                <a:lnTo>
                  <a:pt x="4805" y="38"/>
                </a:lnTo>
                <a:lnTo>
                  <a:pt x="4456" y="19"/>
                </a:lnTo>
                <a:lnTo>
                  <a:pt x="4087" y="1"/>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 y="1"/>
            <a:ext cx="1936023" cy="3333825"/>
          </a:xfrm>
          <a:custGeom>
            <a:avLst/>
            <a:gdLst/>
            <a:ahLst/>
            <a:cxnLst/>
            <a:rect l="l" t="t" r="r" b="b"/>
            <a:pathLst>
              <a:path w="19959" h="25777" extrusionOk="0">
                <a:moveTo>
                  <a:pt x="0" y="0"/>
                </a:moveTo>
                <a:lnTo>
                  <a:pt x="0" y="24727"/>
                </a:lnTo>
                <a:lnTo>
                  <a:pt x="626" y="24967"/>
                </a:lnTo>
                <a:lnTo>
                  <a:pt x="1289" y="25188"/>
                </a:lnTo>
                <a:lnTo>
                  <a:pt x="1952" y="25353"/>
                </a:lnTo>
                <a:lnTo>
                  <a:pt x="2614" y="25501"/>
                </a:lnTo>
                <a:lnTo>
                  <a:pt x="3296" y="25629"/>
                </a:lnTo>
                <a:lnTo>
                  <a:pt x="3995" y="25703"/>
                </a:lnTo>
                <a:lnTo>
                  <a:pt x="4695" y="25758"/>
                </a:lnTo>
                <a:lnTo>
                  <a:pt x="5413" y="25777"/>
                </a:lnTo>
                <a:lnTo>
                  <a:pt x="6168" y="25758"/>
                </a:lnTo>
                <a:lnTo>
                  <a:pt x="6904" y="25703"/>
                </a:lnTo>
                <a:lnTo>
                  <a:pt x="7622" y="25611"/>
                </a:lnTo>
                <a:lnTo>
                  <a:pt x="8341" y="25482"/>
                </a:lnTo>
                <a:lnTo>
                  <a:pt x="9040" y="25316"/>
                </a:lnTo>
                <a:lnTo>
                  <a:pt x="9740" y="25114"/>
                </a:lnTo>
                <a:lnTo>
                  <a:pt x="10421" y="24893"/>
                </a:lnTo>
                <a:lnTo>
                  <a:pt x="11084" y="24635"/>
                </a:lnTo>
                <a:lnTo>
                  <a:pt x="11710" y="24341"/>
                </a:lnTo>
                <a:lnTo>
                  <a:pt x="12354" y="24028"/>
                </a:lnTo>
                <a:lnTo>
                  <a:pt x="12962" y="23678"/>
                </a:lnTo>
                <a:lnTo>
                  <a:pt x="13551" y="23291"/>
                </a:lnTo>
                <a:lnTo>
                  <a:pt x="14122" y="22886"/>
                </a:lnTo>
                <a:lnTo>
                  <a:pt x="14674" y="22463"/>
                </a:lnTo>
                <a:lnTo>
                  <a:pt x="15190" y="22002"/>
                </a:lnTo>
                <a:lnTo>
                  <a:pt x="15705" y="21524"/>
                </a:lnTo>
                <a:lnTo>
                  <a:pt x="16184" y="21008"/>
                </a:lnTo>
                <a:lnTo>
                  <a:pt x="16644" y="20493"/>
                </a:lnTo>
                <a:lnTo>
                  <a:pt x="17068" y="19940"/>
                </a:lnTo>
                <a:lnTo>
                  <a:pt x="17473" y="19370"/>
                </a:lnTo>
                <a:lnTo>
                  <a:pt x="17859" y="18780"/>
                </a:lnTo>
                <a:lnTo>
                  <a:pt x="18209" y="18173"/>
                </a:lnTo>
                <a:lnTo>
                  <a:pt x="18522" y="17528"/>
                </a:lnTo>
                <a:lnTo>
                  <a:pt x="18817" y="16902"/>
                </a:lnTo>
                <a:lnTo>
                  <a:pt x="19075" y="16240"/>
                </a:lnTo>
                <a:lnTo>
                  <a:pt x="19295" y="15558"/>
                </a:lnTo>
                <a:lnTo>
                  <a:pt x="19498" y="14859"/>
                </a:lnTo>
                <a:lnTo>
                  <a:pt x="19664" y="14159"/>
                </a:lnTo>
                <a:lnTo>
                  <a:pt x="19793" y="13441"/>
                </a:lnTo>
                <a:lnTo>
                  <a:pt x="19885" y="12723"/>
                </a:lnTo>
                <a:lnTo>
                  <a:pt x="19940" y="11986"/>
                </a:lnTo>
                <a:lnTo>
                  <a:pt x="19958" y="11232"/>
                </a:lnTo>
                <a:lnTo>
                  <a:pt x="19958" y="10808"/>
                </a:lnTo>
                <a:lnTo>
                  <a:pt x="19940" y="10385"/>
                </a:lnTo>
                <a:lnTo>
                  <a:pt x="19903" y="9980"/>
                </a:lnTo>
                <a:lnTo>
                  <a:pt x="19866" y="9556"/>
                </a:lnTo>
                <a:lnTo>
                  <a:pt x="19811" y="9151"/>
                </a:lnTo>
                <a:lnTo>
                  <a:pt x="19737" y="8746"/>
                </a:lnTo>
                <a:lnTo>
                  <a:pt x="19664" y="8341"/>
                </a:lnTo>
                <a:lnTo>
                  <a:pt x="19590" y="7936"/>
                </a:lnTo>
                <a:lnTo>
                  <a:pt x="19480" y="7549"/>
                </a:lnTo>
                <a:lnTo>
                  <a:pt x="19388" y="7163"/>
                </a:lnTo>
                <a:lnTo>
                  <a:pt x="19259" y="6776"/>
                </a:lnTo>
                <a:lnTo>
                  <a:pt x="19130" y="6389"/>
                </a:lnTo>
                <a:lnTo>
                  <a:pt x="19001" y="6021"/>
                </a:lnTo>
                <a:lnTo>
                  <a:pt x="18854" y="5653"/>
                </a:lnTo>
                <a:lnTo>
                  <a:pt x="18522" y="4916"/>
                </a:lnTo>
                <a:lnTo>
                  <a:pt x="18154" y="4217"/>
                </a:lnTo>
                <a:lnTo>
                  <a:pt x="17749" y="3536"/>
                </a:lnTo>
                <a:lnTo>
                  <a:pt x="17325" y="2873"/>
                </a:lnTo>
                <a:lnTo>
                  <a:pt x="16847" y="2247"/>
                </a:lnTo>
                <a:lnTo>
                  <a:pt x="16350" y="1639"/>
                </a:lnTo>
                <a:lnTo>
                  <a:pt x="15816" y="1068"/>
                </a:lnTo>
                <a:lnTo>
                  <a:pt x="15245" y="516"/>
                </a:lnTo>
                <a:lnTo>
                  <a:pt x="14656" y="0"/>
                </a:lnTo>
                <a:close/>
              </a:path>
            </a:pathLst>
          </a:cu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221666" y="1"/>
            <a:ext cx="971649" cy="1124036"/>
          </a:xfrm>
          <a:custGeom>
            <a:avLst/>
            <a:gdLst/>
            <a:ahLst/>
            <a:cxnLst/>
            <a:rect l="l" t="t" r="r" b="b"/>
            <a:pathLst>
              <a:path w="10017" h="8691" extrusionOk="0">
                <a:moveTo>
                  <a:pt x="1620" y="0"/>
                </a:moveTo>
                <a:lnTo>
                  <a:pt x="1436" y="185"/>
                </a:lnTo>
                <a:lnTo>
                  <a:pt x="1252" y="369"/>
                </a:lnTo>
                <a:lnTo>
                  <a:pt x="1105" y="553"/>
                </a:lnTo>
                <a:lnTo>
                  <a:pt x="939" y="755"/>
                </a:lnTo>
                <a:lnTo>
                  <a:pt x="792" y="958"/>
                </a:lnTo>
                <a:lnTo>
                  <a:pt x="663" y="1179"/>
                </a:lnTo>
                <a:lnTo>
                  <a:pt x="553" y="1400"/>
                </a:lnTo>
                <a:lnTo>
                  <a:pt x="442" y="1639"/>
                </a:lnTo>
                <a:lnTo>
                  <a:pt x="332" y="1878"/>
                </a:lnTo>
                <a:lnTo>
                  <a:pt x="258" y="2118"/>
                </a:lnTo>
                <a:lnTo>
                  <a:pt x="166" y="2376"/>
                </a:lnTo>
                <a:lnTo>
                  <a:pt x="111" y="2615"/>
                </a:lnTo>
                <a:lnTo>
                  <a:pt x="55" y="2873"/>
                </a:lnTo>
                <a:lnTo>
                  <a:pt x="37" y="3149"/>
                </a:lnTo>
                <a:lnTo>
                  <a:pt x="0" y="3407"/>
                </a:lnTo>
                <a:lnTo>
                  <a:pt x="0" y="3683"/>
                </a:lnTo>
                <a:lnTo>
                  <a:pt x="0" y="3941"/>
                </a:lnTo>
                <a:lnTo>
                  <a:pt x="19" y="4198"/>
                </a:lnTo>
                <a:lnTo>
                  <a:pt x="55" y="4438"/>
                </a:lnTo>
                <a:lnTo>
                  <a:pt x="111" y="4695"/>
                </a:lnTo>
                <a:lnTo>
                  <a:pt x="166" y="4935"/>
                </a:lnTo>
                <a:lnTo>
                  <a:pt x="221" y="5174"/>
                </a:lnTo>
                <a:lnTo>
                  <a:pt x="313" y="5413"/>
                </a:lnTo>
                <a:lnTo>
                  <a:pt x="387" y="5634"/>
                </a:lnTo>
                <a:lnTo>
                  <a:pt x="497" y="5855"/>
                </a:lnTo>
                <a:lnTo>
                  <a:pt x="608" y="6076"/>
                </a:lnTo>
                <a:lnTo>
                  <a:pt x="718" y="6279"/>
                </a:lnTo>
                <a:lnTo>
                  <a:pt x="847" y="6481"/>
                </a:lnTo>
                <a:lnTo>
                  <a:pt x="994" y="6684"/>
                </a:lnTo>
                <a:lnTo>
                  <a:pt x="1142" y="6868"/>
                </a:lnTo>
                <a:lnTo>
                  <a:pt x="1307" y="7052"/>
                </a:lnTo>
                <a:lnTo>
                  <a:pt x="1473" y="7218"/>
                </a:lnTo>
                <a:lnTo>
                  <a:pt x="1639" y="7384"/>
                </a:lnTo>
                <a:lnTo>
                  <a:pt x="1823" y="7549"/>
                </a:lnTo>
                <a:lnTo>
                  <a:pt x="2007" y="7697"/>
                </a:lnTo>
                <a:lnTo>
                  <a:pt x="2210" y="7844"/>
                </a:lnTo>
                <a:lnTo>
                  <a:pt x="2412" y="7973"/>
                </a:lnTo>
                <a:lnTo>
                  <a:pt x="2615" y="8083"/>
                </a:lnTo>
                <a:lnTo>
                  <a:pt x="2836" y="8194"/>
                </a:lnTo>
                <a:lnTo>
                  <a:pt x="3057" y="8304"/>
                </a:lnTo>
                <a:lnTo>
                  <a:pt x="3277" y="8378"/>
                </a:lnTo>
                <a:lnTo>
                  <a:pt x="3517" y="8470"/>
                </a:lnTo>
                <a:lnTo>
                  <a:pt x="3756" y="8525"/>
                </a:lnTo>
                <a:lnTo>
                  <a:pt x="3996" y="8580"/>
                </a:lnTo>
                <a:lnTo>
                  <a:pt x="4253" y="8636"/>
                </a:lnTo>
                <a:lnTo>
                  <a:pt x="4493" y="8672"/>
                </a:lnTo>
                <a:lnTo>
                  <a:pt x="4750" y="8691"/>
                </a:lnTo>
                <a:lnTo>
                  <a:pt x="5266" y="8691"/>
                </a:lnTo>
                <a:lnTo>
                  <a:pt x="5524" y="8672"/>
                </a:lnTo>
                <a:lnTo>
                  <a:pt x="5763" y="8636"/>
                </a:lnTo>
                <a:lnTo>
                  <a:pt x="6021" y="8580"/>
                </a:lnTo>
                <a:lnTo>
                  <a:pt x="6260" y="8525"/>
                </a:lnTo>
                <a:lnTo>
                  <a:pt x="6500" y="8470"/>
                </a:lnTo>
                <a:lnTo>
                  <a:pt x="6739" y="8378"/>
                </a:lnTo>
                <a:lnTo>
                  <a:pt x="6960" y="8304"/>
                </a:lnTo>
                <a:lnTo>
                  <a:pt x="7181" y="8194"/>
                </a:lnTo>
                <a:lnTo>
                  <a:pt x="7402" y="8083"/>
                </a:lnTo>
                <a:lnTo>
                  <a:pt x="7604" y="7973"/>
                </a:lnTo>
                <a:lnTo>
                  <a:pt x="7807" y="7844"/>
                </a:lnTo>
                <a:lnTo>
                  <a:pt x="8009" y="7697"/>
                </a:lnTo>
                <a:lnTo>
                  <a:pt x="8193" y="7549"/>
                </a:lnTo>
                <a:lnTo>
                  <a:pt x="8378" y="7384"/>
                </a:lnTo>
                <a:lnTo>
                  <a:pt x="8543" y="7218"/>
                </a:lnTo>
                <a:lnTo>
                  <a:pt x="8709" y="7052"/>
                </a:lnTo>
                <a:lnTo>
                  <a:pt x="8875" y="6868"/>
                </a:lnTo>
                <a:lnTo>
                  <a:pt x="9022" y="6684"/>
                </a:lnTo>
                <a:lnTo>
                  <a:pt x="9169" y="6481"/>
                </a:lnTo>
                <a:lnTo>
                  <a:pt x="9298" y="6279"/>
                </a:lnTo>
                <a:lnTo>
                  <a:pt x="9409" y="6076"/>
                </a:lnTo>
                <a:lnTo>
                  <a:pt x="9519" y="5855"/>
                </a:lnTo>
                <a:lnTo>
                  <a:pt x="9630" y="5634"/>
                </a:lnTo>
                <a:lnTo>
                  <a:pt x="9703" y="5413"/>
                </a:lnTo>
                <a:lnTo>
                  <a:pt x="9795" y="5174"/>
                </a:lnTo>
                <a:lnTo>
                  <a:pt x="9850" y="4935"/>
                </a:lnTo>
                <a:lnTo>
                  <a:pt x="9906" y="4695"/>
                </a:lnTo>
                <a:lnTo>
                  <a:pt x="9961" y="4438"/>
                </a:lnTo>
                <a:lnTo>
                  <a:pt x="9998" y="4198"/>
                </a:lnTo>
                <a:lnTo>
                  <a:pt x="10016" y="3941"/>
                </a:lnTo>
                <a:lnTo>
                  <a:pt x="10016" y="3683"/>
                </a:lnTo>
                <a:lnTo>
                  <a:pt x="10016" y="3407"/>
                </a:lnTo>
                <a:lnTo>
                  <a:pt x="9979" y="3149"/>
                </a:lnTo>
                <a:lnTo>
                  <a:pt x="9961" y="2873"/>
                </a:lnTo>
                <a:lnTo>
                  <a:pt x="9906" y="2615"/>
                </a:lnTo>
                <a:lnTo>
                  <a:pt x="9850" y="2376"/>
                </a:lnTo>
                <a:lnTo>
                  <a:pt x="9758" y="2118"/>
                </a:lnTo>
                <a:lnTo>
                  <a:pt x="9685" y="1878"/>
                </a:lnTo>
                <a:lnTo>
                  <a:pt x="9574" y="1639"/>
                </a:lnTo>
                <a:lnTo>
                  <a:pt x="9464" y="1400"/>
                </a:lnTo>
                <a:lnTo>
                  <a:pt x="9353" y="1179"/>
                </a:lnTo>
                <a:lnTo>
                  <a:pt x="9224" y="958"/>
                </a:lnTo>
                <a:lnTo>
                  <a:pt x="9077" y="755"/>
                </a:lnTo>
                <a:lnTo>
                  <a:pt x="8911" y="553"/>
                </a:lnTo>
                <a:lnTo>
                  <a:pt x="8764" y="369"/>
                </a:lnTo>
                <a:lnTo>
                  <a:pt x="8580" y="185"/>
                </a:lnTo>
                <a:lnTo>
                  <a:pt x="8396" y="0"/>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ctrTitle"/>
          </p:nvPr>
        </p:nvSpPr>
        <p:spPr>
          <a:xfrm>
            <a:off x="4918075" y="2655800"/>
            <a:ext cx="3957900" cy="1546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3868081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51"/>
        <p:cNvGrpSpPr/>
        <p:nvPr/>
      </p:nvGrpSpPr>
      <p:grpSpPr>
        <a:xfrm>
          <a:off x="0" y="0"/>
          <a:ext cx="0" cy="0"/>
          <a:chOff x="0" y="0"/>
          <a:chExt cx="0" cy="0"/>
        </a:xfrm>
      </p:grpSpPr>
      <p:sp>
        <p:nvSpPr>
          <p:cNvPr id="52" name="Google Shape;52;p7"/>
          <p:cNvSpPr/>
          <p:nvPr/>
        </p:nvSpPr>
        <p:spPr>
          <a:xfrm>
            <a:off x="0" y="1"/>
            <a:ext cx="9143954" cy="6857852"/>
          </a:xfrm>
          <a:custGeom>
            <a:avLst/>
            <a:gdLst/>
            <a:ahLst/>
            <a:cxnLst/>
            <a:rect l="l" t="t" r="r" b="b"/>
            <a:pathLst>
              <a:path w="94270" h="53026" extrusionOk="0">
                <a:moveTo>
                  <a:pt x="7992" y="4456"/>
                </a:moveTo>
                <a:lnTo>
                  <a:pt x="8489" y="4732"/>
                </a:lnTo>
                <a:lnTo>
                  <a:pt x="9078" y="5082"/>
                </a:lnTo>
                <a:lnTo>
                  <a:pt x="9833" y="5542"/>
                </a:lnTo>
                <a:lnTo>
                  <a:pt x="10753" y="6113"/>
                </a:lnTo>
                <a:lnTo>
                  <a:pt x="11784" y="6794"/>
                </a:lnTo>
                <a:lnTo>
                  <a:pt x="12908" y="7586"/>
                </a:lnTo>
                <a:lnTo>
                  <a:pt x="13478" y="8027"/>
                </a:lnTo>
                <a:lnTo>
                  <a:pt x="14086" y="8469"/>
                </a:lnTo>
                <a:lnTo>
                  <a:pt x="14694" y="8948"/>
                </a:lnTo>
                <a:lnTo>
                  <a:pt x="15301" y="9445"/>
                </a:lnTo>
                <a:lnTo>
                  <a:pt x="15927" y="9961"/>
                </a:lnTo>
                <a:lnTo>
                  <a:pt x="16535" y="10513"/>
                </a:lnTo>
                <a:lnTo>
                  <a:pt x="17142" y="11065"/>
                </a:lnTo>
                <a:lnTo>
                  <a:pt x="17731" y="11636"/>
                </a:lnTo>
                <a:lnTo>
                  <a:pt x="18302" y="12225"/>
                </a:lnTo>
                <a:lnTo>
                  <a:pt x="18873" y="12833"/>
                </a:lnTo>
                <a:lnTo>
                  <a:pt x="19407" y="13459"/>
                </a:lnTo>
                <a:lnTo>
                  <a:pt x="19941" y="14085"/>
                </a:lnTo>
                <a:lnTo>
                  <a:pt x="20420" y="14748"/>
                </a:lnTo>
                <a:lnTo>
                  <a:pt x="20880" y="15411"/>
                </a:lnTo>
                <a:lnTo>
                  <a:pt x="21303" y="16092"/>
                </a:lnTo>
                <a:lnTo>
                  <a:pt x="21690" y="16773"/>
                </a:lnTo>
                <a:lnTo>
                  <a:pt x="21856" y="17123"/>
                </a:lnTo>
                <a:lnTo>
                  <a:pt x="22021" y="17473"/>
                </a:lnTo>
                <a:lnTo>
                  <a:pt x="22169" y="17822"/>
                </a:lnTo>
                <a:lnTo>
                  <a:pt x="22316" y="18172"/>
                </a:lnTo>
                <a:lnTo>
                  <a:pt x="22445" y="18522"/>
                </a:lnTo>
                <a:lnTo>
                  <a:pt x="22555" y="18872"/>
                </a:lnTo>
                <a:lnTo>
                  <a:pt x="22647" y="19222"/>
                </a:lnTo>
                <a:lnTo>
                  <a:pt x="22739" y="19572"/>
                </a:lnTo>
                <a:lnTo>
                  <a:pt x="22813" y="19921"/>
                </a:lnTo>
                <a:lnTo>
                  <a:pt x="22887" y="20271"/>
                </a:lnTo>
                <a:lnTo>
                  <a:pt x="22924" y="20603"/>
                </a:lnTo>
                <a:lnTo>
                  <a:pt x="22960" y="20934"/>
                </a:lnTo>
                <a:lnTo>
                  <a:pt x="23016" y="21597"/>
                </a:lnTo>
                <a:lnTo>
                  <a:pt x="23016" y="22260"/>
                </a:lnTo>
                <a:lnTo>
                  <a:pt x="22979" y="22886"/>
                </a:lnTo>
                <a:lnTo>
                  <a:pt x="22905" y="23512"/>
                </a:lnTo>
                <a:lnTo>
                  <a:pt x="22795" y="24119"/>
                </a:lnTo>
                <a:lnTo>
                  <a:pt x="22666" y="24708"/>
                </a:lnTo>
                <a:lnTo>
                  <a:pt x="22500" y="25298"/>
                </a:lnTo>
                <a:lnTo>
                  <a:pt x="22316" y="25850"/>
                </a:lnTo>
                <a:lnTo>
                  <a:pt x="22113" y="26384"/>
                </a:lnTo>
                <a:lnTo>
                  <a:pt x="21893" y="26899"/>
                </a:lnTo>
                <a:lnTo>
                  <a:pt x="21653" y="27397"/>
                </a:lnTo>
                <a:lnTo>
                  <a:pt x="21395" y="27875"/>
                </a:lnTo>
                <a:lnTo>
                  <a:pt x="21156" y="28336"/>
                </a:lnTo>
                <a:lnTo>
                  <a:pt x="20880" y="28777"/>
                </a:lnTo>
                <a:lnTo>
                  <a:pt x="20622" y="29182"/>
                </a:lnTo>
                <a:lnTo>
                  <a:pt x="20364" y="29569"/>
                </a:lnTo>
                <a:lnTo>
                  <a:pt x="20107" y="29919"/>
                </a:lnTo>
                <a:lnTo>
                  <a:pt x="19849" y="30250"/>
                </a:lnTo>
                <a:lnTo>
                  <a:pt x="19370" y="30821"/>
                </a:lnTo>
                <a:lnTo>
                  <a:pt x="18965" y="31281"/>
                </a:lnTo>
                <a:lnTo>
                  <a:pt x="18634" y="31631"/>
                </a:lnTo>
                <a:lnTo>
                  <a:pt x="18357" y="31907"/>
                </a:lnTo>
                <a:lnTo>
                  <a:pt x="17952" y="31889"/>
                </a:lnTo>
                <a:lnTo>
                  <a:pt x="17474" y="31852"/>
                </a:lnTo>
                <a:lnTo>
                  <a:pt x="16866" y="31779"/>
                </a:lnTo>
                <a:lnTo>
                  <a:pt x="16130" y="31650"/>
                </a:lnTo>
                <a:lnTo>
                  <a:pt x="15725" y="31576"/>
                </a:lnTo>
                <a:lnTo>
                  <a:pt x="15283" y="31466"/>
                </a:lnTo>
                <a:lnTo>
                  <a:pt x="14841" y="31355"/>
                </a:lnTo>
                <a:lnTo>
                  <a:pt x="14362" y="31226"/>
                </a:lnTo>
                <a:lnTo>
                  <a:pt x="13883" y="31079"/>
                </a:lnTo>
                <a:lnTo>
                  <a:pt x="13405" y="30895"/>
                </a:lnTo>
                <a:lnTo>
                  <a:pt x="12889" y="30711"/>
                </a:lnTo>
                <a:lnTo>
                  <a:pt x="12392" y="30490"/>
                </a:lnTo>
                <a:lnTo>
                  <a:pt x="11877" y="30250"/>
                </a:lnTo>
                <a:lnTo>
                  <a:pt x="11361" y="29974"/>
                </a:lnTo>
                <a:lnTo>
                  <a:pt x="10864" y="29680"/>
                </a:lnTo>
                <a:lnTo>
                  <a:pt x="10367" y="29348"/>
                </a:lnTo>
                <a:lnTo>
                  <a:pt x="9870" y="28998"/>
                </a:lnTo>
                <a:lnTo>
                  <a:pt x="9391" y="28612"/>
                </a:lnTo>
                <a:lnTo>
                  <a:pt x="8931" y="28188"/>
                </a:lnTo>
                <a:lnTo>
                  <a:pt x="8470" y="27728"/>
                </a:lnTo>
                <a:lnTo>
                  <a:pt x="8047" y="27249"/>
                </a:lnTo>
                <a:lnTo>
                  <a:pt x="7642" y="26715"/>
                </a:lnTo>
                <a:lnTo>
                  <a:pt x="7439" y="26439"/>
                </a:lnTo>
                <a:lnTo>
                  <a:pt x="7255" y="26145"/>
                </a:lnTo>
                <a:lnTo>
                  <a:pt x="7071" y="25850"/>
                </a:lnTo>
                <a:lnTo>
                  <a:pt x="6905" y="25555"/>
                </a:lnTo>
                <a:lnTo>
                  <a:pt x="6740" y="25224"/>
                </a:lnTo>
                <a:lnTo>
                  <a:pt x="6592" y="24893"/>
                </a:lnTo>
                <a:lnTo>
                  <a:pt x="6445" y="24561"/>
                </a:lnTo>
                <a:lnTo>
                  <a:pt x="6298" y="24211"/>
                </a:lnTo>
                <a:lnTo>
                  <a:pt x="6169" y="23861"/>
                </a:lnTo>
                <a:lnTo>
                  <a:pt x="6058" y="23493"/>
                </a:lnTo>
                <a:lnTo>
                  <a:pt x="5948" y="23125"/>
                </a:lnTo>
                <a:lnTo>
                  <a:pt x="5856" y="22738"/>
                </a:lnTo>
                <a:lnTo>
                  <a:pt x="5690" y="21965"/>
                </a:lnTo>
                <a:lnTo>
                  <a:pt x="5561" y="21192"/>
                </a:lnTo>
                <a:lnTo>
                  <a:pt x="5451" y="20382"/>
                </a:lnTo>
                <a:lnTo>
                  <a:pt x="5396" y="19572"/>
                </a:lnTo>
                <a:lnTo>
                  <a:pt x="5359" y="18761"/>
                </a:lnTo>
                <a:lnTo>
                  <a:pt x="5359" y="17933"/>
                </a:lnTo>
                <a:lnTo>
                  <a:pt x="5377" y="17104"/>
                </a:lnTo>
                <a:lnTo>
                  <a:pt x="5432" y="16276"/>
                </a:lnTo>
                <a:lnTo>
                  <a:pt x="5488" y="15447"/>
                </a:lnTo>
                <a:lnTo>
                  <a:pt x="5580" y="14637"/>
                </a:lnTo>
                <a:lnTo>
                  <a:pt x="5690" y="13827"/>
                </a:lnTo>
                <a:lnTo>
                  <a:pt x="5801" y="13035"/>
                </a:lnTo>
                <a:lnTo>
                  <a:pt x="5930" y="12262"/>
                </a:lnTo>
                <a:lnTo>
                  <a:pt x="6077" y="11489"/>
                </a:lnTo>
                <a:lnTo>
                  <a:pt x="6224" y="10752"/>
                </a:lnTo>
                <a:lnTo>
                  <a:pt x="6390" y="10053"/>
                </a:lnTo>
                <a:lnTo>
                  <a:pt x="6703" y="8709"/>
                </a:lnTo>
                <a:lnTo>
                  <a:pt x="7034" y="7512"/>
                </a:lnTo>
                <a:lnTo>
                  <a:pt x="7329" y="6481"/>
                </a:lnTo>
                <a:lnTo>
                  <a:pt x="7605" y="5634"/>
                </a:lnTo>
                <a:lnTo>
                  <a:pt x="7808" y="5008"/>
                </a:lnTo>
                <a:lnTo>
                  <a:pt x="7992" y="4456"/>
                </a:lnTo>
                <a:close/>
                <a:moveTo>
                  <a:pt x="1" y="0"/>
                </a:moveTo>
                <a:lnTo>
                  <a:pt x="1" y="53026"/>
                </a:lnTo>
                <a:lnTo>
                  <a:pt x="94269" y="53026"/>
                </a:lnTo>
                <a:lnTo>
                  <a:pt x="942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p:nvPr/>
        </p:nvSpPr>
        <p:spPr>
          <a:xfrm>
            <a:off x="2007374" y="3735975"/>
            <a:ext cx="1494925" cy="1209753"/>
          </a:xfrm>
          <a:custGeom>
            <a:avLst/>
            <a:gdLst/>
            <a:ahLst/>
            <a:cxnLst/>
            <a:rect l="l" t="t" r="r" b="b"/>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7"/>
          <p:cNvSpPr/>
          <p:nvPr/>
        </p:nvSpPr>
        <p:spPr>
          <a:xfrm rot="758744">
            <a:off x="1198314" y="4527106"/>
            <a:ext cx="582376" cy="1159708"/>
          </a:xfrm>
          <a:custGeom>
            <a:avLst/>
            <a:gdLst/>
            <a:ahLst/>
            <a:cxnLst/>
            <a:rect l="l" t="t" r="r" b="b"/>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7"/>
          <p:cNvSpPr/>
          <p:nvPr/>
        </p:nvSpPr>
        <p:spPr>
          <a:xfrm>
            <a:off x="1993115" y="0"/>
            <a:ext cx="1828888" cy="1857437"/>
          </a:xfrm>
          <a:custGeom>
            <a:avLst/>
            <a:gdLst/>
            <a:ahLst/>
            <a:cxnLst/>
            <a:rect l="l" t="t" r="r" b="b"/>
            <a:pathLst>
              <a:path w="18855" h="14362" extrusionOk="0">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p:nvPr/>
        </p:nvSpPr>
        <p:spPr>
          <a:xfrm>
            <a:off x="1793105" y="5657699"/>
            <a:ext cx="1271637" cy="1200183"/>
          </a:xfrm>
          <a:custGeom>
            <a:avLst/>
            <a:gdLst/>
            <a:ahLst/>
            <a:cxnLst/>
            <a:rect l="l" t="t" r="r" b="b"/>
            <a:pathLst>
              <a:path w="13110" h="9280" extrusionOk="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7"/>
          <p:cNvSpPr/>
          <p:nvPr/>
        </p:nvSpPr>
        <p:spPr>
          <a:xfrm>
            <a:off x="0" y="3876557"/>
            <a:ext cx="971624" cy="2143128"/>
          </a:xfrm>
          <a:custGeom>
            <a:avLst/>
            <a:gdLst/>
            <a:ahLst/>
            <a:cxnLst/>
            <a:rect l="l" t="t" r="r" b="b"/>
            <a:pathLst>
              <a:path w="10017" h="16571" extrusionOk="0">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txBox="1">
            <a:spLocks noGrp="1"/>
          </p:cNvSpPr>
          <p:nvPr>
            <p:ph type="title"/>
          </p:nvPr>
        </p:nvSpPr>
        <p:spPr>
          <a:xfrm>
            <a:off x="3822000" y="1190967"/>
            <a:ext cx="4864800" cy="9212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59" name="Google Shape;59;p7"/>
          <p:cNvSpPr txBox="1">
            <a:spLocks noGrp="1"/>
          </p:cNvSpPr>
          <p:nvPr>
            <p:ph type="body" idx="1"/>
          </p:nvPr>
        </p:nvSpPr>
        <p:spPr>
          <a:xfrm>
            <a:off x="3822000" y="2301200"/>
            <a:ext cx="2361300" cy="4032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60" name="Google Shape;60;p7"/>
          <p:cNvSpPr txBox="1">
            <a:spLocks noGrp="1"/>
          </p:cNvSpPr>
          <p:nvPr>
            <p:ph type="body" idx="2"/>
          </p:nvPr>
        </p:nvSpPr>
        <p:spPr>
          <a:xfrm>
            <a:off x="6325498" y="2301200"/>
            <a:ext cx="2361300" cy="4032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61" name="Google Shape;61;p7"/>
          <p:cNvSpPr txBox="1">
            <a:spLocks noGrp="1"/>
          </p:cNvSpPr>
          <p:nvPr>
            <p:ph type="sldNum" idx="12"/>
          </p:nvPr>
        </p:nvSpPr>
        <p:spPr>
          <a:xfrm>
            <a:off x="76209" y="6333135"/>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1857522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4"/>
        <p:cNvGrpSpPr/>
        <p:nvPr/>
      </p:nvGrpSpPr>
      <p:grpSpPr>
        <a:xfrm>
          <a:off x="0" y="0"/>
          <a:ext cx="0" cy="0"/>
          <a:chOff x="0" y="0"/>
          <a:chExt cx="0" cy="0"/>
        </a:xfrm>
      </p:grpSpPr>
      <p:sp>
        <p:nvSpPr>
          <p:cNvPr id="25" name="Google Shape;25;p4"/>
          <p:cNvSpPr/>
          <p:nvPr/>
        </p:nvSpPr>
        <p:spPr>
          <a:xfrm>
            <a:off x="0" y="0"/>
            <a:ext cx="9144093" cy="6858029"/>
          </a:xfrm>
          <a:custGeom>
            <a:avLst/>
            <a:gdLst/>
            <a:ahLst/>
            <a:cxnLst/>
            <a:rect l="l" t="t" r="r" b="b"/>
            <a:pathLst>
              <a:path w="94269" h="53026" extrusionOk="0">
                <a:moveTo>
                  <a:pt x="13957" y="6721"/>
                </a:moveTo>
                <a:lnTo>
                  <a:pt x="14436" y="6960"/>
                </a:lnTo>
                <a:lnTo>
                  <a:pt x="14988" y="7255"/>
                </a:lnTo>
                <a:lnTo>
                  <a:pt x="15706" y="7660"/>
                </a:lnTo>
                <a:lnTo>
                  <a:pt x="16590" y="8157"/>
                </a:lnTo>
                <a:lnTo>
                  <a:pt x="17584" y="8746"/>
                </a:lnTo>
                <a:lnTo>
                  <a:pt x="18652" y="9446"/>
                </a:lnTo>
                <a:lnTo>
                  <a:pt x="19794" y="10219"/>
                </a:lnTo>
                <a:lnTo>
                  <a:pt x="20383" y="10642"/>
                </a:lnTo>
                <a:lnTo>
                  <a:pt x="20972" y="11084"/>
                </a:lnTo>
                <a:lnTo>
                  <a:pt x="21580" y="11526"/>
                </a:lnTo>
                <a:lnTo>
                  <a:pt x="22169" y="12005"/>
                </a:lnTo>
                <a:lnTo>
                  <a:pt x="22758" y="12502"/>
                </a:lnTo>
                <a:lnTo>
                  <a:pt x="23329" y="13018"/>
                </a:lnTo>
                <a:lnTo>
                  <a:pt x="23899" y="13533"/>
                </a:lnTo>
                <a:lnTo>
                  <a:pt x="24452" y="14085"/>
                </a:lnTo>
                <a:lnTo>
                  <a:pt x="24986" y="14638"/>
                </a:lnTo>
                <a:lnTo>
                  <a:pt x="25483" y="15208"/>
                </a:lnTo>
                <a:lnTo>
                  <a:pt x="25962" y="15798"/>
                </a:lnTo>
                <a:lnTo>
                  <a:pt x="26422" y="16405"/>
                </a:lnTo>
                <a:lnTo>
                  <a:pt x="26845" y="17013"/>
                </a:lnTo>
                <a:lnTo>
                  <a:pt x="27232" y="17639"/>
                </a:lnTo>
                <a:lnTo>
                  <a:pt x="27582" y="18283"/>
                </a:lnTo>
                <a:lnTo>
                  <a:pt x="27729" y="18596"/>
                </a:lnTo>
                <a:lnTo>
                  <a:pt x="27876" y="18928"/>
                </a:lnTo>
                <a:lnTo>
                  <a:pt x="28005" y="19241"/>
                </a:lnTo>
                <a:lnTo>
                  <a:pt x="28134" y="19572"/>
                </a:lnTo>
                <a:lnTo>
                  <a:pt x="28245" y="19885"/>
                </a:lnTo>
                <a:lnTo>
                  <a:pt x="28337" y="20216"/>
                </a:lnTo>
                <a:lnTo>
                  <a:pt x="28484" y="20842"/>
                </a:lnTo>
                <a:lnTo>
                  <a:pt x="28594" y="21468"/>
                </a:lnTo>
                <a:lnTo>
                  <a:pt x="28668" y="22094"/>
                </a:lnTo>
                <a:lnTo>
                  <a:pt x="28686" y="22702"/>
                </a:lnTo>
                <a:lnTo>
                  <a:pt x="28686" y="23291"/>
                </a:lnTo>
                <a:lnTo>
                  <a:pt x="28650" y="23880"/>
                </a:lnTo>
                <a:lnTo>
                  <a:pt x="28576" y="24451"/>
                </a:lnTo>
                <a:lnTo>
                  <a:pt x="28465" y="25003"/>
                </a:lnTo>
                <a:lnTo>
                  <a:pt x="28337" y="25556"/>
                </a:lnTo>
                <a:lnTo>
                  <a:pt x="28189" y="26090"/>
                </a:lnTo>
                <a:lnTo>
                  <a:pt x="28024" y="26587"/>
                </a:lnTo>
                <a:lnTo>
                  <a:pt x="27839" y="27084"/>
                </a:lnTo>
                <a:lnTo>
                  <a:pt x="27637" y="27563"/>
                </a:lnTo>
                <a:lnTo>
                  <a:pt x="27434" y="28023"/>
                </a:lnTo>
                <a:lnTo>
                  <a:pt x="27213" y="28446"/>
                </a:lnTo>
                <a:lnTo>
                  <a:pt x="26974" y="28870"/>
                </a:lnTo>
                <a:lnTo>
                  <a:pt x="26753" y="29257"/>
                </a:lnTo>
                <a:lnTo>
                  <a:pt x="26514" y="29625"/>
                </a:lnTo>
                <a:lnTo>
                  <a:pt x="26072" y="30288"/>
                </a:lnTo>
                <a:lnTo>
                  <a:pt x="25649" y="30840"/>
                </a:lnTo>
                <a:lnTo>
                  <a:pt x="25299" y="31300"/>
                </a:lnTo>
                <a:lnTo>
                  <a:pt x="25004" y="31632"/>
                </a:lnTo>
                <a:lnTo>
                  <a:pt x="24746" y="31889"/>
                </a:lnTo>
                <a:lnTo>
                  <a:pt x="24378" y="31889"/>
                </a:lnTo>
                <a:lnTo>
                  <a:pt x="23936" y="31871"/>
                </a:lnTo>
                <a:lnTo>
                  <a:pt x="23365" y="31834"/>
                </a:lnTo>
                <a:lnTo>
                  <a:pt x="22666" y="31742"/>
                </a:lnTo>
                <a:lnTo>
                  <a:pt x="21874" y="31613"/>
                </a:lnTo>
                <a:lnTo>
                  <a:pt x="21451" y="31521"/>
                </a:lnTo>
                <a:lnTo>
                  <a:pt x="21009" y="31429"/>
                </a:lnTo>
                <a:lnTo>
                  <a:pt x="20548" y="31300"/>
                </a:lnTo>
                <a:lnTo>
                  <a:pt x="20088" y="31171"/>
                </a:lnTo>
                <a:lnTo>
                  <a:pt x="19609" y="31006"/>
                </a:lnTo>
                <a:lnTo>
                  <a:pt x="19131" y="30822"/>
                </a:lnTo>
                <a:lnTo>
                  <a:pt x="18634" y="30619"/>
                </a:lnTo>
                <a:lnTo>
                  <a:pt x="18155" y="30380"/>
                </a:lnTo>
                <a:lnTo>
                  <a:pt x="17676" y="30122"/>
                </a:lnTo>
                <a:lnTo>
                  <a:pt x="17198" y="29846"/>
                </a:lnTo>
                <a:lnTo>
                  <a:pt x="16719" y="29533"/>
                </a:lnTo>
                <a:lnTo>
                  <a:pt x="16259" y="29201"/>
                </a:lnTo>
                <a:lnTo>
                  <a:pt x="15798" y="28815"/>
                </a:lnTo>
                <a:lnTo>
                  <a:pt x="15356" y="28410"/>
                </a:lnTo>
                <a:lnTo>
                  <a:pt x="14951" y="27968"/>
                </a:lnTo>
                <a:lnTo>
                  <a:pt x="14546" y="27507"/>
                </a:lnTo>
                <a:lnTo>
                  <a:pt x="14160" y="26992"/>
                </a:lnTo>
                <a:lnTo>
                  <a:pt x="13810" y="26440"/>
                </a:lnTo>
                <a:lnTo>
                  <a:pt x="13644" y="26145"/>
                </a:lnTo>
                <a:lnTo>
                  <a:pt x="13478" y="25850"/>
                </a:lnTo>
                <a:lnTo>
                  <a:pt x="13331" y="25537"/>
                </a:lnTo>
                <a:lnTo>
                  <a:pt x="13184" y="25224"/>
                </a:lnTo>
                <a:lnTo>
                  <a:pt x="13055" y="24893"/>
                </a:lnTo>
                <a:lnTo>
                  <a:pt x="12926" y="24562"/>
                </a:lnTo>
                <a:lnTo>
                  <a:pt x="12705" y="23862"/>
                </a:lnTo>
                <a:lnTo>
                  <a:pt x="12521" y="23162"/>
                </a:lnTo>
                <a:lnTo>
                  <a:pt x="12374" y="22426"/>
                </a:lnTo>
                <a:lnTo>
                  <a:pt x="12245" y="21689"/>
                </a:lnTo>
                <a:lnTo>
                  <a:pt x="12153" y="20935"/>
                </a:lnTo>
                <a:lnTo>
                  <a:pt x="12097" y="20161"/>
                </a:lnTo>
                <a:lnTo>
                  <a:pt x="12061" y="19388"/>
                </a:lnTo>
                <a:lnTo>
                  <a:pt x="12042" y="18615"/>
                </a:lnTo>
                <a:lnTo>
                  <a:pt x="12042" y="17841"/>
                </a:lnTo>
                <a:lnTo>
                  <a:pt x="12079" y="17086"/>
                </a:lnTo>
                <a:lnTo>
                  <a:pt x="12116" y="16313"/>
                </a:lnTo>
                <a:lnTo>
                  <a:pt x="12190" y="15558"/>
                </a:lnTo>
                <a:lnTo>
                  <a:pt x="12263" y="14803"/>
                </a:lnTo>
                <a:lnTo>
                  <a:pt x="12355" y="14085"/>
                </a:lnTo>
                <a:lnTo>
                  <a:pt x="12466" y="13367"/>
                </a:lnTo>
                <a:lnTo>
                  <a:pt x="12687" y="12005"/>
                </a:lnTo>
                <a:lnTo>
                  <a:pt x="12926" y="10753"/>
                </a:lnTo>
                <a:lnTo>
                  <a:pt x="13184" y="9611"/>
                </a:lnTo>
                <a:lnTo>
                  <a:pt x="13423" y="8636"/>
                </a:lnTo>
                <a:lnTo>
                  <a:pt x="13626" y="7844"/>
                </a:lnTo>
                <a:lnTo>
                  <a:pt x="13810" y="7236"/>
                </a:lnTo>
                <a:lnTo>
                  <a:pt x="13957" y="6721"/>
                </a:lnTo>
                <a:close/>
                <a:moveTo>
                  <a:pt x="1" y="0"/>
                </a:moveTo>
                <a:lnTo>
                  <a:pt x="1" y="53026"/>
                </a:lnTo>
                <a:lnTo>
                  <a:pt x="94269" y="53026"/>
                </a:lnTo>
                <a:lnTo>
                  <a:pt x="942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1650245" y="4317103"/>
            <a:ext cx="930521" cy="1807563"/>
          </a:xfrm>
          <a:custGeom>
            <a:avLst/>
            <a:gdLst/>
            <a:ahLst/>
            <a:cxnLst/>
            <a:rect l="l" t="t" r="r" b="b"/>
            <a:pathLst>
              <a:path w="9593" h="13976" extrusionOk="0">
                <a:moveTo>
                  <a:pt x="7163" y="1"/>
                </a:moveTo>
                <a:lnTo>
                  <a:pt x="6610" y="19"/>
                </a:lnTo>
                <a:lnTo>
                  <a:pt x="6260" y="56"/>
                </a:lnTo>
                <a:lnTo>
                  <a:pt x="5874" y="111"/>
                </a:lnTo>
                <a:lnTo>
                  <a:pt x="5469" y="166"/>
                </a:lnTo>
                <a:lnTo>
                  <a:pt x="5027" y="277"/>
                </a:lnTo>
                <a:lnTo>
                  <a:pt x="4585" y="387"/>
                </a:lnTo>
                <a:lnTo>
                  <a:pt x="4125" y="553"/>
                </a:lnTo>
                <a:lnTo>
                  <a:pt x="3664" y="756"/>
                </a:lnTo>
                <a:lnTo>
                  <a:pt x="3204" y="995"/>
                </a:lnTo>
                <a:lnTo>
                  <a:pt x="2983" y="1124"/>
                </a:lnTo>
                <a:lnTo>
                  <a:pt x="2762" y="1271"/>
                </a:lnTo>
                <a:lnTo>
                  <a:pt x="2541" y="1418"/>
                </a:lnTo>
                <a:lnTo>
                  <a:pt x="2320" y="1603"/>
                </a:lnTo>
                <a:lnTo>
                  <a:pt x="2118" y="1787"/>
                </a:lnTo>
                <a:lnTo>
                  <a:pt x="1915" y="1971"/>
                </a:lnTo>
                <a:lnTo>
                  <a:pt x="1713" y="2192"/>
                </a:lnTo>
                <a:lnTo>
                  <a:pt x="1529" y="2413"/>
                </a:lnTo>
                <a:lnTo>
                  <a:pt x="1344" y="2652"/>
                </a:lnTo>
                <a:lnTo>
                  <a:pt x="1160" y="2910"/>
                </a:lnTo>
                <a:lnTo>
                  <a:pt x="1013" y="3186"/>
                </a:lnTo>
                <a:lnTo>
                  <a:pt x="866" y="3462"/>
                </a:lnTo>
                <a:lnTo>
                  <a:pt x="700" y="3830"/>
                </a:lnTo>
                <a:lnTo>
                  <a:pt x="553" y="4217"/>
                </a:lnTo>
                <a:lnTo>
                  <a:pt x="424" y="4622"/>
                </a:lnTo>
                <a:lnTo>
                  <a:pt x="313" y="5027"/>
                </a:lnTo>
                <a:lnTo>
                  <a:pt x="221" y="5451"/>
                </a:lnTo>
                <a:lnTo>
                  <a:pt x="148" y="5874"/>
                </a:lnTo>
                <a:lnTo>
                  <a:pt x="92" y="6298"/>
                </a:lnTo>
                <a:lnTo>
                  <a:pt x="56" y="6739"/>
                </a:lnTo>
                <a:lnTo>
                  <a:pt x="19" y="7181"/>
                </a:lnTo>
                <a:lnTo>
                  <a:pt x="0" y="7605"/>
                </a:lnTo>
                <a:lnTo>
                  <a:pt x="0" y="8489"/>
                </a:lnTo>
                <a:lnTo>
                  <a:pt x="37" y="9335"/>
                </a:lnTo>
                <a:lnTo>
                  <a:pt x="111" y="10164"/>
                </a:lnTo>
                <a:lnTo>
                  <a:pt x="185" y="10937"/>
                </a:lnTo>
                <a:lnTo>
                  <a:pt x="295" y="11655"/>
                </a:lnTo>
                <a:lnTo>
                  <a:pt x="405" y="12318"/>
                </a:lnTo>
                <a:lnTo>
                  <a:pt x="516" y="12871"/>
                </a:lnTo>
                <a:lnTo>
                  <a:pt x="682" y="13681"/>
                </a:lnTo>
                <a:lnTo>
                  <a:pt x="755" y="13975"/>
                </a:lnTo>
                <a:lnTo>
                  <a:pt x="1050" y="13846"/>
                </a:lnTo>
                <a:lnTo>
                  <a:pt x="1786" y="13497"/>
                </a:lnTo>
                <a:lnTo>
                  <a:pt x="2302" y="13239"/>
                </a:lnTo>
                <a:lnTo>
                  <a:pt x="2873" y="12926"/>
                </a:lnTo>
                <a:lnTo>
                  <a:pt x="3499" y="12558"/>
                </a:lnTo>
                <a:lnTo>
                  <a:pt x="4180" y="12152"/>
                </a:lnTo>
                <a:lnTo>
                  <a:pt x="4861" y="11711"/>
                </a:lnTo>
                <a:lnTo>
                  <a:pt x="5561" y="11213"/>
                </a:lnTo>
                <a:lnTo>
                  <a:pt x="6260" y="10680"/>
                </a:lnTo>
                <a:lnTo>
                  <a:pt x="6592" y="10385"/>
                </a:lnTo>
                <a:lnTo>
                  <a:pt x="6923" y="10090"/>
                </a:lnTo>
                <a:lnTo>
                  <a:pt x="7236" y="9796"/>
                </a:lnTo>
                <a:lnTo>
                  <a:pt x="7549" y="9483"/>
                </a:lnTo>
                <a:lnTo>
                  <a:pt x="7825" y="9170"/>
                </a:lnTo>
                <a:lnTo>
                  <a:pt x="8102" y="8838"/>
                </a:lnTo>
                <a:lnTo>
                  <a:pt x="8359" y="8507"/>
                </a:lnTo>
                <a:lnTo>
                  <a:pt x="8599" y="8157"/>
                </a:lnTo>
                <a:lnTo>
                  <a:pt x="8820" y="7807"/>
                </a:lnTo>
                <a:lnTo>
                  <a:pt x="9004" y="7457"/>
                </a:lnTo>
                <a:lnTo>
                  <a:pt x="9133" y="7163"/>
                </a:lnTo>
                <a:lnTo>
                  <a:pt x="9243" y="6868"/>
                </a:lnTo>
                <a:lnTo>
                  <a:pt x="9354" y="6592"/>
                </a:lnTo>
                <a:lnTo>
                  <a:pt x="9427" y="6298"/>
                </a:lnTo>
                <a:lnTo>
                  <a:pt x="9482" y="6021"/>
                </a:lnTo>
                <a:lnTo>
                  <a:pt x="9538" y="5727"/>
                </a:lnTo>
                <a:lnTo>
                  <a:pt x="9556" y="5451"/>
                </a:lnTo>
                <a:lnTo>
                  <a:pt x="9575" y="5174"/>
                </a:lnTo>
                <a:lnTo>
                  <a:pt x="9593" y="4917"/>
                </a:lnTo>
                <a:lnTo>
                  <a:pt x="9575" y="4641"/>
                </a:lnTo>
                <a:lnTo>
                  <a:pt x="9556" y="4383"/>
                </a:lnTo>
                <a:lnTo>
                  <a:pt x="9519" y="4125"/>
                </a:lnTo>
                <a:lnTo>
                  <a:pt x="9427" y="3609"/>
                </a:lnTo>
                <a:lnTo>
                  <a:pt x="9317" y="3131"/>
                </a:lnTo>
                <a:lnTo>
                  <a:pt x="9169" y="2670"/>
                </a:lnTo>
                <a:lnTo>
                  <a:pt x="8985" y="2247"/>
                </a:lnTo>
                <a:lnTo>
                  <a:pt x="8801" y="1842"/>
                </a:lnTo>
                <a:lnTo>
                  <a:pt x="8617" y="1474"/>
                </a:lnTo>
                <a:lnTo>
                  <a:pt x="8415" y="1142"/>
                </a:lnTo>
                <a:lnTo>
                  <a:pt x="8230" y="848"/>
                </a:lnTo>
                <a:lnTo>
                  <a:pt x="7899" y="387"/>
                </a:lnTo>
                <a:lnTo>
                  <a:pt x="2836" y="9777"/>
                </a:lnTo>
                <a:lnTo>
                  <a:pt x="71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7602686" y="4683888"/>
            <a:ext cx="1278848" cy="1362139"/>
          </a:xfrm>
          <a:custGeom>
            <a:avLst/>
            <a:gdLst/>
            <a:ahLst/>
            <a:cxnLst/>
            <a:rect l="l" t="t" r="r" b="b"/>
            <a:pathLst>
              <a:path w="13184" h="10532" extrusionOk="0">
                <a:moveTo>
                  <a:pt x="4640" y="0"/>
                </a:moveTo>
                <a:lnTo>
                  <a:pt x="4107" y="19"/>
                </a:lnTo>
                <a:lnTo>
                  <a:pt x="3609" y="55"/>
                </a:lnTo>
                <a:lnTo>
                  <a:pt x="3112" y="147"/>
                </a:lnTo>
                <a:lnTo>
                  <a:pt x="2652" y="240"/>
                </a:lnTo>
                <a:lnTo>
                  <a:pt x="2229" y="368"/>
                </a:lnTo>
                <a:lnTo>
                  <a:pt x="1823" y="497"/>
                </a:lnTo>
                <a:lnTo>
                  <a:pt x="1455" y="645"/>
                </a:lnTo>
                <a:lnTo>
                  <a:pt x="1124" y="792"/>
                </a:lnTo>
                <a:lnTo>
                  <a:pt x="608" y="1050"/>
                </a:lnTo>
                <a:lnTo>
                  <a:pt x="9280" y="7659"/>
                </a:lnTo>
                <a:lnTo>
                  <a:pt x="93" y="1731"/>
                </a:lnTo>
                <a:lnTo>
                  <a:pt x="38" y="2302"/>
                </a:lnTo>
                <a:lnTo>
                  <a:pt x="1" y="2651"/>
                </a:lnTo>
                <a:lnTo>
                  <a:pt x="1" y="3038"/>
                </a:lnTo>
                <a:lnTo>
                  <a:pt x="1" y="3480"/>
                </a:lnTo>
                <a:lnTo>
                  <a:pt x="38" y="3922"/>
                </a:lnTo>
                <a:lnTo>
                  <a:pt x="93" y="4401"/>
                </a:lnTo>
                <a:lnTo>
                  <a:pt x="166" y="4879"/>
                </a:lnTo>
                <a:lnTo>
                  <a:pt x="295" y="5376"/>
                </a:lnTo>
                <a:lnTo>
                  <a:pt x="461" y="5873"/>
                </a:lnTo>
                <a:lnTo>
                  <a:pt x="553" y="6131"/>
                </a:lnTo>
                <a:lnTo>
                  <a:pt x="664" y="6389"/>
                </a:lnTo>
                <a:lnTo>
                  <a:pt x="792" y="6628"/>
                </a:lnTo>
                <a:lnTo>
                  <a:pt x="940" y="6868"/>
                </a:lnTo>
                <a:lnTo>
                  <a:pt x="1087" y="7107"/>
                </a:lnTo>
                <a:lnTo>
                  <a:pt x="1253" y="7346"/>
                </a:lnTo>
                <a:lnTo>
                  <a:pt x="1437" y="7586"/>
                </a:lnTo>
                <a:lnTo>
                  <a:pt x="1639" y="7807"/>
                </a:lnTo>
                <a:lnTo>
                  <a:pt x="1842" y="8028"/>
                </a:lnTo>
                <a:lnTo>
                  <a:pt x="2081" y="8249"/>
                </a:lnTo>
                <a:lnTo>
                  <a:pt x="2321" y="8451"/>
                </a:lnTo>
                <a:lnTo>
                  <a:pt x="2597" y="8654"/>
                </a:lnTo>
                <a:lnTo>
                  <a:pt x="2928" y="8875"/>
                </a:lnTo>
                <a:lnTo>
                  <a:pt x="3296" y="9077"/>
                </a:lnTo>
                <a:lnTo>
                  <a:pt x="3683" y="9280"/>
                </a:lnTo>
                <a:lnTo>
                  <a:pt x="4070" y="9445"/>
                </a:lnTo>
                <a:lnTo>
                  <a:pt x="4475" y="9611"/>
                </a:lnTo>
                <a:lnTo>
                  <a:pt x="4898" y="9758"/>
                </a:lnTo>
                <a:lnTo>
                  <a:pt x="5322" y="9869"/>
                </a:lnTo>
                <a:lnTo>
                  <a:pt x="5764" y="9998"/>
                </a:lnTo>
                <a:lnTo>
                  <a:pt x="6187" y="10090"/>
                </a:lnTo>
                <a:lnTo>
                  <a:pt x="6629" y="10182"/>
                </a:lnTo>
                <a:lnTo>
                  <a:pt x="7071" y="10255"/>
                </a:lnTo>
                <a:lnTo>
                  <a:pt x="7513" y="10329"/>
                </a:lnTo>
                <a:lnTo>
                  <a:pt x="8378" y="10421"/>
                </a:lnTo>
                <a:lnTo>
                  <a:pt x="9225" y="10476"/>
                </a:lnTo>
                <a:lnTo>
                  <a:pt x="10035" y="10513"/>
                </a:lnTo>
                <a:lnTo>
                  <a:pt x="10772" y="10532"/>
                </a:lnTo>
                <a:lnTo>
                  <a:pt x="11434" y="10513"/>
                </a:lnTo>
                <a:lnTo>
                  <a:pt x="12024" y="10495"/>
                </a:lnTo>
                <a:lnTo>
                  <a:pt x="12870" y="10458"/>
                </a:lnTo>
                <a:lnTo>
                  <a:pt x="13183" y="10421"/>
                </a:lnTo>
                <a:lnTo>
                  <a:pt x="13091" y="10127"/>
                </a:lnTo>
                <a:lnTo>
                  <a:pt x="12852" y="9316"/>
                </a:lnTo>
                <a:lnTo>
                  <a:pt x="12686" y="8764"/>
                </a:lnTo>
                <a:lnTo>
                  <a:pt x="12465" y="8138"/>
                </a:lnTo>
                <a:lnTo>
                  <a:pt x="12189" y="7438"/>
                </a:lnTo>
                <a:lnTo>
                  <a:pt x="11895" y="6684"/>
                </a:lnTo>
                <a:lnTo>
                  <a:pt x="11545" y="5929"/>
                </a:lnTo>
                <a:lnTo>
                  <a:pt x="11158" y="5137"/>
                </a:lnTo>
                <a:lnTo>
                  <a:pt x="10956" y="4750"/>
                </a:lnTo>
                <a:lnTo>
                  <a:pt x="10735" y="4364"/>
                </a:lnTo>
                <a:lnTo>
                  <a:pt x="10495" y="3977"/>
                </a:lnTo>
                <a:lnTo>
                  <a:pt x="10256" y="3590"/>
                </a:lnTo>
                <a:lnTo>
                  <a:pt x="9998" y="3222"/>
                </a:lnTo>
                <a:lnTo>
                  <a:pt x="9740" y="2872"/>
                </a:lnTo>
                <a:lnTo>
                  <a:pt x="9464" y="2523"/>
                </a:lnTo>
                <a:lnTo>
                  <a:pt x="9170" y="2191"/>
                </a:lnTo>
                <a:lnTo>
                  <a:pt x="8875" y="1878"/>
                </a:lnTo>
                <a:lnTo>
                  <a:pt x="8562" y="1584"/>
                </a:lnTo>
                <a:lnTo>
                  <a:pt x="8249" y="1307"/>
                </a:lnTo>
                <a:lnTo>
                  <a:pt x="7918" y="1068"/>
                </a:lnTo>
                <a:lnTo>
                  <a:pt x="7642" y="884"/>
                </a:lnTo>
                <a:lnTo>
                  <a:pt x="7365" y="718"/>
                </a:lnTo>
                <a:lnTo>
                  <a:pt x="7089" y="589"/>
                </a:lnTo>
                <a:lnTo>
                  <a:pt x="6813" y="460"/>
                </a:lnTo>
                <a:lnTo>
                  <a:pt x="6537" y="350"/>
                </a:lnTo>
                <a:lnTo>
                  <a:pt x="6261" y="258"/>
                </a:lnTo>
                <a:lnTo>
                  <a:pt x="5985" y="184"/>
                </a:lnTo>
                <a:lnTo>
                  <a:pt x="5708" y="111"/>
                </a:lnTo>
                <a:lnTo>
                  <a:pt x="5432" y="74"/>
                </a:lnTo>
                <a:lnTo>
                  <a:pt x="5174" y="37"/>
                </a:lnTo>
                <a:lnTo>
                  <a:pt x="4898" y="19"/>
                </a:lnTo>
                <a:lnTo>
                  <a:pt x="46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6991883" y="5281533"/>
            <a:ext cx="566286" cy="1236039"/>
          </a:xfrm>
          <a:custGeom>
            <a:avLst/>
            <a:gdLst/>
            <a:ahLst/>
            <a:cxnLst/>
            <a:rect l="l" t="t" r="r" b="b"/>
            <a:pathLst>
              <a:path w="5838" h="9557" extrusionOk="0">
                <a:moveTo>
                  <a:pt x="3628" y="0"/>
                </a:moveTo>
                <a:lnTo>
                  <a:pt x="3499" y="37"/>
                </a:lnTo>
                <a:lnTo>
                  <a:pt x="3149" y="129"/>
                </a:lnTo>
                <a:lnTo>
                  <a:pt x="2910" y="203"/>
                </a:lnTo>
                <a:lnTo>
                  <a:pt x="2634" y="313"/>
                </a:lnTo>
                <a:lnTo>
                  <a:pt x="2358" y="442"/>
                </a:lnTo>
                <a:lnTo>
                  <a:pt x="2045" y="608"/>
                </a:lnTo>
                <a:lnTo>
                  <a:pt x="1732" y="792"/>
                </a:lnTo>
                <a:lnTo>
                  <a:pt x="1419" y="1013"/>
                </a:lnTo>
                <a:lnTo>
                  <a:pt x="1124" y="1289"/>
                </a:lnTo>
                <a:lnTo>
                  <a:pt x="977" y="1418"/>
                </a:lnTo>
                <a:lnTo>
                  <a:pt x="848" y="1584"/>
                </a:lnTo>
                <a:lnTo>
                  <a:pt x="719" y="1750"/>
                </a:lnTo>
                <a:lnTo>
                  <a:pt x="590" y="1915"/>
                </a:lnTo>
                <a:lnTo>
                  <a:pt x="480" y="2099"/>
                </a:lnTo>
                <a:lnTo>
                  <a:pt x="369" y="2302"/>
                </a:lnTo>
                <a:lnTo>
                  <a:pt x="277" y="2504"/>
                </a:lnTo>
                <a:lnTo>
                  <a:pt x="203" y="2725"/>
                </a:lnTo>
                <a:lnTo>
                  <a:pt x="130" y="2946"/>
                </a:lnTo>
                <a:lnTo>
                  <a:pt x="75" y="3186"/>
                </a:lnTo>
                <a:lnTo>
                  <a:pt x="38" y="3443"/>
                </a:lnTo>
                <a:lnTo>
                  <a:pt x="19" y="3701"/>
                </a:lnTo>
                <a:lnTo>
                  <a:pt x="1" y="3959"/>
                </a:lnTo>
                <a:lnTo>
                  <a:pt x="1" y="4217"/>
                </a:lnTo>
                <a:lnTo>
                  <a:pt x="19" y="4493"/>
                </a:lnTo>
                <a:lnTo>
                  <a:pt x="56" y="4751"/>
                </a:lnTo>
                <a:lnTo>
                  <a:pt x="130" y="5303"/>
                </a:lnTo>
                <a:lnTo>
                  <a:pt x="259" y="5837"/>
                </a:lnTo>
                <a:lnTo>
                  <a:pt x="406" y="6353"/>
                </a:lnTo>
                <a:lnTo>
                  <a:pt x="572" y="6868"/>
                </a:lnTo>
                <a:lnTo>
                  <a:pt x="756" y="7365"/>
                </a:lnTo>
                <a:lnTo>
                  <a:pt x="940" y="7807"/>
                </a:lnTo>
                <a:lnTo>
                  <a:pt x="1142" y="8231"/>
                </a:lnTo>
                <a:lnTo>
                  <a:pt x="1474" y="8930"/>
                </a:lnTo>
                <a:lnTo>
                  <a:pt x="1732" y="9390"/>
                </a:lnTo>
                <a:lnTo>
                  <a:pt x="1824" y="9556"/>
                </a:lnTo>
                <a:lnTo>
                  <a:pt x="1971" y="9427"/>
                </a:lnTo>
                <a:lnTo>
                  <a:pt x="2376" y="9096"/>
                </a:lnTo>
                <a:lnTo>
                  <a:pt x="2947" y="8580"/>
                </a:lnTo>
                <a:lnTo>
                  <a:pt x="3260" y="8249"/>
                </a:lnTo>
                <a:lnTo>
                  <a:pt x="3610" y="7899"/>
                </a:lnTo>
                <a:lnTo>
                  <a:pt x="3959" y="7512"/>
                </a:lnTo>
                <a:lnTo>
                  <a:pt x="4309" y="7107"/>
                </a:lnTo>
                <a:lnTo>
                  <a:pt x="4641" y="6666"/>
                </a:lnTo>
                <a:lnTo>
                  <a:pt x="4954" y="6205"/>
                </a:lnTo>
                <a:lnTo>
                  <a:pt x="5230" y="5745"/>
                </a:lnTo>
                <a:lnTo>
                  <a:pt x="5359" y="5506"/>
                </a:lnTo>
                <a:lnTo>
                  <a:pt x="5469" y="5266"/>
                </a:lnTo>
                <a:lnTo>
                  <a:pt x="5561" y="5008"/>
                </a:lnTo>
                <a:lnTo>
                  <a:pt x="5653" y="4769"/>
                </a:lnTo>
                <a:lnTo>
                  <a:pt x="5727" y="4530"/>
                </a:lnTo>
                <a:lnTo>
                  <a:pt x="5782" y="4272"/>
                </a:lnTo>
                <a:lnTo>
                  <a:pt x="5819" y="4033"/>
                </a:lnTo>
                <a:lnTo>
                  <a:pt x="5837" y="3793"/>
                </a:lnTo>
                <a:lnTo>
                  <a:pt x="5837" y="3554"/>
                </a:lnTo>
                <a:lnTo>
                  <a:pt x="5837" y="3333"/>
                </a:lnTo>
                <a:lnTo>
                  <a:pt x="5801" y="3112"/>
                </a:lnTo>
                <a:lnTo>
                  <a:pt x="5764" y="2910"/>
                </a:lnTo>
                <a:lnTo>
                  <a:pt x="5727" y="2689"/>
                </a:lnTo>
                <a:lnTo>
                  <a:pt x="5653" y="2486"/>
                </a:lnTo>
                <a:lnTo>
                  <a:pt x="5580" y="2302"/>
                </a:lnTo>
                <a:lnTo>
                  <a:pt x="5506" y="2118"/>
                </a:lnTo>
                <a:lnTo>
                  <a:pt x="5322" y="1768"/>
                </a:lnTo>
                <a:lnTo>
                  <a:pt x="5119" y="1437"/>
                </a:lnTo>
                <a:lnTo>
                  <a:pt x="4898" y="1142"/>
                </a:lnTo>
                <a:lnTo>
                  <a:pt x="4677" y="884"/>
                </a:lnTo>
                <a:lnTo>
                  <a:pt x="4457" y="663"/>
                </a:lnTo>
                <a:lnTo>
                  <a:pt x="4236" y="461"/>
                </a:lnTo>
                <a:lnTo>
                  <a:pt x="4051" y="295"/>
                </a:lnTo>
                <a:lnTo>
                  <a:pt x="3757" y="74"/>
                </a:lnTo>
                <a:lnTo>
                  <a:pt x="36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1" y="3352803"/>
            <a:ext cx="1378855" cy="2543211"/>
          </a:xfrm>
          <a:custGeom>
            <a:avLst/>
            <a:gdLst/>
            <a:ahLst/>
            <a:cxnLst/>
            <a:rect l="l" t="t" r="r" b="b"/>
            <a:pathLst>
              <a:path w="14215" h="19664" extrusionOk="0">
                <a:moveTo>
                  <a:pt x="4383" y="0"/>
                </a:moveTo>
                <a:lnTo>
                  <a:pt x="3794" y="18"/>
                </a:lnTo>
                <a:lnTo>
                  <a:pt x="3223" y="74"/>
                </a:lnTo>
                <a:lnTo>
                  <a:pt x="2652" y="147"/>
                </a:lnTo>
                <a:lnTo>
                  <a:pt x="2100" y="276"/>
                </a:lnTo>
                <a:lnTo>
                  <a:pt x="1548" y="405"/>
                </a:lnTo>
                <a:lnTo>
                  <a:pt x="1014" y="589"/>
                </a:lnTo>
                <a:lnTo>
                  <a:pt x="498" y="792"/>
                </a:lnTo>
                <a:lnTo>
                  <a:pt x="1" y="1031"/>
                </a:lnTo>
                <a:lnTo>
                  <a:pt x="1" y="18633"/>
                </a:lnTo>
                <a:lnTo>
                  <a:pt x="498" y="18872"/>
                </a:lnTo>
                <a:lnTo>
                  <a:pt x="1014" y="19075"/>
                </a:lnTo>
                <a:lnTo>
                  <a:pt x="1548" y="19259"/>
                </a:lnTo>
                <a:lnTo>
                  <a:pt x="2100" y="19388"/>
                </a:lnTo>
                <a:lnTo>
                  <a:pt x="2652" y="19516"/>
                </a:lnTo>
                <a:lnTo>
                  <a:pt x="3223" y="19590"/>
                </a:lnTo>
                <a:lnTo>
                  <a:pt x="3794" y="19645"/>
                </a:lnTo>
                <a:lnTo>
                  <a:pt x="4383" y="19664"/>
                </a:lnTo>
                <a:lnTo>
                  <a:pt x="4880" y="19645"/>
                </a:lnTo>
                <a:lnTo>
                  <a:pt x="5396" y="19608"/>
                </a:lnTo>
                <a:lnTo>
                  <a:pt x="5874" y="19553"/>
                </a:lnTo>
                <a:lnTo>
                  <a:pt x="6371" y="19461"/>
                </a:lnTo>
                <a:lnTo>
                  <a:pt x="6832" y="19351"/>
                </a:lnTo>
                <a:lnTo>
                  <a:pt x="7310" y="19222"/>
                </a:lnTo>
                <a:lnTo>
                  <a:pt x="7771" y="19075"/>
                </a:lnTo>
                <a:lnTo>
                  <a:pt x="8213" y="18890"/>
                </a:lnTo>
                <a:lnTo>
                  <a:pt x="8654" y="18688"/>
                </a:lnTo>
                <a:lnTo>
                  <a:pt x="9078" y="18485"/>
                </a:lnTo>
                <a:lnTo>
                  <a:pt x="9483" y="18246"/>
                </a:lnTo>
                <a:lnTo>
                  <a:pt x="9888" y="17988"/>
                </a:lnTo>
                <a:lnTo>
                  <a:pt x="10275" y="17712"/>
                </a:lnTo>
                <a:lnTo>
                  <a:pt x="10643" y="17417"/>
                </a:lnTo>
                <a:lnTo>
                  <a:pt x="10993" y="17104"/>
                </a:lnTo>
                <a:lnTo>
                  <a:pt x="11343" y="16791"/>
                </a:lnTo>
                <a:lnTo>
                  <a:pt x="11656" y="16442"/>
                </a:lnTo>
                <a:lnTo>
                  <a:pt x="11969" y="16092"/>
                </a:lnTo>
                <a:lnTo>
                  <a:pt x="12263" y="15724"/>
                </a:lnTo>
                <a:lnTo>
                  <a:pt x="12539" y="15337"/>
                </a:lnTo>
                <a:lnTo>
                  <a:pt x="12797" y="14932"/>
                </a:lnTo>
                <a:lnTo>
                  <a:pt x="13036" y="14527"/>
                </a:lnTo>
                <a:lnTo>
                  <a:pt x="13239" y="14103"/>
                </a:lnTo>
                <a:lnTo>
                  <a:pt x="13442" y="13662"/>
                </a:lnTo>
                <a:lnTo>
                  <a:pt x="13626" y="13220"/>
                </a:lnTo>
                <a:lnTo>
                  <a:pt x="13773" y="12759"/>
                </a:lnTo>
                <a:lnTo>
                  <a:pt x="13902" y="12281"/>
                </a:lnTo>
                <a:lnTo>
                  <a:pt x="14012" y="11820"/>
                </a:lnTo>
                <a:lnTo>
                  <a:pt x="14104" y="11323"/>
                </a:lnTo>
                <a:lnTo>
                  <a:pt x="14160" y="10845"/>
                </a:lnTo>
                <a:lnTo>
                  <a:pt x="14196" y="10329"/>
                </a:lnTo>
                <a:lnTo>
                  <a:pt x="14215" y="9832"/>
                </a:lnTo>
                <a:lnTo>
                  <a:pt x="14196" y="9335"/>
                </a:lnTo>
                <a:lnTo>
                  <a:pt x="14160" y="8819"/>
                </a:lnTo>
                <a:lnTo>
                  <a:pt x="14104" y="8341"/>
                </a:lnTo>
                <a:lnTo>
                  <a:pt x="14012" y="7843"/>
                </a:lnTo>
                <a:lnTo>
                  <a:pt x="13902" y="7383"/>
                </a:lnTo>
                <a:lnTo>
                  <a:pt x="13773" y="6904"/>
                </a:lnTo>
                <a:lnTo>
                  <a:pt x="13626" y="6444"/>
                </a:lnTo>
                <a:lnTo>
                  <a:pt x="13442" y="6002"/>
                </a:lnTo>
                <a:lnTo>
                  <a:pt x="13239" y="5560"/>
                </a:lnTo>
                <a:lnTo>
                  <a:pt x="13036" y="5137"/>
                </a:lnTo>
                <a:lnTo>
                  <a:pt x="12797" y="4732"/>
                </a:lnTo>
                <a:lnTo>
                  <a:pt x="12539" y="4327"/>
                </a:lnTo>
                <a:lnTo>
                  <a:pt x="12263" y="3940"/>
                </a:lnTo>
                <a:lnTo>
                  <a:pt x="11969" y="3572"/>
                </a:lnTo>
                <a:lnTo>
                  <a:pt x="11656" y="3222"/>
                </a:lnTo>
                <a:lnTo>
                  <a:pt x="11343" y="2872"/>
                </a:lnTo>
                <a:lnTo>
                  <a:pt x="10993" y="2559"/>
                </a:lnTo>
                <a:lnTo>
                  <a:pt x="10643" y="2246"/>
                </a:lnTo>
                <a:lnTo>
                  <a:pt x="10275" y="1952"/>
                </a:lnTo>
                <a:lnTo>
                  <a:pt x="9888" y="1676"/>
                </a:lnTo>
                <a:lnTo>
                  <a:pt x="9483" y="1418"/>
                </a:lnTo>
                <a:lnTo>
                  <a:pt x="9078" y="1178"/>
                </a:lnTo>
                <a:lnTo>
                  <a:pt x="8654" y="976"/>
                </a:lnTo>
                <a:lnTo>
                  <a:pt x="8213" y="773"/>
                </a:lnTo>
                <a:lnTo>
                  <a:pt x="7771" y="589"/>
                </a:lnTo>
                <a:lnTo>
                  <a:pt x="7310" y="442"/>
                </a:lnTo>
                <a:lnTo>
                  <a:pt x="6832" y="313"/>
                </a:lnTo>
                <a:lnTo>
                  <a:pt x="6371" y="203"/>
                </a:lnTo>
                <a:lnTo>
                  <a:pt x="5874" y="111"/>
                </a:lnTo>
                <a:lnTo>
                  <a:pt x="5396" y="55"/>
                </a:lnTo>
                <a:lnTo>
                  <a:pt x="4880" y="18"/>
                </a:lnTo>
                <a:lnTo>
                  <a:pt x="43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2114578" y="1"/>
            <a:ext cx="1107352" cy="1285961"/>
          </a:xfrm>
          <a:custGeom>
            <a:avLst/>
            <a:gdLst/>
            <a:ahLst/>
            <a:cxnLst/>
            <a:rect l="l" t="t" r="r" b="b"/>
            <a:pathLst>
              <a:path w="11416" h="9943" extrusionOk="0">
                <a:moveTo>
                  <a:pt x="1878" y="0"/>
                </a:moveTo>
                <a:lnTo>
                  <a:pt x="1676" y="203"/>
                </a:lnTo>
                <a:lnTo>
                  <a:pt x="1473" y="406"/>
                </a:lnTo>
                <a:lnTo>
                  <a:pt x="1271" y="626"/>
                </a:lnTo>
                <a:lnTo>
                  <a:pt x="1105" y="866"/>
                </a:lnTo>
                <a:lnTo>
                  <a:pt x="939" y="1105"/>
                </a:lnTo>
                <a:lnTo>
                  <a:pt x="774" y="1363"/>
                </a:lnTo>
                <a:lnTo>
                  <a:pt x="645" y="1621"/>
                </a:lnTo>
                <a:lnTo>
                  <a:pt x="516" y="1878"/>
                </a:lnTo>
                <a:lnTo>
                  <a:pt x="387" y="2155"/>
                </a:lnTo>
                <a:lnTo>
                  <a:pt x="295" y="2431"/>
                </a:lnTo>
                <a:lnTo>
                  <a:pt x="203" y="2725"/>
                </a:lnTo>
                <a:lnTo>
                  <a:pt x="129" y="3020"/>
                </a:lnTo>
                <a:lnTo>
                  <a:pt x="74" y="3315"/>
                </a:lnTo>
                <a:lnTo>
                  <a:pt x="37" y="3609"/>
                </a:lnTo>
                <a:lnTo>
                  <a:pt x="0" y="3922"/>
                </a:lnTo>
                <a:lnTo>
                  <a:pt x="0" y="4235"/>
                </a:lnTo>
                <a:lnTo>
                  <a:pt x="0" y="4530"/>
                </a:lnTo>
                <a:lnTo>
                  <a:pt x="37" y="4824"/>
                </a:lnTo>
                <a:lnTo>
                  <a:pt x="74" y="5100"/>
                </a:lnTo>
                <a:lnTo>
                  <a:pt x="111" y="5377"/>
                </a:lnTo>
                <a:lnTo>
                  <a:pt x="185" y="5653"/>
                </a:lnTo>
                <a:lnTo>
                  <a:pt x="258" y="5929"/>
                </a:lnTo>
                <a:lnTo>
                  <a:pt x="350" y="6205"/>
                </a:lnTo>
                <a:lnTo>
                  <a:pt x="442" y="6463"/>
                </a:lnTo>
                <a:lnTo>
                  <a:pt x="571" y="6702"/>
                </a:lnTo>
                <a:lnTo>
                  <a:pt x="682" y="6960"/>
                </a:lnTo>
                <a:lnTo>
                  <a:pt x="829" y="7199"/>
                </a:lnTo>
                <a:lnTo>
                  <a:pt x="976" y="7420"/>
                </a:lnTo>
                <a:lnTo>
                  <a:pt x="1142" y="7641"/>
                </a:lnTo>
                <a:lnTo>
                  <a:pt x="1308" y="7862"/>
                </a:lnTo>
                <a:lnTo>
                  <a:pt x="1492" y="8065"/>
                </a:lnTo>
                <a:lnTo>
                  <a:pt x="1676" y="8267"/>
                </a:lnTo>
                <a:lnTo>
                  <a:pt x="1878" y="8451"/>
                </a:lnTo>
                <a:lnTo>
                  <a:pt x="2081" y="8636"/>
                </a:lnTo>
                <a:lnTo>
                  <a:pt x="2302" y="8801"/>
                </a:lnTo>
                <a:lnTo>
                  <a:pt x="2523" y="8967"/>
                </a:lnTo>
                <a:lnTo>
                  <a:pt x="2744" y="9114"/>
                </a:lnTo>
                <a:lnTo>
                  <a:pt x="2983" y="9262"/>
                </a:lnTo>
                <a:lnTo>
                  <a:pt x="3241" y="9372"/>
                </a:lnTo>
                <a:lnTo>
                  <a:pt x="3480" y="9501"/>
                </a:lnTo>
                <a:lnTo>
                  <a:pt x="3738" y="9593"/>
                </a:lnTo>
                <a:lnTo>
                  <a:pt x="4014" y="9685"/>
                </a:lnTo>
                <a:lnTo>
                  <a:pt x="4290" y="9759"/>
                </a:lnTo>
                <a:lnTo>
                  <a:pt x="4567" y="9832"/>
                </a:lnTo>
                <a:lnTo>
                  <a:pt x="4843" y="9869"/>
                </a:lnTo>
                <a:lnTo>
                  <a:pt x="5119" y="9906"/>
                </a:lnTo>
                <a:lnTo>
                  <a:pt x="5413" y="9943"/>
                </a:lnTo>
                <a:lnTo>
                  <a:pt x="6003" y="9943"/>
                </a:lnTo>
                <a:lnTo>
                  <a:pt x="6297" y="9906"/>
                </a:lnTo>
                <a:lnTo>
                  <a:pt x="6573" y="9869"/>
                </a:lnTo>
                <a:lnTo>
                  <a:pt x="6850" y="9832"/>
                </a:lnTo>
                <a:lnTo>
                  <a:pt x="7126" y="9759"/>
                </a:lnTo>
                <a:lnTo>
                  <a:pt x="7402" y="9685"/>
                </a:lnTo>
                <a:lnTo>
                  <a:pt x="7678" y="9593"/>
                </a:lnTo>
                <a:lnTo>
                  <a:pt x="7936" y="9501"/>
                </a:lnTo>
                <a:lnTo>
                  <a:pt x="8175" y="9372"/>
                </a:lnTo>
                <a:lnTo>
                  <a:pt x="8433" y="9262"/>
                </a:lnTo>
                <a:lnTo>
                  <a:pt x="8672" y="9114"/>
                </a:lnTo>
                <a:lnTo>
                  <a:pt x="8893" y="8967"/>
                </a:lnTo>
                <a:lnTo>
                  <a:pt x="9114" y="8801"/>
                </a:lnTo>
                <a:lnTo>
                  <a:pt x="9335" y="8636"/>
                </a:lnTo>
                <a:lnTo>
                  <a:pt x="9538" y="8451"/>
                </a:lnTo>
                <a:lnTo>
                  <a:pt x="9740" y="8267"/>
                </a:lnTo>
                <a:lnTo>
                  <a:pt x="9924" y="8065"/>
                </a:lnTo>
                <a:lnTo>
                  <a:pt x="10108" y="7862"/>
                </a:lnTo>
                <a:lnTo>
                  <a:pt x="10274" y="7641"/>
                </a:lnTo>
                <a:lnTo>
                  <a:pt x="10440" y="7420"/>
                </a:lnTo>
                <a:lnTo>
                  <a:pt x="10587" y="7199"/>
                </a:lnTo>
                <a:lnTo>
                  <a:pt x="10734" y="6960"/>
                </a:lnTo>
                <a:lnTo>
                  <a:pt x="10845" y="6702"/>
                </a:lnTo>
                <a:lnTo>
                  <a:pt x="10974" y="6463"/>
                </a:lnTo>
                <a:lnTo>
                  <a:pt x="11066" y="6205"/>
                </a:lnTo>
                <a:lnTo>
                  <a:pt x="11158" y="5929"/>
                </a:lnTo>
                <a:lnTo>
                  <a:pt x="11232" y="5653"/>
                </a:lnTo>
                <a:lnTo>
                  <a:pt x="11305" y="5377"/>
                </a:lnTo>
                <a:lnTo>
                  <a:pt x="11342" y="5100"/>
                </a:lnTo>
                <a:lnTo>
                  <a:pt x="11379" y="4824"/>
                </a:lnTo>
                <a:lnTo>
                  <a:pt x="11416" y="4530"/>
                </a:lnTo>
                <a:lnTo>
                  <a:pt x="11416" y="4235"/>
                </a:lnTo>
                <a:lnTo>
                  <a:pt x="11416" y="3922"/>
                </a:lnTo>
                <a:lnTo>
                  <a:pt x="11379" y="3609"/>
                </a:lnTo>
                <a:lnTo>
                  <a:pt x="11342" y="3315"/>
                </a:lnTo>
                <a:lnTo>
                  <a:pt x="11287" y="3020"/>
                </a:lnTo>
                <a:lnTo>
                  <a:pt x="11213" y="2725"/>
                </a:lnTo>
                <a:lnTo>
                  <a:pt x="11121" y="2431"/>
                </a:lnTo>
                <a:lnTo>
                  <a:pt x="11029" y="2155"/>
                </a:lnTo>
                <a:lnTo>
                  <a:pt x="10900" y="1878"/>
                </a:lnTo>
                <a:lnTo>
                  <a:pt x="10771" y="1621"/>
                </a:lnTo>
                <a:lnTo>
                  <a:pt x="10642" y="1363"/>
                </a:lnTo>
                <a:lnTo>
                  <a:pt x="10477" y="1105"/>
                </a:lnTo>
                <a:lnTo>
                  <a:pt x="10311" y="866"/>
                </a:lnTo>
                <a:lnTo>
                  <a:pt x="10145" y="626"/>
                </a:lnTo>
                <a:lnTo>
                  <a:pt x="9943" y="406"/>
                </a:lnTo>
                <a:lnTo>
                  <a:pt x="9740" y="203"/>
                </a:lnTo>
                <a:lnTo>
                  <a:pt x="9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7600940" y="561948"/>
            <a:ext cx="1543076" cy="3581499"/>
          </a:xfrm>
          <a:custGeom>
            <a:avLst/>
            <a:gdLst/>
            <a:ahLst/>
            <a:cxnLst/>
            <a:rect l="l" t="t" r="r" b="b"/>
            <a:pathLst>
              <a:path w="15908" h="27692" extrusionOk="0">
                <a:moveTo>
                  <a:pt x="13846" y="1"/>
                </a:moveTo>
                <a:lnTo>
                  <a:pt x="13128" y="19"/>
                </a:lnTo>
                <a:lnTo>
                  <a:pt x="12428" y="74"/>
                </a:lnTo>
                <a:lnTo>
                  <a:pt x="11729" y="166"/>
                </a:lnTo>
                <a:lnTo>
                  <a:pt x="11047" y="277"/>
                </a:lnTo>
                <a:lnTo>
                  <a:pt x="10384" y="442"/>
                </a:lnTo>
                <a:lnTo>
                  <a:pt x="9722" y="627"/>
                </a:lnTo>
                <a:lnTo>
                  <a:pt x="9077" y="848"/>
                </a:lnTo>
                <a:lnTo>
                  <a:pt x="8451" y="1087"/>
                </a:lnTo>
                <a:lnTo>
                  <a:pt x="7844" y="1363"/>
                </a:lnTo>
                <a:lnTo>
                  <a:pt x="7255" y="1676"/>
                </a:lnTo>
                <a:lnTo>
                  <a:pt x="6665" y="2007"/>
                </a:lnTo>
                <a:lnTo>
                  <a:pt x="6113" y="2357"/>
                </a:lnTo>
                <a:lnTo>
                  <a:pt x="5561" y="2744"/>
                </a:lnTo>
                <a:lnTo>
                  <a:pt x="5045" y="3167"/>
                </a:lnTo>
                <a:lnTo>
                  <a:pt x="4530" y="3591"/>
                </a:lnTo>
                <a:lnTo>
                  <a:pt x="4051" y="4051"/>
                </a:lnTo>
                <a:lnTo>
                  <a:pt x="3591" y="4530"/>
                </a:lnTo>
                <a:lnTo>
                  <a:pt x="3167" y="5045"/>
                </a:lnTo>
                <a:lnTo>
                  <a:pt x="2744" y="5561"/>
                </a:lnTo>
                <a:lnTo>
                  <a:pt x="2357" y="6113"/>
                </a:lnTo>
                <a:lnTo>
                  <a:pt x="2007" y="6666"/>
                </a:lnTo>
                <a:lnTo>
                  <a:pt x="1676" y="7255"/>
                </a:lnTo>
                <a:lnTo>
                  <a:pt x="1363" y="7844"/>
                </a:lnTo>
                <a:lnTo>
                  <a:pt x="1087" y="8452"/>
                </a:lnTo>
                <a:lnTo>
                  <a:pt x="847" y="9078"/>
                </a:lnTo>
                <a:lnTo>
                  <a:pt x="626" y="9722"/>
                </a:lnTo>
                <a:lnTo>
                  <a:pt x="442" y="10385"/>
                </a:lnTo>
                <a:lnTo>
                  <a:pt x="276" y="11048"/>
                </a:lnTo>
                <a:lnTo>
                  <a:pt x="166" y="11729"/>
                </a:lnTo>
                <a:lnTo>
                  <a:pt x="74" y="12428"/>
                </a:lnTo>
                <a:lnTo>
                  <a:pt x="19" y="13128"/>
                </a:lnTo>
                <a:lnTo>
                  <a:pt x="0" y="13846"/>
                </a:lnTo>
                <a:lnTo>
                  <a:pt x="19" y="14564"/>
                </a:lnTo>
                <a:lnTo>
                  <a:pt x="74" y="15264"/>
                </a:lnTo>
                <a:lnTo>
                  <a:pt x="166" y="15964"/>
                </a:lnTo>
                <a:lnTo>
                  <a:pt x="276" y="16645"/>
                </a:lnTo>
                <a:lnTo>
                  <a:pt x="442" y="17308"/>
                </a:lnTo>
                <a:lnTo>
                  <a:pt x="626" y="17970"/>
                </a:lnTo>
                <a:lnTo>
                  <a:pt x="847" y="18615"/>
                </a:lnTo>
                <a:lnTo>
                  <a:pt x="1087" y="19241"/>
                </a:lnTo>
                <a:lnTo>
                  <a:pt x="1363" y="19848"/>
                </a:lnTo>
                <a:lnTo>
                  <a:pt x="1676" y="20438"/>
                </a:lnTo>
                <a:lnTo>
                  <a:pt x="2007" y="21027"/>
                </a:lnTo>
                <a:lnTo>
                  <a:pt x="2357" y="21579"/>
                </a:lnTo>
                <a:lnTo>
                  <a:pt x="2744" y="22131"/>
                </a:lnTo>
                <a:lnTo>
                  <a:pt x="3167" y="22647"/>
                </a:lnTo>
                <a:lnTo>
                  <a:pt x="3591" y="23162"/>
                </a:lnTo>
                <a:lnTo>
                  <a:pt x="4051" y="23641"/>
                </a:lnTo>
                <a:lnTo>
                  <a:pt x="4530" y="24101"/>
                </a:lnTo>
                <a:lnTo>
                  <a:pt x="5045" y="24525"/>
                </a:lnTo>
                <a:lnTo>
                  <a:pt x="5561" y="24948"/>
                </a:lnTo>
                <a:lnTo>
                  <a:pt x="6113" y="25335"/>
                </a:lnTo>
                <a:lnTo>
                  <a:pt x="6665" y="25685"/>
                </a:lnTo>
                <a:lnTo>
                  <a:pt x="7255" y="26016"/>
                </a:lnTo>
                <a:lnTo>
                  <a:pt x="7844" y="26329"/>
                </a:lnTo>
                <a:lnTo>
                  <a:pt x="8451" y="26605"/>
                </a:lnTo>
                <a:lnTo>
                  <a:pt x="9077" y="26845"/>
                </a:lnTo>
                <a:lnTo>
                  <a:pt x="9722" y="27066"/>
                </a:lnTo>
                <a:lnTo>
                  <a:pt x="10384" y="27250"/>
                </a:lnTo>
                <a:lnTo>
                  <a:pt x="11047" y="27416"/>
                </a:lnTo>
                <a:lnTo>
                  <a:pt x="11729" y="27526"/>
                </a:lnTo>
                <a:lnTo>
                  <a:pt x="12428" y="27618"/>
                </a:lnTo>
                <a:lnTo>
                  <a:pt x="13128" y="27673"/>
                </a:lnTo>
                <a:lnTo>
                  <a:pt x="13846" y="27692"/>
                </a:lnTo>
                <a:lnTo>
                  <a:pt x="14361" y="27673"/>
                </a:lnTo>
                <a:lnTo>
                  <a:pt x="14895" y="27655"/>
                </a:lnTo>
                <a:lnTo>
                  <a:pt x="15392" y="27600"/>
                </a:lnTo>
                <a:lnTo>
                  <a:pt x="15908" y="27544"/>
                </a:lnTo>
                <a:lnTo>
                  <a:pt x="15908" y="148"/>
                </a:lnTo>
                <a:lnTo>
                  <a:pt x="15392" y="93"/>
                </a:lnTo>
                <a:lnTo>
                  <a:pt x="14895" y="37"/>
                </a:lnTo>
                <a:lnTo>
                  <a:pt x="14361" y="19"/>
                </a:lnTo>
                <a:lnTo>
                  <a:pt x="138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txBox="1">
            <a:spLocks noGrp="1"/>
          </p:cNvSpPr>
          <p:nvPr>
            <p:ph type="body" idx="1"/>
          </p:nvPr>
        </p:nvSpPr>
        <p:spPr>
          <a:xfrm>
            <a:off x="3344575" y="1764800"/>
            <a:ext cx="3859200" cy="1093200"/>
          </a:xfrm>
          <a:prstGeom prst="rect">
            <a:avLst/>
          </a:prstGeom>
        </p:spPr>
        <p:txBody>
          <a:bodyPr spcFirstLastPara="1" wrap="square" lIns="91425" tIns="91425" rIns="91425" bIns="91425" anchor="t" anchorCtr="0">
            <a:noAutofit/>
          </a:bodyPr>
          <a:lstStyle>
            <a:lvl1pPr marL="457200" lvl="0" indent="-393700" rtl="0">
              <a:spcBef>
                <a:spcPts val="600"/>
              </a:spcBef>
              <a:spcAft>
                <a:spcPts val="0"/>
              </a:spcAft>
              <a:buClr>
                <a:schemeClr val="accent2"/>
              </a:buClr>
              <a:buSzPts val="2600"/>
              <a:buChar char="⊷"/>
              <a:defRPr sz="2600" i="1">
                <a:solidFill>
                  <a:schemeClr val="accent2"/>
                </a:solidFill>
              </a:defRPr>
            </a:lvl1pPr>
            <a:lvl2pPr marL="914400" lvl="1" indent="-393700" rtl="0">
              <a:spcBef>
                <a:spcPts val="0"/>
              </a:spcBef>
              <a:spcAft>
                <a:spcPts val="0"/>
              </a:spcAft>
              <a:buClr>
                <a:schemeClr val="accent2"/>
              </a:buClr>
              <a:buSzPts val="2600"/>
              <a:buChar char="⊶"/>
              <a:defRPr sz="2600" i="1">
                <a:solidFill>
                  <a:schemeClr val="accent2"/>
                </a:solidFill>
              </a:defRPr>
            </a:lvl2pPr>
            <a:lvl3pPr marL="1371600" lvl="2" indent="-393700" rtl="0">
              <a:spcBef>
                <a:spcPts val="0"/>
              </a:spcBef>
              <a:spcAft>
                <a:spcPts val="0"/>
              </a:spcAft>
              <a:buClr>
                <a:schemeClr val="accent2"/>
              </a:buClr>
              <a:buSzPts val="2600"/>
              <a:buChar char="⊸"/>
              <a:defRPr sz="2600" i="1">
                <a:solidFill>
                  <a:schemeClr val="accent2"/>
                </a:solidFill>
              </a:defRPr>
            </a:lvl3pPr>
            <a:lvl4pPr marL="1828800" lvl="3" indent="-393700" rtl="0">
              <a:spcBef>
                <a:spcPts val="0"/>
              </a:spcBef>
              <a:spcAft>
                <a:spcPts val="0"/>
              </a:spcAft>
              <a:buClr>
                <a:schemeClr val="accent2"/>
              </a:buClr>
              <a:buSzPts val="2600"/>
              <a:buChar char="●"/>
              <a:defRPr sz="2600" i="1">
                <a:solidFill>
                  <a:schemeClr val="accent2"/>
                </a:solidFill>
              </a:defRPr>
            </a:lvl4pPr>
            <a:lvl5pPr marL="2286000" lvl="4" indent="-393700" rtl="0">
              <a:spcBef>
                <a:spcPts val="0"/>
              </a:spcBef>
              <a:spcAft>
                <a:spcPts val="0"/>
              </a:spcAft>
              <a:buClr>
                <a:schemeClr val="accent2"/>
              </a:buClr>
              <a:buSzPts val="2600"/>
              <a:buChar char="○"/>
              <a:defRPr sz="2600" i="1">
                <a:solidFill>
                  <a:schemeClr val="accent2"/>
                </a:solidFill>
              </a:defRPr>
            </a:lvl5pPr>
            <a:lvl6pPr marL="2743200" lvl="5" indent="-393700" rtl="0">
              <a:spcBef>
                <a:spcPts val="0"/>
              </a:spcBef>
              <a:spcAft>
                <a:spcPts val="0"/>
              </a:spcAft>
              <a:buClr>
                <a:schemeClr val="accent2"/>
              </a:buClr>
              <a:buSzPts val="2600"/>
              <a:buChar char="■"/>
              <a:defRPr sz="2600" i="1">
                <a:solidFill>
                  <a:schemeClr val="accent2"/>
                </a:solidFill>
              </a:defRPr>
            </a:lvl6pPr>
            <a:lvl7pPr marL="3200400" lvl="6" indent="-393700" rtl="0">
              <a:spcBef>
                <a:spcPts val="0"/>
              </a:spcBef>
              <a:spcAft>
                <a:spcPts val="0"/>
              </a:spcAft>
              <a:buClr>
                <a:schemeClr val="accent2"/>
              </a:buClr>
              <a:buSzPts val="2600"/>
              <a:buChar char="●"/>
              <a:defRPr sz="2600" i="1">
                <a:solidFill>
                  <a:schemeClr val="accent2"/>
                </a:solidFill>
              </a:defRPr>
            </a:lvl7pPr>
            <a:lvl8pPr marL="3657600" lvl="7" indent="-393700" rtl="0">
              <a:spcBef>
                <a:spcPts val="0"/>
              </a:spcBef>
              <a:spcAft>
                <a:spcPts val="0"/>
              </a:spcAft>
              <a:buClr>
                <a:schemeClr val="accent2"/>
              </a:buClr>
              <a:buSzPts val="2600"/>
              <a:buChar char="○"/>
              <a:defRPr sz="2600" i="1">
                <a:solidFill>
                  <a:schemeClr val="accent2"/>
                </a:solidFill>
              </a:defRPr>
            </a:lvl8pPr>
            <a:lvl9pPr marL="4114800" lvl="8" indent="-393700">
              <a:spcBef>
                <a:spcPts val="0"/>
              </a:spcBef>
              <a:spcAft>
                <a:spcPts val="0"/>
              </a:spcAft>
              <a:buClr>
                <a:schemeClr val="accent2"/>
              </a:buClr>
              <a:buSzPts val="2600"/>
              <a:buChar char="■"/>
              <a:defRPr sz="2600" i="1">
                <a:solidFill>
                  <a:schemeClr val="accent2"/>
                </a:solidFill>
              </a:defRPr>
            </a:lvl9pPr>
          </a:lstStyle>
          <a:p>
            <a:endParaRPr/>
          </a:p>
        </p:txBody>
      </p:sp>
      <p:sp>
        <p:nvSpPr>
          <p:cNvPr id="33" name="Google Shape;33;p4"/>
          <p:cNvSpPr txBox="1"/>
          <p:nvPr/>
        </p:nvSpPr>
        <p:spPr>
          <a:xfrm>
            <a:off x="1531725" y="1456225"/>
            <a:ext cx="1957200" cy="871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9600">
                <a:solidFill>
                  <a:schemeClr val="dk1"/>
                </a:solidFill>
                <a:latin typeface="Dosis"/>
                <a:ea typeface="Dosis"/>
                <a:cs typeface="Dosis"/>
                <a:sym typeface="Dosis"/>
              </a:rPr>
              <a:t>“</a:t>
            </a:r>
            <a:endParaRPr sz="9600">
              <a:solidFill>
                <a:schemeClr val="dk1"/>
              </a:solidFill>
              <a:latin typeface="Dosis"/>
              <a:ea typeface="Dosis"/>
              <a:cs typeface="Dosis"/>
              <a:sym typeface="Dosis"/>
            </a:endParaRPr>
          </a:p>
        </p:txBody>
      </p:sp>
      <p:sp>
        <p:nvSpPr>
          <p:cNvPr id="34" name="Google Shape;34;p4"/>
          <p:cNvSpPr txBox="1">
            <a:spLocks noGrp="1"/>
          </p:cNvSpPr>
          <p:nvPr>
            <p:ph type="sldNum" idx="12"/>
          </p:nvPr>
        </p:nvSpPr>
        <p:spPr>
          <a:xfrm>
            <a:off x="76209" y="6333135"/>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1592328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5"/>
        <p:cNvGrpSpPr/>
        <p:nvPr/>
      </p:nvGrpSpPr>
      <p:grpSpPr>
        <a:xfrm>
          <a:off x="0" y="0"/>
          <a:ext cx="0" cy="0"/>
          <a:chOff x="0" y="0"/>
          <a:chExt cx="0" cy="0"/>
        </a:xfrm>
      </p:grpSpPr>
      <p:sp>
        <p:nvSpPr>
          <p:cNvPr id="36" name="Google Shape;36;p5"/>
          <p:cNvSpPr/>
          <p:nvPr/>
        </p:nvSpPr>
        <p:spPr>
          <a:xfrm>
            <a:off x="0" y="0"/>
            <a:ext cx="9144093" cy="6858029"/>
          </a:xfrm>
          <a:custGeom>
            <a:avLst/>
            <a:gdLst/>
            <a:ahLst/>
            <a:cxnLst/>
            <a:rect l="l" t="t" r="r" b="b"/>
            <a:pathLst>
              <a:path w="94269" h="53026" extrusionOk="0">
                <a:moveTo>
                  <a:pt x="40138" y="14729"/>
                </a:moveTo>
                <a:lnTo>
                  <a:pt x="40211" y="15411"/>
                </a:lnTo>
                <a:lnTo>
                  <a:pt x="40303" y="16239"/>
                </a:lnTo>
                <a:lnTo>
                  <a:pt x="40395" y="17325"/>
                </a:lnTo>
                <a:lnTo>
                  <a:pt x="40469" y="18633"/>
                </a:lnTo>
                <a:lnTo>
                  <a:pt x="40543" y="20161"/>
                </a:lnTo>
                <a:lnTo>
                  <a:pt x="40561" y="20989"/>
                </a:lnTo>
                <a:lnTo>
                  <a:pt x="40579" y="21855"/>
                </a:lnTo>
                <a:lnTo>
                  <a:pt x="40561" y="22738"/>
                </a:lnTo>
                <a:lnTo>
                  <a:pt x="40561" y="23659"/>
                </a:lnTo>
                <a:lnTo>
                  <a:pt x="40524" y="24616"/>
                </a:lnTo>
                <a:lnTo>
                  <a:pt x="40469" y="25574"/>
                </a:lnTo>
                <a:lnTo>
                  <a:pt x="40395" y="26568"/>
                </a:lnTo>
                <a:lnTo>
                  <a:pt x="40303" y="27562"/>
                </a:lnTo>
                <a:lnTo>
                  <a:pt x="40193" y="28556"/>
                </a:lnTo>
                <a:lnTo>
                  <a:pt x="40064" y="29569"/>
                </a:lnTo>
                <a:lnTo>
                  <a:pt x="39880" y="30563"/>
                </a:lnTo>
                <a:lnTo>
                  <a:pt x="39696" y="31558"/>
                </a:lnTo>
                <a:lnTo>
                  <a:pt x="39475" y="32552"/>
                </a:lnTo>
                <a:lnTo>
                  <a:pt x="39217" y="33528"/>
                </a:lnTo>
                <a:lnTo>
                  <a:pt x="38922" y="34485"/>
                </a:lnTo>
                <a:lnTo>
                  <a:pt x="38591" y="35424"/>
                </a:lnTo>
                <a:lnTo>
                  <a:pt x="38407" y="35884"/>
                </a:lnTo>
                <a:lnTo>
                  <a:pt x="38223" y="36326"/>
                </a:lnTo>
                <a:lnTo>
                  <a:pt x="38039" y="36768"/>
                </a:lnTo>
                <a:lnTo>
                  <a:pt x="37818" y="37210"/>
                </a:lnTo>
                <a:lnTo>
                  <a:pt x="37597" y="37633"/>
                </a:lnTo>
                <a:lnTo>
                  <a:pt x="37376" y="38038"/>
                </a:lnTo>
                <a:lnTo>
                  <a:pt x="37136" y="38444"/>
                </a:lnTo>
                <a:lnTo>
                  <a:pt x="36897" y="38849"/>
                </a:lnTo>
                <a:lnTo>
                  <a:pt x="36621" y="39235"/>
                </a:lnTo>
                <a:lnTo>
                  <a:pt x="36363" y="39585"/>
                </a:lnTo>
                <a:lnTo>
                  <a:pt x="36087" y="39953"/>
                </a:lnTo>
                <a:lnTo>
                  <a:pt x="35811" y="40285"/>
                </a:lnTo>
                <a:lnTo>
                  <a:pt x="35516" y="40598"/>
                </a:lnTo>
                <a:lnTo>
                  <a:pt x="35222" y="40911"/>
                </a:lnTo>
                <a:lnTo>
                  <a:pt x="34927" y="41205"/>
                </a:lnTo>
                <a:lnTo>
                  <a:pt x="34614" y="41500"/>
                </a:lnTo>
                <a:lnTo>
                  <a:pt x="34301" y="41758"/>
                </a:lnTo>
                <a:lnTo>
                  <a:pt x="33988" y="42015"/>
                </a:lnTo>
                <a:lnTo>
                  <a:pt x="33675" y="42255"/>
                </a:lnTo>
                <a:lnTo>
                  <a:pt x="33344" y="42494"/>
                </a:lnTo>
                <a:lnTo>
                  <a:pt x="33012" y="42715"/>
                </a:lnTo>
                <a:lnTo>
                  <a:pt x="32681" y="42918"/>
                </a:lnTo>
                <a:lnTo>
                  <a:pt x="32349" y="43102"/>
                </a:lnTo>
                <a:lnTo>
                  <a:pt x="32018" y="43286"/>
                </a:lnTo>
                <a:lnTo>
                  <a:pt x="31337" y="43636"/>
                </a:lnTo>
                <a:lnTo>
                  <a:pt x="30656" y="43930"/>
                </a:lnTo>
                <a:lnTo>
                  <a:pt x="29956" y="44188"/>
                </a:lnTo>
                <a:lnTo>
                  <a:pt x="29275" y="44409"/>
                </a:lnTo>
                <a:lnTo>
                  <a:pt x="28593" y="44593"/>
                </a:lnTo>
                <a:lnTo>
                  <a:pt x="27912" y="44740"/>
                </a:lnTo>
                <a:lnTo>
                  <a:pt x="27249" y="44869"/>
                </a:lnTo>
                <a:lnTo>
                  <a:pt x="26605" y="44961"/>
                </a:lnTo>
                <a:lnTo>
                  <a:pt x="25961" y="45035"/>
                </a:lnTo>
                <a:lnTo>
                  <a:pt x="25335" y="45090"/>
                </a:lnTo>
                <a:lnTo>
                  <a:pt x="24745" y="45127"/>
                </a:lnTo>
                <a:lnTo>
                  <a:pt x="24175" y="45145"/>
                </a:lnTo>
                <a:lnTo>
                  <a:pt x="23622" y="45145"/>
                </a:lnTo>
                <a:lnTo>
                  <a:pt x="23125" y="45127"/>
                </a:lnTo>
                <a:lnTo>
                  <a:pt x="22205" y="45072"/>
                </a:lnTo>
                <a:lnTo>
                  <a:pt x="21450" y="44998"/>
                </a:lnTo>
                <a:lnTo>
                  <a:pt x="20879" y="44924"/>
                </a:lnTo>
                <a:lnTo>
                  <a:pt x="20400" y="44851"/>
                </a:lnTo>
                <a:lnTo>
                  <a:pt x="20124" y="44427"/>
                </a:lnTo>
                <a:lnTo>
                  <a:pt x="19829" y="43949"/>
                </a:lnTo>
                <a:lnTo>
                  <a:pt x="19461" y="43286"/>
                </a:lnTo>
                <a:lnTo>
                  <a:pt x="19038" y="42457"/>
                </a:lnTo>
                <a:lnTo>
                  <a:pt x="18835" y="41997"/>
                </a:lnTo>
                <a:lnTo>
                  <a:pt x="18614" y="41500"/>
                </a:lnTo>
                <a:lnTo>
                  <a:pt x="18393" y="40966"/>
                </a:lnTo>
                <a:lnTo>
                  <a:pt x="18191" y="40414"/>
                </a:lnTo>
                <a:lnTo>
                  <a:pt x="17988" y="39824"/>
                </a:lnTo>
                <a:lnTo>
                  <a:pt x="17804" y="39198"/>
                </a:lnTo>
                <a:lnTo>
                  <a:pt x="17638" y="38572"/>
                </a:lnTo>
                <a:lnTo>
                  <a:pt x="17491" y="37910"/>
                </a:lnTo>
                <a:lnTo>
                  <a:pt x="17362" y="37228"/>
                </a:lnTo>
                <a:lnTo>
                  <a:pt x="17252" y="36529"/>
                </a:lnTo>
                <a:lnTo>
                  <a:pt x="17178" y="35811"/>
                </a:lnTo>
                <a:lnTo>
                  <a:pt x="17141" y="35074"/>
                </a:lnTo>
                <a:lnTo>
                  <a:pt x="17141" y="34338"/>
                </a:lnTo>
                <a:lnTo>
                  <a:pt x="17178" y="33564"/>
                </a:lnTo>
                <a:lnTo>
                  <a:pt x="17215" y="33196"/>
                </a:lnTo>
                <a:lnTo>
                  <a:pt x="17252" y="32810"/>
                </a:lnTo>
                <a:lnTo>
                  <a:pt x="17307" y="32423"/>
                </a:lnTo>
                <a:lnTo>
                  <a:pt x="17381" y="32036"/>
                </a:lnTo>
                <a:lnTo>
                  <a:pt x="17473" y="31650"/>
                </a:lnTo>
                <a:lnTo>
                  <a:pt x="17565" y="31245"/>
                </a:lnTo>
                <a:lnTo>
                  <a:pt x="17675" y="30858"/>
                </a:lnTo>
                <a:lnTo>
                  <a:pt x="17786" y="30471"/>
                </a:lnTo>
                <a:lnTo>
                  <a:pt x="17933" y="30066"/>
                </a:lnTo>
                <a:lnTo>
                  <a:pt x="18080" y="29680"/>
                </a:lnTo>
                <a:lnTo>
                  <a:pt x="18246" y="29293"/>
                </a:lnTo>
                <a:lnTo>
                  <a:pt x="18430" y="28888"/>
                </a:lnTo>
                <a:lnTo>
                  <a:pt x="18614" y="28501"/>
                </a:lnTo>
                <a:lnTo>
                  <a:pt x="18835" y="28115"/>
                </a:lnTo>
                <a:lnTo>
                  <a:pt x="19056" y="27710"/>
                </a:lnTo>
                <a:lnTo>
                  <a:pt x="19314" y="27323"/>
                </a:lnTo>
                <a:lnTo>
                  <a:pt x="19572" y="26936"/>
                </a:lnTo>
                <a:lnTo>
                  <a:pt x="19848" y="26550"/>
                </a:lnTo>
                <a:lnTo>
                  <a:pt x="20142" y="26181"/>
                </a:lnTo>
                <a:lnTo>
                  <a:pt x="20437" y="25813"/>
                </a:lnTo>
                <a:lnTo>
                  <a:pt x="20750" y="25445"/>
                </a:lnTo>
                <a:lnTo>
                  <a:pt x="21081" y="25095"/>
                </a:lnTo>
                <a:lnTo>
                  <a:pt x="21413" y="24745"/>
                </a:lnTo>
                <a:lnTo>
                  <a:pt x="21763" y="24395"/>
                </a:lnTo>
                <a:lnTo>
                  <a:pt x="22499" y="23714"/>
                </a:lnTo>
                <a:lnTo>
                  <a:pt x="23254" y="23070"/>
                </a:lnTo>
                <a:lnTo>
                  <a:pt x="24046" y="22444"/>
                </a:lnTo>
                <a:lnTo>
                  <a:pt x="24856" y="21855"/>
                </a:lnTo>
                <a:lnTo>
                  <a:pt x="25703" y="21265"/>
                </a:lnTo>
                <a:lnTo>
                  <a:pt x="26550" y="20713"/>
                </a:lnTo>
                <a:lnTo>
                  <a:pt x="27415" y="20179"/>
                </a:lnTo>
                <a:lnTo>
                  <a:pt x="28299" y="19682"/>
                </a:lnTo>
                <a:lnTo>
                  <a:pt x="29164" y="19203"/>
                </a:lnTo>
                <a:lnTo>
                  <a:pt x="30048" y="18743"/>
                </a:lnTo>
                <a:lnTo>
                  <a:pt x="30913" y="18320"/>
                </a:lnTo>
                <a:lnTo>
                  <a:pt x="31760" y="17896"/>
                </a:lnTo>
                <a:lnTo>
                  <a:pt x="32607" y="17528"/>
                </a:lnTo>
                <a:lnTo>
                  <a:pt x="33417" y="17160"/>
                </a:lnTo>
                <a:lnTo>
                  <a:pt x="34209" y="16828"/>
                </a:lnTo>
                <a:lnTo>
                  <a:pt x="34982" y="16515"/>
                </a:lnTo>
                <a:lnTo>
                  <a:pt x="36400" y="15963"/>
                </a:lnTo>
                <a:lnTo>
                  <a:pt x="37652" y="15521"/>
                </a:lnTo>
                <a:lnTo>
                  <a:pt x="38683" y="15171"/>
                </a:lnTo>
                <a:lnTo>
                  <a:pt x="39456" y="14913"/>
                </a:lnTo>
                <a:lnTo>
                  <a:pt x="40138" y="14729"/>
                </a:lnTo>
                <a:close/>
                <a:moveTo>
                  <a:pt x="0" y="0"/>
                </a:moveTo>
                <a:lnTo>
                  <a:pt x="0" y="53026"/>
                </a:lnTo>
                <a:lnTo>
                  <a:pt x="94268" y="53026"/>
                </a:lnTo>
                <a:lnTo>
                  <a:pt x="942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528548" y="1428602"/>
            <a:ext cx="1164582" cy="2443365"/>
          </a:xfrm>
          <a:custGeom>
            <a:avLst/>
            <a:gdLst/>
            <a:ahLst/>
            <a:cxnLst/>
            <a:rect l="l" t="t" r="r" b="b"/>
            <a:pathLst>
              <a:path w="12006" h="18892" extrusionOk="0">
                <a:moveTo>
                  <a:pt x="2063" y="1"/>
                </a:moveTo>
                <a:lnTo>
                  <a:pt x="1934" y="369"/>
                </a:lnTo>
                <a:lnTo>
                  <a:pt x="1768" y="793"/>
                </a:lnTo>
                <a:lnTo>
                  <a:pt x="1584" y="1363"/>
                </a:lnTo>
                <a:lnTo>
                  <a:pt x="1345" y="2063"/>
                </a:lnTo>
                <a:lnTo>
                  <a:pt x="1106" y="2873"/>
                </a:lnTo>
                <a:lnTo>
                  <a:pt x="866" y="3794"/>
                </a:lnTo>
                <a:lnTo>
                  <a:pt x="627" y="4770"/>
                </a:lnTo>
                <a:lnTo>
                  <a:pt x="406" y="5819"/>
                </a:lnTo>
                <a:lnTo>
                  <a:pt x="314" y="6353"/>
                </a:lnTo>
                <a:lnTo>
                  <a:pt x="222" y="6905"/>
                </a:lnTo>
                <a:lnTo>
                  <a:pt x="148" y="7458"/>
                </a:lnTo>
                <a:lnTo>
                  <a:pt x="93" y="8028"/>
                </a:lnTo>
                <a:lnTo>
                  <a:pt x="38" y="8599"/>
                </a:lnTo>
                <a:lnTo>
                  <a:pt x="19" y="9152"/>
                </a:lnTo>
                <a:lnTo>
                  <a:pt x="1" y="9722"/>
                </a:lnTo>
                <a:lnTo>
                  <a:pt x="1" y="10275"/>
                </a:lnTo>
                <a:lnTo>
                  <a:pt x="38" y="10845"/>
                </a:lnTo>
                <a:lnTo>
                  <a:pt x="93" y="11379"/>
                </a:lnTo>
                <a:lnTo>
                  <a:pt x="167" y="11932"/>
                </a:lnTo>
                <a:lnTo>
                  <a:pt x="259" y="12447"/>
                </a:lnTo>
                <a:lnTo>
                  <a:pt x="388" y="12963"/>
                </a:lnTo>
                <a:lnTo>
                  <a:pt x="535" y="13478"/>
                </a:lnTo>
                <a:lnTo>
                  <a:pt x="682" y="13865"/>
                </a:lnTo>
                <a:lnTo>
                  <a:pt x="848" y="14233"/>
                </a:lnTo>
                <a:lnTo>
                  <a:pt x="1032" y="14583"/>
                </a:lnTo>
                <a:lnTo>
                  <a:pt x="1216" y="14914"/>
                </a:lnTo>
                <a:lnTo>
                  <a:pt x="1419" y="15227"/>
                </a:lnTo>
                <a:lnTo>
                  <a:pt x="1640" y="15522"/>
                </a:lnTo>
                <a:lnTo>
                  <a:pt x="1860" y="15798"/>
                </a:lnTo>
                <a:lnTo>
                  <a:pt x="2100" y="16074"/>
                </a:lnTo>
                <a:lnTo>
                  <a:pt x="2339" y="16314"/>
                </a:lnTo>
                <a:lnTo>
                  <a:pt x="2597" y="16553"/>
                </a:lnTo>
                <a:lnTo>
                  <a:pt x="2855" y="16774"/>
                </a:lnTo>
                <a:lnTo>
                  <a:pt x="3112" y="16995"/>
                </a:lnTo>
                <a:lnTo>
                  <a:pt x="3389" y="17179"/>
                </a:lnTo>
                <a:lnTo>
                  <a:pt x="3665" y="17363"/>
                </a:lnTo>
                <a:lnTo>
                  <a:pt x="3941" y="17529"/>
                </a:lnTo>
                <a:lnTo>
                  <a:pt x="4217" y="17695"/>
                </a:lnTo>
                <a:lnTo>
                  <a:pt x="4770" y="17971"/>
                </a:lnTo>
                <a:lnTo>
                  <a:pt x="5322" y="18192"/>
                </a:lnTo>
                <a:lnTo>
                  <a:pt x="5856" y="18394"/>
                </a:lnTo>
                <a:lnTo>
                  <a:pt x="6371" y="18542"/>
                </a:lnTo>
                <a:lnTo>
                  <a:pt x="6850" y="18670"/>
                </a:lnTo>
                <a:lnTo>
                  <a:pt x="7292" y="18781"/>
                </a:lnTo>
                <a:lnTo>
                  <a:pt x="7679" y="18836"/>
                </a:lnTo>
                <a:lnTo>
                  <a:pt x="8010" y="18891"/>
                </a:lnTo>
                <a:lnTo>
                  <a:pt x="4015" y="5727"/>
                </a:lnTo>
                <a:lnTo>
                  <a:pt x="9041" y="18560"/>
                </a:lnTo>
                <a:lnTo>
                  <a:pt x="9262" y="18321"/>
                </a:lnTo>
                <a:lnTo>
                  <a:pt x="9538" y="18026"/>
                </a:lnTo>
                <a:lnTo>
                  <a:pt x="9814" y="17695"/>
                </a:lnTo>
                <a:lnTo>
                  <a:pt x="10109" y="17290"/>
                </a:lnTo>
                <a:lnTo>
                  <a:pt x="10422" y="16866"/>
                </a:lnTo>
                <a:lnTo>
                  <a:pt x="10735" y="16369"/>
                </a:lnTo>
                <a:lnTo>
                  <a:pt x="11029" y="15853"/>
                </a:lnTo>
                <a:lnTo>
                  <a:pt x="11287" y="15283"/>
                </a:lnTo>
                <a:lnTo>
                  <a:pt x="11416" y="14988"/>
                </a:lnTo>
                <a:lnTo>
                  <a:pt x="11527" y="14693"/>
                </a:lnTo>
                <a:lnTo>
                  <a:pt x="11637" y="14362"/>
                </a:lnTo>
                <a:lnTo>
                  <a:pt x="11729" y="14049"/>
                </a:lnTo>
                <a:lnTo>
                  <a:pt x="11821" y="13718"/>
                </a:lnTo>
                <a:lnTo>
                  <a:pt x="11895" y="13386"/>
                </a:lnTo>
                <a:lnTo>
                  <a:pt x="11950" y="13036"/>
                </a:lnTo>
                <a:lnTo>
                  <a:pt x="11987" y="12687"/>
                </a:lnTo>
                <a:lnTo>
                  <a:pt x="12005" y="12318"/>
                </a:lnTo>
                <a:lnTo>
                  <a:pt x="12005" y="11950"/>
                </a:lnTo>
                <a:lnTo>
                  <a:pt x="12005" y="11582"/>
                </a:lnTo>
                <a:lnTo>
                  <a:pt x="11968" y="11214"/>
                </a:lnTo>
                <a:lnTo>
                  <a:pt x="11913" y="10827"/>
                </a:lnTo>
                <a:lnTo>
                  <a:pt x="11821" y="10440"/>
                </a:lnTo>
                <a:lnTo>
                  <a:pt x="11729" y="10035"/>
                </a:lnTo>
                <a:lnTo>
                  <a:pt x="11600" y="9649"/>
                </a:lnTo>
                <a:lnTo>
                  <a:pt x="11416" y="9152"/>
                </a:lnTo>
                <a:lnTo>
                  <a:pt x="11195" y="8673"/>
                </a:lnTo>
                <a:lnTo>
                  <a:pt x="10956" y="8194"/>
                </a:lnTo>
                <a:lnTo>
                  <a:pt x="10680" y="7715"/>
                </a:lnTo>
                <a:lnTo>
                  <a:pt x="10367" y="7255"/>
                </a:lnTo>
                <a:lnTo>
                  <a:pt x="10054" y="6813"/>
                </a:lnTo>
                <a:lnTo>
                  <a:pt x="9704" y="6353"/>
                </a:lnTo>
                <a:lnTo>
                  <a:pt x="9354" y="5930"/>
                </a:lnTo>
                <a:lnTo>
                  <a:pt x="8967" y="5506"/>
                </a:lnTo>
                <a:lnTo>
                  <a:pt x="8581" y="5083"/>
                </a:lnTo>
                <a:lnTo>
                  <a:pt x="8194" y="4678"/>
                </a:lnTo>
                <a:lnTo>
                  <a:pt x="7789" y="4291"/>
                </a:lnTo>
                <a:lnTo>
                  <a:pt x="7384" y="3904"/>
                </a:lnTo>
                <a:lnTo>
                  <a:pt x="6979" y="3536"/>
                </a:lnTo>
                <a:lnTo>
                  <a:pt x="6150" y="2855"/>
                </a:lnTo>
                <a:lnTo>
                  <a:pt x="5359" y="2229"/>
                </a:lnTo>
                <a:lnTo>
                  <a:pt x="4604" y="1676"/>
                </a:lnTo>
                <a:lnTo>
                  <a:pt x="3923" y="1179"/>
                </a:lnTo>
                <a:lnTo>
                  <a:pt x="3297" y="774"/>
                </a:lnTo>
                <a:lnTo>
                  <a:pt x="2799" y="443"/>
                </a:lnTo>
                <a:lnTo>
                  <a:pt x="2413" y="204"/>
                </a:lnTo>
                <a:lnTo>
                  <a:pt x="20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p:nvPr/>
        </p:nvSpPr>
        <p:spPr>
          <a:xfrm>
            <a:off x="1192991" y="1"/>
            <a:ext cx="2343229" cy="1809761"/>
          </a:xfrm>
          <a:custGeom>
            <a:avLst/>
            <a:gdLst/>
            <a:ahLst/>
            <a:cxnLst/>
            <a:rect l="l" t="t" r="r" b="b"/>
            <a:pathLst>
              <a:path w="24157" h="13993" extrusionOk="0">
                <a:moveTo>
                  <a:pt x="147" y="0"/>
                </a:moveTo>
                <a:lnTo>
                  <a:pt x="92" y="479"/>
                </a:lnTo>
                <a:lnTo>
                  <a:pt x="37" y="939"/>
                </a:lnTo>
                <a:lnTo>
                  <a:pt x="18" y="1436"/>
                </a:lnTo>
                <a:lnTo>
                  <a:pt x="0" y="1915"/>
                </a:lnTo>
                <a:lnTo>
                  <a:pt x="18" y="2541"/>
                </a:lnTo>
                <a:lnTo>
                  <a:pt x="55" y="3148"/>
                </a:lnTo>
                <a:lnTo>
                  <a:pt x="147" y="3756"/>
                </a:lnTo>
                <a:lnTo>
                  <a:pt x="239" y="4345"/>
                </a:lnTo>
                <a:lnTo>
                  <a:pt x="387" y="4934"/>
                </a:lnTo>
                <a:lnTo>
                  <a:pt x="534" y="5505"/>
                </a:lnTo>
                <a:lnTo>
                  <a:pt x="737" y="6076"/>
                </a:lnTo>
                <a:lnTo>
                  <a:pt x="957" y="6610"/>
                </a:lnTo>
                <a:lnTo>
                  <a:pt x="1197" y="7144"/>
                </a:lnTo>
                <a:lnTo>
                  <a:pt x="1455" y="7678"/>
                </a:lnTo>
                <a:lnTo>
                  <a:pt x="1749" y="8175"/>
                </a:lnTo>
                <a:lnTo>
                  <a:pt x="2062" y="8672"/>
                </a:lnTo>
                <a:lnTo>
                  <a:pt x="2394" y="9132"/>
                </a:lnTo>
                <a:lnTo>
                  <a:pt x="2762" y="9592"/>
                </a:lnTo>
                <a:lnTo>
                  <a:pt x="3130" y="10034"/>
                </a:lnTo>
                <a:lnTo>
                  <a:pt x="3535" y="10458"/>
                </a:lnTo>
                <a:lnTo>
                  <a:pt x="3959" y="10863"/>
                </a:lnTo>
                <a:lnTo>
                  <a:pt x="4400" y="11231"/>
                </a:lnTo>
                <a:lnTo>
                  <a:pt x="4861" y="11599"/>
                </a:lnTo>
                <a:lnTo>
                  <a:pt x="5321" y="11931"/>
                </a:lnTo>
                <a:lnTo>
                  <a:pt x="5818" y="12244"/>
                </a:lnTo>
                <a:lnTo>
                  <a:pt x="6315" y="12538"/>
                </a:lnTo>
                <a:lnTo>
                  <a:pt x="6849" y="12796"/>
                </a:lnTo>
                <a:lnTo>
                  <a:pt x="7383" y="13035"/>
                </a:lnTo>
                <a:lnTo>
                  <a:pt x="7917" y="13256"/>
                </a:lnTo>
                <a:lnTo>
                  <a:pt x="8488" y="13459"/>
                </a:lnTo>
                <a:lnTo>
                  <a:pt x="9059" y="13606"/>
                </a:lnTo>
                <a:lnTo>
                  <a:pt x="9648" y="13754"/>
                </a:lnTo>
                <a:lnTo>
                  <a:pt x="10237" y="13846"/>
                </a:lnTo>
                <a:lnTo>
                  <a:pt x="10845" y="13938"/>
                </a:lnTo>
                <a:lnTo>
                  <a:pt x="11452" y="13974"/>
                </a:lnTo>
                <a:lnTo>
                  <a:pt x="12078" y="13993"/>
                </a:lnTo>
                <a:lnTo>
                  <a:pt x="12704" y="13974"/>
                </a:lnTo>
                <a:lnTo>
                  <a:pt x="13312" y="13938"/>
                </a:lnTo>
                <a:lnTo>
                  <a:pt x="13919" y="13846"/>
                </a:lnTo>
                <a:lnTo>
                  <a:pt x="14508" y="13754"/>
                </a:lnTo>
                <a:lnTo>
                  <a:pt x="15098" y="13606"/>
                </a:lnTo>
                <a:lnTo>
                  <a:pt x="15668" y="13459"/>
                </a:lnTo>
                <a:lnTo>
                  <a:pt x="16239" y="13256"/>
                </a:lnTo>
                <a:lnTo>
                  <a:pt x="16773" y="13035"/>
                </a:lnTo>
                <a:lnTo>
                  <a:pt x="17307" y="12796"/>
                </a:lnTo>
                <a:lnTo>
                  <a:pt x="17841" y="12538"/>
                </a:lnTo>
                <a:lnTo>
                  <a:pt x="18338" y="12244"/>
                </a:lnTo>
                <a:lnTo>
                  <a:pt x="18835" y="11931"/>
                </a:lnTo>
                <a:lnTo>
                  <a:pt x="19296" y="11599"/>
                </a:lnTo>
                <a:lnTo>
                  <a:pt x="19756" y="11231"/>
                </a:lnTo>
                <a:lnTo>
                  <a:pt x="20198" y="10863"/>
                </a:lnTo>
                <a:lnTo>
                  <a:pt x="20621" y="10458"/>
                </a:lnTo>
                <a:lnTo>
                  <a:pt x="21026" y="10034"/>
                </a:lnTo>
                <a:lnTo>
                  <a:pt x="21394" y="9592"/>
                </a:lnTo>
                <a:lnTo>
                  <a:pt x="21763" y="9132"/>
                </a:lnTo>
                <a:lnTo>
                  <a:pt x="22094" y="8672"/>
                </a:lnTo>
                <a:lnTo>
                  <a:pt x="22407" y="8175"/>
                </a:lnTo>
                <a:lnTo>
                  <a:pt x="22702" y="7678"/>
                </a:lnTo>
                <a:lnTo>
                  <a:pt x="22959" y="7144"/>
                </a:lnTo>
                <a:lnTo>
                  <a:pt x="23199" y="6610"/>
                </a:lnTo>
                <a:lnTo>
                  <a:pt x="23420" y="6076"/>
                </a:lnTo>
                <a:lnTo>
                  <a:pt x="23622" y="5505"/>
                </a:lnTo>
                <a:lnTo>
                  <a:pt x="23770" y="4934"/>
                </a:lnTo>
                <a:lnTo>
                  <a:pt x="23917" y="4345"/>
                </a:lnTo>
                <a:lnTo>
                  <a:pt x="24009" y="3756"/>
                </a:lnTo>
                <a:lnTo>
                  <a:pt x="24101" y="3148"/>
                </a:lnTo>
                <a:lnTo>
                  <a:pt x="24138" y="2541"/>
                </a:lnTo>
                <a:lnTo>
                  <a:pt x="24156" y="1915"/>
                </a:lnTo>
                <a:lnTo>
                  <a:pt x="24138" y="1436"/>
                </a:lnTo>
                <a:lnTo>
                  <a:pt x="24119" y="939"/>
                </a:lnTo>
                <a:lnTo>
                  <a:pt x="24064" y="479"/>
                </a:lnTo>
                <a:lnTo>
                  <a:pt x="240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a:off x="0" y="4467128"/>
            <a:ext cx="1257314" cy="2390856"/>
          </a:xfrm>
          <a:custGeom>
            <a:avLst/>
            <a:gdLst/>
            <a:ahLst/>
            <a:cxnLst/>
            <a:rect l="l" t="t" r="r" b="b"/>
            <a:pathLst>
              <a:path w="12962" h="18486" extrusionOk="0">
                <a:moveTo>
                  <a:pt x="2633" y="0"/>
                </a:moveTo>
                <a:lnTo>
                  <a:pt x="2246" y="37"/>
                </a:lnTo>
                <a:lnTo>
                  <a:pt x="1860" y="74"/>
                </a:lnTo>
                <a:lnTo>
                  <a:pt x="1473" y="129"/>
                </a:lnTo>
                <a:lnTo>
                  <a:pt x="1105" y="184"/>
                </a:lnTo>
                <a:lnTo>
                  <a:pt x="718" y="258"/>
                </a:lnTo>
                <a:lnTo>
                  <a:pt x="368" y="368"/>
                </a:lnTo>
                <a:lnTo>
                  <a:pt x="0" y="461"/>
                </a:lnTo>
                <a:lnTo>
                  <a:pt x="0" y="18486"/>
                </a:lnTo>
                <a:lnTo>
                  <a:pt x="8101" y="18486"/>
                </a:lnTo>
                <a:lnTo>
                  <a:pt x="8635" y="18136"/>
                </a:lnTo>
                <a:lnTo>
                  <a:pt x="9151" y="17767"/>
                </a:lnTo>
                <a:lnTo>
                  <a:pt x="9629" y="17362"/>
                </a:lnTo>
                <a:lnTo>
                  <a:pt x="10090" y="16921"/>
                </a:lnTo>
                <a:lnTo>
                  <a:pt x="10513" y="16460"/>
                </a:lnTo>
                <a:lnTo>
                  <a:pt x="10918" y="15982"/>
                </a:lnTo>
                <a:lnTo>
                  <a:pt x="11286" y="15466"/>
                </a:lnTo>
                <a:lnTo>
                  <a:pt x="11618" y="14932"/>
                </a:lnTo>
                <a:lnTo>
                  <a:pt x="11931" y="14361"/>
                </a:lnTo>
                <a:lnTo>
                  <a:pt x="12189" y="13791"/>
                </a:lnTo>
                <a:lnTo>
                  <a:pt x="12428" y="13183"/>
                </a:lnTo>
                <a:lnTo>
                  <a:pt x="12612" y="12557"/>
                </a:lnTo>
                <a:lnTo>
                  <a:pt x="12759" y="11931"/>
                </a:lnTo>
                <a:lnTo>
                  <a:pt x="12870" y="11287"/>
                </a:lnTo>
                <a:lnTo>
                  <a:pt x="12907" y="10955"/>
                </a:lnTo>
                <a:lnTo>
                  <a:pt x="12943" y="10624"/>
                </a:lnTo>
                <a:lnTo>
                  <a:pt x="12962" y="10274"/>
                </a:lnTo>
                <a:lnTo>
                  <a:pt x="12962" y="9943"/>
                </a:lnTo>
                <a:lnTo>
                  <a:pt x="12943" y="9427"/>
                </a:lnTo>
                <a:lnTo>
                  <a:pt x="12907" y="8930"/>
                </a:lnTo>
                <a:lnTo>
                  <a:pt x="12851" y="8433"/>
                </a:lnTo>
                <a:lnTo>
                  <a:pt x="12759" y="7936"/>
                </a:lnTo>
                <a:lnTo>
                  <a:pt x="12649" y="7457"/>
                </a:lnTo>
                <a:lnTo>
                  <a:pt x="12520" y="6978"/>
                </a:lnTo>
                <a:lnTo>
                  <a:pt x="12354" y="6518"/>
                </a:lnTo>
                <a:lnTo>
                  <a:pt x="12189" y="6076"/>
                </a:lnTo>
                <a:lnTo>
                  <a:pt x="11986" y="5634"/>
                </a:lnTo>
                <a:lnTo>
                  <a:pt x="11765" y="5211"/>
                </a:lnTo>
                <a:lnTo>
                  <a:pt x="11526" y="4787"/>
                </a:lnTo>
                <a:lnTo>
                  <a:pt x="11268" y="4382"/>
                </a:lnTo>
                <a:lnTo>
                  <a:pt x="10992" y="3996"/>
                </a:lnTo>
                <a:lnTo>
                  <a:pt x="10697" y="3627"/>
                </a:lnTo>
                <a:lnTo>
                  <a:pt x="10384" y="3259"/>
                </a:lnTo>
                <a:lnTo>
                  <a:pt x="10053" y="2909"/>
                </a:lnTo>
                <a:lnTo>
                  <a:pt x="9703" y="2578"/>
                </a:lnTo>
                <a:lnTo>
                  <a:pt x="9335" y="2265"/>
                </a:lnTo>
                <a:lnTo>
                  <a:pt x="8967" y="1970"/>
                </a:lnTo>
                <a:lnTo>
                  <a:pt x="8580" y="1694"/>
                </a:lnTo>
                <a:lnTo>
                  <a:pt x="8175" y="1436"/>
                </a:lnTo>
                <a:lnTo>
                  <a:pt x="7751" y="1197"/>
                </a:lnTo>
                <a:lnTo>
                  <a:pt x="7328" y="976"/>
                </a:lnTo>
                <a:lnTo>
                  <a:pt x="6886" y="774"/>
                </a:lnTo>
                <a:lnTo>
                  <a:pt x="6444" y="608"/>
                </a:lnTo>
                <a:lnTo>
                  <a:pt x="5984" y="442"/>
                </a:lnTo>
                <a:lnTo>
                  <a:pt x="5505" y="313"/>
                </a:lnTo>
                <a:lnTo>
                  <a:pt x="5026" y="203"/>
                </a:lnTo>
                <a:lnTo>
                  <a:pt x="4529" y="111"/>
                </a:lnTo>
                <a:lnTo>
                  <a:pt x="4032" y="55"/>
                </a:lnTo>
                <a:lnTo>
                  <a:pt x="3535" y="19"/>
                </a:lnTo>
                <a:lnTo>
                  <a:pt x="30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txBox="1">
            <a:spLocks noGrp="1"/>
          </p:cNvSpPr>
          <p:nvPr>
            <p:ph type="title"/>
          </p:nvPr>
        </p:nvSpPr>
        <p:spPr>
          <a:xfrm>
            <a:off x="4320075" y="1190967"/>
            <a:ext cx="4366800" cy="9212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41" name="Google Shape;41;p5"/>
          <p:cNvSpPr txBox="1">
            <a:spLocks noGrp="1"/>
          </p:cNvSpPr>
          <p:nvPr>
            <p:ph type="body" idx="1"/>
          </p:nvPr>
        </p:nvSpPr>
        <p:spPr>
          <a:xfrm>
            <a:off x="4320075" y="2258900"/>
            <a:ext cx="4366800" cy="40744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42" name="Google Shape;42;p5"/>
          <p:cNvSpPr txBox="1">
            <a:spLocks noGrp="1"/>
          </p:cNvSpPr>
          <p:nvPr>
            <p:ph type="sldNum" idx="12"/>
          </p:nvPr>
        </p:nvSpPr>
        <p:spPr>
          <a:xfrm>
            <a:off x="76209" y="6333135"/>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2968792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3"/>
        <p:cNvGrpSpPr/>
        <p:nvPr/>
      </p:nvGrpSpPr>
      <p:grpSpPr>
        <a:xfrm>
          <a:off x="0" y="0"/>
          <a:ext cx="0" cy="0"/>
          <a:chOff x="0" y="0"/>
          <a:chExt cx="0" cy="0"/>
        </a:xfrm>
      </p:grpSpPr>
      <p:sp>
        <p:nvSpPr>
          <p:cNvPr id="84" name="Google Shape;84;p10"/>
          <p:cNvSpPr/>
          <p:nvPr/>
        </p:nvSpPr>
        <p:spPr>
          <a:xfrm>
            <a:off x="0" y="0"/>
            <a:ext cx="9144093" cy="6858029"/>
          </a:xfrm>
          <a:custGeom>
            <a:avLst/>
            <a:gdLst/>
            <a:ahLst/>
            <a:cxnLst/>
            <a:rect l="l" t="t" r="r" b="b"/>
            <a:pathLst>
              <a:path w="94269" h="53026" extrusionOk="0">
                <a:moveTo>
                  <a:pt x="13957" y="6721"/>
                </a:moveTo>
                <a:lnTo>
                  <a:pt x="14436" y="6960"/>
                </a:lnTo>
                <a:lnTo>
                  <a:pt x="14988" y="7255"/>
                </a:lnTo>
                <a:lnTo>
                  <a:pt x="15706" y="7660"/>
                </a:lnTo>
                <a:lnTo>
                  <a:pt x="16590" y="8157"/>
                </a:lnTo>
                <a:lnTo>
                  <a:pt x="17584" y="8746"/>
                </a:lnTo>
                <a:lnTo>
                  <a:pt x="18652" y="9446"/>
                </a:lnTo>
                <a:lnTo>
                  <a:pt x="19794" y="10219"/>
                </a:lnTo>
                <a:lnTo>
                  <a:pt x="20383" y="10642"/>
                </a:lnTo>
                <a:lnTo>
                  <a:pt x="20972" y="11084"/>
                </a:lnTo>
                <a:lnTo>
                  <a:pt x="21580" y="11526"/>
                </a:lnTo>
                <a:lnTo>
                  <a:pt x="22169" y="12005"/>
                </a:lnTo>
                <a:lnTo>
                  <a:pt x="22758" y="12502"/>
                </a:lnTo>
                <a:lnTo>
                  <a:pt x="23329" y="13018"/>
                </a:lnTo>
                <a:lnTo>
                  <a:pt x="23899" y="13533"/>
                </a:lnTo>
                <a:lnTo>
                  <a:pt x="24452" y="14085"/>
                </a:lnTo>
                <a:lnTo>
                  <a:pt x="24986" y="14638"/>
                </a:lnTo>
                <a:lnTo>
                  <a:pt x="25483" y="15208"/>
                </a:lnTo>
                <a:lnTo>
                  <a:pt x="25962" y="15798"/>
                </a:lnTo>
                <a:lnTo>
                  <a:pt x="26422" y="16405"/>
                </a:lnTo>
                <a:lnTo>
                  <a:pt x="26845" y="17013"/>
                </a:lnTo>
                <a:lnTo>
                  <a:pt x="27232" y="17639"/>
                </a:lnTo>
                <a:lnTo>
                  <a:pt x="27582" y="18283"/>
                </a:lnTo>
                <a:lnTo>
                  <a:pt x="27729" y="18596"/>
                </a:lnTo>
                <a:lnTo>
                  <a:pt x="27876" y="18928"/>
                </a:lnTo>
                <a:lnTo>
                  <a:pt x="28005" y="19241"/>
                </a:lnTo>
                <a:lnTo>
                  <a:pt x="28134" y="19572"/>
                </a:lnTo>
                <a:lnTo>
                  <a:pt x="28245" y="19885"/>
                </a:lnTo>
                <a:lnTo>
                  <a:pt x="28337" y="20216"/>
                </a:lnTo>
                <a:lnTo>
                  <a:pt x="28484" y="20842"/>
                </a:lnTo>
                <a:lnTo>
                  <a:pt x="28594" y="21468"/>
                </a:lnTo>
                <a:lnTo>
                  <a:pt x="28668" y="22094"/>
                </a:lnTo>
                <a:lnTo>
                  <a:pt x="28686" y="22702"/>
                </a:lnTo>
                <a:lnTo>
                  <a:pt x="28686" y="23291"/>
                </a:lnTo>
                <a:lnTo>
                  <a:pt x="28650" y="23880"/>
                </a:lnTo>
                <a:lnTo>
                  <a:pt x="28576" y="24451"/>
                </a:lnTo>
                <a:lnTo>
                  <a:pt x="28465" y="25003"/>
                </a:lnTo>
                <a:lnTo>
                  <a:pt x="28337" y="25556"/>
                </a:lnTo>
                <a:lnTo>
                  <a:pt x="28189" y="26090"/>
                </a:lnTo>
                <a:lnTo>
                  <a:pt x="28024" y="26587"/>
                </a:lnTo>
                <a:lnTo>
                  <a:pt x="27839" y="27084"/>
                </a:lnTo>
                <a:lnTo>
                  <a:pt x="27637" y="27563"/>
                </a:lnTo>
                <a:lnTo>
                  <a:pt x="27434" y="28023"/>
                </a:lnTo>
                <a:lnTo>
                  <a:pt x="27213" y="28446"/>
                </a:lnTo>
                <a:lnTo>
                  <a:pt x="26974" y="28870"/>
                </a:lnTo>
                <a:lnTo>
                  <a:pt x="26753" y="29257"/>
                </a:lnTo>
                <a:lnTo>
                  <a:pt x="26514" y="29625"/>
                </a:lnTo>
                <a:lnTo>
                  <a:pt x="26072" y="30288"/>
                </a:lnTo>
                <a:lnTo>
                  <a:pt x="25649" y="30840"/>
                </a:lnTo>
                <a:lnTo>
                  <a:pt x="25299" y="31300"/>
                </a:lnTo>
                <a:lnTo>
                  <a:pt x="25004" y="31632"/>
                </a:lnTo>
                <a:lnTo>
                  <a:pt x="24746" y="31889"/>
                </a:lnTo>
                <a:lnTo>
                  <a:pt x="24378" y="31889"/>
                </a:lnTo>
                <a:lnTo>
                  <a:pt x="23936" y="31871"/>
                </a:lnTo>
                <a:lnTo>
                  <a:pt x="23365" y="31834"/>
                </a:lnTo>
                <a:lnTo>
                  <a:pt x="22666" y="31742"/>
                </a:lnTo>
                <a:lnTo>
                  <a:pt x="21874" y="31613"/>
                </a:lnTo>
                <a:lnTo>
                  <a:pt x="21451" y="31521"/>
                </a:lnTo>
                <a:lnTo>
                  <a:pt x="21009" y="31429"/>
                </a:lnTo>
                <a:lnTo>
                  <a:pt x="20548" y="31300"/>
                </a:lnTo>
                <a:lnTo>
                  <a:pt x="20088" y="31171"/>
                </a:lnTo>
                <a:lnTo>
                  <a:pt x="19609" y="31006"/>
                </a:lnTo>
                <a:lnTo>
                  <a:pt x="19131" y="30822"/>
                </a:lnTo>
                <a:lnTo>
                  <a:pt x="18634" y="30619"/>
                </a:lnTo>
                <a:lnTo>
                  <a:pt x="18155" y="30380"/>
                </a:lnTo>
                <a:lnTo>
                  <a:pt x="17676" y="30122"/>
                </a:lnTo>
                <a:lnTo>
                  <a:pt x="17198" y="29846"/>
                </a:lnTo>
                <a:lnTo>
                  <a:pt x="16719" y="29533"/>
                </a:lnTo>
                <a:lnTo>
                  <a:pt x="16259" y="29201"/>
                </a:lnTo>
                <a:lnTo>
                  <a:pt x="15798" y="28815"/>
                </a:lnTo>
                <a:lnTo>
                  <a:pt x="15356" y="28410"/>
                </a:lnTo>
                <a:lnTo>
                  <a:pt x="14951" y="27968"/>
                </a:lnTo>
                <a:lnTo>
                  <a:pt x="14546" y="27507"/>
                </a:lnTo>
                <a:lnTo>
                  <a:pt x="14160" y="26992"/>
                </a:lnTo>
                <a:lnTo>
                  <a:pt x="13810" y="26440"/>
                </a:lnTo>
                <a:lnTo>
                  <a:pt x="13644" y="26145"/>
                </a:lnTo>
                <a:lnTo>
                  <a:pt x="13478" y="25850"/>
                </a:lnTo>
                <a:lnTo>
                  <a:pt x="13331" y="25537"/>
                </a:lnTo>
                <a:lnTo>
                  <a:pt x="13184" y="25224"/>
                </a:lnTo>
                <a:lnTo>
                  <a:pt x="13055" y="24893"/>
                </a:lnTo>
                <a:lnTo>
                  <a:pt x="12926" y="24562"/>
                </a:lnTo>
                <a:lnTo>
                  <a:pt x="12705" y="23862"/>
                </a:lnTo>
                <a:lnTo>
                  <a:pt x="12521" y="23162"/>
                </a:lnTo>
                <a:lnTo>
                  <a:pt x="12374" y="22426"/>
                </a:lnTo>
                <a:lnTo>
                  <a:pt x="12245" y="21689"/>
                </a:lnTo>
                <a:lnTo>
                  <a:pt x="12153" y="20935"/>
                </a:lnTo>
                <a:lnTo>
                  <a:pt x="12097" y="20161"/>
                </a:lnTo>
                <a:lnTo>
                  <a:pt x="12061" y="19388"/>
                </a:lnTo>
                <a:lnTo>
                  <a:pt x="12042" y="18615"/>
                </a:lnTo>
                <a:lnTo>
                  <a:pt x="12042" y="17841"/>
                </a:lnTo>
                <a:lnTo>
                  <a:pt x="12079" y="17086"/>
                </a:lnTo>
                <a:lnTo>
                  <a:pt x="12116" y="16313"/>
                </a:lnTo>
                <a:lnTo>
                  <a:pt x="12190" y="15558"/>
                </a:lnTo>
                <a:lnTo>
                  <a:pt x="12263" y="14803"/>
                </a:lnTo>
                <a:lnTo>
                  <a:pt x="12355" y="14085"/>
                </a:lnTo>
                <a:lnTo>
                  <a:pt x="12466" y="13367"/>
                </a:lnTo>
                <a:lnTo>
                  <a:pt x="12687" y="12005"/>
                </a:lnTo>
                <a:lnTo>
                  <a:pt x="12926" y="10753"/>
                </a:lnTo>
                <a:lnTo>
                  <a:pt x="13184" y="9611"/>
                </a:lnTo>
                <a:lnTo>
                  <a:pt x="13423" y="8636"/>
                </a:lnTo>
                <a:lnTo>
                  <a:pt x="13626" y="7844"/>
                </a:lnTo>
                <a:lnTo>
                  <a:pt x="13810" y="7236"/>
                </a:lnTo>
                <a:lnTo>
                  <a:pt x="13957" y="6721"/>
                </a:lnTo>
                <a:close/>
                <a:moveTo>
                  <a:pt x="1" y="0"/>
                </a:moveTo>
                <a:lnTo>
                  <a:pt x="1" y="53026"/>
                </a:lnTo>
                <a:lnTo>
                  <a:pt x="94269" y="53026"/>
                </a:lnTo>
                <a:lnTo>
                  <a:pt x="942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0"/>
          <p:cNvSpPr/>
          <p:nvPr/>
        </p:nvSpPr>
        <p:spPr>
          <a:xfrm>
            <a:off x="1650245" y="4317103"/>
            <a:ext cx="930521" cy="1807563"/>
          </a:xfrm>
          <a:custGeom>
            <a:avLst/>
            <a:gdLst/>
            <a:ahLst/>
            <a:cxnLst/>
            <a:rect l="l" t="t" r="r" b="b"/>
            <a:pathLst>
              <a:path w="9593" h="13976" extrusionOk="0">
                <a:moveTo>
                  <a:pt x="7163" y="1"/>
                </a:moveTo>
                <a:lnTo>
                  <a:pt x="6610" y="19"/>
                </a:lnTo>
                <a:lnTo>
                  <a:pt x="6260" y="56"/>
                </a:lnTo>
                <a:lnTo>
                  <a:pt x="5874" y="111"/>
                </a:lnTo>
                <a:lnTo>
                  <a:pt x="5469" y="166"/>
                </a:lnTo>
                <a:lnTo>
                  <a:pt x="5027" y="277"/>
                </a:lnTo>
                <a:lnTo>
                  <a:pt x="4585" y="387"/>
                </a:lnTo>
                <a:lnTo>
                  <a:pt x="4125" y="553"/>
                </a:lnTo>
                <a:lnTo>
                  <a:pt x="3664" y="756"/>
                </a:lnTo>
                <a:lnTo>
                  <a:pt x="3204" y="995"/>
                </a:lnTo>
                <a:lnTo>
                  <a:pt x="2983" y="1124"/>
                </a:lnTo>
                <a:lnTo>
                  <a:pt x="2762" y="1271"/>
                </a:lnTo>
                <a:lnTo>
                  <a:pt x="2541" y="1418"/>
                </a:lnTo>
                <a:lnTo>
                  <a:pt x="2320" y="1603"/>
                </a:lnTo>
                <a:lnTo>
                  <a:pt x="2118" y="1787"/>
                </a:lnTo>
                <a:lnTo>
                  <a:pt x="1915" y="1971"/>
                </a:lnTo>
                <a:lnTo>
                  <a:pt x="1713" y="2192"/>
                </a:lnTo>
                <a:lnTo>
                  <a:pt x="1529" y="2413"/>
                </a:lnTo>
                <a:lnTo>
                  <a:pt x="1344" y="2652"/>
                </a:lnTo>
                <a:lnTo>
                  <a:pt x="1160" y="2910"/>
                </a:lnTo>
                <a:lnTo>
                  <a:pt x="1013" y="3186"/>
                </a:lnTo>
                <a:lnTo>
                  <a:pt x="866" y="3462"/>
                </a:lnTo>
                <a:lnTo>
                  <a:pt x="700" y="3830"/>
                </a:lnTo>
                <a:lnTo>
                  <a:pt x="553" y="4217"/>
                </a:lnTo>
                <a:lnTo>
                  <a:pt x="424" y="4622"/>
                </a:lnTo>
                <a:lnTo>
                  <a:pt x="313" y="5027"/>
                </a:lnTo>
                <a:lnTo>
                  <a:pt x="221" y="5451"/>
                </a:lnTo>
                <a:lnTo>
                  <a:pt x="148" y="5874"/>
                </a:lnTo>
                <a:lnTo>
                  <a:pt x="92" y="6298"/>
                </a:lnTo>
                <a:lnTo>
                  <a:pt x="56" y="6739"/>
                </a:lnTo>
                <a:lnTo>
                  <a:pt x="19" y="7181"/>
                </a:lnTo>
                <a:lnTo>
                  <a:pt x="0" y="7605"/>
                </a:lnTo>
                <a:lnTo>
                  <a:pt x="0" y="8489"/>
                </a:lnTo>
                <a:lnTo>
                  <a:pt x="37" y="9335"/>
                </a:lnTo>
                <a:lnTo>
                  <a:pt x="111" y="10164"/>
                </a:lnTo>
                <a:lnTo>
                  <a:pt x="185" y="10937"/>
                </a:lnTo>
                <a:lnTo>
                  <a:pt x="295" y="11655"/>
                </a:lnTo>
                <a:lnTo>
                  <a:pt x="405" y="12318"/>
                </a:lnTo>
                <a:lnTo>
                  <a:pt x="516" y="12871"/>
                </a:lnTo>
                <a:lnTo>
                  <a:pt x="682" y="13681"/>
                </a:lnTo>
                <a:lnTo>
                  <a:pt x="755" y="13975"/>
                </a:lnTo>
                <a:lnTo>
                  <a:pt x="1050" y="13846"/>
                </a:lnTo>
                <a:lnTo>
                  <a:pt x="1786" y="13497"/>
                </a:lnTo>
                <a:lnTo>
                  <a:pt x="2302" y="13239"/>
                </a:lnTo>
                <a:lnTo>
                  <a:pt x="2873" y="12926"/>
                </a:lnTo>
                <a:lnTo>
                  <a:pt x="3499" y="12558"/>
                </a:lnTo>
                <a:lnTo>
                  <a:pt x="4180" y="12152"/>
                </a:lnTo>
                <a:lnTo>
                  <a:pt x="4861" y="11711"/>
                </a:lnTo>
                <a:lnTo>
                  <a:pt x="5561" y="11213"/>
                </a:lnTo>
                <a:lnTo>
                  <a:pt x="6260" y="10680"/>
                </a:lnTo>
                <a:lnTo>
                  <a:pt x="6592" y="10385"/>
                </a:lnTo>
                <a:lnTo>
                  <a:pt x="6923" y="10090"/>
                </a:lnTo>
                <a:lnTo>
                  <a:pt x="7236" y="9796"/>
                </a:lnTo>
                <a:lnTo>
                  <a:pt x="7549" y="9483"/>
                </a:lnTo>
                <a:lnTo>
                  <a:pt x="7825" y="9170"/>
                </a:lnTo>
                <a:lnTo>
                  <a:pt x="8102" y="8838"/>
                </a:lnTo>
                <a:lnTo>
                  <a:pt x="8359" y="8507"/>
                </a:lnTo>
                <a:lnTo>
                  <a:pt x="8599" y="8157"/>
                </a:lnTo>
                <a:lnTo>
                  <a:pt x="8820" y="7807"/>
                </a:lnTo>
                <a:lnTo>
                  <a:pt x="9004" y="7457"/>
                </a:lnTo>
                <a:lnTo>
                  <a:pt x="9133" y="7163"/>
                </a:lnTo>
                <a:lnTo>
                  <a:pt x="9243" y="6868"/>
                </a:lnTo>
                <a:lnTo>
                  <a:pt x="9354" y="6592"/>
                </a:lnTo>
                <a:lnTo>
                  <a:pt x="9427" y="6298"/>
                </a:lnTo>
                <a:lnTo>
                  <a:pt x="9482" y="6021"/>
                </a:lnTo>
                <a:lnTo>
                  <a:pt x="9538" y="5727"/>
                </a:lnTo>
                <a:lnTo>
                  <a:pt x="9556" y="5451"/>
                </a:lnTo>
                <a:lnTo>
                  <a:pt x="9575" y="5174"/>
                </a:lnTo>
                <a:lnTo>
                  <a:pt x="9593" y="4917"/>
                </a:lnTo>
                <a:lnTo>
                  <a:pt x="9575" y="4641"/>
                </a:lnTo>
                <a:lnTo>
                  <a:pt x="9556" y="4383"/>
                </a:lnTo>
                <a:lnTo>
                  <a:pt x="9519" y="4125"/>
                </a:lnTo>
                <a:lnTo>
                  <a:pt x="9427" y="3609"/>
                </a:lnTo>
                <a:lnTo>
                  <a:pt x="9317" y="3131"/>
                </a:lnTo>
                <a:lnTo>
                  <a:pt x="9169" y="2670"/>
                </a:lnTo>
                <a:lnTo>
                  <a:pt x="8985" y="2247"/>
                </a:lnTo>
                <a:lnTo>
                  <a:pt x="8801" y="1842"/>
                </a:lnTo>
                <a:lnTo>
                  <a:pt x="8617" y="1474"/>
                </a:lnTo>
                <a:lnTo>
                  <a:pt x="8415" y="1142"/>
                </a:lnTo>
                <a:lnTo>
                  <a:pt x="8230" y="848"/>
                </a:lnTo>
                <a:lnTo>
                  <a:pt x="7899" y="387"/>
                </a:lnTo>
                <a:lnTo>
                  <a:pt x="2836" y="9777"/>
                </a:lnTo>
                <a:lnTo>
                  <a:pt x="71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0"/>
          <p:cNvSpPr/>
          <p:nvPr/>
        </p:nvSpPr>
        <p:spPr>
          <a:xfrm>
            <a:off x="1" y="3352803"/>
            <a:ext cx="1378855" cy="2543211"/>
          </a:xfrm>
          <a:custGeom>
            <a:avLst/>
            <a:gdLst/>
            <a:ahLst/>
            <a:cxnLst/>
            <a:rect l="l" t="t" r="r" b="b"/>
            <a:pathLst>
              <a:path w="14215" h="19664" extrusionOk="0">
                <a:moveTo>
                  <a:pt x="4383" y="0"/>
                </a:moveTo>
                <a:lnTo>
                  <a:pt x="3794" y="18"/>
                </a:lnTo>
                <a:lnTo>
                  <a:pt x="3223" y="74"/>
                </a:lnTo>
                <a:lnTo>
                  <a:pt x="2652" y="147"/>
                </a:lnTo>
                <a:lnTo>
                  <a:pt x="2100" y="276"/>
                </a:lnTo>
                <a:lnTo>
                  <a:pt x="1548" y="405"/>
                </a:lnTo>
                <a:lnTo>
                  <a:pt x="1014" y="589"/>
                </a:lnTo>
                <a:lnTo>
                  <a:pt x="498" y="792"/>
                </a:lnTo>
                <a:lnTo>
                  <a:pt x="1" y="1031"/>
                </a:lnTo>
                <a:lnTo>
                  <a:pt x="1" y="18633"/>
                </a:lnTo>
                <a:lnTo>
                  <a:pt x="498" y="18872"/>
                </a:lnTo>
                <a:lnTo>
                  <a:pt x="1014" y="19075"/>
                </a:lnTo>
                <a:lnTo>
                  <a:pt x="1548" y="19259"/>
                </a:lnTo>
                <a:lnTo>
                  <a:pt x="2100" y="19388"/>
                </a:lnTo>
                <a:lnTo>
                  <a:pt x="2652" y="19516"/>
                </a:lnTo>
                <a:lnTo>
                  <a:pt x="3223" y="19590"/>
                </a:lnTo>
                <a:lnTo>
                  <a:pt x="3794" y="19645"/>
                </a:lnTo>
                <a:lnTo>
                  <a:pt x="4383" y="19664"/>
                </a:lnTo>
                <a:lnTo>
                  <a:pt x="4880" y="19645"/>
                </a:lnTo>
                <a:lnTo>
                  <a:pt x="5396" y="19608"/>
                </a:lnTo>
                <a:lnTo>
                  <a:pt x="5874" y="19553"/>
                </a:lnTo>
                <a:lnTo>
                  <a:pt x="6371" y="19461"/>
                </a:lnTo>
                <a:lnTo>
                  <a:pt x="6832" y="19351"/>
                </a:lnTo>
                <a:lnTo>
                  <a:pt x="7310" y="19222"/>
                </a:lnTo>
                <a:lnTo>
                  <a:pt x="7771" y="19075"/>
                </a:lnTo>
                <a:lnTo>
                  <a:pt x="8213" y="18890"/>
                </a:lnTo>
                <a:lnTo>
                  <a:pt x="8654" y="18688"/>
                </a:lnTo>
                <a:lnTo>
                  <a:pt x="9078" y="18485"/>
                </a:lnTo>
                <a:lnTo>
                  <a:pt x="9483" y="18246"/>
                </a:lnTo>
                <a:lnTo>
                  <a:pt x="9888" y="17988"/>
                </a:lnTo>
                <a:lnTo>
                  <a:pt x="10275" y="17712"/>
                </a:lnTo>
                <a:lnTo>
                  <a:pt x="10643" y="17417"/>
                </a:lnTo>
                <a:lnTo>
                  <a:pt x="10993" y="17104"/>
                </a:lnTo>
                <a:lnTo>
                  <a:pt x="11343" y="16791"/>
                </a:lnTo>
                <a:lnTo>
                  <a:pt x="11656" y="16442"/>
                </a:lnTo>
                <a:lnTo>
                  <a:pt x="11969" y="16092"/>
                </a:lnTo>
                <a:lnTo>
                  <a:pt x="12263" y="15724"/>
                </a:lnTo>
                <a:lnTo>
                  <a:pt x="12539" y="15337"/>
                </a:lnTo>
                <a:lnTo>
                  <a:pt x="12797" y="14932"/>
                </a:lnTo>
                <a:lnTo>
                  <a:pt x="13036" y="14527"/>
                </a:lnTo>
                <a:lnTo>
                  <a:pt x="13239" y="14103"/>
                </a:lnTo>
                <a:lnTo>
                  <a:pt x="13442" y="13662"/>
                </a:lnTo>
                <a:lnTo>
                  <a:pt x="13626" y="13220"/>
                </a:lnTo>
                <a:lnTo>
                  <a:pt x="13773" y="12759"/>
                </a:lnTo>
                <a:lnTo>
                  <a:pt x="13902" y="12281"/>
                </a:lnTo>
                <a:lnTo>
                  <a:pt x="14012" y="11820"/>
                </a:lnTo>
                <a:lnTo>
                  <a:pt x="14104" y="11323"/>
                </a:lnTo>
                <a:lnTo>
                  <a:pt x="14160" y="10845"/>
                </a:lnTo>
                <a:lnTo>
                  <a:pt x="14196" y="10329"/>
                </a:lnTo>
                <a:lnTo>
                  <a:pt x="14215" y="9832"/>
                </a:lnTo>
                <a:lnTo>
                  <a:pt x="14196" y="9335"/>
                </a:lnTo>
                <a:lnTo>
                  <a:pt x="14160" y="8819"/>
                </a:lnTo>
                <a:lnTo>
                  <a:pt x="14104" y="8341"/>
                </a:lnTo>
                <a:lnTo>
                  <a:pt x="14012" y="7843"/>
                </a:lnTo>
                <a:lnTo>
                  <a:pt x="13902" y="7383"/>
                </a:lnTo>
                <a:lnTo>
                  <a:pt x="13773" y="6904"/>
                </a:lnTo>
                <a:lnTo>
                  <a:pt x="13626" y="6444"/>
                </a:lnTo>
                <a:lnTo>
                  <a:pt x="13442" y="6002"/>
                </a:lnTo>
                <a:lnTo>
                  <a:pt x="13239" y="5560"/>
                </a:lnTo>
                <a:lnTo>
                  <a:pt x="13036" y="5137"/>
                </a:lnTo>
                <a:lnTo>
                  <a:pt x="12797" y="4732"/>
                </a:lnTo>
                <a:lnTo>
                  <a:pt x="12539" y="4327"/>
                </a:lnTo>
                <a:lnTo>
                  <a:pt x="12263" y="3940"/>
                </a:lnTo>
                <a:lnTo>
                  <a:pt x="11969" y="3572"/>
                </a:lnTo>
                <a:lnTo>
                  <a:pt x="11656" y="3222"/>
                </a:lnTo>
                <a:lnTo>
                  <a:pt x="11343" y="2872"/>
                </a:lnTo>
                <a:lnTo>
                  <a:pt x="10993" y="2559"/>
                </a:lnTo>
                <a:lnTo>
                  <a:pt x="10643" y="2246"/>
                </a:lnTo>
                <a:lnTo>
                  <a:pt x="10275" y="1952"/>
                </a:lnTo>
                <a:lnTo>
                  <a:pt x="9888" y="1676"/>
                </a:lnTo>
                <a:lnTo>
                  <a:pt x="9483" y="1418"/>
                </a:lnTo>
                <a:lnTo>
                  <a:pt x="9078" y="1178"/>
                </a:lnTo>
                <a:lnTo>
                  <a:pt x="8654" y="976"/>
                </a:lnTo>
                <a:lnTo>
                  <a:pt x="8213" y="773"/>
                </a:lnTo>
                <a:lnTo>
                  <a:pt x="7771" y="589"/>
                </a:lnTo>
                <a:lnTo>
                  <a:pt x="7310" y="442"/>
                </a:lnTo>
                <a:lnTo>
                  <a:pt x="6832" y="313"/>
                </a:lnTo>
                <a:lnTo>
                  <a:pt x="6371" y="203"/>
                </a:lnTo>
                <a:lnTo>
                  <a:pt x="5874" y="111"/>
                </a:lnTo>
                <a:lnTo>
                  <a:pt x="5396" y="55"/>
                </a:lnTo>
                <a:lnTo>
                  <a:pt x="4880" y="18"/>
                </a:lnTo>
                <a:lnTo>
                  <a:pt x="43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0"/>
          <p:cNvSpPr/>
          <p:nvPr/>
        </p:nvSpPr>
        <p:spPr>
          <a:xfrm>
            <a:off x="2114578" y="1"/>
            <a:ext cx="1107352" cy="1285961"/>
          </a:xfrm>
          <a:custGeom>
            <a:avLst/>
            <a:gdLst/>
            <a:ahLst/>
            <a:cxnLst/>
            <a:rect l="l" t="t" r="r" b="b"/>
            <a:pathLst>
              <a:path w="11416" h="9943" extrusionOk="0">
                <a:moveTo>
                  <a:pt x="1878" y="0"/>
                </a:moveTo>
                <a:lnTo>
                  <a:pt x="1676" y="203"/>
                </a:lnTo>
                <a:lnTo>
                  <a:pt x="1473" y="406"/>
                </a:lnTo>
                <a:lnTo>
                  <a:pt x="1271" y="626"/>
                </a:lnTo>
                <a:lnTo>
                  <a:pt x="1105" y="866"/>
                </a:lnTo>
                <a:lnTo>
                  <a:pt x="939" y="1105"/>
                </a:lnTo>
                <a:lnTo>
                  <a:pt x="774" y="1363"/>
                </a:lnTo>
                <a:lnTo>
                  <a:pt x="645" y="1621"/>
                </a:lnTo>
                <a:lnTo>
                  <a:pt x="516" y="1878"/>
                </a:lnTo>
                <a:lnTo>
                  <a:pt x="387" y="2155"/>
                </a:lnTo>
                <a:lnTo>
                  <a:pt x="295" y="2431"/>
                </a:lnTo>
                <a:lnTo>
                  <a:pt x="203" y="2725"/>
                </a:lnTo>
                <a:lnTo>
                  <a:pt x="129" y="3020"/>
                </a:lnTo>
                <a:lnTo>
                  <a:pt x="74" y="3315"/>
                </a:lnTo>
                <a:lnTo>
                  <a:pt x="37" y="3609"/>
                </a:lnTo>
                <a:lnTo>
                  <a:pt x="0" y="3922"/>
                </a:lnTo>
                <a:lnTo>
                  <a:pt x="0" y="4235"/>
                </a:lnTo>
                <a:lnTo>
                  <a:pt x="0" y="4530"/>
                </a:lnTo>
                <a:lnTo>
                  <a:pt x="37" y="4824"/>
                </a:lnTo>
                <a:lnTo>
                  <a:pt x="74" y="5100"/>
                </a:lnTo>
                <a:lnTo>
                  <a:pt x="111" y="5377"/>
                </a:lnTo>
                <a:lnTo>
                  <a:pt x="185" y="5653"/>
                </a:lnTo>
                <a:lnTo>
                  <a:pt x="258" y="5929"/>
                </a:lnTo>
                <a:lnTo>
                  <a:pt x="350" y="6205"/>
                </a:lnTo>
                <a:lnTo>
                  <a:pt x="442" y="6463"/>
                </a:lnTo>
                <a:lnTo>
                  <a:pt x="571" y="6702"/>
                </a:lnTo>
                <a:lnTo>
                  <a:pt x="682" y="6960"/>
                </a:lnTo>
                <a:lnTo>
                  <a:pt x="829" y="7199"/>
                </a:lnTo>
                <a:lnTo>
                  <a:pt x="976" y="7420"/>
                </a:lnTo>
                <a:lnTo>
                  <a:pt x="1142" y="7641"/>
                </a:lnTo>
                <a:lnTo>
                  <a:pt x="1308" y="7862"/>
                </a:lnTo>
                <a:lnTo>
                  <a:pt x="1492" y="8065"/>
                </a:lnTo>
                <a:lnTo>
                  <a:pt x="1676" y="8267"/>
                </a:lnTo>
                <a:lnTo>
                  <a:pt x="1878" y="8451"/>
                </a:lnTo>
                <a:lnTo>
                  <a:pt x="2081" y="8636"/>
                </a:lnTo>
                <a:lnTo>
                  <a:pt x="2302" y="8801"/>
                </a:lnTo>
                <a:lnTo>
                  <a:pt x="2523" y="8967"/>
                </a:lnTo>
                <a:lnTo>
                  <a:pt x="2744" y="9114"/>
                </a:lnTo>
                <a:lnTo>
                  <a:pt x="2983" y="9262"/>
                </a:lnTo>
                <a:lnTo>
                  <a:pt x="3241" y="9372"/>
                </a:lnTo>
                <a:lnTo>
                  <a:pt x="3480" y="9501"/>
                </a:lnTo>
                <a:lnTo>
                  <a:pt x="3738" y="9593"/>
                </a:lnTo>
                <a:lnTo>
                  <a:pt x="4014" y="9685"/>
                </a:lnTo>
                <a:lnTo>
                  <a:pt x="4290" y="9759"/>
                </a:lnTo>
                <a:lnTo>
                  <a:pt x="4567" y="9832"/>
                </a:lnTo>
                <a:lnTo>
                  <a:pt x="4843" y="9869"/>
                </a:lnTo>
                <a:lnTo>
                  <a:pt x="5119" y="9906"/>
                </a:lnTo>
                <a:lnTo>
                  <a:pt x="5413" y="9943"/>
                </a:lnTo>
                <a:lnTo>
                  <a:pt x="6003" y="9943"/>
                </a:lnTo>
                <a:lnTo>
                  <a:pt x="6297" y="9906"/>
                </a:lnTo>
                <a:lnTo>
                  <a:pt x="6573" y="9869"/>
                </a:lnTo>
                <a:lnTo>
                  <a:pt x="6850" y="9832"/>
                </a:lnTo>
                <a:lnTo>
                  <a:pt x="7126" y="9759"/>
                </a:lnTo>
                <a:lnTo>
                  <a:pt x="7402" y="9685"/>
                </a:lnTo>
                <a:lnTo>
                  <a:pt x="7678" y="9593"/>
                </a:lnTo>
                <a:lnTo>
                  <a:pt x="7936" y="9501"/>
                </a:lnTo>
                <a:lnTo>
                  <a:pt x="8175" y="9372"/>
                </a:lnTo>
                <a:lnTo>
                  <a:pt x="8433" y="9262"/>
                </a:lnTo>
                <a:lnTo>
                  <a:pt x="8672" y="9114"/>
                </a:lnTo>
                <a:lnTo>
                  <a:pt x="8893" y="8967"/>
                </a:lnTo>
                <a:lnTo>
                  <a:pt x="9114" y="8801"/>
                </a:lnTo>
                <a:lnTo>
                  <a:pt x="9335" y="8636"/>
                </a:lnTo>
                <a:lnTo>
                  <a:pt x="9538" y="8451"/>
                </a:lnTo>
                <a:lnTo>
                  <a:pt x="9740" y="8267"/>
                </a:lnTo>
                <a:lnTo>
                  <a:pt x="9924" y="8065"/>
                </a:lnTo>
                <a:lnTo>
                  <a:pt x="10108" y="7862"/>
                </a:lnTo>
                <a:lnTo>
                  <a:pt x="10274" y="7641"/>
                </a:lnTo>
                <a:lnTo>
                  <a:pt x="10440" y="7420"/>
                </a:lnTo>
                <a:lnTo>
                  <a:pt x="10587" y="7199"/>
                </a:lnTo>
                <a:lnTo>
                  <a:pt x="10734" y="6960"/>
                </a:lnTo>
                <a:lnTo>
                  <a:pt x="10845" y="6702"/>
                </a:lnTo>
                <a:lnTo>
                  <a:pt x="10974" y="6463"/>
                </a:lnTo>
                <a:lnTo>
                  <a:pt x="11066" y="6205"/>
                </a:lnTo>
                <a:lnTo>
                  <a:pt x="11158" y="5929"/>
                </a:lnTo>
                <a:lnTo>
                  <a:pt x="11232" y="5653"/>
                </a:lnTo>
                <a:lnTo>
                  <a:pt x="11305" y="5377"/>
                </a:lnTo>
                <a:lnTo>
                  <a:pt x="11342" y="5100"/>
                </a:lnTo>
                <a:lnTo>
                  <a:pt x="11379" y="4824"/>
                </a:lnTo>
                <a:lnTo>
                  <a:pt x="11416" y="4530"/>
                </a:lnTo>
                <a:lnTo>
                  <a:pt x="11416" y="4235"/>
                </a:lnTo>
                <a:lnTo>
                  <a:pt x="11416" y="3922"/>
                </a:lnTo>
                <a:lnTo>
                  <a:pt x="11379" y="3609"/>
                </a:lnTo>
                <a:lnTo>
                  <a:pt x="11342" y="3315"/>
                </a:lnTo>
                <a:lnTo>
                  <a:pt x="11287" y="3020"/>
                </a:lnTo>
                <a:lnTo>
                  <a:pt x="11213" y="2725"/>
                </a:lnTo>
                <a:lnTo>
                  <a:pt x="11121" y="2431"/>
                </a:lnTo>
                <a:lnTo>
                  <a:pt x="11029" y="2155"/>
                </a:lnTo>
                <a:lnTo>
                  <a:pt x="10900" y="1878"/>
                </a:lnTo>
                <a:lnTo>
                  <a:pt x="10771" y="1621"/>
                </a:lnTo>
                <a:lnTo>
                  <a:pt x="10642" y="1363"/>
                </a:lnTo>
                <a:lnTo>
                  <a:pt x="10477" y="1105"/>
                </a:lnTo>
                <a:lnTo>
                  <a:pt x="10311" y="866"/>
                </a:lnTo>
                <a:lnTo>
                  <a:pt x="10145" y="626"/>
                </a:lnTo>
                <a:lnTo>
                  <a:pt x="9943" y="406"/>
                </a:lnTo>
                <a:lnTo>
                  <a:pt x="9740" y="203"/>
                </a:lnTo>
                <a:lnTo>
                  <a:pt x="9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0"/>
          <p:cNvSpPr txBox="1">
            <a:spLocks noGrp="1"/>
          </p:cNvSpPr>
          <p:nvPr>
            <p:ph type="body" idx="1"/>
          </p:nvPr>
        </p:nvSpPr>
        <p:spPr>
          <a:xfrm>
            <a:off x="3221925" y="5773467"/>
            <a:ext cx="5464800" cy="692800"/>
          </a:xfrm>
          <a:prstGeom prst="rect">
            <a:avLst/>
          </a:prstGeom>
        </p:spPr>
        <p:txBody>
          <a:bodyPr spcFirstLastPara="1" wrap="square" lIns="91425" tIns="91425" rIns="91425" bIns="91425" anchor="t" anchorCtr="0">
            <a:noAutofit/>
          </a:bodyPr>
          <a:lstStyle>
            <a:lvl1pPr marL="457200" lvl="0" indent="-228600" algn="r">
              <a:spcBef>
                <a:spcPts val="360"/>
              </a:spcBef>
              <a:spcAft>
                <a:spcPts val="0"/>
              </a:spcAft>
              <a:buClr>
                <a:schemeClr val="dk1"/>
              </a:buClr>
              <a:buSzPts val="1800"/>
              <a:buNone/>
              <a:defRPr sz="1800"/>
            </a:lvl1pPr>
          </a:lstStyle>
          <a:p>
            <a:endParaRPr/>
          </a:p>
        </p:txBody>
      </p:sp>
      <p:sp>
        <p:nvSpPr>
          <p:cNvPr id="89" name="Google Shape;89;p10"/>
          <p:cNvSpPr txBox="1">
            <a:spLocks noGrp="1"/>
          </p:cNvSpPr>
          <p:nvPr>
            <p:ph type="sldNum" idx="12"/>
          </p:nvPr>
        </p:nvSpPr>
        <p:spPr>
          <a:xfrm>
            <a:off x="76209" y="6333135"/>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201575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8230ECC9-AC96-400B-88C2-A1C008B463C7}" type="datetimeFigureOut">
              <a:rPr lang="es-EC" smtClean="0"/>
              <a:t>25/3/2021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312CF562-1C12-4006-990F-BECADD9FCDC0}" type="slidenum">
              <a:rPr lang="es-EC" smtClean="0"/>
              <a:t>‹Nº›</a:t>
            </a:fld>
            <a:endParaRPr lang="es-EC"/>
          </a:p>
        </p:txBody>
      </p:sp>
    </p:spTree>
    <p:extLst>
      <p:ext uri="{BB962C8B-B14F-4D97-AF65-F5344CB8AC3E}">
        <p14:creationId xmlns:p14="http://schemas.microsoft.com/office/powerpoint/2010/main" val="193130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230ECC9-AC96-400B-88C2-A1C008B463C7}" type="datetimeFigureOut">
              <a:rPr lang="es-EC" smtClean="0"/>
              <a:t>25/3/2021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312CF562-1C12-4006-990F-BECADD9FCDC0}" type="slidenum">
              <a:rPr lang="es-EC" smtClean="0"/>
              <a:t>‹Nº›</a:t>
            </a:fld>
            <a:endParaRPr lang="es-EC"/>
          </a:p>
        </p:txBody>
      </p:sp>
    </p:spTree>
    <p:extLst>
      <p:ext uri="{BB962C8B-B14F-4D97-AF65-F5344CB8AC3E}">
        <p14:creationId xmlns:p14="http://schemas.microsoft.com/office/powerpoint/2010/main" val="2926953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8230ECC9-AC96-400B-88C2-A1C008B463C7}" type="datetimeFigureOut">
              <a:rPr lang="es-EC" smtClean="0"/>
              <a:t>25/3/2021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312CF562-1C12-4006-990F-BECADD9FCDC0}" type="slidenum">
              <a:rPr lang="es-EC" smtClean="0"/>
              <a:t>‹Nº›</a:t>
            </a:fld>
            <a:endParaRPr lang="es-EC"/>
          </a:p>
        </p:txBody>
      </p:sp>
    </p:spTree>
    <p:extLst>
      <p:ext uri="{BB962C8B-B14F-4D97-AF65-F5344CB8AC3E}">
        <p14:creationId xmlns:p14="http://schemas.microsoft.com/office/powerpoint/2010/main" val="2202457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8230ECC9-AC96-400B-88C2-A1C008B463C7}" type="datetimeFigureOut">
              <a:rPr lang="es-EC" smtClean="0"/>
              <a:t>25/3/2021</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312CF562-1C12-4006-990F-BECADD9FCDC0}" type="slidenum">
              <a:rPr lang="es-EC" smtClean="0"/>
              <a:t>‹Nº›</a:t>
            </a:fld>
            <a:endParaRPr lang="es-EC"/>
          </a:p>
        </p:txBody>
      </p:sp>
    </p:spTree>
    <p:extLst>
      <p:ext uri="{BB962C8B-B14F-4D97-AF65-F5344CB8AC3E}">
        <p14:creationId xmlns:p14="http://schemas.microsoft.com/office/powerpoint/2010/main" val="1883804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8230ECC9-AC96-400B-88C2-A1C008B463C7}" type="datetimeFigureOut">
              <a:rPr lang="es-EC" smtClean="0"/>
              <a:t>25/3/2021</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312CF562-1C12-4006-990F-BECADD9FCDC0}" type="slidenum">
              <a:rPr lang="es-EC" smtClean="0"/>
              <a:t>‹Nº›</a:t>
            </a:fld>
            <a:endParaRPr lang="es-EC"/>
          </a:p>
        </p:txBody>
      </p:sp>
    </p:spTree>
    <p:extLst>
      <p:ext uri="{BB962C8B-B14F-4D97-AF65-F5344CB8AC3E}">
        <p14:creationId xmlns:p14="http://schemas.microsoft.com/office/powerpoint/2010/main" val="33703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230ECC9-AC96-400B-88C2-A1C008B463C7}" type="datetimeFigureOut">
              <a:rPr lang="es-EC" smtClean="0"/>
              <a:t>25/3/2021</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312CF562-1C12-4006-990F-BECADD9FCDC0}" type="slidenum">
              <a:rPr lang="es-EC" smtClean="0"/>
              <a:t>‹Nº›</a:t>
            </a:fld>
            <a:endParaRPr lang="es-EC"/>
          </a:p>
        </p:txBody>
      </p:sp>
    </p:spTree>
    <p:extLst>
      <p:ext uri="{BB962C8B-B14F-4D97-AF65-F5344CB8AC3E}">
        <p14:creationId xmlns:p14="http://schemas.microsoft.com/office/powerpoint/2010/main" val="1092110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230ECC9-AC96-400B-88C2-A1C008B463C7}" type="datetimeFigureOut">
              <a:rPr lang="es-EC" smtClean="0"/>
              <a:t>25/3/2021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312CF562-1C12-4006-990F-BECADD9FCDC0}" type="slidenum">
              <a:rPr lang="es-EC" smtClean="0"/>
              <a:t>‹Nº›</a:t>
            </a:fld>
            <a:endParaRPr lang="es-EC"/>
          </a:p>
        </p:txBody>
      </p:sp>
    </p:spTree>
    <p:extLst>
      <p:ext uri="{BB962C8B-B14F-4D97-AF65-F5344CB8AC3E}">
        <p14:creationId xmlns:p14="http://schemas.microsoft.com/office/powerpoint/2010/main" val="2041572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230ECC9-AC96-400B-88C2-A1C008B463C7}" type="datetimeFigureOut">
              <a:rPr lang="es-EC" smtClean="0"/>
              <a:t>25/3/2021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312CF562-1C12-4006-990F-BECADD9FCDC0}" type="slidenum">
              <a:rPr lang="es-EC" smtClean="0"/>
              <a:t>‹Nº›</a:t>
            </a:fld>
            <a:endParaRPr lang="es-EC"/>
          </a:p>
        </p:txBody>
      </p:sp>
    </p:spTree>
    <p:extLst>
      <p:ext uri="{BB962C8B-B14F-4D97-AF65-F5344CB8AC3E}">
        <p14:creationId xmlns:p14="http://schemas.microsoft.com/office/powerpoint/2010/main" val="3179403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30ECC9-AC96-400B-88C2-A1C008B463C7}" type="datetimeFigureOut">
              <a:rPr lang="es-EC" smtClean="0"/>
              <a:t>25/3/2021</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2CF562-1C12-4006-990F-BECADD9FCDC0}" type="slidenum">
              <a:rPr lang="es-EC" smtClean="0"/>
              <a:t>‹Nº›</a:t>
            </a:fld>
            <a:endParaRPr lang="es-EC"/>
          </a:p>
        </p:txBody>
      </p:sp>
    </p:spTree>
    <p:extLst>
      <p:ext uri="{BB962C8B-B14F-4D97-AF65-F5344CB8AC3E}">
        <p14:creationId xmlns:p14="http://schemas.microsoft.com/office/powerpoint/2010/main" val="2709588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jpe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3.jpe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3.jpeg"/><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3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jpeg"/><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chart" Target="../charts/chart2.xml"/><Relationship Id="rId1" Type="http://schemas.openxmlformats.org/officeDocument/2006/relationships/slideLayout" Target="../slideLayouts/slideLayout15.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chart" Target="../charts/chart3.xml"/><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chart" Target="../charts/chart4.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3.jpeg"/><Relationship Id="rId1" Type="http://schemas.openxmlformats.org/officeDocument/2006/relationships/slideLayout" Target="../slideLayouts/slideLayout15.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chart" Target="../charts/chart7.xml"/><Relationship Id="rId1" Type="http://schemas.openxmlformats.org/officeDocument/2006/relationships/slideLayout" Target="../slideLayouts/slideLayout15.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chart" Target="../charts/chart8.xml"/><Relationship Id="rId1" Type="http://schemas.openxmlformats.org/officeDocument/2006/relationships/slideLayout" Target="../slideLayouts/slideLayout15.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150.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60.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4"/>
          <p:cNvSpPr txBox="1">
            <a:spLocks noGrp="1"/>
          </p:cNvSpPr>
          <p:nvPr>
            <p:ph type="ctrTitle"/>
          </p:nvPr>
        </p:nvSpPr>
        <p:spPr>
          <a:xfrm>
            <a:off x="4918075" y="2655800"/>
            <a:ext cx="3957900" cy="154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C" dirty="0" smtClean="0"/>
              <a:t/>
            </a:r>
            <a:br>
              <a:rPr lang="es-EC" dirty="0" smtClean="0"/>
            </a:br>
            <a:endParaRPr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3607" y="4719404"/>
            <a:ext cx="2160242" cy="21385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57970" y="4250450"/>
            <a:ext cx="3178526" cy="260755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4577" y="3069361"/>
            <a:ext cx="2081048" cy="1987979"/>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n 10">
            <a:extLst>
              <a:ext uri="{FF2B5EF4-FFF2-40B4-BE49-F238E27FC236}">
                <a16:creationId xmlns:a16="http://schemas.microsoft.com/office/drawing/2014/main" id="{ED21B673-88D5-4BFD-BE49-9113F5149AE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03849" y="362483"/>
            <a:ext cx="4392488" cy="735581"/>
          </a:xfrm>
          <a:prstGeom prst="rect">
            <a:avLst/>
          </a:prstGeom>
        </p:spPr>
      </p:pic>
      <p:pic>
        <p:nvPicPr>
          <p:cNvPr id="9" name="Imagen 11">
            <a:extLst>
              <a:ext uri="{FF2B5EF4-FFF2-40B4-BE49-F238E27FC236}">
                <a16:creationId xmlns:a16="http://schemas.microsoft.com/office/drawing/2014/main" id="{23EB626C-CB2A-4A07-A224-9DEC1A7DD348}"/>
              </a:ext>
            </a:extLst>
          </p:cNvPr>
          <p:cNvPicPr/>
          <p:nvPr/>
        </p:nvPicPr>
        <p:blipFill>
          <a:blip r:embed="rId7" cstate="email">
            <a:clrChange>
              <a:clrFrom>
                <a:srgbClr val="FBFBFA"/>
              </a:clrFrom>
              <a:clrTo>
                <a:srgbClr val="FBFBFA">
                  <a:alpha val="0"/>
                </a:srgbClr>
              </a:clrTo>
            </a:clrChange>
            <a:extLst>
              <a:ext uri="{28A0092B-C50C-407E-A947-70E740481C1C}">
                <a14:useLocalDpi xmlns:a14="http://schemas.microsoft.com/office/drawing/2010/main"/>
              </a:ext>
            </a:extLst>
          </a:blip>
          <a:srcRect/>
          <a:stretch>
            <a:fillRect/>
          </a:stretch>
        </p:blipFill>
        <p:spPr bwMode="auto">
          <a:xfrm>
            <a:off x="7596337" y="292570"/>
            <a:ext cx="1293990" cy="875406"/>
          </a:xfrm>
          <a:prstGeom prst="rect">
            <a:avLst/>
          </a:prstGeom>
          <a:noFill/>
          <a:ln w="9525">
            <a:noFill/>
            <a:miter lim="800000"/>
            <a:headEnd/>
            <a:tailEnd/>
          </a:ln>
        </p:spPr>
      </p:pic>
      <p:sp>
        <p:nvSpPr>
          <p:cNvPr id="2" name="1 Rectángulo"/>
          <p:cNvSpPr/>
          <p:nvPr/>
        </p:nvSpPr>
        <p:spPr>
          <a:xfrm>
            <a:off x="2046586" y="1383159"/>
            <a:ext cx="6300192" cy="646331"/>
          </a:xfrm>
          <a:prstGeom prst="rect">
            <a:avLst/>
          </a:prstGeom>
        </p:spPr>
        <p:txBody>
          <a:bodyPr wrap="square">
            <a:spAutoFit/>
          </a:bodyPr>
          <a:lstStyle/>
          <a:p>
            <a:pPr algn="ctr"/>
            <a:r>
              <a:rPr lang="es-EC" b="1" dirty="0" smtClean="0"/>
              <a:t>DEPARTAMENTO DE CIENCIAS DE LA VIDA Y LA AGRICULTURA</a:t>
            </a:r>
            <a:br>
              <a:rPr lang="es-EC" b="1" dirty="0" smtClean="0"/>
            </a:br>
            <a:r>
              <a:rPr lang="es-EC" b="1" dirty="0" smtClean="0"/>
              <a:t>CARRERA DE INGENIERÍA AGROPECUARIA</a:t>
            </a:r>
            <a:endParaRPr lang="es-EC" b="1" dirty="0"/>
          </a:p>
        </p:txBody>
      </p:sp>
      <p:sp>
        <p:nvSpPr>
          <p:cNvPr id="3" name="2 Rectángulo"/>
          <p:cNvSpPr/>
          <p:nvPr/>
        </p:nvSpPr>
        <p:spPr>
          <a:xfrm>
            <a:off x="2046586" y="2166465"/>
            <a:ext cx="6520289" cy="923330"/>
          </a:xfrm>
          <a:prstGeom prst="rect">
            <a:avLst/>
          </a:prstGeom>
        </p:spPr>
        <p:txBody>
          <a:bodyPr wrap="square">
            <a:spAutoFit/>
          </a:bodyPr>
          <a:lstStyle/>
          <a:p>
            <a:pPr algn="ctr"/>
            <a:r>
              <a:rPr lang="es-EC" b="1" dirty="0"/>
              <a:t>Evaluación de alternativas de manejo de </a:t>
            </a:r>
            <a:r>
              <a:rPr lang="es-EC" i="1" dirty="0" err="1"/>
              <a:t>Verticillium</a:t>
            </a:r>
            <a:r>
              <a:rPr lang="es-EC" i="1" dirty="0"/>
              <a:t> </a:t>
            </a:r>
            <a:r>
              <a:rPr lang="es-EC" i="1" dirty="0" err="1"/>
              <a:t>theobromae</a:t>
            </a:r>
            <a:r>
              <a:rPr lang="es-EC" b="1" i="1" dirty="0"/>
              <a:t> </a:t>
            </a:r>
            <a:r>
              <a:rPr lang="es-EC" b="1" dirty="0"/>
              <a:t>en banano orito </a:t>
            </a:r>
            <a:r>
              <a:rPr lang="es-EC" dirty="0"/>
              <a:t>(</a:t>
            </a:r>
            <a:r>
              <a:rPr lang="es-EC" i="1" dirty="0"/>
              <a:t>Musa </a:t>
            </a:r>
            <a:r>
              <a:rPr lang="es-EC" i="1" dirty="0" err="1"/>
              <a:t>acuminata</a:t>
            </a:r>
            <a:r>
              <a:rPr lang="es-EC" dirty="0"/>
              <a:t> AA)</a:t>
            </a:r>
            <a:r>
              <a:rPr lang="es-EC" b="1" dirty="0"/>
              <a:t> en Santo Domingo de los </a:t>
            </a:r>
            <a:r>
              <a:rPr lang="es-EC" b="1" dirty="0" err="1"/>
              <a:t>Tsáchilas</a:t>
            </a:r>
            <a:r>
              <a:rPr lang="es-EC" b="1" dirty="0"/>
              <a:t>.</a:t>
            </a:r>
            <a:endParaRPr lang="es-EC" dirty="0"/>
          </a:p>
        </p:txBody>
      </p:sp>
      <p:sp>
        <p:nvSpPr>
          <p:cNvPr id="5" name="4 Rectángulo"/>
          <p:cNvSpPr/>
          <p:nvPr/>
        </p:nvSpPr>
        <p:spPr>
          <a:xfrm>
            <a:off x="2379569" y="3099077"/>
            <a:ext cx="4572000" cy="646331"/>
          </a:xfrm>
          <a:prstGeom prst="rect">
            <a:avLst/>
          </a:prstGeom>
        </p:spPr>
        <p:txBody>
          <a:bodyPr>
            <a:spAutoFit/>
          </a:bodyPr>
          <a:lstStyle/>
          <a:p>
            <a:pPr algn="ctr"/>
            <a:r>
              <a:rPr lang="es-EC" dirty="0" smtClean="0">
                <a:solidFill>
                  <a:srgbClr val="000000"/>
                </a:solidFill>
              </a:rPr>
              <a:t>Autor:</a:t>
            </a:r>
            <a:endParaRPr lang="es-EC" sz="1600" dirty="0">
              <a:solidFill>
                <a:srgbClr val="000000"/>
              </a:solidFill>
            </a:endParaRPr>
          </a:p>
          <a:p>
            <a:pPr algn="ctr"/>
            <a:r>
              <a:rPr lang="es-EC" dirty="0" smtClean="0">
                <a:solidFill>
                  <a:srgbClr val="000000"/>
                </a:solidFill>
              </a:rPr>
              <a:t>Moreno Ruiz </a:t>
            </a:r>
            <a:r>
              <a:rPr lang="es-EC" dirty="0" err="1" smtClean="0">
                <a:solidFill>
                  <a:srgbClr val="000000"/>
                </a:solidFill>
              </a:rPr>
              <a:t>Karol</a:t>
            </a:r>
            <a:r>
              <a:rPr lang="es-EC" dirty="0" smtClean="0">
                <a:solidFill>
                  <a:srgbClr val="000000"/>
                </a:solidFill>
              </a:rPr>
              <a:t> Daniela</a:t>
            </a:r>
            <a:endParaRPr lang="es-EC" dirty="0">
              <a:solidFill>
                <a:srgbClr val="000000"/>
              </a:solidFill>
            </a:endParaRPr>
          </a:p>
        </p:txBody>
      </p:sp>
      <p:sp>
        <p:nvSpPr>
          <p:cNvPr id="6" name="5 Rectángulo"/>
          <p:cNvSpPr/>
          <p:nvPr/>
        </p:nvSpPr>
        <p:spPr>
          <a:xfrm>
            <a:off x="2339752" y="5057340"/>
            <a:ext cx="4572000" cy="646331"/>
          </a:xfrm>
          <a:prstGeom prst="rect">
            <a:avLst/>
          </a:prstGeom>
        </p:spPr>
        <p:txBody>
          <a:bodyPr>
            <a:spAutoFit/>
          </a:bodyPr>
          <a:lstStyle/>
          <a:p>
            <a:pPr algn="ctr"/>
            <a:r>
              <a:rPr lang="es-EC" dirty="0">
                <a:solidFill>
                  <a:srgbClr val="000000"/>
                </a:solidFill>
              </a:rPr>
              <a:t>Santo Domingo, Ecuador.</a:t>
            </a:r>
          </a:p>
          <a:p>
            <a:pPr algn="ctr"/>
            <a:r>
              <a:rPr lang="es-EC" dirty="0">
                <a:solidFill>
                  <a:srgbClr val="000000"/>
                </a:solidFill>
              </a:rPr>
              <a:t>2021</a:t>
            </a:r>
          </a:p>
        </p:txBody>
      </p:sp>
      <p:sp>
        <p:nvSpPr>
          <p:cNvPr id="7" name="6 Rectángulo"/>
          <p:cNvSpPr/>
          <p:nvPr/>
        </p:nvSpPr>
        <p:spPr>
          <a:xfrm>
            <a:off x="2555776" y="3921892"/>
            <a:ext cx="4572000" cy="646331"/>
          </a:xfrm>
          <a:prstGeom prst="rect">
            <a:avLst/>
          </a:prstGeom>
        </p:spPr>
        <p:txBody>
          <a:bodyPr>
            <a:spAutoFit/>
          </a:bodyPr>
          <a:lstStyle/>
          <a:p>
            <a:pPr algn="ctr"/>
            <a:r>
              <a:rPr lang="es-EC" dirty="0" smtClean="0"/>
              <a:t>Director:</a:t>
            </a:r>
          </a:p>
          <a:p>
            <a:r>
              <a:rPr lang="es-EC" dirty="0" smtClean="0"/>
              <a:t>Ing</a:t>
            </a:r>
            <a:r>
              <a:rPr lang="es-EC" dirty="0"/>
              <a:t>. Vaca Pazmiño, Eduardo Patricio </a:t>
            </a:r>
            <a:r>
              <a:rPr lang="es-EC" dirty="0" err="1"/>
              <a:t>Mgs</a:t>
            </a:r>
            <a:r>
              <a:rPr lang="es-EC" dirty="0" smtClean="0"/>
              <a:t>.</a:t>
            </a:r>
            <a:endParaRPr lang="es-EC" dirty="0"/>
          </a:p>
        </p:txBody>
      </p:sp>
    </p:spTree>
    <p:extLst>
      <p:ext uri="{BB962C8B-B14F-4D97-AF65-F5344CB8AC3E}">
        <p14:creationId xmlns:p14="http://schemas.microsoft.com/office/powerpoint/2010/main" val="4058158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19;p1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38785" y="2568063"/>
            <a:ext cx="1047031" cy="1848572"/>
          </a:xfrm>
          <a:custGeom>
            <a:avLst/>
            <a:gdLst/>
            <a:ahLst/>
            <a:cxnLst/>
            <a:rect l="l" t="t" r="r" b="b"/>
            <a:pathLst>
              <a:path w="17426" h="21367" extrusionOk="0">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7" name="6 Rectángulo"/>
          <p:cNvSpPr/>
          <p:nvPr/>
        </p:nvSpPr>
        <p:spPr>
          <a:xfrm>
            <a:off x="216236" y="0"/>
            <a:ext cx="8927764"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Métodos específicos del experimento</a:t>
            </a:r>
            <a:endParaRPr lang="es-E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7 Rectángulo redondeado"/>
          <p:cNvSpPr/>
          <p:nvPr/>
        </p:nvSpPr>
        <p:spPr>
          <a:xfrm>
            <a:off x="1038785" y="1424957"/>
            <a:ext cx="2398218" cy="72008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2">
                    <a:lumMod val="75000"/>
                  </a:schemeClr>
                </a:solidFill>
              </a:rPr>
              <a:t>Tratamiento </a:t>
            </a:r>
            <a:r>
              <a:rPr lang="es-EC" b="1" dirty="0" err="1" smtClean="0">
                <a:solidFill>
                  <a:schemeClr val="tx2">
                    <a:lumMod val="75000"/>
                  </a:schemeClr>
                </a:solidFill>
              </a:rPr>
              <a:t>poscosecha</a:t>
            </a:r>
            <a:endParaRPr lang="es-EC" b="1" dirty="0">
              <a:solidFill>
                <a:schemeClr val="tx2">
                  <a:lumMod val="75000"/>
                </a:schemeClr>
              </a:solidFill>
            </a:endParaRPr>
          </a:p>
        </p:txBody>
      </p:sp>
      <p:sp>
        <p:nvSpPr>
          <p:cNvPr id="2" name="1 Rectángulo"/>
          <p:cNvSpPr/>
          <p:nvPr/>
        </p:nvSpPr>
        <p:spPr>
          <a:xfrm>
            <a:off x="3437003" y="756868"/>
            <a:ext cx="5650889" cy="4401205"/>
          </a:xfrm>
          <a:prstGeom prst="rect">
            <a:avLst/>
          </a:prstGeom>
        </p:spPr>
        <p:txBody>
          <a:bodyPr wrap="square">
            <a:spAutoFit/>
          </a:bodyPr>
          <a:lstStyle/>
          <a:p>
            <a:r>
              <a:rPr lang="es-EC" sz="1400" dirty="0"/>
              <a:t>El proceso </a:t>
            </a:r>
            <a:r>
              <a:rPr lang="es-EC" sz="1400" dirty="0" err="1"/>
              <a:t>poscosecha</a:t>
            </a:r>
            <a:r>
              <a:rPr lang="es-EC" sz="1400" dirty="0"/>
              <a:t> consta de 4 fases:</a:t>
            </a:r>
          </a:p>
          <a:p>
            <a:pPr lvl="0"/>
            <a:r>
              <a:rPr lang="es-EC" sz="1400" b="1" dirty="0"/>
              <a:t>Lavado para eliminar el látex</a:t>
            </a:r>
            <a:endParaRPr lang="es-EC" sz="1400" dirty="0"/>
          </a:p>
          <a:p>
            <a:r>
              <a:rPr lang="es-EC" sz="1400" dirty="0"/>
              <a:t>Para esta fase se utilizó 2 tinas con una capacidad de 60 litros cada una donde se utilizó las siguientes sustancias:</a:t>
            </a:r>
          </a:p>
          <a:p>
            <a:r>
              <a:rPr lang="es-EC" sz="1400" dirty="0" err="1"/>
              <a:t>Induva</a:t>
            </a:r>
            <a:r>
              <a:rPr lang="es-EC" sz="1400" dirty="0"/>
              <a:t> (jabón líquido): 120 cc</a:t>
            </a:r>
          </a:p>
          <a:p>
            <a:r>
              <a:rPr lang="es-EC" sz="1400" dirty="0"/>
              <a:t>Polímero: 300 cc</a:t>
            </a:r>
          </a:p>
          <a:p>
            <a:r>
              <a:rPr lang="es-EC" sz="1400" dirty="0"/>
              <a:t>Cloro: 15 cc</a:t>
            </a:r>
          </a:p>
          <a:p>
            <a:pPr lvl="0"/>
            <a:r>
              <a:rPr lang="es-EC" sz="1400" b="1" dirty="0"/>
              <a:t>Lavado final</a:t>
            </a:r>
            <a:endParaRPr lang="es-EC" sz="1400" dirty="0"/>
          </a:p>
          <a:p>
            <a:r>
              <a:rPr lang="es-EC" sz="1400" dirty="0"/>
              <a:t>Para esta fase se utilizó 1 tina con una capacidad de 40 litros donde se utilizó únicamente cloro a razón de 15 </a:t>
            </a:r>
            <a:r>
              <a:rPr lang="es-EC" sz="1400" dirty="0" err="1"/>
              <a:t>cc.</a:t>
            </a:r>
            <a:endParaRPr lang="es-EC" sz="1400" dirty="0"/>
          </a:p>
          <a:p>
            <a:pPr lvl="0"/>
            <a:r>
              <a:rPr lang="es-EC" sz="1400" b="1" dirty="0"/>
              <a:t>Tratamiento químico</a:t>
            </a:r>
            <a:endParaRPr lang="es-EC" sz="1400" dirty="0"/>
          </a:p>
          <a:p>
            <a:r>
              <a:rPr lang="es-EC" sz="1400" dirty="0"/>
              <a:t>Para esta fase se utilizó 1 tina con una capacidad de 60 litros donde se utilizó las siguientes sustancias:</a:t>
            </a:r>
          </a:p>
          <a:p>
            <a:r>
              <a:rPr lang="es-EC" sz="1400" dirty="0" err="1"/>
              <a:t>Mertec</a:t>
            </a:r>
            <a:r>
              <a:rPr lang="es-EC" sz="1400" dirty="0"/>
              <a:t> (</a:t>
            </a:r>
            <a:r>
              <a:rPr lang="es-EC" sz="1400" dirty="0" err="1"/>
              <a:t>Tiabendazol</a:t>
            </a:r>
            <a:r>
              <a:rPr lang="es-EC" sz="1400" dirty="0"/>
              <a:t>): 160 cc</a:t>
            </a:r>
          </a:p>
          <a:p>
            <a:r>
              <a:rPr lang="es-EC" sz="1400" dirty="0"/>
              <a:t>Polímero: 300 cc</a:t>
            </a:r>
          </a:p>
          <a:p>
            <a:r>
              <a:rPr lang="es-EC" sz="1400" dirty="0" err="1"/>
              <a:t>Satisfar</a:t>
            </a:r>
            <a:r>
              <a:rPr lang="es-EC" sz="1400" dirty="0"/>
              <a:t> (</a:t>
            </a:r>
            <a:r>
              <a:rPr lang="es-EC" sz="1400" dirty="0" err="1"/>
              <a:t>Azoxystrobin</a:t>
            </a:r>
            <a:r>
              <a:rPr lang="es-EC" sz="1400" dirty="0"/>
              <a:t>): 60 g</a:t>
            </a:r>
          </a:p>
          <a:p>
            <a:r>
              <a:rPr lang="es-EC" sz="1400" dirty="0"/>
              <a:t>Cloro: 2 cc</a:t>
            </a:r>
          </a:p>
          <a:p>
            <a:pPr lvl="0"/>
            <a:r>
              <a:rPr lang="es-EC" sz="1400" b="1" dirty="0"/>
              <a:t>Secado</a:t>
            </a:r>
            <a:endParaRPr lang="es-EC" sz="1400" dirty="0"/>
          </a:p>
          <a:p>
            <a:r>
              <a:rPr lang="es-EC" sz="1400" dirty="0"/>
              <a:t>El proceso de secado fue realizado con ayuda de estructuras llamadas “platos” que permiten la correcta aireación de la fruta. </a:t>
            </a:r>
          </a:p>
        </p:txBody>
      </p:sp>
      <p:pic>
        <p:nvPicPr>
          <p:cNvPr id="1945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961484" y="5158073"/>
            <a:ext cx="1705435" cy="158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076056" y="5127969"/>
            <a:ext cx="1655843" cy="1620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16236" y="5158073"/>
            <a:ext cx="2440617" cy="152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948264" y="5127969"/>
            <a:ext cx="1944216" cy="1520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0083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347864" y="908720"/>
            <a:ext cx="5040560" cy="1600438"/>
          </a:xfrm>
          <a:prstGeom prst="rect">
            <a:avLst/>
          </a:prstGeom>
          <a:solidFill>
            <a:schemeClr val="accent6">
              <a:lumMod val="20000"/>
              <a:lumOff val="80000"/>
            </a:schemeClr>
          </a:solidFill>
        </p:spPr>
        <p:txBody>
          <a:bodyPr wrap="square">
            <a:spAutoFit/>
          </a:bodyPr>
          <a:lstStyle/>
          <a:p>
            <a:r>
              <a:rPr lang="es-EC" sz="1400" b="1" dirty="0"/>
              <a:t>Aplicación de tratamientos</a:t>
            </a:r>
          </a:p>
          <a:p>
            <a:r>
              <a:rPr lang="es-EC" sz="1400" dirty="0"/>
              <a:t>Se utilizó un atomizador para cada uno de los tratamientos insumos químicos y biológicos. Las dosis utilizadas fueron  las ya establecidas por la casa comercial de cada producto y teniendo en cuenta el momento de aplicación.</a:t>
            </a:r>
          </a:p>
          <a:p>
            <a:r>
              <a:rPr lang="es-EC" sz="1400" dirty="0"/>
              <a:t>A continuación la descripción de los tratamientos a aplicar en el ensayo. </a:t>
            </a:r>
          </a:p>
        </p:txBody>
      </p:sp>
      <p:sp>
        <p:nvSpPr>
          <p:cNvPr id="6" name="5 Rectángulo"/>
          <p:cNvSpPr/>
          <p:nvPr/>
        </p:nvSpPr>
        <p:spPr>
          <a:xfrm>
            <a:off x="216236" y="0"/>
            <a:ext cx="8927764"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Métodos específicos del experimento</a:t>
            </a:r>
            <a:endParaRPr lang="es-E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7" name="6 Tabla"/>
          <p:cNvGraphicFramePr>
            <a:graphicFrameLocks noGrp="1"/>
          </p:cNvGraphicFramePr>
          <p:nvPr>
            <p:extLst>
              <p:ext uri="{D42A27DB-BD31-4B8C-83A1-F6EECF244321}">
                <p14:modId xmlns:p14="http://schemas.microsoft.com/office/powerpoint/2010/main" val="2683331563"/>
              </p:ext>
            </p:extLst>
          </p:nvPr>
        </p:nvGraphicFramePr>
        <p:xfrm>
          <a:off x="3491880" y="3416300"/>
          <a:ext cx="5488940" cy="1276350"/>
        </p:xfrm>
        <a:graphic>
          <a:graphicData uri="http://schemas.openxmlformats.org/drawingml/2006/table">
            <a:tbl>
              <a:tblPr firstRow="1" firstCol="1" bandRow="1">
                <a:tableStyleId>{C083E6E3-FA7D-4D7B-A595-EF9225AFEA82}</a:tableStyleId>
              </a:tblPr>
              <a:tblGrid>
                <a:gridCol w="1829435">
                  <a:extLst>
                    <a:ext uri="{9D8B030D-6E8A-4147-A177-3AD203B41FA5}">
                      <a16:colId xmlns:a16="http://schemas.microsoft.com/office/drawing/2014/main" val="20000"/>
                    </a:ext>
                  </a:extLst>
                </a:gridCol>
                <a:gridCol w="1829435">
                  <a:extLst>
                    <a:ext uri="{9D8B030D-6E8A-4147-A177-3AD203B41FA5}">
                      <a16:colId xmlns:a16="http://schemas.microsoft.com/office/drawing/2014/main" val="20001"/>
                    </a:ext>
                  </a:extLst>
                </a:gridCol>
                <a:gridCol w="1830070">
                  <a:extLst>
                    <a:ext uri="{9D8B030D-6E8A-4147-A177-3AD203B41FA5}">
                      <a16:colId xmlns:a16="http://schemas.microsoft.com/office/drawing/2014/main" val="20002"/>
                    </a:ext>
                  </a:extLst>
                </a:gridCol>
              </a:tblGrid>
              <a:tr h="0">
                <a:tc>
                  <a:txBody>
                    <a:bodyPr/>
                    <a:lstStyle/>
                    <a:p>
                      <a:pPr algn="just">
                        <a:lnSpc>
                          <a:spcPct val="115000"/>
                        </a:lnSpc>
                        <a:spcAft>
                          <a:spcPts val="0"/>
                        </a:spcAft>
                      </a:pPr>
                      <a:r>
                        <a:rPr lang="es-EC" sz="1100" dirty="0">
                          <a:effectLst/>
                        </a:rPr>
                        <a:t>Producto comercial</a:t>
                      </a:r>
                      <a:endParaRPr lang="es-EC" sz="1200" dirty="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C" sz="1100">
                          <a:effectLst/>
                        </a:rPr>
                        <a:t>Ingrediente activo</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C" sz="1100" dirty="0">
                          <a:effectLst/>
                        </a:rPr>
                        <a:t>Dosis</a:t>
                      </a:r>
                      <a:endParaRPr lang="es-EC" sz="12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lnSpc>
                          <a:spcPct val="115000"/>
                        </a:lnSpc>
                        <a:spcAft>
                          <a:spcPts val="0"/>
                        </a:spcAft>
                      </a:pPr>
                      <a:r>
                        <a:rPr lang="es-EC" sz="1100">
                          <a:effectLst/>
                        </a:rPr>
                        <a:t>TrichoMet</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C" sz="1100">
                          <a:effectLst/>
                        </a:rPr>
                        <a:t>Metabolitos de Hongos del género Trichoderma</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C" sz="1100">
                          <a:effectLst/>
                        </a:rPr>
                        <a:t>3 l/ha</a:t>
                      </a:r>
                      <a:endParaRPr lang="es-EC" sz="1200">
                        <a:effectLst/>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algn="just">
                        <a:lnSpc>
                          <a:spcPct val="115000"/>
                        </a:lnSpc>
                        <a:spcAft>
                          <a:spcPts val="0"/>
                        </a:spcAft>
                      </a:pPr>
                      <a:r>
                        <a:rPr lang="es-EC" sz="1100">
                          <a:effectLst/>
                        </a:rPr>
                        <a:t>Rhapsody</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C" sz="1100">
                          <a:effectLst/>
                        </a:rPr>
                        <a:t>Bacillus subtilis</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C" sz="1100">
                          <a:effectLst/>
                        </a:rPr>
                        <a:t>3 l/ha</a:t>
                      </a:r>
                      <a:endParaRPr lang="es-EC" sz="1200">
                        <a:effectLst/>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r h="0">
                <a:tc>
                  <a:txBody>
                    <a:bodyPr/>
                    <a:lstStyle/>
                    <a:p>
                      <a:pPr algn="just">
                        <a:lnSpc>
                          <a:spcPct val="115000"/>
                        </a:lnSpc>
                        <a:spcAft>
                          <a:spcPts val="0"/>
                        </a:spcAft>
                      </a:pPr>
                      <a:r>
                        <a:rPr lang="es-EC" sz="1100">
                          <a:effectLst/>
                        </a:rPr>
                        <a:t>Barrier</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C" sz="1100">
                          <a:effectLst/>
                        </a:rPr>
                        <a:t>Silicio + Calcio</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C" sz="1100">
                          <a:effectLst/>
                        </a:rPr>
                        <a:t>1,5 l/ha</a:t>
                      </a:r>
                      <a:endParaRPr lang="es-EC" sz="1200">
                        <a:effectLst/>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r h="0">
                <a:tc>
                  <a:txBody>
                    <a:bodyPr/>
                    <a:lstStyle/>
                    <a:p>
                      <a:pPr algn="just">
                        <a:lnSpc>
                          <a:spcPct val="115000"/>
                        </a:lnSpc>
                        <a:spcAft>
                          <a:spcPts val="0"/>
                        </a:spcAft>
                      </a:pPr>
                      <a:r>
                        <a:rPr lang="es-EC" sz="1100">
                          <a:effectLst/>
                        </a:rPr>
                        <a:t>Cufender</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C" sz="1100">
                          <a:effectLst/>
                        </a:rPr>
                        <a:t>Sulfato de Cobre</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C" sz="1100">
                          <a:effectLst/>
                        </a:rPr>
                        <a:t>2 l/ha</a:t>
                      </a:r>
                      <a:endParaRPr lang="es-EC" sz="1200">
                        <a:effectLst/>
                        <a:latin typeface="Times New Roman"/>
                        <a:ea typeface="Calibri"/>
                        <a:cs typeface="Times New Roman"/>
                      </a:endParaRPr>
                    </a:p>
                  </a:txBody>
                  <a:tcPr marL="68580" marR="68580" marT="0" marB="0"/>
                </a:tc>
                <a:extLst>
                  <a:ext uri="{0D108BD9-81ED-4DB2-BD59-A6C34878D82A}">
                    <a16:rowId xmlns:a16="http://schemas.microsoft.com/office/drawing/2014/main" val="10004"/>
                  </a:ext>
                </a:extLst>
              </a:tr>
              <a:tr h="0">
                <a:tc>
                  <a:txBody>
                    <a:bodyPr/>
                    <a:lstStyle/>
                    <a:p>
                      <a:pPr algn="just">
                        <a:lnSpc>
                          <a:spcPct val="115000"/>
                        </a:lnSpc>
                        <a:spcAft>
                          <a:spcPts val="0"/>
                        </a:spcAft>
                      </a:pPr>
                      <a:r>
                        <a:rPr lang="es-EC" sz="1100">
                          <a:effectLst/>
                        </a:rPr>
                        <a:t>Score</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C" sz="1100">
                          <a:effectLst/>
                        </a:rPr>
                        <a:t>Difenoconazole</a:t>
                      </a:r>
                      <a:endParaRPr lang="es-EC" sz="1200">
                        <a:effectLst/>
                        <a:latin typeface="Times New Roman"/>
                        <a:ea typeface="Calibri"/>
                        <a:cs typeface="Times New Roman"/>
                      </a:endParaRPr>
                    </a:p>
                  </a:txBody>
                  <a:tcPr marL="68580" marR="68580" marT="0" marB="0"/>
                </a:tc>
                <a:tc>
                  <a:txBody>
                    <a:bodyPr/>
                    <a:lstStyle/>
                    <a:p>
                      <a:pPr marL="342900" lvl="0" indent="-342900" algn="just">
                        <a:lnSpc>
                          <a:spcPct val="115000"/>
                        </a:lnSpc>
                        <a:spcAft>
                          <a:spcPts val="0"/>
                        </a:spcAft>
                        <a:buFont typeface="+mj-lt"/>
                        <a:buAutoNum type="arabicPeriod"/>
                      </a:pPr>
                      <a:r>
                        <a:rPr lang="es-EC" sz="1100" dirty="0">
                          <a:effectLst/>
                        </a:rPr>
                        <a:t>l/ha</a:t>
                      </a:r>
                      <a:endParaRPr lang="es-EC" sz="12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8" name="Rectangle 1"/>
          <p:cNvSpPr>
            <a:spLocks noChangeArrowheads="1"/>
          </p:cNvSpPr>
          <p:nvPr/>
        </p:nvSpPr>
        <p:spPr bwMode="auto">
          <a:xfrm>
            <a:off x="2195736" y="31877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168" tIns="914112" rIns="914112" bIns="91411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Tabla 7</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100" b="0" i="1" u="none" strike="noStrike" cap="none" normalizeH="0" baseline="0" dirty="0" smtClean="0" bmk="_Toc67435539">
                <a:ln>
                  <a:noFill/>
                </a:ln>
                <a:solidFill>
                  <a:schemeClr val="tx1"/>
                </a:solidFill>
                <a:effectLst/>
                <a:latin typeface="Calibri" pitchFamily="34" charset="0"/>
                <a:ea typeface="Calibri" pitchFamily="34" charset="0"/>
                <a:cs typeface="Calibri" pitchFamily="34" charset="0"/>
              </a:rPr>
              <a:t>Descripción de tratamientos a aplicar.</a:t>
            </a:r>
            <a:endParaRPr kumimoji="0" lang="es-EC" sz="1100" b="1" i="0" u="none" strike="noStrike" cap="none" normalizeH="0" baseline="0" dirty="0" smtClean="0">
              <a:ln>
                <a:noFill/>
              </a:ln>
              <a:solidFill>
                <a:srgbClr val="4F81BD"/>
              </a:solidFill>
              <a:effectLst/>
              <a:latin typeface="Calibri" pitchFamily="34" charset="0"/>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100" b="1" i="0" u="none" strike="noStrike" cap="none" normalizeH="0" baseline="0" dirty="0" smtClean="0">
                <a:ln>
                  <a:noFill/>
                </a:ln>
                <a:solidFill>
                  <a:srgbClr val="4F81BD"/>
                </a:solidFill>
                <a:effectLst/>
                <a:latin typeface="Calibri" pitchFamily="34" charset="0"/>
                <a:ea typeface="Times New Roman" pitchFamily="18" charset="0"/>
                <a:cs typeface="Calibri" pitchFamily="34" charset="0"/>
              </a:rPr>
              <a:t/>
            </a:r>
            <a:br>
              <a:rPr kumimoji="0" lang="es-EC" sz="1100" b="1" i="0" u="none" strike="noStrike" cap="none" normalizeH="0" baseline="0" dirty="0" smtClean="0">
                <a:ln>
                  <a:noFill/>
                </a:ln>
                <a:solidFill>
                  <a:srgbClr val="4F81BD"/>
                </a:solidFill>
                <a:effectLst/>
                <a:latin typeface="Calibri" pitchFamily="34" charset="0"/>
                <a:ea typeface="Times New Roman" pitchFamily="18" charset="0"/>
                <a:cs typeface="Calibri" pitchFamily="34" charset="0"/>
              </a:rPr>
            </a:b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8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4013" y="752060"/>
            <a:ext cx="2169630" cy="28928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7467" y="3789040"/>
            <a:ext cx="2060946" cy="2747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5400000">
            <a:off x="5121665" y="4353507"/>
            <a:ext cx="1887726" cy="2775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1958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0" name="Google Shape;150;p19"/>
          <p:cNvSpPr txBox="1">
            <a:spLocks noGrp="1"/>
          </p:cNvSpPr>
          <p:nvPr>
            <p:ph type="sldNum" idx="12"/>
          </p:nvPr>
        </p:nvSpPr>
        <p:spPr>
          <a:xfrm>
            <a:off x="76209" y="6333135"/>
            <a:ext cx="548700" cy="52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12</a:t>
            </a:fld>
            <a:endParaRPr/>
          </a:p>
        </p:txBody>
      </p:sp>
      <p:pic>
        <p:nvPicPr>
          <p:cNvPr id="6" name="Google Shape;119;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2909692">
            <a:off x="1343191" y="3437277"/>
            <a:ext cx="1047031" cy="1848572"/>
          </a:xfrm>
          <a:custGeom>
            <a:avLst/>
            <a:gdLst/>
            <a:ahLst/>
            <a:cxnLst/>
            <a:rect l="l" t="t" r="r" b="b"/>
            <a:pathLst>
              <a:path w="17426" h="21367" extrusionOk="0">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7" name="6 Rectángulo"/>
          <p:cNvSpPr/>
          <p:nvPr/>
        </p:nvSpPr>
        <p:spPr>
          <a:xfrm>
            <a:off x="3779912" y="312738"/>
            <a:ext cx="4389536"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Variables evaluadas</a:t>
            </a:r>
            <a:endParaRPr lang="es-E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1 Rectángulo"/>
          <p:cNvSpPr/>
          <p:nvPr/>
        </p:nvSpPr>
        <p:spPr>
          <a:xfrm>
            <a:off x="2374280" y="1736543"/>
            <a:ext cx="3600400" cy="307777"/>
          </a:xfrm>
          <a:prstGeom prst="rect">
            <a:avLst/>
          </a:prstGeom>
        </p:spPr>
        <p:txBody>
          <a:bodyPr wrap="square">
            <a:spAutoFit/>
          </a:bodyPr>
          <a:lstStyle/>
          <a:p>
            <a:r>
              <a:rPr lang="es-EC" sz="1400" b="1" dirty="0"/>
              <a:t>Dedos afectados por  </a:t>
            </a:r>
            <a:r>
              <a:rPr lang="es-EC" sz="1400" i="1" dirty="0" err="1"/>
              <a:t>Verticillium</a:t>
            </a:r>
            <a:r>
              <a:rPr lang="es-EC" sz="1400" i="1" dirty="0"/>
              <a:t> </a:t>
            </a:r>
            <a:r>
              <a:rPr lang="es-EC" sz="1400" i="1" dirty="0" err="1"/>
              <a:t>theobromae</a:t>
            </a:r>
            <a:r>
              <a:rPr lang="es-EC" sz="1400" b="1" dirty="0"/>
              <a:t>  </a:t>
            </a:r>
          </a:p>
        </p:txBody>
      </p:sp>
      <mc:AlternateContent xmlns:mc="http://schemas.openxmlformats.org/markup-compatibility/2006" xmlns:a14="http://schemas.microsoft.com/office/drawing/2010/main">
        <mc:Choice Requires="a14">
          <p:sp>
            <p:nvSpPr>
              <p:cNvPr id="3" name="2 Rectángulo"/>
              <p:cNvSpPr/>
              <p:nvPr/>
            </p:nvSpPr>
            <p:spPr>
              <a:xfrm>
                <a:off x="2239392" y="2227202"/>
                <a:ext cx="3870176" cy="50276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400" i="1">
                          <a:latin typeface="Cambria Math" panose="02040503050406030204" pitchFamily="18" charset="0"/>
                        </a:rPr>
                        <m:t>𝐼𝑀</m:t>
                      </m:r>
                      <m:r>
                        <a:rPr lang="es-EC" sz="1400">
                          <a:latin typeface="Cambria Math" panose="02040503050406030204" pitchFamily="18" charset="0"/>
                        </a:rPr>
                        <m:t>=</m:t>
                      </m:r>
                      <m:f>
                        <m:fPr>
                          <m:ctrlPr>
                            <a:rPr lang="es-EC" sz="1400" i="1">
                              <a:latin typeface="Cambria Math" panose="02040503050406030204" pitchFamily="18" charset="0"/>
                            </a:rPr>
                          </m:ctrlPr>
                        </m:fPr>
                        <m:num>
                          <m:r>
                            <a:rPr lang="es-EC" sz="1400" i="1">
                              <a:latin typeface="Cambria Math" panose="02040503050406030204" pitchFamily="18" charset="0"/>
                            </a:rPr>
                            <m:t>𝑁</m:t>
                          </m:r>
                          <m:r>
                            <a:rPr lang="es-EC" sz="1400">
                              <a:latin typeface="Cambria Math" panose="02040503050406030204" pitchFamily="18" charset="0"/>
                            </a:rPr>
                            <m:t>ú</m:t>
                          </m:r>
                          <m:r>
                            <a:rPr lang="es-EC" sz="1400" i="1">
                              <a:latin typeface="Cambria Math" panose="02040503050406030204" pitchFamily="18" charset="0"/>
                            </a:rPr>
                            <m:t>𝑚𝑒𝑟𝑜</m:t>
                          </m:r>
                          <m:r>
                            <a:rPr lang="es-EC" sz="1400">
                              <a:latin typeface="Cambria Math" panose="02040503050406030204" pitchFamily="18" charset="0"/>
                            </a:rPr>
                            <m:t> </m:t>
                          </m:r>
                          <m:r>
                            <a:rPr lang="es-EC" sz="1400" i="1">
                              <a:latin typeface="Cambria Math" panose="02040503050406030204" pitchFamily="18" charset="0"/>
                            </a:rPr>
                            <m:t>𝑑𝑒</m:t>
                          </m:r>
                          <m:r>
                            <a:rPr lang="es-EC" sz="1400">
                              <a:latin typeface="Cambria Math" panose="02040503050406030204" pitchFamily="18" charset="0"/>
                            </a:rPr>
                            <m:t> </m:t>
                          </m:r>
                          <m:r>
                            <a:rPr lang="es-EC" sz="1400" i="1">
                              <a:latin typeface="Cambria Math" panose="02040503050406030204" pitchFamily="18" charset="0"/>
                            </a:rPr>
                            <m:t>𝑑𝑒𝑑𝑜𝑠</m:t>
                          </m:r>
                          <m:r>
                            <a:rPr lang="es-EC" sz="1400">
                              <a:latin typeface="Cambria Math" panose="02040503050406030204" pitchFamily="18" charset="0"/>
                            </a:rPr>
                            <m:t> </m:t>
                          </m:r>
                          <m:r>
                            <a:rPr lang="es-EC" sz="1400" i="1">
                              <a:latin typeface="Cambria Math" panose="02040503050406030204" pitchFamily="18" charset="0"/>
                            </a:rPr>
                            <m:t>𝑎𝑓𝑒𝑐𝑡𝑎𝑑𝑜𝑠</m:t>
                          </m:r>
                          <m:r>
                            <a:rPr lang="es-EC" sz="1400">
                              <a:latin typeface="Cambria Math" panose="02040503050406030204" pitchFamily="18" charset="0"/>
                            </a:rPr>
                            <m:t> (</m:t>
                          </m:r>
                          <m:r>
                            <a:rPr lang="es-EC" sz="1400" i="1">
                              <a:latin typeface="Cambria Math" panose="02040503050406030204" pitchFamily="18" charset="0"/>
                            </a:rPr>
                            <m:t>𝑚</m:t>
                          </m:r>
                          <m:r>
                            <a:rPr lang="es-EC" sz="1400">
                              <a:latin typeface="Cambria Math" panose="02040503050406030204" pitchFamily="18" charset="0"/>
                            </a:rPr>
                            <m:t>)</m:t>
                          </m:r>
                        </m:num>
                        <m:den>
                          <m:r>
                            <a:rPr lang="es-EC" sz="1400" i="1">
                              <a:latin typeface="Cambria Math" panose="02040503050406030204" pitchFamily="18" charset="0"/>
                            </a:rPr>
                            <m:t>𝑁</m:t>
                          </m:r>
                          <m:r>
                            <a:rPr lang="es-EC" sz="1400">
                              <a:latin typeface="Cambria Math" panose="02040503050406030204" pitchFamily="18" charset="0"/>
                            </a:rPr>
                            <m:t>ú</m:t>
                          </m:r>
                          <m:r>
                            <a:rPr lang="es-EC" sz="1400" i="1">
                              <a:latin typeface="Cambria Math" panose="02040503050406030204" pitchFamily="18" charset="0"/>
                            </a:rPr>
                            <m:t>𝑚𝑒𝑟𝑜</m:t>
                          </m:r>
                          <m:r>
                            <a:rPr lang="es-EC" sz="1400">
                              <a:latin typeface="Cambria Math" panose="02040503050406030204" pitchFamily="18" charset="0"/>
                            </a:rPr>
                            <m:t> </m:t>
                          </m:r>
                          <m:r>
                            <a:rPr lang="es-EC" sz="1400" i="1">
                              <a:latin typeface="Cambria Math" panose="02040503050406030204" pitchFamily="18" charset="0"/>
                            </a:rPr>
                            <m:t>𝑡𝑜𝑡𝑎𝑙</m:t>
                          </m:r>
                          <m:r>
                            <a:rPr lang="es-EC" sz="1400">
                              <a:latin typeface="Cambria Math" panose="02040503050406030204" pitchFamily="18" charset="0"/>
                            </a:rPr>
                            <m:t> </m:t>
                          </m:r>
                          <m:r>
                            <a:rPr lang="es-EC" sz="1400" i="1">
                              <a:latin typeface="Cambria Math" panose="02040503050406030204" pitchFamily="18" charset="0"/>
                            </a:rPr>
                            <m:t>𝑑𝑒</m:t>
                          </m:r>
                          <m:r>
                            <a:rPr lang="es-EC" sz="1400">
                              <a:latin typeface="Cambria Math" panose="02040503050406030204" pitchFamily="18" charset="0"/>
                            </a:rPr>
                            <m:t> </m:t>
                          </m:r>
                          <m:r>
                            <a:rPr lang="es-EC" sz="1400" i="1">
                              <a:latin typeface="Cambria Math" panose="02040503050406030204" pitchFamily="18" charset="0"/>
                            </a:rPr>
                            <m:t>𝑑𝑒𝑑𝑜𝑠</m:t>
                          </m:r>
                          <m:r>
                            <a:rPr lang="es-EC" sz="1400">
                              <a:latin typeface="Cambria Math" panose="02040503050406030204" pitchFamily="18" charset="0"/>
                            </a:rPr>
                            <m:t> </m:t>
                          </m:r>
                          <m:r>
                            <a:rPr lang="es-EC" sz="1400" i="1">
                              <a:latin typeface="Cambria Math" panose="02040503050406030204" pitchFamily="18" charset="0"/>
                            </a:rPr>
                            <m:t>𝑒𝑣𝑎𝑙𝑢𝑎𝑑𝑜𝑠</m:t>
                          </m:r>
                        </m:den>
                      </m:f>
                      <m:r>
                        <a:rPr lang="es-EC" sz="1400" i="1">
                          <a:latin typeface="Cambria Math" panose="02040503050406030204" pitchFamily="18" charset="0"/>
                        </a:rPr>
                        <m:t>𝑥</m:t>
                      </m:r>
                      <m:r>
                        <a:rPr lang="es-EC" sz="1400">
                          <a:latin typeface="Cambria Math" panose="02040503050406030204" pitchFamily="18" charset="0"/>
                        </a:rPr>
                        <m:t> 100</m:t>
                      </m:r>
                    </m:oMath>
                  </m:oMathPara>
                </a14:m>
                <a:endParaRPr lang="es-EC" sz="1400" dirty="0"/>
              </a:p>
            </p:txBody>
          </p:sp>
        </mc:Choice>
        <mc:Fallback xmlns="">
          <p:sp>
            <p:nvSpPr>
              <p:cNvPr id="3" name="2 Rectángulo"/>
              <p:cNvSpPr>
                <a:spLocks noRot="1" noChangeAspect="1" noMove="1" noResize="1" noEditPoints="1" noAdjustHandles="1" noChangeArrowheads="1" noChangeShapeType="1" noTextEdit="1"/>
              </p:cNvSpPr>
              <p:nvPr/>
            </p:nvSpPr>
            <p:spPr>
              <a:xfrm>
                <a:off x="2239392" y="2227202"/>
                <a:ext cx="3870176" cy="502766"/>
              </a:xfrm>
              <a:prstGeom prst="rect">
                <a:avLst/>
              </a:prstGeom>
              <a:blipFill rotWithShape="1">
                <a:blip r:embed="rId4"/>
                <a:stretch>
                  <a:fillRect b="-1205"/>
                </a:stretch>
              </a:blipFill>
            </p:spPr>
            <p:txBody>
              <a:bodyPr/>
              <a:lstStyle/>
              <a:p>
                <a:r>
                  <a:rPr lang="es-EC">
                    <a:noFill/>
                  </a:rPr>
                  <a:t> </a:t>
                </a:r>
              </a:p>
            </p:txBody>
          </p:sp>
        </mc:Fallback>
      </mc:AlternateContent>
      <p:sp>
        <p:nvSpPr>
          <p:cNvPr id="13" name="Google Shape;232;p34"/>
          <p:cNvSpPr txBox="1">
            <a:spLocks noGrp="1"/>
          </p:cNvSpPr>
          <p:nvPr>
            <p:ph type="title" idx="4294967295"/>
          </p:nvPr>
        </p:nvSpPr>
        <p:spPr>
          <a:xfrm>
            <a:off x="3951287" y="1039420"/>
            <a:ext cx="797400" cy="6975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chemeClr val="tx2">
                    <a:lumMod val="75000"/>
                  </a:schemeClr>
                </a:solidFill>
                <a:latin typeface="+mj-lt"/>
              </a:rPr>
              <a:t>1</a:t>
            </a:r>
            <a:endParaRPr dirty="0">
              <a:solidFill>
                <a:schemeClr val="tx2">
                  <a:lumMod val="75000"/>
                </a:schemeClr>
              </a:solidFill>
              <a:latin typeface="+mj-lt"/>
            </a:endParaRPr>
          </a:p>
        </p:txBody>
      </p:sp>
      <p:sp>
        <p:nvSpPr>
          <p:cNvPr id="14" name="Google Shape;232;p34"/>
          <p:cNvSpPr txBox="1">
            <a:spLocks noGrp="1"/>
          </p:cNvSpPr>
          <p:nvPr>
            <p:ph type="title" idx="4294967295"/>
          </p:nvPr>
        </p:nvSpPr>
        <p:spPr>
          <a:xfrm>
            <a:off x="4029284" y="3888620"/>
            <a:ext cx="797400" cy="6975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tx2">
                    <a:lumMod val="75000"/>
                  </a:schemeClr>
                </a:solidFill>
              </a:rPr>
              <a:t>2</a:t>
            </a:r>
            <a:endParaRPr dirty="0">
              <a:solidFill>
                <a:schemeClr val="tx2">
                  <a:lumMod val="75000"/>
                </a:schemeClr>
              </a:solidFill>
              <a:latin typeface="+mj-lt"/>
            </a:endParaRPr>
          </a:p>
        </p:txBody>
      </p:sp>
      <mc:AlternateContent xmlns:mc="http://schemas.openxmlformats.org/markup-compatibility/2006" xmlns:a14="http://schemas.microsoft.com/office/drawing/2010/main">
        <mc:Choice Requires="a14">
          <p:sp>
            <p:nvSpPr>
              <p:cNvPr id="4" name="3 Rectángulo"/>
              <p:cNvSpPr/>
              <p:nvPr/>
            </p:nvSpPr>
            <p:spPr>
              <a:xfrm>
                <a:off x="2327519" y="2933267"/>
                <a:ext cx="5256584" cy="954107"/>
              </a:xfrm>
              <a:prstGeom prst="rect">
                <a:avLst/>
              </a:prstGeom>
            </p:spPr>
            <p:txBody>
              <a:bodyPr wrap="square">
                <a:spAutoFit/>
              </a:bodyPr>
              <a:lstStyle/>
              <a:p>
                <a:r>
                  <a:rPr lang="es-EC" sz="1400" dirty="0"/>
                  <a:t>Dónde:</a:t>
                </a:r>
              </a:p>
              <a:p>
                <a14:m>
                  <m:oMath xmlns:m="http://schemas.openxmlformats.org/officeDocument/2006/math">
                    <m:r>
                      <a:rPr lang="es-EC" sz="1400" i="1">
                        <a:latin typeface="Cambria Math" panose="02040503050406030204" pitchFamily="18" charset="0"/>
                      </a:rPr>
                      <m:t>𝐼𝑀</m:t>
                    </m:r>
                    <m:r>
                      <a:rPr lang="es-EC" sz="1400">
                        <a:latin typeface="Cambria Math" panose="02040503050406030204" pitchFamily="18" charset="0"/>
                      </a:rPr>
                      <m:t>=</m:t>
                    </m:r>
                  </m:oMath>
                </a14:m>
                <a:r>
                  <a:rPr lang="es-EC" sz="1400" dirty="0"/>
                  <a:t> Incidencia de </a:t>
                </a:r>
                <a:r>
                  <a:rPr lang="es-EC" sz="1400" dirty="0" err="1"/>
                  <a:t>Verticillium</a:t>
                </a:r>
                <a:r>
                  <a:rPr lang="es-EC" sz="1400" dirty="0"/>
                  <a:t> </a:t>
                </a:r>
                <a:r>
                  <a:rPr lang="es-EC" sz="1400" dirty="0" err="1"/>
                  <a:t>theobromae</a:t>
                </a:r>
                <a:endParaRPr lang="es-EC" sz="1400" dirty="0"/>
              </a:p>
              <a:p>
                <a14:m>
                  <m:oMath xmlns:m="http://schemas.openxmlformats.org/officeDocument/2006/math">
                    <m:r>
                      <a:rPr lang="es-EC" sz="1400" i="1">
                        <a:latin typeface="Cambria Math" panose="02040503050406030204" pitchFamily="18" charset="0"/>
                      </a:rPr>
                      <m:t>𝑚</m:t>
                    </m:r>
                    <m:r>
                      <a:rPr lang="es-EC" sz="1400" i="1">
                        <a:latin typeface="Cambria Math" panose="02040503050406030204" pitchFamily="18" charset="0"/>
                      </a:rPr>
                      <m:t>=</m:t>
                    </m:r>
                  </m:oMath>
                </a14:m>
                <a:r>
                  <a:rPr lang="es-EC" sz="1400" dirty="0"/>
                  <a:t> Número de dedos afectados con </a:t>
                </a:r>
                <a:r>
                  <a:rPr lang="es-EC" sz="1400" i="1" dirty="0" err="1"/>
                  <a:t>Verticillium</a:t>
                </a:r>
                <a:r>
                  <a:rPr lang="es-EC" sz="1400" i="1" dirty="0"/>
                  <a:t> </a:t>
                </a:r>
                <a:r>
                  <a:rPr lang="es-EC" sz="1400" i="1" dirty="0" err="1"/>
                  <a:t>theobromae</a:t>
                </a:r>
                <a:endParaRPr lang="es-EC" sz="1400" dirty="0"/>
              </a:p>
              <a:p>
                <a14:m>
                  <m:oMath xmlns:m="http://schemas.openxmlformats.org/officeDocument/2006/math">
                    <m:r>
                      <a:rPr lang="es-EC" sz="1400" i="1">
                        <a:latin typeface="Cambria Math" panose="02040503050406030204" pitchFamily="18" charset="0"/>
                      </a:rPr>
                      <m:t>𝑁</m:t>
                    </m:r>
                    <m:r>
                      <a:rPr lang="es-EC" sz="1400" i="1">
                        <a:latin typeface="Cambria Math" panose="02040503050406030204" pitchFamily="18" charset="0"/>
                      </a:rPr>
                      <m:t>=</m:t>
                    </m:r>
                  </m:oMath>
                </a14:m>
                <a:r>
                  <a:rPr lang="es-EC" sz="1400" dirty="0"/>
                  <a:t> Número total de dedos evaluados</a:t>
                </a:r>
              </a:p>
            </p:txBody>
          </p:sp>
        </mc:Choice>
        <mc:Fallback xmlns="">
          <p:sp>
            <p:nvSpPr>
              <p:cNvPr id="4" name="3 Rectángulo"/>
              <p:cNvSpPr>
                <a:spLocks noRot="1" noChangeAspect="1" noMove="1" noResize="1" noEditPoints="1" noAdjustHandles="1" noChangeArrowheads="1" noChangeShapeType="1" noTextEdit="1"/>
              </p:cNvSpPr>
              <p:nvPr/>
            </p:nvSpPr>
            <p:spPr>
              <a:xfrm>
                <a:off x="2327519" y="2933267"/>
                <a:ext cx="5256584" cy="954107"/>
              </a:xfrm>
              <a:prstGeom prst="rect">
                <a:avLst/>
              </a:prstGeom>
              <a:blipFill rotWithShape="1">
                <a:blip r:embed="rId5"/>
                <a:stretch>
                  <a:fillRect l="-348" t="-637" b="-5096"/>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2123728" y="4576143"/>
                <a:ext cx="5482596" cy="2010872"/>
              </a:xfrm>
              <a:prstGeom prst="rect">
                <a:avLst/>
              </a:prstGeom>
            </p:spPr>
            <p:txBody>
              <a:bodyPr wrap="square">
                <a:spAutoFit/>
              </a:bodyPr>
              <a:lstStyle/>
              <a:p>
                <a:r>
                  <a:rPr lang="es-EC" sz="1400" b="1" dirty="0"/>
                  <a:t>Porcentaje de racimos </a:t>
                </a:r>
                <a:r>
                  <a:rPr lang="es-EC" sz="1400" b="1" dirty="0" smtClean="0"/>
                  <a:t>afectados</a:t>
                </a:r>
              </a:p>
              <a:p>
                <a:endParaRPr lang="es-EC" sz="1400" b="1" dirty="0"/>
              </a:p>
              <a:p>
                <a:endParaRPr lang="es-EC" sz="1400" b="1" dirty="0"/>
              </a:p>
              <a:p>
                <a:pPr/>
                <a14:m>
                  <m:oMathPara xmlns:m="http://schemas.openxmlformats.org/officeDocument/2006/math">
                    <m:oMathParaPr>
                      <m:jc m:val="centerGroup"/>
                    </m:oMathParaPr>
                    <m:oMath xmlns:m="http://schemas.openxmlformats.org/officeDocument/2006/math">
                      <m:r>
                        <a:rPr lang="es-EC" sz="1400" i="1">
                          <a:latin typeface="Cambria Math" panose="02040503050406030204" pitchFamily="18" charset="0"/>
                        </a:rPr>
                        <m:t>𝐼𝑀</m:t>
                      </m:r>
                      <m:r>
                        <a:rPr lang="es-EC" sz="1400">
                          <a:latin typeface="Cambria Math" panose="02040503050406030204" pitchFamily="18" charset="0"/>
                        </a:rPr>
                        <m:t>=</m:t>
                      </m:r>
                      <m:f>
                        <m:fPr>
                          <m:ctrlPr>
                            <a:rPr lang="es-EC" sz="1400" i="1">
                              <a:latin typeface="Cambria Math" panose="02040503050406030204" pitchFamily="18" charset="0"/>
                            </a:rPr>
                          </m:ctrlPr>
                        </m:fPr>
                        <m:num>
                          <m:r>
                            <a:rPr lang="es-EC" sz="1400" i="1">
                              <a:latin typeface="Cambria Math" panose="02040503050406030204" pitchFamily="18" charset="0"/>
                            </a:rPr>
                            <m:t>𝑁</m:t>
                          </m:r>
                          <m:r>
                            <a:rPr lang="es-EC" sz="1400">
                              <a:latin typeface="Cambria Math" panose="02040503050406030204" pitchFamily="18" charset="0"/>
                            </a:rPr>
                            <m:t>ú</m:t>
                          </m:r>
                          <m:r>
                            <a:rPr lang="es-EC" sz="1400" i="1">
                              <a:latin typeface="Cambria Math" panose="02040503050406030204" pitchFamily="18" charset="0"/>
                            </a:rPr>
                            <m:t>𝑚𝑒𝑟𝑜</m:t>
                          </m:r>
                          <m:r>
                            <a:rPr lang="es-EC" sz="1400">
                              <a:latin typeface="Cambria Math" panose="02040503050406030204" pitchFamily="18" charset="0"/>
                            </a:rPr>
                            <m:t> </m:t>
                          </m:r>
                          <m:r>
                            <a:rPr lang="es-EC" sz="1400" i="1">
                              <a:latin typeface="Cambria Math" panose="02040503050406030204" pitchFamily="18" charset="0"/>
                            </a:rPr>
                            <m:t>𝑑𝑒</m:t>
                          </m:r>
                          <m:r>
                            <a:rPr lang="es-EC" sz="1400">
                              <a:latin typeface="Cambria Math" panose="02040503050406030204" pitchFamily="18" charset="0"/>
                            </a:rPr>
                            <m:t> </m:t>
                          </m:r>
                          <m:r>
                            <a:rPr lang="es-EC" sz="1400" i="1">
                              <a:latin typeface="Cambria Math" panose="02040503050406030204" pitchFamily="18" charset="0"/>
                            </a:rPr>
                            <m:t>𝑟𝑎𝑐𝑖𝑚𝑜𝑠</m:t>
                          </m:r>
                          <m:r>
                            <a:rPr lang="es-EC" sz="1400">
                              <a:latin typeface="Cambria Math" panose="02040503050406030204" pitchFamily="18" charset="0"/>
                            </a:rPr>
                            <m:t> </m:t>
                          </m:r>
                          <m:r>
                            <a:rPr lang="es-EC" sz="1400" i="1">
                              <a:latin typeface="Cambria Math" panose="02040503050406030204" pitchFamily="18" charset="0"/>
                            </a:rPr>
                            <m:t>𝑎𝑓𝑒𝑐𝑡𝑎𝑑𝑜𝑠</m:t>
                          </m:r>
                          <m:r>
                            <a:rPr lang="es-EC" sz="1400">
                              <a:latin typeface="Cambria Math" panose="02040503050406030204" pitchFamily="18" charset="0"/>
                            </a:rPr>
                            <m:t> (</m:t>
                          </m:r>
                          <m:r>
                            <a:rPr lang="es-EC" sz="1400" i="1">
                              <a:latin typeface="Cambria Math" panose="02040503050406030204" pitchFamily="18" charset="0"/>
                            </a:rPr>
                            <m:t>𝑚</m:t>
                          </m:r>
                          <m:r>
                            <a:rPr lang="es-EC" sz="1400">
                              <a:latin typeface="Cambria Math" panose="02040503050406030204" pitchFamily="18" charset="0"/>
                            </a:rPr>
                            <m:t>)</m:t>
                          </m:r>
                        </m:num>
                        <m:den>
                          <m:r>
                            <a:rPr lang="es-EC" sz="1400" i="1">
                              <a:latin typeface="Cambria Math" panose="02040503050406030204" pitchFamily="18" charset="0"/>
                            </a:rPr>
                            <m:t>𝑁</m:t>
                          </m:r>
                          <m:r>
                            <a:rPr lang="es-EC" sz="1400">
                              <a:latin typeface="Cambria Math" panose="02040503050406030204" pitchFamily="18" charset="0"/>
                            </a:rPr>
                            <m:t>ú</m:t>
                          </m:r>
                          <m:r>
                            <a:rPr lang="es-EC" sz="1400" i="1">
                              <a:latin typeface="Cambria Math" panose="02040503050406030204" pitchFamily="18" charset="0"/>
                            </a:rPr>
                            <m:t>𝑚𝑒𝑟𝑜</m:t>
                          </m:r>
                          <m:r>
                            <a:rPr lang="es-EC" sz="1400">
                              <a:latin typeface="Cambria Math" panose="02040503050406030204" pitchFamily="18" charset="0"/>
                            </a:rPr>
                            <m:t> </m:t>
                          </m:r>
                          <m:r>
                            <a:rPr lang="es-EC" sz="1400" i="1">
                              <a:latin typeface="Cambria Math" panose="02040503050406030204" pitchFamily="18" charset="0"/>
                            </a:rPr>
                            <m:t>𝑡𝑜𝑡𝑎𝑙</m:t>
                          </m:r>
                          <m:r>
                            <a:rPr lang="es-EC" sz="1400">
                              <a:latin typeface="Cambria Math" panose="02040503050406030204" pitchFamily="18" charset="0"/>
                            </a:rPr>
                            <m:t> </m:t>
                          </m:r>
                          <m:r>
                            <a:rPr lang="es-EC" sz="1400" i="1">
                              <a:latin typeface="Cambria Math" panose="02040503050406030204" pitchFamily="18" charset="0"/>
                            </a:rPr>
                            <m:t>𝑑𝑒</m:t>
                          </m:r>
                          <m:r>
                            <a:rPr lang="es-EC" sz="1400">
                              <a:latin typeface="Cambria Math" panose="02040503050406030204" pitchFamily="18" charset="0"/>
                            </a:rPr>
                            <m:t> </m:t>
                          </m:r>
                          <m:r>
                            <a:rPr lang="es-EC" sz="1400" i="1">
                              <a:latin typeface="Cambria Math" panose="02040503050406030204" pitchFamily="18" charset="0"/>
                            </a:rPr>
                            <m:t>𝑟𝑎𝑐𝑖𝑚𝑜𝑠</m:t>
                          </m:r>
                          <m:r>
                            <a:rPr lang="es-EC" sz="1400">
                              <a:latin typeface="Cambria Math" panose="02040503050406030204" pitchFamily="18" charset="0"/>
                            </a:rPr>
                            <m:t> </m:t>
                          </m:r>
                          <m:r>
                            <a:rPr lang="es-EC" sz="1400" i="1">
                              <a:latin typeface="Cambria Math" panose="02040503050406030204" pitchFamily="18" charset="0"/>
                            </a:rPr>
                            <m:t>𝑒𝑣𝑎𝑙𝑢𝑎𝑑𝑜𝑠</m:t>
                          </m:r>
                        </m:den>
                      </m:f>
                      <m:r>
                        <a:rPr lang="es-EC" sz="1400" i="1">
                          <a:latin typeface="Cambria Math" panose="02040503050406030204" pitchFamily="18" charset="0"/>
                        </a:rPr>
                        <m:t>𝑥</m:t>
                      </m:r>
                      <m:r>
                        <a:rPr lang="es-EC" sz="1400">
                          <a:latin typeface="Cambria Math" panose="02040503050406030204" pitchFamily="18" charset="0"/>
                        </a:rPr>
                        <m:t> 100</m:t>
                      </m:r>
                    </m:oMath>
                  </m:oMathPara>
                </a14:m>
                <a:endParaRPr lang="es-EC" sz="1400" dirty="0"/>
              </a:p>
              <a:p>
                <a:r>
                  <a:rPr lang="es-EC" sz="1400" dirty="0"/>
                  <a:t>Dónde:</a:t>
                </a:r>
              </a:p>
              <a:p>
                <a14:m>
                  <m:oMath xmlns:m="http://schemas.openxmlformats.org/officeDocument/2006/math">
                    <m:r>
                      <a:rPr lang="es-EC" sz="1400" i="1">
                        <a:latin typeface="Cambria Math" panose="02040503050406030204" pitchFamily="18" charset="0"/>
                      </a:rPr>
                      <m:t>𝐼𝑀</m:t>
                    </m:r>
                    <m:r>
                      <a:rPr lang="es-EC" sz="1400">
                        <a:latin typeface="Cambria Math" panose="02040503050406030204" pitchFamily="18" charset="0"/>
                      </a:rPr>
                      <m:t>=</m:t>
                    </m:r>
                  </m:oMath>
                </a14:m>
                <a:r>
                  <a:rPr lang="es-EC" sz="1400" dirty="0"/>
                  <a:t> Incidencia de </a:t>
                </a:r>
                <a:r>
                  <a:rPr lang="es-EC" sz="1400" dirty="0" err="1"/>
                  <a:t>Verticillium</a:t>
                </a:r>
                <a:r>
                  <a:rPr lang="es-EC" sz="1400" dirty="0"/>
                  <a:t> </a:t>
                </a:r>
                <a:r>
                  <a:rPr lang="es-EC" sz="1400" dirty="0" err="1"/>
                  <a:t>theobromae</a:t>
                </a:r>
                <a:endParaRPr lang="es-EC" sz="1400" dirty="0"/>
              </a:p>
              <a:p>
                <a14:m>
                  <m:oMath xmlns:m="http://schemas.openxmlformats.org/officeDocument/2006/math">
                    <m:r>
                      <a:rPr lang="es-EC" sz="1400" i="1">
                        <a:latin typeface="Cambria Math" panose="02040503050406030204" pitchFamily="18" charset="0"/>
                      </a:rPr>
                      <m:t>𝑚</m:t>
                    </m:r>
                    <m:r>
                      <a:rPr lang="es-EC" sz="1400" i="1">
                        <a:latin typeface="Cambria Math" panose="02040503050406030204" pitchFamily="18" charset="0"/>
                      </a:rPr>
                      <m:t>=</m:t>
                    </m:r>
                  </m:oMath>
                </a14:m>
                <a:r>
                  <a:rPr lang="es-EC" sz="1400" dirty="0"/>
                  <a:t> Número de racimos afectados con </a:t>
                </a:r>
                <a:r>
                  <a:rPr lang="es-EC" sz="1400" i="1" dirty="0" err="1"/>
                  <a:t>Verticillium</a:t>
                </a:r>
                <a:r>
                  <a:rPr lang="es-EC" sz="1400" i="1" dirty="0"/>
                  <a:t> </a:t>
                </a:r>
                <a:r>
                  <a:rPr lang="es-EC" sz="1400" i="1" dirty="0" err="1"/>
                  <a:t>theobromae</a:t>
                </a:r>
                <a:endParaRPr lang="es-EC" sz="1400" dirty="0"/>
              </a:p>
              <a:p>
                <a14:m>
                  <m:oMath xmlns:m="http://schemas.openxmlformats.org/officeDocument/2006/math">
                    <m:r>
                      <a:rPr lang="es-EC" sz="1400" i="1">
                        <a:latin typeface="Cambria Math" panose="02040503050406030204" pitchFamily="18" charset="0"/>
                      </a:rPr>
                      <m:t>𝑁</m:t>
                    </m:r>
                    <m:r>
                      <a:rPr lang="es-EC" sz="1400" i="1">
                        <a:latin typeface="Cambria Math" panose="02040503050406030204" pitchFamily="18" charset="0"/>
                      </a:rPr>
                      <m:t>=</m:t>
                    </m:r>
                  </m:oMath>
                </a14:m>
                <a:r>
                  <a:rPr lang="es-EC" sz="1400" dirty="0"/>
                  <a:t> Número total de racimos evaluados.</a:t>
                </a:r>
              </a:p>
            </p:txBody>
          </p:sp>
        </mc:Choice>
        <mc:Fallback xmlns="">
          <p:sp>
            <p:nvSpPr>
              <p:cNvPr id="9" name="8 Rectángulo"/>
              <p:cNvSpPr>
                <a:spLocks noRot="1" noChangeAspect="1" noMove="1" noResize="1" noEditPoints="1" noAdjustHandles="1" noChangeArrowheads="1" noChangeShapeType="1" noTextEdit="1"/>
              </p:cNvSpPr>
              <p:nvPr/>
            </p:nvSpPr>
            <p:spPr>
              <a:xfrm>
                <a:off x="2123728" y="4576143"/>
                <a:ext cx="5482596" cy="2010872"/>
              </a:xfrm>
              <a:prstGeom prst="rect">
                <a:avLst/>
              </a:prstGeom>
              <a:blipFill rotWithShape="1">
                <a:blip r:embed="rId6"/>
                <a:stretch>
                  <a:fillRect l="-222" t="-303" b="-2121"/>
                </a:stretch>
              </a:blipFill>
            </p:spPr>
            <p:txBody>
              <a:bodyPr/>
              <a:lstStyle/>
              <a:p>
                <a:r>
                  <a:rPr lang="es-EC">
                    <a:noFill/>
                  </a:rPr>
                  <a:t> </a:t>
                </a:r>
              </a:p>
            </p:txBody>
          </p:sp>
        </mc:Fallback>
      </mc:AlternateContent>
      <p:sp>
        <p:nvSpPr>
          <p:cNvPr id="10" name="AutoShape 2" descr="blob:https://web.whatsapp.com/96beee26-2f50-40d6-8703-aee4fbdea29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6" name="AutoShape 4" descr="blob:https://web.whatsapp.com/96beee26-2f50-40d6-8703-aee4fbdea29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AutoShape 6" descr="blob:https://web.whatsapp.com/96beee26-2f50-40d6-8703-aee4fbdea29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151" name="Picture 7"/>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876256" y="4077072"/>
            <a:ext cx="2131954" cy="200914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AutoShape 9" descr="blob:https://web.whatsapp.com/dcf8dab7-3bfc-4f7c-bd24-66e7ccb7b8c2"/>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154" name="Picture 10"/>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6854135" y="1127142"/>
            <a:ext cx="2145129" cy="231724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8080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32;p34"/>
          <p:cNvSpPr txBox="1">
            <a:spLocks noGrp="1"/>
          </p:cNvSpPr>
          <p:nvPr>
            <p:ph type="title" idx="4294967295"/>
          </p:nvPr>
        </p:nvSpPr>
        <p:spPr>
          <a:xfrm>
            <a:off x="4644008" y="859292"/>
            <a:ext cx="797400" cy="6975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chemeClr val="tx2">
                    <a:lumMod val="75000"/>
                  </a:schemeClr>
                </a:solidFill>
              </a:rPr>
              <a:t>3</a:t>
            </a:r>
            <a:endParaRPr dirty="0">
              <a:solidFill>
                <a:schemeClr val="tx2">
                  <a:lumMod val="75000"/>
                </a:schemeClr>
              </a:solidFill>
              <a:latin typeface="+mj-lt"/>
            </a:endParaRPr>
          </a:p>
        </p:txBody>
      </p:sp>
      <p:pic>
        <p:nvPicPr>
          <p:cNvPr id="5" name="Google Shape;119;p1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rot="2909692">
            <a:off x="1343191" y="3437277"/>
            <a:ext cx="1047031" cy="1848572"/>
          </a:xfrm>
          <a:custGeom>
            <a:avLst/>
            <a:gdLst/>
            <a:ahLst/>
            <a:cxnLst/>
            <a:rect l="l" t="t" r="r" b="b"/>
            <a:pathLst>
              <a:path w="17426" h="21367" extrusionOk="0">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6" name="5 Rectángulo"/>
          <p:cNvSpPr/>
          <p:nvPr/>
        </p:nvSpPr>
        <p:spPr>
          <a:xfrm>
            <a:off x="3596224" y="145731"/>
            <a:ext cx="4389536"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Variables evaluadas</a:t>
            </a:r>
            <a:endParaRPr lang="es-E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mc:AlternateContent xmlns:mc="http://schemas.openxmlformats.org/markup-compatibility/2006" xmlns:a14="http://schemas.microsoft.com/office/drawing/2010/main">
        <mc:Choice Requires="a14">
          <p:sp>
            <p:nvSpPr>
              <p:cNvPr id="7" name="6 Rectángulo"/>
              <p:cNvSpPr/>
              <p:nvPr/>
            </p:nvSpPr>
            <p:spPr>
              <a:xfrm>
                <a:off x="2483768" y="1556792"/>
                <a:ext cx="6318448" cy="1915781"/>
              </a:xfrm>
              <a:prstGeom prst="rect">
                <a:avLst/>
              </a:prstGeom>
            </p:spPr>
            <p:txBody>
              <a:bodyPr wrap="square">
                <a:spAutoFit/>
              </a:bodyPr>
              <a:lstStyle/>
              <a:p>
                <a:r>
                  <a:rPr lang="es-EC" sz="1400" b="1" dirty="0"/>
                  <a:t>Porcentaje de dedos </a:t>
                </a:r>
                <a:r>
                  <a:rPr lang="es-EC" sz="1400" b="1" dirty="0" smtClean="0"/>
                  <a:t>sanos</a:t>
                </a:r>
              </a:p>
              <a:p>
                <a:endParaRPr lang="es-EC" sz="1400" b="1" dirty="0"/>
              </a:p>
              <a:p>
                <a:r>
                  <a:rPr lang="es-EC" sz="1400" dirty="0"/>
                  <a:t> </a:t>
                </a:r>
                <a14:m>
                  <m:oMath xmlns:m="http://schemas.openxmlformats.org/officeDocument/2006/math">
                    <m:r>
                      <a:rPr lang="es-EC" sz="1400" i="1">
                        <a:latin typeface="Cambria Math" panose="02040503050406030204" pitchFamily="18" charset="0"/>
                      </a:rPr>
                      <m:t>𝐼𝑀</m:t>
                    </m:r>
                    <m:r>
                      <a:rPr lang="es-EC" sz="1400">
                        <a:latin typeface="Cambria Math" panose="02040503050406030204" pitchFamily="18" charset="0"/>
                      </a:rPr>
                      <m:t>=</m:t>
                    </m:r>
                    <m:f>
                      <m:fPr>
                        <m:ctrlPr>
                          <a:rPr lang="es-EC" sz="1400" i="1">
                            <a:latin typeface="Cambria Math" panose="02040503050406030204" pitchFamily="18" charset="0"/>
                          </a:rPr>
                        </m:ctrlPr>
                      </m:fPr>
                      <m:num>
                        <m:r>
                          <a:rPr lang="es-EC" sz="1400" i="1">
                            <a:latin typeface="Cambria Math" panose="02040503050406030204" pitchFamily="18" charset="0"/>
                          </a:rPr>
                          <m:t>𝑁</m:t>
                        </m:r>
                        <m:r>
                          <a:rPr lang="es-EC" sz="1400">
                            <a:latin typeface="Cambria Math" panose="02040503050406030204" pitchFamily="18" charset="0"/>
                          </a:rPr>
                          <m:t>ú</m:t>
                        </m:r>
                        <m:r>
                          <a:rPr lang="es-EC" sz="1400" i="1">
                            <a:latin typeface="Cambria Math" panose="02040503050406030204" pitchFamily="18" charset="0"/>
                          </a:rPr>
                          <m:t>𝑚𝑒𝑟𝑜</m:t>
                        </m:r>
                        <m:r>
                          <a:rPr lang="es-EC" sz="1400">
                            <a:latin typeface="Cambria Math" panose="02040503050406030204" pitchFamily="18" charset="0"/>
                          </a:rPr>
                          <m:t> </m:t>
                        </m:r>
                        <m:r>
                          <a:rPr lang="es-EC" sz="1400" i="1">
                            <a:latin typeface="Cambria Math" panose="02040503050406030204" pitchFamily="18" charset="0"/>
                          </a:rPr>
                          <m:t>𝑑𝑒</m:t>
                        </m:r>
                        <m:r>
                          <a:rPr lang="es-EC" sz="1400">
                            <a:latin typeface="Cambria Math" panose="02040503050406030204" pitchFamily="18" charset="0"/>
                          </a:rPr>
                          <m:t> </m:t>
                        </m:r>
                        <m:r>
                          <a:rPr lang="es-EC" sz="1400" i="1">
                            <a:latin typeface="Cambria Math" panose="02040503050406030204" pitchFamily="18" charset="0"/>
                          </a:rPr>
                          <m:t>𝑑𝑒𝑑𝑜𝑠</m:t>
                        </m:r>
                        <m:func>
                          <m:funcPr>
                            <m:ctrlPr>
                              <a:rPr lang="es-EC" sz="1400" i="1">
                                <a:latin typeface="Cambria Math" panose="02040503050406030204" pitchFamily="18" charset="0"/>
                              </a:rPr>
                            </m:ctrlPr>
                          </m:funcPr>
                          <m:fName>
                            <m:r>
                              <m:rPr>
                                <m:sty m:val="p"/>
                              </m:rPr>
                              <a:rPr lang="es-EC" sz="1400">
                                <a:latin typeface="Cambria Math" panose="02040503050406030204" pitchFamily="18" charset="0"/>
                              </a:rPr>
                              <m:t>sin</m:t>
                            </m:r>
                          </m:fName>
                          <m:e>
                            <m:r>
                              <a:rPr lang="es-EC" sz="1400" i="1">
                                <a:latin typeface="Cambria Math" panose="02040503050406030204" pitchFamily="18" charset="0"/>
                              </a:rPr>
                              <m:t>𝑒𝑛𝑓𝑒𝑟𝑚𝑒𝑑𝑎𝑑</m:t>
                            </m:r>
                          </m:e>
                        </m:func>
                        <m:r>
                          <a:rPr lang="es-EC" sz="1400">
                            <a:latin typeface="Cambria Math" panose="02040503050406030204" pitchFamily="18" charset="0"/>
                          </a:rPr>
                          <m:t> (</m:t>
                        </m:r>
                        <m:r>
                          <a:rPr lang="es-EC" sz="1400" i="1">
                            <a:latin typeface="Cambria Math" panose="02040503050406030204" pitchFamily="18" charset="0"/>
                          </a:rPr>
                          <m:t>𝑚</m:t>
                        </m:r>
                        <m:r>
                          <a:rPr lang="es-EC" sz="1400">
                            <a:latin typeface="Cambria Math" panose="02040503050406030204" pitchFamily="18" charset="0"/>
                          </a:rPr>
                          <m:t>)</m:t>
                        </m:r>
                      </m:num>
                      <m:den>
                        <m:r>
                          <a:rPr lang="es-EC" sz="1400" i="1">
                            <a:latin typeface="Cambria Math" panose="02040503050406030204" pitchFamily="18" charset="0"/>
                          </a:rPr>
                          <m:t>𝑁</m:t>
                        </m:r>
                        <m:r>
                          <a:rPr lang="es-EC" sz="1400">
                            <a:latin typeface="Cambria Math" panose="02040503050406030204" pitchFamily="18" charset="0"/>
                          </a:rPr>
                          <m:t>ú</m:t>
                        </m:r>
                        <m:r>
                          <a:rPr lang="es-EC" sz="1400" i="1">
                            <a:latin typeface="Cambria Math" panose="02040503050406030204" pitchFamily="18" charset="0"/>
                          </a:rPr>
                          <m:t>𝑚𝑒𝑟𝑜</m:t>
                        </m:r>
                        <m:r>
                          <a:rPr lang="es-EC" sz="1400">
                            <a:latin typeface="Cambria Math" panose="02040503050406030204" pitchFamily="18" charset="0"/>
                          </a:rPr>
                          <m:t> </m:t>
                        </m:r>
                        <m:r>
                          <a:rPr lang="es-EC" sz="1400" i="1">
                            <a:latin typeface="Cambria Math" panose="02040503050406030204" pitchFamily="18" charset="0"/>
                          </a:rPr>
                          <m:t>𝑡𝑜𝑡𝑎𝑙</m:t>
                        </m:r>
                        <m:r>
                          <a:rPr lang="es-EC" sz="1400">
                            <a:latin typeface="Cambria Math" panose="02040503050406030204" pitchFamily="18" charset="0"/>
                          </a:rPr>
                          <m:t> </m:t>
                        </m:r>
                        <m:r>
                          <a:rPr lang="es-EC" sz="1400" i="1">
                            <a:latin typeface="Cambria Math" panose="02040503050406030204" pitchFamily="18" charset="0"/>
                          </a:rPr>
                          <m:t>𝑑𝑒</m:t>
                        </m:r>
                        <m:r>
                          <a:rPr lang="es-EC" sz="1400">
                            <a:latin typeface="Cambria Math" panose="02040503050406030204" pitchFamily="18" charset="0"/>
                          </a:rPr>
                          <m:t> </m:t>
                        </m:r>
                        <m:r>
                          <a:rPr lang="es-EC" sz="1400" i="1">
                            <a:latin typeface="Cambria Math" panose="02040503050406030204" pitchFamily="18" charset="0"/>
                          </a:rPr>
                          <m:t>𝑑𝑒𝑑𝑜𝑠</m:t>
                        </m:r>
                        <m:r>
                          <a:rPr lang="es-EC" sz="1400">
                            <a:latin typeface="Cambria Math" panose="02040503050406030204" pitchFamily="18" charset="0"/>
                          </a:rPr>
                          <m:t> </m:t>
                        </m:r>
                        <m:r>
                          <a:rPr lang="es-EC" sz="1400" i="1">
                            <a:latin typeface="Cambria Math" panose="02040503050406030204" pitchFamily="18" charset="0"/>
                          </a:rPr>
                          <m:t>𝑒𝑣𝑎𝑙𝑢𝑎𝑑𝑜𝑠</m:t>
                        </m:r>
                      </m:den>
                    </m:f>
                    <m:r>
                      <a:rPr lang="es-EC" sz="1400" i="1">
                        <a:latin typeface="Cambria Math" panose="02040503050406030204" pitchFamily="18" charset="0"/>
                      </a:rPr>
                      <m:t>𝑥</m:t>
                    </m:r>
                    <m:r>
                      <a:rPr lang="es-EC" sz="1400">
                        <a:latin typeface="Cambria Math" panose="02040503050406030204" pitchFamily="18" charset="0"/>
                      </a:rPr>
                      <m:t> 100</m:t>
                    </m:r>
                  </m:oMath>
                </a14:m>
                <a:endParaRPr lang="es-EC" sz="1400" dirty="0"/>
              </a:p>
              <a:p>
                <a:endParaRPr lang="es-EC" sz="1400" dirty="0" smtClean="0"/>
              </a:p>
              <a:p>
                <a:r>
                  <a:rPr lang="es-EC" sz="1400" dirty="0" smtClean="0"/>
                  <a:t>Dónde</a:t>
                </a:r>
                <a:r>
                  <a:rPr lang="es-EC" sz="1400" dirty="0"/>
                  <a:t>:</a:t>
                </a:r>
              </a:p>
              <a:p>
                <a14:m>
                  <m:oMath xmlns:m="http://schemas.openxmlformats.org/officeDocument/2006/math">
                    <m:r>
                      <a:rPr lang="es-EC" sz="1400" i="1">
                        <a:latin typeface="Cambria Math" panose="02040503050406030204" pitchFamily="18" charset="0"/>
                      </a:rPr>
                      <m:t>𝐼𝑀</m:t>
                    </m:r>
                    <m:r>
                      <a:rPr lang="es-EC" sz="1400">
                        <a:latin typeface="Cambria Math" panose="02040503050406030204" pitchFamily="18" charset="0"/>
                      </a:rPr>
                      <m:t>=</m:t>
                    </m:r>
                  </m:oMath>
                </a14:m>
                <a:r>
                  <a:rPr lang="es-EC" sz="1400" dirty="0"/>
                  <a:t> Incidencia de </a:t>
                </a:r>
                <a:r>
                  <a:rPr lang="es-EC" sz="1400" i="1" dirty="0" err="1"/>
                  <a:t>Verticillium</a:t>
                </a:r>
                <a:r>
                  <a:rPr lang="es-EC" sz="1400" i="1" dirty="0"/>
                  <a:t> </a:t>
                </a:r>
                <a:r>
                  <a:rPr lang="es-EC" sz="1400" i="1" dirty="0" err="1"/>
                  <a:t>theobromae</a:t>
                </a:r>
                <a:endParaRPr lang="es-EC" sz="1400" i="1" dirty="0"/>
              </a:p>
              <a:p>
                <a14:m>
                  <m:oMath xmlns:m="http://schemas.openxmlformats.org/officeDocument/2006/math">
                    <m:r>
                      <a:rPr lang="es-EC" sz="1400" i="1">
                        <a:latin typeface="Cambria Math" panose="02040503050406030204" pitchFamily="18" charset="0"/>
                      </a:rPr>
                      <m:t>𝑚</m:t>
                    </m:r>
                    <m:r>
                      <a:rPr lang="es-EC" sz="1400" i="1">
                        <a:latin typeface="Cambria Math" panose="02040503050406030204" pitchFamily="18" charset="0"/>
                      </a:rPr>
                      <m:t>=</m:t>
                    </m:r>
                  </m:oMath>
                </a14:m>
                <a:r>
                  <a:rPr lang="es-EC" sz="1400" dirty="0"/>
                  <a:t> Número de dedos sin enfermedad</a:t>
                </a:r>
              </a:p>
              <a:p>
                <a14:m>
                  <m:oMath xmlns:m="http://schemas.openxmlformats.org/officeDocument/2006/math">
                    <m:r>
                      <a:rPr lang="es-EC" sz="1400" i="1">
                        <a:latin typeface="Cambria Math" panose="02040503050406030204" pitchFamily="18" charset="0"/>
                      </a:rPr>
                      <m:t>𝑁</m:t>
                    </m:r>
                    <m:r>
                      <a:rPr lang="es-EC" sz="1400" i="1">
                        <a:latin typeface="Cambria Math" panose="02040503050406030204" pitchFamily="18" charset="0"/>
                      </a:rPr>
                      <m:t>=</m:t>
                    </m:r>
                  </m:oMath>
                </a14:m>
                <a:r>
                  <a:rPr lang="es-EC" sz="1400" dirty="0"/>
                  <a:t> Número total de dedos evaluados</a:t>
                </a:r>
              </a:p>
            </p:txBody>
          </p:sp>
        </mc:Choice>
        <mc:Fallback xmlns="">
          <p:sp>
            <p:nvSpPr>
              <p:cNvPr id="7" name="6 Rectángulo"/>
              <p:cNvSpPr>
                <a:spLocks noRot="1" noChangeAspect="1" noMove="1" noResize="1" noEditPoints="1" noAdjustHandles="1" noChangeArrowheads="1" noChangeShapeType="1" noTextEdit="1"/>
              </p:cNvSpPr>
              <p:nvPr/>
            </p:nvSpPr>
            <p:spPr>
              <a:xfrm>
                <a:off x="2483768" y="1556792"/>
                <a:ext cx="6318448" cy="1915781"/>
              </a:xfrm>
              <a:prstGeom prst="rect">
                <a:avLst/>
              </a:prstGeom>
              <a:blipFill rotWithShape="1">
                <a:blip r:embed="rId3"/>
                <a:stretch>
                  <a:fillRect l="-193" t="-317" b="-2222"/>
                </a:stretch>
              </a:blipFill>
            </p:spPr>
            <p:txBody>
              <a:bodyPr/>
              <a:lstStyle/>
              <a:p>
                <a:r>
                  <a:rPr lang="es-EC">
                    <a:noFill/>
                  </a:rPr>
                  <a:t> </a:t>
                </a:r>
              </a:p>
            </p:txBody>
          </p:sp>
        </mc:Fallback>
      </mc:AlternateContent>
      <p:sp>
        <p:nvSpPr>
          <p:cNvPr id="8" name="Google Shape;232;p34"/>
          <p:cNvSpPr txBox="1">
            <a:spLocks noGrp="1"/>
          </p:cNvSpPr>
          <p:nvPr>
            <p:ph type="title" idx="4294967295"/>
          </p:nvPr>
        </p:nvSpPr>
        <p:spPr>
          <a:xfrm>
            <a:off x="4747502" y="3475763"/>
            <a:ext cx="797400" cy="6975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tx2">
                    <a:lumMod val="75000"/>
                  </a:schemeClr>
                </a:solidFill>
              </a:rPr>
              <a:t>4</a:t>
            </a:r>
            <a:endParaRPr dirty="0">
              <a:solidFill>
                <a:schemeClr val="tx2">
                  <a:lumMod val="75000"/>
                </a:schemeClr>
              </a:solidFill>
              <a:latin typeface="+mj-lt"/>
            </a:endParaRPr>
          </a:p>
        </p:txBody>
      </p:sp>
      <p:graphicFrame>
        <p:nvGraphicFramePr>
          <p:cNvPr id="9" name="8 Tabla"/>
          <p:cNvGraphicFramePr>
            <a:graphicFrameLocks noGrp="1"/>
          </p:cNvGraphicFramePr>
          <p:nvPr>
            <p:extLst>
              <p:ext uri="{D42A27DB-BD31-4B8C-83A1-F6EECF244321}">
                <p14:modId xmlns:p14="http://schemas.microsoft.com/office/powerpoint/2010/main" val="845172090"/>
              </p:ext>
            </p:extLst>
          </p:nvPr>
        </p:nvGraphicFramePr>
        <p:xfrm>
          <a:off x="2894679" y="5085184"/>
          <a:ext cx="4568190" cy="1264158"/>
        </p:xfrm>
        <a:graphic>
          <a:graphicData uri="http://schemas.openxmlformats.org/drawingml/2006/table">
            <a:tbl>
              <a:tblPr firstRow="1" firstCol="1" bandRow="1">
                <a:tableStyleId>{C083E6E3-FA7D-4D7B-A595-EF9225AFEA82}</a:tableStyleId>
              </a:tblPr>
              <a:tblGrid>
                <a:gridCol w="1139190">
                  <a:extLst>
                    <a:ext uri="{9D8B030D-6E8A-4147-A177-3AD203B41FA5}">
                      <a16:colId xmlns:a16="http://schemas.microsoft.com/office/drawing/2014/main" val="20000"/>
                    </a:ext>
                  </a:extLst>
                </a:gridCol>
                <a:gridCol w="1839595">
                  <a:extLst>
                    <a:ext uri="{9D8B030D-6E8A-4147-A177-3AD203B41FA5}">
                      <a16:colId xmlns:a16="http://schemas.microsoft.com/office/drawing/2014/main" val="20001"/>
                    </a:ext>
                  </a:extLst>
                </a:gridCol>
                <a:gridCol w="1589405">
                  <a:extLst>
                    <a:ext uri="{9D8B030D-6E8A-4147-A177-3AD203B41FA5}">
                      <a16:colId xmlns:a16="http://schemas.microsoft.com/office/drawing/2014/main" val="20002"/>
                    </a:ext>
                  </a:extLst>
                </a:gridCol>
              </a:tblGrid>
              <a:tr h="0">
                <a:tc>
                  <a:txBody>
                    <a:bodyPr/>
                    <a:lstStyle/>
                    <a:p>
                      <a:pPr algn="just">
                        <a:lnSpc>
                          <a:spcPct val="115000"/>
                        </a:lnSpc>
                        <a:spcAft>
                          <a:spcPts val="0"/>
                        </a:spcAft>
                      </a:pPr>
                      <a:r>
                        <a:rPr lang="es-EC" sz="1100">
                          <a:effectLst/>
                        </a:rPr>
                        <a:t>Niveles</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C" sz="1100">
                          <a:effectLst/>
                        </a:rPr>
                        <a:t>Índice de severidad</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C" sz="1100">
                          <a:effectLst/>
                        </a:rPr>
                        <a:t>Frutos con síntomas (%)</a:t>
                      </a:r>
                      <a:endParaRPr lang="es-EC" sz="1200">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lnSpc>
                          <a:spcPct val="115000"/>
                        </a:lnSpc>
                        <a:spcAft>
                          <a:spcPts val="0"/>
                        </a:spcAft>
                      </a:pPr>
                      <a:r>
                        <a:rPr lang="es-EC" sz="1100">
                          <a:effectLst/>
                        </a:rPr>
                        <a:t>0</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C" sz="1100">
                          <a:effectLst/>
                        </a:rPr>
                        <a:t>Sin daño</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C" sz="1100">
                          <a:effectLst/>
                        </a:rPr>
                        <a:t>0</a:t>
                      </a:r>
                      <a:endParaRPr lang="es-EC" sz="1200">
                        <a:effectLst/>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algn="just">
                        <a:lnSpc>
                          <a:spcPct val="115000"/>
                        </a:lnSpc>
                        <a:spcAft>
                          <a:spcPts val="0"/>
                        </a:spcAft>
                      </a:pPr>
                      <a:r>
                        <a:rPr lang="es-EC" sz="1100">
                          <a:effectLst/>
                        </a:rPr>
                        <a:t>1</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C" sz="1100">
                          <a:effectLst/>
                        </a:rPr>
                        <a:t>Daño ligero</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C" sz="1100">
                          <a:effectLst/>
                        </a:rPr>
                        <a:t>0-10%</a:t>
                      </a:r>
                      <a:endParaRPr lang="es-EC" sz="1200">
                        <a:effectLst/>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r h="0">
                <a:tc>
                  <a:txBody>
                    <a:bodyPr/>
                    <a:lstStyle/>
                    <a:p>
                      <a:pPr algn="just">
                        <a:lnSpc>
                          <a:spcPct val="115000"/>
                        </a:lnSpc>
                        <a:spcAft>
                          <a:spcPts val="0"/>
                        </a:spcAft>
                      </a:pPr>
                      <a:r>
                        <a:rPr lang="es-EC" sz="1100">
                          <a:effectLst/>
                        </a:rPr>
                        <a:t>2</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C" sz="1100">
                          <a:effectLst/>
                        </a:rPr>
                        <a:t>Daño moderado</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C" sz="1100">
                          <a:effectLst/>
                        </a:rPr>
                        <a:t>11-30%</a:t>
                      </a:r>
                      <a:endParaRPr lang="es-EC" sz="1200">
                        <a:effectLst/>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r h="0">
                <a:tc>
                  <a:txBody>
                    <a:bodyPr/>
                    <a:lstStyle/>
                    <a:p>
                      <a:pPr algn="just">
                        <a:lnSpc>
                          <a:spcPct val="115000"/>
                        </a:lnSpc>
                        <a:spcAft>
                          <a:spcPts val="0"/>
                        </a:spcAft>
                      </a:pPr>
                      <a:r>
                        <a:rPr lang="es-EC" sz="1100">
                          <a:effectLst/>
                        </a:rPr>
                        <a:t>3</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C" sz="1100">
                          <a:effectLst/>
                        </a:rPr>
                        <a:t>Daño Moderado/severo</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C" sz="1100">
                          <a:effectLst/>
                        </a:rPr>
                        <a:t>31- 60%</a:t>
                      </a:r>
                      <a:endParaRPr lang="es-EC" sz="1200">
                        <a:effectLst/>
                        <a:latin typeface="Times New Roman"/>
                        <a:ea typeface="Calibri"/>
                        <a:cs typeface="Times New Roman"/>
                      </a:endParaRPr>
                    </a:p>
                  </a:txBody>
                  <a:tcPr marL="68580" marR="68580" marT="0" marB="0"/>
                </a:tc>
                <a:extLst>
                  <a:ext uri="{0D108BD9-81ED-4DB2-BD59-A6C34878D82A}">
                    <a16:rowId xmlns:a16="http://schemas.microsoft.com/office/drawing/2014/main" val="10004"/>
                  </a:ext>
                </a:extLst>
              </a:tr>
              <a:tr h="0">
                <a:tc>
                  <a:txBody>
                    <a:bodyPr/>
                    <a:lstStyle/>
                    <a:p>
                      <a:pPr algn="just">
                        <a:lnSpc>
                          <a:spcPct val="115000"/>
                        </a:lnSpc>
                        <a:spcAft>
                          <a:spcPts val="0"/>
                        </a:spcAft>
                      </a:pPr>
                      <a:r>
                        <a:rPr lang="es-EC" sz="1100">
                          <a:effectLst/>
                        </a:rPr>
                        <a:t>4</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C" sz="1100">
                          <a:effectLst/>
                        </a:rPr>
                        <a:t>Daño severo</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C" sz="1100">
                          <a:effectLst/>
                        </a:rPr>
                        <a:t>60- 85%</a:t>
                      </a:r>
                      <a:endParaRPr lang="es-EC" sz="1200">
                        <a:effectLst/>
                        <a:latin typeface="Times New Roman"/>
                        <a:ea typeface="Calibri"/>
                        <a:cs typeface="Times New Roman"/>
                      </a:endParaRPr>
                    </a:p>
                  </a:txBody>
                  <a:tcPr marL="68580" marR="68580" marT="0" marB="0"/>
                </a:tc>
                <a:extLst>
                  <a:ext uri="{0D108BD9-81ED-4DB2-BD59-A6C34878D82A}">
                    <a16:rowId xmlns:a16="http://schemas.microsoft.com/office/drawing/2014/main" val="10005"/>
                  </a:ext>
                </a:extLst>
              </a:tr>
              <a:tr h="0">
                <a:tc>
                  <a:txBody>
                    <a:bodyPr/>
                    <a:lstStyle/>
                    <a:p>
                      <a:pPr algn="just">
                        <a:lnSpc>
                          <a:spcPct val="115000"/>
                        </a:lnSpc>
                        <a:spcAft>
                          <a:spcPts val="0"/>
                        </a:spcAft>
                      </a:pPr>
                      <a:r>
                        <a:rPr lang="es-EC" sz="1100">
                          <a:effectLst/>
                        </a:rPr>
                        <a:t>5</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C" sz="1100">
                          <a:effectLst/>
                        </a:rPr>
                        <a:t>Daño muy severo</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C" sz="1100" dirty="0">
                          <a:effectLst/>
                        </a:rPr>
                        <a:t>85- 100%</a:t>
                      </a:r>
                      <a:endParaRPr lang="es-EC" sz="12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sp>
        <p:nvSpPr>
          <p:cNvPr id="10" name="Rectangle 1"/>
          <p:cNvSpPr>
            <a:spLocks noChangeArrowheads="1"/>
          </p:cNvSpPr>
          <p:nvPr/>
        </p:nvSpPr>
        <p:spPr bwMode="auto">
          <a:xfrm>
            <a:off x="2287588" y="4085256"/>
            <a:ext cx="6514628"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tabLst>
                <a:tab pos="228600" algn="l"/>
                <a:tab pos="449263" algn="l"/>
              </a:tabLst>
            </a:pPr>
            <a:r>
              <a:rPr kumimoji="0" lang="es-EC" sz="1400" b="1" i="0" u="none" strike="noStrike" cap="none" normalizeH="0" baseline="0" dirty="0" smtClean="0" bmk="_Toc67435485">
                <a:ln>
                  <a:noFill/>
                </a:ln>
                <a:solidFill>
                  <a:srgbClr val="000000"/>
                </a:solidFill>
                <a:effectLst/>
                <a:latin typeface="Calibri" pitchFamily="34" charset="0"/>
                <a:ea typeface="Times New Roman" pitchFamily="18" charset="0"/>
                <a:cs typeface="Calibri" pitchFamily="34" charset="0"/>
              </a:rPr>
              <a:t>Incidencia de la enfermedad en la plantación</a:t>
            </a:r>
          </a:p>
          <a:p>
            <a:pPr marR="0" lvl="0" algn="l" defTabSz="914400" rtl="0" eaLnBrk="1" fontAlgn="base" latinLnBrk="0" hangingPunct="1">
              <a:lnSpc>
                <a:spcPct val="100000"/>
              </a:lnSpc>
              <a:spcBef>
                <a:spcPct val="0"/>
              </a:spcBef>
              <a:spcAft>
                <a:spcPct val="0"/>
              </a:spcAft>
              <a:buClrTx/>
              <a:buSzTx/>
              <a:tabLst>
                <a:tab pos="228600" algn="l"/>
                <a:tab pos="449263" algn="l"/>
              </a:tabLst>
            </a:pPr>
            <a:endParaRPr lang="es-EC" sz="1000" dirty="0" bmk="">
              <a:latin typeface="Arial" pitchFamily="34" charset="0"/>
              <a:cs typeface="Arial" pitchFamily="34" charset="0"/>
            </a:endParaRPr>
          </a:p>
          <a:p>
            <a:pPr marR="0" lvl="0" algn="l" defTabSz="914400" rtl="0" eaLnBrk="1" fontAlgn="base" latinLnBrk="0" hangingPunct="1">
              <a:lnSpc>
                <a:spcPct val="100000"/>
              </a:lnSpc>
              <a:spcBef>
                <a:spcPct val="0"/>
              </a:spcBef>
              <a:spcAft>
                <a:spcPct val="0"/>
              </a:spcAft>
              <a:buClrTx/>
              <a:buSzTx/>
              <a:tabLst>
                <a:tab pos="228600" algn="l"/>
                <a:tab pos="449263" algn="l"/>
              </a:tabLst>
            </a:pPr>
            <a:r>
              <a:rPr kumimoji="0" lang="es-EC" sz="1400" b="0" i="0" u="none" strike="noStrike" cap="none" normalizeH="0" baseline="0" dirty="0" smtClean="0" bmk="">
                <a:ln>
                  <a:noFill/>
                </a:ln>
                <a:solidFill>
                  <a:schemeClr val="tx1"/>
                </a:solidFill>
                <a:effectLst/>
                <a:latin typeface="Calibri" pitchFamily="34" charset="0"/>
                <a:ea typeface="Calibri" pitchFamily="34" charset="0"/>
                <a:cs typeface="Calibri" pitchFamily="34" charset="0"/>
              </a:rPr>
              <a:t>La severidad de la enfermedad aplicada al fruto fue fundamentada con una escala de grados citada por (Guillén, Hernández, &amp; Andrade, 2017).</a:t>
            </a:r>
            <a:endParaRPr kumimoji="0" lang="es-EC" sz="1000" b="0" i="0" u="none" strike="noStrike" cap="none" normalizeH="0" baseline="0" dirty="0" smtClean="0" bmk="">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tab pos="228600" algn="l"/>
                <a:tab pos="449263" algn="l"/>
              </a:tabLst>
            </a:pPr>
            <a:endParaRPr kumimoji="0" lang="es-EC"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17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84168" y="1556792"/>
            <a:ext cx="2862064" cy="214654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8730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p18"/>
          <p:cNvSpPr txBox="1">
            <a:spLocks noGrp="1"/>
          </p:cNvSpPr>
          <p:nvPr>
            <p:ph type="sldNum" idx="12"/>
          </p:nvPr>
        </p:nvSpPr>
        <p:spPr>
          <a:xfrm>
            <a:off x="76209" y="6333135"/>
            <a:ext cx="548700" cy="52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14</a:t>
            </a:fld>
            <a:endParaRPr/>
          </a:p>
        </p:txBody>
      </p:sp>
      <p:pic>
        <p:nvPicPr>
          <p:cNvPr id="5" name="Google Shape;119;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27584" y="576268"/>
            <a:ext cx="1749091" cy="3550697"/>
          </a:xfrm>
          <a:custGeom>
            <a:avLst/>
            <a:gdLst/>
            <a:ahLst/>
            <a:cxnLst/>
            <a:rect l="l" t="t" r="r" b="b"/>
            <a:pathLst>
              <a:path w="17426" h="21367" extrusionOk="0">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3" name="2 Rectángulo"/>
          <p:cNvSpPr/>
          <p:nvPr/>
        </p:nvSpPr>
        <p:spPr>
          <a:xfrm>
            <a:off x="2987822" y="1879144"/>
            <a:ext cx="4024179" cy="2585323"/>
          </a:xfrm>
          <a:prstGeom prst="rect">
            <a:avLst/>
          </a:prstGeom>
          <a:noFill/>
        </p:spPr>
        <p:txBody>
          <a:bodyPr wrap="none" lIns="91440" tIns="45720" rIns="91440" bIns="45720">
            <a:spAutoFit/>
          </a:bodyPr>
          <a:lstStyle/>
          <a:p>
            <a:pPr algn="ct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RESULTADOS </a:t>
            </a:r>
          </a:p>
          <a:p>
            <a:pPr algn="ct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Y </a:t>
            </a:r>
          </a:p>
          <a:p>
            <a:pPr algn="ct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DISCUSIÓN</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8"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547700" y="116520"/>
            <a:ext cx="2081048" cy="1987979"/>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7" name="Picture 1"/>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275856" y="4445435"/>
            <a:ext cx="3312368" cy="241274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233264" y="0"/>
            <a:ext cx="2131954" cy="200914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2304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19;p1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rot="2909692">
            <a:off x="1343191" y="3437277"/>
            <a:ext cx="1047031" cy="1848572"/>
          </a:xfrm>
          <a:custGeom>
            <a:avLst/>
            <a:gdLst/>
            <a:ahLst/>
            <a:cxnLst/>
            <a:rect l="l" t="t" r="r" b="b"/>
            <a:pathLst>
              <a:path w="17426" h="21367" extrusionOk="0">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5" name="Rectangle 2"/>
          <p:cNvSpPr>
            <a:spLocks noChangeArrowheads="1"/>
          </p:cNvSpPr>
          <p:nvPr/>
        </p:nvSpPr>
        <p:spPr bwMode="auto">
          <a:xfrm>
            <a:off x="2411760" y="1844824"/>
            <a:ext cx="633670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Figura  2</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100" b="0" i="1" u="none" strike="noStrike" cap="none" normalizeH="0" baseline="0" dirty="0" smtClean="0" bmk="_Toc67435525">
                <a:ln>
                  <a:noFill/>
                </a:ln>
                <a:solidFill>
                  <a:schemeClr val="tx1"/>
                </a:solidFill>
                <a:effectLst/>
                <a:latin typeface="Calibri" pitchFamily="34" charset="0"/>
                <a:ea typeface="Calibri" pitchFamily="34" charset="0"/>
                <a:cs typeface="Calibri" pitchFamily="34" charset="0"/>
              </a:rPr>
              <a:t>Prueba de </a:t>
            </a:r>
            <a:r>
              <a:rPr kumimoji="0" lang="es-EC" sz="1100" b="0" i="1" u="none" strike="noStrike" cap="none" normalizeH="0" baseline="0" dirty="0" err="1" smtClean="0" bmk="_Toc67435525">
                <a:ln>
                  <a:noFill/>
                </a:ln>
                <a:solidFill>
                  <a:schemeClr val="tx1"/>
                </a:solidFill>
                <a:effectLst/>
                <a:latin typeface="Calibri" pitchFamily="34" charset="0"/>
                <a:ea typeface="Calibri" pitchFamily="34" charset="0"/>
                <a:cs typeface="Calibri" pitchFamily="34" charset="0"/>
              </a:rPr>
              <a:t>Tukey</a:t>
            </a:r>
            <a:r>
              <a:rPr kumimoji="0" lang="es-EC" sz="1100" b="0" i="1" u="none" strike="noStrike" cap="none" normalizeH="0" baseline="0" dirty="0" smtClean="0" bmk="_Toc67435525">
                <a:ln>
                  <a:noFill/>
                </a:ln>
                <a:solidFill>
                  <a:schemeClr val="tx1"/>
                </a:solidFill>
                <a:effectLst/>
                <a:latin typeface="Calibri" pitchFamily="34" charset="0"/>
                <a:ea typeface="Calibri" pitchFamily="34" charset="0"/>
                <a:cs typeface="Calibri" pitchFamily="34" charset="0"/>
              </a:rPr>
              <a:t> al 5% para la variable porcentaje de dedos afectados en la primera evaluación</a:t>
            </a:r>
            <a:r>
              <a:rPr kumimoji="0" lang="es-EC" sz="1100" b="0" i="1"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5 Gráfico"/>
          <p:cNvGraphicFramePr/>
          <p:nvPr>
            <p:extLst>
              <p:ext uri="{D42A27DB-BD31-4B8C-83A1-F6EECF244321}">
                <p14:modId xmlns:p14="http://schemas.microsoft.com/office/powerpoint/2010/main" val="3377592770"/>
              </p:ext>
            </p:extLst>
          </p:nvPr>
        </p:nvGraphicFramePr>
        <p:xfrm>
          <a:off x="2530107" y="2607310"/>
          <a:ext cx="5628005" cy="335788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3"/>
          <p:cNvSpPr>
            <a:spLocks noChangeArrowheads="1"/>
          </p:cNvSpPr>
          <p:nvPr/>
        </p:nvSpPr>
        <p:spPr bwMode="auto">
          <a:xfrm>
            <a:off x="0" y="38290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10"/>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603335" y="27142"/>
            <a:ext cx="2145129" cy="195720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1556791" y="236303"/>
            <a:ext cx="4045466"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Dedos afectados</a:t>
            </a:r>
            <a:endParaRPr lang="es-E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204685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179894" y="1004571"/>
            <a:ext cx="633670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Figura 3 </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100" b="0" i="1" u="none" strike="noStrike" cap="none" normalizeH="0" baseline="0" dirty="0" smtClean="0" bmk="_Toc67435526">
                <a:ln>
                  <a:noFill/>
                </a:ln>
                <a:solidFill>
                  <a:schemeClr val="tx1"/>
                </a:solidFill>
                <a:effectLst/>
                <a:latin typeface="Calibri" pitchFamily="34" charset="0"/>
                <a:ea typeface="Calibri" pitchFamily="34" charset="0"/>
                <a:cs typeface="Calibri" pitchFamily="34" charset="0"/>
              </a:rPr>
              <a:t>Prueba de </a:t>
            </a:r>
            <a:r>
              <a:rPr kumimoji="0" lang="es-EC" sz="1100" b="0" i="1" u="none" strike="noStrike" cap="none" normalizeH="0" baseline="0" dirty="0" err="1" smtClean="0" bmk="_Toc67435526">
                <a:ln>
                  <a:noFill/>
                </a:ln>
                <a:solidFill>
                  <a:schemeClr val="tx1"/>
                </a:solidFill>
                <a:effectLst/>
                <a:latin typeface="Calibri" pitchFamily="34" charset="0"/>
                <a:ea typeface="Calibri" pitchFamily="34" charset="0"/>
                <a:cs typeface="Calibri" pitchFamily="34" charset="0"/>
              </a:rPr>
              <a:t>Tukey</a:t>
            </a:r>
            <a:r>
              <a:rPr kumimoji="0" lang="es-EC" sz="1100" b="0" i="1" u="none" strike="noStrike" cap="none" normalizeH="0" baseline="0" dirty="0" smtClean="0" bmk="_Toc67435526">
                <a:ln>
                  <a:noFill/>
                </a:ln>
                <a:solidFill>
                  <a:schemeClr val="tx1"/>
                </a:solidFill>
                <a:effectLst/>
                <a:latin typeface="Calibri" pitchFamily="34" charset="0"/>
                <a:ea typeface="Calibri" pitchFamily="34" charset="0"/>
                <a:cs typeface="Calibri" pitchFamily="34" charset="0"/>
              </a:rPr>
              <a:t> al 5% para la variable porcentaje de dedos afectados en la segunda evaluación.</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4 Gráfico"/>
          <p:cNvGraphicFramePr/>
          <p:nvPr>
            <p:extLst>
              <p:ext uri="{D42A27DB-BD31-4B8C-83A1-F6EECF244321}">
                <p14:modId xmlns:p14="http://schemas.microsoft.com/office/powerpoint/2010/main" val="4180899110"/>
              </p:ext>
            </p:extLst>
          </p:nvPr>
        </p:nvGraphicFramePr>
        <p:xfrm>
          <a:off x="2211789" y="1688452"/>
          <a:ext cx="5628005" cy="323151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a:spLocks noChangeArrowheads="1"/>
          </p:cNvSpPr>
          <p:nvPr/>
        </p:nvSpPr>
        <p:spPr bwMode="auto">
          <a:xfrm>
            <a:off x="0" y="3705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Google Shape;119;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2909692">
            <a:off x="1127166" y="3384496"/>
            <a:ext cx="1047031" cy="1848572"/>
          </a:xfrm>
          <a:custGeom>
            <a:avLst/>
            <a:gdLst/>
            <a:ahLst/>
            <a:cxnLst/>
            <a:rect l="l" t="t" r="r" b="b"/>
            <a:pathLst>
              <a:path w="17426" h="21367" extrusionOk="0">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9" name="AutoShape 5" descr="blob:https://web.whatsapp.com/74556068-1118-4d6b-b757-994d8b24529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7" descr="blob:https://web.whatsapp.com/74556068-1118-4d6b-b757-994d8b245293"/>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248" name="Picture 8"/>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635118" y="13770"/>
            <a:ext cx="1508882" cy="146105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Rectángulo"/>
          <p:cNvSpPr/>
          <p:nvPr/>
        </p:nvSpPr>
        <p:spPr>
          <a:xfrm>
            <a:off x="274241" y="5313354"/>
            <a:ext cx="8766720" cy="1384995"/>
          </a:xfrm>
          <a:prstGeom prst="rect">
            <a:avLst/>
          </a:prstGeom>
          <a:solidFill>
            <a:schemeClr val="accent6">
              <a:lumMod val="20000"/>
              <a:lumOff val="80000"/>
            </a:schemeClr>
          </a:solidFill>
        </p:spPr>
        <p:txBody>
          <a:bodyPr wrap="square">
            <a:spAutoFit/>
          </a:bodyPr>
          <a:lstStyle/>
          <a:p>
            <a:r>
              <a:rPr lang="es-MX" sz="1400" dirty="0" smtClean="0"/>
              <a:t>Según (</a:t>
            </a:r>
            <a:r>
              <a:rPr lang="es-MX" sz="1400" dirty="0" err="1" smtClean="0"/>
              <a:t>Syngenta</a:t>
            </a:r>
            <a:r>
              <a:rPr lang="es-MX" sz="1400" dirty="0" smtClean="0"/>
              <a:t>, 2013) el </a:t>
            </a:r>
            <a:r>
              <a:rPr lang="es-MX" sz="1400" dirty="0" err="1" smtClean="0"/>
              <a:t>difenoconazole</a:t>
            </a:r>
            <a:r>
              <a:rPr lang="es-MX" sz="1400" dirty="0" smtClean="0"/>
              <a:t> es un fungicida que puede ser utilizado de forma curativa; tiene una eficacia comprobada en casos de resistencia a diferentes grupos de fungicidas, así mismo tiene capacidad de acción en diferentes tipos de condiciones ambientales que provocan stress  y no tiene restricciones durante la cosecha en banano y musáceas, el </a:t>
            </a:r>
            <a:r>
              <a:rPr lang="es-MX" sz="1400" dirty="0" err="1" smtClean="0"/>
              <a:t>difenoconazole</a:t>
            </a:r>
            <a:r>
              <a:rPr lang="es-MX" sz="1400" dirty="0" smtClean="0"/>
              <a:t> es un fungicida que controla los patógenos cuando inicia  su proceso de inoculación, disminuye su esporulación en los tejidos donde se encuentra e igualmente actúa como un protector en el caso de infecciones posteriores</a:t>
            </a:r>
            <a:endParaRPr lang="es-EC" sz="1400" dirty="0"/>
          </a:p>
        </p:txBody>
      </p:sp>
    </p:spTree>
    <p:extLst>
      <p:ext uri="{BB962C8B-B14F-4D97-AF65-F5344CB8AC3E}">
        <p14:creationId xmlns:p14="http://schemas.microsoft.com/office/powerpoint/2010/main" val="2563921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123728" y="1844824"/>
            <a:ext cx="576064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Figura  4</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100" b="0" i="1" u="none" strike="noStrike" cap="none" normalizeH="0" baseline="0" dirty="0" smtClean="0" bmk="_Toc67435527">
                <a:ln>
                  <a:noFill/>
                </a:ln>
                <a:solidFill>
                  <a:schemeClr val="tx1"/>
                </a:solidFill>
                <a:effectLst/>
                <a:latin typeface="Calibri" pitchFamily="34" charset="0"/>
                <a:ea typeface="Calibri" pitchFamily="34" charset="0"/>
                <a:cs typeface="Calibri" pitchFamily="34" charset="0"/>
              </a:rPr>
              <a:t>Prueba de </a:t>
            </a:r>
            <a:r>
              <a:rPr kumimoji="0" lang="es-EC" sz="1100" b="0" i="1" u="none" strike="noStrike" cap="none" normalizeH="0" baseline="0" dirty="0" err="1" smtClean="0" bmk="_Toc67435527">
                <a:ln>
                  <a:noFill/>
                </a:ln>
                <a:solidFill>
                  <a:schemeClr val="tx1"/>
                </a:solidFill>
                <a:effectLst/>
                <a:latin typeface="Calibri" pitchFamily="34" charset="0"/>
                <a:ea typeface="Calibri" pitchFamily="34" charset="0"/>
                <a:cs typeface="Calibri" pitchFamily="34" charset="0"/>
              </a:rPr>
              <a:t>Tukey</a:t>
            </a:r>
            <a:r>
              <a:rPr kumimoji="0" lang="es-EC" sz="1100" b="0" i="1" u="none" strike="noStrike" cap="none" normalizeH="0" baseline="0" dirty="0" smtClean="0" bmk="_Toc67435527">
                <a:ln>
                  <a:noFill/>
                </a:ln>
                <a:solidFill>
                  <a:schemeClr val="tx1"/>
                </a:solidFill>
                <a:effectLst/>
                <a:latin typeface="Calibri" pitchFamily="34" charset="0"/>
                <a:ea typeface="Calibri" pitchFamily="34" charset="0"/>
                <a:cs typeface="Calibri" pitchFamily="34" charset="0"/>
              </a:rPr>
              <a:t> al 5% para la variable porcentaje de dedos sanos en la primera evaluación.</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4 Gráfico"/>
          <p:cNvGraphicFramePr/>
          <p:nvPr>
            <p:extLst>
              <p:ext uri="{D42A27DB-BD31-4B8C-83A1-F6EECF244321}">
                <p14:modId xmlns:p14="http://schemas.microsoft.com/office/powerpoint/2010/main" val="290697331"/>
              </p:ext>
            </p:extLst>
          </p:nvPr>
        </p:nvGraphicFramePr>
        <p:xfrm>
          <a:off x="2195736" y="2348880"/>
          <a:ext cx="5628005" cy="337375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a:spLocks noChangeArrowheads="1"/>
          </p:cNvSpPr>
          <p:nvPr/>
        </p:nvSpPr>
        <p:spPr bwMode="auto">
          <a:xfrm>
            <a:off x="0" y="3838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Google Shape;119;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2909692">
            <a:off x="1127166" y="3384496"/>
            <a:ext cx="1047031" cy="1848572"/>
          </a:xfrm>
          <a:custGeom>
            <a:avLst/>
            <a:gdLst/>
            <a:ahLst/>
            <a:cxnLst/>
            <a:rect l="l" t="t" r="r" b="b"/>
            <a:pathLst>
              <a:path w="17426" h="21367" extrusionOk="0">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8" name="7 Rectángulo"/>
          <p:cNvSpPr/>
          <p:nvPr/>
        </p:nvSpPr>
        <p:spPr>
          <a:xfrm>
            <a:off x="2021247" y="236303"/>
            <a:ext cx="3116559"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Dedos sanos</a:t>
            </a:r>
            <a:endParaRPr lang="es-E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1268"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868144" y="78172"/>
            <a:ext cx="2970014" cy="185514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478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blob:https://web.whatsapp.com/3dff712a-930d-4b67-a62d-b19e8c583db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blob:https://web.whatsapp.com/3dff712a-930d-4b67-a62d-b19e8c583db8"/>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Rectangle 6"/>
          <p:cNvSpPr>
            <a:spLocks noChangeArrowheads="1"/>
          </p:cNvSpPr>
          <p:nvPr/>
        </p:nvSpPr>
        <p:spPr bwMode="auto">
          <a:xfrm>
            <a:off x="2339752" y="1700808"/>
            <a:ext cx="565212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 Figura  5</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100" b="0" i="1" u="none" strike="noStrike" cap="none" normalizeH="0" baseline="0" dirty="0" smtClean="0" bmk="_Toc67435528">
                <a:ln>
                  <a:noFill/>
                </a:ln>
                <a:solidFill>
                  <a:schemeClr val="tx1"/>
                </a:solidFill>
                <a:effectLst/>
                <a:latin typeface="Calibri" pitchFamily="34" charset="0"/>
                <a:ea typeface="Calibri" pitchFamily="34" charset="0"/>
                <a:cs typeface="Calibri" pitchFamily="34" charset="0"/>
              </a:rPr>
              <a:t>Prueba de </a:t>
            </a:r>
            <a:r>
              <a:rPr kumimoji="0" lang="es-EC" sz="1100" b="0" i="1" u="none" strike="noStrike" cap="none" normalizeH="0" baseline="0" dirty="0" err="1" smtClean="0" bmk="_Toc67435528">
                <a:ln>
                  <a:noFill/>
                </a:ln>
                <a:solidFill>
                  <a:schemeClr val="tx1"/>
                </a:solidFill>
                <a:effectLst/>
                <a:latin typeface="Calibri" pitchFamily="34" charset="0"/>
                <a:ea typeface="Calibri" pitchFamily="34" charset="0"/>
                <a:cs typeface="Calibri" pitchFamily="34" charset="0"/>
              </a:rPr>
              <a:t>Tukey</a:t>
            </a:r>
            <a:r>
              <a:rPr kumimoji="0" lang="es-EC" sz="1100" b="0" i="1" u="none" strike="noStrike" cap="none" normalizeH="0" baseline="0" dirty="0" smtClean="0" bmk="_Toc67435528">
                <a:ln>
                  <a:noFill/>
                </a:ln>
                <a:solidFill>
                  <a:schemeClr val="tx1"/>
                </a:solidFill>
                <a:effectLst/>
                <a:latin typeface="Calibri" pitchFamily="34" charset="0"/>
                <a:ea typeface="Calibri" pitchFamily="34" charset="0"/>
                <a:cs typeface="Calibri" pitchFamily="34" charset="0"/>
              </a:rPr>
              <a:t> al 5% para la variable porcentaje de dedos sanos en la segunda evaluación.</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6 Gráfico"/>
          <p:cNvGraphicFramePr/>
          <p:nvPr>
            <p:extLst>
              <p:ext uri="{D42A27DB-BD31-4B8C-83A1-F6EECF244321}">
                <p14:modId xmlns:p14="http://schemas.microsoft.com/office/powerpoint/2010/main" val="2627539195"/>
              </p:ext>
            </p:extLst>
          </p:nvPr>
        </p:nvGraphicFramePr>
        <p:xfrm>
          <a:off x="2483768" y="2492896"/>
          <a:ext cx="5628005" cy="315277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a:spLocks noChangeArrowheads="1"/>
          </p:cNvSpPr>
          <p:nvPr/>
        </p:nvSpPr>
        <p:spPr bwMode="auto">
          <a:xfrm>
            <a:off x="0" y="3619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Google Shape;119;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2909692">
            <a:off x="1127166" y="3384496"/>
            <a:ext cx="1047031" cy="1848572"/>
          </a:xfrm>
          <a:custGeom>
            <a:avLst/>
            <a:gdLst/>
            <a:ahLst/>
            <a:cxnLst/>
            <a:rect l="l" t="t" r="r" b="b"/>
            <a:pathLst>
              <a:path w="17426" h="21367" extrusionOk="0">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Tree>
    <p:extLst>
      <p:ext uri="{BB962C8B-B14F-4D97-AF65-F5344CB8AC3E}">
        <p14:creationId xmlns:p14="http://schemas.microsoft.com/office/powerpoint/2010/main" val="942270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19;p1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rot="2909692">
            <a:off x="1127166" y="3384496"/>
            <a:ext cx="1047031" cy="1848572"/>
          </a:xfrm>
          <a:custGeom>
            <a:avLst/>
            <a:gdLst/>
            <a:ahLst/>
            <a:cxnLst/>
            <a:rect l="l" t="t" r="r" b="b"/>
            <a:pathLst>
              <a:path w="17426" h="21367" extrusionOk="0">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5" name="Rectangle 2"/>
          <p:cNvSpPr>
            <a:spLocks noChangeArrowheads="1"/>
          </p:cNvSpPr>
          <p:nvPr/>
        </p:nvSpPr>
        <p:spPr bwMode="auto">
          <a:xfrm>
            <a:off x="2177988" y="1491139"/>
            <a:ext cx="478802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Figura  6</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100" b="0" i="1" u="none" strike="noStrike" cap="none" normalizeH="0" baseline="0" dirty="0" smtClean="0" bmk="_Toc67435529">
                <a:ln>
                  <a:noFill/>
                </a:ln>
                <a:solidFill>
                  <a:schemeClr val="tx1"/>
                </a:solidFill>
                <a:effectLst/>
                <a:latin typeface="Calibri" pitchFamily="34" charset="0"/>
                <a:ea typeface="Calibri" pitchFamily="34" charset="0"/>
                <a:cs typeface="Calibri" pitchFamily="34" charset="0"/>
              </a:rPr>
              <a:t>Prueba de </a:t>
            </a:r>
            <a:r>
              <a:rPr kumimoji="0" lang="es-EC" sz="1100" b="0" i="1" u="none" strike="noStrike" cap="none" normalizeH="0" baseline="0" dirty="0" err="1" smtClean="0" bmk="_Toc67435529">
                <a:ln>
                  <a:noFill/>
                </a:ln>
                <a:solidFill>
                  <a:schemeClr val="tx1"/>
                </a:solidFill>
                <a:effectLst/>
                <a:latin typeface="Calibri" pitchFamily="34" charset="0"/>
                <a:ea typeface="Calibri" pitchFamily="34" charset="0"/>
                <a:cs typeface="Calibri" pitchFamily="34" charset="0"/>
              </a:rPr>
              <a:t>Tukey</a:t>
            </a:r>
            <a:r>
              <a:rPr kumimoji="0" lang="es-EC" sz="1100" b="0" i="1" u="none" strike="noStrike" cap="none" normalizeH="0" baseline="0" dirty="0" smtClean="0" bmk="_Toc67435529">
                <a:ln>
                  <a:noFill/>
                </a:ln>
                <a:solidFill>
                  <a:schemeClr val="tx1"/>
                </a:solidFill>
                <a:effectLst/>
                <a:latin typeface="Calibri" pitchFamily="34" charset="0"/>
                <a:ea typeface="Calibri" pitchFamily="34" charset="0"/>
                <a:cs typeface="Calibri" pitchFamily="34" charset="0"/>
              </a:rPr>
              <a:t> al 5% para la variable porcentaje de racimos afectados</a:t>
            </a:r>
            <a:r>
              <a:rPr kumimoji="0" lang="es-EC" sz="1100" b="0" i="1"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5 Gráfico"/>
          <p:cNvGraphicFramePr/>
          <p:nvPr>
            <p:extLst>
              <p:ext uri="{D42A27DB-BD31-4B8C-83A1-F6EECF244321}">
                <p14:modId xmlns:p14="http://schemas.microsoft.com/office/powerpoint/2010/main" val="2458216209"/>
              </p:ext>
            </p:extLst>
          </p:nvPr>
        </p:nvGraphicFramePr>
        <p:xfrm>
          <a:off x="2177988" y="2175827"/>
          <a:ext cx="5738495" cy="342074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3"/>
          <p:cNvSpPr>
            <a:spLocks noChangeArrowheads="1"/>
          </p:cNvSpPr>
          <p:nvPr/>
        </p:nvSpPr>
        <p:spPr bwMode="auto">
          <a:xfrm>
            <a:off x="0" y="3886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7 Rectángulo"/>
          <p:cNvSpPr/>
          <p:nvPr/>
        </p:nvSpPr>
        <p:spPr>
          <a:xfrm>
            <a:off x="1313943" y="236303"/>
            <a:ext cx="4531177"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Racimos afectados</a:t>
            </a:r>
            <a:endParaRPr lang="es-E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4340"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170016" y="58882"/>
            <a:ext cx="1946189" cy="212977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2177988" y="5805264"/>
            <a:ext cx="6102424" cy="954107"/>
          </a:xfrm>
          <a:prstGeom prst="rect">
            <a:avLst/>
          </a:prstGeom>
          <a:solidFill>
            <a:schemeClr val="accent6">
              <a:lumMod val="20000"/>
              <a:lumOff val="80000"/>
            </a:schemeClr>
          </a:solidFill>
        </p:spPr>
        <p:txBody>
          <a:bodyPr wrap="square">
            <a:spAutoFit/>
          </a:bodyPr>
          <a:lstStyle/>
          <a:p>
            <a:r>
              <a:rPr lang="es-MX" sz="1400" dirty="0" smtClean="0"/>
              <a:t>Según (</a:t>
            </a:r>
            <a:r>
              <a:rPr lang="es-MX" sz="1400" dirty="0" err="1" smtClean="0"/>
              <a:t>Villalva</a:t>
            </a:r>
            <a:r>
              <a:rPr lang="es-MX" sz="1400" dirty="0" smtClean="0"/>
              <a:t>, 2017) la labor de desflore es de vital importancia posterior al enfunde, las flores de los dedos son desprendidas con gran facilidad  y se conoce que si dicha labor es aplazada  estas estructuras florales son  utilizadas como hospederos para insectos y hongos patógenos.</a:t>
            </a:r>
            <a:endParaRPr lang="es-EC" sz="1400" dirty="0"/>
          </a:p>
        </p:txBody>
      </p:sp>
    </p:spTree>
    <p:extLst>
      <p:ext uri="{BB962C8B-B14F-4D97-AF65-F5344CB8AC3E}">
        <p14:creationId xmlns:p14="http://schemas.microsoft.com/office/powerpoint/2010/main" val="509136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8" name="Google Shape;118;p15"/>
          <p:cNvSpPr txBox="1">
            <a:spLocks noGrp="1"/>
          </p:cNvSpPr>
          <p:nvPr>
            <p:ph type="sldNum" idx="12"/>
          </p:nvPr>
        </p:nvSpPr>
        <p:spPr>
          <a:xfrm>
            <a:off x="76209" y="6333135"/>
            <a:ext cx="548700" cy="52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a:t>
            </a:fld>
            <a:endParaRPr/>
          </a:p>
        </p:txBody>
      </p:sp>
      <p:pic>
        <p:nvPicPr>
          <p:cNvPr id="119" name="Google Shape;119;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3198" y="576268"/>
            <a:ext cx="1749091" cy="3550697"/>
          </a:xfrm>
          <a:custGeom>
            <a:avLst/>
            <a:gdLst/>
            <a:ahLst/>
            <a:cxnLst/>
            <a:rect l="l" t="t" r="r" b="b"/>
            <a:pathLst>
              <a:path w="17426" h="21367" extrusionOk="0">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7" name="6 Rectángulo"/>
          <p:cNvSpPr/>
          <p:nvPr/>
        </p:nvSpPr>
        <p:spPr>
          <a:xfrm>
            <a:off x="4067944" y="260648"/>
            <a:ext cx="3823034" cy="923330"/>
          </a:xfrm>
          <a:prstGeom prst="rect">
            <a:avLst/>
          </a:prstGeom>
          <a:noFill/>
        </p:spPr>
        <p:txBody>
          <a:bodyPr wrap="none" lIns="91440" tIns="45720" rIns="91440" bIns="45720">
            <a:spAutoFit/>
          </a:bodyPr>
          <a:lstStyle/>
          <a:p>
            <a:pPr algn="ct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Introducción</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aphicFrame>
        <p:nvGraphicFramePr>
          <p:cNvPr id="8" name="7 Diagrama"/>
          <p:cNvGraphicFramePr/>
          <p:nvPr>
            <p:extLst>
              <p:ext uri="{D42A27DB-BD31-4B8C-83A1-F6EECF244321}">
                <p14:modId xmlns:p14="http://schemas.microsoft.com/office/powerpoint/2010/main" val="2042187294"/>
              </p:ext>
            </p:extLst>
          </p:nvPr>
        </p:nvGraphicFramePr>
        <p:xfrm>
          <a:off x="1907704" y="1031032"/>
          <a:ext cx="7056784" cy="58326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5" name="Google Shape;119;p15"/>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rot="14445453">
            <a:off x="707202" y="4327866"/>
            <a:ext cx="1381081" cy="1570445"/>
          </a:xfrm>
          <a:custGeom>
            <a:avLst/>
            <a:gdLst/>
            <a:ahLst/>
            <a:cxnLst/>
            <a:rect l="l" t="t" r="r" b="b"/>
            <a:pathLst>
              <a:path w="17426" h="21367" extrusionOk="0">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Tree>
    <p:extLst>
      <p:ext uri="{BB962C8B-B14F-4D97-AF65-F5344CB8AC3E}">
        <p14:creationId xmlns:p14="http://schemas.microsoft.com/office/powerpoint/2010/main" val="77841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19;p1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rot="2909692">
            <a:off x="1127166" y="3384496"/>
            <a:ext cx="1047031" cy="1848572"/>
          </a:xfrm>
          <a:custGeom>
            <a:avLst/>
            <a:gdLst/>
            <a:ahLst/>
            <a:cxnLst/>
            <a:rect l="l" t="t" r="r" b="b"/>
            <a:pathLst>
              <a:path w="17426" h="21367" extrusionOk="0">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5" name="Rectangle 2"/>
          <p:cNvSpPr>
            <a:spLocks noChangeArrowheads="1"/>
          </p:cNvSpPr>
          <p:nvPr/>
        </p:nvSpPr>
        <p:spPr bwMode="auto">
          <a:xfrm>
            <a:off x="2339752" y="1772816"/>
            <a:ext cx="550810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Figura  7</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100" b="0" i="1" u="none" strike="noStrike" cap="none" normalizeH="0" baseline="0" dirty="0" smtClean="0" bmk="_Toc67435530">
                <a:ln>
                  <a:noFill/>
                </a:ln>
                <a:solidFill>
                  <a:schemeClr val="tx1"/>
                </a:solidFill>
                <a:effectLst/>
                <a:latin typeface="Calibri" pitchFamily="34" charset="0"/>
                <a:ea typeface="Calibri" pitchFamily="34" charset="0"/>
                <a:cs typeface="Calibri" pitchFamily="34" charset="0"/>
              </a:rPr>
              <a:t>Prueba de </a:t>
            </a:r>
            <a:r>
              <a:rPr kumimoji="0" lang="es-EC" sz="1100" b="0" i="1" u="none" strike="noStrike" cap="none" normalizeH="0" baseline="0" dirty="0" err="1" smtClean="0" bmk="_Toc67435530">
                <a:ln>
                  <a:noFill/>
                </a:ln>
                <a:solidFill>
                  <a:schemeClr val="tx1"/>
                </a:solidFill>
                <a:effectLst/>
                <a:latin typeface="Calibri" pitchFamily="34" charset="0"/>
                <a:ea typeface="Calibri" pitchFamily="34" charset="0"/>
                <a:cs typeface="Calibri" pitchFamily="34" charset="0"/>
              </a:rPr>
              <a:t>Tukey</a:t>
            </a:r>
            <a:r>
              <a:rPr kumimoji="0" lang="es-EC" sz="1100" b="0" i="1" u="none" strike="noStrike" cap="none" normalizeH="0" baseline="0" dirty="0" smtClean="0" bmk="_Toc67435530">
                <a:ln>
                  <a:noFill/>
                </a:ln>
                <a:solidFill>
                  <a:schemeClr val="tx1"/>
                </a:solidFill>
                <a:effectLst/>
                <a:latin typeface="Calibri" pitchFamily="34" charset="0"/>
                <a:ea typeface="Calibri" pitchFamily="34" charset="0"/>
                <a:cs typeface="Calibri" pitchFamily="34" charset="0"/>
              </a:rPr>
              <a:t> al 5% para la variable incidencia de la enfermedad en la primera evaluación.</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5 Gráfico"/>
          <p:cNvGraphicFramePr/>
          <p:nvPr>
            <p:extLst>
              <p:ext uri="{D42A27DB-BD31-4B8C-83A1-F6EECF244321}">
                <p14:modId xmlns:p14="http://schemas.microsoft.com/office/powerpoint/2010/main" val="2540714606"/>
              </p:ext>
            </p:extLst>
          </p:nvPr>
        </p:nvGraphicFramePr>
        <p:xfrm>
          <a:off x="2339752" y="2492896"/>
          <a:ext cx="5785485" cy="334200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3"/>
          <p:cNvSpPr>
            <a:spLocks noChangeArrowheads="1"/>
          </p:cNvSpPr>
          <p:nvPr/>
        </p:nvSpPr>
        <p:spPr bwMode="auto">
          <a:xfrm>
            <a:off x="0" y="3810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7 Rectángulo"/>
          <p:cNvSpPr/>
          <p:nvPr/>
        </p:nvSpPr>
        <p:spPr>
          <a:xfrm>
            <a:off x="1907704" y="404664"/>
            <a:ext cx="6804940"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Incidencia de la enfermedad</a:t>
            </a:r>
            <a:endParaRPr lang="es-E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379948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267744" y="1844824"/>
            <a:ext cx="594015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Figura  8</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100" b="0" i="1" u="none" strike="noStrike" cap="none" normalizeH="0" baseline="0" dirty="0" smtClean="0" bmk="_Toc67435531">
                <a:ln>
                  <a:noFill/>
                </a:ln>
                <a:solidFill>
                  <a:schemeClr val="tx1"/>
                </a:solidFill>
                <a:effectLst/>
                <a:latin typeface="Calibri" pitchFamily="34" charset="0"/>
                <a:ea typeface="Calibri" pitchFamily="34" charset="0"/>
                <a:cs typeface="Calibri" pitchFamily="34" charset="0"/>
              </a:rPr>
              <a:t>Prueba de </a:t>
            </a:r>
            <a:r>
              <a:rPr kumimoji="0" lang="es-EC" sz="1100" b="0" i="1" u="none" strike="noStrike" cap="none" normalizeH="0" baseline="0" dirty="0" err="1" smtClean="0" bmk="_Toc67435531">
                <a:ln>
                  <a:noFill/>
                </a:ln>
                <a:solidFill>
                  <a:schemeClr val="tx1"/>
                </a:solidFill>
                <a:effectLst/>
                <a:latin typeface="Calibri" pitchFamily="34" charset="0"/>
                <a:ea typeface="Calibri" pitchFamily="34" charset="0"/>
                <a:cs typeface="Calibri" pitchFamily="34" charset="0"/>
              </a:rPr>
              <a:t>Tukey</a:t>
            </a:r>
            <a:r>
              <a:rPr kumimoji="0" lang="es-EC" sz="1100" b="0" i="1" u="none" strike="noStrike" cap="none" normalizeH="0" baseline="0" dirty="0" smtClean="0" bmk="_Toc67435531">
                <a:ln>
                  <a:noFill/>
                </a:ln>
                <a:solidFill>
                  <a:schemeClr val="tx1"/>
                </a:solidFill>
                <a:effectLst/>
                <a:latin typeface="Calibri" pitchFamily="34" charset="0"/>
                <a:ea typeface="Calibri" pitchFamily="34" charset="0"/>
                <a:cs typeface="Calibri" pitchFamily="34" charset="0"/>
              </a:rPr>
              <a:t> al 5% para la variable incidencia de la enfermedad en la segunda evaluación.</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4 Gráfico"/>
          <p:cNvGraphicFramePr/>
          <p:nvPr>
            <p:extLst>
              <p:ext uri="{D42A27DB-BD31-4B8C-83A1-F6EECF244321}">
                <p14:modId xmlns:p14="http://schemas.microsoft.com/office/powerpoint/2010/main" val="113823730"/>
              </p:ext>
            </p:extLst>
          </p:nvPr>
        </p:nvGraphicFramePr>
        <p:xfrm>
          <a:off x="2267744" y="2492896"/>
          <a:ext cx="5817235" cy="329438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a:spLocks noChangeArrowheads="1"/>
          </p:cNvSpPr>
          <p:nvPr/>
        </p:nvSpPr>
        <p:spPr bwMode="auto">
          <a:xfrm>
            <a:off x="0" y="3762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Google Shape;119;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2909692">
            <a:off x="1127166" y="3384496"/>
            <a:ext cx="1047031" cy="1848572"/>
          </a:xfrm>
          <a:custGeom>
            <a:avLst/>
            <a:gdLst/>
            <a:ahLst/>
            <a:cxnLst/>
            <a:rect l="l" t="t" r="r" b="b"/>
            <a:pathLst>
              <a:path w="17426" h="21367" extrusionOk="0">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pic>
        <p:nvPicPr>
          <p:cNvPr id="15364"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2160" y="90010"/>
            <a:ext cx="2339752" cy="175481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2317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195736" y="1221659"/>
            <a:ext cx="475252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Figura  9</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100" b="0" i="1" u="none" strike="noStrike" cap="none" normalizeH="0" baseline="0" dirty="0" smtClean="0" bmk="_Toc67435532">
                <a:ln>
                  <a:noFill/>
                </a:ln>
                <a:solidFill>
                  <a:schemeClr val="tx1"/>
                </a:solidFill>
                <a:effectLst/>
                <a:latin typeface="Calibri" pitchFamily="34" charset="0"/>
                <a:ea typeface="Calibri" pitchFamily="34" charset="0"/>
                <a:cs typeface="Calibri" pitchFamily="34" charset="0"/>
              </a:rPr>
              <a:t>Prueba de </a:t>
            </a:r>
            <a:r>
              <a:rPr kumimoji="0" lang="es-EC" sz="1100" b="0" i="1" u="none" strike="noStrike" cap="none" normalizeH="0" baseline="0" dirty="0" err="1" smtClean="0" bmk="_Toc67435532">
                <a:ln>
                  <a:noFill/>
                </a:ln>
                <a:solidFill>
                  <a:schemeClr val="tx1"/>
                </a:solidFill>
                <a:effectLst/>
                <a:latin typeface="Calibri" pitchFamily="34" charset="0"/>
                <a:ea typeface="Calibri" pitchFamily="34" charset="0"/>
                <a:cs typeface="Calibri" pitchFamily="34" charset="0"/>
              </a:rPr>
              <a:t>Tukey</a:t>
            </a:r>
            <a:r>
              <a:rPr kumimoji="0" lang="es-EC" sz="1100" b="0" i="1" u="none" strike="noStrike" cap="none" normalizeH="0" baseline="0" dirty="0" smtClean="0" bmk="_Toc67435532">
                <a:ln>
                  <a:noFill/>
                </a:ln>
                <a:solidFill>
                  <a:schemeClr val="tx1"/>
                </a:solidFill>
                <a:effectLst/>
                <a:latin typeface="Calibri" pitchFamily="34" charset="0"/>
                <a:ea typeface="Calibri" pitchFamily="34" charset="0"/>
                <a:cs typeface="Calibri" pitchFamily="34" charset="0"/>
              </a:rPr>
              <a:t> al 5% para la variable rendimiento</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4 Gráfico"/>
          <p:cNvGraphicFramePr/>
          <p:nvPr>
            <p:extLst>
              <p:ext uri="{D42A27DB-BD31-4B8C-83A1-F6EECF244321}">
                <p14:modId xmlns:p14="http://schemas.microsoft.com/office/powerpoint/2010/main" val="1892805732"/>
              </p:ext>
            </p:extLst>
          </p:nvPr>
        </p:nvGraphicFramePr>
        <p:xfrm>
          <a:off x="2195736" y="1812830"/>
          <a:ext cx="5596255" cy="346837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a:spLocks noChangeArrowheads="1"/>
          </p:cNvSpPr>
          <p:nvPr/>
        </p:nvSpPr>
        <p:spPr bwMode="auto">
          <a:xfrm>
            <a:off x="0" y="3933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Google Shape;119;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2909692">
            <a:off x="1127166" y="3384496"/>
            <a:ext cx="1047031" cy="1848572"/>
          </a:xfrm>
          <a:custGeom>
            <a:avLst/>
            <a:gdLst/>
            <a:ahLst/>
            <a:cxnLst/>
            <a:rect l="l" t="t" r="r" b="b"/>
            <a:pathLst>
              <a:path w="17426" h="21367" extrusionOk="0">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8" name="7 Rectángulo"/>
          <p:cNvSpPr/>
          <p:nvPr/>
        </p:nvSpPr>
        <p:spPr>
          <a:xfrm>
            <a:off x="2224700" y="404663"/>
            <a:ext cx="3192092"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Rendimiento</a:t>
            </a:r>
            <a:endParaRPr lang="es-E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8 Rectángulo"/>
          <p:cNvSpPr/>
          <p:nvPr/>
        </p:nvSpPr>
        <p:spPr>
          <a:xfrm>
            <a:off x="1979712" y="5391303"/>
            <a:ext cx="6534472" cy="1169551"/>
          </a:xfrm>
          <a:prstGeom prst="rect">
            <a:avLst/>
          </a:prstGeom>
          <a:solidFill>
            <a:schemeClr val="accent5">
              <a:lumMod val="20000"/>
              <a:lumOff val="80000"/>
            </a:schemeClr>
          </a:solidFill>
        </p:spPr>
        <p:txBody>
          <a:bodyPr wrap="square">
            <a:spAutoFit/>
          </a:bodyPr>
          <a:lstStyle/>
          <a:p>
            <a:r>
              <a:rPr lang="es-MX" sz="1400" dirty="0" smtClean="0"/>
              <a:t>Se determinó que en cuanto al rendimiento (ratio) obtenido en la presente investigación osciló entre 1,22 (T1)  hasta 1,96 (T6); teniendo como proyección valores que varían entre las 1079,25 (T1) hasta las 1741,61 (T6) cajas/ha con una densidad de 1110 plantas, alcanzando  un promedio entre 300 y 400 cajas semanales totales (en las 14 ha productivas que conforman la propiedad donde se realizó el ensayo). </a:t>
            </a:r>
            <a:endParaRPr lang="es-EC" sz="1400" dirty="0"/>
          </a:p>
        </p:txBody>
      </p:sp>
      <p:sp>
        <p:nvSpPr>
          <p:cNvPr id="10" name="AutoShape 5" descr="blob:https://web.whatsapp.com/357a101d-409c-4982-bf9e-06df9391ff2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6390" name="Picture 6"/>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956252" y="0"/>
            <a:ext cx="1977575" cy="181601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5589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
            </a:r>
            <a:br>
              <a:rPr lang="es-EC" dirty="0" smtClean="0"/>
            </a:br>
            <a:endParaRPr lang="es-EC" dirty="0"/>
          </a:p>
        </p:txBody>
      </p:sp>
      <p:pic>
        <p:nvPicPr>
          <p:cNvPr id="4" name="Google Shape;119;p1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rot="2909692">
            <a:off x="509302" y="4085350"/>
            <a:ext cx="1047031" cy="1848572"/>
          </a:xfrm>
          <a:custGeom>
            <a:avLst/>
            <a:gdLst/>
            <a:ahLst/>
            <a:cxnLst/>
            <a:rect l="l" t="t" r="r" b="b"/>
            <a:pathLst>
              <a:path w="17426" h="21367" extrusionOk="0">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graphicFrame>
        <p:nvGraphicFramePr>
          <p:cNvPr id="6" name="5 Tabla"/>
          <p:cNvGraphicFramePr>
            <a:graphicFrameLocks noGrp="1"/>
          </p:cNvGraphicFramePr>
          <p:nvPr>
            <p:extLst>
              <p:ext uri="{D42A27DB-BD31-4B8C-83A1-F6EECF244321}">
                <p14:modId xmlns:p14="http://schemas.microsoft.com/office/powerpoint/2010/main" val="786846303"/>
              </p:ext>
            </p:extLst>
          </p:nvPr>
        </p:nvGraphicFramePr>
        <p:xfrm>
          <a:off x="1763688" y="2348880"/>
          <a:ext cx="6953250" cy="3058668"/>
        </p:xfrm>
        <a:graphic>
          <a:graphicData uri="http://schemas.openxmlformats.org/drawingml/2006/table">
            <a:tbl>
              <a:tblPr firstRow="1" firstCol="1" bandRow="1">
                <a:tableStyleId>{C083E6E3-FA7D-4D7B-A595-EF9225AFEA82}</a:tableStyleId>
              </a:tblPr>
              <a:tblGrid>
                <a:gridCol w="1054100">
                  <a:extLst>
                    <a:ext uri="{9D8B030D-6E8A-4147-A177-3AD203B41FA5}">
                      <a16:colId xmlns:a16="http://schemas.microsoft.com/office/drawing/2014/main" val="20000"/>
                    </a:ext>
                  </a:extLst>
                </a:gridCol>
                <a:gridCol w="104648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825500">
                  <a:extLst>
                    <a:ext uri="{9D8B030D-6E8A-4147-A177-3AD203B41FA5}">
                      <a16:colId xmlns:a16="http://schemas.microsoft.com/office/drawing/2014/main" val="20003"/>
                    </a:ext>
                  </a:extLst>
                </a:gridCol>
                <a:gridCol w="800100">
                  <a:extLst>
                    <a:ext uri="{9D8B030D-6E8A-4147-A177-3AD203B41FA5}">
                      <a16:colId xmlns:a16="http://schemas.microsoft.com/office/drawing/2014/main" val="20004"/>
                    </a:ext>
                  </a:extLst>
                </a:gridCol>
                <a:gridCol w="812800">
                  <a:extLst>
                    <a:ext uri="{9D8B030D-6E8A-4147-A177-3AD203B41FA5}">
                      <a16:colId xmlns:a16="http://schemas.microsoft.com/office/drawing/2014/main" val="20005"/>
                    </a:ext>
                  </a:extLst>
                </a:gridCol>
                <a:gridCol w="787400">
                  <a:extLst>
                    <a:ext uri="{9D8B030D-6E8A-4147-A177-3AD203B41FA5}">
                      <a16:colId xmlns:a16="http://schemas.microsoft.com/office/drawing/2014/main" val="20006"/>
                    </a:ext>
                  </a:extLst>
                </a:gridCol>
                <a:gridCol w="826770">
                  <a:extLst>
                    <a:ext uri="{9D8B030D-6E8A-4147-A177-3AD203B41FA5}">
                      <a16:colId xmlns:a16="http://schemas.microsoft.com/office/drawing/2014/main" val="20007"/>
                    </a:ext>
                  </a:extLst>
                </a:gridCol>
              </a:tblGrid>
              <a:tr h="190500">
                <a:tc>
                  <a:txBody>
                    <a:bodyPr/>
                    <a:lstStyle/>
                    <a:p>
                      <a:pPr algn="l">
                        <a:lnSpc>
                          <a:spcPct val="115000"/>
                        </a:lnSpc>
                        <a:spcAft>
                          <a:spcPts val="0"/>
                        </a:spcAft>
                      </a:pPr>
                      <a:r>
                        <a:rPr lang="es-EC" sz="1100">
                          <a:effectLst/>
                        </a:rPr>
                        <a:t>Descripción</a:t>
                      </a:r>
                      <a:endParaRPr lang="es-EC" sz="1200">
                        <a:effectLst/>
                        <a:latin typeface="Times New Roman"/>
                        <a:ea typeface="Calibri"/>
                        <a:cs typeface="Times New Roman"/>
                      </a:endParaRPr>
                    </a:p>
                  </a:txBody>
                  <a:tcPr marL="44450" marR="44450" marT="0" marB="0" anchor="b"/>
                </a:tc>
                <a:tc>
                  <a:txBody>
                    <a:bodyPr/>
                    <a:lstStyle/>
                    <a:p>
                      <a:pPr algn="l">
                        <a:lnSpc>
                          <a:spcPct val="115000"/>
                        </a:lnSpc>
                        <a:spcAft>
                          <a:spcPts val="0"/>
                        </a:spcAft>
                      </a:pPr>
                      <a:r>
                        <a:rPr lang="es-EC" sz="1100">
                          <a:effectLst/>
                        </a:rPr>
                        <a:t>Cantidad(l/ha)</a:t>
                      </a:r>
                      <a:endParaRPr lang="es-EC" sz="1200">
                        <a:effectLst/>
                        <a:latin typeface="Times New Roman"/>
                        <a:ea typeface="Calibri"/>
                        <a:cs typeface="Times New Roman"/>
                      </a:endParaRPr>
                    </a:p>
                  </a:txBody>
                  <a:tcPr marL="44450" marR="44450" marT="0" marB="0" anchor="b"/>
                </a:tc>
                <a:tc>
                  <a:txBody>
                    <a:bodyPr/>
                    <a:lstStyle/>
                    <a:p>
                      <a:pPr algn="l">
                        <a:lnSpc>
                          <a:spcPct val="115000"/>
                        </a:lnSpc>
                        <a:spcAft>
                          <a:spcPts val="0"/>
                        </a:spcAft>
                      </a:pPr>
                      <a:r>
                        <a:rPr lang="es-EC" sz="1100">
                          <a:effectLst/>
                        </a:rPr>
                        <a:t>T1</a:t>
                      </a:r>
                      <a:endParaRPr lang="es-EC" sz="1200">
                        <a:effectLst/>
                        <a:latin typeface="Times New Roman"/>
                        <a:ea typeface="Calibri"/>
                        <a:cs typeface="Times New Roman"/>
                      </a:endParaRPr>
                    </a:p>
                  </a:txBody>
                  <a:tcPr marL="44450" marR="44450" marT="0" marB="0" anchor="b"/>
                </a:tc>
                <a:tc>
                  <a:txBody>
                    <a:bodyPr/>
                    <a:lstStyle/>
                    <a:p>
                      <a:pPr algn="l">
                        <a:lnSpc>
                          <a:spcPct val="115000"/>
                        </a:lnSpc>
                        <a:spcAft>
                          <a:spcPts val="0"/>
                        </a:spcAft>
                      </a:pPr>
                      <a:r>
                        <a:rPr lang="es-EC" sz="1100">
                          <a:effectLst/>
                        </a:rPr>
                        <a:t>T2</a:t>
                      </a:r>
                      <a:endParaRPr lang="es-EC" sz="1200">
                        <a:effectLst/>
                        <a:latin typeface="Times New Roman"/>
                        <a:ea typeface="Calibri"/>
                        <a:cs typeface="Times New Roman"/>
                      </a:endParaRPr>
                    </a:p>
                  </a:txBody>
                  <a:tcPr marL="44450" marR="44450" marT="0" marB="0" anchor="b"/>
                </a:tc>
                <a:tc>
                  <a:txBody>
                    <a:bodyPr/>
                    <a:lstStyle/>
                    <a:p>
                      <a:pPr algn="l">
                        <a:lnSpc>
                          <a:spcPct val="115000"/>
                        </a:lnSpc>
                        <a:spcAft>
                          <a:spcPts val="0"/>
                        </a:spcAft>
                      </a:pPr>
                      <a:r>
                        <a:rPr lang="es-EC" sz="1100">
                          <a:effectLst/>
                        </a:rPr>
                        <a:t>T3</a:t>
                      </a:r>
                      <a:endParaRPr lang="es-EC" sz="1200">
                        <a:effectLst/>
                        <a:latin typeface="Times New Roman"/>
                        <a:ea typeface="Calibri"/>
                        <a:cs typeface="Times New Roman"/>
                      </a:endParaRPr>
                    </a:p>
                  </a:txBody>
                  <a:tcPr marL="44450" marR="44450" marT="0" marB="0" anchor="b"/>
                </a:tc>
                <a:tc>
                  <a:txBody>
                    <a:bodyPr/>
                    <a:lstStyle/>
                    <a:p>
                      <a:pPr algn="l">
                        <a:lnSpc>
                          <a:spcPct val="115000"/>
                        </a:lnSpc>
                        <a:spcAft>
                          <a:spcPts val="0"/>
                        </a:spcAft>
                      </a:pPr>
                      <a:r>
                        <a:rPr lang="es-EC" sz="1100">
                          <a:effectLst/>
                        </a:rPr>
                        <a:t>T4</a:t>
                      </a:r>
                      <a:endParaRPr lang="es-EC" sz="1200">
                        <a:effectLst/>
                        <a:latin typeface="Times New Roman"/>
                        <a:ea typeface="Calibri"/>
                        <a:cs typeface="Times New Roman"/>
                      </a:endParaRPr>
                    </a:p>
                  </a:txBody>
                  <a:tcPr marL="44450" marR="44450" marT="0" marB="0" anchor="b"/>
                </a:tc>
                <a:tc>
                  <a:txBody>
                    <a:bodyPr/>
                    <a:lstStyle/>
                    <a:p>
                      <a:pPr algn="l">
                        <a:lnSpc>
                          <a:spcPct val="115000"/>
                        </a:lnSpc>
                        <a:spcAft>
                          <a:spcPts val="0"/>
                        </a:spcAft>
                      </a:pPr>
                      <a:r>
                        <a:rPr lang="es-EC" sz="1100">
                          <a:effectLst/>
                        </a:rPr>
                        <a:t>T5</a:t>
                      </a:r>
                      <a:endParaRPr lang="es-EC" sz="1200">
                        <a:effectLst/>
                        <a:latin typeface="Times New Roman"/>
                        <a:ea typeface="Calibri"/>
                        <a:cs typeface="Times New Roman"/>
                      </a:endParaRPr>
                    </a:p>
                  </a:txBody>
                  <a:tcPr marL="44450" marR="44450" marT="0" marB="0" anchor="b"/>
                </a:tc>
                <a:tc>
                  <a:txBody>
                    <a:bodyPr/>
                    <a:lstStyle/>
                    <a:p>
                      <a:pPr algn="l">
                        <a:lnSpc>
                          <a:spcPct val="115000"/>
                        </a:lnSpc>
                        <a:spcAft>
                          <a:spcPts val="0"/>
                        </a:spcAft>
                      </a:pPr>
                      <a:r>
                        <a:rPr lang="es-EC" sz="1100">
                          <a:effectLst/>
                        </a:rPr>
                        <a:t>T6</a:t>
                      </a:r>
                      <a:endParaRPr lang="es-EC" sz="1200">
                        <a:effectLst/>
                        <a:latin typeface="Times New Roman"/>
                        <a:ea typeface="Calibri"/>
                        <a:cs typeface="Times New Roman"/>
                      </a:endParaRPr>
                    </a:p>
                  </a:txBody>
                  <a:tcPr marL="44450" marR="44450" marT="0" marB="0" anchor="b"/>
                </a:tc>
                <a:extLst>
                  <a:ext uri="{0D108BD9-81ED-4DB2-BD59-A6C34878D82A}">
                    <a16:rowId xmlns:a16="http://schemas.microsoft.com/office/drawing/2014/main" val="10000"/>
                  </a:ext>
                </a:extLst>
              </a:tr>
              <a:tr h="190500">
                <a:tc>
                  <a:txBody>
                    <a:bodyPr/>
                    <a:lstStyle/>
                    <a:p>
                      <a:pPr algn="l">
                        <a:lnSpc>
                          <a:spcPct val="115000"/>
                        </a:lnSpc>
                        <a:spcAft>
                          <a:spcPts val="0"/>
                        </a:spcAft>
                      </a:pPr>
                      <a:r>
                        <a:rPr lang="es-EC" sz="1100">
                          <a:effectLst/>
                        </a:rPr>
                        <a:t>Trichoderma</a:t>
                      </a:r>
                      <a:endParaRPr lang="es-EC" sz="12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es-EC" sz="1100">
                          <a:effectLst/>
                        </a:rPr>
                        <a:t>0,53</a:t>
                      </a:r>
                      <a:endParaRPr lang="es-EC" sz="1200">
                        <a:effectLst/>
                        <a:latin typeface="Times New Roman"/>
                        <a:ea typeface="Calibri"/>
                        <a:cs typeface="Times New Roman"/>
                      </a:endParaRPr>
                    </a:p>
                  </a:txBody>
                  <a:tcPr marL="44450" marR="44450" marT="0" marB="0" anchor="b"/>
                </a:tc>
                <a:tc>
                  <a:txBody>
                    <a:bodyPr/>
                    <a:lstStyle/>
                    <a:p>
                      <a:pPr>
                        <a:lnSpc>
                          <a:spcPct val="115000"/>
                        </a:lnSpc>
                      </a:pPr>
                      <a:endParaRPr lang="es-EC" sz="1100">
                        <a:effectLst/>
                        <a:latin typeface="Calibri"/>
                        <a:cs typeface="Times New Roman"/>
                      </a:endParaRPr>
                    </a:p>
                  </a:txBody>
                  <a:tcPr marL="44450" marR="44450" marT="0" marB="0" anchor="b"/>
                </a:tc>
                <a:tc>
                  <a:txBody>
                    <a:bodyPr/>
                    <a:lstStyle/>
                    <a:p>
                      <a:pPr algn="l">
                        <a:lnSpc>
                          <a:spcPct val="115000"/>
                        </a:lnSpc>
                        <a:spcAft>
                          <a:spcPts val="0"/>
                        </a:spcAft>
                      </a:pPr>
                      <a:r>
                        <a:rPr lang="es-EC" sz="1100">
                          <a:effectLst/>
                        </a:rPr>
                        <a:t> $8,00 </a:t>
                      </a:r>
                      <a:endParaRPr lang="es-EC" sz="1200">
                        <a:effectLst/>
                        <a:latin typeface="Times New Roman"/>
                        <a:ea typeface="Calibri"/>
                        <a:cs typeface="Times New Roman"/>
                      </a:endParaRPr>
                    </a:p>
                  </a:txBody>
                  <a:tcPr marL="44450" marR="44450" marT="0" marB="0" anchor="b"/>
                </a:tc>
                <a:tc>
                  <a:txBody>
                    <a:bodyPr/>
                    <a:lstStyle/>
                    <a:p>
                      <a:pPr>
                        <a:lnSpc>
                          <a:spcPct val="115000"/>
                        </a:lnSpc>
                      </a:pPr>
                      <a:endParaRPr lang="es-EC" sz="1100">
                        <a:effectLst/>
                        <a:latin typeface="Calibri"/>
                        <a:cs typeface="Times New Roman"/>
                      </a:endParaRPr>
                    </a:p>
                  </a:txBody>
                  <a:tcPr marL="44450" marR="44450" marT="0" marB="0" anchor="b"/>
                </a:tc>
                <a:tc>
                  <a:txBody>
                    <a:bodyPr/>
                    <a:lstStyle/>
                    <a:p>
                      <a:pPr>
                        <a:lnSpc>
                          <a:spcPct val="115000"/>
                        </a:lnSpc>
                      </a:pPr>
                      <a:endParaRPr lang="es-EC" sz="1100">
                        <a:effectLst/>
                        <a:latin typeface="Calibri"/>
                        <a:cs typeface="Times New Roman"/>
                      </a:endParaRPr>
                    </a:p>
                  </a:txBody>
                  <a:tcPr marL="44450" marR="44450" marT="0" marB="0" anchor="b"/>
                </a:tc>
                <a:tc>
                  <a:txBody>
                    <a:bodyPr/>
                    <a:lstStyle/>
                    <a:p>
                      <a:pPr>
                        <a:lnSpc>
                          <a:spcPct val="115000"/>
                        </a:lnSpc>
                      </a:pPr>
                      <a:endParaRPr lang="es-EC" sz="1100">
                        <a:effectLst/>
                        <a:latin typeface="Calibri"/>
                        <a:cs typeface="Times New Roman"/>
                      </a:endParaRPr>
                    </a:p>
                  </a:txBody>
                  <a:tcPr marL="44450" marR="44450" marT="0" marB="0" anchor="b"/>
                </a:tc>
                <a:tc>
                  <a:txBody>
                    <a:bodyPr/>
                    <a:lstStyle/>
                    <a:p>
                      <a:pPr>
                        <a:lnSpc>
                          <a:spcPct val="115000"/>
                        </a:lnSpc>
                      </a:pPr>
                      <a:endParaRPr lang="es-EC" sz="1100">
                        <a:effectLst/>
                        <a:latin typeface="Calibri"/>
                        <a:cs typeface="Times New Roman"/>
                      </a:endParaRPr>
                    </a:p>
                  </a:txBody>
                  <a:tcPr marL="44450" marR="44450" marT="0" marB="0" anchor="b"/>
                </a:tc>
                <a:extLst>
                  <a:ext uri="{0D108BD9-81ED-4DB2-BD59-A6C34878D82A}">
                    <a16:rowId xmlns:a16="http://schemas.microsoft.com/office/drawing/2014/main" val="10001"/>
                  </a:ext>
                </a:extLst>
              </a:tr>
              <a:tr h="190500">
                <a:tc>
                  <a:txBody>
                    <a:bodyPr/>
                    <a:lstStyle/>
                    <a:p>
                      <a:pPr algn="l">
                        <a:lnSpc>
                          <a:spcPct val="115000"/>
                        </a:lnSpc>
                        <a:spcAft>
                          <a:spcPts val="0"/>
                        </a:spcAft>
                      </a:pPr>
                      <a:r>
                        <a:rPr lang="es-EC" sz="1100">
                          <a:effectLst/>
                        </a:rPr>
                        <a:t>Rhapsody</a:t>
                      </a:r>
                      <a:endParaRPr lang="es-EC" sz="12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es-EC" sz="1100">
                          <a:effectLst/>
                        </a:rPr>
                        <a:t>0,53</a:t>
                      </a:r>
                      <a:endParaRPr lang="es-EC" sz="1200">
                        <a:effectLst/>
                        <a:latin typeface="Times New Roman"/>
                        <a:ea typeface="Calibri"/>
                        <a:cs typeface="Times New Roman"/>
                      </a:endParaRPr>
                    </a:p>
                  </a:txBody>
                  <a:tcPr marL="44450" marR="44450" marT="0" marB="0" anchor="b"/>
                </a:tc>
                <a:tc>
                  <a:txBody>
                    <a:bodyPr/>
                    <a:lstStyle/>
                    <a:p>
                      <a:pPr>
                        <a:lnSpc>
                          <a:spcPct val="115000"/>
                        </a:lnSpc>
                      </a:pPr>
                      <a:endParaRPr lang="es-EC" sz="1100">
                        <a:effectLst/>
                        <a:latin typeface="Calibri"/>
                        <a:cs typeface="Times New Roman"/>
                      </a:endParaRPr>
                    </a:p>
                  </a:txBody>
                  <a:tcPr marL="44450" marR="44450" marT="0" marB="0" anchor="b"/>
                </a:tc>
                <a:tc>
                  <a:txBody>
                    <a:bodyPr/>
                    <a:lstStyle/>
                    <a:p>
                      <a:pPr>
                        <a:lnSpc>
                          <a:spcPct val="115000"/>
                        </a:lnSpc>
                      </a:pPr>
                      <a:endParaRPr lang="es-EC" sz="1100">
                        <a:effectLst/>
                        <a:latin typeface="Calibri"/>
                        <a:cs typeface="Times New Roman"/>
                      </a:endParaRPr>
                    </a:p>
                  </a:txBody>
                  <a:tcPr marL="44450" marR="44450" marT="0" marB="0" anchor="b"/>
                </a:tc>
                <a:tc>
                  <a:txBody>
                    <a:bodyPr/>
                    <a:lstStyle/>
                    <a:p>
                      <a:pPr algn="l">
                        <a:lnSpc>
                          <a:spcPct val="115000"/>
                        </a:lnSpc>
                        <a:spcAft>
                          <a:spcPts val="0"/>
                        </a:spcAft>
                      </a:pPr>
                      <a:r>
                        <a:rPr lang="es-EC" sz="1100">
                          <a:effectLst/>
                        </a:rPr>
                        <a:t> $8,00 </a:t>
                      </a:r>
                      <a:endParaRPr lang="es-EC" sz="1200">
                        <a:effectLst/>
                        <a:latin typeface="Times New Roman"/>
                        <a:ea typeface="Calibri"/>
                        <a:cs typeface="Times New Roman"/>
                      </a:endParaRPr>
                    </a:p>
                  </a:txBody>
                  <a:tcPr marL="44450" marR="44450" marT="0" marB="0" anchor="b"/>
                </a:tc>
                <a:tc>
                  <a:txBody>
                    <a:bodyPr/>
                    <a:lstStyle/>
                    <a:p>
                      <a:pPr>
                        <a:lnSpc>
                          <a:spcPct val="115000"/>
                        </a:lnSpc>
                      </a:pPr>
                      <a:endParaRPr lang="es-EC" sz="1100">
                        <a:effectLst/>
                        <a:latin typeface="Calibri"/>
                        <a:cs typeface="Times New Roman"/>
                      </a:endParaRPr>
                    </a:p>
                  </a:txBody>
                  <a:tcPr marL="44450" marR="44450" marT="0" marB="0" anchor="b"/>
                </a:tc>
                <a:tc>
                  <a:txBody>
                    <a:bodyPr/>
                    <a:lstStyle/>
                    <a:p>
                      <a:pPr>
                        <a:lnSpc>
                          <a:spcPct val="115000"/>
                        </a:lnSpc>
                      </a:pPr>
                      <a:endParaRPr lang="es-EC" sz="1100">
                        <a:effectLst/>
                        <a:latin typeface="Calibri"/>
                        <a:cs typeface="Times New Roman"/>
                      </a:endParaRPr>
                    </a:p>
                  </a:txBody>
                  <a:tcPr marL="44450" marR="44450" marT="0" marB="0" anchor="b"/>
                </a:tc>
                <a:tc>
                  <a:txBody>
                    <a:bodyPr/>
                    <a:lstStyle/>
                    <a:p>
                      <a:pPr>
                        <a:lnSpc>
                          <a:spcPct val="115000"/>
                        </a:lnSpc>
                      </a:pPr>
                      <a:endParaRPr lang="es-EC" sz="1100">
                        <a:effectLst/>
                        <a:latin typeface="Calibri"/>
                        <a:cs typeface="Times New Roman"/>
                      </a:endParaRPr>
                    </a:p>
                  </a:txBody>
                  <a:tcPr marL="44450" marR="44450" marT="0" marB="0" anchor="b"/>
                </a:tc>
                <a:extLst>
                  <a:ext uri="{0D108BD9-81ED-4DB2-BD59-A6C34878D82A}">
                    <a16:rowId xmlns:a16="http://schemas.microsoft.com/office/drawing/2014/main" val="10002"/>
                  </a:ext>
                </a:extLst>
              </a:tr>
              <a:tr h="190500">
                <a:tc>
                  <a:txBody>
                    <a:bodyPr/>
                    <a:lstStyle/>
                    <a:p>
                      <a:pPr algn="l">
                        <a:lnSpc>
                          <a:spcPct val="115000"/>
                        </a:lnSpc>
                        <a:spcAft>
                          <a:spcPts val="0"/>
                        </a:spcAft>
                      </a:pPr>
                      <a:r>
                        <a:rPr lang="es-EC" sz="1100">
                          <a:effectLst/>
                        </a:rPr>
                        <a:t>Barrier</a:t>
                      </a:r>
                      <a:endParaRPr lang="es-EC" sz="12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es-EC" sz="1100">
                          <a:effectLst/>
                        </a:rPr>
                        <a:t>0,33</a:t>
                      </a:r>
                      <a:endParaRPr lang="es-EC" sz="1200">
                        <a:effectLst/>
                        <a:latin typeface="Times New Roman"/>
                        <a:ea typeface="Calibri"/>
                        <a:cs typeface="Times New Roman"/>
                      </a:endParaRPr>
                    </a:p>
                  </a:txBody>
                  <a:tcPr marL="44450" marR="44450" marT="0" marB="0" anchor="b"/>
                </a:tc>
                <a:tc>
                  <a:txBody>
                    <a:bodyPr/>
                    <a:lstStyle/>
                    <a:p>
                      <a:pPr>
                        <a:lnSpc>
                          <a:spcPct val="115000"/>
                        </a:lnSpc>
                      </a:pPr>
                      <a:endParaRPr lang="es-EC" sz="1100">
                        <a:effectLst/>
                        <a:latin typeface="Calibri"/>
                        <a:cs typeface="Times New Roman"/>
                      </a:endParaRPr>
                    </a:p>
                  </a:txBody>
                  <a:tcPr marL="44450" marR="44450" marT="0" marB="0" anchor="b"/>
                </a:tc>
                <a:tc>
                  <a:txBody>
                    <a:bodyPr/>
                    <a:lstStyle/>
                    <a:p>
                      <a:pPr>
                        <a:lnSpc>
                          <a:spcPct val="115000"/>
                        </a:lnSpc>
                      </a:pPr>
                      <a:endParaRPr lang="es-EC" sz="1100">
                        <a:effectLst/>
                        <a:latin typeface="Calibri"/>
                        <a:cs typeface="Times New Roman"/>
                      </a:endParaRPr>
                    </a:p>
                  </a:txBody>
                  <a:tcPr marL="44450" marR="44450" marT="0" marB="0" anchor="b"/>
                </a:tc>
                <a:tc>
                  <a:txBody>
                    <a:bodyPr/>
                    <a:lstStyle/>
                    <a:p>
                      <a:pPr>
                        <a:lnSpc>
                          <a:spcPct val="115000"/>
                        </a:lnSpc>
                      </a:pPr>
                      <a:endParaRPr lang="es-EC" sz="1100">
                        <a:effectLst/>
                        <a:latin typeface="Calibri"/>
                        <a:cs typeface="Times New Roman"/>
                      </a:endParaRPr>
                    </a:p>
                  </a:txBody>
                  <a:tcPr marL="44450" marR="44450" marT="0" marB="0" anchor="b"/>
                </a:tc>
                <a:tc>
                  <a:txBody>
                    <a:bodyPr/>
                    <a:lstStyle/>
                    <a:p>
                      <a:pPr algn="l">
                        <a:lnSpc>
                          <a:spcPct val="115000"/>
                        </a:lnSpc>
                        <a:spcAft>
                          <a:spcPts val="0"/>
                        </a:spcAft>
                      </a:pPr>
                      <a:r>
                        <a:rPr lang="es-EC" sz="1100">
                          <a:effectLst/>
                        </a:rPr>
                        <a:t> $ 5,33 </a:t>
                      </a:r>
                      <a:endParaRPr lang="es-EC" sz="1200">
                        <a:effectLst/>
                        <a:latin typeface="Times New Roman"/>
                        <a:ea typeface="Calibri"/>
                        <a:cs typeface="Times New Roman"/>
                      </a:endParaRPr>
                    </a:p>
                  </a:txBody>
                  <a:tcPr marL="44450" marR="44450" marT="0" marB="0" anchor="b"/>
                </a:tc>
                <a:tc>
                  <a:txBody>
                    <a:bodyPr/>
                    <a:lstStyle/>
                    <a:p>
                      <a:pPr>
                        <a:lnSpc>
                          <a:spcPct val="115000"/>
                        </a:lnSpc>
                      </a:pPr>
                      <a:endParaRPr lang="es-EC" sz="1100">
                        <a:effectLst/>
                        <a:latin typeface="Calibri"/>
                        <a:cs typeface="Times New Roman"/>
                      </a:endParaRPr>
                    </a:p>
                  </a:txBody>
                  <a:tcPr marL="44450" marR="44450" marT="0" marB="0" anchor="b"/>
                </a:tc>
                <a:tc>
                  <a:txBody>
                    <a:bodyPr/>
                    <a:lstStyle/>
                    <a:p>
                      <a:pPr>
                        <a:lnSpc>
                          <a:spcPct val="115000"/>
                        </a:lnSpc>
                      </a:pPr>
                      <a:endParaRPr lang="es-EC" sz="1100">
                        <a:effectLst/>
                        <a:latin typeface="Calibri"/>
                        <a:cs typeface="Times New Roman"/>
                      </a:endParaRPr>
                    </a:p>
                  </a:txBody>
                  <a:tcPr marL="44450" marR="44450" marT="0" marB="0" anchor="b"/>
                </a:tc>
                <a:extLst>
                  <a:ext uri="{0D108BD9-81ED-4DB2-BD59-A6C34878D82A}">
                    <a16:rowId xmlns:a16="http://schemas.microsoft.com/office/drawing/2014/main" val="10003"/>
                  </a:ext>
                </a:extLst>
              </a:tr>
              <a:tr h="190500">
                <a:tc>
                  <a:txBody>
                    <a:bodyPr/>
                    <a:lstStyle/>
                    <a:p>
                      <a:pPr algn="l">
                        <a:lnSpc>
                          <a:spcPct val="115000"/>
                        </a:lnSpc>
                        <a:spcAft>
                          <a:spcPts val="0"/>
                        </a:spcAft>
                      </a:pPr>
                      <a:r>
                        <a:rPr lang="es-EC" sz="1100">
                          <a:effectLst/>
                        </a:rPr>
                        <a:t>Cufender</a:t>
                      </a:r>
                      <a:endParaRPr lang="es-EC" sz="12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es-EC" sz="1100">
                          <a:effectLst/>
                        </a:rPr>
                        <a:t>0,27</a:t>
                      </a:r>
                      <a:endParaRPr lang="es-EC" sz="1200">
                        <a:effectLst/>
                        <a:latin typeface="Times New Roman"/>
                        <a:ea typeface="Calibri"/>
                        <a:cs typeface="Times New Roman"/>
                      </a:endParaRPr>
                    </a:p>
                  </a:txBody>
                  <a:tcPr marL="44450" marR="44450" marT="0" marB="0" anchor="b"/>
                </a:tc>
                <a:tc>
                  <a:txBody>
                    <a:bodyPr/>
                    <a:lstStyle/>
                    <a:p>
                      <a:pPr>
                        <a:lnSpc>
                          <a:spcPct val="115000"/>
                        </a:lnSpc>
                      </a:pPr>
                      <a:endParaRPr lang="es-EC" sz="1100">
                        <a:effectLst/>
                        <a:latin typeface="Calibri"/>
                        <a:cs typeface="Times New Roman"/>
                      </a:endParaRPr>
                    </a:p>
                  </a:txBody>
                  <a:tcPr marL="44450" marR="44450" marT="0" marB="0" anchor="b"/>
                </a:tc>
                <a:tc>
                  <a:txBody>
                    <a:bodyPr/>
                    <a:lstStyle/>
                    <a:p>
                      <a:pPr>
                        <a:lnSpc>
                          <a:spcPct val="115000"/>
                        </a:lnSpc>
                      </a:pPr>
                      <a:endParaRPr lang="es-EC" sz="1100">
                        <a:effectLst/>
                        <a:latin typeface="Calibri"/>
                        <a:cs typeface="Times New Roman"/>
                      </a:endParaRPr>
                    </a:p>
                  </a:txBody>
                  <a:tcPr marL="44450" marR="44450" marT="0" marB="0" anchor="b"/>
                </a:tc>
                <a:tc>
                  <a:txBody>
                    <a:bodyPr/>
                    <a:lstStyle/>
                    <a:p>
                      <a:pPr>
                        <a:lnSpc>
                          <a:spcPct val="115000"/>
                        </a:lnSpc>
                      </a:pPr>
                      <a:endParaRPr lang="es-EC" sz="1100">
                        <a:effectLst/>
                        <a:latin typeface="Calibri"/>
                        <a:cs typeface="Times New Roman"/>
                      </a:endParaRPr>
                    </a:p>
                  </a:txBody>
                  <a:tcPr marL="44450" marR="44450" marT="0" marB="0" anchor="b"/>
                </a:tc>
                <a:tc>
                  <a:txBody>
                    <a:bodyPr/>
                    <a:lstStyle/>
                    <a:p>
                      <a:pPr>
                        <a:lnSpc>
                          <a:spcPct val="115000"/>
                        </a:lnSpc>
                      </a:pPr>
                      <a:endParaRPr lang="es-EC" sz="1100">
                        <a:effectLst/>
                        <a:latin typeface="Calibri"/>
                        <a:cs typeface="Times New Roman"/>
                      </a:endParaRPr>
                    </a:p>
                  </a:txBody>
                  <a:tcPr marL="44450" marR="44450" marT="0" marB="0" anchor="b"/>
                </a:tc>
                <a:tc>
                  <a:txBody>
                    <a:bodyPr/>
                    <a:lstStyle/>
                    <a:p>
                      <a:pPr algn="l">
                        <a:lnSpc>
                          <a:spcPct val="115000"/>
                        </a:lnSpc>
                        <a:spcAft>
                          <a:spcPts val="0"/>
                        </a:spcAft>
                      </a:pPr>
                      <a:r>
                        <a:rPr lang="es-EC" sz="1100">
                          <a:effectLst/>
                        </a:rPr>
                        <a:t> $ 3,47 </a:t>
                      </a:r>
                      <a:endParaRPr lang="es-EC" sz="1200">
                        <a:effectLst/>
                        <a:latin typeface="Times New Roman"/>
                        <a:ea typeface="Calibri"/>
                        <a:cs typeface="Times New Roman"/>
                      </a:endParaRPr>
                    </a:p>
                  </a:txBody>
                  <a:tcPr marL="44450" marR="44450" marT="0" marB="0" anchor="b"/>
                </a:tc>
                <a:tc>
                  <a:txBody>
                    <a:bodyPr/>
                    <a:lstStyle/>
                    <a:p>
                      <a:pPr>
                        <a:lnSpc>
                          <a:spcPct val="115000"/>
                        </a:lnSpc>
                      </a:pPr>
                      <a:endParaRPr lang="es-EC" sz="1100">
                        <a:effectLst/>
                        <a:latin typeface="Calibri"/>
                        <a:cs typeface="Times New Roman"/>
                      </a:endParaRPr>
                    </a:p>
                  </a:txBody>
                  <a:tcPr marL="44450" marR="44450" marT="0" marB="0" anchor="b"/>
                </a:tc>
                <a:extLst>
                  <a:ext uri="{0D108BD9-81ED-4DB2-BD59-A6C34878D82A}">
                    <a16:rowId xmlns:a16="http://schemas.microsoft.com/office/drawing/2014/main" val="10004"/>
                  </a:ext>
                </a:extLst>
              </a:tr>
              <a:tr h="190500">
                <a:tc>
                  <a:txBody>
                    <a:bodyPr/>
                    <a:lstStyle/>
                    <a:p>
                      <a:pPr algn="l">
                        <a:lnSpc>
                          <a:spcPct val="115000"/>
                        </a:lnSpc>
                        <a:spcAft>
                          <a:spcPts val="0"/>
                        </a:spcAft>
                      </a:pPr>
                      <a:r>
                        <a:rPr lang="es-EC" sz="1100">
                          <a:effectLst/>
                        </a:rPr>
                        <a:t>Score</a:t>
                      </a:r>
                      <a:endParaRPr lang="es-EC" sz="12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es-EC" sz="1100">
                          <a:effectLst/>
                        </a:rPr>
                        <a:t>0,11</a:t>
                      </a:r>
                      <a:endParaRPr lang="es-EC" sz="1200">
                        <a:effectLst/>
                        <a:latin typeface="Times New Roman"/>
                        <a:ea typeface="Calibri"/>
                        <a:cs typeface="Times New Roman"/>
                      </a:endParaRPr>
                    </a:p>
                  </a:txBody>
                  <a:tcPr marL="44450" marR="44450" marT="0" marB="0" anchor="b"/>
                </a:tc>
                <a:tc>
                  <a:txBody>
                    <a:bodyPr/>
                    <a:lstStyle/>
                    <a:p>
                      <a:pPr>
                        <a:lnSpc>
                          <a:spcPct val="115000"/>
                        </a:lnSpc>
                      </a:pPr>
                      <a:endParaRPr lang="es-EC" sz="1100">
                        <a:effectLst/>
                        <a:latin typeface="Calibri"/>
                        <a:cs typeface="Times New Roman"/>
                      </a:endParaRPr>
                    </a:p>
                  </a:txBody>
                  <a:tcPr marL="44450" marR="44450" marT="0" marB="0" anchor="b"/>
                </a:tc>
                <a:tc>
                  <a:txBody>
                    <a:bodyPr/>
                    <a:lstStyle/>
                    <a:p>
                      <a:pPr>
                        <a:lnSpc>
                          <a:spcPct val="115000"/>
                        </a:lnSpc>
                      </a:pPr>
                      <a:endParaRPr lang="es-EC" sz="1100">
                        <a:effectLst/>
                        <a:latin typeface="Calibri"/>
                        <a:cs typeface="Times New Roman"/>
                      </a:endParaRPr>
                    </a:p>
                  </a:txBody>
                  <a:tcPr marL="44450" marR="44450" marT="0" marB="0" anchor="b"/>
                </a:tc>
                <a:tc>
                  <a:txBody>
                    <a:bodyPr/>
                    <a:lstStyle/>
                    <a:p>
                      <a:pPr>
                        <a:lnSpc>
                          <a:spcPct val="115000"/>
                        </a:lnSpc>
                      </a:pPr>
                      <a:endParaRPr lang="es-EC" sz="1100">
                        <a:effectLst/>
                        <a:latin typeface="Calibri"/>
                        <a:cs typeface="Times New Roman"/>
                      </a:endParaRPr>
                    </a:p>
                  </a:txBody>
                  <a:tcPr marL="44450" marR="44450" marT="0" marB="0" anchor="b"/>
                </a:tc>
                <a:tc>
                  <a:txBody>
                    <a:bodyPr/>
                    <a:lstStyle/>
                    <a:p>
                      <a:pPr>
                        <a:lnSpc>
                          <a:spcPct val="115000"/>
                        </a:lnSpc>
                      </a:pPr>
                      <a:endParaRPr lang="es-EC" sz="1100">
                        <a:effectLst/>
                        <a:latin typeface="Calibri"/>
                        <a:cs typeface="Times New Roman"/>
                      </a:endParaRPr>
                    </a:p>
                  </a:txBody>
                  <a:tcPr marL="44450" marR="44450" marT="0" marB="0" anchor="b"/>
                </a:tc>
                <a:tc>
                  <a:txBody>
                    <a:bodyPr/>
                    <a:lstStyle/>
                    <a:p>
                      <a:pPr>
                        <a:lnSpc>
                          <a:spcPct val="115000"/>
                        </a:lnSpc>
                      </a:pPr>
                      <a:endParaRPr lang="es-EC" sz="1100">
                        <a:effectLst/>
                        <a:latin typeface="Calibri"/>
                        <a:cs typeface="Times New Roman"/>
                      </a:endParaRPr>
                    </a:p>
                  </a:txBody>
                  <a:tcPr marL="44450" marR="44450" marT="0" marB="0" anchor="b"/>
                </a:tc>
                <a:tc>
                  <a:txBody>
                    <a:bodyPr/>
                    <a:lstStyle/>
                    <a:p>
                      <a:pPr algn="l">
                        <a:lnSpc>
                          <a:spcPct val="115000"/>
                        </a:lnSpc>
                        <a:spcAft>
                          <a:spcPts val="0"/>
                        </a:spcAft>
                      </a:pPr>
                      <a:r>
                        <a:rPr lang="es-EC" sz="1100">
                          <a:effectLst/>
                        </a:rPr>
                        <a:t> $ 8,53 </a:t>
                      </a:r>
                      <a:endParaRPr lang="es-EC" sz="1200">
                        <a:effectLst/>
                        <a:latin typeface="Times New Roman"/>
                        <a:ea typeface="Calibri"/>
                        <a:cs typeface="Times New Roman"/>
                      </a:endParaRPr>
                    </a:p>
                  </a:txBody>
                  <a:tcPr marL="44450" marR="44450" marT="0" marB="0" anchor="b"/>
                </a:tc>
                <a:extLst>
                  <a:ext uri="{0D108BD9-81ED-4DB2-BD59-A6C34878D82A}">
                    <a16:rowId xmlns:a16="http://schemas.microsoft.com/office/drawing/2014/main" val="10005"/>
                  </a:ext>
                </a:extLst>
              </a:tr>
              <a:tr h="190500">
                <a:tc>
                  <a:txBody>
                    <a:bodyPr/>
                    <a:lstStyle/>
                    <a:p>
                      <a:pPr>
                        <a:lnSpc>
                          <a:spcPct val="115000"/>
                        </a:lnSpc>
                      </a:pPr>
                      <a:endParaRPr lang="es-EC" sz="1100">
                        <a:effectLst/>
                        <a:latin typeface="Calibri"/>
                        <a:cs typeface="Times New Roman"/>
                      </a:endParaRPr>
                    </a:p>
                  </a:txBody>
                  <a:tcPr marL="44450" marR="44450" marT="0" marB="0" anchor="b"/>
                </a:tc>
                <a:tc>
                  <a:txBody>
                    <a:bodyPr/>
                    <a:lstStyle/>
                    <a:p>
                      <a:pPr>
                        <a:lnSpc>
                          <a:spcPct val="115000"/>
                        </a:lnSpc>
                      </a:pPr>
                      <a:endParaRPr lang="es-EC" sz="1100">
                        <a:effectLst/>
                        <a:latin typeface="Calibri"/>
                        <a:cs typeface="Times New Roman"/>
                      </a:endParaRPr>
                    </a:p>
                  </a:txBody>
                  <a:tcPr marL="44450" marR="44450" marT="0" marB="0" anchor="b"/>
                </a:tc>
                <a:tc>
                  <a:txBody>
                    <a:bodyPr/>
                    <a:lstStyle/>
                    <a:p>
                      <a:pPr>
                        <a:lnSpc>
                          <a:spcPct val="115000"/>
                        </a:lnSpc>
                      </a:pPr>
                      <a:endParaRPr lang="es-EC" sz="1100">
                        <a:effectLst/>
                        <a:latin typeface="Calibri"/>
                        <a:cs typeface="Times New Roman"/>
                      </a:endParaRPr>
                    </a:p>
                  </a:txBody>
                  <a:tcPr marL="44450" marR="44450" marT="0" marB="0" anchor="b"/>
                </a:tc>
                <a:tc>
                  <a:txBody>
                    <a:bodyPr/>
                    <a:lstStyle/>
                    <a:p>
                      <a:pPr>
                        <a:lnSpc>
                          <a:spcPct val="115000"/>
                        </a:lnSpc>
                      </a:pPr>
                      <a:endParaRPr lang="es-EC" sz="1100">
                        <a:effectLst/>
                        <a:latin typeface="Calibri"/>
                        <a:cs typeface="Times New Roman"/>
                      </a:endParaRPr>
                    </a:p>
                  </a:txBody>
                  <a:tcPr marL="44450" marR="44450" marT="0" marB="0" anchor="b"/>
                </a:tc>
                <a:tc>
                  <a:txBody>
                    <a:bodyPr/>
                    <a:lstStyle/>
                    <a:p>
                      <a:pPr>
                        <a:lnSpc>
                          <a:spcPct val="115000"/>
                        </a:lnSpc>
                      </a:pPr>
                      <a:endParaRPr lang="es-EC" sz="1100">
                        <a:effectLst/>
                        <a:latin typeface="Calibri"/>
                        <a:cs typeface="Times New Roman"/>
                      </a:endParaRPr>
                    </a:p>
                  </a:txBody>
                  <a:tcPr marL="44450" marR="44450" marT="0" marB="0" anchor="b"/>
                </a:tc>
                <a:tc>
                  <a:txBody>
                    <a:bodyPr/>
                    <a:lstStyle/>
                    <a:p>
                      <a:pPr>
                        <a:lnSpc>
                          <a:spcPct val="115000"/>
                        </a:lnSpc>
                      </a:pPr>
                      <a:endParaRPr lang="es-EC" sz="1100">
                        <a:effectLst/>
                        <a:latin typeface="Calibri"/>
                        <a:cs typeface="Times New Roman"/>
                      </a:endParaRPr>
                    </a:p>
                  </a:txBody>
                  <a:tcPr marL="44450" marR="44450" marT="0" marB="0" anchor="b"/>
                </a:tc>
                <a:tc>
                  <a:txBody>
                    <a:bodyPr/>
                    <a:lstStyle/>
                    <a:p>
                      <a:pPr>
                        <a:lnSpc>
                          <a:spcPct val="115000"/>
                        </a:lnSpc>
                      </a:pPr>
                      <a:endParaRPr lang="es-EC" sz="1100">
                        <a:effectLst/>
                        <a:latin typeface="Calibri"/>
                        <a:cs typeface="Times New Roman"/>
                      </a:endParaRPr>
                    </a:p>
                  </a:txBody>
                  <a:tcPr marL="44450" marR="44450" marT="0" marB="0" anchor="b"/>
                </a:tc>
                <a:tc>
                  <a:txBody>
                    <a:bodyPr/>
                    <a:lstStyle/>
                    <a:p>
                      <a:pPr>
                        <a:lnSpc>
                          <a:spcPct val="115000"/>
                        </a:lnSpc>
                      </a:pPr>
                      <a:endParaRPr lang="es-EC" sz="1100">
                        <a:effectLst/>
                        <a:latin typeface="Calibri"/>
                        <a:cs typeface="Times New Roman"/>
                      </a:endParaRPr>
                    </a:p>
                  </a:txBody>
                  <a:tcPr marL="44450" marR="44450" marT="0" marB="0" anchor="b"/>
                </a:tc>
                <a:extLst>
                  <a:ext uri="{0D108BD9-81ED-4DB2-BD59-A6C34878D82A}">
                    <a16:rowId xmlns:a16="http://schemas.microsoft.com/office/drawing/2014/main" val="10006"/>
                  </a:ext>
                </a:extLst>
              </a:tr>
              <a:tr h="190500">
                <a:tc>
                  <a:txBody>
                    <a:bodyPr/>
                    <a:lstStyle/>
                    <a:p>
                      <a:pPr algn="l">
                        <a:lnSpc>
                          <a:spcPct val="115000"/>
                        </a:lnSpc>
                        <a:spcAft>
                          <a:spcPts val="0"/>
                        </a:spcAft>
                      </a:pPr>
                      <a:r>
                        <a:rPr lang="es-EC" sz="1100">
                          <a:effectLst/>
                        </a:rPr>
                        <a:t>Recursos físicos</a:t>
                      </a:r>
                      <a:endParaRPr lang="es-EC" sz="1200">
                        <a:effectLst/>
                        <a:latin typeface="Times New Roman"/>
                        <a:ea typeface="Calibri"/>
                        <a:cs typeface="Times New Roman"/>
                      </a:endParaRPr>
                    </a:p>
                  </a:txBody>
                  <a:tcPr marL="44450" marR="44450" marT="0" marB="0" anchor="b"/>
                </a:tc>
                <a:tc>
                  <a:txBody>
                    <a:bodyPr/>
                    <a:lstStyle/>
                    <a:p>
                      <a:pPr>
                        <a:lnSpc>
                          <a:spcPct val="115000"/>
                        </a:lnSpc>
                      </a:pPr>
                      <a:endParaRPr lang="es-EC" sz="1100">
                        <a:effectLst/>
                        <a:latin typeface="Calibri"/>
                        <a:cs typeface="Times New Roman"/>
                      </a:endParaRPr>
                    </a:p>
                  </a:txBody>
                  <a:tcPr marL="44450" marR="44450" marT="0" marB="0" anchor="b"/>
                </a:tc>
                <a:tc>
                  <a:txBody>
                    <a:bodyPr/>
                    <a:lstStyle/>
                    <a:p>
                      <a:pPr algn="l">
                        <a:lnSpc>
                          <a:spcPct val="115000"/>
                        </a:lnSpc>
                        <a:spcAft>
                          <a:spcPts val="0"/>
                        </a:spcAft>
                      </a:pPr>
                      <a:r>
                        <a:rPr lang="es-EC" sz="1100">
                          <a:effectLst/>
                        </a:rPr>
                        <a:t> $   659,71 </a:t>
                      </a:r>
                      <a:endParaRPr lang="es-EC" sz="1200">
                        <a:effectLst/>
                        <a:latin typeface="Times New Roman"/>
                        <a:ea typeface="Calibri"/>
                        <a:cs typeface="Times New Roman"/>
                      </a:endParaRPr>
                    </a:p>
                  </a:txBody>
                  <a:tcPr marL="44450" marR="44450" marT="0" marB="0" anchor="b"/>
                </a:tc>
                <a:tc>
                  <a:txBody>
                    <a:bodyPr/>
                    <a:lstStyle/>
                    <a:p>
                      <a:pPr algn="l">
                        <a:lnSpc>
                          <a:spcPct val="115000"/>
                        </a:lnSpc>
                        <a:spcAft>
                          <a:spcPts val="0"/>
                        </a:spcAft>
                      </a:pPr>
                      <a:r>
                        <a:rPr lang="es-EC" sz="1100">
                          <a:effectLst/>
                        </a:rPr>
                        <a:t> $     681,27 </a:t>
                      </a:r>
                      <a:endParaRPr lang="es-EC" sz="1200">
                        <a:effectLst/>
                        <a:latin typeface="Times New Roman"/>
                        <a:ea typeface="Calibri"/>
                        <a:cs typeface="Times New Roman"/>
                      </a:endParaRPr>
                    </a:p>
                  </a:txBody>
                  <a:tcPr marL="44450" marR="44450" marT="0" marB="0" anchor="b"/>
                </a:tc>
                <a:tc>
                  <a:txBody>
                    <a:bodyPr/>
                    <a:lstStyle/>
                    <a:p>
                      <a:pPr algn="l">
                        <a:lnSpc>
                          <a:spcPct val="115000"/>
                        </a:lnSpc>
                        <a:spcAft>
                          <a:spcPts val="0"/>
                        </a:spcAft>
                      </a:pPr>
                      <a:r>
                        <a:rPr lang="es-EC" sz="1100">
                          <a:effectLst/>
                        </a:rPr>
                        <a:t> $    681,27 </a:t>
                      </a:r>
                      <a:endParaRPr lang="es-EC" sz="1200">
                        <a:effectLst/>
                        <a:latin typeface="Times New Roman"/>
                        <a:ea typeface="Calibri"/>
                        <a:cs typeface="Times New Roman"/>
                      </a:endParaRPr>
                    </a:p>
                  </a:txBody>
                  <a:tcPr marL="44450" marR="44450" marT="0" marB="0" anchor="b"/>
                </a:tc>
                <a:tc>
                  <a:txBody>
                    <a:bodyPr/>
                    <a:lstStyle/>
                    <a:p>
                      <a:pPr algn="l">
                        <a:lnSpc>
                          <a:spcPct val="115000"/>
                        </a:lnSpc>
                        <a:spcAft>
                          <a:spcPts val="0"/>
                        </a:spcAft>
                      </a:pPr>
                      <a:r>
                        <a:rPr lang="es-EC" sz="1100">
                          <a:effectLst/>
                        </a:rPr>
                        <a:t> $  681,27 </a:t>
                      </a:r>
                      <a:endParaRPr lang="es-EC" sz="1200">
                        <a:effectLst/>
                        <a:latin typeface="Times New Roman"/>
                        <a:ea typeface="Calibri"/>
                        <a:cs typeface="Times New Roman"/>
                      </a:endParaRPr>
                    </a:p>
                  </a:txBody>
                  <a:tcPr marL="44450" marR="44450" marT="0" marB="0" anchor="b"/>
                </a:tc>
                <a:tc>
                  <a:txBody>
                    <a:bodyPr/>
                    <a:lstStyle/>
                    <a:p>
                      <a:pPr algn="l">
                        <a:lnSpc>
                          <a:spcPct val="115000"/>
                        </a:lnSpc>
                        <a:spcAft>
                          <a:spcPts val="0"/>
                        </a:spcAft>
                      </a:pPr>
                      <a:r>
                        <a:rPr lang="es-EC" sz="1100">
                          <a:effectLst/>
                        </a:rPr>
                        <a:t> $    681,27 </a:t>
                      </a:r>
                      <a:endParaRPr lang="es-EC" sz="1200">
                        <a:effectLst/>
                        <a:latin typeface="Times New Roman"/>
                        <a:ea typeface="Calibri"/>
                        <a:cs typeface="Times New Roman"/>
                      </a:endParaRPr>
                    </a:p>
                  </a:txBody>
                  <a:tcPr marL="44450" marR="44450" marT="0" marB="0" anchor="b"/>
                </a:tc>
                <a:tc>
                  <a:txBody>
                    <a:bodyPr/>
                    <a:lstStyle/>
                    <a:p>
                      <a:pPr algn="l">
                        <a:lnSpc>
                          <a:spcPct val="115000"/>
                        </a:lnSpc>
                        <a:spcAft>
                          <a:spcPts val="0"/>
                        </a:spcAft>
                      </a:pPr>
                      <a:r>
                        <a:rPr lang="es-EC" sz="1100">
                          <a:effectLst/>
                        </a:rPr>
                        <a:t> $  681,27 </a:t>
                      </a:r>
                      <a:endParaRPr lang="es-EC" sz="1200">
                        <a:effectLst/>
                        <a:latin typeface="Times New Roman"/>
                        <a:ea typeface="Calibri"/>
                        <a:cs typeface="Times New Roman"/>
                      </a:endParaRPr>
                    </a:p>
                  </a:txBody>
                  <a:tcPr marL="44450" marR="44450" marT="0" marB="0" anchor="b"/>
                </a:tc>
                <a:extLst>
                  <a:ext uri="{0D108BD9-81ED-4DB2-BD59-A6C34878D82A}">
                    <a16:rowId xmlns:a16="http://schemas.microsoft.com/office/drawing/2014/main" val="10007"/>
                  </a:ext>
                </a:extLst>
              </a:tr>
              <a:tr h="190500">
                <a:tc gridSpan="2">
                  <a:txBody>
                    <a:bodyPr/>
                    <a:lstStyle/>
                    <a:p>
                      <a:pPr algn="l">
                        <a:lnSpc>
                          <a:spcPct val="115000"/>
                        </a:lnSpc>
                        <a:spcAft>
                          <a:spcPts val="0"/>
                        </a:spcAft>
                      </a:pPr>
                      <a:r>
                        <a:rPr lang="es-EC" sz="1100">
                          <a:effectLst/>
                        </a:rPr>
                        <a:t>Recursos humanos</a:t>
                      </a:r>
                      <a:endParaRPr lang="es-EC" sz="1200">
                        <a:effectLst/>
                        <a:latin typeface="Times New Roman"/>
                        <a:ea typeface="Calibri"/>
                        <a:cs typeface="Times New Roman"/>
                      </a:endParaRPr>
                    </a:p>
                  </a:txBody>
                  <a:tcPr marL="44450" marR="44450" marT="0" marB="0" anchor="b"/>
                </a:tc>
                <a:tc hMerge="1">
                  <a:txBody>
                    <a:bodyPr/>
                    <a:lstStyle/>
                    <a:p>
                      <a:endParaRPr lang="es-EC"/>
                    </a:p>
                  </a:txBody>
                  <a:tcPr/>
                </a:tc>
                <a:tc>
                  <a:txBody>
                    <a:bodyPr/>
                    <a:lstStyle/>
                    <a:p>
                      <a:pPr algn="l">
                        <a:lnSpc>
                          <a:spcPct val="115000"/>
                        </a:lnSpc>
                        <a:spcAft>
                          <a:spcPts val="0"/>
                        </a:spcAft>
                      </a:pPr>
                      <a:r>
                        <a:rPr lang="es-EC" sz="1100">
                          <a:effectLst/>
                        </a:rPr>
                        <a:t> $ 1.864,80 </a:t>
                      </a:r>
                      <a:endParaRPr lang="es-EC" sz="1200">
                        <a:effectLst/>
                        <a:latin typeface="Times New Roman"/>
                        <a:ea typeface="Calibri"/>
                        <a:cs typeface="Times New Roman"/>
                      </a:endParaRPr>
                    </a:p>
                  </a:txBody>
                  <a:tcPr marL="44450" marR="44450" marT="0" marB="0" anchor="b"/>
                </a:tc>
                <a:tc>
                  <a:txBody>
                    <a:bodyPr/>
                    <a:lstStyle/>
                    <a:p>
                      <a:pPr algn="l">
                        <a:lnSpc>
                          <a:spcPct val="115000"/>
                        </a:lnSpc>
                        <a:spcAft>
                          <a:spcPts val="0"/>
                        </a:spcAft>
                      </a:pPr>
                      <a:r>
                        <a:rPr lang="es-EC" sz="1100">
                          <a:effectLst/>
                        </a:rPr>
                        <a:t> $  2.141,33 </a:t>
                      </a:r>
                      <a:endParaRPr lang="es-EC" sz="1200">
                        <a:effectLst/>
                        <a:latin typeface="Times New Roman"/>
                        <a:ea typeface="Calibri"/>
                        <a:cs typeface="Times New Roman"/>
                      </a:endParaRPr>
                    </a:p>
                  </a:txBody>
                  <a:tcPr marL="44450" marR="44450" marT="0" marB="0" anchor="b"/>
                </a:tc>
                <a:tc>
                  <a:txBody>
                    <a:bodyPr/>
                    <a:lstStyle/>
                    <a:p>
                      <a:pPr algn="l">
                        <a:lnSpc>
                          <a:spcPct val="115000"/>
                        </a:lnSpc>
                        <a:spcAft>
                          <a:spcPts val="0"/>
                        </a:spcAft>
                      </a:pPr>
                      <a:r>
                        <a:rPr lang="es-EC" sz="1100">
                          <a:effectLst/>
                        </a:rPr>
                        <a:t> $ 2.141,33 </a:t>
                      </a:r>
                      <a:endParaRPr lang="es-EC" sz="1200">
                        <a:effectLst/>
                        <a:latin typeface="Times New Roman"/>
                        <a:ea typeface="Calibri"/>
                        <a:cs typeface="Times New Roman"/>
                      </a:endParaRPr>
                    </a:p>
                  </a:txBody>
                  <a:tcPr marL="44450" marR="44450" marT="0" marB="0" anchor="b"/>
                </a:tc>
                <a:tc>
                  <a:txBody>
                    <a:bodyPr/>
                    <a:lstStyle/>
                    <a:p>
                      <a:pPr algn="l">
                        <a:lnSpc>
                          <a:spcPct val="115000"/>
                        </a:lnSpc>
                        <a:spcAft>
                          <a:spcPts val="0"/>
                        </a:spcAft>
                      </a:pPr>
                      <a:r>
                        <a:rPr lang="es-EC" sz="1100">
                          <a:effectLst/>
                        </a:rPr>
                        <a:t> $ 2.141,33 </a:t>
                      </a:r>
                      <a:endParaRPr lang="es-EC" sz="1200">
                        <a:effectLst/>
                        <a:latin typeface="Times New Roman"/>
                        <a:ea typeface="Calibri"/>
                        <a:cs typeface="Times New Roman"/>
                      </a:endParaRPr>
                    </a:p>
                  </a:txBody>
                  <a:tcPr marL="44450" marR="44450" marT="0" marB="0" anchor="b"/>
                </a:tc>
                <a:tc>
                  <a:txBody>
                    <a:bodyPr/>
                    <a:lstStyle/>
                    <a:p>
                      <a:pPr algn="l">
                        <a:lnSpc>
                          <a:spcPct val="115000"/>
                        </a:lnSpc>
                        <a:spcAft>
                          <a:spcPts val="0"/>
                        </a:spcAft>
                      </a:pPr>
                      <a:r>
                        <a:rPr lang="es-EC" sz="1100">
                          <a:effectLst/>
                        </a:rPr>
                        <a:t> $ 2.141,33 </a:t>
                      </a:r>
                      <a:endParaRPr lang="es-EC" sz="1200">
                        <a:effectLst/>
                        <a:latin typeface="Times New Roman"/>
                        <a:ea typeface="Calibri"/>
                        <a:cs typeface="Times New Roman"/>
                      </a:endParaRPr>
                    </a:p>
                  </a:txBody>
                  <a:tcPr marL="44450" marR="44450" marT="0" marB="0" anchor="b"/>
                </a:tc>
                <a:tc>
                  <a:txBody>
                    <a:bodyPr/>
                    <a:lstStyle/>
                    <a:p>
                      <a:pPr algn="l">
                        <a:lnSpc>
                          <a:spcPct val="115000"/>
                        </a:lnSpc>
                        <a:spcAft>
                          <a:spcPts val="0"/>
                        </a:spcAft>
                      </a:pPr>
                      <a:r>
                        <a:rPr lang="es-EC" sz="1100">
                          <a:effectLst/>
                        </a:rPr>
                        <a:t> $  2.141,33 </a:t>
                      </a:r>
                      <a:endParaRPr lang="es-EC" sz="1200">
                        <a:effectLst/>
                        <a:latin typeface="Times New Roman"/>
                        <a:ea typeface="Calibri"/>
                        <a:cs typeface="Times New Roman"/>
                      </a:endParaRPr>
                    </a:p>
                  </a:txBody>
                  <a:tcPr marL="44450" marR="44450" marT="0" marB="0" anchor="b"/>
                </a:tc>
                <a:extLst>
                  <a:ext uri="{0D108BD9-81ED-4DB2-BD59-A6C34878D82A}">
                    <a16:rowId xmlns:a16="http://schemas.microsoft.com/office/drawing/2014/main" val="10008"/>
                  </a:ext>
                </a:extLst>
              </a:tr>
              <a:tr h="190500">
                <a:tc>
                  <a:txBody>
                    <a:bodyPr/>
                    <a:lstStyle/>
                    <a:p>
                      <a:pPr algn="l">
                        <a:lnSpc>
                          <a:spcPct val="115000"/>
                        </a:lnSpc>
                        <a:spcAft>
                          <a:spcPts val="0"/>
                        </a:spcAft>
                      </a:pPr>
                      <a:r>
                        <a:rPr lang="es-EC" sz="1100">
                          <a:effectLst/>
                        </a:rPr>
                        <a:t>Total egresos/ha</a:t>
                      </a:r>
                      <a:endParaRPr lang="es-EC" sz="1200">
                        <a:effectLst/>
                        <a:latin typeface="Times New Roman"/>
                        <a:ea typeface="Calibri"/>
                        <a:cs typeface="Times New Roman"/>
                      </a:endParaRPr>
                    </a:p>
                  </a:txBody>
                  <a:tcPr marL="44450" marR="44450" marT="0" marB="0" anchor="b"/>
                </a:tc>
                <a:tc>
                  <a:txBody>
                    <a:bodyPr/>
                    <a:lstStyle/>
                    <a:p>
                      <a:pPr algn="l">
                        <a:lnSpc>
                          <a:spcPct val="115000"/>
                        </a:lnSpc>
                        <a:spcAft>
                          <a:spcPts val="0"/>
                        </a:spcAft>
                      </a:pPr>
                      <a:r>
                        <a:rPr lang="es-EC" sz="1100">
                          <a:effectLst/>
                        </a:rPr>
                        <a:t> </a:t>
                      </a:r>
                      <a:endParaRPr lang="es-EC" sz="1200">
                        <a:effectLst/>
                        <a:latin typeface="Times New Roman"/>
                        <a:ea typeface="Calibri"/>
                        <a:cs typeface="Times New Roman"/>
                      </a:endParaRPr>
                    </a:p>
                  </a:txBody>
                  <a:tcPr marL="44450" marR="44450" marT="0" marB="0" anchor="b"/>
                </a:tc>
                <a:tc>
                  <a:txBody>
                    <a:bodyPr/>
                    <a:lstStyle/>
                    <a:p>
                      <a:pPr algn="l">
                        <a:lnSpc>
                          <a:spcPct val="115000"/>
                        </a:lnSpc>
                        <a:spcAft>
                          <a:spcPts val="0"/>
                        </a:spcAft>
                      </a:pPr>
                      <a:r>
                        <a:rPr lang="es-EC" sz="1100">
                          <a:effectLst/>
                        </a:rPr>
                        <a:t> $ 2.524,51 </a:t>
                      </a:r>
                      <a:endParaRPr lang="es-EC" sz="1200">
                        <a:effectLst/>
                        <a:latin typeface="Times New Roman"/>
                        <a:ea typeface="Calibri"/>
                        <a:cs typeface="Times New Roman"/>
                      </a:endParaRPr>
                    </a:p>
                  </a:txBody>
                  <a:tcPr marL="44450" marR="44450" marT="0" marB="0" anchor="b"/>
                </a:tc>
                <a:tc>
                  <a:txBody>
                    <a:bodyPr/>
                    <a:lstStyle/>
                    <a:p>
                      <a:pPr algn="l">
                        <a:lnSpc>
                          <a:spcPct val="115000"/>
                        </a:lnSpc>
                        <a:spcAft>
                          <a:spcPts val="0"/>
                        </a:spcAft>
                      </a:pPr>
                      <a:r>
                        <a:rPr lang="es-EC" sz="1100">
                          <a:effectLst/>
                        </a:rPr>
                        <a:t> $  2.830,60 </a:t>
                      </a:r>
                      <a:endParaRPr lang="es-EC" sz="1200">
                        <a:effectLst/>
                        <a:latin typeface="Times New Roman"/>
                        <a:ea typeface="Calibri"/>
                        <a:cs typeface="Times New Roman"/>
                      </a:endParaRPr>
                    </a:p>
                  </a:txBody>
                  <a:tcPr marL="44450" marR="44450" marT="0" marB="0" anchor="b"/>
                </a:tc>
                <a:tc>
                  <a:txBody>
                    <a:bodyPr/>
                    <a:lstStyle/>
                    <a:p>
                      <a:pPr algn="l">
                        <a:lnSpc>
                          <a:spcPct val="115000"/>
                        </a:lnSpc>
                        <a:spcAft>
                          <a:spcPts val="0"/>
                        </a:spcAft>
                      </a:pPr>
                      <a:r>
                        <a:rPr lang="es-EC" sz="1100">
                          <a:effectLst/>
                        </a:rPr>
                        <a:t> $ 2.830,60 </a:t>
                      </a:r>
                      <a:endParaRPr lang="es-EC" sz="1200">
                        <a:effectLst/>
                        <a:latin typeface="Times New Roman"/>
                        <a:ea typeface="Calibri"/>
                        <a:cs typeface="Times New Roman"/>
                      </a:endParaRPr>
                    </a:p>
                  </a:txBody>
                  <a:tcPr marL="44450" marR="44450" marT="0" marB="0" anchor="b"/>
                </a:tc>
                <a:tc>
                  <a:txBody>
                    <a:bodyPr/>
                    <a:lstStyle/>
                    <a:p>
                      <a:pPr algn="l">
                        <a:lnSpc>
                          <a:spcPct val="115000"/>
                        </a:lnSpc>
                        <a:spcAft>
                          <a:spcPts val="0"/>
                        </a:spcAft>
                      </a:pPr>
                      <a:r>
                        <a:rPr lang="es-EC" sz="1100">
                          <a:effectLst/>
                        </a:rPr>
                        <a:t> $  2.827,93 </a:t>
                      </a:r>
                      <a:endParaRPr lang="es-EC" sz="1200">
                        <a:effectLst/>
                        <a:latin typeface="Times New Roman"/>
                        <a:ea typeface="Calibri"/>
                        <a:cs typeface="Times New Roman"/>
                      </a:endParaRPr>
                    </a:p>
                  </a:txBody>
                  <a:tcPr marL="44450" marR="44450" marT="0" marB="0" anchor="b"/>
                </a:tc>
                <a:tc>
                  <a:txBody>
                    <a:bodyPr/>
                    <a:lstStyle/>
                    <a:p>
                      <a:pPr algn="l">
                        <a:lnSpc>
                          <a:spcPct val="115000"/>
                        </a:lnSpc>
                        <a:spcAft>
                          <a:spcPts val="0"/>
                        </a:spcAft>
                      </a:pPr>
                      <a:r>
                        <a:rPr lang="es-EC" sz="1100">
                          <a:effectLst/>
                        </a:rPr>
                        <a:t> $ 2.826,07 </a:t>
                      </a:r>
                      <a:endParaRPr lang="es-EC" sz="1200">
                        <a:effectLst/>
                        <a:latin typeface="Times New Roman"/>
                        <a:ea typeface="Calibri"/>
                        <a:cs typeface="Times New Roman"/>
                      </a:endParaRPr>
                    </a:p>
                  </a:txBody>
                  <a:tcPr marL="44450" marR="44450" marT="0" marB="0" anchor="b"/>
                </a:tc>
                <a:tc>
                  <a:txBody>
                    <a:bodyPr/>
                    <a:lstStyle/>
                    <a:p>
                      <a:pPr algn="l">
                        <a:lnSpc>
                          <a:spcPct val="115000"/>
                        </a:lnSpc>
                        <a:spcAft>
                          <a:spcPts val="0"/>
                        </a:spcAft>
                      </a:pPr>
                      <a:r>
                        <a:rPr lang="es-EC" sz="1100">
                          <a:effectLst/>
                        </a:rPr>
                        <a:t> $  2.831,13 </a:t>
                      </a:r>
                      <a:endParaRPr lang="es-EC" sz="1200">
                        <a:effectLst/>
                        <a:latin typeface="Times New Roman"/>
                        <a:ea typeface="Calibri"/>
                        <a:cs typeface="Times New Roman"/>
                      </a:endParaRPr>
                    </a:p>
                  </a:txBody>
                  <a:tcPr marL="44450" marR="44450" marT="0" marB="0" anchor="b"/>
                </a:tc>
                <a:extLst>
                  <a:ext uri="{0D108BD9-81ED-4DB2-BD59-A6C34878D82A}">
                    <a16:rowId xmlns:a16="http://schemas.microsoft.com/office/drawing/2014/main" val="10009"/>
                  </a:ext>
                </a:extLst>
              </a:tr>
              <a:tr h="190500">
                <a:tc>
                  <a:txBody>
                    <a:bodyPr/>
                    <a:lstStyle/>
                    <a:p>
                      <a:pPr algn="l">
                        <a:lnSpc>
                          <a:spcPct val="115000"/>
                        </a:lnSpc>
                        <a:spcAft>
                          <a:spcPts val="0"/>
                        </a:spcAft>
                      </a:pPr>
                      <a:r>
                        <a:rPr lang="es-EC" sz="1100">
                          <a:effectLst/>
                        </a:rPr>
                        <a:t>Cajas/ha</a:t>
                      </a:r>
                      <a:endParaRPr lang="es-EC" sz="1200">
                        <a:effectLst/>
                        <a:latin typeface="Times New Roman"/>
                        <a:ea typeface="Calibri"/>
                        <a:cs typeface="Times New Roman"/>
                      </a:endParaRPr>
                    </a:p>
                  </a:txBody>
                  <a:tcPr marL="44450" marR="44450" marT="0" marB="0" anchor="b"/>
                </a:tc>
                <a:tc>
                  <a:txBody>
                    <a:bodyPr/>
                    <a:lstStyle/>
                    <a:p>
                      <a:pPr algn="l">
                        <a:lnSpc>
                          <a:spcPct val="115000"/>
                        </a:lnSpc>
                        <a:spcAft>
                          <a:spcPts val="0"/>
                        </a:spcAft>
                      </a:pPr>
                      <a:r>
                        <a:rPr lang="es-EC" sz="1100">
                          <a:effectLst/>
                        </a:rPr>
                        <a:t> </a:t>
                      </a:r>
                      <a:endParaRPr lang="es-EC" sz="12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es-EC" sz="1100">
                          <a:effectLst/>
                        </a:rPr>
                        <a:t>1079,25</a:t>
                      </a:r>
                      <a:endParaRPr lang="es-EC" sz="12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es-EC" sz="1100">
                          <a:effectLst/>
                        </a:rPr>
                        <a:t>1145,43</a:t>
                      </a:r>
                      <a:endParaRPr lang="es-EC" sz="12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es-EC" sz="1100">
                          <a:effectLst/>
                        </a:rPr>
                        <a:t>1183,30</a:t>
                      </a:r>
                      <a:endParaRPr lang="es-EC" sz="12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es-EC" sz="1100">
                          <a:effectLst/>
                        </a:rPr>
                        <a:t>1102,77</a:t>
                      </a:r>
                      <a:endParaRPr lang="es-EC" sz="12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es-EC" sz="1100">
                          <a:effectLst/>
                        </a:rPr>
                        <a:t>1148,40</a:t>
                      </a:r>
                      <a:endParaRPr lang="es-EC" sz="1200">
                        <a:effectLst/>
                        <a:latin typeface="Times New Roman"/>
                        <a:ea typeface="Calibri"/>
                        <a:cs typeface="Times New Roman"/>
                      </a:endParaRPr>
                    </a:p>
                  </a:txBody>
                  <a:tcPr marL="44450" marR="44450" marT="0" marB="0" anchor="b"/>
                </a:tc>
                <a:tc>
                  <a:txBody>
                    <a:bodyPr/>
                    <a:lstStyle/>
                    <a:p>
                      <a:pPr algn="r">
                        <a:lnSpc>
                          <a:spcPct val="115000"/>
                        </a:lnSpc>
                        <a:spcAft>
                          <a:spcPts val="0"/>
                        </a:spcAft>
                      </a:pPr>
                      <a:r>
                        <a:rPr lang="es-EC" sz="1100">
                          <a:effectLst/>
                        </a:rPr>
                        <a:t>1741,61</a:t>
                      </a:r>
                      <a:endParaRPr lang="es-EC" sz="1200">
                        <a:effectLst/>
                        <a:latin typeface="Times New Roman"/>
                        <a:ea typeface="Calibri"/>
                        <a:cs typeface="Times New Roman"/>
                      </a:endParaRPr>
                    </a:p>
                  </a:txBody>
                  <a:tcPr marL="44450" marR="44450" marT="0" marB="0" anchor="b"/>
                </a:tc>
                <a:extLst>
                  <a:ext uri="{0D108BD9-81ED-4DB2-BD59-A6C34878D82A}">
                    <a16:rowId xmlns:a16="http://schemas.microsoft.com/office/drawing/2014/main" val="10010"/>
                  </a:ext>
                </a:extLst>
              </a:tr>
              <a:tr h="190500">
                <a:tc gridSpan="2">
                  <a:txBody>
                    <a:bodyPr/>
                    <a:lstStyle/>
                    <a:p>
                      <a:pPr algn="l">
                        <a:lnSpc>
                          <a:spcPct val="115000"/>
                        </a:lnSpc>
                        <a:spcAft>
                          <a:spcPts val="0"/>
                        </a:spcAft>
                      </a:pPr>
                      <a:r>
                        <a:rPr lang="es-EC" sz="1100">
                          <a:effectLst/>
                        </a:rPr>
                        <a:t>Total ingresos/ha</a:t>
                      </a:r>
                      <a:endParaRPr lang="es-EC" sz="1200">
                        <a:effectLst/>
                        <a:latin typeface="Times New Roman"/>
                        <a:ea typeface="Calibri"/>
                        <a:cs typeface="Times New Roman"/>
                      </a:endParaRPr>
                    </a:p>
                  </a:txBody>
                  <a:tcPr marL="44450" marR="44450" marT="0" marB="0" anchor="b"/>
                </a:tc>
                <a:tc hMerge="1">
                  <a:txBody>
                    <a:bodyPr/>
                    <a:lstStyle/>
                    <a:p>
                      <a:endParaRPr lang="es-EC"/>
                    </a:p>
                  </a:txBody>
                  <a:tcPr/>
                </a:tc>
                <a:tc>
                  <a:txBody>
                    <a:bodyPr/>
                    <a:lstStyle/>
                    <a:p>
                      <a:pPr algn="l">
                        <a:lnSpc>
                          <a:spcPct val="115000"/>
                        </a:lnSpc>
                        <a:spcAft>
                          <a:spcPts val="0"/>
                        </a:spcAft>
                      </a:pPr>
                      <a:r>
                        <a:rPr lang="es-EC" sz="1100">
                          <a:effectLst/>
                        </a:rPr>
                        <a:t> $5.396,26 </a:t>
                      </a:r>
                      <a:endParaRPr lang="es-EC" sz="1200">
                        <a:effectLst/>
                        <a:latin typeface="Times New Roman"/>
                        <a:ea typeface="Calibri"/>
                        <a:cs typeface="Times New Roman"/>
                      </a:endParaRPr>
                    </a:p>
                  </a:txBody>
                  <a:tcPr marL="44450" marR="44450" marT="0" marB="0" anchor="b"/>
                </a:tc>
                <a:tc>
                  <a:txBody>
                    <a:bodyPr/>
                    <a:lstStyle/>
                    <a:p>
                      <a:pPr algn="l">
                        <a:lnSpc>
                          <a:spcPct val="115000"/>
                        </a:lnSpc>
                        <a:spcAft>
                          <a:spcPts val="0"/>
                        </a:spcAft>
                      </a:pPr>
                      <a:r>
                        <a:rPr lang="es-EC" sz="1100">
                          <a:effectLst/>
                        </a:rPr>
                        <a:t> $  5.727,13 </a:t>
                      </a:r>
                      <a:endParaRPr lang="es-EC" sz="1200">
                        <a:effectLst/>
                        <a:latin typeface="Times New Roman"/>
                        <a:ea typeface="Calibri"/>
                        <a:cs typeface="Times New Roman"/>
                      </a:endParaRPr>
                    </a:p>
                  </a:txBody>
                  <a:tcPr marL="44450" marR="44450" marT="0" marB="0" anchor="b"/>
                </a:tc>
                <a:tc>
                  <a:txBody>
                    <a:bodyPr/>
                    <a:lstStyle/>
                    <a:p>
                      <a:pPr algn="l">
                        <a:lnSpc>
                          <a:spcPct val="115000"/>
                        </a:lnSpc>
                        <a:spcAft>
                          <a:spcPts val="0"/>
                        </a:spcAft>
                      </a:pPr>
                      <a:r>
                        <a:rPr lang="es-EC" sz="1100">
                          <a:effectLst/>
                        </a:rPr>
                        <a:t> $ 5.916,51 </a:t>
                      </a:r>
                      <a:endParaRPr lang="es-EC" sz="1200">
                        <a:effectLst/>
                        <a:latin typeface="Times New Roman"/>
                        <a:ea typeface="Calibri"/>
                        <a:cs typeface="Times New Roman"/>
                      </a:endParaRPr>
                    </a:p>
                  </a:txBody>
                  <a:tcPr marL="44450" marR="44450" marT="0" marB="0" anchor="b"/>
                </a:tc>
                <a:tc>
                  <a:txBody>
                    <a:bodyPr/>
                    <a:lstStyle/>
                    <a:p>
                      <a:pPr algn="l">
                        <a:lnSpc>
                          <a:spcPct val="115000"/>
                        </a:lnSpc>
                        <a:spcAft>
                          <a:spcPts val="0"/>
                        </a:spcAft>
                      </a:pPr>
                      <a:r>
                        <a:rPr lang="es-EC" sz="1100">
                          <a:effectLst/>
                        </a:rPr>
                        <a:t> $  5.513,85 </a:t>
                      </a:r>
                      <a:endParaRPr lang="es-EC" sz="1200">
                        <a:effectLst/>
                        <a:latin typeface="Times New Roman"/>
                        <a:ea typeface="Calibri"/>
                        <a:cs typeface="Times New Roman"/>
                      </a:endParaRPr>
                    </a:p>
                  </a:txBody>
                  <a:tcPr marL="44450" marR="44450" marT="0" marB="0" anchor="b"/>
                </a:tc>
                <a:tc>
                  <a:txBody>
                    <a:bodyPr/>
                    <a:lstStyle/>
                    <a:p>
                      <a:pPr algn="l">
                        <a:lnSpc>
                          <a:spcPct val="115000"/>
                        </a:lnSpc>
                        <a:spcAft>
                          <a:spcPts val="0"/>
                        </a:spcAft>
                      </a:pPr>
                      <a:r>
                        <a:rPr lang="es-EC" sz="1100">
                          <a:effectLst/>
                        </a:rPr>
                        <a:t> $ 5.742,00 </a:t>
                      </a:r>
                      <a:endParaRPr lang="es-EC" sz="1200">
                        <a:effectLst/>
                        <a:latin typeface="Times New Roman"/>
                        <a:ea typeface="Calibri"/>
                        <a:cs typeface="Times New Roman"/>
                      </a:endParaRPr>
                    </a:p>
                  </a:txBody>
                  <a:tcPr marL="44450" marR="44450" marT="0" marB="0" anchor="b"/>
                </a:tc>
                <a:tc>
                  <a:txBody>
                    <a:bodyPr/>
                    <a:lstStyle/>
                    <a:p>
                      <a:pPr algn="l">
                        <a:lnSpc>
                          <a:spcPct val="115000"/>
                        </a:lnSpc>
                        <a:spcAft>
                          <a:spcPts val="0"/>
                        </a:spcAft>
                      </a:pPr>
                      <a:r>
                        <a:rPr lang="es-EC" sz="1100">
                          <a:effectLst/>
                        </a:rPr>
                        <a:t> $  8.708,05 </a:t>
                      </a:r>
                      <a:endParaRPr lang="es-EC" sz="1200">
                        <a:effectLst/>
                        <a:latin typeface="Times New Roman"/>
                        <a:ea typeface="Calibri"/>
                        <a:cs typeface="Times New Roman"/>
                      </a:endParaRPr>
                    </a:p>
                  </a:txBody>
                  <a:tcPr marL="44450" marR="44450" marT="0" marB="0" anchor="b"/>
                </a:tc>
                <a:extLst>
                  <a:ext uri="{0D108BD9-81ED-4DB2-BD59-A6C34878D82A}">
                    <a16:rowId xmlns:a16="http://schemas.microsoft.com/office/drawing/2014/main" val="10011"/>
                  </a:ext>
                </a:extLst>
              </a:tr>
              <a:tr h="190500">
                <a:tc>
                  <a:txBody>
                    <a:bodyPr/>
                    <a:lstStyle/>
                    <a:p>
                      <a:pPr algn="l">
                        <a:lnSpc>
                          <a:spcPct val="115000"/>
                        </a:lnSpc>
                        <a:spcAft>
                          <a:spcPts val="0"/>
                        </a:spcAft>
                      </a:pPr>
                      <a:r>
                        <a:rPr lang="es-EC" sz="1100">
                          <a:effectLst/>
                        </a:rPr>
                        <a:t>Utilidad</a:t>
                      </a:r>
                      <a:endParaRPr lang="es-EC" sz="1200">
                        <a:effectLst/>
                        <a:latin typeface="Times New Roman"/>
                        <a:ea typeface="Calibri"/>
                        <a:cs typeface="Times New Roman"/>
                      </a:endParaRPr>
                    </a:p>
                  </a:txBody>
                  <a:tcPr marL="44450" marR="44450" marT="0" marB="0" anchor="b"/>
                </a:tc>
                <a:tc>
                  <a:txBody>
                    <a:bodyPr/>
                    <a:lstStyle/>
                    <a:p>
                      <a:pPr>
                        <a:lnSpc>
                          <a:spcPct val="115000"/>
                        </a:lnSpc>
                      </a:pPr>
                      <a:endParaRPr lang="es-EC" sz="1100">
                        <a:effectLst/>
                        <a:latin typeface="Calibri"/>
                        <a:cs typeface="Times New Roman"/>
                      </a:endParaRPr>
                    </a:p>
                  </a:txBody>
                  <a:tcPr marL="44450" marR="44450" marT="0" marB="0" anchor="b"/>
                </a:tc>
                <a:tc>
                  <a:txBody>
                    <a:bodyPr/>
                    <a:lstStyle/>
                    <a:p>
                      <a:pPr algn="l">
                        <a:lnSpc>
                          <a:spcPct val="115000"/>
                        </a:lnSpc>
                        <a:spcAft>
                          <a:spcPts val="0"/>
                        </a:spcAft>
                      </a:pPr>
                      <a:r>
                        <a:rPr lang="es-EC" sz="1100">
                          <a:effectLst/>
                        </a:rPr>
                        <a:t> $ 2.871,75 </a:t>
                      </a:r>
                      <a:endParaRPr lang="es-EC" sz="1200">
                        <a:effectLst/>
                        <a:latin typeface="Times New Roman"/>
                        <a:ea typeface="Calibri"/>
                        <a:cs typeface="Times New Roman"/>
                      </a:endParaRPr>
                    </a:p>
                  </a:txBody>
                  <a:tcPr marL="44450" marR="44450" marT="0" marB="0" anchor="b"/>
                </a:tc>
                <a:tc>
                  <a:txBody>
                    <a:bodyPr/>
                    <a:lstStyle/>
                    <a:p>
                      <a:pPr algn="l">
                        <a:lnSpc>
                          <a:spcPct val="115000"/>
                        </a:lnSpc>
                        <a:spcAft>
                          <a:spcPts val="0"/>
                        </a:spcAft>
                      </a:pPr>
                      <a:r>
                        <a:rPr lang="es-EC" sz="1100">
                          <a:effectLst/>
                        </a:rPr>
                        <a:t> $ 2.896,53 </a:t>
                      </a:r>
                      <a:endParaRPr lang="es-EC" sz="1200">
                        <a:effectLst/>
                        <a:latin typeface="Times New Roman"/>
                        <a:ea typeface="Calibri"/>
                        <a:cs typeface="Times New Roman"/>
                      </a:endParaRPr>
                    </a:p>
                  </a:txBody>
                  <a:tcPr marL="44450" marR="44450" marT="0" marB="0" anchor="b"/>
                </a:tc>
                <a:tc>
                  <a:txBody>
                    <a:bodyPr/>
                    <a:lstStyle/>
                    <a:p>
                      <a:pPr algn="l">
                        <a:lnSpc>
                          <a:spcPct val="115000"/>
                        </a:lnSpc>
                        <a:spcAft>
                          <a:spcPts val="0"/>
                        </a:spcAft>
                      </a:pPr>
                      <a:r>
                        <a:rPr lang="es-EC" sz="1100">
                          <a:effectLst/>
                        </a:rPr>
                        <a:t> $3.085,91 </a:t>
                      </a:r>
                      <a:endParaRPr lang="es-EC" sz="1200">
                        <a:effectLst/>
                        <a:latin typeface="Times New Roman"/>
                        <a:ea typeface="Calibri"/>
                        <a:cs typeface="Times New Roman"/>
                      </a:endParaRPr>
                    </a:p>
                  </a:txBody>
                  <a:tcPr marL="44450" marR="44450" marT="0" marB="0" anchor="b"/>
                </a:tc>
                <a:tc>
                  <a:txBody>
                    <a:bodyPr/>
                    <a:lstStyle/>
                    <a:p>
                      <a:pPr algn="l">
                        <a:lnSpc>
                          <a:spcPct val="115000"/>
                        </a:lnSpc>
                        <a:spcAft>
                          <a:spcPts val="0"/>
                        </a:spcAft>
                      </a:pPr>
                      <a:r>
                        <a:rPr lang="es-EC" sz="1100">
                          <a:effectLst/>
                        </a:rPr>
                        <a:t> $ 2.685,92 </a:t>
                      </a:r>
                      <a:endParaRPr lang="es-EC" sz="1200">
                        <a:effectLst/>
                        <a:latin typeface="Times New Roman"/>
                        <a:ea typeface="Calibri"/>
                        <a:cs typeface="Times New Roman"/>
                      </a:endParaRPr>
                    </a:p>
                  </a:txBody>
                  <a:tcPr marL="44450" marR="44450" marT="0" marB="0" anchor="b"/>
                </a:tc>
                <a:tc>
                  <a:txBody>
                    <a:bodyPr/>
                    <a:lstStyle/>
                    <a:p>
                      <a:pPr algn="l">
                        <a:lnSpc>
                          <a:spcPct val="115000"/>
                        </a:lnSpc>
                        <a:spcAft>
                          <a:spcPts val="0"/>
                        </a:spcAft>
                      </a:pPr>
                      <a:r>
                        <a:rPr lang="es-EC" sz="1100">
                          <a:effectLst/>
                        </a:rPr>
                        <a:t> $2.915,93 </a:t>
                      </a:r>
                      <a:endParaRPr lang="es-EC" sz="1200">
                        <a:effectLst/>
                        <a:latin typeface="Times New Roman"/>
                        <a:ea typeface="Calibri"/>
                        <a:cs typeface="Times New Roman"/>
                      </a:endParaRPr>
                    </a:p>
                  </a:txBody>
                  <a:tcPr marL="44450" marR="44450" marT="0" marB="0" anchor="b"/>
                </a:tc>
                <a:tc>
                  <a:txBody>
                    <a:bodyPr/>
                    <a:lstStyle/>
                    <a:p>
                      <a:pPr algn="l">
                        <a:lnSpc>
                          <a:spcPct val="115000"/>
                        </a:lnSpc>
                        <a:spcAft>
                          <a:spcPts val="0"/>
                        </a:spcAft>
                      </a:pPr>
                      <a:r>
                        <a:rPr lang="es-EC" sz="1100">
                          <a:effectLst/>
                        </a:rPr>
                        <a:t> $ 5.876,92 </a:t>
                      </a:r>
                      <a:endParaRPr lang="es-EC" sz="1200">
                        <a:effectLst/>
                        <a:latin typeface="Times New Roman"/>
                        <a:ea typeface="Calibri"/>
                        <a:cs typeface="Times New Roman"/>
                      </a:endParaRPr>
                    </a:p>
                  </a:txBody>
                  <a:tcPr marL="44450" marR="44450" marT="0" marB="0" anchor="b"/>
                </a:tc>
                <a:extLst>
                  <a:ext uri="{0D108BD9-81ED-4DB2-BD59-A6C34878D82A}">
                    <a16:rowId xmlns:a16="http://schemas.microsoft.com/office/drawing/2014/main" val="10012"/>
                  </a:ext>
                </a:extLst>
              </a:tr>
              <a:tr h="381000">
                <a:tc>
                  <a:txBody>
                    <a:bodyPr/>
                    <a:lstStyle/>
                    <a:p>
                      <a:pPr algn="ctr">
                        <a:lnSpc>
                          <a:spcPct val="115000"/>
                        </a:lnSpc>
                        <a:spcAft>
                          <a:spcPts val="0"/>
                        </a:spcAft>
                      </a:pPr>
                      <a:r>
                        <a:rPr lang="es-EC" sz="1100">
                          <a:effectLst/>
                        </a:rPr>
                        <a:t>Relación costo beneficio</a:t>
                      </a:r>
                      <a:endParaRPr lang="es-EC" sz="1200">
                        <a:effectLst/>
                        <a:latin typeface="Times New Roman"/>
                        <a:ea typeface="Calibri"/>
                        <a:cs typeface="Times New Roman"/>
                      </a:endParaRPr>
                    </a:p>
                  </a:txBody>
                  <a:tcPr marL="44450" marR="44450" marT="0" marB="0" anchor="b"/>
                </a:tc>
                <a:tc>
                  <a:txBody>
                    <a:bodyPr/>
                    <a:lstStyle/>
                    <a:p>
                      <a:pPr algn="l">
                        <a:lnSpc>
                          <a:spcPct val="115000"/>
                        </a:lnSpc>
                        <a:spcAft>
                          <a:spcPts val="0"/>
                        </a:spcAft>
                      </a:pPr>
                      <a:r>
                        <a:rPr lang="es-EC" sz="1100">
                          <a:effectLst/>
                        </a:rPr>
                        <a:t> </a:t>
                      </a:r>
                      <a:endParaRPr lang="es-EC" sz="1200">
                        <a:effectLst/>
                        <a:latin typeface="Times New Roman"/>
                        <a:ea typeface="Calibri"/>
                        <a:cs typeface="Times New Roman"/>
                      </a:endParaRPr>
                    </a:p>
                  </a:txBody>
                  <a:tcPr marL="44450" marR="44450" marT="0" marB="0" anchor="b"/>
                </a:tc>
                <a:tc>
                  <a:txBody>
                    <a:bodyPr/>
                    <a:lstStyle/>
                    <a:p>
                      <a:pPr algn="l">
                        <a:lnSpc>
                          <a:spcPct val="115000"/>
                        </a:lnSpc>
                        <a:spcAft>
                          <a:spcPts val="0"/>
                        </a:spcAft>
                      </a:pPr>
                      <a:r>
                        <a:rPr lang="es-EC" sz="1100">
                          <a:effectLst/>
                        </a:rPr>
                        <a:t> $   2,138 </a:t>
                      </a:r>
                      <a:endParaRPr lang="es-EC" sz="1200">
                        <a:effectLst/>
                        <a:latin typeface="Times New Roman"/>
                        <a:ea typeface="Calibri"/>
                        <a:cs typeface="Times New Roman"/>
                      </a:endParaRPr>
                    </a:p>
                  </a:txBody>
                  <a:tcPr marL="44450" marR="44450" marT="0" marB="0" anchor="b"/>
                </a:tc>
                <a:tc>
                  <a:txBody>
                    <a:bodyPr/>
                    <a:lstStyle/>
                    <a:p>
                      <a:pPr algn="l">
                        <a:lnSpc>
                          <a:spcPct val="115000"/>
                        </a:lnSpc>
                        <a:spcAft>
                          <a:spcPts val="0"/>
                        </a:spcAft>
                      </a:pPr>
                      <a:r>
                        <a:rPr lang="es-EC" sz="1100">
                          <a:effectLst/>
                        </a:rPr>
                        <a:t> $       2,023 </a:t>
                      </a:r>
                      <a:endParaRPr lang="es-EC" sz="1200">
                        <a:effectLst/>
                        <a:latin typeface="Times New Roman"/>
                        <a:ea typeface="Calibri"/>
                        <a:cs typeface="Times New Roman"/>
                      </a:endParaRPr>
                    </a:p>
                  </a:txBody>
                  <a:tcPr marL="44450" marR="44450" marT="0" marB="0" anchor="b"/>
                </a:tc>
                <a:tc>
                  <a:txBody>
                    <a:bodyPr/>
                    <a:lstStyle/>
                    <a:p>
                      <a:pPr algn="l">
                        <a:lnSpc>
                          <a:spcPct val="115000"/>
                        </a:lnSpc>
                        <a:spcAft>
                          <a:spcPts val="0"/>
                        </a:spcAft>
                      </a:pPr>
                      <a:r>
                        <a:rPr lang="es-EC" sz="1100">
                          <a:effectLst/>
                        </a:rPr>
                        <a:t> $      2,090 </a:t>
                      </a:r>
                      <a:endParaRPr lang="es-EC" sz="1200">
                        <a:effectLst/>
                        <a:latin typeface="Times New Roman"/>
                        <a:ea typeface="Calibri"/>
                        <a:cs typeface="Times New Roman"/>
                      </a:endParaRPr>
                    </a:p>
                  </a:txBody>
                  <a:tcPr marL="44450" marR="44450" marT="0" marB="0" anchor="b"/>
                </a:tc>
                <a:tc>
                  <a:txBody>
                    <a:bodyPr/>
                    <a:lstStyle/>
                    <a:p>
                      <a:pPr algn="l">
                        <a:lnSpc>
                          <a:spcPct val="115000"/>
                        </a:lnSpc>
                        <a:spcAft>
                          <a:spcPts val="0"/>
                        </a:spcAft>
                      </a:pPr>
                      <a:r>
                        <a:rPr lang="es-EC" sz="1100">
                          <a:effectLst/>
                        </a:rPr>
                        <a:t> $     1,950 </a:t>
                      </a:r>
                      <a:endParaRPr lang="es-EC" sz="1200">
                        <a:effectLst/>
                        <a:latin typeface="Times New Roman"/>
                        <a:ea typeface="Calibri"/>
                        <a:cs typeface="Times New Roman"/>
                      </a:endParaRPr>
                    </a:p>
                  </a:txBody>
                  <a:tcPr marL="44450" marR="44450" marT="0" marB="0" anchor="b"/>
                </a:tc>
                <a:tc>
                  <a:txBody>
                    <a:bodyPr/>
                    <a:lstStyle/>
                    <a:p>
                      <a:pPr algn="l">
                        <a:lnSpc>
                          <a:spcPct val="115000"/>
                        </a:lnSpc>
                        <a:spcAft>
                          <a:spcPts val="0"/>
                        </a:spcAft>
                      </a:pPr>
                      <a:r>
                        <a:rPr lang="es-EC" sz="1100">
                          <a:effectLst/>
                        </a:rPr>
                        <a:t> $    2,032 </a:t>
                      </a:r>
                      <a:endParaRPr lang="es-EC" sz="1200">
                        <a:effectLst/>
                        <a:latin typeface="Times New Roman"/>
                        <a:ea typeface="Calibri"/>
                        <a:cs typeface="Times New Roman"/>
                      </a:endParaRPr>
                    </a:p>
                  </a:txBody>
                  <a:tcPr marL="44450" marR="44450" marT="0" marB="0" anchor="b"/>
                </a:tc>
                <a:tc>
                  <a:txBody>
                    <a:bodyPr/>
                    <a:lstStyle/>
                    <a:p>
                      <a:pPr algn="l">
                        <a:lnSpc>
                          <a:spcPct val="115000"/>
                        </a:lnSpc>
                        <a:spcAft>
                          <a:spcPts val="0"/>
                        </a:spcAft>
                      </a:pPr>
                      <a:r>
                        <a:rPr lang="es-EC" sz="1100" dirty="0">
                          <a:effectLst/>
                        </a:rPr>
                        <a:t> $       3,076 </a:t>
                      </a:r>
                      <a:endParaRPr lang="es-EC" sz="1200" dirty="0">
                        <a:effectLst/>
                        <a:latin typeface="Times New Roman"/>
                        <a:ea typeface="Calibri"/>
                        <a:cs typeface="Times New Roman"/>
                      </a:endParaRPr>
                    </a:p>
                  </a:txBody>
                  <a:tcPr marL="44450" marR="44450" marT="0" marB="0" anchor="b"/>
                </a:tc>
                <a:extLst>
                  <a:ext uri="{0D108BD9-81ED-4DB2-BD59-A6C34878D82A}">
                    <a16:rowId xmlns:a16="http://schemas.microsoft.com/office/drawing/2014/main" val="10013"/>
                  </a:ext>
                </a:extLst>
              </a:tr>
            </a:tbl>
          </a:graphicData>
        </a:graphic>
      </p:graphicFrame>
      <p:sp>
        <p:nvSpPr>
          <p:cNvPr id="7" name="Rectangle 1"/>
          <p:cNvSpPr>
            <a:spLocks noChangeArrowheads="1"/>
          </p:cNvSpPr>
          <p:nvPr/>
        </p:nvSpPr>
        <p:spPr bwMode="auto">
          <a:xfrm>
            <a:off x="1695128" y="1628800"/>
            <a:ext cx="7053336"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Tabla 13</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1100" b="0" i="1" u="none" strike="noStrike" cap="none" normalizeH="0" baseline="0" dirty="0" smtClean="0" bmk="_Toc67435545">
                <a:ln>
                  <a:noFill/>
                </a:ln>
                <a:solidFill>
                  <a:schemeClr val="tx1"/>
                </a:solidFill>
                <a:effectLst/>
                <a:latin typeface="Calibri" pitchFamily="34" charset="0"/>
                <a:ea typeface="Calibri" pitchFamily="34" charset="0"/>
                <a:cs typeface="Calibri" pitchFamily="34" charset="0"/>
              </a:rPr>
              <a:t>Análisis costo beneficio en la evaluación de alternativas de manejo de </a:t>
            </a:r>
            <a:r>
              <a:rPr kumimoji="0" lang="es-EC" sz="1100" b="0" i="1" u="none" strike="noStrike" cap="none" normalizeH="0" baseline="0" dirty="0" err="1" smtClean="0" bmk="_Toc67435545">
                <a:ln>
                  <a:noFill/>
                </a:ln>
                <a:solidFill>
                  <a:schemeClr val="tx1"/>
                </a:solidFill>
                <a:effectLst/>
                <a:latin typeface="Calibri" pitchFamily="34" charset="0"/>
                <a:ea typeface="Calibri" pitchFamily="34" charset="0"/>
                <a:cs typeface="Calibri" pitchFamily="34" charset="0"/>
              </a:rPr>
              <a:t>Verticillium</a:t>
            </a:r>
            <a:r>
              <a:rPr kumimoji="0" lang="es-EC" sz="1100" b="0" i="1" u="none" strike="noStrike" cap="none" normalizeH="0" baseline="0" dirty="0" smtClean="0" bmk="_Toc67435545">
                <a:ln>
                  <a:noFill/>
                </a:ln>
                <a:solidFill>
                  <a:schemeClr val="tx1"/>
                </a:solidFill>
                <a:effectLst/>
                <a:latin typeface="Calibri" pitchFamily="34" charset="0"/>
                <a:ea typeface="Calibri" pitchFamily="34" charset="0"/>
                <a:cs typeface="Calibri" pitchFamily="34" charset="0"/>
              </a:rPr>
              <a:t> </a:t>
            </a:r>
            <a:r>
              <a:rPr kumimoji="0" lang="es-EC" sz="1100" b="0" i="1" u="none" strike="noStrike" cap="none" normalizeH="0" baseline="0" dirty="0" err="1" smtClean="0" bmk="_Toc67435545">
                <a:ln>
                  <a:noFill/>
                </a:ln>
                <a:solidFill>
                  <a:schemeClr val="tx1"/>
                </a:solidFill>
                <a:effectLst/>
                <a:latin typeface="Calibri" pitchFamily="34" charset="0"/>
                <a:ea typeface="Calibri" pitchFamily="34" charset="0"/>
                <a:cs typeface="Calibri" pitchFamily="34" charset="0"/>
              </a:rPr>
              <a:t>theobromae</a:t>
            </a:r>
            <a:r>
              <a:rPr kumimoji="0" lang="es-EC" sz="1100" b="0" i="1" u="none" strike="noStrike" cap="none" normalizeH="0" baseline="0" dirty="0" smtClean="0" bmk="_Toc67435545">
                <a:ln>
                  <a:noFill/>
                </a:ln>
                <a:solidFill>
                  <a:schemeClr val="tx1"/>
                </a:solidFill>
                <a:effectLst/>
                <a:latin typeface="Calibri" pitchFamily="34" charset="0"/>
                <a:ea typeface="Calibri" pitchFamily="34" charset="0"/>
                <a:cs typeface="Calibri" pitchFamily="34" charset="0"/>
              </a:rPr>
              <a:t> en banano orito (Musa </a:t>
            </a:r>
            <a:r>
              <a:rPr kumimoji="0" lang="es-EC" sz="1100" b="0" i="1" u="none" strike="noStrike" cap="none" normalizeH="0" baseline="0" dirty="0" err="1" smtClean="0" bmk="_Toc67435545">
                <a:ln>
                  <a:noFill/>
                </a:ln>
                <a:solidFill>
                  <a:schemeClr val="tx1"/>
                </a:solidFill>
                <a:effectLst/>
                <a:latin typeface="Calibri" pitchFamily="34" charset="0"/>
                <a:ea typeface="Calibri" pitchFamily="34" charset="0"/>
                <a:cs typeface="Calibri" pitchFamily="34" charset="0"/>
              </a:rPr>
              <a:t>acuminata</a:t>
            </a:r>
            <a:r>
              <a:rPr kumimoji="0" lang="es-EC" sz="1100" b="0" i="1" u="none" strike="noStrike" cap="none" normalizeH="0" baseline="0" dirty="0" smtClean="0" bmk="_Toc67435545">
                <a:ln>
                  <a:noFill/>
                </a:ln>
                <a:solidFill>
                  <a:schemeClr val="tx1"/>
                </a:solidFill>
                <a:effectLst/>
                <a:latin typeface="Calibri" pitchFamily="34" charset="0"/>
                <a:ea typeface="Calibri" pitchFamily="34" charset="0"/>
                <a:cs typeface="Calibri" pitchFamily="34" charset="0"/>
              </a:rPr>
              <a:t> AA) en Santo Domingo de los </a:t>
            </a:r>
            <a:r>
              <a:rPr kumimoji="0" lang="es-EC" sz="1100" b="0" i="1" u="none" strike="noStrike" cap="none" normalizeH="0" baseline="0" dirty="0" err="1" smtClean="0" bmk="_Toc67435545">
                <a:ln>
                  <a:noFill/>
                </a:ln>
                <a:solidFill>
                  <a:schemeClr val="tx1"/>
                </a:solidFill>
                <a:effectLst/>
                <a:latin typeface="Calibri" pitchFamily="34" charset="0"/>
                <a:ea typeface="Calibri" pitchFamily="34" charset="0"/>
                <a:cs typeface="Calibri" pitchFamily="34" charset="0"/>
              </a:rPr>
              <a:t>Tsáchilas</a:t>
            </a:r>
            <a:r>
              <a:rPr kumimoji="0" lang="es-EC" sz="1100" b="0" i="1" u="none" strike="noStrike" cap="none" normalizeH="0" baseline="0" dirty="0" smtClean="0" bmk="_Toc67435545">
                <a:ln>
                  <a:noFill/>
                </a:ln>
                <a:solidFill>
                  <a:schemeClr val="tx1"/>
                </a:solidFill>
                <a:effectLst/>
                <a:latin typeface="Calibri" pitchFamily="34" charset="0"/>
                <a:ea typeface="Calibri" pitchFamily="34" charset="0"/>
                <a:cs typeface="Calibri" pitchFamily="34" charset="0"/>
              </a:rPr>
              <a:t>.</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7 Rectángulo"/>
          <p:cNvSpPr/>
          <p:nvPr/>
        </p:nvSpPr>
        <p:spPr>
          <a:xfrm>
            <a:off x="1492580" y="404663"/>
            <a:ext cx="4656339"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Análisis económico</a:t>
            </a:r>
            <a:endParaRPr lang="es-E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771659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3" name="Google Shape;313;p32"/>
          <p:cNvSpPr txBox="1">
            <a:spLocks noGrp="1"/>
          </p:cNvSpPr>
          <p:nvPr>
            <p:ph type="sldNum" idx="12"/>
          </p:nvPr>
        </p:nvSpPr>
        <p:spPr>
          <a:xfrm>
            <a:off x="76209" y="6333135"/>
            <a:ext cx="548700" cy="52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24</a:t>
            </a:fld>
            <a:endParaRPr/>
          </a:p>
        </p:txBody>
      </p:sp>
      <p:pic>
        <p:nvPicPr>
          <p:cNvPr id="315" name="Google Shape;315;p3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182">
            <a:off x="1152445" y="789629"/>
            <a:ext cx="1642531" cy="3334320"/>
          </a:xfrm>
          <a:custGeom>
            <a:avLst/>
            <a:gdLst/>
            <a:ahLst/>
            <a:cxnLst/>
            <a:rect l="l" t="t" r="r" b="b"/>
            <a:pathLst>
              <a:path w="17426" h="21367" extrusionOk="0">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3" name="2 Rectángulo"/>
          <p:cNvSpPr/>
          <p:nvPr/>
        </p:nvSpPr>
        <p:spPr>
          <a:xfrm>
            <a:off x="2795065" y="188640"/>
            <a:ext cx="3940502" cy="923330"/>
          </a:xfrm>
          <a:prstGeom prst="rect">
            <a:avLst/>
          </a:prstGeom>
          <a:noFill/>
        </p:spPr>
        <p:txBody>
          <a:bodyPr wrap="none" lIns="91440" tIns="45720" rIns="91440" bIns="45720">
            <a:spAutoFit/>
          </a:bodyPr>
          <a:lstStyle/>
          <a:p>
            <a:pPr algn="ct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Conclusiones</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3 Rectángulo"/>
          <p:cNvSpPr/>
          <p:nvPr/>
        </p:nvSpPr>
        <p:spPr>
          <a:xfrm>
            <a:off x="3059832" y="1268760"/>
            <a:ext cx="5544616" cy="4247317"/>
          </a:xfrm>
          <a:prstGeom prst="rect">
            <a:avLst/>
          </a:prstGeom>
        </p:spPr>
        <p:txBody>
          <a:bodyPr wrap="square">
            <a:spAutoFit/>
          </a:bodyPr>
          <a:lstStyle/>
          <a:p>
            <a:r>
              <a:rPr lang="es-EC" dirty="0"/>
              <a:t>La aplicación de alternativas de manejo de </a:t>
            </a:r>
            <a:r>
              <a:rPr lang="es-EC" i="1" dirty="0" err="1"/>
              <a:t>Verticillium</a:t>
            </a:r>
            <a:r>
              <a:rPr lang="es-EC" i="1" dirty="0"/>
              <a:t> </a:t>
            </a:r>
            <a:r>
              <a:rPr lang="es-EC" i="1" dirty="0" err="1"/>
              <a:t>theobromae</a:t>
            </a:r>
            <a:r>
              <a:rPr lang="es-EC" dirty="0"/>
              <a:t> en banano orito presentó diferencias significativas en la mayoría de las variables evaluadas. Se determinó que el ingrediente activo </a:t>
            </a:r>
            <a:r>
              <a:rPr lang="es-EC" dirty="0" err="1"/>
              <a:t>difenoconazole</a:t>
            </a:r>
            <a:r>
              <a:rPr lang="es-EC" dirty="0"/>
              <a:t> presenta la mayor eficiencia para el manejo de esta enfermedad obteniéndose el 99,89% de dedos sanos, es decir el menor índice de incidencia de la enfermedad</a:t>
            </a:r>
            <a:r>
              <a:rPr lang="es-EC" dirty="0" smtClean="0"/>
              <a:t>.</a:t>
            </a:r>
          </a:p>
          <a:p>
            <a:endParaRPr lang="es-EC" dirty="0"/>
          </a:p>
          <a:p>
            <a:r>
              <a:rPr lang="es-EC" dirty="0"/>
              <a:t>El menor porcentaje de racimos afectados, se obtuvo con el T6 (</a:t>
            </a:r>
            <a:r>
              <a:rPr lang="es-EC" dirty="0" err="1"/>
              <a:t>Difenoconazole</a:t>
            </a:r>
            <a:r>
              <a:rPr lang="es-EC" dirty="0"/>
              <a:t>)  12,9%  a diferencia de los demás tratamientos; los cuales presentaron hasta el 100% de afección, el Testigo fue afectado en su totalidad por </a:t>
            </a:r>
            <a:r>
              <a:rPr lang="es-EC" i="1" dirty="0" err="1"/>
              <a:t>Verticillium</a:t>
            </a:r>
            <a:r>
              <a:rPr lang="es-EC" i="1" dirty="0"/>
              <a:t> </a:t>
            </a:r>
            <a:r>
              <a:rPr lang="es-EC" i="1" dirty="0" err="1"/>
              <a:t>theobromae</a:t>
            </a:r>
            <a:r>
              <a:rPr lang="es-EC" dirty="0"/>
              <a:t> y se logró vincular este resultado a la relación existente entre la labor de desflore o “</a:t>
            </a:r>
            <a:r>
              <a:rPr lang="es-EC" dirty="0" err="1"/>
              <a:t>deschive</a:t>
            </a:r>
            <a:r>
              <a:rPr lang="es-EC" dirty="0"/>
              <a:t>” con la presencia del patógeno.</a:t>
            </a:r>
          </a:p>
        </p:txBody>
      </p:sp>
    </p:spTree>
    <p:extLst>
      <p:ext uri="{BB962C8B-B14F-4D97-AF65-F5344CB8AC3E}">
        <p14:creationId xmlns:p14="http://schemas.microsoft.com/office/powerpoint/2010/main" val="284427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3" name="Google Shape;313;p32"/>
          <p:cNvSpPr txBox="1">
            <a:spLocks noGrp="1"/>
          </p:cNvSpPr>
          <p:nvPr>
            <p:ph type="sldNum" idx="12"/>
          </p:nvPr>
        </p:nvSpPr>
        <p:spPr>
          <a:xfrm>
            <a:off x="76209" y="6333135"/>
            <a:ext cx="548700" cy="52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25</a:t>
            </a:fld>
            <a:endParaRPr/>
          </a:p>
        </p:txBody>
      </p:sp>
      <p:pic>
        <p:nvPicPr>
          <p:cNvPr id="315" name="Google Shape;315;p3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182">
            <a:off x="1152445" y="789629"/>
            <a:ext cx="1642531" cy="3334320"/>
          </a:xfrm>
          <a:custGeom>
            <a:avLst/>
            <a:gdLst/>
            <a:ahLst/>
            <a:cxnLst/>
            <a:rect l="l" t="t" r="r" b="b"/>
            <a:pathLst>
              <a:path w="17426" h="21367" extrusionOk="0">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2" name="1 Rectángulo"/>
          <p:cNvSpPr/>
          <p:nvPr/>
        </p:nvSpPr>
        <p:spPr>
          <a:xfrm>
            <a:off x="3059832" y="1111970"/>
            <a:ext cx="5472608" cy="4524315"/>
          </a:xfrm>
          <a:prstGeom prst="rect">
            <a:avLst/>
          </a:prstGeom>
        </p:spPr>
        <p:txBody>
          <a:bodyPr wrap="square">
            <a:spAutoFit/>
          </a:bodyPr>
          <a:lstStyle/>
          <a:p>
            <a:r>
              <a:rPr lang="es-EC" dirty="0"/>
              <a:t>El mayor  rendimiento se obtuvo con T6  con un ratio de 1,96; con proyección de 1741,61 cajas/ha a una densidad de 1110 plantas/ha, y un promedio de 468,6 cajas/semana,  a diferencia de T1 con un promedio de 291 cajas/semana</a:t>
            </a:r>
            <a:r>
              <a:rPr lang="es-EC" dirty="0" smtClean="0"/>
              <a:t>.</a:t>
            </a:r>
          </a:p>
          <a:p>
            <a:endParaRPr lang="es-EC" dirty="0"/>
          </a:p>
          <a:p>
            <a:r>
              <a:rPr lang="es-EC" dirty="0"/>
              <a:t>En las 14 ha productivas de la finca donde se realizó la investigación, el bajo rendimiento es atribuido a la falta de tecnificación que tiene el cultivo, principalmente en lo referente a nutrición y momentos propicios de ejecución de labores culturales. </a:t>
            </a:r>
            <a:endParaRPr lang="es-EC" dirty="0" smtClean="0"/>
          </a:p>
          <a:p>
            <a:endParaRPr lang="es-EC" dirty="0"/>
          </a:p>
          <a:p>
            <a:r>
              <a:rPr lang="es-EC" dirty="0"/>
              <a:t>El ingreso más alto fue del T6 con  $  8.708,05, teniendo una relación de costo/ beneficio de  $    3,076  con 1741,6  cajas/ha; y un peso de 7 kg con un ratio promedio de 1,96. </a:t>
            </a:r>
          </a:p>
        </p:txBody>
      </p:sp>
      <p:sp>
        <p:nvSpPr>
          <p:cNvPr id="6" name="5 Rectángulo"/>
          <p:cNvSpPr/>
          <p:nvPr/>
        </p:nvSpPr>
        <p:spPr>
          <a:xfrm>
            <a:off x="2795065" y="188640"/>
            <a:ext cx="3940502" cy="923330"/>
          </a:xfrm>
          <a:prstGeom prst="rect">
            <a:avLst/>
          </a:prstGeom>
          <a:noFill/>
        </p:spPr>
        <p:txBody>
          <a:bodyPr wrap="none" lIns="91440" tIns="45720" rIns="91440" bIns="45720">
            <a:spAutoFit/>
          </a:bodyPr>
          <a:lstStyle/>
          <a:p>
            <a:pPr algn="ct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Conclusiones</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219434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3" name="Google Shape;313;p32"/>
          <p:cNvSpPr txBox="1">
            <a:spLocks noGrp="1"/>
          </p:cNvSpPr>
          <p:nvPr>
            <p:ph type="sldNum" idx="12"/>
          </p:nvPr>
        </p:nvSpPr>
        <p:spPr>
          <a:xfrm>
            <a:off x="76209" y="6333135"/>
            <a:ext cx="548700" cy="52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26</a:t>
            </a:fld>
            <a:endParaRPr/>
          </a:p>
        </p:txBody>
      </p:sp>
      <p:pic>
        <p:nvPicPr>
          <p:cNvPr id="315" name="Google Shape;315;p3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182">
            <a:off x="1152445" y="789629"/>
            <a:ext cx="1642531" cy="3334320"/>
          </a:xfrm>
          <a:custGeom>
            <a:avLst/>
            <a:gdLst/>
            <a:ahLst/>
            <a:cxnLst/>
            <a:rect l="l" t="t" r="r" b="b"/>
            <a:pathLst>
              <a:path w="17426" h="21367" extrusionOk="0">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3" name="2 Rectángulo"/>
          <p:cNvSpPr/>
          <p:nvPr/>
        </p:nvSpPr>
        <p:spPr>
          <a:xfrm>
            <a:off x="2693265" y="327920"/>
            <a:ext cx="5393720" cy="923330"/>
          </a:xfrm>
          <a:prstGeom prst="rect">
            <a:avLst/>
          </a:prstGeom>
          <a:noFill/>
        </p:spPr>
        <p:txBody>
          <a:bodyPr wrap="none" lIns="91440" tIns="45720" rIns="91440" bIns="45720">
            <a:spAutoFit/>
          </a:bodyPr>
          <a:lstStyle/>
          <a:p>
            <a:pPr algn="ctr"/>
            <a:r>
              <a:rPr lang="es-E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Recomendacion</a:t>
            </a: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es</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3 Rectángulo"/>
          <p:cNvSpPr/>
          <p:nvPr/>
        </p:nvSpPr>
        <p:spPr>
          <a:xfrm>
            <a:off x="3275856" y="1467540"/>
            <a:ext cx="5449503" cy="4247317"/>
          </a:xfrm>
          <a:prstGeom prst="rect">
            <a:avLst/>
          </a:prstGeom>
        </p:spPr>
        <p:txBody>
          <a:bodyPr wrap="square">
            <a:spAutoFit/>
          </a:bodyPr>
          <a:lstStyle/>
          <a:p>
            <a:r>
              <a:rPr lang="es-EC" dirty="0"/>
              <a:t>Desarrollar planes de fertilización, manejo del cultivo y Fito sanidad del cultivo</a:t>
            </a:r>
            <a:r>
              <a:rPr lang="es-EC" dirty="0" smtClean="0"/>
              <a:t>.</a:t>
            </a:r>
          </a:p>
          <a:p>
            <a:endParaRPr lang="es-EC" dirty="0"/>
          </a:p>
          <a:p>
            <a:r>
              <a:rPr lang="es-EC" dirty="0"/>
              <a:t>Se recomienda la utilización de Calcio en </a:t>
            </a:r>
            <a:r>
              <a:rPr lang="es-EC" dirty="0" err="1"/>
              <a:t>drench</a:t>
            </a:r>
            <a:r>
              <a:rPr lang="es-EC" dirty="0"/>
              <a:t> para los primeros meses del cultivo, posterior a esto utilizar Ca + Si directamente en la bellota, ya que esto contribuirá a fortalecer paredes celulares y dar más resistencia a enfermedades y plagas así como mayor duración </a:t>
            </a:r>
            <a:r>
              <a:rPr lang="es-EC" dirty="0" err="1"/>
              <a:t>poscosecha</a:t>
            </a:r>
            <a:r>
              <a:rPr lang="es-EC" dirty="0"/>
              <a:t>, elemento esencial para fines de exportación</a:t>
            </a:r>
            <a:r>
              <a:rPr lang="es-EC" dirty="0" smtClean="0"/>
              <a:t>.</a:t>
            </a:r>
          </a:p>
          <a:p>
            <a:endParaRPr lang="es-EC" dirty="0"/>
          </a:p>
          <a:p>
            <a:r>
              <a:rPr lang="es-EC" dirty="0"/>
              <a:t>Se recomienda el uso de </a:t>
            </a:r>
            <a:r>
              <a:rPr lang="es-EC" dirty="0" err="1"/>
              <a:t>difenoconazole</a:t>
            </a:r>
            <a:r>
              <a:rPr lang="es-EC" dirty="0"/>
              <a:t> en dosis de 0,8 cc/l junto con un insecticida en los atomizadores utilizados para el manejo de </a:t>
            </a:r>
            <a:r>
              <a:rPr lang="es-EC" dirty="0" err="1"/>
              <a:t>trips</a:t>
            </a:r>
            <a:r>
              <a:rPr lang="es-EC" dirty="0"/>
              <a:t> en el momento del enfunde.</a:t>
            </a:r>
          </a:p>
        </p:txBody>
      </p:sp>
    </p:spTree>
    <p:extLst>
      <p:ext uri="{BB962C8B-B14F-4D97-AF65-F5344CB8AC3E}">
        <p14:creationId xmlns:p14="http://schemas.microsoft.com/office/powerpoint/2010/main" val="957950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3" name="Google Shape;313;p32"/>
          <p:cNvSpPr txBox="1">
            <a:spLocks noGrp="1"/>
          </p:cNvSpPr>
          <p:nvPr>
            <p:ph type="sldNum" idx="12"/>
          </p:nvPr>
        </p:nvSpPr>
        <p:spPr>
          <a:xfrm>
            <a:off x="76209" y="6333135"/>
            <a:ext cx="548700" cy="52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27</a:t>
            </a:fld>
            <a:endParaRPr/>
          </a:p>
        </p:txBody>
      </p:sp>
      <p:pic>
        <p:nvPicPr>
          <p:cNvPr id="315" name="Google Shape;315;p3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182">
            <a:off x="1152445" y="789629"/>
            <a:ext cx="1642531" cy="3334320"/>
          </a:xfrm>
          <a:custGeom>
            <a:avLst/>
            <a:gdLst/>
            <a:ahLst/>
            <a:cxnLst/>
            <a:rect l="l" t="t" r="r" b="b"/>
            <a:pathLst>
              <a:path w="17426" h="21367" extrusionOk="0">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3" name="2 Rectángulo"/>
          <p:cNvSpPr/>
          <p:nvPr/>
        </p:nvSpPr>
        <p:spPr>
          <a:xfrm>
            <a:off x="2693265" y="327920"/>
            <a:ext cx="5393720" cy="923330"/>
          </a:xfrm>
          <a:prstGeom prst="rect">
            <a:avLst/>
          </a:prstGeom>
          <a:noFill/>
        </p:spPr>
        <p:txBody>
          <a:bodyPr wrap="none" lIns="91440" tIns="45720" rIns="91440" bIns="45720">
            <a:spAutoFit/>
          </a:bodyPr>
          <a:lstStyle/>
          <a:p>
            <a:pPr algn="ctr"/>
            <a:r>
              <a:rPr lang="es-E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Recomendacion</a:t>
            </a: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es</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 name="1 Rectángulo"/>
          <p:cNvSpPr/>
          <p:nvPr/>
        </p:nvSpPr>
        <p:spPr>
          <a:xfrm>
            <a:off x="3131840" y="1266833"/>
            <a:ext cx="5238328" cy="4801314"/>
          </a:xfrm>
          <a:prstGeom prst="rect">
            <a:avLst/>
          </a:prstGeom>
        </p:spPr>
        <p:txBody>
          <a:bodyPr wrap="square">
            <a:spAutoFit/>
          </a:bodyPr>
          <a:lstStyle/>
          <a:p>
            <a:r>
              <a:rPr lang="es-EC" dirty="0"/>
              <a:t>Realizar una rotación con fungicidas cúpricos, puesto que no es recomendable abusar de los </a:t>
            </a:r>
            <a:r>
              <a:rPr lang="es-EC" dirty="0" err="1"/>
              <a:t>triazoles</a:t>
            </a:r>
            <a:r>
              <a:rPr lang="es-EC" dirty="0"/>
              <a:t> por la resistencia que los patógenos puedan crear. </a:t>
            </a:r>
            <a:endParaRPr lang="es-EC" dirty="0" smtClean="0"/>
          </a:p>
          <a:p>
            <a:endParaRPr lang="es-EC" dirty="0"/>
          </a:p>
          <a:p>
            <a:r>
              <a:rPr lang="es-EC" dirty="0"/>
              <a:t>Incluir el Cu en los planes de manejo, ya que esto presenta importantes beneficios a la planta, ya que además de sus propiedades anti fúngicas activa enzimas, metaboliza proteínas y carbohidratos, procesos fotosintéticos y respiración celular</a:t>
            </a:r>
            <a:r>
              <a:rPr lang="es-EC" dirty="0" smtClean="0"/>
              <a:t>.</a:t>
            </a:r>
          </a:p>
          <a:p>
            <a:endParaRPr lang="es-EC" dirty="0"/>
          </a:p>
          <a:p>
            <a:r>
              <a:rPr lang="es-EC" dirty="0"/>
              <a:t>Dar continuidad a la presente investigación con la correcta aplicación y ejecución de labores culturales principalmente en el desflore o “</a:t>
            </a:r>
            <a:r>
              <a:rPr lang="es-EC" dirty="0" err="1"/>
              <a:t>deschive</a:t>
            </a:r>
            <a:r>
              <a:rPr lang="es-EC" dirty="0"/>
              <a:t>”, ya tiene relación con la presencia del patógeno en estudio, esto generara mayor información  para el manejo del banano orito en la provincia de Santo Domingo de los </a:t>
            </a:r>
            <a:r>
              <a:rPr lang="es-EC" dirty="0" err="1"/>
              <a:t>Tsáchilas</a:t>
            </a:r>
            <a:r>
              <a:rPr lang="es-EC" dirty="0"/>
              <a:t>.</a:t>
            </a:r>
          </a:p>
        </p:txBody>
      </p:sp>
    </p:spTree>
    <p:extLst>
      <p:ext uri="{BB962C8B-B14F-4D97-AF65-F5344CB8AC3E}">
        <p14:creationId xmlns:p14="http://schemas.microsoft.com/office/powerpoint/2010/main" val="2077544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8" name="Google Shape;118;p15"/>
          <p:cNvSpPr txBox="1">
            <a:spLocks noGrp="1"/>
          </p:cNvSpPr>
          <p:nvPr>
            <p:ph type="sldNum" idx="12"/>
          </p:nvPr>
        </p:nvSpPr>
        <p:spPr>
          <a:xfrm>
            <a:off x="76209" y="6333135"/>
            <a:ext cx="548700" cy="52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28</a:t>
            </a:fld>
            <a:endParaRPr/>
          </a:p>
        </p:txBody>
      </p:sp>
      <p:pic>
        <p:nvPicPr>
          <p:cNvPr id="119" name="Google Shape;119;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3198" y="576268"/>
            <a:ext cx="1749091" cy="3550697"/>
          </a:xfrm>
          <a:custGeom>
            <a:avLst/>
            <a:gdLst/>
            <a:ahLst/>
            <a:cxnLst/>
            <a:rect l="l" t="t" r="r" b="b"/>
            <a:pathLst>
              <a:path w="17426" h="21367" extrusionOk="0">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pic>
        <p:nvPicPr>
          <p:cNvPr id="18434"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732616" y="1370752"/>
            <a:ext cx="5390485" cy="196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32616" y="3933054"/>
            <a:ext cx="2048276" cy="273103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27858" y="116632"/>
            <a:ext cx="2149074" cy="16118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45893" y="3332480"/>
            <a:ext cx="2913003" cy="218475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0311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995936" y="188640"/>
            <a:ext cx="3798168" cy="2677656"/>
          </a:xfrm>
          <a:prstGeom prst="rect">
            <a:avLst/>
          </a:prstGeom>
          <a:solidFill>
            <a:schemeClr val="accent3">
              <a:lumMod val="40000"/>
              <a:lumOff val="60000"/>
            </a:schemeClr>
          </a:solidFill>
        </p:spPr>
        <p:txBody>
          <a:bodyPr wrap="square">
            <a:spAutoFit/>
          </a:bodyPr>
          <a:lstStyle/>
          <a:p>
            <a:pPr algn="just"/>
            <a:r>
              <a:rPr lang="es-EC" sz="1400" dirty="0"/>
              <a:t>La provincia de Santo Domingo de los </a:t>
            </a:r>
            <a:r>
              <a:rPr lang="es-EC" sz="1400" dirty="0" err="1"/>
              <a:t>Tsáchilas</a:t>
            </a:r>
            <a:r>
              <a:rPr lang="es-EC" sz="1400" dirty="0"/>
              <a:t> necesita la tecnificación del cultivo de orito, cosecha y procesos de  agroindustria ya que existen restricciones en su comercialización que no proceden de los problemas por la introducción del producto al mercado sino de la presencia de los problemas fitosanitarios que atacan al fruto, principalmente las enfermedades fungosas, la sensibilidad al  manejo en el transporte, maduración de la fruta y exhibición teniendo en cuenta que existe poca documentación disponible.</a:t>
            </a:r>
          </a:p>
        </p:txBody>
      </p:sp>
      <p:sp>
        <p:nvSpPr>
          <p:cNvPr id="6" name="5 Rectángulo"/>
          <p:cNvSpPr/>
          <p:nvPr/>
        </p:nvSpPr>
        <p:spPr>
          <a:xfrm>
            <a:off x="3995936" y="3356992"/>
            <a:ext cx="3798168" cy="1600438"/>
          </a:xfrm>
          <a:prstGeom prst="rect">
            <a:avLst/>
          </a:prstGeom>
          <a:solidFill>
            <a:schemeClr val="accent3">
              <a:lumMod val="20000"/>
              <a:lumOff val="80000"/>
            </a:schemeClr>
          </a:solidFill>
        </p:spPr>
        <p:txBody>
          <a:bodyPr wrap="square">
            <a:spAutoFit/>
          </a:bodyPr>
          <a:lstStyle/>
          <a:p>
            <a:pPr algn="just"/>
            <a:r>
              <a:rPr lang="es-MX" sz="1400" dirty="0" smtClean="0"/>
              <a:t>El manejo del cultivo de orito en general es realizado de forma tradicional ya que al existir una escasa información y experiencias acerca del control y manejo de hongos que afectan al cultivo principalmente </a:t>
            </a:r>
            <a:r>
              <a:rPr lang="es-MX" sz="1400" dirty="0" err="1" smtClean="0"/>
              <a:t>Verticillium</a:t>
            </a:r>
            <a:r>
              <a:rPr lang="es-MX" sz="1400" dirty="0" smtClean="0"/>
              <a:t> </a:t>
            </a:r>
            <a:r>
              <a:rPr lang="es-MX" sz="1400" dirty="0" err="1" smtClean="0"/>
              <a:t>theobromae</a:t>
            </a:r>
            <a:r>
              <a:rPr lang="es-MX" sz="1400" dirty="0" smtClean="0"/>
              <a:t> del cual se desconoce el porcentaje de pérdidas en la plantación. </a:t>
            </a:r>
            <a:endParaRPr lang="es-EC" sz="1400" dirty="0"/>
          </a:p>
        </p:txBody>
      </p:sp>
      <p:sp>
        <p:nvSpPr>
          <p:cNvPr id="7" name="6 Flecha curvada hacia la derecha"/>
          <p:cNvSpPr/>
          <p:nvPr/>
        </p:nvSpPr>
        <p:spPr>
          <a:xfrm rot="20112589">
            <a:off x="2964654" y="2525744"/>
            <a:ext cx="792088" cy="1224136"/>
          </a:xfrm>
          <a:prstGeom prst="curv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8" name="7 Flecha curvada hacia la derecha"/>
          <p:cNvSpPr/>
          <p:nvPr/>
        </p:nvSpPr>
        <p:spPr>
          <a:xfrm rot="11551209">
            <a:off x="7941126" y="2254228"/>
            <a:ext cx="792088" cy="1224136"/>
          </a:xfrm>
          <a:prstGeom prst="curv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09906" y="4957430"/>
            <a:ext cx="2534093" cy="190057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2178" y="1527468"/>
            <a:ext cx="2215566" cy="220846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2492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0" name="Google Shape;150;p19"/>
          <p:cNvSpPr txBox="1">
            <a:spLocks noGrp="1"/>
          </p:cNvSpPr>
          <p:nvPr>
            <p:ph type="sldNum" idx="12"/>
          </p:nvPr>
        </p:nvSpPr>
        <p:spPr>
          <a:xfrm>
            <a:off x="76209" y="6333135"/>
            <a:ext cx="548700" cy="52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a:t>
            </a:fld>
            <a:endParaRPr/>
          </a:p>
        </p:txBody>
      </p:sp>
      <p:pic>
        <p:nvPicPr>
          <p:cNvPr id="6" name="Google Shape;119;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2385181">
            <a:off x="1720951" y="2257783"/>
            <a:ext cx="1047031" cy="1848572"/>
          </a:xfrm>
          <a:custGeom>
            <a:avLst/>
            <a:gdLst/>
            <a:ahLst/>
            <a:cxnLst/>
            <a:rect l="l" t="t" r="r" b="b"/>
            <a:pathLst>
              <a:path w="17426" h="21367" extrusionOk="0">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5" name="4 Rectángulo"/>
          <p:cNvSpPr/>
          <p:nvPr/>
        </p:nvSpPr>
        <p:spPr>
          <a:xfrm>
            <a:off x="3779912" y="115544"/>
            <a:ext cx="3864904" cy="923330"/>
          </a:xfrm>
          <a:prstGeom prst="rect">
            <a:avLst/>
          </a:prstGeom>
          <a:noFill/>
        </p:spPr>
        <p:txBody>
          <a:bodyPr wrap="none" lIns="91440" tIns="45720" rIns="91440" bIns="45720">
            <a:spAutoFit/>
          </a:bodyPr>
          <a:lstStyle/>
          <a:p>
            <a:pPr algn="ct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Metodología</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1" name="10 Imagen" descr="C:\Users\Daniela Moreno\Downloads\86390670_1040313866333742_4707786959647408128_n.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2908664" y="1501086"/>
            <a:ext cx="4736152" cy="2894702"/>
          </a:xfrm>
          <a:prstGeom prst="rect">
            <a:avLst/>
          </a:prstGeom>
          <a:noFill/>
          <a:ln>
            <a:noFill/>
          </a:ln>
        </p:spPr>
      </p:pic>
      <p:sp>
        <p:nvSpPr>
          <p:cNvPr id="12" name="290 Llamada rectangular"/>
          <p:cNvSpPr/>
          <p:nvPr/>
        </p:nvSpPr>
        <p:spPr>
          <a:xfrm>
            <a:off x="5940152" y="2542015"/>
            <a:ext cx="572770" cy="245110"/>
          </a:xfrm>
          <a:prstGeom prst="wedgeRectCallout">
            <a:avLst>
              <a:gd name="adj1" fmla="val -58364"/>
              <a:gd name="adj2" fmla="val 124452"/>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50000"/>
              </a:lnSpc>
              <a:spcAft>
                <a:spcPts val="1000"/>
              </a:spcAft>
            </a:pPr>
            <a:r>
              <a:rPr lang="es-EC" sz="1000">
                <a:solidFill>
                  <a:srgbClr val="000000"/>
                </a:solidFill>
                <a:effectLst/>
                <a:latin typeface="Times New Roman"/>
                <a:ea typeface="Calibri"/>
              </a:rPr>
              <a:t>TESIS</a:t>
            </a:r>
            <a:endParaRPr lang="es-EC" sz="1200">
              <a:effectLst/>
              <a:latin typeface="Times New Roman"/>
              <a:ea typeface="Calibri"/>
            </a:endParaRPr>
          </a:p>
        </p:txBody>
      </p:sp>
      <p:sp>
        <p:nvSpPr>
          <p:cNvPr id="7" name="6 Rectángulo"/>
          <p:cNvSpPr/>
          <p:nvPr/>
        </p:nvSpPr>
        <p:spPr>
          <a:xfrm>
            <a:off x="3132373" y="1039420"/>
            <a:ext cx="1649298"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Ubicación</a:t>
            </a:r>
            <a:endParaRPr lang="es-E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7 Rectángulo"/>
          <p:cNvSpPr/>
          <p:nvPr/>
        </p:nvSpPr>
        <p:spPr>
          <a:xfrm>
            <a:off x="1250921" y="4395787"/>
            <a:ext cx="7728679" cy="2462213"/>
          </a:xfrm>
          <a:prstGeom prst="rect">
            <a:avLst/>
          </a:prstGeom>
        </p:spPr>
        <p:txBody>
          <a:bodyPr wrap="square">
            <a:spAutoFit/>
          </a:bodyPr>
          <a:lstStyle/>
          <a:p>
            <a:r>
              <a:rPr lang="es-EC" sz="1400" b="1" dirty="0"/>
              <a:t>Ubicación </a:t>
            </a:r>
            <a:r>
              <a:rPr lang="es-EC" sz="1400" b="1" dirty="0" smtClean="0"/>
              <a:t>política</a:t>
            </a:r>
            <a:endParaRPr lang="es-EC" sz="1400" b="1" dirty="0"/>
          </a:p>
          <a:p>
            <a:r>
              <a:rPr lang="es-EC" sz="1400" dirty="0"/>
              <a:t>El proyecto de investigación se realizó dentro de las instalaciones de la Corporación de Producción y Comercialización “Unión Carchense”, ubicada en el km 12 vía Julio Moreno en el recinto Unión Carchense. </a:t>
            </a:r>
          </a:p>
          <a:p>
            <a:r>
              <a:rPr lang="es-EC" sz="1400" dirty="0"/>
              <a:t>Provincia:   Santo Domingo de los </a:t>
            </a:r>
            <a:r>
              <a:rPr lang="es-EC" sz="1400" dirty="0" err="1"/>
              <a:t>Tsáchilas</a:t>
            </a:r>
            <a:endParaRPr lang="es-EC" sz="1400" dirty="0"/>
          </a:p>
          <a:p>
            <a:r>
              <a:rPr lang="es-EC" sz="1400" dirty="0"/>
              <a:t>Cantón:       Santo Domingo</a:t>
            </a:r>
          </a:p>
          <a:p>
            <a:r>
              <a:rPr lang="es-EC" sz="1400" dirty="0"/>
              <a:t> </a:t>
            </a:r>
          </a:p>
          <a:p>
            <a:r>
              <a:rPr lang="es-EC" sz="1400" b="1" dirty="0"/>
              <a:t>Ubicación geográfica</a:t>
            </a:r>
          </a:p>
          <a:p>
            <a:r>
              <a:rPr lang="es-EC" sz="1400" b="1" dirty="0"/>
              <a:t> </a:t>
            </a:r>
            <a:r>
              <a:rPr lang="es-EC" sz="1400" dirty="0" smtClean="0"/>
              <a:t>Las </a:t>
            </a:r>
            <a:r>
              <a:rPr lang="es-EC" sz="1400" dirty="0"/>
              <a:t>instalaciones de la Corporación de Producción y Comercialización “Unión Carchense” se encuentran en la siguiente ubicación geográfica</a:t>
            </a:r>
          </a:p>
          <a:p>
            <a:r>
              <a:rPr lang="es-EC" sz="1400" dirty="0"/>
              <a:t>Coordenadas UTM: 0°20’47,6’’ S  79°10’27,7’’W.</a:t>
            </a:r>
          </a:p>
        </p:txBody>
      </p:sp>
    </p:spTree>
    <p:extLst>
      <p:ext uri="{BB962C8B-B14F-4D97-AF65-F5344CB8AC3E}">
        <p14:creationId xmlns:p14="http://schemas.microsoft.com/office/powerpoint/2010/main" val="158213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3995936" y="116632"/>
            <a:ext cx="2281650"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Métodos</a:t>
            </a:r>
            <a:endParaRPr lang="es-E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 name="Google Shape;119;p1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38785" y="2568063"/>
            <a:ext cx="1047031" cy="1848572"/>
          </a:xfrm>
          <a:custGeom>
            <a:avLst/>
            <a:gdLst/>
            <a:ahLst/>
            <a:cxnLst/>
            <a:rect l="l" t="t" r="r" b="b"/>
            <a:pathLst>
              <a:path w="17426" h="21367" extrusionOk="0">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8" name="7 Rectángulo"/>
          <p:cNvSpPr/>
          <p:nvPr/>
        </p:nvSpPr>
        <p:spPr>
          <a:xfrm>
            <a:off x="3851920" y="886073"/>
            <a:ext cx="4723640" cy="1815882"/>
          </a:xfrm>
          <a:prstGeom prst="rect">
            <a:avLst/>
          </a:prstGeom>
        </p:spPr>
        <p:txBody>
          <a:bodyPr wrap="square">
            <a:spAutoFit/>
          </a:bodyPr>
          <a:lstStyle/>
          <a:p>
            <a:pPr algn="ctr"/>
            <a:r>
              <a:rPr lang="es-EC" sz="1400" b="1" dirty="0"/>
              <a:t>Diseño experimental</a:t>
            </a:r>
          </a:p>
          <a:p>
            <a:pPr algn="just"/>
            <a:r>
              <a:rPr lang="es-EC" sz="1400" b="1" dirty="0"/>
              <a:t>Factores a probar</a:t>
            </a:r>
          </a:p>
          <a:p>
            <a:pPr algn="just"/>
            <a:r>
              <a:rPr lang="es-EC" sz="1400" dirty="0"/>
              <a:t>Uso de alternativas de diferentes insumos químicos, orgánicos y biológicos comerciales para el manejo y prevención de la enfermedad llamada “punta de cigarro” causada por </a:t>
            </a:r>
            <a:r>
              <a:rPr lang="es-EC" sz="1400" i="1" dirty="0" err="1"/>
              <a:t>Verticillium</a:t>
            </a:r>
            <a:r>
              <a:rPr lang="es-EC" sz="1400" i="1" dirty="0"/>
              <a:t> </a:t>
            </a:r>
            <a:r>
              <a:rPr lang="es-EC" sz="1400" i="1" dirty="0" err="1"/>
              <a:t>theobromae</a:t>
            </a:r>
            <a:r>
              <a:rPr lang="es-EC" sz="1400" i="1" dirty="0"/>
              <a:t> </a:t>
            </a:r>
            <a:r>
              <a:rPr lang="es-EC" sz="1400" dirty="0"/>
              <a:t> frente a un  tratamiento testigo que será el manejo convencional que le dan los productores de la zona en estudio.</a:t>
            </a:r>
          </a:p>
        </p:txBody>
      </p:sp>
      <p:sp>
        <p:nvSpPr>
          <p:cNvPr id="9" name="8 Rectángulo"/>
          <p:cNvSpPr/>
          <p:nvPr/>
        </p:nvSpPr>
        <p:spPr>
          <a:xfrm>
            <a:off x="3986109" y="2942234"/>
            <a:ext cx="2044919" cy="307777"/>
          </a:xfrm>
          <a:prstGeom prst="rect">
            <a:avLst/>
          </a:prstGeom>
        </p:spPr>
        <p:txBody>
          <a:bodyPr wrap="none">
            <a:spAutoFit/>
          </a:bodyPr>
          <a:lstStyle/>
          <a:p>
            <a:pPr algn="ctr"/>
            <a:r>
              <a:rPr lang="es-EC" sz="1400" b="1" dirty="0"/>
              <a:t>Tratamientos a comparar</a:t>
            </a:r>
          </a:p>
        </p:txBody>
      </p:sp>
      <p:graphicFrame>
        <p:nvGraphicFramePr>
          <p:cNvPr id="10" name="9 Tabla"/>
          <p:cNvGraphicFramePr>
            <a:graphicFrameLocks noGrp="1"/>
          </p:cNvGraphicFramePr>
          <p:nvPr>
            <p:extLst>
              <p:ext uri="{D42A27DB-BD31-4B8C-83A1-F6EECF244321}">
                <p14:modId xmlns:p14="http://schemas.microsoft.com/office/powerpoint/2010/main" val="2128558684"/>
              </p:ext>
            </p:extLst>
          </p:nvPr>
        </p:nvGraphicFramePr>
        <p:xfrm>
          <a:off x="3740035" y="3488719"/>
          <a:ext cx="4835525" cy="2075120"/>
        </p:xfrm>
        <a:graphic>
          <a:graphicData uri="http://schemas.openxmlformats.org/drawingml/2006/table">
            <a:tbl>
              <a:tblPr firstRow="1" firstCol="1" bandRow="1">
                <a:tableStyleId>{C083E6E3-FA7D-4D7B-A595-EF9225AFEA82}</a:tableStyleId>
              </a:tblPr>
              <a:tblGrid>
                <a:gridCol w="1372235">
                  <a:extLst>
                    <a:ext uri="{9D8B030D-6E8A-4147-A177-3AD203B41FA5}">
                      <a16:colId xmlns:a16="http://schemas.microsoft.com/office/drawing/2014/main" val="20000"/>
                    </a:ext>
                  </a:extLst>
                </a:gridCol>
                <a:gridCol w="2386965">
                  <a:extLst>
                    <a:ext uri="{9D8B030D-6E8A-4147-A177-3AD203B41FA5}">
                      <a16:colId xmlns:a16="http://schemas.microsoft.com/office/drawing/2014/main" val="20001"/>
                    </a:ext>
                  </a:extLst>
                </a:gridCol>
                <a:gridCol w="1076325">
                  <a:extLst>
                    <a:ext uri="{9D8B030D-6E8A-4147-A177-3AD203B41FA5}">
                      <a16:colId xmlns:a16="http://schemas.microsoft.com/office/drawing/2014/main" val="20002"/>
                    </a:ext>
                  </a:extLst>
                </a:gridCol>
              </a:tblGrid>
              <a:tr h="0">
                <a:tc>
                  <a:txBody>
                    <a:bodyPr/>
                    <a:lstStyle/>
                    <a:p>
                      <a:pPr algn="just">
                        <a:lnSpc>
                          <a:spcPct val="150000"/>
                        </a:lnSpc>
                        <a:spcAft>
                          <a:spcPts val="0"/>
                        </a:spcAft>
                      </a:pPr>
                      <a:r>
                        <a:rPr lang="es-EC" sz="1100" dirty="0">
                          <a:effectLst/>
                        </a:rPr>
                        <a:t>Tratamiento</a:t>
                      </a:r>
                      <a:endParaRPr lang="es-EC" sz="1200" dirty="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es-EC" sz="1100">
                          <a:effectLst/>
                        </a:rPr>
                        <a:t>Descripción</a:t>
                      </a:r>
                      <a:endParaRPr lang="es-EC" sz="120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es-EC" sz="1100">
                          <a:effectLst/>
                        </a:rPr>
                        <a:t>Dosis</a:t>
                      </a:r>
                      <a:endParaRPr lang="es-EC" sz="1200">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lnSpc>
                          <a:spcPct val="150000"/>
                        </a:lnSpc>
                        <a:spcAft>
                          <a:spcPts val="0"/>
                        </a:spcAft>
                      </a:pPr>
                      <a:r>
                        <a:rPr lang="es-EC" sz="1100">
                          <a:effectLst/>
                        </a:rPr>
                        <a:t>T1</a:t>
                      </a:r>
                      <a:endParaRPr lang="es-EC" sz="120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es-EC" sz="1100">
                          <a:effectLst/>
                        </a:rPr>
                        <a:t>Tratamiento testigo, manejo convencional</a:t>
                      </a:r>
                      <a:endParaRPr lang="es-EC" sz="120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es-EC" sz="1100">
                          <a:effectLst/>
                        </a:rPr>
                        <a:t> </a:t>
                      </a:r>
                      <a:endParaRPr lang="es-EC" sz="1200">
                        <a:effectLst/>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algn="just">
                        <a:lnSpc>
                          <a:spcPct val="150000"/>
                        </a:lnSpc>
                        <a:spcAft>
                          <a:spcPts val="0"/>
                        </a:spcAft>
                      </a:pPr>
                      <a:r>
                        <a:rPr lang="es-EC" sz="1100">
                          <a:effectLst/>
                        </a:rPr>
                        <a:t>T2</a:t>
                      </a:r>
                      <a:endParaRPr lang="es-EC" sz="120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es-EC" sz="1100">
                          <a:effectLst/>
                        </a:rPr>
                        <a:t>Aplicación de metabolitos de especies de Trichoderma</a:t>
                      </a:r>
                      <a:endParaRPr lang="es-EC" sz="120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es-EC" sz="1100">
                          <a:effectLst/>
                        </a:rPr>
                        <a:t>3 l/ha</a:t>
                      </a:r>
                      <a:endParaRPr lang="es-EC" sz="1200">
                        <a:effectLst/>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r h="0">
                <a:tc>
                  <a:txBody>
                    <a:bodyPr/>
                    <a:lstStyle/>
                    <a:p>
                      <a:pPr algn="just">
                        <a:lnSpc>
                          <a:spcPct val="150000"/>
                        </a:lnSpc>
                        <a:spcAft>
                          <a:spcPts val="0"/>
                        </a:spcAft>
                      </a:pPr>
                      <a:r>
                        <a:rPr lang="es-EC" sz="1100">
                          <a:effectLst/>
                        </a:rPr>
                        <a:t>T3</a:t>
                      </a:r>
                      <a:endParaRPr lang="es-EC" sz="120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es-EC" sz="1100">
                          <a:effectLst/>
                        </a:rPr>
                        <a:t>Aplicación de Bacillus subtilis</a:t>
                      </a:r>
                      <a:endParaRPr lang="es-EC" sz="120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es-EC" sz="1100">
                          <a:effectLst/>
                        </a:rPr>
                        <a:t>3 l/ha</a:t>
                      </a:r>
                      <a:endParaRPr lang="es-EC" sz="1200">
                        <a:effectLst/>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r h="0">
                <a:tc>
                  <a:txBody>
                    <a:bodyPr/>
                    <a:lstStyle/>
                    <a:p>
                      <a:pPr algn="just">
                        <a:lnSpc>
                          <a:spcPct val="150000"/>
                        </a:lnSpc>
                        <a:spcAft>
                          <a:spcPts val="0"/>
                        </a:spcAft>
                      </a:pPr>
                      <a:r>
                        <a:rPr lang="es-EC" sz="1100">
                          <a:effectLst/>
                        </a:rPr>
                        <a:t>T4</a:t>
                      </a:r>
                      <a:endParaRPr lang="es-EC" sz="120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es-EC" sz="1100">
                          <a:effectLst/>
                        </a:rPr>
                        <a:t>Aplicación de Silicio y Calcio</a:t>
                      </a:r>
                      <a:endParaRPr lang="es-EC" sz="120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es-EC" sz="1100">
                          <a:effectLst/>
                        </a:rPr>
                        <a:t>1,5  l/ha</a:t>
                      </a:r>
                      <a:endParaRPr lang="es-EC" sz="1200">
                        <a:effectLst/>
                        <a:latin typeface="Times New Roman"/>
                        <a:ea typeface="Calibri"/>
                        <a:cs typeface="Times New Roman"/>
                      </a:endParaRPr>
                    </a:p>
                  </a:txBody>
                  <a:tcPr marL="68580" marR="68580" marT="0" marB="0"/>
                </a:tc>
                <a:extLst>
                  <a:ext uri="{0D108BD9-81ED-4DB2-BD59-A6C34878D82A}">
                    <a16:rowId xmlns:a16="http://schemas.microsoft.com/office/drawing/2014/main" val="10004"/>
                  </a:ext>
                </a:extLst>
              </a:tr>
              <a:tr h="0">
                <a:tc>
                  <a:txBody>
                    <a:bodyPr/>
                    <a:lstStyle/>
                    <a:p>
                      <a:pPr algn="just">
                        <a:lnSpc>
                          <a:spcPct val="150000"/>
                        </a:lnSpc>
                        <a:spcAft>
                          <a:spcPts val="0"/>
                        </a:spcAft>
                      </a:pPr>
                      <a:r>
                        <a:rPr lang="es-EC" sz="1100">
                          <a:effectLst/>
                        </a:rPr>
                        <a:t>T5</a:t>
                      </a:r>
                      <a:endParaRPr lang="es-EC" sz="120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es-EC" sz="1100">
                          <a:effectLst/>
                        </a:rPr>
                        <a:t>Aplicación de Sulfato de Cobre</a:t>
                      </a:r>
                      <a:endParaRPr lang="es-EC" sz="120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es-EC" sz="1100">
                          <a:effectLst/>
                        </a:rPr>
                        <a:t>2 l/ha</a:t>
                      </a:r>
                      <a:endParaRPr lang="es-EC" sz="1200">
                        <a:effectLst/>
                        <a:latin typeface="Times New Roman"/>
                        <a:ea typeface="Calibri"/>
                        <a:cs typeface="Times New Roman"/>
                      </a:endParaRPr>
                    </a:p>
                  </a:txBody>
                  <a:tcPr marL="68580" marR="68580" marT="0" marB="0"/>
                </a:tc>
                <a:extLst>
                  <a:ext uri="{0D108BD9-81ED-4DB2-BD59-A6C34878D82A}">
                    <a16:rowId xmlns:a16="http://schemas.microsoft.com/office/drawing/2014/main" val="10005"/>
                  </a:ext>
                </a:extLst>
              </a:tr>
              <a:tr h="0">
                <a:tc>
                  <a:txBody>
                    <a:bodyPr/>
                    <a:lstStyle/>
                    <a:p>
                      <a:pPr algn="just">
                        <a:lnSpc>
                          <a:spcPct val="150000"/>
                        </a:lnSpc>
                        <a:spcAft>
                          <a:spcPts val="0"/>
                        </a:spcAft>
                      </a:pPr>
                      <a:r>
                        <a:rPr lang="es-EC" sz="1100">
                          <a:effectLst/>
                        </a:rPr>
                        <a:t>T6</a:t>
                      </a:r>
                      <a:endParaRPr lang="es-EC" sz="120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es-EC" sz="1100" dirty="0">
                          <a:effectLst/>
                        </a:rPr>
                        <a:t>Aplicación de </a:t>
                      </a:r>
                      <a:r>
                        <a:rPr lang="es-EC" sz="1100" dirty="0" err="1">
                          <a:effectLst/>
                        </a:rPr>
                        <a:t>Difenoconazole</a:t>
                      </a:r>
                      <a:endParaRPr lang="es-EC" sz="1200" dirty="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es-EC" sz="1100" dirty="0">
                          <a:effectLst/>
                        </a:rPr>
                        <a:t>1 l/ha.</a:t>
                      </a:r>
                      <a:endParaRPr lang="es-EC" sz="12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sp>
        <p:nvSpPr>
          <p:cNvPr id="13" name="AutoShape 2" descr="blob:https://web.whatsapp.com/8af5cddb-314e-4cd9-bdd0-c1591b0df5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3075"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722" y="281812"/>
            <a:ext cx="2096538" cy="226418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85816" y="1124744"/>
            <a:ext cx="1709867" cy="227982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9205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19;p1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38785" y="2568063"/>
            <a:ext cx="1047031" cy="1848572"/>
          </a:xfrm>
          <a:custGeom>
            <a:avLst/>
            <a:gdLst/>
            <a:ahLst/>
            <a:cxnLst/>
            <a:rect l="l" t="t" r="r" b="b"/>
            <a:pathLst>
              <a:path w="17426" h="21367" extrusionOk="0">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pic>
        <p:nvPicPr>
          <p:cNvPr id="6"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555" y="0"/>
            <a:ext cx="2081048" cy="1987979"/>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6 Rectángulo"/>
              <p:cNvSpPr/>
              <p:nvPr/>
            </p:nvSpPr>
            <p:spPr>
              <a:xfrm>
                <a:off x="2267744" y="172328"/>
                <a:ext cx="6030416" cy="2954270"/>
              </a:xfrm>
              <a:prstGeom prst="rect">
                <a:avLst/>
              </a:prstGeom>
              <a:solidFill>
                <a:schemeClr val="accent6">
                  <a:lumMod val="20000"/>
                  <a:lumOff val="80000"/>
                </a:schemeClr>
              </a:solidFill>
            </p:spPr>
            <p:txBody>
              <a:bodyPr wrap="square">
                <a:spAutoFit/>
              </a:bodyPr>
              <a:lstStyle/>
              <a:p>
                <a:pPr algn="just"/>
                <a:r>
                  <a:rPr lang="es-EC" sz="1400" b="1" dirty="0"/>
                  <a:t>Tipo de diseño</a:t>
                </a:r>
              </a:p>
              <a:p>
                <a:pPr algn="just"/>
                <a:r>
                  <a:rPr lang="es-EC" sz="1400" dirty="0"/>
                  <a:t> </a:t>
                </a:r>
                <a:r>
                  <a:rPr lang="es-EC" sz="1400" dirty="0" smtClean="0"/>
                  <a:t>El </a:t>
                </a:r>
                <a:r>
                  <a:rPr lang="es-EC" sz="1400" dirty="0"/>
                  <a:t>diseño que se utilizó en la presente investigación es el de Bloques Completos al Azar (DBCA) debido a la heterogeneidad que presentó el terreno donde se instaló el proyecto, ya que  además que existe presencia de otros cultivos y especies forestales en los linderos.</a:t>
                </a:r>
              </a:p>
              <a:p>
                <a:pPr algn="just"/>
                <a:r>
                  <a:rPr lang="es-EC" sz="1400" dirty="0"/>
                  <a:t> </a:t>
                </a:r>
              </a:p>
              <a:p>
                <a:pPr algn="just"/>
                <a14:m>
                  <m:oMathPara xmlns:m="http://schemas.openxmlformats.org/officeDocument/2006/math">
                    <m:oMathParaPr>
                      <m:jc m:val="centerGroup"/>
                    </m:oMathParaPr>
                    <m:oMath xmlns:m="http://schemas.openxmlformats.org/officeDocument/2006/math">
                      <m:sSub>
                        <m:sSubPr>
                          <m:ctrlPr>
                            <a:rPr lang="es-EC" sz="1400" i="1">
                              <a:latin typeface="Cambria Math" panose="02040503050406030204" pitchFamily="18" charset="0"/>
                            </a:rPr>
                          </m:ctrlPr>
                        </m:sSubPr>
                        <m:e>
                          <m:r>
                            <a:rPr lang="es-EC" sz="1400" i="1">
                              <a:latin typeface="Cambria Math" panose="02040503050406030204" pitchFamily="18" charset="0"/>
                            </a:rPr>
                            <m:t>𝑌</m:t>
                          </m:r>
                        </m:e>
                        <m:sub>
                          <m:r>
                            <a:rPr lang="es-EC" sz="1400" i="1">
                              <a:latin typeface="Cambria Math" panose="02040503050406030204" pitchFamily="18" charset="0"/>
                            </a:rPr>
                            <m:t>𝑖𝑗</m:t>
                          </m:r>
                        </m:sub>
                      </m:sSub>
                      <m:r>
                        <a:rPr lang="es-EC" sz="1400">
                          <a:latin typeface="Cambria Math" panose="02040503050406030204" pitchFamily="18" charset="0"/>
                        </a:rPr>
                        <m:t>=</m:t>
                      </m:r>
                      <m:r>
                        <a:rPr lang="es-EC" sz="1400" i="1">
                          <a:latin typeface="Cambria Math" panose="02040503050406030204" pitchFamily="18" charset="0"/>
                        </a:rPr>
                        <m:t>𝜇</m:t>
                      </m:r>
                      <m:r>
                        <a:rPr lang="es-EC" sz="1400">
                          <a:latin typeface="Cambria Math" panose="02040503050406030204" pitchFamily="18" charset="0"/>
                        </a:rPr>
                        <m:t> + </m:t>
                      </m:r>
                      <m:r>
                        <a:rPr lang="es-EC" sz="1400" i="1">
                          <a:latin typeface="Cambria Math" panose="02040503050406030204" pitchFamily="18" charset="0"/>
                        </a:rPr>
                        <m:t>𝛽</m:t>
                      </m:r>
                      <m:r>
                        <a:rPr lang="es-EC" sz="1400">
                          <a:latin typeface="Cambria Math" panose="02040503050406030204" pitchFamily="18" charset="0"/>
                        </a:rPr>
                        <m:t> +</m:t>
                      </m:r>
                      <m:sSub>
                        <m:sSubPr>
                          <m:ctrlPr>
                            <a:rPr lang="es-EC" sz="1400" i="1">
                              <a:latin typeface="Cambria Math" panose="02040503050406030204" pitchFamily="18" charset="0"/>
                            </a:rPr>
                          </m:ctrlPr>
                        </m:sSubPr>
                        <m:e>
                          <m:r>
                            <a:rPr lang="es-EC" sz="1400" i="1">
                              <a:latin typeface="Cambria Math" panose="02040503050406030204" pitchFamily="18" charset="0"/>
                            </a:rPr>
                            <m:t>𝜏</m:t>
                          </m:r>
                        </m:e>
                        <m:sub>
                          <m:r>
                            <a:rPr lang="es-EC" sz="1400">
                              <a:latin typeface="Cambria Math" panose="02040503050406030204" pitchFamily="18" charset="0"/>
                            </a:rPr>
                            <m:t>1</m:t>
                          </m:r>
                        </m:sub>
                      </m:sSub>
                      <m:r>
                        <a:rPr lang="es-EC" sz="1400">
                          <a:latin typeface="Cambria Math" panose="02040503050406030204" pitchFamily="18" charset="0"/>
                        </a:rPr>
                        <m:t> + </m:t>
                      </m:r>
                      <m:sSub>
                        <m:sSubPr>
                          <m:ctrlPr>
                            <a:rPr lang="es-EC" sz="1400" i="1">
                              <a:latin typeface="Cambria Math" panose="02040503050406030204" pitchFamily="18" charset="0"/>
                            </a:rPr>
                          </m:ctrlPr>
                        </m:sSubPr>
                        <m:e>
                          <m:r>
                            <a:rPr lang="es-EC" sz="1400" i="1">
                              <a:latin typeface="Cambria Math" panose="02040503050406030204" pitchFamily="18" charset="0"/>
                            </a:rPr>
                            <m:t>𝜀</m:t>
                          </m:r>
                        </m:e>
                        <m:sub>
                          <m:r>
                            <a:rPr lang="es-EC" sz="1400" i="1">
                              <a:latin typeface="Cambria Math" panose="02040503050406030204" pitchFamily="18" charset="0"/>
                            </a:rPr>
                            <m:t>𝑖𝑗</m:t>
                          </m:r>
                        </m:sub>
                      </m:sSub>
                    </m:oMath>
                  </m:oMathPara>
                </a14:m>
                <a:endParaRPr lang="es-EC" sz="1400" dirty="0"/>
              </a:p>
              <a:p>
                <a:pPr algn="just"/>
                <a:r>
                  <a:rPr lang="es-EC" sz="1400" dirty="0"/>
                  <a:t>Dónde:</a:t>
                </a:r>
              </a:p>
              <a:p>
                <a:pPr algn="just"/>
                <a14:m>
                  <m:oMath xmlns:m="http://schemas.openxmlformats.org/officeDocument/2006/math">
                    <m:sSub>
                      <m:sSubPr>
                        <m:ctrlPr>
                          <a:rPr lang="es-EC" sz="1400" i="1">
                            <a:latin typeface="Cambria Math" panose="02040503050406030204" pitchFamily="18" charset="0"/>
                          </a:rPr>
                        </m:ctrlPr>
                      </m:sSubPr>
                      <m:e>
                        <m:r>
                          <a:rPr lang="es-EC" sz="1400" i="1">
                            <a:latin typeface="Cambria Math" panose="02040503050406030204" pitchFamily="18" charset="0"/>
                          </a:rPr>
                          <m:t>𝑌</m:t>
                        </m:r>
                      </m:e>
                      <m:sub>
                        <m:r>
                          <a:rPr lang="es-EC" sz="1400" i="1">
                            <a:latin typeface="Cambria Math" panose="02040503050406030204" pitchFamily="18" charset="0"/>
                          </a:rPr>
                          <m:t>𝑖𝑗</m:t>
                        </m:r>
                      </m:sub>
                    </m:sSub>
                    <m:r>
                      <a:rPr lang="es-EC" sz="1400" i="1">
                        <a:latin typeface="Cambria Math" panose="02040503050406030204" pitchFamily="18" charset="0"/>
                      </a:rPr>
                      <m:t>= </m:t>
                    </m:r>
                  </m:oMath>
                </a14:m>
                <a:r>
                  <a:rPr lang="es-EC" sz="1400" dirty="0"/>
                  <a:t> Es la respuesta (variable de interés o variable media)</a:t>
                </a:r>
              </a:p>
              <a:p>
                <a:pPr algn="just"/>
                <a14:m>
                  <m:oMath xmlns:m="http://schemas.openxmlformats.org/officeDocument/2006/math">
                    <m:r>
                      <a:rPr lang="es-EC" sz="1400" i="1">
                        <a:latin typeface="Cambria Math" panose="02040503050406030204" pitchFamily="18" charset="0"/>
                      </a:rPr>
                      <m:t>𝜇</m:t>
                    </m:r>
                    <m:r>
                      <a:rPr lang="es-EC" sz="1400" i="1">
                        <a:latin typeface="Cambria Math" panose="02040503050406030204" pitchFamily="18" charset="0"/>
                      </a:rPr>
                      <m:t>=</m:t>
                    </m:r>
                  </m:oMath>
                </a14:m>
                <a:r>
                  <a:rPr lang="es-EC" sz="1400" dirty="0"/>
                  <a:t> Es la media general del experimento</a:t>
                </a:r>
              </a:p>
              <a:p>
                <a:pPr algn="just"/>
                <a14:m>
                  <m:oMath xmlns:m="http://schemas.openxmlformats.org/officeDocument/2006/math">
                    <m:r>
                      <a:rPr lang="es-EC" sz="1400" i="1">
                        <a:latin typeface="Cambria Math" panose="02040503050406030204" pitchFamily="18" charset="0"/>
                      </a:rPr>
                      <m:t>𝛽</m:t>
                    </m:r>
                    <m:r>
                      <a:rPr lang="es-EC" sz="1400" i="1">
                        <a:latin typeface="Cambria Math" panose="02040503050406030204" pitchFamily="18" charset="0"/>
                      </a:rPr>
                      <m:t>=</m:t>
                    </m:r>
                  </m:oMath>
                </a14:m>
                <a:r>
                  <a:rPr lang="es-EC" sz="1400" dirty="0"/>
                  <a:t> Es el efecto del tratamiento</a:t>
                </a:r>
              </a:p>
              <a:p>
                <a:pPr algn="just"/>
                <a14:m>
                  <m:oMath xmlns:m="http://schemas.openxmlformats.org/officeDocument/2006/math">
                    <m:sSub>
                      <m:sSubPr>
                        <m:ctrlPr>
                          <a:rPr lang="es-EC" sz="1400" i="1">
                            <a:latin typeface="Cambria Math" panose="02040503050406030204" pitchFamily="18" charset="0"/>
                          </a:rPr>
                        </m:ctrlPr>
                      </m:sSubPr>
                      <m:e>
                        <m:r>
                          <a:rPr lang="es-EC" sz="1400" i="1">
                            <a:latin typeface="Cambria Math" panose="02040503050406030204" pitchFamily="18" charset="0"/>
                          </a:rPr>
                          <m:t>𝜏</m:t>
                        </m:r>
                      </m:e>
                      <m:sub>
                        <m:r>
                          <a:rPr lang="es-EC" sz="1400" i="1">
                            <a:latin typeface="Cambria Math" panose="02040503050406030204" pitchFamily="18" charset="0"/>
                          </a:rPr>
                          <m:t>1</m:t>
                        </m:r>
                      </m:sub>
                    </m:sSub>
                    <m:r>
                      <a:rPr lang="es-EC" sz="1400" i="1">
                        <a:latin typeface="Cambria Math" panose="02040503050406030204" pitchFamily="18" charset="0"/>
                      </a:rPr>
                      <m:t>=</m:t>
                    </m:r>
                  </m:oMath>
                </a14:m>
                <a:r>
                  <a:rPr lang="es-EC" sz="1400" dirty="0"/>
                  <a:t>Es el efecto del bloque</a:t>
                </a:r>
              </a:p>
              <a:p>
                <a:pPr algn="just"/>
                <a14:m>
                  <m:oMath xmlns:m="http://schemas.openxmlformats.org/officeDocument/2006/math">
                    <m:sSub>
                      <m:sSubPr>
                        <m:ctrlPr>
                          <a:rPr lang="es-EC" sz="1400" i="1">
                            <a:latin typeface="Cambria Math" panose="02040503050406030204" pitchFamily="18" charset="0"/>
                          </a:rPr>
                        </m:ctrlPr>
                      </m:sSubPr>
                      <m:e>
                        <m:r>
                          <a:rPr lang="es-EC" sz="1400" i="1">
                            <a:latin typeface="Cambria Math" panose="02040503050406030204" pitchFamily="18" charset="0"/>
                          </a:rPr>
                          <m:t>𝜀</m:t>
                        </m:r>
                      </m:e>
                      <m:sub>
                        <m:r>
                          <a:rPr lang="es-EC" sz="1400" i="1">
                            <a:latin typeface="Cambria Math" panose="02040503050406030204" pitchFamily="18" charset="0"/>
                          </a:rPr>
                          <m:t>𝑖𝑗</m:t>
                        </m:r>
                      </m:sub>
                    </m:sSub>
                    <m:r>
                      <a:rPr lang="es-EC" sz="1400" i="1">
                        <a:latin typeface="Cambria Math" panose="02040503050406030204" pitchFamily="18" charset="0"/>
                      </a:rPr>
                      <m:t>=</m:t>
                    </m:r>
                  </m:oMath>
                </a14:m>
                <a:r>
                  <a:rPr lang="es-EC" sz="1400" dirty="0"/>
                  <a:t> Es el error aleatorio asociado a la respuesta </a:t>
                </a:r>
                <a14:m>
                  <m:oMath xmlns:m="http://schemas.openxmlformats.org/officeDocument/2006/math">
                    <m:sSub>
                      <m:sSubPr>
                        <m:ctrlPr>
                          <a:rPr lang="es-EC" sz="1400" i="1">
                            <a:latin typeface="Cambria Math" panose="02040503050406030204" pitchFamily="18" charset="0"/>
                          </a:rPr>
                        </m:ctrlPr>
                      </m:sSubPr>
                      <m:e>
                        <m:r>
                          <a:rPr lang="es-EC" sz="1400" i="1">
                            <a:latin typeface="Cambria Math" panose="02040503050406030204" pitchFamily="18" charset="0"/>
                          </a:rPr>
                          <m:t>𝑌</m:t>
                        </m:r>
                      </m:e>
                      <m:sub>
                        <m:r>
                          <a:rPr lang="es-EC" sz="1400" i="1">
                            <a:latin typeface="Cambria Math" panose="02040503050406030204" pitchFamily="18" charset="0"/>
                          </a:rPr>
                          <m:t>𝑖𝑗</m:t>
                        </m:r>
                      </m:sub>
                    </m:sSub>
                  </m:oMath>
                </a14:m>
                <a:r>
                  <a:rPr lang="es-EC" sz="1400" dirty="0"/>
                  <a:t> </a:t>
                </a:r>
              </a:p>
            </p:txBody>
          </p:sp>
        </mc:Choice>
        <mc:Fallback xmlns="">
          <p:sp>
            <p:nvSpPr>
              <p:cNvPr id="7" name="6 Rectángulo"/>
              <p:cNvSpPr>
                <a:spLocks noRot="1" noChangeAspect="1" noMove="1" noResize="1" noEditPoints="1" noAdjustHandles="1" noChangeArrowheads="1" noChangeShapeType="1" noTextEdit="1"/>
              </p:cNvSpPr>
              <p:nvPr/>
            </p:nvSpPr>
            <p:spPr>
              <a:xfrm>
                <a:off x="2267744" y="172328"/>
                <a:ext cx="6030416" cy="2954270"/>
              </a:xfrm>
              <a:prstGeom prst="rect">
                <a:avLst/>
              </a:prstGeom>
              <a:blipFill rotWithShape="1">
                <a:blip r:embed="rId4"/>
                <a:stretch>
                  <a:fillRect l="-202" t="-206" r="-404" b="-412"/>
                </a:stretch>
              </a:blipFill>
            </p:spPr>
            <p:txBody>
              <a:bodyPr/>
              <a:lstStyle/>
              <a:p>
                <a:r>
                  <a:rPr lang="es-EC">
                    <a:noFill/>
                  </a:rPr>
                  <a:t> </a:t>
                </a:r>
              </a:p>
            </p:txBody>
          </p:sp>
        </mc:Fallback>
      </mc:AlternateContent>
      <p:sp>
        <p:nvSpPr>
          <p:cNvPr id="8" name="7 Rectángulo"/>
          <p:cNvSpPr/>
          <p:nvPr/>
        </p:nvSpPr>
        <p:spPr>
          <a:xfrm>
            <a:off x="3491880" y="3307830"/>
            <a:ext cx="5652120" cy="3539430"/>
          </a:xfrm>
          <a:prstGeom prst="rect">
            <a:avLst/>
          </a:prstGeom>
          <a:solidFill>
            <a:schemeClr val="accent1">
              <a:lumMod val="20000"/>
              <a:lumOff val="80000"/>
            </a:schemeClr>
          </a:solidFill>
        </p:spPr>
        <p:txBody>
          <a:bodyPr wrap="square">
            <a:spAutoFit/>
          </a:bodyPr>
          <a:lstStyle/>
          <a:p>
            <a:pPr algn="just"/>
            <a:r>
              <a:rPr lang="es-EC" sz="1400" b="1" dirty="0"/>
              <a:t>Repeticiones o bloques</a:t>
            </a:r>
          </a:p>
          <a:p>
            <a:pPr algn="just"/>
            <a:r>
              <a:rPr lang="es-EC" sz="1400" dirty="0"/>
              <a:t>Se realizó cuatro repeticiones para cada uno de los seis tratamientos evaluados.</a:t>
            </a:r>
          </a:p>
          <a:p>
            <a:pPr algn="just"/>
            <a:r>
              <a:rPr lang="es-EC" sz="1400" dirty="0"/>
              <a:t> </a:t>
            </a:r>
          </a:p>
          <a:p>
            <a:pPr algn="just"/>
            <a:r>
              <a:rPr lang="es-EC" sz="1400" b="1" dirty="0"/>
              <a:t>Características de las UE</a:t>
            </a:r>
          </a:p>
          <a:p>
            <a:pPr lvl="0" algn="just"/>
            <a:r>
              <a:rPr lang="es-EC" sz="1400" dirty="0"/>
              <a:t>Número de unidades experimentales: 24</a:t>
            </a:r>
          </a:p>
          <a:p>
            <a:pPr lvl="0" algn="just"/>
            <a:r>
              <a:rPr lang="es-EC" sz="1400" dirty="0"/>
              <a:t>Área de la  unidad  experimental: 120 m</a:t>
            </a:r>
            <a:r>
              <a:rPr lang="es-EC" sz="1400" baseline="30000" dirty="0"/>
              <a:t>2</a:t>
            </a:r>
            <a:endParaRPr lang="es-EC" sz="1400" dirty="0"/>
          </a:p>
          <a:p>
            <a:pPr lvl="0" algn="just"/>
            <a:r>
              <a:rPr lang="es-EC" sz="1400" dirty="0"/>
              <a:t>Largo: 10 m</a:t>
            </a:r>
          </a:p>
          <a:p>
            <a:pPr lvl="0" algn="just"/>
            <a:r>
              <a:rPr lang="es-EC" sz="1400" dirty="0"/>
              <a:t>Ancho: 12 m</a:t>
            </a:r>
          </a:p>
          <a:p>
            <a:pPr lvl="0" algn="just"/>
            <a:r>
              <a:rPr lang="es-EC" sz="1400" dirty="0"/>
              <a:t>Forma de la UE: Rectangular</a:t>
            </a:r>
          </a:p>
          <a:p>
            <a:pPr lvl="0" algn="just"/>
            <a:r>
              <a:rPr lang="es-EC" sz="1400" dirty="0"/>
              <a:t>Área de la parcela neta: 24</a:t>
            </a:r>
          </a:p>
          <a:p>
            <a:pPr lvl="0" algn="just"/>
            <a:r>
              <a:rPr lang="es-EC" sz="1400" dirty="0"/>
              <a:t>Área total del ensayo:  2880 </a:t>
            </a:r>
          </a:p>
          <a:p>
            <a:pPr algn="just"/>
            <a:r>
              <a:rPr lang="es-EC" sz="1400" dirty="0"/>
              <a:t> </a:t>
            </a:r>
          </a:p>
          <a:p>
            <a:pPr algn="just"/>
            <a:r>
              <a:rPr lang="es-EC" sz="1400" b="1" dirty="0"/>
              <a:t>Análisis estadístico</a:t>
            </a:r>
          </a:p>
          <a:p>
            <a:pPr algn="just"/>
            <a:r>
              <a:rPr lang="es-EC" sz="1400" dirty="0"/>
              <a:t> </a:t>
            </a:r>
            <a:r>
              <a:rPr lang="es-EC" sz="1400" dirty="0" smtClean="0"/>
              <a:t>El </a:t>
            </a:r>
            <a:r>
              <a:rPr lang="es-EC" sz="1400" dirty="0"/>
              <a:t>ensayo contó con  seis tratamientos, cuatro repeticiones, teniendo como resultado veinticuatro unidades experimentales.</a:t>
            </a:r>
          </a:p>
        </p:txBody>
      </p:sp>
    </p:spTree>
    <p:extLst>
      <p:ext uri="{BB962C8B-B14F-4D97-AF65-F5344CB8AC3E}">
        <p14:creationId xmlns:p14="http://schemas.microsoft.com/office/powerpoint/2010/main" val="4253148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139952" y="332656"/>
            <a:ext cx="3240054" cy="369332"/>
          </a:xfrm>
          <a:prstGeom prst="rect">
            <a:avLst/>
          </a:prstGeom>
        </p:spPr>
        <p:txBody>
          <a:bodyPr wrap="none">
            <a:spAutoFit/>
          </a:bodyPr>
          <a:lstStyle/>
          <a:p>
            <a:r>
              <a:rPr lang="es-EC" b="1" dirty="0"/>
              <a:t>Esquema de análisis de varianza</a:t>
            </a:r>
          </a:p>
        </p:txBody>
      </p:sp>
      <p:graphicFrame>
        <p:nvGraphicFramePr>
          <p:cNvPr id="6" name="5 Tabla"/>
          <p:cNvGraphicFramePr>
            <a:graphicFrameLocks noGrp="1"/>
          </p:cNvGraphicFramePr>
          <p:nvPr>
            <p:extLst>
              <p:ext uri="{D42A27DB-BD31-4B8C-83A1-F6EECF244321}">
                <p14:modId xmlns:p14="http://schemas.microsoft.com/office/powerpoint/2010/main" val="4135778694"/>
              </p:ext>
            </p:extLst>
          </p:nvPr>
        </p:nvGraphicFramePr>
        <p:xfrm>
          <a:off x="3995936" y="836712"/>
          <a:ext cx="4466590" cy="946912"/>
        </p:xfrm>
        <a:graphic>
          <a:graphicData uri="http://schemas.openxmlformats.org/drawingml/2006/table">
            <a:tbl>
              <a:tblPr firstRow="1" firstCol="1" bandRow="1">
                <a:tableStyleId>{C083E6E3-FA7D-4D7B-A595-EF9225AFEA82}</a:tableStyleId>
              </a:tblPr>
              <a:tblGrid>
                <a:gridCol w="2233295">
                  <a:extLst>
                    <a:ext uri="{9D8B030D-6E8A-4147-A177-3AD203B41FA5}">
                      <a16:colId xmlns:a16="http://schemas.microsoft.com/office/drawing/2014/main" val="20000"/>
                    </a:ext>
                  </a:extLst>
                </a:gridCol>
                <a:gridCol w="2233295">
                  <a:extLst>
                    <a:ext uri="{9D8B030D-6E8A-4147-A177-3AD203B41FA5}">
                      <a16:colId xmlns:a16="http://schemas.microsoft.com/office/drawing/2014/main" val="20001"/>
                    </a:ext>
                  </a:extLst>
                </a:gridCol>
              </a:tblGrid>
              <a:tr h="187960">
                <a:tc>
                  <a:txBody>
                    <a:bodyPr/>
                    <a:lstStyle/>
                    <a:p>
                      <a:pPr algn="l">
                        <a:lnSpc>
                          <a:spcPct val="115000"/>
                        </a:lnSpc>
                        <a:spcAft>
                          <a:spcPts val="0"/>
                        </a:spcAft>
                      </a:pPr>
                      <a:r>
                        <a:rPr lang="es-EC" sz="1100">
                          <a:effectLst/>
                        </a:rPr>
                        <a:t>F.V. </a:t>
                      </a:r>
                      <a:endParaRPr lang="es-EC" sz="1200">
                        <a:effectLst/>
                        <a:latin typeface="Times New Roman"/>
                        <a:ea typeface="Calibri"/>
                        <a:cs typeface="Times New Roman"/>
                      </a:endParaRPr>
                    </a:p>
                  </a:txBody>
                  <a:tcPr marL="68580" marR="68580" marT="0" marB="0"/>
                </a:tc>
                <a:tc>
                  <a:txBody>
                    <a:bodyPr/>
                    <a:lstStyle/>
                    <a:p>
                      <a:pPr algn="l">
                        <a:lnSpc>
                          <a:spcPct val="115000"/>
                        </a:lnSpc>
                        <a:spcAft>
                          <a:spcPts val="0"/>
                        </a:spcAft>
                      </a:pPr>
                      <a:r>
                        <a:rPr lang="es-EC" sz="1100">
                          <a:effectLst/>
                        </a:rPr>
                        <a:t>G.L. </a:t>
                      </a:r>
                      <a:endParaRPr lang="es-EC" sz="1200">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758190">
                <a:tc>
                  <a:txBody>
                    <a:bodyPr/>
                    <a:lstStyle/>
                    <a:p>
                      <a:pPr algn="l">
                        <a:lnSpc>
                          <a:spcPct val="115000"/>
                        </a:lnSpc>
                        <a:spcAft>
                          <a:spcPts val="0"/>
                        </a:spcAft>
                      </a:pPr>
                      <a:r>
                        <a:rPr lang="es-EC" sz="1100">
                          <a:effectLst/>
                        </a:rPr>
                        <a:t>Tratamiento</a:t>
                      </a:r>
                      <a:endParaRPr lang="es-EC" sz="1200">
                        <a:effectLst/>
                      </a:endParaRPr>
                    </a:p>
                    <a:p>
                      <a:pPr algn="l">
                        <a:lnSpc>
                          <a:spcPct val="115000"/>
                        </a:lnSpc>
                        <a:spcAft>
                          <a:spcPts val="0"/>
                        </a:spcAft>
                      </a:pPr>
                      <a:r>
                        <a:rPr lang="es-EC" sz="1100">
                          <a:effectLst/>
                        </a:rPr>
                        <a:t>Bloque</a:t>
                      </a:r>
                      <a:endParaRPr lang="es-EC" sz="1200">
                        <a:effectLst/>
                      </a:endParaRPr>
                    </a:p>
                    <a:p>
                      <a:pPr algn="l">
                        <a:lnSpc>
                          <a:spcPct val="115000"/>
                        </a:lnSpc>
                        <a:spcAft>
                          <a:spcPts val="0"/>
                        </a:spcAft>
                      </a:pPr>
                      <a:r>
                        <a:rPr lang="es-EC" sz="1100">
                          <a:effectLst/>
                        </a:rPr>
                        <a:t>Error experimental</a:t>
                      </a:r>
                      <a:endParaRPr lang="es-EC" sz="1200">
                        <a:effectLst/>
                      </a:endParaRPr>
                    </a:p>
                    <a:p>
                      <a:pPr algn="l">
                        <a:lnSpc>
                          <a:spcPct val="115000"/>
                        </a:lnSpc>
                        <a:spcAft>
                          <a:spcPts val="0"/>
                        </a:spcAft>
                      </a:pPr>
                      <a:r>
                        <a:rPr lang="es-EC" sz="1100">
                          <a:effectLst/>
                        </a:rPr>
                        <a:t>Total</a:t>
                      </a:r>
                      <a:endParaRPr lang="es-EC" sz="1200">
                        <a:effectLst/>
                        <a:latin typeface="Times New Roman"/>
                        <a:ea typeface="Calibri"/>
                        <a:cs typeface="Times New Roman"/>
                      </a:endParaRPr>
                    </a:p>
                  </a:txBody>
                  <a:tcPr marL="68580" marR="68580" marT="0" marB="0"/>
                </a:tc>
                <a:tc>
                  <a:txBody>
                    <a:bodyPr/>
                    <a:lstStyle/>
                    <a:p>
                      <a:pPr algn="l">
                        <a:lnSpc>
                          <a:spcPct val="115000"/>
                        </a:lnSpc>
                        <a:spcAft>
                          <a:spcPts val="0"/>
                        </a:spcAft>
                      </a:pPr>
                      <a:r>
                        <a:rPr lang="es-EC" sz="1100" dirty="0">
                          <a:effectLst/>
                        </a:rPr>
                        <a:t>5</a:t>
                      </a:r>
                      <a:endParaRPr lang="es-EC" sz="1200" dirty="0">
                        <a:effectLst/>
                      </a:endParaRPr>
                    </a:p>
                    <a:p>
                      <a:pPr algn="l">
                        <a:lnSpc>
                          <a:spcPct val="115000"/>
                        </a:lnSpc>
                        <a:spcAft>
                          <a:spcPts val="0"/>
                        </a:spcAft>
                      </a:pPr>
                      <a:r>
                        <a:rPr lang="es-EC" sz="1100" dirty="0">
                          <a:effectLst/>
                        </a:rPr>
                        <a:t>3</a:t>
                      </a:r>
                      <a:endParaRPr lang="es-EC" sz="1200" dirty="0">
                        <a:effectLst/>
                      </a:endParaRPr>
                    </a:p>
                    <a:p>
                      <a:pPr algn="l">
                        <a:lnSpc>
                          <a:spcPct val="115000"/>
                        </a:lnSpc>
                        <a:spcAft>
                          <a:spcPts val="0"/>
                        </a:spcAft>
                      </a:pPr>
                      <a:r>
                        <a:rPr lang="es-EC" sz="1100" dirty="0">
                          <a:effectLst/>
                        </a:rPr>
                        <a:t>8</a:t>
                      </a:r>
                      <a:endParaRPr lang="es-EC" sz="1200" dirty="0">
                        <a:effectLst/>
                      </a:endParaRPr>
                    </a:p>
                    <a:p>
                      <a:pPr algn="l">
                        <a:lnSpc>
                          <a:spcPct val="115000"/>
                        </a:lnSpc>
                        <a:spcAft>
                          <a:spcPts val="0"/>
                        </a:spcAft>
                      </a:pPr>
                      <a:r>
                        <a:rPr lang="es-EC" sz="1100" dirty="0">
                          <a:effectLst/>
                        </a:rPr>
                        <a:t>16</a:t>
                      </a:r>
                      <a:endParaRPr lang="es-EC" sz="12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pic>
        <p:nvPicPr>
          <p:cNvPr id="7" name="Google Shape;119;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38785" y="2568063"/>
            <a:ext cx="1047031" cy="1848572"/>
          </a:xfrm>
          <a:custGeom>
            <a:avLst/>
            <a:gdLst/>
            <a:ahLst/>
            <a:cxnLst/>
            <a:rect l="l" t="t" r="r" b="b"/>
            <a:pathLst>
              <a:path w="17426" h="21367" extrusionOk="0">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8" name="7 Rectángulo"/>
          <p:cNvSpPr/>
          <p:nvPr/>
        </p:nvSpPr>
        <p:spPr>
          <a:xfrm>
            <a:off x="2699792" y="2348880"/>
            <a:ext cx="5904656" cy="830997"/>
          </a:xfrm>
          <a:prstGeom prst="rect">
            <a:avLst/>
          </a:prstGeom>
          <a:solidFill>
            <a:schemeClr val="accent1">
              <a:lumMod val="20000"/>
              <a:lumOff val="80000"/>
            </a:schemeClr>
          </a:solidFill>
        </p:spPr>
        <p:txBody>
          <a:bodyPr wrap="square">
            <a:spAutoFit/>
          </a:bodyPr>
          <a:lstStyle/>
          <a:p>
            <a:r>
              <a:rPr lang="es-EC" sz="1600" b="1" dirty="0"/>
              <a:t>Análisis funcional</a:t>
            </a:r>
          </a:p>
          <a:p>
            <a:r>
              <a:rPr lang="es-EC" sz="1600" dirty="0"/>
              <a:t>El análisis funcional se lo realizó mediante la aplicación de la prueba de significación de </a:t>
            </a:r>
            <a:r>
              <a:rPr lang="es-EC" sz="1600" dirty="0" err="1"/>
              <a:t>Tukey</a:t>
            </a:r>
            <a:r>
              <a:rPr lang="es-EC" sz="1600" dirty="0"/>
              <a:t> al 5%.</a:t>
            </a:r>
          </a:p>
        </p:txBody>
      </p:sp>
      <p:pic>
        <p:nvPicPr>
          <p:cNvPr id="9"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555" y="0"/>
            <a:ext cx="2081048" cy="1987979"/>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0" name="9 Rectángulo"/>
              <p:cNvSpPr/>
              <p:nvPr/>
            </p:nvSpPr>
            <p:spPr>
              <a:xfrm>
                <a:off x="3495616" y="3442382"/>
                <a:ext cx="5256584" cy="2677656"/>
              </a:xfrm>
              <a:prstGeom prst="rect">
                <a:avLst/>
              </a:prstGeom>
            </p:spPr>
            <p:txBody>
              <a:bodyPr wrap="square">
                <a:spAutoFit/>
              </a:bodyPr>
              <a:lstStyle/>
              <a:p>
                <a:r>
                  <a:rPr lang="es-EC" sz="1400" b="1" dirty="0"/>
                  <a:t>Análisis económico</a:t>
                </a:r>
              </a:p>
              <a:p>
                <a:r>
                  <a:rPr lang="es-EC" sz="1400" dirty="0"/>
                  <a:t>Para el cálculo del costo total se utilizó la siguiente  fórmula:</a:t>
                </a:r>
              </a:p>
              <a:p>
                <a:pPr/>
                <a14:m>
                  <m:oMathPara xmlns:m="http://schemas.openxmlformats.org/officeDocument/2006/math">
                    <m:oMathParaPr>
                      <m:jc m:val="centerGroup"/>
                    </m:oMathParaPr>
                    <m:oMath xmlns:m="http://schemas.openxmlformats.org/officeDocument/2006/math">
                      <m:r>
                        <a:rPr lang="es-EC" sz="1400" i="1">
                          <a:latin typeface="Cambria Math" panose="02040503050406030204" pitchFamily="18" charset="0"/>
                        </a:rPr>
                        <m:t>𝐶𝑇</m:t>
                      </m:r>
                      <m:r>
                        <a:rPr lang="es-EC" sz="1400">
                          <a:latin typeface="Cambria Math" panose="02040503050406030204" pitchFamily="18" charset="0"/>
                        </a:rPr>
                        <m:t>=</m:t>
                      </m:r>
                      <m:r>
                        <a:rPr lang="es-EC" sz="1400" i="1">
                          <a:latin typeface="Cambria Math" panose="02040503050406030204" pitchFamily="18" charset="0"/>
                        </a:rPr>
                        <m:t>𝐶𝐹</m:t>
                      </m:r>
                      <m:r>
                        <a:rPr lang="es-EC" sz="1400">
                          <a:latin typeface="Cambria Math" panose="02040503050406030204" pitchFamily="18" charset="0"/>
                        </a:rPr>
                        <m:t> +</m:t>
                      </m:r>
                      <m:r>
                        <a:rPr lang="es-EC" sz="1400" i="1">
                          <a:latin typeface="Cambria Math" panose="02040503050406030204" pitchFamily="18" charset="0"/>
                        </a:rPr>
                        <m:t>𝐶𝑉</m:t>
                      </m:r>
                    </m:oMath>
                  </m:oMathPara>
                </a14:m>
                <a:endParaRPr lang="es-EC" sz="1400" dirty="0"/>
              </a:p>
              <a:p>
                <a:r>
                  <a:rPr lang="es-EC" sz="1400" dirty="0"/>
                  <a:t>Dónde:</a:t>
                </a:r>
              </a:p>
              <a:p>
                <a14:m>
                  <m:oMath xmlns:m="http://schemas.openxmlformats.org/officeDocument/2006/math">
                    <m:r>
                      <a:rPr lang="es-EC" sz="1400" i="1">
                        <a:latin typeface="Cambria Math" panose="02040503050406030204" pitchFamily="18" charset="0"/>
                      </a:rPr>
                      <m:t>𝐶𝑇</m:t>
                    </m:r>
                    <m:r>
                      <a:rPr lang="es-EC" sz="1400" i="1">
                        <a:latin typeface="Cambria Math" panose="02040503050406030204" pitchFamily="18" charset="0"/>
                      </a:rPr>
                      <m:t>=</m:t>
                    </m:r>
                  </m:oMath>
                </a14:m>
                <a:r>
                  <a:rPr lang="es-EC" sz="1400" dirty="0"/>
                  <a:t> Costo total</a:t>
                </a:r>
              </a:p>
              <a:p>
                <a14:m>
                  <m:oMath xmlns:m="http://schemas.openxmlformats.org/officeDocument/2006/math">
                    <m:r>
                      <a:rPr lang="es-EC" sz="1400" i="1">
                        <a:latin typeface="Cambria Math" panose="02040503050406030204" pitchFamily="18" charset="0"/>
                      </a:rPr>
                      <m:t>𝐶𝐹</m:t>
                    </m:r>
                    <m:r>
                      <a:rPr lang="es-EC" sz="1400" i="1">
                        <a:latin typeface="Cambria Math" panose="02040503050406030204" pitchFamily="18" charset="0"/>
                      </a:rPr>
                      <m:t>=</m:t>
                    </m:r>
                  </m:oMath>
                </a14:m>
                <a:r>
                  <a:rPr lang="es-EC" sz="1400" dirty="0"/>
                  <a:t> Costo fijo</a:t>
                </a:r>
              </a:p>
              <a:p>
                <a14:m>
                  <m:oMath xmlns:m="http://schemas.openxmlformats.org/officeDocument/2006/math">
                    <m:r>
                      <a:rPr lang="es-EC" sz="1400" i="1">
                        <a:latin typeface="Cambria Math" panose="02040503050406030204" pitchFamily="18" charset="0"/>
                      </a:rPr>
                      <m:t>𝐶𝑉</m:t>
                    </m:r>
                    <m:r>
                      <a:rPr lang="es-EC" sz="1400" i="1">
                        <a:latin typeface="Cambria Math" panose="02040503050406030204" pitchFamily="18" charset="0"/>
                      </a:rPr>
                      <m:t>= </m:t>
                    </m:r>
                  </m:oMath>
                </a14:m>
                <a:r>
                  <a:rPr lang="es-EC" sz="1400" dirty="0"/>
                  <a:t>Costo variable</a:t>
                </a:r>
              </a:p>
              <a:p>
                <a:r>
                  <a:rPr lang="es-EC" sz="1400" dirty="0"/>
                  <a:t> </a:t>
                </a:r>
              </a:p>
              <a:p>
                <a:r>
                  <a:rPr lang="es-EC" sz="1400" dirty="0"/>
                  <a:t>Este proceso se realizó mediante un análisis costo- beneficio para poder evaluar la inversión del proyecto de investigación, el objetivo de éste fue comparar los costos frente a los beneficios asociados a la realización del proyecto de investigación.</a:t>
                </a:r>
              </a:p>
            </p:txBody>
          </p:sp>
        </mc:Choice>
        <mc:Fallback xmlns="">
          <p:sp>
            <p:nvSpPr>
              <p:cNvPr id="10" name="9 Rectángulo"/>
              <p:cNvSpPr>
                <a:spLocks noRot="1" noChangeAspect="1" noMove="1" noResize="1" noEditPoints="1" noAdjustHandles="1" noChangeArrowheads="1" noChangeShapeType="1" noTextEdit="1"/>
              </p:cNvSpPr>
              <p:nvPr/>
            </p:nvSpPr>
            <p:spPr>
              <a:xfrm>
                <a:off x="3495616" y="3442382"/>
                <a:ext cx="5256584" cy="2677656"/>
              </a:xfrm>
              <a:prstGeom prst="rect">
                <a:avLst/>
              </a:prstGeom>
              <a:blipFill rotWithShape="1">
                <a:blip r:embed="rId5"/>
                <a:stretch>
                  <a:fillRect l="-232" t="-228" b="-1367"/>
                </a:stretch>
              </a:blipFill>
            </p:spPr>
            <p:txBody>
              <a:bodyPr/>
              <a:lstStyle/>
              <a:p>
                <a:r>
                  <a:rPr lang="es-EC">
                    <a:noFill/>
                  </a:rPr>
                  <a:t> </a:t>
                </a:r>
              </a:p>
            </p:txBody>
          </p:sp>
        </mc:Fallback>
      </mc:AlternateContent>
    </p:spTree>
    <p:extLst>
      <p:ext uri="{BB962C8B-B14F-4D97-AF65-F5344CB8AC3E}">
        <p14:creationId xmlns:p14="http://schemas.microsoft.com/office/powerpoint/2010/main" val="4234842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19;p1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38785" y="2568063"/>
            <a:ext cx="1047031" cy="1848572"/>
          </a:xfrm>
          <a:custGeom>
            <a:avLst/>
            <a:gdLst/>
            <a:ahLst/>
            <a:cxnLst/>
            <a:rect l="l" t="t" r="r" b="b"/>
            <a:pathLst>
              <a:path w="17426" h="21367" extrusionOk="0">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7" name="6 Rectángulo"/>
          <p:cNvSpPr/>
          <p:nvPr/>
        </p:nvSpPr>
        <p:spPr>
          <a:xfrm>
            <a:off x="202080" y="476672"/>
            <a:ext cx="8927764"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Métodos específicos del experimento</a:t>
            </a:r>
            <a:endParaRPr lang="es-E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7 Rectángulo redondeado"/>
          <p:cNvSpPr/>
          <p:nvPr/>
        </p:nvSpPr>
        <p:spPr>
          <a:xfrm>
            <a:off x="1531210" y="1487943"/>
            <a:ext cx="2398218" cy="72008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b="1" dirty="0">
                <a:solidFill>
                  <a:schemeClr val="tx2">
                    <a:lumMod val="75000"/>
                  </a:schemeClr>
                </a:solidFill>
              </a:rPr>
              <a:t>Delimitación de parcelas</a:t>
            </a:r>
          </a:p>
        </p:txBody>
      </p:sp>
      <p:sp>
        <p:nvSpPr>
          <p:cNvPr id="9" name="8 Rectángulo redondeado"/>
          <p:cNvSpPr/>
          <p:nvPr/>
        </p:nvSpPr>
        <p:spPr>
          <a:xfrm>
            <a:off x="2267744" y="2314203"/>
            <a:ext cx="2398218" cy="72008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b="1" dirty="0">
                <a:solidFill>
                  <a:schemeClr val="tx2">
                    <a:lumMod val="75000"/>
                  </a:schemeClr>
                </a:solidFill>
              </a:rPr>
              <a:t>Selección de plantas</a:t>
            </a:r>
          </a:p>
        </p:txBody>
      </p:sp>
      <p:sp>
        <p:nvSpPr>
          <p:cNvPr id="10" name="9 Rectángulo redondeado"/>
          <p:cNvSpPr/>
          <p:nvPr/>
        </p:nvSpPr>
        <p:spPr>
          <a:xfrm>
            <a:off x="3066118" y="3132309"/>
            <a:ext cx="2398218" cy="72008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b="1" dirty="0">
                <a:solidFill>
                  <a:schemeClr val="tx2">
                    <a:lumMod val="75000"/>
                  </a:schemeClr>
                </a:solidFill>
              </a:rPr>
              <a:t>Control de malezas</a:t>
            </a:r>
          </a:p>
        </p:txBody>
      </p:sp>
      <p:sp>
        <p:nvSpPr>
          <p:cNvPr id="11" name="10 Rectángulo redondeado"/>
          <p:cNvSpPr/>
          <p:nvPr/>
        </p:nvSpPr>
        <p:spPr>
          <a:xfrm>
            <a:off x="4668893" y="5013176"/>
            <a:ext cx="2398218" cy="72008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b="1" dirty="0">
                <a:solidFill>
                  <a:schemeClr val="tx2">
                    <a:lumMod val="75000"/>
                  </a:schemeClr>
                </a:solidFill>
              </a:rPr>
              <a:t>Deshije</a:t>
            </a:r>
          </a:p>
        </p:txBody>
      </p:sp>
      <p:sp>
        <p:nvSpPr>
          <p:cNvPr id="12" name="11 Rectángulo redondeado"/>
          <p:cNvSpPr/>
          <p:nvPr/>
        </p:nvSpPr>
        <p:spPr>
          <a:xfrm>
            <a:off x="3713212" y="4056595"/>
            <a:ext cx="2398218" cy="72008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b="1" dirty="0">
                <a:solidFill>
                  <a:schemeClr val="tx2">
                    <a:lumMod val="75000"/>
                  </a:schemeClr>
                </a:solidFill>
              </a:rPr>
              <a:t>Desflore</a:t>
            </a:r>
          </a:p>
        </p:txBody>
      </p:sp>
      <p:sp>
        <p:nvSpPr>
          <p:cNvPr id="13" name="12 Rectángulo redondeado"/>
          <p:cNvSpPr/>
          <p:nvPr/>
        </p:nvSpPr>
        <p:spPr>
          <a:xfrm>
            <a:off x="5652120" y="5877272"/>
            <a:ext cx="2398218" cy="72008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b="1" dirty="0" smtClean="0">
                <a:solidFill>
                  <a:schemeClr val="tx2">
                    <a:lumMod val="75000"/>
                  </a:schemeClr>
                </a:solidFill>
              </a:rPr>
              <a:t>Deshoje</a:t>
            </a:r>
            <a:endParaRPr lang="es-EC" b="1" dirty="0">
              <a:solidFill>
                <a:schemeClr val="tx2">
                  <a:lumMod val="75000"/>
                </a:schemeClr>
              </a:solidFill>
            </a:endParaRPr>
          </a:p>
        </p:txBody>
      </p:sp>
      <p:pic>
        <p:nvPicPr>
          <p:cNvPr id="22529" name="Picture 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444208" y="1386594"/>
            <a:ext cx="2327446" cy="329537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6994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19;p1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38785" y="2568063"/>
            <a:ext cx="1047031" cy="1848572"/>
          </a:xfrm>
          <a:custGeom>
            <a:avLst/>
            <a:gdLst/>
            <a:ahLst/>
            <a:cxnLst/>
            <a:rect l="l" t="t" r="r" b="b"/>
            <a:pathLst>
              <a:path w="17426" h="21367" extrusionOk="0">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7" name="6 Rectángulo"/>
          <p:cNvSpPr/>
          <p:nvPr/>
        </p:nvSpPr>
        <p:spPr>
          <a:xfrm>
            <a:off x="202080" y="476672"/>
            <a:ext cx="8927764"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Métodos específicos del experimento</a:t>
            </a:r>
            <a:endParaRPr lang="es-E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7 Rectángulo redondeado"/>
          <p:cNvSpPr/>
          <p:nvPr/>
        </p:nvSpPr>
        <p:spPr>
          <a:xfrm>
            <a:off x="1835696" y="1816710"/>
            <a:ext cx="2398218" cy="72008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b="1" dirty="0">
                <a:solidFill>
                  <a:schemeClr val="tx2">
                    <a:lumMod val="75000"/>
                  </a:schemeClr>
                </a:solidFill>
              </a:rPr>
              <a:t>Enfunde</a:t>
            </a:r>
          </a:p>
          <a:p>
            <a:endParaRPr lang="es-EC" b="1" dirty="0">
              <a:solidFill>
                <a:schemeClr val="tx2">
                  <a:lumMod val="75000"/>
                </a:schemeClr>
              </a:solidFill>
            </a:endParaRPr>
          </a:p>
        </p:txBody>
      </p:sp>
      <p:sp>
        <p:nvSpPr>
          <p:cNvPr id="9" name="8 Rectángulo redondeado"/>
          <p:cNvSpPr/>
          <p:nvPr/>
        </p:nvSpPr>
        <p:spPr>
          <a:xfrm>
            <a:off x="5292080" y="1816710"/>
            <a:ext cx="2398218" cy="72008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b="1" dirty="0" err="1" smtClean="0">
                <a:solidFill>
                  <a:schemeClr val="tx2">
                    <a:lumMod val="75000"/>
                  </a:schemeClr>
                </a:solidFill>
              </a:rPr>
              <a:t>Desbellote</a:t>
            </a:r>
            <a:endParaRPr lang="es-EC" b="1" dirty="0">
              <a:solidFill>
                <a:schemeClr val="tx2">
                  <a:lumMod val="75000"/>
                </a:schemeClr>
              </a:solidFill>
            </a:endParaRPr>
          </a:p>
        </p:txBody>
      </p:sp>
      <p:sp>
        <p:nvSpPr>
          <p:cNvPr id="10" name="9 Rectángulo redondeado"/>
          <p:cNvSpPr/>
          <p:nvPr/>
        </p:nvSpPr>
        <p:spPr>
          <a:xfrm>
            <a:off x="2699792" y="2742242"/>
            <a:ext cx="2398218" cy="72008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b="1" dirty="0" err="1" smtClean="0">
                <a:solidFill>
                  <a:schemeClr val="tx2">
                    <a:lumMod val="75000"/>
                  </a:schemeClr>
                </a:solidFill>
              </a:rPr>
              <a:t>Deschante</a:t>
            </a:r>
            <a:endParaRPr lang="es-EC" b="1" dirty="0">
              <a:solidFill>
                <a:schemeClr val="tx2">
                  <a:lumMod val="75000"/>
                </a:schemeClr>
              </a:solidFill>
            </a:endParaRPr>
          </a:p>
        </p:txBody>
      </p:sp>
      <p:sp>
        <p:nvSpPr>
          <p:cNvPr id="11" name="10 Rectángulo redondeado"/>
          <p:cNvSpPr/>
          <p:nvPr/>
        </p:nvSpPr>
        <p:spPr>
          <a:xfrm>
            <a:off x="6063442" y="2768744"/>
            <a:ext cx="2398218" cy="72008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b="1" dirty="0">
                <a:solidFill>
                  <a:schemeClr val="tx2">
                    <a:lumMod val="75000"/>
                  </a:schemeClr>
                </a:solidFill>
              </a:rPr>
              <a:t>Fertilización </a:t>
            </a:r>
            <a:r>
              <a:rPr lang="es-EC" b="1" dirty="0" smtClean="0">
                <a:solidFill>
                  <a:schemeClr val="tx2">
                    <a:lumMod val="75000"/>
                  </a:schemeClr>
                </a:solidFill>
              </a:rPr>
              <a:t>inicial</a:t>
            </a:r>
            <a:endParaRPr lang="es-EC" b="1" dirty="0">
              <a:solidFill>
                <a:schemeClr val="tx2">
                  <a:lumMod val="75000"/>
                </a:schemeClr>
              </a:solidFill>
            </a:endParaRPr>
          </a:p>
        </p:txBody>
      </p:sp>
      <p:pic>
        <p:nvPicPr>
          <p:cNvPr id="21505" name="Picture 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444167" y="3789040"/>
            <a:ext cx="2619275" cy="28653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240387" y="3789040"/>
            <a:ext cx="2655487" cy="28681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97870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2565</Words>
  <Application>Microsoft Office PowerPoint</Application>
  <PresentationFormat>Presentación en pantalla (4:3)</PresentationFormat>
  <Paragraphs>394</Paragraphs>
  <Slides>28</Slides>
  <Notes>11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28</vt:i4>
      </vt:variant>
    </vt:vector>
  </HeadingPairs>
  <TitlesOfParts>
    <vt:vector size="34" baseType="lpstr">
      <vt:lpstr>Arial</vt:lpstr>
      <vt:lpstr>Calibri</vt:lpstr>
      <vt:lpstr>Cambria Math</vt:lpstr>
      <vt:lpstr>Dosis</vt:lpstr>
      <vt:lpstr>Times New Roman</vt:lpstr>
      <vt:lpstr>Tema de Office</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1</vt:lpstr>
      <vt:lpstr>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Daniela Moreno</dc:creator>
  <cp:lastModifiedBy>Peter Fernando Meza Andradee</cp:lastModifiedBy>
  <cp:revision>141</cp:revision>
  <dcterms:created xsi:type="dcterms:W3CDTF">2021-03-24T04:32:49Z</dcterms:created>
  <dcterms:modified xsi:type="dcterms:W3CDTF">2021-03-25T15:22:42Z</dcterms:modified>
</cp:coreProperties>
</file>