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314" r:id="rId11"/>
    <p:sldId id="286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309" r:id="rId27"/>
    <p:sldId id="310" r:id="rId28"/>
    <p:sldId id="316" r:id="rId29"/>
    <p:sldId id="311" r:id="rId30"/>
    <p:sldId id="312" r:id="rId31"/>
    <p:sldId id="313" r:id="rId32"/>
    <p:sldId id="315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84AAA-7A01-41FF-B2C0-5E9D42419667}" v="2" dt="2019-04-30T08:40:45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1" autoAdjust="0"/>
    <p:restoredTop sz="94586"/>
  </p:normalViewPr>
  <p:slideViewPr>
    <p:cSldViewPr snapToGrid="0" snapToObjects="1">
      <p:cViewPr varScale="1">
        <p:scale>
          <a:sx n="72" d="100"/>
          <a:sy n="72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Ballesteros" userId="46eca79a8deae256" providerId="Windows Live" clId="Web-{AF2475A6-76C1-49BF-BEDE-5545E3B79BEC}"/>
    <pc:docChg chg="modSld sldOrd">
      <pc:chgData name="Karla Ballesteros" userId="46eca79a8deae256" providerId="Windows Live" clId="Web-{AF2475A6-76C1-49BF-BEDE-5545E3B79BEC}" dt="2019-05-16T09:16:01.894" v="33" actId="1076"/>
      <pc:docMkLst>
        <pc:docMk/>
      </pc:docMkLst>
      <pc:sldChg chg="modSp ord">
        <pc:chgData name="Karla Ballesteros" userId="46eca79a8deae256" providerId="Windows Live" clId="Web-{AF2475A6-76C1-49BF-BEDE-5545E3B79BEC}" dt="2019-05-16T09:16:01.894" v="33" actId="1076"/>
        <pc:sldMkLst>
          <pc:docMk/>
          <pc:sldMk cId="927285627" sldId="278"/>
        </pc:sldMkLst>
        <pc:spChg chg="mod">
          <ac:chgData name="Karla Ballesteros" userId="46eca79a8deae256" providerId="Windows Live" clId="Web-{AF2475A6-76C1-49BF-BEDE-5545E3B79BEC}" dt="2019-05-16T09:13:55.128" v="13" actId="20577"/>
          <ac:spMkLst>
            <pc:docMk/>
            <pc:sldMk cId="927285627" sldId="278"/>
            <ac:spMk id="2" creationId="{2C049BD4-25FF-2F4E-A4BD-D997BB73ABE6}"/>
          </ac:spMkLst>
        </pc:spChg>
        <pc:spChg chg="mod">
          <ac:chgData name="Karla Ballesteros" userId="46eca79a8deae256" providerId="Windows Live" clId="Web-{AF2475A6-76C1-49BF-BEDE-5545E3B79BEC}" dt="2019-05-16T09:16:01.863" v="32" actId="1076"/>
          <ac:spMkLst>
            <pc:docMk/>
            <pc:sldMk cId="927285627" sldId="278"/>
            <ac:spMk id="6" creationId="{00000000-0000-0000-0000-000000000000}"/>
          </ac:spMkLst>
        </pc:spChg>
        <pc:spChg chg="mod">
          <ac:chgData name="Karla Ballesteros" userId="46eca79a8deae256" providerId="Windows Live" clId="Web-{AF2475A6-76C1-49BF-BEDE-5545E3B79BEC}" dt="2019-05-16T09:16:01.894" v="33" actId="1076"/>
          <ac:spMkLst>
            <pc:docMk/>
            <pc:sldMk cId="927285627" sldId="278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701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170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04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9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05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797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42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8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92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C92B-1624-5840-9ADE-63DAE6FF29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E695-AFD1-724C-87C0-978789D7FFD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66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1D991-4242-4649-8B29-19D8EDBD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44" y="2470187"/>
            <a:ext cx="7772400" cy="937686"/>
          </a:xfrm>
        </p:spPr>
        <p:txBody>
          <a:bodyPr>
            <a:noAutofit/>
          </a:bodyPr>
          <a:lstStyle/>
          <a:p>
            <a:r>
              <a:rPr lang="es-EC" sz="2000" b="1" dirty="0">
                <a:latin typeface="Bell MT" panose="02020503060305020303" pitchFamily="18" charset="0"/>
              </a:rPr>
              <a:t>“Comparación de Modelos Predictivos de Ondulación </a:t>
            </a:r>
            <a:r>
              <a:rPr lang="es-EC" sz="2000" b="1" dirty="0" err="1">
                <a:latin typeface="Bell MT" panose="02020503060305020303" pitchFamily="18" charset="0"/>
              </a:rPr>
              <a:t>Geoidal</a:t>
            </a:r>
            <a:r>
              <a:rPr lang="es-EC" sz="2000" b="1" dirty="0">
                <a:latin typeface="Bell MT" panose="02020503060305020303" pitchFamily="18" charset="0"/>
              </a:rPr>
              <a:t> Mediante Métodos de Mínimos Cuadrados Colocación y Redes Neuronales, en la Zona Rural del Cantón Guayaquil”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1A7E4-8120-2648-81AD-E36F5529A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698" y="3684233"/>
            <a:ext cx="6356413" cy="21040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C" sz="1800" b="1" dirty="0">
                <a:latin typeface="Bell MT" panose="02020503060305020303" pitchFamily="18" charset="0"/>
              </a:rPr>
              <a:t>Director del proyecto: </a:t>
            </a:r>
            <a:r>
              <a:rPr lang="es-EC" sz="1800" dirty="0">
                <a:latin typeface="Bell MT" panose="02020503060305020303" pitchFamily="18" charset="0"/>
              </a:rPr>
              <a:t>Ing. César Alberto Leiva González, </a:t>
            </a:r>
            <a:r>
              <a:rPr lang="es-EC" sz="1800" dirty="0" err="1">
                <a:latin typeface="Bell MT" panose="02020503060305020303" pitchFamily="18" charset="0"/>
              </a:rPr>
              <a:t>Msc</a:t>
            </a:r>
            <a:r>
              <a:rPr lang="es-EC" sz="1800" dirty="0">
                <a:latin typeface="Bell MT" panose="02020503060305020303" pitchFamily="18" charset="0"/>
              </a:rPr>
              <a:t>.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Docente evaluador: </a:t>
            </a:r>
            <a:r>
              <a:rPr lang="es-EC" sz="1800" dirty="0">
                <a:latin typeface="Bell MT" panose="02020503060305020303" pitchFamily="18" charset="0"/>
              </a:rPr>
              <a:t>Ing. Izar Sinde González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Director de carrera: </a:t>
            </a:r>
            <a:r>
              <a:rPr lang="es-EC" sz="1800" dirty="0">
                <a:latin typeface="Bell MT" panose="02020503060305020303" pitchFamily="18" charset="0"/>
              </a:rPr>
              <a:t>Ing. Alexander Alfredo Robayo Nieto, </a:t>
            </a:r>
            <a:r>
              <a:rPr lang="es-EC" sz="1800" dirty="0" err="1">
                <a:latin typeface="Bell MT" panose="02020503060305020303" pitchFamily="18" charset="0"/>
              </a:rPr>
              <a:t>Msc</a:t>
            </a:r>
            <a:r>
              <a:rPr lang="es-EC" sz="1800" dirty="0">
                <a:latin typeface="Bell MT" panose="02020503060305020303" pitchFamily="18" charset="0"/>
              </a:rPr>
              <a:t>.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Secretaria académica: </a:t>
            </a:r>
            <a:r>
              <a:rPr lang="es-EC" sz="1800" dirty="0">
                <a:latin typeface="Bell MT" panose="02020503060305020303" pitchFamily="18" charset="0"/>
              </a:rPr>
              <a:t>Abg. Michelle Katherine Benavides Guzmán</a:t>
            </a:r>
          </a:p>
          <a:p>
            <a:pPr algn="l"/>
            <a:endParaRPr lang="es-EC" sz="1800" dirty="0">
              <a:latin typeface="Bell MT" panose="02020503060305020303" pitchFamily="18" charset="0"/>
            </a:endParaRPr>
          </a:p>
          <a:p>
            <a:r>
              <a:rPr lang="es-EC" sz="1800" dirty="0">
                <a:latin typeface="Bell MT" panose="02020503060305020303" pitchFamily="18" charset="0"/>
              </a:rPr>
              <a:t>Abril 2021</a:t>
            </a:r>
          </a:p>
          <a:p>
            <a:endParaRPr lang="es-EC" sz="1800" dirty="0">
              <a:latin typeface="Bell MT" panose="020205030603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"/>
          <a:stretch/>
        </p:blipFill>
        <p:spPr>
          <a:xfrm>
            <a:off x="8001000" y="183386"/>
            <a:ext cx="759124" cy="744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04" y="279588"/>
            <a:ext cx="815196" cy="74696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3F6A2C4-2924-4E8C-82FB-6A27867A99C2}"/>
              </a:ext>
            </a:extLst>
          </p:cNvPr>
          <p:cNvSpPr txBox="1">
            <a:spLocks/>
          </p:cNvSpPr>
          <p:nvPr/>
        </p:nvSpPr>
        <p:spPr>
          <a:xfrm>
            <a:off x="900344" y="819458"/>
            <a:ext cx="7772400" cy="1086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DEPARTAMENTO DE CIENCIAS DE LA TIERRA Y DE LA CONSTRUCCIÓN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CARRERA DE INGENIERÍA GEOGRÁFICA Y DEL MEDIO AMBIENTE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C516E09-FEAA-4176-BD2B-A610593D776F}"/>
              </a:ext>
            </a:extLst>
          </p:cNvPr>
          <p:cNvSpPr txBox="1">
            <a:spLocks/>
          </p:cNvSpPr>
          <p:nvPr/>
        </p:nvSpPr>
        <p:spPr>
          <a:xfrm>
            <a:off x="1998954" y="2050156"/>
            <a:ext cx="5440533" cy="39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>
                <a:latin typeface="Bell MT" panose="02020503060305020303" pitchFamily="18" charset="0"/>
              </a:rPr>
              <a:t>Autora:</a:t>
            </a:r>
            <a:r>
              <a:rPr lang="es-EC" sz="1800" dirty="0">
                <a:latin typeface="Bell MT" panose="02020503060305020303" pitchFamily="18" charset="0"/>
              </a:rPr>
              <a:t> Karla Vanessa Ballesteros Salazar</a:t>
            </a:r>
          </a:p>
          <a:p>
            <a:endParaRPr lang="es-EC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7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310ABA-873C-4780-BA7D-891FD420CD09}"/>
              </a:ext>
            </a:extLst>
          </p:cNvPr>
          <p:cNvSpPr/>
          <p:nvPr/>
        </p:nvSpPr>
        <p:spPr>
          <a:xfrm>
            <a:off x="669585" y="1231370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4.3.1.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13E6847-982E-41FD-8709-80380396007B}"/>
              </a:ext>
            </a:extLst>
          </p:cNvPr>
          <p:cNvSpPr/>
          <p:nvPr/>
        </p:nvSpPr>
        <p:spPr>
          <a:xfrm>
            <a:off x="527684" y="2175301"/>
            <a:ext cx="3627783" cy="151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Algoritmos de entrenamiento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Capacidad de generalizar las salidas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Ajusta los pesos sinápticos 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                       </a:t>
            </a:r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Algoritmo matemático</a:t>
            </a:r>
          </a:p>
        </p:txBody>
      </p:sp>
      <p:pic>
        <p:nvPicPr>
          <p:cNvPr id="1026" name="Picture 2" descr="Redes neuronales desde cero (II): algo de matemáticas - IArtificial.net">
            <a:extLst>
              <a:ext uri="{FF2B5EF4-FFF2-40B4-BE49-F238E27FC236}">
                <a16:creationId xmlns:a16="http://schemas.microsoft.com/office/drawing/2014/main" id="{1C3B7AB9-5F47-458B-9181-BEAA2EAA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4" y="3956914"/>
            <a:ext cx="2830041" cy="151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9ED0CC17-9CF9-400A-9289-0415CE8FD872}"/>
              </a:ext>
            </a:extLst>
          </p:cNvPr>
          <p:cNvSpPr/>
          <p:nvPr/>
        </p:nvSpPr>
        <p:spPr>
          <a:xfrm>
            <a:off x="4809014" y="1815628"/>
            <a:ext cx="4039492" cy="568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Métodos para minimizar funciones de error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331EF50-05EF-4B81-A7E1-07681AC522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31343" y="2430306"/>
            <a:ext cx="3194834" cy="164432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B5B8A3D5-514C-4950-AB81-0C906D01EF6D}"/>
              </a:ext>
            </a:extLst>
          </p:cNvPr>
          <p:cNvSpPr/>
          <p:nvPr/>
        </p:nvSpPr>
        <p:spPr>
          <a:xfrm>
            <a:off x="4810846" y="4148226"/>
            <a:ext cx="4039492" cy="8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Problemas de mínimos cuadrados tienen como objetivo encontrar el mejor ajuste para un conjunto de datos.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153B589-1F89-4B74-8BB0-F447AD848B41}"/>
              </a:ext>
            </a:extLst>
          </p:cNvPr>
          <p:cNvSpPr/>
          <p:nvPr/>
        </p:nvSpPr>
        <p:spPr>
          <a:xfrm>
            <a:off x="4100637" y="5279679"/>
            <a:ext cx="2936116" cy="854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Método de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Levenberg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– Marquardt</a:t>
            </a:r>
          </a:p>
          <a:p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 iterativos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34D5DF62-9F8F-4884-8D93-876516F3B79B}"/>
              </a:ext>
            </a:extLst>
          </p:cNvPr>
          <p:cNvSpPr/>
          <p:nvPr/>
        </p:nvSpPr>
        <p:spPr>
          <a:xfrm rot="5400000">
            <a:off x="5486373" y="5627035"/>
            <a:ext cx="164645" cy="16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641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5. Área de estudio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18714C-4214-498E-8035-65B056A7E7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9493" y="1209192"/>
            <a:ext cx="6823465" cy="45364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AB43C40-1B3F-4C7F-8D60-76F9BBC1E820}"/>
              </a:ext>
            </a:extLst>
          </p:cNvPr>
          <p:cNvSpPr/>
          <p:nvPr/>
        </p:nvSpPr>
        <p:spPr>
          <a:xfrm>
            <a:off x="815769" y="5783802"/>
            <a:ext cx="2455520" cy="44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230835,056 ha</a:t>
            </a:r>
          </a:p>
        </p:txBody>
      </p:sp>
    </p:spTree>
    <p:extLst>
      <p:ext uri="{BB962C8B-B14F-4D97-AF65-F5344CB8AC3E}">
        <p14:creationId xmlns:p14="http://schemas.microsoft.com/office/powerpoint/2010/main" val="397906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231370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6.1. Recopilación de información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76348" y="1633252"/>
            <a:ext cx="7982046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Proyecto Guayaquil (IGM) consta el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control geodésico suplementario: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2A2332-8A1E-4167-861D-18299CDBD440}"/>
              </a:ext>
            </a:extLst>
          </p:cNvPr>
          <p:cNvSpPr/>
          <p:nvPr/>
        </p:nvSpPr>
        <p:spPr>
          <a:xfrm>
            <a:off x="669585" y="3659379"/>
            <a:ext cx="2495646" cy="2660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Base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Nombre de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Latitud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Longitud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Altura elipsoidal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Altura nivelada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Orden de precisión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Técnica de nivelación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F19899-CBE7-45DF-A018-E6C7E9A793F1}"/>
              </a:ext>
            </a:extLst>
          </p:cNvPr>
          <p:cNvSpPr/>
          <p:nvPr/>
        </p:nvSpPr>
        <p:spPr>
          <a:xfrm>
            <a:off x="3316070" y="4375743"/>
            <a:ext cx="1177636" cy="4607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332 puntos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3A26C4-3D96-4FCE-82FA-3707A91D6521}"/>
              </a:ext>
            </a:extLst>
          </p:cNvPr>
          <p:cNvSpPr/>
          <p:nvPr/>
        </p:nvSpPr>
        <p:spPr>
          <a:xfrm>
            <a:off x="4752742" y="4140736"/>
            <a:ext cx="3255971" cy="460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298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puntos 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generación modelos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752034-2687-4E71-897A-6FBF3E1EE98B}"/>
              </a:ext>
            </a:extLst>
          </p:cNvPr>
          <p:cNvSpPr/>
          <p:nvPr/>
        </p:nvSpPr>
        <p:spPr>
          <a:xfrm>
            <a:off x="4752743" y="4684100"/>
            <a:ext cx="2401860" cy="460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34 puntos 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validación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243A65-CB20-429E-97CF-CBA16A0E7254}"/>
              </a:ext>
            </a:extLst>
          </p:cNvPr>
          <p:cNvSpPr/>
          <p:nvPr/>
        </p:nvSpPr>
        <p:spPr>
          <a:xfrm>
            <a:off x="5086962" y="5267249"/>
            <a:ext cx="2775387" cy="71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Estimado sin sesgos de la capacidad de generalización de los modelos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CA0BF0C-0232-4938-8D10-A2315D04306A}"/>
              </a:ext>
            </a:extLst>
          </p:cNvPr>
          <p:cNvSpPr/>
          <p:nvPr/>
        </p:nvSpPr>
        <p:spPr>
          <a:xfrm rot="5400000">
            <a:off x="6291126" y="5155410"/>
            <a:ext cx="222950" cy="14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C2D822-AAE0-4657-9AE4-3C68A2BACFD6}"/>
              </a:ext>
            </a:extLst>
          </p:cNvPr>
          <p:cNvSpPr/>
          <p:nvPr/>
        </p:nvSpPr>
        <p:spPr>
          <a:xfrm>
            <a:off x="848844" y="1971275"/>
            <a:ext cx="7982046" cy="1134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Puntos GPS de precisión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estático diferencial 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                                              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sistema geodésico SIRGAS95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                                              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elipsoide GRS80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                                              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UTM zona 17S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875275-1A96-4ED0-B0C1-5F994C84BA6B}"/>
              </a:ext>
            </a:extLst>
          </p:cNvPr>
          <p:cNvSpPr/>
          <p:nvPr/>
        </p:nvSpPr>
        <p:spPr>
          <a:xfrm>
            <a:off x="842081" y="2824929"/>
            <a:ext cx="7982046" cy="1134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-    Altura sobre el nivel medio del mar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nivelación geométrica de segundo orden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                                                              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nivelación trigonométrica con recíprocas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                                                                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 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datum oficial del país (mareógrafo La Libertad)                                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0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231370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6.2. Generación de malla de ondulación </a:t>
            </a:r>
            <a:r>
              <a:rPr lang="es-EC" sz="20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4230903" y="1734242"/>
            <a:ext cx="3604073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Cálculo de tamaño de cuadrícula</a:t>
            </a:r>
            <a:endParaRPr lang="es-EC" sz="1600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7F14BBF-F391-416F-86B3-0612A12232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4474" y="1734242"/>
            <a:ext cx="3319396" cy="49881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61C8E40-FD82-4F8E-BA0C-CA634473D1CF}"/>
                  </a:ext>
                </a:extLst>
              </p:cNvPr>
              <p:cNvSpPr txBox="1"/>
              <p:nvPr/>
            </p:nvSpPr>
            <p:spPr>
              <a:xfrm>
                <a:off x="4084831" y="2163678"/>
                <a:ext cx="2637692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=0,0791∗</m:t>
                      </m:r>
                      <m:rad>
                        <m:radPr>
                          <m:degHide m:val="on"/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61C8E40-FD82-4F8E-BA0C-CA634473D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831" y="2163678"/>
                <a:ext cx="2637692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6F1483ED-FD8C-450E-903D-C3C8E8BF8BCC}"/>
              </a:ext>
            </a:extLst>
          </p:cNvPr>
          <p:cNvSpPr/>
          <p:nvPr/>
        </p:nvSpPr>
        <p:spPr>
          <a:xfrm>
            <a:off x="6491412" y="2314526"/>
            <a:ext cx="1326382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(</a:t>
            </a:r>
            <a:r>
              <a:rPr lang="es-EC" sz="1600" dirty="0" err="1">
                <a:solidFill>
                  <a:schemeClr val="tx1"/>
                </a:solidFill>
                <a:latin typeface="Bell MT" panose="02020503060305020303" pitchFamily="18" charset="0"/>
              </a:rPr>
              <a:t>Hengl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, 2006)</a:t>
            </a: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65032CF-49D8-4039-8D7F-D66C9F8FAFFD}"/>
              </a:ext>
            </a:extLst>
          </p:cNvPr>
          <p:cNvSpPr/>
          <p:nvPr/>
        </p:nvSpPr>
        <p:spPr>
          <a:xfrm>
            <a:off x="4692757" y="3022056"/>
            <a:ext cx="3125037" cy="728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 = </a:t>
            </a:r>
            <a:r>
              <a:rPr lang="es-EC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2308350561,14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m</a:t>
            </a:r>
            <a:r>
              <a:rPr lang="es-EC" sz="1600" baseline="30000" dirty="0">
                <a:solidFill>
                  <a:schemeClr val="tx1"/>
                </a:solidFill>
                <a:latin typeface="Bell MT" panose="02020503060305020303" pitchFamily="18" charset="0"/>
              </a:rPr>
              <a:t>2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N =</a:t>
            </a:r>
            <a:r>
              <a:rPr lang="es-EC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298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puntos </a:t>
            </a: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05F6A2C-55C8-4857-AB0A-0951B730CF8E}"/>
                  </a:ext>
                </a:extLst>
              </p:cNvPr>
              <p:cNvSpPr txBox="1"/>
              <p:nvPr/>
            </p:nvSpPr>
            <p:spPr>
              <a:xfrm>
                <a:off x="5185332" y="3807362"/>
                <a:ext cx="22357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s-EC" sz="16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600" b="1" i="0" smtClean="0"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s-EC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1" i="0" smtClean="0">
                          <a:latin typeface="Cambria Math" panose="02040503050406030204" pitchFamily="18" charset="0"/>
                        </a:rPr>
                        <m:t>𝐦𝐞𝐭𝐫𝐨𝐬</m:t>
                      </m:r>
                    </m:oMath>
                  </m:oMathPara>
                </a14:m>
                <a:endParaRPr lang="es-EC" sz="1600" b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05F6A2C-55C8-4857-AB0A-0951B730C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332" y="3807362"/>
                <a:ext cx="2235759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>
            <a:extLst>
              <a:ext uri="{FF2B5EF4-FFF2-40B4-BE49-F238E27FC236}">
                <a16:creationId xmlns:a16="http://schemas.microsoft.com/office/drawing/2014/main" id="{DB0B71DF-681C-4FE2-BFD9-9CF46887FE18}"/>
              </a:ext>
            </a:extLst>
          </p:cNvPr>
          <p:cNvSpPr/>
          <p:nvPr/>
        </p:nvSpPr>
        <p:spPr>
          <a:xfrm>
            <a:off x="4697959" y="4795052"/>
            <a:ext cx="4079454" cy="507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Malla en el área de estudio de 48393 puntos</a:t>
            </a: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3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231370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28650" y="1734242"/>
            <a:ext cx="3330401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Selección del modelo funcional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0B71DF-681C-4FE2-BFD9-9CF46887FE18}"/>
              </a:ext>
            </a:extLst>
          </p:cNvPr>
          <p:cNvSpPr/>
          <p:nvPr/>
        </p:nvSpPr>
        <p:spPr>
          <a:xfrm>
            <a:off x="809519" y="2141305"/>
            <a:ext cx="7168871" cy="565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Para el caso de modelos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geoidales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de áreas de escasa extensión, Fiedler (1992),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Collier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y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Croft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(1997) proponen cuatro modelos matemáticos: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8E31B61-1537-4A0A-8CF3-AC626CEA1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94838"/>
                  </p:ext>
                </p:extLst>
              </p:nvPr>
            </p:nvGraphicFramePr>
            <p:xfrm>
              <a:off x="1352308" y="2847568"/>
              <a:ext cx="6284439" cy="2062734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501424">
                      <a:extLst>
                        <a:ext uri="{9D8B030D-6E8A-4147-A177-3AD203B41FA5}">
                          <a16:colId xmlns:a16="http://schemas.microsoft.com/office/drawing/2014/main" val="3380330341"/>
                        </a:ext>
                      </a:extLst>
                    </a:gridCol>
                    <a:gridCol w="4783015">
                      <a:extLst>
                        <a:ext uri="{9D8B030D-6E8A-4147-A177-3AD203B41FA5}">
                          <a16:colId xmlns:a16="http://schemas.microsoft.com/office/drawing/2014/main" val="13529383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1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FreeSan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46955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2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s-EC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FreeSan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27695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3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FreeSan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2756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 dirty="0">
                              <a:effectLst/>
                              <a:latin typeface="Bell MT" panose="02020503060305020303" pitchFamily="18" charset="0"/>
                            </a:rPr>
                            <a:t>Modelo 4</a:t>
                          </a:r>
                          <a:endParaRPr lang="es-EC" sz="1400" i="1" dirty="0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s-E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FreeSan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866457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8E31B61-1537-4A0A-8CF3-AC626CEA1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94838"/>
                  </p:ext>
                </p:extLst>
              </p:nvPr>
            </p:nvGraphicFramePr>
            <p:xfrm>
              <a:off x="1352308" y="2847568"/>
              <a:ext cx="6284439" cy="2084578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501424">
                      <a:extLst>
                        <a:ext uri="{9D8B030D-6E8A-4147-A177-3AD203B41FA5}">
                          <a16:colId xmlns:a16="http://schemas.microsoft.com/office/drawing/2014/main" val="3380330341"/>
                        </a:ext>
                      </a:extLst>
                    </a:gridCol>
                    <a:gridCol w="4783015">
                      <a:extLst>
                        <a:ext uri="{9D8B030D-6E8A-4147-A177-3AD203B41FA5}">
                          <a16:colId xmlns:a16="http://schemas.microsoft.com/office/drawing/2014/main" val="1352938349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1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465" t="-1205" r="-127" b="-3168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695534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2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465" t="-101205" r="-127" b="-2168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2769577"/>
                      </a:ext>
                    </a:extLst>
                  </a:tr>
                  <a:tr h="539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>
                              <a:effectLst/>
                              <a:latin typeface="Bell MT" panose="02020503060305020303" pitchFamily="18" charset="0"/>
                            </a:rPr>
                            <a:t>Modelo 3</a:t>
                          </a:r>
                          <a:endParaRPr lang="es-EC" sz="1400" i="1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465" t="-189773" r="-127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2756936"/>
                      </a:ext>
                    </a:extLst>
                  </a:tr>
                  <a:tr h="539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s-ES" sz="1400" dirty="0">
                              <a:effectLst/>
                              <a:latin typeface="Bell MT" panose="02020503060305020303" pitchFamily="18" charset="0"/>
                            </a:rPr>
                            <a:t>Modelo 4</a:t>
                          </a:r>
                          <a:endParaRPr lang="es-EC" sz="1400" i="1" dirty="0">
                            <a:effectLst/>
                            <a:latin typeface="Bell MT" panose="02020503060305020303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465" t="-286517" r="-127" b="-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6457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D057D6C5-6514-4A5E-8C9C-E0C96428741F}"/>
              </a:ext>
            </a:extLst>
          </p:cNvPr>
          <p:cNvSpPr/>
          <p:nvPr/>
        </p:nvSpPr>
        <p:spPr>
          <a:xfrm>
            <a:off x="960421" y="5020388"/>
            <a:ext cx="5440556" cy="96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Raíz del error cuadrático medio (RMSE)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Coeficiente de determinación (R</a:t>
            </a:r>
            <a:r>
              <a:rPr lang="es-EC" sz="1400" baseline="30000" dirty="0">
                <a:solidFill>
                  <a:schemeClr val="tx1"/>
                </a:solidFill>
                <a:latin typeface="Bell MT" panose="02020503060305020303" pitchFamily="18" charset="0"/>
              </a:rPr>
              <a:t>2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Acondicionamiento de la ecuación a los 298 puntos de observación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5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03922" y="1524137"/>
            <a:ext cx="3330401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Selección del modelo funcional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8EDE92-2388-4E28-ABC8-AC4EC47ABC6B}"/>
              </a:ext>
            </a:extLst>
          </p:cNvPr>
          <p:cNvPicPr/>
          <p:nvPr/>
        </p:nvPicPr>
        <p:blipFill rotWithShape="1">
          <a:blip r:embed="rId3"/>
          <a:srcRect l="29969"/>
          <a:stretch/>
        </p:blipFill>
        <p:spPr bwMode="auto">
          <a:xfrm>
            <a:off x="212642" y="2204765"/>
            <a:ext cx="2597150" cy="209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8E1842-2FFF-4CB7-81FA-FE02241B47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78660" y="2204764"/>
            <a:ext cx="2767928" cy="20986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1354F3-E3BB-4C28-93DF-59BCC631613A}"/>
              </a:ext>
            </a:extLst>
          </p:cNvPr>
          <p:cNvPicPr/>
          <p:nvPr/>
        </p:nvPicPr>
        <p:blipFill rotWithShape="1">
          <a:blip r:embed="rId5"/>
          <a:srcRect l="742"/>
          <a:stretch/>
        </p:blipFill>
        <p:spPr bwMode="auto">
          <a:xfrm>
            <a:off x="212642" y="4881136"/>
            <a:ext cx="2597150" cy="184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23B337-ED3C-494C-B0F5-B6F2539497C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878660" y="4875231"/>
            <a:ext cx="2767928" cy="183964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8ECDB10-6E76-40E1-B02B-275741C5F0E8}"/>
              </a:ext>
            </a:extLst>
          </p:cNvPr>
          <p:cNvSpPr/>
          <p:nvPr/>
        </p:nvSpPr>
        <p:spPr>
          <a:xfrm>
            <a:off x="212643" y="1974260"/>
            <a:ext cx="2597150" cy="24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1</a:t>
            </a:r>
            <a:endParaRPr lang="es-EC" sz="1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105474-1695-48A2-8965-31B7799B63FD}"/>
              </a:ext>
            </a:extLst>
          </p:cNvPr>
          <p:cNvSpPr/>
          <p:nvPr/>
        </p:nvSpPr>
        <p:spPr>
          <a:xfrm>
            <a:off x="2878659" y="1971873"/>
            <a:ext cx="2597150" cy="24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2</a:t>
            </a:r>
            <a:endParaRPr lang="es-EC" sz="1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259279B-EB19-4B5E-A45C-612FF07359F2}"/>
              </a:ext>
            </a:extLst>
          </p:cNvPr>
          <p:cNvSpPr/>
          <p:nvPr/>
        </p:nvSpPr>
        <p:spPr>
          <a:xfrm>
            <a:off x="212642" y="4629652"/>
            <a:ext cx="2597150" cy="24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3</a:t>
            </a:r>
            <a:endParaRPr lang="es-EC" sz="1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2DC9F5-B763-46C9-B3A2-13E462C1C477}"/>
              </a:ext>
            </a:extLst>
          </p:cNvPr>
          <p:cNvSpPr/>
          <p:nvPr/>
        </p:nvSpPr>
        <p:spPr>
          <a:xfrm>
            <a:off x="2964049" y="4626174"/>
            <a:ext cx="2597150" cy="24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4</a:t>
            </a:r>
            <a:endParaRPr lang="es-EC" sz="1600" b="1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F7D788B-2250-4C96-9B97-C1AC7FD01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27170"/>
              </p:ext>
            </p:extLst>
          </p:nvPr>
        </p:nvGraphicFramePr>
        <p:xfrm>
          <a:off x="5974135" y="2907855"/>
          <a:ext cx="2767930" cy="6325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14652">
                  <a:extLst>
                    <a:ext uri="{9D8B030D-6E8A-4147-A177-3AD203B41FA5}">
                      <a16:colId xmlns:a16="http://schemas.microsoft.com/office/drawing/2014/main" val="196747693"/>
                    </a:ext>
                  </a:extLst>
                </a:gridCol>
                <a:gridCol w="892485">
                  <a:extLst>
                    <a:ext uri="{9D8B030D-6E8A-4147-A177-3AD203B41FA5}">
                      <a16:colId xmlns:a16="http://schemas.microsoft.com/office/drawing/2014/main" val="672761048"/>
                    </a:ext>
                  </a:extLst>
                </a:gridCol>
                <a:gridCol w="860793">
                  <a:extLst>
                    <a:ext uri="{9D8B030D-6E8A-4147-A177-3AD203B41FA5}">
                      <a16:colId xmlns:a16="http://schemas.microsoft.com/office/drawing/2014/main" val="3094424849"/>
                    </a:ext>
                  </a:extLst>
                </a:gridCol>
              </a:tblGrid>
              <a:tr h="31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Modelo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RMSE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s-EC" sz="1200" baseline="300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221918"/>
                  </a:ext>
                </a:extLst>
              </a:tr>
              <a:tr h="31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Modelo 1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0,6358</a:t>
                      </a:r>
                      <a:endParaRPr lang="es-EC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0,9566</a:t>
                      </a:r>
                      <a:endParaRPr lang="es-EC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8002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5D5D8F9-8C9E-4414-994C-D25D0C3926BF}"/>
                  </a:ext>
                </a:extLst>
              </p:cNvPr>
              <p:cNvSpPr txBox="1"/>
              <p:nvPr/>
            </p:nvSpPr>
            <p:spPr>
              <a:xfrm>
                <a:off x="6265342" y="2141966"/>
                <a:ext cx="2185516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s-EC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EC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80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EC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FreeSans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5D5D8F9-8C9E-4414-994C-D25D0C392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42" y="2141966"/>
                <a:ext cx="2185516" cy="723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D661B184-98AA-47C7-AAEB-FF496E93D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05587"/>
              </p:ext>
            </p:extLst>
          </p:nvPr>
        </p:nvGraphicFramePr>
        <p:xfrm>
          <a:off x="6265342" y="4489823"/>
          <a:ext cx="2309495" cy="9699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39190">
                  <a:extLst>
                    <a:ext uri="{9D8B030D-6E8A-4147-A177-3AD203B41FA5}">
                      <a16:colId xmlns:a16="http://schemas.microsoft.com/office/drawing/2014/main" val="385404143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280089194"/>
                    </a:ext>
                  </a:extLst>
                </a:gridCol>
              </a:tblGrid>
              <a:tr h="242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</a:rPr>
                        <a:t>Parámetro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</a:rPr>
                        <a:t>Valor (m)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157963"/>
                  </a:ext>
                </a:extLst>
              </a:tr>
              <a:tr h="242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</a:rPr>
                        <a:t>a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4,84711E-05</a:t>
                      </a:r>
                      <a:endParaRPr lang="es-EC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009937"/>
                  </a:ext>
                </a:extLst>
              </a:tr>
              <a:tr h="242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</a:rPr>
                        <a:t>b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0,000121332</a:t>
                      </a:r>
                      <a:endParaRPr lang="es-EC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352954"/>
                  </a:ext>
                </a:extLst>
              </a:tr>
              <a:tr h="242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Bell MT" panose="02020503060305020303" pitchFamily="18" charset="0"/>
                        </a:rPr>
                        <a:t>c</a:t>
                      </a:r>
                      <a:endParaRPr lang="es-EC" sz="12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-1197,01289</a:t>
                      </a:r>
                      <a:endParaRPr lang="es-EC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951033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A65C86B3-19EE-439D-8437-D5F44F2FFD31}"/>
              </a:ext>
            </a:extLst>
          </p:cNvPr>
          <p:cNvSpPr/>
          <p:nvPr/>
        </p:nvSpPr>
        <p:spPr>
          <a:xfrm>
            <a:off x="6144915" y="4070655"/>
            <a:ext cx="2597150" cy="24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Ajuste de parámetros</a:t>
            </a: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3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03922" y="1524137"/>
            <a:ext cx="5244219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Cálculo de la función covarianza empírica de la señal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8ECDB10-6E76-40E1-B02B-275741C5F0E8}"/>
              </a:ext>
            </a:extLst>
          </p:cNvPr>
          <p:cNvSpPr/>
          <p:nvPr/>
        </p:nvSpPr>
        <p:spPr>
          <a:xfrm>
            <a:off x="440275" y="1768214"/>
            <a:ext cx="7886700" cy="61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Se supone isotropía </a:t>
            </a:r>
            <a:r>
              <a:rPr lang="es-EC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función covarianza promedio </a:t>
            </a:r>
            <a:r>
              <a:rPr lang="es-EC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es-EC" sz="16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promedio ponderado para varios </a:t>
            </a:r>
            <a:r>
              <a:rPr lang="es-EC" sz="1600" i="1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h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105474-1695-48A2-8965-31B7799B63FD}"/>
              </a:ext>
            </a:extLst>
          </p:cNvPr>
          <p:cNvSpPr/>
          <p:nvPr/>
        </p:nvSpPr>
        <p:spPr>
          <a:xfrm>
            <a:off x="429502" y="3001518"/>
            <a:ext cx="1521690" cy="264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intervalos</a:t>
            </a:r>
            <a:endParaRPr lang="es-EC" sz="16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93584A3-C566-4F4B-84F7-5E936274435E}"/>
              </a:ext>
            </a:extLst>
          </p:cNvPr>
          <p:cNvSpPr/>
          <p:nvPr/>
        </p:nvSpPr>
        <p:spPr>
          <a:xfrm>
            <a:off x="361276" y="2230634"/>
            <a:ext cx="8746374" cy="49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Los datos presentan una distribución espacialmente irregular </a:t>
            </a:r>
            <a:r>
              <a:rPr lang="es-EC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→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 criterio de Johnston et al. (2001)</a:t>
            </a:r>
            <a:endParaRPr lang="es-EC" sz="1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4E8FBB8-E4D4-49E5-926B-402A0AD054CD}"/>
                  </a:ext>
                </a:extLst>
              </p:cNvPr>
              <p:cNvSpPr txBox="1"/>
              <p:nvPr/>
            </p:nvSpPr>
            <p:spPr>
              <a:xfrm>
                <a:off x="2047963" y="2673359"/>
                <a:ext cx="2174273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0" i="0" smtClean="0">
                          <a:latin typeface="Cambria Math" panose="02040503050406030204" pitchFamily="18" charset="0"/>
                        </a:rPr>
                        <m:t>=2800 </m:t>
                      </m:r>
                      <m:r>
                        <m:rPr>
                          <m:sty m:val="p"/>
                        </m:rPr>
                        <a:rPr lang="es-EC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4E8FBB8-E4D4-49E5-926B-402A0AD05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963" y="2673359"/>
                <a:ext cx="217427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>
            <a:extLst>
              <a:ext uri="{FF2B5EF4-FFF2-40B4-BE49-F238E27FC236}">
                <a16:creationId xmlns:a16="http://schemas.microsoft.com/office/drawing/2014/main" id="{FD7487E5-A1B2-46DE-B826-5BD5DF4463A0}"/>
              </a:ext>
            </a:extLst>
          </p:cNvPr>
          <p:cNvSpPr/>
          <p:nvPr/>
        </p:nvSpPr>
        <p:spPr>
          <a:xfrm>
            <a:off x="-106733" y="3460498"/>
            <a:ext cx="4065739" cy="49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Desviación estándar del número de pares</a:t>
            </a:r>
            <a:endParaRPr lang="es-EC" sz="14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ABDD6BF-5EEA-4354-920C-7EFDB65A558F}"/>
              </a:ext>
            </a:extLst>
          </p:cNvPr>
          <p:cNvSpPr/>
          <p:nvPr/>
        </p:nvSpPr>
        <p:spPr>
          <a:xfrm>
            <a:off x="-106733" y="4021906"/>
            <a:ext cx="4065739" cy="49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Menor dispersión</a:t>
            </a:r>
            <a:endParaRPr lang="es-EC" sz="14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9F27C8C1-A4C4-4945-B791-5A934552F31C}"/>
              </a:ext>
            </a:extLst>
          </p:cNvPr>
          <p:cNvSpPr/>
          <p:nvPr/>
        </p:nvSpPr>
        <p:spPr>
          <a:xfrm rot="5400000">
            <a:off x="1742606" y="3910618"/>
            <a:ext cx="222950" cy="14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B41DA4D-96ED-4D69-8A8F-7AB66BD726CE}"/>
              </a:ext>
            </a:extLst>
          </p:cNvPr>
          <p:cNvSpPr/>
          <p:nvPr/>
        </p:nvSpPr>
        <p:spPr>
          <a:xfrm>
            <a:off x="2824919" y="4033477"/>
            <a:ext cx="1377740" cy="49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i="1" dirty="0">
                <a:solidFill>
                  <a:schemeClr val="tx1"/>
                </a:solidFill>
                <a:latin typeface="Bell MT" panose="02020503060305020303" pitchFamily="18" charset="0"/>
              </a:rPr>
              <a:t>h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= </a:t>
            </a:r>
            <a:r>
              <a:rPr lang="es-EC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3300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m</a:t>
            </a:r>
            <a:endParaRPr lang="es-EC" sz="14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2BB508F0-F664-4160-AE2A-87DEC4BCD02B}"/>
              </a:ext>
            </a:extLst>
          </p:cNvPr>
          <p:cNvSpPr/>
          <p:nvPr/>
        </p:nvSpPr>
        <p:spPr>
          <a:xfrm>
            <a:off x="2663471" y="4227556"/>
            <a:ext cx="222950" cy="14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B4687FC-F870-46B3-812C-D5A6C685A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17511"/>
              </p:ext>
            </p:extLst>
          </p:nvPr>
        </p:nvGraphicFramePr>
        <p:xfrm>
          <a:off x="4837222" y="2809516"/>
          <a:ext cx="3983788" cy="29801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4621">
                  <a:extLst>
                    <a:ext uri="{9D8B030D-6E8A-4147-A177-3AD203B41FA5}">
                      <a16:colId xmlns:a16="http://schemas.microsoft.com/office/drawing/2014/main" val="1486075585"/>
                    </a:ext>
                  </a:extLst>
                </a:gridCol>
                <a:gridCol w="1156389">
                  <a:extLst>
                    <a:ext uri="{9D8B030D-6E8A-4147-A177-3AD203B41FA5}">
                      <a16:colId xmlns:a16="http://schemas.microsoft.com/office/drawing/2014/main" val="1038069846"/>
                    </a:ext>
                  </a:extLst>
                </a:gridCol>
                <a:gridCol w="1156389">
                  <a:extLst>
                    <a:ext uri="{9D8B030D-6E8A-4147-A177-3AD203B41FA5}">
                      <a16:colId xmlns:a16="http://schemas.microsoft.com/office/drawing/2014/main" val="848950867"/>
                    </a:ext>
                  </a:extLst>
                </a:gridCol>
                <a:gridCol w="1156389">
                  <a:extLst>
                    <a:ext uri="{9D8B030D-6E8A-4147-A177-3AD203B41FA5}">
                      <a16:colId xmlns:a16="http://schemas.microsoft.com/office/drawing/2014/main" val="2198170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Intervalos (m)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Valor de </a:t>
                      </a:r>
                      <a:r>
                        <a:rPr lang="es-EC" sz="1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</a:t>
                      </a: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(m)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Covarianza empírica (m)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9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0,40021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91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0 - 3300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0,37230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80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3300 - 6600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0,32244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83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6600 - 9900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8250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0,25612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633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9900 - 13200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11550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0,21603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00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13200 - 16500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14850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0,15504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06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16500 - 19800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18150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0,08497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784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19800 - 23100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21450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0,03856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474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23100 - 26400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24750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-0,02324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617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26400 - 29700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28050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-0,08895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639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29700 - 33000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31350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-0,15419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544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s-EC" sz="1100" baseline="-25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 </a:t>
                      </a: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33000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34650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-0,21307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048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8EAEB0C-CE03-47AC-B8F1-07C7037299F1}"/>
                  </a:ext>
                </a:extLst>
              </p:cNvPr>
              <p:cNvSpPr txBox="1"/>
              <p:nvPr/>
            </p:nvSpPr>
            <p:spPr>
              <a:xfrm>
                <a:off x="1211539" y="4780107"/>
                <a:ext cx="3265715" cy="639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8EAEB0C-CE03-47AC-B8F1-07C703729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39" y="4780107"/>
                <a:ext cx="3265715" cy="639534"/>
              </a:xfrm>
              <a:prstGeom prst="rect">
                <a:avLst/>
              </a:prstGeom>
              <a:blipFill>
                <a:blip r:embed="rId4"/>
                <a:stretch>
                  <a:fillRect t="-111429" r="-3925" b="-1561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09211C1-6709-413D-B6D5-F8A9952FB848}"/>
                  </a:ext>
                </a:extLst>
              </p:cNvPr>
              <p:cNvSpPr txBox="1"/>
              <p:nvPr/>
            </p:nvSpPr>
            <p:spPr>
              <a:xfrm>
                <a:off x="1407483" y="5419641"/>
                <a:ext cx="3069771" cy="68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C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09211C1-6709-413D-B6D5-F8A9952F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83" y="5419641"/>
                <a:ext cx="3069771" cy="68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>
            <a:extLst>
              <a:ext uri="{FF2B5EF4-FFF2-40B4-BE49-F238E27FC236}">
                <a16:creationId xmlns:a16="http://schemas.microsoft.com/office/drawing/2014/main" id="{B45AB523-2E2A-44BF-B954-ED40289EE641}"/>
              </a:ext>
            </a:extLst>
          </p:cNvPr>
          <p:cNvSpPr/>
          <p:nvPr/>
        </p:nvSpPr>
        <p:spPr>
          <a:xfrm>
            <a:off x="-154211" y="5847338"/>
            <a:ext cx="1516266" cy="3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(Sevilla, 1987)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03922" y="1524137"/>
            <a:ext cx="5244219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Cálculo de la función covarianza empírica de la señal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68C2B2-A695-40EE-861B-C4D030FB3E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9540" y="2139787"/>
            <a:ext cx="2640380" cy="18274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792225-6580-4D2E-9E38-80266CC317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01621" y="2167041"/>
            <a:ext cx="2773348" cy="180023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CFBEEB-DA53-4360-8ACD-78B233765F1A}"/>
              </a:ext>
            </a:extLst>
          </p:cNvPr>
          <p:cNvSpPr/>
          <p:nvPr/>
        </p:nvSpPr>
        <p:spPr>
          <a:xfrm>
            <a:off x="841286" y="3967277"/>
            <a:ext cx="1536888" cy="37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Exponencial</a:t>
            </a:r>
            <a:endParaRPr lang="es-EC" sz="1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7555BE-C5A5-48D3-85EC-4E148E7D77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46671" y="2167041"/>
            <a:ext cx="2640380" cy="180023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4135E2A-61E9-4D73-A768-ECC34ABC7792}"/>
              </a:ext>
            </a:extLst>
          </p:cNvPr>
          <p:cNvSpPr/>
          <p:nvPr/>
        </p:nvSpPr>
        <p:spPr>
          <a:xfrm>
            <a:off x="3803556" y="3967276"/>
            <a:ext cx="1536888" cy="37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Gaussiano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B62E25-9F08-42E5-8843-AC192FF5124B}"/>
              </a:ext>
            </a:extLst>
          </p:cNvPr>
          <p:cNvSpPr/>
          <p:nvPr/>
        </p:nvSpPr>
        <p:spPr>
          <a:xfrm>
            <a:off x="6748605" y="3933118"/>
            <a:ext cx="1536888" cy="373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Polinomial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A82174A-4EDA-44B6-985B-EBF55803079F}"/>
              </a:ext>
            </a:extLst>
          </p:cNvPr>
          <p:cNvSpPr/>
          <p:nvPr/>
        </p:nvSpPr>
        <p:spPr>
          <a:xfrm>
            <a:off x="256997" y="4883474"/>
            <a:ext cx="3746503" cy="114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Modelo de ajuste polinomial de orden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Gráfico representativo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Menor RMSE respecto a los datos de covarianza empírica</a:t>
            </a:r>
            <a:endParaRPr lang="es-EC" sz="1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B67D936-4634-4920-B75B-5C3AE14EDC68}"/>
              </a:ext>
            </a:extLst>
          </p:cNvPr>
          <p:cNvSpPr/>
          <p:nvPr/>
        </p:nvSpPr>
        <p:spPr>
          <a:xfrm>
            <a:off x="4748084" y="5325141"/>
            <a:ext cx="687814" cy="41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6EAC63-D74E-4D8C-A85A-83DB60743CC3}"/>
              </a:ext>
            </a:extLst>
          </p:cNvPr>
          <p:cNvSpPr/>
          <p:nvPr/>
        </p:nvSpPr>
        <p:spPr>
          <a:xfrm>
            <a:off x="6188990" y="5270719"/>
            <a:ext cx="2355742" cy="321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Ajuste de los parámetros</a:t>
            </a:r>
            <a:endParaRPr lang="es-EC" sz="1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9BBA55F-473D-40F4-8C10-C12068677D12}"/>
                  </a:ext>
                </a:extLst>
              </p:cNvPr>
              <p:cNvSpPr txBox="1"/>
              <p:nvPr/>
            </p:nvSpPr>
            <p:spPr>
              <a:xfrm>
                <a:off x="4113976" y="4751109"/>
                <a:ext cx="2053051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400" b="0" i="0" smtClean="0">
                          <a:effectLst/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s-EC" sz="1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b="0" i="1" smtClean="0">
                              <a:effectLst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ES" sz="140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C" sz="1400" b="0" i="0" smtClean="0"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sz="1400" b="0" i="1" smtClean="0"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140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40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FreeSans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9BBA55F-473D-40F4-8C10-C1206867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976" y="4751109"/>
                <a:ext cx="2053051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69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6281" y="1824508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Cálculo de la función covarianza de ruido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B62E25-9F08-42E5-8843-AC192FF5124B}"/>
              </a:ext>
            </a:extLst>
          </p:cNvPr>
          <p:cNvSpPr/>
          <p:nvPr/>
        </p:nvSpPr>
        <p:spPr>
          <a:xfrm>
            <a:off x="2582426" y="3454129"/>
            <a:ext cx="2065108" cy="659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Matriz de covarianza de las observaciones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6EAC63-D74E-4D8C-A85A-83DB60743CC3}"/>
              </a:ext>
            </a:extLst>
          </p:cNvPr>
          <p:cNvSpPr/>
          <p:nvPr/>
        </p:nvSpPr>
        <p:spPr>
          <a:xfrm>
            <a:off x="18139" y="2596951"/>
            <a:ext cx="4819834" cy="80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Método de prueba-error con diferentes valores de varianza.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Valor de 0,1 es el que genera menor RMSE en la predicción.</a:t>
            </a:r>
            <a:endParaRPr lang="es-EC" sz="14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ED92A9B-24C1-4F0E-9A59-7BAB22199928}"/>
                  </a:ext>
                </a:extLst>
              </p:cNvPr>
              <p:cNvSpPr txBox="1"/>
              <p:nvPr/>
            </p:nvSpPr>
            <p:spPr>
              <a:xfrm>
                <a:off x="1145511" y="2315137"/>
                <a:ext cx="19343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p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ED92A9B-24C1-4F0E-9A59-7BAB2219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11" y="2315137"/>
                <a:ext cx="193430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>
            <a:extLst>
              <a:ext uri="{FF2B5EF4-FFF2-40B4-BE49-F238E27FC236}">
                <a16:creationId xmlns:a16="http://schemas.microsoft.com/office/drawing/2014/main" id="{C5CF53DC-A599-4E2B-A237-E1E6B2D0FA2A}"/>
              </a:ext>
            </a:extLst>
          </p:cNvPr>
          <p:cNvSpPr/>
          <p:nvPr/>
        </p:nvSpPr>
        <p:spPr>
          <a:xfrm>
            <a:off x="266281" y="4135689"/>
            <a:ext cx="4697953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Filtrado de las observaciones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8CB401-0AB6-4AD3-92DE-B669CE45E1A9}"/>
                  </a:ext>
                </a:extLst>
              </p:cNvPr>
              <p:cNvSpPr txBox="1"/>
              <p:nvPr/>
            </p:nvSpPr>
            <p:spPr>
              <a:xfrm>
                <a:off x="120637" y="3510621"/>
                <a:ext cx="2177919" cy="33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𝑙𝑏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𝑙𝑏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C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6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s-EC" sz="1600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8CB401-0AB6-4AD3-92DE-B669CE45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7" y="3510621"/>
                <a:ext cx="2177919" cy="339132"/>
              </a:xfrm>
              <a:prstGeom prst="rect">
                <a:avLst/>
              </a:prstGeom>
              <a:blipFill>
                <a:blip r:embed="rId4"/>
                <a:stretch>
                  <a:fillRect r="-1008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A4316AA-6E2F-4B17-8E1F-F7796A0BE30F}"/>
              </a:ext>
            </a:extLst>
          </p:cNvPr>
          <p:cNvSpPr/>
          <p:nvPr/>
        </p:nvSpPr>
        <p:spPr>
          <a:xfrm>
            <a:off x="2265725" y="3620977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1F2F1434-ABDF-4D77-B8BE-E90174DA8FBE}"/>
                  </a:ext>
                </a:extLst>
              </p:cNvPr>
              <p:cNvSpPr txBox="1"/>
              <p:nvPr/>
            </p:nvSpPr>
            <p:spPr>
              <a:xfrm>
                <a:off x="-47175" y="4763442"/>
                <a:ext cx="2361363" cy="33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1F2F1434-ABDF-4D77-B8BE-E90174DA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75" y="4763442"/>
                <a:ext cx="2361363" cy="339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C9DF57F-5626-46E8-8541-3E823CB9D743}"/>
              </a:ext>
            </a:extLst>
          </p:cNvPr>
          <p:cNvCxnSpPr/>
          <p:nvPr/>
        </p:nvCxnSpPr>
        <p:spPr>
          <a:xfrm>
            <a:off x="4837973" y="2158136"/>
            <a:ext cx="0" cy="3557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FE7BD135-EBBA-4777-9B3F-E0E9EF14BC65}"/>
              </a:ext>
            </a:extLst>
          </p:cNvPr>
          <p:cNvSpPr/>
          <p:nvPr/>
        </p:nvSpPr>
        <p:spPr>
          <a:xfrm>
            <a:off x="2173889" y="4872475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9D6BB38-C9E6-4523-84FC-3EA0779DF75E}"/>
                  </a:ext>
                </a:extLst>
              </p:cNvPr>
              <p:cNvSpPr txBox="1"/>
              <p:nvPr/>
            </p:nvSpPr>
            <p:spPr>
              <a:xfrm>
                <a:off x="0" y="5141962"/>
                <a:ext cx="246722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9D6BB38-C9E6-4523-84FC-3EA0779DF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1962"/>
                <a:ext cx="24672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80593B0A-7DFC-45F3-A4B8-FECE68FD32F2}"/>
              </a:ext>
            </a:extLst>
          </p:cNvPr>
          <p:cNvSpPr/>
          <p:nvPr/>
        </p:nvSpPr>
        <p:spPr>
          <a:xfrm>
            <a:off x="2347019" y="5266095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CFB35F4-85CD-47A9-AD65-7381953B7626}"/>
              </a:ext>
            </a:extLst>
          </p:cNvPr>
          <p:cNvSpPr/>
          <p:nvPr/>
        </p:nvSpPr>
        <p:spPr>
          <a:xfrm>
            <a:off x="2540246" y="4756311"/>
            <a:ext cx="2065108" cy="32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Señales de observación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445939E-C27B-4DF0-A1F4-689885779795}"/>
              </a:ext>
            </a:extLst>
          </p:cNvPr>
          <p:cNvSpPr/>
          <p:nvPr/>
        </p:nvSpPr>
        <p:spPr>
          <a:xfrm>
            <a:off x="2672133" y="5164237"/>
            <a:ext cx="1219295" cy="32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Filtrado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6BBBC1A-C834-4E92-A007-7A44DDBB334E}"/>
              </a:ext>
            </a:extLst>
          </p:cNvPr>
          <p:cNvSpPr/>
          <p:nvPr/>
        </p:nvSpPr>
        <p:spPr>
          <a:xfrm>
            <a:off x="5089010" y="1776618"/>
            <a:ext cx="40549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Ajuste del modelo matemático por MCC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CF512DF-52B3-4045-A073-14B620DA2726}"/>
                  </a:ext>
                </a:extLst>
              </p:cNvPr>
              <p:cNvSpPr txBox="1"/>
              <p:nvPr/>
            </p:nvSpPr>
            <p:spPr>
              <a:xfrm>
                <a:off x="5074651" y="2251666"/>
                <a:ext cx="19390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EC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CF512DF-52B3-4045-A073-14B620DA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51" y="2251666"/>
                <a:ext cx="193909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40DA9B01-8960-4A39-8BB7-F2CA1AE7385F}"/>
              </a:ext>
            </a:extLst>
          </p:cNvPr>
          <p:cNvSpPr/>
          <p:nvPr/>
        </p:nvSpPr>
        <p:spPr>
          <a:xfrm>
            <a:off x="6970941" y="2350029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B1680D9-4085-43FE-8DBD-3C3033A2D563}"/>
              </a:ext>
            </a:extLst>
          </p:cNvPr>
          <p:cNvSpPr/>
          <p:nvPr/>
        </p:nvSpPr>
        <p:spPr>
          <a:xfrm>
            <a:off x="7422356" y="2226533"/>
            <a:ext cx="1425914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constantes de observación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91017600-227C-4AF9-9229-9B0E63A9B70C}"/>
                  </a:ext>
                </a:extLst>
              </p:cNvPr>
              <p:cNvSpPr txBox="1"/>
              <p:nvPr/>
            </p:nvSpPr>
            <p:spPr>
              <a:xfrm>
                <a:off x="4837973" y="2900680"/>
                <a:ext cx="2769096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C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C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91017600-227C-4AF9-9229-9B0E63A9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73" y="2900680"/>
                <a:ext cx="2769096" cy="308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ángulo 37">
            <a:extLst>
              <a:ext uri="{FF2B5EF4-FFF2-40B4-BE49-F238E27FC236}">
                <a16:creationId xmlns:a16="http://schemas.microsoft.com/office/drawing/2014/main" id="{14D18C02-DC0D-4002-A815-3DDA99BA44B0}"/>
              </a:ext>
            </a:extLst>
          </p:cNvPr>
          <p:cNvSpPr/>
          <p:nvPr/>
        </p:nvSpPr>
        <p:spPr>
          <a:xfrm>
            <a:off x="7953329" y="2847953"/>
            <a:ext cx="118570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Vector de ajuste de parámetros</a:t>
            </a: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DF37CE67-6B85-4182-BBC2-BCE6B3ABD6AC}"/>
              </a:ext>
            </a:extLst>
          </p:cNvPr>
          <p:cNvSpPr/>
          <p:nvPr/>
        </p:nvSpPr>
        <p:spPr>
          <a:xfrm>
            <a:off x="7607069" y="3000999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1DD437F-A43A-4074-BDE7-611FA65CFAAA}"/>
                  </a:ext>
                </a:extLst>
              </p:cNvPr>
              <p:cNvSpPr/>
              <p:nvPr/>
            </p:nvSpPr>
            <p:spPr>
              <a:xfrm>
                <a:off x="5089010" y="4041750"/>
                <a:ext cx="3924667" cy="1145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Utilizando </a:t>
                </a:r>
                <a:r>
                  <a:rPr lang="es-EC" sz="14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t</a:t>
                </a:r>
                <a:r>
                  <a:rPr lang="es-EC" sz="1400" baseline="-250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mcc</a:t>
                </a:r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y </a:t>
                </a:r>
                <a:r>
                  <a:rPr lang="es-EC" sz="14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x</a:t>
                </a:r>
                <a:r>
                  <a:rPr lang="es-EC" sz="1400" baseline="-250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mcc</a:t>
                </a:r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se realizó el ajuste paramétrico con colocación empleando la matriz de covarianza de las observaciones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C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s-EC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) como matriz de pesos (P).</a:t>
                </a:r>
              </a:p>
            </p:txBody>
          </p:sp>
        </mc:Choice>
        <mc:Fallback xmlns="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1DD437F-A43A-4074-BDE7-611FA65CF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10" y="4041750"/>
                <a:ext cx="3924667" cy="1145035"/>
              </a:xfrm>
              <a:prstGeom prst="rect">
                <a:avLst/>
              </a:prstGeom>
              <a:blipFill>
                <a:blip r:embed="rId9"/>
                <a:stretch>
                  <a:fillRect l="-466" r="-15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85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6.3. Método de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8027" y="1884131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Predicción de puntos de ondulación </a:t>
            </a:r>
            <a:r>
              <a:rPr lang="es-EC" sz="1600" b="1" dirty="0" err="1">
                <a:solidFill>
                  <a:schemeClr val="accent1"/>
                </a:solidFill>
                <a:latin typeface="Bell MT" panose="02020503060305020303" pitchFamily="18" charset="0"/>
              </a:rPr>
              <a:t>geoidal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D6EAC63-D74E-4D8C-A85A-83DB60743CC3}"/>
                  </a:ext>
                </a:extLst>
              </p:cNvPr>
              <p:cNvSpPr/>
              <p:nvPr/>
            </p:nvSpPr>
            <p:spPr>
              <a:xfrm>
                <a:off x="18139" y="2358050"/>
                <a:ext cx="4452998" cy="1495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Calcula la matriz de distancias entre los nuevos puntos y los puntos de ajuste.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Calcula la matriz de covarianza de los nuevos puntos con respecto a los puntos de ajuste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C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</m:oMath>
                </a14:m>
                <a:r>
                  <a:rPr lang="es-EC" sz="1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(función covarianza).</a:t>
                </a:r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D6EAC63-D74E-4D8C-A85A-83DB60743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" y="2358050"/>
                <a:ext cx="4452998" cy="1495558"/>
              </a:xfrm>
              <a:prstGeom prst="rect">
                <a:avLst/>
              </a:prstGeom>
              <a:blipFill>
                <a:blip r:embed="rId3"/>
                <a:stretch>
                  <a:fillRect l="-274" r="-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C9DF57F-5626-46E8-8541-3E823CB9D743}"/>
              </a:ext>
            </a:extLst>
          </p:cNvPr>
          <p:cNvCxnSpPr/>
          <p:nvPr/>
        </p:nvCxnSpPr>
        <p:spPr>
          <a:xfrm>
            <a:off x="4572000" y="1884131"/>
            <a:ext cx="0" cy="3557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4D18C02-DC0D-4002-A815-3DDA99BA44B0}"/>
              </a:ext>
            </a:extLst>
          </p:cNvPr>
          <p:cNvSpPr/>
          <p:nvPr/>
        </p:nvSpPr>
        <p:spPr>
          <a:xfrm>
            <a:off x="3009539" y="4077827"/>
            <a:ext cx="1484149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Señal de puntos nuevos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77DFA10-788B-4C47-82DF-F6D2140F8549}"/>
                  </a:ext>
                </a:extLst>
              </p:cNvPr>
              <p:cNvSpPr txBox="1"/>
              <p:nvPr/>
            </p:nvSpPr>
            <p:spPr>
              <a:xfrm>
                <a:off x="177775" y="4116413"/>
                <a:ext cx="2342374" cy="33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s-EC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77DFA10-788B-4C47-82DF-F6D2140F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5" y="4116413"/>
                <a:ext cx="2342374" cy="33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08A60557-54F8-4930-895D-8C67C78F9C7B}"/>
              </a:ext>
            </a:extLst>
          </p:cNvPr>
          <p:cNvSpPr/>
          <p:nvPr/>
        </p:nvSpPr>
        <p:spPr>
          <a:xfrm>
            <a:off x="2518162" y="4242661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56602882-1817-42B5-9C10-37E392356116}"/>
                  </a:ext>
                </a:extLst>
              </p:cNvPr>
              <p:cNvSpPr txBox="1"/>
              <p:nvPr/>
            </p:nvSpPr>
            <p:spPr>
              <a:xfrm>
                <a:off x="209754" y="4679764"/>
                <a:ext cx="234237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𝑜𝑧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𝑚𝑐𝑐</m:t>
                          </m:r>
                        </m:sub>
                      </m:sSub>
                      <m:r>
                        <a:rPr lang="es-EC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C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56602882-1817-42B5-9C10-37E39235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4" y="4679764"/>
                <a:ext cx="234237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D9B3BFCE-F0C4-4DDE-910B-C13FA27A2D57}"/>
              </a:ext>
            </a:extLst>
          </p:cNvPr>
          <p:cNvSpPr/>
          <p:nvPr/>
        </p:nvSpPr>
        <p:spPr>
          <a:xfrm>
            <a:off x="2497432" y="4771582"/>
            <a:ext cx="346260" cy="1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FBD2CD9-EA98-4990-B78C-F006D3CE2FAD}"/>
              </a:ext>
            </a:extLst>
          </p:cNvPr>
          <p:cNvSpPr/>
          <p:nvPr/>
        </p:nvSpPr>
        <p:spPr>
          <a:xfrm>
            <a:off x="3087851" y="4635462"/>
            <a:ext cx="1484149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Predicción de nuevos puntos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64BDC10-6E24-45A2-8671-2952DE29457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83078" y="2970317"/>
            <a:ext cx="3927381" cy="2874714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77E9EF49-2F6A-4245-A654-529083AAC473}"/>
              </a:ext>
            </a:extLst>
          </p:cNvPr>
          <p:cNvSpPr/>
          <p:nvPr/>
        </p:nvSpPr>
        <p:spPr>
          <a:xfrm>
            <a:off x="4976882" y="1706884"/>
            <a:ext cx="4048115" cy="109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Gráfica de los errores residuales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Patrón simétrico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Dispersión constante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Valor atípico (No. 29)</a:t>
            </a:r>
          </a:p>
        </p:txBody>
      </p:sp>
    </p:spTree>
    <p:extLst>
      <p:ext uri="{BB962C8B-B14F-4D97-AF65-F5344CB8AC3E}">
        <p14:creationId xmlns:p14="http://schemas.microsoft.com/office/powerpoint/2010/main" val="57731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1. Planteamiento del 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1430D9-2DCC-47B9-88F4-64E637C04A18}"/>
              </a:ext>
            </a:extLst>
          </p:cNvPr>
          <p:cNvSpPr/>
          <p:nvPr/>
        </p:nvSpPr>
        <p:spPr>
          <a:xfrm>
            <a:off x="507020" y="3045830"/>
            <a:ext cx="1848657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Técnicas GNSS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0CE696-3DF7-4DA0-B5D3-77AC6B4FD04D}"/>
              </a:ext>
            </a:extLst>
          </p:cNvPr>
          <p:cNvSpPr/>
          <p:nvPr/>
        </p:nvSpPr>
        <p:spPr>
          <a:xfrm>
            <a:off x="2578576" y="4885617"/>
            <a:ext cx="2003075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Nivel medio del mar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4582E5-CF6A-45A3-958A-6E18B10BB5CD}"/>
              </a:ext>
            </a:extLst>
          </p:cNvPr>
          <p:cNvSpPr/>
          <p:nvPr/>
        </p:nvSpPr>
        <p:spPr>
          <a:xfrm>
            <a:off x="2881805" y="3056447"/>
            <a:ext cx="2003075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Carácter geométrico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EE553D-B678-4A0F-A68F-47F8537D67EA}"/>
              </a:ext>
            </a:extLst>
          </p:cNvPr>
          <p:cNvSpPr/>
          <p:nvPr/>
        </p:nvSpPr>
        <p:spPr>
          <a:xfrm>
            <a:off x="5702726" y="2714025"/>
            <a:ext cx="3043402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Método de nivelación geométrica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D48A9F-757A-421C-9471-287FB5327741}"/>
              </a:ext>
            </a:extLst>
          </p:cNvPr>
          <p:cNvSpPr/>
          <p:nvPr/>
        </p:nvSpPr>
        <p:spPr>
          <a:xfrm>
            <a:off x="5259536" y="4305727"/>
            <a:ext cx="923460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Costos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3BF889-17A0-48D5-A700-C890747708A2}"/>
              </a:ext>
            </a:extLst>
          </p:cNvPr>
          <p:cNvSpPr/>
          <p:nvPr/>
        </p:nvSpPr>
        <p:spPr>
          <a:xfrm>
            <a:off x="6367849" y="4305727"/>
            <a:ext cx="923460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Personal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1C80B2-0CA9-4F12-845E-207EE0A2DC41}"/>
              </a:ext>
            </a:extLst>
          </p:cNvPr>
          <p:cNvSpPr/>
          <p:nvPr/>
        </p:nvSpPr>
        <p:spPr>
          <a:xfrm>
            <a:off x="7625331" y="4305727"/>
            <a:ext cx="923460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Tiempo</a:t>
            </a:r>
          </a:p>
        </p:txBody>
      </p:sp>
      <p:pic>
        <p:nvPicPr>
          <p:cNvPr id="1026" name="Picture 2" descr="What is the difference between GNSS And GPS receivers - Fieldbee blog">
            <a:extLst>
              <a:ext uri="{FF2B5EF4-FFF2-40B4-BE49-F238E27FC236}">
                <a16:creationId xmlns:a16="http://schemas.microsoft.com/office/drawing/2014/main" id="{FDD309B6-91AE-4483-80DB-94E04ECA8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12662" r="6875" b="10406"/>
          <a:stretch/>
        </p:blipFill>
        <p:spPr bwMode="auto">
          <a:xfrm>
            <a:off x="508389" y="3539912"/>
            <a:ext cx="1891500" cy="14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2A676-ACB0-4A51-88C0-E0914BDA3EFF}"/>
              </a:ext>
            </a:extLst>
          </p:cNvPr>
          <p:cNvSpPr/>
          <p:nvPr/>
        </p:nvSpPr>
        <p:spPr>
          <a:xfrm>
            <a:off x="1158107" y="1667909"/>
            <a:ext cx="1283814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Coordenadas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7085DDB-0816-4AD3-9DE7-811110405274}"/>
              </a:ext>
            </a:extLst>
          </p:cNvPr>
          <p:cNvSpPr/>
          <p:nvPr/>
        </p:nvSpPr>
        <p:spPr>
          <a:xfrm>
            <a:off x="458411" y="2353309"/>
            <a:ext cx="1100264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Horizontal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DABB52-8569-4D22-AB32-590CEB50D884}"/>
              </a:ext>
            </a:extLst>
          </p:cNvPr>
          <p:cNvSpPr/>
          <p:nvPr/>
        </p:nvSpPr>
        <p:spPr>
          <a:xfrm>
            <a:off x="2059443" y="2353309"/>
            <a:ext cx="1001538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Vertical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6214153-A146-442D-87AC-CBFDC915AA7B}"/>
              </a:ext>
            </a:extLst>
          </p:cNvPr>
          <p:cNvSpPr/>
          <p:nvPr/>
        </p:nvSpPr>
        <p:spPr>
          <a:xfrm>
            <a:off x="2198661" y="3222268"/>
            <a:ext cx="656948" cy="114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pic>
        <p:nvPicPr>
          <p:cNvPr id="1030" name="Picture 6" descr="Elipsoide | Aumentaty Community">
            <a:extLst>
              <a:ext uri="{FF2B5EF4-FFF2-40B4-BE49-F238E27FC236}">
                <a16:creationId xmlns:a16="http://schemas.microsoft.com/office/drawing/2014/main" id="{E74938D2-7B77-4076-A8B5-6729090B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31" y="1405384"/>
            <a:ext cx="1848657" cy="13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C02D93F5-116F-4BF5-B0F8-0D7ABC27AD95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rot="16200000" flipH="1">
            <a:off x="2065273" y="1858370"/>
            <a:ext cx="229680" cy="7601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611D24AA-9A6D-4662-995E-7B679DB7C678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rot="5400000">
            <a:off x="1289439" y="1842734"/>
            <a:ext cx="229680" cy="7914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nstituto Geográfico Militar - YouTube">
            <a:extLst>
              <a:ext uri="{FF2B5EF4-FFF2-40B4-BE49-F238E27FC236}">
                <a16:creationId xmlns:a16="http://schemas.microsoft.com/office/drawing/2014/main" id="{B4D2BA97-2C32-4F6F-8514-894D7314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36" y="1394490"/>
            <a:ext cx="1139782" cy="11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lsa de dinero con ilustración de dibujos animados de moneda | Vector  Premium">
            <a:extLst>
              <a:ext uri="{FF2B5EF4-FFF2-40B4-BE49-F238E27FC236}">
                <a16:creationId xmlns:a16="http://schemas.microsoft.com/office/drawing/2014/main" id="{C95BC787-62C8-4234-957D-A59CCC81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08" y="4717581"/>
            <a:ext cx="1037115" cy="10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quipos de medición empleados en los estudios topográficos | AJ Topógrafos">
            <a:extLst>
              <a:ext uri="{FF2B5EF4-FFF2-40B4-BE49-F238E27FC236}">
                <a16:creationId xmlns:a16="http://schemas.microsoft.com/office/drawing/2014/main" id="{3A711E64-67C1-4213-8CB1-33C7EB530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9" t="-7883" b="-6748"/>
          <a:stretch/>
        </p:blipFill>
        <p:spPr bwMode="auto">
          <a:xfrm>
            <a:off x="6182997" y="4573107"/>
            <a:ext cx="1226282" cy="134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ᐈ Dibujo de un reloj de arena vector de stock, imágenes tiempo dibujo reloj  de arena | descargar en Depositphotos®">
            <a:extLst>
              <a:ext uri="{FF2B5EF4-FFF2-40B4-BE49-F238E27FC236}">
                <a16:creationId xmlns:a16="http://schemas.microsoft.com/office/drawing/2014/main" id="{1C484E3D-8A02-44C3-A150-8817A15D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43" y="4787759"/>
            <a:ext cx="789147" cy="8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ivelación - Wikipedia, la enciclopedia libre">
            <a:extLst>
              <a:ext uri="{FF2B5EF4-FFF2-40B4-BE49-F238E27FC236}">
                <a16:creationId xmlns:a16="http://schemas.microsoft.com/office/drawing/2014/main" id="{A67D98F1-10CF-4F8A-AE45-F062437C9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90" y="3195365"/>
            <a:ext cx="2378874" cy="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rejada ciclónica - Wikipedia, la enciclopedia libre">
            <a:extLst>
              <a:ext uri="{FF2B5EF4-FFF2-40B4-BE49-F238E27FC236}">
                <a16:creationId xmlns:a16="http://schemas.microsoft.com/office/drawing/2014/main" id="{7CCF3820-109D-4A16-8F59-58C48E90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52" y="5313661"/>
            <a:ext cx="2653120" cy="8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6.4. Método de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8027" y="1631639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Definición de subconjuntos de entrenamiento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6EAC63-D74E-4D8C-A85A-83DB60743CC3}"/>
              </a:ext>
            </a:extLst>
          </p:cNvPr>
          <p:cNvSpPr/>
          <p:nvPr/>
        </p:nvSpPr>
        <p:spPr>
          <a:xfrm>
            <a:off x="167542" y="3246837"/>
            <a:ext cx="5148035" cy="1979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Datos de entrenamiento (178 puntos)      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accent1"/>
                </a:solidFill>
                <a:latin typeface="Bell MT" panose="02020503060305020303" pitchFamily="18" charset="0"/>
              </a:rPr>
              <a:t>                         →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    ajuste de los pesos sinápticos (salidas)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Datos de validación (60 puntos)    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                        </a:t>
            </a:r>
            <a:r>
              <a:rPr lang="es-EC" sz="1400" dirty="0">
                <a:solidFill>
                  <a:schemeClr val="accent1"/>
                </a:solidFill>
                <a:latin typeface="Bell MT" panose="02020503060305020303" pitchFamily="18" charset="0"/>
              </a:rPr>
              <a:t>→ 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   hasta qué punto la RNA es capaz de generalizar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Datos de test (60 puntos)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004A919-4518-465B-8941-436F1BBFE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30557" y="1738364"/>
            <a:ext cx="3345416" cy="49538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BC4C90E-4DDD-49EC-AE6D-158648552FAA}"/>
              </a:ext>
            </a:extLst>
          </p:cNvPr>
          <p:cNvSpPr/>
          <p:nvPr/>
        </p:nvSpPr>
        <p:spPr>
          <a:xfrm>
            <a:off x="442127" y="2060824"/>
            <a:ext cx="4873451" cy="953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La proporción entre datos de entrenamiento, validación y test depende netamente del investigador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Marsland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(2015). </a:t>
            </a:r>
            <a:r>
              <a:rPr lang="es-EC" sz="1400" b="1" dirty="0">
                <a:solidFill>
                  <a:schemeClr val="tx1"/>
                </a:solidFill>
                <a:latin typeface="Bell MT" panose="02020503060305020303" pitchFamily="18" charset="0"/>
              </a:rPr>
              <a:t>60:20:20</a:t>
            </a:r>
          </a:p>
        </p:txBody>
      </p:sp>
    </p:spTree>
    <p:extLst>
      <p:ext uri="{BB962C8B-B14F-4D97-AF65-F5344CB8AC3E}">
        <p14:creationId xmlns:p14="http://schemas.microsoft.com/office/powerpoint/2010/main" val="113919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6.4. Método de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8027" y="1631639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Arquitectura y entrenamiento de la RNA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6EAC63-D74E-4D8C-A85A-83DB60743CC3}"/>
              </a:ext>
            </a:extLst>
          </p:cNvPr>
          <p:cNvSpPr/>
          <p:nvPr/>
        </p:nvSpPr>
        <p:spPr>
          <a:xfrm>
            <a:off x="83672" y="3054699"/>
            <a:ext cx="3828422" cy="2817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Número de neuronas de la capa oculta (26)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Algoritmo de aprendizaje (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Levenberg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-Marquardt)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Funciones de transferencia (tangente sigmoidal y lineal)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Número de épocas (1000)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Meta (valor 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Tiempo de entrenamiento (ilimitado)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BC4C90E-4DDD-49EC-AE6D-158648552FAA}"/>
              </a:ext>
            </a:extLst>
          </p:cNvPr>
          <p:cNvSpPr/>
          <p:nvPr/>
        </p:nvSpPr>
        <p:spPr>
          <a:xfrm>
            <a:off x="729309" y="1989472"/>
            <a:ext cx="7560758" cy="85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Método prueba-error: modificaciones hasta que se minimizaron los errores que genera la red para los datos de validación y test.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0D7D6A-8F95-4418-8EB5-662814DDE7E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952" y="2656566"/>
            <a:ext cx="5259376" cy="23877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931902-5E81-4FD6-A47F-CA76B6FC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197" y="5035499"/>
            <a:ext cx="3999887" cy="6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6.4. Método de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8027" y="1631639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Arquitectura y entrenamiento de la RNA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BC4C90E-4DDD-49EC-AE6D-158648552FAA}"/>
              </a:ext>
            </a:extLst>
          </p:cNvPr>
          <p:cNvSpPr/>
          <p:nvPr/>
        </p:nvSpPr>
        <p:spPr>
          <a:xfrm>
            <a:off x="268026" y="2046473"/>
            <a:ext cx="8503111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12 iteraciones </a:t>
            </a:r>
            <a:r>
              <a:rPr lang="es-EC" sz="1400" dirty="0">
                <a:solidFill>
                  <a:schemeClr val="accent1"/>
                </a:solidFill>
                <a:latin typeface="Bell MT" panose="02020503060305020303" pitchFamily="18" charset="0"/>
              </a:rPr>
              <a:t>→ 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Aprendizaje óptimo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14EBCC-74E2-4737-9F0D-0152BFA50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94569" y="2221279"/>
            <a:ext cx="4053737" cy="351103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C150B1-6DC9-4861-B180-C786D4235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44037"/>
              </p:ext>
            </p:extLst>
          </p:nvPr>
        </p:nvGraphicFramePr>
        <p:xfrm>
          <a:off x="300024" y="2612731"/>
          <a:ext cx="4600293" cy="33918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33342">
                  <a:extLst>
                    <a:ext uri="{9D8B030D-6E8A-4147-A177-3AD203B41FA5}">
                      <a16:colId xmlns:a16="http://schemas.microsoft.com/office/drawing/2014/main" val="2930717775"/>
                    </a:ext>
                  </a:extLst>
                </a:gridCol>
                <a:gridCol w="1487736">
                  <a:extLst>
                    <a:ext uri="{9D8B030D-6E8A-4147-A177-3AD203B41FA5}">
                      <a16:colId xmlns:a16="http://schemas.microsoft.com/office/drawing/2014/main" val="1192370773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2091346983"/>
                    </a:ext>
                  </a:extLst>
                </a:gridCol>
                <a:gridCol w="1118586">
                  <a:extLst>
                    <a:ext uri="{9D8B030D-6E8A-4147-A177-3AD203B41FA5}">
                      <a16:colId xmlns:a16="http://schemas.microsoft.com/office/drawing/2014/main" val="3756603676"/>
                    </a:ext>
                  </a:extLst>
                </a:gridCol>
              </a:tblGrid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Iteración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Entrenamiento (MSE)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Validación (MSE)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Test (MSE)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2361556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11,09440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10,88289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10,92689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263558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0,01180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0,01555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0,01159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3995936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0,00219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0,00388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0,00227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9439983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0,00056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0,00200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0,00063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2335852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0,00151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0,00050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588111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0,00149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0,00045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6229314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0,00022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0,00149</a:t>
                      </a:r>
                      <a:endParaRPr lang="es-EC" sz="1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0,00042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04376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0,00022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0,00149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0,00040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8830446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0,00149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0,00038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2153268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0,00150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0,00037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6546337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0,00020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0,00151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0,00036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2035465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0,00019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0,00151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0,00034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557777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0,00017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0,00155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0,00033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053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8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6.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1EA6F8-E344-4920-9FAF-F92FA15A488A}"/>
              </a:ext>
            </a:extLst>
          </p:cNvPr>
          <p:cNvSpPr/>
          <p:nvPr/>
        </p:nvSpPr>
        <p:spPr>
          <a:xfrm>
            <a:off x="669585" y="112568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6.4. Método de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68027" y="1631639"/>
            <a:ext cx="4632290" cy="42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Arquitectura y entrenamiento de la RNA</a:t>
            </a:r>
            <a:endParaRPr lang="es-EC" sz="1600" b="1" dirty="0">
              <a:solidFill>
                <a:schemeClr val="accent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BC4C90E-4DDD-49EC-AE6D-158648552FAA}"/>
              </a:ext>
            </a:extLst>
          </p:cNvPr>
          <p:cNvSpPr/>
          <p:nvPr/>
        </p:nvSpPr>
        <p:spPr>
          <a:xfrm>
            <a:off x="341359" y="2058797"/>
            <a:ext cx="4719334" cy="121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Pesos sinápticos entre la capa de entrada y la capa oculta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Pesos sinápticos entre la capa oculta y la capa de salida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Bias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de la capa oculta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Bias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de la capa de salida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ABB5863-EA3C-4B6D-AD4C-9F9C0C653F97}"/>
              </a:ext>
            </a:extLst>
          </p:cNvPr>
          <p:cNvSpPr/>
          <p:nvPr/>
        </p:nvSpPr>
        <p:spPr>
          <a:xfrm>
            <a:off x="5311300" y="2328384"/>
            <a:ext cx="346260" cy="218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C7359A5-383A-4BB6-82F7-CF94319C65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93111" y="2867488"/>
            <a:ext cx="5180268" cy="377141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1BFCCD4-D1F5-4FD0-9023-4829DBE71BEE}"/>
              </a:ext>
            </a:extLst>
          </p:cNvPr>
          <p:cNvSpPr/>
          <p:nvPr/>
        </p:nvSpPr>
        <p:spPr>
          <a:xfrm>
            <a:off x="5804569" y="2160340"/>
            <a:ext cx="2848666" cy="55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Estimación de ondulación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389DF1-F64F-4135-8068-870FF1422222}"/>
              </a:ext>
            </a:extLst>
          </p:cNvPr>
          <p:cNvSpPr/>
          <p:nvPr/>
        </p:nvSpPr>
        <p:spPr>
          <a:xfrm>
            <a:off x="494309" y="3865690"/>
            <a:ext cx="3036510" cy="109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Gráfica de los errores residuales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Patrón simétrico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Dispersión constante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Valor atípico (No. 29)</a:t>
            </a:r>
          </a:p>
        </p:txBody>
      </p:sp>
    </p:spTree>
    <p:extLst>
      <p:ext uri="{BB962C8B-B14F-4D97-AF65-F5344CB8AC3E}">
        <p14:creationId xmlns:p14="http://schemas.microsoft.com/office/powerpoint/2010/main" val="65034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655236" y="824956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Modelo de ondulación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por MCC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359411-2152-42C4-BDA1-5605FE3B1F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1935" y="1266092"/>
            <a:ext cx="3590820" cy="5466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67FE38-57CF-4ED1-9E30-0E519456CE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33258" y="1266092"/>
            <a:ext cx="3590820" cy="5466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CC858A0-4DE6-4DAF-A6E5-442670AB1FEE}"/>
              </a:ext>
            </a:extLst>
          </p:cNvPr>
          <p:cNvSpPr/>
          <p:nvPr/>
        </p:nvSpPr>
        <p:spPr>
          <a:xfrm>
            <a:off x="4933113" y="820897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Modelo de ondulación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por RNA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8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291402" y="865636"/>
            <a:ext cx="8692800" cy="937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Validación </a:t>
            </a:r>
            <a:r>
              <a:rPr lang="es-EC" sz="1400" dirty="0">
                <a:solidFill>
                  <a:schemeClr val="accent1"/>
                </a:solidFill>
                <a:latin typeface="Bell MT" panose="02020503060305020303" pitchFamily="18" charset="0"/>
              </a:rPr>
              <a:t>→ 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Cálculo de estadísticos simples en función de los errores generados sobre </a:t>
            </a:r>
            <a:r>
              <a:rPr lang="es-EC" sz="1400" b="1" dirty="0">
                <a:solidFill>
                  <a:schemeClr val="tx1"/>
                </a:solidFill>
                <a:latin typeface="Bell MT" panose="02020503060305020303" pitchFamily="18" charset="0"/>
              </a:rPr>
              <a:t>34 puntos de validación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C</a:t>
            </a:r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omparación con resultados obtenidos mediante modelos </a:t>
            </a:r>
            <a:r>
              <a:rPr lang="es-EC" sz="1400" dirty="0" err="1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geoidales</a:t>
            </a:r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existentes (IGM, EGM96 y EGM08) sobre los 34 puntos de validación.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C858A0-4DE6-4DAF-A6E5-442670AB1FEE}"/>
              </a:ext>
            </a:extLst>
          </p:cNvPr>
          <p:cNvSpPr/>
          <p:nvPr/>
        </p:nvSpPr>
        <p:spPr>
          <a:xfrm>
            <a:off x="298629" y="3643221"/>
            <a:ext cx="8970545" cy="816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Se realizó la comparación entre los modelos generados y modelos existentes  mediante una representación gráfica de las diferencias y datos estadísticos utilizando la malla de puntos equidistantes (220 m)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3C3033-38DF-489D-A846-C9500C784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22745"/>
              </p:ext>
            </p:extLst>
          </p:nvPr>
        </p:nvGraphicFramePr>
        <p:xfrm>
          <a:off x="1790965" y="1772755"/>
          <a:ext cx="5985875" cy="17917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14117">
                  <a:extLst>
                    <a:ext uri="{9D8B030D-6E8A-4147-A177-3AD203B41FA5}">
                      <a16:colId xmlns:a16="http://schemas.microsoft.com/office/drawing/2014/main" val="1102721000"/>
                    </a:ext>
                  </a:extLst>
                </a:gridCol>
                <a:gridCol w="1017863">
                  <a:extLst>
                    <a:ext uri="{9D8B030D-6E8A-4147-A177-3AD203B41FA5}">
                      <a16:colId xmlns:a16="http://schemas.microsoft.com/office/drawing/2014/main" val="1930236524"/>
                    </a:ext>
                  </a:extLst>
                </a:gridCol>
                <a:gridCol w="845343">
                  <a:extLst>
                    <a:ext uri="{9D8B030D-6E8A-4147-A177-3AD203B41FA5}">
                      <a16:colId xmlns:a16="http://schemas.microsoft.com/office/drawing/2014/main" val="2377645486"/>
                    </a:ext>
                  </a:extLst>
                </a:gridCol>
                <a:gridCol w="966108">
                  <a:extLst>
                    <a:ext uri="{9D8B030D-6E8A-4147-A177-3AD203B41FA5}">
                      <a16:colId xmlns:a16="http://schemas.microsoft.com/office/drawing/2014/main" val="2062966964"/>
                    </a:ext>
                  </a:extLst>
                </a:gridCol>
                <a:gridCol w="871222">
                  <a:extLst>
                    <a:ext uri="{9D8B030D-6E8A-4147-A177-3AD203B41FA5}">
                      <a16:colId xmlns:a16="http://schemas.microsoft.com/office/drawing/2014/main" val="722557024"/>
                    </a:ext>
                  </a:extLst>
                </a:gridCol>
                <a:gridCol w="871222">
                  <a:extLst>
                    <a:ext uri="{9D8B030D-6E8A-4147-A177-3AD203B41FA5}">
                      <a16:colId xmlns:a16="http://schemas.microsoft.com/office/drawing/2014/main" val="3143133507"/>
                    </a:ext>
                  </a:extLst>
                </a:gridCol>
              </a:tblGrid>
              <a:tr h="25597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ERRORES (m)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531887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Estadísticos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MCC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EGM96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EGM08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IGM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814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Máximo</a:t>
                      </a:r>
                      <a:endParaRPr lang="es-EC" sz="110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0,149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0,141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1,361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0,266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0,148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639398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Mínimo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-0,234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-0,271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-0,957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-0,996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-0,294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241730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Media</a:t>
                      </a:r>
                      <a:endParaRPr lang="es-EC" sz="110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0,026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-0,005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0,414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-0,435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-0,005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733636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Desviación estándar</a:t>
                      </a:r>
                      <a:endParaRPr lang="es-EC" sz="110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0,083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0,074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0,677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0,397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0,092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7773925"/>
                  </a:ext>
                </a:extLst>
              </a:tr>
              <a:tr h="255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RMSE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0,086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0,073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0,785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0,585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0,091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5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35F7C9E-89B1-4EC2-BA7B-DEA2DD6B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75795"/>
              </p:ext>
            </p:extLst>
          </p:nvPr>
        </p:nvGraphicFramePr>
        <p:xfrm>
          <a:off x="613577" y="4364437"/>
          <a:ext cx="6809173" cy="15570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90562">
                  <a:extLst>
                    <a:ext uri="{9D8B030D-6E8A-4147-A177-3AD203B41FA5}">
                      <a16:colId xmlns:a16="http://schemas.microsoft.com/office/drawing/2014/main" val="1375384011"/>
                    </a:ext>
                  </a:extLst>
                </a:gridCol>
                <a:gridCol w="881981">
                  <a:extLst>
                    <a:ext uri="{9D8B030D-6E8A-4147-A177-3AD203B41FA5}">
                      <a16:colId xmlns:a16="http://schemas.microsoft.com/office/drawing/2014/main" val="787121384"/>
                    </a:ext>
                  </a:extLst>
                </a:gridCol>
                <a:gridCol w="748352">
                  <a:extLst>
                    <a:ext uri="{9D8B030D-6E8A-4147-A177-3AD203B41FA5}">
                      <a16:colId xmlns:a16="http://schemas.microsoft.com/office/drawing/2014/main" val="3021248860"/>
                    </a:ext>
                  </a:extLst>
                </a:gridCol>
                <a:gridCol w="660351">
                  <a:extLst>
                    <a:ext uri="{9D8B030D-6E8A-4147-A177-3AD203B41FA5}">
                      <a16:colId xmlns:a16="http://schemas.microsoft.com/office/drawing/2014/main" val="1633783072"/>
                    </a:ext>
                  </a:extLst>
                </a:gridCol>
                <a:gridCol w="768322">
                  <a:extLst>
                    <a:ext uri="{9D8B030D-6E8A-4147-A177-3AD203B41FA5}">
                      <a16:colId xmlns:a16="http://schemas.microsoft.com/office/drawing/2014/main" val="4288802253"/>
                    </a:ext>
                  </a:extLst>
                </a:gridCol>
                <a:gridCol w="807164">
                  <a:extLst>
                    <a:ext uri="{9D8B030D-6E8A-4147-A177-3AD203B41FA5}">
                      <a16:colId xmlns:a16="http://schemas.microsoft.com/office/drawing/2014/main" val="3532825306"/>
                    </a:ext>
                  </a:extLst>
                </a:gridCol>
                <a:gridCol w="763183">
                  <a:extLst>
                    <a:ext uri="{9D8B030D-6E8A-4147-A177-3AD203B41FA5}">
                      <a16:colId xmlns:a16="http://schemas.microsoft.com/office/drawing/2014/main" val="2648707513"/>
                    </a:ext>
                  </a:extLst>
                </a:gridCol>
                <a:gridCol w="751119">
                  <a:extLst>
                    <a:ext uri="{9D8B030D-6E8A-4147-A177-3AD203B41FA5}">
                      <a16:colId xmlns:a16="http://schemas.microsoft.com/office/drawing/2014/main" val="3263290318"/>
                    </a:ext>
                  </a:extLst>
                </a:gridCol>
                <a:gridCol w="638139">
                  <a:extLst>
                    <a:ext uri="{9D8B030D-6E8A-4147-A177-3AD203B41FA5}">
                      <a16:colId xmlns:a16="http://schemas.microsoft.com/office/drawing/2014/main" val="3824189496"/>
                    </a:ext>
                  </a:extLst>
                </a:gridCol>
              </a:tblGrid>
              <a:tr h="23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1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</a:rPr>
                        <a:t>MCC vs.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</a:rPr>
                        <a:t>RNA vs.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100" b="1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3800714"/>
                  </a:ext>
                </a:extLst>
              </a:tr>
              <a:tr h="3912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</a:rPr>
                        <a:t>Estadísticos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</a:rPr>
                        <a:t>EGM96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</a:rPr>
                        <a:t>EGM08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RNA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EGM96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a:t>EGM08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effectLst/>
                          <a:latin typeface="Bell MT" panose="02020503060305020303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endParaRPr lang="es-EC" sz="1100" b="1" dirty="0">
                        <a:effectLst/>
                        <a:latin typeface="Bell MT" panose="02020503060305020303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683258"/>
                  </a:ext>
                </a:extLst>
              </a:tr>
              <a:tr h="233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Bell MT" panose="02020503060305020303" pitchFamily="18" charset="0"/>
                        </a:rPr>
                        <a:t>Máximo residual (m)</a:t>
                      </a:r>
                      <a:endParaRPr lang="es-EC" sz="110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1,2007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1,0191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0,2560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0,3153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1,1234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1,0498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0,2879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823697"/>
                  </a:ext>
                </a:extLst>
              </a:tr>
              <a:tr h="233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</a:rPr>
                        <a:t>Mínimo residual (m)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-1,3676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-0,2004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-0,2157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-0,1473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-1,5146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-0,2950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-0,1664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847524"/>
                  </a:ext>
                </a:extLst>
              </a:tr>
              <a:tr h="233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</a:rPr>
                        <a:t>Media residual (m)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-0,4161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0,4924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0,0409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0,0410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-0,4571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0,4514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-0,0001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234104"/>
                  </a:ext>
                </a:extLst>
              </a:tr>
              <a:tr h="233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Bell MT" panose="02020503060305020303" pitchFamily="18" charset="0"/>
                        </a:rPr>
                        <a:t>Desviación estándar (m)</a:t>
                      </a:r>
                      <a:endParaRPr lang="es-EC" sz="11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0,6784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0,3692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0,0665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0,0502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0,7036</a:t>
                      </a:r>
                      <a:endParaRPr lang="es-EC" sz="1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0,3954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0,0764</a:t>
                      </a:r>
                      <a:endParaRPr lang="es-EC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04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01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E9B199-98E7-4391-B89F-0FF5C27CE4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70012" y="1132678"/>
            <a:ext cx="3818374" cy="5599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BD76D49-B4E5-4BCA-BC7C-DADEAE536B82}"/>
              </a:ext>
            </a:extLst>
          </p:cNvPr>
          <p:cNvSpPr/>
          <p:nvPr/>
        </p:nvSpPr>
        <p:spPr>
          <a:xfrm>
            <a:off x="2735245" y="824956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MCC y RNA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5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C8606E-D916-494D-8E0D-48C1D095D4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8457" y="1115467"/>
            <a:ext cx="3818374" cy="5599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BD76D49-B4E5-4BCA-BC7C-DADEAE536B82}"/>
              </a:ext>
            </a:extLst>
          </p:cNvPr>
          <p:cNvSpPr/>
          <p:nvPr/>
        </p:nvSpPr>
        <p:spPr>
          <a:xfrm>
            <a:off x="655236" y="824956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MCC y EGM96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61986F-63EF-40BD-A457-C54840CE2B87}"/>
              </a:ext>
            </a:extLst>
          </p:cNvPr>
          <p:cNvSpPr/>
          <p:nvPr/>
        </p:nvSpPr>
        <p:spPr>
          <a:xfrm>
            <a:off x="5178669" y="807745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RNA y EGM96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98EEDA0-A8AC-4CAB-908E-B3EA89E71C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7171" y="1114551"/>
            <a:ext cx="3818374" cy="5599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075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BD76D49-B4E5-4BCA-BC7C-DADEAE536B82}"/>
              </a:ext>
            </a:extLst>
          </p:cNvPr>
          <p:cNvSpPr/>
          <p:nvPr/>
        </p:nvSpPr>
        <p:spPr>
          <a:xfrm>
            <a:off x="655236" y="824956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MCC y EGM08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61986F-63EF-40BD-A457-C54840CE2B87}"/>
              </a:ext>
            </a:extLst>
          </p:cNvPr>
          <p:cNvSpPr/>
          <p:nvPr/>
        </p:nvSpPr>
        <p:spPr>
          <a:xfrm>
            <a:off x="5178669" y="807745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RNA y EGM08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975777-EB88-451E-87B3-51E50491C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609" y="1114551"/>
            <a:ext cx="3818374" cy="559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D9DC45-54B5-49A3-96AE-BC59FBDA4A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3403" y="1114551"/>
            <a:ext cx="3818373" cy="5599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75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7" y="0"/>
            <a:ext cx="7886700" cy="937382"/>
          </a:xfrm>
        </p:spPr>
        <p:txBody>
          <a:bodyPr>
            <a:normAutofit/>
          </a:bodyPr>
          <a:lstStyle/>
          <a:p>
            <a:r>
              <a:rPr lang="es-EC" b="1" dirty="0"/>
              <a:t>7. Resultados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BD76D49-B4E5-4BCA-BC7C-DADEAE536B82}"/>
              </a:ext>
            </a:extLst>
          </p:cNvPr>
          <p:cNvSpPr/>
          <p:nvPr/>
        </p:nvSpPr>
        <p:spPr>
          <a:xfrm>
            <a:off x="655236" y="824956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MCC y IGM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61986F-63EF-40BD-A457-C54840CE2B87}"/>
              </a:ext>
            </a:extLst>
          </p:cNvPr>
          <p:cNvSpPr/>
          <p:nvPr/>
        </p:nvSpPr>
        <p:spPr>
          <a:xfrm>
            <a:off x="5178669" y="807745"/>
            <a:ext cx="3185326" cy="3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entre RNA y IGM</a:t>
            </a:r>
            <a:endParaRPr lang="es-EC" sz="1400" dirty="0">
              <a:solidFill>
                <a:schemeClr val="tx1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FCE75C-8413-4ABE-B227-312B431643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5236" y="1132678"/>
            <a:ext cx="3694822" cy="5525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B6467D-094F-44B6-B120-4B67F7EA37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38322" y="1132678"/>
            <a:ext cx="3764140" cy="5525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86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2. Justificación e importancia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1430D9-2DCC-47B9-88F4-64E637C04A18}"/>
              </a:ext>
            </a:extLst>
          </p:cNvPr>
          <p:cNvSpPr/>
          <p:nvPr/>
        </p:nvSpPr>
        <p:spPr>
          <a:xfrm>
            <a:off x="3978304" y="2322402"/>
            <a:ext cx="1187394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>
                <a:solidFill>
                  <a:schemeClr val="tx1"/>
                </a:solidFill>
                <a:latin typeface="Bell MT" panose="02020503060305020303" pitchFamily="18" charset="0"/>
              </a:rPr>
              <a:t>H = </a:t>
            </a:r>
            <a:r>
              <a:rPr lang="es-EC" sz="1600" i="1" dirty="0" err="1">
                <a:solidFill>
                  <a:schemeClr val="tx1"/>
                </a:solidFill>
                <a:latin typeface="Bell MT" panose="02020503060305020303" pitchFamily="18" charset="0"/>
              </a:rPr>
              <a:t>Hn</a:t>
            </a:r>
            <a:endParaRPr lang="es-EC" sz="1600" i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EE553D-B678-4A0F-A68F-47F8537D67EA}"/>
              </a:ext>
            </a:extLst>
          </p:cNvPr>
          <p:cNvSpPr/>
          <p:nvPr/>
        </p:nvSpPr>
        <p:spPr>
          <a:xfrm>
            <a:off x="3695019" y="1455137"/>
            <a:ext cx="1963556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Presente estudio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2A676-ACB0-4A51-88C0-E0914BDA3EFF}"/>
              </a:ext>
            </a:extLst>
          </p:cNvPr>
          <p:cNvSpPr/>
          <p:nvPr/>
        </p:nvSpPr>
        <p:spPr>
          <a:xfrm>
            <a:off x="570873" y="1499765"/>
            <a:ext cx="1585093" cy="45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Nuevas técnicas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7085DDB-0816-4AD3-9DE7-811110405274}"/>
              </a:ext>
            </a:extLst>
          </p:cNvPr>
          <p:cNvSpPr/>
          <p:nvPr/>
        </p:nvSpPr>
        <p:spPr>
          <a:xfrm>
            <a:off x="161531" y="4117363"/>
            <a:ext cx="2348331" cy="8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Se ajusta al nivel medio del mar en una época específica.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DABB52-8569-4D22-AB32-590CEB50D884}"/>
              </a:ext>
            </a:extLst>
          </p:cNvPr>
          <p:cNvSpPr/>
          <p:nvPr/>
        </p:nvSpPr>
        <p:spPr>
          <a:xfrm>
            <a:off x="775783" y="2128392"/>
            <a:ext cx="1001538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Geoide</a:t>
            </a:r>
          </a:p>
        </p:txBody>
      </p:sp>
      <p:pic>
        <p:nvPicPr>
          <p:cNvPr id="1026" name="Picture 2" descr="La verdadera forma de la Tierra. El geoide ~ De Topografía">
            <a:extLst>
              <a:ext uri="{FF2B5EF4-FFF2-40B4-BE49-F238E27FC236}">
                <a16:creationId xmlns:a16="http://schemas.microsoft.com/office/drawing/2014/main" id="{9BB9BD72-4038-4A8D-89BA-5944DEE1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" y="2556628"/>
            <a:ext cx="1051891" cy="10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9180B4B-EB1B-485A-B9AA-C30AC3E9F477}"/>
              </a:ext>
            </a:extLst>
          </p:cNvPr>
          <p:cNvSpPr/>
          <p:nvPr/>
        </p:nvSpPr>
        <p:spPr>
          <a:xfrm>
            <a:off x="300240" y="5226459"/>
            <a:ext cx="2241041" cy="109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Desviaciones entre ambas superficies son mínimas (Mather,1978) 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D5A5FB8A-672B-43B8-9750-3640225C9CD6}"/>
              </a:ext>
            </a:extLst>
          </p:cNvPr>
          <p:cNvSpPr/>
          <p:nvPr/>
        </p:nvSpPr>
        <p:spPr>
          <a:xfrm rot="5400000">
            <a:off x="1102944" y="3770952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C3258E3-C2BF-43FF-8E9C-69E3FC1C0AD9}"/>
              </a:ext>
            </a:extLst>
          </p:cNvPr>
          <p:cNvSpPr/>
          <p:nvPr/>
        </p:nvSpPr>
        <p:spPr>
          <a:xfrm rot="5400000">
            <a:off x="1102944" y="5040419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A094A8F9-A8DE-444C-A68E-F01132EBFC7E}"/>
              </a:ext>
            </a:extLst>
          </p:cNvPr>
          <p:cNvSpPr/>
          <p:nvPr/>
        </p:nvSpPr>
        <p:spPr>
          <a:xfrm rot="5400000">
            <a:off x="4393063" y="1957484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9CB013A-D088-4C3C-8B92-528112E1E3A4}"/>
              </a:ext>
            </a:extLst>
          </p:cNvPr>
          <p:cNvSpPr/>
          <p:nvPr/>
        </p:nvSpPr>
        <p:spPr>
          <a:xfrm>
            <a:off x="3695019" y="3189667"/>
            <a:ext cx="1715948" cy="45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 err="1">
                <a:solidFill>
                  <a:schemeClr val="tx1"/>
                </a:solidFill>
                <a:latin typeface="Bell MT" panose="02020503060305020303" pitchFamily="18" charset="0"/>
              </a:rPr>
              <a:t>Hn</a:t>
            </a:r>
            <a:r>
              <a:rPr lang="es-EC" sz="1600" i="1" dirty="0">
                <a:solidFill>
                  <a:schemeClr val="tx1"/>
                </a:solidFill>
                <a:latin typeface="Bell MT" panose="02020503060305020303" pitchFamily="18" charset="0"/>
              </a:rPr>
              <a:t> = H = h - 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103724A-59E0-4FE2-89DD-B95CCF1BAB36}"/>
              </a:ext>
            </a:extLst>
          </p:cNvPr>
          <p:cNvSpPr/>
          <p:nvPr/>
        </p:nvSpPr>
        <p:spPr>
          <a:xfrm>
            <a:off x="6551794" y="2082588"/>
            <a:ext cx="1963556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Alturas elipsoidales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3DA36F0-BA68-489C-86D4-5E8F316CEE8F}"/>
              </a:ext>
            </a:extLst>
          </p:cNvPr>
          <p:cNvSpPr/>
          <p:nvPr/>
        </p:nvSpPr>
        <p:spPr>
          <a:xfrm>
            <a:off x="6404493" y="1455137"/>
            <a:ext cx="2258158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Modelo predictivo de </a:t>
            </a:r>
            <a:r>
              <a:rPr lang="es-EC" sz="1600" i="1" dirty="0">
                <a:solidFill>
                  <a:schemeClr val="tx1"/>
                </a:solidFill>
                <a:latin typeface="Bell MT" panose="02020503060305020303" pitchFamily="18" charset="0"/>
              </a:rPr>
              <a:t>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F9DFFAB-D441-4C6A-A4AB-D2EF5C1BD47B}"/>
              </a:ext>
            </a:extLst>
          </p:cNvPr>
          <p:cNvSpPr/>
          <p:nvPr/>
        </p:nvSpPr>
        <p:spPr>
          <a:xfrm>
            <a:off x="6517711" y="1759078"/>
            <a:ext cx="1963556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+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B31DB76-5739-4081-BDF3-6DD0B2A3F855}"/>
              </a:ext>
            </a:extLst>
          </p:cNvPr>
          <p:cNvSpPr/>
          <p:nvPr/>
        </p:nvSpPr>
        <p:spPr>
          <a:xfrm>
            <a:off x="6551794" y="3027142"/>
            <a:ext cx="1963556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Componente vertical referida al geoide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5601D5C6-E78C-4DB8-9C17-154161D1C36A}"/>
              </a:ext>
            </a:extLst>
          </p:cNvPr>
          <p:cNvSpPr/>
          <p:nvPr/>
        </p:nvSpPr>
        <p:spPr>
          <a:xfrm rot="5400000">
            <a:off x="7354636" y="2578364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A714FD3-D3BA-4FF7-9829-F5637C2C7E45}"/>
              </a:ext>
            </a:extLst>
          </p:cNvPr>
          <p:cNvSpPr/>
          <p:nvPr/>
        </p:nvSpPr>
        <p:spPr>
          <a:xfrm>
            <a:off x="7266087" y="4329146"/>
            <a:ext cx="1047347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EGM96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EGM08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4D9E235-A08C-4D8E-A54B-A26381BB2646}"/>
              </a:ext>
            </a:extLst>
          </p:cNvPr>
          <p:cNvSpPr/>
          <p:nvPr/>
        </p:nvSpPr>
        <p:spPr>
          <a:xfrm>
            <a:off x="7266087" y="5291898"/>
            <a:ext cx="1047347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Error </a:t>
            </a:r>
            <a:r>
              <a:rPr lang="es-EC" sz="1600" dirty="0">
                <a:solidFill>
                  <a:srgbClr val="FF0000"/>
                </a:solidFill>
                <a:latin typeface="Bell MT" panose="02020503060305020303" pitchFamily="18" charset="0"/>
              </a:rPr>
              <a:t>3m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DE36229-C723-4ABE-912F-DCE22AEFAB9A}"/>
              </a:ext>
            </a:extLst>
          </p:cNvPr>
          <p:cNvSpPr/>
          <p:nvPr/>
        </p:nvSpPr>
        <p:spPr>
          <a:xfrm>
            <a:off x="6732606" y="3762034"/>
            <a:ext cx="2253052" cy="45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Modelos geopotenciales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A0BB79A-0CE0-4DDA-A4BD-339EAE64507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82" y="4047951"/>
            <a:ext cx="3710989" cy="2052141"/>
          </a:xfrm>
          <a:prstGeom prst="rect">
            <a:avLst/>
          </a:prstGeom>
        </p:spPr>
      </p:pic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30E38B9B-45C0-4E25-BA7F-C2D56CD06766}"/>
              </a:ext>
            </a:extLst>
          </p:cNvPr>
          <p:cNvSpPr/>
          <p:nvPr/>
        </p:nvSpPr>
        <p:spPr>
          <a:xfrm rot="5400000">
            <a:off x="7563597" y="4975649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D343E8B4-551A-41B3-A53F-5889E89F5E1F}"/>
              </a:ext>
            </a:extLst>
          </p:cNvPr>
          <p:cNvCxnSpPr>
            <a:cxnSpLocks/>
            <a:stCxn id="33" idx="1"/>
            <a:endCxn id="31" idx="1"/>
          </p:cNvCxnSpPr>
          <p:nvPr/>
        </p:nvCxnSpPr>
        <p:spPr>
          <a:xfrm rot="10800000" flipH="1" flipV="1">
            <a:off x="6732605" y="3989894"/>
            <a:ext cx="533481" cy="567112"/>
          </a:xfrm>
          <a:prstGeom prst="bentConnector3">
            <a:avLst>
              <a:gd name="adj1" fmla="val -279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4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8. Conclusiones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422032" y="1455137"/>
            <a:ext cx="8093318" cy="4424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Se generó un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de predicción de la variable ondulación </a:t>
            </a:r>
            <a:r>
              <a:rPr lang="es-EC" sz="16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aplicando el método de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Mínimos Cuadrados Colocación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con 298 puntos muestreados en la zona de estudio presentando los siguientes estadísticos: error máximo de 24 centímetros,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RMSE de 8,6 centímetros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, error medio de 2,6 centímetros y desviación estándar de 8,3 centímetros.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Se generó un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modelo de predicción de la variable ondulación </a:t>
            </a:r>
            <a:r>
              <a:rPr lang="es-EC" sz="16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aplicando el método de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Redes Neuronales Artificiales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con 298 puntos muestreados en la zona de estudio presentando los siguientes estadísticos: error máximo de 27 centímetros,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RMSE de 7,3 centímetros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, error medio de -0,5 centímetros y desviación estándar de 7,4 centímetros.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La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validación de los modelos predictivos de ondulación </a:t>
            </a:r>
            <a:r>
              <a:rPr lang="es-EC" sz="16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generados con Mínimos Cuadrados Colocación y con Redes Neuronales Artificiales se realizó mediante la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comparación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de la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ondulación </a:t>
            </a:r>
            <a:r>
              <a:rPr lang="es-EC" sz="16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calculada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y la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ondulación </a:t>
            </a:r>
            <a:r>
              <a:rPr lang="es-EC" sz="16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 observada 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de 34 puntos que no fueron incluidos en la generación de los modelos, demostrando que ambos modelos son </a:t>
            </a:r>
            <a:r>
              <a:rPr lang="es-EC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adecuados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para la predicción de la variable ondulación </a:t>
            </a:r>
            <a:r>
              <a:rPr lang="es-EC" sz="16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en la zona rural del cantón Guayaquil obteniendo precisiones similares (8,6 y 7,3 centímetros).</a:t>
            </a:r>
          </a:p>
        </p:txBody>
      </p:sp>
    </p:spTree>
    <p:extLst>
      <p:ext uri="{BB962C8B-B14F-4D97-AF65-F5344CB8AC3E}">
        <p14:creationId xmlns:p14="http://schemas.microsoft.com/office/powerpoint/2010/main" val="159900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9. Recomendaciones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6ABA80-978D-4A04-9E41-8716D99ABC5B}"/>
              </a:ext>
            </a:extLst>
          </p:cNvPr>
          <p:cNvSpPr/>
          <p:nvPr/>
        </p:nvSpPr>
        <p:spPr>
          <a:xfrm>
            <a:off x="422032" y="1455137"/>
            <a:ext cx="8093318" cy="403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Los modelos de predicción generados en el presente trabajo garantizan valores de ondulación </a:t>
            </a:r>
            <a:r>
              <a:rPr lang="es-EC" sz="16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 de puntos que se encuentren dentro de la zona de estudio y con el margen de error presentados para cada uno de los métodos.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Dentro del método de Mínimos Cuadrados Colocación se recomienda una elección cuidadosa del valor de amplitud creciente (h), debido a que puede afectar la función covarianza empírica, la cual es un factor importante en la aplicación del método.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Dentro del método de Redes Neuronales Artificiales se recomienda el uso del proceso de prueba-error para obtener un aprendizaje óptimo de la red, es decir, que sus parámetros logren que la minimización de los errores sea la mejor.</a:t>
            </a:r>
          </a:p>
        </p:txBody>
      </p:sp>
    </p:spTree>
    <p:extLst>
      <p:ext uri="{BB962C8B-B14F-4D97-AF65-F5344CB8AC3E}">
        <p14:creationId xmlns:p14="http://schemas.microsoft.com/office/powerpoint/2010/main" val="3393377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1D991-4242-4649-8B29-19D8EDBD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44" y="2470187"/>
            <a:ext cx="7772400" cy="937686"/>
          </a:xfrm>
        </p:spPr>
        <p:txBody>
          <a:bodyPr>
            <a:noAutofit/>
          </a:bodyPr>
          <a:lstStyle/>
          <a:p>
            <a:r>
              <a:rPr lang="es-EC" sz="2000" b="1" dirty="0">
                <a:latin typeface="Bell MT" panose="02020503060305020303" pitchFamily="18" charset="0"/>
              </a:rPr>
              <a:t>“Comparación de Modelos Predictivos de Ondulación </a:t>
            </a:r>
            <a:r>
              <a:rPr lang="es-EC" sz="2000" b="1" dirty="0" err="1">
                <a:latin typeface="Bell MT" panose="02020503060305020303" pitchFamily="18" charset="0"/>
              </a:rPr>
              <a:t>Geoidal</a:t>
            </a:r>
            <a:r>
              <a:rPr lang="es-EC" sz="2000" b="1" dirty="0">
                <a:latin typeface="Bell MT" panose="02020503060305020303" pitchFamily="18" charset="0"/>
              </a:rPr>
              <a:t> Mediante Métodos de Mínimos Cuadrados Colocación y Redes Neuronales, en la Zona Rural del Cantón Guayaquil”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1A7E4-8120-2648-81AD-E36F5529A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698" y="3684233"/>
            <a:ext cx="6356413" cy="21040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C" sz="1800" b="1" dirty="0">
                <a:latin typeface="Bell MT" panose="02020503060305020303" pitchFamily="18" charset="0"/>
              </a:rPr>
              <a:t>Director del proyecto: </a:t>
            </a:r>
            <a:r>
              <a:rPr lang="es-EC" sz="1800" dirty="0">
                <a:latin typeface="Bell MT" panose="02020503060305020303" pitchFamily="18" charset="0"/>
              </a:rPr>
              <a:t>Ing. César Alberto Leiva González, </a:t>
            </a:r>
            <a:r>
              <a:rPr lang="es-EC" sz="1800" dirty="0" err="1">
                <a:latin typeface="Bell MT" panose="02020503060305020303" pitchFamily="18" charset="0"/>
              </a:rPr>
              <a:t>Msc</a:t>
            </a:r>
            <a:r>
              <a:rPr lang="es-EC" sz="1800" dirty="0">
                <a:latin typeface="Bell MT" panose="02020503060305020303" pitchFamily="18" charset="0"/>
              </a:rPr>
              <a:t>.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Docente evaluador: </a:t>
            </a:r>
            <a:r>
              <a:rPr lang="es-EC" sz="1800" dirty="0">
                <a:latin typeface="Bell MT" panose="02020503060305020303" pitchFamily="18" charset="0"/>
              </a:rPr>
              <a:t>Ing. Izar Sinde González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Director de carrera: </a:t>
            </a:r>
            <a:r>
              <a:rPr lang="es-EC" sz="1800" dirty="0">
                <a:latin typeface="Bell MT" panose="02020503060305020303" pitchFamily="18" charset="0"/>
              </a:rPr>
              <a:t>Ing. Alexander Alfredo Robayo Nieto, </a:t>
            </a:r>
            <a:r>
              <a:rPr lang="es-EC" sz="1800" dirty="0" err="1">
                <a:latin typeface="Bell MT" panose="02020503060305020303" pitchFamily="18" charset="0"/>
              </a:rPr>
              <a:t>Msc</a:t>
            </a:r>
            <a:r>
              <a:rPr lang="es-EC" sz="1800" dirty="0">
                <a:latin typeface="Bell MT" panose="02020503060305020303" pitchFamily="18" charset="0"/>
              </a:rPr>
              <a:t>.</a:t>
            </a:r>
          </a:p>
          <a:p>
            <a:pPr algn="l"/>
            <a:r>
              <a:rPr lang="es-EC" sz="1800" b="1" dirty="0">
                <a:latin typeface="Bell MT" panose="02020503060305020303" pitchFamily="18" charset="0"/>
              </a:rPr>
              <a:t>Secretaria académica: </a:t>
            </a:r>
            <a:r>
              <a:rPr lang="es-EC" sz="1800" dirty="0">
                <a:latin typeface="Bell MT" panose="02020503060305020303" pitchFamily="18" charset="0"/>
              </a:rPr>
              <a:t>Abg. Michelle Katherine Benavides Guzmán</a:t>
            </a:r>
          </a:p>
          <a:p>
            <a:pPr algn="l"/>
            <a:endParaRPr lang="es-EC" sz="1800" dirty="0">
              <a:latin typeface="Bell MT" panose="02020503060305020303" pitchFamily="18" charset="0"/>
            </a:endParaRPr>
          </a:p>
          <a:p>
            <a:r>
              <a:rPr lang="es-EC" sz="1800" dirty="0">
                <a:latin typeface="Bell MT" panose="02020503060305020303" pitchFamily="18" charset="0"/>
              </a:rPr>
              <a:t>Abril 2021</a:t>
            </a:r>
          </a:p>
          <a:p>
            <a:endParaRPr lang="es-EC" sz="1800" dirty="0">
              <a:latin typeface="Bell MT" panose="020205030603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"/>
          <a:stretch/>
        </p:blipFill>
        <p:spPr>
          <a:xfrm>
            <a:off x="8001000" y="183386"/>
            <a:ext cx="759124" cy="744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04" y="279588"/>
            <a:ext cx="815196" cy="74696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3F6A2C4-2924-4E8C-82FB-6A27867A99C2}"/>
              </a:ext>
            </a:extLst>
          </p:cNvPr>
          <p:cNvSpPr txBox="1">
            <a:spLocks/>
          </p:cNvSpPr>
          <p:nvPr/>
        </p:nvSpPr>
        <p:spPr>
          <a:xfrm>
            <a:off x="900344" y="819458"/>
            <a:ext cx="7772400" cy="1086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DEPARTAMENTO DE CIENCIAS DE LA TIERRA Y DE LA CONSTRUCCIÓN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latin typeface="Bell MT" panose="02020503060305020303" pitchFamily="18" charset="0"/>
              </a:rPr>
              <a:t>CARRERA DE INGENIERÍA GEOGRÁFICA Y DEL MEDIO AMBIENTE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C516E09-FEAA-4176-BD2B-A610593D776F}"/>
              </a:ext>
            </a:extLst>
          </p:cNvPr>
          <p:cNvSpPr txBox="1">
            <a:spLocks/>
          </p:cNvSpPr>
          <p:nvPr/>
        </p:nvSpPr>
        <p:spPr>
          <a:xfrm>
            <a:off x="1998954" y="2050156"/>
            <a:ext cx="5440533" cy="39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>
                <a:latin typeface="Bell MT" panose="02020503060305020303" pitchFamily="18" charset="0"/>
              </a:rPr>
              <a:t>Autora:</a:t>
            </a:r>
            <a:r>
              <a:rPr lang="es-EC" sz="1800" dirty="0">
                <a:latin typeface="Bell MT" panose="02020503060305020303" pitchFamily="18" charset="0"/>
              </a:rPr>
              <a:t> Karla Vanessa Ballesteros Salazar</a:t>
            </a:r>
          </a:p>
          <a:p>
            <a:endParaRPr lang="es-EC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3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3. Objetivos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C4C2489-9C3D-4ADC-9861-FEB5857F12DF}"/>
              </a:ext>
            </a:extLst>
          </p:cNvPr>
          <p:cNvSpPr/>
          <p:nvPr/>
        </p:nvSpPr>
        <p:spPr>
          <a:xfrm>
            <a:off x="775782" y="1455136"/>
            <a:ext cx="7602905" cy="434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Objetivo general</a:t>
            </a:r>
          </a:p>
          <a:p>
            <a:pPr algn="just"/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Comparar modelos predictivos de ondulación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 generados mediante métodos de Mínimos Cuadrados Colocación y Redes Neuronales Artificiales para la obtención de alturas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ortométricas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 en cualquier punto de la zona rural del cantón Guayaquil.</a:t>
            </a:r>
          </a:p>
          <a:p>
            <a:pPr algn="just"/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algn="just"/>
            <a:r>
              <a:rPr lang="es-EC" b="1" dirty="0">
                <a:solidFill>
                  <a:schemeClr val="tx1"/>
                </a:solidFill>
                <a:latin typeface="Bell MT" panose="02020503060305020303" pitchFamily="18" charset="0"/>
              </a:rPr>
              <a:t>Objetivos Específicos</a:t>
            </a:r>
          </a:p>
          <a:p>
            <a:pPr algn="just">
              <a:spcAft>
                <a:spcPts val="1200"/>
              </a:spcAft>
            </a:pP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• Generar un modelo predictivo de ondulación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 mediante mínimos cuadrados colocación para la obtención de alturas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ortométricas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• Generar un modelo predictivo de ondulación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 mediante redes neuronales para la obtención de alturas </a:t>
            </a:r>
            <a:r>
              <a:rPr lang="es-EC" dirty="0" err="1">
                <a:solidFill>
                  <a:schemeClr val="tx1"/>
                </a:solidFill>
                <a:latin typeface="Bell MT" panose="02020503060305020303" pitchFamily="18" charset="0"/>
              </a:rPr>
              <a:t>ortométricas</a:t>
            </a: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s-EC" dirty="0">
                <a:solidFill>
                  <a:schemeClr val="tx1"/>
                </a:solidFill>
                <a:latin typeface="Bell MT" panose="02020503060305020303" pitchFamily="18" charset="0"/>
              </a:rPr>
              <a:t>• Validar los modelos predictivos de ambos métodos mediante una muestra de puntos que no fueron incluidos en la generación de los modelos para la obtención de modelos precisos y creíbles.</a:t>
            </a:r>
          </a:p>
        </p:txBody>
      </p:sp>
    </p:spTree>
    <p:extLst>
      <p:ext uri="{BB962C8B-B14F-4D97-AF65-F5344CB8AC3E}">
        <p14:creationId xmlns:p14="http://schemas.microsoft.com/office/powerpoint/2010/main" val="2577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381F2A-D739-4587-955F-612FA4B013B4}"/>
              </a:ext>
            </a:extLst>
          </p:cNvPr>
          <p:cNvSpPr/>
          <p:nvPr/>
        </p:nvSpPr>
        <p:spPr>
          <a:xfrm>
            <a:off x="770547" y="1150379"/>
            <a:ext cx="7602905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4.1. Sistema de referencia vertical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43FE8D-D329-40AF-A574-AF2E020ADEBF}"/>
              </a:ext>
            </a:extLst>
          </p:cNvPr>
          <p:cNvSpPr/>
          <p:nvPr/>
        </p:nvSpPr>
        <p:spPr>
          <a:xfrm>
            <a:off x="466028" y="1543076"/>
            <a:ext cx="3682184" cy="138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Alturas niveladas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Nivelación geométrica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Métodos ópticos de medición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Diferencias de nivel varía con el campo de gravedad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A8DB32-34BD-4D6C-9018-1C8506F6BA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028" y="2840555"/>
            <a:ext cx="3356941" cy="15257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505B10-FCE5-4842-861D-F67FC7495DB5}"/>
              </a:ext>
            </a:extLst>
          </p:cNvPr>
          <p:cNvSpPr/>
          <p:nvPr/>
        </p:nvSpPr>
        <p:spPr>
          <a:xfrm>
            <a:off x="5321033" y="1989500"/>
            <a:ext cx="3682184" cy="138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Alturas elipsoidales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Superficie topográfica - elipsoide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Línea perpendicular al elipsoide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Posicionamiento satelital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No considera el campo de gravedad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6D5045-0DB4-4189-B1A5-1F795F9AA0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48" y="3283666"/>
            <a:ext cx="2324365" cy="1525758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7486846-EE15-4EBF-A27A-1B1C4C32AA4D}"/>
              </a:ext>
            </a:extLst>
          </p:cNvPr>
          <p:cNvSpPr/>
          <p:nvPr/>
        </p:nvSpPr>
        <p:spPr>
          <a:xfrm>
            <a:off x="3606793" y="4702562"/>
            <a:ext cx="4612868" cy="138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Alturas </a:t>
            </a:r>
            <a:r>
              <a:rPr lang="es-EC" sz="1600" b="1" dirty="0" err="1">
                <a:solidFill>
                  <a:srgbClr val="0070C0"/>
                </a:solidFill>
                <a:latin typeface="Bell MT" panose="02020503060305020303" pitchFamily="18" charset="0"/>
              </a:rPr>
              <a:t>ortométricas</a:t>
            </a:r>
            <a:endParaRPr lang="es-EC" sz="16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Superficie topográfica - geoide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Línea de plomada (curva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tang</a:t>
            </a: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 a la dirección de gravedad)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Dirección de la gravedad varía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Características de densidad local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EA93CB-9EB1-4737-86A7-2C7934F651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5" y="4702561"/>
            <a:ext cx="2684676" cy="1384497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2D307CE-B73E-42B1-BBE7-4C16425867D3}"/>
              </a:ext>
            </a:extLst>
          </p:cNvPr>
          <p:cNvSpPr/>
          <p:nvPr/>
        </p:nvSpPr>
        <p:spPr>
          <a:xfrm>
            <a:off x="5194984" y="1174829"/>
            <a:ext cx="3053533" cy="73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Superficie topográfica - referencia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Línea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Pasa por el punto</a:t>
            </a:r>
          </a:p>
        </p:txBody>
      </p:sp>
    </p:spTree>
    <p:extLst>
      <p:ext uri="{BB962C8B-B14F-4D97-AF65-F5344CB8AC3E}">
        <p14:creationId xmlns:p14="http://schemas.microsoft.com/office/powerpoint/2010/main" val="21826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381F2A-D739-4587-955F-612FA4B013B4}"/>
              </a:ext>
            </a:extLst>
          </p:cNvPr>
          <p:cNvSpPr/>
          <p:nvPr/>
        </p:nvSpPr>
        <p:spPr>
          <a:xfrm>
            <a:off x="770547" y="1150379"/>
            <a:ext cx="7602905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4.1. Sistema de referencia vertical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43FE8D-D329-40AF-A574-AF2E020ADEBF}"/>
              </a:ext>
            </a:extLst>
          </p:cNvPr>
          <p:cNvSpPr/>
          <p:nvPr/>
        </p:nvSpPr>
        <p:spPr>
          <a:xfrm>
            <a:off x="466028" y="1543076"/>
            <a:ext cx="3682184" cy="89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Ondulación </a:t>
            </a:r>
            <a:r>
              <a:rPr lang="es-EC" sz="1600" b="1" dirty="0" err="1">
                <a:solidFill>
                  <a:srgbClr val="0070C0"/>
                </a:solidFill>
                <a:latin typeface="Bell MT" panose="02020503060305020303" pitchFamily="18" charset="0"/>
              </a:rPr>
              <a:t>geoidal</a:t>
            </a:r>
            <a:endParaRPr lang="es-EC" sz="16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Elipsoide - geoide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Exactitud de N depende del modelo </a:t>
            </a:r>
            <a:r>
              <a:rPr lang="es-EC" sz="1400" dirty="0" err="1">
                <a:solidFill>
                  <a:schemeClr val="tx1"/>
                </a:solidFill>
                <a:latin typeface="Bell MT" panose="02020503060305020303" pitchFamily="18" charset="0"/>
              </a:rPr>
              <a:t>geoidal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C7630C-3696-4C3B-95D4-95923030498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60" y="3095599"/>
            <a:ext cx="4135120" cy="22193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BB016ED-B5BB-4429-8AA9-C718E264D276}"/>
              </a:ext>
            </a:extLst>
          </p:cNvPr>
          <p:cNvSpPr/>
          <p:nvPr/>
        </p:nvSpPr>
        <p:spPr>
          <a:xfrm>
            <a:off x="1010749" y="2461797"/>
            <a:ext cx="2098268" cy="377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>
                <a:solidFill>
                  <a:schemeClr val="tx1"/>
                </a:solidFill>
                <a:latin typeface="Bell MT" panose="02020503060305020303" pitchFamily="18" charset="0"/>
              </a:rPr>
              <a:t>N = h - H</a:t>
            </a:r>
            <a:endParaRPr lang="es-EC" sz="1400" i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34BED7A-D99A-4AEE-BF96-BAF51A001633}"/>
              </a:ext>
            </a:extLst>
          </p:cNvPr>
          <p:cNvSpPr/>
          <p:nvPr/>
        </p:nvSpPr>
        <p:spPr>
          <a:xfrm>
            <a:off x="4148212" y="5707621"/>
            <a:ext cx="2098268" cy="377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 err="1">
                <a:solidFill>
                  <a:schemeClr val="tx1"/>
                </a:solidFill>
                <a:latin typeface="Bell MT" panose="02020503060305020303" pitchFamily="18" charset="0"/>
              </a:rPr>
              <a:t>Hn</a:t>
            </a:r>
            <a:r>
              <a:rPr lang="es-EC" sz="1600" i="1" dirty="0">
                <a:solidFill>
                  <a:schemeClr val="tx1"/>
                </a:solidFill>
                <a:latin typeface="Bell MT" panose="02020503060305020303" pitchFamily="18" charset="0"/>
              </a:rPr>
              <a:t> = h - N</a:t>
            </a:r>
            <a:endParaRPr lang="es-EC" sz="1400" i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BC431D-D988-4040-98C0-ABD16E3DC891}"/>
              </a:ext>
            </a:extLst>
          </p:cNvPr>
          <p:cNvSpPr/>
          <p:nvPr/>
        </p:nvSpPr>
        <p:spPr>
          <a:xfrm>
            <a:off x="2421251" y="5707621"/>
            <a:ext cx="1141979" cy="37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Práctica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2023C23A-94F2-4EF8-B919-BFB5E5025463}"/>
              </a:ext>
            </a:extLst>
          </p:cNvPr>
          <p:cNvSpPr/>
          <p:nvPr/>
        </p:nvSpPr>
        <p:spPr>
          <a:xfrm>
            <a:off x="3563230" y="5757583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172E3DE-5ED3-481D-B6C3-3265A7507F66}"/>
              </a:ext>
            </a:extLst>
          </p:cNvPr>
          <p:cNvSpPr/>
          <p:nvPr/>
        </p:nvSpPr>
        <p:spPr>
          <a:xfrm>
            <a:off x="4925252" y="1926712"/>
            <a:ext cx="3682184" cy="53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Método geométrico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7ABA6E-FA17-488A-B940-19706749A109}"/>
              </a:ext>
            </a:extLst>
          </p:cNvPr>
          <p:cNvSpPr/>
          <p:nvPr/>
        </p:nvSpPr>
        <p:spPr>
          <a:xfrm>
            <a:off x="5108132" y="2283292"/>
            <a:ext cx="2700844" cy="111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Utilización de satélites artificiales</a:t>
            </a:r>
          </a:p>
          <a:p>
            <a:pPr algn="ctr"/>
            <a:r>
              <a:rPr lang="es-EC" b="1" dirty="0">
                <a:solidFill>
                  <a:schemeClr val="accent1"/>
                </a:solidFill>
                <a:latin typeface="Bell MT" panose="02020503060305020303" pitchFamily="18" charset="0"/>
              </a:rPr>
              <a:t>+</a:t>
            </a:r>
          </a:p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Nivelación geométrica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0716E55-430F-40A8-A4E1-78691328E422}"/>
              </a:ext>
            </a:extLst>
          </p:cNvPr>
          <p:cNvSpPr/>
          <p:nvPr/>
        </p:nvSpPr>
        <p:spPr>
          <a:xfrm>
            <a:off x="5447926" y="3582685"/>
            <a:ext cx="2636836" cy="3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Método GPS/nivelación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2ECDB19-AC70-46B6-9A94-F6EE71E10157}"/>
              </a:ext>
            </a:extLst>
          </p:cNvPr>
          <p:cNvSpPr/>
          <p:nvPr/>
        </p:nvSpPr>
        <p:spPr>
          <a:xfrm>
            <a:off x="5447926" y="4196154"/>
            <a:ext cx="2636836" cy="3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superficie de 2° x 2°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6DADB46-EEA1-4DC1-99C4-E2EBBF7772E5}"/>
              </a:ext>
            </a:extLst>
          </p:cNvPr>
          <p:cNvSpPr/>
          <p:nvPr/>
        </p:nvSpPr>
        <p:spPr>
          <a:xfrm rot="5400000">
            <a:off x="6580493" y="4007006"/>
            <a:ext cx="283622" cy="200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A19B961-074D-4887-8752-71F0E821C323}"/>
              </a:ext>
            </a:extLst>
          </p:cNvPr>
          <p:cNvSpPr/>
          <p:nvPr/>
        </p:nvSpPr>
        <p:spPr>
          <a:xfrm>
            <a:off x="5504325" y="4899074"/>
            <a:ext cx="2636836" cy="3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y H          suficiente precisión.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BD2BB96-1C69-4E3F-8BA7-6670F1AB4384}"/>
              </a:ext>
            </a:extLst>
          </p:cNvPr>
          <p:cNvCxnSpPr/>
          <p:nvPr/>
        </p:nvCxnSpPr>
        <p:spPr>
          <a:xfrm>
            <a:off x="6246480" y="5097980"/>
            <a:ext cx="1968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7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381F2A-D739-4587-955F-612FA4B013B4}"/>
              </a:ext>
            </a:extLst>
          </p:cNvPr>
          <p:cNvSpPr/>
          <p:nvPr/>
        </p:nvSpPr>
        <p:spPr>
          <a:xfrm>
            <a:off x="770547" y="1150379"/>
            <a:ext cx="4467375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4.2. Mínimos Cuadrados Colocación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43FE8D-D329-40AF-A574-AF2E020ADEBF}"/>
              </a:ext>
            </a:extLst>
          </p:cNvPr>
          <p:cNvSpPr/>
          <p:nvPr/>
        </p:nvSpPr>
        <p:spPr>
          <a:xfrm>
            <a:off x="466027" y="1543075"/>
            <a:ext cx="4304755" cy="1947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Principio de Mínimos Cuadrados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Problemas de ajuste: abundancia de observaciones y errores desconocidos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Modelo matemático regular       varias posibilidades de soluciones aproximadas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Se desea la mejor solución        Criterio de mínimos cuadrados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DF0AC75-8881-414D-B56E-CD044A987DB4}"/>
              </a:ext>
            </a:extLst>
          </p:cNvPr>
          <p:cNvCxnSpPr/>
          <p:nvPr/>
        </p:nvCxnSpPr>
        <p:spPr>
          <a:xfrm>
            <a:off x="2912165" y="2544418"/>
            <a:ext cx="1968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69BB60A-E229-49E9-BEE1-B67105310D84}"/>
              </a:ext>
            </a:extLst>
          </p:cNvPr>
          <p:cNvCxnSpPr/>
          <p:nvPr/>
        </p:nvCxnSpPr>
        <p:spPr>
          <a:xfrm>
            <a:off x="2814703" y="2988366"/>
            <a:ext cx="1968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1022D94-E382-4701-9553-46D8D2617406}"/>
                  </a:ext>
                </a:extLst>
              </p:cNvPr>
              <p:cNvSpPr txBox="1"/>
              <p:nvPr/>
            </p:nvSpPr>
            <p:spPr>
              <a:xfrm>
                <a:off x="954196" y="3371967"/>
                <a:ext cx="2286000" cy="680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s-EC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s-EC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𝑛𝑖𝑚𝑜</m:t>
                          </m:r>
                        </m:e>
                      </m:nary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1022D94-E382-4701-9553-46D8D2617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" y="3371967"/>
                <a:ext cx="2286000" cy="680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D5133F44-C218-410B-95CD-0783928EB1F3}"/>
              </a:ext>
            </a:extLst>
          </p:cNvPr>
          <p:cNvSpPr/>
          <p:nvPr/>
        </p:nvSpPr>
        <p:spPr>
          <a:xfrm>
            <a:off x="628650" y="4264575"/>
            <a:ext cx="4304755" cy="1778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Modelo general de Mínimos Cuadrados Colocación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Caso general de mínimos cuadrados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Parámetros y errores de observación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Estima otras cantidades aleatorias en problemas geodésicos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851E587-EF20-49D1-8506-7B26BD3F16CB}"/>
              </a:ext>
            </a:extLst>
          </p:cNvPr>
          <p:cNvSpPr/>
          <p:nvPr/>
        </p:nvSpPr>
        <p:spPr>
          <a:xfrm>
            <a:off x="5509149" y="3569040"/>
            <a:ext cx="3380416" cy="1778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b="1" dirty="0">
                <a:solidFill>
                  <a:srgbClr val="0070C0"/>
                </a:solidFill>
                <a:latin typeface="Bell MT" panose="02020503060305020303" pitchFamily="18" charset="0"/>
              </a:rPr>
              <a:t>Funciones covarianza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Verdaderas son desconocidas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Se aproximan por funciones covarianza calculadas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Bell MT" panose="02020503060305020303" pitchFamily="18" charset="0"/>
              </a:rPr>
              <a:t>Propiedades requeridas (definidas positivas)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007C82-AA4A-402F-BAB9-70E03D825BC4}"/>
              </a:ext>
            </a:extLst>
          </p:cNvPr>
          <p:cNvSpPr/>
          <p:nvPr/>
        </p:nvSpPr>
        <p:spPr>
          <a:xfrm>
            <a:off x="3109017" y="3538241"/>
            <a:ext cx="1516266" cy="3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(Sevilla, 1987)</a:t>
            </a:r>
            <a:endParaRPr lang="es-EC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 descr="Para qué utilizamos las matemáticas? - BuscaTuClase">
            <a:extLst>
              <a:ext uri="{FF2B5EF4-FFF2-40B4-BE49-F238E27FC236}">
                <a16:creationId xmlns:a16="http://schemas.microsoft.com/office/drawing/2014/main" id="{4D2049AF-CEA0-4C39-B6DB-4F0A97A5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71" y="1686075"/>
            <a:ext cx="3425832" cy="168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8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381F2A-D739-4587-955F-612FA4B013B4}"/>
              </a:ext>
            </a:extLst>
          </p:cNvPr>
          <p:cNvSpPr/>
          <p:nvPr/>
        </p:nvSpPr>
        <p:spPr>
          <a:xfrm>
            <a:off x="770547" y="1150379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4.3. Machine </a:t>
            </a:r>
            <a:r>
              <a:rPr lang="es-EC" sz="20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Learning</a:t>
            </a:r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 (Aprendizaje automático)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43FE8D-D329-40AF-A574-AF2E020ADEBF}"/>
              </a:ext>
            </a:extLst>
          </p:cNvPr>
          <p:cNvSpPr/>
          <p:nvPr/>
        </p:nvSpPr>
        <p:spPr>
          <a:xfrm>
            <a:off x="770547" y="1692858"/>
            <a:ext cx="2585286" cy="31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Aprender de la experiencia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A0349B-32D2-4AC6-A9EF-02F273AFE98D}"/>
              </a:ext>
            </a:extLst>
          </p:cNvPr>
          <p:cNvSpPr/>
          <p:nvPr/>
        </p:nvSpPr>
        <p:spPr>
          <a:xfrm>
            <a:off x="3611171" y="2087011"/>
            <a:ext cx="1209534" cy="952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Recordar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Adaptar</a:t>
            </a:r>
          </a:p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Generalizar</a:t>
            </a:r>
          </a:p>
        </p:txBody>
      </p:sp>
      <p:pic>
        <p:nvPicPr>
          <p:cNvPr id="2052" name="Picture 4" descr="experiencias corporales – Córdoba Psicopedagogía – Neuropsicología.  Diagnóstico, tratamiento y cursos de capacitación profesional.">
            <a:extLst>
              <a:ext uri="{FF2B5EF4-FFF2-40B4-BE49-F238E27FC236}">
                <a16:creationId xmlns:a16="http://schemas.microsoft.com/office/drawing/2014/main" id="{DE1D7A57-0ECC-41B2-A7A7-758C4790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69" y="2008615"/>
            <a:ext cx="1754049" cy="15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F070EB2D-2892-41A8-91F0-F3D8F0011E09}"/>
              </a:ext>
            </a:extLst>
          </p:cNvPr>
          <p:cNvSpPr/>
          <p:nvPr/>
        </p:nvSpPr>
        <p:spPr>
          <a:xfrm>
            <a:off x="3072040" y="2444450"/>
            <a:ext cx="357872" cy="27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Bell MT" panose="02020503060305020303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BD58EC3-AB39-4A94-A6FF-4F5E2C8A8C59}"/>
              </a:ext>
            </a:extLst>
          </p:cNvPr>
          <p:cNvSpPr/>
          <p:nvPr/>
        </p:nvSpPr>
        <p:spPr>
          <a:xfrm>
            <a:off x="5383649" y="2145514"/>
            <a:ext cx="2367048" cy="875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Reconocer similitud entre diferentes situaciones</a:t>
            </a:r>
          </a:p>
        </p:txBody>
      </p: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90EC8102-309A-4D59-9F9B-0DFB665C436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820705" y="2583330"/>
            <a:ext cx="562944" cy="25391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2B607D-E1A0-417B-842C-30EB3B4A70E4}"/>
              </a:ext>
            </a:extLst>
          </p:cNvPr>
          <p:cNvSpPr/>
          <p:nvPr/>
        </p:nvSpPr>
        <p:spPr>
          <a:xfrm>
            <a:off x="3742973" y="3138015"/>
            <a:ext cx="4007724" cy="826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Hacer que las computadoras modifiquen o adapten sus acciones para que estas acciones se vuelvan más precisas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310ABA-873C-4780-BA7D-891FD420CD09}"/>
              </a:ext>
            </a:extLst>
          </p:cNvPr>
          <p:cNvSpPr/>
          <p:nvPr/>
        </p:nvSpPr>
        <p:spPr>
          <a:xfrm>
            <a:off x="770547" y="4202708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4.3.1.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81856FF-56E6-4924-AF9A-3FF1BC0885D2}"/>
              </a:ext>
            </a:extLst>
          </p:cNvPr>
          <p:cNvSpPr/>
          <p:nvPr/>
        </p:nvSpPr>
        <p:spPr>
          <a:xfrm>
            <a:off x="770547" y="4764643"/>
            <a:ext cx="2189546" cy="131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Clasificación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Identificación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Optimización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Predicción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F9AE026-634E-4A29-87FC-E08A538D2916}"/>
              </a:ext>
            </a:extLst>
          </p:cNvPr>
          <p:cNvSpPr/>
          <p:nvPr/>
        </p:nvSpPr>
        <p:spPr>
          <a:xfrm>
            <a:off x="2720037" y="4570490"/>
            <a:ext cx="1871916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Encontrar patrones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7207348-DCDA-4AF3-85E2-C21FC8D21B59}"/>
              </a:ext>
            </a:extLst>
          </p:cNvPr>
          <p:cNvSpPr/>
          <p:nvPr/>
        </p:nvSpPr>
        <p:spPr>
          <a:xfrm>
            <a:off x="3372963" y="5021639"/>
            <a:ext cx="1299621" cy="449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Inductiva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FB87F96-A1DD-407B-A855-65DE5B105E2A}"/>
              </a:ext>
            </a:extLst>
          </p:cNvPr>
          <p:cNvSpPr/>
          <p:nvPr/>
        </p:nvSpPr>
        <p:spPr>
          <a:xfrm>
            <a:off x="3912094" y="5378527"/>
            <a:ext cx="2507880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Algoritmos de aprendizaje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7BF3BED-57BB-404E-BDD8-97080205BC82}"/>
              </a:ext>
            </a:extLst>
          </p:cNvPr>
          <p:cNvSpPr/>
          <p:nvPr/>
        </p:nvSpPr>
        <p:spPr>
          <a:xfrm>
            <a:off x="4563197" y="5731561"/>
            <a:ext cx="1764195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Datos existentes</a:t>
            </a:r>
          </a:p>
        </p:txBody>
      </p:sp>
      <p:cxnSp>
        <p:nvCxnSpPr>
          <p:cNvPr id="32" name="Conector: curvado 31">
            <a:extLst>
              <a:ext uri="{FF2B5EF4-FFF2-40B4-BE49-F238E27FC236}">
                <a16:creationId xmlns:a16="http://schemas.microsoft.com/office/drawing/2014/main" id="{AE9A28D2-D2FD-4E02-88B7-2805D8A9E14F}"/>
              </a:ext>
            </a:extLst>
          </p:cNvPr>
          <p:cNvCxnSpPr>
            <a:cxnSpLocks/>
            <a:stCxn id="24" idx="1"/>
            <a:endCxn id="25" idx="1"/>
          </p:cNvCxnSpPr>
          <p:nvPr/>
        </p:nvCxnSpPr>
        <p:spPr>
          <a:xfrm rot="10800000" flipH="1" flipV="1">
            <a:off x="3912093" y="5629963"/>
            <a:ext cx="651103" cy="353034"/>
          </a:xfrm>
          <a:prstGeom prst="curvedConnector3">
            <a:avLst>
              <a:gd name="adj1" fmla="val -3511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09D89F7A-04FB-4A8B-B6A3-3E69A6292CB6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3372962" y="5246149"/>
            <a:ext cx="539131" cy="383813"/>
          </a:xfrm>
          <a:prstGeom prst="curvedConnector3">
            <a:avLst>
              <a:gd name="adj1" fmla="val -4240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31963D47-9642-4B68-9BAC-8074E8C751BB}"/>
              </a:ext>
            </a:extLst>
          </p:cNvPr>
          <p:cNvCxnSpPr>
            <a:cxnSpLocks/>
            <a:stCxn id="22" idx="1"/>
            <a:endCxn id="23" idx="1"/>
          </p:cNvCxnSpPr>
          <p:nvPr/>
        </p:nvCxnSpPr>
        <p:spPr>
          <a:xfrm rot="10800000" flipH="1" flipV="1">
            <a:off x="2720037" y="4821926"/>
            <a:ext cx="652926" cy="424224"/>
          </a:xfrm>
          <a:prstGeom prst="curvedConnector3">
            <a:avLst>
              <a:gd name="adj1" fmla="val -350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0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9BD4-25FF-2F4E-A4BD-D997BB73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0010"/>
          </a:xfrm>
        </p:spPr>
        <p:txBody>
          <a:bodyPr/>
          <a:lstStyle/>
          <a:p>
            <a:r>
              <a:rPr lang="es-EC" b="1" dirty="0"/>
              <a:t>4. Marco Teórico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310ABA-873C-4780-BA7D-891FD420CD09}"/>
              </a:ext>
            </a:extLst>
          </p:cNvPr>
          <p:cNvSpPr/>
          <p:nvPr/>
        </p:nvSpPr>
        <p:spPr>
          <a:xfrm>
            <a:off x="669585" y="1231370"/>
            <a:ext cx="6485018" cy="50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>
                <a:solidFill>
                  <a:schemeClr val="tx1"/>
                </a:solidFill>
                <a:latin typeface="Bell MT" panose="02020503060305020303" pitchFamily="18" charset="0"/>
              </a:rPr>
              <a:t>4.3.1. Redes Neuronales Artificiales</a:t>
            </a:r>
            <a:endParaRPr lang="es-EC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81856FF-56E6-4924-AF9A-3FF1BC0885D2}"/>
              </a:ext>
            </a:extLst>
          </p:cNvPr>
          <p:cNvSpPr/>
          <p:nvPr/>
        </p:nvSpPr>
        <p:spPr>
          <a:xfrm>
            <a:off x="1279006" y="1663481"/>
            <a:ext cx="2455520" cy="44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Neuronas interconectadas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7BF3BED-57BB-404E-BDD8-97080205BC82}"/>
              </a:ext>
            </a:extLst>
          </p:cNvPr>
          <p:cNvSpPr/>
          <p:nvPr/>
        </p:nvSpPr>
        <p:spPr>
          <a:xfrm>
            <a:off x="2201415" y="4963484"/>
            <a:ext cx="1277279" cy="801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Tratamiento a la información que recibe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DBAEE8C-AEBC-45D5-B8EB-E669FAFDCA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8843" y="2077718"/>
            <a:ext cx="4986058" cy="2390439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E30BB04C-76EB-412F-B7CF-8EDC5138BB7B}"/>
              </a:ext>
            </a:extLst>
          </p:cNvPr>
          <p:cNvSpPr/>
          <p:nvPr/>
        </p:nvSpPr>
        <p:spPr>
          <a:xfrm>
            <a:off x="496256" y="5125051"/>
            <a:ext cx="1277279" cy="34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Transferir información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469E6D8-CBC4-4D5A-ACC5-81E3587948A1}"/>
              </a:ext>
            </a:extLst>
          </p:cNvPr>
          <p:cNvSpPr/>
          <p:nvPr/>
        </p:nvSpPr>
        <p:spPr>
          <a:xfrm>
            <a:off x="3671133" y="4963484"/>
            <a:ext cx="1277279" cy="801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Bell MT" panose="02020503060305020303" pitchFamily="18" charset="0"/>
              </a:rPr>
              <a:t>Generar respuesta para cada entrada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08A8C27C-7D9E-43D2-ACA7-2619DACFB75F}"/>
              </a:ext>
            </a:extLst>
          </p:cNvPr>
          <p:cNvSpPr/>
          <p:nvPr/>
        </p:nvSpPr>
        <p:spPr>
          <a:xfrm rot="5400000">
            <a:off x="943191" y="4728420"/>
            <a:ext cx="349603" cy="28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3EEEFCA0-0D8E-42DA-A5DA-9D4F1DDD81E2}"/>
              </a:ext>
            </a:extLst>
          </p:cNvPr>
          <p:cNvSpPr/>
          <p:nvPr/>
        </p:nvSpPr>
        <p:spPr>
          <a:xfrm rot="5400000">
            <a:off x="2584746" y="4728419"/>
            <a:ext cx="349603" cy="28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C01D11A3-3849-4168-9E35-20DBBEE90B42}"/>
              </a:ext>
            </a:extLst>
          </p:cNvPr>
          <p:cNvSpPr/>
          <p:nvPr/>
        </p:nvSpPr>
        <p:spPr>
          <a:xfrm rot="5400000">
            <a:off x="4149756" y="4728419"/>
            <a:ext cx="349603" cy="28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F37B1CB-5E44-400E-B4E2-C1DB493FB24B}"/>
              </a:ext>
            </a:extLst>
          </p:cNvPr>
          <p:cNvSpPr/>
          <p:nvPr/>
        </p:nvSpPr>
        <p:spPr>
          <a:xfrm>
            <a:off x="669585" y="5915826"/>
            <a:ext cx="4079378" cy="34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Perceptrón multicapa</a:t>
            </a:r>
            <a:endParaRPr lang="es-EC" sz="16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4177DADF-6944-488B-825B-6E983B7903DD}"/>
              </a:ext>
            </a:extLst>
          </p:cNvPr>
          <p:cNvSpPr/>
          <p:nvPr/>
        </p:nvSpPr>
        <p:spPr>
          <a:xfrm rot="16200000">
            <a:off x="2676816" y="3773754"/>
            <a:ext cx="134840" cy="41493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10FC179-428E-4894-87A9-1AD72BABE71A}"/>
              </a:ext>
            </a:extLst>
          </p:cNvPr>
          <p:cNvSpPr/>
          <p:nvPr/>
        </p:nvSpPr>
        <p:spPr>
          <a:xfrm>
            <a:off x="5467282" y="1630606"/>
            <a:ext cx="3456512" cy="37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s-EC" sz="1600" dirty="0">
                <a:solidFill>
                  <a:schemeClr val="accent1"/>
                </a:solidFill>
                <a:latin typeface="Bell MT" panose="02020503060305020303" pitchFamily="18" charset="0"/>
              </a:rPr>
              <a:t>Perceptrón Multicapa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Información se transfiere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Cada conexión definida por la asociación de peso sináptico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Cada neurona afectada por un umbral (</a:t>
            </a:r>
            <a:r>
              <a:rPr lang="es-EC" sz="1600" dirty="0" err="1">
                <a:solidFill>
                  <a:schemeClr val="tx1"/>
                </a:solidFill>
                <a:latin typeface="Bell MT" panose="02020503060305020303" pitchFamily="18" charset="0"/>
              </a:rPr>
              <a:t>bias</a:t>
            </a:r>
            <a:r>
              <a:rPr lang="es-EC" sz="1600" dirty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337E59B-365E-4D3E-BCDC-B24AD03F8D26}"/>
              </a:ext>
            </a:extLst>
          </p:cNvPr>
          <p:cNvSpPr/>
          <p:nvPr/>
        </p:nvSpPr>
        <p:spPr>
          <a:xfrm>
            <a:off x="8029938" y="3015992"/>
            <a:ext cx="390828" cy="125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5260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D45A9879-0F77-8E48-B5AC-8774D2A9E744}" vid="{CAE7D867-3C7F-DE41-A776-2D7EB1B404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5599</TotalTime>
  <Words>2462</Words>
  <Application>Microsoft Office PowerPoint</Application>
  <PresentationFormat>Presentación en pantalla (4:3)</PresentationFormat>
  <Paragraphs>524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Bell MT</vt:lpstr>
      <vt:lpstr>Calibri</vt:lpstr>
      <vt:lpstr>Calibri Light</vt:lpstr>
      <vt:lpstr>Cambria Math</vt:lpstr>
      <vt:lpstr>Times New Roman</vt:lpstr>
      <vt:lpstr>Wingdings</vt:lpstr>
      <vt:lpstr>Tema de Office</vt:lpstr>
      <vt:lpstr>“Comparación de Modelos Predictivos de Ondulación Geoidal Mediante Métodos de Mínimos Cuadrados Colocación y Redes Neuronales, en la Zona Rural del Cantón Guayaquil”</vt:lpstr>
      <vt:lpstr>1. Planteamiento del problema</vt:lpstr>
      <vt:lpstr>2. Justificación e importancia</vt:lpstr>
      <vt:lpstr>3. Objetivos</vt:lpstr>
      <vt:lpstr>4. Marco Teórico</vt:lpstr>
      <vt:lpstr>4. Marco Teórico</vt:lpstr>
      <vt:lpstr>4. Marco Teórico</vt:lpstr>
      <vt:lpstr>4. Marco Teórico</vt:lpstr>
      <vt:lpstr>4. Marco Teórico</vt:lpstr>
      <vt:lpstr>4. Marco Teórico</vt:lpstr>
      <vt:lpstr>5. Área de estudio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6. Metodología</vt:lpstr>
      <vt:lpstr>7. Resultados</vt:lpstr>
      <vt:lpstr>7. Resultados</vt:lpstr>
      <vt:lpstr>7. Resultados</vt:lpstr>
      <vt:lpstr>7. Resultados</vt:lpstr>
      <vt:lpstr>7. Resultados</vt:lpstr>
      <vt:lpstr>7. Resultados</vt:lpstr>
      <vt:lpstr>8. Conclusiones</vt:lpstr>
      <vt:lpstr>9. Recomendaciones</vt:lpstr>
      <vt:lpstr>“Comparación de Modelos Predictivos de Ondulación Geoidal Mediante Métodos de Mínimos Cuadrados Colocación y Redes Neuronales, en la Zona Rural del Cantón Guayaquil”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GINELLA JACOME</dc:creator>
  <cp:lastModifiedBy>Kevin Ballesteros</cp:lastModifiedBy>
  <cp:revision>901</cp:revision>
  <dcterms:created xsi:type="dcterms:W3CDTF">2018-06-02T17:22:29Z</dcterms:created>
  <dcterms:modified xsi:type="dcterms:W3CDTF">2021-04-06T01:47:41Z</dcterms:modified>
</cp:coreProperties>
</file>