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6"/>
  </p:notesMasterIdLst>
  <p:sldIdLst>
    <p:sldId id="288" r:id="rId2"/>
    <p:sldId id="326" r:id="rId3"/>
    <p:sldId id="324" r:id="rId4"/>
    <p:sldId id="327" r:id="rId5"/>
    <p:sldId id="359" r:id="rId6"/>
    <p:sldId id="328" r:id="rId7"/>
    <p:sldId id="365" r:id="rId8"/>
    <p:sldId id="330" r:id="rId9"/>
    <p:sldId id="332" r:id="rId10"/>
    <p:sldId id="334" r:id="rId11"/>
    <p:sldId id="333" r:id="rId12"/>
    <p:sldId id="337" r:id="rId13"/>
    <p:sldId id="381" r:id="rId14"/>
    <p:sldId id="339" r:id="rId15"/>
    <p:sldId id="340" r:id="rId16"/>
    <p:sldId id="361" r:id="rId17"/>
    <p:sldId id="362" r:id="rId18"/>
    <p:sldId id="363" r:id="rId19"/>
    <p:sldId id="341" r:id="rId20"/>
    <p:sldId id="382" r:id="rId21"/>
    <p:sldId id="369" r:id="rId22"/>
    <p:sldId id="383" r:id="rId23"/>
    <p:sldId id="384" r:id="rId24"/>
    <p:sldId id="385" r:id="rId25"/>
    <p:sldId id="386" r:id="rId26"/>
    <p:sldId id="387" r:id="rId27"/>
    <p:sldId id="388" r:id="rId28"/>
    <p:sldId id="389" r:id="rId29"/>
    <p:sldId id="390" r:id="rId30"/>
    <p:sldId id="378" r:id="rId31"/>
    <p:sldId id="379" r:id="rId32"/>
    <p:sldId id="353" r:id="rId33"/>
    <p:sldId id="355" r:id="rId34"/>
    <p:sldId id="356"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stavo Adolfo Naranjo Meneses" initials="GAN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79"/>
  </p:normalViewPr>
  <p:slideViewPr>
    <p:cSldViewPr snapToGrid="0" snapToObjects="1">
      <p:cViewPr>
        <p:scale>
          <a:sx n="46" d="100"/>
          <a:sy n="46" d="100"/>
        </p:scale>
        <p:origin x="1698" y="6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5E147-6484-2247-8D0D-DF331DA55F1A}" type="datetimeFigureOut">
              <a:rPr lang="es-EC" smtClean="0"/>
              <a:t>7/7/2020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4DC33-4033-564A-A6F0-740E66252B15}" type="slidenum">
              <a:rPr lang="es-EC" smtClean="0"/>
              <a:t>‹Nº›</a:t>
            </a:fld>
            <a:endParaRPr lang="es-EC"/>
          </a:p>
        </p:txBody>
      </p:sp>
    </p:spTree>
    <p:extLst>
      <p:ext uri="{BB962C8B-B14F-4D97-AF65-F5344CB8AC3E}">
        <p14:creationId xmlns:p14="http://schemas.microsoft.com/office/powerpoint/2010/main" val="364083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2B4DC33-4033-564A-A6F0-740E66252B15}" type="slidenum">
              <a:rPr lang="es-EC" smtClean="0"/>
              <a:t>1</a:t>
            </a:fld>
            <a:endParaRPr lang="es-EC"/>
          </a:p>
        </p:txBody>
      </p:sp>
    </p:spTree>
    <p:extLst>
      <p:ext uri="{BB962C8B-B14F-4D97-AF65-F5344CB8AC3E}">
        <p14:creationId xmlns:p14="http://schemas.microsoft.com/office/powerpoint/2010/main" val="356738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Que permiten mantener de forma prolongada la biodiversidad de la zona. Sin embargo las .</a:t>
            </a:r>
          </a:p>
        </p:txBody>
      </p:sp>
      <p:sp>
        <p:nvSpPr>
          <p:cNvPr id="4" name="Slide Number Placeholder 3"/>
          <p:cNvSpPr>
            <a:spLocks noGrp="1"/>
          </p:cNvSpPr>
          <p:nvPr>
            <p:ph type="sldNum" sz="quarter" idx="5"/>
          </p:nvPr>
        </p:nvSpPr>
        <p:spPr/>
        <p:txBody>
          <a:bodyPr/>
          <a:lstStyle/>
          <a:p>
            <a:fld id="{82B4DC33-4033-564A-A6F0-740E66252B15}" type="slidenum">
              <a:rPr lang="es-EC" smtClean="0"/>
              <a:t>2</a:t>
            </a:fld>
            <a:endParaRPr lang="es-EC"/>
          </a:p>
        </p:txBody>
      </p:sp>
    </p:spTree>
    <p:extLst>
      <p:ext uri="{BB962C8B-B14F-4D97-AF65-F5344CB8AC3E}">
        <p14:creationId xmlns:p14="http://schemas.microsoft.com/office/powerpoint/2010/main" val="3209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este entorno el presente estudio da a conocer caracteres funcionales de especies arboreas que permiten </a:t>
            </a:r>
          </a:p>
        </p:txBody>
      </p:sp>
      <p:sp>
        <p:nvSpPr>
          <p:cNvPr id="4" name="Marcador de número de diapositiva 3"/>
          <p:cNvSpPr>
            <a:spLocks noGrp="1"/>
          </p:cNvSpPr>
          <p:nvPr>
            <p:ph type="sldNum" sz="quarter" idx="5"/>
          </p:nvPr>
        </p:nvSpPr>
        <p:spPr/>
        <p:txBody>
          <a:bodyPr/>
          <a:lstStyle/>
          <a:p>
            <a:fld id="{82B4DC33-4033-564A-A6F0-740E66252B15}" type="slidenum">
              <a:rPr lang="es-EC" smtClean="0"/>
              <a:t>3</a:t>
            </a:fld>
            <a:endParaRPr lang="es-EC"/>
          </a:p>
        </p:txBody>
      </p:sp>
    </p:spTree>
    <p:extLst>
      <p:ext uri="{BB962C8B-B14F-4D97-AF65-F5344CB8AC3E}">
        <p14:creationId xmlns:p14="http://schemas.microsoft.com/office/powerpoint/2010/main" val="399041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7/7/2020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02456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7/7/2020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32198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7/7/2020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73920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3220"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4" name="Rectangle 25"/>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sp>
        <p:nvSpPr>
          <p:cNvPr id="5" name="Rectangle 26"/>
          <p:cNvSpPr>
            <a:spLocks noChangeArrowheads="1"/>
          </p:cNvSpPr>
          <p:nvPr userDrawn="1"/>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050"/>
          </a:p>
        </p:txBody>
      </p:sp>
      <p:sp>
        <p:nvSpPr>
          <p:cNvPr id="6" name="Rectangle 27"/>
          <p:cNvSpPr>
            <a:spLocks noChangeArrowheads="1"/>
          </p:cNvSpPr>
          <p:nvPr userDrawn="1"/>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S" sz="1050"/>
          </a:p>
        </p:txBody>
      </p:sp>
      <p:pic>
        <p:nvPicPr>
          <p:cNvPr id="7" name="Picture 48" descr="bannner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3"/>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S" sz="1350"/>
          </a:p>
        </p:txBody>
      </p:sp>
      <p:pic>
        <p:nvPicPr>
          <p:cNvPr id="9" name="Picture 49" descr="LOGO ESPE ORIGINAL copi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43935"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729382"/>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8767467-5AB8-4EC5-A520-67DF423DD2B8}" type="datetimeFigureOut">
              <a:rPr lang="es-EC" smtClean="0"/>
              <a:t>7/7/2020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00334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8767467-5AB8-4EC5-A520-67DF423DD2B8}" type="datetimeFigureOut">
              <a:rPr lang="es-EC" smtClean="0"/>
              <a:t>7/7/2020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394554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8767467-5AB8-4EC5-A520-67DF423DD2B8}" type="datetimeFigureOut">
              <a:rPr lang="es-EC" smtClean="0"/>
              <a:t>7/7/2020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54083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8767467-5AB8-4EC5-A520-67DF423DD2B8}" type="datetimeFigureOut">
              <a:rPr lang="es-EC" smtClean="0"/>
              <a:t>7/7/2020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1123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8767467-5AB8-4EC5-A520-67DF423DD2B8}" type="datetimeFigureOut">
              <a:rPr lang="es-EC" smtClean="0"/>
              <a:t>7/7/2020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52762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767467-5AB8-4EC5-A520-67DF423DD2B8}" type="datetimeFigureOut">
              <a:rPr lang="es-EC" smtClean="0"/>
              <a:t>7/7/2020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8798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7/7/2020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279004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8767467-5AB8-4EC5-A520-67DF423DD2B8}" type="datetimeFigureOut">
              <a:rPr lang="es-EC" smtClean="0"/>
              <a:t>7/7/2020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D8388ACA-CF1C-48EE-848B-EA50CACC94B4}" type="slidenum">
              <a:rPr lang="es-EC" smtClean="0"/>
              <a:t>‹Nº›</a:t>
            </a:fld>
            <a:endParaRPr lang="es-EC"/>
          </a:p>
        </p:txBody>
      </p:sp>
    </p:spTree>
    <p:extLst>
      <p:ext uri="{BB962C8B-B14F-4D97-AF65-F5344CB8AC3E}">
        <p14:creationId xmlns:p14="http://schemas.microsoft.com/office/powerpoint/2010/main" val="414022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67467-5AB8-4EC5-A520-67DF423DD2B8}" type="datetimeFigureOut">
              <a:rPr lang="es-EC" smtClean="0"/>
              <a:t>7/7/2020</a:t>
            </a:fld>
            <a:endParaRPr lang="es-EC"/>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88ACA-CF1C-48EE-848B-EA50CACC94B4}" type="slidenum">
              <a:rPr lang="es-EC" smtClean="0"/>
              <a:t>‹Nº›</a:t>
            </a:fld>
            <a:endParaRPr lang="es-EC"/>
          </a:p>
        </p:txBody>
      </p:sp>
      <p:pic>
        <p:nvPicPr>
          <p:cNvPr id="7" name="Imagen 6"/>
          <p:cNvPicPr>
            <a:picLocks noChangeAspect="1"/>
          </p:cNvPicPr>
          <p:nvPr userDrawn="1"/>
        </p:nvPicPr>
        <p:blipFill rotWithShape="1">
          <a:blip r:embed="rId14"/>
          <a:srcRect l="19612" t="21181" r="3409" b="8987"/>
          <a:stretch/>
        </p:blipFill>
        <p:spPr>
          <a:xfrm>
            <a:off x="0" y="-10886"/>
            <a:ext cx="12192000" cy="6912522"/>
          </a:xfrm>
          <a:prstGeom prst="rect">
            <a:avLst/>
          </a:prstGeom>
        </p:spPr>
      </p:pic>
    </p:spTree>
    <p:extLst>
      <p:ext uri="{BB962C8B-B14F-4D97-AF65-F5344CB8AC3E}">
        <p14:creationId xmlns:p14="http://schemas.microsoft.com/office/powerpoint/2010/main" val="32353420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43789" y="1252851"/>
            <a:ext cx="9914021" cy="3970318"/>
          </a:xfrm>
          <a:prstGeom prst="rect">
            <a:avLst/>
          </a:prstGeom>
        </p:spPr>
        <p:txBody>
          <a:bodyPr wrap="square">
            <a:spAutoFit/>
          </a:bodyPr>
          <a:lstStyle/>
          <a:p>
            <a:pPr algn="ctr"/>
            <a:r>
              <a:rPr lang="es-EC" b="1" dirty="0">
                <a:latin typeface="Arial" panose="020B0604020202020204" pitchFamily="34" charset="0"/>
                <a:cs typeface="Arial" panose="020B0604020202020204" pitchFamily="34" charset="0"/>
              </a:rPr>
              <a:t>Efecto de residuos de papel (celulosa y lodo), sobre la producción de </a:t>
            </a:r>
            <a:r>
              <a:rPr lang="es-EC" b="1" dirty="0" err="1">
                <a:latin typeface="Arial" panose="020B0604020202020204" pitchFamily="34" charset="0"/>
                <a:cs typeface="Arial" panose="020B0604020202020204" pitchFamily="34" charset="0"/>
              </a:rPr>
              <a:t>Rye</a:t>
            </a:r>
            <a:r>
              <a:rPr lang="es-EC" b="1" dirty="0">
                <a:latin typeface="Arial" panose="020B0604020202020204" pitchFamily="34" charset="0"/>
                <a:cs typeface="Arial" panose="020B0604020202020204" pitchFamily="34" charset="0"/>
              </a:rPr>
              <a:t> </a:t>
            </a:r>
            <a:r>
              <a:rPr lang="es-EC" b="1" dirty="0" err="1">
                <a:latin typeface="Arial" panose="020B0604020202020204" pitchFamily="34" charset="0"/>
                <a:cs typeface="Arial" panose="020B0604020202020204" pitchFamily="34" charset="0"/>
              </a:rPr>
              <a:t>grass</a:t>
            </a:r>
            <a:r>
              <a:rPr lang="es-EC" b="1" dirty="0">
                <a:latin typeface="Arial" panose="020B0604020202020204" pitchFamily="34" charset="0"/>
                <a:cs typeface="Arial" panose="020B0604020202020204" pitchFamily="34" charset="0"/>
              </a:rPr>
              <a:t> </a:t>
            </a:r>
            <a:r>
              <a:rPr lang="es-EC" b="1" dirty="0" err="1">
                <a:latin typeface="Arial" panose="020B0604020202020204" pitchFamily="34" charset="0"/>
                <a:cs typeface="Arial" panose="020B0604020202020204" pitchFamily="34" charset="0"/>
              </a:rPr>
              <a:t>var</a:t>
            </a:r>
            <a:r>
              <a:rPr lang="es-EC" b="1" dirty="0">
                <a:latin typeface="Arial" panose="020B0604020202020204" pitchFamily="34" charset="0"/>
                <a:cs typeface="Arial" panose="020B0604020202020204" pitchFamily="34" charset="0"/>
              </a:rPr>
              <a:t>. </a:t>
            </a:r>
            <a:r>
              <a:rPr lang="es-EC" b="1" dirty="0" err="1">
                <a:latin typeface="Arial" panose="020B0604020202020204" pitchFamily="34" charset="0"/>
                <a:cs typeface="Arial" panose="020B0604020202020204" pitchFamily="34" charset="0"/>
              </a:rPr>
              <a:t>Boxer</a:t>
            </a:r>
            <a:r>
              <a:rPr lang="es-EC" b="1" dirty="0">
                <a:latin typeface="Arial" panose="020B0604020202020204" pitchFamily="34" charset="0"/>
                <a:cs typeface="Arial" panose="020B0604020202020204" pitchFamily="34" charset="0"/>
              </a:rPr>
              <a:t> en La Hacienda El Prado</a:t>
            </a:r>
          </a:p>
          <a:p>
            <a:pPr algn="ctr"/>
            <a:endParaRPr lang="es-EC" b="1" dirty="0">
              <a:latin typeface="Arial" panose="020B0604020202020204" pitchFamily="34" charset="0"/>
              <a:cs typeface="Arial" panose="020B0604020202020204" pitchFamily="34" charset="0"/>
            </a:endParaRPr>
          </a:p>
          <a:p>
            <a:pPr algn="ctr"/>
            <a:r>
              <a:rPr lang="es-EC" b="1" dirty="0">
                <a:latin typeface="Arial" panose="020B0604020202020204" pitchFamily="34" charset="0"/>
                <a:ea typeface="Verdana" panose="020B0604030504040204" pitchFamily="34" charset="0"/>
                <a:cs typeface="Arial" panose="020B0604020202020204" pitchFamily="34" charset="0"/>
              </a:rPr>
              <a:t> </a:t>
            </a:r>
            <a:br>
              <a:rPr lang="es-ES" dirty="0">
                <a:latin typeface="Arial" panose="020B0604020202020204" pitchFamily="34" charset="0"/>
                <a:ea typeface="Verdana" panose="020B0604030504040204" pitchFamily="34" charset="0"/>
                <a:cs typeface="Arial" panose="020B0604020202020204" pitchFamily="34" charset="0"/>
              </a:rPr>
            </a:br>
            <a:r>
              <a:rPr lang="es-EC" b="1" dirty="0">
                <a:latin typeface="Arial" panose="020B0604020202020204" pitchFamily="34" charset="0"/>
                <a:cs typeface="Arial" panose="020B0604020202020204" pitchFamily="34" charset="0"/>
              </a:rPr>
              <a:t>Núñez </a:t>
            </a:r>
            <a:r>
              <a:rPr lang="es-EC" b="1" dirty="0" err="1">
                <a:latin typeface="Arial" panose="020B0604020202020204" pitchFamily="34" charset="0"/>
                <a:cs typeface="Arial" panose="020B0604020202020204" pitchFamily="34" charset="0"/>
              </a:rPr>
              <a:t>Villacís</a:t>
            </a:r>
            <a:r>
              <a:rPr lang="es-EC" b="1" dirty="0">
                <a:latin typeface="Arial" panose="020B0604020202020204" pitchFamily="34" charset="0"/>
                <a:cs typeface="Arial" panose="020B0604020202020204" pitchFamily="34" charset="0"/>
              </a:rPr>
              <a:t>, Adriana Mercedes</a:t>
            </a:r>
          </a:p>
          <a:p>
            <a:pPr algn="ctr"/>
            <a:br>
              <a:rPr lang="es-EC" b="1" dirty="0">
                <a:latin typeface="Arial" panose="020B0604020202020204" pitchFamily="34" charset="0"/>
                <a:cs typeface="Arial" panose="020B0604020202020204" pitchFamily="34" charset="0"/>
              </a:rPr>
            </a:br>
            <a:r>
              <a:rPr lang="es-EC" b="1" dirty="0">
                <a:latin typeface="Arial" panose="020B0604020202020204" pitchFamily="34" charset="0"/>
                <a:cs typeface="Arial" panose="020B0604020202020204" pitchFamily="34" charset="0"/>
              </a:rPr>
              <a:t>Departamento de Ciencias de la Vida y de la Agricultura</a:t>
            </a:r>
            <a:endParaRPr lang="en-US" dirty="0">
              <a:latin typeface="Arial" panose="020B0604020202020204" pitchFamily="34" charset="0"/>
              <a:cs typeface="Arial" panose="020B0604020202020204" pitchFamily="34" charset="0"/>
            </a:endParaRPr>
          </a:p>
          <a:p>
            <a:pPr algn="ctr"/>
            <a:br>
              <a:rPr lang="es-CO" b="1" spc="-10" dirty="0">
                <a:latin typeface="Arial" panose="020B0604020202020204" pitchFamily="34" charset="0"/>
                <a:cs typeface="Arial" panose="020B0604020202020204" pitchFamily="34" charset="0"/>
              </a:rPr>
            </a:br>
            <a:r>
              <a:rPr lang="es-EC" b="1" dirty="0">
                <a:latin typeface="Arial" panose="020B0604020202020204" pitchFamily="34" charset="0"/>
                <a:cs typeface="Arial" panose="020B0604020202020204" pitchFamily="34" charset="0"/>
              </a:rPr>
              <a:t>Carrera De Ingeniería Agropecuaria</a:t>
            </a:r>
            <a:endParaRPr lang="en-US" dirty="0">
              <a:latin typeface="Arial" panose="020B0604020202020204" pitchFamily="34" charset="0"/>
              <a:cs typeface="Arial" panose="020B0604020202020204" pitchFamily="34" charset="0"/>
            </a:endParaRPr>
          </a:p>
          <a:p>
            <a:pPr algn="ctr"/>
            <a:br>
              <a:rPr lang="es-CO" b="1" spc="-10" dirty="0">
                <a:latin typeface="Arial" panose="020B0604020202020204" pitchFamily="34" charset="0"/>
                <a:cs typeface="Arial" panose="020B0604020202020204" pitchFamily="34" charset="0"/>
              </a:rPr>
            </a:br>
            <a:br>
              <a:rPr lang="es-CO" b="1" spc="-10" dirty="0">
                <a:latin typeface="Arial" panose="020B0604020202020204" pitchFamily="34" charset="0"/>
                <a:cs typeface="Arial" panose="020B0604020202020204" pitchFamily="34" charset="0"/>
              </a:rPr>
            </a:br>
            <a:r>
              <a:rPr lang="es-EC" b="1" dirty="0" err="1">
                <a:latin typeface="Arial" panose="020B0604020202020204" pitchFamily="34" charset="0"/>
                <a:cs typeface="Arial" panose="020B0604020202020204" pitchFamily="34" charset="0"/>
              </a:rPr>
              <a:t>Msc</a:t>
            </a:r>
            <a:r>
              <a:rPr lang="es-EC" b="1" dirty="0">
                <a:latin typeface="Arial" panose="020B0604020202020204" pitchFamily="34" charset="0"/>
                <a:cs typeface="Arial" panose="020B0604020202020204" pitchFamily="34" charset="0"/>
              </a:rPr>
              <a:t>. </a:t>
            </a:r>
            <a:r>
              <a:rPr lang="es-EC" b="1" dirty="0" err="1">
                <a:latin typeface="Arial" panose="020B0604020202020204" pitchFamily="34" charset="0"/>
                <a:cs typeface="Arial" panose="020B0604020202020204" pitchFamily="34" charset="0"/>
              </a:rPr>
              <a:t>Racines</a:t>
            </a:r>
            <a:r>
              <a:rPr lang="es-EC" b="1" dirty="0">
                <a:latin typeface="Arial" panose="020B0604020202020204" pitchFamily="34" charset="0"/>
                <a:cs typeface="Arial" panose="020B0604020202020204" pitchFamily="34" charset="0"/>
              </a:rPr>
              <a:t> Cuesta, Adriana Verónica</a:t>
            </a:r>
            <a:endParaRPr lang="en-US" dirty="0">
              <a:latin typeface="Arial" panose="020B0604020202020204" pitchFamily="34" charset="0"/>
              <a:cs typeface="Arial" panose="020B0604020202020204" pitchFamily="34" charset="0"/>
            </a:endParaRPr>
          </a:p>
          <a:p>
            <a:pPr algn="ctr"/>
            <a:br>
              <a:rPr lang="es-CO" b="1" dirty="0">
                <a:latin typeface="Arial" panose="020B0604020202020204" pitchFamily="34" charset="0"/>
                <a:cs typeface="Arial" panose="020B0604020202020204" pitchFamily="34" charset="0"/>
              </a:rPr>
            </a:br>
            <a:r>
              <a:rPr lang="es-EC" b="1" dirty="0">
                <a:latin typeface="Arial" panose="020B0604020202020204" pitchFamily="34" charset="0"/>
                <a:cs typeface="Arial" panose="020B0604020202020204" pitchFamily="34" charset="0"/>
              </a:rPr>
              <a:t>13 de junio del 2020</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43848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939" y="124691"/>
            <a:ext cx="10515600" cy="840181"/>
          </a:xfrm>
        </p:spPr>
        <p:txBody>
          <a:bodyPr>
            <a:normAutofit fontScale="90000"/>
          </a:bodyPr>
          <a:lstStyle/>
          <a:p>
            <a:pPr algn="ctr"/>
            <a:r>
              <a:rPr lang="es-EC" sz="2800" b="1" dirty="0">
                <a:solidFill>
                  <a:schemeClr val="accent1">
                    <a:lumMod val="50000"/>
                  </a:schemeClr>
                </a:solidFill>
                <a:latin typeface="Arial" panose="020B0604020202020204" pitchFamily="34" charset="0"/>
                <a:cs typeface="Arial" panose="020B0604020202020204" pitchFamily="34" charset="0"/>
              </a:rPr>
              <a:t>METODOLOGÍA</a:t>
            </a:r>
            <a:br>
              <a:rPr lang="es-EC" sz="2800" b="1" dirty="0">
                <a:solidFill>
                  <a:schemeClr val="accent1">
                    <a:lumMod val="50000"/>
                  </a:schemeClr>
                </a:solidFill>
                <a:latin typeface="Arial" panose="020B0604020202020204" pitchFamily="34" charset="0"/>
                <a:cs typeface="Arial" panose="020B0604020202020204" pitchFamily="34" charset="0"/>
              </a:rPr>
            </a:br>
            <a:r>
              <a:rPr lang="es-EC" sz="2800" b="1" dirty="0">
                <a:solidFill>
                  <a:schemeClr val="accent1">
                    <a:lumMod val="50000"/>
                  </a:schemeClr>
                </a:solidFill>
                <a:latin typeface="Arial" panose="020B0604020202020204" pitchFamily="34" charset="0"/>
                <a:cs typeface="Arial" panose="020B0604020202020204" pitchFamily="34" charset="0"/>
              </a:rPr>
              <a:t>DISEÑO EXPERIMENTAL</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38200" y="1181005"/>
                <a:ext cx="10803339" cy="4721031"/>
              </a:xfrm>
            </p:spPr>
            <p:txBody>
              <a:bodyPr>
                <a:normAutofit/>
              </a:bodyPr>
              <a:lstStyle/>
              <a:p>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El experimento se dispuso bajo un diseño  completamente al azar (DCA) con tres repeticiones, con el modelo matemático: </a:t>
                </a: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𝑌𝑖𝑗</m:t>
                      </m:r>
                      <m:r>
                        <a:rPr lang="es-EC" i="1">
                          <a:latin typeface="Cambria Math" panose="02040503050406030204" pitchFamily="18" charset="0"/>
                        </a:rPr>
                        <m:t>=</m:t>
                      </m:r>
                      <m:r>
                        <a:rPr lang="es-EC" i="1">
                          <a:latin typeface="Cambria Math" panose="02040503050406030204" pitchFamily="18" charset="0"/>
                        </a:rPr>
                        <m:t>𝑢</m:t>
                      </m:r>
                      <m:r>
                        <a:rPr lang="es-EC" i="1">
                          <a:latin typeface="Cambria Math" panose="02040503050406030204" pitchFamily="18" charset="0"/>
                        </a:rPr>
                        <m:t>+</m:t>
                      </m:r>
                      <m:r>
                        <a:rPr lang="es-EC" i="1">
                          <a:latin typeface="Cambria Math" panose="02040503050406030204" pitchFamily="18" charset="0"/>
                        </a:rPr>
                        <m:t>𝐹𝑖</m:t>
                      </m:r>
                      <m:r>
                        <a:rPr lang="es-EC" i="1">
                          <a:latin typeface="Cambria Math" panose="02040503050406030204" pitchFamily="18" charset="0"/>
                        </a:rPr>
                        <m:t>+</m:t>
                      </m:r>
                      <m:r>
                        <a:rPr lang="es-EC" i="1">
                          <a:latin typeface="Cambria Math" panose="02040503050406030204" pitchFamily="18" charset="0"/>
                        </a:rPr>
                        <m:t>𝑒𝑖𝑗</m:t>
                      </m:r>
                    </m:oMath>
                  </m:oMathPara>
                </a14:m>
                <a:endParaRPr lang="en-US" dirty="0">
                  <a:latin typeface="Arial" panose="020B0604020202020204" pitchFamily="34" charset="0"/>
                  <a:cs typeface="Arial" panose="020B0604020202020204" pitchFamily="34" charset="0"/>
                </a:endParaRPr>
              </a:p>
              <a:p>
                <a:pPr marL="0" indent="0">
                  <a:buNone/>
                </a:pPr>
                <a:endParaRPr lang="en-U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38200" y="1181005"/>
                <a:ext cx="10803339" cy="4721031"/>
              </a:xfrm>
              <a:blipFill>
                <a:blip r:embed="rId2"/>
                <a:stretch>
                  <a:fillRect l="-1185" t="-2326"/>
                </a:stretch>
              </a:blipFill>
            </p:spPr>
            <p:txBody>
              <a:bodyPr/>
              <a:lstStyle/>
              <a:p>
                <a:r>
                  <a:rPr lang="en-US">
                    <a:noFill/>
                  </a:rPr>
                  <a:t> </a:t>
                </a:r>
              </a:p>
            </p:txBody>
          </p:sp>
        </mc:Fallback>
      </mc:AlternateContent>
      <p:sp>
        <p:nvSpPr>
          <p:cNvPr id="6" name="Flecha abajo 5"/>
          <p:cNvSpPr/>
          <p:nvPr/>
        </p:nvSpPr>
        <p:spPr>
          <a:xfrm rot="5400000">
            <a:off x="10032122" y="4079663"/>
            <a:ext cx="1590202" cy="105315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rPr>
              <a:t> 300 m</a:t>
            </a:r>
            <a:r>
              <a:rPr lang="es-EC" baseline="30000" dirty="0"/>
              <a:t>2</a:t>
            </a:r>
            <a:endParaRPr lang="es-EC" dirty="0">
              <a:ln w="0"/>
              <a:solidFill>
                <a:schemeClr val="tx1"/>
              </a:solidFill>
              <a:effectLst>
                <a:outerShdw blurRad="38100" dist="19050" dir="2700000" algn="tl" rotWithShape="0">
                  <a:schemeClr val="dk1">
                    <a:alpha val="40000"/>
                  </a:schemeClr>
                </a:outerShdw>
              </a:effectLst>
            </a:endParaRPr>
          </a:p>
        </p:txBody>
      </p:sp>
      <p:pic>
        <p:nvPicPr>
          <p:cNvPr id="8" name="Imagen 7"/>
          <p:cNvPicPr/>
          <p:nvPr/>
        </p:nvPicPr>
        <p:blipFill rotWithShape="1">
          <a:blip r:embed="rId3"/>
          <a:srcRect l="35303" t="24744" r="43652" b="11284"/>
          <a:stretch/>
        </p:blipFill>
        <p:spPr bwMode="auto">
          <a:xfrm>
            <a:off x="4116471" y="2439538"/>
            <a:ext cx="4534535" cy="31798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455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derecha 3"/>
          <p:cNvSpPr/>
          <p:nvPr/>
        </p:nvSpPr>
        <p:spPr>
          <a:xfrm>
            <a:off x="545270" y="1438991"/>
            <a:ext cx="2470245" cy="66874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PREPARACIÓN</a:t>
            </a:r>
          </a:p>
        </p:txBody>
      </p:sp>
      <p:sp>
        <p:nvSpPr>
          <p:cNvPr id="5" name="Flecha derecha 4"/>
          <p:cNvSpPr/>
          <p:nvPr/>
        </p:nvSpPr>
        <p:spPr>
          <a:xfrm>
            <a:off x="408793" y="2853307"/>
            <a:ext cx="2606722" cy="846161"/>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INSTALACIÓN</a:t>
            </a:r>
          </a:p>
        </p:txBody>
      </p:sp>
      <p:sp>
        <p:nvSpPr>
          <p:cNvPr id="6" name="Flecha derecha 5"/>
          <p:cNvSpPr/>
          <p:nvPr/>
        </p:nvSpPr>
        <p:spPr>
          <a:xfrm>
            <a:off x="409433" y="4653880"/>
            <a:ext cx="2606722" cy="791570"/>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MANEJO</a:t>
            </a:r>
          </a:p>
        </p:txBody>
      </p:sp>
      <p:sp>
        <p:nvSpPr>
          <p:cNvPr id="16" name="Título 1"/>
          <p:cNvSpPr>
            <a:spLocks noGrp="1"/>
          </p:cNvSpPr>
          <p:nvPr>
            <p:ph type="title"/>
          </p:nvPr>
        </p:nvSpPr>
        <p:spPr>
          <a:xfrm>
            <a:off x="978793" y="-85841"/>
            <a:ext cx="10156065" cy="1005742"/>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pic>
        <p:nvPicPr>
          <p:cNvPr id="17" name="Imagen 16" descr="C:\Users\USER\Desktop\aa\Fotots tesis\Establecimiento del Experimento\IMG-20190625-WA0002.jpg"/>
          <p:cNvPicPr/>
          <p:nvPr/>
        </p:nvPicPr>
        <p:blipFill rotWithShape="1">
          <a:blip r:embed="rId2">
            <a:extLst>
              <a:ext uri="{28A0092B-C50C-407E-A947-70E740481C1C}">
                <a14:useLocalDpi xmlns:a14="http://schemas.microsoft.com/office/drawing/2010/main" val="0"/>
              </a:ext>
            </a:extLst>
          </a:blip>
          <a:srcRect t="19720"/>
          <a:stretch/>
        </p:blipFill>
        <p:spPr bwMode="auto">
          <a:xfrm>
            <a:off x="3823854" y="810780"/>
            <a:ext cx="2610196" cy="1512917"/>
          </a:xfrm>
          <a:prstGeom prst="rect">
            <a:avLst/>
          </a:prstGeom>
          <a:noFill/>
          <a:ln>
            <a:noFill/>
          </a:ln>
        </p:spPr>
      </p:pic>
      <p:sp>
        <p:nvSpPr>
          <p:cNvPr id="7" name="Rectángulo 6"/>
          <p:cNvSpPr/>
          <p:nvPr/>
        </p:nvSpPr>
        <p:spPr>
          <a:xfrm>
            <a:off x="864523" y="442281"/>
            <a:ext cx="2409326" cy="525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u="sng" dirty="0">
                <a:solidFill>
                  <a:srgbClr val="002060"/>
                </a:solidFill>
                <a:latin typeface="Arial" panose="020B0604020202020204" pitchFamily="34" charset="0"/>
                <a:cs typeface="Arial" panose="020B0604020202020204" pitchFamily="34" charset="0"/>
              </a:rPr>
              <a:t>Fase de campo:</a:t>
            </a:r>
            <a:endParaRPr lang="en-US" sz="2400" b="1" u="sng" dirty="0">
              <a:solidFill>
                <a:srgbClr val="002060"/>
              </a:solidFill>
              <a:latin typeface="Arial" panose="020B0604020202020204" pitchFamily="34" charset="0"/>
              <a:cs typeface="Arial" panose="020B0604020202020204" pitchFamily="34" charset="0"/>
            </a:endParaRPr>
          </a:p>
        </p:txBody>
      </p:sp>
      <p:sp>
        <p:nvSpPr>
          <p:cNvPr id="14" name="1 Rectángulo"/>
          <p:cNvSpPr/>
          <p:nvPr/>
        </p:nvSpPr>
        <p:spPr>
          <a:xfrm>
            <a:off x="6734780" y="1092068"/>
            <a:ext cx="4400077" cy="954107"/>
          </a:xfrm>
          <a:prstGeom prst="rect">
            <a:avLst/>
          </a:prstGeom>
        </p:spPr>
        <p:txBody>
          <a:bodyPr wrap="square">
            <a:spAutoFit/>
          </a:bodyPr>
          <a:lstStyle/>
          <a:p>
            <a:pPr lvl="0" indent="180975" eaLnBrk="0" fontAlgn="base" hangingPunct="0">
              <a:spcBef>
                <a:spcPct val="0"/>
              </a:spcBef>
              <a:spcAft>
                <a:spcPct val="0"/>
              </a:spcAft>
            </a:pPr>
            <a:r>
              <a:rPr lang="es-ES" altLang="zh-TW" sz="1400" dirty="0">
                <a:solidFill>
                  <a:prstClr val="black"/>
                </a:solidFill>
                <a:latin typeface="Arial" panose="020B0604020202020204" pitchFamily="34" charset="0"/>
                <a:ea typeface="PMingLiU" pitchFamily="18" charset="-120"/>
                <a:cs typeface="Arial" panose="020B0604020202020204" pitchFamily="34" charset="0"/>
              </a:rPr>
              <a:t>T1: Lodo biológico (2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T2: Lodo biológico (5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T3: Lodo biológico (7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T4: celulosa (20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T5: Celulosa: (40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T6: Celulosa: (80 </a:t>
            </a:r>
            <a:r>
              <a:rPr lang="es-ES" altLang="zh-TW" sz="1400" dirty="0" err="1">
                <a:solidFill>
                  <a:prstClr val="black"/>
                </a:solidFill>
                <a:latin typeface="Arial" panose="020B0604020202020204" pitchFamily="34" charset="0"/>
                <a:ea typeface="PMingLiU" pitchFamily="18" charset="-120"/>
                <a:cs typeface="Arial" panose="020B0604020202020204" pitchFamily="34" charset="0"/>
              </a:rPr>
              <a:t>Tn</a:t>
            </a:r>
            <a:r>
              <a:rPr lang="es-ES" altLang="zh-TW" sz="1400" dirty="0">
                <a:solidFill>
                  <a:prstClr val="black"/>
                </a:solidFill>
                <a:latin typeface="Arial" panose="020B0604020202020204" pitchFamily="34" charset="0"/>
                <a:ea typeface="PMingLiU" pitchFamily="18" charset="-120"/>
                <a:cs typeface="Arial" panose="020B0604020202020204" pitchFamily="34" charset="0"/>
              </a:rPr>
              <a:t>. ha-1), T7= Tratamiento químico</a:t>
            </a:r>
            <a:endParaRPr lang="es-EC" altLang="zh-TW" sz="900" dirty="0">
              <a:solidFill>
                <a:prstClr val="black"/>
              </a:solidFill>
              <a:latin typeface="Arial" pitchFamily="34" charset="0"/>
              <a:cs typeface="Arial" pitchFamily="34" charset="0"/>
            </a:endParaRP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28700" b="18085"/>
          <a:stretch/>
        </p:blipFill>
        <p:spPr>
          <a:xfrm>
            <a:off x="3524249" y="2495864"/>
            <a:ext cx="4554897" cy="1826754"/>
          </a:xfrm>
          <a:prstGeom prst="rect">
            <a:avLst/>
          </a:prstGeom>
        </p:spPr>
      </p:pic>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t="18589" b="13500"/>
          <a:stretch/>
        </p:blipFill>
        <p:spPr>
          <a:xfrm>
            <a:off x="3524249" y="4322618"/>
            <a:ext cx="4554897" cy="188334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1603" y="2292396"/>
            <a:ext cx="3857625" cy="3632467"/>
          </a:xfrm>
          <a:prstGeom prst="rect">
            <a:avLst/>
          </a:prstGeom>
        </p:spPr>
      </p:pic>
    </p:spTree>
    <p:extLst>
      <p:ext uri="{BB962C8B-B14F-4D97-AF65-F5344CB8AC3E}">
        <p14:creationId xmlns:p14="http://schemas.microsoft.com/office/powerpoint/2010/main" val="150627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26203"/>
            <a:ext cx="10515600" cy="4351338"/>
          </a:xfrm>
        </p:spPr>
        <p:txBody>
          <a:bodyPr/>
          <a:lstStyle/>
          <a:p>
            <a:pPr marL="914400" lvl="2" indent="0">
              <a:buNone/>
            </a:pP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EC" b="1" dirty="0">
                <a:latin typeface="Arial" panose="020B0604020202020204" pitchFamily="34" charset="0"/>
                <a:cs typeface="Arial" panose="020B0604020202020204" pitchFamily="34" charset="0"/>
              </a:rPr>
              <a:t>Variables medidas </a:t>
            </a:r>
            <a:endParaRPr lang="en-US" b="1" dirty="0">
              <a:latin typeface="Arial" panose="020B0604020202020204" pitchFamily="34" charset="0"/>
              <a:cs typeface="Arial" panose="020B0604020202020204" pitchFamily="34" charset="0"/>
            </a:endParaRPr>
          </a:p>
        </p:txBody>
      </p:sp>
      <p:sp>
        <p:nvSpPr>
          <p:cNvPr id="7" name="Título 1"/>
          <p:cNvSpPr>
            <a:spLocks noGrp="1"/>
          </p:cNvSpPr>
          <p:nvPr>
            <p:ph type="title"/>
          </p:nvPr>
        </p:nvSpPr>
        <p:spPr>
          <a:xfrm>
            <a:off x="979866" y="0"/>
            <a:ext cx="10515600" cy="76662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sp>
        <p:nvSpPr>
          <p:cNvPr id="10" name="Rectángulo 9"/>
          <p:cNvSpPr/>
          <p:nvPr/>
        </p:nvSpPr>
        <p:spPr>
          <a:xfrm>
            <a:off x="332509" y="1492826"/>
            <a:ext cx="4305993" cy="1878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Intervalo de pastoreo</a:t>
            </a:r>
          </a:p>
          <a:p>
            <a:pPr algn="ctr"/>
            <a:endParaRPr lang="es-ES" dirty="0">
              <a:latin typeface="Arial" panose="020B0604020202020204" pitchFamily="34" charset="0"/>
              <a:cs typeface="Arial" panose="020B0604020202020204" pitchFamily="34" charset="0"/>
            </a:endParaRPr>
          </a:p>
          <a:p>
            <a:pPr algn="ctr"/>
            <a:r>
              <a:rPr lang="es-ES" dirty="0">
                <a:latin typeface="Arial" panose="020B0604020202020204" pitchFamily="34" charset="0"/>
                <a:cs typeface="Arial" panose="020B0604020202020204" pitchFamily="34" charset="0"/>
              </a:rPr>
              <a:t>Se realizó cortes cada 10 días hasta que la mayoría de las plantas obtuvieron un promedio de 2,9 - 3,5 hojas de rebrotes </a:t>
            </a:r>
          </a:p>
          <a:p>
            <a:pPr algn="ctr"/>
            <a:endParaRPr lang="en-US" dirty="0">
              <a:latin typeface="Arial" panose="020B0604020202020204" pitchFamily="34" charset="0"/>
              <a:cs typeface="Arial" panose="020B0604020202020204" pitchFamily="34" charset="0"/>
            </a:endParaRPr>
          </a:p>
        </p:txBody>
      </p:sp>
      <p:sp>
        <p:nvSpPr>
          <p:cNvPr id="11" name="Rectángulo 10"/>
          <p:cNvSpPr/>
          <p:nvPr/>
        </p:nvSpPr>
        <p:spPr>
          <a:xfrm>
            <a:off x="5243946" y="1458881"/>
            <a:ext cx="4305993" cy="1878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Materia verde y materia seca </a:t>
            </a:r>
            <a:endParaRPr lang="es-ES" dirty="0">
              <a:latin typeface="Arial" panose="020B0604020202020204" pitchFamily="34" charset="0"/>
              <a:cs typeface="Arial" panose="020B0604020202020204" pitchFamily="34" charset="0"/>
            </a:endParaRPr>
          </a:p>
          <a:p>
            <a:pPr algn="ctr"/>
            <a:r>
              <a:rPr lang="es-EC" dirty="0">
                <a:latin typeface="Arial" panose="020B0604020202020204" pitchFamily="34" charset="0"/>
                <a:cs typeface="Arial" panose="020B0604020202020204" pitchFamily="34" charset="0"/>
              </a:rPr>
              <a:t>Se midió la producción de materia verde  cortando 1 m² de la parte central de la parcela, se pesó en una balanza  y el valor obtenido  se relacionó con una hectárea de producción.</a:t>
            </a:r>
            <a:endParaRPr lang="en-US" dirty="0">
              <a:latin typeface="Arial" panose="020B0604020202020204" pitchFamily="34" charset="0"/>
              <a:cs typeface="Arial" panose="020B0604020202020204" pitchFamily="34" charset="0"/>
            </a:endParaRPr>
          </a:p>
        </p:txBody>
      </p:sp>
      <p:pic>
        <p:nvPicPr>
          <p:cNvPr id="12" name="Imagen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380" y="4160229"/>
            <a:ext cx="4579620" cy="1431925"/>
          </a:xfrm>
          <a:prstGeom prst="rect">
            <a:avLst/>
          </a:prstGeom>
          <a:noFill/>
        </p:spPr>
      </p:pic>
      <p:sp>
        <p:nvSpPr>
          <p:cNvPr id="13" name="Rectángulo 12"/>
          <p:cNvSpPr/>
          <p:nvPr/>
        </p:nvSpPr>
        <p:spPr>
          <a:xfrm>
            <a:off x="7355378" y="3713478"/>
            <a:ext cx="4504113" cy="1878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3"/>
            <a:r>
              <a:rPr lang="es-EC" b="1" dirty="0">
                <a:latin typeface="Arial" panose="020B0604020202020204" pitchFamily="34" charset="0"/>
                <a:cs typeface="Arial" panose="020B0604020202020204" pitchFamily="34" charset="0"/>
              </a:rPr>
              <a:t>Análisis nutricional</a:t>
            </a:r>
            <a:endParaRPr lang="en-US" b="1" i="1"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El proceso para el análisis nutricional fue  descrito en la metodología </a:t>
            </a:r>
            <a:r>
              <a:rPr lang="es-EC" dirty="0" err="1">
                <a:latin typeface="Arial" panose="020B0604020202020204" pitchFamily="34" charset="0"/>
                <a:cs typeface="Arial" panose="020B0604020202020204" pitchFamily="34" charset="0"/>
              </a:rPr>
              <a:t>Kjendal</a:t>
            </a:r>
            <a:r>
              <a:rPr lang="es-EC" dirty="0">
                <a:latin typeface="Arial" panose="020B0604020202020204" pitchFamily="34" charset="0"/>
                <a:cs typeface="Arial" panose="020B0604020202020204" pitchFamily="34" charset="0"/>
              </a:rPr>
              <a:t> , y sirve para conocer los valores de Proteína Cruda (PC), Fibra, extracto etéreo (EE),  y cenizas.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56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726203"/>
            <a:ext cx="10515600" cy="4351338"/>
          </a:xfrm>
        </p:spPr>
        <p:txBody>
          <a:bodyPr/>
          <a:lstStyle/>
          <a:p>
            <a:pPr marL="914400" lvl="2" indent="0">
              <a:buNone/>
            </a:pPr>
            <a:r>
              <a:rPr lang="es-EC"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C" b="1" dirty="0">
                <a:latin typeface="Arial" panose="020B0604020202020204" pitchFamily="34" charset="0"/>
                <a:cs typeface="Arial" panose="020B0604020202020204" pitchFamily="34" charset="0"/>
              </a:rPr>
              <a:t>Variables medidas </a:t>
            </a:r>
            <a:endParaRPr lang="en-US" b="1" dirty="0">
              <a:latin typeface="Arial" panose="020B0604020202020204" pitchFamily="34" charset="0"/>
              <a:cs typeface="Arial" panose="020B0604020202020204" pitchFamily="34" charset="0"/>
            </a:endParaRPr>
          </a:p>
        </p:txBody>
      </p:sp>
      <p:sp>
        <p:nvSpPr>
          <p:cNvPr id="7" name="Título 1"/>
          <p:cNvSpPr>
            <a:spLocks noGrp="1"/>
          </p:cNvSpPr>
          <p:nvPr>
            <p:ph type="title"/>
          </p:nvPr>
        </p:nvSpPr>
        <p:spPr>
          <a:xfrm>
            <a:off x="979866" y="0"/>
            <a:ext cx="10515600" cy="76662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sp>
        <p:nvSpPr>
          <p:cNvPr id="10" name="Rectángulo 9"/>
          <p:cNvSpPr/>
          <p:nvPr/>
        </p:nvSpPr>
        <p:spPr>
          <a:xfrm>
            <a:off x="332509" y="1492826"/>
            <a:ext cx="3258589" cy="1878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Digestibilidad in situ</a:t>
            </a:r>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Para   determinar la digestibilidad in situ se midió con la escala de vigor de rebrote.</a:t>
            </a:r>
          </a:p>
        </p:txBody>
      </p:sp>
      <p:sp>
        <p:nvSpPr>
          <p:cNvPr id="11" name="Rectángulo 10"/>
          <p:cNvSpPr/>
          <p:nvPr/>
        </p:nvSpPr>
        <p:spPr>
          <a:xfrm>
            <a:off x="4096789" y="1458881"/>
            <a:ext cx="4305993" cy="18786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Cobertura de la planta</a:t>
            </a:r>
          </a:p>
          <a:p>
            <a:pPr algn="just"/>
            <a:r>
              <a:rPr lang="es-EC" dirty="0">
                <a:latin typeface="Arial" panose="020B0604020202020204" pitchFamily="34" charset="0"/>
                <a:cs typeface="Arial" panose="020B0604020202020204" pitchFamily="34" charset="0"/>
              </a:rPr>
              <a:t>fue analizada de manera visual que va en función de la  uniformidad de las plantas y la formación de macollos.</a:t>
            </a:r>
            <a:endParaRPr lang="en-US" dirty="0">
              <a:latin typeface="Arial" panose="020B0604020202020204" pitchFamily="34" charset="0"/>
              <a:cs typeface="Arial" panose="020B0604020202020204" pitchFamily="34" charset="0"/>
            </a:endParaRPr>
          </a:p>
        </p:txBody>
      </p:sp>
      <p:pic>
        <p:nvPicPr>
          <p:cNvPr id="12" name="Imagen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979" y="4160229"/>
            <a:ext cx="4579620" cy="1431925"/>
          </a:xfrm>
          <a:prstGeom prst="rect">
            <a:avLst/>
          </a:prstGeom>
          <a:noFill/>
        </p:spPr>
      </p:pic>
    </p:spTree>
    <p:extLst>
      <p:ext uri="{BB962C8B-B14F-4D97-AF65-F5344CB8AC3E}">
        <p14:creationId xmlns:p14="http://schemas.microsoft.com/office/powerpoint/2010/main" val="3354676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8658" y="807980"/>
            <a:ext cx="10515600" cy="4554225"/>
          </a:xfrm>
        </p:spPr>
        <p:txBody>
          <a:bodyPr/>
          <a:lstStyle/>
          <a:p>
            <a:pPr marL="0" indent="0">
              <a:buNone/>
            </a:pPr>
            <a:r>
              <a:rPr lang="es-EC" b="1"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Fase de laboratorio.</a:t>
            </a:r>
          </a:p>
          <a:p>
            <a:pPr marL="0" indent="0">
              <a:buNone/>
            </a:pP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Materia verde y materia seca</a:t>
            </a:r>
          </a:p>
        </p:txBody>
      </p:sp>
      <p:sp>
        <p:nvSpPr>
          <p:cNvPr id="6" name="Rectángulo redondeado 5"/>
          <p:cNvSpPr/>
          <p:nvPr/>
        </p:nvSpPr>
        <p:spPr>
          <a:xfrm>
            <a:off x="8127680" y="1713829"/>
            <a:ext cx="3000777" cy="1578266"/>
          </a:xfrm>
          <a:prstGeom prst="round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Producción primaria: </a:t>
            </a: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pesó el material vegetal en el laboratorio.</a:t>
            </a:r>
          </a:p>
        </p:txBody>
      </p:sp>
      <p:sp>
        <p:nvSpPr>
          <p:cNvPr id="7" name="Rectángulo redondeado 6"/>
          <p:cNvSpPr/>
          <p:nvPr/>
        </p:nvSpPr>
        <p:spPr>
          <a:xfrm>
            <a:off x="8181878" y="3515933"/>
            <a:ext cx="2892380" cy="1957589"/>
          </a:xfrm>
          <a:prstGeom prst="roundRect">
            <a:avLst/>
          </a:prstGeom>
          <a:effectLst>
            <a:outerShdw blurRad="76200" dir="13500000" sy="23000" kx="1200000" algn="br"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Materia seca: </a:t>
            </a: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colocó en una estufa a 100°C durante 24 horas con el fin de eliminar la humedad</a:t>
            </a:r>
          </a:p>
        </p:txBody>
      </p:sp>
      <p:sp>
        <p:nvSpPr>
          <p:cNvPr id="8" name="Título 1"/>
          <p:cNvSpPr>
            <a:spLocks noGrp="1"/>
          </p:cNvSpPr>
          <p:nvPr>
            <p:ph type="title"/>
          </p:nvPr>
        </p:nvSpPr>
        <p:spPr>
          <a:xfrm>
            <a:off x="979866" y="-220113"/>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24" y="1878675"/>
            <a:ext cx="2886595" cy="384879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1878674"/>
            <a:ext cx="2886595" cy="3848793"/>
          </a:xfrm>
          <a:prstGeom prst="rect">
            <a:avLst/>
          </a:prstGeom>
        </p:spPr>
      </p:pic>
    </p:spTree>
    <p:extLst>
      <p:ext uri="{BB962C8B-B14F-4D97-AF65-F5344CB8AC3E}">
        <p14:creationId xmlns:p14="http://schemas.microsoft.com/office/powerpoint/2010/main" val="100458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br>
              <a:rPr lang="es-EC" dirty="0"/>
            </a:br>
            <a:br>
              <a:rPr lang="es-EC" dirty="0"/>
            </a:br>
            <a:endParaRPr lang="es-EC" dirty="0"/>
          </a:p>
        </p:txBody>
      </p:sp>
      <p:sp>
        <p:nvSpPr>
          <p:cNvPr id="3" name="Marcador de contenido 2"/>
          <p:cNvSpPr>
            <a:spLocks noGrp="1"/>
          </p:cNvSpPr>
          <p:nvPr>
            <p:ph idx="1"/>
          </p:nvPr>
        </p:nvSpPr>
        <p:spPr>
          <a:xfrm>
            <a:off x="979866" y="611512"/>
            <a:ext cx="10515600" cy="5014119"/>
          </a:xfrm>
        </p:spPr>
        <p:txBody>
          <a:bodyPr/>
          <a:lstStyle/>
          <a:p>
            <a:pPr marL="0" indent="0">
              <a:buNone/>
            </a:pPr>
            <a:r>
              <a:rPr lang="es-EC" b="1"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Fase de laboratorio.</a:t>
            </a:r>
            <a:endPar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0" indent="0">
              <a:buNone/>
            </a:pP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Carbohidratos</a:t>
            </a:r>
          </a:p>
          <a:p>
            <a:endParaRPr lang="es-EC" dirty="0"/>
          </a:p>
        </p:txBody>
      </p:sp>
      <p:sp>
        <p:nvSpPr>
          <p:cNvPr id="4" name="Rectángulo redondeado 3"/>
          <p:cNvSpPr/>
          <p:nvPr/>
        </p:nvSpPr>
        <p:spPr>
          <a:xfrm>
            <a:off x="820666" y="1665952"/>
            <a:ext cx="2742127" cy="2089935"/>
          </a:xfrm>
          <a:prstGeom prst="roundRect">
            <a:avLst/>
          </a:prstGeom>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pesaron 3g de muestra para cada uno de los tratamientos  y se adicionó 100 ml de ácido clorhídrico 1 N</a:t>
            </a:r>
          </a:p>
        </p:txBody>
      </p:sp>
      <p:sp>
        <p:nvSpPr>
          <p:cNvPr id="5" name="Rectángulo redondeado 4"/>
          <p:cNvSpPr/>
          <p:nvPr/>
        </p:nvSpPr>
        <p:spPr>
          <a:xfrm>
            <a:off x="3795800" y="1477347"/>
            <a:ext cx="2691685" cy="2089935"/>
          </a:xfrm>
          <a:prstGeom prst="roundRect">
            <a:avLst/>
          </a:prstGeom>
          <a:effectLst>
            <a:glow rad="635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colocó un matraz con la muestra en una placa de calentamiento hasta la ebullición durante 2 horas</a:t>
            </a:r>
          </a:p>
        </p:txBody>
      </p:sp>
      <p:sp>
        <p:nvSpPr>
          <p:cNvPr id="6" name="Rectángulo redondeado 5"/>
          <p:cNvSpPr/>
          <p:nvPr/>
        </p:nvSpPr>
        <p:spPr>
          <a:xfrm>
            <a:off x="7573845" y="1450570"/>
            <a:ext cx="2146493" cy="2305317"/>
          </a:xfrm>
          <a:prstGeom prst="roundRect">
            <a:avLst/>
          </a:prstGeom>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instaló el embudo de vidrio con papel filtro para filtrar y lavar con agua destilada ( 200 ml)</a:t>
            </a:r>
          </a:p>
        </p:txBody>
      </p:sp>
      <p:sp>
        <p:nvSpPr>
          <p:cNvPr id="7" name="Rectángulo redondeado 6"/>
          <p:cNvSpPr/>
          <p:nvPr/>
        </p:nvSpPr>
        <p:spPr>
          <a:xfrm>
            <a:off x="9209581" y="4085424"/>
            <a:ext cx="2518892" cy="1786591"/>
          </a:xfrm>
          <a:prstGeom prst="roundRect">
            <a:avLst/>
          </a:prstGeom>
          <a:effectLst>
            <a:glow rad="101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lavó el papel filtro que contenía la muestra con 100 ml de hidróxido de sodio 1 N en el mismo matraz</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711" y="3915177"/>
            <a:ext cx="2018242" cy="2432730"/>
          </a:xfrm>
          <a:prstGeom prst="rect">
            <a:avLst/>
          </a:prstGeom>
          <a:ln>
            <a:noFill/>
          </a:ln>
          <a:effectLst>
            <a:softEdge rad="112500"/>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907" y="3766162"/>
            <a:ext cx="2412213" cy="2365732"/>
          </a:xfrm>
          <a:prstGeom prst="rect">
            <a:avLst/>
          </a:prstGeom>
          <a:ln>
            <a:noFill/>
          </a:ln>
          <a:effectLst>
            <a:softEdge rad="112500"/>
          </a:effectLst>
        </p:spPr>
      </p:pic>
      <p:cxnSp>
        <p:nvCxnSpPr>
          <p:cNvPr id="11" name="Conector recto de flecha 10"/>
          <p:cNvCxnSpPr>
            <a:stCxn id="4" idx="3"/>
            <a:endCxn id="5" idx="1"/>
          </p:cNvCxnSpPr>
          <p:nvPr/>
        </p:nvCxnSpPr>
        <p:spPr>
          <a:xfrm flipV="1">
            <a:off x="3562793" y="2522315"/>
            <a:ext cx="233007" cy="188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6593983" y="2205943"/>
            <a:ext cx="9401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9852338" y="3438159"/>
            <a:ext cx="399245" cy="477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ítulo 1"/>
          <p:cNvSpPr txBox="1">
            <a:spLocks/>
          </p:cNvSpPr>
          <p:nvPr/>
        </p:nvSpPr>
        <p:spPr>
          <a:xfrm>
            <a:off x="979866" y="-2201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835" y="3960904"/>
            <a:ext cx="1899154" cy="2088861"/>
          </a:xfrm>
          <a:prstGeom prst="rect">
            <a:avLst/>
          </a:prstGeom>
        </p:spPr>
      </p:pic>
    </p:spTree>
    <p:extLst>
      <p:ext uri="{BB962C8B-B14F-4D97-AF65-F5344CB8AC3E}">
        <p14:creationId xmlns:p14="http://schemas.microsoft.com/office/powerpoint/2010/main" val="2359600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9866" y="629761"/>
            <a:ext cx="10515600" cy="5378473"/>
          </a:xfrm>
        </p:spPr>
        <p:txBody>
          <a:bodyPr/>
          <a:lstStyle/>
          <a:p>
            <a:pPr marL="0" indent="0">
              <a:buNone/>
            </a:pPr>
            <a:r>
              <a:rPr lang="es-EC" b="1"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Fase de laboratorio.</a:t>
            </a:r>
            <a:endPar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0" indent="0">
              <a:buNone/>
            </a:pP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Grasa</a:t>
            </a:r>
          </a:p>
          <a:p>
            <a:endParaRPr lang="es-EC" dirty="0"/>
          </a:p>
        </p:txBody>
      </p:sp>
      <p:sp>
        <p:nvSpPr>
          <p:cNvPr id="4" name="Rectángulo redondeado 3"/>
          <p:cNvSpPr/>
          <p:nvPr/>
        </p:nvSpPr>
        <p:spPr>
          <a:xfrm>
            <a:off x="838737" y="2200665"/>
            <a:ext cx="2292440" cy="2653968"/>
          </a:xfrm>
          <a:prstGeom prst="roundRect">
            <a:avLst/>
          </a:prstGeom>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pesaron 3g de muestra para cada uno de los tratamientos  y el balón de destilación seco con 8 esferas de vidrio</a:t>
            </a:r>
          </a:p>
        </p:txBody>
      </p:sp>
      <p:sp>
        <p:nvSpPr>
          <p:cNvPr id="5" name="Rectángulo redondeado 4"/>
          <p:cNvSpPr/>
          <p:nvPr/>
        </p:nvSpPr>
        <p:spPr>
          <a:xfrm>
            <a:off x="3436425" y="1668040"/>
            <a:ext cx="2446938" cy="2502650"/>
          </a:xfrm>
          <a:prstGeom prst="roundRect">
            <a:avLst/>
          </a:prstGeom>
          <a:effectLst>
            <a:glow rad="1397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introdujo la muestra en un dedal de papel filtro y se colocó dentro del sifón </a:t>
            </a:r>
            <a:r>
              <a:rPr lang="es-MX"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Soxhlet</a:t>
            </a:r>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y se agregó solvente hasta que caiga al balón</a:t>
            </a:r>
          </a:p>
        </p:txBody>
      </p:sp>
      <p:sp>
        <p:nvSpPr>
          <p:cNvPr id="6" name="Rectángulo redondeado 5"/>
          <p:cNvSpPr/>
          <p:nvPr/>
        </p:nvSpPr>
        <p:spPr>
          <a:xfrm>
            <a:off x="6060315" y="868259"/>
            <a:ext cx="2764129" cy="2562598"/>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dejó fluir el agua por el refrigerante y se encendió la placa de calentamiento a 250 °C</a:t>
            </a:r>
          </a:p>
        </p:txBody>
      </p:sp>
      <p:sp>
        <p:nvSpPr>
          <p:cNvPr id="7" name="Rectángulo redondeado 6"/>
          <p:cNvSpPr/>
          <p:nvPr/>
        </p:nvSpPr>
        <p:spPr>
          <a:xfrm>
            <a:off x="8989455" y="832842"/>
            <a:ext cx="2802228" cy="3636127"/>
          </a:xfrm>
          <a:prstGeom prst="roundRect">
            <a:avLst/>
          </a:prstGeom>
          <a:effectLst>
            <a:glow rad="635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Luego de la última sifonada se retiró el dedal con la muestra y se procedió a la extracción de la mayor cantidad de solvente hasta que quedó únicamente grasa  para llevarla a la estufa a    80° C por 24 horas</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199" y="4131425"/>
            <a:ext cx="2904623" cy="2175255"/>
          </a:xfrm>
          <a:prstGeom prst="rect">
            <a:avLst/>
          </a:prstGeom>
          <a:ln>
            <a:noFill/>
          </a:ln>
          <a:effectLst>
            <a:softEdge rad="112500"/>
          </a:effectLst>
        </p:spPr>
      </p:pic>
      <p:cxnSp>
        <p:nvCxnSpPr>
          <p:cNvPr id="11" name="Conector recto de flecha 10"/>
          <p:cNvCxnSpPr/>
          <p:nvPr/>
        </p:nvCxnSpPr>
        <p:spPr>
          <a:xfrm>
            <a:off x="3131177" y="2919365"/>
            <a:ext cx="3171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a:stCxn id="5" idx="3"/>
          </p:cNvCxnSpPr>
          <p:nvPr/>
        </p:nvCxnSpPr>
        <p:spPr>
          <a:xfrm>
            <a:off x="5883363" y="2919365"/>
            <a:ext cx="165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stCxn id="6" idx="3"/>
          </p:cNvCxnSpPr>
          <p:nvPr/>
        </p:nvCxnSpPr>
        <p:spPr>
          <a:xfrm>
            <a:off x="8824444" y="2149558"/>
            <a:ext cx="1650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ítulo 1"/>
          <p:cNvSpPr>
            <a:spLocks noGrp="1"/>
          </p:cNvSpPr>
          <p:nvPr>
            <p:ph type="title"/>
          </p:nvPr>
        </p:nvSpPr>
        <p:spPr>
          <a:xfrm>
            <a:off x="979866" y="-220113"/>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spTree>
    <p:extLst>
      <p:ext uri="{BB962C8B-B14F-4D97-AF65-F5344CB8AC3E}">
        <p14:creationId xmlns:p14="http://schemas.microsoft.com/office/powerpoint/2010/main" val="1605378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9866" y="700765"/>
            <a:ext cx="10515600" cy="5533019"/>
          </a:xfrm>
        </p:spPr>
        <p:txBody>
          <a:bodyPr/>
          <a:lstStyle/>
          <a:p>
            <a:pPr marL="0" indent="0">
              <a:buNone/>
            </a:pPr>
            <a:r>
              <a:rPr lang="es-EC" b="1"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Fase de laboratorio.</a:t>
            </a:r>
            <a:endPar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0" indent="0">
              <a:buNone/>
            </a:pP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Proteína</a:t>
            </a:r>
          </a:p>
          <a:p>
            <a:endParaRPr lang="es-EC" dirty="0"/>
          </a:p>
        </p:txBody>
      </p:sp>
      <p:sp>
        <p:nvSpPr>
          <p:cNvPr id="4" name="Rectángulo redondeado 3"/>
          <p:cNvSpPr/>
          <p:nvPr/>
        </p:nvSpPr>
        <p:spPr>
          <a:xfrm>
            <a:off x="856631" y="1835239"/>
            <a:ext cx="2458792" cy="2637007"/>
          </a:xfrm>
          <a:prstGeom prst="roundRect">
            <a:avLst/>
          </a:prstGeom>
          <a:effectLst>
            <a:glow rad="635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pesaron 1.5 g de muestra para cada uno de los tratamientos  y se colocaron en tubos con media tableta  Kjeldahl, agregando  15 ml de ácido sulfúrico </a:t>
            </a:r>
          </a:p>
        </p:txBody>
      </p:sp>
      <p:sp>
        <p:nvSpPr>
          <p:cNvPr id="5" name="Rectángulo redondeado 4"/>
          <p:cNvSpPr/>
          <p:nvPr/>
        </p:nvSpPr>
        <p:spPr>
          <a:xfrm>
            <a:off x="3779838" y="1661946"/>
            <a:ext cx="1803042" cy="2544293"/>
          </a:xfrm>
          <a:prstGeom prst="roundRect">
            <a:avLst/>
          </a:prstGeom>
          <a:effectLst>
            <a:glow rad="63500">
              <a:schemeClr val="accent3">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colocaron los tubos en una manta calefactora por 15 minutos a 100 °C, 15 minutos mas a 200 °C</a:t>
            </a:r>
          </a:p>
        </p:txBody>
      </p:sp>
      <p:sp>
        <p:nvSpPr>
          <p:cNvPr id="6" name="Rectángulo redondeado 5"/>
          <p:cNvSpPr/>
          <p:nvPr/>
        </p:nvSpPr>
        <p:spPr>
          <a:xfrm>
            <a:off x="6078828" y="1105450"/>
            <a:ext cx="2498502" cy="1856691"/>
          </a:xfrm>
          <a:prstGeom prst="roundRect">
            <a:avLst/>
          </a:prstGeom>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dejaron enfriar los tubos y se colocaron  75 ml de agua destilada para llevar a la unidad de destilación</a:t>
            </a:r>
          </a:p>
        </p:txBody>
      </p:sp>
      <p:sp>
        <p:nvSpPr>
          <p:cNvPr id="7" name="Rectángulo redondeado 6"/>
          <p:cNvSpPr/>
          <p:nvPr/>
        </p:nvSpPr>
        <p:spPr>
          <a:xfrm>
            <a:off x="8886422" y="978794"/>
            <a:ext cx="2202287" cy="1983347"/>
          </a:xfrm>
          <a:prstGeom prst="roundRect">
            <a:avLst/>
          </a:prstGeom>
          <a:effectLst>
            <a:glow rad="63500">
              <a:schemeClr val="accent6">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just"/>
            <a:r>
              <a:rPr lang="es-MX"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 tituló con ácido clorhídrico a 0.1 N hasta que se  observó un viraje de color de verde a rosado</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3" y="4472247"/>
            <a:ext cx="3242793" cy="1819184"/>
          </a:xfrm>
          <a:prstGeom prst="rect">
            <a:avLst/>
          </a:prstGeom>
          <a:ln>
            <a:noFill/>
          </a:ln>
          <a:effectLst>
            <a:softEdge rad="112500"/>
          </a:effectLst>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576" y="3153837"/>
            <a:ext cx="2350797" cy="3137594"/>
          </a:xfrm>
          <a:prstGeom prst="rect">
            <a:avLst/>
          </a:prstGeom>
          <a:ln>
            <a:noFill/>
          </a:ln>
          <a:effectLst>
            <a:softEdge rad="112500"/>
          </a:effectLst>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692" y="3057164"/>
            <a:ext cx="2225341" cy="2970150"/>
          </a:xfrm>
          <a:prstGeom prst="rect">
            <a:avLst/>
          </a:prstGeom>
          <a:ln>
            <a:noFill/>
          </a:ln>
          <a:effectLst>
            <a:softEdge rad="112500"/>
          </a:effectLst>
        </p:spPr>
      </p:pic>
      <p:sp>
        <p:nvSpPr>
          <p:cNvPr id="2" name="Flecha derecha 1"/>
          <p:cNvSpPr/>
          <p:nvPr/>
        </p:nvSpPr>
        <p:spPr>
          <a:xfrm>
            <a:off x="3296992" y="2369713"/>
            <a:ext cx="46363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derecha 10"/>
          <p:cNvSpPr/>
          <p:nvPr/>
        </p:nvSpPr>
        <p:spPr>
          <a:xfrm>
            <a:off x="5549998" y="2350395"/>
            <a:ext cx="515155" cy="90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derecha 11"/>
          <p:cNvSpPr/>
          <p:nvPr/>
        </p:nvSpPr>
        <p:spPr>
          <a:xfrm>
            <a:off x="8604511" y="2318197"/>
            <a:ext cx="254730" cy="643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Título 1"/>
          <p:cNvSpPr>
            <a:spLocks noGrp="1"/>
          </p:cNvSpPr>
          <p:nvPr>
            <p:ph type="title"/>
          </p:nvPr>
        </p:nvSpPr>
        <p:spPr>
          <a:xfrm>
            <a:off x="979866" y="-220113"/>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spTree>
    <p:extLst>
      <p:ext uri="{BB962C8B-B14F-4D97-AF65-F5344CB8AC3E}">
        <p14:creationId xmlns:p14="http://schemas.microsoft.com/office/powerpoint/2010/main" val="416193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1093" y="1266524"/>
            <a:ext cx="10515600" cy="4351338"/>
          </a:xfrm>
        </p:spPr>
        <p:txBody>
          <a:bodyPr/>
          <a:lstStyle/>
          <a:p>
            <a:pPr marL="0" indent="0">
              <a:buNone/>
            </a:pPr>
            <a:r>
              <a:rPr lang="es-EC" b="1" dirty="0">
                <a:ln w="0"/>
                <a:solidFill>
                  <a:schemeClr val="tx2"/>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Fase de laboratorio.</a:t>
            </a:r>
            <a:endPar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0" indent="0">
              <a:buNone/>
            </a:pPr>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Ceniza </a:t>
            </a:r>
          </a:p>
        </p:txBody>
      </p:sp>
      <p:sp>
        <p:nvSpPr>
          <p:cNvPr id="4" name="Rectángulo redondeado 3"/>
          <p:cNvSpPr/>
          <p:nvPr/>
        </p:nvSpPr>
        <p:spPr>
          <a:xfrm>
            <a:off x="731949" y="2664730"/>
            <a:ext cx="5151549" cy="1957589"/>
          </a:xfrm>
          <a:prstGeom prst="roundRect">
            <a:avLst/>
          </a:prstGeom>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Las muestras se quemaron dentro de la cámara extractora de gases sobre en la placa de calentamiento hasta que cesó el humo. Posteriormente se colocaron en la mufla  a 500 °C por 4 horas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203" y="2026623"/>
            <a:ext cx="2422881" cy="3233805"/>
          </a:xfrm>
          <a:prstGeom prst="rect">
            <a:avLst/>
          </a:prstGeom>
          <a:ln>
            <a:noFill/>
          </a:ln>
          <a:effectLst>
            <a:softEdge rad="112500"/>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893" y="2026624"/>
            <a:ext cx="2422881" cy="3233805"/>
          </a:xfrm>
          <a:prstGeom prst="rect">
            <a:avLst/>
          </a:prstGeom>
          <a:ln>
            <a:noFill/>
          </a:ln>
          <a:effectLst>
            <a:softEdge rad="112500"/>
          </a:effectLst>
        </p:spPr>
      </p:pic>
      <p:sp>
        <p:nvSpPr>
          <p:cNvPr id="7" name="Título 1"/>
          <p:cNvSpPr>
            <a:spLocks noGrp="1"/>
          </p:cNvSpPr>
          <p:nvPr>
            <p:ph type="title"/>
          </p:nvPr>
        </p:nvSpPr>
        <p:spPr>
          <a:xfrm>
            <a:off x="979866" y="-220113"/>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METODOLOGÍA</a:t>
            </a:r>
          </a:p>
        </p:txBody>
      </p:sp>
    </p:spTree>
    <p:extLst>
      <p:ext uri="{BB962C8B-B14F-4D97-AF65-F5344CB8AC3E}">
        <p14:creationId xmlns:p14="http://schemas.microsoft.com/office/powerpoint/2010/main" val="727332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Materia Verde</a:t>
            </a:r>
            <a:endParaRPr lang="es-EC" dirty="0">
              <a:latin typeface="Arial" panose="020B0604020202020204" pitchFamily="34" charset="0"/>
              <a:cs typeface="Arial" panose="020B0604020202020204" pitchFamily="34" charset="0"/>
            </a:endParaRPr>
          </a:p>
        </p:txBody>
      </p:sp>
      <p:sp>
        <p:nvSpPr>
          <p:cNvPr id="4" name="Rectángulo 3"/>
          <p:cNvSpPr/>
          <p:nvPr/>
        </p:nvSpPr>
        <p:spPr>
          <a:xfrm>
            <a:off x="498764" y="6458537"/>
            <a:ext cx="2044931" cy="332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r>
              <a:rPr lang="en-US" dirty="0" err="1">
                <a:solidFill>
                  <a:schemeClr val="tx1"/>
                </a:solidFill>
              </a:rPr>
              <a:t>Familia</a:t>
            </a:r>
            <a:r>
              <a:rPr lang="en-US" dirty="0">
                <a:solidFill>
                  <a:schemeClr val="tx1"/>
                </a:solidFill>
              </a:rPr>
              <a:t>, 2018) </a:t>
            </a:r>
          </a:p>
        </p:txBody>
      </p:sp>
      <p:sp>
        <p:nvSpPr>
          <p:cNvPr id="9" name="1 Rectángulo"/>
          <p:cNvSpPr/>
          <p:nvPr/>
        </p:nvSpPr>
        <p:spPr>
          <a:xfrm>
            <a:off x="668482" y="3352171"/>
            <a:ext cx="5688098"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Muestra el contenido de materia verde de </a:t>
            </a:r>
            <a:r>
              <a:rPr lang="es-EC" dirty="0" err="1">
                <a:latin typeface="Arial" panose="020B0604020202020204" pitchFamily="34" charset="0"/>
                <a:cs typeface="Arial" panose="020B0604020202020204" pitchFamily="34" charset="0"/>
              </a:rPr>
              <a:t>ray</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interacción dosis*corte.</a:t>
            </a:r>
            <a:endParaRPr lang="en-US" dirty="0">
              <a:latin typeface="Arial" panose="020B0604020202020204" pitchFamily="34" charset="0"/>
              <a:cs typeface="Arial" panose="020B0604020202020204" pitchFamily="34" charset="0"/>
            </a:endParaRPr>
          </a:p>
        </p:txBody>
      </p:sp>
      <p:pic>
        <p:nvPicPr>
          <p:cNvPr id="11" name="Imagen 10"/>
          <p:cNvPicPr/>
          <p:nvPr/>
        </p:nvPicPr>
        <p:blipFill rotWithShape="1">
          <a:blip r:embed="rId2"/>
          <a:srcRect l="11830" t="53573" r="59378" b="36976"/>
          <a:stretch/>
        </p:blipFill>
        <p:spPr bwMode="auto">
          <a:xfrm>
            <a:off x="498764" y="1610538"/>
            <a:ext cx="6004792" cy="1393844"/>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3"/>
          <a:srcRect l="11832" t="40828" r="57370" b="31810"/>
          <a:stretch/>
        </p:blipFill>
        <p:spPr bwMode="auto">
          <a:xfrm>
            <a:off x="6526298" y="1819465"/>
            <a:ext cx="5539740" cy="2767965"/>
          </a:xfrm>
          <a:prstGeom prst="rect">
            <a:avLst/>
          </a:prstGeom>
          <a:ln>
            <a:noFill/>
          </a:ln>
          <a:extLst>
            <a:ext uri="{53640926-AAD7-44D8-BBD7-CCE9431645EC}">
              <a14:shadowObscured xmlns:a14="http://schemas.microsoft.com/office/drawing/2010/main"/>
            </a:ext>
          </a:extLst>
        </p:spPr>
      </p:pic>
      <p:sp>
        <p:nvSpPr>
          <p:cNvPr id="14" name="1 Rectángulo"/>
          <p:cNvSpPr/>
          <p:nvPr/>
        </p:nvSpPr>
        <p:spPr>
          <a:xfrm>
            <a:off x="6724418" y="4587430"/>
            <a:ext cx="4629382" cy="646331"/>
          </a:xfrm>
          <a:prstGeom prst="rect">
            <a:avLst/>
          </a:prstGeom>
        </p:spPr>
        <p:txBody>
          <a:bodyPr wrap="square">
            <a:spAutoFit/>
          </a:bodyPr>
          <a:lstStyle/>
          <a:p>
            <a:r>
              <a:rPr lang="es-EC" i="1" dirty="0"/>
              <a:t>Nota. </a:t>
            </a:r>
            <a:r>
              <a:rPr lang="es-EC" b="1" dirty="0"/>
              <a:t>*</a:t>
            </a:r>
            <a:r>
              <a:rPr lang="es-EC" dirty="0"/>
              <a:t>Efecto significativo; </a:t>
            </a:r>
            <a:r>
              <a:rPr lang="es-EC" b="1" baseline="30000" dirty="0"/>
              <a:t>**</a:t>
            </a:r>
            <a:r>
              <a:rPr lang="es-EC" dirty="0"/>
              <a:t>efecto altamente significativo; </a:t>
            </a:r>
            <a:r>
              <a:rPr lang="es-EC" b="1" baseline="30000" dirty="0" err="1"/>
              <a:t>ns</a:t>
            </a:r>
            <a:r>
              <a:rPr lang="es-EC" b="1" dirty="0"/>
              <a:t> </a:t>
            </a:r>
            <a:r>
              <a:rPr lang="es-EC" dirty="0"/>
              <a:t>no </a:t>
            </a:r>
            <a:r>
              <a:rPr lang="es-EC" dirty="0">
                <a:latin typeface="Arial" panose="020B0604020202020204" pitchFamily="34" charset="0"/>
                <a:cs typeface="Arial" panose="020B0604020202020204" pitchFamily="34" charset="0"/>
              </a:rPr>
              <a:t>significativo</a:t>
            </a:r>
            <a:endParaRPr lang="en-US" dirty="0">
              <a:latin typeface="Arial" panose="020B0604020202020204" pitchFamily="34" charset="0"/>
              <a:cs typeface="Arial" panose="020B0604020202020204" pitchFamily="34" charset="0"/>
            </a:endParaRPr>
          </a:p>
        </p:txBody>
      </p:sp>
      <p:pic>
        <p:nvPicPr>
          <p:cNvPr id="15" name="Imagen 14"/>
          <p:cNvPicPr/>
          <p:nvPr/>
        </p:nvPicPr>
        <p:blipFill rotWithShape="1">
          <a:blip r:embed="rId2"/>
          <a:srcRect l="11830" t="53573" r="59378" b="36976"/>
          <a:stretch/>
        </p:blipFill>
        <p:spPr bwMode="auto">
          <a:xfrm>
            <a:off x="651164" y="1762938"/>
            <a:ext cx="6004792" cy="13938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2974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144E04DB-640E-E042-92EB-0DC78B666549}"/>
              </a:ext>
            </a:extLst>
          </p:cNvPr>
          <p:cNvSpPr>
            <a:spLocks noGrp="1"/>
          </p:cNvSpPr>
          <p:nvPr>
            <p:ph idx="1"/>
          </p:nvPr>
        </p:nvSpPr>
        <p:spPr>
          <a:xfrm>
            <a:off x="10144077" y="4603069"/>
            <a:ext cx="3558259" cy="1338062"/>
          </a:xfrm>
        </p:spPr>
        <p:txBody>
          <a:bodyPr>
            <a:normAutofit/>
          </a:bodyPr>
          <a:lstStyle/>
          <a:p>
            <a:pPr algn="just"/>
            <a:endParaRPr lang="es-ES" sz="2000" dirty="0">
              <a:latin typeface="Times New Roman" panose="02020603050405020304" pitchFamily="18" charset="0"/>
              <a:cs typeface="Times New Roman" panose="02020603050405020304" pitchFamily="18" charset="0"/>
            </a:endParaRPr>
          </a:p>
          <a:p>
            <a:pPr marL="0" indent="0" algn="just">
              <a:buNone/>
            </a:pPr>
            <a:endParaRPr lang="es-ES" sz="2000" dirty="0">
              <a:latin typeface="Times New Roman" panose="02020603050405020304" pitchFamily="18" charset="0"/>
              <a:cs typeface="Times New Roman" panose="02020603050405020304" pitchFamily="18" charset="0"/>
            </a:endParaRPr>
          </a:p>
          <a:p>
            <a:endParaRPr lang="es-EC" dirty="0"/>
          </a:p>
        </p:txBody>
      </p:sp>
      <p:sp>
        <p:nvSpPr>
          <p:cNvPr id="6" name="1 Título">
            <a:extLst>
              <a:ext uri="{FF2B5EF4-FFF2-40B4-BE49-F238E27FC236}">
                <a16:creationId xmlns:a16="http://schemas.microsoft.com/office/drawing/2014/main" id="{1E19C1D6-3DB8-BC4B-BBCB-8D456A5AE1E5}"/>
              </a:ext>
            </a:extLst>
          </p:cNvPr>
          <p:cNvSpPr txBox="1">
            <a:spLocks noGrp="1"/>
          </p:cNvSpPr>
          <p:nvPr>
            <p:ph type="title"/>
          </p:nvPr>
        </p:nvSpPr>
        <p:spPr>
          <a:xfrm>
            <a:off x="3687817" y="0"/>
            <a:ext cx="4816366" cy="78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C" sz="4400" b="1" dirty="0">
                <a:solidFill>
                  <a:schemeClr val="accent5">
                    <a:lumMod val="50000"/>
                  </a:schemeClr>
                </a:solidFill>
                <a:latin typeface="Times New Roman" panose="02020603050405020304" pitchFamily="18" charset="0"/>
                <a:cs typeface="Times New Roman" panose="02020603050405020304" pitchFamily="18" charset="0"/>
              </a:rPr>
              <a:t>ANTECEDENTES</a:t>
            </a:r>
          </a:p>
        </p:txBody>
      </p:sp>
      <p:sp>
        <p:nvSpPr>
          <p:cNvPr id="4" name="Rectángulo 3"/>
          <p:cNvSpPr/>
          <p:nvPr/>
        </p:nvSpPr>
        <p:spPr>
          <a:xfrm>
            <a:off x="1078174" y="1214651"/>
            <a:ext cx="1392072" cy="616422"/>
          </a:xfrm>
          <a:prstGeom prst="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err="1">
                <a:latin typeface="Arial" panose="020B0604020202020204" pitchFamily="34" charset="0"/>
                <a:cs typeface="Arial" panose="020B0604020202020204" pitchFamily="34" charset="0"/>
              </a:rPr>
              <a:t>Rye</a:t>
            </a:r>
            <a:r>
              <a:rPr lang="es-EC" b="1" dirty="0">
                <a:latin typeface="Arial" panose="020B0604020202020204" pitchFamily="34" charset="0"/>
                <a:cs typeface="Arial" panose="020B0604020202020204" pitchFamily="34" charset="0"/>
              </a:rPr>
              <a:t> </a:t>
            </a:r>
            <a:r>
              <a:rPr lang="es-EC" b="1" dirty="0" err="1">
                <a:latin typeface="Arial" panose="020B0604020202020204" pitchFamily="34" charset="0"/>
                <a:cs typeface="Arial" panose="020B0604020202020204" pitchFamily="34" charset="0"/>
              </a:rPr>
              <a:t>grass</a:t>
            </a:r>
            <a:endParaRPr lang="es-EC" b="1" dirty="0">
              <a:latin typeface="Arial" panose="020B0604020202020204" pitchFamily="34" charset="0"/>
              <a:cs typeface="Arial" panose="020B0604020202020204" pitchFamily="34" charset="0"/>
            </a:endParaRPr>
          </a:p>
        </p:txBody>
      </p:sp>
      <p:sp>
        <p:nvSpPr>
          <p:cNvPr id="8" name="Flecha derecha 7"/>
          <p:cNvSpPr/>
          <p:nvPr/>
        </p:nvSpPr>
        <p:spPr>
          <a:xfrm>
            <a:off x="5049672" y="1348592"/>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9" name="Flecha derecha 8"/>
          <p:cNvSpPr/>
          <p:nvPr/>
        </p:nvSpPr>
        <p:spPr>
          <a:xfrm>
            <a:off x="5049672" y="1981148"/>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0" name="Flecha derecha 9"/>
          <p:cNvSpPr/>
          <p:nvPr/>
        </p:nvSpPr>
        <p:spPr>
          <a:xfrm>
            <a:off x="5049672" y="2591073"/>
            <a:ext cx="1569492" cy="300251"/>
          </a:xfrm>
          <a:prstGeom prst="rightArrow">
            <a:avLst/>
          </a:prstGeom>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1" name="Rectángulo 10"/>
          <p:cNvSpPr/>
          <p:nvPr/>
        </p:nvSpPr>
        <p:spPr>
          <a:xfrm>
            <a:off x="6771565" y="1348592"/>
            <a:ext cx="2593075" cy="3002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Uso de tierra</a:t>
            </a:r>
          </a:p>
        </p:txBody>
      </p:sp>
      <p:sp>
        <p:nvSpPr>
          <p:cNvPr id="12" name="Rectángulo 11"/>
          <p:cNvSpPr/>
          <p:nvPr/>
        </p:nvSpPr>
        <p:spPr>
          <a:xfrm>
            <a:off x="6771564" y="2103028"/>
            <a:ext cx="2593075" cy="30025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Tecnología</a:t>
            </a:r>
          </a:p>
        </p:txBody>
      </p:sp>
      <p:sp>
        <p:nvSpPr>
          <p:cNvPr id="13" name="Rectángulo 12"/>
          <p:cNvSpPr/>
          <p:nvPr/>
        </p:nvSpPr>
        <p:spPr>
          <a:xfrm>
            <a:off x="6685130" y="2620643"/>
            <a:ext cx="2679510" cy="5578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Reutilización de desechos</a:t>
            </a:r>
          </a:p>
        </p:txBody>
      </p:sp>
      <p:sp>
        <p:nvSpPr>
          <p:cNvPr id="14" name="Flecha abajo 13"/>
          <p:cNvSpPr/>
          <p:nvPr/>
        </p:nvSpPr>
        <p:spPr>
          <a:xfrm>
            <a:off x="1501255" y="1970827"/>
            <a:ext cx="545910" cy="1714069"/>
          </a:xfrm>
          <a:prstGeom prst="downArrow">
            <a:avLst/>
          </a:prstGeom>
          <a:effectLst>
            <a:glow rad="63500">
              <a:schemeClr val="accent6">
                <a:satMod val="175000"/>
                <a:alpha val="40000"/>
              </a:schemeClr>
            </a:glo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15" name="Rectángulo 14"/>
          <p:cNvSpPr/>
          <p:nvPr/>
        </p:nvSpPr>
        <p:spPr>
          <a:xfrm>
            <a:off x="444392" y="4106331"/>
            <a:ext cx="3510885" cy="1214651"/>
          </a:xfrm>
          <a:prstGeom prst="rect">
            <a:avLst/>
          </a:prstGeom>
          <a:effectLst>
            <a:outerShdw blurRad="76200" dir="13500000" sy="23000" kx="1200000" algn="br"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Crecimiento en la demanda de productos orgánicos</a:t>
            </a: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Desgaste de suelos.</a:t>
            </a:r>
          </a:p>
        </p:txBody>
      </p:sp>
      <p:sp>
        <p:nvSpPr>
          <p:cNvPr id="16" name="Flecha derecha 15"/>
          <p:cNvSpPr/>
          <p:nvPr/>
        </p:nvSpPr>
        <p:spPr>
          <a:xfrm>
            <a:off x="4153183" y="4189862"/>
            <a:ext cx="2027535" cy="104759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latin typeface="Arial" panose="020B0604020202020204" pitchFamily="34" charset="0"/>
                <a:cs typeface="Arial" panose="020B0604020202020204" pitchFamily="34" charset="0"/>
              </a:rPr>
              <a:t>Restitución de M.O.</a:t>
            </a:r>
          </a:p>
        </p:txBody>
      </p:sp>
      <p:sp>
        <p:nvSpPr>
          <p:cNvPr id="19" name="Rectángulo 18"/>
          <p:cNvSpPr/>
          <p:nvPr/>
        </p:nvSpPr>
        <p:spPr>
          <a:xfrm>
            <a:off x="6376620" y="4115242"/>
            <a:ext cx="1187355" cy="685693"/>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latin typeface="Arial" panose="020B0604020202020204" pitchFamily="34" charset="0"/>
                <a:cs typeface="Arial" panose="020B0604020202020204" pitchFamily="34" charset="0"/>
              </a:rPr>
              <a:t>1.5 a 2.5%</a:t>
            </a:r>
          </a:p>
        </p:txBody>
      </p:sp>
      <p:sp>
        <p:nvSpPr>
          <p:cNvPr id="18" name="Flecha derecha 17"/>
          <p:cNvSpPr/>
          <p:nvPr/>
        </p:nvSpPr>
        <p:spPr>
          <a:xfrm>
            <a:off x="8134066" y="3184331"/>
            <a:ext cx="3546246" cy="2593281"/>
          </a:xfrm>
          <a:prstGeom prst="rightArrow">
            <a:avLst/>
          </a:prstGeom>
          <a:ln>
            <a:solidFill>
              <a:srgbClr val="FF00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r>
              <a:rPr lang="es-EC" dirty="0">
                <a:latin typeface="Arial" panose="020B0604020202020204" pitchFamily="34" charset="0"/>
                <a:cs typeface="Arial" panose="020B0604020202020204" pitchFamily="34" charset="0"/>
              </a:rPr>
              <a:t>63.906 hectáreas con pastos cultivados</a:t>
            </a:r>
            <a:endPar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8" name="Rectángulo 27"/>
          <p:cNvSpPr/>
          <p:nvPr/>
        </p:nvSpPr>
        <p:spPr>
          <a:xfrm>
            <a:off x="4042012" y="5345077"/>
            <a:ext cx="4026089" cy="796416"/>
          </a:xfrm>
          <a:prstGeom prst="rect">
            <a:avLst/>
          </a:prstGeom>
          <a:effectLst>
            <a:outerShdw blurRad="76200" dir="13500000" sy="23000" kx="1200000" algn="b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Arial" panose="020B0604020202020204" pitchFamily="34" charset="0"/>
                <a:cs typeface="Arial" panose="020B0604020202020204" pitchFamily="34" charset="0"/>
              </a:rPr>
              <a:t>77.127</a:t>
            </a: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ha = Pastos perennes</a:t>
            </a:r>
          </a:p>
          <a:p>
            <a:r>
              <a:rPr lang="es-EC" dirty="0">
                <a:latin typeface="Arial" panose="020B0604020202020204" pitchFamily="34" charset="0"/>
                <a:cs typeface="Arial" panose="020B0604020202020204" pitchFamily="34" charset="0"/>
              </a:rPr>
              <a:t>73.889</a:t>
            </a: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ha = </a:t>
            </a:r>
            <a:r>
              <a:rPr lang="es-EC" dirty="0">
                <a:latin typeface="Arial" panose="020B0604020202020204" pitchFamily="34" charset="0"/>
                <a:cs typeface="Arial" panose="020B0604020202020204" pitchFamily="34" charset="0"/>
              </a:rPr>
              <a:t>con pastos endémicos</a:t>
            </a:r>
            <a:endPar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6" name="Rectángulo 25"/>
          <p:cNvSpPr/>
          <p:nvPr/>
        </p:nvSpPr>
        <p:spPr>
          <a:xfrm>
            <a:off x="249568" y="6462988"/>
            <a:ext cx="2955553" cy="307777"/>
          </a:xfrm>
          <a:prstGeom prst="rect">
            <a:avLst/>
          </a:prstGeom>
        </p:spPr>
        <p:txBody>
          <a:bodyPr wrap="none">
            <a:spAutoFit/>
          </a:bodyPr>
          <a:lstStyle/>
          <a:p>
            <a:r>
              <a:rPr lang="es-EC" sz="1400" dirty="0">
                <a:latin typeface="Arial" panose="020B0604020202020204" pitchFamily="34" charset="0"/>
                <a:cs typeface="Arial" panose="020B0604020202020204" pitchFamily="34" charset="0"/>
              </a:rPr>
              <a:t>(</a:t>
            </a:r>
            <a:r>
              <a:rPr lang="es-EC" sz="1400" dirty="0" err="1">
                <a:latin typeface="Arial" panose="020B0604020202020204" pitchFamily="34" charset="0"/>
                <a:cs typeface="Arial" panose="020B0604020202020204" pitchFamily="34" charset="0"/>
              </a:rPr>
              <a:t>Tchonbanoglous</a:t>
            </a:r>
            <a:r>
              <a:rPr lang="es-EC" sz="1400" dirty="0">
                <a:latin typeface="Arial" panose="020B0604020202020204" pitchFamily="34" charset="0"/>
                <a:cs typeface="Arial" panose="020B0604020202020204" pitchFamily="34" charset="0"/>
              </a:rPr>
              <a:t> &amp; </a:t>
            </a:r>
            <a:r>
              <a:rPr lang="es-EC" sz="1400" dirty="0" err="1">
                <a:latin typeface="Arial" panose="020B0604020202020204" pitchFamily="34" charset="0"/>
                <a:cs typeface="Arial" panose="020B0604020202020204" pitchFamily="34" charset="0"/>
              </a:rPr>
              <a:t>Theisen</a:t>
            </a:r>
            <a:r>
              <a:rPr lang="es-EC" sz="1400" dirty="0">
                <a:latin typeface="Arial" panose="020B0604020202020204" pitchFamily="34" charset="0"/>
                <a:cs typeface="Arial" panose="020B0604020202020204" pitchFamily="34" charset="0"/>
              </a:rPr>
              <a:t>, 2006)</a:t>
            </a:r>
            <a:endParaRPr lang="es-EC" sz="1050" dirty="0">
              <a:latin typeface="Arial" panose="020B0604020202020204" pitchFamily="34" charset="0"/>
              <a:cs typeface="Arial" panose="020B0604020202020204" pitchFamily="34" charset="0"/>
            </a:endParaRPr>
          </a:p>
        </p:txBody>
      </p:sp>
      <p:pic>
        <p:nvPicPr>
          <p:cNvPr id="4104" name="Picture 8"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t="37631"/>
          <a:stretch/>
        </p:blipFill>
        <p:spPr bwMode="auto">
          <a:xfrm>
            <a:off x="9405866" y="2467362"/>
            <a:ext cx="1711058" cy="72277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descr="Raigras Perenne Turf Type – Turfland"/>
          <p:cNvPicPr/>
          <p:nvPr/>
        </p:nvPicPr>
        <p:blipFill>
          <a:blip r:embed="rId4">
            <a:extLst>
              <a:ext uri="{28A0092B-C50C-407E-A947-70E740481C1C}">
                <a14:useLocalDpi xmlns:a14="http://schemas.microsoft.com/office/drawing/2010/main" val="0"/>
              </a:ext>
            </a:extLst>
          </a:blip>
          <a:srcRect/>
          <a:stretch>
            <a:fillRect/>
          </a:stretch>
        </p:blipFill>
        <p:spPr bwMode="auto">
          <a:xfrm>
            <a:off x="3074016" y="862619"/>
            <a:ext cx="1552575" cy="1164590"/>
          </a:xfrm>
          <a:prstGeom prst="rect">
            <a:avLst/>
          </a:prstGeom>
          <a:noFill/>
          <a:ln>
            <a:noFill/>
          </a:ln>
        </p:spPr>
      </p:pic>
      <p:pic>
        <p:nvPicPr>
          <p:cNvPr id="5122" name="Picture 2" descr="Mentiras y verdades sobre el uso de la tierra en ganaderí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4287" y="786800"/>
            <a:ext cx="2056025" cy="10069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gricultura con tecnología automotriz – Agriculturers.com | Red d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7027" y="1885589"/>
            <a:ext cx="2252067" cy="689183"/>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descr="Forraje de ray-grass - 110100007 - semence-renta - para la ..."/>
          <p:cNvPicPr/>
          <p:nvPr/>
        </p:nvPicPr>
        <p:blipFill>
          <a:blip r:embed="rId7">
            <a:extLst>
              <a:ext uri="{28A0092B-C50C-407E-A947-70E740481C1C}">
                <a14:useLocalDpi xmlns:a14="http://schemas.microsoft.com/office/drawing/2010/main" val="0"/>
              </a:ext>
            </a:extLst>
          </a:blip>
          <a:srcRect/>
          <a:stretch>
            <a:fillRect/>
          </a:stretch>
        </p:blipFill>
        <p:spPr bwMode="auto">
          <a:xfrm>
            <a:off x="3074016" y="2097072"/>
            <a:ext cx="1675524" cy="1587823"/>
          </a:xfrm>
          <a:prstGeom prst="rect">
            <a:avLst/>
          </a:prstGeom>
          <a:noFill/>
          <a:ln>
            <a:noFill/>
          </a:ln>
        </p:spPr>
      </p:pic>
    </p:spTree>
    <p:extLst>
      <p:ext uri="{BB962C8B-B14F-4D97-AF65-F5344CB8AC3E}">
        <p14:creationId xmlns:p14="http://schemas.microsoft.com/office/powerpoint/2010/main" val="2145887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Materia Verde</a:t>
            </a:r>
            <a:endParaRPr lang="es-EC" dirty="0"/>
          </a:p>
        </p:txBody>
      </p:sp>
      <p:sp>
        <p:nvSpPr>
          <p:cNvPr id="4" name="Rectángulo 3"/>
          <p:cNvSpPr/>
          <p:nvPr/>
        </p:nvSpPr>
        <p:spPr>
          <a:xfrm>
            <a:off x="498764" y="6458537"/>
            <a:ext cx="4921134" cy="332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(González, Hernández, &amp; Velasco, 2005).</a:t>
            </a:r>
          </a:p>
        </p:txBody>
      </p:sp>
      <p:pic>
        <p:nvPicPr>
          <p:cNvPr id="12" name="Imagen 11"/>
          <p:cNvPicPr/>
          <p:nvPr/>
        </p:nvPicPr>
        <p:blipFill rotWithShape="1">
          <a:blip r:embed="rId2"/>
          <a:srcRect l="9154" t="31505" r="51790" b="27382"/>
          <a:stretch/>
        </p:blipFill>
        <p:spPr bwMode="auto">
          <a:xfrm>
            <a:off x="2543695" y="1890394"/>
            <a:ext cx="7575291" cy="42776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9091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Materia Seca </a:t>
            </a:r>
            <a:endParaRPr lang="es-EC" dirty="0"/>
          </a:p>
        </p:txBody>
      </p:sp>
      <p:sp>
        <p:nvSpPr>
          <p:cNvPr id="7" name="1 Rectángulo"/>
          <p:cNvSpPr/>
          <p:nvPr/>
        </p:nvSpPr>
        <p:spPr>
          <a:xfrm>
            <a:off x="838200" y="3074534"/>
            <a:ext cx="4842050" cy="369332"/>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S</a:t>
            </a:r>
            <a:r>
              <a:rPr lang="es-EC" i="1" dirty="0">
                <a:latin typeface="Arial" panose="020B0604020202020204" pitchFamily="34" charset="0"/>
                <a:cs typeface="Arial" panose="020B0604020202020204" pitchFamily="34" charset="0"/>
              </a:rPr>
              <a:t>ignificativamente diferentes (p &gt; 0,05).</a:t>
            </a:r>
            <a:r>
              <a:rPr lang="es-EC"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8" name="Rectángulo 7"/>
          <p:cNvSpPr/>
          <p:nvPr/>
        </p:nvSpPr>
        <p:spPr>
          <a:xfrm>
            <a:off x="-222830" y="6383723"/>
            <a:ext cx="4457586" cy="482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ysClr val="windowText" lastClr="000000"/>
                </a:solidFill>
                <a:latin typeface="Times New Roman" panose="02020603050405020304" pitchFamily="18" charset="0"/>
                <a:cs typeface="Times New Roman" panose="02020603050405020304" pitchFamily="18" charset="0"/>
              </a:rPr>
              <a:t>- INIAP (2015).</a:t>
            </a:r>
            <a:endParaRPr lang="en-US" dirty="0">
              <a:solidFill>
                <a:sysClr val="windowText" lastClr="000000"/>
              </a:solidFill>
              <a:latin typeface="Times New Roman" panose="02020603050405020304" pitchFamily="18" charset="0"/>
              <a:cs typeface="Times New Roman" panose="02020603050405020304" pitchFamily="18" charset="0"/>
            </a:endParaRPr>
          </a:p>
        </p:txBody>
      </p:sp>
      <p:pic>
        <p:nvPicPr>
          <p:cNvPr id="10" name="Imagen 9"/>
          <p:cNvPicPr/>
          <p:nvPr/>
        </p:nvPicPr>
        <p:blipFill rotWithShape="1">
          <a:blip r:embed="rId2"/>
          <a:srcRect l="10864" t="36925" r="54635" b="50868"/>
          <a:stretch/>
        </p:blipFill>
        <p:spPr bwMode="auto">
          <a:xfrm>
            <a:off x="729906" y="1572469"/>
            <a:ext cx="5927666" cy="1561216"/>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3"/>
          <a:srcRect l="10546" t="24998" r="56058" b="26444"/>
          <a:stretch/>
        </p:blipFill>
        <p:spPr bwMode="auto">
          <a:xfrm>
            <a:off x="6765866" y="1671322"/>
            <a:ext cx="5237712" cy="3199936"/>
          </a:xfrm>
          <a:prstGeom prst="rect">
            <a:avLst/>
          </a:prstGeom>
          <a:ln>
            <a:noFill/>
          </a:ln>
          <a:extLst>
            <a:ext uri="{53640926-AAD7-44D8-BBD7-CCE9431645EC}">
              <a14:shadowObscured xmlns:a14="http://schemas.microsoft.com/office/drawing/2010/main"/>
            </a:ext>
          </a:extLst>
        </p:spPr>
      </p:pic>
      <p:sp>
        <p:nvSpPr>
          <p:cNvPr id="12" name="1 Rectángulo"/>
          <p:cNvSpPr/>
          <p:nvPr/>
        </p:nvSpPr>
        <p:spPr>
          <a:xfrm>
            <a:off x="6836639" y="4871258"/>
            <a:ext cx="4842050"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Medias con una letra común no son significativamente diferentes (p &gt; 0,05)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70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Materia Seca </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2330794" y="5145404"/>
            <a:ext cx="8326121"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a:t>
            </a:r>
            <a:r>
              <a:rPr lang="es-EC" dirty="0">
                <a:latin typeface="Arial" panose="020B0604020202020204" pitchFamily="34" charset="0"/>
                <a:cs typeface="Arial" panose="020B0604020202020204" pitchFamily="34" charset="0"/>
              </a:rPr>
              <a:t> El gráfico representa la cantidad de materia seca evaluada por corte y por tratamiento.</a:t>
            </a:r>
            <a:endParaRPr lang="en-US" b="1" i="1" dirty="0">
              <a:latin typeface="Arial" panose="020B0604020202020204" pitchFamily="34" charset="0"/>
              <a:cs typeface="Arial" panose="020B0604020202020204" pitchFamily="34" charset="0"/>
            </a:endParaRPr>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2209165" y="1728152"/>
            <a:ext cx="7773670" cy="3401695"/>
          </a:xfrm>
          <a:prstGeom prst="rect">
            <a:avLst/>
          </a:prstGeom>
          <a:noFill/>
        </p:spPr>
      </p:pic>
    </p:spTree>
    <p:extLst>
      <p:ext uri="{BB962C8B-B14F-4D97-AF65-F5344CB8AC3E}">
        <p14:creationId xmlns:p14="http://schemas.microsoft.com/office/powerpoint/2010/main" val="113091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Proteína cruda</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729906" y="4414648"/>
            <a:ext cx="4357483"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b="1"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significativo; </a:t>
            </a:r>
            <a:r>
              <a:rPr lang="es-EC" b="1" baseline="30000"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altamente significativo; </a:t>
            </a:r>
            <a:r>
              <a:rPr lang="es-EC" b="1" baseline="30000" dirty="0" err="1">
                <a:latin typeface="Arial" panose="020B0604020202020204" pitchFamily="34" charset="0"/>
                <a:cs typeface="Arial" panose="020B0604020202020204" pitchFamily="34" charset="0"/>
              </a:rPr>
              <a:t>ns</a:t>
            </a:r>
            <a:r>
              <a:rPr lang="es-EC" b="1"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no significativo</a:t>
            </a:r>
            <a:endParaRPr lang="en-US" dirty="0">
              <a:latin typeface="Arial" panose="020B0604020202020204" pitchFamily="34" charset="0"/>
              <a:cs typeface="Arial" panose="020B0604020202020204" pitchFamily="34" charset="0"/>
            </a:endParaRPr>
          </a:p>
        </p:txBody>
      </p:sp>
      <p:pic>
        <p:nvPicPr>
          <p:cNvPr id="6" name="Imagen 5"/>
          <p:cNvPicPr/>
          <p:nvPr/>
        </p:nvPicPr>
        <p:blipFill rotWithShape="1">
          <a:blip r:embed="rId2"/>
          <a:srcRect l="11825" t="43608" r="56010" b="49695"/>
          <a:stretch/>
        </p:blipFill>
        <p:spPr bwMode="auto">
          <a:xfrm>
            <a:off x="729906" y="2942705"/>
            <a:ext cx="4556989" cy="1153676"/>
          </a:xfrm>
          <a:prstGeom prst="rect">
            <a:avLst/>
          </a:prstGeom>
          <a:ln>
            <a:noFill/>
          </a:ln>
          <a:extLst>
            <a:ext uri="{53640926-AAD7-44D8-BBD7-CCE9431645EC}">
              <a14:shadowObscured xmlns:a14="http://schemas.microsoft.com/office/drawing/2010/main"/>
            </a:ext>
          </a:extLst>
        </p:spPr>
      </p:pic>
      <p:sp>
        <p:nvSpPr>
          <p:cNvPr id="8" name="1 Rectángulo"/>
          <p:cNvSpPr/>
          <p:nvPr/>
        </p:nvSpPr>
        <p:spPr>
          <a:xfrm>
            <a:off x="729906" y="1844855"/>
            <a:ext cx="3833553" cy="1200329"/>
          </a:xfrm>
          <a:prstGeom prst="rect">
            <a:avLst/>
          </a:prstGeom>
        </p:spPr>
        <p:txBody>
          <a:bodyPr wrap="square">
            <a:spAutoFit/>
          </a:bodyPr>
          <a:lstStyle/>
          <a:p>
            <a:r>
              <a:rPr lang="es-EC" dirty="0">
                <a:latin typeface="Arial" panose="020B0604020202020204" pitchFamily="34" charset="0"/>
                <a:cs typeface="Arial" panose="020B0604020202020204" pitchFamily="34" charset="0"/>
              </a:rPr>
              <a:t>Análisis de varianza para el porcentaje de Proteína cruda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diferentes tratamientos</a:t>
            </a:r>
            <a:endParaRPr lang="en-US" dirty="0">
              <a:latin typeface="Arial" panose="020B0604020202020204" pitchFamily="34" charset="0"/>
              <a:cs typeface="Arial" panose="020B0604020202020204" pitchFamily="34" charset="0"/>
            </a:endParaRPr>
          </a:p>
        </p:txBody>
      </p:sp>
      <p:pic>
        <p:nvPicPr>
          <p:cNvPr id="10" name="Imagen 9"/>
          <p:cNvPicPr/>
          <p:nvPr/>
        </p:nvPicPr>
        <p:blipFill rotWithShape="1">
          <a:blip r:embed="rId2"/>
          <a:srcRect l="10865" t="64602" r="63253" b="20078"/>
          <a:stretch/>
        </p:blipFill>
        <p:spPr bwMode="auto">
          <a:xfrm>
            <a:off x="5890084" y="2663172"/>
            <a:ext cx="5265595" cy="1975330"/>
          </a:xfrm>
          <a:prstGeom prst="rect">
            <a:avLst/>
          </a:prstGeom>
          <a:ln>
            <a:noFill/>
          </a:ln>
          <a:extLst>
            <a:ext uri="{53640926-AAD7-44D8-BBD7-CCE9431645EC}">
              <a14:shadowObscured xmlns:a14="http://schemas.microsoft.com/office/drawing/2010/main"/>
            </a:ext>
          </a:extLst>
        </p:spPr>
      </p:pic>
      <p:sp>
        <p:nvSpPr>
          <p:cNvPr id="11" name="1 Rectángulo"/>
          <p:cNvSpPr/>
          <p:nvPr/>
        </p:nvSpPr>
        <p:spPr>
          <a:xfrm>
            <a:off x="5916149" y="1558155"/>
            <a:ext cx="3833553" cy="1200329"/>
          </a:xfrm>
          <a:prstGeom prst="rect">
            <a:avLst/>
          </a:prstGeom>
        </p:spPr>
        <p:txBody>
          <a:bodyPr wrap="square">
            <a:spAutoFit/>
          </a:bodyPr>
          <a:lstStyle/>
          <a:p>
            <a:r>
              <a:rPr lang="es-EC" dirty="0">
                <a:latin typeface="Arial" panose="020B0604020202020204" pitchFamily="34" charset="0"/>
                <a:cs typeface="Arial" panose="020B0604020202020204" pitchFamily="34" charset="0"/>
              </a:rPr>
              <a:t>Medias ajustadas para el porcentaje de Proteína cruda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diferentes tratamientos.</a:t>
            </a:r>
            <a:endParaRPr lang="en-US" dirty="0">
              <a:latin typeface="Arial" panose="020B0604020202020204" pitchFamily="34" charset="0"/>
              <a:cs typeface="Arial" panose="020B0604020202020204" pitchFamily="34" charset="0"/>
            </a:endParaRPr>
          </a:p>
        </p:txBody>
      </p:sp>
      <p:sp>
        <p:nvSpPr>
          <p:cNvPr id="12" name="1 Rectángulo"/>
          <p:cNvSpPr/>
          <p:nvPr/>
        </p:nvSpPr>
        <p:spPr>
          <a:xfrm>
            <a:off x="6033312" y="4497023"/>
            <a:ext cx="4357483" cy="1754326"/>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Medias seguidas con la misma letra no son significativamente diferentes (p&gt;0,05), mientras que medias con diferente letra son significativamente diferente al 5% según la prueba de significancia DGC.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74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Proteína cruda</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1777309" y="5379246"/>
            <a:ext cx="8397469"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a:t>
            </a:r>
            <a:r>
              <a:rPr lang="es-EC" dirty="0">
                <a:latin typeface="Arial" panose="020B0604020202020204" pitchFamily="34" charset="0"/>
                <a:cs typeface="Arial" panose="020B0604020202020204" pitchFamily="34" charset="0"/>
              </a:rPr>
              <a:t> En la  figura 5 se puede determinar que al aplicar los tratamientos T1, T2, T3, T4, se obtuvo un mayor porcentaje de proteína cruda. </a:t>
            </a:r>
            <a:endParaRPr lang="en-US" dirty="0">
              <a:latin typeface="Arial" panose="020B0604020202020204" pitchFamily="34" charset="0"/>
              <a:cs typeface="Arial" panose="020B0604020202020204" pitchFamily="34" charset="0"/>
            </a:endParaRPr>
          </a:p>
        </p:txBody>
      </p:sp>
      <p:sp>
        <p:nvSpPr>
          <p:cNvPr id="11" name="1 Rectángulo"/>
          <p:cNvSpPr/>
          <p:nvPr/>
        </p:nvSpPr>
        <p:spPr>
          <a:xfrm>
            <a:off x="1855930" y="1617550"/>
            <a:ext cx="8696727" cy="646331"/>
          </a:xfrm>
          <a:prstGeom prst="rect">
            <a:avLst/>
          </a:prstGeom>
        </p:spPr>
        <p:txBody>
          <a:bodyPr wrap="square">
            <a:spAutoFit/>
          </a:bodyPr>
          <a:lstStyle/>
          <a:p>
            <a:r>
              <a:rPr lang="es-EC" dirty="0">
                <a:latin typeface="Arial" panose="020B0604020202020204" pitchFamily="34" charset="0"/>
                <a:cs typeface="Arial" panose="020B0604020202020204" pitchFamily="34" charset="0"/>
              </a:rPr>
              <a:t>Medias ajustadas para el porcentaje de Proteína cruda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diferentes tratamientos.</a:t>
            </a:r>
            <a:endParaRPr lang="en-US" dirty="0">
              <a:latin typeface="Arial" panose="020B0604020202020204" pitchFamily="34" charset="0"/>
              <a:cs typeface="Arial" panose="020B0604020202020204" pitchFamily="34" charset="0"/>
            </a:endParaRPr>
          </a:p>
        </p:txBody>
      </p:sp>
      <p:pic>
        <p:nvPicPr>
          <p:cNvPr id="13" name="Imagen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7308" y="2329665"/>
            <a:ext cx="8397469" cy="2918013"/>
          </a:xfrm>
          <a:prstGeom prst="rect">
            <a:avLst/>
          </a:prstGeom>
          <a:noFill/>
          <a:ln>
            <a:noFill/>
          </a:ln>
        </p:spPr>
      </p:pic>
    </p:spTree>
    <p:extLst>
      <p:ext uri="{BB962C8B-B14F-4D97-AF65-F5344CB8AC3E}">
        <p14:creationId xmlns:p14="http://schemas.microsoft.com/office/powerpoint/2010/main" val="2621283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Ceniza</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1777309" y="5379246"/>
            <a:ext cx="8397469" cy="923330"/>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Medias con la misma letra no son significativamente diferentes (p&gt;0,05), mientras que medias con diferente letra son significativamente diferente al 5% según la prueba de significancia de DGC.</a:t>
            </a:r>
            <a:endParaRPr lang="en-US" dirty="0">
              <a:latin typeface="Arial" panose="020B0604020202020204" pitchFamily="34" charset="0"/>
              <a:cs typeface="Arial" panose="020B0604020202020204" pitchFamily="34" charset="0"/>
            </a:endParaRPr>
          </a:p>
        </p:txBody>
      </p:sp>
      <p:sp>
        <p:nvSpPr>
          <p:cNvPr id="11" name="1 Rectángulo"/>
          <p:cNvSpPr/>
          <p:nvPr/>
        </p:nvSpPr>
        <p:spPr>
          <a:xfrm>
            <a:off x="1855930" y="1617550"/>
            <a:ext cx="8696727" cy="646331"/>
          </a:xfrm>
          <a:prstGeom prst="rect">
            <a:avLst/>
          </a:prstGeom>
        </p:spPr>
        <p:txBody>
          <a:bodyPr wrap="square">
            <a:spAutoFit/>
          </a:bodyPr>
          <a:lstStyle/>
          <a:p>
            <a:r>
              <a:rPr lang="es-EC" dirty="0">
                <a:latin typeface="Arial" panose="020B0604020202020204" pitchFamily="34" charset="0"/>
                <a:cs typeface="Arial" panose="020B0604020202020204" pitchFamily="34" charset="0"/>
              </a:rPr>
              <a:t>Análisis de varianza para el efecto de 7 tratamientos sobre la ceniza en cultivo de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endParaRPr lang="en-US" dirty="0">
              <a:latin typeface="Arial" panose="020B0604020202020204" pitchFamily="34" charset="0"/>
              <a:cs typeface="Arial" panose="020B0604020202020204" pitchFamily="34" charset="0"/>
            </a:endParaRPr>
          </a:p>
        </p:txBody>
      </p:sp>
      <p:pic>
        <p:nvPicPr>
          <p:cNvPr id="8" name="Imagen 7"/>
          <p:cNvPicPr/>
          <p:nvPr/>
        </p:nvPicPr>
        <p:blipFill rotWithShape="1">
          <a:blip r:embed="rId2"/>
          <a:srcRect l="10866" t="37785" r="66455" b="44620"/>
          <a:stretch/>
        </p:blipFill>
        <p:spPr bwMode="auto">
          <a:xfrm>
            <a:off x="1652817" y="2239548"/>
            <a:ext cx="4764607" cy="3014096"/>
          </a:xfrm>
          <a:prstGeom prst="rect">
            <a:avLst/>
          </a:prstGeom>
          <a:ln>
            <a:noFill/>
          </a:ln>
          <a:extLst>
            <a:ext uri="{53640926-AAD7-44D8-BBD7-CCE9431645EC}">
              <a14:shadowObscured xmlns:a14="http://schemas.microsoft.com/office/drawing/2010/main"/>
            </a:ext>
          </a:extLst>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6544310" y="2218105"/>
            <a:ext cx="5321300" cy="2877185"/>
          </a:xfrm>
          <a:prstGeom prst="rect">
            <a:avLst/>
          </a:prstGeom>
          <a:noFill/>
          <a:ln>
            <a:noFill/>
          </a:ln>
        </p:spPr>
      </p:pic>
    </p:spTree>
    <p:extLst>
      <p:ext uri="{BB962C8B-B14F-4D97-AF65-F5344CB8AC3E}">
        <p14:creationId xmlns:p14="http://schemas.microsoft.com/office/powerpoint/2010/main" val="266333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Grasa</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729906" y="4414648"/>
            <a:ext cx="4357483"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b="1"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significativo; </a:t>
            </a:r>
            <a:r>
              <a:rPr lang="es-EC" b="1" baseline="30000"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altamente significativo; </a:t>
            </a:r>
            <a:r>
              <a:rPr lang="es-EC" b="1" baseline="30000" dirty="0" err="1">
                <a:latin typeface="Arial" panose="020B0604020202020204" pitchFamily="34" charset="0"/>
                <a:cs typeface="Arial" panose="020B0604020202020204" pitchFamily="34" charset="0"/>
              </a:rPr>
              <a:t>ns</a:t>
            </a:r>
            <a:r>
              <a:rPr lang="es-EC" b="1"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no significativo</a:t>
            </a:r>
            <a:endParaRPr lang="en-US" dirty="0">
              <a:latin typeface="Arial" panose="020B0604020202020204" pitchFamily="34" charset="0"/>
              <a:cs typeface="Arial" panose="020B0604020202020204" pitchFamily="34" charset="0"/>
            </a:endParaRPr>
          </a:p>
        </p:txBody>
      </p:sp>
      <p:sp>
        <p:nvSpPr>
          <p:cNvPr id="8" name="1 Rectángulo"/>
          <p:cNvSpPr/>
          <p:nvPr/>
        </p:nvSpPr>
        <p:spPr>
          <a:xfrm>
            <a:off x="729906" y="1844855"/>
            <a:ext cx="3833553" cy="923330"/>
          </a:xfrm>
          <a:prstGeom prst="rect">
            <a:avLst/>
          </a:prstGeom>
        </p:spPr>
        <p:txBody>
          <a:bodyPr wrap="square">
            <a:spAutoFit/>
          </a:bodyPr>
          <a:lstStyle/>
          <a:p>
            <a:r>
              <a:rPr lang="es-EC" dirty="0">
                <a:latin typeface="Arial" panose="020B0604020202020204" pitchFamily="34" charset="0"/>
                <a:cs typeface="Arial" panose="020B0604020202020204" pitchFamily="34" charset="0"/>
              </a:rPr>
              <a:t>Análisis de varianza para la cantidad de grasa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 </a:t>
            </a:r>
            <a:endParaRPr lang="en-US" dirty="0">
              <a:latin typeface="Arial" panose="020B0604020202020204" pitchFamily="34" charset="0"/>
              <a:cs typeface="Arial" panose="020B0604020202020204" pitchFamily="34" charset="0"/>
            </a:endParaRPr>
          </a:p>
        </p:txBody>
      </p:sp>
      <p:sp>
        <p:nvSpPr>
          <p:cNvPr id="11" name="1 Rectángulo"/>
          <p:cNvSpPr/>
          <p:nvPr/>
        </p:nvSpPr>
        <p:spPr>
          <a:xfrm>
            <a:off x="5916149" y="1558155"/>
            <a:ext cx="3833553" cy="1200329"/>
          </a:xfrm>
          <a:prstGeom prst="rect">
            <a:avLst/>
          </a:prstGeom>
        </p:spPr>
        <p:txBody>
          <a:bodyPr wrap="square">
            <a:spAutoFit/>
          </a:bodyPr>
          <a:lstStyle/>
          <a:p>
            <a:r>
              <a:rPr lang="es-EC" dirty="0">
                <a:latin typeface="Arial" panose="020B0604020202020204" pitchFamily="34" charset="0"/>
                <a:cs typeface="Arial" panose="020B0604020202020204" pitchFamily="34" charset="0"/>
              </a:rPr>
              <a:t>Medias ajustadas  ±  error estándar para la cantidad de grasa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a:t>
            </a:r>
            <a:r>
              <a:rPr lang="es-EC"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2" name="1 Rectángulo"/>
          <p:cNvSpPr/>
          <p:nvPr/>
        </p:nvSpPr>
        <p:spPr>
          <a:xfrm>
            <a:off x="6033312" y="4497023"/>
            <a:ext cx="4357483" cy="1754326"/>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Medias con la misma letra no son significativamente diferentes (p&gt;0,05), mientras que medias con diferente letra son significativamente diferente al 5% según la prueba de significancia de DGC.</a:t>
            </a:r>
            <a:endParaRPr lang="en-US" dirty="0">
              <a:latin typeface="Arial" panose="020B0604020202020204" pitchFamily="34" charset="0"/>
              <a:cs typeface="Arial" panose="020B0604020202020204" pitchFamily="34" charset="0"/>
            </a:endParaRPr>
          </a:p>
        </p:txBody>
      </p:sp>
      <p:pic>
        <p:nvPicPr>
          <p:cNvPr id="13" name="Imagen 12"/>
          <p:cNvPicPr/>
          <p:nvPr/>
        </p:nvPicPr>
        <p:blipFill rotWithShape="1">
          <a:blip r:embed="rId2"/>
          <a:srcRect l="11029" t="39219" r="63248" b="49432"/>
          <a:stretch/>
        </p:blipFill>
        <p:spPr bwMode="auto">
          <a:xfrm>
            <a:off x="838200" y="2886080"/>
            <a:ext cx="4132811" cy="1353411"/>
          </a:xfrm>
          <a:prstGeom prst="rect">
            <a:avLst/>
          </a:prstGeom>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3"/>
          <a:stretch>
            <a:fillRect/>
          </a:stretch>
        </p:blipFill>
        <p:spPr>
          <a:xfrm>
            <a:off x="6013762" y="2481485"/>
            <a:ext cx="4151576" cy="1965310"/>
          </a:xfrm>
          <a:prstGeom prst="rect">
            <a:avLst/>
          </a:prstGeom>
        </p:spPr>
      </p:pic>
    </p:spTree>
    <p:extLst>
      <p:ext uri="{BB962C8B-B14F-4D97-AF65-F5344CB8AC3E}">
        <p14:creationId xmlns:p14="http://schemas.microsoft.com/office/powerpoint/2010/main" val="3225406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Fibra</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729906" y="4414648"/>
            <a:ext cx="4357483" cy="646331"/>
          </a:xfrm>
          <a:prstGeom prst="rect">
            <a:avLst/>
          </a:prstGeom>
        </p:spPr>
        <p:txBody>
          <a:bodyPr wrap="square">
            <a:spAutoFit/>
          </a:bodyPr>
          <a:lstStyle/>
          <a:p>
            <a:r>
              <a:rPr lang="es-EC" i="1" dirty="0"/>
              <a:t>Nota. </a:t>
            </a:r>
            <a:r>
              <a:rPr lang="es-EC" b="1" dirty="0"/>
              <a:t>*</a:t>
            </a:r>
            <a:r>
              <a:rPr lang="es-EC" dirty="0"/>
              <a:t>Efecto significativo; </a:t>
            </a:r>
            <a:r>
              <a:rPr lang="es-EC" b="1" baseline="30000" dirty="0"/>
              <a:t>**</a:t>
            </a:r>
            <a:r>
              <a:rPr lang="es-EC" dirty="0">
                <a:latin typeface="Arial" panose="020B0604020202020204" pitchFamily="34" charset="0"/>
                <a:cs typeface="Arial" panose="020B0604020202020204" pitchFamily="34" charset="0"/>
              </a:rPr>
              <a:t>efecto</a:t>
            </a:r>
            <a:r>
              <a:rPr lang="es-EC" dirty="0"/>
              <a:t> altamente significativo; </a:t>
            </a:r>
            <a:r>
              <a:rPr lang="es-EC" b="1" baseline="30000" dirty="0" err="1"/>
              <a:t>ns</a:t>
            </a:r>
            <a:r>
              <a:rPr lang="es-EC" b="1" dirty="0"/>
              <a:t> </a:t>
            </a:r>
            <a:r>
              <a:rPr lang="es-EC" dirty="0"/>
              <a:t>no significativo</a:t>
            </a:r>
            <a:endParaRPr lang="en-US" dirty="0"/>
          </a:p>
        </p:txBody>
      </p:sp>
      <p:sp>
        <p:nvSpPr>
          <p:cNvPr id="8" name="1 Rectángulo"/>
          <p:cNvSpPr/>
          <p:nvPr/>
        </p:nvSpPr>
        <p:spPr>
          <a:xfrm>
            <a:off x="729906" y="1844855"/>
            <a:ext cx="3833553" cy="923330"/>
          </a:xfrm>
          <a:prstGeom prst="rect">
            <a:avLst/>
          </a:prstGeom>
        </p:spPr>
        <p:txBody>
          <a:bodyPr wrap="square">
            <a:spAutoFit/>
          </a:bodyPr>
          <a:lstStyle/>
          <a:p>
            <a:r>
              <a:rPr lang="es-EC" dirty="0">
                <a:latin typeface="Arial" panose="020B0604020202020204" pitchFamily="34" charset="0"/>
                <a:cs typeface="Arial" panose="020B0604020202020204" pitchFamily="34" charset="0"/>
              </a:rPr>
              <a:t>Análisis de varianza para la cantidad de fibra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 </a:t>
            </a:r>
            <a:endParaRPr lang="en-US" dirty="0">
              <a:latin typeface="Arial" panose="020B0604020202020204" pitchFamily="34" charset="0"/>
              <a:cs typeface="Arial" panose="020B0604020202020204" pitchFamily="34" charset="0"/>
            </a:endParaRPr>
          </a:p>
        </p:txBody>
      </p:sp>
      <p:sp>
        <p:nvSpPr>
          <p:cNvPr id="11" name="1 Rectángulo"/>
          <p:cNvSpPr/>
          <p:nvPr/>
        </p:nvSpPr>
        <p:spPr>
          <a:xfrm>
            <a:off x="5916149" y="1558155"/>
            <a:ext cx="3833553" cy="1200329"/>
          </a:xfrm>
          <a:prstGeom prst="rect">
            <a:avLst/>
          </a:prstGeom>
        </p:spPr>
        <p:txBody>
          <a:bodyPr wrap="square">
            <a:spAutoFit/>
          </a:bodyPr>
          <a:lstStyle/>
          <a:p>
            <a:r>
              <a:rPr lang="es-EC" dirty="0">
                <a:latin typeface="Arial" panose="020B0604020202020204" pitchFamily="34" charset="0"/>
                <a:cs typeface="Arial" panose="020B0604020202020204" pitchFamily="34" charset="0"/>
              </a:rPr>
              <a:t>Medias ajustadas ± error estándar  para la cantidad de fibra  en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a:t>
            </a:r>
            <a:endParaRPr lang="en-US" dirty="0">
              <a:latin typeface="Arial" panose="020B0604020202020204" pitchFamily="34" charset="0"/>
              <a:cs typeface="Arial" panose="020B0604020202020204" pitchFamily="34" charset="0"/>
            </a:endParaRPr>
          </a:p>
        </p:txBody>
      </p:sp>
      <p:sp>
        <p:nvSpPr>
          <p:cNvPr id="12" name="1 Rectángulo"/>
          <p:cNvSpPr/>
          <p:nvPr/>
        </p:nvSpPr>
        <p:spPr>
          <a:xfrm>
            <a:off x="6033312" y="4497023"/>
            <a:ext cx="4357483" cy="1477328"/>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Medias con la misma letra no son significativamente diferentes (p&gt;0,05), mientras que medias con diferente letra son significativamente diferentes al 5% según la prueba de significancia DGC.</a:t>
            </a:r>
            <a:endParaRPr lang="en-US" dirty="0">
              <a:latin typeface="Arial" panose="020B0604020202020204" pitchFamily="34" charset="0"/>
              <a:cs typeface="Arial" panose="020B0604020202020204" pitchFamily="34" charset="0"/>
            </a:endParaRPr>
          </a:p>
        </p:txBody>
      </p:sp>
      <p:pic>
        <p:nvPicPr>
          <p:cNvPr id="10" name="Imagen 9"/>
          <p:cNvPicPr/>
          <p:nvPr/>
        </p:nvPicPr>
        <p:blipFill rotWithShape="1">
          <a:blip r:embed="rId2"/>
          <a:srcRect l="10705" t="36065" r="63739" b="53140"/>
          <a:stretch/>
        </p:blipFill>
        <p:spPr bwMode="auto">
          <a:xfrm>
            <a:off x="729906" y="3025833"/>
            <a:ext cx="4095394" cy="1420962"/>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a:srcRect l="9905" t="46582" r="65816" b="38656"/>
          <a:stretch/>
        </p:blipFill>
        <p:spPr bwMode="auto">
          <a:xfrm>
            <a:off x="5839328" y="2573499"/>
            <a:ext cx="3910374" cy="184114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399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Digestibilidad in situ</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729906" y="4414648"/>
            <a:ext cx="4357483"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 Efecto significativo; </a:t>
            </a:r>
            <a:r>
              <a:rPr lang="es-EC" baseline="30000"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altamente significativo; </a:t>
            </a:r>
            <a:r>
              <a:rPr lang="es-EC" baseline="30000" dirty="0" err="1">
                <a:latin typeface="Arial" panose="020B0604020202020204" pitchFamily="34" charset="0"/>
                <a:cs typeface="Arial" panose="020B0604020202020204" pitchFamily="34" charset="0"/>
              </a:rPr>
              <a:t>ns</a:t>
            </a:r>
            <a:r>
              <a:rPr lang="es-EC" dirty="0">
                <a:latin typeface="Arial" panose="020B0604020202020204" pitchFamily="34" charset="0"/>
                <a:cs typeface="Arial" panose="020B0604020202020204" pitchFamily="34" charset="0"/>
              </a:rPr>
              <a:t> no significativo</a:t>
            </a:r>
            <a:endParaRPr lang="en-US" dirty="0">
              <a:latin typeface="Arial" panose="020B0604020202020204" pitchFamily="34" charset="0"/>
              <a:cs typeface="Arial" panose="020B0604020202020204" pitchFamily="34" charset="0"/>
            </a:endParaRPr>
          </a:p>
        </p:txBody>
      </p:sp>
      <p:sp>
        <p:nvSpPr>
          <p:cNvPr id="8" name="1 Rectángulo"/>
          <p:cNvSpPr/>
          <p:nvPr/>
        </p:nvSpPr>
        <p:spPr>
          <a:xfrm>
            <a:off x="729906" y="1844855"/>
            <a:ext cx="3833553" cy="1200329"/>
          </a:xfrm>
          <a:prstGeom prst="rect">
            <a:avLst/>
          </a:prstGeom>
        </p:spPr>
        <p:txBody>
          <a:bodyPr wrap="square">
            <a:spAutoFit/>
          </a:bodyPr>
          <a:lstStyle/>
          <a:p>
            <a:r>
              <a:rPr lang="es-EC" i="1" dirty="0"/>
              <a:t>Análisis de </a:t>
            </a:r>
            <a:r>
              <a:rPr lang="es-EC" i="1" dirty="0">
                <a:latin typeface="Arial" panose="020B0604020202020204" pitchFamily="34" charset="0"/>
                <a:cs typeface="Arial" panose="020B0604020202020204" pitchFamily="34" charset="0"/>
              </a:rPr>
              <a:t>varianza</a:t>
            </a:r>
            <a:r>
              <a:rPr lang="es-EC" i="1" dirty="0"/>
              <a:t>  para el porcentaje de digestibilidad del  </a:t>
            </a:r>
            <a:r>
              <a:rPr lang="es-EC" i="1" dirty="0" err="1"/>
              <a:t>Rye</a:t>
            </a:r>
            <a:r>
              <a:rPr lang="es-EC" i="1" dirty="0"/>
              <a:t> </a:t>
            </a:r>
            <a:r>
              <a:rPr lang="es-EC" i="1" dirty="0" err="1"/>
              <a:t>grass</a:t>
            </a:r>
            <a:r>
              <a:rPr lang="es-EC" i="1" dirty="0"/>
              <a:t> bajo el efecto de 7 tratamientos a las 24 horas </a:t>
            </a:r>
            <a:endParaRPr lang="en-US" i="1" dirty="0"/>
          </a:p>
        </p:txBody>
      </p:sp>
      <p:sp>
        <p:nvSpPr>
          <p:cNvPr id="11" name="1 Rectángulo"/>
          <p:cNvSpPr/>
          <p:nvPr/>
        </p:nvSpPr>
        <p:spPr>
          <a:xfrm>
            <a:off x="5916148" y="1558155"/>
            <a:ext cx="5437651" cy="923330"/>
          </a:xfrm>
          <a:prstGeom prst="rect">
            <a:avLst/>
          </a:prstGeom>
        </p:spPr>
        <p:txBody>
          <a:bodyPr wrap="square">
            <a:spAutoFit/>
          </a:bodyPr>
          <a:lstStyle/>
          <a:p>
            <a:r>
              <a:rPr lang="es-EC" dirty="0">
                <a:latin typeface="Arial" panose="020B0604020202020204" pitchFamily="34" charset="0"/>
                <a:cs typeface="Arial" panose="020B0604020202020204" pitchFamily="34" charset="0"/>
              </a:rPr>
              <a:t>Medias ajustadas  </a:t>
            </a:r>
            <a:r>
              <a:rPr lang="es-EC" b="1"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e.e</a:t>
            </a:r>
            <a:r>
              <a:rPr lang="es-EC" dirty="0">
                <a:latin typeface="Arial" panose="020B0604020202020204" pitchFamily="34" charset="0"/>
                <a:cs typeface="Arial" panose="020B0604020202020204" pitchFamily="34" charset="0"/>
              </a:rPr>
              <a:t> </a:t>
            </a:r>
            <a:r>
              <a:rPr lang="es-EC" b="1"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para el porcentaje de digestibilidad del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 a las 24 horas</a:t>
            </a:r>
            <a:r>
              <a:rPr lang="es-EC" i="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2" name="1 Rectángulo"/>
          <p:cNvSpPr/>
          <p:nvPr/>
        </p:nvSpPr>
        <p:spPr>
          <a:xfrm>
            <a:off x="6033312" y="4497023"/>
            <a:ext cx="4357483" cy="1754326"/>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Medias con la misma letra no son significativamente diferentes (p&gt;0,05), mientras que medias con diferente letra son significativamente diferente al 5% según la prueba de significancia de DGC.</a:t>
            </a:r>
            <a:endParaRPr lang="en-US" dirty="0">
              <a:latin typeface="Arial" panose="020B0604020202020204" pitchFamily="34" charset="0"/>
              <a:cs typeface="Arial" panose="020B0604020202020204" pitchFamily="34" charset="0"/>
            </a:endParaRPr>
          </a:p>
        </p:txBody>
      </p:sp>
      <p:pic>
        <p:nvPicPr>
          <p:cNvPr id="15" name="Imagen 14"/>
          <p:cNvPicPr/>
          <p:nvPr/>
        </p:nvPicPr>
        <p:blipFill rotWithShape="1">
          <a:blip r:embed="rId2"/>
          <a:srcRect l="4633" t="42884" r="53038" b="45186"/>
          <a:stretch/>
        </p:blipFill>
        <p:spPr bwMode="auto">
          <a:xfrm>
            <a:off x="708533" y="2920263"/>
            <a:ext cx="4079598" cy="1576759"/>
          </a:xfrm>
          <a:prstGeom prst="rect">
            <a:avLst/>
          </a:prstGeom>
          <a:ln>
            <a:noFill/>
          </a:ln>
          <a:extLst>
            <a:ext uri="{53640926-AAD7-44D8-BBD7-CCE9431645EC}">
              <a14:shadowObscured xmlns:a14="http://schemas.microsoft.com/office/drawing/2010/main"/>
            </a:ext>
          </a:extLst>
        </p:spPr>
      </p:pic>
      <p:pic>
        <p:nvPicPr>
          <p:cNvPr id="16" name="Imagen 15"/>
          <p:cNvPicPr/>
          <p:nvPr/>
        </p:nvPicPr>
        <p:blipFill rotWithShape="1">
          <a:blip r:embed="rId3"/>
          <a:srcRect l="4634" t="54812" r="78755" b="31551"/>
          <a:stretch/>
        </p:blipFill>
        <p:spPr bwMode="auto">
          <a:xfrm>
            <a:off x="5916149" y="2523164"/>
            <a:ext cx="5023400" cy="1891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3721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838200" y="1027908"/>
            <a:ext cx="10515600" cy="4351338"/>
          </a:xfrm>
        </p:spPr>
        <p:txBody>
          <a:bodyPr/>
          <a:lstStyle/>
          <a:p>
            <a:pPr marL="0" indent="0" algn="ctr">
              <a:buNone/>
            </a:pPr>
            <a:r>
              <a:rPr lang="es-ES"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Evaluación visual</a:t>
            </a:r>
            <a:endParaRPr lang="es-EC" dirty="0">
              <a:latin typeface="Arial" panose="020B0604020202020204" pitchFamily="34" charset="0"/>
              <a:cs typeface="Arial" panose="020B0604020202020204" pitchFamily="34" charset="0"/>
            </a:endParaRPr>
          </a:p>
        </p:txBody>
      </p:sp>
      <p:sp>
        <p:nvSpPr>
          <p:cNvPr id="7" name="1 Rectángulo"/>
          <p:cNvSpPr/>
          <p:nvPr/>
        </p:nvSpPr>
        <p:spPr>
          <a:xfrm>
            <a:off x="729906" y="4414648"/>
            <a:ext cx="4357483"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 Efecto significativo; </a:t>
            </a:r>
            <a:r>
              <a:rPr lang="es-EC" baseline="30000" dirty="0">
                <a:latin typeface="Arial" panose="020B0604020202020204" pitchFamily="34" charset="0"/>
                <a:cs typeface="Arial" panose="020B0604020202020204" pitchFamily="34" charset="0"/>
              </a:rPr>
              <a:t>**</a:t>
            </a:r>
            <a:r>
              <a:rPr lang="es-EC" dirty="0">
                <a:latin typeface="Arial" panose="020B0604020202020204" pitchFamily="34" charset="0"/>
                <a:cs typeface="Arial" panose="020B0604020202020204" pitchFamily="34" charset="0"/>
              </a:rPr>
              <a:t>efecto altamente significativo; </a:t>
            </a:r>
            <a:r>
              <a:rPr lang="es-EC" baseline="30000" dirty="0" err="1">
                <a:latin typeface="Arial" panose="020B0604020202020204" pitchFamily="34" charset="0"/>
                <a:cs typeface="Arial" panose="020B0604020202020204" pitchFamily="34" charset="0"/>
              </a:rPr>
              <a:t>ns</a:t>
            </a:r>
            <a:r>
              <a:rPr lang="es-EC" dirty="0">
                <a:latin typeface="Arial" panose="020B0604020202020204" pitchFamily="34" charset="0"/>
                <a:cs typeface="Arial" panose="020B0604020202020204" pitchFamily="34" charset="0"/>
              </a:rPr>
              <a:t> no significativo</a:t>
            </a:r>
            <a:endParaRPr lang="en-US" dirty="0">
              <a:latin typeface="Arial" panose="020B0604020202020204" pitchFamily="34" charset="0"/>
              <a:cs typeface="Arial" panose="020B0604020202020204" pitchFamily="34" charset="0"/>
            </a:endParaRPr>
          </a:p>
        </p:txBody>
      </p:sp>
      <p:sp>
        <p:nvSpPr>
          <p:cNvPr id="8" name="1 Rectángulo"/>
          <p:cNvSpPr/>
          <p:nvPr/>
        </p:nvSpPr>
        <p:spPr>
          <a:xfrm>
            <a:off x="729906" y="1844855"/>
            <a:ext cx="3833553" cy="1200329"/>
          </a:xfrm>
          <a:prstGeom prst="rect">
            <a:avLst/>
          </a:prstGeom>
        </p:spPr>
        <p:txBody>
          <a:bodyPr wrap="square">
            <a:spAutoFit/>
          </a:bodyPr>
          <a:lstStyle/>
          <a:p>
            <a:r>
              <a:rPr lang="es-EC" dirty="0">
                <a:latin typeface="Arial" panose="020B0604020202020204" pitchFamily="34" charset="0"/>
                <a:cs typeface="Arial" panose="020B0604020202020204" pitchFamily="34" charset="0"/>
              </a:rPr>
              <a:t>Análisis de varianza para el vigor  Evaluación visual de crecimiento </a:t>
            </a:r>
            <a:r>
              <a:rPr lang="es-EC" dirty="0" err="1">
                <a:latin typeface="Arial" panose="020B0604020202020204" pitchFamily="34" charset="0"/>
                <a:cs typeface="Arial" panose="020B0604020202020204" pitchFamily="34" charset="0"/>
              </a:rPr>
              <a:t>Rye</a:t>
            </a:r>
            <a:r>
              <a:rPr lang="es-EC" dirty="0">
                <a:latin typeface="Arial" panose="020B0604020202020204" pitchFamily="34" charset="0"/>
                <a:cs typeface="Arial" panose="020B0604020202020204" pitchFamily="34" charset="0"/>
              </a:rPr>
              <a:t> </a:t>
            </a:r>
            <a:r>
              <a:rPr lang="es-EC" dirty="0" err="1">
                <a:latin typeface="Arial" panose="020B0604020202020204" pitchFamily="34" charset="0"/>
                <a:cs typeface="Arial" panose="020B0604020202020204" pitchFamily="34" charset="0"/>
              </a:rPr>
              <a:t>grass</a:t>
            </a:r>
            <a:r>
              <a:rPr lang="es-EC" dirty="0">
                <a:latin typeface="Arial" panose="020B0604020202020204" pitchFamily="34" charset="0"/>
                <a:cs typeface="Arial" panose="020B0604020202020204" pitchFamily="34" charset="0"/>
              </a:rPr>
              <a:t> bajo el efecto de 7 tratamientos</a:t>
            </a:r>
            <a:r>
              <a:rPr lang="es-EC" i="1" dirty="0">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p:txBody>
      </p:sp>
      <p:sp>
        <p:nvSpPr>
          <p:cNvPr id="11" name="1 Rectángulo"/>
          <p:cNvSpPr/>
          <p:nvPr/>
        </p:nvSpPr>
        <p:spPr>
          <a:xfrm>
            <a:off x="5916149" y="1558155"/>
            <a:ext cx="4474646" cy="369332"/>
          </a:xfrm>
          <a:prstGeom prst="rect">
            <a:avLst/>
          </a:prstGeom>
        </p:spPr>
        <p:txBody>
          <a:bodyPr wrap="square">
            <a:spAutoFit/>
          </a:bodyPr>
          <a:lstStyle/>
          <a:p>
            <a:r>
              <a:rPr lang="es-EC" dirty="0">
                <a:latin typeface="Arial" panose="020B0604020202020204" pitchFamily="34" charset="0"/>
                <a:cs typeface="Arial" panose="020B0604020202020204" pitchFamily="34" charset="0"/>
              </a:rPr>
              <a:t>Muestra de la prueba de vigor</a:t>
            </a:r>
            <a:endParaRPr lang="en-US" dirty="0">
              <a:latin typeface="Arial" panose="020B0604020202020204" pitchFamily="34" charset="0"/>
              <a:cs typeface="Arial" panose="020B0604020202020204" pitchFamily="34" charset="0"/>
            </a:endParaRPr>
          </a:p>
        </p:txBody>
      </p:sp>
      <p:sp>
        <p:nvSpPr>
          <p:cNvPr id="12" name="1 Rectángulo"/>
          <p:cNvSpPr/>
          <p:nvPr/>
        </p:nvSpPr>
        <p:spPr>
          <a:xfrm>
            <a:off x="6033312" y="4497023"/>
            <a:ext cx="4357483" cy="1200329"/>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Nota. </a:t>
            </a:r>
            <a:r>
              <a:rPr lang="es-EC" dirty="0">
                <a:latin typeface="Arial" panose="020B0604020202020204" pitchFamily="34" charset="0"/>
                <a:cs typeface="Arial" panose="020B0604020202020204" pitchFamily="34" charset="0"/>
              </a:rPr>
              <a:t>Prueba de vigor a. espacios más pronunciados correspondiente a un valor de 4. b. menor cantidad de espacios correspondiente a un valor de 8</a:t>
            </a:r>
            <a:endParaRPr lang="en-US" dirty="0">
              <a:latin typeface="Arial" panose="020B0604020202020204" pitchFamily="34" charset="0"/>
              <a:cs typeface="Arial" panose="020B0604020202020204" pitchFamily="34" charset="0"/>
            </a:endParaRPr>
          </a:p>
        </p:txBody>
      </p:sp>
      <p:pic>
        <p:nvPicPr>
          <p:cNvPr id="10" name="Imagen 9"/>
          <p:cNvPicPr/>
          <p:nvPr/>
        </p:nvPicPr>
        <p:blipFill rotWithShape="1">
          <a:blip r:embed="rId2"/>
          <a:srcRect l="3994" t="41466" r="59106" b="46608"/>
          <a:stretch/>
        </p:blipFill>
        <p:spPr bwMode="auto">
          <a:xfrm>
            <a:off x="837912" y="2877777"/>
            <a:ext cx="3725547" cy="1411590"/>
          </a:xfrm>
          <a:prstGeom prst="rect">
            <a:avLst/>
          </a:prstGeom>
          <a:ln>
            <a:noFill/>
          </a:ln>
          <a:extLst>
            <a:ext uri="{53640926-AAD7-44D8-BBD7-CCE9431645EC}">
              <a14:shadowObscured xmlns:a14="http://schemas.microsoft.com/office/drawing/2010/main"/>
            </a:ext>
          </a:extLst>
        </p:spPr>
      </p:pic>
      <p:pic>
        <p:nvPicPr>
          <p:cNvPr id="13" name="Imagen 12"/>
          <p:cNvPicPr/>
          <p:nvPr/>
        </p:nvPicPr>
        <p:blipFill rotWithShape="1">
          <a:blip r:embed="rId3"/>
          <a:srcRect l="4474" t="40612" r="57031" b="36664"/>
          <a:stretch/>
        </p:blipFill>
        <p:spPr bwMode="auto">
          <a:xfrm>
            <a:off x="5916149" y="2250818"/>
            <a:ext cx="4740767" cy="2163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264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ACF3-4DDE-423C-B2B4-BA14D44BACB3}"/>
              </a:ext>
            </a:extLst>
          </p:cNvPr>
          <p:cNvSpPr>
            <a:spLocks noGrp="1"/>
          </p:cNvSpPr>
          <p:nvPr>
            <p:ph type="title"/>
          </p:nvPr>
        </p:nvSpPr>
        <p:spPr>
          <a:xfrm>
            <a:off x="955343" y="-95197"/>
            <a:ext cx="10515600" cy="1066108"/>
          </a:xfrm>
        </p:spPr>
        <p:txBody>
          <a:bodyPr>
            <a:normAutofit/>
          </a:bodyPr>
          <a:lstStyle/>
          <a:p>
            <a:pPr algn="ctr"/>
            <a:r>
              <a:rPr lang="es-ES" b="1" dirty="0">
                <a:solidFill>
                  <a:schemeClr val="accent1">
                    <a:lumMod val="50000"/>
                  </a:schemeClr>
                </a:solidFill>
                <a:latin typeface="Times New Roman" panose="02020603050405020304" pitchFamily="18" charset="0"/>
                <a:cs typeface="Times New Roman" panose="02020603050405020304" pitchFamily="18" charset="0"/>
              </a:rPr>
              <a:t>PROBLEMA</a:t>
            </a:r>
          </a:p>
        </p:txBody>
      </p:sp>
      <p:sp>
        <p:nvSpPr>
          <p:cNvPr id="4" name="Rectángulo 3"/>
          <p:cNvSpPr/>
          <p:nvPr/>
        </p:nvSpPr>
        <p:spPr>
          <a:xfrm>
            <a:off x="955343" y="3933357"/>
            <a:ext cx="3152633" cy="1269242"/>
          </a:xfrm>
          <a:prstGeom prst="rect">
            <a:avLst/>
          </a:prstGeom>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Producción Lechera</a:t>
            </a:r>
          </a:p>
        </p:txBody>
      </p:sp>
      <p:cxnSp>
        <p:nvCxnSpPr>
          <p:cNvPr id="6" name="Conector recto de flecha 5"/>
          <p:cNvCxnSpPr/>
          <p:nvPr/>
        </p:nvCxnSpPr>
        <p:spPr>
          <a:xfrm>
            <a:off x="1400016" y="2472743"/>
            <a:ext cx="0" cy="965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ángulo redondeado 6"/>
          <p:cNvSpPr/>
          <p:nvPr/>
        </p:nvSpPr>
        <p:spPr>
          <a:xfrm>
            <a:off x="1310816" y="1316345"/>
            <a:ext cx="2729553" cy="8109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La producción en Ecuador</a:t>
            </a:r>
          </a:p>
        </p:txBody>
      </p:sp>
      <p:sp>
        <p:nvSpPr>
          <p:cNvPr id="10" name="Rectángulo redondeado 9"/>
          <p:cNvSpPr/>
          <p:nvPr/>
        </p:nvSpPr>
        <p:spPr>
          <a:xfrm>
            <a:off x="4892723" y="3725839"/>
            <a:ext cx="2238233" cy="90355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Causas</a:t>
            </a:r>
          </a:p>
        </p:txBody>
      </p:sp>
      <p:sp>
        <p:nvSpPr>
          <p:cNvPr id="11" name="Rectángulo redondeado 10"/>
          <p:cNvSpPr/>
          <p:nvPr/>
        </p:nvSpPr>
        <p:spPr>
          <a:xfrm>
            <a:off x="4863302" y="4780588"/>
            <a:ext cx="2238232" cy="78072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Efectos</a:t>
            </a:r>
          </a:p>
        </p:txBody>
      </p:sp>
      <p:cxnSp>
        <p:nvCxnSpPr>
          <p:cNvPr id="13" name="Conector recto de flecha 12"/>
          <p:cNvCxnSpPr/>
          <p:nvPr/>
        </p:nvCxnSpPr>
        <p:spPr>
          <a:xfrm flipV="1">
            <a:off x="4277010" y="4098327"/>
            <a:ext cx="485354" cy="390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4173946" y="5021156"/>
            <a:ext cx="559558" cy="18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Flecha derecha 18"/>
          <p:cNvSpPr/>
          <p:nvPr/>
        </p:nvSpPr>
        <p:spPr>
          <a:xfrm>
            <a:off x="4107976" y="1383146"/>
            <a:ext cx="1903864" cy="812237"/>
          </a:xfrm>
          <a:prstGeom prst="rightArrow">
            <a:avLst>
              <a:gd name="adj1" fmla="val 50000"/>
              <a:gd name="adj2" fmla="val 34878"/>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a:latin typeface="Arial" panose="020B0604020202020204" pitchFamily="34" charset="0"/>
                <a:cs typeface="Arial" panose="020B0604020202020204" pitchFamily="34" charset="0"/>
              </a:rPr>
              <a:t>Tipo de manejo</a:t>
            </a:r>
          </a:p>
        </p:txBody>
      </p:sp>
      <p:sp>
        <p:nvSpPr>
          <p:cNvPr id="20" name="Rectángulo redondeado 19"/>
          <p:cNvSpPr/>
          <p:nvPr/>
        </p:nvSpPr>
        <p:spPr>
          <a:xfrm>
            <a:off x="6213143" y="781396"/>
            <a:ext cx="5092166" cy="1492175"/>
          </a:xfrm>
          <a:prstGeom prst="roundRect">
            <a:avLst>
              <a:gd name="adj" fmla="val 50000"/>
            </a:avLst>
          </a:prstGeom>
          <a:effectLst>
            <a:reflection blurRad="6350" stA="52000" endA="300" endPos="3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Fertilización química</a:t>
            </a:r>
          </a:p>
          <a:p>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Monocultivos</a:t>
            </a:r>
          </a:p>
          <a:p>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 Acumulación de desechos</a:t>
            </a:r>
          </a:p>
        </p:txBody>
      </p:sp>
      <p:sp>
        <p:nvSpPr>
          <p:cNvPr id="21" name="Rectángulo 20"/>
          <p:cNvSpPr/>
          <p:nvPr/>
        </p:nvSpPr>
        <p:spPr>
          <a:xfrm>
            <a:off x="7481249" y="4750126"/>
            <a:ext cx="3562065" cy="780724"/>
          </a:xfrm>
          <a:prstGeom prst="rect">
            <a:avLst/>
          </a:prstGeom>
          <a:effectLst>
            <a:reflection blurRad="6350" stA="52000" endA="300" endPos="35000" dir="5400000" sy="-100000" algn="bl" rotWithShape="0"/>
          </a:effectLst>
        </p:spPr>
        <p:style>
          <a:lnRef idx="1">
            <a:schemeClr val="dk1"/>
          </a:lnRef>
          <a:fillRef idx="3">
            <a:schemeClr val="dk1"/>
          </a:fillRef>
          <a:effectRef idx="2">
            <a:schemeClr val="dk1"/>
          </a:effectRef>
          <a:fontRef idx="minor">
            <a:schemeClr val="lt1"/>
          </a:fontRef>
        </p:style>
        <p:txBody>
          <a:bodyPr rtlCol="0" anchor="ctr"/>
          <a:lstStyle/>
          <a:p>
            <a:pPr algn="ctr"/>
            <a:r>
              <a:rPr lang="es-EC" dirty="0">
                <a:latin typeface="Arial" panose="020B0604020202020204" pitchFamily="34" charset="0"/>
                <a:cs typeface="Arial" panose="020B0604020202020204" pitchFamily="34" charset="0"/>
              </a:rPr>
              <a:t>Pérdida de suelo, nutrientes y materiales</a:t>
            </a:r>
          </a:p>
        </p:txBody>
      </p:sp>
      <p:sp>
        <p:nvSpPr>
          <p:cNvPr id="22" name="Rectángulo 21"/>
          <p:cNvSpPr/>
          <p:nvPr/>
        </p:nvSpPr>
        <p:spPr>
          <a:xfrm>
            <a:off x="7487504" y="3812849"/>
            <a:ext cx="3555810" cy="780724"/>
          </a:xfrm>
          <a:prstGeom prst="rect">
            <a:avLst/>
          </a:prstGeom>
          <a:effectLst>
            <a:reflection blurRad="6350" stA="52000" endA="300" endPos="35000" dir="5400000" sy="-100000" algn="bl" rotWithShape="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C" dirty="0">
                <a:latin typeface="Arial" panose="020B0604020202020204" pitchFamily="34" charset="0"/>
                <a:cs typeface="Arial" panose="020B0604020202020204" pitchFamily="34" charset="0"/>
              </a:rPr>
              <a:t>Suelos pobres o no aprovechados correctamente</a:t>
            </a:r>
          </a:p>
        </p:txBody>
      </p:sp>
      <p:pic>
        <p:nvPicPr>
          <p:cNvPr id="26" name="Imagen 25"/>
          <p:cNvPicPr>
            <a:picLocks noChangeAspect="1"/>
          </p:cNvPicPr>
          <p:nvPr/>
        </p:nvPicPr>
        <p:blipFill>
          <a:blip r:embed="rId3"/>
          <a:stretch>
            <a:fillRect/>
          </a:stretch>
        </p:blipFill>
        <p:spPr>
          <a:xfrm>
            <a:off x="1531966" y="2273571"/>
            <a:ext cx="2614685" cy="1629575"/>
          </a:xfrm>
          <a:prstGeom prst="rect">
            <a:avLst/>
          </a:prstGeom>
          <a:ln>
            <a:noFill/>
          </a:ln>
          <a:effectLst>
            <a:outerShdw blurRad="190500" algn="tl" rotWithShape="0">
              <a:srgbClr val="000000">
                <a:alpha val="70000"/>
              </a:srgbClr>
            </a:outerShdw>
          </a:effectLst>
        </p:spPr>
      </p:pic>
      <p:pic>
        <p:nvPicPr>
          <p:cNvPr id="30" name="Imagen 29"/>
          <p:cNvPicPr>
            <a:picLocks noChangeAspect="1"/>
          </p:cNvPicPr>
          <p:nvPr/>
        </p:nvPicPr>
        <p:blipFill>
          <a:blip r:embed="rId4"/>
          <a:stretch>
            <a:fillRect/>
          </a:stretch>
        </p:blipFill>
        <p:spPr>
          <a:xfrm>
            <a:off x="6278707" y="2244878"/>
            <a:ext cx="2185599" cy="1454417"/>
          </a:xfrm>
          <a:prstGeom prst="rect">
            <a:avLst/>
          </a:prstGeom>
          <a:ln>
            <a:noFill/>
          </a:ln>
          <a:effectLst>
            <a:softEdge rad="112500"/>
          </a:effectLst>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993" y="2273570"/>
            <a:ext cx="1814585" cy="1359187"/>
          </a:xfrm>
          <a:prstGeom prst="rect">
            <a:avLst/>
          </a:prstGeom>
          <a:ln>
            <a:noFill/>
          </a:ln>
          <a:effectLst>
            <a:softEdge rad="112500"/>
          </a:effectLst>
        </p:spPr>
      </p:pic>
    </p:spTree>
    <p:extLst>
      <p:ext uri="{BB962C8B-B14F-4D97-AF65-F5344CB8AC3E}">
        <p14:creationId xmlns:p14="http://schemas.microsoft.com/office/powerpoint/2010/main" val="212194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755073" y="853341"/>
            <a:ext cx="10515600" cy="4351338"/>
          </a:xfrm>
        </p:spPr>
        <p:txBody>
          <a:bodyPr>
            <a:normAutofit/>
          </a:bodyPr>
          <a:lstStyle/>
          <a:p>
            <a:pPr marL="0" indent="0" algn="ctr">
              <a:buNone/>
            </a:pPr>
            <a:r>
              <a:rPr lang="es-E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Costos de producción para el cultivo de acelga y remolacha por tratamiento </a:t>
            </a:r>
            <a:endParaRPr lang="es-EC" sz="2400"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97839413"/>
              </p:ext>
            </p:extLst>
          </p:nvPr>
        </p:nvGraphicFramePr>
        <p:xfrm>
          <a:off x="1851572" y="1563246"/>
          <a:ext cx="7724690" cy="2576491"/>
        </p:xfrm>
        <a:graphic>
          <a:graphicData uri="http://schemas.openxmlformats.org/drawingml/2006/table">
            <a:tbl>
              <a:tblPr firstRow="1" lastRow="1" bandRow="1">
                <a:tableStyleId>{5C22544A-7EE6-4342-B048-85BDC9FD1C3A}</a:tableStyleId>
              </a:tblPr>
              <a:tblGrid>
                <a:gridCol w="1329859">
                  <a:extLst>
                    <a:ext uri="{9D8B030D-6E8A-4147-A177-3AD203B41FA5}">
                      <a16:colId xmlns:a16="http://schemas.microsoft.com/office/drawing/2014/main" val="1453596939"/>
                    </a:ext>
                  </a:extLst>
                </a:gridCol>
                <a:gridCol w="740748">
                  <a:extLst>
                    <a:ext uri="{9D8B030D-6E8A-4147-A177-3AD203B41FA5}">
                      <a16:colId xmlns:a16="http://schemas.microsoft.com/office/drawing/2014/main" val="1482896788"/>
                    </a:ext>
                  </a:extLst>
                </a:gridCol>
                <a:gridCol w="865367">
                  <a:extLst>
                    <a:ext uri="{9D8B030D-6E8A-4147-A177-3AD203B41FA5}">
                      <a16:colId xmlns:a16="http://schemas.microsoft.com/office/drawing/2014/main" val="3338064868"/>
                    </a:ext>
                  </a:extLst>
                </a:gridCol>
                <a:gridCol w="740748">
                  <a:extLst>
                    <a:ext uri="{9D8B030D-6E8A-4147-A177-3AD203B41FA5}">
                      <a16:colId xmlns:a16="http://schemas.microsoft.com/office/drawing/2014/main" val="433714449"/>
                    </a:ext>
                  </a:extLst>
                </a:gridCol>
                <a:gridCol w="864496">
                  <a:extLst>
                    <a:ext uri="{9D8B030D-6E8A-4147-A177-3AD203B41FA5}">
                      <a16:colId xmlns:a16="http://schemas.microsoft.com/office/drawing/2014/main" val="1435993746"/>
                    </a:ext>
                  </a:extLst>
                </a:gridCol>
                <a:gridCol w="741619">
                  <a:extLst>
                    <a:ext uri="{9D8B030D-6E8A-4147-A177-3AD203B41FA5}">
                      <a16:colId xmlns:a16="http://schemas.microsoft.com/office/drawing/2014/main" val="1548672033"/>
                    </a:ext>
                  </a:extLst>
                </a:gridCol>
                <a:gridCol w="864496">
                  <a:extLst>
                    <a:ext uri="{9D8B030D-6E8A-4147-A177-3AD203B41FA5}">
                      <a16:colId xmlns:a16="http://schemas.microsoft.com/office/drawing/2014/main" val="1520793131"/>
                    </a:ext>
                  </a:extLst>
                </a:gridCol>
                <a:gridCol w="741619">
                  <a:extLst>
                    <a:ext uri="{9D8B030D-6E8A-4147-A177-3AD203B41FA5}">
                      <a16:colId xmlns:a16="http://schemas.microsoft.com/office/drawing/2014/main" val="3838766595"/>
                    </a:ext>
                  </a:extLst>
                </a:gridCol>
                <a:gridCol w="835738">
                  <a:extLst>
                    <a:ext uri="{9D8B030D-6E8A-4147-A177-3AD203B41FA5}">
                      <a16:colId xmlns:a16="http://schemas.microsoft.com/office/drawing/2014/main" val="492432036"/>
                    </a:ext>
                  </a:extLst>
                </a:gridCol>
              </a:tblGrid>
              <a:tr h="499649">
                <a:tc>
                  <a:txBody>
                    <a:bodyPr/>
                    <a:lstStyle/>
                    <a:p>
                      <a:pPr algn="just">
                        <a:lnSpc>
                          <a:spcPct val="107000"/>
                        </a:lnSpc>
                        <a:spcAft>
                          <a:spcPts val="0"/>
                        </a:spcAft>
                      </a:pPr>
                      <a:r>
                        <a:rPr lang="es-ES" sz="1200">
                          <a:solidFill>
                            <a:schemeClr val="tx1"/>
                          </a:solidFill>
                          <a:effectLst/>
                        </a:rPr>
                        <a:t>Tratamiento</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lnSpc>
                          <a:spcPct val="107000"/>
                        </a:lnSpc>
                        <a:spcAft>
                          <a:spcPts val="0"/>
                        </a:spcAft>
                      </a:pPr>
                      <a:r>
                        <a:rPr lang="es-ES" sz="1200" u="sng" dirty="0">
                          <a:solidFill>
                            <a:schemeClr val="tx1"/>
                          </a:solidFill>
                          <a:effectLst/>
                        </a:rPr>
                        <a:t>T0</a:t>
                      </a:r>
                      <a:endParaRPr lang="en-US" sz="1100" dirty="0">
                        <a:solidFill>
                          <a:schemeClr val="tx1"/>
                        </a:solidFill>
                        <a:effectLst/>
                      </a:endParaRPr>
                    </a:p>
                    <a:p>
                      <a:pPr>
                        <a:lnSpc>
                          <a:spcPct val="107000"/>
                        </a:lnSpc>
                        <a:spcAft>
                          <a:spcPts val="0"/>
                        </a:spcAft>
                      </a:pPr>
                      <a:r>
                        <a:rPr lang="es-ES" sz="12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just">
                        <a:lnSpc>
                          <a:spcPct val="107000"/>
                        </a:lnSpc>
                        <a:spcAft>
                          <a:spcPts val="0"/>
                        </a:spcAft>
                      </a:pPr>
                      <a:r>
                        <a:rPr lang="es-ES" sz="1200" u="sng">
                          <a:solidFill>
                            <a:schemeClr val="tx1"/>
                          </a:solidFill>
                          <a:effectLst/>
                        </a:rPr>
                        <a:t>T1</a:t>
                      </a:r>
                      <a:endParaRPr lang="en-US" sz="1100">
                        <a:solidFill>
                          <a:schemeClr val="tx1"/>
                        </a:solidFill>
                        <a:effectLst/>
                      </a:endParaRPr>
                    </a:p>
                    <a:p>
                      <a:pPr algn="just">
                        <a:lnSpc>
                          <a:spcPct val="107000"/>
                        </a:lnSpc>
                        <a:spcAft>
                          <a:spcPts val="0"/>
                        </a:spcAft>
                      </a:pPr>
                      <a:r>
                        <a:rPr lang="es-ES" sz="12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just">
                        <a:lnSpc>
                          <a:spcPct val="107000"/>
                        </a:lnSpc>
                        <a:spcAft>
                          <a:spcPts val="0"/>
                        </a:spcAft>
                      </a:pPr>
                      <a:r>
                        <a:rPr lang="es-ES" sz="1200" u="sng">
                          <a:solidFill>
                            <a:schemeClr val="tx1"/>
                          </a:solidFill>
                          <a:effectLst/>
                        </a:rPr>
                        <a:t>T2</a:t>
                      </a:r>
                      <a:endParaRPr lang="en-US" sz="1100">
                        <a:solidFill>
                          <a:schemeClr val="tx1"/>
                        </a:solidFill>
                        <a:effectLst/>
                      </a:endParaRPr>
                    </a:p>
                    <a:p>
                      <a:pPr algn="just">
                        <a:lnSpc>
                          <a:spcPct val="107000"/>
                        </a:lnSpc>
                        <a:spcAft>
                          <a:spcPts val="0"/>
                        </a:spcAft>
                      </a:pPr>
                      <a:r>
                        <a:rPr lang="es-ES" sz="1200">
                          <a:solidFill>
                            <a:schemeClr val="tx1"/>
                          </a:solidFill>
                          <a:effectLst/>
                        </a:rPr>
                        <a:t>$               %</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just">
                        <a:lnSpc>
                          <a:spcPct val="107000"/>
                        </a:lnSpc>
                        <a:spcAft>
                          <a:spcPts val="0"/>
                        </a:spcAft>
                      </a:pPr>
                      <a:r>
                        <a:rPr lang="es-ES" sz="1200" u="sng" dirty="0">
                          <a:solidFill>
                            <a:schemeClr val="tx1"/>
                          </a:solidFill>
                          <a:effectLst/>
                        </a:rPr>
                        <a:t>T3</a:t>
                      </a:r>
                      <a:endParaRPr lang="en-US" sz="1100" dirty="0">
                        <a:solidFill>
                          <a:schemeClr val="tx1"/>
                        </a:solidFill>
                        <a:effectLst/>
                      </a:endParaRPr>
                    </a:p>
                    <a:p>
                      <a:pPr algn="just">
                        <a:lnSpc>
                          <a:spcPct val="107000"/>
                        </a:lnSpc>
                        <a:spcAft>
                          <a:spcPts val="0"/>
                        </a:spcAft>
                      </a:pPr>
                      <a:r>
                        <a:rPr lang="es-ES" sz="1200" dirty="0">
                          <a:solidFill>
                            <a:schemeClr val="tx1"/>
                          </a:solidFill>
                          <a:effectLst/>
                        </a:rPr>
                        <a: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24478332"/>
                  </a:ext>
                </a:extLst>
              </a:tr>
              <a:tr h="203407">
                <a:tc>
                  <a:txBody>
                    <a:bodyPr/>
                    <a:lstStyle/>
                    <a:p>
                      <a:pPr algn="just">
                        <a:lnSpc>
                          <a:spcPct val="107000"/>
                        </a:lnSpc>
                        <a:spcAft>
                          <a:spcPts val="0"/>
                        </a:spcAft>
                      </a:pPr>
                      <a:r>
                        <a:rPr lang="es-ES" sz="1000">
                          <a:solidFill>
                            <a:schemeClr val="tx1"/>
                          </a:solidFill>
                          <a:effectLst/>
                        </a:rPr>
                        <a:t>Mano de obra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just">
                        <a:lnSpc>
                          <a:spcPct val="107000"/>
                        </a:lnSpc>
                        <a:spcAft>
                          <a:spcPts val="0"/>
                        </a:spcAft>
                      </a:pPr>
                      <a:r>
                        <a:rPr lang="es-ES" sz="1000">
                          <a:solidFill>
                            <a:schemeClr val="tx1"/>
                          </a:solidFill>
                          <a:effectLst/>
                        </a:rPr>
                        <a:t>225,87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es-ES" sz="1000">
                          <a:solidFill>
                            <a:schemeClr val="tx1"/>
                          </a:solidFill>
                          <a:effectLst/>
                        </a:rPr>
                        <a:t>42,81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just">
                        <a:lnSpc>
                          <a:spcPct val="107000"/>
                        </a:lnSpc>
                        <a:spcAft>
                          <a:spcPts val="0"/>
                        </a:spcAft>
                      </a:pPr>
                      <a:r>
                        <a:rPr lang="es-ES" sz="1000">
                          <a:solidFill>
                            <a:schemeClr val="tx1"/>
                          </a:solidFill>
                          <a:effectLst/>
                        </a:rPr>
                        <a:t>225,87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es-ES" sz="1000">
                          <a:solidFill>
                            <a:schemeClr val="tx1"/>
                          </a:solidFill>
                          <a:effectLst/>
                        </a:rPr>
                        <a:t>42,81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just">
                        <a:lnSpc>
                          <a:spcPct val="107000"/>
                        </a:lnSpc>
                        <a:spcAft>
                          <a:spcPts val="0"/>
                        </a:spcAft>
                      </a:pPr>
                      <a:r>
                        <a:rPr lang="es-ES" sz="1000">
                          <a:solidFill>
                            <a:schemeClr val="tx1"/>
                          </a:solidFill>
                          <a:effectLst/>
                        </a:rPr>
                        <a:t>225,87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es-ES" sz="1000">
                          <a:solidFill>
                            <a:schemeClr val="tx1"/>
                          </a:solidFill>
                          <a:effectLst/>
                        </a:rPr>
                        <a:t>42,81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gn="just">
                        <a:lnSpc>
                          <a:spcPct val="107000"/>
                        </a:lnSpc>
                        <a:spcAft>
                          <a:spcPts val="0"/>
                        </a:spcAft>
                      </a:pPr>
                      <a:r>
                        <a:rPr lang="es-ES" sz="1000">
                          <a:solidFill>
                            <a:schemeClr val="tx1"/>
                          </a:solidFill>
                          <a:effectLst/>
                        </a:rPr>
                        <a:t>225,87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tc>
                  <a:txBody>
                    <a:bodyPr/>
                    <a:lstStyle/>
                    <a:p>
                      <a:pPr>
                        <a:lnSpc>
                          <a:spcPct val="107000"/>
                        </a:lnSpc>
                        <a:spcAft>
                          <a:spcPts val="0"/>
                        </a:spcAft>
                      </a:pPr>
                      <a:r>
                        <a:rPr lang="es-ES" sz="1000">
                          <a:solidFill>
                            <a:schemeClr val="tx1"/>
                          </a:solidFill>
                          <a:effectLst/>
                        </a:rPr>
                        <a:t>42,81</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98220844"/>
                  </a:ext>
                </a:extLst>
              </a:tr>
              <a:tr h="203407">
                <a:tc>
                  <a:txBody>
                    <a:bodyPr/>
                    <a:lstStyle/>
                    <a:p>
                      <a:pPr algn="just">
                        <a:lnSpc>
                          <a:spcPct val="107000"/>
                        </a:lnSpc>
                        <a:spcAft>
                          <a:spcPts val="0"/>
                        </a:spcAft>
                      </a:pPr>
                      <a:r>
                        <a:rPr lang="es-ES" sz="1000">
                          <a:solidFill>
                            <a:schemeClr val="tx1"/>
                          </a:solidFill>
                          <a:effectLst/>
                        </a:rPr>
                        <a:t>Transporte</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168,48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31,94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168,48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31,94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168,48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31,94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168,48</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31,94</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14495126"/>
                  </a:ext>
                </a:extLst>
              </a:tr>
              <a:tr h="203407">
                <a:tc>
                  <a:txBody>
                    <a:bodyPr/>
                    <a:lstStyle/>
                    <a:p>
                      <a:pPr algn="just">
                        <a:lnSpc>
                          <a:spcPct val="107000"/>
                        </a:lnSpc>
                        <a:spcAft>
                          <a:spcPts val="0"/>
                        </a:spcAft>
                      </a:pPr>
                      <a:r>
                        <a:rPr lang="es-ES" sz="1000">
                          <a:solidFill>
                            <a:schemeClr val="tx1"/>
                          </a:solidFill>
                          <a:effectLst/>
                        </a:rPr>
                        <a:t>Humus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58,29</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11,05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58,29</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11,05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58,29</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11,05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58,29</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11,05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265908035"/>
                  </a:ext>
                </a:extLst>
              </a:tr>
              <a:tr h="203407">
                <a:tc>
                  <a:txBody>
                    <a:bodyPr/>
                    <a:lstStyle/>
                    <a:p>
                      <a:pPr algn="just">
                        <a:lnSpc>
                          <a:spcPct val="107000"/>
                        </a:lnSpc>
                        <a:spcAft>
                          <a:spcPts val="0"/>
                        </a:spcAft>
                      </a:pPr>
                      <a:r>
                        <a:rPr lang="es-ES" sz="1000">
                          <a:solidFill>
                            <a:schemeClr val="tx1"/>
                          </a:solidFill>
                          <a:effectLst/>
                        </a:rPr>
                        <a:t>Celulosa</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0,00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0,00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0,00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0,00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045384387"/>
                  </a:ext>
                </a:extLst>
              </a:tr>
              <a:tr h="203407">
                <a:tc>
                  <a:txBody>
                    <a:bodyPr/>
                    <a:lstStyle/>
                    <a:p>
                      <a:pPr algn="just">
                        <a:lnSpc>
                          <a:spcPct val="107000"/>
                        </a:lnSpc>
                        <a:spcAft>
                          <a:spcPts val="0"/>
                        </a:spcAft>
                      </a:pPr>
                      <a:r>
                        <a:rPr lang="es-ES" sz="1000">
                          <a:solidFill>
                            <a:schemeClr val="tx1"/>
                          </a:solidFill>
                          <a:effectLst/>
                        </a:rPr>
                        <a:t>Alimentación</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34,95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6,62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34,95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6,62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34,95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6,62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34,95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6,62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6715160"/>
                  </a:ext>
                </a:extLst>
              </a:tr>
              <a:tr h="416264">
                <a:tc>
                  <a:txBody>
                    <a:bodyPr/>
                    <a:lstStyle/>
                    <a:p>
                      <a:pPr algn="just">
                        <a:lnSpc>
                          <a:spcPct val="107000"/>
                        </a:lnSpc>
                        <a:spcAft>
                          <a:spcPts val="0"/>
                        </a:spcAft>
                      </a:pPr>
                      <a:r>
                        <a:rPr lang="es-ES" sz="1000">
                          <a:solidFill>
                            <a:schemeClr val="tx1"/>
                          </a:solidFill>
                          <a:effectLst/>
                        </a:rPr>
                        <a:t>Depreciación herramientas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27,96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5,30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27,96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5,30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27,96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5,30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27,96</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5,30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80513521"/>
                  </a:ext>
                </a:extLst>
              </a:tr>
              <a:tr h="440136">
                <a:tc>
                  <a:txBody>
                    <a:bodyPr/>
                    <a:lstStyle/>
                    <a:p>
                      <a:pPr algn="just">
                        <a:lnSpc>
                          <a:spcPct val="107000"/>
                        </a:lnSpc>
                        <a:spcAft>
                          <a:spcPts val="0"/>
                        </a:spcAft>
                      </a:pPr>
                      <a:r>
                        <a:rPr lang="es-ES" sz="1000">
                          <a:solidFill>
                            <a:schemeClr val="tx1"/>
                          </a:solidFill>
                          <a:effectLst/>
                        </a:rPr>
                        <a:t>Plántulas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2,27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2,27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2,27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gn="just">
                        <a:lnSpc>
                          <a:spcPct val="107000"/>
                        </a:lnSpc>
                        <a:spcAft>
                          <a:spcPts val="0"/>
                        </a:spcAft>
                      </a:pPr>
                      <a:r>
                        <a:rPr lang="es-ES" sz="1000">
                          <a:solidFill>
                            <a:schemeClr val="tx1"/>
                          </a:solidFill>
                          <a:effectLst/>
                        </a:rPr>
                        <a:t>12</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0"/>
                        </a:spcAft>
                      </a:pPr>
                      <a:r>
                        <a:rPr lang="es-ES" sz="1000">
                          <a:solidFill>
                            <a:schemeClr val="tx1"/>
                          </a:solidFill>
                          <a:effectLst/>
                        </a:rPr>
                        <a:t>2,27</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826092730"/>
                  </a:ext>
                </a:extLst>
              </a:tr>
              <a:tr h="203407">
                <a:tc>
                  <a:txBody>
                    <a:bodyPr/>
                    <a:lstStyle/>
                    <a:p>
                      <a:pPr algn="just">
                        <a:lnSpc>
                          <a:spcPct val="107000"/>
                        </a:lnSpc>
                        <a:spcAft>
                          <a:spcPts val="0"/>
                        </a:spcAft>
                      </a:pPr>
                      <a:r>
                        <a:rPr lang="es-ES" sz="1000">
                          <a:solidFill>
                            <a:schemeClr val="tx1"/>
                          </a:solidFill>
                          <a:effectLst/>
                        </a:rPr>
                        <a:t>Total</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527,55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100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527,55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100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527,55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100</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a:solidFill>
                            <a:schemeClr val="tx1"/>
                          </a:solidFill>
                          <a:effectLst/>
                        </a:rPr>
                        <a:t>527,55</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es-ES" sz="1000" dirty="0">
                          <a:solidFill>
                            <a:schemeClr val="tx1"/>
                          </a:solidFill>
                          <a:effectLst/>
                        </a:rPr>
                        <a:t>100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4354601"/>
                  </a:ext>
                </a:extLst>
              </a:tr>
            </a:tbl>
          </a:graphicData>
        </a:graphic>
      </p:graphicFrame>
      <p:sp>
        <p:nvSpPr>
          <p:cNvPr id="6" name="Rectángulo 5"/>
          <p:cNvSpPr/>
          <p:nvPr/>
        </p:nvSpPr>
        <p:spPr>
          <a:xfrm>
            <a:off x="2023351" y="4155787"/>
            <a:ext cx="5819665" cy="945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C" sz="2000" dirty="0" err="1">
                <a:solidFill>
                  <a:sysClr val="windowText" lastClr="000000"/>
                </a:solidFill>
                <a:latin typeface="Arial" panose="020B0604020202020204" pitchFamily="34" charset="0"/>
                <a:cs typeface="Arial" panose="020B0604020202020204" pitchFamily="34" charset="0"/>
              </a:rPr>
              <a:t>Casierra</a:t>
            </a:r>
            <a:r>
              <a:rPr lang="es-EC" sz="2000" dirty="0">
                <a:solidFill>
                  <a:sysClr val="windowText" lastClr="000000"/>
                </a:solidFill>
                <a:latin typeface="Arial" panose="020B0604020202020204" pitchFamily="34" charset="0"/>
                <a:cs typeface="Arial" panose="020B0604020202020204" pitchFamily="34" charset="0"/>
              </a:rPr>
              <a:t> (2011) $ 245,83</a:t>
            </a:r>
            <a:endParaRPr lang="es-E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024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494" y="-217638"/>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RESULTADOS Y DISCUSIÓN</a:t>
            </a:r>
          </a:p>
        </p:txBody>
      </p:sp>
      <p:sp>
        <p:nvSpPr>
          <p:cNvPr id="3" name="Marcador de contenido 2"/>
          <p:cNvSpPr>
            <a:spLocks noGrp="1"/>
          </p:cNvSpPr>
          <p:nvPr>
            <p:ph idx="1"/>
          </p:nvPr>
        </p:nvSpPr>
        <p:spPr>
          <a:xfrm>
            <a:off x="755073" y="853341"/>
            <a:ext cx="10515600" cy="4351338"/>
          </a:xfrm>
        </p:spPr>
        <p:txBody>
          <a:bodyPr>
            <a:normAutofit/>
          </a:bodyPr>
          <a:lstStyle/>
          <a:p>
            <a:pPr marL="0" indent="0" algn="ctr">
              <a:buNone/>
            </a:pPr>
            <a:r>
              <a:rPr lang="es-E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Análisis económico </a:t>
            </a:r>
            <a:endParaRPr lang="es-EC" sz="2400" dirty="0">
              <a:latin typeface="Arial" panose="020B0604020202020204" pitchFamily="34" charset="0"/>
              <a:cs typeface="Arial" panose="020B0604020202020204" pitchFamily="34" charset="0"/>
            </a:endParaRPr>
          </a:p>
        </p:txBody>
      </p:sp>
      <p:sp>
        <p:nvSpPr>
          <p:cNvPr id="4" name="Rectángulo 3"/>
          <p:cNvSpPr/>
          <p:nvPr/>
        </p:nvSpPr>
        <p:spPr>
          <a:xfrm>
            <a:off x="2362778" y="4515156"/>
            <a:ext cx="6465338" cy="945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Nota. Tabla ilustrativa del rendimiento de </a:t>
            </a:r>
            <a:r>
              <a:rPr lang="es-ES" sz="20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Rye</a:t>
            </a:r>
            <a:r>
              <a:rPr lang="es-E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S" sz="200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grass</a:t>
            </a:r>
            <a:r>
              <a:rPr lang="es-E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bajo el efecto de siete tratamientos.</a:t>
            </a:r>
          </a:p>
        </p:txBody>
      </p:sp>
      <p:sp>
        <p:nvSpPr>
          <p:cNvPr id="7" name="1 Rectángulo"/>
          <p:cNvSpPr/>
          <p:nvPr/>
        </p:nvSpPr>
        <p:spPr>
          <a:xfrm>
            <a:off x="2362778" y="1513316"/>
            <a:ext cx="7300189" cy="646331"/>
          </a:xfrm>
          <a:prstGeom prst="rect">
            <a:avLst/>
          </a:prstGeom>
        </p:spPr>
        <p:txBody>
          <a:bodyPr wrap="square">
            <a:spAutoFit/>
          </a:bodyPr>
          <a:lstStyle/>
          <a:p>
            <a:r>
              <a:rPr lang="es-EC" i="1" dirty="0">
                <a:latin typeface="Arial" panose="020B0604020202020204" pitchFamily="34" charset="0"/>
                <a:cs typeface="Arial" panose="020B0604020202020204" pitchFamily="34" charset="0"/>
              </a:rPr>
              <a:t>Análisis económico del rendimiento de </a:t>
            </a:r>
            <a:r>
              <a:rPr lang="es-EC" i="1" dirty="0" err="1">
                <a:latin typeface="Arial" panose="020B0604020202020204" pitchFamily="34" charset="0"/>
                <a:cs typeface="Arial" panose="020B0604020202020204" pitchFamily="34" charset="0"/>
              </a:rPr>
              <a:t>Rye</a:t>
            </a:r>
            <a:r>
              <a:rPr lang="es-EC" i="1" dirty="0">
                <a:latin typeface="Arial" panose="020B0604020202020204" pitchFamily="34" charset="0"/>
                <a:cs typeface="Arial" panose="020B0604020202020204" pitchFamily="34" charset="0"/>
              </a:rPr>
              <a:t> </a:t>
            </a:r>
            <a:r>
              <a:rPr lang="es-EC" i="1" dirty="0" err="1">
                <a:latin typeface="Arial" panose="020B0604020202020204" pitchFamily="34" charset="0"/>
                <a:cs typeface="Arial" panose="020B0604020202020204" pitchFamily="34" charset="0"/>
              </a:rPr>
              <a:t>grass</a:t>
            </a:r>
            <a:r>
              <a:rPr lang="es-EC" i="1" dirty="0">
                <a:latin typeface="Arial" panose="020B0604020202020204" pitchFamily="34" charset="0"/>
                <a:cs typeface="Arial" panose="020B0604020202020204" pitchFamily="34" charset="0"/>
              </a:rPr>
              <a:t> bajo el efecto de la aplicación  de siete tratamientos de celulosa de papel </a:t>
            </a:r>
            <a:endParaRPr lang="en-US" dirty="0">
              <a:latin typeface="Arial" panose="020B0604020202020204" pitchFamily="34" charset="0"/>
              <a:cs typeface="Arial" panose="020B0604020202020204" pitchFamily="34" charset="0"/>
            </a:endParaRPr>
          </a:p>
        </p:txBody>
      </p:sp>
      <p:pic>
        <p:nvPicPr>
          <p:cNvPr id="8" name="Imagen 7"/>
          <p:cNvPicPr/>
          <p:nvPr/>
        </p:nvPicPr>
        <p:blipFill rotWithShape="1">
          <a:blip r:embed="rId2"/>
          <a:srcRect l="10225" t="42888" r="57350" b="38940"/>
          <a:stretch/>
        </p:blipFill>
        <p:spPr bwMode="auto">
          <a:xfrm>
            <a:off x="2362778" y="2178903"/>
            <a:ext cx="6659665" cy="25926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1404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CONCLUSIONES</a:t>
            </a:r>
            <a:br>
              <a:rPr lang="es-EC" dirty="0">
                <a:latin typeface="Arial" panose="020B0604020202020204" pitchFamily="34" charset="0"/>
                <a:cs typeface="Arial" panose="020B0604020202020204" pitchFamily="34" charset="0"/>
              </a:rPr>
            </a:b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00501" y="897776"/>
            <a:ext cx="10753299" cy="5279188"/>
          </a:xfrm>
        </p:spPr>
        <p:txBody>
          <a:bodyPr>
            <a:normAutofit fontScale="92500" lnSpcReduction="20000"/>
          </a:bodyPr>
          <a:lstStyle/>
          <a:p>
            <a:pPr lvl="0"/>
            <a:r>
              <a:rPr lang="es-EC" dirty="0">
                <a:latin typeface="Arial" panose="020B0604020202020204" pitchFamily="34" charset="0"/>
                <a:cs typeface="Arial" panose="020B0604020202020204" pitchFamily="34" charset="0"/>
              </a:rPr>
              <a:t>La producción de materia verde presentó diferencias significativas entre tratamientos, ya que al aplicar 5 y 7 </a:t>
            </a:r>
            <a:r>
              <a:rPr lang="es-EC" dirty="0" err="1">
                <a:latin typeface="Arial" panose="020B0604020202020204" pitchFamily="34" charset="0"/>
                <a:cs typeface="Arial" panose="020B0604020202020204" pitchFamily="34" charset="0"/>
              </a:rPr>
              <a:t>Tn</a:t>
            </a:r>
            <a:r>
              <a:rPr lang="es-EC" dirty="0">
                <a:latin typeface="Arial" panose="020B0604020202020204" pitchFamily="34" charset="0"/>
                <a:cs typeface="Arial" panose="020B0604020202020204" pitchFamily="34" charset="0"/>
              </a:rPr>
              <a:t>. Ha-1  de lodo biológico, se obtuvieron 13839,80 y 12198,58 Kg/MV/corte respectivamente. </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La producción de materia seca presentó diferencias significativas entre tratamientos, ya que al aplicar 5 y 7 </a:t>
            </a:r>
            <a:r>
              <a:rPr lang="es-EC" dirty="0" err="1">
                <a:latin typeface="Arial" panose="020B0604020202020204" pitchFamily="34" charset="0"/>
                <a:cs typeface="Arial" panose="020B0604020202020204" pitchFamily="34" charset="0"/>
              </a:rPr>
              <a:t>Tn</a:t>
            </a:r>
            <a:r>
              <a:rPr lang="es-EC" dirty="0">
                <a:latin typeface="Arial" panose="020B0604020202020204" pitchFamily="34" charset="0"/>
                <a:cs typeface="Arial" panose="020B0604020202020204" pitchFamily="34" charset="0"/>
              </a:rPr>
              <a:t>. Ha-1  de lodo biológico, se obtuvieron 1659,57 y 1463,83 Kg/MS/corte.</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En el análisis nutricional se obtuvieron los mayores porcentajes de proteína cruda ( 20,85) y grasa (5,55)  al aplicar lodo biológico;  los mejores resultados de ceniza (12,66) y fibra (19,16), al aplicar celulosa.  </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En la digestibilidad se presentó un efecto significativo en el segundo corte con 77,30% de degradación a las 24 horas. </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El análisis económico determina que al aplicar lodo biológico se obtienen mayores  beneficios brutos, siendo el tratamiento T3 el de mayor rendimiento con 1,96 dólares, seguido por el tratamiento T2 ( 1,93),  dólares de retorno por cada dólar invertido.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735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8656" y="33833"/>
            <a:ext cx="10515600" cy="1325563"/>
          </a:xfrm>
        </p:spPr>
        <p:txBody>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RECOMENDACIONES</a:t>
            </a:r>
            <a:br>
              <a:rPr lang="es-EC" dirty="0">
                <a:latin typeface="Arial" panose="020B0604020202020204" pitchFamily="34" charset="0"/>
                <a:cs typeface="Arial" panose="020B0604020202020204" pitchFamily="34" charset="0"/>
              </a:rPr>
            </a:b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838200" y="1233196"/>
            <a:ext cx="10515600" cy="4351338"/>
          </a:xfrm>
        </p:spPr>
        <p:txBody>
          <a:bodyPr>
            <a:normAutofit fontScale="77500" lnSpcReduction="20000"/>
          </a:bodyPr>
          <a:lstStyle/>
          <a:p>
            <a:pPr lvl="0"/>
            <a:r>
              <a:rPr lang="es-EC" dirty="0">
                <a:latin typeface="Arial" panose="020B0604020202020204" pitchFamily="34" charset="0"/>
                <a:cs typeface="Arial" panose="020B0604020202020204" pitchFamily="34" charset="0"/>
              </a:rPr>
              <a:t>Se recomienda realizar ensayos similares de adición de mezcla de celulosa en otros cultivos, teniendo en cuenta los requerimientos de los mismos y con el fin de  incrementar la producción   a largo plazo.</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Al observar el análisis físico - </a:t>
            </a:r>
            <a:r>
              <a:rPr lang="es-EC" dirty="0" err="1">
                <a:highlight>
                  <a:srgbClr val="FFFF00"/>
                </a:highlight>
                <a:latin typeface="Arial" panose="020B0604020202020204" pitchFamily="34" charset="0"/>
                <a:cs typeface="Arial" panose="020B0604020202020204" pitchFamily="34" charset="0"/>
              </a:rPr>
              <a:t>quimico</a:t>
            </a:r>
            <a:r>
              <a:rPr lang="es-EC" dirty="0">
                <a:latin typeface="Arial" panose="020B0604020202020204" pitchFamily="34" charset="0"/>
                <a:cs typeface="Arial" panose="020B0604020202020204" pitchFamily="34" charset="0"/>
              </a:rPr>
              <a:t> del material sólido de desecho de la industria papelera (celulosa), llama la atención la presencia significativa de calcio entre sus componentes.  Debido a la importancia que tiene este elemento sobre las actividades metabólicas de las plantas, se recomendaría realizar investigaciones sobre la presencia e influencia  de este elemento en las producciones agropecuarias y en la recuperación de suelos con pH ácido.</a:t>
            </a:r>
            <a:endParaRPr lang="en-US" dirty="0">
              <a:latin typeface="Arial" panose="020B0604020202020204" pitchFamily="34" charset="0"/>
              <a:cs typeface="Arial" panose="020B0604020202020204" pitchFamily="34" charset="0"/>
            </a:endParaRPr>
          </a:p>
          <a:p>
            <a:pPr lvl="0"/>
            <a:r>
              <a:rPr lang="es-EC" dirty="0">
                <a:latin typeface="Arial" panose="020B0604020202020204" pitchFamily="34" charset="0"/>
                <a:cs typeface="Arial" panose="020B0604020202020204" pitchFamily="34" charset="0"/>
              </a:rPr>
              <a:t>Tomando en cuenta la altísima producción de desechos </a:t>
            </a:r>
            <a:r>
              <a:rPr lang="es-EC" dirty="0" err="1">
                <a:highlight>
                  <a:srgbClr val="FFFF00"/>
                </a:highlight>
                <a:latin typeface="Arial" panose="020B0604020202020204" pitchFamily="34" charset="0"/>
                <a:cs typeface="Arial" panose="020B0604020202020204" pitchFamily="34" charset="0"/>
              </a:rPr>
              <a:t>organicos</a:t>
            </a:r>
            <a:r>
              <a:rPr lang="es-EC" dirty="0">
                <a:latin typeface="Arial" panose="020B0604020202020204" pitchFamily="34" charset="0"/>
                <a:cs typeface="Arial" panose="020B0604020202020204" pitchFamily="34" charset="0"/>
              </a:rPr>
              <a:t> generados en la industria papelera y habiendo determinado que estos materiales se constituyen en excelentes fuentes de nutrientes, se recomienda continuar realizando investigaciones no solo en el área  agrícola, sino también como suplementos alimenticios en el área  pecuaria.</a:t>
            </a:r>
            <a:endParaRPr lang="en-US" dirty="0">
              <a:latin typeface="Arial" panose="020B0604020202020204" pitchFamily="34" charset="0"/>
              <a:cs typeface="Arial" panose="020B0604020202020204" pitchFamily="34" charset="0"/>
            </a:endParaRPr>
          </a:p>
          <a:p>
            <a:pPr marL="0" indent="0">
              <a:buNone/>
            </a:pP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58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clrChange>
              <a:clrFrom>
                <a:srgbClr val="929292"/>
              </a:clrFrom>
              <a:clrTo>
                <a:srgbClr val="929292">
                  <a:alpha val="0"/>
                </a:srgbClr>
              </a:clrTo>
            </a:clrChange>
            <a:duotone>
              <a:schemeClr val="bg2">
                <a:shade val="45000"/>
                <a:satMod val="135000"/>
              </a:schemeClr>
              <a:prstClr val="white"/>
            </a:duotone>
          </a:blip>
          <a:stretch>
            <a:fillRect/>
          </a:stretch>
        </p:blipFill>
        <p:spPr>
          <a:xfrm>
            <a:off x="473239" y="614966"/>
            <a:ext cx="11462199" cy="5359189"/>
          </a:xfrm>
          <a:prstGeom prst="rect">
            <a:avLst/>
          </a:prstGeom>
          <a:ln>
            <a:noFill/>
          </a:ln>
          <a:effectLst>
            <a:softEdge rad="112500"/>
          </a:effectLst>
        </p:spPr>
      </p:pic>
      <p:sp>
        <p:nvSpPr>
          <p:cNvPr id="4" name="CuadroTexto 3"/>
          <p:cNvSpPr txBox="1"/>
          <p:nvPr/>
        </p:nvSpPr>
        <p:spPr>
          <a:xfrm>
            <a:off x="1378038" y="2590677"/>
            <a:ext cx="9504609" cy="1384995"/>
          </a:xfrm>
          <a:prstGeom prst="rect">
            <a:avLst/>
          </a:prstGeom>
          <a:noFill/>
        </p:spPr>
        <p:txBody>
          <a:bodyPr wrap="square" rtlCol="0">
            <a:spAutoFit/>
          </a:bodyPr>
          <a:lstStyle/>
          <a:p>
            <a:pPr algn="ctr"/>
            <a:r>
              <a:rPr lang="es-EC" sz="2800" i="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“Los campos son los pies que sostienen la nación”</a:t>
            </a:r>
          </a:p>
          <a:p>
            <a:pPr algn="ctr"/>
            <a:endParaRPr lang="es-EC"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r"/>
            <a:r>
              <a:rPr lang="es-EC"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Tomás Moro</a:t>
            </a:r>
          </a:p>
        </p:txBody>
      </p:sp>
    </p:spTree>
    <p:extLst>
      <p:ext uri="{BB962C8B-B14F-4D97-AF65-F5344CB8AC3E}">
        <p14:creationId xmlns:p14="http://schemas.microsoft.com/office/powerpoint/2010/main" val="2976256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de flecha 7"/>
          <p:cNvCxnSpPr/>
          <p:nvPr/>
        </p:nvCxnSpPr>
        <p:spPr>
          <a:xfrm>
            <a:off x="5331854" y="1295964"/>
            <a:ext cx="36962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8871045" y="1493614"/>
            <a:ext cx="2292824" cy="887104"/>
          </a:xfrm>
          <a:prstGeom prst="rect">
            <a:avLst/>
          </a:prstGeom>
          <a:effectLst>
            <a:outerShdw blurRad="76200" dir="13500000" sy="23000" kx="1200000" algn="b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Variedades cada vez más productivas</a:t>
            </a:r>
          </a:p>
        </p:txBody>
      </p:sp>
      <p:sp>
        <p:nvSpPr>
          <p:cNvPr id="12" name="Rectángulo 11"/>
          <p:cNvSpPr/>
          <p:nvPr/>
        </p:nvSpPr>
        <p:spPr>
          <a:xfrm>
            <a:off x="8512791" y="2630753"/>
            <a:ext cx="3323230" cy="1355261"/>
          </a:xfrm>
          <a:prstGeom prst="rect">
            <a:avLst/>
          </a:prstGeom>
          <a:effectLst>
            <a:outerShdw blurRad="76200" dir="13500000" sy="23000" kx="1200000" algn="br" rotWithShape="0">
              <a:prstClr val="black">
                <a:alpha val="2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Entregar al agricultor alternativas ecológicas e información sobre el manejo.</a:t>
            </a:r>
          </a:p>
        </p:txBody>
      </p:sp>
      <p:sp>
        <p:nvSpPr>
          <p:cNvPr id="15" name="Rectángulo 14"/>
          <p:cNvSpPr/>
          <p:nvPr/>
        </p:nvSpPr>
        <p:spPr>
          <a:xfrm>
            <a:off x="8775509" y="4220525"/>
            <a:ext cx="2811439" cy="805218"/>
          </a:xfrm>
          <a:prstGeom prst="rect">
            <a:avLst/>
          </a:prstGeom>
          <a:effectLst>
            <a:outerShdw blurRad="76200" dir="13500000" sy="23000" kx="1200000" algn="br" rotWithShape="0">
              <a:prstClr val="black">
                <a:alpha val="2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Bajos costos por cuidado y regeneración de los suelos</a:t>
            </a:r>
          </a:p>
        </p:txBody>
      </p:sp>
      <p:cxnSp>
        <p:nvCxnSpPr>
          <p:cNvPr id="17" name="Conector recto de flecha 16"/>
          <p:cNvCxnSpPr/>
          <p:nvPr/>
        </p:nvCxnSpPr>
        <p:spPr>
          <a:xfrm>
            <a:off x="2921910" y="3260182"/>
            <a:ext cx="0" cy="289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1873153" y="4103269"/>
            <a:ext cx="2142699" cy="122829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Arial" panose="020B0604020202020204" pitchFamily="34" charset="0"/>
                <a:cs typeface="Arial" panose="020B0604020202020204" pitchFamily="34" charset="0"/>
              </a:rPr>
              <a:t>Rye grass (</a:t>
            </a:r>
            <a:r>
              <a:rPr lang="en-US" dirty="0" err="1">
                <a:latin typeface="Arial" panose="020B0604020202020204" pitchFamily="34" charset="0"/>
                <a:cs typeface="Arial" panose="020B0604020202020204" pitchFamily="34" charset="0"/>
              </a:rPr>
              <a:t>Lollium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multiflorum</a:t>
            </a:r>
            <a:r>
              <a:rPr lang="en-US" dirty="0">
                <a:latin typeface="Arial" panose="020B0604020202020204" pitchFamily="34" charset="0"/>
                <a:cs typeface="Arial" panose="020B0604020202020204" pitchFamily="34" charset="0"/>
              </a:rPr>
              <a:t>) Var. Boxer</a:t>
            </a:r>
            <a:endParaRPr lang="es-EC" dirty="0">
              <a:latin typeface="Arial" panose="020B0604020202020204" pitchFamily="34" charset="0"/>
              <a:cs typeface="Arial" panose="020B0604020202020204" pitchFamily="34" charset="0"/>
            </a:endParaRPr>
          </a:p>
        </p:txBody>
      </p:sp>
      <p:sp>
        <p:nvSpPr>
          <p:cNvPr id="23" name="Rectángulo 22"/>
          <p:cNvSpPr/>
          <p:nvPr/>
        </p:nvSpPr>
        <p:spPr>
          <a:xfrm>
            <a:off x="1709381" y="1865661"/>
            <a:ext cx="2470245" cy="765092"/>
          </a:xfrm>
          <a:prstGeom prst="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Pasto evaluado</a:t>
            </a:r>
            <a:endParaRPr lang="es-EC" i="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19BCACF3-4DDE-423C-B2B4-BA14D44BACB3}"/>
              </a:ext>
            </a:extLst>
          </p:cNvPr>
          <p:cNvSpPr>
            <a:spLocks noGrp="1"/>
          </p:cNvSpPr>
          <p:nvPr>
            <p:ph type="title"/>
          </p:nvPr>
        </p:nvSpPr>
        <p:spPr>
          <a:xfrm>
            <a:off x="1071348" y="-124942"/>
            <a:ext cx="10515600" cy="1066108"/>
          </a:xfrm>
        </p:spPr>
        <p:txBody>
          <a:bodyPr>
            <a:normAutofit/>
          </a:bodyPr>
          <a:lstStyle/>
          <a:p>
            <a:pPr algn="ctr"/>
            <a:r>
              <a:rPr lang="es-ES" b="1" dirty="0">
                <a:solidFill>
                  <a:schemeClr val="accent1">
                    <a:lumMod val="50000"/>
                  </a:schemeClr>
                </a:solidFill>
                <a:latin typeface="Times New Roman" panose="02020603050405020304" pitchFamily="18" charset="0"/>
                <a:cs typeface="Times New Roman" panose="02020603050405020304" pitchFamily="18" charset="0"/>
              </a:rPr>
              <a:t>REVISIÓN DE LITERATURA</a:t>
            </a:r>
          </a:p>
        </p:txBody>
      </p:sp>
      <p:sp>
        <p:nvSpPr>
          <p:cNvPr id="2" name="Flecha abajo 1"/>
          <p:cNvSpPr/>
          <p:nvPr/>
        </p:nvSpPr>
        <p:spPr>
          <a:xfrm>
            <a:off x="10017457" y="2380718"/>
            <a:ext cx="156949" cy="2500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abajo 2"/>
          <p:cNvSpPr/>
          <p:nvPr/>
        </p:nvSpPr>
        <p:spPr>
          <a:xfrm>
            <a:off x="10095931" y="3986014"/>
            <a:ext cx="85297" cy="2345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8" name="Imagen 27" descr="Resultado de imagen para desgaste de suelos"/>
          <p:cNvPicPr/>
          <p:nvPr/>
        </p:nvPicPr>
        <p:blipFill>
          <a:blip r:embed="rId2">
            <a:extLst>
              <a:ext uri="{28A0092B-C50C-407E-A947-70E740481C1C}">
                <a14:useLocalDpi xmlns:a14="http://schemas.microsoft.com/office/drawing/2010/main" val="0"/>
              </a:ext>
            </a:extLst>
          </a:blip>
          <a:srcRect/>
          <a:stretch>
            <a:fillRect/>
          </a:stretch>
        </p:blipFill>
        <p:spPr bwMode="auto">
          <a:xfrm>
            <a:off x="5836446" y="4623134"/>
            <a:ext cx="2128088" cy="1145899"/>
          </a:xfrm>
          <a:prstGeom prst="rect">
            <a:avLst/>
          </a:prstGeom>
          <a:noFill/>
          <a:ln>
            <a:noFill/>
          </a:ln>
        </p:spPr>
      </p:pic>
      <p:sp>
        <p:nvSpPr>
          <p:cNvPr id="5" name="Rectángulo 4"/>
          <p:cNvSpPr/>
          <p:nvPr/>
        </p:nvSpPr>
        <p:spPr>
          <a:xfrm>
            <a:off x="451391" y="6403170"/>
            <a:ext cx="1107098" cy="276999"/>
          </a:xfrm>
          <a:prstGeom prst="rect">
            <a:avLst/>
          </a:prstGeom>
        </p:spPr>
        <p:txBody>
          <a:bodyPr wrap="none">
            <a:spAutoFit/>
          </a:bodyPr>
          <a:lstStyle/>
          <a:p>
            <a:r>
              <a:rPr lang="es-EC" sz="1200" dirty="0">
                <a:latin typeface="Times New Roman" panose="02020603050405020304" pitchFamily="18" charset="0"/>
                <a:ea typeface="Calibri" panose="020F0502020204030204" pitchFamily="34" charset="0"/>
              </a:rPr>
              <a:t>(</a:t>
            </a:r>
            <a:r>
              <a:rPr lang="es-EC" sz="1200" dirty="0" err="1">
                <a:latin typeface="Times New Roman" panose="02020603050405020304" pitchFamily="18" charset="0"/>
                <a:ea typeface="Calibri" panose="020F0502020204030204" pitchFamily="34" charset="0"/>
              </a:rPr>
              <a:t>Arbito</a:t>
            </a:r>
            <a:r>
              <a:rPr lang="es-EC" sz="1200" dirty="0">
                <a:latin typeface="Times New Roman" panose="02020603050405020304" pitchFamily="18" charset="0"/>
                <a:ea typeface="Calibri" panose="020F0502020204030204" pitchFamily="34" charset="0"/>
              </a:rPr>
              <a:t>, 2011).</a:t>
            </a:r>
            <a:endParaRPr lang="en-US" sz="1200"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445" y="1581634"/>
            <a:ext cx="3314267" cy="2404380"/>
          </a:xfrm>
          <a:prstGeom prst="rect">
            <a:avLst/>
          </a:prstGeom>
        </p:spPr>
      </p:pic>
    </p:spTree>
    <p:extLst>
      <p:ext uri="{BB962C8B-B14F-4D97-AF65-F5344CB8AC3E}">
        <p14:creationId xmlns:p14="http://schemas.microsoft.com/office/powerpoint/2010/main" val="136035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1699" y="846493"/>
            <a:ext cx="2961564" cy="8358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Rye</a:t>
            </a:r>
            <a:r>
              <a:rPr lang="es-EC"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C" b="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grass</a:t>
            </a:r>
            <a:endParaRPr lang="es-EC"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Rectangle 1"/>
          <p:cNvSpPr>
            <a:spLocks noChangeArrowheads="1"/>
          </p:cNvSpPr>
          <p:nvPr/>
        </p:nvSpPr>
        <p:spPr bwMode="auto">
          <a:xfrm>
            <a:off x="183628" y="6466614"/>
            <a:ext cx="78797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Lst>
              <a:defRPr>
                <a:solidFill>
                  <a:schemeClr val="tx1"/>
                </a:solidFill>
                <a:latin typeface="Arial" panose="020B0604020202020204" pitchFamily="34" charset="0"/>
              </a:defRPr>
            </a:lvl9pPr>
          </a:lstStyle>
          <a:p>
            <a:pPr lvl="0" algn="just"/>
            <a:r>
              <a:rPr lang="es-EC" altLang="es-EC" sz="1000" dirty="0">
                <a:latin typeface="Times New Roman" panose="02020603050405020304" pitchFamily="18" charset="0"/>
                <a:ea typeface="Calibri" panose="020F0502020204030204" pitchFamily="34" charset="0"/>
                <a:cs typeface="Times New Roman" panose="02020603050405020304" pitchFamily="18" charset="0"/>
              </a:rPr>
              <a:t>(Cardona, 2012)..</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cxnSp>
        <p:nvCxnSpPr>
          <p:cNvPr id="8" name="Conector recto de flecha 7"/>
          <p:cNvCxnSpPr/>
          <p:nvPr/>
        </p:nvCxnSpPr>
        <p:spPr>
          <a:xfrm>
            <a:off x="2264391" y="1709530"/>
            <a:ext cx="0" cy="288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ángulo redondeado 8"/>
          <p:cNvSpPr/>
          <p:nvPr/>
        </p:nvSpPr>
        <p:spPr>
          <a:xfrm>
            <a:off x="1079879" y="2202436"/>
            <a:ext cx="2369024" cy="1318686"/>
          </a:xfrm>
          <a:prstGeom prst="roundRect">
            <a:avLst>
              <a:gd name="adj" fmla="val 25712"/>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b="1" dirty="0">
                <a:latin typeface="Arial" panose="020B0604020202020204" pitchFamily="34" charset="0"/>
                <a:cs typeface="Arial" panose="020B0604020202020204" pitchFamily="34" charset="0"/>
              </a:rPr>
              <a:t>-En la variedad Bóxer alcanza producciones de  entre 5 y 12 toneladas/ha.</a:t>
            </a:r>
          </a:p>
        </p:txBody>
      </p:sp>
      <p:sp>
        <p:nvSpPr>
          <p:cNvPr id="3" name="CuadroTexto 2"/>
          <p:cNvSpPr txBox="1"/>
          <p:nvPr/>
        </p:nvSpPr>
        <p:spPr>
          <a:xfrm>
            <a:off x="5931377" y="851736"/>
            <a:ext cx="4890052" cy="646331"/>
          </a:xfrm>
          <a:prstGeom prst="rect">
            <a:avLst/>
          </a:prstGeom>
          <a:noFill/>
        </p:spPr>
        <p:txBody>
          <a:bodyPr wrap="square" rtlCol="0">
            <a:spAutoFit/>
          </a:bodyPr>
          <a:lstStyle/>
          <a:p>
            <a:r>
              <a:rPr lang="es-EC"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Entregar la mejor opción para la reutilización de residuos industriales.</a:t>
            </a:r>
          </a:p>
        </p:txBody>
      </p:sp>
      <p:sp>
        <p:nvSpPr>
          <p:cNvPr id="2" name="Rectángulo 1"/>
          <p:cNvSpPr/>
          <p:nvPr/>
        </p:nvSpPr>
        <p:spPr>
          <a:xfrm>
            <a:off x="2318982" y="29181"/>
            <a:ext cx="7761868" cy="769441"/>
          </a:xfrm>
          <a:prstGeom prst="rect">
            <a:avLst/>
          </a:prstGeom>
        </p:spPr>
        <p:txBody>
          <a:bodyPr wrap="none">
            <a:spAutoFit/>
          </a:bodyPr>
          <a:lstStyle/>
          <a:p>
            <a:r>
              <a:rPr lang="es-ES" sz="4400" b="1" dirty="0">
                <a:solidFill>
                  <a:schemeClr val="accent1">
                    <a:lumMod val="50000"/>
                  </a:schemeClr>
                </a:solidFill>
                <a:latin typeface="Times New Roman" panose="02020603050405020304" pitchFamily="18" charset="0"/>
                <a:cs typeface="Times New Roman" panose="02020603050405020304" pitchFamily="18" charset="0"/>
              </a:rPr>
              <a:t>REVISIÓN DE LITERATURA</a:t>
            </a:r>
            <a:endParaRPr lang="es-EC" sz="4400" dirty="0"/>
          </a:p>
        </p:txBody>
      </p:sp>
      <p:pic>
        <p:nvPicPr>
          <p:cNvPr id="10" name="Imagen 9" descr="Federal INTA: Nuevo Cultivar de Rye Grass Producido en Argentina ..."/>
          <p:cNvPicPr/>
          <p:nvPr/>
        </p:nvPicPr>
        <p:blipFill>
          <a:blip r:embed="rId2">
            <a:extLst>
              <a:ext uri="{28A0092B-C50C-407E-A947-70E740481C1C}">
                <a14:useLocalDpi xmlns:a14="http://schemas.microsoft.com/office/drawing/2010/main" val="0"/>
              </a:ext>
            </a:extLst>
          </a:blip>
          <a:srcRect/>
          <a:stretch>
            <a:fillRect/>
          </a:stretch>
        </p:blipFill>
        <p:spPr bwMode="auto">
          <a:xfrm>
            <a:off x="5931377" y="1905579"/>
            <a:ext cx="4890052" cy="3481067"/>
          </a:xfrm>
          <a:prstGeom prst="rect">
            <a:avLst/>
          </a:prstGeom>
          <a:noFill/>
          <a:ln>
            <a:noFill/>
          </a:ln>
        </p:spPr>
      </p:pic>
      <p:pic>
        <p:nvPicPr>
          <p:cNvPr id="7170" name="Picture 2" descr="Ray grass inglés para césped sostenible. Los nuevos Tetraploi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31" y="3860501"/>
            <a:ext cx="4463342" cy="216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52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8518" y="184824"/>
            <a:ext cx="10515600" cy="600788"/>
          </a:xfrm>
        </p:spPr>
        <p:txBody>
          <a:bodyPr>
            <a:noAutofit/>
          </a:bodyPr>
          <a:lstStyle/>
          <a:p>
            <a:pPr algn="ctr"/>
            <a:r>
              <a:rPr lang="es-EC" b="1" dirty="0">
                <a:solidFill>
                  <a:schemeClr val="accent1">
                    <a:lumMod val="50000"/>
                  </a:schemeClr>
                </a:solidFill>
                <a:latin typeface="Arial" panose="020B0604020202020204" pitchFamily="34" charset="0"/>
                <a:cs typeface="Arial" panose="020B0604020202020204" pitchFamily="34" charset="0"/>
              </a:rPr>
              <a:t>OBJETIVO PRINCIPAL</a:t>
            </a:r>
          </a:p>
        </p:txBody>
      </p:sp>
      <p:sp>
        <p:nvSpPr>
          <p:cNvPr id="3" name="Marcador de contenido 2"/>
          <p:cNvSpPr>
            <a:spLocks noGrp="1"/>
          </p:cNvSpPr>
          <p:nvPr>
            <p:ph idx="1"/>
          </p:nvPr>
        </p:nvSpPr>
        <p:spPr>
          <a:xfrm>
            <a:off x="523491" y="1031986"/>
            <a:ext cx="10717616" cy="1311969"/>
          </a:xfrm>
        </p:spPr>
        <p:txBody>
          <a:bodyPr>
            <a:normAutofit/>
          </a:bodyPr>
          <a:lstStyle/>
          <a:p>
            <a:pPr algn="just"/>
            <a:r>
              <a:rPr lang="es-EC" dirty="0"/>
              <a:t>Determinar </a:t>
            </a:r>
            <a:r>
              <a:rPr lang="es-CO" dirty="0"/>
              <a:t>el efecto de la </a:t>
            </a:r>
            <a:r>
              <a:rPr lang="es-CO" dirty="0">
                <a:latin typeface="Arial" panose="020B0604020202020204" pitchFamily="34" charset="0"/>
                <a:cs typeface="Arial" panose="020B0604020202020204" pitchFamily="34" charset="0"/>
              </a:rPr>
              <a:t>aplicación</a:t>
            </a:r>
            <a:r>
              <a:rPr lang="es-CO" dirty="0"/>
              <a:t> de tres dosis de celulosa y lodo biológico de papel sobre la producción de Raigrás Var. Bóxer.</a:t>
            </a:r>
            <a:endParaRPr lang="es-EC" dirty="0"/>
          </a:p>
        </p:txBody>
      </p:sp>
      <p:sp>
        <p:nvSpPr>
          <p:cNvPr id="4" name="Título 1"/>
          <p:cNvSpPr txBox="1">
            <a:spLocks/>
          </p:cNvSpPr>
          <p:nvPr/>
        </p:nvSpPr>
        <p:spPr>
          <a:xfrm>
            <a:off x="538518" y="22441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accent1">
                    <a:lumMod val="50000"/>
                  </a:schemeClr>
                </a:solidFill>
                <a:latin typeface="Arial" panose="020B0604020202020204" pitchFamily="34" charset="0"/>
                <a:cs typeface="Arial" panose="020B0604020202020204" pitchFamily="34" charset="0"/>
              </a:rPr>
              <a:t>OBJETIVOS ESPECÍFICOS</a:t>
            </a:r>
            <a:endParaRPr lang="es-EC" b="1" dirty="0">
              <a:latin typeface="Arial" panose="020B0604020202020204" pitchFamily="34" charset="0"/>
              <a:cs typeface="Arial" panose="020B0604020202020204" pitchFamily="34" charset="0"/>
            </a:endParaRPr>
          </a:p>
        </p:txBody>
      </p:sp>
      <p:sp>
        <p:nvSpPr>
          <p:cNvPr id="5" name="Rectángulo 4"/>
          <p:cNvSpPr/>
          <p:nvPr/>
        </p:nvSpPr>
        <p:spPr>
          <a:xfrm>
            <a:off x="639649" y="3227517"/>
            <a:ext cx="10616485" cy="2246769"/>
          </a:xfrm>
          <a:prstGeom prst="rect">
            <a:avLst/>
          </a:prstGeom>
        </p:spPr>
        <p:txBody>
          <a:bodyPr wrap="square">
            <a:spAutoFit/>
          </a:bodyPr>
          <a:lstStyle/>
          <a:p>
            <a:pPr marL="285750" lvl="0" indent="-285750" algn="just">
              <a:buFont typeface="Arial" panose="020B0604020202020204" pitchFamily="34" charset="0"/>
              <a:buChar char="•"/>
            </a:pPr>
            <a:r>
              <a:rPr lang="es-ES" sz="2800" dirty="0">
                <a:latin typeface="Arial" panose="020B0604020202020204" pitchFamily="34" charset="0"/>
                <a:cs typeface="Arial" panose="020B0604020202020204" pitchFamily="34" charset="0"/>
              </a:rPr>
              <a:t>Evaluar el efecto que tiene la celulosa y el lodo biológico sobre la producción y digestibilidad de materia seca de </a:t>
            </a:r>
            <a:r>
              <a:rPr lang="es-ES" sz="2800" dirty="0" err="1">
                <a:latin typeface="Arial" panose="020B0604020202020204" pitchFamily="34" charset="0"/>
                <a:cs typeface="Arial" panose="020B0604020202020204" pitchFamily="34" charset="0"/>
              </a:rPr>
              <a:t>Raygrass</a:t>
            </a:r>
            <a:r>
              <a:rPr lang="es-ES" sz="2800" dirty="0">
                <a:latin typeface="Arial" panose="020B0604020202020204" pitchFamily="34" charset="0"/>
                <a:cs typeface="Arial" panose="020B0604020202020204" pitchFamily="34" charset="0"/>
              </a:rPr>
              <a:t> Var. Bóxer. </a:t>
            </a:r>
          </a:p>
          <a:p>
            <a:pPr marL="285750" lvl="0" indent="-285750" algn="just">
              <a:buFont typeface="Arial" panose="020B0604020202020204" pitchFamily="34" charset="0"/>
              <a:buChar char="•"/>
            </a:pPr>
            <a:r>
              <a:rPr lang="es-ES" sz="2800" dirty="0">
                <a:latin typeface="Arial" panose="020B0604020202020204" pitchFamily="34" charset="0"/>
                <a:cs typeface="Arial" panose="020B0604020202020204" pitchFamily="34" charset="0"/>
              </a:rPr>
              <a:t>Conocer el valor nutritivo del </a:t>
            </a:r>
            <a:r>
              <a:rPr lang="es-ES" sz="2800" dirty="0" err="1">
                <a:latin typeface="Arial" panose="020B0604020202020204" pitchFamily="34" charset="0"/>
                <a:cs typeface="Arial" panose="020B0604020202020204" pitchFamily="34" charset="0"/>
              </a:rPr>
              <a:t>Raygrass</a:t>
            </a:r>
            <a:r>
              <a:rPr lang="es-ES" sz="2800" dirty="0">
                <a:latin typeface="Arial" panose="020B0604020202020204" pitchFamily="34" charset="0"/>
                <a:cs typeface="Arial" panose="020B0604020202020204" pitchFamily="34" charset="0"/>
              </a:rPr>
              <a:t> </a:t>
            </a:r>
            <a:r>
              <a:rPr lang="es-ES" sz="2800" dirty="0" err="1">
                <a:latin typeface="Arial" panose="020B0604020202020204" pitchFamily="34" charset="0"/>
                <a:cs typeface="Arial" panose="020B0604020202020204" pitchFamily="34" charset="0"/>
              </a:rPr>
              <a:t>Var.Boxer</a:t>
            </a:r>
            <a:r>
              <a:rPr lang="es-ES" sz="2800" dirty="0">
                <a:latin typeface="Arial" panose="020B0604020202020204" pitchFamily="34" charset="0"/>
                <a:cs typeface="Arial" panose="020B0604020202020204" pitchFamily="34" charset="0"/>
              </a:rPr>
              <a:t>.</a:t>
            </a:r>
          </a:p>
          <a:p>
            <a:pPr marL="285750" lvl="0" indent="-285750" algn="just">
              <a:buFont typeface="Arial" panose="020B0604020202020204" pitchFamily="34" charset="0"/>
              <a:buChar char="•"/>
            </a:pPr>
            <a:r>
              <a:rPr lang="es-ES" sz="2800" dirty="0">
                <a:latin typeface="Arial" panose="020B0604020202020204" pitchFamily="34" charset="0"/>
                <a:cs typeface="Arial" panose="020B0604020202020204" pitchFamily="34" charset="0"/>
              </a:rPr>
              <a:t>Determinar el tratamiento más económico.</a:t>
            </a:r>
          </a:p>
        </p:txBody>
      </p:sp>
    </p:spTree>
    <p:extLst>
      <p:ext uri="{BB962C8B-B14F-4D97-AF65-F5344CB8AC3E}">
        <p14:creationId xmlns:p14="http://schemas.microsoft.com/office/powerpoint/2010/main" val="222333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09600" y="274638"/>
            <a:ext cx="10972800" cy="1143000"/>
          </a:xfrm>
        </p:spPr>
        <p:txBody>
          <a:bodyPr/>
          <a:lstStyle/>
          <a:p>
            <a:pPr algn="ctr"/>
            <a:r>
              <a:rPr lang="es-EC" sz="4000" b="1" i="0" dirty="0">
                <a:solidFill>
                  <a:schemeClr val="tx1"/>
                </a:solidFill>
                <a:latin typeface="Arial" panose="020B0604020202020204" pitchFamily="34" charset="0"/>
                <a:cs typeface="Arial" panose="020B0604020202020204" pitchFamily="34" charset="0"/>
              </a:rPr>
              <a:t>HIPÓTESIS</a:t>
            </a:r>
            <a:r>
              <a:rPr lang="es-EC" sz="4000" i="0" dirty="0">
                <a:solidFill>
                  <a:schemeClr val="tx1"/>
                </a:solidFill>
                <a:latin typeface="Arial" panose="020B0604020202020204" pitchFamily="34" charset="0"/>
                <a:cs typeface="Arial" panose="020B0604020202020204" pitchFamily="34" charset="0"/>
              </a:rPr>
              <a:t> </a:t>
            </a:r>
          </a:p>
        </p:txBody>
      </p:sp>
      <p:sp>
        <p:nvSpPr>
          <p:cNvPr id="5" name="Marcador de contenido 2"/>
          <p:cNvSpPr>
            <a:spLocks noGrp="1"/>
          </p:cNvSpPr>
          <p:nvPr>
            <p:ph idx="1"/>
          </p:nvPr>
        </p:nvSpPr>
        <p:spPr>
          <a:xfrm>
            <a:off x="609600" y="2493817"/>
            <a:ext cx="10972800" cy="3383455"/>
          </a:xfrm>
        </p:spPr>
        <p:txBody>
          <a:bodyPr/>
          <a:lstStyle/>
          <a:p>
            <a:r>
              <a:rPr lang="es-EC" b="1" dirty="0">
                <a:latin typeface="Arial" panose="020B0604020202020204" pitchFamily="34" charset="0"/>
                <a:cs typeface="Arial" panose="020B0604020202020204" pitchFamily="34" charset="0"/>
              </a:rPr>
              <a:t>Ho: </a:t>
            </a:r>
            <a:r>
              <a:rPr lang="es-CO" dirty="0">
                <a:latin typeface="Arial" panose="020B0604020202020204" pitchFamily="34" charset="0"/>
                <a:cs typeface="Arial" panose="020B0604020202020204" pitchFamily="34" charset="0"/>
              </a:rPr>
              <a:t>La aplicación de celulosa y lodo biológico de papel es eficiente sobre el crecimiento y desarrollo de Raigrás Bóxer</a:t>
            </a:r>
            <a:r>
              <a:rPr lang="es-EC"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s-EC" b="1" dirty="0">
                <a:latin typeface="Arial" panose="020B0604020202020204" pitchFamily="34" charset="0"/>
                <a:cs typeface="Arial" panose="020B0604020202020204" pitchFamily="34" charset="0"/>
              </a:rPr>
              <a:t>Ha: </a:t>
            </a:r>
            <a:r>
              <a:rPr lang="es-CO" dirty="0">
                <a:latin typeface="Arial" panose="020B0604020202020204" pitchFamily="34" charset="0"/>
                <a:cs typeface="Arial" panose="020B0604020202020204" pitchFamily="34" charset="0"/>
              </a:rPr>
              <a:t>La aplicación de celulosa y lodo biológico de papel no es eficiente sobre el crecimiento y desarrollo de Raigrás Bóxer</a:t>
            </a:r>
            <a:r>
              <a:rPr lang="es-EC"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indent="0">
              <a:buNone/>
            </a:pPr>
            <a:endParaRPr lang="es-EC"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65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0664" y="69017"/>
            <a:ext cx="10515600" cy="1325563"/>
          </a:xfrm>
        </p:spPr>
        <p:txBody>
          <a:body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METODOLOGÍA</a:t>
            </a:r>
            <a:br>
              <a:rPr lang="es-EC" dirty="0"/>
            </a:br>
            <a:endParaRPr lang="es-EC" dirty="0"/>
          </a:p>
        </p:txBody>
      </p:sp>
      <p:sp>
        <p:nvSpPr>
          <p:cNvPr id="3" name="Marcador de contenido 2"/>
          <p:cNvSpPr>
            <a:spLocks noGrp="1"/>
          </p:cNvSpPr>
          <p:nvPr>
            <p:ph idx="1"/>
          </p:nvPr>
        </p:nvSpPr>
        <p:spPr>
          <a:xfrm>
            <a:off x="4353636" y="1016863"/>
            <a:ext cx="4954138" cy="2476964"/>
          </a:xfrm>
        </p:spPr>
        <p:txBody>
          <a:bodyPr>
            <a:noAutofit/>
          </a:bodyPr>
          <a:lstStyle/>
          <a:p>
            <a:pPr algn="just">
              <a:lnSpc>
                <a:spcPct val="150000"/>
              </a:lnSpc>
            </a:pPr>
            <a:r>
              <a:rPr lang="es-EC" sz="2000" b="1" dirty="0">
                <a:latin typeface="Arial" panose="020B0604020202020204" pitchFamily="34" charset="0"/>
                <a:cs typeface="Arial" panose="020B0604020202020204" pitchFamily="34" charset="0"/>
              </a:rPr>
              <a:t>Parroquia: </a:t>
            </a:r>
            <a:r>
              <a:rPr lang="es-EC" sz="2000" dirty="0">
                <a:latin typeface="Arial" panose="020B0604020202020204" pitchFamily="34" charset="0"/>
                <a:cs typeface="Arial" panose="020B0604020202020204" pitchFamily="34" charset="0"/>
              </a:rPr>
              <a:t>San Fernando</a:t>
            </a:r>
          </a:p>
          <a:p>
            <a:pPr algn="just">
              <a:lnSpc>
                <a:spcPct val="150000"/>
              </a:lnSpc>
            </a:pPr>
            <a:r>
              <a:rPr lang="es-EC" sz="2000" b="1" dirty="0">
                <a:latin typeface="Arial" panose="020B0604020202020204" pitchFamily="34" charset="0"/>
                <a:cs typeface="Arial" panose="020B0604020202020204" pitchFamily="34" charset="0"/>
              </a:rPr>
              <a:t>Provincia:</a:t>
            </a:r>
            <a:r>
              <a:rPr lang="es-EC" sz="2000" dirty="0">
                <a:latin typeface="Arial" panose="020B0604020202020204" pitchFamily="34" charset="0"/>
                <a:cs typeface="Arial" panose="020B0604020202020204" pitchFamily="34" charset="0"/>
              </a:rPr>
              <a:t>  Pichincha</a:t>
            </a:r>
          </a:p>
          <a:p>
            <a:pPr lvl="0">
              <a:lnSpc>
                <a:spcPct val="150000"/>
              </a:lnSpc>
            </a:pPr>
            <a:r>
              <a:rPr lang="es-EC" sz="2000" b="1" dirty="0">
                <a:latin typeface="Arial" panose="020B0604020202020204" pitchFamily="34" charset="0"/>
                <a:cs typeface="Arial" panose="020B0604020202020204" pitchFamily="34" charset="0"/>
              </a:rPr>
              <a:t>Latitud:     </a:t>
            </a:r>
            <a:r>
              <a:rPr lang="es-EC" sz="2000" dirty="0">
                <a:latin typeface="Arial" panose="020B0604020202020204" pitchFamily="34" charset="0"/>
                <a:cs typeface="Arial" panose="020B0604020202020204" pitchFamily="34" charset="0"/>
              </a:rPr>
              <a:t>0°, 05', 08.18" N </a:t>
            </a:r>
          </a:p>
          <a:p>
            <a:pPr lvl="0">
              <a:lnSpc>
                <a:spcPct val="150000"/>
              </a:lnSpc>
            </a:pPr>
            <a:r>
              <a:rPr lang="es-EC" sz="2000" b="1" dirty="0">
                <a:latin typeface="Arial" panose="020B0604020202020204" pitchFamily="34" charset="0"/>
                <a:cs typeface="Arial" panose="020B0604020202020204" pitchFamily="34" charset="0"/>
              </a:rPr>
              <a:t>Longitud:  </a:t>
            </a:r>
            <a:r>
              <a:rPr lang="es-EC" sz="2000" dirty="0">
                <a:latin typeface="Arial" panose="020B0604020202020204" pitchFamily="34" charset="0"/>
                <a:cs typeface="Arial" panose="020B0604020202020204" pitchFamily="34" charset="0"/>
              </a:rPr>
              <a:t>78º24’44’’ W</a:t>
            </a:r>
            <a:endParaRPr lang="es-EC" sz="2000" b="1" dirty="0">
              <a:latin typeface="Arial" panose="020B0604020202020204" pitchFamily="34" charset="0"/>
              <a:cs typeface="Arial" panose="020B0604020202020204" pitchFamily="34" charset="0"/>
            </a:endParaRPr>
          </a:p>
          <a:p>
            <a:pPr lvl="0">
              <a:lnSpc>
                <a:spcPct val="150000"/>
              </a:lnSpc>
            </a:pPr>
            <a:r>
              <a:rPr lang="es-EC" sz="2000" b="1" dirty="0">
                <a:latin typeface="Arial" panose="020B0604020202020204" pitchFamily="34" charset="0"/>
                <a:cs typeface="Arial" panose="020B0604020202020204" pitchFamily="34" charset="0"/>
              </a:rPr>
              <a:t>Altitud: </a:t>
            </a:r>
            <a:r>
              <a:rPr lang="es-EC" sz="2000" dirty="0">
                <a:latin typeface="Arial" panose="020B0604020202020204" pitchFamily="34" charset="0"/>
                <a:cs typeface="Arial" panose="020B0604020202020204" pitchFamily="34" charset="0"/>
              </a:rPr>
              <a:t>2748 msnm</a:t>
            </a:r>
          </a:p>
        </p:txBody>
      </p:sp>
      <p:sp>
        <p:nvSpPr>
          <p:cNvPr id="5" name="Rectángulo 4"/>
          <p:cNvSpPr/>
          <p:nvPr/>
        </p:nvSpPr>
        <p:spPr>
          <a:xfrm>
            <a:off x="7791734" y="815506"/>
            <a:ext cx="3425589" cy="4940327"/>
          </a:xfrm>
          <a:prstGeom prst="rect">
            <a:avLst/>
          </a:prstGeom>
        </p:spPr>
        <p:txBody>
          <a:bodyPr wrap="square">
            <a:spAutoFit/>
          </a:bodyPr>
          <a:lstStyle/>
          <a:p>
            <a:pPr algn="just">
              <a:lnSpc>
                <a:spcPct val="200000"/>
              </a:lnSpc>
              <a:spcAft>
                <a:spcPts val="0"/>
              </a:spcAft>
            </a:pPr>
            <a:r>
              <a:rPr lang="es-ES"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La </a:t>
            </a:r>
            <a:r>
              <a:rPr lang="es-ES" sz="1600" dirty="0" err="1">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hda</a:t>
            </a:r>
            <a:r>
              <a:rPr lang="es-ES"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 El Prado está en el piso altitudinal montano bajo, región latitudinal templada, zonificación de vida en bosque húmedo, clasificación bioclimática húmedo- temperado. La temperatura promedio anual es de 13.89 </a:t>
            </a:r>
            <a:r>
              <a:rPr lang="es-ES" sz="1600" dirty="0" err="1">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ºC</a:t>
            </a:r>
            <a:r>
              <a:rPr lang="es-ES"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 la precipitación anual es de 1285 mm/año, y la humedad relativa promedio anual 69.03 %. </a:t>
            </a:r>
            <a:endParaRPr lang="es-EC"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n 5"/>
          <p:cNvPicPr/>
          <p:nvPr/>
        </p:nvPicPr>
        <p:blipFill rotWithShape="1">
          <a:blip r:embed="rId2"/>
          <a:srcRect l="18339" t="8794" r="10376" b="18589"/>
          <a:stretch/>
        </p:blipFill>
        <p:spPr bwMode="auto">
          <a:xfrm>
            <a:off x="391193" y="1051156"/>
            <a:ext cx="3833077" cy="4473881"/>
          </a:xfrm>
          <a:prstGeom prst="rect">
            <a:avLst/>
          </a:prstGeom>
          <a:ln>
            <a:noFill/>
          </a:ln>
          <a:effectLst>
            <a:softEdge rad="112500"/>
          </a:effectLst>
          <a:extLst>
            <a:ext uri="{53640926-AAD7-44D8-BBD7-CCE9431645EC}">
              <a14:shadowObscured xmlns:a14="http://schemas.microsoft.com/office/drawing/2010/main"/>
            </a:ext>
          </a:extLst>
        </p:spPr>
      </p:pic>
      <p:sp>
        <p:nvSpPr>
          <p:cNvPr id="7" name="CuadroTexto 6"/>
          <p:cNvSpPr txBox="1"/>
          <p:nvPr/>
        </p:nvSpPr>
        <p:spPr>
          <a:xfrm>
            <a:off x="1485897" y="5471999"/>
            <a:ext cx="3833077" cy="246221"/>
          </a:xfrm>
          <a:prstGeom prst="rect">
            <a:avLst/>
          </a:prstGeom>
          <a:noFill/>
        </p:spPr>
        <p:txBody>
          <a:bodyPr wrap="square" rtlCol="0">
            <a:spAutoFit/>
          </a:bodyPr>
          <a:lstStyle/>
          <a:p>
            <a:r>
              <a:rPr lang="es-EC" sz="1000" dirty="0">
                <a:latin typeface="Times New Roman" panose="02020603050405020304" pitchFamily="18" charset="0"/>
                <a:cs typeface="Times New Roman" panose="02020603050405020304" pitchFamily="18" charset="0"/>
              </a:rPr>
              <a:t>Fuente: Google </a:t>
            </a:r>
            <a:r>
              <a:rPr lang="es-EC" sz="1000" dirty="0" err="1">
                <a:latin typeface="Times New Roman" panose="02020603050405020304" pitchFamily="18" charset="0"/>
                <a:cs typeface="Times New Roman" panose="02020603050405020304" pitchFamily="18" charset="0"/>
              </a:rPr>
              <a:t>earth</a:t>
            </a:r>
            <a:r>
              <a:rPr lang="es-EC" sz="1000" dirty="0">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1419216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28082" y="875050"/>
            <a:ext cx="3891022" cy="4493538"/>
          </a:xfrm>
          <a:prstGeom prst="rect">
            <a:avLst/>
          </a:prstGeom>
        </p:spPr>
        <p:txBody>
          <a:bodyPr wrap="square">
            <a:spAutoFit/>
          </a:bodyPr>
          <a:lstStyle/>
          <a:p>
            <a:pPr lvl="0" algn="just">
              <a:tabLst>
                <a:tab pos="90170" algn="l"/>
              </a:tabLst>
            </a:pPr>
            <a:r>
              <a:rPr lang="es-EC" sz="1600" b="1"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MATERIALES:</a:t>
            </a:r>
          </a:p>
          <a:p>
            <a:pPr lvl="0"/>
            <a:r>
              <a:rPr lang="es-EC" sz="1400" dirty="0">
                <a:latin typeface="Arial" panose="020B0604020202020204" pitchFamily="34" charset="0"/>
                <a:cs typeface="Arial" panose="020B0604020202020204" pitchFamily="34" charset="0"/>
              </a:rPr>
              <a:t>Cámara fotográfica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63 fundas de papel </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Bolsas de Nylon</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Selladora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Etiquetas</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Tijera de podar</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Cinta métrica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libreta de campo</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Papel filtro</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baldes</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Balanza digital</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Piola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Marcador permanente </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Fuentes naturales</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Semilla </a:t>
            </a:r>
            <a:r>
              <a:rPr lang="es-EC" sz="1400" dirty="0" err="1">
                <a:latin typeface="Arial" panose="020B0604020202020204" pitchFamily="34" charset="0"/>
                <a:cs typeface="Arial" panose="020B0604020202020204" pitchFamily="34" charset="0"/>
              </a:rPr>
              <a:t>Rye</a:t>
            </a:r>
            <a:r>
              <a:rPr lang="es-EC" sz="1400" dirty="0">
                <a:latin typeface="Arial" panose="020B0604020202020204" pitchFamily="34" charset="0"/>
                <a:cs typeface="Arial" panose="020B0604020202020204" pitchFamily="34" charset="0"/>
              </a:rPr>
              <a:t> </a:t>
            </a:r>
            <a:r>
              <a:rPr lang="es-EC" sz="1400" dirty="0" err="1">
                <a:latin typeface="Arial" panose="020B0604020202020204" pitchFamily="34" charset="0"/>
                <a:cs typeface="Arial" panose="020B0604020202020204" pitchFamily="34" charset="0"/>
              </a:rPr>
              <a:t>grass</a:t>
            </a:r>
            <a:r>
              <a:rPr lang="es-EC" sz="1400" dirty="0">
                <a:latin typeface="Arial" panose="020B0604020202020204" pitchFamily="34" charset="0"/>
                <a:cs typeface="Arial" panose="020B0604020202020204" pitchFamily="34" charset="0"/>
              </a:rPr>
              <a:t> perenne. </a:t>
            </a:r>
          </a:p>
          <a:p>
            <a:pPr lvl="0"/>
            <a:r>
              <a:rPr lang="es-EC" sz="1400" dirty="0">
                <a:latin typeface="Arial" panose="020B0604020202020204" pitchFamily="34" charset="0"/>
                <a:cs typeface="Arial" panose="020B0604020202020204" pitchFamily="34" charset="0"/>
              </a:rPr>
              <a:t>Var. Bóxer</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Celulosa de papel </a:t>
            </a:r>
            <a:endParaRPr lang="en-US" sz="1400" dirty="0">
              <a:latin typeface="Arial" panose="020B0604020202020204" pitchFamily="34" charset="0"/>
              <a:cs typeface="Arial" panose="020B0604020202020204" pitchFamily="34" charset="0"/>
            </a:endParaRPr>
          </a:p>
          <a:p>
            <a:pPr lvl="0" algn="just">
              <a:tabLst>
                <a:tab pos="90170" algn="l"/>
              </a:tabLst>
            </a:pPr>
            <a:endParaRPr lang="es-EC"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a:p>
            <a:pPr lvl="0" algn="just">
              <a:tabLst>
                <a:tab pos="90170" algn="l"/>
              </a:tabLst>
            </a:pPr>
            <a:endParaRPr lang="es-EC"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2" name="Título 1"/>
          <p:cNvSpPr txBox="1">
            <a:spLocks/>
          </p:cNvSpPr>
          <p:nvPr/>
        </p:nvSpPr>
        <p:spPr>
          <a:xfrm>
            <a:off x="683654" y="-2869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accent1">
                    <a:lumMod val="50000"/>
                  </a:schemeClr>
                </a:solidFill>
                <a:latin typeface="Times New Roman" panose="02020603050405020304" pitchFamily="18" charset="0"/>
                <a:cs typeface="Times New Roman" panose="02020603050405020304" pitchFamily="18" charset="0"/>
              </a:rPr>
              <a:t>MATERIALES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295" y="1995055"/>
            <a:ext cx="2874908" cy="2443942"/>
          </a:xfrm>
          <a:prstGeom prst="rect">
            <a:avLst/>
          </a:prstGeom>
        </p:spPr>
      </p:pic>
      <p:pic>
        <p:nvPicPr>
          <p:cNvPr id="6146" name="Picture 2" descr="Resultado de imagen para herramientas para labrar el su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348" y="1932412"/>
            <a:ext cx="1891646" cy="12074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balan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5893" y="3265719"/>
            <a:ext cx="2346556" cy="234655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3358243" y="932866"/>
            <a:ext cx="3891022" cy="4278094"/>
          </a:xfrm>
          <a:prstGeom prst="rect">
            <a:avLst/>
          </a:prstGeom>
        </p:spPr>
        <p:txBody>
          <a:bodyPr wrap="square">
            <a:spAutoFit/>
          </a:bodyPr>
          <a:lstStyle/>
          <a:p>
            <a:pPr lvl="0" algn="just">
              <a:tabLst>
                <a:tab pos="90170" algn="l"/>
              </a:tabLst>
            </a:pPr>
            <a:r>
              <a:rPr lang="es-EC" sz="1600" b="1"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rPr>
              <a:t>MATERIALES:</a:t>
            </a:r>
          </a:p>
          <a:p>
            <a:pPr lvl="0"/>
            <a:r>
              <a:rPr lang="es-EC" sz="1400" dirty="0">
                <a:latin typeface="Arial" panose="020B0604020202020204" pitchFamily="34" charset="0"/>
                <a:cs typeface="Arial" panose="020B0604020202020204" pitchFamily="34" charset="0"/>
              </a:rPr>
              <a:t>Lodo de papel </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Fertilizante químico ( 18-46-0)</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Digestor </a:t>
            </a:r>
            <a:r>
              <a:rPr lang="es-EC" sz="1400" dirty="0" err="1">
                <a:latin typeface="Arial" panose="020B0604020202020204" pitchFamily="34" charset="0"/>
                <a:cs typeface="Arial" panose="020B0604020202020204" pitchFamily="34" charset="0"/>
              </a:rPr>
              <a:t>Kjendal</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Destilador VELP</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Mufla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Estufa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Plancha calentadora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Molino Thomas </a:t>
            </a:r>
            <a:r>
              <a:rPr lang="es-EC" sz="1400" dirty="0" err="1">
                <a:latin typeface="Arial" panose="020B0604020202020204" pitchFamily="34" charset="0"/>
                <a:cs typeface="Arial" panose="020B0604020202020204" pitchFamily="34" charset="0"/>
              </a:rPr>
              <a:t>Scientific</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Reactivos</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Agua destilada</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Hidróxido de sodio</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Ácido Sulfúrico</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Ácido Bórico</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Ácido Clorhídrico 1N</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Ácido Clorhídrico 1M</a:t>
            </a:r>
            <a:endParaRPr lang="en-US" sz="1400" dirty="0">
              <a:latin typeface="Arial" panose="020B0604020202020204" pitchFamily="34" charset="0"/>
              <a:cs typeface="Arial" panose="020B0604020202020204" pitchFamily="34" charset="0"/>
            </a:endParaRPr>
          </a:p>
          <a:p>
            <a:pPr lvl="0"/>
            <a:r>
              <a:rPr lang="es-EC" sz="1400" dirty="0">
                <a:latin typeface="Arial" panose="020B0604020202020204" pitchFamily="34" charset="0"/>
                <a:cs typeface="Arial" panose="020B0604020202020204" pitchFamily="34" charset="0"/>
              </a:rPr>
              <a:t>Pastilla de </a:t>
            </a:r>
            <a:r>
              <a:rPr lang="es-EC" sz="1400" dirty="0" err="1">
                <a:latin typeface="Arial" panose="020B0604020202020204" pitchFamily="34" charset="0"/>
                <a:cs typeface="Arial" panose="020B0604020202020204" pitchFamily="34" charset="0"/>
              </a:rPr>
              <a:t>Kjendhall</a:t>
            </a:r>
            <a:endParaRPr lang="en-US" sz="1400" dirty="0">
              <a:latin typeface="Arial" panose="020B0604020202020204" pitchFamily="34" charset="0"/>
              <a:cs typeface="Arial" panose="020B0604020202020204" pitchFamily="34" charset="0"/>
            </a:endParaRPr>
          </a:p>
          <a:p>
            <a:pPr lvl="0" algn="just">
              <a:tabLst>
                <a:tab pos="90170" algn="l"/>
              </a:tabLst>
            </a:pPr>
            <a:endParaRPr lang="es-EC"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a:p>
            <a:pPr lvl="0" algn="just">
              <a:tabLst>
                <a:tab pos="90170" algn="l"/>
              </a:tabLst>
            </a:pPr>
            <a:endParaRPr lang="es-EC" sz="1600" dirty="0">
              <a:ln w="0"/>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1604924"/>
      </p:ext>
    </p:extLst>
  </p:cSld>
  <p:clrMapOvr>
    <a:masterClrMapping/>
  </p:clrMapOvr>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6560</TotalTime>
  <Words>2390</Words>
  <Application>Microsoft Office PowerPoint</Application>
  <PresentationFormat>Panorámica</PresentationFormat>
  <Paragraphs>312</Paragraphs>
  <Slides>34</Slides>
  <Notes>3</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34</vt:i4>
      </vt:variant>
    </vt:vector>
  </HeadingPairs>
  <TitlesOfParts>
    <vt:vector size="41" baseType="lpstr">
      <vt:lpstr>Arial</vt:lpstr>
      <vt:lpstr>Calibri</vt:lpstr>
      <vt:lpstr>Calibri Light</vt:lpstr>
      <vt:lpstr>Cambria Math</vt:lpstr>
      <vt:lpstr>Times New Roman</vt:lpstr>
      <vt:lpstr>1_Tema de Office</vt:lpstr>
      <vt:lpstr>CorelDRAW</vt:lpstr>
      <vt:lpstr>Presentación de PowerPoint</vt:lpstr>
      <vt:lpstr>ANTECEDENTES</vt:lpstr>
      <vt:lpstr>PROBLEMA</vt:lpstr>
      <vt:lpstr>REVISIÓN DE LITERATURA</vt:lpstr>
      <vt:lpstr>Presentación de PowerPoint</vt:lpstr>
      <vt:lpstr>OBJETIVO PRINCIPAL</vt:lpstr>
      <vt:lpstr>HIPÓTESIS </vt:lpstr>
      <vt:lpstr>METODOLOGÍA </vt:lpstr>
      <vt:lpstr>Presentación de PowerPoint</vt:lpstr>
      <vt:lpstr>METODOLOGÍA DISEÑO EXPERIMENTAL</vt:lpstr>
      <vt:lpstr>METODOLOGÍA</vt:lpstr>
      <vt:lpstr>METODOLOGÍA</vt:lpstr>
      <vt:lpstr>METODOLOGÍA</vt:lpstr>
      <vt:lpstr>METODOLOGÍA</vt:lpstr>
      <vt:lpstr>  </vt:lpstr>
      <vt:lpstr>METODOLOGÍA</vt:lpstr>
      <vt:lpstr>METODOLOGÍA</vt:lpstr>
      <vt:lpstr>METODOLOGÍA</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 </vt:lpstr>
      <vt:lpstr>RECOMENDACIONES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Adolfo Naranjo Meneses</dc:creator>
  <cp:lastModifiedBy>BorisBoriche</cp:lastModifiedBy>
  <cp:revision>285</cp:revision>
  <dcterms:created xsi:type="dcterms:W3CDTF">2019-01-07T02:01:02Z</dcterms:created>
  <dcterms:modified xsi:type="dcterms:W3CDTF">2020-07-08T02:20:35Z</dcterms:modified>
</cp:coreProperties>
</file>