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2"/>
  </p:notesMasterIdLst>
  <p:handoutMasterIdLst>
    <p:handoutMasterId r:id="rId53"/>
  </p:handoutMasterIdLst>
  <p:sldIdLst>
    <p:sldId id="336" r:id="rId2"/>
    <p:sldId id="442" r:id="rId3"/>
    <p:sldId id="378" r:id="rId4"/>
    <p:sldId id="486" r:id="rId5"/>
    <p:sldId id="434" r:id="rId6"/>
    <p:sldId id="412" r:id="rId7"/>
    <p:sldId id="485" r:id="rId8"/>
    <p:sldId id="435" r:id="rId9"/>
    <p:sldId id="436" r:id="rId10"/>
    <p:sldId id="452" r:id="rId11"/>
    <p:sldId id="432" r:id="rId12"/>
    <p:sldId id="433" r:id="rId13"/>
    <p:sldId id="379" r:id="rId14"/>
    <p:sldId id="468" r:id="rId15"/>
    <p:sldId id="413" r:id="rId16"/>
    <p:sldId id="487" r:id="rId17"/>
    <p:sldId id="421" r:id="rId18"/>
    <p:sldId id="455" r:id="rId19"/>
    <p:sldId id="429" r:id="rId20"/>
    <p:sldId id="418" r:id="rId21"/>
    <p:sldId id="469" r:id="rId22"/>
    <p:sldId id="447" r:id="rId23"/>
    <p:sldId id="450" r:id="rId24"/>
    <p:sldId id="408" r:id="rId25"/>
    <p:sldId id="445" r:id="rId26"/>
    <p:sldId id="427" r:id="rId27"/>
    <p:sldId id="426" r:id="rId28"/>
    <p:sldId id="471" r:id="rId29"/>
    <p:sldId id="478" r:id="rId30"/>
    <p:sldId id="479" r:id="rId31"/>
    <p:sldId id="441" r:id="rId32"/>
    <p:sldId id="425" r:id="rId33"/>
    <p:sldId id="438" r:id="rId34"/>
    <p:sldId id="470" r:id="rId35"/>
    <p:sldId id="472" r:id="rId36"/>
    <p:sldId id="473" r:id="rId37"/>
    <p:sldId id="467" r:id="rId38"/>
    <p:sldId id="458" r:id="rId39"/>
    <p:sldId id="459" r:id="rId40"/>
    <p:sldId id="461" r:id="rId41"/>
    <p:sldId id="462" r:id="rId42"/>
    <p:sldId id="463" r:id="rId43"/>
    <p:sldId id="466" r:id="rId44"/>
    <p:sldId id="456" r:id="rId45"/>
    <p:sldId id="464" r:id="rId46"/>
    <p:sldId id="476" r:id="rId47"/>
    <p:sldId id="457" r:id="rId48"/>
    <p:sldId id="465" r:id="rId49"/>
    <p:sldId id="477" r:id="rId50"/>
    <p:sldId id="449" r:id="rId5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888"/>
    <a:srgbClr val="006600"/>
    <a:srgbClr val="A0B989"/>
    <a:srgbClr val="B0C49C"/>
    <a:srgbClr val="A2BA8C"/>
    <a:srgbClr val="C8C8C8"/>
    <a:srgbClr val="FF0000"/>
    <a:srgbClr val="C8D6BB"/>
    <a:srgbClr val="A1B98A"/>
    <a:srgbClr val="ED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3" autoAdjust="0"/>
    <p:restoredTop sz="94249" autoAdjust="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cuments\TESIS\RESULTADOS\An&#225;lisis%20de%20datos\Matriz%20Completa-ISSRs-Gen%20Al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Porcentajes de la Varianza Molecular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PhiPT!$E$37</c:f>
              <c:strCache>
                <c:ptCount val="1"/>
                <c:pt idx="0">
                  <c:v>Est. Var.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4-47BD-AE28-7D01FF51B994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4-47BD-AE28-7D01FF51B994}"/>
              </c:ext>
            </c:extLst>
          </c:dPt>
          <c:dLbls>
            <c:dLbl>
              <c:idx val="0"/>
              <c:layout>
                <c:manualLayout>
                  <c:x val="-0.24309168600114894"/>
                  <c:y val="0.114101722816486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Entre </a:t>
                    </a:r>
                    <a:r>
                      <a:rPr lang="en-US" sz="1400" dirty="0" err="1"/>
                      <a:t>poblaciones</a:t>
                    </a:r>
                    <a:r>
                      <a:rPr lang="en-US" sz="1400" baseline="0" dirty="0"/>
                      <a:t>
</a:t>
                    </a:r>
                    <a:fld id="{952E0215-B622-4A2B-AE8D-5B71C5A0B189}" type="PERCENTAGE">
                      <a:rPr lang="en-US" sz="1400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030549638437006"/>
                      <c:h val="0.282640747612268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F4-47BD-AE28-7D01FF51B994}"/>
                </c:ext>
              </c:extLst>
            </c:dLbl>
            <c:dLbl>
              <c:idx val="1"/>
              <c:layout>
                <c:manualLayout>
                  <c:x val="0.25902430816314176"/>
                  <c:y val="-5.98280433835988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err="1"/>
                      <a:t>Dentro</a:t>
                    </a:r>
                    <a:r>
                      <a:rPr lang="en-US" sz="1400" baseline="0" dirty="0"/>
                      <a:t> de </a:t>
                    </a:r>
                    <a:r>
                      <a:rPr lang="en-US" sz="1400" baseline="0" dirty="0" err="1"/>
                      <a:t>poblaciones</a:t>
                    </a:r>
                    <a:r>
                      <a:rPr lang="en-US" sz="1400" baseline="0" dirty="0"/>
                      <a:t>
</a:t>
                    </a:r>
                    <a:fld id="{0EAE8E7C-C999-4F9F-AC3B-98F42268DEC0}" type="PERCENTAGE">
                      <a:rPr lang="en-US" sz="1400" baseline="0"/>
                      <a:pPr>
                        <a:defRPr sz="1600"/>
                      </a:pPr>
                      <a:t>[PORCENTAJE]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2558111713549"/>
                      <c:h val="0.27786237616577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F4-47BD-AE28-7D01FF51B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PhiPT!$A$38:$A$39</c:f>
              <c:strCache>
                <c:ptCount val="2"/>
                <c:pt idx="0">
                  <c:v>Among Pops</c:v>
                </c:pt>
                <c:pt idx="1">
                  <c:v>Within Pops</c:v>
                </c:pt>
              </c:strCache>
            </c:strRef>
          </c:cat>
          <c:val>
            <c:numRef>
              <c:f>PhiPT!$E$38:$E$39</c:f>
              <c:numCache>
                <c:formatCode>0.000</c:formatCode>
                <c:ptCount val="2"/>
                <c:pt idx="0">
                  <c:v>16.026740740740738</c:v>
                </c:pt>
                <c:pt idx="1">
                  <c:v>23.50925925925926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F4-47BD-AE28-7D01FF51B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20/4/2021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20/4/2021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603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26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546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56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934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393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87981"/>
              </p:ext>
            </p:extLst>
          </p:nvPr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4" y="260352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4" y="311224"/>
            <a:ext cx="2755125" cy="5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7009" y="0"/>
            <a:ext cx="10005391" cy="59373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 userDrawn="1"/>
        </p:nvSpPr>
        <p:spPr>
          <a:xfrm>
            <a:off x="8971391" y="5989983"/>
            <a:ext cx="2914151" cy="86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418" y="6232185"/>
            <a:ext cx="2755125" cy="533327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609600" y="6387898"/>
            <a:ext cx="249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Dominique Vargas,</a:t>
            </a:r>
            <a:r>
              <a:rPr lang="es-EC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4217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 userDrawn="1"/>
        </p:nvSpPr>
        <p:spPr>
          <a:xfrm>
            <a:off x="8971391" y="5989984"/>
            <a:ext cx="2914151" cy="86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03" y="6250092"/>
            <a:ext cx="2755125" cy="5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4643" y="26504"/>
            <a:ext cx="10707757" cy="38797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 userDrawn="1"/>
        </p:nvSpPr>
        <p:spPr>
          <a:xfrm>
            <a:off x="9024401" y="5804452"/>
            <a:ext cx="2937896" cy="105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03" y="6263344"/>
            <a:ext cx="2755125" cy="5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29235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 userDrawn="1"/>
        </p:nvSpPr>
        <p:spPr>
          <a:xfrm>
            <a:off x="9024402" y="5987686"/>
            <a:ext cx="2990903" cy="671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13" y="6171618"/>
            <a:ext cx="2516587" cy="4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2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7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9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9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6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m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25759"/>
            <a:ext cx="12192000" cy="59744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7" y="143965"/>
            <a:ext cx="2863578" cy="73909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622292" y="1050771"/>
            <a:ext cx="5615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de la Agricultura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137588" y="1473143"/>
            <a:ext cx="2864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Ingeniería en Biotecnología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4280296" y="4084369"/>
            <a:ext cx="3814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Vargas Salinas, Dominique Alejandra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4252290" y="4598762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Segovia Salcedo, María Claudia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1964902" y="2775352"/>
            <a:ext cx="9210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Flujo génico entre poblaciones de </a:t>
            </a:r>
            <a:r>
              <a:rPr lang="es-E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Kunth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y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Ruiz &amp;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del Área de Conservación de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Paluguillo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 “Estación Científica Agua y Páramo” en Pichincha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64902" y="1926677"/>
            <a:ext cx="949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de titulación previo a la obtención del título de Ingeniera en Biotecnología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21974" y="5221843"/>
            <a:ext cx="2661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Sangolquí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13 de abril del 2021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903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INTRODUCCIÓN</a:t>
            </a:r>
            <a:endParaRPr lang="es-EC" sz="28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6865353" y="1578749"/>
            <a:ext cx="4562284" cy="3976791"/>
            <a:chOff x="568324" y="785876"/>
            <a:chExt cx="5208940" cy="5063939"/>
          </a:xfrm>
        </p:grpSpPr>
        <p:pic>
          <p:nvPicPr>
            <p:cNvPr id="4" name="Imagen 3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24" y="785876"/>
              <a:ext cx="5208940" cy="5063939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2459651" y="1954072"/>
              <a:ext cx="1426285" cy="432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600" dirty="0" smtClean="0"/>
                <a:t>Escalamiento</a:t>
              </a:r>
              <a:endParaRPr lang="es-EC" sz="160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013044" y="3199207"/>
              <a:ext cx="1169403" cy="4435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600" dirty="0" smtClean="0"/>
                <a:t>Traslación</a:t>
              </a:r>
              <a:endParaRPr lang="es-EC" sz="16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609285" y="4543688"/>
              <a:ext cx="1294532" cy="4435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600" dirty="0" smtClean="0"/>
                <a:t>Rotación</a:t>
              </a:r>
              <a:endParaRPr lang="es-EC" sz="1600" dirty="0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17506" y="5935743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Benítez &amp;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Püschel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2014)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648825" y="978817"/>
            <a:ext cx="4972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de la superposición de </a:t>
            </a:r>
            <a:r>
              <a:rPr lang="es-E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Procusto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7506" y="116247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9" b="900"/>
          <a:stretch/>
        </p:blipFill>
        <p:spPr>
          <a:xfrm>
            <a:off x="707556" y="1440442"/>
            <a:ext cx="1705318" cy="23584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64069" y="5957794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Klingenberg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., 2012)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059277" y="1011869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Hitos morfológicos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13146" y="1887415"/>
            <a:ext cx="254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anatómicas que describen la forma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653059" y="5971241"/>
            <a:ext cx="205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Zelditch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l., 2004, p. 23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89993" y="3708576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Alometría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07556" y="4165984"/>
            <a:ext cx="5092727" cy="338554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Dependencia de la forma por el tamaño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226927" y="5946260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Klingenberg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147419" y="4729741"/>
            <a:ext cx="2213000" cy="1148537"/>
            <a:chOff x="2212898" y="4892122"/>
            <a:chExt cx="2213000" cy="1148537"/>
          </a:xfrm>
        </p:grpSpPr>
        <p:pic>
          <p:nvPicPr>
            <p:cNvPr id="16" name="Imagen 15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898" y="4896560"/>
              <a:ext cx="2213000" cy="1144099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2677465" y="4892122"/>
              <a:ext cx="535681" cy="3755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36868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198" y="13447"/>
            <a:ext cx="10005391" cy="593731"/>
          </a:xfrm>
        </p:spPr>
        <p:txBody>
          <a:bodyPr/>
          <a:lstStyle/>
          <a:p>
            <a:r>
              <a:rPr lang="es-EC" sz="2800" dirty="0" smtClean="0"/>
              <a:t>OBJETIVO GENERAL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5369" y="2170287"/>
            <a:ext cx="6719047" cy="2164973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rgbClr val="0066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Determinar si existe flujo </a:t>
            </a:r>
            <a:r>
              <a:rPr lang="es-ES" b="1" dirty="0" smtClean="0">
                <a:solidFill>
                  <a:srgbClr val="0066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génico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e</a:t>
            </a:r>
            <a:r>
              <a:rPr lang="es-ES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ntre poblaciones de </a:t>
            </a:r>
            <a:r>
              <a:rPr lang="es-ES" i="1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Polylepis</a:t>
            </a:r>
            <a:r>
              <a:rPr lang="es-ES" i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incana</a:t>
            </a:r>
            <a:r>
              <a:rPr lang="es-ES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Kunth</a:t>
            </a:r>
            <a:r>
              <a:rPr lang="es-ES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y </a:t>
            </a:r>
            <a:r>
              <a:rPr lang="es-ES" i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P. </a:t>
            </a:r>
            <a:r>
              <a:rPr lang="es-ES" i="1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racemosa</a:t>
            </a:r>
            <a:r>
              <a:rPr lang="es-ES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Ruiz &amp; </a:t>
            </a:r>
            <a:r>
              <a:rPr lang="es-ES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</a:t>
            </a:r>
            <a:r>
              <a:rPr lang="es-ES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del Área de Conservación de </a:t>
            </a:r>
            <a:r>
              <a:rPr lang="es-ES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Paluguillo</a:t>
            </a:r>
            <a:r>
              <a:rPr lang="es-ES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en la “Estación Científica Agua y Páramo” en Pichincha mediante técnicas moleculares.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8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645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OBJETIVOS EPECÍFICOS</a:t>
            </a:r>
            <a:endParaRPr lang="es-EC" sz="2800" dirty="0"/>
          </a:p>
        </p:txBody>
      </p:sp>
      <p:sp>
        <p:nvSpPr>
          <p:cNvPr id="7" name="Elipse 6"/>
          <p:cNvSpPr/>
          <p:nvPr/>
        </p:nvSpPr>
        <p:spPr>
          <a:xfrm>
            <a:off x="1228621" y="1636542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C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689205" y="1635763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Elipse 8"/>
          <p:cNvSpPr/>
          <p:nvPr/>
        </p:nvSpPr>
        <p:spPr>
          <a:xfrm>
            <a:off x="1228621" y="394456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C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689205" y="394456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C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82914" y="1396069"/>
            <a:ext cx="339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protocolos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la obtención de ADN apto para realizar técnicas moleculares para evaluar el flujo génico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42636" y="1534569"/>
            <a:ext cx="332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genotipaje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cada individuo con marcadores moleculares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145094" y="3157372"/>
            <a:ext cx="3472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la diversidad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genética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intra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e inter-poblacional de tres poblaciones de </a:t>
            </a:r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y tres poblaciones de </a:t>
            </a:r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ubicadas en el Área de Conservación de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Paluguillo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en la “Estación Científica Agua y Páramo” en Pichincha.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642636" y="3735095"/>
            <a:ext cx="332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potenciales híbridos entre estas dos especies en base con la información genética y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morfom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étrica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3188691" y="2222500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C" sz="540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5400" i="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es-EC" sz="54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53554" y="239060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2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34" y="13642"/>
            <a:ext cx="10972800" cy="611967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-1401357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3138233" y="1241557"/>
            <a:ext cx="555277" cy="4696181"/>
            <a:chOff x="2668637" y="1241558"/>
            <a:chExt cx="555277" cy="4696181"/>
          </a:xfrm>
        </p:grpSpPr>
        <p:cxnSp>
          <p:nvCxnSpPr>
            <p:cNvPr id="6" name="Google Shape;1221;p45"/>
            <p:cNvCxnSpPr/>
            <p:nvPr/>
          </p:nvCxnSpPr>
          <p:spPr>
            <a:xfrm>
              <a:off x="2975909" y="1241558"/>
              <a:ext cx="10788" cy="4696181"/>
            </a:xfrm>
            <a:prstGeom prst="straightConnector1">
              <a:avLst/>
            </a:prstGeom>
            <a:noFill/>
            <a:ln w="28575" cap="flat" cmpd="sng">
              <a:solidFill>
                <a:srgbClr val="C5D5CB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sp>
          <p:nvSpPr>
            <p:cNvPr id="8" name="Elipse 7"/>
            <p:cNvSpPr/>
            <p:nvPr/>
          </p:nvSpPr>
          <p:spPr>
            <a:xfrm>
              <a:off x="2677805" y="1682209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2668637" y="2811398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C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2676752" y="3918423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2676752" y="5039653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808735" y="1621395"/>
            <a:ext cx="1681066" cy="1312376"/>
            <a:chOff x="929852" y="1029033"/>
            <a:chExt cx="1798927" cy="1312376"/>
          </a:xfrm>
        </p:grpSpPr>
        <p:sp>
          <p:nvSpPr>
            <p:cNvPr id="4" name="CuadroTexto 3"/>
            <p:cNvSpPr txBox="1"/>
            <p:nvPr/>
          </p:nvSpPr>
          <p:spPr>
            <a:xfrm>
              <a:off x="929852" y="1029033"/>
              <a:ext cx="1798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Recolección</a:t>
              </a:r>
              <a:endParaRPr lang="es-EC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126913" y="1418079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material </a:t>
              </a:r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vegetal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203161" y="3589648"/>
            <a:ext cx="1876543" cy="1285912"/>
            <a:chOff x="4116659" y="1920058"/>
            <a:chExt cx="1499131" cy="1285912"/>
          </a:xfrm>
        </p:grpSpPr>
        <p:sp>
          <p:nvSpPr>
            <p:cNvPr id="18" name="CuadroTexto 17"/>
            <p:cNvSpPr txBox="1"/>
            <p:nvPr/>
          </p:nvSpPr>
          <p:spPr>
            <a:xfrm>
              <a:off x="4116659" y="1920058"/>
              <a:ext cx="1499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Amplificación</a:t>
              </a:r>
              <a:r>
                <a:rPr lang="es-EC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160378" y="2282640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secuencias mediante </a:t>
              </a:r>
              <a:r>
                <a:rPr lang="es-EC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ISSRs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717380" y="4669169"/>
            <a:ext cx="1870839" cy="1236998"/>
            <a:chOff x="4178567" y="1688130"/>
            <a:chExt cx="1494574" cy="1236998"/>
          </a:xfrm>
        </p:grpSpPr>
        <p:sp>
          <p:nvSpPr>
            <p:cNvPr id="22" name="CuadroTexto 21"/>
            <p:cNvSpPr txBox="1"/>
            <p:nvPr/>
          </p:nvSpPr>
          <p:spPr>
            <a:xfrm>
              <a:off x="4178567" y="1688130"/>
              <a:ext cx="1494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</a:t>
              </a:r>
              <a:r>
                <a:rPr lang="es-EC" sz="2000" b="1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morfométrico</a:t>
              </a:r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EC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206860" y="2278797"/>
              <a:ext cx="1358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las hojas completas</a:t>
              </a:r>
              <a:endParaRPr lang="es-EC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799140" y="2456717"/>
            <a:ext cx="1928447" cy="1020166"/>
            <a:chOff x="4206860" y="1904962"/>
            <a:chExt cx="1540596" cy="1020166"/>
          </a:xfrm>
        </p:grpSpPr>
        <p:sp>
          <p:nvSpPr>
            <p:cNvPr id="33" name="CuadroTexto 32"/>
            <p:cNvSpPr txBox="1"/>
            <p:nvPr/>
          </p:nvSpPr>
          <p:spPr>
            <a:xfrm>
              <a:off x="4338785" y="1904962"/>
              <a:ext cx="1408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Extracción</a:t>
              </a:r>
              <a:r>
                <a:rPr lang="es-EC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206860" y="2278797"/>
              <a:ext cx="1358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ADN genómico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776137" y="4552501"/>
            <a:ext cx="1763634" cy="1282069"/>
            <a:chOff x="4206860" y="1920058"/>
            <a:chExt cx="1408930" cy="1282069"/>
          </a:xfrm>
        </p:grpSpPr>
        <p:sp>
          <p:nvSpPr>
            <p:cNvPr id="36" name="CuadroTexto 35"/>
            <p:cNvSpPr txBox="1"/>
            <p:nvPr/>
          </p:nvSpPr>
          <p:spPr>
            <a:xfrm>
              <a:off x="4207119" y="1920058"/>
              <a:ext cx="1408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</a:t>
              </a:r>
              <a:endParaRPr lang="es-EC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206860" y="2278797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datos obtenidos con </a:t>
              </a:r>
              <a:r>
                <a:rPr lang="es-EC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ISSRs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719171" y="1235811"/>
            <a:ext cx="546111" cy="4696181"/>
            <a:chOff x="8840173" y="1204659"/>
            <a:chExt cx="546111" cy="4696181"/>
          </a:xfrm>
        </p:grpSpPr>
        <p:cxnSp>
          <p:nvCxnSpPr>
            <p:cNvPr id="51" name="Google Shape;1221;p45"/>
            <p:cNvCxnSpPr/>
            <p:nvPr/>
          </p:nvCxnSpPr>
          <p:spPr>
            <a:xfrm>
              <a:off x="9113230" y="1204659"/>
              <a:ext cx="10788" cy="4696181"/>
            </a:xfrm>
            <a:prstGeom prst="straightConnector1">
              <a:avLst/>
            </a:prstGeom>
            <a:noFill/>
            <a:ln w="28575" cap="flat" cmpd="sng">
              <a:solidFill>
                <a:srgbClr val="C5D5CB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sp>
          <p:nvSpPr>
            <p:cNvPr id="38" name="Elipse 37"/>
            <p:cNvSpPr/>
            <p:nvPr/>
          </p:nvSpPr>
          <p:spPr>
            <a:xfrm>
              <a:off x="8840175" y="1848680"/>
              <a:ext cx="546109" cy="492093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9" name="Elipse 38"/>
            <p:cNvSpPr/>
            <p:nvPr/>
          </p:nvSpPr>
          <p:spPr>
            <a:xfrm>
              <a:off x="8840173" y="3390805"/>
              <a:ext cx="546109" cy="492093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C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Elipse 40"/>
            <p:cNvSpPr/>
            <p:nvPr/>
          </p:nvSpPr>
          <p:spPr>
            <a:xfrm>
              <a:off x="8840173" y="4910772"/>
              <a:ext cx="546109" cy="492093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236963" y="1407900"/>
            <a:ext cx="1681066" cy="1308274"/>
            <a:chOff x="1106083" y="1033135"/>
            <a:chExt cx="1798927" cy="1308274"/>
          </a:xfrm>
        </p:grpSpPr>
        <p:sp>
          <p:nvSpPr>
            <p:cNvPr id="44" name="CuadroTexto 43"/>
            <p:cNvSpPr txBox="1"/>
            <p:nvPr/>
          </p:nvSpPr>
          <p:spPr>
            <a:xfrm>
              <a:off x="1106083" y="1033135"/>
              <a:ext cx="1798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Recolección</a:t>
              </a:r>
              <a:endParaRPr lang="es-EC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126913" y="1418079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material </a:t>
              </a:r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vegetal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9276071" y="3144599"/>
            <a:ext cx="1961398" cy="742910"/>
            <a:chOff x="4134514" y="1900974"/>
            <a:chExt cx="1566920" cy="742910"/>
          </a:xfrm>
        </p:grpSpPr>
        <p:sp>
          <p:nvSpPr>
            <p:cNvPr id="47" name="CuadroTexto 46"/>
            <p:cNvSpPr txBox="1"/>
            <p:nvPr/>
          </p:nvSpPr>
          <p:spPr>
            <a:xfrm>
              <a:off x="4206860" y="1900974"/>
              <a:ext cx="1494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Fotografía  </a:t>
              </a:r>
              <a:r>
                <a:rPr lang="es-EC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4134514" y="2274552"/>
              <a:ext cx="1358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las hojas</a:t>
              </a:r>
              <a:endParaRPr lang="es-EC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869778" y="706196"/>
            <a:ext cx="297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778957" y="706196"/>
            <a:ext cx="586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Morfometría Geométrica</a:t>
            </a:r>
            <a:endParaRPr lang="es-EC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25035" y="44182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8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3201" y="52458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41" y="997422"/>
            <a:ext cx="7431345" cy="514628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728071" y="631459"/>
            <a:ext cx="6038489" cy="483627"/>
            <a:chOff x="728071" y="577671"/>
            <a:chExt cx="6038489" cy="483627"/>
          </a:xfrm>
        </p:grpSpPr>
        <p:sp>
          <p:nvSpPr>
            <p:cNvPr id="5" name="Elipse 4"/>
            <p:cNvSpPr/>
            <p:nvPr/>
          </p:nvSpPr>
          <p:spPr>
            <a:xfrm>
              <a:off x="728071" y="577671"/>
              <a:ext cx="508351" cy="483325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435815" y="599633"/>
              <a:ext cx="5330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Recolección del material vegetal</a:t>
              </a:r>
              <a:endParaRPr lang="es-EC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CuadroTexto 23"/>
          <p:cNvSpPr txBox="1"/>
          <p:nvPr/>
        </p:nvSpPr>
        <p:spPr>
          <a:xfrm>
            <a:off x="626038" y="52458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28071" y="1303293"/>
            <a:ext cx="2601641" cy="4643685"/>
            <a:chOff x="8397075" y="1183531"/>
            <a:chExt cx="2601641" cy="4643685"/>
          </a:xfrm>
        </p:grpSpPr>
        <p:sp>
          <p:nvSpPr>
            <p:cNvPr id="20" name="CuadroTexto 19"/>
            <p:cNvSpPr txBox="1"/>
            <p:nvPr/>
          </p:nvSpPr>
          <p:spPr>
            <a:xfrm>
              <a:off x="8804191" y="4408642"/>
              <a:ext cx="170876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2 especies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789560" y="5457884"/>
              <a:ext cx="1771389" cy="369332"/>
            </a:xfrm>
            <a:prstGeom prst="rect">
              <a:avLst/>
            </a:prstGeom>
            <a:solidFill>
              <a:srgbClr val="A3BB8C"/>
            </a:solidFill>
            <a:ln w="28575">
              <a:solidFill>
                <a:srgbClr val="A3BB8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 muestras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ector recto de flecha 21"/>
            <p:cNvCxnSpPr/>
            <p:nvPr/>
          </p:nvCxnSpPr>
          <p:spPr>
            <a:xfrm>
              <a:off x="9651258" y="4989952"/>
              <a:ext cx="0" cy="42759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uadroTexto 18"/>
            <p:cNvSpPr txBox="1"/>
            <p:nvPr/>
          </p:nvSpPr>
          <p:spPr>
            <a:xfrm>
              <a:off x="8789560" y="3637799"/>
              <a:ext cx="1723396" cy="338554"/>
            </a:xfrm>
            <a:prstGeom prst="rect">
              <a:avLst/>
            </a:prstGeom>
            <a:noFill/>
            <a:ln w="28575">
              <a:solidFill>
                <a:srgbClr val="A2BA8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 individuos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8397075" y="1183531"/>
              <a:ext cx="2601641" cy="1892390"/>
              <a:chOff x="8460221" y="1193220"/>
              <a:chExt cx="2601641" cy="1892390"/>
            </a:xfrm>
          </p:grpSpPr>
          <p:sp>
            <p:nvSpPr>
              <p:cNvPr id="12" name="CuadroTexto 11"/>
              <p:cNvSpPr txBox="1"/>
              <p:nvPr/>
            </p:nvSpPr>
            <p:spPr>
              <a:xfrm>
                <a:off x="8473549" y="1193220"/>
                <a:ext cx="564791" cy="400110"/>
              </a:xfrm>
              <a:prstGeom prst="rect">
                <a:avLst/>
              </a:prstGeom>
              <a:noFill/>
              <a:ln w="28575">
                <a:solidFill>
                  <a:srgbClr val="A0B98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P1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9446372" y="1197051"/>
                <a:ext cx="573207" cy="400110"/>
              </a:xfrm>
              <a:prstGeom prst="rect">
                <a:avLst/>
              </a:prstGeom>
              <a:noFill/>
              <a:ln w="28575">
                <a:solidFill>
                  <a:srgbClr val="A0B98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P2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10414164" y="1197051"/>
                <a:ext cx="605517" cy="400110"/>
              </a:xfrm>
              <a:prstGeom prst="rect">
                <a:avLst/>
              </a:prstGeom>
              <a:noFill/>
              <a:ln w="28575">
                <a:solidFill>
                  <a:srgbClr val="A0B98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8483057" y="2712242"/>
                <a:ext cx="563009" cy="369332"/>
              </a:xfrm>
              <a:prstGeom prst="rect">
                <a:avLst/>
              </a:prstGeom>
              <a:noFill/>
              <a:ln w="28575">
                <a:solidFill>
                  <a:srgbClr val="A0B98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93" t="7119" r="52604" b="78413"/>
              <a:stretch/>
            </p:blipFill>
            <p:spPr>
              <a:xfrm>
                <a:off x="8460221" y="1744129"/>
                <a:ext cx="695819" cy="774222"/>
              </a:xfrm>
              <a:prstGeom prst="rect">
                <a:avLst/>
              </a:prstGeom>
            </p:spPr>
          </p:pic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93" t="7119" r="52604" b="78413"/>
              <a:stretch/>
            </p:blipFill>
            <p:spPr>
              <a:xfrm>
                <a:off x="9367981" y="1761375"/>
                <a:ext cx="695819" cy="774222"/>
              </a:xfrm>
              <a:prstGeom prst="rect">
                <a:avLst/>
              </a:prstGeom>
            </p:spPr>
          </p:pic>
          <p:pic>
            <p:nvPicPr>
              <p:cNvPr id="33" name="Imagen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93" t="7119" r="52604" b="78413"/>
              <a:stretch/>
            </p:blipFill>
            <p:spPr>
              <a:xfrm>
                <a:off x="10366043" y="1744129"/>
                <a:ext cx="695819" cy="774222"/>
              </a:xfrm>
              <a:prstGeom prst="rect">
                <a:avLst/>
              </a:prstGeom>
            </p:spPr>
          </p:pic>
          <p:sp>
            <p:nvSpPr>
              <p:cNvPr id="26" name="CuadroTexto 25"/>
              <p:cNvSpPr txBox="1"/>
              <p:nvPr/>
            </p:nvSpPr>
            <p:spPr>
              <a:xfrm>
                <a:off x="9441989" y="2712242"/>
                <a:ext cx="563009" cy="369332"/>
              </a:xfrm>
              <a:prstGeom prst="rect">
                <a:avLst/>
              </a:prstGeom>
              <a:noFill/>
              <a:ln w="28575">
                <a:solidFill>
                  <a:srgbClr val="A0B98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10392106" y="2716278"/>
                <a:ext cx="563009" cy="369332"/>
              </a:xfrm>
              <a:prstGeom prst="rect">
                <a:avLst/>
              </a:prstGeom>
              <a:noFill/>
              <a:ln w="28575">
                <a:solidFill>
                  <a:srgbClr val="A0B98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9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13447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4" name="Elipse 3"/>
          <p:cNvSpPr/>
          <p:nvPr/>
        </p:nvSpPr>
        <p:spPr>
          <a:xfrm>
            <a:off x="712312" y="676457"/>
            <a:ext cx="508351" cy="483325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4792" y="666868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Extracción de ADN genómico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99903" y="3822761"/>
            <a:ext cx="224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Extracción de ADN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92353" y="3827417"/>
            <a:ext cx="206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Cuantificación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88385" y="4315043"/>
            <a:ext cx="20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Espectrofotometría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NanoDrop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2000/2000c.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35814" y="4315043"/>
            <a:ext cx="1976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Método CTAB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2X, en base con protocolo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Doyle y Doyle 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1987.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34688" y="3827417"/>
            <a:ext cx="165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43201" y="4315043"/>
            <a:ext cx="20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Electroforesis en gel de agarosa al 1% (integridad).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358907" y="3830912"/>
            <a:ext cx="138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 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334518" y="4315043"/>
            <a:ext cx="173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Amplificación con PCR.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7153" r="65633" b="59452"/>
          <a:stretch/>
        </p:blipFill>
        <p:spPr>
          <a:xfrm>
            <a:off x="1253705" y="1381577"/>
            <a:ext cx="2194167" cy="194901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2" t="8503" r="12869" b="49102"/>
          <a:stretch/>
        </p:blipFill>
        <p:spPr>
          <a:xfrm>
            <a:off x="4088385" y="1381577"/>
            <a:ext cx="1639004" cy="195829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43089" r="45969" b="15282"/>
          <a:stretch/>
        </p:blipFill>
        <p:spPr>
          <a:xfrm>
            <a:off x="6175724" y="1923324"/>
            <a:ext cx="2868911" cy="157790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3" t="56733" r="6724" b="14176"/>
          <a:stretch/>
        </p:blipFill>
        <p:spPr>
          <a:xfrm>
            <a:off x="9334518" y="2227929"/>
            <a:ext cx="2097741" cy="1102658"/>
          </a:xfrm>
          <a:prstGeom prst="rect">
            <a:avLst/>
          </a:prstGeom>
        </p:spPr>
      </p:pic>
      <p:cxnSp>
        <p:nvCxnSpPr>
          <p:cNvPr id="28" name="Conector recto 27"/>
          <p:cNvCxnSpPr/>
          <p:nvPr/>
        </p:nvCxnSpPr>
        <p:spPr>
          <a:xfrm flipV="1">
            <a:off x="718454" y="3598583"/>
            <a:ext cx="10753329" cy="32292"/>
          </a:xfrm>
          <a:prstGeom prst="line">
            <a:avLst/>
          </a:prstGeom>
          <a:ln w="38100">
            <a:solidFill>
              <a:srgbClr val="A0B8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26038" y="52458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599" y="12652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4" name="Elipse 3"/>
          <p:cNvSpPr/>
          <p:nvPr/>
        </p:nvSpPr>
        <p:spPr>
          <a:xfrm>
            <a:off x="707928" y="727583"/>
            <a:ext cx="508351" cy="483325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86341" y="668890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Amplificación de secuencias mediante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91853" y="1478474"/>
            <a:ext cx="187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cebadores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86341" y="2247701"/>
            <a:ext cx="137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8 cebadores (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primers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de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34861"/>
              </p:ext>
            </p:extLst>
          </p:nvPr>
        </p:nvGraphicFramePr>
        <p:xfrm>
          <a:off x="4104746" y="1946041"/>
          <a:ext cx="6150413" cy="38470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9859">
                  <a:extLst>
                    <a:ext uri="{9D8B030D-6E8A-4147-A177-3AD203B41FA5}">
                      <a16:colId xmlns:a16="http://schemas.microsoft.com/office/drawing/2014/main" val="3241901713"/>
                    </a:ext>
                  </a:extLst>
                </a:gridCol>
                <a:gridCol w="3415553">
                  <a:extLst>
                    <a:ext uri="{9D8B030D-6E8A-4147-A177-3AD203B41FA5}">
                      <a16:colId xmlns:a16="http://schemas.microsoft.com/office/drawing/2014/main" val="821938876"/>
                    </a:ext>
                  </a:extLst>
                </a:gridCol>
                <a:gridCol w="1175001">
                  <a:extLst>
                    <a:ext uri="{9D8B030D-6E8A-4147-A177-3AD203B41FA5}">
                      <a16:colId xmlns:a16="http://schemas.microsoft.com/office/drawing/2014/main" val="1037255337"/>
                    </a:ext>
                  </a:extLst>
                </a:gridCol>
              </a:tblGrid>
              <a:tr h="735804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cebador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Secuencia 5´ a 3´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Longitud</a:t>
                      </a:r>
                      <a:r>
                        <a:rPr lang="es-EC" sz="14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C" sz="1400" b="1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s-EC" sz="14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58605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CTCTCTCTCTCTCTCTAC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504305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17898A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CACACACACACAAC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523604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17898B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CACACACACACAGT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704160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17899A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CACACACACACAAG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5177921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GTGTGTGTGTGTGG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675334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HB11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GTGTGTGTGTGTCC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325205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HB12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CACCACCACGC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277896"/>
                  </a:ext>
                </a:extLst>
              </a:tr>
              <a:tr h="535897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GAGAGAGAGAGAGAGAC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59" marR="6245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1478065"/>
                  </a:ext>
                </a:extLst>
              </a:tr>
            </a:tbl>
          </a:graphicData>
        </a:graphic>
      </p:graphicFrame>
      <p:cxnSp>
        <p:nvCxnSpPr>
          <p:cNvPr id="15" name="Google Shape;1221;p45"/>
          <p:cNvCxnSpPr/>
          <p:nvPr/>
        </p:nvCxnSpPr>
        <p:spPr>
          <a:xfrm>
            <a:off x="3278617" y="1426997"/>
            <a:ext cx="11023" cy="3864689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0" name="CuadroTexto 19"/>
          <p:cNvSpPr txBox="1"/>
          <p:nvPr/>
        </p:nvSpPr>
        <p:spPr>
          <a:xfrm>
            <a:off x="3943637" y="1463085"/>
            <a:ext cx="527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Secuencias de cebadores utilizados 5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´ a 3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24225" y="6291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9307" y="5936951"/>
            <a:ext cx="242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(Ochoa, 2008)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Julio et al., 2008)</a:t>
            </a:r>
          </a:p>
        </p:txBody>
      </p:sp>
    </p:spTree>
    <p:extLst>
      <p:ext uri="{BB962C8B-B14F-4D97-AF65-F5344CB8AC3E}">
        <p14:creationId xmlns:p14="http://schemas.microsoft.com/office/powerpoint/2010/main" val="9236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4" name="Elipse 3"/>
          <p:cNvSpPr/>
          <p:nvPr/>
        </p:nvSpPr>
        <p:spPr>
          <a:xfrm>
            <a:off x="718454" y="626644"/>
            <a:ext cx="508351" cy="483325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35815" y="599633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Amplificación de secuencias mediante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87662" y="1259189"/>
            <a:ext cx="177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temperatura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54626" y="2047641"/>
            <a:ext cx="170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alineamiento, 4 temperaturas ensayadas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oogle Shape;1221;p45"/>
          <p:cNvCxnSpPr/>
          <p:nvPr/>
        </p:nvCxnSpPr>
        <p:spPr>
          <a:xfrm flipH="1">
            <a:off x="3256993" y="1426996"/>
            <a:ext cx="22759" cy="3871145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07534"/>
              </p:ext>
            </p:extLst>
          </p:nvPr>
        </p:nvGraphicFramePr>
        <p:xfrm>
          <a:off x="4344784" y="1896049"/>
          <a:ext cx="6506993" cy="39406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8887">
                  <a:extLst>
                    <a:ext uri="{9D8B030D-6E8A-4147-A177-3AD203B41FA5}">
                      <a16:colId xmlns:a16="http://schemas.microsoft.com/office/drawing/2014/main" val="2127107787"/>
                    </a:ext>
                  </a:extLst>
                </a:gridCol>
                <a:gridCol w="1192216">
                  <a:extLst>
                    <a:ext uri="{9D8B030D-6E8A-4147-A177-3AD203B41FA5}">
                      <a16:colId xmlns:a16="http://schemas.microsoft.com/office/drawing/2014/main" val="854683394"/>
                    </a:ext>
                  </a:extLst>
                </a:gridCol>
                <a:gridCol w="1192216">
                  <a:extLst>
                    <a:ext uri="{9D8B030D-6E8A-4147-A177-3AD203B41FA5}">
                      <a16:colId xmlns:a16="http://schemas.microsoft.com/office/drawing/2014/main" val="2324314019"/>
                    </a:ext>
                  </a:extLst>
                </a:gridCol>
                <a:gridCol w="954558">
                  <a:extLst>
                    <a:ext uri="{9D8B030D-6E8A-4147-A177-3AD203B41FA5}">
                      <a16:colId xmlns:a16="http://schemas.microsoft.com/office/drawing/2014/main" val="854072360"/>
                    </a:ext>
                  </a:extLst>
                </a:gridCol>
                <a:gridCol w="954558">
                  <a:extLst>
                    <a:ext uri="{9D8B030D-6E8A-4147-A177-3AD203B41FA5}">
                      <a16:colId xmlns:a16="http://schemas.microsoft.com/office/drawing/2014/main" val="3223426351"/>
                    </a:ext>
                  </a:extLst>
                </a:gridCol>
                <a:gridCol w="954558">
                  <a:extLst>
                    <a:ext uri="{9D8B030D-6E8A-4147-A177-3AD203B41FA5}">
                      <a16:colId xmlns:a16="http://schemas.microsoft.com/office/drawing/2014/main" val="2130703089"/>
                    </a:ext>
                  </a:extLst>
                </a:gridCol>
              </a:tblGrid>
              <a:tr h="55645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Cebador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 teórica (°C)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ensayadas (°C)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428235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769893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17898A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316842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17898B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0919661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17899A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165063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2809383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HB11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024787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HB12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718975"/>
                  </a:ext>
                </a:extLst>
              </a:tr>
              <a:tr h="4230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2936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25 CuadroTexto"/>
              <p:cNvSpPr txBox="1"/>
              <p:nvPr/>
            </p:nvSpPr>
            <p:spPr>
              <a:xfrm>
                <a:off x="1198585" y="3772684"/>
                <a:ext cx="162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𝑇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𝑇𝑚</m:t>
                      </m:r>
                      <m:r>
                        <a:rPr lang="es-EC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5" y="3772684"/>
                <a:ext cx="16257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20" y="3075949"/>
            <a:ext cx="1681462" cy="55332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223163" y="1155508"/>
            <a:ext cx="675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Temperatura de fusión (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) teórica y temperaturas de alineamiento ensayadas para cada cebador</a:t>
            </a:r>
            <a:endParaRPr lang="es-EC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09234" y="4271741"/>
            <a:ext cx="2133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Estandarización MgSO</a:t>
            </a:r>
            <a:r>
              <a:rPr lang="es-EC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374632" y="5093508"/>
            <a:ext cx="1271809" cy="923330"/>
            <a:chOff x="759983" y="2607923"/>
            <a:chExt cx="1271809" cy="923330"/>
          </a:xfrm>
        </p:grpSpPr>
        <p:sp>
          <p:nvSpPr>
            <p:cNvPr id="18" name="CuadroTexto 17"/>
            <p:cNvSpPr txBox="1"/>
            <p:nvPr/>
          </p:nvSpPr>
          <p:spPr>
            <a:xfrm>
              <a:off x="759983" y="2607923"/>
              <a:ext cx="5533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1,5 </a:t>
              </a:r>
            </a:p>
            <a:p>
              <a:r>
                <a:rPr lang="es-EC" dirty="0" smtClean="0"/>
                <a:t>1,8</a:t>
              </a:r>
            </a:p>
            <a:p>
              <a:r>
                <a:rPr lang="es-EC" dirty="0"/>
                <a:t>2</a:t>
              </a:r>
            </a:p>
          </p:txBody>
        </p:sp>
        <p:sp>
          <p:nvSpPr>
            <p:cNvPr id="19" name="Cerrar llave 18"/>
            <p:cNvSpPr/>
            <p:nvPr/>
          </p:nvSpPr>
          <p:spPr>
            <a:xfrm>
              <a:off x="1205528" y="2632807"/>
              <a:ext cx="122475" cy="858560"/>
            </a:xfrm>
            <a:prstGeom prst="rightBrac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515304" y="2814261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err="1" smtClean="0"/>
                <a:t>mM</a:t>
              </a:r>
              <a:endParaRPr lang="es-EC" dirty="0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641715" y="66032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13447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4" name="Elipse 3"/>
          <p:cNvSpPr/>
          <p:nvPr/>
        </p:nvSpPr>
        <p:spPr>
          <a:xfrm>
            <a:off x="720445" y="621962"/>
            <a:ext cx="508351" cy="483325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35815" y="599633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Amplificación de secuencias mediante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oogle Shape;1221;p45"/>
          <p:cNvCxnSpPr/>
          <p:nvPr/>
        </p:nvCxnSpPr>
        <p:spPr>
          <a:xfrm flipH="1">
            <a:off x="3279815" y="1423768"/>
            <a:ext cx="22759" cy="3871145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0" name="CuadroTexto 19"/>
          <p:cNvSpPr txBox="1"/>
          <p:nvPr/>
        </p:nvSpPr>
        <p:spPr>
          <a:xfrm>
            <a:off x="4520296" y="1306414"/>
            <a:ext cx="418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Concentración de reactivos</a:t>
            </a:r>
            <a:endParaRPr lang="es-EC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26163" y="1412699"/>
            <a:ext cx="206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Amplificación</a:t>
            </a:r>
            <a:r>
              <a:rPr lang="es-EC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18528" y="1964881"/>
            <a:ext cx="161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550 reacciones de PCR.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67476" y="3190064"/>
            <a:ext cx="206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 de productos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83296" y="4062851"/>
            <a:ext cx="2056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Electroforesis en gel de agarosa al 1,5%.</a:t>
            </a: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Corrida a 120V, 1hora y 20 min.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05263"/>
              </p:ext>
            </p:extLst>
          </p:nvPr>
        </p:nvGraphicFramePr>
        <p:xfrm>
          <a:off x="4622616" y="1746062"/>
          <a:ext cx="6228000" cy="3606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7000">
                  <a:extLst>
                    <a:ext uri="{9D8B030D-6E8A-4147-A177-3AD203B41FA5}">
                      <a16:colId xmlns:a16="http://schemas.microsoft.com/office/drawing/2014/main" val="696578819"/>
                    </a:ext>
                  </a:extLst>
                </a:gridCol>
                <a:gridCol w="1557000">
                  <a:extLst>
                    <a:ext uri="{9D8B030D-6E8A-4147-A177-3AD203B41FA5}">
                      <a16:colId xmlns:a16="http://schemas.microsoft.com/office/drawing/2014/main" val="408305278"/>
                    </a:ext>
                  </a:extLst>
                </a:gridCol>
                <a:gridCol w="1557000">
                  <a:extLst>
                    <a:ext uri="{9D8B030D-6E8A-4147-A177-3AD203B41FA5}">
                      <a16:colId xmlns:a16="http://schemas.microsoft.com/office/drawing/2014/main" val="1780201865"/>
                    </a:ext>
                  </a:extLst>
                </a:gridCol>
                <a:gridCol w="1557000">
                  <a:extLst>
                    <a:ext uri="{9D8B030D-6E8A-4147-A177-3AD203B41FA5}">
                      <a16:colId xmlns:a16="http://schemas.microsoft.com/office/drawing/2014/main" val="524751314"/>
                    </a:ext>
                  </a:extLst>
                </a:gridCol>
              </a:tblGrid>
              <a:tr h="32025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stock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final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final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9588625"/>
                  </a:ext>
                </a:extLst>
              </a:tr>
              <a:tr h="32025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 DEPC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µL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4613054"/>
                  </a:ext>
                </a:extLst>
              </a:tr>
              <a:tr h="32025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Buffer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x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x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946874"/>
                  </a:ext>
                </a:extLst>
              </a:tr>
              <a:tr h="32025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µM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 µM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µM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930078"/>
                  </a:ext>
                </a:extLst>
              </a:tr>
              <a:tr h="32025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MgSO</a:t>
                      </a:r>
                      <a:r>
                        <a:rPr lang="es-EC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 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3254468"/>
                  </a:ext>
                </a:extLst>
              </a:tr>
              <a:tr h="32025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dNTPs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 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mM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040236"/>
                  </a:ext>
                </a:extLst>
              </a:tr>
              <a:tr h="68042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 Polimerasa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U/µL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U/µL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U/µL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867941"/>
                  </a:ext>
                </a:extLst>
              </a:tr>
              <a:tr h="32025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ADN/ Agua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s-E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E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/µL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µL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0544192"/>
                  </a:ext>
                </a:extLst>
              </a:tr>
              <a:tr h="320259"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final de reacción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µL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2948433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26233" y="38234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198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CONTENIDO</a:t>
            </a:r>
            <a:endParaRPr lang="es-EC" sz="2800" dirty="0"/>
          </a:p>
        </p:txBody>
      </p:sp>
      <p:cxnSp>
        <p:nvCxnSpPr>
          <p:cNvPr id="4" name="Google Shape;1221;p45"/>
          <p:cNvCxnSpPr/>
          <p:nvPr/>
        </p:nvCxnSpPr>
        <p:spPr>
          <a:xfrm>
            <a:off x="2955138" y="914399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5" name="Elipse 4"/>
          <p:cNvSpPr/>
          <p:nvPr/>
        </p:nvSpPr>
        <p:spPr>
          <a:xfrm>
            <a:off x="2658781" y="1023418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Elipse 5"/>
          <p:cNvSpPr/>
          <p:nvPr/>
        </p:nvSpPr>
        <p:spPr>
          <a:xfrm>
            <a:off x="2697862" y="2100781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Elipse 6"/>
          <p:cNvSpPr/>
          <p:nvPr/>
        </p:nvSpPr>
        <p:spPr>
          <a:xfrm>
            <a:off x="2697862" y="3178144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/>
          <p:cNvSpPr/>
          <p:nvPr/>
        </p:nvSpPr>
        <p:spPr>
          <a:xfrm>
            <a:off x="2697861" y="4201878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23086" y="1002761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23086" y="2082158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23086" y="3097622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85466" y="4186314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713642" y="5315230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423086" y="528410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40341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4" name="Elipse 3"/>
          <p:cNvSpPr/>
          <p:nvPr/>
        </p:nvSpPr>
        <p:spPr>
          <a:xfrm>
            <a:off x="718454" y="631443"/>
            <a:ext cx="508351" cy="483325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35815" y="599633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datos obtenidos con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73126" y="1319472"/>
            <a:ext cx="286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datos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8090" y="3621037"/>
            <a:ext cx="336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Distancias genéticas y agrupamiento 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3580" y="4283815"/>
            <a:ext cx="3302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Coeficiente de Dice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Dendrogramas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(UPGMA, NJ)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PCoA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82686" y="1773002"/>
            <a:ext cx="161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Matriz binaria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84111" y="3607186"/>
            <a:ext cx="334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Diferenciación genética 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11642" y="4298279"/>
            <a:ext cx="224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AMOVA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610681" y="1303793"/>
            <a:ext cx="292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genética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6672868" y="1763278"/>
                <a:ext cx="286099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 de </a:t>
                </a:r>
                <a:r>
                  <a:rPr lang="es-EC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loci</a:t>
                </a:r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polimórficos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C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Heterocigosidad</a:t>
                </a:r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esperada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C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  <a:endParaRPr lang="es-EC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Índice </a:t>
                </a: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 diversidad genética de </a:t>
                </a:r>
                <a:r>
                  <a:rPr lang="es-EC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Nei</a:t>
                </a: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68" y="1763278"/>
                <a:ext cx="2860997" cy="1323439"/>
              </a:xfrm>
              <a:prstGeom prst="rect">
                <a:avLst/>
              </a:prstGeom>
              <a:blipFill>
                <a:blip r:embed="rId2"/>
                <a:stretch>
                  <a:fillRect l="-853" t="-1382" r="-1066" b="-506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/>
          <p:cNvSpPr txBox="1"/>
          <p:nvPr/>
        </p:nvSpPr>
        <p:spPr>
          <a:xfrm>
            <a:off x="8213280" y="3595596"/>
            <a:ext cx="282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genética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410184" y="4266154"/>
            <a:ext cx="224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Agrupamiento bayesiano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1023270" y="3437337"/>
            <a:ext cx="10143544" cy="13447"/>
          </a:xfrm>
          <a:prstGeom prst="line">
            <a:avLst/>
          </a:prstGeom>
          <a:ln w="38100">
            <a:solidFill>
              <a:srgbClr val="A0B8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2824345" y="2270382"/>
            <a:ext cx="2163683" cy="902889"/>
            <a:chOff x="2712563" y="2648116"/>
            <a:chExt cx="2163683" cy="902889"/>
          </a:xfrm>
        </p:grpSpPr>
        <p:sp>
          <p:nvSpPr>
            <p:cNvPr id="3" name="CuadroTexto 2"/>
            <p:cNvSpPr txBox="1"/>
            <p:nvPr/>
          </p:nvSpPr>
          <p:spPr>
            <a:xfrm>
              <a:off x="2712564" y="2649745"/>
              <a:ext cx="280497" cy="369332"/>
            </a:xfrm>
            <a:prstGeom prst="rect">
              <a:avLst/>
            </a:prstGeom>
            <a:noFill/>
            <a:ln>
              <a:solidFill>
                <a:srgbClr val="A0B98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1</a:t>
              </a:r>
              <a:endParaRPr lang="es-EC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712563" y="3181673"/>
              <a:ext cx="280497" cy="369332"/>
            </a:xfrm>
            <a:prstGeom prst="rect">
              <a:avLst/>
            </a:prstGeom>
            <a:noFill/>
            <a:ln>
              <a:solidFill>
                <a:srgbClr val="A0B98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0</a:t>
              </a:r>
              <a:endParaRPr lang="es-EC" dirty="0"/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3115500" y="2742942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3115500" y="3239627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781074" y="2648116"/>
              <a:ext cx="1095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Presencia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781074" y="3192246"/>
              <a:ext cx="1026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Ausencia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6" name="Picture 4" descr="Dendrograma obtenido a partir de la matriz de distancia basada en el... |  Download Scientific Di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7" r="39244" b="8510"/>
          <a:stretch/>
        </p:blipFill>
        <p:spPr bwMode="auto">
          <a:xfrm>
            <a:off x="2106074" y="5036001"/>
            <a:ext cx="1150754" cy="8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áfico Circular, Gráfico, Pastel imagen png - imagen transparente descarga  gratu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111" r="93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56" y="5025829"/>
            <a:ext cx="937214" cy="8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r plots obtained from Structure software, analyzing the population... |  Download Scientific Diagr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" b="70369"/>
          <a:stretch/>
        </p:blipFill>
        <p:spPr bwMode="auto">
          <a:xfrm>
            <a:off x="8595911" y="5314739"/>
            <a:ext cx="1803332" cy="4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620731" y="37412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2" y="40433"/>
            <a:ext cx="10972800" cy="635915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-1401357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992136" y="1204659"/>
            <a:ext cx="555277" cy="4696181"/>
            <a:chOff x="2668637" y="1241558"/>
            <a:chExt cx="555277" cy="4696181"/>
          </a:xfrm>
        </p:grpSpPr>
        <p:cxnSp>
          <p:nvCxnSpPr>
            <p:cNvPr id="6" name="Google Shape;1221;p45"/>
            <p:cNvCxnSpPr/>
            <p:nvPr/>
          </p:nvCxnSpPr>
          <p:spPr>
            <a:xfrm>
              <a:off x="2975909" y="1241558"/>
              <a:ext cx="10788" cy="4696181"/>
            </a:xfrm>
            <a:prstGeom prst="straightConnector1">
              <a:avLst/>
            </a:prstGeom>
            <a:noFill/>
            <a:ln w="28575" cap="flat" cmpd="sng">
              <a:solidFill>
                <a:srgbClr val="C5D5CB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sp>
          <p:nvSpPr>
            <p:cNvPr id="8" name="Elipse 7"/>
            <p:cNvSpPr/>
            <p:nvPr/>
          </p:nvSpPr>
          <p:spPr>
            <a:xfrm>
              <a:off x="2677805" y="1682209"/>
              <a:ext cx="546109" cy="492093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2668637" y="2811398"/>
              <a:ext cx="546109" cy="492093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C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2676752" y="3918423"/>
              <a:ext cx="546109" cy="492093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2676752" y="5039653"/>
              <a:ext cx="546109" cy="492093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993268" y="1567065"/>
            <a:ext cx="1681066" cy="1312376"/>
            <a:chOff x="929852" y="1029033"/>
            <a:chExt cx="1798927" cy="1312376"/>
          </a:xfrm>
        </p:grpSpPr>
        <p:sp>
          <p:nvSpPr>
            <p:cNvPr id="4" name="CuadroTexto 3"/>
            <p:cNvSpPr txBox="1"/>
            <p:nvPr/>
          </p:nvSpPr>
          <p:spPr>
            <a:xfrm>
              <a:off x="929852" y="1029033"/>
              <a:ext cx="1798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Recolección</a:t>
              </a:r>
              <a:endParaRPr lang="es-EC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126913" y="1418079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material </a:t>
              </a:r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vegetal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178565" y="3663625"/>
            <a:ext cx="1876543" cy="1285912"/>
            <a:chOff x="4116659" y="1920058"/>
            <a:chExt cx="1499131" cy="1285912"/>
          </a:xfrm>
        </p:grpSpPr>
        <p:sp>
          <p:nvSpPr>
            <p:cNvPr id="18" name="CuadroTexto 17"/>
            <p:cNvSpPr txBox="1"/>
            <p:nvPr/>
          </p:nvSpPr>
          <p:spPr>
            <a:xfrm>
              <a:off x="4116659" y="1920058"/>
              <a:ext cx="1499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Amplificación</a:t>
              </a:r>
              <a:r>
                <a:rPr lang="es-EC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160378" y="2282640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secuencias mediante </a:t>
              </a:r>
              <a:r>
                <a:rPr lang="es-EC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ISSRs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876583" y="4534848"/>
            <a:ext cx="1870839" cy="959999"/>
            <a:chOff x="4178567" y="1688130"/>
            <a:chExt cx="1494574" cy="959999"/>
          </a:xfrm>
        </p:grpSpPr>
        <p:sp>
          <p:nvSpPr>
            <p:cNvPr id="22" name="CuadroTexto 21"/>
            <p:cNvSpPr txBox="1"/>
            <p:nvPr/>
          </p:nvSpPr>
          <p:spPr>
            <a:xfrm>
              <a:off x="4178567" y="1688130"/>
              <a:ext cx="1494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</a:t>
              </a:r>
              <a:r>
                <a:rPr lang="es-EC" sz="2000" b="1" dirty="0" err="1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morfométrico</a:t>
              </a:r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EC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206860" y="2278797"/>
              <a:ext cx="1358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las hojas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617468" y="2455877"/>
            <a:ext cx="1763634" cy="1005070"/>
            <a:chOff x="4206860" y="1920058"/>
            <a:chExt cx="1408930" cy="1005070"/>
          </a:xfrm>
        </p:grpSpPr>
        <p:sp>
          <p:nvSpPr>
            <p:cNvPr id="33" name="CuadroTexto 32"/>
            <p:cNvSpPr txBox="1"/>
            <p:nvPr/>
          </p:nvSpPr>
          <p:spPr>
            <a:xfrm>
              <a:off x="4207119" y="1920058"/>
              <a:ext cx="1408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Extracción</a:t>
              </a:r>
              <a:r>
                <a:rPr lang="es-EC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s-EC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206860" y="2278797"/>
              <a:ext cx="1358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ADN genómico</a:t>
              </a:r>
              <a:endParaRPr lang="es-EC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543693" y="4540855"/>
            <a:ext cx="1763634" cy="1282069"/>
            <a:chOff x="4206860" y="1920058"/>
            <a:chExt cx="1408930" cy="1282069"/>
          </a:xfrm>
        </p:grpSpPr>
        <p:sp>
          <p:nvSpPr>
            <p:cNvPr id="36" name="CuadroTexto 35"/>
            <p:cNvSpPr txBox="1"/>
            <p:nvPr/>
          </p:nvSpPr>
          <p:spPr>
            <a:xfrm>
              <a:off x="4207119" y="1920058"/>
              <a:ext cx="1408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</a:t>
              </a:r>
              <a:endParaRPr lang="es-EC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206860" y="2278797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datos obtenidos con </a:t>
              </a:r>
              <a:r>
                <a:rPr lang="es-EC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ISSRs</a:t>
              </a:r>
              <a:endParaRPr lang="es-EC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807805" y="1245579"/>
            <a:ext cx="564511" cy="4696181"/>
            <a:chOff x="8821773" y="1204659"/>
            <a:chExt cx="564511" cy="4696181"/>
          </a:xfrm>
        </p:grpSpPr>
        <p:cxnSp>
          <p:nvCxnSpPr>
            <p:cNvPr id="51" name="Google Shape;1221;p45"/>
            <p:cNvCxnSpPr/>
            <p:nvPr/>
          </p:nvCxnSpPr>
          <p:spPr>
            <a:xfrm>
              <a:off x="9113230" y="1204659"/>
              <a:ext cx="10788" cy="4696181"/>
            </a:xfrm>
            <a:prstGeom prst="straightConnector1">
              <a:avLst/>
            </a:prstGeom>
            <a:noFill/>
            <a:ln w="28575" cap="flat" cmpd="sng">
              <a:solidFill>
                <a:srgbClr val="C5D5CB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sp>
          <p:nvSpPr>
            <p:cNvPr id="38" name="Elipse 37"/>
            <p:cNvSpPr/>
            <p:nvPr/>
          </p:nvSpPr>
          <p:spPr>
            <a:xfrm>
              <a:off x="8840175" y="1740890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9" name="Elipse 38"/>
            <p:cNvSpPr/>
            <p:nvPr/>
          </p:nvSpPr>
          <p:spPr>
            <a:xfrm>
              <a:off x="8821773" y="3366223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C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Elipse 40"/>
            <p:cNvSpPr/>
            <p:nvPr/>
          </p:nvSpPr>
          <p:spPr>
            <a:xfrm>
              <a:off x="8840175" y="4883767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204473" y="1392764"/>
            <a:ext cx="1681066" cy="1312376"/>
            <a:chOff x="929852" y="1029033"/>
            <a:chExt cx="1798927" cy="1312376"/>
          </a:xfrm>
        </p:grpSpPr>
        <p:sp>
          <p:nvSpPr>
            <p:cNvPr id="44" name="CuadroTexto 43"/>
            <p:cNvSpPr txBox="1"/>
            <p:nvPr/>
          </p:nvSpPr>
          <p:spPr>
            <a:xfrm>
              <a:off x="929852" y="1029033"/>
              <a:ext cx="1798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Recolección</a:t>
              </a:r>
              <a:endParaRPr lang="es-EC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126913" y="1418079"/>
              <a:ext cx="1358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material </a:t>
              </a:r>
              <a:r>
                <a:rPr lang="es-EC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vegetal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9529311" y="3187351"/>
            <a:ext cx="1967627" cy="812635"/>
            <a:chOff x="4129538" y="1900974"/>
            <a:chExt cx="1571896" cy="812635"/>
          </a:xfrm>
        </p:grpSpPr>
        <p:sp>
          <p:nvSpPr>
            <p:cNvPr id="47" name="CuadroTexto 46"/>
            <p:cNvSpPr txBox="1"/>
            <p:nvPr/>
          </p:nvSpPr>
          <p:spPr>
            <a:xfrm>
              <a:off x="4206860" y="1900974"/>
              <a:ext cx="1494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Fotografía  </a:t>
              </a:r>
              <a:r>
                <a:rPr lang="es-EC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4129538" y="2344277"/>
              <a:ext cx="1358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las hojas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635035" y="692750"/>
            <a:ext cx="297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741053" y="733323"/>
            <a:ext cx="586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Morfometría Geométrica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25035" y="44182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344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5" name="Elipse 4"/>
          <p:cNvSpPr/>
          <p:nvPr/>
        </p:nvSpPr>
        <p:spPr>
          <a:xfrm>
            <a:off x="712312" y="598843"/>
            <a:ext cx="508351" cy="483325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35815" y="599633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del material vegetal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27464" y="1381915"/>
            <a:ext cx="2263613" cy="4510122"/>
            <a:chOff x="9234743" y="1286826"/>
            <a:chExt cx="2263613" cy="4510122"/>
          </a:xfrm>
        </p:grpSpPr>
        <p:grpSp>
          <p:nvGrpSpPr>
            <p:cNvPr id="8" name="Grupo 7"/>
            <p:cNvGrpSpPr/>
            <p:nvPr/>
          </p:nvGrpSpPr>
          <p:grpSpPr>
            <a:xfrm>
              <a:off x="9234743" y="1286826"/>
              <a:ext cx="2263613" cy="4510122"/>
              <a:chOff x="9234743" y="1286826"/>
              <a:chExt cx="2263613" cy="4510122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9234743" y="1286826"/>
                <a:ext cx="2066885" cy="2788465"/>
                <a:chOff x="925336" y="2004776"/>
                <a:chExt cx="2664571" cy="3589612"/>
              </a:xfrm>
            </p:grpSpPr>
            <p:sp>
              <p:nvSpPr>
                <p:cNvPr id="12" name="CuadroTexto 11"/>
                <p:cNvSpPr txBox="1"/>
                <p:nvPr/>
              </p:nvSpPr>
              <p:spPr>
                <a:xfrm>
                  <a:off x="1165323" y="2004776"/>
                  <a:ext cx="728113" cy="604169"/>
                </a:xfrm>
                <a:prstGeom prst="rect">
                  <a:avLst/>
                </a:prstGeom>
                <a:noFill/>
                <a:ln w="28575">
                  <a:solidFill>
                    <a:srgbClr val="A0B98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2400" dirty="0" smtClean="0"/>
                    <a:t>P1</a:t>
                  </a:r>
                  <a:endParaRPr lang="en-US" sz="2400" dirty="0"/>
                </a:p>
              </p:txBody>
            </p:sp>
            <p:sp>
              <p:nvSpPr>
                <p:cNvPr id="13" name="CuadroTexto 12"/>
                <p:cNvSpPr txBox="1"/>
                <p:nvPr/>
              </p:nvSpPr>
              <p:spPr>
                <a:xfrm>
                  <a:off x="2501455" y="2014641"/>
                  <a:ext cx="738963" cy="594304"/>
                </a:xfrm>
                <a:prstGeom prst="rect">
                  <a:avLst/>
                </a:prstGeom>
                <a:noFill/>
                <a:ln w="28575">
                  <a:solidFill>
                    <a:srgbClr val="A0B98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2400" dirty="0" smtClean="0"/>
                    <a:t>P2</a:t>
                  </a:r>
                  <a:endParaRPr lang="en-US" sz="3200" dirty="0"/>
                </a:p>
              </p:txBody>
            </p:sp>
            <p:sp>
              <p:nvSpPr>
                <p:cNvPr id="15" name="CuadroTexto 14"/>
                <p:cNvSpPr txBox="1"/>
                <p:nvPr/>
              </p:nvSpPr>
              <p:spPr>
                <a:xfrm>
                  <a:off x="1140067" y="3919923"/>
                  <a:ext cx="728113" cy="515064"/>
                </a:xfrm>
                <a:prstGeom prst="rect">
                  <a:avLst/>
                </a:prstGeom>
                <a:noFill/>
                <a:ln w="28575">
                  <a:solidFill>
                    <a:srgbClr val="A0B98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C" sz="2000" dirty="0"/>
                    <a:t>2</a:t>
                  </a:r>
                  <a:r>
                    <a:rPr lang="es-EC" sz="2000" dirty="0" smtClean="0"/>
                    <a:t>0</a:t>
                  </a:r>
                  <a:endParaRPr lang="en-US" sz="2000" dirty="0"/>
                </a:p>
              </p:txBody>
            </p:sp>
            <p:sp>
              <p:nvSpPr>
                <p:cNvPr id="16" name="CuadroTexto 15"/>
                <p:cNvSpPr txBox="1"/>
                <p:nvPr/>
              </p:nvSpPr>
              <p:spPr>
                <a:xfrm>
                  <a:off x="2499623" y="3919923"/>
                  <a:ext cx="740795" cy="515064"/>
                </a:xfrm>
                <a:prstGeom prst="rect">
                  <a:avLst/>
                </a:prstGeom>
                <a:noFill/>
                <a:ln w="28575">
                  <a:solidFill>
                    <a:srgbClr val="A0B98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C" sz="2000" dirty="0"/>
                    <a:t>2</a:t>
                  </a:r>
                  <a:r>
                    <a:rPr lang="es-EC" sz="2000" dirty="0" smtClean="0"/>
                    <a:t>0</a:t>
                  </a:r>
                  <a:endParaRPr lang="en-US" sz="2000" dirty="0"/>
                </a:p>
              </p:txBody>
            </p:sp>
            <p:sp>
              <p:nvSpPr>
                <p:cNvPr id="19" name="CuadroTexto 18"/>
                <p:cNvSpPr txBox="1"/>
                <p:nvPr/>
              </p:nvSpPr>
              <p:spPr>
                <a:xfrm>
                  <a:off x="925336" y="5158565"/>
                  <a:ext cx="2664571" cy="435823"/>
                </a:xfrm>
                <a:prstGeom prst="rect">
                  <a:avLst/>
                </a:prstGeom>
                <a:noFill/>
                <a:ln w="28575">
                  <a:solidFill>
                    <a:srgbClr val="A2BA8B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C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40 hojas completas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CuadroTexto 19"/>
              <p:cNvSpPr txBox="1"/>
              <p:nvPr/>
            </p:nvSpPr>
            <p:spPr>
              <a:xfrm>
                <a:off x="9234743" y="4398611"/>
                <a:ext cx="2263613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2 especies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9244165" y="5458394"/>
                <a:ext cx="2066885" cy="338554"/>
              </a:xfrm>
              <a:prstGeom prst="rect">
                <a:avLst/>
              </a:prstGeom>
              <a:solidFill>
                <a:srgbClr val="A3BB8C"/>
              </a:solidFill>
              <a:ln w="28575">
                <a:solidFill>
                  <a:srgbClr val="A3BB8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muestras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Conector recto de flecha 21"/>
              <p:cNvCxnSpPr/>
              <p:nvPr/>
            </p:nvCxnSpPr>
            <p:spPr>
              <a:xfrm>
                <a:off x="10364590" y="5008193"/>
                <a:ext cx="0" cy="427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o 3"/>
            <p:cNvGrpSpPr/>
            <p:nvPr/>
          </p:nvGrpSpPr>
          <p:grpSpPr>
            <a:xfrm>
              <a:off x="9430023" y="1913360"/>
              <a:ext cx="1669173" cy="721121"/>
              <a:chOff x="9430023" y="1913360"/>
              <a:chExt cx="1669173" cy="721121"/>
            </a:xfrm>
          </p:grpSpPr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93" t="7119" r="52604" b="78413"/>
              <a:stretch/>
            </p:blipFill>
            <p:spPr>
              <a:xfrm>
                <a:off x="10455904" y="1913360"/>
                <a:ext cx="643292" cy="715777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93" t="7119" r="52604" b="78413"/>
              <a:stretch/>
            </p:blipFill>
            <p:spPr>
              <a:xfrm>
                <a:off x="9430023" y="1918704"/>
                <a:ext cx="643292" cy="715777"/>
              </a:xfrm>
              <a:prstGeom prst="rect">
                <a:avLst/>
              </a:prstGeom>
            </p:spPr>
          </p:pic>
        </p:grpSp>
      </p:grpSp>
      <p:sp>
        <p:nvSpPr>
          <p:cNvPr id="18" name="CuadroTexto 17"/>
          <p:cNvSpPr txBox="1"/>
          <p:nvPr/>
        </p:nvSpPr>
        <p:spPr>
          <a:xfrm>
            <a:off x="609600" y="6929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39" y="1040121"/>
            <a:ext cx="7971667" cy="50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261543" y="1079427"/>
            <a:ext cx="2535109" cy="1202383"/>
            <a:chOff x="1072726" y="972731"/>
            <a:chExt cx="2535109" cy="1202383"/>
          </a:xfrm>
        </p:grpSpPr>
        <p:sp>
          <p:nvSpPr>
            <p:cNvPr id="4" name="Elipse 3"/>
            <p:cNvSpPr/>
            <p:nvPr/>
          </p:nvSpPr>
          <p:spPr>
            <a:xfrm>
              <a:off x="1072726" y="972731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C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620922" y="972731"/>
              <a:ext cx="1986913" cy="1202383"/>
              <a:chOff x="4114131" y="1735690"/>
              <a:chExt cx="1587303" cy="1202383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4206860" y="1735690"/>
                <a:ext cx="149457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Fotografía</a:t>
                </a:r>
                <a:r>
                  <a:rPr lang="es-EC" sz="20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C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s-EC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4114131" y="2291742"/>
                <a:ext cx="135815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las hojas completas</a:t>
                </a:r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5252405" y="1003561"/>
            <a:ext cx="2543820" cy="646331"/>
            <a:chOff x="7308207" y="1076782"/>
            <a:chExt cx="2543820" cy="646331"/>
          </a:xfrm>
        </p:grpSpPr>
        <p:sp>
          <p:nvSpPr>
            <p:cNvPr id="9" name="CuadroTexto 8"/>
            <p:cNvSpPr txBox="1"/>
            <p:nvPr/>
          </p:nvSpPr>
          <p:spPr>
            <a:xfrm>
              <a:off x="7981188" y="1076782"/>
              <a:ext cx="1870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</a:t>
              </a:r>
              <a:r>
                <a:rPr lang="es-EC" b="1" dirty="0" err="1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morfométrico</a:t>
              </a:r>
              <a:r>
                <a:rPr lang="es-EC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EC" sz="16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7308207" y="1152648"/>
              <a:ext cx="546109" cy="49209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5220" r="50898" b="51740"/>
          <a:stretch/>
        </p:blipFill>
        <p:spPr>
          <a:xfrm>
            <a:off x="1329264" y="2331053"/>
            <a:ext cx="2698811" cy="214990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38043" y="4760264"/>
            <a:ext cx="252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(EPSON L210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391431" y="549982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13 hitos morfológicos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445990" y="1074365"/>
            <a:ext cx="1723549" cy="2513257"/>
            <a:chOff x="9075728" y="3081409"/>
            <a:chExt cx="1723549" cy="2513257"/>
          </a:xfrm>
        </p:grpSpPr>
        <p:pic>
          <p:nvPicPr>
            <p:cNvPr id="3074" name="Picture 2" descr="Morpho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188" y="4063419"/>
              <a:ext cx="1096145" cy="116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/>
            <p:cNvSpPr txBox="1"/>
            <p:nvPr/>
          </p:nvSpPr>
          <p:spPr>
            <a:xfrm>
              <a:off x="9396328" y="522533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MorphoJ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9075728" y="3081409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tpsDig2 </a:t>
              </a:r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 1.78.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echa abajo 23"/>
            <p:cNvSpPr/>
            <p:nvPr/>
          </p:nvSpPr>
          <p:spPr>
            <a:xfrm>
              <a:off x="9793080" y="3487449"/>
              <a:ext cx="288843" cy="539262"/>
            </a:xfrm>
            <a:prstGeom prst="down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8703896" y="4544121"/>
            <a:ext cx="2322228" cy="937851"/>
            <a:chOff x="8586599" y="4594794"/>
            <a:chExt cx="2322228" cy="937851"/>
          </a:xfrm>
        </p:grpSpPr>
        <p:sp>
          <p:nvSpPr>
            <p:cNvPr id="12" name="CuadroTexto 11"/>
            <p:cNvSpPr txBox="1"/>
            <p:nvPr/>
          </p:nvSpPr>
          <p:spPr>
            <a:xfrm>
              <a:off x="8877437" y="4594794"/>
              <a:ext cx="2031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PCA</a:t>
              </a:r>
            </a:p>
            <a:p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PCA sin </a:t>
              </a:r>
              <a:r>
                <a:rPr lang="es-EC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alometría</a:t>
              </a:r>
              <a:endParaRPr lang="es-EC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CVA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brir llave 28"/>
            <p:cNvSpPr/>
            <p:nvPr/>
          </p:nvSpPr>
          <p:spPr>
            <a:xfrm>
              <a:off x="8586599" y="4617567"/>
              <a:ext cx="291705" cy="915078"/>
            </a:xfrm>
            <a:prstGeom prst="leftBrac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cxnSp>
        <p:nvCxnSpPr>
          <p:cNvPr id="31" name="Google Shape;1221;p45"/>
          <p:cNvCxnSpPr/>
          <p:nvPr/>
        </p:nvCxnSpPr>
        <p:spPr>
          <a:xfrm>
            <a:off x="4621918" y="1453214"/>
            <a:ext cx="11023" cy="3864689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pic>
        <p:nvPicPr>
          <p:cNvPr id="25" name="Imagen 24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2357" r="1233" b="2610"/>
          <a:stretch/>
        </p:blipFill>
        <p:spPr>
          <a:xfrm>
            <a:off x="5059454" y="1800824"/>
            <a:ext cx="3092824" cy="350395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627165" y="5879722"/>
            <a:ext cx="15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Klingenberg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r>
              <a:rPr lang="es-EC" sz="1600" dirty="0"/>
              <a:t>)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26549" y="54314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588184" y="112257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X2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337673" y="1635479"/>
            <a:ext cx="1097727" cy="584775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Error de medición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677450" y="3694155"/>
            <a:ext cx="1402949" cy="584775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multivariados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3402107" y="2222500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4" name="Elipse 3"/>
          <p:cNvSpPr/>
          <p:nvPr/>
        </p:nvSpPr>
        <p:spPr>
          <a:xfrm>
            <a:off x="2554943" y="239060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C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903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254" y="828033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Extracción de ADN genómico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38148" y="2253134"/>
            <a:ext cx="3682227" cy="3450298"/>
            <a:chOff x="0" y="0"/>
            <a:chExt cx="3817620" cy="3524249"/>
          </a:xfrm>
        </p:grpSpPr>
        <p:pic>
          <p:nvPicPr>
            <p:cNvPr id="8" name="Imagen 7" descr="C:\Users\Lenovo\Documents\TESIS\RESULTADOS\Extracciones de prueba\Enero 2021\Fotos etiquetadas ADN\Biotec Vegetal 2021-01-20 14h14m38sEtiquetad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91"/>
            <a:stretch/>
          </p:blipFill>
          <p:spPr bwMode="auto">
            <a:xfrm>
              <a:off x="0" y="1704974"/>
              <a:ext cx="3817620" cy="181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C:\Users\Lenovo\Documents\TESIS\RESULTADOS\Extracciones de prueba\Enero 2021\Fotos etiquetadas ADN\Biotec Vegetal 2021-01-25 12h14m36sCorregido colo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" r="13305" b="47243"/>
            <a:stretch/>
          </p:blipFill>
          <p:spPr bwMode="auto">
            <a:xfrm>
              <a:off x="0" y="0"/>
              <a:ext cx="3817620" cy="1685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611254" y="1545660"/>
            <a:ext cx="370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Electroforesis en gel de agarosa al 1% de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ADN de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(método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CTAB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2X)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38148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37966"/>
              </p:ext>
            </p:extLst>
          </p:nvPr>
        </p:nvGraphicFramePr>
        <p:xfrm>
          <a:off x="4759647" y="2477905"/>
          <a:ext cx="6713899" cy="2888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9034">
                  <a:extLst>
                    <a:ext uri="{9D8B030D-6E8A-4147-A177-3AD203B41FA5}">
                      <a16:colId xmlns:a16="http://schemas.microsoft.com/office/drawing/2014/main" val="1990400472"/>
                    </a:ext>
                  </a:extLst>
                </a:gridCol>
                <a:gridCol w="1070551">
                  <a:extLst>
                    <a:ext uri="{9D8B030D-6E8A-4147-A177-3AD203B41FA5}">
                      <a16:colId xmlns:a16="http://schemas.microsoft.com/office/drawing/2014/main" val="3695819041"/>
                    </a:ext>
                  </a:extLst>
                </a:gridCol>
                <a:gridCol w="1604476">
                  <a:extLst>
                    <a:ext uri="{9D8B030D-6E8A-4147-A177-3AD203B41FA5}">
                      <a16:colId xmlns:a16="http://schemas.microsoft.com/office/drawing/2014/main" val="2745518892"/>
                    </a:ext>
                  </a:extLst>
                </a:gridCol>
                <a:gridCol w="713154">
                  <a:extLst>
                    <a:ext uri="{9D8B030D-6E8A-4147-A177-3AD203B41FA5}">
                      <a16:colId xmlns:a16="http://schemas.microsoft.com/office/drawing/2014/main" val="1085875792"/>
                    </a:ext>
                  </a:extLst>
                </a:gridCol>
                <a:gridCol w="1083457">
                  <a:extLst>
                    <a:ext uri="{9D8B030D-6E8A-4147-A177-3AD203B41FA5}">
                      <a16:colId xmlns:a16="http://schemas.microsoft.com/office/drawing/2014/main" val="3480477773"/>
                    </a:ext>
                  </a:extLst>
                </a:gridCol>
                <a:gridCol w="1283227">
                  <a:extLst>
                    <a:ext uri="{9D8B030D-6E8A-4147-A177-3AD203B41FA5}">
                      <a16:colId xmlns:a16="http://schemas.microsoft.com/office/drawing/2014/main" val="585538528"/>
                    </a:ext>
                  </a:extLst>
                </a:gridCol>
              </a:tblGrid>
              <a:tr h="926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 (Código)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Concentración (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/µL)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 260/280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 260/230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Interpretación de pureza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853627"/>
                  </a:ext>
                </a:extLst>
              </a:tr>
              <a:tr h="3270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 </a:t>
                      </a:r>
                      <a:r>
                        <a:rPr lang="es-EC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incana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I3-01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1283,7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Aceptable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1479840"/>
                  </a:ext>
                </a:extLst>
              </a:tr>
              <a:tr h="327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I3-02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Aceptable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733286"/>
                  </a:ext>
                </a:extLst>
              </a:tr>
              <a:tr h="327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I3-03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1852,5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ptima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6847823"/>
                  </a:ext>
                </a:extLst>
              </a:tr>
              <a:tr h="3270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</a:t>
                      </a:r>
                      <a:r>
                        <a:rPr lang="es-EC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racemosa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R1-01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Aceptable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525111"/>
                  </a:ext>
                </a:extLst>
              </a:tr>
              <a:tr h="327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R1-02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512,3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Aceptable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946145"/>
                  </a:ext>
                </a:extLst>
              </a:tr>
              <a:tr h="327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R1-03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ptima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908891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682044" y="1602139"/>
            <a:ext cx="715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Cuantificación de ADN con el Espectrofotómetro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NanoDrop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2000/2000c</a:t>
            </a:r>
            <a:endParaRPr lang="es-EC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456" y="26894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93113"/>
              </p:ext>
            </p:extLst>
          </p:nvPr>
        </p:nvGraphicFramePr>
        <p:xfrm>
          <a:off x="718454" y="2726760"/>
          <a:ext cx="5148000" cy="30481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16000">
                  <a:extLst>
                    <a:ext uri="{9D8B030D-6E8A-4147-A177-3AD203B41FA5}">
                      <a16:colId xmlns:a16="http://schemas.microsoft.com/office/drawing/2014/main" val="1726697823"/>
                    </a:ext>
                  </a:extLst>
                </a:gridCol>
                <a:gridCol w="1716000">
                  <a:extLst>
                    <a:ext uri="{9D8B030D-6E8A-4147-A177-3AD203B41FA5}">
                      <a16:colId xmlns:a16="http://schemas.microsoft.com/office/drawing/2014/main" val="2663576002"/>
                    </a:ext>
                  </a:extLst>
                </a:gridCol>
                <a:gridCol w="1716000">
                  <a:extLst>
                    <a:ext uri="{9D8B030D-6E8A-4147-A177-3AD203B41FA5}">
                      <a16:colId xmlns:a16="http://schemas.microsoft.com/office/drawing/2014/main" val="2201945112"/>
                    </a:ext>
                  </a:extLst>
                </a:gridCol>
              </a:tblGrid>
              <a:tr h="685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Cebador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(°C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Ta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MgSO</a:t>
                      </a:r>
                      <a:r>
                        <a:rPr lang="es-EC" sz="14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r>
                        <a:rPr lang="es-EC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C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s-EC" sz="14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055132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108989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17898A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801987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17898B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044457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17899A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6247454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1667101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HB11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138512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HB12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054528"/>
                  </a:ext>
                </a:extLst>
              </a:tr>
              <a:tr h="29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766869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8148" y="904365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Amplificación de secuencias mediante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454" y="1759880"/>
            <a:ext cx="51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Temperaturas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alineamiento seleccionada y concentración de MgSO</a:t>
            </a:r>
            <a:r>
              <a:rPr lang="es-EC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seleccionada</a:t>
            </a:r>
          </a:p>
          <a:p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624701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20043" y="1988480"/>
            <a:ext cx="2578870" cy="3586953"/>
            <a:chOff x="8081419" y="904365"/>
            <a:chExt cx="2578870" cy="3586953"/>
          </a:xfrm>
        </p:grpSpPr>
        <p:pic>
          <p:nvPicPr>
            <p:cNvPr id="9" name="Imagen 8" descr="C:\Users\Lenovo\Documents\TESIS\RESULTADOS\PCR\Estandarización febrero 2021\Fotos etiquetadas\Biotec Vegetal 2021-02-01 15h24m05sEtiquetado2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703" y="1759880"/>
              <a:ext cx="2422303" cy="2731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8081419" y="904365"/>
              <a:ext cx="25788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Ensayos de </a:t>
              </a:r>
              <a:r>
                <a:rPr lang="es-E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concentración de MgSO</a:t>
              </a:r>
              <a:r>
                <a:rPr lang="es-ES" sz="16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ES" sz="16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del cebador </a:t>
              </a:r>
              <a:r>
                <a:rPr lang="es-E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HB9</a:t>
              </a:r>
              <a:endParaRPr lang="es-EC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057995" y="1988480"/>
            <a:ext cx="2415551" cy="3586953"/>
            <a:chOff x="6021346" y="2451429"/>
            <a:chExt cx="2415551" cy="3472689"/>
          </a:xfrm>
        </p:grpSpPr>
        <p:pic>
          <p:nvPicPr>
            <p:cNvPr id="12" name="Imagen 11" descr="C:\Users\Lenovo\Documents\TESIS\RESULTADOS\PCR\Estandarización febrero 2021\Fotos etiquetadas\Biotec Vegetal 2021-02-12 14h10m23sEtiquetado - copia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303" y="3036204"/>
              <a:ext cx="2317594" cy="2887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CuadroTexto 12"/>
            <p:cNvSpPr txBox="1"/>
            <p:nvPr/>
          </p:nvSpPr>
          <p:spPr>
            <a:xfrm>
              <a:off x="6021346" y="2451429"/>
              <a:ext cx="2415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Ensayo de temperaturas </a:t>
              </a:r>
              <a:r>
                <a:rPr lang="es-E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para el cebador </a:t>
              </a:r>
              <a:r>
                <a:rPr lang="es-E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HB12</a:t>
              </a:r>
              <a:endParaRPr lang="es-EC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26894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8148" y="824979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Amplificación de secuencias mediante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15" y="2374352"/>
            <a:ext cx="8590476" cy="362857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14816" y="1569931"/>
            <a:ext cx="8590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Electroforesis en gel de agarosa al 1,5% de los productos amplificados con el cebador PA1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individuos de las poblaciones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1, 2 y 3 de </a:t>
            </a:r>
            <a:r>
              <a:rPr lang="es-ES" i="1" u="sng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24701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903" y="26894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12959" y="828059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genética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12959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38704"/>
              </p:ext>
            </p:extLst>
          </p:nvPr>
        </p:nvGraphicFramePr>
        <p:xfrm>
          <a:off x="1248287" y="1600218"/>
          <a:ext cx="5273537" cy="41040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2601">
                  <a:extLst>
                    <a:ext uri="{9D8B030D-6E8A-4147-A177-3AD203B41FA5}">
                      <a16:colId xmlns:a16="http://schemas.microsoft.com/office/drawing/2014/main" val="2488428471"/>
                    </a:ext>
                  </a:extLst>
                </a:gridCol>
                <a:gridCol w="1828416">
                  <a:extLst>
                    <a:ext uri="{9D8B030D-6E8A-4147-A177-3AD203B41FA5}">
                      <a16:colId xmlns:a16="http://schemas.microsoft.com/office/drawing/2014/main" val="1618220223"/>
                    </a:ext>
                  </a:extLst>
                </a:gridCol>
                <a:gridCol w="1942520">
                  <a:extLst>
                    <a:ext uri="{9D8B030D-6E8A-4147-A177-3AD203B41FA5}">
                      <a16:colId xmlns:a16="http://schemas.microsoft.com/office/drawing/2014/main" val="1177235113"/>
                    </a:ext>
                  </a:extLst>
                </a:gridCol>
              </a:tblGrid>
              <a:tr h="143548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</a:t>
                      </a:r>
                      <a:r>
                        <a:rPr lang="es-EC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loci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polimórficos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</a:t>
                      </a:r>
                      <a:r>
                        <a:rPr lang="es-EC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loci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polimórficos (%)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3085802"/>
                  </a:ext>
                </a:extLst>
              </a:tr>
              <a:tr h="39926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23,79</a:t>
                      </a:r>
                      <a:endParaRPr lang="es-EC" sz="16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503458"/>
                  </a:ext>
                </a:extLst>
              </a:tr>
              <a:tr h="39926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8935203"/>
                  </a:ext>
                </a:extLst>
              </a:tr>
              <a:tr h="39926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47,30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237648"/>
                  </a:ext>
                </a:extLst>
              </a:tr>
              <a:tr h="39926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372722"/>
                  </a:ext>
                </a:extLst>
              </a:tr>
              <a:tr h="39926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59,12</a:t>
                      </a:r>
                      <a:endParaRPr lang="es-EC" sz="16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357201"/>
                  </a:ext>
                </a:extLst>
              </a:tr>
              <a:tr h="67221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29" marR="659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14556"/>
                  </a:ext>
                </a:extLst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7140388" y="1512000"/>
            <a:ext cx="1257442" cy="1002641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98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43464" y="181326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Bandas polimórficas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616962" y="2943530"/>
            <a:ext cx="3363078" cy="2022468"/>
            <a:chOff x="7995165" y="2888234"/>
            <a:chExt cx="3363078" cy="2022468"/>
          </a:xfrm>
        </p:grpSpPr>
        <p:sp>
          <p:nvSpPr>
            <p:cNvPr id="3" name="CuadroTexto 2"/>
            <p:cNvSpPr txBox="1"/>
            <p:nvPr/>
          </p:nvSpPr>
          <p:spPr>
            <a:xfrm>
              <a:off x="8079519" y="2888234"/>
              <a:ext cx="3278724" cy="784830"/>
            </a:xfrm>
            <a:prstGeom prst="rect">
              <a:avLst/>
            </a:prstGeom>
            <a:noFill/>
            <a:ln>
              <a:solidFill>
                <a:srgbClr val="A0B888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93,6%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(Villota, 2012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</a:p>
            <a:p>
              <a:pPr algn="just"/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92,3%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(Julio 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., 2011) y 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95,7%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(Ochoa, 2008)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8079519" y="4587537"/>
              <a:ext cx="3271860" cy="323165"/>
            </a:xfrm>
            <a:prstGeom prst="rect">
              <a:avLst/>
            </a:prstGeom>
            <a:noFill/>
            <a:ln>
              <a:solidFill>
                <a:srgbClr val="A0B888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39%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52% (</a:t>
              </a:r>
              <a:r>
                <a:rPr lang="es-EC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Hensen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et </a:t>
              </a:r>
              <a:r>
                <a:rPr lang="es-EC" sz="15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2012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2" name="Google Shape;942;p38"/>
            <p:cNvCxnSpPr/>
            <p:nvPr/>
          </p:nvCxnSpPr>
          <p:spPr>
            <a:xfrm rot="10800000" flipV="1">
              <a:off x="7995165" y="3303733"/>
              <a:ext cx="12700" cy="1454984"/>
            </a:xfrm>
            <a:prstGeom prst="bentConnector3">
              <a:avLst>
                <a:gd name="adj1" fmla="val 3600000"/>
              </a:avLst>
            </a:prstGeom>
            <a:noFill/>
            <a:ln w="38100" cap="flat" cmpd="sng">
              <a:solidFill>
                <a:srgbClr val="A0B888"/>
              </a:solidFill>
              <a:prstDash val="sysDot"/>
              <a:round/>
              <a:headEnd type="oval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363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456" y="0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2617" y="794799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genética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8148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912343"/>
                  </p:ext>
                </p:extLst>
              </p:nvPr>
            </p:nvGraphicFramePr>
            <p:xfrm>
              <a:off x="712695" y="1377488"/>
              <a:ext cx="6048685" cy="392545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47580">
                      <a:extLst>
                        <a:ext uri="{9D8B030D-6E8A-4147-A177-3AD203B41FA5}">
                          <a16:colId xmlns:a16="http://schemas.microsoft.com/office/drawing/2014/main" val="2488428471"/>
                        </a:ext>
                      </a:extLst>
                    </a:gridCol>
                    <a:gridCol w="1034187">
                      <a:extLst>
                        <a:ext uri="{9D8B030D-6E8A-4147-A177-3AD203B41FA5}">
                          <a16:colId xmlns:a16="http://schemas.microsoft.com/office/drawing/2014/main" val="814568214"/>
                        </a:ext>
                      </a:extLst>
                    </a:gridCol>
                    <a:gridCol w="1108734">
                      <a:extLst>
                        <a:ext uri="{9D8B030D-6E8A-4147-A177-3AD203B41FA5}">
                          <a16:colId xmlns:a16="http://schemas.microsoft.com/office/drawing/2014/main" val="2733506230"/>
                        </a:ext>
                      </a:extLst>
                    </a:gridCol>
                    <a:gridCol w="1765994">
                      <a:extLst>
                        <a:ext uri="{9D8B030D-6E8A-4147-A177-3AD203B41FA5}">
                          <a16:colId xmlns:a16="http://schemas.microsoft.com/office/drawing/2014/main" val="2187364046"/>
                        </a:ext>
                      </a:extLst>
                    </a:gridCol>
                    <a:gridCol w="992190">
                      <a:extLst>
                        <a:ext uri="{9D8B030D-6E8A-4147-A177-3AD203B41FA5}">
                          <a16:colId xmlns:a16="http://schemas.microsoft.com/office/drawing/2014/main" val="118765300"/>
                        </a:ext>
                      </a:extLst>
                    </a:gridCol>
                  </a:tblGrid>
                  <a:tr h="86817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Población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Diversidad genética de </a:t>
                          </a:r>
                          <a:r>
                            <a:rPr lang="es-EC" sz="1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Nei</a:t>
                          </a: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(H)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Heterocigosidad</a:t>
                          </a: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esperada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3085802"/>
                      </a:ext>
                    </a:extLst>
                  </a:tr>
                  <a:tr h="407979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EC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EC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69561395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I1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0,0890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b="1" dirty="0" smtClean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0,089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0,009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38503458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0,1031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0,165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0,102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58935203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0,1272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0,1696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0,127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13237648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R1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0,1176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0,1768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0,118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96372722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0,1551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0,1716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0,156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6357201"/>
                      </a:ext>
                    </a:extLst>
                  </a:tr>
                  <a:tr h="770753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0,01464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0,1761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b="1" dirty="0" smtClean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0,147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614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912343"/>
                  </p:ext>
                </p:extLst>
              </p:nvPr>
            </p:nvGraphicFramePr>
            <p:xfrm>
              <a:off x="712695" y="1377488"/>
              <a:ext cx="6048685" cy="392545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47580">
                      <a:extLst>
                        <a:ext uri="{9D8B030D-6E8A-4147-A177-3AD203B41FA5}">
                          <a16:colId xmlns:a16="http://schemas.microsoft.com/office/drawing/2014/main" val="2488428471"/>
                        </a:ext>
                      </a:extLst>
                    </a:gridCol>
                    <a:gridCol w="1034187">
                      <a:extLst>
                        <a:ext uri="{9D8B030D-6E8A-4147-A177-3AD203B41FA5}">
                          <a16:colId xmlns:a16="http://schemas.microsoft.com/office/drawing/2014/main" val="814568214"/>
                        </a:ext>
                      </a:extLst>
                    </a:gridCol>
                    <a:gridCol w="1108734">
                      <a:extLst>
                        <a:ext uri="{9D8B030D-6E8A-4147-A177-3AD203B41FA5}">
                          <a16:colId xmlns:a16="http://schemas.microsoft.com/office/drawing/2014/main" val="2733506230"/>
                        </a:ext>
                      </a:extLst>
                    </a:gridCol>
                    <a:gridCol w="1765994">
                      <a:extLst>
                        <a:ext uri="{9D8B030D-6E8A-4147-A177-3AD203B41FA5}">
                          <a16:colId xmlns:a16="http://schemas.microsoft.com/office/drawing/2014/main" val="2187364046"/>
                        </a:ext>
                      </a:extLst>
                    </a:gridCol>
                    <a:gridCol w="992190">
                      <a:extLst>
                        <a:ext uri="{9D8B030D-6E8A-4147-A177-3AD203B41FA5}">
                          <a16:colId xmlns:a16="http://schemas.microsoft.com/office/drawing/2014/main" val="118765300"/>
                        </a:ext>
                      </a:extLst>
                    </a:gridCol>
                  </a:tblGrid>
                  <a:tr h="86817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Población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Diversidad genética de </a:t>
                          </a:r>
                          <a:r>
                            <a:rPr lang="es-EC" sz="1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Nei</a:t>
                          </a: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(H)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Heterocigosidad</a:t>
                          </a: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esperada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3085802"/>
                      </a:ext>
                    </a:extLst>
                  </a:tr>
                  <a:tr h="407979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1176" t="-214925" r="-374118" b="-6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7253" t="-214925" r="-249451" b="-6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6552" t="-214925" r="-56552" b="-6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9816" t="-214925" r="-613" b="-650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9561395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I1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0,0890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b="1" dirty="0" smtClean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0,089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0,009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38503458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0,1031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0,165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0,102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58935203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0,1272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0,1696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0,127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13237648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R1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0,1176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0,1768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0,118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96372722"/>
                      </a:ext>
                    </a:extLst>
                  </a:tr>
                  <a:tr h="37571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0,1551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0,1716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0,156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6357201"/>
                      </a:ext>
                    </a:extLst>
                  </a:tr>
                  <a:tr h="770753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0,01464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0,1761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b="1" dirty="0" smtClean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0,147</a:t>
                          </a:r>
                          <a:endParaRPr lang="es-EC" sz="16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5929" marR="65929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6145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/>
          <p:cNvSpPr txBox="1"/>
          <p:nvPr/>
        </p:nvSpPr>
        <p:spPr>
          <a:xfrm>
            <a:off x="1905861" y="5428940"/>
            <a:ext cx="90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0,1889</a:t>
            </a:r>
            <a:r>
              <a:rPr lang="es-EC" sz="1600" dirty="0"/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51826" y="5454978"/>
            <a:ext cx="90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0,123</a:t>
            </a:r>
            <a:r>
              <a:rPr lang="es-EC" dirty="0"/>
              <a:t> 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998407" y="5455834"/>
            <a:ext cx="57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Total</a:t>
            </a:r>
            <a:endParaRPr lang="es-EC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11324" y="5454978"/>
            <a:ext cx="90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0,004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090242" y="5437859"/>
            <a:ext cx="90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0,176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8330591" y="1452142"/>
            <a:ext cx="3126301" cy="2055148"/>
            <a:chOff x="7994416" y="1452142"/>
            <a:chExt cx="3126301" cy="2055148"/>
          </a:xfrm>
        </p:grpSpPr>
        <p:sp>
          <p:nvSpPr>
            <p:cNvPr id="3" name="CuadroTexto 2"/>
            <p:cNvSpPr txBox="1"/>
            <p:nvPr/>
          </p:nvSpPr>
          <p:spPr>
            <a:xfrm>
              <a:off x="7994416" y="1452142"/>
              <a:ext cx="3126301" cy="323165"/>
            </a:xfrm>
            <a:prstGeom prst="rect">
              <a:avLst/>
            </a:prstGeom>
            <a:noFill/>
            <a:ln>
              <a:solidFill>
                <a:srgbClr val="A0B88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P. </a:t>
              </a:r>
              <a:r>
                <a:rPr lang="es-EC" sz="15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incana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0,31 (Villota, 2012)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994416" y="2491627"/>
              <a:ext cx="3126300" cy="1015663"/>
            </a:xfrm>
            <a:prstGeom prst="rect">
              <a:avLst/>
            </a:prstGeom>
            <a:noFill/>
            <a:ln>
              <a:solidFill>
                <a:srgbClr val="A0B88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P. </a:t>
              </a:r>
              <a:r>
                <a:rPr lang="es-EC" sz="15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incana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s-EC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Papallacta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</a:p>
            <a:p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baja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diversidad genética (</a:t>
              </a:r>
              <a:r>
                <a:rPr lang="es-EC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Hensen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., 2012; Ochoa, 2008; Villota, 2012)</a:t>
              </a:r>
            </a:p>
          </p:txBody>
        </p:sp>
        <p:cxnSp>
          <p:nvCxnSpPr>
            <p:cNvPr id="14" name="Google Shape;942;p38"/>
            <p:cNvCxnSpPr>
              <a:stCxn id="3" idx="1"/>
              <a:endCxn id="9" idx="1"/>
            </p:cNvCxnSpPr>
            <p:nvPr/>
          </p:nvCxnSpPr>
          <p:spPr>
            <a:xfrm rot="10800000" flipV="1">
              <a:off x="7994416" y="1613725"/>
              <a:ext cx="12700" cy="1385734"/>
            </a:xfrm>
            <a:prstGeom prst="bentConnector3">
              <a:avLst>
                <a:gd name="adj1" fmla="val 4023528"/>
              </a:avLst>
            </a:prstGeom>
            <a:noFill/>
            <a:ln w="38100" cap="flat" cmpd="sng">
              <a:solidFill>
                <a:srgbClr val="A0B888"/>
              </a:solidFill>
              <a:prstDash val="sysDot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16" name="Grupo 15"/>
          <p:cNvGrpSpPr/>
          <p:nvPr/>
        </p:nvGrpSpPr>
        <p:grpSpPr>
          <a:xfrm>
            <a:off x="8304444" y="3916151"/>
            <a:ext cx="3151700" cy="1569393"/>
            <a:chOff x="7981716" y="3916151"/>
            <a:chExt cx="3151700" cy="1569393"/>
          </a:xfrm>
        </p:grpSpPr>
        <p:sp>
          <p:nvSpPr>
            <p:cNvPr id="13" name="CuadroTexto 12"/>
            <p:cNvSpPr txBox="1"/>
            <p:nvPr/>
          </p:nvSpPr>
          <p:spPr>
            <a:xfrm>
              <a:off x="7994416" y="3916151"/>
              <a:ext cx="2548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r>
                <a:rPr lang="es-EC" sz="2000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=0,9338</a:t>
              </a:r>
              <a:endParaRPr lang="es-EC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8007116" y="4700714"/>
              <a:ext cx="3126300" cy="784830"/>
            </a:xfrm>
            <a:prstGeom prst="rect">
              <a:avLst/>
            </a:prstGeom>
            <a:noFill/>
            <a:ln>
              <a:solidFill>
                <a:srgbClr val="A0B88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P. </a:t>
              </a:r>
              <a:r>
                <a:rPr lang="es-EC" sz="15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incana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P. pauta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s-EC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=3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, 651 (Villota, 2012), </a:t>
              </a:r>
              <a:r>
                <a:rPr lang="es-EC" sz="15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5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australis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s-EC" sz="15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Nm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=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10,1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(Julio 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., 2011)</a:t>
              </a:r>
            </a:p>
          </p:txBody>
        </p:sp>
        <p:cxnSp>
          <p:nvCxnSpPr>
            <p:cNvPr id="49" name="Google Shape;942;p38"/>
            <p:cNvCxnSpPr/>
            <p:nvPr/>
          </p:nvCxnSpPr>
          <p:spPr>
            <a:xfrm rot="10800000" flipV="1">
              <a:off x="7981716" y="4116205"/>
              <a:ext cx="12700" cy="1024416"/>
            </a:xfrm>
            <a:prstGeom prst="bentConnector3">
              <a:avLst>
                <a:gd name="adj1" fmla="val 3811764"/>
              </a:avLst>
            </a:prstGeom>
            <a:noFill/>
            <a:ln w="38100" cap="flat" cmpd="sng">
              <a:solidFill>
                <a:srgbClr val="A0B888"/>
              </a:solidFill>
              <a:prstDash val="sysDot"/>
              <a:round/>
              <a:headEnd type="oval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607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5FE53E1-2342-4726-9FB7-E1EBFDBA92CF}"/>
              </a:ext>
            </a:extLst>
          </p:cNvPr>
          <p:cNvSpPr/>
          <p:nvPr/>
        </p:nvSpPr>
        <p:spPr>
          <a:xfrm>
            <a:off x="6215273" y="4271724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FFE226-EE0F-4639-8240-B6772952F0DD}"/>
              </a:ext>
            </a:extLst>
          </p:cNvPr>
          <p:cNvSpPr txBox="1">
            <a:spLocks/>
          </p:cNvSpPr>
          <p:nvPr/>
        </p:nvSpPr>
        <p:spPr>
          <a:xfrm>
            <a:off x="3394987" y="2475473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54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971405" y="2643582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C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903" y="26894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05317"/>
              </p:ext>
            </p:extLst>
          </p:nvPr>
        </p:nvGraphicFramePr>
        <p:xfrm>
          <a:off x="689100" y="1824633"/>
          <a:ext cx="7306270" cy="30239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9026">
                  <a:extLst>
                    <a:ext uri="{9D8B030D-6E8A-4147-A177-3AD203B41FA5}">
                      <a16:colId xmlns:a16="http://schemas.microsoft.com/office/drawing/2014/main" val="1346884216"/>
                    </a:ext>
                  </a:extLst>
                </a:gridCol>
                <a:gridCol w="692168">
                  <a:extLst>
                    <a:ext uri="{9D8B030D-6E8A-4147-A177-3AD203B41FA5}">
                      <a16:colId xmlns:a16="http://schemas.microsoft.com/office/drawing/2014/main" val="1161268186"/>
                    </a:ext>
                  </a:extLst>
                </a:gridCol>
                <a:gridCol w="1245320">
                  <a:extLst>
                    <a:ext uri="{9D8B030D-6E8A-4147-A177-3AD203B41FA5}">
                      <a16:colId xmlns:a16="http://schemas.microsoft.com/office/drawing/2014/main" val="3206076561"/>
                    </a:ext>
                  </a:extLst>
                </a:gridCol>
                <a:gridCol w="1152587">
                  <a:extLst>
                    <a:ext uri="{9D8B030D-6E8A-4147-A177-3AD203B41FA5}">
                      <a16:colId xmlns:a16="http://schemas.microsoft.com/office/drawing/2014/main" val="2906665544"/>
                    </a:ext>
                  </a:extLst>
                </a:gridCol>
                <a:gridCol w="1285062">
                  <a:extLst>
                    <a:ext uri="{9D8B030D-6E8A-4147-A177-3AD203B41FA5}">
                      <a16:colId xmlns:a16="http://schemas.microsoft.com/office/drawing/2014/main" val="1442512896"/>
                    </a:ext>
                  </a:extLst>
                </a:gridCol>
                <a:gridCol w="1132107">
                  <a:extLst>
                    <a:ext uri="{9D8B030D-6E8A-4147-A177-3AD203B41FA5}">
                      <a16:colId xmlns:a16="http://schemas.microsoft.com/office/drawing/2014/main" val="1557917792"/>
                    </a:ext>
                  </a:extLst>
                </a:gridCol>
              </a:tblGrid>
              <a:tr h="116103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 de variación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g.l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 de cuadrados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de cuadrados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 de varianza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variación genética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370310"/>
                  </a:ext>
                </a:extLst>
              </a:tr>
              <a:tr h="72716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poblaciones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918,883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183,777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16,027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41 %</a:t>
                      </a:r>
                      <a:endParaRPr lang="es-EC" sz="14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396617"/>
                  </a:ext>
                </a:extLst>
              </a:tr>
              <a:tr h="72716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de poblaciones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1269,500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23,509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23,509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59 %</a:t>
                      </a:r>
                      <a:endParaRPr lang="es-EC" sz="14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221255"/>
                  </a:ext>
                </a:extLst>
              </a:tr>
              <a:tr h="40863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2188,383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39,536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583912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49010"/>
              </p:ext>
            </p:extLst>
          </p:nvPr>
        </p:nvGraphicFramePr>
        <p:xfrm>
          <a:off x="7872446" y="1682755"/>
          <a:ext cx="4179493" cy="326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8148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11254" y="914963"/>
            <a:ext cx="9350939" cy="484841"/>
            <a:chOff x="995574" y="833964"/>
            <a:chExt cx="9350939" cy="484841"/>
          </a:xfrm>
        </p:grpSpPr>
        <p:sp>
          <p:nvSpPr>
            <p:cNvPr id="6" name="CuadroTexto 5"/>
            <p:cNvSpPr txBox="1"/>
            <p:nvPr/>
          </p:nvSpPr>
          <p:spPr>
            <a:xfrm>
              <a:off x="995574" y="833964"/>
              <a:ext cx="716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Diferenciación genética</a:t>
              </a:r>
              <a:endParaRPr lang="es-EC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lecha derecha 9"/>
            <p:cNvSpPr/>
            <p:nvPr/>
          </p:nvSpPr>
          <p:spPr>
            <a:xfrm>
              <a:off x="5329128" y="923966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579704" y="857140"/>
              <a:ext cx="376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AMOVA</a:t>
              </a:r>
              <a:endParaRPr lang="es-EC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451386" y="5251092"/>
                <a:ext cx="4446139" cy="553998"/>
              </a:xfrm>
              <a:prstGeom prst="rect">
                <a:avLst/>
              </a:prstGeom>
              <a:noFill/>
              <a:ln>
                <a:solidFill>
                  <a:srgbClr val="A0B989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5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C" sz="1500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  <m:r>
                      <a:rPr lang="es-EC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=0,36487 </a:t>
                </a:r>
                <a:r>
                  <a:rPr lang="en-US" sz="15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36% </a:t>
                </a:r>
                <a:r>
                  <a:rPr lang="es-EC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de la variación </a:t>
                </a:r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entre </a:t>
                </a:r>
                <a:r>
                  <a:rPr lang="es-EC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las </a:t>
                </a:r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poblaciones</a:t>
                </a:r>
                <a:endParaRPr lang="es-EC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86" y="5251092"/>
                <a:ext cx="4446139" cy="553998"/>
              </a:xfrm>
              <a:prstGeom prst="rect">
                <a:avLst/>
              </a:prstGeom>
              <a:blipFill>
                <a:blip r:embed="rId3"/>
                <a:stretch>
                  <a:fillRect l="-410" t="-1075" b="-10753"/>
                </a:stretch>
              </a:blipFill>
              <a:ln>
                <a:solidFill>
                  <a:srgbClr val="A0B989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6316769" y="5251092"/>
            <a:ext cx="4446139" cy="584775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95 - 99%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</a:p>
          <a:p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Villota, 2012) y (Andrade </a:t>
            </a:r>
            <a:r>
              <a:rPr lang="es-EC" sz="15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., 2013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07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26894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24701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4701" y="655641"/>
            <a:ext cx="7160096" cy="486701"/>
            <a:chOff x="799512" y="601853"/>
            <a:chExt cx="7160096" cy="486701"/>
          </a:xfrm>
        </p:grpSpPr>
        <p:sp>
          <p:nvSpPr>
            <p:cNvPr id="6" name="CuadroTexto 5"/>
            <p:cNvSpPr txBox="1"/>
            <p:nvPr/>
          </p:nvSpPr>
          <p:spPr>
            <a:xfrm>
              <a:off x="799512" y="601853"/>
              <a:ext cx="716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Distancias genéticas y agrupamiento</a:t>
              </a:r>
              <a:endParaRPr lang="es-EC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6963088" y="626889"/>
              <a:ext cx="910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err="1" smtClean="0"/>
                <a:t>PCoA</a:t>
              </a:r>
              <a:r>
                <a:rPr lang="es-EC" dirty="0" smtClean="0"/>
                <a:t> </a:t>
              </a:r>
              <a:endParaRPr lang="es-EC" dirty="0"/>
            </a:p>
          </p:txBody>
        </p:sp>
        <p:sp>
          <p:nvSpPr>
            <p:cNvPr id="12" name="Flecha derecha 11"/>
            <p:cNvSpPr/>
            <p:nvPr/>
          </p:nvSpPr>
          <p:spPr>
            <a:xfrm>
              <a:off x="6402404" y="735555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3" name="Imagen 12" descr="C:\Users\Lenovo\Documents\TESIS\RESULTADOS\Análisis de datos\Darwin\PCoAMatriz Completa-ISSRs Darwin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09" y="1209726"/>
            <a:ext cx="7390862" cy="50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10311311" y="1209726"/>
            <a:ext cx="95533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2"/>
                </a:solidFill>
              </a:rPr>
              <a:t>I</a:t>
            </a:r>
            <a:r>
              <a:rPr lang="es-EC" dirty="0" smtClean="0">
                <a:solidFill>
                  <a:schemeClr val="tx2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B050"/>
                </a:solidFill>
              </a:rPr>
              <a:t>I</a:t>
            </a:r>
            <a:r>
              <a:rPr lang="es-EC" dirty="0" smtClean="0">
                <a:solidFill>
                  <a:srgbClr val="00B05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92D050"/>
                </a:solidFill>
              </a:rPr>
              <a:t>I3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C00000"/>
                </a:solidFill>
              </a:rPr>
              <a:t>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FF0000"/>
                </a:solidFill>
              </a:rPr>
              <a:t>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FFC000"/>
                </a:solidFill>
              </a:rPr>
              <a:t>R3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 flipH="1">
            <a:off x="10788981" y="3964639"/>
            <a:ext cx="7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22%</a:t>
            </a:r>
          </a:p>
        </p:txBody>
      </p:sp>
      <p:sp>
        <p:nvSpPr>
          <p:cNvPr id="16" name="CuadroTexto 15"/>
          <p:cNvSpPr txBox="1"/>
          <p:nvPr/>
        </p:nvSpPr>
        <p:spPr>
          <a:xfrm flipH="1">
            <a:off x="7752372" y="5747699"/>
            <a:ext cx="7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16%</a:t>
            </a:r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1040918" y="1440678"/>
            <a:ext cx="3780567" cy="1380742"/>
            <a:chOff x="919894" y="1431920"/>
            <a:chExt cx="3780567" cy="1380742"/>
          </a:xfrm>
        </p:grpSpPr>
        <p:grpSp>
          <p:nvGrpSpPr>
            <p:cNvPr id="5" name="Grupo 4"/>
            <p:cNvGrpSpPr/>
            <p:nvPr/>
          </p:nvGrpSpPr>
          <p:grpSpPr>
            <a:xfrm>
              <a:off x="992395" y="1431920"/>
              <a:ext cx="3708066" cy="1380742"/>
              <a:chOff x="750903" y="1187201"/>
              <a:chExt cx="3708066" cy="1380742"/>
            </a:xfrm>
          </p:grpSpPr>
          <p:sp>
            <p:nvSpPr>
              <p:cNvPr id="4" name="CuadroTexto 3"/>
              <p:cNvSpPr txBox="1"/>
              <p:nvPr/>
            </p:nvSpPr>
            <p:spPr>
              <a:xfrm>
                <a:off x="750903" y="1187201"/>
                <a:ext cx="37080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2000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Coeficiente </a:t>
                </a:r>
                <a:r>
                  <a:rPr lang="es-EC" sz="2000" dirty="0" err="1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similaridad</a:t>
                </a:r>
                <a:r>
                  <a:rPr lang="es-EC" sz="2000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Dice</a:t>
                </a:r>
                <a:endParaRPr lang="es-EC" sz="20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758425" y="1783113"/>
                <a:ext cx="3585530" cy="784830"/>
              </a:xfrm>
              <a:prstGeom prst="rect">
                <a:avLst/>
              </a:prstGeom>
              <a:noFill/>
              <a:ln>
                <a:solidFill>
                  <a:srgbClr val="A0B88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Marcadores dominantes y poliploides</a:t>
                </a:r>
                <a:r>
                  <a:rPr lang="en-US" sz="15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no hay </a:t>
                </a:r>
                <a:r>
                  <a:rPr lang="en-US" sz="15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metodolog</a:t>
                </a:r>
                <a:r>
                  <a:rPr lang="es-EC" sz="15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ía</a:t>
                </a:r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recomendable</a:t>
                </a:r>
                <a:endParaRPr lang="es-EC" sz="1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s-EC" sz="1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Kosman</a:t>
                </a:r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s-EC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Leonard, 2005</a:t>
                </a:r>
                <a:r>
                  <a:rPr lang="es-EC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p:grpSp>
        <p:cxnSp>
          <p:nvCxnSpPr>
            <p:cNvPr id="18" name="Google Shape;942;p38"/>
            <p:cNvCxnSpPr/>
            <p:nvPr/>
          </p:nvCxnSpPr>
          <p:spPr>
            <a:xfrm rot="10800000" flipV="1">
              <a:off x="919894" y="1673184"/>
              <a:ext cx="12700" cy="1024416"/>
            </a:xfrm>
            <a:prstGeom prst="bentConnector3">
              <a:avLst>
                <a:gd name="adj1" fmla="val 2329417"/>
              </a:avLst>
            </a:prstGeom>
            <a:noFill/>
            <a:ln w="38100" cap="flat" cmpd="sng">
              <a:solidFill>
                <a:srgbClr val="A0B888"/>
              </a:solidFill>
              <a:prstDash val="sysDot"/>
              <a:round/>
              <a:headEnd type="oval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460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26894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r="112"/>
          <a:stretch/>
        </p:blipFill>
        <p:spPr>
          <a:xfrm>
            <a:off x="1586752" y="1250576"/>
            <a:ext cx="9369811" cy="498172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207242" y="308940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I3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181909" y="3895691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R1</a:t>
            </a:r>
            <a:endParaRPr lang="es-EC" dirty="0"/>
          </a:p>
        </p:txBody>
      </p:sp>
      <p:sp>
        <p:nvSpPr>
          <p:cNvPr id="15" name="Cerrar llave 14"/>
          <p:cNvSpPr/>
          <p:nvPr/>
        </p:nvSpPr>
        <p:spPr>
          <a:xfrm>
            <a:off x="11087100" y="2966466"/>
            <a:ext cx="151070" cy="708660"/>
          </a:xfrm>
          <a:prstGeom prst="rightBrace">
            <a:avLst/>
          </a:prstGeom>
          <a:ln>
            <a:solidFill>
              <a:srgbClr val="A0B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errar llave 15"/>
          <p:cNvSpPr/>
          <p:nvPr/>
        </p:nvSpPr>
        <p:spPr>
          <a:xfrm>
            <a:off x="11080721" y="3722390"/>
            <a:ext cx="151070" cy="708660"/>
          </a:xfrm>
          <a:prstGeom prst="rightBrace">
            <a:avLst/>
          </a:prstGeom>
          <a:ln>
            <a:solidFill>
              <a:srgbClr val="A0B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630770" y="1303658"/>
            <a:ext cx="95533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2"/>
                </a:solidFill>
              </a:rPr>
              <a:t>I</a:t>
            </a:r>
            <a:r>
              <a:rPr lang="es-EC" dirty="0" smtClean="0">
                <a:solidFill>
                  <a:schemeClr val="tx2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B050"/>
                </a:solidFill>
              </a:rPr>
              <a:t>I</a:t>
            </a:r>
            <a:r>
              <a:rPr lang="es-EC" dirty="0" smtClean="0">
                <a:solidFill>
                  <a:srgbClr val="00B05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92D050"/>
                </a:solidFill>
              </a:rPr>
              <a:t>I3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C00000"/>
                </a:solidFill>
              </a:rPr>
              <a:t>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FF0000"/>
                </a:solidFill>
              </a:rPr>
              <a:t>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FFC000"/>
                </a:solidFill>
              </a:rPr>
              <a:t>R3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170366" y="1633426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R2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192826" y="2180821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R3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1231791" y="48578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I1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1239736" y="536851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I2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0770" y="12714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37815" y="656046"/>
            <a:ext cx="10173620" cy="510291"/>
            <a:chOff x="557133" y="588811"/>
            <a:chExt cx="10173620" cy="510291"/>
          </a:xfrm>
        </p:grpSpPr>
        <p:sp>
          <p:nvSpPr>
            <p:cNvPr id="6" name="CuadroTexto 5"/>
            <p:cNvSpPr txBox="1"/>
            <p:nvPr/>
          </p:nvSpPr>
          <p:spPr>
            <a:xfrm>
              <a:off x="557133" y="588811"/>
              <a:ext cx="716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Distancias genéticas y agrupamiento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963944" y="637437"/>
              <a:ext cx="376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err="1" smtClean="0"/>
                <a:t>Dendrograma</a:t>
              </a:r>
              <a:r>
                <a:rPr lang="es-EC" sz="2400" dirty="0" smtClean="0"/>
                <a:t> UPGMA </a:t>
              </a:r>
              <a:endParaRPr lang="es-EC" sz="2400" dirty="0"/>
            </a:p>
          </p:txBody>
        </p:sp>
        <p:sp>
          <p:nvSpPr>
            <p:cNvPr id="23" name="Flecha derecha 22"/>
            <p:cNvSpPr/>
            <p:nvPr/>
          </p:nvSpPr>
          <p:spPr>
            <a:xfrm>
              <a:off x="6337657" y="748062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8845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903" y="40341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7773" r="370" b="2892"/>
          <a:stretch/>
        </p:blipFill>
        <p:spPr>
          <a:xfrm>
            <a:off x="2252122" y="1233918"/>
            <a:ext cx="7974106" cy="489794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562900" y="533782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I3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505860" y="4554081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R1</a:t>
            </a:r>
            <a:endParaRPr lang="es-EC" dirty="0"/>
          </a:p>
        </p:txBody>
      </p:sp>
      <p:sp>
        <p:nvSpPr>
          <p:cNvPr id="17" name="Cerrar llave 16"/>
          <p:cNvSpPr/>
          <p:nvPr/>
        </p:nvSpPr>
        <p:spPr>
          <a:xfrm>
            <a:off x="10174560" y="4384417"/>
            <a:ext cx="151070" cy="708660"/>
          </a:xfrm>
          <a:prstGeom prst="rightBrace">
            <a:avLst/>
          </a:prstGeom>
          <a:ln>
            <a:solidFill>
              <a:srgbClr val="A0B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errar llave 17"/>
          <p:cNvSpPr/>
          <p:nvPr/>
        </p:nvSpPr>
        <p:spPr>
          <a:xfrm>
            <a:off x="10174560" y="5263448"/>
            <a:ext cx="151070" cy="708660"/>
          </a:xfrm>
          <a:prstGeom prst="rightBrace">
            <a:avLst/>
          </a:prstGeom>
          <a:ln>
            <a:solidFill>
              <a:srgbClr val="A0B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10575230" y="2884464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I2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575230" y="3585675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I1</a:t>
            </a:r>
            <a:endParaRPr lang="es-EC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505860" y="1369765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R3</a:t>
            </a:r>
            <a:endParaRPr lang="es-EC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493530" y="2037653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R2</a:t>
            </a:r>
            <a:endParaRPr lang="es-EC" dirty="0"/>
          </a:p>
        </p:txBody>
      </p:sp>
      <p:grpSp>
        <p:nvGrpSpPr>
          <p:cNvPr id="29" name="Grupo 28"/>
          <p:cNvGrpSpPr/>
          <p:nvPr/>
        </p:nvGrpSpPr>
        <p:grpSpPr>
          <a:xfrm>
            <a:off x="610921" y="615757"/>
            <a:ext cx="9958468" cy="510291"/>
            <a:chOff x="772285" y="588811"/>
            <a:chExt cx="9958468" cy="510291"/>
          </a:xfrm>
        </p:grpSpPr>
        <p:sp>
          <p:nvSpPr>
            <p:cNvPr id="30" name="CuadroTexto 29"/>
            <p:cNvSpPr txBox="1"/>
            <p:nvPr/>
          </p:nvSpPr>
          <p:spPr>
            <a:xfrm>
              <a:off x="772285" y="588811"/>
              <a:ext cx="716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Distancias genéticas y agrupamiento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963944" y="637437"/>
              <a:ext cx="376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err="1" smtClean="0"/>
                <a:t>Dendrograma</a:t>
              </a:r>
              <a:r>
                <a:rPr lang="es-EC" sz="2400" dirty="0" smtClean="0"/>
                <a:t> NJ </a:t>
              </a:r>
              <a:endParaRPr lang="es-EC" sz="2400" dirty="0"/>
            </a:p>
          </p:txBody>
        </p:sp>
        <p:sp>
          <p:nvSpPr>
            <p:cNvPr id="32" name="Flecha derecha 31"/>
            <p:cNvSpPr/>
            <p:nvPr/>
          </p:nvSpPr>
          <p:spPr>
            <a:xfrm>
              <a:off x="6337657" y="748062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630770" y="1232710"/>
            <a:ext cx="95533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2"/>
                </a:solidFill>
              </a:rPr>
              <a:t>I</a:t>
            </a:r>
            <a:r>
              <a:rPr lang="es-EC" dirty="0" smtClean="0">
                <a:solidFill>
                  <a:schemeClr val="tx2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B050"/>
                </a:solidFill>
              </a:rPr>
              <a:t>I</a:t>
            </a:r>
            <a:r>
              <a:rPr lang="es-EC" dirty="0" smtClean="0">
                <a:solidFill>
                  <a:srgbClr val="00B05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92D050"/>
                </a:solidFill>
              </a:rPr>
              <a:t>I3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C00000"/>
                </a:solidFill>
              </a:rPr>
              <a:t>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FF0000"/>
                </a:solidFill>
              </a:rPr>
              <a:t>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FFC000"/>
                </a:solidFill>
              </a:rPr>
              <a:t>R3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0770" y="12714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26894"/>
            <a:ext cx="10005391" cy="593731"/>
          </a:xfrm>
        </p:spPr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grpSp>
        <p:nvGrpSpPr>
          <p:cNvPr id="6" name="Grupo 5"/>
          <p:cNvGrpSpPr/>
          <p:nvPr/>
        </p:nvGrpSpPr>
        <p:grpSpPr>
          <a:xfrm>
            <a:off x="634474" y="778850"/>
            <a:ext cx="9350939" cy="484841"/>
            <a:chOff x="995574" y="833964"/>
            <a:chExt cx="9350939" cy="484841"/>
          </a:xfrm>
        </p:grpSpPr>
        <p:sp>
          <p:nvSpPr>
            <p:cNvPr id="7" name="CuadroTexto 6"/>
            <p:cNvSpPr txBox="1"/>
            <p:nvPr/>
          </p:nvSpPr>
          <p:spPr>
            <a:xfrm>
              <a:off x="995574" y="833964"/>
              <a:ext cx="716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Asignación genética</a:t>
              </a:r>
              <a:endParaRPr lang="es-EC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5329128" y="923966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579704" y="857140"/>
              <a:ext cx="376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/>
                <a:t>K vs ∆K 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89006" y="1421916"/>
            <a:ext cx="8601998" cy="4683388"/>
            <a:chOff x="1449679" y="1408130"/>
            <a:chExt cx="8601998" cy="4683388"/>
          </a:xfrm>
        </p:grpSpPr>
        <p:pic>
          <p:nvPicPr>
            <p:cNvPr id="5" name="Imagen 4" descr="C:\Users\Lenovo\Documents\TESIS\RESULTADOS\Análisis de datos\structure\deltaK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679" y="1408130"/>
              <a:ext cx="6911788" cy="4683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Elipse 26"/>
            <p:cNvSpPr/>
            <p:nvPr/>
          </p:nvSpPr>
          <p:spPr>
            <a:xfrm>
              <a:off x="3229122" y="5614381"/>
              <a:ext cx="342901" cy="322729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88137" y="5624350"/>
              <a:ext cx="342901" cy="322729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0" name="Google Shape;942;p38"/>
            <p:cNvCxnSpPr/>
            <p:nvPr/>
          </p:nvCxnSpPr>
          <p:spPr>
            <a:xfrm flipV="1">
              <a:off x="4804221" y="2029129"/>
              <a:ext cx="2649070" cy="180778"/>
            </a:xfrm>
            <a:prstGeom prst="bentConnector3">
              <a:avLst>
                <a:gd name="adj1" fmla="val 100254"/>
              </a:avLst>
            </a:prstGeom>
            <a:noFill/>
            <a:ln w="38100" cap="flat" cmpd="sng">
              <a:solidFill>
                <a:srgbClr val="A0B888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cxnSp>
          <p:nvCxnSpPr>
            <p:cNvPr id="21" name="Google Shape;942;p38"/>
            <p:cNvCxnSpPr/>
            <p:nvPr/>
          </p:nvCxnSpPr>
          <p:spPr>
            <a:xfrm flipV="1">
              <a:off x="3589894" y="2990200"/>
              <a:ext cx="3863397" cy="90389"/>
            </a:xfrm>
            <a:prstGeom prst="bentConnector3">
              <a:avLst>
                <a:gd name="adj1" fmla="val 99773"/>
              </a:avLst>
            </a:prstGeom>
            <a:noFill/>
            <a:ln w="38100" cap="flat" cmpd="sng">
              <a:solidFill>
                <a:srgbClr val="A0B888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7609405" y="1828505"/>
                  <a:ext cx="2063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K</a:t>
                  </a:r>
                  <a:r>
                    <a:rPr lang="es-EC" dirty="0" smtClean="0"/>
                    <a:t>=5</a:t>
                  </a:r>
                  <a:r>
                    <a:rPr lang="en-US" dirty="0" smtClean="0">
                      <a:sym typeface="Wingdings" panose="05000000000000000000" pitchFamily="2" charset="2"/>
                    </a:rPr>
                    <a:t></a:t>
                  </a:r>
                  <a:r>
                    <a:rPr lang="es-EC" dirty="0" smtClean="0"/>
                    <a:t> </a:t>
                  </a:r>
                  <a14:m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s-EC" dirty="0"/>
                    <a:t> </a:t>
                  </a:r>
                  <a:r>
                    <a:rPr lang="es-EC" dirty="0" smtClean="0"/>
                    <a:t>(94,44) </a:t>
                  </a:r>
                  <a:endParaRPr lang="es-EC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9405" y="1828505"/>
                  <a:ext cx="206396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663" t="-8197" b="-2623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7609405" y="2754953"/>
                  <a:ext cx="24422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K</a:t>
                  </a:r>
                  <a:r>
                    <a:rPr lang="es-EC" dirty="0" smtClean="0"/>
                    <a:t>=3</a:t>
                  </a:r>
                  <a:r>
                    <a:rPr lang="en-US" dirty="0" smtClean="0">
                      <a:sym typeface="Wingdings" panose="05000000000000000000" pitchFamily="2" charset="2"/>
                    </a:rPr>
                    <a:t></a:t>
                  </a:r>
                  <a:r>
                    <a:rPr lang="es-EC" dirty="0" smtClean="0"/>
                    <a:t> </a:t>
                  </a:r>
                  <a14:m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s-EC" dirty="0"/>
                    <a:t> (</a:t>
                  </a:r>
                  <a:r>
                    <a:rPr lang="es-EC" dirty="0" smtClean="0"/>
                    <a:t>66,700113</a:t>
                  </a:r>
                  <a:r>
                    <a:rPr lang="es-EC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9405" y="2754953"/>
                  <a:ext cx="244227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250" t="-8197" r="-2000" b="-2623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uadroTexto 31"/>
          <p:cNvSpPr txBox="1"/>
          <p:nvPr/>
        </p:nvSpPr>
        <p:spPr>
          <a:xfrm>
            <a:off x="630770" y="12714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456" y="13447"/>
            <a:ext cx="10005391" cy="593731"/>
          </a:xfrm>
        </p:spPr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8148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31915" y="877694"/>
            <a:ext cx="9149234" cy="484841"/>
            <a:chOff x="1197279" y="833964"/>
            <a:chExt cx="9149234" cy="484841"/>
          </a:xfrm>
        </p:grpSpPr>
        <p:sp>
          <p:nvSpPr>
            <p:cNvPr id="7" name="CuadroTexto 6"/>
            <p:cNvSpPr txBox="1"/>
            <p:nvPr/>
          </p:nvSpPr>
          <p:spPr>
            <a:xfrm>
              <a:off x="1197279" y="833964"/>
              <a:ext cx="716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Asignación genética</a:t>
              </a:r>
              <a:endParaRPr lang="es-EC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5329128" y="923966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579704" y="857140"/>
              <a:ext cx="376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Gráfico de barras K=5</a:t>
              </a:r>
              <a:endParaRPr lang="es-EC" sz="2400" dirty="0"/>
            </a:p>
          </p:txBody>
        </p:sp>
      </p:grpSp>
      <p:pic>
        <p:nvPicPr>
          <p:cNvPr id="10" name="Imagen 9" descr="C:\Users\Lenovo\Documents\TESIS\RESULTADOS\Análisis de datos\structure\origignal order-plot-in-multiplelines - copia-Nomb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10" y="1695054"/>
            <a:ext cx="10590147" cy="4288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456" y="26894"/>
            <a:ext cx="10005391" cy="593731"/>
          </a:xfrm>
        </p:spPr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24701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4701" y="835074"/>
            <a:ext cx="9149234" cy="484841"/>
            <a:chOff x="1197279" y="833964"/>
            <a:chExt cx="9149234" cy="484841"/>
          </a:xfrm>
        </p:grpSpPr>
        <p:sp>
          <p:nvSpPr>
            <p:cNvPr id="7" name="CuadroTexto 6"/>
            <p:cNvSpPr txBox="1"/>
            <p:nvPr/>
          </p:nvSpPr>
          <p:spPr>
            <a:xfrm>
              <a:off x="1197279" y="833964"/>
              <a:ext cx="716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Asignación genética</a:t>
              </a:r>
              <a:endParaRPr lang="es-EC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5329128" y="923966"/>
              <a:ext cx="484094" cy="249694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579704" y="857140"/>
              <a:ext cx="376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Gráfico de barras K=3</a:t>
              </a:r>
              <a:endParaRPr lang="es-EC" sz="2400" dirty="0"/>
            </a:p>
          </p:txBody>
        </p:sp>
      </p:grpSp>
      <p:pic>
        <p:nvPicPr>
          <p:cNvPr id="11" name="Imagen 10" descr="C:\Users\Lenovo\Documents\TESIS\RESULTADOS\Análisis de datos\structure\2original order plot-k3-r-30 - cop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8" y="1392297"/>
            <a:ext cx="10836676" cy="3905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4804221" y="4938464"/>
            <a:ext cx="4739761" cy="523220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un nivel de K puede ser informativo y reflejar diferentes procesos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demográficos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Meirmans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, 2015) </a:t>
            </a:r>
          </a:p>
        </p:txBody>
      </p:sp>
      <p:sp>
        <p:nvSpPr>
          <p:cNvPr id="12" name="Elipse 11"/>
          <p:cNvSpPr/>
          <p:nvPr/>
        </p:nvSpPr>
        <p:spPr>
          <a:xfrm>
            <a:off x="6055268" y="3193333"/>
            <a:ext cx="342901" cy="322729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7915444" y="3199713"/>
            <a:ext cx="342901" cy="322729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72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456" y="26894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pic>
        <p:nvPicPr>
          <p:cNvPr id="4" name="Imagen 3" descr="C:\Users\Lenovo\Documents\TESIS\Versiones TESIS\Gráficos\mapa con distancias de poblaciones\mapa dominique1.1.1.1.1.1 -distanc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2" y="1291331"/>
            <a:ext cx="5782236" cy="4773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918848" y="706556"/>
            <a:ext cx="535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Distancia entre las poblaciones con más similitudes genéticas de acuerdo con los análisis de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agrupamiento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749987" y="1359873"/>
            <a:ext cx="3729318" cy="4368932"/>
            <a:chOff x="7676029" y="1291331"/>
            <a:chExt cx="3729318" cy="4368932"/>
          </a:xfrm>
        </p:grpSpPr>
        <p:sp>
          <p:nvSpPr>
            <p:cNvPr id="3" name="CuadroTexto 2"/>
            <p:cNvSpPr txBox="1"/>
            <p:nvPr/>
          </p:nvSpPr>
          <p:spPr>
            <a:xfrm>
              <a:off x="7676029" y="1291331"/>
              <a:ext cx="3729318" cy="553998"/>
            </a:xfrm>
            <a:prstGeom prst="rect">
              <a:avLst/>
            </a:prstGeom>
            <a:noFill/>
            <a:ln>
              <a:solidFill>
                <a:srgbClr val="A0B989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Distancia</a:t>
              </a:r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entre I3 y R1</a:t>
              </a:r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5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indicios</a:t>
              </a:r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de la </a:t>
              </a:r>
              <a:r>
                <a:rPr lang="en-US" sz="15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dispers</a:t>
              </a:r>
              <a:r>
                <a:rPr lang="es-EC" sz="15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ión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del polen</a:t>
              </a:r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1,6 Km.</a:t>
              </a:r>
              <a:endParaRPr lang="es-EC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676029" y="2260259"/>
              <a:ext cx="3729318" cy="784830"/>
            </a:xfrm>
            <a:prstGeom prst="rect">
              <a:avLst/>
            </a:prstGeom>
            <a:noFill/>
            <a:ln>
              <a:solidFill>
                <a:srgbClr val="A0B989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Niveles bajos de flujo de genes contrarrestan otras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fuerzas evolutivas (</a:t>
              </a:r>
              <a:r>
                <a:rPr lang="es-EC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Ellstrand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, 2014).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676029" y="3422861"/>
              <a:ext cx="3729318" cy="784830"/>
            </a:xfrm>
            <a:prstGeom prst="rect">
              <a:avLst/>
            </a:prstGeom>
            <a:noFill/>
            <a:ln>
              <a:solidFill>
                <a:srgbClr val="A0B989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structuras genéticas </a:t>
              </a:r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reflejan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los efectos de las fuerzas evolutivas en generaciones pasadas (</a:t>
              </a:r>
              <a:r>
                <a:rPr lang="es-EC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Ellstrand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, 2014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s-EC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676029" y="4644600"/>
              <a:ext cx="3729318" cy="1015663"/>
            </a:xfrm>
            <a:prstGeom prst="rect">
              <a:avLst/>
            </a:prstGeom>
            <a:noFill/>
            <a:ln>
              <a:solidFill>
                <a:srgbClr val="A0B989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Hibridaci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 puede causar extinción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saturación demográfica, saturación genética 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EC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Ellstrand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, 2014; </a:t>
              </a:r>
              <a:r>
                <a:rPr lang="es-EC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Runemark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lang="es-EC" sz="1500" dirty="0">
                  <a:latin typeface="Arial" panose="020B0604020202020204" pitchFamily="34" charset="0"/>
                  <a:cs typeface="Arial" panose="020B0604020202020204" pitchFamily="34" charset="0"/>
                </a:rPr>
                <a:t>., 2019</a:t>
              </a:r>
              <a:r>
                <a:rPr lang="es-EC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s-EC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24701" y="110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con </a:t>
            </a:r>
            <a:r>
              <a:rPr lang="es-EC" sz="2400" b="1" dirty="0" err="1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80489" y="1397184"/>
            <a:ext cx="1371600" cy="126925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50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456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600" y="66031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9600" y="871653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de medición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29468"/>
              </p:ext>
            </p:extLst>
          </p:nvPr>
        </p:nvGraphicFramePr>
        <p:xfrm>
          <a:off x="1550113" y="1993442"/>
          <a:ext cx="9323999" cy="32649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2405">
                  <a:extLst>
                    <a:ext uri="{9D8B030D-6E8A-4147-A177-3AD203B41FA5}">
                      <a16:colId xmlns:a16="http://schemas.microsoft.com/office/drawing/2014/main" val="1703171346"/>
                    </a:ext>
                  </a:extLst>
                </a:gridCol>
                <a:gridCol w="777281">
                  <a:extLst>
                    <a:ext uri="{9D8B030D-6E8A-4147-A177-3AD203B41FA5}">
                      <a16:colId xmlns:a16="http://schemas.microsoft.com/office/drawing/2014/main" val="1774845483"/>
                    </a:ext>
                  </a:extLst>
                </a:gridCol>
                <a:gridCol w="2326275">
                  <a:extLst>
                    <a:ext uri="{9D8B030D-6E8A-4147-A177-3AD203B41FA5}">
                      <a16:colId xmlns:a16="http://schemas.microsoft.com/office/drawing/2014/main" val="1313143418"/>
                    </a:ext>
                  </a:extLst>
                </a:gridCol>
                <a:gridCol w="1295339">
                  <a:extLst>
                    <a:ext uri="{9D8B030D-6E8A-4147-A177-3AD203B41FA5}">
                      <a16:colId xmlns:a16="http://schemas.microsoft.com/office/drawing/2014/main" val="466929204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133620160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603072769"/>
                    </a:ext>
                  </a:extLst>
                </a:gridCol>
                <a:gridCol w="98691">
                  <a:extLst>
                    <a:ext uri="{9D8B030D-6E8A-4147-A177-3AD203B41FA5}">
                      <a16:colId xmlns:a16="http://schemas.microsoft.com/office/drawing/2014/main" val="3360549427"/>
                    </a:ext>
                  </a:extLst>
                </a:gridCol>
                <a:gridCol w="1033337">
                  <a:extLst>
                    <a:ext uri="{9D8B030D-6E8A-4147-A177-3AD203B41FA5}">
                      <a16:colId xmlns:a16="http://schemas.microsoft.com/office/drawing/2014/main" val="3700687165"/>
                    </a:ext>
                  </a:extLst>
                </a:gridCol>
                <a:gridCol w="1026497">
                  <a:extLst>
                    <a:ext uri="{9D8B030D-6E8A-4147-A177-3AD203B41FA5}">
                      <a16:colId xmlns:a16="http://schemas.microsoft.com/office/drawing/2014/main" val="512774583"/>
                    </a:ext>
                  </a:extLst>
                </a:gridCol>
              </a:tblGrid>
              <a:tr h="317362"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del </a:t>
                      </a:r>
                      <a:r>
                        <a:rPr lang="es-EC" sz="1600" spc="-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centroide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66896"/>
                  </a:ext>
                </a:extLst>
              </a:tr>
              <a:tr h="335081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es-EC" sz="1600" spc="-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</a:t>
                      </a: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188951"/>
                  </a:ext>
                </a:extLst>
              </a:tr>
              <a:tr h="31736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6812588,4525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spc="-10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86235,2969</a:t>
                      </a:r>
                      <a:endParaRPr lang="es-EC" sz="16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1063,92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15703"/>
                  </a:ext>
                </a:extLst>
              </a:tr>
              <a:tr h="31736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6484,3181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spc="-10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81,05339</a:t>
                      </a:r>
                      <a:endParaRPr lang="es-EC" sz="16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5538337"/>
                  </a:ext>
                </a:extLst>
              </a:tr>
              <a:tr h="317362"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35344"/>
                  </a:ext>
                </a:extLst>
              </a:tr>
              <a:tr h="3292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es-EC" sz="1600" spc="-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</a:t>
                      </a: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541873"/>
                  </a:ext>
                </a:extLst>
              </a:tr>
              <a:tr h="67948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3,8963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spc="-10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0,002242</a:t>
                      </a:r>
                      <a:endParaRPr lang="es-EC" sz="16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4815707"/>
                  </a:ext>
                </a:extLst>
              </a:tr>
              <a:tr h="31736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0,4485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spc="-10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0,0002548</a:t>
                      </a:r>
                      <a:endParaRPr lang="es-EC" sz="16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spc="-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531994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550113" y="1455560"/>
            <a:ext cx="953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ANOVA de Procustes para el tamaño y la forma del 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centroide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50112" y="2717296"/>
            <a:ext cx="5980240" cy="34195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550112" y="4415119"/>
            <a:ext cx="3761475" cy="34195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83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645" y="13447"/>
            <a:ext cx="10005391" cy="593731"/>
          </a:xfrm>
        </p:spPr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1305" y="6929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6126" y="682954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 con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alometría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" y="1136562"/>
            <a:ext cx="5924008" cy="47792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9" t="4117" r="489" b="80392"/>
          <a:stretch/>
        </p:blipFill>
        <p:spPr>
          <a:xfrm>
            <a:off x="5000642" y="1293509"/>
            <a:ext cx="1532966" cy="10623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6" t="12994" r="35257" b="11034"/>
          <a:stretch/>
        </p:blipFill>
        <p:spPr>
          <a:xfrm>
            <a:off x="7048769" y="3983557"/>
            <a:ext cx="1586753" cy="18918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11768" r="35809" b="12504"/>
          <a:stretch/>
        </p:blipFill>
        <p:spPr>
          <a:xfrm>
            <a:off x="9744373" y="3903761"/>
            <a:ext cx="1566677" cy="1913451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7526303" y="3349763"/>
            <a:ext cx="3566436" cy="553998"/>
            <a:chOff x="7472514" y="3604370"/>
            <a:chExt cx="3566436" cy="553998"/>
          </a:xfrm>
        </p:grpSpPr>
        <p:sp>
          <p:nvSpPr>
            <p:cNvPr id="11" name="CuadroTexto 10"/>
            <p:cNvSpPr txBox="1"/>
            <p:nvPr/>
          </p:nvSpPr>
          <p:spPr>
            <a:xfrm>
              <a:off x="7472514" y="3789036"/>
              <a:ext cx="69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-0,3</a:t>
              </a:r>
              <a:endParaRPr lang="es-EC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0348183" y="3767483"/>
              <a:ext cx="69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0,3</a:t>
              </a:r>
              <a:endParaRPr lang="es-EC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866726" y="3604370"/>
              <a:ext cx="77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PCA1</a:t>
              </a:r>
              <a:endParaRPr lang="es-EC" dirty="0"/>
            </a:p>
          </p:txBody>
        </p:sp>
      </p:grpSp>
      <p:sp>
        <p:nvSpPr>
          <p:cNvPr id="15" name="CuadroTexto 14"/>
          <p:cNvSpPr txBox="1"/>
          <p:nvPr/>
        </p:nvSpPr>
        <p:spPr>
          <a:xfrm flipH="1">
            <a:off x="5133648" y="5447880"/>
            <a:ext cx="115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29%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 flipH="1">
            <a:off x="730623" y="1056234"/>
            <a:ext cx="461665" cy="12236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dirty="0" smtClean="0"/>
              <a:t>24%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7805366" y="1207832"/>
            <a:ext cx="3505684" cy="784830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Patrones de variación de forma en el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morfoespacio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Klingenberg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, 2010)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842145" y="2401179"/>
            <a:ext cx="3468905" cy="323165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Tres primeros PCA=67,336%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51" y="24534"/>
            <a:ext cx="10972800" cy="575680"/>
          </a:xfrm>
        </p:spPr>
        <p:txBody>
          <a:bodyPr/>
          <a:lstStyle/>
          <a:p>
            <a:r>
              <a:rPr lang="es-EC" sz="2800" dirty="0"/>
              <a:t>INTRODUCCIÓN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-1401357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48" r="9619" b="18958"/>
          <a:stretch/>
        </p:blipFill>
        <p:spPr>
          <a:xfrm>
            <a:off x="10393154" y="3480594"/>
            <a:ext cx="113691" cy="1681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1883" y="127758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Páramo y bosques de </a:t>
            </a:r>
            <a:r>
              <a:rPr lang="es-EC" sz="2400" b="1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7928" y="2198991"/>
            <a:ext cx="10757646" cy="1741326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707928" y="4106868"/>
            <a:ext cx="10757646" cy="1728853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6" name="Grupo 25"/>
          <p:cNvGrpSpPr/>
          <p:nvPr/>
        </p:nvGrpSpPr>
        <p:grpSpPr>
          <a:xfrm>
            <a:off x="937750" y="2168146"/>
            <a:ext cx="10234474" cy="1741892"/>
            <a:chOff x="922116" y="2343892"/>
            <a:chExt cx="10234474" cy="1741892"/>
          </a:xfrm>
        </p:grpSpPr>
        <p:sp>
          <p:nvSpPr>
            <p:cNvPr id="4" name="CuadroTexto 3"/>
            <p:cNvSpPr txBox="1"/>
            <p:nvPr/>
          </p:nvSpPr>
          <p:spPr>
            <a:xfrm>
              <a:off x="922116" y="2751735"/>
              <a:ext cx="18542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dirty="0" smtClean="0">
                  <a:solidFill>
                    <a:srgbClr val="006600"/>
                  </a:solidFill>
                </a:rPr>
                <a:t>Principales</a:t>
              </a:r>
            </a:p>
            <a:p>
              <a:r>
                <a:rPr lang="es-EC" sz="2000" dirty="0" smtClean="0">
                  <a:solidFill>
                    <a:srgbClr val="006600"/>
                  </a:solidFill>
                </a:rPr>
                <a:t>servicios ambientales</a:t>
              </a:r>
              <a:endParaRPr lang="es-EC" sz="2000" dirty="0">
                <a:solidFill>
                  <a:srgbClr val="006600"/>
                </a:solidFill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3455599" y="2357703"/>
              <a:ext cx="1441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Biodiversidad</a:t>
              </a:r>
              <a:endParaRPr lang="es-EC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047301" y="2358362"/>
              <a:ext cx="185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Regulación hídrica</a:t>
              </a:r>
              <a:endParaRPr lang="es-EC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349411" y="2343892"/>
              <a:ext cx="2807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Almacenamiento de carbono</a:t>
              </a:r>
              <a:endParaRPr lang="es-EC" dirty="0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1" t="56302" r="34317" b="6523"/>
            <a:stretch/>
          </p:blipFill>
          <p:spPr>
            <a:xfrm>
              <a:off x="3037612" y="2760223"/>
              <a:ext cx="2634020" cy="1298667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23" t="13454" r="16527" b="30467"/>
            <a:stretch/>
          </p:blipFill>
          <p:spPr>
            <a:xfrm>
              <a:off x="9232239" y="2719543"/>
              <a:ext cx="1376475" cy="1366241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59032" r="33582" b="10303"/>
            <a:stretch/>
          </p:blipFill>
          <p:spPr>
            <a:xfrm>
              <a:off x="5932841" y="3022653"/>
              <a:ext cx="2686018" cy="1021976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705726" y="926205"/>
            <a:ext cx="3141457" cy="913131"/>
            <a:chOff x="1023270" y="925483"/>
            <a:chExt cx="3141457" cy="913131"/>
          </a:xfrm>
        </p:grpSpPr>
        <p:sp>
          <p:nvSpPr>
            <p:cNvPr id="25" name="Elipse 24"/>
            <p:cNvSpPr/>
            <p:nvPr/>
          </p:nvSpPr>
          <p:spPr>
            <a:xfrm>
              <a:off x="1023270" y="925483"/>
              <a:ext cx="1178479" cy="913131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5,9%</a:t>
              </a:r>
              <a:endParaRPr lang="es-EC" sz="2000" b="1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362952" y="1187776"/>
              <a:ext cx="1801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Territorio nacional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8781922" y="979533"/>
            <a:ext cx="2877980" cy="890260"/>
            <a:chOff x="4849712" y="949077"/>
            <a:chExt cx="2877980" cy="890260"/>
          </a:xfrm>
        </p:grpSpPr>
        <p:sp>
          <p:nvSpPr>
            <p:cNvPr id="29" name="Elipse 28"/>
            <p:cNvSpPr/>
            <p:nvPr/>
          </p:nvSpPr>
          <p:spPr>
            <a:xfrm>
              <a:off x="4849712" y="949077"/>
              <a:ext cx="1143001" cy="890260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60%</a:t>
              </a:r>
              <a:endParaRPr lang="es-EC" sz="2000" b="1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6262248" y="1048184"/>
              <a:ext cx="14654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Endemismo en el páramo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079555" y="876213"/>
            <a:ext cx="3001024" cy="963124"/>
            <a:chOff x="8747396" y="875474"/>
            <a:chExt cx="3001024" cy="963124"/>
          </a:xfrm>
        </p:grpSpPr>
        <p:sp>
          <p:nvSpPr>
            <p:cNvPr id="32" name="Elipse 31"/>
            <p:cNvSpPr/>
            <p:nvPr/>
          </p:nvSpPr>
          <p:spPr>
            <a:xfrm>
              <a:off x="8747396" y="875474"/>
              <a:ext cx="1186813" cy="963124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40%</a:t>
              </a:r>
              <a:endParaRPr lang="es-EC" sz="2000" b="1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0170229" y="946253"/>
              <a:ext cx="157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Custodiado por comunidades indígenas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86655" y="4246931"/>
            <a:ext cx="10291841" cy="1362102"/>
            <a:chOff x="753103" y="4537640"/>
            <a:chExt cx="10291841" cy="1362102"/>
          </a:xfrm>
        </p:grpSpPr>
        <p:sp>
          <p:nvSpPr>
            <p:cNvPr id="11" name="CuadroTexto 10"/>
            <p:cNvSpPr txBox="1"/>
            <p:nvPr/>
          </p:nvSpPr>
          <p:spPr>
            <a:xfrm>
              <a:off x="753103" y="4912176"/>
              <a:ext cx="2183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dirty="0" smtClean="0">
                  <a:solidFill>
                    <a:srgbClr val="006600"/>
                  </a:solidFill>
                </a:rPr>
                <a:t>Servicios de abastecimiento</a:t>
              </a:r>
              <a:endParaRPr lang="es-EC" sz="2000" dirty="0">
                <a:solidFill>
                  <a:srgbClr val="006600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224800" y="4585247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Hábitat</a:t>
              </a:r>
              <a:endParaRPr lang="es-EC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442428" y="4547745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Alimento</a:t>
              </a:r>
              <a:endParaRPr lang="es-EC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582472" y="4547745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Medicina</a:t>
              </a:r>
              <a:endParaRPr lang="es-EC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910868" y="4571057"/>
              <a:ext cx="932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Madera</a:t>
              </a:r>
              <a:endParaRPr lang="es-EC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0193044" y="4537640"/>
              <a:ext cx="851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Turismo</a:t>
              </a:r>
              <a:endParaRPr lang="es-EC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165481" y="4542844"/>
              <a:ext cx="1770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Hidroelectricidad</a:t>
              </a:r>
              <a:endParaRPr lang="es-EC" dirty="0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6525" r="74705" b="68377"/>
            <a:stretch/>
          </p:blipFill>
          <p:spPr>
            <a:xfrm>
              <a:off x="3199750" y="5017455"/>
              <a:ext cx="1006439" cy="841988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79" t="6718" r="52209" b="66614"/>
            <a:stretch/>
          </p:blipFill>
          <p:spPr>
            <a:xfrm>
              <a:off x="4561213" y="5031071"/>
              <a:ext cx="776290" cy="865372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9" t="6262" r="24120" b="61775"/>
            <a:stretch/>
          </p:blipFill>
          <p:spPr>
            <a:xfrm>
              <a:off x="5673187" y="4948329"/>
              <a:ext cx="874761" cy="891163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33216" r="61050" b="33253"/>
            <a:stretch/>
          </p:blipFill>
          <p:spPr>
            <a:xfrm>
              <a:off x="6810956" y="4991128"/>
              <a:ext cx="1317756" cy="908614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59" t="38690" r="46465" b="23566"/>
            <a:stretch/>
          </p:blipFill>
          <p:spPr>
            <a:xfrm>
              <a:off x="8939606" y="5056879"/>
              <a:ext cx="421550" cy="777112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3" t="38386" r="13970" b="25142"/>
            <a:stretch/>
          </p:blipFill>
          <p:spPr>
            <a:xfrm>
              <a:off x="10187751" y="5051249"/>
              <a:ext cx="833245" cy="803023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650941" y="5920710"/>
            <a:ext cx="155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(García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., 2014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045408" y="5907382"/>
            <a:ext cx="338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Hofstede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2014) (Mena-</a:t>
            </a:r>
            <a:r>
              <a:rPr lang="es-EC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Vásconez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2010)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266301" y="5920948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Cuyckens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C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Renison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645" y="13447"/>
            <a:ext cx="10005391" cy="593731"/>
          </a:xfrm>
        </p:spPr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97858" y="6929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5243" y="627207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 sin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alometría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13483" r="36470" b="11767"/>
          <a:stretch/>
        </p:blipFill>
        <p:spPr>
          <a:xfrm>
            <a:off x="7720321" y="3877661"/>
            <a:ext cx="1577231" cy="19475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8" t="12749" r="36691" b="12749"/>
          <a:stretch/>
        </p:blipFill>
        <p:spPr>
          <a:xfrm>
            <a:off x="9716323" y="3790381"/>
            <a:ext cx="1602512" cy="20214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738" r="19485" b="5152"/>
          <a:stretch/>
        </p:blipFill>
        <p:spPr>
          <a:xfrm>
            <a:off x="625700" y="1139229"/>
            <a:ext cx="6977859" cy="475088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8211643" y="3136223"/>
            <a:ext cx="2808506" cy="678570"/>
            <a:chOff x="7674726" y="3410906"/>
            <a:chExt cx="2808506" cy="678570"/>
          </a:xfrm>
        </p:grpSpPr>
        <p:sp>
          <p:nvSpPr>
            <p:cNvPr id="10" name="CuadroTexto 9"/>
            <p:cNvSpPr txBox="1"/>
            <p:nvPr/>
          </p:nvSpPr>
          <p:spPr>
            <a:xfrm>
              <a:off x="7674726" y="3720144"/>
              <a:ext cx="69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-0,3</a:t>
              </a:r>
              <a:endParaRPr lang="es-EC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792465" y="3720144"/>
              <a:ext cx="69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0,3</a:t>
              </a:r>
              <a:endParaRPr lang="es-EC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670377" y="3410906"/>
              <a:ext cx="77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PCA1</a:t>
              </a:r>
              <a:endParaRPr lang="es-EC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9" t="4117" r="489" b="80392"/>
          <a:stretch/>
        </p:blipFill>
        <p:spPr>
          <a:xfrm>
            <a:off x="6187355" y="954569"/>
            <a:ext cx="1532966" cy="106231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 flipH="1">
            <a:off x="6166143" y="5571138"/>
            <a:ext cx="116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32%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 flipH="1">
            <a:off x="770964" y="1225056"/>
            <a:ext cx="461665" cy="10326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dirty="0" smtClean="0"/>
              <a:t>16%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7972493" y="1357750"/>
            <a:ext cx="3346342" cy="323165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Alometría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=14,84%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47635" y="2421971"/>
            <a:ext cx="3363415" cy="323165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Tres primeros PCA=64,453%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600" y="6929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9600" y="706926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 formas promedio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18128" y="1207832"/>
            <a:ext cx="8776447" cy="4883686"/>
            <a:chOff x="1783780" y="1131614"/>
            <a:chExt cx="8987314" cy="503322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7" r="12206" b="4702"/>
            <a:stretch/>
          </p:blipFill>
          <p:spPr>
            <a:xfrm>
              <a:off x="1783780" y="1207832"/>
              <a:ext cx="8987314" cy="4957006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99" t="4117" r="489" b="80392"/>
            <a:stretch/>
          </p:blipFill>
          <p:spPr>
            <a:xfrm>
              <a:off x="9238128" y="1131614"/>
              <a:ext cx="1532966" cy="106231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8" t="12013" r="36360" b="16179"/>
            <a:stretch/>
          </p:blipFill>
          <p:spPr>
            <a:xfrm>
              <a:off x="6420555" y="1270602"/>
              <a:ext cx="1819920" cy="21764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7" t="14464" r="36691" b="11768"/>
            <a:stretch/>
          </p:blipFill>
          <p:spPr>
            <a:xfrm>
              <a:off x="5152530" y="3393782"/>
              <a:ext cx="1701095" cy="21158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0" t="16425" r="37573" b="10788"/>
            <a:stretch/>
          </p:blipFill>
          <p:spPr>
            <a:xfrm>
              <a:off x="3266688" y="1270602"/>
              <a:ext cx="1648845" cy="21764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5" t="12503" r="35809" b="17649"/>
            <a:stretch/>
          </p:blipFill>
          <p:spPr>
            <a:xfrm>
              <a:off x="8702554" y="3120103"/>
              <a:ext cx="1970282" cy="21764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Elipse 7"/>
          <p:cNvSpPr/>
          <p:nvPr/>
        </p:nvSpPr>
        <p:spPr>
          <a:xfrm>
            <a:off x="6858000" y="2528047"/>
            <a:ext cx="403412" cy="349624"/>
          </a:xfrm>
          <a:prstGeom prst="ellipse">
            <a:avLst/>
          </a:prstGeom>
          <a:noFill/>
          <a:ln>
            <a:solidFill>
              <a:srgbClr val="A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Elipse 13"/>
          <p:cNvSpPr/>
          <p:nvPr/>
        </p:nvSpPr>
        <p:spPr>
          <a:xfrm>
            <a:off x="6858000" y="2009208"/>
            <a:ext cx="403412" cy="349624"/>
          </a:xfrm>
          <a:prstGeom prst="ellipse">
            <a:avLst/>
          </a:prstGeom>
          <a:noFill/>
          <a:ln>
            <a:solidFill>
              <a:srgbClr val="A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85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/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600" y="6929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A0B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</a:t>
            </a:r>
            <a:endParaRPr lang="es-EC" sz="2400" b="1" dirty="0">
              <a:solidFill>
                <a:srgbClr val="A0B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8045" y="761182"/>
            <a:ext cx="71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CVA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6" t="12748" r="36360" b="7601"/>
          <a:stretch/>
        </p:blipFill>
        <p:spPr>
          <a:xfrm>
            <a:off x="9512471" y="3586124"/>
            <a:ext cx="1798579" cy="231959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8531907" y="2918059"/>
            <a:ext cx="2879491" cy="627542"/>
            <a:chOff x="7862687" y="3511114"/>
            <a:chExt cx="2879491" cy="627542"/>
          </a:xfrm>
        </p:grpSpPr>
        <p:sp>
          <p:nvSpPr>
            <p:cNvPr id="8" name="CuadroTexto 7"/>
            <p:cNvSpPr txBox="1"/>
            <p:nvPr/>
          </p:nvSpPr>
          <p:spPr>
            <a:xfrm>
              <a:off x="7862687" y="3768012"/>
              <a:ext cx="69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-9</a:t>
              </a:r>
              <a:endParaRPr lang="es-EC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0051411" y="3769324"/>
              <a:ext cx="69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9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896420" y="3511114"/>
              <a:ext cx="77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CVA1</a:t>
              </a:r>
              <a:endParaRPr lang="es-EC" dirty="0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" b="1942"/>
          <a:stretch/>
        </p:blipFill>
        <p:spPr>
          <a:xfrm>
            <a:off x="849465" y="1386178"/>
            <a:ext cx="6918676" cy="43019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9" t="4117" r="489" b="80392"/>
          <a:stretch/>
        </p:blipFill>
        <p:spPr>
          <a:xfrm>
            <a:off x="6600290" y="1326291"/>
            <a:ext cx="1532966" cy="106231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358928" y="1295887"/>
            <a:ext cx="2952122" cy="784830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CVA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Maximiza las diferencias de forma (</a:t>
            </a:r>
            <a:r>
              <a:rPr lang="es-EC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Klingenberg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5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., 2012)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5" t="10298" r="35588" b="13727"/>
          <a:stretch/>
        </p:blipFill>
        <p:spPr>
          <a:xfrm>
            <a:off x="7570442" y="3566315"/>
            <a:ext cx="1869141" cy="2228592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8358928" y="5494104"/>
            <a:ext cx="403412" cy="349624"/>
          </a:xfrm>
          <a:prstGeom prst="ellipse">
            <a:avLst/>
          </a:prstGeom>
          <a:noFill/>
          <a:ln>
            <a:solidFill>
              <a:srgbClr val="A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22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4541" y="26745"/>
            <a:ext cx="10005391" cy="593731"/>
          </a:xfrm>
        </p:spPr>
        <p:txBody>
          <a:bodyPr/>
          <a:lstStyle/>
          <a:p>
            <a:r>
              <a:rPr lang="es-EC" sz="2800" dirty="0"/>
              <a:t>RESULTADOS Y DISCUSIÓN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9739" y="642880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Morfometría Geométrica vs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endParaRPr lang="es-EC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C:\Users\Lenovo\Documents\TESIS\MORFOMETRÍA\Cuatro casos combinados\imagenes con medias\Principal component 1 vs Principal component 2-4 Sin alometrí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66" y="1317493"/>
            <a:ext cx="5237008" cy="3066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6925234" y="1061197"/>
            <a:ext cx="4706290" cy="2459450"/>
            <a:chOff x="6817658" y="1061197"/>
            <a:chExt cx="4706290" cy="2459450"/>
          </a:xfrm>
        </p:grpSpPr>
        <p:pic>
          <p:nvPicPr>
            <p:cNvPr id="7" name="Imagen 6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" t="7773" r="370"/>
            <a:stretch/>
          </p:blipFill>
          <p:spPr>
            <a:xfrm>
              <a:off x="6817658" y="1096966"/>
              <a:ext cx="3973346" cy="2423681"/>
            </a:xfrm>
            <a:prstGeom prst="rect">
              <a:avLst/>
            </a:prstGeom>
          </p:spPr>
        </p:pic>
        <p:grpSp>
          <p:nvGrpSpPr>
            <p:cNvPr id="3" name="Grupo 2"/>
            <p:cNvGrpSpPr/>
            <p:nvPr/>
          </p:nvGrpSpPr>
          <p:grpSpPr>
            <a:xfrm>
              <a:off x="7145967" y="1061197"/>
              <a:ext cx="4377981" cy="1441822"/>
              <a:chOff x="7145967" y="1061197"/>
              <a:chExt cx="4377981" cy="1441822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11022608" y="1482451"/>
                <a:ext cx="501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R2</a:t>
                </a:r>
                <a:endParaRPr lang="es-EC" dirty="0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11022608" y="2133687"/>
                <a:ext cx="501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/>
                  <a:t>I</a:t>
                </a:r>
                <a:r>
                  <a:rPr lang="es-EC" dirty="0" smtClean="0"/>
                  <a:t>2</a:t>
                </a:r>
                <a:endParaRPr lang="es-EC" dirty="0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7145967" y="1061197"/>
                <a:ext cx="3868773" cy="842508"/>
              </a:xfrm>
              <a:prstGeom prst="rect">
                <a:avLst/>
              </a:prstGeom>
              <a:noFill/>
              <a:ln>
                <a:solidFill>
                  <a:srgbClr val="A0B9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  <p:sp>
        <p:nvSpPr>
          <p:cNvPr id="12" name="Rectángulo 11"/>
          <p:cNvSpPr/>
          <p:nvPr/>
        </p:nvSpPr>
        <p:spPr>
          <a:xfrm>
            <a:off x="7257547" y="1977610"/>
            <a:ext cx="3868773" cy="671461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717034" y="5004624"/>
            <a:ext cx="4904196" cy="784830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Hojas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plasticidad fenotípica,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hojas compuestas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posibilidades para desarrollar variaciones morfológicas (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Klingenberg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5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., 2012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53357" y="4042237"/>
            <a:ext cx="4904196" cy="553998"/>
          </a:xfrm>
          <a:prstGeom prst="rect">
            <a:avLst/>
          </a:prstGeom>
          <a:noFill/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r>
              <a:rPr lang="es-EC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diferencias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de forma dentro de una misma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especie (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Simpson, 1979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570785" y="4977730"/>
            <a:ext cx="4904197" cy="784830"/>
          </a:xfrm>
          <a:prstGeom prst="rect">
            <a:avLst/>
          </a:prstGeom>
          <a:solidFill>
            <a:srgbClr val="B0C49C"/>
          </a:solidFill>
          <a:ln>
            <a:solidFill>
              <a:srgbClr val="A0B98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se recomienda utilizar la Morfometría Geométrica para predecir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pertenencia de individuos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las especies </a:t>
            </a:r>
            <a:r>
              <a:rPr lang="es-EC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500" i="1" dirty="0" smtClean="0"/>
              <a:t>.</a:t>
            </a:r>
            <a:endParaRPr lang="es-EC" sz="1500" dirty="0" smtClean="0"/>
          </a:p>
        </p:txBody>
      </p:sp>
    </p:spTree>
    <p:extLst>
      <p:ext uri="{BB962C8B-B14F-4D97-AF65-F5344CB8AC3E}">
        <p14:creationId xmlns:p14="http://schemas.microsoft.com/office/powerpoint/2010/main" val="15848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3376950" y="2222500"/>
            <a:ext cx="681592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000" i="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60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57532" y="239060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C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562" y="26894"/>
            <a:ext cx="10005391" cy="593731"/>
          </a:xfrm>
        </p:spPr>
        <p:txBody>
          <a:bodyPr/>
          <a:lstStyle/>
          <a:p>
            <a:r>
              <a:rPr lang="es-EC" sz="2800" dirty="0" smtClean="0"/>
              <a:t>CONCLUSIONES</a:t>
            </a:r>
            <a:endParaRPr lang="es-EC" sz="2800" dirty="0"/>
          </a:p>
        </p:txBody>
      </p:sp>
      <p:grpSp>
        <p:nvGrpSpPr>
          <p:cNvPr id="3" name="Grupo 2"/>
          <p:cNvGrpSpPr/>
          <p:nvPr/>
        </p:nvGrpSpPr>
        <p:grpSpPr>
          <a:xfrm>
            <a:off x="4642148" y="2218765"/>
            <a:ext cx="2995780" cy="2326223"/>
            <a:chOff x="4386655" y="2218765"/>
            <a:chExt cx="2995780" cy="2326223"/>
          </a:xfrm>
        </p:grpSpPr>
        <p:cxnSp>
          <p:nvCxnSpPr>
            <p:cNvPr id="18" name="Google Shape;937;p38"/>
            <p:cNvCxnSpPr/>
            <p:nvPr/>
          </p:nvCxnSpPr>
          <p:spPr>
            <a:xfrm>
              <a:off x="6202008" y="3358457"/>
              <a:ext cx="882527" cy="1654"/>
            </a:xfrm>
            <a:prstGeom prst="straightConnector1">
              <a:avLst/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937;p38"/>
            <p:cNvCxnSpPr/>
            <p:nvPr/>
          </p:nvCxnSpPr>
          <p:spPr>
            <a:xfrm>
              <a:off x="4684555" y="3360111"/>
              <a:ext cx="882527" cy="1654"/>
            </a:xfrm>
            <a:prstGeom prst="straightConnector1">
              <a:avLst/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942;p38"/>
            <p:cNvCxnSpPr/>
            <p:nvPr/>
          </p:nvCxnSpPr>
          <p:spPr>
            <a:xfrm>
              <a:off x="7381694" y="2218765"/>
              <a:ext cx="741" cy="2326223"/>
            </a:xfrm>
            <a:prstGeom prst="bentConnector3">
              <a:avLst>
                <a:gd name="adj1" fmla="val -39687500"/>
              </a:avLst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cxnSp>
          <p:nvCxnSpPr>
            <p:cNvPr id="6" name="Google Shape;943;p38"/>
            <p:cNvCxnSpPr/>
            <p:nvPr/>
          </p:nvCxnSpPr>
          <p:spPr>
            <a:xfrm>
              <a:off x="4386655" y="2218765"/>
              <a:ext cx="741" cy="2326223"/>
            </a:xfrm>
            <a:prstGeom prst="bentConnector3">
              <a:avLst>
                <a:gd name="adj1" fmla="val 39687500"/>
              </a:avLst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241" b="67222" l="13698" r="38333">
                          <a14:foregroundMark x1="26250" y1="36667" x2="26250" y2="36667"/>
                          <a14:foregroundMark x1="25677" y1="41204" x2="25677" y2="41204"/>
                          <a14:foregroundMark x1="27552" y1="52593" x2="27552" y2="5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8" t="23530" r="62279" b="33922"/>
            <a:stretch/>
          </p:blipFill>
          <p:spPr>
            <a:xfrm>
              <a:off x="5108908" y="2444794"/>
              <a:ext cx="1551274" cy="1830634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1236632" y="1099758"/>
            <a:ext cx="3139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método CTAB 2X es adecuado para obtener ADN genómico de las especies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análisis con marcadores moleculares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23185" y="3508028"/>
            <a:ext cx="3139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Se obtuvo el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genotipaje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de 60 individuos de las especies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con ocho cebadores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(844A, 17898A, 17898B, 17899A, HB9, HB12, HB11, PA1), generando un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98%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bandas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polimórficas.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00616" y="1295353"/>
            <a:ext cx="313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Las poblaciones muestreadas de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del Área de Conservación Hídrica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Paluguillo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alrededores tienen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diversidad genética.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14063" y="3923526"/>
            <a:ext cx="313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Las poblaciones similares genéticamente fueron I1 e I2 (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R2 y R3 (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y I3 y R1 (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respectivamente).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5381311" y="2444794"/>
            <a:ext cx="1433084" cy="1683453"/>
            <a:chOff x="5381311" y="2444794"/>
            <a:chExt cx="1433084" cy="1683453"/>
          </a:xfrm>
        </p:grpSpPr>
        <p:sp>
          <p:nvSpPr>
            <p:cNvPr id="8" name="Elipse 7"/>
            <p:cNvSpPr/>
            <p:nvPr/>
          </p:nvSpPr>
          <p:spPr>
            <a:xfrm>
              <a:off x="5381311" y="2444794"/>
              <a:ext cx="1433084" cy="1683453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Google Shape;959;p38"/>
            <p:cNvSpPr/>
            <p:nvPr/>
          </p:nvSpPr>
          <p:spPr>
            <a:xfrm>
              <a:off x="5727327" y="3044352"/>
              <a:ext cx="788454" cy="675048"/>
            </a:xfrm>
            <a:custGeom>
              <a:avLst/>
              <a:gdLst/>
              <a:ahLst/>
              <a:cxnLst/>
              <a:rect l="l" t="t" r="r" b="b"/>
              <a:pathLst>
                <a:path w="11633" h="11646" extrusionOk="0">
                  <a:moveTo>
                    <a:pt x="4025" y="906"/>
                  </a:moveTo>
                  <a:cubicBezTo>
                    <a:pt x="4763" y="906"/>
                    <a:pt x="5358" y="1501"/>
                    <a:pt x="5358" y="2239"/>
                  </a:cubicBezTo>
                  <a:lnTo>
                    <a:pt x="5358" y="7573"/>
                  </a:lnTo>
                  <a:cubicBezTo>
                    <a:pt x="4977" y="7299"/>
                    <a:pt x="4525" y="7133"/>
                    <a:pt x="4025" y="7133"/>
                  </a:cubicBezTo>
                  <a:lnTo>
                    <a:pt x="917" y="7133"/>
                  </a:lnTo>
                  <a:lnTo>
                    <a:pt x="917" y="906"/>
                  </a:lnTo>
                  <a:close/>
                  <a:moveTo>
                    <a:pt x="10704" y="906"/>
                  </a:moveTo>
                  <a:lnTo>
                    <a:pt x="10704" y="7144"/>
                  </a:lnTo>
                  <a:lnTo>
                    <a:pt x="7597" y="7144"/>
                  </a:lnTo>
                  <a:cubicBezTo>
                    <a:pt x="7108" y="7144"/>
                    <a:pt x="6644" y="7311"/>
                    <a:pt x="6275" y="7597"/>
                  </a:cubicBezTo>
                  <a:lnTo>
                    <a:pt x="6275" y="2251"/>
                  </a:lnTo>
                  <a:cubicBezTo>
                    <a:pt x="6275" y="1501"/>
                    <a:pt x="6870" y="906"/>
                    <a:pt x="7597" y="906"/>
                  </a:cubicBezTo>
                  <a:close/>
                  <a:moveTo>
                    <a:pt x="4025" y="8049"/>
                  </a:moveTo>
                  <a:cubicBezTo>
                    <a:pt x="4763" y="8049"/>
                    <a:pt x="5358" y="8645"/>
                    <a:pt x="5358" y="9383"/>
                  </a:cubicBezTo>
                  <a:cubicBezTo>
                    <a:pt x="4989" y="9097"/>
                    <a:pt x="4537" y="8930"/>
                    <a:pt x="4025" y="8930"/>
                  </a:cubicBezTo>
                  <a:lnTo>
                    <a:pt x="917" y="8930"/>
                  </a:lnTo>
                  <a:lnTo>
                    <a:pt x="917" y="8049"/>
                  </a:lnTo>
                  <a:close/>
                  <a:moveTo>
                    <a:pt x="10704" y="8049"/>
                  </a:moveTo>
                  <a:lnTo>
                    <a:pt x="10704" y="8930"/>
                  </a:lnTo>
                  <a:lnTo>
                    <a:pt x="7597" y="8930"/>
                  </a:lnTo>
                  <a:cubicBezTo>
                    <a:pt x="7108" y="8930"/>
                    <a:pt x="6644" y="9097"/>
                    <a:pt x="6275" y="9383"/>
                  </a:cubicBezTo>
                  <a:cubicBezTo>
                    <a:pt x="6287" y="8645"/>
                    <a:pt x="6870" y="8049"/>
                    <a:pt x="7597" y="8049"/>
                  </a:cubicBezTo>
                  <a:close/>
                  <a:moveTo>
                    <a:pt x="453" y="1"/>
                  </a:moveTo>
                  <a:cubicBezTo>
                    <a:pt x="203" y="1"/>
                    <a:pt x="0" y="215"/>
                    <a:pt x="0" y="465"/>
                  </a:cubicBezTo>
                  <a:lnTo>
                    <a:pt x="0" y="9395"/>
                  </a:lnTo>
                  <a:cubicBezTo>
                    <a:pt x="0" y="9645"/>
                    <a:pt x="203" y="9859"/>
                    <a:pt x="453" y="9859"/>
                  </a:cubicBezTo>
                  <a:lnTo>
                    <a:pt x="4025" y="9859"/>
                  </a:lnTo>
                  <a:cubicBezTo>
                    <a:pt x="4751" y="9859"/>
                    <a:pt x="5346" y="10454"/>
                    <a:pt x="5346" y="11181"/>
                  </a:cubicBezTo>
                  <a:cubicBezTo>
                    <a:pt x="5346" y="11431"/>
                    <a:pt x="5561" y="11645"/>
                    <a:pt x="5811" y="11645"/>
                  </a:cubicBezTo>
                  <a:cubicBezTo>
                    <a:pt x="6061" y="11645"/>
                    <a:pt x="6275" y="11431"/>
                    <a:pt x="6275" y="11181"/>
                  </a:cubicBezTo>
                  <a:cubicBezTo>
                    <a:pt x="6275" y="10454"/>
                    <a:pt x="6870" y="9859"/>
                    <a:pt x="7597" y="9859"/>
                  </a:cubicBezTo>
                  <a:lnTo>
                    <a:pt x="11168" y="9859"/>
                  </a:lnTo>
                  <a:cubicBezTo>
                    <a:pt x="11418" y="9859"/>
                    <a:pt x="11633" y="9645"/>
                    <a:pt x="11633" y="9395"/>
                  </a:cubicBezTo>
                  <a:lnTo>
                    <a:pt x="11633" y="465"/>
                  </a:lnTo>
                  <a:cubicBezTo>
                    <a:pt x="11633" y="215"/>
                    <a:pt x="11430" y="1"/>
                    <a:pt x="11168" y="1"/>
                  </a:cubicBezTo>
                  <a:lnTo>
                    <a:pt x="7597" y="1"/>
                  </a:lnTo>
                  <a:cubicBezTo>
                    <a:pt x="6870" y="1"/>
                    <a:pt x="6227" y="346"/>
                    <a:pt x="5811" y="894"/>
                  </a:cubicBezTo>
                  <a:cubicBezTo>
                    <a:pt x="5394" y="358"/>
                    <a:pt x="4751" y="1"/>
                    <a:pt x="4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32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/>
              <a:t>CONCLUSIONES</a:t>
            </a:r>
            <a:endParaRPr lang="es-EC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250079" y="1099758"/>
            <a:ext cx="3139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No se identificó organismos híbridos entre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 Pero se determinó que existe un claro intercambio de genes entre las dos especies; y similitud genética entre las poblaciones I3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R1.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63526" y="3667825"/>
            <a:ext cx="3139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morfología de las hojas completas de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semejante;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aunque se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advirtieron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características propias de las hojas de cada especie.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760275" y="1345948"/>
            <a:ext cx="3139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No hay una equivalencia entre la variación de la forma de la hoja completa y el agrupamiento obtenido con marcadores moleculares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en las poblaciones I2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R2.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760275" y="3667825"/>
            <a:ext cx="3139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Se determinó que existe flujo génico entre las poblaciones de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del Área de Conservación Hídrica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Paluguillo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alrededores. La migración se produce por 0,9 individuos por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28701" y="2218765"/>
            <a:ext cx="2995780" cy="2326223"/>
            <a:chOff x="4386655" y="2218765"/>
            <a:chExt cx="2995780" cy="2326223"/>
          </a:xfrm>
        </p:grpSpPr>
        <p:cxnSp>
          <p:nvCxnSpPr>
            <p:cNvPr id="20" name="Google Shape;937;p38"/>
            <p:cNvCxnSpPr/>
            <p:nvPr/>
          </p:nvCxnSpPr>
          <p:spPr>
            <a:xfrm>
              <a:off x="6202008" y="3358457"/>
              <a:ext cx="882527" cy="1654"/>
            </a:xfrm>
            <a:prstGeom prst="straightConnector1">
              <a:avLst/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937;p38"/>
            <p:cNvCxnSpPr/>
            <p:nvPr/>
          </p:nvCxnSpPr>
          <p:spPr>
            <a:xfrm>
              <a:off x="4684555" y="3360111"/>
              <a:ext cx="882527" cy="1654"/>
            </a:xfrm>
            <a:prstGeom prst="straightConnector1">
              <a:avLst/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942;p38"/>
            <p:cNvCxnSpPr/>
            <p:nvPr/>
          </p:nvCxnSpPr>
          <p:spPr>
            <a:xfrm>
              <a:off x="7381694" y="2218765"/>
              <a:ext cx="741" cy="2326223"/>
            </a:xfrm>
            <a:prstGeom prst="bentConnector3">
              <a:avLst>
                <a:gd name="adj1" fmla="val -39687500"/>
              </a:avLst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cxnSp>
          <p:nvCxnSpPr>
            <p:cNvPr id="23" name="Google Shape;943;p38"/>
            <p:cNvCxnSpPr/>
            <p:nvPr/>
          </p:nvCxnSpPr>
          <p:spPr>
            <a:xfrm>
              <a:off x="4386655" y="2218765"/>
              <a:ext cx="741" cy="2326223"/>
            </a:xfrm>
            <a:prstGeom prst="bentConnector3">
              <a:avLst>
                <a:gd name="adj1" fmla="val 39687500"/>
              </a:avLst>
            </a:prstGeom>
            <a:noFill/>
            <a:ln w="38100" cap="flat" cmpd="sng">
              <a:solidFill>
                <a:srgbClr val="006600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241" b="67222" l="13698" r="38333">
                          <a14:foregroundMark x1="26250" y1="36667" x2="26250" y2="36667"/>
                          <a14:foregroundMark x1="25677" y1="41204" x2="25677" y2="41204"/>
                          <a14:foregroundMark x1="27552" y1="52593" x2="27552" y2="5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8" t="23530" r="62279" b="33922"/>
            <a:stretch/>
          </p:blipFill>
          <p:spPr>
            <a:xfrm>
              <a:off x="5108908" y="2444794"/>
              <a:ext cx="1551274" cy="1830634"/>
            </a:xfrm>
            <a:prstGeom prst="rect">
              <a:avLst/>
            </a:prstGeom>
          </p:spPr>
        </p:pic>
      </p:grpSp>
      <p:sp>
        <p:nvSpPr>
          <p:cNvPr id="14" name="Elipse 13"/>
          <p:cNvSpPr/>
          <p:nvPr/>
        </p:nvSpPr>
        <p:spPr>
          <a:xfrm>
            <a:off x="5381311" y="2444794"/>
            <a:ext cx="1433084" cy="168345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Google Shape;959;p38"/>
          <p:cNvSpPr/>
          <p:nvPr/>
        </p:nvSpPr>
        <p:spPr>
          <a:xfrm>
            <a:off x="5727327" y="3044352"/>
            <a:ext cx="788454" cy="675048"/>
          </a:xfrm>
          <a:custGeom>
            <a:avLst/>
            <a:gdLst/>
            <a:ahLst/>
            <a:cxnLst/>
            <a:rect l="l" t="t" r="r" b="b"/>
            <a:pathLst>
              <a:path w="11633" h="11646" extrusionOk="0">
                <a:moveTo>
                  <a:pt x="4025" y="906"/>
                </a:moveTo>
                <a:cubicBezTo>
                  <a:pt x="4763" y="906"/>
                  <a:pt x="5358" y="1501"/>
                  <a:pt x="5358" y="2239"/>
                </a:cubicBezTo>
                <a:lnTo>
                  <a:pt x="5358" y="7573"/>
                </a:lnTo>
                <a:cubicBezTo>
                  <a:pt x="4977" y="7299"/>
                  <a:pt x="4525" y="7133"/>
                  <a:pt x="4025" y="7133"/>
                </a:cubicBezTo>
                <a:lnTo>
                  <a:pt x="917" y="7133"/>
                </a:lnTo>
                <a:lnTo>
                  <a:pt x="917" y="906"/>
                </a:lnTo>
                <a:close/>
                <a:moveTo>
                  <a:pt x="10704" y="906"/>
                </a:moveTo>
                <a:lnTo>
                  <a:pt x="10704" y="7144"/>
                </a:lnTo>
                <a:lnTo>
                  <a:pt x="7597" y="7144"/>
                </a:lnTo>
                <a:cubicBezTo>
                  <a:pt x="7108" y="7144"/>
                  <a:pt x="6644" y="7311"/>
                  <a:pt x="6275" y="7597"/>
                </a:cubicBezTo>
                <a:lnTo>
                  <a:pt x="6275" y="2251"/>
                </a:lnTo>
                <a:cubicBezTo>
                  <a:pt x="6275" y="1501"/>
                  <a:pt x="6870" y="906"/>
                  <a:pt x="7597" y="906"/>
                </a:cubicBezTo>
                <a:close/>
                <a:moveTo>
                  <a:pt x="4025" y="8049"/>
                </a:moveTo>
                <a:cubicBezTo>
                  <a:pt x="4763" y="8049"/>
                  <a:pt x="5358" y="8645"/>
                  <a:pt x="5358" y="9383"/>
                </a:cubicBezTo>
                <a:cubicBezTo>
                  <a:pt x="4989" y="9097"/>
                  <a:pt x="4537" y="8930"/>
                  <a:pt x="4025" y="8930"/>
                </a:cubicBezTo>
                <a:lnTo>
                  <a:pt x="917" y="8930"/>
                </a:lnTo>
                <a:lnTo>
                  <a:pt x="917" y="8049"/>
                </a:lnTo>
                <a:close/>
                <a:moveTo>
                  <a:pt x="10704" y="8049"/>
                </a:moveTo>
                <a:lnTo>
                  <a:pt x="10704" y="8930"/>
                </a:lnTo>
                <a:lnTo>
                  <a:pt x="7597" y="8930"/>
                </a:lnTo>
                <a:cubicBezTo>
                  <a:pt x="7108" y="8930"/>
                  <a:pt x="6644" y="9097"/>
                  <a:pt x="6275" y="9383"/>
                </a:cubicBezTo>
                <a:cubicBezTo>
                  <a:pt x="6287" y="8645"/>
                  <a:pt x="6870" y="8049"/>
                  <a:pt x="7597" y="8049"/>
                </a:cubicBezTo>
                <a:close/>
                <a:moveTo>
                  <a:pt x="453" y="1"/>
                </a:moveTo>
                <a:cubicBezTo>
                  <a:pt x="203" y="1"/>
                  <a:pt x="0" y="215"/>
                  <a:pt x="0" y="465"/>
                </a:cubicBezTo>
                <a:lnTo>
                  <a:pt x="0" y="9395"/>
                </a:lnTo>
                <a:cubicBezTo>
                  <a:pt x="0" y="9645"/>
                  <a:pt x="203" y="9859"/>
                  <a:pt x="453" y="9859"/>
                </a:cubicBezTo>
                <a:lnTo>
                  <a:pt x="4025" y="9859"/>
                </a:lnTo>
                <a:cubicBezTo>
                  <a:pt x="4751" y="9859"/>
                  <a:pt x="5346" y="10454"/>
                  <a:pt x="5346" y="11181"/>
                </a:cubicBezTo>
                <a:cubicBezTo>
                  <a:pt x="5346" y="11431"/>
                  <a:pt x="5561" y="11645"/>
                  <a:pt x="5811" y="11645"/>
                </a:cubicBezTo>
                <a:cubicBezTo>
                  <a:pt x="6061" y="11645"/>
                  <a:pt x="6275" y="11431"/>
                  <a:pt x="6275" y="11181"/>
                </a:cubicBezTo>
                <a:cubicBezTo>
                  <a:pt x="6275" y="10454"/>
                  <a:pt x="6870" y="9859"/>
                  <a:pt x="7597" y="9859"/>
                </a:cubicBezTo>
                <a:lnTo>
                  <a:pt x="11168" y="9859"/>
                </a:lnTo>
                <a:cubicBezTo>
                  <a:pt x="11418" y="9859"/>
                  <a:pt x="11633" y="9645"/>
                  <a:pt x="11633" y="9395"/>
                </a:cubicBezTo>
                <a:lnTo>
                  <a:pt x="11633" y="465"/>
                </a:lnTo>
                <a:cubicBezTo>
                  <a:pt x="11633" y="215"/>
                  <a:pt x="11430" y="1"/>
                  <a:pt x="11168" y="1"/>
                </a:cubicBezTo>
                <a:lnTo>
                  <a:pt x="7597" y="1"/>
                </a:lnTo>
                <a:cubicBezTo>
                  <a:pt x="6870" y="1"/>
                  <a:pt x="6227" y="346"/>
                  <a:pt x="5811" y="894"/>
                </a:cubicBezTo>
                <a:cubicBezTo>
                  <a:pt x="5394" y="358"/>
                  <a:pt x="4751" y="1"/>
                  <a:pt x="40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8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2563404" y="2401089"/>
            <a:ext cx="8498541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000" i="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60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716240" y="2569198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96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42" y="13075"/>
            <a:ext cx="10005391" cy="593731"/>
          </a:xfrm>
        </p:spPr>
        <p:txBody>
          <a:bodyPr/>
          <a:lstStyle/>
          <a:p>
            <a:r>
              <a:rPr lang="es-EC" sz="2800" dirty="0" smtClean="0"/>
              <a:t>RECOMENDACIONES</a:t>
            </a:r>
            <a:endParaRPr lang="es-EC" sz="2800" dirty="0"/>
          </a:p>
        </p:txBody>
      </p:sp>
      <p:grpSp>
        <p:nvGrpSpPr>
          <p:cNvPr id="6" name="Grupo 5"/>
          <p:cNvGrpSpPr/>
          <p:nvPr/>
        </p:nvGrpSpPr>
        <p:grpSpPr>
          <a:xfrm>
            <a:off x="1486583" y="2420471"/>
            <a:ext cx="1250577" cy="1331259"/>
            <a:chOff x="753035" y="2460812"/>
            <a:chExt cx="1250577" cy="1331259"/>
          </a:xfrm>
        </p:grpSpPr>
        <p:sp>
          <p:nvSpPr>
            <p:cNvPr id="4" name="Elipse 3"/>
            <p:cNvSpPr/>
            <p:nvPr/>
          </p:nvSpPr>
          <p:spPr>
            <a:xfrm>
              <a:off x="753035" y="2460812"/>
              <a:ext cx="1250577" cy="1331259"/>
            </a:xfrm>
            <a:prstGeom prst="ellipse">
              <a:avLst/>
            </a:prstGeom>
            <a:solidFill>
              <a:srgbClr val="A0B888"/>
            </a:solidFill>
            <a:ln>
              <a:solidFill>
                <a:srgbClr val="A0B8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" name="Google Shape;1029;p40"/>
            <p:cNvSpPr/>
            <p:nvPr/>
          </p:nvSpPr>
          <p:spPr>
            <a:xfrm>
              <a:off x="1050996" y="2725048"/>
              <a:ext cx="654656" cy="748996"/>
            </a:xfrm>
            <a:custGeom>
              <a:avLst/>
              <a:gdLst/>
              <a:ahLst/>
              <a:cxnLst/>
              <a:rect l="l" t="t" r="r" b="b"/>
              <a:pathLst>
                <a:path w="8966" h="11634" extrusionOk="0">
                  <a:moveTo>
                    <a:pt x="5823" y="930"/>
                  </a:moveTo>
                  <a:lnTo>
                    <a:pt x="5823" y="1811"/>
                  </a:lnTo>
                  <a:lnTo>
                    <a:pt x="3156" y="1811"/>
                  </a:lnTo>
                  <a:lnTo>
                    <a:pt x="3156" y="930"/>
                  </a:lnTo>
                  <a:close/>
                  <a:moveTo>
                    <a:pt x="6259" y="5177"/>
                  </a:moveTo>
                  <a:cubicBezTo>
                    <a:pt x="6145" y="5177"/>
                    <a:pt x="6034" y="5219"/>
                    <a:pt x="5954" y="5299"/>
                  </a:cubicBezTo>
                  <a:lnTo>
                    <a:pt x="3882" y="7371"/>
                  </a:lnTo>
                  <a:lnTo>
                    <a:pt x="3025" y="6514"/>
                  </a:lnTo>
                  <a:cubicBezTo>
                    <a:pt x="2935" y="6424"/>
                    <a:pt x="2819" y="6380"/>
                    <a:pt x="2703" y="6380"/>
                  </a:cubicBezTo>
                  <a:cubicBezTo>
                    <a:pt x="2587" y="6380"/>
                    <a:pt x="2471" y="6424"/>
                    <a:pt x="2382" y="6514"/>
                  </a:cubicBezTo>
                  <a:cubicBezTo>
                    <a:pt x="2203" y="6692"/>
                    <a:pt x="2203" y="6966"/>
                    <a:pt x="2382" y="7145"/>
                  </a:cubicBezTo>
                  <a:lnTo>
                    <a:pt x="3572" y="8335"/>
                  </a:lnTo>
                  <a:cubicBezTo>
                    <a:pt x="3662" y="8425"/>
                    <a:pt x="3778" y="8469"/>
                    <a:pt x="3894" y="8469"/>
                  </a:cubicBezTo>
                  <a:cubicBezTo>
                    <a:pt x="4010" y="8469"/>
                    <a:pt x="4126" y="8425"/>
                    <a:pt x="4215" y="8335"/>
                  </a:cubicBezTo>
                  <a:lnTo>
                    <a:pt x="6596" y="5954"/>
                  </a:lnTo>
                  <a:cubicBezTo>
                    <a:pt x="6775" y="5775"/>
                    <a:pt x="6775" y="5502"/>
                    <a:pt x="6596" y="5323"/>
                  </a:cubicBezTo>
                  <a:cubicBezTo>
                    <a:pt x="6504" y="5225"/>
                    <a:pt x="6380" y="5177"/>
                    <a:pt x="6259" y="5177"/>
                  </a:cubicBezTo>
                  <a:close/>
                  <a:moveTo>
                    <a:pt x="7847" y="1823"/>
                  </a:moveTo>
                  <a:cubicBezTo>
                    <a:pt x="7966" y="1823"/>
                    <a:pt x="8073" y="1918"/>
                    <a:pt x="8073" y="2037"/>
                  </a:cubicBezTo>
                  <a:lnTo>
                    <a:pt x="8073" y="10490"/>
                  </a:lnTo>
                  <a:lnTo>
                    <a:pt x="8049" y="10490"/>
                  </a:lnTo>
                  <a:cubicBezTo>
                    <a:pt x="8049" y="10621"/>
                    <a:pt x="7954" y="10717"/>
                    <a:pt x="7835" y="10717"/>
                  </a:cubicBezTo>
                  <a:lnTo>
                    <a:pt x="1143" y="10717"/>
                  </a:lnTo>
                  <a:cubicBezTo>
                    <a:pt x="1024" y="10717"/>
                    <a:pt x="929" y="10621"/>
                    <a:pt x="929" y="10490"/>
                  </a:cubicBezTo>
                  <a:lnTo>
                    <a:pt x="929" y="2037"/>
                  </a:lnTo>
                  <a:cubicBezTo>
                    <a:pt x="929" y="1918"/>
                    <a:pt x="1024" y="1823"/>
                    <a:pt x="1143" y="1823"/>
                  </a:cubicBezTo>
                  <a:lnTo>
                    <a:pt x="2251" y="1823"/>
                  </a:lnTo>
                  <a:lnTo>
                    <a:pt x="2251" y="2263"/>
                  </a:lnTo>
                  <a:cubicBezTo>
                    <a:pt x="2251" y="2513"/>
                    <a:pt x="2465" y="2727"/>
                    <a:pt x="2715" y="2727"/>
                  </a:cubicBezTo>
                  <a:lnTo>
                    <a:pt x="6287" y="2727"/>
                  </a:lnTo>
                  <a:cubicBezTo>
                    <a:pt x="6537" y="2727"/>
                    <a:pt x="6739" y="2525"/>
                    <a:pt x="6739" y="2263"/>
                  </a:cubicBezTo>
                  <a:lnTo>
                    <a:pt x="6739" y="1823"/>
                  </a:lnTo>
                  <a:close/>
                  <a:moveTo>
                    <a:pt x="2691" y="1"/>
                  </a:moveTo>
                  <a:cubicBezTo>
                    <a:pt x="2441" y="1"/>
                    <a:pt x="2239" y="215"/>
                    <a:pt x="2239" y="465"/>
                  </a:cubicBezTo>
                  <a:lnTo>
                    <a:pt x="2239" y="918"/>
                  </a:lnTo>
                  <a:lnTo>
                    <a:pt x="1132" y="918"/>
                  </a:lnTo>
                  <a:cubicBezTo>
                    <a:pt x="512" y="918"/>
                    <a:pt x="0" y="1418"/>
                    <a:pt x="0" y="2049"/>
                  </a:cubicBezTo>
                  <a:lnTo>
                    <a:pt x="0" y="10502"/>
                  </a:lnTo>
                  <a:cubicBezTo>
                    <a:pt x="0" y="11121"/>
                    <a:pt x="512" y="11633"/>
                    <a:pt x="1132" y="11633"/>
                  </a:cubicBezTo>
                  <a:lnTo>
                    <a:pt x="7823" y="11633"/>
                  </a:lnTo>
                  <a:cubicBezTo>
                    <a:pt x="8442" y="11633"/>
                    <a:pt x="8942" y="11121"/>
                    <a:pt x="8942" y="10502"/>
                  </a:cubicBezTo>
                  <a:lnTo>
                    <a:pt x="8942" y="2049"/>
                  </a:lnTo>
                  <a:cubicBezTo>
                    <a:pt x="8966" y="1418"/>
                    <a:pt x="8454" y="918"/>
                    <a:pt x="7835" y="918"/>
                  </a:cubicBezTo>
                  <a:lnTo>
                    <a:pt x="6727" y="918"/>
                  </a:lnTo>
                  <a:lnTo>
                    <a:pt x="6727" y="465"/>
                  </a:lnTo>
                  <a:cubicBezTo>
                    <a:pt x="6727" y="215"/>
                    <a:pt x="6525" y="1"/>
                    <a:pt x="6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035121" y="2797595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recomienda:</a:t>
            </a:r>
            <a:endParaRPr lang="es-EC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97389" y="1204608"/>
            <a:ext cx="5262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Asignar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orden de colocación en el gel de electroforesis se establezca una aleatorización, de manera que no se cargue todos los individuos de una sola población en un solo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gel.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97389" y="3030780"/>
            <a:ext cx="526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análisis con enfoques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multigeneracionales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para describir la estructura poblacional actual y el flujo de genes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reciente.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97389" y="4674083"/>
            <a:ext cx="526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ensayos para determinar la distancia a la que el polen y semillas puede propagarse por el viento en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235" y="31798"/>
            <a:ext cx="10005391" cy="593731"/>
          </a:xfrm>
        </p:spPr>
        <p:txBody>
          <a:bodyPr/>
          <a:lstStyle/>
          <a:p>
            <a:r>
              <a:rPr lang="es-EC" sz="2800" dirty="0" smtClean="0"/>
              <a:t>RECOMENDACIONES</a:t>
            </a:r>
            <a:endParaRPr lang="es-EC" sz="2800" dirty="0"/>
          </a:p>
        </p:txBody>
      </p:sp>
      <p:grpSp>
        <p:nvGrpSpPr>
          <p:cNvPr id="6" name="Grupo 5"/>
          <p:cNvGrpSpPr/>
          <p:nvPr/>
        </p:nvGrpSpPr>
        <p:grpSpPr>
          <a:xfrm>
            <a:off x="1486583" y="2420471"/>
            <a:ext cx="1250577" cy="1331259"/>
            <a:chOff x="753035" y="2460812"/>
            <a:chExt cx="1250577" cy="1331259"/>
          </a:xfrm>
        </p:grpSpPr>
        <p:sp>
          <p:nvSpPr>
            <p:cNvPr id="4" name="Elipse 3"/>
            <p:cNvSpPr/>
            <p:nvPr/>
          </p:nvSpPr>
          <p:spPr>
            <a:xfrm>
              <a:off x="753035" y="2460812"/>
              <a:ext cx="1250577" cy="1331259"/>
            </a:xfrm>
            <a:prstGeom prst="ellipse">
              <a:avLst/>
            </a:prstGeom>
            <a:solidFill>
              <a:srgbClr val="A0B888"/>
            </a:solidFill>
            <a:ln>
              <a:solidFill>
                <a:srgbClr val="A0B8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" name="Google Shape;1029;p40"/>
            <p:cNvSpPr/>
            <p:nvPr/>
          </p:nvSpPr>
          <p:spPr>
            <a:xfrm>
              <a:off x="1050996" y="2725048"/>
              <a:ext cx="654656" cy="748996"/>
            </a:xfrm>
            <a:custGeom>
              <a:avLst/>
              <a:gdLst/>
              <a:ahLst/>
              <a:cxnLst/>
              <a:rect l="l" t="t" r="r" b="b"/>
              <a:pathLst>
                <a:path w="8966" h="11634" extrusionOk="0">
                  <a:moveTo>
                    <a:pt x="5823" y="930"/>
                  </a:moveTo>
                  <a:lnTo>
                    <a:pt x="5823" y="1811"/>
                  </a:lnTo>
                  <a:lnTo>
                    <a:pt x="3156" y="1811"/>
                  </a:lnTo>
                  <a:lnTo>
                    <a:pt x="3156" y="930"/>
                  </a:lnTo>
                  <a:close/>
                  <a:moveTo>
                    <a:pt x="6259" y="5177"/>
                  </a:moveTo>
                  <a:cubicBezTo>
                    <a:pt x="6145" y="5177"/>
                    <a:pt x="6034" y="5219"/>
                    <a:pt x="5954" y="5299"/>
                  </a:cubicBezTo>
                  <a:lnTo>
                    <a:pt x="3882" y="7371"/>
                  </a:lnTo>
                  <a:lnTo>
                    <a:pt x="3025" y="6514"/>
                  </a:lnTo>
                  <a:cubicBezTo>
                    <a:pt x="2935" y="6424"/>
                    <a:pt x="2819" y="6380"/>
                    <a:pt x="2703" y="6380"/>
                  </a:cubicBezTo>
                  <a:cubicBezTo>
                    <a:pt x="2587" y="6380"/>
                    <a:pt x="2471" y="6424"/>
                    <a:pt x="2382" y="6514"/>
                  </a:cubicBezTo>
                  <a:cubicBezTo>
                    <a:pt x="2203" y="6692"/>
                    <a:pt x="2203" y="6966"/>
                    <a:pt x="2382" y="7145"/>
                  </a:cubicBezTo>
                  <a:lnTo>
                    <a:pt x="3572" y="8335"/>
                  </a:lnTo>
                  <a:cubicBezTo>
                    <a:pt x="3662" y="8425"/>
                    <a:pt x="3778" y="8469"/>
                    <a:pt x="3894" y="8469"/>
                  </a:cubicBezTo>
                  <a:cubicBezTo>
                    <a:pt x="4010" y="8469"/>
                    <a:pt x="4126" y="8425"/>
                    <a:pt x="4215" y="8335"/>
                  </a:cubicBezTo>
                  <a:lnTo>
                    <a:pt x="6596" y="5954"/>
                  </a:lnTo>
                  <a:cubicBezTo>
                    <a:pt x="6775" y="5775"/>
                    <a:pt x="6775" y="5502"/>
                    <a:pt x="6596" y="5323"/>
                  </a:cubicBezTo>
                  <a:cubicBezTo>
                    <a:pt x="6504" y="5225"/>
                    <a:pt x="6380" y="5177"/>
                    <a:pt x="6259" y="5177"/>
                  </a:cubicBezTo>
                  <a:close/>
                  <a:moveTo>
                    <a:pt x="7847" y="1823"/>
                  </a:moveTo>
                  <a:cubicBezTo>
                    <a:pt x="7966" y="1823"/>
                    <a:pt x="8073" y="1918"/>
                    <a:pt x="8073" y="2037"/>
                  </a:cubicBezTo>
                  <a:lnTo>
                    <a:pt x="8073" y="10490"/>
                  </a:lnTo>
                  <a:lnTo>
                    <a:pt x="8049" y="10490"/>
                  </a:lnTo>
                  <a:cubicBezTo>
                    <a:pt x="8049" y="10621"/>
                    <a:pt x="7954" y="10717"/>
                    <a:pt x="7835" y="10717"/>
                  </a:cubicBezTo>
                  <a:lnTo>
                    <a:pt x="1143" y="10717"/>
                  </a:lnTo>
                  <a:cubicBezTo>
                    <a:pt x="1024" y="10717"/>
                    <a:pt x="929" y="10621"/>
                    <a:pt x="929" y="10490"/>
                  </a:cubicBezTo>
                  <a:lnTo>
                    <a:pt x="929" y="2037"/>
                  </a:lnTo>
                  <a:cubicBezTo>
                    <a:pt x="929" y="1918"/>
                    <a:pt x="1024" y="1823"/>
                    <a:pt x="1143" y="1823"/>
                  </a:cubicBezTo>
                  <a:lnTo>
                    <a:pt x="2251" y="1823"/>
                  </a:lnTo>
                  <a:lnTo>
                    <a:pt x="2251" y="2263"/>
                  </a:lnTo>
                  <a:cubicBezTo>
                    <a:pt x="2251" y="2513"/>
                    <a:pt x="2465" y="2727"/>
                    <a:pt x="2715" y="2727"/>
                  </a:cubicBezTo>
                  <a:lnTo>
                    <a:pt x="6287" y="2727"/>
                  </a:lnTo>
                  <a:cubicBezTo>
                    <a:pt x="6537" y="2727"/>
                    <a:pt x="6739" y="2525"/>
                    <a:pt x="6739" y="2263"/>
                  </a:cubicBezTo>
                  <a:lnTo>
                    <a:pt x="6739" y="1823"/>
                  </a:lnTo>
                  <a:close/>
                  <a:moveTo>
                    <a:pt x="2691" y="1"/>
                  </a:moveTo>
                  <a:cubicBezTo>
                    <a:pt x="2441" y="1"/>
                    <a:pt x="2239" y="215"/>
                    <a:pt x="2239" y="465"/>
                  </a:cubicBezTo>
                  <a:lnTo>
                    <a:pt x="2239" y="918"/>
                  </a:lnTo>
                  <a:lnTo>
                    <a:pt x="1132" y="918"/>
                  </a:lnTo>
                  <a:cubicBezTo>
                    <a:pt x="512" y="918"/>
                    <a:pt x="0" y="1418"/>
                    <a:pt x="0" y="2049"/>
                  </a:cubicBezTo>
                  <a:lnTo>
                    <a:pt x="0" y="10502"/>
                  </a:lnTo>
                  <a:cubicBezTo>
                    <a:pt x="0" y="11121"/>
                    <a:pt x="512" y="11633"/>
                    <a:pt x="1132" y="11633"/>
                  </a:cubicBezTo>
                  <a:lnTo>
                    <a:pt x="7823" y="11633"/>
                  </a:lnTo>
                  <a:cubicBezTo>
                    <a:pt x="8442" y="11633"/>
                    <a:pt x="8942" y="11121"/>
                    <a:pt x="8942" y="10502"/>
                  </a:cubicBezTo>
                  <a:lnTo>
                    <a:pt x="8942" y="2049"/>
                  </a:lnTo>
                  <a:cubicBezTo>
                    <a:pt x="8966" y="1418"/>
                    <a:pt x="8454" y="918"/>
                    <a:pt x="7835" y="918"/>
                  </a:cubicBezTo>
                  <a:lnTo>
                    <a:pt x="6727" y="918"/>
                  </a:lnTo>
                  <a:lnTo>
                    <a:pt x="6727" y="465"/>
                  </a:lnTo>
                  <a:cubicBezTo>
                    <a:pt x="6727" y="215"/>
                    <a:pt x="6525" y="1"/>
                    <a:pt x="6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035121" y="2797595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recomienda:</a:t>
            </a:r>
            <a:endParaRPr lang="es-EC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97389" y="1149471"/>
            <a:ext cx="526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Explorar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nuevas metodologías para establecer los hitos morfológicos en hojas de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97389" y="2591743"/>
            <a:ext cx="526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Extender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estudio de variación de la forma a otros órganos que sean menos plásticos que las hojas de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para conocer si se correlacionan con análisis genéticos.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97389" y="4364802"/>
            <a:ext cx="526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Aprovechar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nuevas actualizaciones recientes de la metodología AMOVA que incluye análisis para poliploides y poblaciones con múltiples jerarquías.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56" y="0"/>
            <a:ext cx="10972800" cy="603565"/>
          </a:xfrm>
        </p:spPr>
        <p:txBody>
          <a:bodyPr/>
          <a:lstStyle/>
          <a:p>
            <a:r>
              <a:rPr lang="es-EC" sz="2800" dirty="0"/>
              <a:t>INTRODUCCIÓN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544142" y="5874414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Boza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., 2019,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2020) (K. </a:t>
            </a:r>
            <a:r>
              <a:rPr lang="es-EC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Romoleroux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1996)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-1401357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2656" y="104679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 </a:t>
            </a:r>
            <a:r>
              <a:rPr lang="es-EC" sz="2400" b="1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00658" y="990783"/>
            <a:ext cx="3263813" cy="4838520"/>
          </a:xfrm>
          <a:prstGeom prst="rect">
            <a:avLst/>
          </a:prstGeom>
          <a:solidFill>
            <a:srgbClr val="C8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/>
          <p:cNvSpPr txBox="1"/>
          <p:nvPr/>
        </p:nvSpPr>
        <p:spPr>
          <a:xfrm>
            <a:off x="718454" y="1826395"/>
            <a:ext cx="3724929" cy="40011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Rosaceae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8454" y="3139501"/>
            <a:ext cx="3724929" cy="40011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Subfamilia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Rosoideae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8454" y="4452608"/>
            <a:ext cx="3724929" cy="40011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</a:t>
            </a:r>
            <a:r>
              <a:rPr lang="es-EC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s-EC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Sanguisorbeae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9" b="71574" l="35938" r="63177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11961" r="36250" b="26667"/>
          <a:stretch/>
        </p:blipFill>
        <p:spPr>
          <a:xfrm>
            <a:off x="4571170" y="1489085"/>
            <a:ext cx="852404" cy="10030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52" b="64352" l="68698" r="86667">
                        <a14:backgroundMark x1="74583" y1="47130" x2="74583" y2="47130"/>
                        <a14:backgroundMark x1="76563" y1="44167" x2="76563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8" t="18431" r="13419" b="33529"/>
          <a:stretch/>
        </p:blipFill>
        <p:spPr>
          <a:xfrm>
            <a:off x="4531277" y="4037186"/>
            <a:ext cx="948357" cy="1290819"/>
          </a:xfrm>
          <a:prstGeom prst="rect">
            <a:avLst/>
          </a:prstGeom>
        </p:spPr>
      </p:pic>
      <p:pic>
        <p:nvPicPr>
          <p:cNvPr id="15362" name="Picture 2" descr="Bosque de Polylepis: Reserva Ecológica El Ángel - Clave Turismo Ecuad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85" y="1040861"/>
            <a:ext cx="2129042" cy="1419361"/>
          </a:xfrm>
          <a:prstGeom prst="rect">
            <a:avLst/>
          </a:prstGeom>
          <a:noFill/>
          <a:ln w="38100">
            <a:solidFill>
              <a:srgbClr val="A0B9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l bosque de Polylepis, en riesgo por deforestación | El Comerci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4" b="545"/>
          <a:stretch/>
        </p:blipFill>
        <p:spPr bwMode="auto">
          <a:xfrm>
            <a:off x="9256826" y="1024269"/>
            <a:ext cx="2217259" cy="1435953"/>
          </a:xfrm>
          <a:prstGeom prst="rect">
            <a:avLst/>
          </a:prstGeom>
          <a:noFill/>
          <a:ln w="28575">
            <a:solidFill>
              <a:srgbClr val="A0B9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556" b="87685" l="12552" r="31094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44902" r="67905" b="12941"/>
          <a:stretch/>
        </p:blipFill>
        <p:spPr>
          <a:xfrm>
            <a:off x="4662007" y="2890102"/>
            <a:ext cx="683839" cy="81680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5751063" y="2911673"/>
            <a:ext cx="5733010" cy="2883739"/>
            <a:chOff x="5751063" y="2602392"/>
            <a:chExt cx="5733010" cy="2883739"/>
          </a:xfrm>
        </p:grpSpPr>
        <p:sp>
          <p:nvSpPr>
            <p:cNvPr id="5" name="CuadroTexto 4"/>
            <p:cNvSpPr txBox="1"/>
            <p:nvPr/>
          </p:nvSpPr>
          <p:spPr>
            <a:xfrm>
              <a:off x="5751063" y="3716604"/>
              <a:ext cx="1320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especies </a:t>
              </a:r>
            </a:p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Ecuador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brir llave 14"/>
            <p:cNvSpPr/>
            <p:nvPr/>
          </p:nvSpPr>
          <p:spPr>
            <a:xfrm>
              <a:off x="6944012" y="2602392"/>
              <a:ext cx="739762" cy="2883739"/>
            </a:xfrm>
            <a:prstGeom prst="leftBrace">
              <a:avLst/>
            </a:prstGeom>
            <a:ln w="76200">
              <a:solidFill>
                <a:srgbClr val="A0B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438644" y="2618129"/>
              <a:ext cx="259829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P. </a:t>
              </a:r>
              <a:r>
                <a:rPr lang="es-EC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microphylla</a:t>
              </a: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reticulata</a:t>
              </a: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s-EC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eberbaueri</a:t>
              </a:r>
              <a:endParaRPr lang="es-EC" sz="16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incana</a:t>
              </a: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pauta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P. </a:t>
              </a:r>
              <a:r>
                <a:rPr lang="es-EC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ochreata</a:t>
              </a:r>
              <a:endParaRPr lang="es-EC" sz="16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i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lanuginosa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humboldtii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loxensis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longipilosa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</a:t>
              </a:r>
              <a:r>
                <a:rPr lang="es-EC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n</a:t>
              </a:r>
              <a:r>
                <a: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C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racemosa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225194" y="4008991"/>
              <a:ext cx="1258877" cy="369332"/>
            </a:xfrm>
            <a:prstGeom prst="rect">
              <a:avLst/>
            </a:prstGeom>
            <a:solidFill>
              <a:srgbClr val="A0B88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endémica</a:t>
              </a:r>
              <a:endParaRPr lang="es-EC" dirty="0"/>
            </a:p>
          </p:txBody>
        </p:sp>
        <p:sp>
          <p:nvSpPr>
            <p:cNvPr id="17" name="Flecha izquierda 16"/>
            <p:cNvSpPr/>
            <p:nvPr/>
          </p:nvSpPr>
          <p:spPr>
            <a:xfrm>
              <a:off x="9375370" y="4154899"/>
              <a:ext cx="661567" cy="188483"/>
            </a:xfrm>
            <a:prstGeom prst="lef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0190645" y="5064553"/>
              <a:ext cx="1293428" cy="369332"/>
            </a:xfrm>
            <a:prstGeom prst="rect">
              <a:avLst/>
            </a:prstGeom>
            <a:solidFill>
              <a:srgbClr val="A0B888"/>
            </a:solidFill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introducida</a:t>
              </a:r>
              <a:endParaRPr lang="es-EC" dirty="0"/>
            </a:p>
          </p:txBody>
        </p:sp>
        <p:sp>
          <p:nvSpPr>
            <p:cNvPr id="21" name="Flecha izquierda 20"/>
            <p:cNvSpPr/>
            <p:nvPr/>
          </p:nvSpPr>
          <p:spPr>
            <a:xfrm>
              <a:off x="9400373" y="5154978"/>
              <a:ext cx="661567" cy="188483"/>
            </a:xfrm>
            <a:prstGeom prst="lef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10190644" y="4865012"/>
            <a:ext cx="1293428" cy="369332"/>
          </a:xfrm>
          <a:prstGeom prst="rect">
            <a:avLst/>
          </a:prstGeom>
          <a:solidFill>
            <a:srgbClr val="A0B8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nuevas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456226" y="55562"/>
            <a:ext cx="10972800" cy="59584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b="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b="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-1401357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347535" y="1627629"/>
            <a:ext cx="4270012" cy="4602463"/>
            <a:chOff x="1964059" y="1945623"/>
            <a:chExt cx="4270012" cy="460246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8934B26-25E7-4006-BCA6-9994B5A5A7B9}"/>
                </a:ext>
              </a:extLst>
            </p:cNvPr>
            <p:cNvSpPr txBox="1"/>
            <p:nvPr/>
          </p:nvSpPr>
          <p:spPr>
            <a:xfrm>
              <a:off x="2782107" y="1945623"/>
              <a:ext cx="263400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Claudia Segovia </a:t>
              </a:r>
              <a:r>
                <a:rPr lang="es-EC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</a:t>
              </a:r>
              <a:r>
                <a:rPr lang="es-EC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D</a:t>
              </a:r>
              <a:r>
                <a:rPr lang="es-EC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es-EC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Directora de tesis</a:t>
              </a:r>
            </a:p>
            <a:p>
              <a:pPr algn="ctr"/>
              <a:r>
                <a:rPr lang="es-EC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Área de biodiversidad y conservación</a:t>
              </a:r>
              <a:endParaRPr lang="es-EC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84A929F-70AC-417E-9619-541B1A1D5F8B}"/>
                </a:ext>
              </a:extLst>
            </p:cNvPr>
            <p:cNvSpPr txBox="1"/>
            <p:nvPr/>
          </p:nvSpPr>
          <p:spPr>
            <a:xfrm>
              <a:off x="2103188" y="5347757"/>
              <a:ext cx="39917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Ing. Gabriela Miño</a:t>
              </a:r>
              <a:endPara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Técnica </a:t>
              </a:r>
              <a:r>
                <a:rPr lang="es-EC" b="1" dirty="0">
                  <a:latin typeface="Arial" panose="020B0604020202020204" pitchFamily="34" charset="0"/>
                  <a:cs typeface="Arial" panose="020B0604020202020204" pitchFamily="34" charset="0"/>
                </a:rPr>
                <a:t>del laboratorio de Biotecnología Vegetal-ESPE</a:t>
              </a:r>
            </a:p>
            <a:p>
              <a:pPr algn="ctr"/>
              <a:endParaRPr lang="es-EC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C7F3BC-9FAD-485D-83F7-AB120E9E0D62}"/>
                </a:ext>
              </a:extLst>
            </p:cNvPr>
            <p:cNvSpPr txBox="1"/>
            <p:nvPr/>
          </p:nvSpPr>
          <p:spPr>
            <a:xfrm>
              <a:off x="1964059" y="4219949"/>
              <a:ext cx="427001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Mónica </a:t>
              </a:r>
              <a:r>
                <a:rPr lang="es-EC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Jadán</a:t>
              </a:r>
              <a:r>
                <a:rPr lang="es-EC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s-ES" smtClean="0">
                  <a:latin typeface="Arial" panose="020B0604020202020204" pitchFamily="34" charset="0"/>
                  <a:cs typeface="Arial" panose="020B0604020202020204" pitchFamily="34" charset="0"/>
                </a:rPr>
                <a:t>. D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Directora del laboratorio de Cultivo de Tejidos Vegetales- ESPE</a:t>
              </a:r>
              <a:endParaRPr lang="es-EC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endParaRPr lang="es-EC" dirty="0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228AC45-9529-447D-B7FA-B63EEE4E5A4D}"/>
                </a:ext>
              </a:extLst>
            </p:cNvPr>
            <p:cNvSpPr txBox="1"/>
            <p:nvPr/>
          </p:nvSpPr>
          <p:spPr>
            <a:xfrm>
              <a:off x="2394919" y="3278219"/>
              <a:ext cx="340829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Karina Proaño </a:t>
              </a:r>
              <a:r>
                <a:rPr lang="es-E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D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Directora del laboratorio de Biotecnología Vegetal-ESPE</a:t>
              </a:r>
              <a:endParaRPr lang="es-EC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65538" y="831357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GRACIAS:</a:t>
            </a:r>
            <a:endParaRPr lang="es-EC" sz="4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055008" y="1595565"/>
            <a:ext cx="4921823" cy="4034363"/>
            <a:chOff x="6781149" y="1651562"/>
            <a:chExt cx="4921823" cy="403436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48722F2-0153-4C14-B2A5-B1FC5783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728" y="4486757"/>
              <a:ext cx="1183250" cy="1199168"/>
            </a:xfrm>
            <a:prstGeom prst="rect">
              <a:avLst/>
            </a:prstGeom>
          </p:spPr>
        </p:pic>
        <p:pic>
          <p:nvPicPr>
            <p:cNvPr id="3074" name="Picture 2" descr="Puede ser una imagen de texto que dice &quot;NOS RENOVAMOS! BIOCEMP BIOCEMP Biotecnología Celular Molecular de Plantas SÍGUENOS EN NUESTRAS REDES SOCIALES f Grupo de investigación en Biotecnología Vegetal BIOCEMP @biocemp El grupo de Biotecnología Celular Molecular de Plantas estará compartiendo información científica de interés además de Webinars, talleres entre otras sorpresas más! NO SE LO PIERDAN&quot;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1335" r="6391" b="62900"/>
            <a:stretch/>
          </p:blipFill>
          <p:spPr bwMode="auto">
            <a:xfrm>
              <a:off x="6781149" y="1741497"/>
              <a:ext cx="2277346" cy="945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esultado de imagen para logo fona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085" y="3193400"/>
              <a:ext cx="2243887" cy="1007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para logo EPMAMP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10"/>
            <a:stretch/>
          </p:blipFill>
          <p:spPr bwMode="auto">
            <a:xfrm>
              <a:off x="6947408" y="2899433"/>
              <a:ext cx="1920550" cy="112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Liz CC\Documents\USFQ\logo grupo.jpg"/>
            <p:cNvPicPr>
              <a:picLocks noChangeAspect="1" noChangeArrowheads="1"/>
            </p:cNvPicPr>
            <p:nvPr/>
          </p:nvPicPr>
          <p:blipFill>
            <a:blip r:embed="rId6" cstate="print"/>
            <a:srcRect l="8718" t="15498" r="12824" b="32196"/>
            <a:stretch>
              <a:fillRect/>
            </a:stretch>
          </p:blipFill>
          <p:spPr bwMode="auto">
            <a:xfrm>
              <a:off x="9459085" y="1651562"/>
              <a:ext cx="1975329" cy="9455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718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009" y="0"/>
            <a:ext cx="10005391" cy="593731"/>
          </a:xfrm>
        </p:spPr>
        <p:txBody>
          <a:bodyPr/>
          <a:lstStyle/>
          <a:p>
            <a:r>
              <a:rPr lang="es-EC" sz="2800" dirty="0"/>
              <a:t>INTRODUCCIÓN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7356" y="73846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 de estudio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56620" y="722803"/>
            <a:ext cx="31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r>
              <a:rPr lang="es-EC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incana</a:t>
            </a:r>
            <a:r>
              <a:rPr lang="es-EC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Kunth</a:t>
            </a:r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26846" y="729988"/>
            <a:ext cx="413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r>
              <a:rPr lang="es-EC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es-EC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Ruiz &amp; </a:t>
            </a:r>
            <a:r>
              <a:rPr lang="es-EC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es-EC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"/>
          <a:stretch/>
        </p:blipFill>
        <p:spPr bwMode="auto">
          <a:xfrm>
            <a:off x="5981889" y="1261947"/>
            <a:ext cx="3396998" cy="4139100"/>
          </a:xfrm>
          <a:prstGeom prst="rect">
            <a:avLst/>
          </a:prstGeom>
          <a:ln>
            <a:solidFill>
              <a:srgbClr val="A0B98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1" y="1251985"/>
            <a:ext cx="2896161" cy="4118810"/>
          </a:xfrm>
          <a:prstGeom prst="rect">
            <a:avLst/>
          </a:prstGeom>
          <a:ln>
            <a:solidFill>
              <a:srgbClr val="A0B989"/>
            </a:solidFill>
          </a:ln>
        </p:spPr>
      </p:pic>
      <p:sp>
        <p:nvSpPr>
          <p:cNvPr id="12" name="Cuadro de texto 53"/>
          <p:cNvSpPr txBox="1"/>
          <p:nvPr/>
        </p:nvSpPr>
        <p:spPr>
          <a:xfrm>
            <a:off x="213534" y="5913674"/>
            <a:ext cx="4049182" cy="50522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sz="1200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(Simpson, </a:t>
            </a:r>
            <a:r>
              <a:rPr lang="es-E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1979</a:t>
            </a:r>
            <a:r>
              <a:rPr lang="es-ES" sz="1200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s-EC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912875" y="4381166"/>
            <a:ext cx="1492623" cy="1116106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2n=</a:t>
            </a:r>
          </a:p>
          <a:p>
            <a:pPr algn="ctr"/>
            <a:r>
              <a:rPr lang="es-EC" sz="2000" b="1" dirty="0" smtClean="0"/>
              <a:t>38 - 42</a:t>
            </a:r>
            <a:endParaRPr lang="es-EC" sz="2000" b="1" dirty="0"/>
          </a:p>
        </p:txBody>
      </p:sp>
      <p:sp>
        <p:nvSpPr>
          <p:cNvPr id="14" name="Elipse 13"/>
          <p:cNvSpPr/>
          <p:nvPr/>
        </p:nvSpPr>
        <p:spPr>
          <a:xfrm>
            <a:off x="9982172" y="4381166"/>
            <a:ext cx="1492623" cy="1116106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2n=</a:t>
            </a:r>
          </a:p>
          <a:p>
            <a:pPr algn="ctr"/>
            <a:r>
              <a:rPr lang="es-EC" sz="2000" b="1" dirty="0" smtClean="0"/>
              <a:t>72 - 82</a:t>
            </a:r>
            <a:endParaRPr lang="es-EC" sz="2000" b="1" dirty="0"/>
          </a:p>
        </p:txBody>
      </p:sp>
      <p:sp>
        <p:nvSpPr>
          <p:cNvPr id="15" name="Rectángulo 14"/>
          <p:cNvSpPr/>
          <p:nvPr/>
        </p:nvSpPr>
        <p:spPr>
          <a:xfrm>
            <a:off x="9789917" y="3205172"/>
            <a:ext cx="1634805" cy="9400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Raquis de las hojas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villosos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871629" y="3220012"/>
            <a:ext cx="1575116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Envés con </a:t>
            </a:r>
            <a:r>
              <a:rPr lang="es-EC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tricomas</a:t>
            </a:r>
            <a:r>
              <a:rPr lang="es-EC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cortos </a:t>
            </a:r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exudado resinoso</a:t>
            </a:r>
          </a:p>
        </p:txBody>
      </p:sp>
      <p:pic>
        <p:nvPicPr>
          <p:cNvPr id="18" name="Imagen 17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17" y="1289171"/>
            <a:ext cx="1686513" cy="1748437"/>
          </a:xfrm>
          <a:prstGeom prst="rect">
            <a:avLst/>
          </a:prstGeom>
          <a:ln>
            <a:solidFill>
              <a:srgbClr val="A0B989"/>
            </a:solidFill>
          </a:ln>
        </p:spPr>
      </p:pic>
      <p:pic>
        <p:nvPicPr>
          <p:cNvPr id="19" name="Imagen 18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32" y="1261947"/>
            <a:ext cx="1205033" cy="1775661"/>
          </a:xfrm>
          <a:prstGeom prst="rect">
            <a:avLst/>
          </a:prstGeom>
          <a:ln>
            <a:solidFill>
              <a:srgbClr val="A0B989"/>
            </a:solidFill>
          </a:ln>
        </p:spPr>
      </p:pic>
      <p:sp>
        <p:nvSpPr>
          <p:cNvPr id="20" name="Rectángulo 19"/>
          <p:cNvSpPr/>
          <p:nvPr/>
        </p:nvSpPr>
        <p:spPr>
          <a:xfrm>
            <a:off x="1109829" y="5467306"/>
            <a:ext cx="2147184" cy="408320"/>
          </a:xfrm>
          <a:prstGeom prst="rect">
            <a:avLst/>
          </a:prstGeom>
          <a:solidFill>
            <a:srgbClr val="A2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N</a:t>
            </a:r>
            <a:r>
              <a:rPr lang="es-EC" sz="2000" dirty="0" smtClean="0">
                <a:solidFill>
                  <a:schemeClr val="tx1"/>
                </a:solidFill>
              </a:rPr>
              <a:t>ativa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464934" y="5497273"/>
            <a:ext cx="2430907" cy="408320"/>
          </a:xfrm>
          <a:prstGeom prst="rect">
            <a:avLst/>
          </a:prstGeom>
          <a:solidFill>
            <a:srgbClr val="A2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Introducida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9" y="27089"/>
            <a:ext cx="10972800" cy="575680"/>
          </a:xfrm>
        </p:spPr>
        <p:txBody>
          <a:bodyPr/>
          <a:lstStyle/>
          <a:p>
            <a:r>
              <a:rPr lang="es-EC" sz="2800" dirty="0"/>
              <a:t>INTRODUCCIÓN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-1401357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48" r="9619" b="18958"/>
          <a:stretch/>
        </p:blipFill>
        <p:spPr>
          <a:xfrm>
            <a:off x="10393154" y="3480594"/>
            <a:ext cx="113691" cy="1681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7640" y="116896"/>
            <a:ext cx="644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Conservación del páramo y </a:t>
            </a:r>
            <a:r>
              <a:rPr lang="es-EC" sz="2400" b="1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Polylepis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726595" y="926206"/>
            <a:ext cx="2853484" cy="1116106"/>
            <a:chOff x="1023271" y="925483"/>
            <a:chExt cx="2853484" cy="1116106"/>
          </a:xfrm>
        </p:grpSpPr>
        <p:sp>
          <p:nvSpPr>
            <p:cNvPr id="25" name="Elipse 24"/>
            <p:cNvSpPr/>
            <p:nvPr/>
          </p:nvSpPr>
          <p:spPr>
            <a:xfrm>
              <a:off x="1023271" y="925483"/>
              <a:ext cx="1354740" cy="1116106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40%</a:t>
              </a:r>
              <a:endParaRPr lang="es-EC" sz="2000" b="1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590418" y="1009082"/>
              <a:ext cx="1286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páramo en áreas protegidas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698126" y="949077"/>
            <a:ext cx="2964188" cy="1116106"/>
            <a:chOff x="4841367" y="949077"/>
            <a:chExt cx="2964188" cy="1116106"/>
          </a:xfrm>
        </p:grpSpPr>
        <p:sp>
          <p:nvSpPr>
            <p:cNvPr id="29" name="Elipse 28"/>
            <p:cNvSpPr/>
            <p:nvPr/>
          </p:nvSpPr>
          <p:spPr>
            <a:xfrm>
              <a:off x="4841367" y="949077"/>
              <a:ext cx="1245474" cy="1116106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80%</a:t>
              </a:r>
              <a:endParaRPr lang="es-EC" sz="2000" b="1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6340111" y="1117158"/>
              <a:ext cx="14654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plantas en amenaza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8718646" y="876213"/>
            <a:ext cx="2885193" cy="1116106"/>
            <a:chOff x="8441586" y="875474"/>
            <a:chExt cx="2885193" cy="1116106"/>
          </a:xfrm>
        </p:grpSpPr>
        <p:sp>
          <p:nvSpPr>
            <p:cNvPr id="32" name="Elipse 31"/>
            <p:cNvSpPr/>
            <p:nvPr/>
          </p:nvSpPr>
          <p:spPr>
            <a:xfrm>
              <a:off x="8441586" y="875474"/>
              <a:ext cx="1245623" cy="1116106"/>
            </a:xfrm>
            <a:prstGeom prst="ellipse">
              <a:avLst/>
            </a:prstGeom>
            <a:solidFill>
              <a:srgbClr val="A0B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95%</a:t>
              </a:r>
              <a:endParaRPr lang="es-EC" sz="2000" b="1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0026916" y="1044273"/>
              <a:ext cx="12998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Bosques de </a:t>
              </a:r>
              <a:r>
                <a:rPr lang="es-EC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Polylepis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destruidos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87521" y="2479682"/>
            <a:ext cx="10804683" cy="1840160"/>
            <a:chOff x="721501" y="4322749"/>
            <a:chExt cx="10757646" cy="1764184"/>
          </a:xfrm>
        </p:grpSpPr>
        <p:sp>
          <p:nvSpPr>
            <p:cNvPr id="9" name="Rectángulo 8"/>
            <p:cNvSpPr/>
            <p:nvPr/>
          </p:nvSpPr>
          <p:spPr>
            <a:xfrm>
              <a:off x="721501" y="4322749"/>
              <a:ext cx="10757646" cy="1764184"/>
            </a:xfrm>
            <a:prstGeom prst="rect">
              <a:avLst/>
            </a:prstGeom>
            <a:noFill/>
            <a:ln w="19050">
              <a:solidFill>
                <a:srgbClr val="00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729287" y="4323259"/>
              <a:ext cx="10642928" cy="1360633"/>
              <a:chOff x="753103" y="4383817"/>
              <a:chExt cx="10642928" cy="1360633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753103" y="4790343"/>
                <a:ext cx="27432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2800" dirty="0" smtClean="0">
                    <a:solidFill>
                      <a:srgbClr val="006600"/>
                    </a:solidFill>
                  </a:rPr>
                  <a:t>Principales amenazas</a:t>
                </a:r>
                <a:endParaRPr lang="es-EC" sz="28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2814904" y="4481498"/>
                <a:ext cx="11544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Ganadería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4221855" y="4459767"/>
                <a:ext cx="11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Agricultura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5532868" y="4473624"/>
                <a:ext cx="11544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6949437" y="4383817"/>
                <a:ext cx="11407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Cambio climático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10022391" y="4418514"/>
                <a:ext cx="13736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Introducción especies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8309676" y="4415177"/>
                <a:ext cx="14591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Translocación especies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CuadroTexto 4"/>
          <p:cNvSpPr txBox="1"/>
          <p:nvPr/>
        </p:nvSpPr>
        <p:spPr>
          <a:xfrm>
            <a:off x="615558" y="5978529"/>
            <a:ext cx="1187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(Beltrán, 2011)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74996" y="5979351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(León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., 2018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936336" y="5947751"/>
            <a:ext cx="126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Kessler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2006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n 41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4"/>
          <a:stretch/>
        </p:blipFill>
        <p:spPr>
          <a:xfrm>
            <a:off x="5760510" y="4493918"/>
            <a:ext cx="5907268" cy="132029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18235" r="71214" b="53921"/>
          <a:stretch/>
        </p:blipFill>
        <p:spPr>
          <a:xfrm>
            <a:off x="8275906" y="3121425"/>
            <a:ext cx="1678772" cy="981011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0600" r="71972" b="9630"/>
          <a:stretch/>
        </p:blipFill>
        <p:spPr>
          <a:xfrm>
            <a:off x="2798745" y="3064967"/>
            <a:ext cx="1356563" cy="101742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8" t="4915" r="30883" b="59589"/>
          <a:stretch/>
        </p:blipFill>
        <p:spPr>
          <a:xfrm>
            <a:off x="5714204" y="3131036"/>
            <a:ext cx="907497" cy="106832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0" t="4668" r="11694" b="61375"/>
          <a:stretch/>
        </p:blipFill>
        <p:spPr>
          <a:xfrm>
            <a:off x="10402419" y="3076039"/>
            <a:ext cx="685800" cy="102197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6" t="43907" r="34349" b="11413"/>
          <a:stretch/>
        </p:blipFill>
        <p:spPr>
          <a:xfrm>
            <a:off x="4351310" y="2951699"/>
            <a:ext cx="809126" cy="122594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5" t="41618" r="10130" b="16831"/>
          <a:stretch/>
        </p:blipFill>
        <p:spPr>
          <a:xfrm>
            <a:off x="7007104" y="3064967"/>
            <a:ext cx="1081964" cy="1130591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689156" y="4735850"/>
            <a:ext cx="4632853" cy="338554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Poblaciones restringidas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el área de ocupación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79731" y="5398196"/>
            <a:ext cx="4632853" cy="338554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años en estado silvestre se extinguirán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33443" r="57301" b="15440"/>
          <a:stretch/>
        </p:blipFill>
        <p:spPr>
          <a:xfrm>
            <a:off x="4893384" y="5202295"/>
            <a:ext cx="863109" cy="81205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7" t="8957" r="11755" b="44332"/>
          <a:stretch/>
        </p:blipFill>
        <p:spPr>
          <a:xfrm>
            <a:off x="4654794" y="4022323"/>
            <a:ext cx="1274231" cy="8505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582" r="60929" b="65543"/>
          <a:stretch/>
        </p:blipFill>
        <p:spPr>
          <a:xfrm>
            <a:off x="1745351" y="5245298"/>
            <a:ext cx="1215315" cy="7634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6291" r="10704" b="8668"/>
          <a:stretch/>
        </p:blipFill>
        <p:spPr>
          <a:xfrm>
            <a:off x="1695819" y="3970311"/>
            <a:ext cx="1458088" cy="7876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562" y="40341"/>
            <a:ext cx="10005391" cy="593731"/>
          </a:xfrm>
        </p:spPr>
        <p:txBody>
          <a:bodyPr/>
          <a:lstStyle/>
          <a:p>
            <a:r>
              <a:rPr lang="es-EC" sz="2800" dirty="0"/>
              <a:t>INTRODUCCIÓN</a:t>
            </a:r>
          </a:p>
        </p:txBody>
      </p:sp>
      <p:pic>
        <p:nvPicPr>
          <p:cNvPr id="3076" name="Picture 4" descr="IV. LA DINÁMICA DE LOS PROCESOS MICROEVOLUTIVOS - PDF Free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8" y="1290821"/>
            <a:ext cx="5922410" cy="19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98280" y="73863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génico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61496" y="904466"/>
            <a:ext cx="521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ransferencia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exitosa de alelos de una población a otra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78374" y="3046624"/>
            <a:ext cx="454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Cambios en las frecuencias del acervo genético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1173858" y="4888361"/>
            <a:ext cx="2463915" cy="369332"/>
          </a:xfrm>
          <a:prstGeom prst="rect">
            <a:avLst/>
          </a:prstGeom>
          <a:solidFill>
            <a:srgbClr val="C8D6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Vector polinización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4089114" y="4898079"/>
            <a:ext cx="2405595" cy="369332"/>
          </a:xfrm>
          <a:prstGeom prst="rect">
            <a:avLst/>
          </a:prstGeom>
          <a:solidFill>
            <a:srgbClr val="C8D6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Tipo de reproducción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73858" y="3652547"/>
            <a:ext cx="2473754" cy="369332"/>
          </a:xfrm>
          <a:prstGeom prst="rect">
            <a:avLst/>
          </a:prstGeom>
          <a:solidFill>
            <a:srgbClr val="C8D6BB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Distancia de poblaciones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89115" y="3655865"/>
            <a:ext cx="2405595" cy="369332"/>
          </a:xfrm>
          <a:prstGeom prst="rect">
            <a:avLst/>
          </a:prstGeom>
          <a:solidFill>
            <a:srgbClr val="C8D6BB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Tamaño de la población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16668" y="782674"/>
            <a:ext cx="1586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Hibridación</a:t>
            </a:r>
            <a:endParaRPr lang="es-EC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7543801" y="1459340"/>
                <a:ext cx="37674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Cruce </a:t>
                </a: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entre dos poblaciones que sean distinguibles sobre la base de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rasgos </a:t>
                </a:r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hereditarios.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1459340"/>
                <a:ext cx="3767442" cy="830997"/>
              </a:xfrm>
              <a:prstGeom prst="rect">
                <a:avLst/>
              </a:prstGeom>
              <a:blipFill>
                <a:blip r:embed="rId6"/>
                <a:stretch>
                  <a:fillRect l="-971" t="-2190" r="-809" b="-80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707928" y="5978310"/>
            <a:ext cx="7303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Ellstrand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Harrison, 1990, citado en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Bohling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2016, p. 321)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Runemark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., 2019)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7671547" y="2488276"/>
            <a:ext cx="3415430" cy="701486"/>
            <a:chOff x="7671547" y="2703428"/>
            <a:chExt cx="3415430" cy="701486"/>
          </a:xfrm>
        </p:grpSpPr>
        <p:sp>
          <p:nvSpPr>
            <p:cNvPr id="19" name="Elipse 18"/>
            <p:cNvSpPr/>
            <p:nvPr/>
          </p:nvSpPr>
          <p:spPr>
            <a:xfrm>
              <a:off x="7671547" y="2703428"/>
              <a:ext cx="951294" cy="701486"/>
            </a:xfrm>
            <a:prstGeom prst="ellipse">
              <a:avLst/>
            </a:prstGeom>
            <a:solidFill>
              <a:srgbClr val="A0B989"/>
            </a:solidFill>
            <a:ln>
              <a:solidFill>
                <a:srgbClr val="A2BA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  <a:endParaRPr lang="es-EC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8622841" y="2856431"/>
              <a:ext cx="2464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Plantas de origen híbrido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6" t="5295" r="31949" b="37058"/>
          <a:stretch/>
        </p:blipFill>
        <p:spPr>
          <a:xfrm>
            <a:off x="8109234" y="3296267"/>
            <a:ext cx="2642879" cy="2413063"/>
          </a:xfrm>
          <a:prstGeom prst="rect">
            <a:avLst/>
          </a:prstGeom>
        </p:spPr>
      </p:pic>
      <p:pic>
        <p:nvPicPr>
          <p:cNvPr id="20" name="Imagen 19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04" y="4799753"/>
            <a:ext cx="1209754" cy="87842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9410045" y="41649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344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903" y="0"/>
            <a:ext cx="10005391" cy="593731"/>
          </a:xfrm>
        </p:spPr>
        <p:txBody>
          <a:bodyPr/>
          <a:lstStyle/>
          <a:p>
            <a:r>
              <a:rPr lang="es-EC" sz="2800" dirty="0" smtClean="0"/>
              <a:t>INTRODUCCIÓN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10892" y="129196"/>
            <a:ext cx="533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Marcadores Moleculares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6401" y="85369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SSRs</a:t>
            </a:r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microsatélites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2809" y="1261361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EC" i="1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i="1" dirty="0" err="1">
                <a:latin typeface="Arial" panose="020B0604020202020204" pitchFamily="34" charset="0"/>
                <a:cs typeface="Arial" panose="020B0604020202020204" pitchFamily="34" charset="0"/>
              </a:rPr>
              <a:t>Repeats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9507" y="216001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ISSRs</a:t>
            </a:r>
            <a:r>
              <a:rPr lang="es-EC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C" sz="24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intermicrosatélites</a:t>
            </a:r>
            <a:endParaRPr lang="es-EC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82247" y="260354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Inter simple </a:t>
            </a:r>
            <a:r>
              <a:rPr lang="es-EC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i="1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endParaRPr lang="es-EC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236430" y="3105909"/>
            <a:ext cx="2886214" cy="2448086"/>
            <a:chOff x="1236430" y="3334508"/>
            <a:chExt cx="2886214" cy="2448086"/>
          </a:xfrm>
        </p:grpSpPr>
        <p:sp>
          <p:nvSpPr>
            <p:cNvPr id="14" name="Rectángulo 13"/>
            <p:cNvSpPr/>
            <p:nvPr/>
          </p:nvSpPr>
          <p:spPr>
            <a:xfrm>
              <a:off x="1283697" y="5390401"/>
              <a:ext cx="2838947" cy="392193"/>
            </a:xfrm>
            <a:prstGeom prst="rect">
              <a:avLst/>
            </a:prstGeom>
            <a:solidFill>
              <a:srgbClr val="B0C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Marcadores dominantes</a:t>
              </a:r>
              <a:endPara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248959" y="3334508"/>
              <a:ext cx="2838947" cy="392193"/>
            </a:xfrm>
            <a:prstGeom prst="rect">
              <a:avLst/>
            </a:prstGeom>
            <a:solidFill>
              <a:srgbClr val="B0C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Regiones de </a:t>
              </a:r>
              <a:r>
                <a:rPr lang="es-EC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a 3000 </a:t>
              </a:r>
              <a:r>
                <a:rPr lang="es-EC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  <a:endPara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248958" y="3974345"/>
              <a:ext cx="2838947" cy="392193"/>
            </a:xfrm>
            <a:prstGeom prst="rect">
              <a:avLst/>
            </a:prstGeom>
            <a:solidFill>
              <a:srgbClr val="B0C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Altamente polimórficos</a:t>
              </a:r>
              <a:endPara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236430" y="4620832"/>
              <a:ext cx="2851475" cy="555837"/>
            </a:xfrm>
            <a:prstGeom prst="rect">
              <a:avLst/>
            </a:prstGeom>
            <a:solidFill>
              <a:srgbClr val="B0C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información de la secuencia</a:t>
              </a:r>
              <a:endPara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636401" y="5919523"/>
            <a:ext cx="501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Kamaluddin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., 2017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Adhikari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2017) (</a:t>
            </a:r>
            <a:r>
              <a:rPr lang="es-EC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Idrees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Irshad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2014)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075200" y="663216"/>
            <a:ext cx="5404858" cy="1432287"/>
            <a:chOff x="5705414" y="667906"/>
            <a:chExt cx="5404858" cy="1432287"/>
          </a:xfrm>
        </p:grpSpPr>
        <p:pic>
          <p:nvPicPr>
            <p:cNvPr id="4098" name="Picture 2" descr="Apuntes de Biotecnología: Huella genética. Microsatélites, minisatélites y  PC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414" y="667906"/>
              <a:ext cx="5404858" cy="143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847188" y="880600"/>
              <a:ext cx="933052" cy="23888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7072233" y="1314590"/>
              <a:ext cx="2590538" cy="513212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5554" r="355" b="47689"/>
          <a:stretch/>
        </p:blipFill>
        <p:spPr>
          <a:xfrm>
            <a:off x="5363622" y="2651246"/>
            <a:ext cx="6120449" cy="159386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50362" r="49185" b="2501"/>
          <a:stretch/>
        </p:blipFill>
        <p:spPr>
          <a:xfrm>
            <a:off x="7617249" y="4018707"/>
            <a:ext cx="1613194" cy="19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35087</TotalTime>
  <Words>2765</Words>
  <Application>Microsoft Office PowerPoint</Application>
  <PresentationFormat>Panorámica</PresentationFormat>
  <Paragraphs>810</Paragraphs>
  <Slides>50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Arial</vt:lpstr>
      <vt:lpstr>Berlin Sans FB Demi</vt:lpstr>
      <vt:lpstr>Calibri</vt:lpstr>
      <vt:lpstr>Cambria Math</vt:lpstr>
      <vt:lpstr>Ebrima</vt:lpstr>
      <vt:lpstr>Times New Roman</vt:lpstr>
      <vt:lpstr>Tw Cen MT</vt:lpstr>
      <vt:lpstr>Wingdings</vt:lpstr>
      <vt:lpstr>TemaESPE</vt:lpstr>
      <vt:lpstr>CorelDRAW</vt:lpstr>
      <vt:lpstr>Presentación de PowerPoint</vt:lpstr>
      <vt:lpstr>CONTENIDO</vt:lpstr>
      <vt:lpstr>Presentación de PowerPoint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OBJETIVO GENERAL</vt:lpstr>
      <vt:lpstr>OBJETIVOS EPECÍFICOS</vt:lpstr>
      <vt:lpstr>Presentación de PowerPoint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Presentación de PowerPoint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Presentación de PowerPoint</vt:lpstr>
      <vt:lpstr>CONCLUSIONES</vt:lpstr>
      <vt:lpstr>CONCLUSIONES</vt:lpstr>
      <vt:lpstr>Presentación de PowerPoint</vt:lpstr>
      <vt:lpstr>RECOMENDACIONES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Lenovo</cp:lastModifiedBy>
  <cp:revision>1288</cp:revision>
  <dcterms:created xsi:type="dcterms:W3CDTF">2016-12-30T05:03:01Z</dcterms:created>
  <dcterms:modified xsi:type="dcterms:W3CDTF">2021-04-20T18:27:14Z</dcterms:modified>
</cp:coreProperties>
</file>