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33"/>
  </p:notesMasterIdLst>
  <p:sldIdLst>
    <p:sldId id="256" r:id="rId2"/>
    <p:sldId id="276" r:id="rId3"/>
    <p:sldId id="295" r:id="rId4"/>
    <p:sldId id="260" r:id="rId5"/>
    <p:sldId id="261" r:id="rId6"/>
    <p:sldId id="262" r:id="rId7"/>
    <p:sldId id="266" r:id="rId8"/>
    <p:sldId id="304" r:id="rId9"/>
    <p:sldId id="268" r:id="rId10"/>
    <p:sldId id="305" r:id="rId11"/>
    <p:sldId id="293" r:id="rId12"/>
    <p:sldId id="307" r:id="rId13"/>
    <p:sldId id="289" r:id="rId14"/>
    <p:sldId id="272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286" r:id="rId30"/>
    <p:sldId id="287" r:id="rId31"/>
    <p:sldId id="322" r:id="rId3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DCDC28"/>
    <a:srgbClr val="DBC229"/>
    <a:srgbClr val="DFE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03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esis\Encuestas%20y%20TE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esis\Encuestas%20y%20TES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esis\Encuestas%20y%20TES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esis\Encuestas%20y%20TES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esis\Encuestas%20y%20TES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esis\Encuestas%20y%20TES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esis\Encuestas%20y%20TES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esis\Encuestas%20y%20TES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esis\Encuestas%20y%20TES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esis\Encuestas%20y%20TES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esis\Encuestas%20y%20TES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esis\Encuestas%20y%20TES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esis\Encuestas%20y%20TES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esis\Encuestas%20y%20TES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419"/>
              <a:t>ACTIVIDADES</a:t>
            </a:r>
            <a:r>
              <a:rPr lang="es-419" baseline="0"/>
              <a:t> PASIVAS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'Tablas y resultados'!$D$245</c:f>
              <c:strCache>
                <c:ptCount val="1"/>
                <c:pt idx="0">
                  <c:v>Solos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'Tablas y resultados'!$C$246:$C$255</c:f>
              <c:strCache>
                <c:ptCount val="10"/>
                <c:pt idx="0">
                  <c:v>Leer</c:v>
                </c:pt>
                <c:pt idx="1">
                  <c:v>Dormir</c:v>
                </c:pt>
                <c:pt idx="2">
                  <c:v>Ver TV</c:v>
                </c:pt>
                <c:pt idx="3">
                  <c:v>Utili. Tecno</c:v>
                </c:pt>
                <c:pt idx="4">
                  <c:v>Esc. Música</c:v>
                </c:pt>
                <c:pt idx="5">
                  <c:v>Karaoke</c:v>
                </c:pt>
                <c:pt idx="6">
                  <c:v>Cine</c:v>
                </c:pt>
                <c:pt idx="7">
                  <c:v>Cons. Alcohol</c:v>
                </c:pt>
                <c:pt idx="8">
                  <c:v>Fumar</c:v>
                </c:pt>
                <c:pt idx="9">
                  <c:v>Asist. Espect</c:v>
                </c:pt>
              </c:strCache>
            </c:strRef>
          </c:cat>
          <c:val>
            <c:numRef>
              <c:f>'Tablas y resultados'!$D$246:$D$255</c:f>
              <c:numCache>
                <c:formatCode>0.00%</c:formatCode>
                <c:ptCount val="10"/>
                <c:pt idx="0">
                  <c:v>0.31963001027749227</c:v>
                </c:pt>
                <c:pt idx="1">
                  <c:v>0.49691675231243576</c:v>
                </c:pt>
                <c:pt idx="2">
                  <c:v>0.50976361767728673</c:v>
                </c:pt>
                <c:pt idx="3">
                  <c:v>0.9650565262076054</c:v>
                </c:pt>
                <c:pt idx="4">
                  <c:v>0.34994861253854059</c:v>
                </c:pt>
                <c:pt idx="5">
                  <c:v>4.7790339157245634E-2</c:v>
                </c:pt>
                <c:pt idx="6">
                  <c:v>0.18550873586844813</c:v>
                </c:pt>
                <c:pt idx="7">
                  <c:v>0.14902363823227133</c:v>
                </c:pt>
                <c:pt idx="8">
                  <c:v>8.376156217882838E-2</c:v>
                </c:pt>
                <c:pt idx="9">
                  <c:v>0.13206577595066804</c:v>
                </c:pt>
              </c:numCache>
            </c:numRef>
          </c:val>
        </c:ser>
        <c:ser>
          <c:idx val="1"/>
          <c:order val="1"/>
          <c:tx>
            <c:strRef>
              <c:f>'Tablas y resultados'!$E$245</c:f>
              <c:strCache>
                <c:ptCount val="1"/>
                <c:pt idx="0">
                  <c:v>Acompañados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'Tablas y resultados'!$C$246:$C$255</c:f>
              <c:strCache>
                <c:ptCount val="10"/>
                <c:pt idx="0">
                  <c:v>Leer</c:v>
                </c:pt>
                <c:pt idx="1">
                  <c:v>Dormir</c:v>
                </c:pt>
                <c:pt idx="2">
                  <c:v>Ver TV</c:v>
                </c:pt>
                <c:pt idx="3">
                  <c:v>Utili. Tecno</c:v>
                </c:pt>
                <c:pt idx="4">
                  <c:v>Esc. Música</c:v>
                </c:pt>
                <c:pt idx="5">
                  <c:v>Karaoke</c:v>
                </c:pt>
                <c:pt idx="6">
                  <c:v>Cine</c:v>
                </c:pt>
                <c:pt idx="7">
                  <c:v>Cons. Alcohol</c:v>
                </c:pt>
                <c:pt idx="8">
                  <c:v>Fumar</c:v>
                </c:pt>
                <c:pt idx="9">
                  <c:v>Asist. Espect</c:v>
                </c:pt>
              </c:strCache>
            </c:strRef>
          </c:cat>
          <c:val>
            <c:numRef>
              <c:f>'Tablas y resultados'!$E$246:$E$255</c:f>
              <c:numCache>
                <c:formatCode>0.00%</c:formatCode>
                <c:ptCount val="10"/>
                <c:pt idx="0">
                  <c:v>0.11408016443987666</c:v>
                </c:pt>
                <c:pt idx="1">
                  <c:v>0.18088386433710177</c:v>
                </c:pt>
                <c:pt idx="2">
                  <c:v>0.3170606372045221</c:v>
                </c:pt>
                <c:pt idx="3">
                  <c:v>0.52261048304213775</c:v>
                </c:pt>
                <c:pt idx="4">
                  <c:v>0.15930113052415212</c:v>
                </c:pt>
                <c:pt idx="5">
                  <c:v>0.10020554984583763</c:v>
                </c:pt>
                <c:pt idx="6">
                  <c:v>0.24511819116135664</c:v>
                </c:pt>
                <c:pt idx="7">
                  <c:v>0.19116135662898251</c:v>
                </c:pt>
                <c:pt idx="8">
                  <c:v>6.0123329907502576E-2</c:v>
                </c:pt>
                <c:pt idx="9">
                  <c:v>0.1341212744090442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92023304"/>
        <c:axId val="292018600"/>
      </c:barChart>
      <c:catAx>
        <c:axId val="292023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2018600"/>
        <c:crosses val="autoZero"/>
        <c:auto val="1"/>
        <c:lblAlgn val="ctr"/>
        <c:lblOffset val="100"/>
        <c:noMultiLvlLbl val="0"/>
      </c:catAx>
      <c:valAx>
        <c:axId val="292018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2023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/>
              <a:t>Consideración de estado físico de mujeres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'Tablas y gráficos'!$E$47:$E$52</c:f>
              <c:strCache>
                <c:ptCount val="3"/>
                <c:pt idx="0">
                  <c:v>Bueno</c:v>
                </c:pt>
                <c:pt idx="1">
                  <c:v>Regular</c:v>
                </c:pt>
                <c:pt idx="2">
                  <c:v>Malo</c:v>
                </c:pt>
              </c:strCache>
            </c:strRef>
          </c:cat>
          <c:val>
            <c:numRef>
              <c:f>'Tablas y gráficos'!$F$47:$F$52</c:f>
              <c:numCache>
                <c:formatCode>General</c:formatCode>
                <c:ptCount val="3"/>
                <c:pt idx="0">
                  <c:v>33</c:v>
                </c:pt>
                <c:pt idx="1">
                  <c:v>56</c:v>
                </c:pt>
                <c:pt idx="2">
                  <c:v>43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400"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/>
              <a:t>Estado físico de hombres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2.856605424321965E-2"/>
                  <c:y val="0.1363721201516477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222331583552055"/>
                  <c:y val="0.1000893117526974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8431758530183721E-2"/>
                  <c:y val="-0.1869477252843393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2227252843394522E-2"/>
                  <c:y val="-0.1435185185185184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310258092738402"/>
                  <c:y val="2.550087489063858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7166666666666664E-2"/>
                  <c:y val="0.1409036891221930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'Tablas y gráficos'!$C$19:$C$24</c:f>
              <c:strCache>
                <c:ptCount val="6"/>
                <c:pt idx="0">
                  <c:v>Muy Bueno</c:v>
                </c:pt>
                <c:pt idx="1">
                  <c:v>Bueno</c:v>
                </c:pt>
                <c:pt idx="2">
                  <c:v>Promedio </c:v>
                </c:pt>
                <c:pt idx="3">
                  <c:v>Justo</c:v>
                </c:pt>
                <c:pt idx="4">
                  <c:v>Pobre</c:v>
                </c:pt>
                <c:pt idx="5">
                  <c:v>Muy pobre</c:v>
                </c:pt>
              </c:strCache>
            </c:strRef>
          </c:cat>
          <c:val>
            <c:numRef>
              <c:f>'Tablas y gráficos'!$D$19:$D$24</c:f>
              <c:numCache>
                <c:formatCode>General</c:formatCode>
                <c:ptCount val="6"/>
                <c:pt idx="0">
                  <c:v>11</c:v>
                </c:pt>
                <c:pt idx="1">
                  <c:v>32</c:v>
                </c:pt>
                <c:pt idx="2">
                  <c:v>36</c:v>
                </c:pt>
                <c:pt idx="3">
                  <c:v>18</c:v>
                </c:pt>
                <c:pt idx="4">
                  <c:v>28</c:v>
                </c:pt>
                <c:pt idx="5">
                  <c:v>21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400"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/>
              <a:t>Consideración de estado físico de hombres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1"/>
              <c:layout>
                <c:manualLayout>
                  <c:x val="5.6593644035665171E-4"/>
                  <c:y val="2.46946920427643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132305365635061"/>
                  <c:y val="0.103108201652807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'Tablas y gráficos'!$E$19:$E$24</c:f>
              <c:strCache>
                <c:ptCount val="3"/>
                <c:pt idx="0">
                  <c:v>Bueno</c:v>
                </c:pt>
                <c:pt idx="1">
                  <c:v>Regular</c:v>
                </c:pt>
                <c:pt idx="2">
                  <c:v>Malo</c:v>
                </c:pt>
              </c:strCache>
            </c:strRef>
          </c:cat>
          <c:val>
            <c:numRef>
              <c:f>'Tablas y gráficos'!$F$19:$F$24</c:f>
              <c:numCache>
                <c:formatCode>General</c:formatCode>
                <c:ptCount val="3"/>
                <c:pt idx="0">
                  <c:v>43</c:v>
                </c:pt>
                <c:pt idx="1">
                  <c:v>54</c:v>
                </c:pt>
                <c:pt idx="2">
                  <c:v>49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400"/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/>
              <a:t>Estado físico total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'Tablas y gráficos'!$C$60:$C$65</c:f>
              <c:strCache>
                <c:ptCount val="6"/>
                <c:pt idx="0">
                  <c:v>Muy Bueno</c:v>
                </c:pt>
                <c:pt idx="1">
                  <c:v>Bueno</c:v>
                </c:pt>
                <c:pt idx="2">
                  <c:v>Promedio </c:v>
                </c:pt>
                <c:pt idx="3">
                  <c:v>Justo</c:v>
                </c:pt>
                <c:pt idx="4">
                  <c:v>Pobre</c:v>
                </c:pt>
                <c:pt idx="5">
                  <c:v>Muy pobre</c:v>
                </c:pt>
              </c:strCache>
            </c:strRef>
          </c:cat>
          <c:val>
            <c:numRef>
              <c:f>'Tablas y gráficos'!$D$60:$D$65</c:f>
              <c:numCache>
                <c:formatCode>General</c:formatCode>
                <c:ptCount val="6"/>
                <c:pt idx="0">
                  <c:v>24</c:v>
                </c:pt>
                <c:pt idx="1">
                  <c:v>52</c:v>
                </c:pt>
                <c:pt idx="2">
                  <c:v>62</c:v>
                </c:pt>
                <c:pt idx="3">
                  <c:v>48</c:v>
                </c:pt>
                <c:pt idx="4">
                  <c:v>54</c:v>
                </c:pt>
                <c:pt idx="5">
                  <c:v>38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400"/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/>
              <a:t>Consideración de estado físico total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'Tablas y gráficos'!$E$60:$E$65</c:f>
              <c:strCache>
                <c:ptCount val="3"/>
                <c:pt idx="0">
                  <c:v>Bueno</c:v>
                </c:pt>
                <c:pt idx="1">
                  <c:v>Regular</c:v>
                </c:pt>
                <c:pt idx="2">
                  <c:v>Malo</c:v>
                </c:pt>
              </c:strCache>
            </c:strRef>
          </c:cat>
          <c:val>
            <c:numRef>
              <c:f>'Tablas y gráficos'!$F$60:$F$65</c:f>
              <c:numCache>
                <c:formatCode>General</c:formatCode>
                <c:ptCount val="3"/>
                <c:pt idx="0">
                  <c:v>76</c:v>
                </c:pt>
                <c:pt idx="1">
                  <c:v>110</c:v>
                </c:pt>
                <c:pt idx="2">
                  <c:v>92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400"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419"/>
              <a:t>ACTIVIDADES ACTIVAS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'Tablas y resultados'!$D$266</c:f>
              <c:strCache>
                <c:ptCount val="1"/>
                <c:pt idx="0">
                  <c:v>Solos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'Tablas y resultados'!$C$267:$C$272</c:f>
              <c:strCache>
                <c:ptCount val="6"/>
                <c:pt idx="0">
                  <c:v>Deportes</c:v>
                </c:pt>
                <c:pt idx="1">
                  <c:v>Jugar</c:v>
                </c:pt>
                <c:pt idx="2">
                  <c:v>Pasear</c:v>
                </c:pt>
                <c:pt idx="3">
                  <c:v>Ir a Discoteka</c:v>
                </c:pt>
                <c:pt idx="4">
                  <c:v>Act. Domest</c:v>
                </c:pt>
                <c:pt idx="5">
                  <c:v>Voluntariado</c:v>
                </c:pt>
              </c:strCache>
            </c:strRef>
          </c:cat>
          <c:val>
            <c:numRef>
              <c:f>'Tablas y resultados'!$D$267:$D$272</c:f>
              <c:numCache>
                <c:formatCode>0.00%</c:formatCode>
                <c:ptCount val="6"/>
                <c:pt idx="0">
                  <c:v>0.42548818088386436</c:v>
                </c:pt>
                <c:pt idx="1">
                  <c:v>5.2415210688591986E-2</c:v>
                </c:pt>
                <c:pt idx="2">
                  <c:v>0.25385405960945528</c:v>
                </c:pt>
                <c:pt idx="3">
                  <c:v>0.10071942446043167</c:v>
                </c:pt>
                <c:pt idx="4">
                  <c:v>0.14388489208633093</c:v>
                </c:pt>
                <c:pt idx="5">
                  <c:v>9.0955806783144924E-2</c:v>
                </c:pt>
              </c:numCache>
            </c:numRef>
          </c:val>
        </c:ser>
        <c:ser>
          <c:idx val="1"/>
          <c:order val="1"/>
          <c:tx>
            <c:strRef>
              <c:f>'Tablas y resultados'!$E$266</c:f>
              <c:strCache>
                <c:ptCount val="1"/>
                <c:pt idx="0">
                  <c:v>Acompañados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'Tablas y resultados'!$C$267:$C$272</c:f>
              <c:strCache>
                <c:ptCount val="6"/>
                <c:pt idx="0">
                  <c:v>Deportes</c:v>
                </c:pt>
                <c:pt idx="1">
                  <c:v>Jugar</c:v>
                </c:pt>
                <c:pt idx="2">
                  <c:v>Pasear</c:v>
                </c:pt>
                <c:pt idx="3">
                  <c:v>Ir a Discoteka</c:v>
                </c:pt>
                <c:pt idx="4">
                  <c:v>Act. Domest</c:v>
                </c:pt>
                <c:pt idx="5">
                  <c:v>Voluntariado</c:v>
                </c:pt>
              </c:strCache>
            </c:strRef>
          </c:cat>
          <c:val>
            <c:numRef>
              <c:f>'Tablas y resultados'!$E$267:$E$272</c:f>
              <c:numCache>
                <c:formatCode>0.00%</c:formatCode>
                <c:ptCount val="6"/>
                <c:pt idx="0">
                  <c:v>0.25077081192189105</c:v>
                </c:pt>
                <c:pt idx="1">
                  <c:v>8.5303186022610472E-2</c:v>
                </c:pt>
                <c:pt idx="2">
                  <c:v>0.21993833504624874</c:v>
                </c:pt>
                <c:pt idx="3">
                  <c:v>0.16546762589928057</c:v>
                </c:pt>
                <c:pt idx="4">
                  <c:v>0.13771839671120248</c:v>
                </c:pt>
                <c:pt idx="5">
                  <c:v>8.8386433710174725E-2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92018208"/>
        <c:axId val="292024480"/>
      </c:barChart>
      <c:catAx>
        <c:axId val="29201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2024480"/>
        <c:crosses val="autoZero"/>
        <c:auto val="1"/>
        <c:lblAlgn val="ctr"/>
        <c:lblOffset val="100"/>
        <c:noMultiLvlLbl val="0"/>
      </c:catAx>
      <c:valAx>
        <c:axId val="29202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201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419"/>
              <a:t>ACTIVIDADES</a:t>
            </a:r>
            <a:r>
              <a:rPr lang="es-419" baseline="0"/>
              <a:t> PASIVAS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'Tablas y resultados'!$D$245:$E$245</c:f>
              <c:strCache>
                <c:ptCount val="2"/>
                <c:pt idx="0">
                  <c:v>Solos</c:v>
                </c:pt>
                <c:pt idx="1">
                  <c:v>Acompañados</c:v>
                </c:pt>
              </c:strCache>
            </c:strRef>
          </c:cat>
          <c:val>
            <c:numRef>
              <c:f>'Tablas y resultados'!$D$256:$E$256</c:f>
              <c:numCache>
                <c:formatCode>0.00%</c:formatCode>
                <c:ptCount val="2"/>
                <c:pt idx="0">
                  <c:v>0.32394655704008224</c:v>
                </c:pt>
                <c:pt idx="1">
                  <c:v>0.20246659815005139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92019384"/>
        <c:axId val="292025656"/>
      </c:barChart>
      <c:catAx>
        <c:axId val="292019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2025656"/>
        <c:crosses val="autoZero"/>
        <c:auto val="1"/>
        <c:lblAlgn val="ctr"/>
        <c:lblOffset val="100"/>
        <c:noMultiLvlLbl val="0"/>
      </c:catAx>
      <c:valAx>
        <c:axId val="292025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2019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419"/>
              <a:t>ACTIVIDADES ACTIVAS 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'Tablas y resultados'!$D$266:$E$266</c:f>
              <c:strCache>
                <c:ptCount val="2"/>
                <c:pt idx="0">
                  <c:v>Solos</c:v>
                </c:pt>
                <c:pt idx="1">
                  <c:v>Acompañados</c:v>
                </c:pt>
              </c:strCache>
            </c:strRef>
          </c:cat>
          <c:val>
            <c:numRef>
              <c:f>'Tablas y resultados'!$D$273:$E$273</c:f>
              <c:numCache>
                <c:formatCode>0.00%</c:formatCode>
                <c:ptCount val="2"/>
                <c:pt idx="0">
                  <c:v>0.1778862624186365</c:v>
                </c:pt>
                <c:pt idx="1">
                  <c:v>0.15793079821856801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92021736"/>
        <c:axId val="292022128"/>
      </c:barChart>
      <c:catAx>
        <c:axId val="29202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2022128"/>
        <c:crosses val="autoZero"/>
        <c:auto val="1"/>
        <c:lblAlgn val="ctr"/>
        <c:lblOffset val="100"/>
        <c:noMultiLvlLbl val="0"/>
      </c:catAx>
      <c:valAx>
        <c:axId val="2920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2021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419"/>
              <a:t>Actividades que realizan solos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'Tablas y resultados'!$E$287</c:f>
              <c:strCache>
                <c:ptCount val="1"/>
                <c:pt idx="0">
                  <c:v>Porcentaje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'Tablas y resultados'!$D$288:$D$292</c:f>
              <c:strCache>
                <c:ptCount val="5"/>
                <c:pt idx="0">
                  <c:v>Utili. Tecno</c:v>
                </c:pt>
                <c:pt idx="1">
                  <c:v>Ver TV</c:v>
                </c:pt>
                <c:pt idx="2">
                  <c:v>Dormir</c:v>
                </c:pt>
                <c:pt idx="3">
                  <c:v>Deportes</c:v>
                </c:pt>
                <c:pt idx="4">
                  <c:v>Esc. Música</c:v>
                </c:pt>
              </c:strCache>
            </c:strRef>
          </c:cat>
          <c:val>
            <c:numRef>
              <c:f>'Tablas y resultados'!$E$288:$E$292</c:f>
              <c:numCache>
                <c:formatCode>0.00%</c:formatCode>
                <c:ptCount val="5"/>
                <c:pt idx="0">
                  <c:v>0.9650565262076054</c:v>
                </c:pt>
                <c:pt idx="1">
                  <c:v>0.50976361767728673</c:v>
                </c:pt>
                <c:pt idx="2">
                  <c:v>0.49691675231243576</c:v>
                </c:pt>
                <c:pt idx="3">
                  <c:v>0.42548818088386436</c:v>
                </c:pt>
                <c:pt idx="4">
                  <c:v>0.34994861253854059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67496416"/>
        <c:axId val="292907544"/>
      </c:barChart>
      <c:catAx>
        <c:axId val="26749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2907544"/>
        <c:crosses val="autoZero"/>
        <c:auto val="1"/>
        <c:lblAlgn val="ctr"/>
        <c:lblOffset val="100"/>
        <c:noMultiLvlLbl val="0"/>
      </c:catAx>
      <c:valAx>
        <c:axId val="292907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749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419"/>
              <a:t>Actividades que realizan acompañados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'Tablas y resultados'!$E$304</c:f>
              <c:strCache>
                <c:ptCount val="1"/>
                <c:pt idx="0">
                  <c:v>Porcentaje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'Tablas y resultados'!$D$305:$D$309</c:f>
              <c:strCache>
                <c:ptCount val="5"/>
                <c:pt idx="0">
                  <c:v>Utili. Tecno</c:v>
                </c:pt>
                <c:pt idx="1">
                  <c:v>Ver TV</c:v>
                </c:pt>
                <c:pt idx="2">
                  <c:v>Deportes</c:v>
                </c:pt>
                <c:pt idx="3">
                  <c:v>Cine</c:v>
                </c:pt>
                <c:pt idx="4">
                  <c:v>Pasear</c:v>
                </c:pt>
              </c:strCache>
            </c:strRef>
          </c:cat>
          <c:val>
            <c:numRef>
              <c:f>'Tablas y resultados'!$E$305:$E$309</c:f>
              <c:numCache>
                <c:formatCode>0.00%</c:formatCode>
                <c:ptCount val="5"/>
                <c:pt idx="0">
                  <c:v>0.52261048304213775</c:v>
                </c:pt>
                <c:pt idx="1">
                  <c:v>0.3170606372045221</c:v>
                </c:pt>
                <c:pt idx="2">
                  <c:v>0.25077081192189105</c:v>
                </c:pt>
                <c:pt idx="3">
                  <c:v>0.24511819116135664</c:v>
                </c:pt>
                <c:pt idx="4">
                  <c:v>0.21993833504624874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92913032"/>
        <c:axId val="292913816"/>
      </c:barChart>
      <c:catAx>
        <c:axId val="29291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2913816"/>
        <c:crosses val="autoZero"/>
        <c:auto val="1"/>
        <c:lblAlgn val="ctr"/>
        <c:lblOffset val="100"/>
        <c:noMultiLvlLbl val="0"/>
      </c:catAx>
      <c:valAx>
        <c:axId val="292913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2913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419"/>
              <a:t>Actividades pasivas durante la semana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'Tablas y resultados'!$C$321</c:f>
              <c:strCache>
                <c:ptCount val="1"/>
                <c:pt idx="0">
                  <c:v>Entre semana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'Tablas y resultados'!$D$320:$E$320</c:f>
              <c:strCache>
                <c:ptCount val="2"/>
                <c:pt idx="0">
                  <c:v>Solos </c:v>
                </c:pt>
                <c:pt idx="1">
                  <c:v>Acompañados</c:v>
                </c:pt>
              </c:strCache>
            </c:strRef>
          </c:cat>
          <c:val>
            <c:numRef>
              <c:f>'Tablas y resultados'!$D$321:$E$321</c:f>
              <c:numCache>
                <c:formatCode>0.00%</c:formatCode>
                <c:ptCount val="2"/>
                <c:pt idx="0">
                  <c:v>0.28078713499788405</c:v>
                </c:pt>
                <c:pt idx="1">
                  <c:v>0.12180843560445764</c:v>
                </c:pt>
              </c:numCache>
            </c:numRef>
          </c:val>
        </c:ser>
        <c:ser>
          <c:idx val="1"/>
          <c:order val="1"/>
          <c:tx>
            <c:strRef>
              <c:f>'Tablas y resultados'!$C$322</c:f>
              <c:strCache>
                <c:ptCount val="1"/>
                <c:pt idx="0">
                  <c:v>Fines de semana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'Tablas y resultados'!$D$320:$E$320</c:f>
              <c:strCache>
                <c:ptCount val="2"/>
                <c:pt idx="0">
                  <c:v>Solos </c:v>
                </c:pt>
                <c:pt idx="1">
                  <c:v>Acompañados</c:v>
                </c:pt>
              </c:strCache>
            </c:strRef>
          </c:cat>
          <c:val>
            <c:numRef>
              <c:f>'Tablas y resultados'!$D$322:$E$322</c:f>
              <c:numCache>
                <c:formatCode>0.00%</c:formatCode>
                <c:ptCount val="2"/>
                <c:pt idx="0">
                  <c:v>0.44136690647482013</c:v>
                </c:pt>
                <c:pt idx="1">
                  <c:v>0.40449640287769784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92910288"/>
        <c:axId val="292912640"/>
      </c:barChart>
      <c:catAx>
        <c:axId val="29291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2912640"/>
        <c:crosses val="autoZero"/>
        <c:auto val="1"/>
        <c:lblAlgn val="ctr"/>
        <c:lblOffset val="100"/>
        <c:noMultiLvlLbl val="0"/>
      </c:catAx>
      <c:valAx>
        <c:axId val="29291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291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Actividades activas durante la semana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'Tablas y resultados'!$D$334:$E$334</c:f>
              <c:strCache>
                <c:ptCount val="2"/>
                <c:pt idx="0">
                  <c:v>Solos </c:v>
                </c:pt>
                <c:pt idx="1">
                  <c:v>Acompañados</c:v>
                </c:pt>
              </c:strCache>
            </c:strRef>
          </c:cat>
          <c:val>
            <c:numRef>
              <c:f>'Tablas y resultados'!$D$335:$E$335</c:f>
              <c:numCache>
                <c:formatCode>0.00%</c:formatCode>
                <c:ptCount val="2"/>
                <c:pt idx="0">
                  <c:v>0.16861510791366907</c:v>
                </c:pt>
                <c:pt idx="1">
                  <c:v>0.12395083932853718</c:v>
                </c:pt>
              </c:numCache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'Tablas y resultados'!$D$334:$E$334</c:f>
              <c:strCache>
                <c:ptCount val="2"/>
                <c:pt idx="0">
                  <c:v>Solos </c:v>
                </c:pt>
                <c:pt idx="1">
                  <c:v>Acompañados</c:v>
                </c:pt>
              </c:strCache>
            </c:strRef>
          </c:cat>
          <c:val>
            <c:numRef>
              <c:f>'Tablas y resultados'!$D$336:$E$336</c:f>
              <c:numCache>
                <c:formatCode>0.00%</c:formatCode>
                <c:ptCount val="2"/>
                <c:pt idx="0">
                  <c:v>0.38159472422062346</c:v>
                </c:pt>
                <c:pt idx="1">
                  <c:v>0.40077937649880097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92910680"/>
        <c:axId val="292911464"/>
      </c:barChart>
      <c:catAx>
        <c:axId val="29291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2911464"/>
        <c:crosses val="autoZero"/>
        <c:auto val="1"/>
        <c:lblAlgn val="ctr"/>
        <c:lblOffset val="100"/>
        <c:noMultiLvlLbl val="0"/>
      </c:catAx>
      <c:valAx>
        <c:axId val="292911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2910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/>
              <a:t>Estado físico de mujeres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4.8328302712161028E-2"/>
                  <c:y val="0.1422320647419072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386045494313211"/>
                  <c:y val="7.704943132108486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540026246719159"/>
                  <c:y val="-9.5225284339457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4205818022747103E-2"/>
                  <c:y val="-0.1566327646544181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537335958005249"/>
                  <c:y val="5.3447798191892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1188976377952757E-2"/>
                  <c:y val="0.1443113881598133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'Tablas y gráficos'!$C$47:$C$52</c:f>
              <c:strCache>
                <c:ptCount val="6"/>
                <c:pt idx="0">
                  <c:v>Muy Bueno</c:v>
                </c:pt>
                <c:pt idx="1">
                  <c:v>Bueno</c:v>
                </c:pt>
                <c:pt idx="2">
                  <c:v>Promedio </c:v>
                </c:pt>
                <c:pt idx="3">
                  <c:v>Justo</c:v>
                </c:pt>
                <c:pt idx="4">
                  <c:v>Pobre</c:v>
                </c:pt>
                <c:pt idx="5">
                  <c:v>Muy pobre</c:v>
                </c:pt>
              </c:strCache>
            </c:strRef>
          </c:cat>
          <c:val>
            <c:numRef>
              <c:f>'Tablas y gráficos'!$D$47:$D$52</c:f>
              <c:numCache>
                <c:formatCode>General</c:formatCode>
                <c:ptCount val="6"/>
                <c:pt idx="0">
                  <c:v>13</c:v>
                </c:pt>
                <c:pt idx="1">
                  <c:v>20</c:v>
                </c:pt>
                <c:pt idx="2">
                  <c:v>26</c:v>
                </c:pt>
                <c:pt idx="3">
                  <c:v>30</c:v>
                </c:pt>
                <c:pt idx="4">
                  <c:v>26</c:v>
                </c:pt>
                <c:pt idx="5">
                  <c:v>17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400"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3B1792-0358-40B7-BE80-1AC65F9DD3D7}" type="doc">
      <dgm:prSet loTypeId="urn:microsoft.com/office/officeart/2005/8/layout/cycle2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F992F935-11A0-4F02-BFD4-5D7C38E9B1CE}">
      <dgm:prSet phldrT="[Texto]" custT="1"/>
      <dgm:spPr/>
      <dgm:t>
        <a:bodyPr/>
        <a:lstStyle/>
        <a:p>
          <a:r>
            <a:rPr lang="es-419" sz="2000" b="1" dirty="0" smtClean="0"/>
            <a:t>Mal uso del tiempo libre</a:t>
          </a:r>
          <a:endParaRPr lang="es-ES" sz="2000" b="1" dirty="0"/>
        </a:p>
      </dgm:t>
    </dgm:pt>
    <dgm:pt modelId="{B439AD35-C5C5-47C7-ACBA-7DBC46A6735A}" type="parTrans" cxnId="{61DD3026-90EC-4B75-88DE-DA301B7E83FC}">
      <dgm:prSet/>
      <dgm:spPr/>
      <dgm:t>
        <a:bodyPr/>
        <a:lstStyle/>
        <a:p>
          <a:endParaRPr lang="es-ES"/>
        </a:p>
      </dgm:t>
    </dgm:pt>
    <dgm:pt modelId="{81FC5351-C945-497D-A375-74C6A6701AEF}" type="sibTrans" cxnId="{61DD3026-90EC-4B75-88DE-DA301B7E83FC}">
      <dgm:prSet/>
      <dgm:spPr/>
      <dgm:t>
        <a:bodyPr/>
        <a:lstStyle/>
        <a:p>
          <a:endParaRPr lang="es-ES"/>
        </a:p>
      </dgm:t>
    </dgm:pt>
    <dgm:pt modelId="{FBCA3C87-0D31-4E9C-AB7C-0BEE2BDCC6DB}">
      <dgm:prSet phldrT="[Texto]" custT="1"/>
      <dgm:spPr/>
      <dgm:t>
        <a:bodyPr/>
        <a:lstStyle/>
        <a:p>
          <a:r>
            <a:rPr lang="es-419" sz="2000" b="1" dirty="0" smtClean="0"/>
            <a:t>Actividades pasivas</a:t>
          </a:r>
          <a:endParaRPr lang="es-ES" sz="2000" b="1" dirty="0"/>
        </a:p>
      </dgm:t>
    </dgm:pt>
    <dgm:pt modelId="{75A8AB98-8898-4679-86FA-8EF9E3447F47}" type="parTrans" cxnId="{1FC9F3E6-7050-4999-B14E-458E7E4277DC}">
      <dgm:prSet/>
      <dgm:spPr/>
      <dgm:t>
        <a:bodyPr/>
        <a:lstStyle/>
        <a:p>
          <a:endParaRPr lang="es-ES"/>
        </a:p>
      </dgm:t>
    </dgm:pt>
    <dgm:pt modelId="{B42F0871-0F15-4C33-B137-DECB9123CDA2}" type="sibTrans" cxnId="{1FC9F3E6-7050-4999-B14E-458E7E4277DC}">
      <dgm:prSet/>
      <dgm:spPr/>
      <dgm:t>
        <a:bodyPr/>
        <a:lstStyle/>
        <a:p>
          <a:endParaRPr lang="es-ES"/>
        </a:p>
      </dgm:t>
    </dgm:pt>
    <dgm:pt modelId="{4B236BBD-C3E6-4335-B7E1-4042429DE690}">
      <dgm:prSet phldrT="[Texto]" custT="1"/>
      <dgm:spPr/>
      <dgm:t>
        <a:bodyPr/>
        <a:lstStyle/>
        <a:p>
          <a:r>
            <a:rPr lang="es-419" sz="2000" dirty="0" smtClean="0"/>
            <a:t>Sedentarismo</a:t>
          </a:r>
          <a:endParaRPr lang="es-ES" sz="2000" dirty="0"/>
        </a:p>
      </dgm:t>
    </dgm:pt>
    <dgm:pt modelId="{864311EE-A99F-4D14-83AC-DED28C9F63CD}" type="parTrans" cxnId="{5C2DBF3C-52DB-4802-B7DC-BAFC41C4A413}">
      <dgm:prSet/>
      <dgm:spPr/>
      <dgm:t>
        <a:bodyPr/>
        <a:lstStyle/>
        <a:p>
          <a:endParaRPr lang="es-ES"/>
        </a:p>
      </dgm:t>
    </dgm:pt>
    <dgm:pt modelId="{D83CB9BD-EE58-4765-9E4F-BE58B736DEFD}" type="sibTrans" cxnId="{5C2DBF3C-52DB-4802-B7DC-BAFC41C4A413}">
      <dgm:prSet/>
      <dgm:spPr/>
      <dgm:t>
        <a:bodyPr/>
        <a:lstStyle/>
        <a:p>
          <a:endParaRPr lang="es-ES"/>
        </a:p>
      </dgm:t>
    </dgm:pt>
    <dgm:pt modelId="{479CC2E0-F37F-4048-B467-75BA82E3F0A9}">
      <dgm:prSet phldrT="[Texto]" custT="1"/>
      <dgm:spPr/>
      <dgm:t>
        <a:bodyPr/>
        <a:lstStyle/>
        <a:p>
          <a:r>
            <a:rPr lang="es-419" sz="2000" b="1" dirty="0" smtClean="0"/>
            <a:t>Enfermedades crónicas no transmisibles</a:t>
          </a:r>
          <a:endParaRPr lang="es-ES" sz="2000" b="1" dirty="0"/>
        </a:p>
      </dgm:t>
    </dgm:pt>
    <dgm:pt modelId="{23FFB2D5-31AD-4D08-A04B-B10484717304}" type="parTrans" cxnId="{418EC530-99CF-45A3-B964-2511D8A34093}">
      <dgm:prSet/>
      <dgm:spPr/>
      <dgm:t>
        <a:bodyPr/>
        <a:lstStyle/>
        <a:p>
          <a:endParaRPr lang="es-ES"/>
        </a:p>
      </dgm:t>
    </dgm:pt>
    <dgm:pt modelId="{7B3EA224-62B2-4203-A0E3-EE0A0DBE204D}" type="sibTrans" cxnId="{418EC530-99CF-45A3-B964-2511D8A34093}">
      <dgm:prSet/>
      <dgm:spPr/>
      <dgm:t>
        <a:bodyPr/>
        <a:lstStyle/>
        <a:p>
          <a:endParaRPr lang="es-ES"/>
        </a:p>
      </dgm:t>
    </dgm:pt>
    <dgm:pt modelId="{301E9549-9469-4A34-B7D2-426BC8778C72}">
      <dgm:prSet phldrT="[Texto]" custT="1"/>
      <dgm:spPr/>
      <dgm:t>
        <a:bodyPr/>
        <a:lstStyle/>
        <a:p>
          <a:r>
            <a:rPr lang="es-419" sz="2000" b="1" dirty="0" smtClean="0"/>
            <a:t>Mala calidad de vida</a:t>
          </a:r>
          <a:endParaRPr lang="es-ES" sz="2000" b="1" dirty="0"/>
        </a:p>
      </dgm:t>
    </dgm:pt>
    <dgm:pt modelId="{80581D0E-7FC4-47D3-AE27-ECEB6CC4BC7E}" type="parTrans" cxnId="{D380E2EA-E212-451F-AD59-17CCEB7F298C}">
      <dgm:prSet/>
      <dgm:spPr/>
      <dgm:t>
        <a:bodyPr/>
        <a:lstStyle/>
        <a:p>
          <a:endParaRPr lang="es-ES"/>
        </a:p>
      </dgm:t>
    </dgm:pt>
    <dgm:pt modelId="{021F49EE-DBAA-45F4-B1D2-4895C852E814}" type="sibTrans" cxnId="{D380E2EA-E212-451F-AD59-17CCEB7F298C}">
      <dgm:prSet/>
      <dgm:spPr/>
      <dgm:t>
        <a:bodyPr/>
        <a:lstStyle/>
        <a:p>
          <a:endParaRPr lang="es-ES"/>
        </a:p>
      </dgm:t>
    </dgm:pt>
    <dgm:pt modelId="{05366D1B-A639-44B4-8BAC-01AB7AFEFD21}" type="pres">
      <dgm:prSet presAssocID="{6B3B1792-0358-40B7-BE80-1AC65F9DD3D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4532F7C-438D-40A5-9AB8-0CFA13DD34B5}" type="pres">
      <dgm:prSet presAssocID="{F992F935-11A0-4F02-BFD4-5D7C38E9B1CE}" presName="node" presStyleLbl="node1" presStyleIdx="0" presStyleCnt="5" custScaleX="130063" custRadScaleRad="104406" custRadScaleInc="45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BD50CB-E9A4-4AB4-BB77-B0DAF446E43F}" type="pres">
      <dgm:prSet presAssocID="{81FC5351-C945-497D-A375-74C6A6701AEF}" presName="sibTrans" presStyleLbl="sibTrans2D1" presStyleIdx="0" presStyleCnt="5"/>
      <dgm:spPr/>
      <dgm:t>
        <a:bodyPr/>
        <a:lstStyle/>
        <a:p>
          <a:endParaRPr lang="es-ES"/>
        </a:p>
      </dgm:t>
    </dgm:pt>
    <dgm:pt modelId="{130DDCE8-FAB9-4EAF-B39F-B966E0695338}" type="pres">
      <dgm:prSet presAssocID="{81FC5351-C945-497D-A375-74C6A6701AEF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3AE1E7B1-B25E-405A-BEE0-46E19A8256B0}" type="pres">
      <dgm:prSet presAssocID="{FBCA3C87-0D31-4E9C-AB7C-0BEE2BDCC6DB}" presName="node" presStyleLbl="node1" presStyleIdx="1" presStyleCnt="5" custScaleX="185370" custRadScaleRad="99779" custRadScaleInc="125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C2A4B6-ACB0-4401-81CE-7312701B0FAA}" type="pres">
      <dgm:prSet presAssocID="{B42F0871-0F15-4C33-B137-DECB9123CDA2}" presName="sibTrans" presStyleLbl="sibTrans2D1" presStyleIdx="1" presStyleCnt="5"/>
      <dgm:spPr/>
      <dgm:t>
        <a:bodyPr/>
        <a:lstStyle/>
        <a:p>
          <a:endParaRPr lang="es-ES"/>
        </a:p>
      </dgm:t>
    </dgm:pt>
    <dgm:pt modelId="{6C4AD197-B53F-43FF-871E-2E16DC402297}" type="pres">
      <dgm:prSet presAssocID="{B42F0871-0F15-4C33-B137-DECB9123CDA2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F82B7D17-6838-4F31-A60C-F3E2AE720446}" type="pres">
      <dgm:prSet presAssocID="{4B236BBD-C3E6-4335-B7E1-4042429DE690}" presName="node" presStyleLbl="node1" presStyleIdx="2" presStyleCnt="5" custScaleX="164947" custScaleY="83412" custRadScaleRad="136847" custRadScaleInc="-493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6D69BE-059A-4099-9A6C-A63D9F119348}" type="pres">
      <dgm:prSet presAssocID="{D83CB9BD-EE58-4765-9E4F-BE58B736DEFD}" presName="sibTrans" presStyleLbl="sibTrans2D1" presStyleIdx="2" presStyleCnt="5"/>
      <dgm:spPr/>
      <dgm:t>
        <a:bodyPr/>
        <a:lstStyle/>
        <a:p>
          <a:endParaRPr lang="es-ES"/>
        </a:p>
      </dgm:t>
    </dgm:pt>
    <dgm:pt modelId="{3C1E1FB5-96F5-4218-AA81-158898BB093C}" type="pres">
      <dgm:prSet presAssocID="{D83CB9BD-EE58-4765-9E4F-BE58B736DEFD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33062929-4B27-4B88-B9D6-224C89C1264A}" type="pres">
      <dgm:prSet presAssocID="{479CC2E0-F37F-4048-B467-75BA82E3F0A9}" presName="node" presStyleLbl="node1" presStyleIdx="3" presStyleCnt="5" custScaleX="186247" custRadScaleRad="128103" custRadScaleInc="375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01D4D0-2771-4660-8F4C-DC4452C4B898}" type="pres">
      <dgm:prSet presAssocID="{7B3EA224-62B2-4203-A0E3-EE0A0DBE204D}" presName="sibTrans" presStyleLbl="sibTrans2D1" presStyleIdx="3" presStyleCnt="5"/>
      <dgm:spPr/>
      <dgm:t>
        <a:bodyPr/>
        <a:lstStyle/>
        <a:p>
          <a:endParaRPr lang="es-ES"/>
        </a:p>
      </dgm:t>
    </dgm:pt>
    <dgm:pt modelId="{01065558-207D-46C4-A5C4-FBA7055C26CF}" type="pres">
      <dgm:prSet presAssocID="{7B3EA224-62B2-4203-A0E3-EE0A0DBE204D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976B38CE-D70E-41A1-AD19-D5927EE8FDC2}" type="pres">
      <dgm:prSet presAssocID="{301E9549-9469-4A34-B7D2-426BC8778C72}" presName="node" presStyleLbl="node1" presStyleIdx="4" presStyleCnt="5" custScaleX="1746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002D02-5754-40F2-9FFE-2E391D9FFF1A}" type="pres">
      <dgm:prSet presAssocID="{021F49EE-DBAA-45F4-B1D2-4895C852E814}" presName="sibTrans" presStyleLbl="sibTrans2D1" presStyleIdx="4" presStyleCnt="5"/>
      <dgm:spPr/>
      <dgm:t>
        <a:bodyPr/>
        <a:lstStyle/>
        <a:p>
          <a:endParaRPr lang="es-ES"/>
        </a:p>
      </dgm:t>
    </dgm:pt>
    <dgm:pt modelId="{BCFF1B9E-C20D-45C5-A604-808676CFC408}" type="pres">
      <dgm:prSet presAssocID="{021F49EE-DBAA-45F4-B1D2-4895C852E814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5C2DBF3C-52DB-4802-B7DC-BAFC41C4A413}" srcId="{6B3B1792-0358-40B7-BE80-1AC65F9DD3D7}" destId="{4B236BBD-C3E6-4335-B7E1-4042429DE690}" srcOrd="2" destOrd="0" parTransId="{864311EE-A99F-4D14-83AC-DED28C9F63CD}" sibTransId="{D83CB9BD-EE58-4765-9E4F-BE58B736DEFD}"/>
    <dgm:cxn modelId="{3EDCF25B-60E3-40DB-8267-C3764BB79B2D}" type="presOf" srcId="{021F49EE-DBAA-45F4-B1D2-4895C852E814}" destId="{FB002D02-5754-40F2-9FFE-2E391D9FFF1A}" srcOrd="0" destOrd="0" presId="urn:microsoft.com/office/officeart/2005/8/layout/cycle2"/>
    <dgm:cxn modelId="{345C9DB4-C2BE-4F0C-9679-7E438C453D49}" type="presOf" srcId="{4B236BBD-C3E6-4335-B7E1-4042429DE690}" destId="{F82B7D17-6838-4F31-A60C-F3E2AE720446}" srcOrd="0" destOrd="0" presId="urn:microsoft.com/office/officeart/2005/8/layout/cycle2"/>
    <dgm:cxn modelId="{61DD3026-90EC-4B75-88DE-DA301B7E83FC}" srcId="{6B3B1792-0358-40B7-BE80-1AC65F9DD3D7}" destId="{F992F935-11A0-4F02-BFD4-5D7C38E9B1CE}" srcOrd="0" destOrd="0" parTransId="{B439AD35-C5C5-47C7-ACBA-7DBC46A6735A}" sibTransId="{81FC5351-C945-497D-A375-74C6A6701AEF}"/>
    <dgm:cxn modelId="{40A15C00-5B98-42B9-9B1C-842519B9B907}" type="presOf" srcId="{D83CB9BD-EE58-4765-9E4F-BE58B736DEFD}" destId="{ED6D69BE-059A-4099-9A6C-A63D9F119348}" srcOrd="0" destOrd="0" presId="urn:microsoft.com/office/officeart/2005/8/layout/cycle2"/>
    <dgm:cxn modelId="{E24CCD4D-2CD5-4B8A-B482-B7D257C97F27}" type="presOf" srcId="{81FC5351-C945-497D-A375-74C6A6701AEF}" destId="{61BD50CB-E9A4-4AB4-BB77-B0DAF446E43F}" srcOrd="0" destOrd="0" presId="urn:microsoft.com/office/officeart/2005/8/layout/cycle2"/>
    <dgm:cxn modelId="{F2637C5A-2102-44C1-9D37-A8999D853157}" type="presOf" srcId="{F992F935-11A0-4F02-BFD4-5D7C38E9B1CE}" destId="{B4532F7C-438D-40A5-9AB8-0CFA13DD34B5}" srcOrd="0" destOrd="0" presId="urn:microsoft.com/office/officeart/2005/8/layout/cycle2"/>
    <dgm:cxn modelId="{58627636-04D4-4B8F-84B0-5B214A647064}" type="presOf" srcId="{B42F0871-0F15-4C33-B137-DECB9123CDA2}" destId="{6DC2A4B6-ACB0-4401-81CE-7312701B0FAA}" srcOrd="0" destOrd="0" presId="urn:microsoft.com/office/officeart/2005/8/layout/cycle2"/>
    <dgm:cxn modelId="{418EC530-99CF-45A3-B964-2511D8A34093}" srcId="{6B3B1792-0358-40B7-BE80-1AC65F9DD3D7}" destId="{479CC2E0-F37F-4048-B467-75BA82E3F0A9}" srcOrd="3" destOrd="0" parTransId="{23FFB2D5-31AD-4D08-A04B-B10484717304}" sibTransId="{7B3EA224-62B2-4203-A0E3-EE0A0DBE204D}"/>
    <dgm:cxn modelId="{D380E2EA-E212-451F-AD59-17CCEB7F298C}" srcId="{6B3B1792-0358-40B7-BE80-1AC65F9DD3D7}" destId="{301E9549-9469-4A34-B7D2-426BC8778C72}" srcOrd="4" destOrd="0" parTransId="{80581D0E-7FC4-47D3-AE27-ECEB6CC4BC7E}" sibTransId="{021F49EE-DBAA-45F4-B1D2-4895C852E814}"/>
    <dgm:cxn modelId="{99B5A650-1B18-4085-845F-7066E118D5B6}" type="presOf" srcId="{479CC2E0-F37F-4048-B467-75BA82E3F0A9}" destId="{33062929-4B27-4B88-B9D6-224C89C1264A}" srcOrd="0" destOrd="0" presId="urn:microsoft.com/office/officeart/2005/8/layout/cycle2"/>
    <dgm:cxn modelId="{20575966-EEFC-4914-8E69-1DFDAFFE89DD}" type="presOf" srcId="{D83CB9BD-EE58-4765-9E4F-BE58B736DEFD}" destId="{3C1E1FB5-96F5-4218-AA81-158898BB093C}" srcOrd="1" destOrd="0" presId="urn:microsoft.com/office/officeart/2005/8/layout/cycle2"/>
    <dgm:cxn modelId="{58D5F74D-7A6D-41A1-8601-1E1AFF59208C}" type="presOf" srcId="{301E9549-9469-4A34-B7D2-426BC8778C72}" destId="{976B38CE-D70E-41A1-AD19-D5927EE8FDC2}" srcOrd="0" destOrd="0" presId="urn:microsoft.com/office/officeart/2005/8/layout/cycle2"/>
    <dgm:cxn modelId="{1727AB17-CEB9-43E0-B74E-0861572E6A7F}" type="presOf" srcId="{021F49EE-DBAA-45F4-B1D2-4895C852E814}" destId="{BCFF1B9E-C20D-45C5-A604-808676CFC408}" srcOrd="1" destOrd="0" presId="urn:microsoft.com/office/officeart/2005/8/layout/cycle2"/>
    <dgm:cxn modelId="{D5884A07-1BCF-49D0-849F-6D355A9E7984}" type="presOf" srcId="{7B3EA224-62B2-4203-A0E3-EE0A0DBE204D}" destId="{5A01D4D0-2771-4660-8F4C-DC4452C4B898}" srcOrd="0" destOrd="0" presId="urn:microsoft.com/office/officeart/2005/8/layout/cycle2"/>
    <dgm:cxn modelId="{9EB9DB7E-E116-486C-811C-9954E0BCC0EA}" type="presOf" srcId="{6B3B1792-0358-40B7-BE80-1AC65F9DD3D7}" destId="{05366D1B-A639-44B4-8BAC-01AB7AFEFD21}" srcOrd="0" destOrd="0" presId="urn:microsoft.com/office/officeart/2005/8/layout/cycle2"/>
    <dgm:cxn modelId="{67C73A73-D558-4675-A276-5C54C81370F2}" type="presOf" srcId="{FBCA3C87-0D31-4E9C-AB7C-0BEE2BDCC6DB}" destId="{3AE1E7B1-B25E-405A-BEE0-46E19A8256B0}" srcOrd="0" destOrd="0" presId="urn:microsoft.com/office/officeart/2005/8/layout/cycle2"/>
    <dgm:cxn modelId="{1FC9F3E6-7050-4999-B14E-458E7E4277DC}" srcId="{6B3B1792-0358-40B7-BE80-1AC65F9DD3D7}" destId="{FBCA3C87-0D31-4E9C-AB7C-0BEE2BDCC6DB}" srcOrd="1" destOrd="0" parTransId="{75A8AB98-8898-4679-86FA-8EF9E3447F47}" sibTransId="{B42F0871-0F15-4C33-B137-DECB9123CDA2}"/>
    <dgm:cxn modelId="{3B556F7E-0FCC-449B-8D3F-A49DA2FBCBF0}" type="presOf" srcId="{7B3EA224-62B2-4203-A0E3-EE0A0DBE204D}" destId="{01065558-207D-46C4-A5C4-FBA7055C26CF}" srcOrd="1" destOrd="0" presId="urn:microsoft.com/office/officeart/2005/8/layout/cycle2"/>
    <dgm:cxn modelId="{C43F563F-B9D1-4EF7-9CE7-C8233DFE6B0D}" type="presOf" srcId="{B42F0871-0F15-4C33-B137-DECB9123CDA2}" destId="{6C4AD197-B53F-43FF-871E-2E16DC402297}" srcOrd="1" destOrd="0" presId="urn:microsoft.com/office/officeart/2005/8/layout/cycle2"/>
    <dgm:cxn modelId="{B790D9CD-70C9-419C-A037-4CEE2C6A429D}" type="presOf" srcId="{81FC5351-C945-497D-A375-74C6A6701AEF}" destId="{130DDCE8-FAB9-4EAF-B39F-B966E0695338}" srcOrd="1" destOrd="0" presId="urn:microsoft.com/office/officeart/2005/8/layout/cycle2"/>
    <dgm:cxn modelId="{5015EA6E-141A-4A14-9B75-8D380B771A2D}" type="presParOf" srcId="{05366D1B-A639-44B4-8BAC-01AB7AFEFD21}" destId="{B4532F7C-438D-40A5-9AB8-0CFA13DD34B5}" srcOrd="0" destOrd="0" presId="urn:microsoft.com/office/officeart/2005/8/layout/cycle2"/>
    <dgm:cxn modelId="{7BAAAF52-9F9F-4693-BB33-13C83EEA372B}" type="presParOf" srcId="{05366D1B-A639-44B4-8BAC-01AB7AFEFD21}" destId="{61BD50CB-E9A4-4AB4-BB77-B0DAF446E43F}" srcOrd="1" destOrd="0" presId="urn:microsoft.com/office/officeart/2005/8/layout/cycle2"/>
    <dgm:cxn modelId="{93C40C91-406A-479B-96C4-0B4D5C89C440}" type="presParOf" srcId="{61BD50CB-E9A4-4AB4-BB77-B0DAF446E43F}" destId="{130DDCE8-FAB9-4EAF-B39F-B966E0695338}" srcOrd="0" destOrd="0" presId="urn:microsoft.com/office/officeart/2005/8/layout/cycle2"/>
    <dgm:cxn modelId="{E2D746E8-565C-487E-BD0F-6480B9F2ED28}" type="presParOf" srcId="{05366D1B-A639-44B4-8BAC-01AB7AFEFD21}" destId="{3AE1E7B1-B25E-405A-BEE0-46E19A8256B0}" srcOrd="2" destOrd="0" presId="urn:microsoft.com/office/officeart/2005/8/layout/cycle2"/>
    <dgm:cxn modelId="{B31A4163-2AA5-4FB2-A1B7-E06088476619}" type="presParOf" srcId="{05366D1B-A639-44B4-8BAC-01AB7AFEFD21}" destId="{6DC2A4B6-ACB0-4401-81CE-7312701B0FAA}" srcOrd="3" destOrd="0" presId="urn:microsoft.com/office/officeart/2005/8/layout/cycle2"/>
    <dgm:cxn modelId="{9F48AB9E-BD37-4C17-9D49-1EB3A0F49AFB}" type="presParOf" srcId="{6DC2A4B6-ACB0-4401-81CE-7312701B0FAA}" destId="{6C4AD197-B53F-43FF-871E-2E16DC402297}" srcOrd="0" destOrd="0" presId="urn:microsoft.com/office/officeart/2005/8/layout/cycle2"/>
    <dgm:cxn modelId="{8ADBDA6E-2ABC-4325-B930-B989542CF6AE}" type="presParOf" srcId="{05366D1B-A639-44B4-8BAC-01AB7AFEFD21}" destId="{F82B7D17-6838-4F31-A60C-F3E2AE720446}" srcOrd="4" destOrd="0" presId="urn:microsoft.com/office/officeart/2005/8/layout/cycle2"/>
    <dgm:cxn modelId="{6B76C2B0-1D34-473D-A612-E4E1369DA251}" type="presParOf" srcId="{05366D1B-A639-44B4-8BAC-01AB7AFEFD21}" destId="{ED6D69BE-059A-4099-9A6C-A63D9F119348}" srcOrd="5" destOrd="0" presId="urn:microsoft.com/office/officeart/2005/8/layout/cycle2"/>
    <dgm:cxn modelId="{C706AE56-9F4C-4897-B180-B2E46764B08E}" type="presParOf" srcId="{ED6D69BE-059A-4099-9A6C-A63D9F119348}" destId="{3C1E1FB5-96F5-4218-AA81-158898BB093C}" srcOrd="0" destOrd="0" presId="urn:microsoft.com/office/officeart/2005/8/layout/cycle2"/>
    <dgm:cxn modelId="{C5356C90-AA84-4616-B600-264FD950DB79}" type="presParOf" srcId="{05366D1B-A639-44B4-8BAC-01AB7AFEFD21}" destId="{33062929-4B27-4B88-B9D6-224C89C1264A}" srcOrd="6" destOrd="0" presId="urn:microsoft.com/office/officeart/2005/8/layout/cycle2"/>
    <dgm:cxn modelId="{8C3AEC81-4119-4E56-9A0D-AFF8591EE0B4}" type="presParOf" srcId="{05366D1B-A639-44B4-8BAC-01AB7AFEFD21}" destId="{5A01D4D0-2771-4660-8F4C-DC4452C4B898}" srcOrd="7" destOrd="0" presId="urn:microsoft.com/office/officeart/2005/8/layout/cycle2"/>
    <dgm:cxn modelId="{8032CD6A-02FD-4CA6-81A6-65F5B5FA1E1C}" type="presParOf" srcId="{5A01D4D0-2771-4660-8F4C-DC4452C4B898}" destId="{01065558-207D-46C4-A5C4-FBA7055C26CF}" srcOrd="0" destOrd="0" presId="urn:microsoft.com/office/officeart/2005/8/layout/cycle2"/>
    <dgm:cxn modelId="{CD0436A1-F708-427B-882E-6C176125B9B3}" type="presParOf" srcId="{05366D1B-A639-44B4-8BAC-01AB7AFEFD21}" destId="{976B38CE-D70E-41A1-AD19-D5927EE8FDC2}" srcOrd="8" destOrd="0" presId="urn:microsoft.com/office/officeart/2005/8/layout/cycle2"/>
    <dgm:cxn modelId="{3340F6CA-2D48-492E-A60D-7FCEDC2D2FA0}" type="presParOf" srcId="{05366D1B-A639-44B4-8BAC-01AB7AFEFD21}" destId="{FB002D02-5754-40F2-9FFE-2E391D9FFF1A}" srcOrd="9" destOrd="0" presId="urn:microsoft.com/office/officeart/2005/8/layout/cycle2"/>
    <dgm:cxn modelId="{E16437B6-0C18-4BA0-86A4-B0C13678BD0B}" type="presParOf" srcId="{FB002D02-5754-40F2-9FFE-2E391D9FFF1A}" destId="{BCFF1B9E-C20D-45C5-A604-808676CFC40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0FA859-BCAC-475F-86E4-D638971598C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DD0CEE4-F4D8-4BDB-BF0D-6CE64C0DDF6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419" sz="1800" dirty="0" smtClean="0"/>
            <a:t>Ostos, 2008.</a:t>
          </a:r>
          <a:br>
            <a:rPr lang="es-419" sz="1800" dirty="0" smtClean="0"/>
          </a:br>
          <a:r>
            <a:rPr lang="es-419" sz="1800" b="1" dirty="0" smtClean="0"/>
            <a:t>Condición física y el nivel de actividad física.</a:t>
          </a:r>
          <a:endParaRPr lang="es-ES" sz="1800" b="1" dirty="0"/>
        </a:p>
      </dgm:t>
    </dgm:pt>
    <dgm:pt modelId="{9E5210CE-F686-4435-A209-B1A5A19E958B}" type="parTrans" cxnId="{E42E0779-6FF6-44E0-93BB-EA81F817735B}">
      <dgm:prSet/>
      <dgm:spPr/>
      <dgm:t>
        <a:bodyPr/>
        <a:lstStyle/>
        <a:p>
          <a:endParaRPr lang="es-ES"/>
        </a:p>
      </dgm:t>
    </dgm:pt>
    <dgm:pt modelId="{C7CE9EE8-7E5B-4A96-B157-62BE2F3F1023}" type="sibTrans" cxnId="{E42E0779-6FF6-44E0-93BB-EA81F817735B}">
      <dgm:prSet/>
      <dgm:spPr/>
      <dgm:t>
        <a:bodyPr/>
        <a:lstStyle/>
        <a:p>
          <a:endParaRPr lang="es-ES"/>
        </a:p>
      </dgm:t>
    </dgm:pt>
    <dgm:pt modelId="{98BA04CB-EBF2-49B9-9978-3D4608041075}">
      <dgm:prSet phldrT="[Texto]" custT="1"/>
      <dgm:spPr/>
      <dgm:t>
        <a:bodyPr/>
        <a:lstStyle/>
        <a:p>
          <a:r>
            <a:rPr lang="es-419" sz="1800" dirty="0" smtClean="0"/>
            <a:t>33,6% mala condición física.</a:t>
          </a:r>
          <a:endParaRPr lang="es-ES" sz="1800" dirty="0"/>
        </a:p>
      </dgm:t>
    </dgm:pt>
    <dgm:pt modelId="{611DB0F4-47A0-4043-A11F-BF30F69EC1F1}" type="parTrans" cxnId="{A5ED3BAD-BD32-42FA-9437-FC8E016B4EE8}">
      <dgm:prSet/>
      <dgm:spPr/>
      <dgm:t>
        <a:bodyPr/>
        <a:lstStyle/>
        <a:p>
          <a:endParaRPr lang="es-ES"/>
        </a:p>
      </dgm:t>
    </dgm:pt>
    <dgm:pt modelId="{DF9B9DC2-75B0-4879-99BB-2CC2DC1D3966}" type="sibTrans" cxnId="{A5ED3BAD-BD32-42FA-9437-FC8E016B4EE8}">
      <dgm:prSet/>
      <dgm:spPr/>
      <dgm:t>
        <a:bodyPr/>
        <a:lstStyle/>
        <a:p>
          <a:endParaRPr lang="es-ES"/>
        </a:p>
      </dgm:t>
    </dgm:pt>
    <dgm:pt modelId="{71661696-EED6-4914-9B26-A86B22111675}">
      <dgm:prSet phldrT="[Texto]" custT="1"/>
      <dgm:spPr/>
      <dgm:t>
        <a:bodyPr/>
        <a:lstStyle/>
        <a:p>
          <a:r>
            <a:rPr lang="es-419" sz="1800" dirty="0" smtClean="0"/>
            <a:t>85% de universitarios son sedentarios.</a:t>
          </a:r>
          <a:endParaRPr lang="es-ES" sz="1800" dirty="0"/>
        </a:p>
      </dgm:t>
    </dgm:pt>
    <dgm:pt modelId="{715C36E0-0312-4C01-8464-C25CD272B0CA}" type="parTrans" cxnId="{E5AB8BC5-5B88-47DC-BB43-6332F01FC1D9}">
      <dgm:prSet/>
      <dgm:spPr/>
      <dgm:t>
        <a:bodyPr/>
        <a:lstStyle/>
        <a:p>
          <a:endParaRPr lang="es-ES"/>
        </a:p>
      </dgm:t>
    </dgm:pt>
    <dgm:pt modelId="{8B6613CE-B432-4B72-B880-734BB825E67B}" type="sibTrans" cxnId="{E5AB8BC5-5B88-47DC-BB43-6332F01FC1D9}">
      <dgm:prSet/>
      <dgm:spPr/>
      <dgm:t>
        <a:bodyPr/>
        <a:lstStyle/>
        <a:p>
          <a:endParaRPr lang="es-ES"/>
        </a:p>
      </dgm:t>
    </dgm:pt>
    <dgm:pt modelId="{11B9DDE9-DB00-452D-8B01-2548B5E27B38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419" sz="1800" dirty="0" smtClean="0"/>
            <a:t>García &amp; Alonso, 2011.</a:t>
          </a:r>
          <a:br>
            <a:rPr lang="es-419" sz="1800" dirty="0" smtClean="0"/>
          </a:br>
          <a:r>
            <a:rPr lang="es-419" sz="1800" b="1" dirty="0" smtClean="0"/>
            <a:t>Valoración de la condición física.</a:t>
          </a:r>
          <a:endParaRPr lang="es-ES" sz="1800" b="1" dirty="0"/>
        </a:p>
      </dgm:t>
    </dgm:pt>
    <dgm:pt modelId="{7B4D680C-E6F0-4335-B458-84E3FE915189}" type="parTrans" cxnId="{C2FF1D6A-64A3-4521-B84B-AC633F7E2905}">
      <dgm:prSet/>
      <dgm:spPr/>
      <dgm:t>
        <a:bodyPr/>
        <a:lstStyle/>
        <a:p>
          <a:endParaRPr lang="es-ES"/>
        </a:p>
      </dgm:t>
    </dgm:pt>
    <dgm:pt modelId="{A5226CAA-D757-4E35-B5AE-263AD38969CC}" type="sibTrans" cxnId="{C2FF1D6A-64A3-4521-B84B-AC633F7E2905}">
      <dgm:prSet/>
      <dgm:spPr/>
      <dgm:t>
        <a:bodyPr/>
        <a:lstStyle/>
        <a:p>
          <a:endParaRPr lang="es-ES"/>
        </a:p>
      </dgm:t>
    </dgm:pt>
    <dgm:pt modelId="{39D76D7E-586E-4265-AA51-FF29F645196D}">
      <dgm:prSet phldrT="[Texto]" custT="1"/>
      <dgm:spPr/>
      <dgm:t>
        <a:bodyPr/>
        <a:lstStyle/>
        <a:p>
          <a:r>
            <a:rPr lang="es-419" sz="1800" dirty="0" smtClean="0"/>
            <a:t>Etapa para corregir errores.</a:t>
          </a:r>
          <a:endParaRPr lang="es-ES" sz="1800" dirty="0"/>
        </a:p>
      </dgm:t>
    </dgm:pt>
    <dgm:pt modelId="{65C6240E-8443-4F46-81DF-E09CB490DBA1}" type="parTrans" cxnId="{AD895F97-721A-46CB-9DAC-E6C25916B5FE}">
      <dgm:prSet/>
      <dgm:spPr/>
      <dgm:t>
        <a:bodyPr/>
        <a:lstStyle/>
        <a:p>
          <a:endParaRPr lang="es-ES"/>
        </a:p>
      </dgm:t>
    </dgm:pt>
    <dgm:pt modelId="{8A59B9DE-E6D0-4A37-8449-0DD06E8FC154}" type="sibTrans" cxnId="{AD895F97-721A-46CB-9DAC-E6C25916B5FE}">
      <dgm:prSet/>
      <dgm:spPr/>
      <dgm:t>
        <a:bodyPr/>
        <a:lstStyle/>
        <a:p>
          <a:endParaRPr lang="es-ES"/>
        </a:p>
      </dgm:t>
    </dgm:pt>
    <dgm:pt modelId="{F57DA7AC-B61C-4E62-BB8A-B40610E75EAC}">
      <dgm:prSet phldrT="[Texto]" custT="1"/>
      <dgm:spPr/>
      <dgm:t>
        <a:bodyPr/>
        <a:lstStyle/>
        <a:p>
          <a:r>
            <a:rPr lang="es-419" sz="1800" dirty="0" smtClean="0"/>
            <a:t>FM, FE y flexibilidad con niveles bajos.</a:t>
          </a:r>
          <a:endParaRPr lang="es-ES" sz="1800" dirty="0"/>
        </a:p>
      </dgm:t>
    </dgm:pt>
    <dgm:pt modelId="{26026761-C5A1-4C0E-807D-2AABF3CCAD55}" type="parTrans" cxnId="{59884B0A-16C6-4557-8A1F-F904846A1519}">
      <dgm:prSet/>
      <dgm:spPr/>
      <dgm:t>
        <a:bodyPr/>
        <a:lstStyle/>
        <a:p>
          <a:endParaRPr lang="es-ES"/>
        </a:p>
      </dgm:t>
    </dgm:pt>
    <dgm:pt modelId="{3B154AA0-A408-4350-8D7E-11AC28DE6070}" type="sibTrans" cxnId="{59884B0A-16C6-4557-8A1F-F904846A1519}">
      <dgm:prSet/>
      <dgm:spPr/>
      <dgm:t>
        <a:bodyPr/>
        <a:lstStyle/>
        <a:p>
          <a:endParaRPr lang="es-ES"/>
        </a:p>
      </dgm:t>
    </dgm:pt>
    <dgm:pt modelId="{EC4A2A4F-5EF4-4556-AA61-A7C58D5F5A26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419" sz="1800" dirty="0" smtClean="0"/>
            <a:t>Rivera, Cedillo, Pérez, Flores, &amp; Aguilar, 2018.</a:t>
          </a:r>
          <a:br>
            <a:rPr lang="es-419" sz="1800" dirty="0" smtClean="0"/>
          </a:br>
          <a:r>
            <a:rPr lang="es-419" sz="1800" b="1" dirty="0" smtClean="0"/>
            <a:t>Tecnología, sedentarismo y actividad física</a:t>
          </a:r>
          <a:endParaRPr lang="es-ES" sz="1800" b="1" dirty="0"/>
        </a:p>
      </dgm:t>
    </dgm:pt>
    <dgm:pt modelId="{B1EE092D-3F30-48D6-AD47-171F7D5EF36D}" type="parTrans" cxnId="{3828D39C-00FB-42AF-AEA2-DB2C5E557B17}">
      <dgm:prSet/>
      <dgm:spPr/>
      <dgm:t>
        <a:bodyPr/>
        <a:lstStyle/>
        <a:p>
          <a:endParaRPr lang="es-ES"/>
        </a:p>
      </dgm:t>
    </dgm:pt>
    <dgm:pt modelId="{68198B07-429A-445D-B96A-0213BDF8A712}" type="sibTrans" cxnId="{3828D39C-00FB-42AF-AEA2-DB2C5E557B17}">
      <dgm:prSet/>
      <dgm:spPr/>
      <dgm:t>
        <a:bodyPr/>
        <a:lstStyle/>
        <a:p>
          <a:endParaRPr lang="es-ES"/>
        </a:p>
      </dgm:t>
    </dgm:pt>
    <dgm:pt modelId="{7845183E-A9BE-45EE-B62B-82A16883A5F3}">
      <dgm:prSet phldrT="[Texto]" custT="1"/>
      <dgm:spPr/>
      <dgm:t>
        <a:bodyPr/>
        <a:lstStyle/>
        <a:p>
          <a:r>
            <a:rPr lang="es-419" sz="1800" dirty="0" smtClean="0"/>
            <a:t>Mujeres con más uso de tecnología.</a:t>
          </a:r>
          <a:endParaRPr lang="es-ES" sz="1800" dirty="0"/>
        </a:p>
      </dgm:t>
    </dgm:pt>
    <dgm:pt modelId="{A32D272E-0632-4804-9E09-CE31FFB6DA2F}" type="parTrans" cxnId="{7F72C6EC-ABA1-49C0-B83B-91C85E103D87}">
      <dgm:prSet/>
      <dgm:spPr/>
      <dgm:t>
        <a:bodyPr/>
        <a:lstStyle/>
        <a:p>
          <a:endParaRPr lang="es-ES"/>
        </a:p>
      </dgm:t>
    </dgm:pt>
    <dgm:pt modelId="{313317F5-DA25-40D0-8754-848F57CC0517}" type="sibTrans" cxnId="{7F72C6EC-ABA1-49C0-B83B-91C85E103D87}">
      <dgm:prSet/>
      <dgm:spPr/>
      <dgm:t>
        <a:bodyPr/>
        <a:lstStyle/>
        <a:p>
          <a:endParaRPr lang="es-ES"/>
        </a:p>
      </dgm:t>
    </dgm:pt>
    <dgm:pt modelId="{F8ED8FF9-27E5-4C0B-900C-2A237DCAB43F}">
      <dgm:prSet phldrT="[Texto]" custT="1"/>
      <dgm:spPr/>
      <dgm:t>
        <a:bodyPr/>
        <a:lstStyle/>
        <a:p>
          <a:r>
            <a:rPr lang="es-419" sz="1800" dirty="0" smtClean="0"/>
            <a:t>Sedentarismo tecnológico.</a:t>
          </a:r>
          <a:endParaRPr lang="es-ES" sz="1800" dirty="0"/>
        </a:p>
      </dgm:t>
    </dgm:pt>
    <dgm:pt modelId="{58BD9951-92A8-41D0-B836-FADF4E3DE26E}" type="parTrans" cxnId="{FB8FE67C-A135-4008-B38B-F635A3C6FA32}">
      <dgm:prSet/>
      <dgm:spPr/>
      <dgm:t>
        <a:bodyPr/>
        <a:lstStyle/>
        <a:p>
          <a:endParaRPr lang="es-ES"/>
        </a:p>
      </dgm:t>
    </dgm:pt>
    <dgm:pt modelId="{9B2F8150-0B2F-40C2-A0E3-832BA45D3D79}" type="sibTrans" cxnId="{FB8FE67C-A135-4008-B38B-F635A3C6FA32}">
      <dgm:prSet/>
      <dgm:spPr/>
      <dgm:t>
        <a:bodyPr/>
        <a:lstStyle/>
        <a:p>
          <a:endParaRPr lang="es-ES"/>
        </a:p>
      </dgm:t>
    </dgm:pt>
    <dgm:pt modelId="{36DC7D9C-971F-419D-8BF5-34231D75819B}">
      <dgm:prSet phldrT="[Texto]" custT="1"/>
      <dgm:spPr/>
      <dgm:t>
        <a:bodyPr/>
        <a:lstStyle/>
        <a:p>
          <a:r>
            <a:rPr lang="es-419" sz="1800" dirty="0" smtClean="0"/>
            <a:t>FRA, equilibrio y consumo de oxígeno con niveles normales o superiores. </a:t>
          </a:r>
          <a:endParaRPr lang="es-ES" sz="1800" dirty="0"/>
        </a:p>
      </dgm:t>
    </dgm:pt>
    <dgm:pt modelId="{6075D825-D9A0-4BF8-9A1B-E487AD9880D7}" type="parTrans" cxnId="{DB9773E6-74B8-4DE9-9DBE-4041C0A54DFB}">
      <dgm:prSet/>
      <dgm:spPr/>
      <dgm:t>
        <a:bodyPr/>
        <a:lstStyle/>
        <a:p>
          <a:endParaRPr lang="es-ES"/>
        </a:p>
      </dgm:t>
    </dgm:pt>
    <dgm:pt modelId="{C6834948-3A2A-4CF4-876E-FBB6AF7B840F}" type="sibTrans" cxnId="{DB9773E6-74B8-4DE9-9DBE-4041C0A54DFB}">
      <dgm:prSet/>
      <dgm:spPr/>
      <dgm:t>
        <a:bodyPr/>
        <a:lstStyle/>
        <a:p>
          <a:endParaRPr lang="es-ES"/>
        </a:p>
      </dgm:t>
    </dgm:pt>
    <dgm:pt modelId="{768CFC9C-D258-4CE5-A0CC-A5CF1291B0A2}">
      <dgm:prSet phldrT="[Texto]" custT="1"/>
      <dgm:spPr/>
      <dgm:t>
        <a:bodyPr/>
        <a:lstStyle/>
        <a:p>
          <a:r>
            <a:rPr lang="es-419" sz="1800" dirty="0" smtClean="0"/>
            <a:t>Aumento de vicios en su tiempo libre.</a:t>
          </a:r>
          <a:endParaRPr lang="es-ES" sz="1800" dirty="0"/>
        </a:p>
      </dgm:t>
    </dgm:pt>
    <dgm:pt modelId="{A98A83B1-37DD-4928-AA83-3FEAFA5DB14E}" type="parTrans" cxnId="{DD113BC4-E1C3-4CAE-81CC-65E2E834BE63}">
      <dgm:prSet/>
      <dgm:spPr/>
      <dgm:t>
        <a:bodyPr/>
        <a:lstStyle/>
        <a:p>
          <a:endParaRPr lang="es-ES"/>
        </a:p>
      </dgm:t>
    </dgm:pt>
    <dgm:pt modelId="{A3C4012C-689C-4589-88C5-B61FFFFB5647}" type="sibTrans" cxnId="{DD113BC4-E1C3-4CAE-81CC-65E2E834BE63}">
      <dgm:prSet/>
      <dgm:spPr/>
      <dgm:t>
        <a:bodyPr/>
        <a:lstStyle/>
        <a:p>
          <a:endParaRPr lang="es-ES"/>
        </a:p>
      </dgm:t>
    </dgm:pt>
    <dgm:pt modelId="{D75DB41E-D97C-4E8A-AE2F-F7E7ACDD5C25}" type="pres">
      <dgm:prSet presAssocID="{DB0FA859-BCAC-475F-86E4-D638971598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3E961F0-8F90-4826-97AB-00D7FBCA860F}" type="pres">
      <dgm:prSet presAssocID="{4DD0CEE4-F4D8-4BDB-BF0D-6CE64C0DDF6B}" presName="composite" presStyleCnt="0"/>
      <dgm:spPr/>
    </dgm:pt>
    <dgm:pt modelId="{6D624555-3DA6-4DC5-9ECA-3AD39431E383}" type="pres">
      <dgm:prSet presAssocID="{4DD0CEE4-F4D8-4BDB-BF0D-6CE64C0DDF6B}" presName="parTx" presStyleLbl="alignNode1" presStyleIdx="0" presStyleCnt="3" custLinFactNeighborX="4797" custLinFactNeighborY="-91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72A1BB-D892-4636-9084-CA5A5CE87B27}" type="pres">
      <dgm:prSet presAssocID="{4DD0CEE4-F4D8-4BDB-BF0D-6CE64C0DDF6B}" presName="desTx" presStyleLbl="alignAccFollowNode1" presStyleIdx="0" presStyleCnt="3" custScaleY="46645" custLinFactNeighborX="4797" custLinFactNeighborY="-572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87267E-0CA7-4CB1-BD10-06C2C12ECFB3}" type="pres">
      <dgm:prSet presAssocID="{C7CE9EE8-7E5B-4A96-B157-62BE2F3F1023}" presName="space" presStyleCnt="0"/>
      <dgm:spPr/>
    </dgm:pt>
    <dgm:pt modelId="{D6A811FF-487E-47D3-BB20-39AFF42A2CAE}" type="pres">
      <dgm:prSet presAssocID="{11B9DDE9-DB00-452D-8B01-2548B5E27B38}" presName="composite" presStyleCnt="0"/>
      <dgm:spPr/>
    </dgm:pt>
    <dgm:pt modelId="{64D7DEA7-8592-4001-A6B7-97AE5A52D034}" type="pres">
      <dgm:prSet presAssocID="{11B9DDE9-DB00-452D-8B01-2548B5E27B38}" presName="parTx" presStyleLbl="alignNode1" presStyleIdx="1" presStyleCnt="3" custLinFactNeighborX="2739" custLinFactNeighborY="485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C7F147-C420-4398-BF2A-4CABDD84CC5B}" type="pres">
      <dgm:prSet presAssocID="{11B9DDE9-DB00-452D-8B01-2548B5E27B38}" presName="desTx" presStyleLbl="alignAccFollowNode1" presStyleIdx="1" presStyleCnt="3" custScaleY="87428" custLinFactNeighborX="2739" custLinFactNeighborY="154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204FB3-C3EC-4DCF-8E57-FD0ECA4633D3}" type="pres">
      <dgm:prSet presAssocID="{A5226CAA-D757-4E35-B5AE-263AD38969CC}" presName="space" presStyleCnt="0"/>
      <dgm:spPr/>
    </dgm:pt>
    <dgm:pt modelId="{813BB7BD-A0EE-4768-BF6D-EF2A98FD2B6F}" type="pres">
      <dgm:prSet presAssocID="{EC4A2A4F-5EF4-4556-AA61-A7C58D5F5A26}" presName="composite" presStyleCnt="0"/>
      <dgm:spPr/>
    </dgm:pt>
    <dgm:pt modelId="{F7D9B839-DB4E-4A0F-A965-A5486BA2EAFD}" type="pres">
      <dgm:prSet presAssocID="{EC4A2A4F-5EF4-4556-AA61-A7C58D5F5A26}" presName="parTx" presStyleLbl="alignNode1" presStyleIdx="2" presStyleCnt="3" custScaleY="126881" custLinFactNeighborX="-6801" custLinFactNeighborY="-696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3BB9DB-14D6-4849-A701-82E1D39CD02D}" type="pres">
      <dgm:prSet presAssocID="{EC4A2A4F-5EF4-4556-AA61-A7C58D5F5A26}" presName="desTx" presStyleLbl="alignAccFollowNode1" presStyleIdx="2" presStyleCnt="3" custScaleY="66562" custLinFactNeighborX="-6801" custLinFactNeighborY="-343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7D1D61E-166F-4A84-82A2-A542E5863B09}" type="presOf" srcId="{F8ED8FF9-27E5-4C0B-900C-2A237DCAB43F}" destId="{BD3BB9DB-14D6-4849-A701-82E1D39CD02D}" srcOrd="0" destOrd="1" presId="urn:microsoft.com/office/officeart/2005/8/layout/hList1"/>
    <dgm:cxn modelId="{E81CC7A8-3FD0-4E8A-9FE2-77581E405F6D}" type="presOf" srcId="{768CFC9C-D258-4CE5-A0CC-A5CF1291B0A2}" destId="{BD3BB9DB-14D6-4849-A701-82E1D39CD02D}" srcOrd="0" destOrd="2" presId="urn:microsoft.com/office/officeart/2005/8/layout/hList1"/>
    <dgm:cxn modelId="{3828D39C-00FB-42AF-AEA2-DB2C5E557B17}" srcId="{DB0FA859-BCAC-475F-86E4-D638971598C6}" destId="{EC4A2A4F-5EF4-4556-AA61-A7C58D5F5A26}" srcOrd="2" destOrd="0" parTransId="{B1EE092D-3F30-48D6-AD47-171F7D5EF36D}" sibTransId="{68198B07-429A-445D-B96A-0213BDF8A712}"/>
    <dgm:cxn modelId="{237345B3-1FAA-4A56-8EA8-133239E83965}" type="presOf" srcId="{71661696-EED6-4914-9B26-A86B22111675}" destId="{E172A1BB-D892-4636-9084-CA5A5CE87B27}" srcOrd="0" destOrd="1" presId="urn:microsoft.com/office/officeart/2005/8/layout/hList1"/>
    <dgm:cxn modelId="{A2E7A416-CFD2-40EB-8A5E-FE1800B37BED}" type="presOf" srcId="{EC4A2A4F-5EF4-4556-AA61-A7C58D5F5A26}" destId="{F7D9B839-DB4E-4A0F-A965-A5486BA2EAFD}" srcOrd="0" destOrd="0" presId="urn:microsoft.com/office/officeart/2005/8/layout/hList1"/>
    <dgm:cxn modelId="{7F72C6EC-ABA1-49C0-B83B-91C85E103D87}" srcId="{EC4A2A4F-5EF4-4556-AA61-A7C58D5F5A26}" destId="{7845183E-A9BE-45EE-B62B-82A16883A5F3}" srcOrd="0" destOrd="0" parTransId="{A32D272E-0632-4804-9E09-CE31FFB6DA2F}" sibTransId="{313317F5-DA25-40D0-8754-848F57CC0517}"/>
    <dgm:cxn modelId="{DD113BC4-E1C3-4CAE-81CC-65E2E834BE63}" srcId="{EC4A2A4F-5EF4-4556-AA61-A7C58D5F5A26}" destId="{768CFC9C-D258-4CE5-A0CC-A5CF1291B0A2}" srcOrd="2" destOrd="0" parTransId="{A98A83B1-37DD-4928-AA83-3FEAFA5DB14E}" sibTransId="{A3C4012C-689C-4589-88C5-B61FFFFB5647}"/>
    <dgm:cxn modelId="{DB9773E6-74B8-4DE9-9DBE-4041C0A54DFB}" srcId="{11B9DDE9-DB00-452D-8B01-2548B5E27B38}" destId="{36DC7D9C-971F-419D-8BF5-34231D75819B}" srcOrd="1" destOrd="0" parTransId="{6075D825-D9A0-4BF8-9A1B-E487AD9880D7}" sibTransId="{C6834948-3A2A-4CF4-876E-FBB6AF7B840F}"/>
    <dgm:cxn modelId="{FC5433CC-FC82-48CA-9486-10476027C6E5}" type="presOf" srcId="{11B9DDE9-DB00-452D-8B01-2548B5E27B38}" destId="{64D7DEA7-8592-4001-A6B7-97AE5A52D034}" srcOrd="0" destOrd="0" presId="urn:microsoft.com/office/officeart/2005/8/layout/hList1"/>
    <dgm:cxn modelId="{E42E0779-6FF6-44E0-93BB-EA81F817735B}" srcId="{DB0FA859-BCAC-475F-86E4-D638971598C6}" destId="{4DD0CEE4-F4D8-4BDB-BF0D-6CE64C0DDF6B}" srcOrd="0" destOrd="0" parTransId="{9E5210CE-F686-4435-A209-B1A5A19E958B}" sibTransId="{C7CE9EE8-7E5B-4A96-B157-62BE2F3F1023}"/>
    <dgm:cxn modelId="{D8D83D8E-3EBF-48AF-AB68-F21FD99E4921}" type="presOf" srcId="{4DD0CEE4-F4D8-4BDB-BF0D-6CE64C0DDF6B}" destId="{6D624555-3DA6-4DC5-9ECA-3AD39431E383}" srcOrd="0" destOrd="0" presId="urn:microsoft.com/office/officeart/2005/8/layout/hList1"/>
    <dgm:cxn modelId="{E5AB8BC5-5B88-47DC-BB43-6332F01FC1D9}" srcId="{4DD0CEE4-F4D8-4BDB-BF0D-6CE64C0DDF6B}" destId="{71661696-EED6-4914-9B26-A86B22111675}" srcOrd="1" destOrd="0" parTransId="{715C36E0-0312-4C01-8464-C25CD272B0CA}" sibTransId="{8B6613CE-B432-4B72-B880-734BB825E67B}"/>
    <dgm:cxn modelId="{A5ED3BAD-BD32-42FA-9437-FC8E016B4EE8}" srcId="{4DD0CEE4-F4D8-4BDB-BF0D-6CE64C0DDF6B}" destId="{98BA04CB-EBF2-49B9-9978-3D4608041075}" srcOrd="0" destOrd="0" parTransId="{611DB0F4-47A0-4043-A11F-BF30F69EC1F1}" sibTransId="{DF9B9DC2-75B0-4879-99BB-2CC2DC1D3966}"/>
    <dgm:cxn modelId="{AD895F97-721A-46CB-9DAC-E6C25916B5FE}" srcId="{11B9DDE9-DB00-452D-8B01-2548B5E27B38}" destId="{39D76D7E-586E-4265-AA51-FF29F645196D}" srcOrd="0" destOrd="0" parTransId="{65C6240E-8443-4F46-81DF-E09CB490DBA1}" sibTransId="{8A59B9DE-E6D0-4A37-8449-0DD06E8FC154}"/>
    <dgm:cxn modelId="{0417AD0E-E640-4DFF-9ABB-2AAB755C77C7}" type="presOf" srcId="{7845183E-A9BE-45EE-B62B-82A16883A5F3}" destId="{BD3BB9DB-14D6-4849-A701-82E1D39CD02D}" srcOrd="0" destOrd="0" presId="urn:microsoft.com/office/officeart/2005/8/layout/hList1"/>
    <dgm:cxn modelId="{D5C7F056-F7ED-428A-824F-5D980BC8B13D}" type="presOf" srcId="{36DC7D9C-971F-419D-8BF5-34231D75819B}" destId="{2FC7F147-C420-4398-BF2A-4CABDD84CC5B}" srcOrd="0" destOrd="1" presId="urn:microsoft.com/office/officeart/2005/8/layout/hList1"/>
    <dgm:cxn modelId="{7FB7BC84-6659-4426-A7C5-F67EE2BE6686}" type="presOf" srcId="{98BA04CB-EBF2-49B9-9978-3D4608041075}" destId="{E172A1BB-D892-4636-9084-CA5A5CE87B27}" srcOrd="0" destOrd="0" presId="urn:microsoft.com/office/officeart/2005/8/layout/hList1"/>
    <dgm:cxn modelId="{C2FF1D6A-64A3-4521-B84B-AC633F7E2905}" srcId="{DB0FA859-BCAC-475F-86E4-D638971598C6}" destId="{11B9DDE9-DB00-452D-8B01-2548B5E27B38}" srcOrd="1" destOrd="0" parTransId="{7B4D680C-E6F0-4335-B458-84E3FE915189}" sibTransId="{A5226CAA-D757-4E35-B5AE-263AD38969CC}"/>
    <dgm:cxn modelId="{FB8FE67C-A135-4008-B38B-F635A3C6FA32}" srcId="{EC4A2A4F-5EF4-4556-AA61-A7C58D5F5A26}" destId="{F8ED8FF9-27E5-4C0B-900C-2A237DCAB43F}" srcOrd="1" destOrd="0" parTransId="{58BD9951-92A8-41D0-B836-FADF4E3DE26E}" sibTransId="{9B2F8150-0B2F-40C2-A0E3-832BA45D3D79}"/>
    <dgm:cxn modelId="{85ED24B4-D010-4E77-84AA-2854F0B968E6}" type="presOf" srcId="{39D76D7E-586E-4265-AA51-FF29F645196D}" destId="{2FC7F147-C420-4398-BF2A-4CABDD84CC5B}" srcOrd="0" destOrd="0" presId="urn:microsoft.com/office/officeart/2005/8/layout/hList1"/>
    <dgm:cxn modelId="{BE709925-04E1-4A2C-8151-72B636611C1A}" type="presOf" srcId="{DB0FA859-BCAC-475F-86E4-D638971598C6}" destId="{D75DB41E-D97C-4E8A-AE2F-F7E7ACDD5C25}" srcOrd="0" destOrd="0" presId="urn:microsoft.com/office/officeart/2005/8/layout/hList1"/>
    <dgm:cxn modelId="{59884B0A-16C6-4557-8A1F-F904846A1519}" srcId="{11B9DDE9-DB00-452D-8B01-2548B5E27B38}" destId="{F57DA7AC-B61C-4E62-BB8A-B40610E75EAC}" srcOrd="2" destOrd="0" parTransId="{26026761-C5A1-4C0E-807D-2AABF3CCAD55}" sibTransId="{3B154AA0-A408-4350-8D7E-11AC28DE6070}"/>
    <dgm:cxn modelId="{9CBFB190-89D4-44C3-8007-9A325056380A}" type="presOf" srcId="{F57DA7AC-B61C-4E62-BB8A-B40610E75EAC}" destId="{2FC7F147-C420-4398-BF2A-4CABDD84CC5B}" srcOrd="0" destOrd="2" presId="urn:microsoft.com/office/officeart/2005/8/layout/hList1"/>
    <dgm:cxn modelId="{7AEF3567-3D31-4549-9801-FB1FDD708090}" type="presParOf" srcId="{D75DB41E-D97C-4E8A-AE2F-F7E7ACDD5C25}" destId="{53E961F0-8F90-4826-97AB-00D7FBCA860F}" srcOrd="0" destOrd="0" presId="urn:microsoft.com/office/officeart/2005/8/layout/hList1"/>
    <dgm:cxn modelId="{6447A103-1D2A-4E35-9656-53FADEEDFE7A}" type="presParOf" srcId="{53E961F0-8F90-4826-97AB-00D7FBCA860F}" destId="{6D624555-3DA6-4DC5-9ECA-3AD39431E383}" srcOrd="0" destOrd="0" presId="urn:microsoft.com/office/officeart/2005/8/layout/hList1"/>
    <dgm:cxn modelId="{08ADD391-818D-42BB-8C46-6B5010B0A838}" type="presParOf" srcId="{53E961F0-8F90-4826-97AB-00D7FBCA860F}" destId="{E172A1BB-D892-4636-9084-CA5A5CE87B27}" srcOrd="1" destOrd="0" presId="urn:microsoft.com/office/officeart/2005/8/layout/hList1"/>
    <dgm:cxn modelId="{D0D48427-E566-4415-9543-2D827F771575}" type="presParOf" srcId="{D75DB41E-D97C-4E8A-AE2F-F7E7ACDD5C25}" destId="{1487267E-0CA7-4CB1-BD10-06C2C12ECFB3}" srcOrd="1" destOrd="0" presId="urn:microsoft.com/office/officeart/2005/8/layout/hList1"/>
    <dgm:cxn modelId="{BEFA79DC-0C71-4C13-814E-9DB94904F8A4}" type="presParOf" srcId="{D75DB41E-D97C-4E8A-AE2F-F7E7ACDD5C25}" destId="{D6A811FF-487E-47D3-BB20-39AFF42A2CAE}" srcOrd="2" destOrd="0" presId="urn:microsoft.com/office/officeart/2005/8/layout/hList1"/>
    <dgm:cxn modelId="{0F055AB5-5D82-4AA4-BCA9-F1278A72B32F}" type="presParOf" srcId="{D6A811FF-487E-47D3-BB20-39AFF42A2CAE}" destId="{64D7DEA7-8592-4001-A6B7-97AE5A52D034}" srcOrd="0" destOrd="0" presId="urn:microsoft.com/office/officeart/2005/8/layout/hList1"/>
    <dgm:cxn modelId="{545C14A9-D3FD-4F85-97F7-477BE1E9028C}" type="presParOf" srcId="{D6A811FF-487E-47D3-BB20-39AFF42A2CAE}" destId="{2FC7F147-C420-4398-BF2A-4CABDD84CC5B}" srcOrd="1" destOrd="0" presId="urn:microsoft.com/office/officeart/2005/8/layout/hList1"/>
    <dgm:cxn modelId="{C57115BF-6902-4E84-8B6E-C399309B3D5A}" type="presParOf" srcId="{D75DB41E-D97C-4E8A-AE2F-F7E7ACDD5C25}" destId="{73204FB3-C3EC-4DCF-8E57-FD0ECA4633D3}" srcOrd="3" destOrd="0" presId="urn:microsoft.com/office/officeart/2005/8/layout/hList1"/>
    <dgm:cxn modelId="{626D9C9A-E784-46AC-B198-0995085CEF7D}" type="presParOf" srcId="{D75DB41E-D97C-4E8A-AE2F-F7E7ACDD5C25}" destId="{813BB7BD-A0EE-4768-BF6D-EF2A98FD2B6F}" srcOrd="4" destOrd="0" presId="urn:microsoft.com/office/officeart/2005/8/layout/hList1"/>
    <dgm:cxn modelId="{24B72DBA-2C41-4532-A219-B8F2F0654E49}" type="presParOf" srcId="{813BB7BD-A0EE-4768-BF6D-EF2A98FD2B6F}" destId="{F7D9B839-DB4E-4A0F-A965-A5486BA2EAFD}" srcOrd="0" destOrd="0" presId="urn:microsoft.com/office/officeart/2005/8/layout/hList1"/>
    <dgm:cxn modelId="{5299BA13-B568-4F90-843D-44B95293DE46}" type="presParOf" srcId="{813BB7BD-A0EE-4768-BF6D-EF2A98FD2B6F}" destId="{BD3BB9DB-14D6-4849-A701-82E1D39CD0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65E51A-98EB-4491-871B-93A28EC1F87E}" type="doc">
      <dgm:prSet loTypeId="urn:microsoft.com/office/officeart/2005/8/layout/matrix2" loCatId="matrix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F2048F3D-B63E-471C-BFA0-AECE9A3E5AA6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419" sz="2400" dirty="0" smtClean="0"/>
            <a:t>Investigación correlacional</a:t>
          </a:r>
          <a:endParaRPr lang="es-ES" sz="2400" dirty="0"/>
        </a:p>
      </dgm:t>
    </dgm:pt>
    <dgm:pt modelId="{1B5407F2-A85B-44E2-A514-83FE92405709}" type="parTrans" cxnId="{26ACEC8B-85D9-44A0-97F8-0E1C668F61D0}">
      <dgm:prSet/>
      <dgm:spPr/>
      <dgm:t>
        <a:bodyPr/>
        <a:lstStyle/>
        <a:p>
          <a:endParaRPr lang="es-ES"/>
        </a:p>
      </dgm:t>
    </dgm:pt>
    <dgm:pt modelId="{9FC2A761-D854-4486-A554-9743EB558746}" type="sibTrans" cxnId="{26ACEC8B-85D9-44A0-97F8-0E1C668F61D0}">
      <dgm:prSet/>
      <dgm:spPr/>
      <dgm:t>
        <a:bodyPr/>
        <a:lstStyle/>
        <a:p>
          <a:endParaRPr lang="es-ES"/>
        </a:p>
      </dgm:t>
    </dgm:pt>
    <dgm:pt modelId="{9F880503-9A5C-449B-94AF-2ADF2587A277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419" sz="2400" dirty="0" smtClean="0"/>
            <a:t>Investigación descriptiva</a:t>
          </a:r>
          <a:endParaRPr lang="es-ES" sz="2400" dirty="0"/>
        </a:p>
      </dgm:t>
    </dgm:pt>
    <dgm:pt modelId="{A78543BA-A604-4DB4-9D20-5C5CF72C9D84}" type="parTrans" cxnId="{F97AD603-3E02-465F-AFF1-C0C76690CFD2}">
      <dgm:prSet/>
      <dgm:spPr/>
      <dgm:t>
        <a:bodyPr/>
        <a:lstStyle/>
        <a:p>
          <a:endParaRPr lang="es-ES"/>
        </a:p>
      </dgm:t>
    </dgm:pt>
    <dgm:pt modelId="{BA43DF12-993F-4CC3-86D0-147C7E1E66B0}" type="sibTrans" cxnId="{F97AD603-3E02-465F-AFF1-C0C76690CFD2}">
      <dgm:prSet/>
      <dgm:spPr/>
      <dgm:t>
        <a:bodyPr/>
        <a:lstStyle/>
        <a:p>
          <a:endParaRPr lang="es-ES"/>
        </a:p>
      </dgm:t>
    </dgm:pt>
    <dgm:pt modelId="{5F3054B3-7727-40A6-8940-B6B08746CFDF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419" sz="2400" dirty="0" smtClean="0"/>
            <a:t>2</a:t>
          </a:r>
          <a:r>
            <a:rPr lang="es-419" sz="2400" baseline="0" dirty="0" smtClean="0"/>
            <a:t> variables que se relacionan</a:t>
          </a:r>
          <a:endParaRPr lang="es-ES" sz="2400" dirty="0"/>
        </a:p>
      </dgm:t>
    </dgm:pt>
    <dgm:pt modelId="{649D7DE7-6DBA-4599-8F26-3C96123992AA}" type="parTrans" cxnId="{A4C4A952-2C42-4BAF-8072-1E2A72C5BE52}">
      <dgm:prSet/>
      <dgm:spPr/>
      <dgm:t>
        <a:bodyPr/>
        <a:lstStyle/>
        <a:p>
          <a:endParaRPr lang="es-ES"/>
        </a:p>
      </dgm:t>
    </dgm:pt>
    <dgm:pt modelId="{F40D7F50-8262-4CD8-91CB-C1C8836B8814}" type="sibTrans" cxnId="{A4C4A952-2C42-4BAF-8072-1E2A72C5BE52}">
      <dgm:prSet/>
      <dgm:spPr/>
      <dgm:t>
        <a:bodyPr/>
        <a:lstStyle/>
        <a:p>
          <a:endParaRPr lang="es-ES"/>
        </a:p>
      </dgm:t>
    </dgm:pt>
    <dgm:pt modelId="{9FE65BBF-CA26-4A85-9ED5-2DEE4B000CB5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419" sz="2400" dirty="0" smtClean="0"/>
            <a:t>Descripción de actividades</a:t>
          </a:r>
          <a:endParaRPr lang="es-ES" sz="2400" dirty="0"/>
        </a:p>
      </dgm:t>
    </dgm:pt>
    <dgm:pt modelId="{A327B0D1-2F75-4771-8DA6-6BE23177529A}" type="parTrans" cxnId="{FFA53FF2-7D5A-4A9F-A148-940FCA005CBF}">
      <dgm:prSet/>
      <dgm:spPr/>
      <dgm:t>
        <a:bodyPr/>
        <a:lstStyle/>
        <a:p>
          <a:endParaRPr lang="es-ES"/>
        </a:p>
      </dgm:t>
    </dgm:pt>
    <dgm:pt modelId="{62BE27B0-9BB3-4034-9026-65CDE86900CF}" type="sibTrans" cxnId="{FFA53FF2-7D5A-4A9F-A148-940FCA005CBF}">
      <dgm:prSet/>
      <dgm:spPr/>
      <dgm:t>
        <a:bodyPr/>
        <a:lstStyle/>
        <a:p>
          <a:endParaRPr lang="es-ES"/>
        </a:p>
      </dgm:t>
    </dgm:pt>
    <dgm:pt modelId="{AEF58DC9-0518-4876-85B3-AB90AC1E1DBC}">
      <dgm:prSet phldrT="[Texto]" custScaleX="130559" custLinFactNeighborX="-78292" custLinFactNeighborY="-2857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754DFE0B-D9A0-47BC-82C2-5DD2AE6C7836}" type="parTrans" cxnId="{03E3196B-1220-4405-A16C-CA1E5F2F1515}">
      <dgm:prSet/>
      <dgm:spPr/>
      <dgm:t>
        <a:bodyPr/>
        <a:lstStyle/>
        <a:p>
          <a:endParaRPr lang="es-ES"/>
        </a:p>
      </dgm:t>
    </dgm:pt>
    <dgm:pt modelId="{BAAA89FA-803E-42EC-BEE6-D3627770E1D9}" type="sibTrans" cxnId="{03E3196B-1220-4405-A16C-CA1E5F2F1515}">
      <dgm:prSet/>
      <dgm:spPr/>
      <dgm:t>
        <a:bodyPr/>
        <a:lstStyle/>
        <a:p>
          <a:endParaRPr lang="es-ES"/>
        </a:p>
      </dgm:t>
    </dgm:pt>
    <dgm:pt modelId="{540D52B5-16EF-4133-8ACF-09D638EF1827}">
      <dgm:prSet phldrT="[Texto]" custScaleX="138677" custLinFactNeighborX="-74233" custLinFactNeighborY="4643"/>
      <dgm:spPr/>
      <dgm:t>
        <a:bodyPr/>
        <a:lstStyle/>
        <a:p>
          <a:endParaRPr lang="es-ES"/>
        </a:p>
      </dgm:t>
    </dgm:pt>
    <dgm:pt modelId="{C9ABC44D-88D6-4190-B97D-1462A94CF054}" type="parTrans" cxnId="{674717A5-D31C-4AD9-BE81-AD29CC5D9AD5}">
      <dgm:prSet/>
      <dgm:spPr/>
      <dgm:t>
        <a:bodyPr/>
        <a:lstStyle/>
        <a:p>
          <a:endParaRPr lang="es-ES"/>
        </a:p>
      </dgm:t>
    </dgm:pt>
    <dgm:pt modelId="{8B7A8CC7-5708-420C-8822-16867918592B}" type="sibTrans" cxnId="{674717A5-D31C-4AD9-BE81-AD29CC5D9AD5}">
      <dgm:prSet/>
      <dgm:spPr/>
      <dgm:t>
        <a:bodyPr/>
        <a:lstStyle/>
        <a:p>
          <a:endParaRPr lang="es-ES"/>
        </a:p>
      </dgm:t>
    </dgm:pt>
    <dgm:pt modelId="{D7E5AD18-7EBD-4B31-8DC3-B993DEE97146}" type="pres">
      <dgm:prSet presAssocID="{7265E51A-98EB-4491-871B-93A28EC1F87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4B4107-043E-4856-A328-E52CC4801CCF}" type="pres">
      <dgm:prSet presAssocID="{7265E51A-98EB-4491-871B-93A28EC1F87E}" presName="axisShape" presStyleLbl="bgShp" presStyleIdx="0" presStyleCnt="1" custScaleX="132142" custLinFactNeighborX="-4107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23C6EF9-C050-4726-85FE-A2D1717CD190}" type="pres">
      <dgm:prSet presAssocID="{7265E51A-98EB-4491-871B-93A28EC1F87E}" presName="rect1" presStyleLbl="node1" presStyleIdx="0" presStyleCnt="4" custScaleX="121220" custScaleY="97494" custLinFactX="-26176" custLinFactNeighborX="-100000" custLinFactNeighborY="3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7AE9A4-C5A5-4D1C-86FC-C0EB52E11D2E}" type="pres">
      <dgm:prSet presAssocID="{7265E51A-98EB-4491-871B-93A28EC1F87E}" presName="rect2" presStyleLbl="node1" presStyleIdx="1" presStyleCnt="4" custScaleX="130559" custLinFactNeighborX="-51885" custLinFactNeighborY="-43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28654E-761C-4127-9A08-296FC354C27B}" type="pres">
      <dgm:prSet presAssocID="{7265E51A-98EB-4491-871B-93A28EC1F87E}" presName="rect3" presStyleLbl="node1" presStyleIdx="2" presStyleCnt="4" custScaleX="139418" custLinFactX="-26005" custLinFactNeighborX="-100000" custLinFactNeighborY="46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9A9CC9-74B4-4E3B-B7EA-833A3B3DC958}" type="pres">
      <dgm:prSet presAssocID="{7265E51A-98EB-4491-871B-93A28EC1F87E}" presName="rect4" presStyleLbl="node1" presStyleIdx="3" presStyleCnt="4" custScaleX="138677" custLinFactNeighborX="-50580" custLinFactNeighborY="1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7AD603-3E02-465F-AFF1-C0C76690CFD2}" srcId="{7265E51A-98EB-4491-871B-93A28EC1F87E}" destId="{9F880503-9A5C-449B-94AF-2ADF2587A277}" srcOrd="1" destOrd="0" parTransId="{A78543BA-A604-4DB4-9D20-5C5CF72C9D84}" sibTransId="{BA43DF12-993F-4CC3-86D0-147C7E1E66B0}"/>
    <dgm:cxn modelId="{03E3196B-1220-4405-A16C-CA1E5F2F1515}" srcId="{7265E51A-98EB-4491-871B-93A28EC1F87E}" destId="{AEF58DC9-0518-4876-85B3-AB90AC1E1DBC}" srcOrd="4" destOrd="0" parTransId="{754DFE0B-D9A0-47BC-82C2-5DD2AE6C7836}" sibTransId="{BAAA89FA-803E-42EC-BEE6-D3627770E1D9}"/>
    <dgm:cxn modelId="{229E30AD-B149-49D9-8C54-629ABCA17A97}" type="presOf" srcId="{9F880503-9A5C-449B-94AF-2ADF2587A277}" destId="{C77AE9A4-C5A5-4D1C-86FC-C0EB52E11D2E}" srcOrd="0" destOrd="0" presId="urn:microsoft.com/office/officeart/2005/8/layout/matrix2"/>
    <dgm:cxn modelId="{FFA53FF2-7D5A-4A9F-A148-940FCA005CBF}" srcId="{7265E51A-98EB-4491-871B-93A28EC1F87E}" destId="{9FE65BBF-CA26-4A85-9ED5-2DEE4B000CB5}" srcOrd="3" destOrd="0" parTransId="{A327B0D1-2F75-4771-8DA6-6BE23177529A}" sibTransId="{62BE27B0-9BB3-4034-9026-65CDE86900CF}"/>
    <dgm:cxn modelId="{26ACEC8B-85D9-44A0-97F8-0E1C668F61D0}" srcId="{7265E51A-98EB-4491-871B-93A28EC1F87E}" destId="{F2048F3D-B63E-471C-BFA0-AECE9A3E5AA6}" srcOrd="0" destOrd="0" parTransId="{1B5407F2-A85B-44E2-A514-83FE92405709}" sibTransId="{9FC2A761-D854-4486-A554-9743EB558746}"/>
    <dgm:cxn modelId="{28B36E6E-9FCE-4FD9-ADF9-171F41EC7B77}" type="presOf" srcId="{F2048F3D-B63E-471C-BFA0-AECE9A3E5AA6}" destId="{223C6EF9-C050-4726-85FE-A2D1717CD190}" srcOrd="0" destOrd="0" presId="urn:microsoft.com/office/officeart/2005/8/layout/matrix2"/>
    <dgm:cxn modelId="{A4C4A952-2C42-4BAF-8072-1E2A72C5BE52}" srcId="{7265E51A-98EB-4491-871B-93A28EC1F87E}" destId="{5F3054B3-7727-40A6-8940-B6B08746CFDF}" srcOrd="2" destOrd="0" parTransId="{649D7DE7-6DBA-4599-8F26-3C96123992AA}" sibTransId="{F40D7F50-8262-4CD8-91CB-C1C8836B8814}"/>
    <dgm:cxn modelId="{F9DC02AB-6E6B-49CC-AB9A-20A6FAD2DCB2}" type="presOf" srcId="{5F3054B3-7727-40A6-8940-B6B08746CFDF}" destId="{AA28654E-761C-4127-9A08-296FC354C27B}" srcOrd="0" destOrd="0" presId="urn:microsoft.com/office/officeart/2005/8/layout/matrix2"/>
    <dgm:cxn modelId="{310E4B91-52AF-4614-95C9-5D7A19CC492B}" type="presOf" srcId="{7265E51A-98EB-4491-871B-93A28EC1F87E}" destId="{D7E5AD18-7EBD-4B31-8DC3-B993DEE97146}" srcOrd="0" destOrd="0" presId="urn:microsoft.com/office/officeart/2005/8/layout/matrix2"/>
    <dgm:cxn modelId="{17A1B8AF-BD95-459D-BD61-85BECC291F12}" type="presOf" srcId="{9FE65BBF-CA26-4A85-9ED5-2DEE4B000CB5}" destId="{DE9A9CC9-74B4-4E3B-B7EA-833A3B3DC958}" srcOrd="0" destOrd="0" presId="urn:microsoft.com/office/officeart/2005/8/layout/matrix2"/>
    <dgm:cxn modelId="{674717A5-D31C-4AD9-BE81-AD29CC5D9AD5}" srcId="{7265E51A-98EB-4491-871B-93A28EC1F87E}" destId="{540D52B5-16EF-4133-8ACF-09D638EF1827}" srcOrd="5" destOrd="0" parTransId="{C9ABC44D-88D6-4190-B97D-1462A94CF054}" sibTransId="{8B7A8CC7-5708-420C-8822-16867918592B}"/>
    <dgm:cxn modelId="{72A655AD-6520-4E25-818A-6AA9CCFDA359}" type="presParOf" srcId="{D7E5AD18-7EBD-4B31-8DC3-B993DEE97146}" destId="{684B4107-043E-4856-A328-E52CC4801CCF}" srcOrd="0" destOrd="0" presId="urn:microsoft.com/office/officeart/2005/8/layout/matrix2"/>
    <dgm:cxn modelId="{698A6123-6178-44FF-AAF0-19F3FBE1F44F}" type="presParOf" srcId="{D7E5AD18-7EBD-4B31-8DC3-B993DEE97146}" destId="{223C6EF9-C050-4726-85FE-A2D1717CD190}" srcOrd="1" destOrd="0" presId="urn:microsoft.com/office/officeart/2005/8/layout/matrix2"/>
    <dgm:cxn modelId="{9EE9A11E-A6EC-4F16-84CD-B71FCC1B0C1A}" type="presParOf" srcId="{D7E5AD18-7EBD-4B31-8DC3-B993DEE97146}" destId="{C77AE9A4-C5A5-4D1C-86FC-C0EB52E11D2E}" srcOrd="2" destOrd="0" presId="urn:microsoft.com/office/officeart/2005/8/layout/matrix2"/>
    <dgm:cxn modelId="{0DF6FABE-B717-49C3-92F9-7A71486880CB}" type="presParOf" srcId="{D7E5AD18-7EBD-4B31-8DC3-B993DEE97146}" destId="{AA28654E-761C-4127-9A08-296FC354C27B}" srcOrd="3" destOrd="0" presId="urn:microsoft.com/office/officeart/2005/8/layout/matrix2"/>
    <dgm:cxn modelId="{6756CA66-5901-4F54-9CEE-2F3EDEB31B1C}" type="presParOf" srcId="{D7E5AD18-7EBD-4B31-8DC3-B993DEE97146}" destId="{DE9A9CC9-74B4-4E3B-B7EA-833A3B3DC95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F6FB57-5699-4172-AE7E-0B9A1CCFB07C}" type="doc">
      <dgm:prSet loTypeId="urn:microsoft.com/office/officeart/2005/8/layout/radial4" loCatId="relationship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AFBF149A-B5EA-4695-BA02-EB03E648D4A9}">
      <dgm:prSet phldrT="[Texto]" custT="1"/>
      <dgm:spPr/>
      <dgm:t>
        <a:bodyPr/>
        <a:lstStyle/>
        <a:p>
          <a:r>
            <a:rPr lang="es-ES" sz="2400" dirty="0"/>
            <a:t>Tratamiento y análisis de resultados </a:t>
          </a:r>
        </a:p>
      </dgm:t>
    </dgm:pt>
    <dgm:pt modelId="{A437C02A-272F-4031-93CB-E11CC5143D6C}" type="parTrans" cxnId="{A6D00F90-FA08-4C7C-91E3-9B1BF85ACAFE}">
      <dgm:prSet/>
      <dgm:spPr/>
      <dgm:t>
        <a:bodyPr/>
        <a:lstStyle/>
        <a:p>
          <a:endParaRPr lang="es-ES"/>
        </a:p>
      </dgm:t>
    </dgm:pt>
    <dgm:pt modelId="{E8234473-0BA5-4E20-90EE-C2BB1534F3B7}" type="sibTrans" cxnId="{A6D00F90-FA08-4C7C-91E3-9B1BF85ACAFE}">
      <dgm:prSet/>
      <dgm:spPr/>
      <dgm:t>
        <a:bodyPr/>
        <a:lstStyle/>
        <a:p>
          <a:endParaRPr lang="es-ES"/>
        </a:p>
      </dgm:t>
    </dgm:pt>
    <dgm:pt modelId="{C312CD07-915E-4D4B-80B4-A428789C9F17}">
      <dgm:prSet phldrT="[Texto]" custT="1"/>
      <dgm:spPr/>
      <dgm:t>
        <a:bodyPr/>
        <a:lstStyle/>
        <a:p>
          <a:endParaRPr lang="es-ES" sz="2400" dirty="0"/>
        </a:p>
      </dgm:t>
    </dgm:pt>
    <dgm:pt modelId="{BB9971C6-B00A-490C-A38E-3E144A92D974}" type="parTrans" cxnId="{68E3F7FA-21FD-4044-B5BF-D617646DDE85}">
      <dgm:prSet/>
      <dgm:spPr/>
      <dgm:t>
        <a:bodyPr/>
        <a:lstStyle/>
        <a:p>
          <a:endParaRPr lang="es-ES"/>
        </a:p>
      </dgm:t>
    </dgm:pt>
    <dgm:pt modelId="{4BD3E8F6-6C83-4952-AD64-8BA963BC7770}" type="sibTrans" cxnId="{68E3F7FA-21FD-4044-B5BF-D617646DDE85}">
      <dgm:prSet/>
      <dgm:spPr/>
      <dgm:t>
        <a:bodyPr/>
        <a:lstStyle/>
        <a:p>
          <a:endParaRPr lang="es-ES"/>
        </a:p>
      </dgm:t>
    </dgm:pt>
    <dgm:pt modelId="{8661C5C9-1706-49C8-81BC-EA86D9CE4FA9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2400" dirty="0"/>
        </a:p>
      </dgm:t>
    </dgm:pt>
    <dgm:pt modelId="{430FDC3A-2AD5-4868-A9D0-A117F9A9B274}" type="parTrans" cxnId="{49EDE51E-DDF1-4A4B-9CB0-FD61B6A6CBCC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697EDF12-F1CD-45D2-A253-B6F5814CC193}" type="sibTrans" cxnId="{49EDE51E-DDF1-4A4B-9CB0-FD61B6A6CBCC}">
      <dgm:prSet/>
      <dgm:spPr/>
      <dgm:t>
        <a:bodyPr/>
        <a:lstStyle/>
        <a:p>
          <a:endParaRPr lang="es-ES"/>
        </a:p>
      </dgm:t>
    </dgm:pt>
    <dgm:pt modelId="{2CF833CF-5364-4AFB-9750-D258882633F6}" type="pres">
      <dgm:prSet presAssocID="{97F6FB57-5699-4172-AE7E-0B9A1CCFB07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00037E-833B-4368-89B8-A8DD0EFC4ACC}" type="pres">
      <dgm:prSet presAssocID="{AFBF149A-B5EA-4695-BA02-EB03E648D4A9}" presName="centerShape" presStyleLbl="node0" presStyleIdx="0" presStyleCnt="1" custScaleX="129091"/>
      <dgm:spPr/>
      <dgm:t>
        <a:bodyPr/>
        <a:lstStyle/>
        <a:p>
          <a:endParaRPr lang="es-ES"/>
        </a:p>
      </dgm:t>
    </dgm:pt>
    <dgm:pt modelId="{47C2D18D-B28C-4B03-A5B8-90A2F0236662}" type="pres">
      <dgm:prSet presAssocID="{BB9971C6-B00A-490C-A38E-3E144A92D974}" presName="parTrans" presStyleLbl="bgSibTrans2D1" presStyleIdx="0" presStyleCnt="2" custScaleX="84813" custLinFactNeighborX="36216" custLinFactNeighborY="-23639"/>
      <dgm:spPr/>
      <dgm:t>
        <a:bodyPr/>
        <a:lstStyle/>
        <a:p>
          <a:endParaRPr lang="es-ES"/>
        </a:p>
      </dgm:t>
    </dgm:pt>
    <dgm:pt modelId="{8054B01C-65AB-4BA0-A9F6-51A40E331576}" type="pres">
      <dgm:prSet presAssocID="{C312CD07-915E-4D4B-80B4-A428789C9F17}" presName="node" presStyleLbl="node1" presStyleIdx="0" presStyleCnt="2" custRadScaleRad="115593" custRadScaleInc="-53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5B66C6-2E5B-431C-8878-D4F0FC95DB35}" type="pres">
      <dgm:prSet presAssocID="{430FDC3A-2AD5-4868-A9D0-A117F9A9B274}" presName="parTrans" presStyleLbl="bgSibTrans2D1" presStyleIdx="1" presStyleCnt="2" custScaleX="71291" custLinFactNeighborX="-33649" custLinFactNeighborY="27011"/>
      <dgm:spPr/>
      <dgm:t>
        <a:bodyPr/>
        <a:lstStyle/>
        <a:p>
          <a:endParaRPr lang="es-ES"/>
        </a:p>
      </dgm:t>
    </dgm:pt>
    <dgm:pt modelId="{873080BE-EE56-4C3A-AEF8-3B4301A96F57}" type="pres">
      <dgm:prSet presAssocID="{8661C5C9-1706-49C8-81BC-EA86D9CE4FA9}" presName="node" presStyleLbl="node1" presStyleIdx="1" presStyleCnt="2" custScaleX="135685" custRadScaleRad="127032" custRadScaleInc="41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D00F90-FA08-4C7C-91E3-9B1BF85ACAFE}" srcId="{97F6FB57-5699-4172-AE7E-0B9A1CCFB07C}" destId="{AFBF149A-B5EA-4695-BA02-EB03E648D4A9}" srcOrd="0" destOrd="0" parTransId="{A437C02A-272F-4031-93CB-E11CC5143D6C}" sibTransId="{E8234473-0BA5-4E20-90EE-C2BB1534F3B7}"/>
    <dgm:cxn modelId="{49EDE51E-DDF1-4A4B-9CB0-FD61B6A6CBCC}" srcId="{AFBF149A-B5EA-4695-BA02-EB03E648D4A9}" destId="{8661C5C9-1706-49C8-81BC-EA86D9CE4FA9}" srcOrd="1" destOrd="0" parTransId="{430FDC3A-2AD5-4868-A9D0-A117F9A9B274}" sibTransId="{697EDF12-F1CD-45D2-A253-B6F5814CC193}"/>
    <dgm:cxn modelId="{C53BB1B0-170F-4106-A91B-BEB8F12ADBC7}" type="presOf" srcId="{BB9971C6-B00A-490C-A38E-3E144A92D974}" destId="{47C2D18D-B28C-4B03-A5B8-90A2F0236662}" srcOrd="0" destOrd="0" presId="urn:microsoft.com/office/officeart/2005/8/layout/radial4"/>
    <dgm:cxn modelId="{75D8FC18-9447-4956-AF80-D2C34287F225}" type="presOf" srcId="{8661C5C9-1706-49C8-81BC-EA86D9CE4FA9}" destId="{873080BE-EE56-4C3A-AEF8-3B4301A96F57}" srcOrd="0" destOrd="0" presId="urn:microsoft.com/office/officeart/2005/8/layout/radial4"/>
    <dgm:cxn modelId="{68E3F7FA-21FD-4044-B5BF-D617646DDE85}" srcId="{AFBF149A-B5EA-4695-BA02-EB03E648D4A9}" destId="{C312CD07-915E-4D4B-80B4-A428789C9F17}" srcOrd="0" destOrd="0" parTransId="{BB9971C6-B00A-490C-A38E-3E144A92D974}" sibTransId="{4BD3E8F6-6C83-4952-AD64-8BA963BC7770}"/>
    <dgm:cxn modelId="{EA9E7660-B95C-4E10-AEF7-AF4B818A4EA8}" type="presOf" srcId="{97F6FB57-5699-4172-AE7E-0B9A1CCFB07C}" destId="{2CF833CF-5364-4AFB-9750-D258882633F6}" srcOrd="0" destOrd="0" presId="urn:microsoft.com/office/officeart/2005/8/layout/radial4"/>
    <dgm:cxn modelId="{5099C5BE-7E91-4974-86EF-5245B99CCB9C}" type="presOf" srcId="{430FDC3A-2AD5-4868-A9D0-A117F9A9B274}" destId="{285B66C6-2E5B-431C-8878-D4F0FC95DB35}" srcOrd="0" destOrd="0" presId="urn:microsoft.com/office/officeart/2005/8/layout/radial4"/>
    <dgm:cxn modelId="{36FA85AC-790E-439A-83E5-53A501633139}" type="presOf" srcId="{C312CD07-915E-4D4B-80B4-A428789C9F17}" destId="{8054B01C-65AB-4BA0-A9F6-51A40E331576}" srcOrd="0" destOrd="0" presId="urn:microsoft.com/office/officeart/2005/8/layout/radial4"/>
    <dgm:cxn modelId="{6EB54FFA-FB95-446A-8A2B-40CDB53671E9}" type="presOf" srcId="{AFBF149A-B5EA-4695-BA02-EB03E648D4A9}" destId="{4C00037E-833B-4368-89B8-A8DD0EFC4ACC}" srcOrd="0" destOrd="0" presId="urn:microsoft.com/office/officeart/2005/8/layout/radial4"/>
    <dgm:cxn modelId="{8EC0E4F7-1B35-4362-B8F9-790A9E1FC4B7}" type="presParOf" srcId="{2CF833CF-5364-4AFB-9750-D258882633F6}" destId="{4C00037E-833B-4368-89B8-A8DD0EFC4ACC}" srcOrd="0" destOrd="0" presId="urn:microsoft.com/office/officeart/2005/8/layout/radial4"/>
    <dgm:cxn modelId="{0C575747-4983-4DD5-B77E-A96748F63B98}" type="presParOf" srcId="{2CF833CF-5364-4AFB-9750-D258882633F6}" destId="{47C2D18D-B28C-4B03-A5B8-90A2F0236662}" srcOrd="1" destOrd="0" presId="urn:microsoft.com/office/officeart/2005/8/layout/radial4"/>
    <dgm:cxn modelId="{8F715903-1966-4E84-B2B5-2E21C84D86CC}" type="presParOf" srcId="{2CF833CF-5364-4AFB-9750-D258882633F6}" destId="{8054B01C-65AB-4BA0-A9F6-51A40E331576}" srcOrd="2" destOrd="0" presId="urn:microsoft.com/office/officeart/2005/8/layout/radial4"/>
    <dgm:cxn modelId="{7B12D719-DF8A-4E30-BF86-1C0EE612A891}" type="presParOf" srcId="{2CF833CF-5364-4AFB-9750-D258882633F6}" destId="{285B66C6-2E5B-431C-8878-D4F0FC95DB35}" srcOrd="3" destOrd="0" presId="urn:microsoft.com/office/officeart/2005/8/layout/radial4"/>
    <dgm:cxn modelId="{DCB57A71-F536-4145-BBB8-30DFE6B76FF1}" type="presParOf" srcId="{2CF833CF-5364-4AFB-9750-D258882633F6}" destId="{873080BE-EE56-4C3A-AEF8-3B4301A96F57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32F7C-438D-40A5-9AB8-0CFA13DD34B5}">
      <dsp:nvSpPr>
        <dsp:cNvPr id="0" name=""/>
        <dsp:cNvSpPr/>
      </dsp:nvSpPr>
      <dsp:spPr>
        <a:xfrm>
          <a:off x="3491884" y="0"/>
          <a:ext cx="1721932" cy="1323922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b="1" kern="1200" dirty="0" smtClean="0"/>
            <a:t>Mal uso del tiempo libre</a:t>
          </a:r>
          <a:endParaRPr lang="es-ES" sz="2000" b="1" kern="1200" dirty="0"/>
        </a:p>
      </dsp:txBody>
      <dsp:txXfrm>
        <a:off x="3744055" y="193884"/>
        <a:ext cx="1217590" cy="936154"/>
      </dsp:txXfrm>
    </dsp:sp>
    <dsp:sp modelId="{61BD50CB-E9A4-4AB4-BB77-B0DAF446E43F}">
      <dsp:nvSpPr>
        <dsp:cNvPr id="0" name=""/>
        <dsp:cNvSpPr/>
      </dsp:nvSpPr>
      <dsp:spPr>
        <a:xfrm rot="2354540">
          <a:off x="4989139" y="1048626"/>
          <a:ext cx="221224" cy="446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4996623" y="1116999"/>
        <a:ext cx="154857" cy="268093"/>
      </dsp:txXfrm>
    </dsp:sp>
    <dsp:sp modelId="{3AE1E7B1-B25E-405A-BEE0-46E19A8256B0}">
      <dsp:nvSpPr>
        <dsp:cNvPr id="0" name=""/>
        <dsp:cNvSpPr/>
      </dsp:nvSpPr>
      <dsp:spPr>
        <a:xfrm>
          <a:off x="4715404" y="1298428"/>
          <a:ext cx="2454154" cy="1323922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b="1" kern="1200" dirty="0" smtClean="0"/>
            <a:t>Actividades pasivas</a:t>
          </a:r>
          <a:endParaRPr lang="es-ES" sz="2000" b="1" kern="1200" dirty="0"/>
        </a:p>
      </dsp:txBody>
      <dsp:txXfrm>
        <a:off x="5074807" y="1492312"/>
        <a:ext cx="1735348" cy="936154"/>
      </dsp:txXfrm>
    </dsp:sp>
    <dsp:sp modelId="{6DC2A4B6-ACB0-4401-81CE-7312701B0FAA}">
      <dsp:nvSpPr>
        <dsp:cNvPr id="0" name=""/>
        <dsp:cNvSpPr/>
      </dsp:nvSpPr>
      <dsp:spPr>
        <a:xfrm rot="4962023">
          <a:off x="5914564" y="2663496"/>
          <a:ext cx="293201" cy="446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120343"/>
            <a:satOff val="-6284"/>
            <a:lumOff val="96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5952956" y="2709237"/>
        <a:ext cx="205241" cy="268093"/>
      </dsp:txXfrm>
    </dsp:sp>
    <dsp:sp modelId="{F82B7D17-6838-4F31-A60C-F3E2AE720446}">
      <dsp:nvSpPr>
        <dsp:cNvPr id="0" name=""/>
        <dsp:cNvSpPr/>
      </dsp:nvSpPr>
      <dsp:spPr>
        <a:xfrm>
          <a:off x="5076060" y="3168348"/>
          <a:ext cx="2183769" cy="1104309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kern="1200" dirty="0" smtClean="0"/>
            <a:t>Sedentarismo</a:t>
          </a:r>
          <a:endParaRPr lang="es-ES" sz="2000" kern="1200" dirty="0"/>
        </a:p>
      </dsp:txBody>
      <dsp:txXfrm>
        <a:off x="5395866" y="3330070"/>
        <a:ext cx="1544157" cy="780865"/>
      </dsp:txXfrm>
    </dsp:sp>
    <dsp:sp modelId="{ED6D69BE-059A-4099-9A6C-A63D9F119348}">
      <dsp:nvSpPr>
        <dsp:cNvPr id="0" name=""/>
        <dsp:cNvSpPr/>
      </dsp:nvSpPr>
      <dsp:spPr>
        <a:xfrm rot="10798297">
          <a:off x="4185731" y="3497917"/>
          <a:ext cx="629166" cy="446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240686"/>
            <a:satOff val="-12567"/>
            <a:lumOff val="192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 rot="10800000">
        <a:off x="4319778" y="3587249"/>
        <a:ext cx="495119" cy="268093"/>
      </dsp:txXfrm>
    </dsp:sp>
    <dsp:sp modelId="{33062929-4B27-4B88-B9D6-224C89C1264A}">
      <dsp:nvSpPr>
        <dsp:cNvPr id="0" name=""/>
        <dsp:cNvSpPr/>
      </dsp:nvSpPr>
      <dsp:spPr>
        <a:xfrm>
          <a:off x="1423190" y="3060281"/>
          <a:ext cx="2465765" cy="1323922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b="1" kern="1200" dirty="0" smtClean="0"/>
            <a:t>Enfermedades crónicas no transmisibles</a:t>
          </a:r>
          <a:endParaRPr lang="es-ES" sz="2000" b="1" kern="1200" dirty="0"/>
        </a:p>
      </dsp:txBody>
      <dsp:txXfrm>
        <a:off x="1784293" y="3254165"/>
        <a:ext cx="1743559" cy="936154"/>
      </dsp:txXfrm>
    </dsp:sp>
    <dsp:sp modelId="{5A01D4D0-2771-4660-8F4C-DC4452C4B898}">
      <dsp:nvSpPr>
        <dsp:cNvPr id="0" name=""/>
        <dsp:cNvSpPr/>
      </dsp:nvSpPr>
      <dsp:spPr>
        <a:xfrm rot="16272297">
          <a:off x="2525461" y="2561860"/>
          <a:ext cx="300638" cy="446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361029"/>
            <a:satOff val="-18851"/>
            <a:lumOff val="288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2569608" y="2696311"/>
        <a:ext cx="210447" cy="268093"/>
      </dsp:txXfrm>
    </dsp:sp>
    <dsp:sp modelId="{976B38CE-D70E-41A1-AD19-D5927EE8FDC2}">
      <dsp:nvSpPr>
        <dsp:cNvPr id="0" name=""/>
        <dsp:cNvSpPr/>
      </dsp:nvSpPr>
      <dsp:spPr>
        <a:xfrm>
          <a:off x="1539406" y="1169332"/>
          <a:ext cx="2312878" cy="1323922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b="1" kern="1200" dirty="0" smtClean="0"/>
            <a:t>Mala calidad de vida</a:t>
          </a:r>
          <a:endParaRPr lang="es-ES" sz="2000" b="1" kern="1200" dirty="0"/>
        </a:p>
      </dsp:txBody>
      <dsp:txXfrm>
        <a:off x="1878119" y="1363216"/>
        <a:ext cx="1635452" cy="936154"/>
      </dsp:txXfrm>
    </dsp:sp>
    <dsp:sp modelId="{FB002D02-5754-40F2-9FFE-2E391D9FFF1A}">
      <dsp:nvSpPr>
        <dsp:cNvPr id="0" name=""/>
        <dsp:cNvSpPr/>
      </dsp:nvSpPr>
      <dsp:spPr>
        <a:xfrm rot="19487385">
          <a:off x="3471618" y="993087"/>
          <a:ext cx="190846" cy="446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481372"/>
            <a:satOff val="-25135"/>
            <a:lumOff val="384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3476856" y="1098958"/>
        <a:ext cx="133592" cy="268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24555-3DA6-4DC5-9ECA-3AD39431E383}">
      <dsp:nvSpPr>
        <dsp:cNvPr id="0" name=""/>
        <dsp:cNvSpPr/>
      </dsp:nvSpPr>
      <dsp:spPr>
        <a:xfrm>
          <a:off x="136504" y="898457"/>
          <a:ext cx="2786062" cy="1114425"/>
        </a:xfrm>
        <a:prstGeom prst="rect">
          <a:avLst/>
        </a:prstGeom>
        <a:gradFill rotWithShape="1">
          <a:gsLst>
            <a:gs pos="0">
              <a:schemeClr val="accent2">
                <a:shade val="85000"/>
                <a:satMod val="130000"/>
              </a:schemeClr>
            </a:gs>
            <a:gs pos="34000">
              <a:schemeClr val="accent2">
                <a:shade val="87000"/>
                <a:satMod val="125000"/>
              </a:schemeClr>
            </a:gs>
            <a:gs pos="70000">
              <a:schemeClr val="accent2">
                <a:tint val="100000"/>
                <a:shade val="90000"/>
                <a:satMod val="130000"/>
              </a:schemeClr>
            </a:gs>
            <a:gs pos="100000">
              <a:schemeClr val="accent2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Ostos, 2008.</a:t>
          </a:r>
          <a:br>
            <a:rPr lang="es-419" sz="1800" kern="1200" dirty="0" smtClean="0"/>
          </a:br>
          <a:r>
            <a:rPr lang="es-419" sz="1800" b="1" kern="1200" dirty="0" smtClean="0"/>
            <a:t>Condición física y el nivel de actividad física.</a:t>
          </a:r>
          <a:endParaRPr lang="es-ES" sz="1800" b="1" kern="1200" dirty="0"/>
        </a:p>
      </dsp:txBody>
      <dsp:txXfrm>
        <a:off x="136504" y="898457"/>
        <a:ext cx="2786062" cy="1114425"/>
      </dsp:txXfrm>
    </dsp:sp>
    <dsp:sp modelId="{E172A1BB-D892-4636-9084-CA5A5CE87B27}">
      <dsp:nvSpPr>
        <dsp:cNvPr id="0" name=""/>
        <dsp:cNvSpPr/>
      </dsp:nvSpPr>
      <dsp:spPr>
        <a:xfrm>
          <a:off x="136504" y="2169164"/>
          <a:ext cx="2786062" cy="13111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dirty="0" smtClean="0"/>
            <a:t>33,6% mala condición física.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dirty="0" smtClean="0"/>
            <a:t>85% de universitarios son sedentarios.</a:t>
          </a:r>
          <a:endParaRPr lang="es-ES" sz="1800" kern="1200" dirty="0"/>
        </a:p>
      </dsp:txBody>
      <dsp:txXfrm>
        <a:off x="136504" y="2169164"/>
        <a:ext cx="2786062" cy="1311134"/>
      </dsp:txXfrm>
    </dsp:sp>
    <dsp:sp modelId="{64D7DEA7-8592-4001-A6B7-97AE5A52D034}">
      <dsp:nvSpPr>
        <dsp:cNvPr id="0" name=""/>
        <dsp:cNvSpPr/>
      </dsp:nvSpPr>
      <dsp:spPr>
        <a:xfrm>
          <a:off x="3255279" y="2168562"/>
          <a:ext cx="2786062" cy="1114425"/>
        </a:xfrm>
        <a:prstGeom prst="rect">
          <a:avLst/>
        </a:prstGeom>
        <a:gradFill rotWithShape="1">
          <a:gsLst>
            <a:gs pos="0">
              <a:schemeClr val="accent2">
                <a:shade val="85000"/>
                <a:satMod val="130000"/>
              </a:schemeClr>
            </a:gs>
            <a:gs pos="34000">
              <a:schemeClr val="accent2">
                <a:shade val="87000"/>
                <a:satMod val="125000"/>
              </a:schemeClr>
            </a:gs>
            <a:gs pos="70000">
              <a:schemeClr val="accent2">
                <a:tint val="100000"/>
                <a:shade val="90000"/>
                <a:satMod val="130000"/>
              </a:schemeClr>
            </a:gs>
            <a:gs pos="100000">
              <a:schemeClr val="accent2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García &amp; Alonso, 2011.</a:t>
          </a:r>
          <a:br>
            <a:rPr lang="es-419" sz="1800" kern="1200" dirty="0" smtClean="0"/>
          </a:br>
          <a:r>
            <a:rPr lang="es-419" sz="1800" b="1" kern="1200" dirty="0" smtClean="0"/>
            <a:t>Valoración de la condición física.</a:t>
          </a:r>
          <a:endParaRPr lang="es-ES" sz="1800" b="1" kern="1200" dirty="0"/>
        </a:p>
      </dsp:txBody>
      <dsp:txXfrm>
        <a:off x="3255279" y="2168562"/>
        <a:ext cx="2786062" cy="1114425"/>
      </dsp:txXfrm>
    </dsp:sp>
    <dsp:sp modelId="{2FC7F147-C420-4398-BF2A-4CABDD84CC5B}">
      <dsp:nvSpPr>
        <dsp:cNvPr id="0" name=""/>
        <dsp:cNvSpPr/>
      </dsp:nvSpPr>
      <dsp:spPr>
        <a:xfrm>
          <a:off x="3255279" y="3353044"/>
          <a:ext cx="2786062" cy="24574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dirty="0" smtClean="0"/>
            <a:t>Etapa para corregir errores.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dirty="0" smtClean="0"/>
            <a:t>FRA, equilibrio y consumo de oxígeno con niveles normales o superiores.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dirty="0" smtClean="0"/>
            <a:t>FM, FE y flexibilidad con niveles bajos.</a:t>
          </a:r>
          <a:endParaRPr lang="es-ES" sz="1800" kern="1200" dirty="0"/>
        </a:p>
      </dsp:txBody>
      <dsp:txXfrm>
        <a:off x="3255279" y="3353044"/>
        <a:ext cx="2786062" cy="2457496"/>
      </dsp:txXfrm>
    </dsp:sp>
    <dsp:sp modelId="{F7D9B839-DB4E-4A0F-A965-A5486BA2EAFD}">
      <dsp:nvSpPr>
        <dsp:cNvPr id="0" name=""/>
        <dsp:cNvSpPr/>
      </dsp:nvSpPr>
      <dsp:spPr>
        <a:xfrm>
          <a:off x="6165599" y="923328"/>
          <a:ext cx="2786062" cy="1413993"/>
        </a:xfrm>
        <a:prstGeom prst="rect">
          <a:avLst/>
        </a:prstGeom>
        <a:gradFill rotWithShape="1">
          <a:gsLst>
            <a:gs pos="0">
              <a:schemeClr val="accent2">
                <a:shade val="85000"/>
                <a:satMod val="130000"/>
              </a:schemeClr>
            </a:gs>
            <a:gs pos="34000">
              <a:schemeClr val="accent2">
                <a:shade val="87000"/>
                <a:satMod val="125000"/>
              </a:schemeClr>
            </a:gs>
            <a:gs pos="70000">
              <a:schemeClr val="accent2">
                <a:tint val="100000"/>
                <a:shade val="90000"/>
                <a:satMod val="130000"/>
              </a:schemeClr>
            </a:gs>
            <a:gs pos="100000">
              <a:schemeClr val="accent2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Rivera, Cedillo, Pérez, Flores, &amp; Aguilar, 2018.</a:t>
          </a:r>
          <a:br>
            <a:rPr lang="es-419" sz="1800" kern="1200" dirty="0" smtClean="0"/>
          </a:br>
          <a:r>
            <a:rPr lang="es-419" sz="1800" b="1" kern="1200" dirty="0" smtClean="0"/>
            <a:t>Tecnología, sedentarismo y actividad física</a:t>
          </a:r>
          <a:endParaRPr lang="es-ES" sz="1800" b="1" kern="1200" dirty="0"/>
        </a:p>
      </dsp:txBody>
      <dsp:txXfrm>
        <a:off x="6165599" y="923328"/>
        <a:ext cx="2786062" cy="1413993"/>
      </dsp:txXfrm>
    </dsp:sp>
    <dsp:sp modelId="{BD3BB9DB-14D6-4849-A701-82E1D39CD02D}">
      <dsp:nvSpPr>
        <dsp:cNvPr id="0" name=""/>
        <dsp:cNvSpPr/>
      </dsp:nvSpPr>
      <dsp:spPr>
        <a:xfrm>
          <a:off x="6165599" y="2466741"/>
          <a:ext cx="2786062" cy="18709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dirty="0" smtClean="0"/>
            <a:t>Mujeres con más uso de tecnología.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dirty="0" smtClean="0"/>
            <a:t>Sedentarismo tecnológico.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dirty="0" smtClean="0"/>
            <a:t>Aumento de vicios en su tiempo libre.</a:t>
          </a:r>
          <a:endParaRPr lang="es-ES" sz="1800" kern="1200" dirty="0"/>
        </a:p>
      </dsp:txBody>
      <dsp:txXfrm>
        <a:off x="6165599" y="2466741"/>
        <a:ext cx="2786062" cy="18709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B4107-043E-4856-A328-E52CC4801CCF}">
      <dsp:nvSpPr>
        <dsp:cNvPr id="0" name=""/>
        <dsp:cNvSpPr/>
      </dsp:nvSpPr>
      <dsp:spPr>
        <a:xfrm>
          <a:off x="72042" y="0"/>
          <a:ext cx="5328557" cy="4032448"/>
        </a:xfrm>
        <a:prstGeom prst="quadArrow">
          <a:avLst>
            <a:gd name="adj1" fmla="val 2000"/>
            <a:gd name="adj2" fmla="val 4000"/>
            <a:gd name="adj3" fmla="val 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C6EF9-C050-4726-85FE-A2D1717CD190}">
      <dsp:nvSpPr>
        <dsp:cNvPr id="0" name=""/>
        <dsp:cNvSpPr/>
      </dsp:nvSpPr>
      <dsp:spPr>
        <a:xfrm>
          <a:off x="432043" y="288029"/>
          <a:ext cx="1955253" cy="1572557"/>
        </a:xfrm>
        <a:prstGeom prst="roundRect">
          <a:avLst/>
        </a:prstGeom>
        <a:gradFill rotWithShape="1">
          <a:gsLst>
            <a:gs pos="0">
              <a:schemeClr val="accent3">
                <a:shade val="85000"/>
                <a:satMod val="130000"/>
              </a:schemeClr>
            </a:gs>
            <a:gs pos="34000">
              <a:schemeClr val="accent3">
                <a:shade val="87000"/>
                <a:satMod val="125000"/>
              </a:schemeClr>
            </a:gs>
            <a:gs pos="70000">
              <a:schemeClr val="accent3">
                <a:tint val="100000"/>
                <a:shade val="90000"/>
                <a:satMod val="130000"/>
              </a:schemeClr>
            </a:gs>
            <a:gs pos="100000">
              <a:schemeClr val="accent3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kern="1200" dirty="0" smtClean="0"/>
            <a:t>Investigación correlacional</a:t>
          </a:r>
          <a:endParaRPr lang="es-ES" sz="2400" kern="1200" dirty="0"/>
        </a:p>
      </dsp:txBody>
      <dsp:txXfrm>
        <a:off x="508809" y="364795"/>
        <a:ext cx="1801721" cy="1419025"/>
      </dsp:txXfrm>
    </dsp:sp>
    <dsp:sp modelId="{C77AE9A4-C5A5-4D1C-86FC-C0EB52E11D2E}">
      <dsp:nvSpPr>
        <dsp:cNvPr id="0" name=""/>
        <dsp:cNvSpPr/>
      </dsp:nvSpPr>
      <dsp:spPr>
        <a:xfrm>
          <a:off x="3450274" y="192218"/>
          <a:ext cx="2105889" cy="1612979"/>
        </a:xfrm>
        <a:prstGeom prst="roundRect">
          <a:avLst/>
        </a:prstGeom>
        <a:gradFill rotWithShape="1">
          <a:gsLst>
            <a:gs pos="0">
              <a:schemeClr val="accent3">
                <a:shade val="85000"/>
                <a:satMod val="130000"/>
              </a:schemeClr>
            </a:gs>
            <a:gs pos="34000">
              <a:schemeClr val="accent3">
                <a:shade val="87000"/>
                <a:satMod val="125000"/>
              </a:schemeClr>
            </a:gs>
            <a:gs pos="70000">
              <a:schemeClr val="accent3">
                <a:tint val="100000"/>
                <a:shade val="90000"/>
                <a:satMod val="130000"/>
              </a:schemeClr>
            </a:gs>
            <a:gs pos="100000">
              <a:schemeClr val="accent3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kern="1200" dirty="0" smtClean="0"/>
            <a:t>Investigación descriptiva</a:t>
          </a:r>
          <a:endParaRPr lang="es-ES" sz="2400" kern="1200" dirty="0"/>
        </a:p>
      </dsp:txBody>
      <dsp:txXfrm>
        <a:off x="3529013" y="270957"/>
        <a:ext cx="1948411" cy="1455501"/>
      </dsp:txXfrm>
    </dsp:sp>
    <dsp:sp modelId="{AA28654E-761C-4127-9A08-296FC354C27B}">
      <dsp:nvSpPr>
        <dsp:cNvPr id="0" name=""/>
        <dsp:cNvSpPr/>
      </dsp:nvSpPr>
      <dsp:spPr>
        <a:xfrm>
          <a:off x="288036" y="2232250"/>
          <a:ext cx="2248783" cy="1612979"/>
        </a:xfrm>
        <a:prstGeom prst="roundRect">
          <a:avLst/>
        </a:prstGeom>
        <a:gradFill rotWithShape="1">
          <a:gsLst>
            <a:gs pos="0">
              <a:schemeClr val="accent4">
                <a:tint val="65000"/>
                <a:shade val="92000"/>
                <a:satMod val="130000"/>
              </a:schemeClr>
            </a:gs>
            <a:gs pos="45000">
              <a:schemeClr val="accent4">
                <a:tint val="60000"/>
                <a:shade val="99000"/>
                <a:satMod val="120000"/>
              </a:schemeClr>
            </a:gs>
            <a:gs pos="100000">
              <a:schemeClr val="accent4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kern="1200" dirty="0" smtClean="0"/>
            <a:t>2</a:t>
          </a:r>
          <a:r>
            <a:rPr lang="es-419" sz="2400" kern="1200" baseline="0" dirty="0" smtClean="0"/>
            <a:t> variables que se relacionan</a:t>
          </a:r>
          <a:endParaRPr lang="es-ES" sz="2400" kern="1200" dirty="0"/>
        </a:p>
      </dsp:txBody>
      <dsp:txXfrm>
        <a:off x="366775" y="2310989"/>
        <a:ext cx="2091305" cy="1455501"/>
      </dsp:txXfrm>
    </dsp:sp>
    <dsp:sp modelId="{DE9A9CC9-74B4-4E3B-B7EA-833A3B3DC958}">
      <dsp:nvSpPr>
        <dsp:cNvPr id="0" name=""/>
        <dsp:cNvSpPr/>
      </dsp:nvSpPr>
      <dsp:spPr>
        <a:xfrm>
          <a:off x="3405852" y="2160246"/>
          <a:ext cx="2236831" cy="1612979"/>
        </a:xfrm>
        <a:prstGeom prst="roundRect">
          <a:avLst/>
        </a:prstGeom>
        <a:gradFill rotWithShape="1">
          <a:gsLst>
            <a:gs pos="0">
              <a:schemeClr val="accent4">
                <a:tint val="65000"/>
                <a:shade val="92000"/>
                <a:satMod val="130000"/>
              </a:schemeClr>
            </a:gs>
            <a:gs pos="45000">
              <a:schemeClr val="accent4">
                <a:tint val="60000"/>
                <a:shade val="99000"/>
                <a:satMod val="120000"/>
              </a:schemeClr>
            </a:gs>
            <a:gs pos="100000">
              <a:schemeClr val="accent4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kern="1200" dirty="0" smtClean="0"/>
            <a:t>Descripción de actividades</a:t>
          </a:r>
          <a:endParaRPr lang="es-ES" sz="2400" kern="1200" dirty="0"/>
        </a:p>
      </dsp:txBody>
      <dsp:txXfrm>
        <a:off x="3484591" y="2238985"/>
        <a:ext cx="2079353" cy="14555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0037E-833B-4368-89B8-A8DD0EFC4ACC}">
      <dsp:nvSpPr>
        <dsp:cNvPr id="0" name=""/>
        <dsp:cNvSpPr/>
      </dsp:nvSpPr>
      <dsp:spPr>
        <a:xfrm>
          <a:off x="2076677" y="1858330"/>
          <a:ext cx="3139293" cy="2431845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shade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shade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Tratamiento y análisis de resultados </a:t>
          </a:r>
        </a:p>
      </dsp:txBody>
      <dsp:txXfrm>
        <a:off x="2536416" y="2214465"/>
        <a:ext cx="2219815" cy="1719575"/>
      </dsp:txXfrm>
    </dsp:sp>
    <dsp:sp modelId="{47C2D18D-B28C-4B03-A5B8-90A2F0236662}">
      <dsp:nvSpPr>
        <dsp:cNvPr id="0" name=""/>
        <dsp:cNvSpPr/>
      </dsp:nvSpPr>
      <dsp:spPr>
        <a:xfrm rot="12921271">
          <a:off x="1566651" y="1166726"/>
          <a:ext cx="1512262" cy="6930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shade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shade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54B01C-65AB-4BA0-A9F6-51A40E331576}">
      <dsp:nvSpPr>
        <dsp:cNvPr id="0" name=""/>
        <dsp:cNvSpPr/>
      </dsp:nvSpPr>
      <dsp:spPr>
        <a:xfrm>
          <a:off x="-205213" y="237131"/>
          <a:ext cx="2310252" cy="1848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/>
        </a:p>
      </dsp:txBody>
      <dsp:txXfrm>
        <a:off x="-151081" y="291263"/>
        <a:ext cx="2201988" cy="1739938"/>
      </dsp:txXfrm>
    </dsp:sp>
    <dsp:sp modelId="{285B66C6-2E5B-431C-8878-D4F0FC95DB35}">
      <dsp:nvSpPr>
        <dsp:cNvPr id="0" name=""/>
        <dsp:cNvSpPr/>
      </dsp:nvSpPr>
      <dsp:spPr>
        <a:xfrm rot="19285843">
          <a:off x="4243149" y="1368627"/>
          <a:ext cx="1380989" cy="69307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873080BE-EE56-4C3A-AEF8-3B4301A96F57}">
      <dsp:nvSpPr>
        <dsp:cNvPr id="0" name=""/>
        <dsp:cNvSpPr/>
      </dsp:nvSpPr>
      <dsp:spPr>
        <a:xfrm>
          <a:off x="4775403" y="0"/>
          <a:ext cx="3134666" cy="1848202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/>
        </a:p>
      </dsp:txBody>
      <dsp:txXfrm>
        <a:off x="4829535" y="54132"/>
        <a:ext cx="3026402" cy="1739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B460A-8D55-475D-8196-50F55A473AA5}" type="datetimeFigureOut">
              <a:rPr lang="es-ES" smtClean="0"/>
              <a:pPr/>
              <a:t>12/04/2021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B4F80-715D-48FA-9AF0-5C03E4DD1B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731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EC5D-E178-4EEA-BEF9-20DA7474D22E}" type="datetimeFigureOut">
              <a:rPr lang="es-EC" smtClean="0"/>
              <a:pPr/>
              <a:t>12/04/2021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1C4-5B87-4D9A-9E47-66E5114A265F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27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EC5D-E178-4EEA-BEF9-20DA7474D22E}" type="datetimeFigureOut">
              <a:rPr lang="es-EC" smtClean="0"/>
              <a:pPr/>
              <a:t>12/04/2021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1C4-5B87-4D9A-9E47-66E5114A265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905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EC5D-E178-4EEA-BEF9-20DA7474D22E}" type="datetimeFigureOut">
              <a:rPr lang="es-EC" smtClean="0"/>
              <a:pPr/>
              <a:t>12/04/2021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1C4-5B87-4D9A-9E47-66E5114A265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95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EC5D-E178-4EEA-BEF9-20DA7474D22E}" type="datetimeFigureOut">
              <a:rPr lang="es-EC" smtClean="0"/>
              <a:pPr/>
              <a:t>12/04/2021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1C4-5B87-4D9A-9E47-66E5114A265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178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EC5D-E178-4EEA-BEF9-20DA7474D22E}" type="datetimeFigureOut">
              <a:rPr lang="es-EC" smtClean="0"/>
              <a:pPr/>
              <a:t>12/04/2021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1C4-5B87-4D9A-9E47-66E5114A265F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73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EC5D-E178-4EEA-BEF9-20DA7474D22E}" type="datetimeFigureOut">
              <a:rPr lang="es-EC" smtClean="0"/>
              <a:pPr/>
              <a:t>12/04/2021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1C4-5B87-4D9A-9E47-66E5114A265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263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EC5D-E178-4EEA-BEF9-20DA7474D22E}" type="datetimeFigureOut">
              <a:rPr lang="es-EC" smtClean="0"/>
              <a:pPr/>
              <a:t>12/04/2021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1C4-5B87-4D9A-9E47-66E5114A265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279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EC5D-E178-4EEA-BEF9-20DA7474D22E}" type="datetimeFigureOut">
              <a:rPr lang="es-EC" smtClean="0"/>
              <a:pPr/>
              <a:t>12/04/2021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1C4-5B87-4D9A-9E47-66E5114A265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642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EC5D-E178-4EEA-BEF9-20DA7474D22E}" type="datetimeFigureOut">
              <a:rPr lang="es-EC" smtClean="0"/>
              <a:pPr/>
              <a:t>12/04/2021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1C4-5B87-4D9A-9E47-66E5114A265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455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90EC5D-E178-4EEA-BEF9-20DA7474D22E}" type="datetimeFigureOut">
              <a:rPr lang="es-EC" smtClean="0"/>
              <a:pPr/>
              <a:t>12/04/2021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E191C4-5B87-4D9A-9E47-66E5114A265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227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EC5D-E178-4EEA-BEF9-20DA7474D22E}" type="datetimeFigureOut">
              <a:rPr lang="es-EC" smtClean="0"/>
              <a:pPr/>
              <a:t>12/04/2021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1C4-5B87-4D9A-9E47-66E5114A265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311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90EC5D-E178-4EEA-BEF9-20DA7474D22E}" type="datetimeFigureOut">
              <a:rPr lang="es-EC" smtClean="0"/>
              <a:pPr/>
              <a:t>12/04/2021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BE191C4-5B87-4D9A-9E47-66E5114A265F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68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3626" y="3418427"/>
            <a:ext cx="7916417" cy="15969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419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ACTIVIDADES DE TIEMPO LIBRE Y SU IMPACTO EN EL ESTADO FÍSICO DE LOS ESTUDIANTES DE NIVELACIÓN DE LA UFA-ESPE</a:t>
            </a:r>
            <a:br>
              <a:rPr lang="es-419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123548" y="269314"/>
            <a:ext cx="4464496" cy="11686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517572" y="1828013"/>
            <a:ext cx="844852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LAS FUERZAS ARMADAS ESPE</a:t>
            </a:r>
          </a:p>
          <a:p>
            <a:pPr algn="ctr"/>
            <a:r>
              <a:rPr lang="es-419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 DE CIENCIAS HUMANAS Y SOCIALES</a:t>
            </a:r>
          </a:p>
          <a:p>
            <a:pPr algn="ctr"/>
            <a:r>
              <a:rPr lang="es-419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PEDAGOGÍA DE LA ACTIVIDAD FÍSICA Y DEPORTE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436096" y="5298403"/>
            <a:ext cx="401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Director de tesis: </a:t>
            </a:r>
          </a:p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Dr. Enrique Chávez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77488" y="5298403"/>
            <a:ext cx="4164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Presenta :</a:t>
            </a:r>
          </a:p>
          <a:p>
            <a:r>
              <a:rPr lang="es-419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Manuel Alejandro Basantes Escobar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8367"/>
            <a:ext cx="1430508" cy="143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7993" y="543391"/>
            <a:ext cx="91075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4400" b="1" dirty="0" smtClean="0">
                <a:ln/>
                <a:solidFill>
                  <a:schemeClr val="accent3"/>
                </a:solidFill>
              </a:rPr>
              <a:t>METODOLOGÍA DE LA INVESTIGACIÓN</a:t>
            </a:r>
            <a:endParaRPr lang="es-E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794043"/>
              </p:ext>
            </p:extLst>
          </p:nvPr>
        </p:nvGraphicFramePr>
        <p:xfrm>
          <a:off x="251520" y="1331875"/>
          <a:ext cx="8640959" cy="360929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771958"/>
                <a:gridCol w="1004874"/>
                <a:gridCol w="340990"/>
                <a:gridCol w="637214"/>
                <a:gridCol w="593399"/>
                <a:gridCol w="1292524"/>
              </a:tblGrid>
              <a:tr h="482218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419" sz="1800" dirty="0">
                          <a:effectLst/>
                        </a:rPr>
                        <a:t>Muestra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822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>
                          <a:effectLst/>
                        </a:rPr>
                        <a:t>TAMAÑO DE LA POBLACIÓN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419" sz="1800">
                          <a:effectLst/>
                        </a:rPr>
                        <a:t>10</a:t>
                      </a:r>
                      <a:r>
                        <a:rPr lang="es-ES" sz="1800">
                          <a:effectLst/>
                        </a:rPr>
                        <a:t>00,00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822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>
                          <a:effectLst/>
                        </a:rPr>
                        <a:t>NIVEL DE CONFIANZA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>
                          <a:effectLst/>
                        </a:rPr>
                        <a:t>95,00%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>
                          <a:effectLst/>
                        </a:rPr>
                        <a:t>z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>
                          <a:effectLst/>
                        </a:rPr>
                        <a:t>1,96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>
                          <a:effectLst/>
                        </a:rPr>
                        <a:t>z^2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>
                          <a:effectLst/>
                        </a:rPr>
                        <a:t>3,842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22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>
                          <a:effectLst/>
                        </a:rPr>
                        <a:t>SI CONOCE CARACTERÍSTICA POBLACIÓN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419" sz="1800">
                          <a:effectLst/>
                        </a:rPr>
                        <a:t>5</a:t>
                      </a:r>
                      <a:r>
                        <a:rPr lang="es-ES" sz="1800">
                          <a:effectLst/>
                        </a:rPr>
                        <a:t>0,00%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>
                          <a:effectLst/>
                        </a:rPr>
                        <a:t>p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>
                          <a:effectLst/>
                        </a:rPr>
                        <a:t>0,</a:t>
                      </a:r>
                      <a:r>
                        <a:rPr lang="es-419" sz="1800">
                          <a:effectLst/>
                        </a:rPr>
                        <a:t>5</a:t>
                      </a:r>
                      <a:r>
                        <a:rPr lang="es-ES" sz="1800">
                          <a:effectLst/>
                        </a:rPr>
                        <a:t>0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159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>
                          <a:effectLst/>
                        </a:rPr>
                        <a:t>CONTRARIO  CARACTERÍSTICA DE LA POBLACIÓN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>
                          <a:effectLst/>
                        </a:rPr>
                        <a:t>50,00%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>
                          <a:effectLst/>
                        </a:rPr>
                        <a:t>q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>
                          <a:effectLst/>
                        </a:rPr>
                        <a:t>0,50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419" sz="1800">
                          <a:effectLst/>
                        </a:rPr>
                        <a:t>1.483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22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>
                          <a:effectLst/>
                        </a:rPr>
                        <a:t>MARGEN DE ERROR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>
                          <a:effectLst/>
                        </a:rPr>
                        <a:t>5,00%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>
                          <a:effectLst/>
                        </a:rPr>
                        <a:t>e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>
                          <a:effectLst/>
                        </a:rPr>
                        <a:t>0,05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>
                          <a:effectLst/>
                        </a:rPr>
                        <a:t>e^2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>
                          <a:effectLst/>
                        </a:rPr>
                        <a:t>0,0025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22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 dirty="0">
                          <a:effectLst/>
                        </a:rPr>
                        <a:t>TAMAÑO DE LA MUESTRA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>
                          <a:effectLst/>
                        </a:rPr>
                        <a:t>278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419" sz="1800" dirty="0"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2361920" y="5157192"/>
                <a:ext cx="4539704" cy="1136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𝑇𝑎𝑚𝑎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ñ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𝑚𝑢𝑒𝑠𝑡𝑟𝑎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920" y="5157192"/>
                <a:ext cx="4539704" cy="11368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627784" y="3618154"/>
            <a:ext cx="463428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419" sz="2400" dirty="0" smtClean="0"/>
              <a:t>ENCUESTA SOBRE EL TIEMPO LIBRE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61397" y="543391"/>
            <a:ext cx="81407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4400" b="1" dirty="0" smtClean="0">
                <a:ln/>
                <a:solidFill>
                  <a:schemeClr val="accent3"/>
                </a:solidFill>
              </a:rPr>
              <a:t>INSTRUMENTOS DE RECOLECCIÓN</a:t>
            </a:r>
            <a:endParaRPr lang="es-E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1650" t="23387" r="22438" b="13583"/>
          <a:stretch/>
        </p:blipFill>
        <p:spPr>
          <a:xfrm>
            <a:off x="971600" y="1373682"/>
            <a:ext cx="7082554" cy="44889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3226" t="21987" r="23226" b="9381"/>
          <a:stretch/>
        </p:blipFill>
        <p:spPr>
          <a:xfrm>
            <a:off x="1189350" y="1282446"/>
            <a:ext cx="6864804" cy="494669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23226" t="23387" r="23226" b="13583"/>
          <a:stretch/>
        </p:blipFill>
        <p:spPr>
          <a:xfrm>
            <a:off x="884247" y="1280388"/>
            <a:ext cx="7475010" cy="494669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/>
          <a:srcRect l="23226" t="21987" r="23226" b="9381"/>
          <a:stretch/>
        </p:blipFill>
        <p:spPr>
          <a:xfrm>
            <a:off x="1189350" y="1325998"/>
            <a:ext cx="6864804" cy="4946699"/>
          </a:xfrm>
          <a:prstGeom prst="rect">
            <a:avLst/>
          </a:prstGeom>
        </p:spPr>
      </p:pic>
      <p:pic>
        <p:nvPicPr>
          <p:cNvPr id="22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416712" y="3356992"/>
            <a:ext cx="443012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419" sz="3600" dirty="0" smtClean="0"/>
              <a:t>TEST DE 1000 METROS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61397" y="543391"/>
            <a:ext cx="81407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4400" b="1" dirty="0" smtClean="0">
                <a:ln/>
                <a:solidFill>
                  <a:schemeClr val="accent3"/>
                </a:solidFill>
              </a:rPr>
              <a:t>INSTRUMENTOS DE RECOLECCIÓN</a:t>
            </a:r>
            <a:endParaRPr lang="es-E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075" t="16384" r="8263" b="10781"/>
          <a:stretch/>
        </p:blipFill>
        <p:spPr>
          <a:xfrm>
            <a:off x="1547664" y="1520787"/>
            <a:ext cx="6426713" cy="36724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3203848" y="5401151"/>
                <a:ext cx="3096344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>
                          <a:latin typeface="Cambria Math" panose="02040503050406030204" pitchFamily="18" charset="0"/>
                        </a:rPr>
                        <m:t>𝑉𝑂</m:t>
                      </m:r>
                      <m:r>
                        <a:rPr lang="es-ES" sz="24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sz="2400" i="1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s-E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i="0">
                              <a:latin typeface="Cambria Math" panose="02040503050406030204" pitchFamily="18" charset="0"/>
                            </a:rPr>
                            <m:t>625.1− 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s-ES" sz="2400" i="0">
                              <a:latin typeface="Cambria Math" panose="02040503050406030204" pitchFamily="18" charset="0"/>
                            </a:rPr>
                            <m:t>7.05</m:t>
                          </m:r>
                        </m:den>
                      </m:f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401151"/>
                <a:ext cx="3096344" cy="7936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o 11"/>
          <p:cNvGrpSpPr/>
          <p:nvPr/>
        </p:nvGrpSpPr>
        <p:grpSpPr>
          <a:xfrm>
            <a:off x="493240" y="1354490"/>
            <a:ext cx="8208912" cy="5017705"/>
            <a:chOff x="0" y="0"/>
            <a:chExt cx="6387895" cy="3964551"/>
          </a:xfrm>
        </p:grpSpPr>
        <p:pic>
          <p:nvPicPr>
            <p:cNvPr id="14" name="4 Imagen" descr="vo2mujml.gif (16657 bytes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387895" cy="3964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ángulo 14"/>
            <p:cNvSpPr/>
            <p:nvPr/>
          </p:nvSpPr>
          <p:spPr>
            <a:xfrm>
              <a:off x="1219394" y="548595"/>
              <a:ext cx="358464" cy="307258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S" sz="110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489864" y="1312832"/>
            <a:ext cx="8212288" cy="5059363"/>
            <a:chOff x="0" y="0"/>
            <a:chExt cx="6531823" cy="4574235"/>
          </a:xfrm>
        </p:grpSpPr>
        <p:pic>
          <p:nvPicPr>
            <p:cNvPr id="17" name="4 Imagen" descr="vo2mujml.gif (16657 bytes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531823" cy="4574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ángulo 18"/>
            <p:cNvSpPr/>
            <p:nvPr/>
          </p:nvSpPr>
          <p:spPr>
            <a:xfrm>
              <a:off x="1266351" y="583232"/>
              <a:ext cx="358464" cy="3574417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S" sz="1100"/>
            </a:p>
          </p:txBody>
        </p:sp>
      </p:grpSp>
      <p:pic>
        <p:nvPicPr>
          <p:cNvPr id="20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7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27372428"/>
              </p:ext>
            </p:extLst>
          </p:nvPr>
        </p:nvGraphicFramePr>
        <p:xfrm>
          <a:off x="955440" y="1357266"/>
          <a:ext cx="770485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 descr="Microsoft Excel | Logopedia | Fandom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57" y="1839058"/>
            <a:ext cx="1652837" cy="146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  <p:pic>
        <p:nvPicPr>
          <p:cNvPr id="2054" name="Picture 6" descr="Logo de Microsoft Word: la historia y el significado del logotipo, la marca  y el símbolo. | png, vecto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39435"/>
            <a:ext cx="1944216" cy="186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2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38196" y="543391"/>
            <a:ext cx="85871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4000" b="1" dirty="0" smtClean="0">
                <a:ln/>
                <a:solidFill>
                  <a:schemeClr val="accent3"/>
                </a:solidFill>
              </a:rPr>
              <a:t>ANÁLISIS ESTADÍSTICO DE LA ENCUESTA</a:t>
            </a:r>
            <a:endParaRPr lang="es-E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780808"/>
              </p:ext>
            </p:extLst>
          </p:nvPr>
        </p:nvGraphicFramePr>
        <p:xfrm>
          <a:off x="9306" y="1844824"/>
          <a:ext cx="931522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lipse 3"/>
          <p:cNvSpPr/>
          <p:nvPr/>
        </p:nvSpPr>
        <p:spPr>
          <a:xfrm>
            <a:off x="2987824" y="2627431"/>
            <a:ext cx="864096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3275856" y="3699030"/>
            <a:ext cx="864096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2123728" y="3710539"/>
            <a:ext cx="864096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2462775" y="4216347"/>
            <a:ext cx="864096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1259632" y="3769550"/>
            <a:ext cx="864096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5893651" y="4342361"/>
            <a:ext cx="864096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17794"/>
              </p:ext>
            </p:extLst>
          </p:nvPr>
        </p:nvGraphicFramePr>
        <p:xfrm>
          <a:off x="0" y="1988840"/>
          <a:ext cx="946854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lipse 6"/>
          <p:cNvSpPr/>
          <p:nvPr/>
        </p:nvSpPr>
        <p:spPr>
          <a:xfrm>
            <a:off x="539552" y="2420888"/>
            <a:ext cx="864096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1115616" y="3573016"/>
            <a:ext cx="864096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3491880" y="3567118"/>
            <a:ext cx="864096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4017393" y="3767111"/>
            <a:ext cx="864096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5508104" y="4149080"/>
            <a:ext cx="864096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6372200" y="4275094"/>
            <a:ext cx="864096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338196" y="543391"/>
            <a:ext cx="85871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4000" b="1" dirty="0" smtClean="0">
                <a:ln/>
                <a:solidFill>
                  <a:schemeClr val="accent3"/>
                </a:solidFill>
              </a:rPr>
              <a:t>ANÁLISIS ESTADÍSTICO DE LA ENCUESTA</a:t>
            </a:r>
            <a:endParaRPr lang="es-E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711396"/>
              </p:ext>
            </p:extLst>
          </p:nvPr>
        </p:nvGraphicFramePr>
        <p:xfrm>
          <a:off x="224454" y="2060848"/>
          <a:ext cx="456357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348400"/>
              </p:ext>
            </p:extLst>
          </p:nvPr>
        </p:nvGraphicFramePr>
        <p:xfrm>
          <a:off x="4427984" y="2060846"/>
          <a:ext cx="4896544" cy="360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ángulo 16"/>
          <p:cNvSpPr/>
          <p:nvPr/>
        </p:nvSpPr>
        <p:spPr>
          <a:xfrm>
            <a:off x="338196" y="543391"/>
            <a:ext cx="85871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4000" b="1" dirty="0" smtClean="0">
                <a:ln/>
                <a:solidFill>
                  <a:schemeClr val="accent3"/>
                </a:solidFill>
              </a:rPr>
              <a:t>ANÁLISIS ESTADÍSTICO DE LA ENCUESTA</a:t>
            </a:r>
            <a:endParaRPr lang="es-E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8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827116"/>
              </p:ext>
            </p:extLst>
          </p:nvPr>
        </p:nvGraphicFramePr>
        <p:xfrm>
          <a:off x="107504" y="1484784"/>
          <a:ext cx="936104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/>
          <p:cNvSpPr/>
          <p:nvPr/>
        </p:nvSpPr>
        <p:spPr>
          <a:xfrm>
            <a:off x="338196" y="543391"/>
            <a:ext cx="85871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4000" b="1" dirty="0" smtClean="0">
                <a:ln/>
                <a:solidFill>
                  <a:schemeClr val="accent3"/>
                </a:solidFill>
              </a:rPr>
              <a:t>ANÁLISIS ESTADÍSTICO DE LA ENCUESTA</a:t>
            </a:r>
            <a:endParaRPr lang="es-E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788547"/>
              </p:ext>
            </p:extLst>
          </p:nvPr>
        </p:nvGraphicFramePr>
        <p:xfrm>
          <a:off x="107504" y="1556792"/>
          <a:ext cx="940877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/>
          <p:cNvSpPr/>
          <p:nvPr/>
        </p:nvSpPr>
        <p:spPr>
          <a:xfrm>
            <a:off x="338196" y="543391"/>
            <a:ext cx="85871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4000" b="1" dirty="0" smtClean="0">
                <a:ln/>
                <a:solidFill>
                  <a:schemeClr val="accent3"/>
                </a:solidFill>
              </a:rPr>
              <a:t>ANÁLISIS ESTADÍSTICO DE LA ENCUESTA</a:t>
            </a:r>
            <a:endParaRPr lang="es-E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861582"/>
              </p:ext>
            </p:extLst>
          </p:nvPr>
        </p:nvGraphicFramePr>
        <p:xfrm>
          <a:off x="13138" y="1772816"/>
          <a:ext cx="981544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/>
          <p:cNvSpPr/>
          <p:nvPr/>
        </p:nvSpPr>
        <p:spPr>
          <a:xfrm>
            <a:off x="338196" y="543391"/>
            <a:ext cx="85871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4000" b="1" dirty="0" smtClean="0">
                <a:ln/>
                <a:solidFill>
                  <a:schemeClr val="accent3"/>
                </a:solidFill>
              </a:rPr>
              <a:t>ANÁLISIS ESTADÍSTICO DE LA ENCUESTA</a:t>
            </a:r>
            <a:endParaRPr lang="es-E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81274" y="1874419"/>
            <a:ext cx="276364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400" dirty="0" smtClean="0"/>
              <a:t>Actividades pasivas en aumento</a:t>
            </a:r>
            <a:endParaRPr lang="es-ES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28410" y="5101978"/>
            <a:ext cx="266937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400" dirty="0" smtClean="0"/>
              <a:t>Mal manejo del tiempo libre</a:t>
            </a:r>
            <a:endParaRPr lang="es-E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532934" y="4384867"/>
            <a:ext cx="2366161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419" sz="2400" dirty="0" smtClean="0"/>
              <a:t>Mal estado físico</a:t>
            </a:r>
            <a:endParaRPr lang="es-ES" sz="2400" dirty="0"/>
          </a:p>
        </p:txBody>
      </p:sp>
      <p:sp>
        <p:nvSpPr>
          <p:cNvPr id="10" name="AutoShape 4" descr="Resultado de imagen para imagenes de se me ocurrio una idea"/>
          <p:cNvSpPr>
            <a:spLocks noChangeAspect="1" noChangeArrowheads="1"/>
          </p:cNvSpPr>
          <p:nvPr/>
        </p:nvSpPr>
        <p:spPr bwMode="auto">
          <a:xfrm>
            <a:off x="1663098" y="40394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uadroTexto 14"/>
          <p:cNvSpPr txBox="1"/>
          <p:nvPr/>
        </p:nvSpPr>
        <p:spPr>
          <a:xfrm>
            <a:off x="5983468" y="1689754"/>
            <a:ext cx="2961327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400" dirty="0" smtClean="0"/>
              <a:t>Enfermedades crónicas no transmisibles </a:t>
            </a:r>
            <a:endParaRPr lang="es-ES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363481" y="5286643"/>
            <a:ext cx="22013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400" dirty="0" smtClean="0"/>
              <a:t>Sedentarismo</a:t>
            </a:r>
            <a:endParaRPr lang="es-ES" sz="2400" dirty="0"/>
          </a:p>
        </p:txBody>
      </p:sp>
      <p:pic>
        <p:nvPicPr>
          <p:cNvPr id="1028" name="Picture 4" descr="Condición física: Toma de pulsaciones. 1ª Ev. - Página Jimdo de  educacionfisica-andrespar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77" y="2890083"/>
            <a:ext cx="2084642" cy="142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6345940" y="3672864"/>
            <a:ext cx="194607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400" dirty="0" smtClean="0"/>
              <a:t>Falta de movimiento</a:t>
            </a:r>
            <a:endParaRPr lang="es-ES" sz="24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098848" y="3672864"/>
            <a:ext cx="194607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400" dirty="0" smtClean="0"/>
              <a:t>Falta de motivación</a:t>
            </a:r>
            <a:endParaRPr lang="es-ES" sz="24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800426" y="781672"/>
            <a:ext cx="80487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4400" b="1" dirty="0" smtClean="0">
                <a:ln/>
                <a:solidFill>
                  <a:schemeClr val="accent3"/>
                </a:solidFill>
              </a:rPr>
              <a:t>PLANTEAMIENTO DEL PROBLEMA</a:t>
            </a:r>
            <a:endParaRPr lang="es-ES" sz="4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613428"/>
              </p:ext>
            </p:extLst>
          </p:nvPr>
        </p:nvGraphicFramePr>
        <p:xfrm>
          <a:off x="107504" y="1772816"/>
          <a:ext cx="950505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/>
          <p:cNvSpPr/>
          <p:nvPr/>
        </p:nvSpPr>
        <p:spPr>
          <a:xfrm>
            <a:off x="338196" y="543391"/>
            <a:ext cx="85871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4000" b="1" dirty="0" smtClean="0">
                <a:ln/>
                <a:solidFill>
                  <a:schemeClr val="accent3"/>
                </a:solidFill>
              </a:rPr>
              <a:t>ANÁLISIS ESTADÍSTICO DE LA ENCUESTA</a:t>
            </a:r>
            <a:endParaRPr lang="es-E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077011"/>
              </p:ext>
            </p:extLst>
          </p:nvPr>
        </p:nvGraphicFramePr>
        <p:xfrm>
          <a:off x="1187624" y="1484784"/>
          <a:ext cx="63367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969517"/>
              </p:ext>
            </p:extLst>
          </p:nvPr>
        </p:nvGraphicFramePr>
        <p:xfrm>
          <a:off x="1191457" y="1491749"/>
          <a:ext cx="63367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95536" y="710348"/>
            <a:ext cx="84549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3600" b="1" dirty="0" smtClean="0">
                <a:ln/>
                <a:solidFill>
                  <a:schemeClr val="accent3"/>
                </a:solidFill>
              </a:rPr>
              <a:t>ANÁLISIS ESTADÍSTICO DEL TEST DE 1000 M</a:t>
            </a:r>
            <a:endParaRPr lang="es-E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6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509785"/>
              </p:ext>
            </p:extLst>
          </p:nvPr>
        </p:nvGraphicFramePr>
        <p:xfrm>
          <a:off x="1523196" y="1556792"/>
          <a:ext cx="588228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23641"/>
              </p:ext>
            </p:extLst>
          </p:nvPr>
        </p:nvGraphicFramePr>
        <p:xfrm>
          <a:off x="1523196" y="1556792"/>
          <a:ext cx="588228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95536" y="710348"/>
            <a:ext cx="84549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3600" b="1" dirty="0" smtClean="0">
                <a:ln/>
                <a:solidFill>
                  <a:schemeClr val="accent3"/>
                </a:solidFill>
              </a:rPr>
              <a:t>ANÁLISIS ESTADÍSTICO DEL TEST DE 1000 M</a:t>
            </a:r>
            <a:endParaRPr lang="es-E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44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134649"/>
              </p:ext>
            </p:extLst>
          </p:nvPr>
        </p:nvGraphicFramePr>
        <p:xfrm>
          <a:off x="1504613" y="1484784"/>
          <a:ext cx="588228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108722"/>
              </p:ext>
            </p:extLst>
          </p:nvPr>
        </p:nvGraphicFramePr>
        <p:xfrm>
          <a:off x="1504613" y="1484784"/>
          <a:ext cx="588228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95536" y="710348"/>
            <a:ext cx="84549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3600" b="1" dirty="0" smtClean="0">
                <a:ln/>
                <a:solidFill>
                  <a:schemeClr val="accent3"/>
                </a:solidFill>
              </a:rPr>
              <a:t>ANÁLISIS ESTADÍSTICO DEL TEST DE 1000 M</a:t>
            </a:r>
            <a:endParaRPr lang="es-E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542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440583" y="543391"/>
            <a:ext cx="63823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4400" b="1" dirty="0" smtClean="0">
                <a:ln/>
                <a:solidFill>
                  <a:schemeClr val="accent3"/>
                </a:solidFill>
              </a:rPr>
              <a:t>ANÁLISIS CORRELACIONAL</a:t>
            </a:r>
            <a:endParaRPr lang="es-E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362525"/>
              </p:ext>
            </p:extLst>
          </p:nvPr>
        </p:nvGraphicFramePr>
        <p:xfrm>
          <a:off x="107504" y="1484785"/>
          <a:ext cx="8928991" cy="2232251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272995"/>
                <a:gridCol w="2160980"/>
                <a:gridCol w="1923419"/>
                <a:gridCol w="1843960"/>
                <a:gridCol w="1727637"/>
              </a:tblGrid>
              <a:tr h="31889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Actividades que realizan solos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Actividades que realizan acompañados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Puesto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Actividades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Porcentaje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Actividades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Porcentaje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Utili. Tecno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96.51%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Utili. Tecno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52.26%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Ver TV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50.98%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Ver TV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31.71%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Dormir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49.69%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Deportes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25.08%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Deportes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42.55%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Cine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24.51%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Esc. Música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34.99%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Pasear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21.99%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583570"/>
              </p:ext>
            </p:extLst>
          </p:nvPr>
        </p:nvGraphicFramePr>
        <p:xfrm>
          <a:off x="821028" y="3911227"/>
          <a:ext cx="7501942" cy="227631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25818"/>
                <a:gridCol w="1657615"/>
                <a:gridCol w="3418509"/>
              </a:tblGrid>
              <a:tr h="581311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Consideración del estado físico de los estudiantes de nivelación con porcentajes.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9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Consideración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Estudiantes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Porcentaje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Bueno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76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27%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Regular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110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40%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Malo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92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33%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Promedio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278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505041" y="710348"/>
            <a:ext cx="62359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4400" b="1" dirty="0" smtClean="0">
                <a:ln/>
                <a:solidFill>
                  <a:schemeClr val="accent3"/>
                </a:solidFill>
              </a:rPr>
              <a:t>PROPUESTA ALTERNATIVA</a:t>
            </a:r>
            <a:endParaRPr lang="es-E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8897" y="2212193"/>
            <a:ext cx="254127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400" dirty="0" smtClean="0"/>
              <a:t>UBICACIÓN</a:t>
            </a:r>
            <a:endParaRPr lang="es-E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548897" y="4302387"/>
            <a:ext cx="254127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400" dirty="0" smtClean="0"/>
              <a:t>PRESUPUESTO</a:t>
            </a:r>
            <a:endParaRPr lang="es-ES" sz="2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228184" y="1844824"/>
            <a:ext cx="254127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400" dirty="0" smtClean="0"/>
              <a:t>BENEFICIARIOS</a:t>
            </a:r>
            <a:br>
              <a:rPr lang="es-419" sz="2400" dirty="0" smtClean="0"/>
            </a:br>
            <a:r>
              <a:rPr lang="es-419" sz="2400" dirty="0" smtClean="0"/>
              <a:t>Directos</a:t>
            </a:r>
            <a:br>
              <a:rPr lang="es-419" sz="2400" dirty="0" smtClean="0"/>
            </a:br>
            <a:r>
              <a:rPr lang="es-419" sz="2400" dirty="0" smtClean="0"/>
              <a:t>Indirectos</a:t>
            </a:r>
            <a:endParaRPr lang="es-ES" sz="2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228184" y="3933056"/>
            <a:ext cx="254127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400" dirty="0" smtClean="0"/>
              <a:t>ACTIVIDADES</a:t>
            </a:r>
            <a:br>
              <a:rPr lang="es-419" sz="2400" dirty="0" smtClean="0"/>
            </a:br>
            <a:r>
              <a:rPr lang="es-419" sz="2400" dirty="0" smtClean="0"/>
              <a:t>Entre semana</a:t>
            </a:r>
            <a:br>
              <a:rPr lang="es-419" sz="2400" dirty="0" smtClean="0"/>
            </a:br>
            <a:r>
              <a:rPr lang="es-419" sz="2400" dirty="0" smtClean="0"/>
              <a:t>Fines de semana</a:t>
            </a:r>
            <a:endParaRPr lang="es-ES" sz="2400" dirty="0"/>
          </a:p>
        </p:txBody>
      </p:sp>
      <p:pic>
        <p:nvPicPr>
          <p:cNvPr id="16386" name="Picture 2" descr="17 beneficios de realizar una actividad física dia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64904"/>
            <a:ext cx="2118415" cy="19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4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505041" y="710348"/>
            <a:ext cx="62359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4400" b="1" dirty="0" smtClean="0">
                <a:ln/>
                <a:solidFill>
                  <a:schemeClr val="accent3"/>
                </a:solidFill>
              </a:rPr>
              <a:t>PROPUESTA ALTERNATIVA</a:t>
            </a:r>
            <a:endParaRPr lang="es-E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18469"/>
              </p:ext>
            </p:extLst>
          </p:nvPr>
        </p:nvGraphicFramePr>
        <p:xfrm>
          <a:off x="179512" y="2204864"/>
          <a:ext cx="8800672" cy="26822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59673"/>
                <a:gridCol w="2228664"/>
                <a:gridCol w="1892989"/>
                <a:gridCol w="1559673"/>
                <a:gridCol w="1559673"/>
              </a:tblGrid>
              <a:tr h="19841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CLUBES DEPORTIVOS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8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N°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ACTIVIDAD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LUGAR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DÍAS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HORAS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41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CLUB DE FÚTBOL 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CANCHAS DE FUTBOL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LUNES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9AM-10AM </a:t>
                      </a:r>
                      <a:br>
                        <a:rPr lang="es-ES" sz="1600">
                          <a:effectLst/>
                        </a:rPr>
                      </a:br>
                      <a:r>
                        <a:rPr lang="es-ES" sz="1600">
                          <a:effectLst/>
                        </a:rPr>
                        <a:t>Y</a:t>
                      </a:r>
                      <a:br>
                        <a:rPr lang="es-ES" sz="1600">
                          <a:effectLst/>
                        </a:rPr>
                      </a:br>
                      <a:r>
                        <a:rPr lang="es-ES" sz="1600">
                          <a:effectLst/>
                        </a:rPr>
                        <a:t>3PM-4PM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4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MIERCOLES 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84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VIERNES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841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CLUB DE BALONCESTO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CANCHAS DE BALONCESTO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LUNES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9AM-10AM </a:t>
                      </a:r>
                      <a:br>
                        <a:rPr lang="es-ES" sz="1600">
                          <a:effectLst/>
                        </a:rPr>
                      </a:br>
                      <a:r>
                        <a:rPr lang="es-ES" sz="1600">
                          <a:effectLst/>
                        </a:rPr>
                        <a:t>Y</a:t>
                      </a:r>
                      <a:br>
                        <a:rPr lang="es-ES" sz="1600">
                          <a:effectLst/>
                        </a:rPr>
                      </a:br>
                      <a:r>
                        <a:rPr lang="es-ES" sz="1600">
                          <a:effectLst/>
                        </a:rPr>
                        <a:t>3PM-4PM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4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MIERCOLES 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84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VIERNES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841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CLUB DE VOLEIBOL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CANCHAS DE VOLEIBOL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LUNES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9AM-10AM </a:t>
                      </a:r>
                      <a:br>
                        <a:rPr lang="es-ES" sz="1600">
                          <a:effectLst/>
                        </a:rPr>
                      </a:br>
                      <a:r>
                        <a:rPr lang="es-ES" sz="1600">
                          <a:effectLst/>
                        </a:rPr>
                        <a:t>Y</a:t>
                      </a:r>
                      <a:br>
                        <a:rPr lang="es-ES" sz="1600">
                          <a:effectLst/>
                        </a:rPr>
                      </a:br>
                      <a:r>
                        <a:rPr lang="es-ES" sz="1600">
                          <a:effectLst/>
                        </a:rPr>
                        <a:t>3PM-4PM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4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MIERCOLES 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84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VIERNES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17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505041" y="710348"/>
            <a:ext cx="62359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4400" b="1" dirty="0" smtClean="0">
                <a:ln/>
                <a:solidFill>
                  <a:schemeClr val="accent3"/>
                </a:solidFill>
              </a:rPr>
              <a:t>PROPUESTA ALTERNATIVA</a:t>
            </a:r>
            <a:endParaRPr lang="es-E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742887"/>
              </p:ext>
            </p:extLst>
          </p:nvPr>
        </p:nvGraphicFramePr>
        <p:xfrm>
          <a:off x="410542" y="1479789"/>
          <a:ext cx="8424936" cy="533129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55763"/>
                <a:gridCol w="2185113"/>
                <a:gridCol w="2390563"/>
                <a:gridCol w="1455763"/>
                <a:gridCol w="937734"/>
              </a:tblGrid>
              <a:tr h="22355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CLUBES FÍSICO-RECREATIVOS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3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N°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ACTIVIDAD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LUGAR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DÍAS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HORAS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</a:tr>
              <a:tr h="21290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CLUB DE DANZA Y BAILE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COLISEO DE LA UNIVERSIDAD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MARTES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3PM-4PM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</a:tr>
              <a:tr h="2129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JUEVES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90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CLUB DE DEFENSA PERSONAL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COLISEO DE LA UNIVERSIDAD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MARTES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3PM-4PM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</a:tr>
              <a:tr h="2129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JUEVES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90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CLUB DE TENIS DE MESA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COLISEO DE LA UNIVERSIDAD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MARTES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3PM-4PM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</a:tr>
              <a:tr h="2129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JUEVES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90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CLUB DE ORIENTACIÓN Y SENDERISMO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COLISEO DE LA UNIVERSIDAD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MARTES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3PM-4PM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</a:tr>
              <a:tr h="3491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JUEVES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90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CLUB DE MUSCULACIÓN Y PESAS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GIMNASIO DE LA UNIVERSIDAD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LUNES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11AM-12AM Y 4PM-5PM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</a:tr>
              <a:tr h="2129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MIERCOLES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31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VIERNES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90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CLUB DE MOUNTAIN BIKE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EXPLANADA DEL COLISEO DE LA UNIVERSIDAD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LUNES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3PM-4PM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</a:tr>
              <a:tr h="3491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VIERNES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90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CLUB DE ESCALADA, CAMPISMO Y MONTAÑISMO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COLISEO DE LA UNIVERSIDAD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LUNES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3PM-4PM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</a:tr>
              <a:tr h="2129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MIERCOLES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9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VIERNES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90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CLUB DE TEATRO Y CINE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COLISEO DE LA UNIVERSIDAD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LUNES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4PM-5PM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</a:tr>
              <a:tr h="2235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VIERNES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76" marR="65976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8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505041" y="710348"/>
            <a:ext cx="62359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4400" b="1" dirty="0" smtClean="0">
                <a:ln/>
                <a:solidFill>
                  <a:schemeClr val="accent3"/>
                </a:solidFill>
              </a:rPr>
              <a:t>PROPUESTA ALTERNATIVA</a:t>
            </a:r>
            <a:endParaRPr lang="es-E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036819"/>
              </p:ext>
            </p:extLst>
          </p:nvPr>
        </p:nvGraphicFramePr>
        <p:xfrm>
          <a:off x="395536" y="1468476"/>
          <a:ext cx="8496945" cy="530574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76064"/>
                <a:gridCol w="1512168"/>
                <a:gridCol w="3240360"/>
                <a:gridCol w="1944216"/>
                <a:gridCol w="1087951"/>
                <a:gridCol w="136186"/>
              </a:tblGrid>
              <a:tr h="24475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ACTIVIDADES MASIVAS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63" marR="67263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36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N°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63" marR="67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TIPO DE ACTIVIDAD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63" marR="67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DESCRIPCIÓN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63" marR="67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ACTIVIDADES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63" marR="6726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DÍAS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63" marR="67263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64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63" marR="67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ACTIVIDADES AL AIRE LIBRE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63" marR="67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Actividades físico recreativas que tienen como objetivo el contacto con la naturaleza, el respeto y cuidado por la misma, además se practican valores como el compañerismo, unión y el apoyo entre todos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63" marR="67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Campismo Senderismo Caminatas Excursiones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Mountain bike</a:t>
                      </a:r>
                      <a:endParaRPr lang="es-E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Escalada</a:t>
                      </a:r>
                      <a:endParaRPr lang="es-E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Montañismo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63" marR="6726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SÁBADO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63" marR="67263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17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600" dirty="0" smtClean="0">
                          <a:effectLst/>
                        </a:rPr>
                        <a:t>2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63" marR="67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ACTVIDADES RECREATIVAS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63" marR="67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Actividades que generen disfrute y diversión y que además exista un aprendizaje final al momento de terminarlas. Se utilizará para unir a los estudiantes de una manera creativa donde todos puedan participar y disfrutar con las actividades propuestas.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63" marR="672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Juegos tradicionales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Juegos de salón</a:t>
                      </a:r>
                      <a:br>
                        <a:rPr lang="es-419" sz="1600">
                          <a:effectLst/>
                        </a:rPr>
                      </a:br>
                      <a:r>
                        <a:rPr lang="es-419" sz="1600">
                          <a:effectLst/>
                        </a:rPr>
                        <a:t>Juegos de Mesa</a:t>
                      </a:r>
                      <a:br>
                        <a:rPr lang="es-419" sz="1600">
                          <a:effectLst/>
                        </a:rPr>
                      </a:br>
                      <a:r>
                        <a:rPr lang="es-419" sz="1600">
                          <a:effectLst/>
                        </a:rPr>
                        <a:t>Fiestas conmemorativas</a:t>
                      </a:r>
                      <a:br>
                        <a:rPr lang="es-419" sz="1600">
                          <a:effectLst/>
                        </a:rPr>
                      </a:br>
                      <a:r>
                        <a:rPr lang="es-ES" sz="1600">
                          <a:effectLst/>
                        </a:rPr>
                        <a:t>Concursos de talentos </a:t>
                      </a:r>
                      <a:r>
                        <a:rPr lang="es-419" sz="1600">
                          <a:effectLst/>
                        </a:rPr>
                        <a:t>(bailes, cantos, coreografías)</a:t>
                      </a:r>
                      <a:r>
                        <a:rPr lang="es-ES" sz="1600">
                          <a:effectLst/>
                        </a:rPr>
                        <a:t>Circuitos con juegos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63" marR="6726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SÁBADO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63" marR="67263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8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862751" y="710348"/>
            <a:ext cx="35205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4800" b="1" dirty="0" smtClean="0">
                <a:ln/>
                <a:solidFill>
                  <a:schemeClr val="accent3"/>
                </a:solidFill>
              </a:rPr>
              <a:t>Conclusiones</a:t>
            </a:r>
            <a:endParaRPr lang="es-E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44919" y="1700808"/>
            <a:ext cx="6356178" cy="961077"/>
            <a:chOff x="0" y="536009"/>
            <a:chExt cx="8535892" cy="961077"/>
          </a:xfrm>
        </p:grpSpPr>
        <p:sp>
          <p:nvSpPr>
            <p:cNvPr id="8" name="Rectángulo redondeado 7"/>
            <p:cNvSpPr/>
            <p:nvPr/>
          </p:nvSpPr>
          <p:spPr>
            <a:xfrm>
              <a:off x="0" y="536009"/>
              <a:ext cx="8535892" cy="9610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46916" y="582925"/>
              <a:ext cx="8442060" cy="867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2400" kern="1200" dirty="0" smtClean="0"/>
                <a:t>El estado físico de los estudiantes de nivelación de La Universidad de Las Fuerzas Armadas ESPE</a:t>
              </a:r>
              <a:endParaRPr lang="es-ES" sz="2400" kern="1200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683568" y="2882904"/>
            <a:ext cx="2952328" cy="961077"/>
            <a:chOff x="0" y="536009"/>
            <a:chExt cx="8535892" cy="961077"/>
          </a:xfrm>
        </p:grpSpPr>
        <p:sp>
          <p:nvSpPr>
            <p:cNvPr id="11" name="Rectángulo redondeado 10"/>
            <p:cNvSpPr/>
            <p:nvPr/>
          </p:nvSpPr>
          <p:spPr>
            <a:xfrm>
              <a:off x="0" y="536009"/>
              <a:ext cx="8535892" cy="96107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46916" y="582925"/>
              <a:ext cx="8442060" cy="8672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2400" kern="1200" dirty="0" smtClean="0"/>
                <a:t>73% regular y malo</a:t>
              </a:r>
              <a:br>
                <a:rPr lang="es-419" sz="2400" kern="1200" dirty="0" smtClean="0"/>
              </a:br>
              <a:r>
                <a:rPr lang="es-419" sz="2400" kern="1200" dirty="0" smtClean="0"/>
                <a:t>27% bueno</a:t>
              </a:r>
              <a:endParaRPr lang="es-ES" sz="2400" kern="1200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940152" y="2882903"/>
            <a:ext cx="2952328" cy="961077"/>
            <a:chOff x="0" y="536009"/>
            <a:chExt cx="8535892" cy="961077"/>
          </a:xfrm>
        </p:grpSpPr>
        <p:sp>
          <p:nvSpPr>
            <p:cNvPr id="14" name="Rectángulo redondeado 13"/>
            <p:cNvSpPr/>
            <p:nvPr/>
          </p:nvSpPr>
          <p:spPr>
            <a:xfrm>
              <a:off x="0" y="536009"/>
              <a:ext cx="8535892" cy="96107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416382" y="582925"/>
              <a:ext cx="7494932" cy="8672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2400" dirty="0" smtClean="0"/>
                <a:t>Buen estado físico</a:t>
              </a:r>
              <a:br>
                <a:rPr lang="es-419" sz="2400" dirty="0" smtClean="0"/>
              </a:br>
              <a:r>
                <a:rPr lang="es-419" sz="2400" dirty="0" smtClean="0"/>
                <a:t>29% hombres</a:t>
              </a:r>
              <a:br>
                <a:rPr lang="es-419" sz="2400" dirty="0" smtClean="0"/>
              </a:br>
              <a:r>
                <a:rPr lang="es-419" sz="2400" dirty="0" smtClean="0"/>
                <a:t>25% mujeres</a:t>
              </a:r>
              <a:endParaRPr lang="es-419" sz="2400" kern="1200" dirty="0" smtClean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1409984" y="4129435"/>
            <a:ext cx="6356178" cy="961077"/>
            <a:chOff x="0" y="536009"/>
            <a:chExt cx="8535892" cy="961077"/>
          </a:xfrm>
        </p:grpSpPr>
        <p:sp>
          <p:nvSpPr>
            <p:cNvPr id="17" name="Rectángulo redondeado 16"/>
            <p:cNvSpPr/>
            <p:nvPr/>
          </p:nvSpPr>
          <p:spPr>
            <a:xfrm>
              <a:off x="0" y="536009"/>
              <a:ext cx="8535892" cy="9610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46916" y="582925"/>
              <a:ext cx="8442060" cy="867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2400" dirty="0" smtClean="0"/>
                <a:t>Actividades de tiempo libre de los estudiantes de nivelación de </a:t>
              </a:r>
              <a:r>
                <a:rPr lang="es-419" sz="2400" kern="1200" dirty="0" smtClean="0"/>
                <a:t>La Universidad de Las Fuerzas Armadas ESPE</a:t>
              </a:r>
              <a:endParaRPr lang="es-ES" sz="2400" kern="1200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775366" y="5285913"/>
            <a:ext cx="7865100" cy="1246531"/>
            <a:chOff x="0" y="536009"/>
            <a:chExt cx="8535892" cy="961077"/>
          </a:xfrm>
        </p:grpSpPr>
        <p:sp>
          <p:nvSpPr>
            <p:cNvPr id="20" name="Rectángulo redondeado 19"/>
            <p:cNvSpPr/>
            <p:nvPr/>
          </p:nvSpPr>
          <p:spPr>
            <a:xfrm>
              <a:off x="0" y="536009"/>
              <a:ext cx="8535892" cy="96107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46916" y="582925"/>
              <a:ext cx="8442060" cy="8672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2400" kern="1200" dirty="0" smtClean="0"/>
                <a:t>Pasivas</a:t>
              </a:r>
              <a:br>
                <a:rPr lang="es-419" sz="2400" kern="1200" dirty="0" smtClean="0"/>
              </a:br>
              <a:r>
                <a:rPr lang="es-419" sz="2400" kern="1200" dirty="0" smtClean="0"/>
                <a:t>96,51% y 52, 26% Utilizaci</a:t>
              </a:r>
              <a:r>
                <a:rPr lang="es-419" sz="2400" dirty="0" smtClean="0"/>
                <a:t>ón de tecnología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2400" kern="1200" dirty="0" smtClean="0"/>
                <a:t>50,98% y 31,71% Ver TV</a:t>
              </a:r>
              <a:endParaRPr lang="es-ES" sz="2400" kern="1200" dirty="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775366" y="5304346"/>
            <a:ext cx="7865100" cy="1246531"/>
            <a:chOff x="0" y="536009"/>
            <a:chExt cx="8535892" cy="961077"/>
          </a:xfrm>
        </p:grpSpPr>
        <p:sp>
          <p:nvSpPr>
            <p:cNvPr id="23" name="Rectángulo redondeado 22"/>
            <p:cNvSpPr/>
            <p:nvPr/>
          </p:nvSpPr>
          <p:spPr>
            <a:xfrm>
              <a:off x="0" y="536009"/>
              <a:ext cx="8535892" cy="96107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4" name="Rectángulo 23"/>
            <p:cNvSpPr/>
            <p:nvPr/>
          </p:nvSpPr>
          <p:spPr>
            <a:xfrm>
              <a:off x="46916" y="582925"/>
              <a:ext cx="8442060" cy="8672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2400" dirty="0" smtClean="0"/>
                <a:t>Act</a:t>
              </a:r>
              <a:r>
                <a:rPr lang="es-419" sz="2400" kern="1200" dirty="0" smtClean="0"/>
                <a:t>ivas</a:t>
              </a:r>
              <a:br>
                <a:rPr lang="es-419" sz="2400" kern="1200" dirty="0" smtClean="0"/>
              </a:br>
              <a:r>
                <a:rPr lang="es-419" sz="2400" kern="1200" dirty="0" smtClean="0"/>
                <a:t>42,55% y 25, 08% Realizar algún deporte</a:t>
              </a:r>
              <a:endParaRPr lang="es-419" sz="2400" dirty="0" smtClean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2400" dirty="0" smtClean="0"/>
                <a:t>25</a:t>
              </a:r>
              <a:r>
                <a:rPr lang="es-419" sz="2400" kern="1200" dirty="0" smtClean="0"/>
                <a:t>,39% y 21,99% Pasear por el parque o barrio.</a:t>
              </a:r>
              <a:endParaRPr lang="es-ES" sz="2400" kern="1200" dirty="0"/>
            </a:p>
          </p:txBody>
        </p:sp>
      </p:grpSp>
      <p:pic>
        <p:nvPicPr>
          <p:cNvPr id="25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6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3568" y="2276872"/>
            <a:ext cx="7992888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419" sz="3200" dirty="0">
                <a:latin typeface="Arial" panose="020B0604020202020204" pitchFamily="34" charset="0"/>
                <a:cs typeface="Arial" panose="020B0604020202020204" pitchFamily="34" charset="0"/>
              </a:rPr>
              <a:t>Determinar la incidencia del tiempo libre en el estado físico de los estudiantes de nivelación de la UFA-ESPE</a:t>
            </a:r>
            <a:r>
              <a:rPr lang="es-419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17089" y="1071974"/>
            <a:ext cx="33258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b="1" dirty="0">
                <a:ln/>
                <a:solidFill>
                  <a:schemeClr val="accent3"/>
                </a:solidFill>
              </a:rPr>
              <a:t>OBJETIVOS</a:t>
            </a:r>
          </a:p>
        </p:txBody>
      </p:sp>
      <p:pic>
        <p:nvPicPr>
          <p:cNvPr id="11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  <p:pic>
        <p:nvPicPr>
          <p:cNvPr id="3074" name="Picture 2" descr="Valorando mi Condición Física: ¿Cómo estoy? » Situaciones de Aprendizaj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09" y="4149080"/>
            <a:ext cx="2974403" cy="181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4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26339" y="1401630"/>
            <a:ext cx="792088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419" sz="2400" dirty="0"/>
              <a:t>Proponer a la universidad para que brinde opciones de actividades físico-recreativas a sus estudiantes de nivelación para que las realicen en el tiempo libre que tienen dentro de la universidad, brindando una buena infraestructura y variedad de actividades.</a:t>
            </a:r>
            <a:endParaRPr lang="es-E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11560" y="3573016"/>
            <a:ext cx="792088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419" sz="2400" dirty="0"/>
              <a:t>Motivar a los estudiantes para que realicen actividades activas dentro de su tiempo libre y mediante charlas con expertos, y de este modo crear conciencia en ellos para que conozcan los beneficios que trae consigo el realizar actividad física en su estado físico y por ende en su salud. </a:t>
            </a:r>
            <a:endParaRPr lang="es-E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11560" y="5744402"/>
            <a:ext cx="792088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419" sz="2400" dirty="0" smtClean="0"/>
              <a:t>Socializar este proyecto de investigación y motivar para la aplicación de la propuesta creada.</a:t>
            </a:r>
            <a:endParaRPr lang="es-ES" sz="2400" dirty="0"/>
          </a:p>
        </p:txBody>
      </p:sp>
      <p:sp>
        <p:nvSpPr>
          <p:cNvPr id="12" name="Rectángulo 11"/>
          <p:cNvSpPr/>
          <p:nvPr/>
        </p:nvSpPr>
        <p:spPr>
          <a:xfrm>
            <a:off x="2179324" y="556451"/>
            <a:ext cx="4814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4800" b="1" dirty="0" smtClean="0">
                <a:ln/>
                <a:solidFill>
                  <a:schemeClr val="accent3"/>
                </a:solidFill>
              </a:rPr>
              <a:t>Recomendaciones</a:t>
            </a:r>
            <a:endParaRPr lang="es-E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4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3626" y="3418427"/>
            <a:ext cx="7916417" cy="15969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419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ACTIVIDADES DE TIEMPO LIBRE Y SU IMPACTO EN EL ESTADO FÍSICO DE LOS ESTUDIANTES DE NIVELACIÓN DE LA UFA-ESPE</a:t>
            </a:r>
            <a:br>
              <a:rPr lang="es-419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123548" y="269314"/>
            <a:ext cx="4464496" cy="11686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517572" y="1828013"/>
            <a:ext cx="844852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LAS FUERZAS ARMADAS ESPE</a:t>
            </a:r>
          </a:p>
          <a:p>
            <a:pPr algn="ctr"/>
            <a:r>
              <a:rPr lang="es-419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 DE CIENCIAS HUMANAS Y SOCIALES</a:t>
            </a:r>
          </a:p>
          <a:p>
            <a:pPr algn="ctr"/>
            <a:r>
              <a:rPr lang="es-419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PEDAGOGÍA DE LA ACTIVIDAD FÍSICA Y DEPORTE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436096" y="5298403"/>
            <a:ext cx="401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Director de tesis: </a:t>
            </a:r>
          </a:p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Dr. Enrique Chávez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77488" y="5298403"/>
            <a:ext cx="4164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Presenta :</a:t>
            </a:r>
          </a:p>
          <a:p>
            <a:r>
              <a:rPr lang="es-419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Manuel Alejandro Basantes Escobar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8367"/>
            <a:ext cx="1430508" cy="143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555776" y="340335"/>
            <a:ext cx="3549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chemeClr val="accent3"/>
                </a:solidFill>
                <a:effectLst/>
              </a:rPr>
              <a:t>OBJETIVOS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08438" y="1460811"/>
            <a:ext cx="777686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419" sz="2400" dirty="0">
                <a:latin typeface="Arial" panose="020B0604020202020204" pitchFamily="34" charset="0"/>
                <a:cs typeface="Arial" panose="020B0604020202020204" pitchFamily="34" charset="0"/>
              </a:rPr>
              <a:t>Determinar el estado físico de los estudiantes de nivelación de la UFA-ESPE</a:t>
            </a:r>
            <a:r>
              <a:rPr lang="es-419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39627" y="2548005"/>
            <a:ext cx="777686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419" sz="2400" dirty="0">
                <a:latin typeface="Arial" panose="020B0604020202020204" pitchFamily="34" charset="0"/>
                <a:cs typeface="Arial" panose="020B0604020202020204" pitchFamily="34" charset="0"/>
              </a:rPr>
              <a:t>Determinar las actividades de tiempo libre que realizan los estudiantes de nivelación de la UFA-ESPE</a:t>
            </a:r>
            <a:r>
              <a:rPr lang="es-419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3665" y="3635199"/>
            <a:ext cx="777686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419" sz="2400" dirty="0">
                <a:latin typeface="Arial" panose="020B0604020202020204" pitchFamily="34" charset="0"/>
                <a:cs typeface="Arial" panose="020B0604020202020204" pitchFamily="34" charset="0"/>
              </a:rPr>
              <a:t>Determinar la correlación entre el tiempo libre y el estado físico de los estudiantes de nivelación de la UFA-ESPE</a:t>
            </a:r>
            <a:r>
              <a:rPr lang="es-419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08438" y="5013176"/>
            <a:ext cx="777686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419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Proponer </a:t>
            </a:r>
            <a:r>
              <a:rPr lang="es-419" sz="2400" dirty="0">
                <a:latin typeface="Arial" panose="020B0604020202020204" pitchFamily="34" charset="0"/>
                <a:cs typeface="Arial" panose="020B0604020202020204" pitchFamily="34" charset="0"/>
              </a:rPr>
              <a:t>actividades para el uso adecuado del tiempo libre para que los estudiantes de nivelación de la UFA-ESPE mejoren el estado físico</a:t>
            </a:r>
            <a:r>
              <a:rPr lang="es-419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05034984"/>
              </p:ext>
            </p:extLst>
          </p:nvPr>
        </p:nvGraphicFramePr>
        <p:xfrm>
          <a:off x="236847" y="1235925"/>
          <a:ext cx="8676456" cy="4384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2499891" y="400369"/>
            <a:ext cx="4150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5400" b="1" dirty="0" smtClean="0">
                <a:ln/>
                <a:solidFill>
                  <a:schemeClr val="accent3"/>
                </a:solidFill>
              </a:rPr>
              <a:t>JUTIFICACIÓN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185111" y="1669451"/>
            <a:ext cx="17281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800" dirty="0" smtClean="0"/>
              <a:t>Práctica</a:t>
            </a:r>
            <a:endParaRPr lang="es-ES" sz="2800" dirty="0"/>
          </a:p>
        </p:txBody>
      </p:sp>
      <p:pic>
        <p:nvPicPr>
          <p:cNvPr id="10" name="Picture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66484" y="1669451"/>
            <a:ext cx="17281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800" dirty="0" smtClean="0"/>
              <a:t>Teórica</a:t>
            </a:r>
            <a:endParaRPr lang="es-ES" sz="28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458951" y="5710250"/>
            <a:ext cx="223224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800" dirty="0" smtClean="0"/>
              <a:t>Metodológica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24450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855881" y="2816806"/>
            <a:ext cx="1728192" cy="9144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Variable dependiente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6372200" y="2872759"/>
            <a:ext cx="1872208" cy="9144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Variable independiente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927889" y="5370446"/>
            <a:ext cx="1656184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Estado físico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547923" y="5370446"/>
            <a:ext cx="1728192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Actividades de tiempo libre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dondear rectángulo de esquina diagonal 10"/>
          <p:cNvSpPr/>
          <p:nvPr/>
        </p:nvSpPr>
        <p:spPr>
          <a:xfrm>
            <a:off x="827584" y="1473925"/>
            <a:ext cx="7416824" cy="914400"/>
          </a:xfrm>
          <a:prstGeom prst="round2Diag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El uso del tiempo libre influye en el estado físico de los estudiantes de nivelación de la Universidad de Las Fuerzas Armadas - ESPE.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965437" y="340777"/>
            <a:ext cx="3141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5400" b="1" cap="none" spc="0" dirty="0" smtClean="0">
                <a:ln/>
                <a:solidFill>
                  <a:schemeClr val="accent3"/>
                </a:solidFill>
                <a:effectLst/>
              </a:rPr>
              <a:t>HIPÓTESIS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120364" y="3971612"/>
            <a:ext cx="48312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4000" b="1" dirty="0" smtClean="0">
                <a:ln/>
                <a:solidFill>
                  <a:schemeClr val="accent3"/>
                </a:solidFill>
              </a:rPr>
              <a:t>VARIABLES DE LA INVESTIGACIÓN</a:t>
            </a:r>
            <a:endParaRPr lang="es-E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8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67544" y="530225"/>
            <a:ext cx="8484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5400" b="1" dirty="0" smtClean="0">
                <a:ln/>
                <a:solidFill>
                  <a:schemeClr val="accent3"/>
                </a:solidFill>
              </a:rPr>
              <a:t>FUNDAMENTACIÓN TEÓRICA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46714823"/>
              </p:ext>
            </p:extLst>
          </p:nvPr>
        </p:nvGraphicFramePr>
        <p:xfrm>
          <a:off x="1" y="530224"/>
          <a:ext cx="9144000" cy="7003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4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67544" y="530225"/>
            <a:ext cx="8484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5400" b="1" dirty="0" smtClean="0">
                <a:ln/>
                <a:solidFill>
                  <a:schemeClr val="accent3"/>
                </a:solidFill>
              </a:rPr>
              <a:t>FUNDAMENTACIÓN TEÓRICA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1880" y="2539494"/>
            <a:ext cx="2788622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dirty="0"/>
              <a:t>Lema y otros, 2009.</a:t>
            </a:r>
            <a:br>
              <a:rPr lang="es-419" dirty="0"/>
            </a:br>
            <a:r>
              <a:rPr lang="es-419" b="1" dirty="0"/>
              <a:t>Salud y comportamiento de los estudiantes universitarios</a:t>
            </a:r>
            <a:r>
              <a:rPr lang="es-419" b="1" dirty="0" smtClean="0"/>
              <a:t>.</a:t>
            </a:r>
            <a:endParaRPr lang="es-ES" b="1" dirty="0"/>
          </a:p>
        </p:txBody>
      </p:sp>
      <p:grpSp>
        <p:nvGrpSpPr>
          <p:cNvPr id="9" name="Grupo 8"/>
          <p:cNvGrpSpPr/>
          <p:nvPr/>
        </p:nvGrpSpPr>
        <p:grpSpPr>
          <a:xfrm>
            <a:off x="181880" y="3867676"/>
            <a:ext cx="2900413" cy="2376264"/>
            <a:chOff x="2881390" y="3890632"/>
            <a:chExt cx="2900413" cy="2457496"/>
          </a:xfrm>
        </p:grpSpPr>
        <p:sp>
          <p:nvSpPr>
            <p:cNvPr id="10" name="Rectángulo 9"/>
            <p:cNvSpPr/>
            <p:nvPr/>
          </p:nvSpPr>
          <p:spPr>
            <a:xfrm>
              <a:off x="2881390" y="3890632"/>
              <a:ext cx="2786062" cy="2457496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2995741" y="3967252"/>
              <a:ext cx="2786062" cy="2304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419" sz="1800" kern="1200" dirty="0" smtClean="0"/>
                <a:t>Aumento de peso y falta de actividad física.</a:t>
              </a:r>
              <a:endParaRPr lang="es-E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419" sz="1800" kern="1200" dirty="0" smtClean="0"/>
                <a:t>Actividades de socialización e integración.</a:t>
              </a:r>
              <a:endParaRPr lang="es-E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419" sz="1800" kern="1200" dirty="0" smtClean="0"/>
                <a:t>Si se crea conciencia se puede cambiar su comportamiento.</a:t>
              </a:r>
              <a:endParaRPr lang="es-ES" sz="1800" kern="1200" dirty="0"/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3282733" y="1339165"/>
            <a:ext cx="2657419" cy="14773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dirty="0" smtClean="0"/>
              <a:t>Rodríguez y </a:t>
            </a:r>
            <a:r>
              <a:rPr lang="es-419" dirty="0" err="1" smtClean="0"/>
              <a:t>Argulló</a:t>
            </a:r>
            <a:r>
              <a:rPr lang="es-419" dirty="0" smtClean="0"/>
              <a:t>, 1999</a:t>
            </a:r>
            <a:r>
              <a:rPr lang="es-419" dirty="0"/>
              <a:t>.</a:t>
            </a:r>
            <a:br>
              <a:rPr lang="es-419" dirty="0"/>
            </a:br>
            <a:r>
              <a:rPr lang="es-419" b="1" dirty="0" smtClean="0"/>
              <a:t>Actividades de tiempo libre que realizan los estudiantes </a:t>
            </a:r>
            <a:r>
              <a:rPr lang="es-419" b="1" dirty="0"/>
              <a:t>universitarios</a:t>
            </a:r>
            <a:r>
              <a:rPr lang="es-419" b="1" dirty="0" smtClean="0"/>
              <a:t>.</a:t>
            </a:r>
            <a:endParaRPr lang="es-ES" b="1" dirty="0"/>
          </a:p>
        </p:txBody>
      </p:sp>
      <p:grpSp>
        <p:nvGrpSpPr>
          <p:cNvPr id="13" name="Grupo 12"/>
          <p:cNvGrpSpPr/>
          <p:nvPr/>
        </p:nvGrpSpPr>
        <p:grpSpPr>
          <a:xfrm>
            <a:off x="3261673" y="2949044"/>
            <a:ext cx="2895857" cy="2376264"/>
            <a:chOff x="3035851" y="3650578"/>
            <a:chExt cx="2895857" cy="2457496"/>
          </a:xfrm>
        </p:grpSpPr>
        <p:sp>
          <p:nvSpPr>
            <p:cNvPr id="14" name="Rectángulo 13"/>
            <p:cNvSpPr/>
            <p:nvPr/>
          </p:nvSpPr>
          <p:spPr>
            <a:xfrm>
              <a:off x="3035851" y="3650578"/>
              <a:ext cx="2786062" cy="2457496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3145646" y="3727198"/>
              <a:ext cx="2786062" cy="2304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419" sz="1800" kern="1200" dirty="0" smtClean="0"/>
                <a:t>Actividades de socialización e integración.</a:t>
              </a:r>
              <a:endParaRPr lang="es-E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419" dirty="0" smtClean="0"/>
                <a:t>Utilizar la tecnología para saber sobre su entorno.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419" sz="1800" kern="1200" dirty="0" smtClean="0"/>
                <a:t>8 de cada 10 practican deportes.</a:t>
              </a:r>
              <a:endParaRPr lang="es-ES" sz="1800" kern="1200" dirty="0"/>
            </a:p>
          </p:txBody>
        </p:sp>
      </p:grpSp>
      <p:sp>
        <p:nvSpPr>
          <p:cNvPr id="16" name="CuadroTexto 15"/>
          <p:cNvSpPr txBox="1"/>
          <p:nvPr/>
        </p:nvSpPr>
        <p:spPr>
          <a:xfrm>
            <a:off x="6338906" y="1719526"/>
            <a:ext cx="2570038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dirty="0" smtClean="0"/>
              <a:t>Gómez, Ruiz y García, 2010.</a:t>
            </a:r>
            <a:endParaRPr lang="es-419" dirty="0"/>
          </a:p>
          <a:p>
            <a:pPr algn="ctr"/>
            <a:r>
              <a:rPr lang="es-419" b="1" dirty="0" smtClean="0"/>
              <a:t>Actividades físico-deportivas de los estudiantes </a:t>
            </a:r>
            <a:r>
              <a:rPr lang="es-419" b="1" dirty="0"/>
              <a:t>universitarios</a:t>
            </a:r>
            <a:r>
              <a:rPr lang="es-419" b="1" dirty="0" smtClean="0"/>
              <a:t>.</a:t>
            </a:r>
            <a:endParaRPr lang="es-ES" b="1" dirty="0"/>
          </a:p>
        </p:txBody>
      </p:sp>
      <p:grpSp>
        <p:nvGrpSpPr>
          <p:cNvPr id="17" name="Grupo 16"/>
          <p:cNvGrpSpPr/>
          <p:nvPr/>
        </p:nvGrpSpPr>
        <p:grpSpPr>
          <a:xfrm>
            <a:off x="6267325" y="3739823"/>
            <a:ext cx="2895857" cy="2376264"/>
            <a:chOff x="3035851" y="3650578"/>
            <a:chExt cx="2895857" cy="2457496"/>
          </a:xfrm>
        </p:grpSpPr>
        <p:sp>
          <p:nvSpPr>
            <p:cNvPr id="18" name="Rectángulo 17"/>
            <p:cNvSpPr/>
            <p:nvPr/>
          </p:nvSpPr>
          <p:spPr>
            <a:xfrm>
              <a:off x="3035851" y="3650578"/>
              <a:ext cx="2786062" cy="2457496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ángulo 18"/>
            <p:cNvSpPr/>
            <p:nvPr/>
          </p:nvSpPr>
          <p:spPr>
            <a:xfrm>
              <a:off x="3145646" y="3727198"/>
              <a:ext cx="2786062" cy="2304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419" sz="1800" kern="1200" dirty="0" smtClean="0"/>
                <a:t>Actividades de </a:t>
              </a:r>
              <a:r>
                <a:rPr lang="es-419" dirty="0" smtClean="0"/>
                <a:t>físico deportivas solos entre semana y acompañados los fines de semana.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419" dirty="0" smtClean="0"/>
                <a:t>Las actividades dentro de la universidad no atraen mucho.</a:t>
              </a:r>
              <a:endParaRPr lang="es-419" sz="1800" kern="1200" dirty="0" smtClean="0"/>
            </a:p>
          </p:txBody>
        </p:sp>
      </p:grpSp>
      <p:pic>
        <p:nvPicPr>
          <p:cNvPr id="20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75167014"/>
              </p:ext>
            </p:extLst>
          </p:nvPr>
        </p:nvGraphicFramePr>
        <p:xfrm>
          <a:off x="107504" y="1779547"/>
          <a:ext cx="878497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77993" y="543391"/>
            <a:ext cx="91075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419" sz="4400" b="1" dirty="0" smtClean="0">
                <a:ln/>
                <a:solidFill>
                  <a:schemeClr val="accent3"/>
                </a:solidFill>
              </a:rPr>
              <a:t>METODOLOGÍA DE LA INVESTIGACIÓN</a:t>
            </a:r>
            <a:endParaRPr lang="es-E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Flecha cuádruple 8"/>
          <p:cNvSpPr/>
          <p:nvPr/>
        </p:nvSpPr>
        <p:spPr>
          <a:xfrm>
            <a:off x="3311352" y="1779547"/>
            <a:ext cx="5832648" cy="4032448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upo 9"/>
          <p:cNvGrpSpPr/>
          <p:nvPr/>
        </p:nvGrpSpPr>
        <p:grpSpPr>
          <a:xfrm>
            <a:off x="6574955" y="1925899"/>
            <a:ext cx="2105889" cy="1612979"/>
            <a:chOff x="3024334" y="216026"/>
            <a:chExt cx="2105889" cy="1612979"/>
          </a:xfrm>
        </p:grpSpPr>
        <p:sp>
          <p:nvSpPr>
            <p:cNvPr id="14" name="Rectángulo redondeado 13"/>
            <p:cNvSpPr/>
            <p:nvPr/>
          </p:nvSpPr>
          <p:spPr>
            <a:xfrm>
              <a:off x="3024334" y="216026"/>
              <a:ext cx="2105889" cy="161297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3103073" y="294765"/>
              <a:ext cx="1948411" cy="14555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2400" kern="1200" dirty="0" smtClean="0"/>
                <a:t>Investigación </a:t>
              </a:r>
              <a:r>
                <a:rPr lang="es-419" sz="2400" dirty="0" smtClean="0"/>
                <a:t>cualitativa</a:t>
              </a:r>
              <a:endParaRPr lang="es-ES" sz="2400" kern="1200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6522752" y="4005064"/>
            <a:ext cx="2236831" cy="1612979"/>
            <a:chOff x="3024334" y="2232250"/>
            <a:chExt cx="2236831" cy="1612979"/>
          </a:xfrm>
        </p:grpSpPr>
        <p:sp>
          <p:nvSpPr>
            <p:cNvPr id="12" name="Rectángulo redondeado 11"/>
            <p:cNvSpPr/>
            <p:nvPr/>
          </p:nvSpPr>
          <p:spPr>
            <a:xfrm>
              <a:off x="3024334" y="2232250"/>
              <a:ext cx="2236831" cy="161297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3103073" y="2310989"/>
              <a:ext cx="2079353" cy="14555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2400" kern="1200" dirty="0" smtClean="0">
                  <a:solidFill>
                    <a:schemeClr val="tx1"/>
                  </a:solidFill>
                </a:rPr>
                <a:t>Pertenece a las ciencias sociales.</a:t>
              </a:r>
              <a:endParaRPr lang="es-ES" sz="24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91344" y="9789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45039"/>
            <a:ext cx="591478" cy="5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4165</TotalTime>
  <Words>1224</Words>
  <Application>Microsoft Office PowerPoint</Application>
  <PresentationFormat>Presentación en pantalla (4:3)</PresentationFormat>
  <Paragraphs>327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Retrospección</vt:lpstr>
      <vt:lpstr>ACTIVIDADES DE TIEMPO LIBRE Y SU IMPACTO EN EL ESTADO FÍSICO DE LOS ESTUDIANTES DE NIVELACIÓN DE LA UFA-ESPE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ACTIVIDADES DE TIEMPO LIBRE Y SU IMPACTO EN EL ESTADO FÍSICO DE LOS ESTUDIANTES DE NIVELACIÓN DE LA UFA-ESPE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RECREACIÓN TERAPÉUTICA EN LAS HABILIDADES COGNITIVAS BÁSICAS EN ADULTOS MAYORES DEL CORO   MISIÓN SOCIAL RUMIÑAHUI</dc:title>
  <dc:creator>Usuario</dc:creator>
  <cp:lastModifiedBy>U E MACHACHI</cp:lastModifiedBy>
  <cp:revision>165</cp:revision>
  <dcterms:created xsi:type="dcterms:W3CDTF">2019-10-16T23:53:53Z</dcterms:created>
  <dcterms:modified xsi:type="dcterms:W3CDTF">2021-04-12T16:18:29Z</dcterms:modified>
</cp:coreProperties>
</file>