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65" r:id="rId3"/>
    <p:sldId id="281" r:id="rId4"/>
    <p:sldId id="256" r:id="rId5"/>
    <p:sldId id="264" r:id="rId6"/>
    <p:sldId id="260" r:id="rId7"/>
    <p:sldId id="288" r:id="rId8"/>
    <p:sldId id="266" r:id="rId9"/>
    <p:sldId id="268" r:id="rId10"/>
    <p:sldId id="289" r:id="rId11"/>
    <p:sldId id="271" r:id="rId12"/>
    <p:sldId id="269" r:id="rId13"/>
    <p:sldId id="270" r:id="rId14"/>
    <p:sldId id="282" r:id="rId15"/>
    <p:sldId id="284" r:id="rId16"/>
    <p:sldId id="285" r:id="rId17"/>
    <p:sldId id="286" r:id="rId18"/>
    <p:sldId id="287" r:id="rId19"/>
    <p:sldId id="280" r:id="rId20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melab Cia Ltda" initials="SCL" lastIdx="1" clrIdx="0">
    <p:extLst>
      <p:ext uri="{19B8F6BF-5375-455C-9EA6-DF929625EA0E}">
        <p15:presenceInfo xmlns:p15="http://schemas.microsoft.com/office/powerpoint/2012/main" userId="Sumelab Cia Ltd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8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umelab%20Cia%20Ltda\Desktop\Jacob%20Armendariz\Downloads\TESIS\tesis%20farmaceutico\AVANCES\Libro1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umelab%20Cia%20Ltda\Desktop\Jacob%20Armendariz\Downloads\TESIS\tesis%20farmaceutico\AVANCES\Libro1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umelab%20Cia%20Ltda\Desktop\Jacob%20Armendariz\Downloads\TESIS\tesis%20farmaceutico\AVANCES\Libro1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s-EC" dirty="0"/>
              <a:t>Sector farmacéutico con el PIB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Hoja1!$I$241</c:f>
              <c:strCache>
                <c:ptCount val="1"/>
                <c:pt idx="0">
                  <c:v>PIB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Hoja1!$J$240:$N$240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Hoja1!$J$241:$N$241</c:f>
              <c:numCache>
                <c:formatCode>#,##0.00</c:formatCode>
                <c:ptCount val="5"/>
                <c:pt idx="0">
                  <c:v>101726.3</c:v>
                </c:pt>
                <c:pt idx="1">
                  <c:v>99290.4</c:v>
                </c:pt>
                <c:pt idx="2">
                  <c:v>99937.7</c:v>
                </c:pt>
                <c:pt idx="3">
                  <c:v>104295.9</c:v>
                </c:pt>
                <c:pt idx="4">
                  <c:v>107562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72-434F-A5C0-E3C1CCF8E7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5403488"/>
        <c:axId val="401992240"/>
      </c:barChart>
      <c:lineChart>
        <c:grouping val="standard"/>
        <c:varyColors val="0"/>
        <c:ser>
          <c:idx val="1"/>
          <c:order val="1"/>
          <c:tx>
            <c:strRef>
              <c:f>Hoja1!$I$242</c:f>
              <c:strCache>
                <c:ptCount val="1"/>
                <c:pt idx="0">
                  <c:v>Sector Salud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Hoja1!$J$240:$N$240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Hoja1!$J$242:$N$242</c:f>
              <c:numCache>
                <c:formatCode>#,##0.0</c:formatCode>
                <c:ptCount val="5"/>
                <c:pt idx="0">
                  <c:v>7832.8590000000004</c:v>
                </c:pt>
                <c:pt idx="1">
                  <c:v>8488.9179999999997</c:v>
                </c:pt>
                <c:pt idx="2">
                  <c:v>8777.4519999999993</c:v>
                </c:pt>
                <c:pt idx="3">
                  <c:v>9280.0300000000007</c:v>
                </c:pt>
                <c:pt idx="4">
                  <c:v>9741.8179999999993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72-434F-A5C0-E3C1CCF8E7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5403488"/>
        <c:axId val="401992240"/>
      </c:lineChart>
      <c:catAx>
        <c:axId val="34540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401992240"/>
        <c:crosses val="autoZero"/>
        <c:auto val="1"/>
        <c:lblAlgn val="ctr"/>
        <c:lblOffset val="100"/>
        <c:noMultiLvlLbl val="0"/>
      </c:catAx>
      <c:valAx>
        <c:axId val="401992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3454034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rgbClr val="000000"/>
          </a:solidFill>
        </a:defRPr>
      </a:pPr>
      <a:endParaRPr lang="es-EC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Hoja1!$J$75</c:f>
              <c:strCache>
                <c:ptCount val="1"/>
                <c:pt idx="0">
                  <c:v>Importaciones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Hoja1!$K$74:$P$74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Hoja1!$K$75:$P$75</c:f>
              <c:numCache>
                <c:formatCode>0%</c:formatCode>
                <c:ptCount val="6"/>
                <c:pt idx="0">
                  <c:v>0.65</c:v>
                </c:pt>
                <c:pt idx="1">
                  <c:v>0.64</c:v>
                </c:pt>
                <c:pt idx="2">
                  <c:v>0.66</c:v>
                </c:pt>
                <c:pt idx="3">
                  <c:v>0.66</c:v>
                </c:pt>
                <c:pt idx="4">
                  <c:v>0.67</c:v>
                </c:pt>
                <c:pt idx="5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FC-4AD5-B24B-5F8BEBAAFE93}"/>
            </c:ext>
          </c:extLst>
        </c:ser>
        <c:ser>
          <c:idx val="1"/>
          <c:order val="1"/>
          <c:tx>
            <c:strRef>
              <c:f>Hoja1!$J$76</c:f>
              <c:strCache>
                <c:ptCount val="1"/>
                <c:pt idx="0">
                  <c:v>Produccion Local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Hoja1!$K$74:$P$74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Hoja1!$K$76:$P$76</c:f>
              <c:numCache>
                <c:formatCode>0%</c:formatCode>
                <c:ptCount val="6"/>
                <c:pt idx="0">
                  <c:v>0.35</c:v>
                </c:pt>
                <c:pt idx="1">
                  <c:v>0.36</c:v>
                </c:pt>
                <c:pt idx="2">
                  <c:v>0.34</c:v>
                </c:pt>
                <c:pt idx="3">
                  <c:v>0.34</c:v>
                </c:pt>
                <c:pt idx="4">
                  <c:v>0.33</c:v>
                </c:pt>
                <c:pt idx="5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FC-4AD5-B24B-5F8BEBAAFE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2038089200"/>
        <c:axId val="2035192256"/>
        <c:axId val="0"/>
      </c:bar3DChart>
      <c:catAx>
        <c:axId val="2038089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2035192256"/>
        <c:crosses val="autoZero"/>
        <c:auto val="1"/>
        <c:lblAlgn val="ctr"/>
        <c:lblOffset val="100"/>
        <c:noMultiLvlLbl val="0"/>
      </c:catAx>
      <c:valAx>
        <c:axId val="20351922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038089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0000"/>
          </a:solidFill>
        </a:defRPr>
      </a:pPr>
      <a:endParaRPr lang="es-EC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Número</a:t>
            </a:r>
            <a:r>
              <a:rPr lang="en-US" dirty="0"/>
              <a:t> Farmacias </a:t>
            </a:r>
            <a:r>
              <a:rPr lang="en-US" dirty="0" err="1"/>
              <a:t>en</a:t>
            </a:r>
            <a:r>
              <a:rPr lang="en-US" dirty="0"/>
              <a:t> el Ecuador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Hoja1!$K$128</c:f>
              <c:strCache>
                <c:ptCount val="1"/>
                <c:pt idx="0">
                  <c:v># Farmacias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Hoja1!$J$129:$J$135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Hoja1!$K$129:$K$135</c:f>
              <c:numCache>
                <c:formatCode>#,##0</c:formatCode>
                <c:ptCount val="7"/>
                <c:pt idx="0">
                  <c:v>6143</c:v>
                </c:pt>
                <c:pt idx="1">
                  <c:v>6012</c:v>
                </c:pt>
                <c:pt idx="2">
                  <c:v>5834</c:v>
                </c:pt>
                <c:pt idx="3">
                  <c:v>6393</c:v>
                </c:pt>
                <c:pt idx="4">
                  <c:v>7082</c:v>
                </c:pt>
                <c:pt idx="5">
                  <c:v>7548</c:v>
                </c:pt>
                <c:pt idx="6">
                  <c:v>7960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D7-4D59-B7B2-4D7462BBA3D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70936880"/>
        <c:axId val="2112353216"/>
      </c:barChart>
      <c:catAx>
        <c:axId val="270936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2112353216"/>
        <c:crosses val="autoZero"/>
        <c:auto val="1"/>
        <c:lblAlgn val="ctr"/>
        <c:lblOffset val="100"/>
        <c:noMultiLvlLbl val="0"/>
      </c:catAx>
      <c:valAx>
        <c:axId val="2112353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270936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0000"/>
          </a:solidFill>
        </a:defRPr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8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19T19:19:33.448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A76116-5FC0-42F4-BE52-A19942926BAB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804AF87C-C0FE-455F-B276-349A2B35BA53}">
      <dgm:prSet phldrT="[Texto]" custT="1"/>
      <dgm:spPr/>
      <dgm:t>
        <a:bodyPr/>
        <a:lstStyle/>
        <a:p>
          <a:pPr algn="l"/>
          <a:r>
            <a:rPr lang="es-ES" sz="1400" b="0" dirty="0">
              <a:solidFill>
                <a:srgbClr val="000000"/>
              </a:solidFill>
            </a:rPr>
            <a:t>Consecuencia de lo mencionado se genera una problemática para las farmacias independientes, mismas que no logran superar las estrategias agresivas que aplican las franquicias las cuales son inducidas a cerrar y salir del negocio. </a:t>
          </a:r>
        </a:p>
      </dgm:t>
    </dgm:pt>
    <dgm:pt modelId="{99482F9A-70CB-4FE5-9E5D-FCBA0B1CA143}" type="parTrans" cxnId="{59FB5644-F16C-4E38-9951-34E8B01A0FCD}">
      <dgm:prSet/>
      <dgm:spPr/>
      <dgm:t>
        <a:bodyPr/>
        <a:lstStyle/>
        <a:p>
          <a:endParaRPr lang="es-ES" sz="1800"/>
        </a:p>
      </dgm:t>
    </dgm:pt>
    <dgm:pt modelId="{CF264CA4-1EF6-4DAE-B1F5-531F61504054}" type="sibTrans" cxnId="{59FB5644-F16C-4E38-9951-34E8B01A0FCD}">
      <dgm:prSet/>
      <dgm:spPr/>
      <dgm:t>
        <a:bodyPr/>
        <a:lstStyle/>
        <a:p>
          <a:endParaRPr lang="es-ES" sz="1800"/>
        </a:p>
      </dgm:t>
    </dgm:pt>
    <dgm:pt modelId="{4EF4FA48-7CFC-45AB-BAA3-27886AEE7EF8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es-EC" sz="1600" dirty="0">
              <a:solidFill>
                <a:srgbClr val="000000"/>
              </a:solidFill>
            </a:rPr>
            <a:t>El sector farmacéutico se ha constituido en ser uno de los sectores más dinámicos a nivel mundial, tanto por el nivel de comercialización, económico y  investigación / producción.</a:t>
          </a:r>
          <a:endParaRPr lang="es-ES" sz="1600" dirty="0">
            <a:solidFill>
              <a:srgbClr val="000000"/>
            </a:solidFill>
          </a:endParaRPr>
        </a:p>
      </dgm:t>
    </dgm:pt>
    <dgm:pt modelId="{B1AFDEB2-A155-4BD2-91A2-D34F5E7F1411}" type="sibTrans" cxnId="{81EB1560-7FB1-4E08-89C4-84D20F77F0C9}">
      <dgm:prSet/>
      <dgm:spPr/>
      <dgm:t>
        <a:bodyPr/>
        <a:lstStyle/>
        <a:p>
          <a:endParaRPr lang="es-ES" sz="1800"/>
        </a:p>
      </dgm:t>
    </dgm:pt>
    <dgm:pt modelId="{59298199-B0B7-4499-A338-B4D107278739}" type="parTrans" cxnId="{81EB1560-7FB1-4E08-89C4-84D20F77F0C9}">
      <dgm:prSet/>
      <dgm:spPr/>
      <dgm:t>
        <a:bodyPr/>
        <a:lstStyle/>
        <a:p>
          <a:endParaRPr lang="es-ES" sz="1800"/>
        </a:p>
      </dgm:t>
    </dgm:pt>
    <dgm:pt modelId="{FD4DAFE1-9EB5-4CDF-AB35-EAE83AAADACC}">
      <dgm:prSet phldrT="[Texto]" custT="1"/>
      <dgm:spPr/>
      <dgm:t>
        <a:bodyPr/>
        <a:lstStyle/>
        <a:p>
          <a:r>
            <a:rPr lang="es-ES" sz="1600" dirty="0">
              <a:solidFill>
                <a:srgbClr val="000000"/>
              </a:solidFill>
            </a:rPr>
            <a:t>La salida de laboratorios multinacionales del Ecuador radicando sus procesos administrativos en otros países. </a:t>
          </a:r>
        </a:p>
      </dgm:t>
    </dgm:pt>
    <dgm:pt modelId="{577F1010-7E14-4177-B55E-1816A554C408}" type="parTrans" cxnId="{6120EF14-87EA-438E-BF52-0D07555DDC5E}">
      <dgm:prSet/>
      <dgm:spPr/>
      <dgm:t>
        <a:bodyPr/>
        <a:lstStyle/>
        <a:p>
          <a:endParaRPr lang="es-EC"/>
        </a:p>
      </dgm:t>
    </dgm:pt>
    <dgm:pt modelId="{C67017B9-41E1-460D-9D29-16CB71B47666}" type="sibTrans" cxnId="{6120EF14-87EA-438E-BF52-0D07555DDC5E}">
      <dgm:prSet/>
      <dgm:spPr/>
      <dgm:t>
        <a:bodyPr/>
        <a:lstStyle/>
        <a:p>
          <a:endParaRPr lang="es-EC"/>
        </a:p>
      </dgm:t>
    </dgm:pt>
    <dgm:pt modelId="{629CE0AA-E16E-4977-B667-07189556F3BD}">
      <dgm:prSet phldrT="[Texto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C" b="0" dirty="0">
              <a:solidFill>
                <a:schemeClr val="tx2">
                  <a:lumMod val="75000"/>
                </a:schemeClr>
              </a:solidFill>
            </a:rPr>
            <a:t>En la actualidad es uno de los sectores de mayor competitividad es el mercado farmacéutico, debido a la presencia de franquicias, las cuales con la implementación de exitosas estrategias van ganando participación.</a:t>
          </a:r>
          <a:endParaRPr lang="es-ES" dirty="0">
            <a:solidFill>
              <a:srgbClr val="000000"/>
            </a:solidFill>
          </a:endParaRPr>
        </a:p>
      </dgm:t>
    </dgm:pt>
    <dgm:pt modelId="{35ECEFE6-0E9C-42B2-BDB1-F2ACA5009912}" type="parTrans" cxnId="{898F1955-9C17-4DAA-8A33-D60F43A945B0}">
      <dgm:prSet/>
      <dgm:spPr/>
      <dgm:t>
        <a:bodyPr/>
        <a:lstStyle/>
        <a:p>
          <a:endParaRPr lang="es-EC"/>
        </a:p>
      </dgm:t>
    </dgm:pt>
    <dgm:pt modelId="{F32D68D1-C635-4E70-B9BC-40FABD71E4E2}" type="sibTrans" cxnId="{898F1955-9C17-4DAA-8A33-D60F43A945B0}">
      <dgm:prSet/>
      <dgm:spPr/>
      <dgm:t>
        <a:bodyPr/>
        <a:lstStyle/>
        <a:p>
          <a:endParaRPr lang="es-EC"/>
        </a:p>
      </dgm:t>
    </dgm:pt>
    <dgm:pt modelId="{D7AB67B7-4A0C-47D7-9E2F-F77AF4BF3E27}" type="pres">
      <dgm:prSet presAssocID="{70A76116-5FC0-42F4-BE52-A19942926BAB}" presName="Name0" presStyleCnt="0">
        <dgm:presLayoutVars>
          <dgm:chMax val="7"/>
          <dgm:chPref val="7"/>
          <dgm:dir/>
        </dgm:presLayoutVars>
      </dgm:prSet>
      <dgm:spPr/>
    </dgm:pt>
    <dgm:pt modelId="{C2792FF7-C6DF-44CE-B44B-840A9302AD8A}" type="pres">
      <dgm:prSet presAssocID="{70A76116-5FC0-42F4-BE52-A19942926BAB}" presName="Name1" presStyleCnt="0"/>
      <dgm:spPr/>
    </dgm:pt>
    <dgm:pt modelId="{9676C254-3EA0-40AA-8E1C-E74C8D53420F}" type="pres">
      <dgm:prSet presAssocID="{70A76116-5FC0-42F4-BE52-A19942926BAB}" presName="cycle" presStyleCnt="0"/>
      <dgm:spPr/>
    </dgm:pt>
    <dgm:pt modelId="{62AFC461-4788-4AFB-98BE-6CB0DD15E5B8}" type="pres">
      <dgm:prSet presAssocID="{70A76116-5FC0-42F4-BE52-A19942926BAB}" presName="srcNode" presStyleLbl="node1" presStyleIdx="0" presStyleCnt="4"/>
      <dgm:spPr/>
    </dgm:pt>
    <dgm:pt modelId="{ED194249-5E6F-4CDA-852B-54FBE6DFBD68}" type="pres">
      <dgm:prSet presAssocID="{70A76116-5FC0-42F4-BE52-A19942926BAB}" presName="conn" presStyleLbl="parChTrans1D2" presStyleIdx="0" presStyleCnt="1"/>
      <dgm:spPr/>
    </dgm:pt>
    <dgm:pt modelId="{5AA4B84A-0F55-45C9-8A3C-946A067B8C56}" type="pres">
      <dgm:prSet presAssocID="{70A76116-5FC0-42F4-BE52-A19942926BAB}" presName="extraNode" presStyleLbl="node1" presStyleIdx="0" presStyleCnt="4"/>
      <dgm:spPr/>
    </dgm:pt>
    <dgm:pt modelId="{346E84AC-FCB4-451B-9178-6F180AB321AC}" type="pres">
      <dgm:prSet presAssocID="{70A76116-5FC0-42F4-BE52-A19942926BAB}" presName="dstNode" presStyleLbl="node1" presStyleIdx="0" presStyleCnt="4"/>
      <dgm:spPr/>
    </dgm:pt>
    <dgm:pt modelId="{874A2D2F-97D6-4E58-8EFD-8089EB47997E}" type="pres">
      <dgm:prSet presAssocID="{4EF4FA48-7CFC-45AB-BAA3-27886AEE7EF8}" presName="text_1" presStyleLbl="node1" presStyleIdx="0" presStyleCnt="4">
        <dgm:presLayoutVars>
          <dgm:bulletEnabled val="1"/>
        </dgm:presLayoutVars>
      </dgm:prSet>
      <dgm:spPr/>
    </dgm:pt>
    <dgm:pt modelId="{7916908C-163F-4853-85C5-006FB11A28DF}" type="pres">
      <dgm:prSet presAssocID="{4EF4FA48-7CFC-45AB-BAA3-27886AEE7EF8}" presName="accent_1" presStyleCnt="0"/>
      <dgm:spPr/>
    </dgm:pt>
    <dgm:pt modelId="{3F1CA98F-F00E-4679-B5A6-E3377E04DDC2}" type="pres">
      <dgm:prSet presAssocID="{4EF4FA48-7CFC-45AB-BAA3-27886AEE7EF8}" presName="accentRepeatNode" presStyleLbl="solidFgAcc1" presStyleIdx="0" presStyleCnt="4"/>
      <dgm:spPr/>
    </dgm:pt>
    <dgm:pt modelId="{602B8FA5-D317-4EA3-B942-E66E9415F1D2}" type="pres">
      <dgm:prSet presAssocID="{629CE0AA-E16E-4977-B667-07189556F3BD}" presName="text_2" presStyleLbl="node1" presStyleIdx="1" presStyleCnt="4">
        <dgm:presLayoutVars>
          <dgm:bulletEnabled val="1"/>
        </dgm:presLayoutVars>
      </dgm:prSet>
      <dgm:spPr/>
    </dgm:pt>
    <dgm:pt modelId="{0ACECECA-4EEE-43E6-89A3-C71D6801F5B9}" type="pres">
      <dgm:prSet presAssocID="{629CE0AA-E16E-4977-B667-07189556F3BD}" presName="accent_2" presStyleCnt="0"/>
      <dgm:spPr/>
    </dgm:pt>
    <dgm:pt modelId="{F1DACB29-CE62-46B9-9E79-D1C62F0C1B43}" type="pres">
      <dgm:prSet presAssocID="{629CE0AA-E16E-4977-B667-07189556F3BD}" presName="accentRepeatNode" presStyleLbl="solidFgAcc1" presStyleIdx="1" presStyleCnt="4"/>
      <dgm:spPr/>
    </dgm:pt>
    <dgm:pt modelId="{9760DF60-127A-4873-9562-64F81484550C}" type="pres">
      <dgm:prSet presAssocID="{804AF87C-C0FE-455F-B276-349A2B35BA53}" presName="text_3" presStyleLbl="node1" presStyleIdx="2" presStyleCnt="4" custLinFactNeighborY="5508">
        <dgm:presLayoutVars>
          <dgm:bulletEnabled val="1"/>
        </dgm:presLayoutVars>
      </dgm:prSet>
      <dgm:spPr/>
    </dgm:pt>
    <dgm:pt modelId="{7AB02140-B2F2-4B6E-8AC0-087BCA81F1A8}" type="pres">
      <dgm:prSet presAssocID="{804AF87C-C0FE-455F-B276-349A2B35BA53}" presName="accent_3" presStyleCnt="0"/>
      <dgm:spPr/>
    </dgm:pt>
    <dgm:pt modelId="{3DE7EEE7-570F-44D1-B27C-3F4E09338F6C}" type="pres">
      <dgm:prSet presAssocID="{804AF87C-C0FE-455F-B276-349A2B35BA53}" presName="accentRepeatNode" presStyleLbl="solidFgAcc1" presStyleIdx="2" presStyleCnt="4"/>
      <dgm:spPr/>
    </dgm:pt>
    <dgm:pt modelId="{6E547CD8-E3C7-421F-BD03-283023BE4D48}" type="pres">
      <dgm:prSet presAssocID="{FD4DAFE1-9EB5-4CDF-AB35-EAE83AAADACC}" presName="text_4" presStyleLbl="node1" presStyleIdx="3" presStyleCnt="4">
        <dgm:presLayoutVars>
          <dgm:bulletEnabled val="1"/>
        </dgm:presLayoutVars>
      </dgm:prSet>
      <dgm:spPr/>
    </dgm:pt>
    <dgm:pt modelId="{08E92E56-E741-4E3F-BA87-76BD49BEB1EE}" type="pres">
      <dgm:prSet presAssocID="{FD4DAFE1-9EB5-4CDF-AB35-EAE83AAADACC}" presName="accent_4" presStyleCnt="0"/>
      <dgm:spPr/>
    </dgm:pt>
    <dgm:pt modelId="{28D3B822-4BDA-4E45-BB4E-EC424C896180}" type="pres">
      <dgm:prSet presAssocID="{FD4DAFE1-9EB5-4CDF-AB35-EAE83AAADACC}" presName="accentRepeatNode" presStyleLbl="solidFgAcc1" presStyleIdx="3" presStyleCnt="4"/>
      <dgm:spPr/>
    </dgm:pt>
  </dgm:ptLst>
  <dgm:cxnLst>
    <dgm:cxn modelId="{21F4C90C-0D29-4C97-B010-18A9719FC90E}" type="presOf" srcId="{70A76116-5FC0-42F4-BE52-A19942926BAB}" destId="{D7AB67B7-4A0C-47D7-9E2F-F77AF4BF3E27}" srcOrd="0" destOrd="0" presId="urn:microsoft.com/office/officeart/2008/layout/VerticalCurvedList"/>
    <dgm:cxn modelId="{6120EF14-87EA-438E-BF52-0D07555DDC5E}" srcId="{70A76116-5FC0-42F4-BE52-A19942926BAB}" destId="{FD4DAFE1-9EB5-4CDF-AB35-EAE83AAADACC}" srcOrd="3" destOrd="0" parTransId="{577F1010-7E14-4177-B55E-1816A554C408}" sibTransId="{C67017B9-41E1-460D-9D29-16CB71B47666}"/>
    <dgm:cxn modelId="{C7B92D23-B503-4D11-A32A-4C92DE76F67B}" type="presOf" srcId="{FD4DAFE1-9EB5-4CDF-AB35-EAE83AAADACC}" destId="{6E547CD8-E3C7-421F-BD03-283023BE4D48}" srcOrd="0" destOrd="0" presId="urn:microsoft.com/office/officeart/2008/layout/VerticalCurvedList"/>
    <dgm:cxn modelId="{EB382F34-21A1-46BF-A45D-CD817B2BFC46}" type="presOf" srcId="{4EF4FA48-7CFC-45AB-BAA3-27886AEE7EF8}" destId="{874A2D2F-97D6-4E58-8EFD-8089EB47997E}" srcOrd="0" destOrd="0" presId="urn:microsoft.com/office/officeart/2008/layout/VerticalCurvedList"/>
    <dgm:cxn modelId="{81EB1560-7FB1-4E08-89C4-84D20F77F0C9}" srcId="{70A76116-5FC0-42F4-BE52-A19942926BAB}" destId="{4EF4FA48-7CFC-45AB-BAA3-27886AEE7EF8}" srcOrd="0" destOrd="0" parTransId="{59298199-B0B7-4499-A338-B4D107278739}" sibTransId="{B1AFDEB2-A155-4BD2-91A2-D34F5E7F1411}"/>
    <dgm:cxn modelId="{59FB5644-F16C-4E38-9951-34E8B01A0FCD}" srcId="{70A76116-5FC0-42F4-BE52-A19942926BAB}" destId="{804AF87C-C0FE-455F-B276-349A2B35BA53}" srcOrd="2" destOrd="0" parTransId="{99482F9A-70CB-4FE5-9E5D-FCBA0B1CA143}" sibTransId="{CF264CA4-1EF6-4DAE-B1F5-531F61504054}"/>
    <dgm:cxn modelId="{81E61D48-D581-4C37-82E2-CC2BABDBD75A}" type="presOf" srcId="{804AF87C-C0FE-455F-B276-349A2B35BA53}" destId="{9760DF60-127A-4873-9562-64F81484550C}" srcOrd="0" destOrd="0" presId="urn:microsoft.com/office/officeart/2008/layout/VerticalCurvedList"/>
    <dgm:cxn modelId="{898F1955-9C17-4DAA-8A33-D60F43A945B0}" srcId="{70A76116-5FC0-42F4-BE52-A19942926BAB}" destId="{629CE0AA-E16E-4977-B667-07189556F3BD}" srcOrd="1" destOrd="0" parTransId="{35ECEFE6-0E9C-42B2-BDB1-F2ACA5009912}" sibTransId="{F32D68D1-C635-4E70-B9BC-40FABD71E4E2}"/>
    <dgm:cxn modelId="{FD6A3FD3-0B1D-4549-A202-D8CA1DC6AFF8}" type="presOf" srcId="{629CE0AA-E16E-4977-B667-07189556F3BD}" destId="{602B8FA5-D317-4EA3-B942-E66E9415F1D2}" srcOrd="0" destOrd="0" presId="urn:microsoft.com/office/officeart/2008/layout/VerticalCurvedList"/>
    <dgm:cxn modelId="{26B0FCD3-76E2-4E0D-8079-320E15880AA1}" type="presOf" srcId="{B1AFDEB2-A155-4BD2-91A2-D34F5E7F1411}" destId="{ED194249-5E6F-4CDA-852B-54FBE6DFBD68}" srcOrd="0" destOrd="0" presId="urn:microsoft.com/office/officeart/2008/layout/VerticalCurvedList"/>
    <dgm:cxn modelId="{8099FEC8-1C0F-4391-B744-2D930B6EF682}" type="presParOf" srcId="{D7AB67B7-4A0C-47D7-9E2F-F77AF4BF3E27}" destId="{C2792FF7-C6DF-44CE-B44B-840A9302AD8A}" srcOrd="0" destOrd="0" presId="urn:microsoft.com/office/officeart/2008/layout/VerticalCurvedList"/>
    <dgm:cxn modelId="{4F1C5764-DDEC-4AD6-9BA8-01EE13463729}" type="presParOf" srcId="{C2792FF7-C6DF-44CE-B44B-840A9302AD8A}" destId="{9676C254-3EA0-40AA-8E1C-E74C8D53420F}" srcOrd="0" destOrd="0" presId="urn:microsoft.com/office/officeart/2008/layout/VerticalCurvedList"/>
    <dgm:cxn modelId="{A2635E3E-E729-4F27-A0D7-F3565F3B2F44}" type="presParOf" srcId="{9676C254-3EA0-40AA-8E1C-E74C8D53420F}" destId="{62AFC461-4788-4AFB-98BE-6CB0DD15E5B8}" srcOrd="0" destOrd="0" presId="urn:microsoft.com/office/officeart/2008/layout/VerticalCurvedList"/>
    <dgm:cxn modelId="{D08739E9-CC76-40AB-A2F0-9404CE0EBFE9}" type="presParOf" srcId="{9676C254-3EA0-40AA-8E1C-E74C8D53420F}" destId="{ED194249-5E6F-4CDA-852B-54FBE6DFBD68}" srcOrd="1" destOrd="0" presId="urn:microsoft.com/office/officeart/2008/layout/VerticalCurvedList"/>
    <dgm:cxn modelId="{7F4D0A58-6580-4BF4-8E7E-63B9E0DFA0A3}" type="presParOf" srcId="{9676C254-3EA0-40AA-8E1C-E74C8D53420F}" destId="{5AA4B84A-0F55-45C9-8A3C-946A067B8C56}" srcOrd="2" destOrd="0" presId="urn:microsoft.com/office/officeart/2008/layout/VerticalCurvedList"/>
    <dgm:cxn modelId="{CF76BF21-19B7-431E-99CE-50F0014EFF5E}" type="presParOf" srcId="{9676C254-3EA0-40AA-8E1C-E74C8D53420F}" destId="{346E84AC-FCB4-451B-9178-6F180AB321AC}" srcOrd="3" destOrd="0" presId="urn:microsoft.com/office/officeart/2008/layout/VerticalCurvedList"/>
    <dgm:cxn modelId="{53602A2E-18D2-46DB-9C0D-3FAECE172DF7}" type="presParOf" srcId="{C2792FF7-C6DF-44CE-B44B-840A9302AD8A}" destId="{874A2D2F-97D6-4E58-8EFD-8089EB47997E}" srcOrd="1" destOrd="0" presId="urn:microsoft.com/office/officeart/2008/layout/VerticalCurvedList"/>
    <dgm:cxn modelId="{5F40757B-ECCC-4DCF-9A14-0DC373DBEB17}" type="presParOf" srcId="{C2792FF7-C6DF-44CE-B44B-840A9302AD8A}" destId="{7916908C-163F-4853-85C5-006FB11A28DF}" srcOrd="2" destOrd="0" presId="urn:microsoft.com/office/officeart/2008/layout/VerticalCurvedList"/>
    <dgm:cxn modelId="{3F210D03-C4D0-48D6-BC64-C66E92A8310F}" type="presParOf" srcId="{7916908C-163F-4853-85C5-006FB11A28DF}" destId="{3F1CA98F-F00E-4679-B5A6-E3377E04DDC2}" srcOrd="0" destOrd="0" presId="urn:microsoft.com/office/officeart/2008/layout/VerticalCurvedList"/>
    <dgm:cxn modelId="{06452293-A199-4240-B964-BE641ACBCC4B}" type="presParOf" srcId="{C2792FF7-C6DF-44CE-B44B-840A9302AD8A}" destId="{602B8FA5-D317-4EA3-B942-E66E9415F1D2}" srcOrd="3" destOrd="0" presId="urn:microsoft.com/office/officeart/2008/layout/VerticalCurvedList"/>
    <dgm:cxn modelId="{6741F29C-0857-4A41-B742-16B00EC71DC7}" type="presParOf" srcId="{C2792FF7-C6DF-44CE-B44B-840A9302AD8A}" destId="{0ACECECA-4EEE-43E6-89A3-C71D6801F5B9}" srcOrd="4" destOrd="0" presId="urn:microsoft.com/office/officeart/2008/layout/VerticalCurvedList"/>
    <dgm:cxn modelId="{DE64B018-C488-4CBA-8B94-5F3A0103B57B}" type="presParOf" srcId="{0ACECECA-4EEE-43E6-89A3-C71D6801F5B9}" destId="{F1DACB29-CE62-46B9-9E79-D1C62F0C1B43}" srcOrd="0" destOrd="0" presId="urn:microsoft.com/office/officeart/2008/layout/VerticalCurvedList"/>
    <dgm:cxn modelId="{3F1D2704-5FBC-4FEA-A91E-C9D8C8314D04}" type="presParOf" srcId="{C2792FF7-C6DF-44CE-B44B-840A9302AD8A}" destId="{9760DF60-127A-4873-9562-64F81484550C}" srcOrd="5" destOrd="0" presId="urn:microsoft.com/office/officeart/2008/layout/VerticalCurvedList"/>
    <dgm:cxn modelId="{3702AA87-6A8C-4040-B55E-374102366D92}" type="presParOf" srcId="{C2792FF7-C6DF-44CE-B44B-840A9302AD8A}" destId="{7AB02140-B2F2-4B6E-8AC0-087BCA81F1A8}" srcOrd="6" destOrd="0" presId="urn:microsoft.com/office/officeart/2008/layout/VerticalCurvedList"/>
    <dgm:cxn modelId="{0FF4199A-C2E9-4553-9586-65E3439DF1DF}" type="presParOf" srcId="{7AB02140-B2F2-4B6E-8AC0-087BCA81F1A8}" destId="{3DE7EEE7-570F-44D1-B27C-3F4E09338F6C}" srcOrd="0" destOrd="0" presId="urn:microsoft.com/office/officeart/2008/layout/VerticalCurvedList"/>
    <dgm:cxn modelId="{81E20E6C-E911-4013-867A-C17EC2DA4CE3}" type="presParOf" srcId="{C2792FF7-C6DF-44CE-B44B-840A9302AD8A}" destId="{6E547CD8-E3C7-421F-BD03-283023BE4D48}" srcOrd="7" destOrd="0" presId="urn:microsoft.com/office/officeart/2008/layout/VerticalCurvedList"/>
    <dgm:cxn modelId="{5456468D-179A-4E9E-8D80-154FFF4CF856}" type="presParOf" srcId="{C2792FF7-C6DF-44CE-B44B-840A9302AD8A}" destId="{08E92E56-E741-4E3F-BA87-76BD49BEB1EE}" srcOrd="8" destOrd="0" presId="urn:microsoft.com/office/officeart/2008/layout/VerticalCurvedList"/>
    <dgm:cxn modelId="{6710786D-C7BC-461B-BA0B-716CC49728D1}" type="presParOf" srcId="{08E92E56-E741-4E3F-BA87-76BD49BEB1EE}" destId="{28D3B822-4BDA-4E45-BB4E-EC424C896180}" srcOrd="0" destOrd="0" presId="urn:microsoft.com/office/officeart/2008/layout/VerticalCurvedList"/>
  </dgm:cxnLst>
  <dgm:bg>
    <a:effectLst/>
  </dgm:bg>
  <dgm:whole>
    <a:ln w="57150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F2CD10-1543-475D-B7D4-0E850C252451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0FAA5F3-13D3-4838-913A-C98ED6717FC3}">
      <dgm:prSet phldrT="[Texto]" custT="1"/>
      <dgm:spPr/>
      <dgm:t>
        <a:bodyPr/>
        <a:lstStyle/>
        <a:p>
          <a:pPr algn="ctr"/>
          <a:r>
            <a:rPr lang="es-ES" sz="120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Las farmacias independientes no puede acceder a ofertas y promociones con las que se pueda bajar el precio de venta al consumidor.</a:t>
          </a:r>
        </a:p>
      </dgm:t>
    </dgm:pt>
    <dgm:pt modelId="{D8E9AEFC-594E-4EBD-B378-7B986A97CB76}" type="parTrans" cxnId="{31537832-CDF9-4666-8059-A8AC1533AFEF}">
      <dgm:prSet/>
      <dgm:spPr/>
      <dgm:t>
        <a:bodyPr/>
        <a:lstStyle/>
        <a:p>
          <a:pPr algn="ctr"/>
          <a:endParaRPr lang="es-ES" sz="1800">
            <a:solidFill>
              <a:schemeClr val="tx2">
                <a:lumMod val="75000"/>
              </a:schemeClr>
            </a:solidFill>
          </a:endParaRPr>
        </a:p>
      </dgm:t>
    </dgm:pt>
    <dgm:pt modelId="{186BB804-728D-4A72-8764-E2AAE8C7EC0B}" type="sibTrans" cxnId="{31537832-CDF9-4666-8059-A8AC1533AFEF}">
      <dgm:prSet/>
      <dgm:spPr/>
      <dgm:t>
        <a:bodyPr/>
        <a:lstStyle/>
        <a:p>
          <a:pPr algn="ctr"/>
          <a:endParaRPr lang="es-ES" sz="1800">
            <a:solidFill>
              <a:schemeClr val="tx2">
                <a:lumMod val="75000"/>
              </a:schemeClr>
            </a:solidFill>
          </a:endParaRPr>
        </a:p>
      </dgm:t>
    </dgm:pt>
    <dgm:pt modelId="{2F37CFE1-E6A7-499F-9566-27A7F05F509E}">
      <dgm:prSet phldrT="[Texto]" custT="1"/>
      <dgm:spPr/>
      <dgm:t>
        <a:bodyPr/>
        <a:lstStyle/>
        <a:p>
          <a:pPr algn="ctr"/>
          <a:r>
            <a:rPr lang="es-ES" sz="120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No existe un gremio o asociación de farmacias pequeñas e independientes.</a:t>
          </a:r>
        </a:p>
      </dgm:t>
    </dgm:pt>
    <dgm:pt modelId="{8F842F61-2A2D-4DA5-AA3C-42992C2EDFD6}" type="parTrans" cxnId="{52CA5A76-59AF-43FE-BE58-1B8249F935DA}">
      <dgm:prSet/>
      <dgm:spPr/>
      <dgm:t>
        <a:bodyPr/>
        <a:lstStyle/>
        <a:p>
          <a:pPr algn="ctr"/>
          <a:endParaRPr lang="es-ES" sz="1800">
            <a:solidFill>
              <a:schemeClr val="tx2">
                <a:lumMod val="75000"/>
              </a:schemeClr>
            </a:solidFill>
          </a:endParaRPr>
        </a:p>
      </dgm:t>
    </dgm:pt>
    <dgm:pt modelId="{C83EA9A0-5425-4E56-86B5-0FCBEE70CC4F}" type="sibTrans" cxnId="{52CA5A76-59AF-43FE-BE58-1B8249F935DA}">
      <dgm:prSet/>
      <dgm:spPr/>
      <dgm:t>
        <a:bodyPr/>
        <a:lstStyle/>
        <a:p>
          <a:pPr algn="ctr"/>
          <a:endParaRPr lang="es-ES" sz="1800">
            <a:solidFill>
              <a:schemeClr val="tx2">
                <a:lumMod val="75000"/>
              </a:schemeClr>
            </a:solidFill>
          </a:endParaRPr>
        </a:p>
      </dgm:t>
    </dgm:pt>
    <dgm:pt modelId="{E51FEDE7-2F55-4189-8C97-A91BE0EF2BFB}">
      <dgm:prSet phldrT="[Texto]" custT="1"/>
      <dgm:spPr/>
      <dgm:t>
        <a:bodyPr/>
        <a:lstStyle/>
        <a:p>
          <a:pPr algn="ctr"/>
          <a:r>
            <a:rPr lang="es-ES" sz="1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Existe poco control a la aplicación de la normativa vigente en este sector.</a:t>
          </a:r>
        </a:p>
      </dgm:t>
    </dgm:pt>
    <dgm:pt modelId="{07844CD0-A789-4C93-92A4-4FA39F6D1CEE}" type="parTrans" cxnId="{C511F7D4-5F78-403C-83AD-5CBD1BC82125}">
      <dgm:prSet/>
      <dgm:spPr/>
      <dgm:t>
        <a:bodyPr/>
        <a:lstStyle/>
        <a:p>
          <a:pPr algn="ctr"/>
          <a:endParaRPr lang="es-ES" sz="1800">
            <a:solidFill>
              <a:schemeClr val="tx2">
                <a:lumMod val="75000"/>
              </a:schemeClr>
            </a:solidFill>
          </a:endParaRPr>
        </a:p>
      </dgm:t>
    </dgm:pt>
    <dgm:pt modelId="{0AA2CB4A-3B58-46CD-A7C2-59946430EFAE}" type="sibTrans" cxnId="{C511F7D4-5F78-403C-83AD-5CBD1BC82125}">
      <dgm:prSet/>
      <dgm:spPr/>
      <dgm:t>
        <a:bodyPr/>
        <a:lstStyle/>
        <a:p>
          <a:pPr algn="ctr"/>
          <a:endParaRPr lang="es-ES" sz="1800">
            <a:solidFill>
              <a:schemeClr val="tx2">
                <a:lumMod val="75000"/>
              </a:schemeClr>
            </a:solidFill>
          </a:endParaRPr>
        </a:p>
      </dgm:t>
    </dgm:pt>
    <dgm:pt modelId="{AF647171-6161-4CF2-B4C3-59DC59A78B37}">
      <dgm:prSet phldrT="[Texto]" custT="1"/>
      <dgm:spPr/>
      <dgm:t>
        <a:bodyPr/>
        <a:lstStyle/>
        <a:p>
          <a:pPr algn="l"/>
          <a:r>
            <a:rPr lang="es-ES" sz="1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La capacidad de inversión de una farmacia independiente no representa la calidad o imagen de una cadena</a:t>
          </a:r>
        </a:p>
      </dgm:t>
    </dgm:pt>
    <dgm:pt modelId="{8FCF11F0-E141-4997-B15D-5732C2CEC388}" type="parTrans" cxnId="{3AC1EE46-C831-4DA1-B5CA-941535539C5C}">
      <dgm:prSet/>
      <dgm:spPr/>
      <dgm:t>
        <a:bodyPr/>
        <a:lstStyle/>
        <a:p>
          <a:endParaRPr lang="es-EC" sz="1800">
            <a:solidFill>
              <a:schemeClr val="tx2">
                <a:lumMod val="75000"/>
              </a:schemeClr>
            </a:solidFill>
          </a:endParaRPr>
        </a:p>
      </dgm:t>
    </dgm:pt>
    <dgm:pt modelId="{DB854CD8-C3A3-41E5-9A16-61105446F41A}" type="sibTrans" cxnId="{3AC1EE46-C831-4DA1-B5CA-941535539C5C}">
      <dgm:prSet/>
      <dgm:spPr/>
      <dgm:t>
        <a:bodyPr/>
        <a:lstStyle/>
        <a:p>
          <a:endParaRPr lang="es-EC" sz="1800">
            <a:solidFill>
              <a:schemeClr val="tx2">
                <a:lumMod val="75000"/>
              </a:schemeClr>
            </a:solidFill>
          </a:endParaRPr>
        </a:p>
      </dgm:t>
    </dgm:pt>
    <dgm:pt modelId="{068A69C2-4AF7-43E0-9EDC-48B58B512543}">
      <dgm:prSet phldrT="[Texto]" custT="1"/>
      <dgm:spPr/>
      <dgm:t>
        <a:bodyPr/>
        <a:lstStyle/>
        <a:p>
          <a:pPr algn="l"/>
          <a:r>
            <a:rPr lang="es-ES" sz="1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Los laboratorios realizan alianzas estratégicas con las grandes cadenas para colocar volumen y utilidad en el mercado</a:t>
          </a:r>
        </a:p>
      </dgm:t>
    </dgm:pt>
    <dgm:pt modelId="{63C4A740-6E76-4FB2-93BB-31E40A5AD883}" type="parTrans" cxnId="{2E1F4173-3BFE-4D59-A0DB-F2A7FA422FF9}">
      <dgm:prSet/>
      <dgm:spPr/>
      <dgm:t>
        <a:bodyPr/>
        <a:lstStyle/>
        <a:p>
          <a:endParaRPr lang="es-EC" sz="1800">
            <a:solidFill>
              <a:schemeClr val="tx2">
                <a:lumMod val="75000"/>
              </a:schemeClr>
            </a:solidFill>
          </a:endParaRPr>
        </a:p>
      </dgm:t>
    </dgm:pt>
    <dgm:pt modelId="{AEFC5CE6-DD31-4476-B913-98860041D9CD}" type="sibTrans" cxnId="{2E1F4173-3BFE-4D59-A0DB-F2A7FA422FF9}">
      <dgm:prSet/>
      <dgm:spPr/>
      <dgm:t>
        <a:bodyPr/>
        <a:lstStyle/>
        <a:p>
          <a:endParaRPr lang="es-EC" sz="1800">
            <a:solidFill>
              <a:schemeClr val="tx2">
                <a:lumMod val="75000"/>
              </a:schemeClr>
            </a:solidFill>
          </a:endParaRPr>
        </a:p>
      </dgm:t>
    </dgm:pt>
    <dgm:pt modelId="{AF6D1C9D-A0EA-4B53-8FEA-F42E0A38FE54}" type="pres">
      <dgm:prSet presAssocID="{54F2CD10-1543-475D-B7D4-0E850C252451}" presName="Name0" presStyleCnt="0">
        <dgm:presLayoutVars>
          <dgm:chMax val="7"/>
          <dgm:chPref val="7"/>
          <dgm:dir/>
        </dgm:presLayoutVars>
      </dgm:prSet>
      <dgm:spPr/>
    </dgm:pt>
    <dgm:pt modelId="{5376264E-5D14-4AA8-AB98-0C1CAFD175A8}" type="pres">
      <dgm:prSet presAssocID="{54F2CD10-1543-475D-B7D4-0E850C252451}" presName="Name1" presStyleCnt="0"/>
      <dgm:spPr/>
    </dgm:pt>
    <dgm:pt modelId="{807BE46F-0AD2-4DC6-8FDE-B86AED705382}" type="pres">
      <dgm:prSet presAssocID="{54F2CD10-1543-475D-B7D4-0E850C252451}" presName="cycle" presStyleCnt="0"/>
      <dgm:spPr/>
    </dgm:pt>
    <dgm:pt modelId="{5B3A4FBC-604F-447B-B8A3-6531DCA25ADE}" type="pres">
      <dgm:prSet presAssocID="{54F2CD10-1543-475D-B7D4-0E850C252451}" presName="srcNode" presStyleLbl="node1" presStyleIdx="0" presStyleCnt="5"/>
      <dgm:spPr/>
    </dgm:pt>
    <dgm:pt modelId="{C83A1865-0586-497C-B2E3-73FFDF0DCB46}" type="pres">
      <dgm:prSet presAssocID="{54F2CD10-1543-475D-B7D4-0E850C252451}" presName="conn" presStyleLbl="parChTrans1D2" presStyleIdx="0" presStyleCnt="1"/>
      <dgm:spPr/>
    </dgm:pt>
    <dgm:pt modelId="{4C4AE029-96DD-4E93-97AB-38978A4C00BD}" type="pres">
      <dgm:prSet presAssocID="{54F2CD10-1543-475D-B7D4-0E850C252451}" presName="extraNode" presStyleLbl="node1" presStyleIdx="0" presStyleCnt="5"/>
      <dgm:spPr/>
    </dgm:pt>
    <dgm:pt modelId="{3F0356A6-1B63-45C5-9E7B-D4A0A04AD2BD}" type="pres">
      <dgm:prSet presAssocID="{54F2CD10-1543-475D-B7D4-0E850C252451}" presName="dstNode" presStyleLbl="node1" presStyleIdx="0" presStyleCnt="5"/>
      <dgm:spPr/>
    </dgm:pt>
    <dgm:pt modelId="{35C819BD-25B1-44F2-AD1A-134380581CCF}" type="pres">
      <dgm:prSet presAssocID="{F0FAA5F3-13D3-4838-913A-C98ED6717FC3}" presName="text_1" presStyleLbl="node1" presStyleIdx="0" presStyleCnt="5">
        <dgm:presLayoutVars>
          <dgm:bulletEnabled val="1"/>
        </dgm:presLayoutVars>
      </dgm:prSet>
      <dgm:spPr/>
    </dgm:pt>
    <dgm:pt modelId="{9929D0A8-86A8-4D9D-ABEA-45631895BAC0}" type="pres">
      <dgm:prSet presAssocID="{F0FAA5F3-13D3-4838-913A-C98ED6717FC3}" presName="accent_1" presStyleCnt="0"/>
      <dgm:spPr/>
    </dgm:pt>
    <dgm:pt modelId="{9F07D7B9-961F-4474-BAD3-85C059209171}" type="pres">
      <dgm:prSet presAssocID="{F0FAA5F3-13D3-4838-913A-C98ED6717FC3}" presName="accentRepeatNode" presStyleLbl="solidFgAcc1" presStyleIdx="0" presStyleCnt="5"/>
      <dgm:spPr/>
    </dgm:pt>
    <dgm:pt modelId="{EB1D4AE1-BF08-4E29-9827-A763F650B0B3}" type="pres">
      <dgm:prSet presAssocID="{2F37CFE1-E6A7-499F-9566-27A7F05F509E}" presName="text_2" presStyleLbl="node1" presStyleIdx="1" presStyleCnt="5">
        <dgm:presLayoutVars>
          <dgm:bulletEnabled val="1"/>
        </dgm:presLayoutVars>
      </dgm:prSet>
      <dgm:spPr/>
    </dgm:pt>
    <dgm:pt modelId="{C467C798-2082-4B52-A1A5-B265715676E5}" type="pres">
      <dgm:prSet presAssocID="{2F37CFE1-E6A7-499F-9566-27A7F05F509E}" presName="accent_2" presStyleCnt="0"/>
      <dgm:spPr/>
    </dgm:pt>
    <dgm:pt modelId="{5BBE06F9-A7A7-46D3-BD2B-BCCE5086BFCC}" type="pres">
      <dgm:prSet presAssocID="{2F37CFE1-E6A7-499F-9566-27A7F05F509E}" presName="accentRepeatNode" presStyleLbl="solidFgAcc1" presStyleIdx="1" presStyleCnt="5"/>
      <dgm:spPr/>
    </dgm:pt>
    <dgm:pt modelId="{CA58A17D-81FD-459A-AC9F-43C17F6A3366}" type="pres">
      <dgm:prSet presAssocID="{E51FEDE7-2F55-4189-8C97-A91BE0EF2BFB}" presName="text_3" presStyleLbl="node1" presStyleIdx="2" presStyleCnt="5">
        <dgm:presLayoutVars>
          <dgm:bulletEnabled val="1"/>
        </dgm:presLayoutVars>
      </dgm:prSet>
      <dgm:spPr/>
    </dgm:pt>
    <dgm:pt modelId="{8DB34716-CE89-4D69-81FE-B22BF1F889A3}" type="pres">
      <dgm:prSet presAssocID="{E51FEDE7-2F55-4189-8C97-A91BE0EF2BFB}" presName="accent_3" presStyleCnt="0"/>
      <dgm:spPr/>
    </dgm:pt>
    <dgm:pt modelId="{CC61A53A-5089-4CC4-B618-DD5FCC992164}" type="pres">
      <dgm:prSet presAssocID="{E51FEDE7-2F55-4189-8C97-A91BE0EF2BFB}" presName="accentRepeatNode" presStyleLbl="solidFgAcc1" presStyleIdx="2" presStyleCnt="5"/>
      <dgm:spPr/>
    </dgm:pt>
    <dgm:pt modelId="{702CDCC4-EBBB-410C-AE19-FE999279D7E9}" type="pres">
      <dgm:prSet presAssocID="{AF647171-6161-4CF2-B4C3-59DC59A78B37}" presName="text_4" presStyleLbl="node1" presStyleIdx="3" presStyleCnt="5">
        <dgm:presLayoutVars>
          <dgm:bulletEnabled val="1"/>
        </dgm:presLayoutVars>
      </dgm:prSet>
      <dgm:spPr/>
    </dgm:pt>
    <dgm:pt modelId="{4672727B-B2DF-4B5F-B5D0-DDF953D591F8}" type="pres">
      <dgm:prSet presAssocID="{AF647171-6161-4CF2-B4C3-59DC59A78B37}" presName="accent_4" presStyleCnt="0"/>
      <dgm:spPr/>
    </dgm:pt>
    <dgm:pt modelId="{85E40584-2A48-40A1-AE3E-0F8B31A8D654}" type="pres">
      <dgm:prSet presAssocID="{AF647171-6161-4CF2-B4C3-59DC59A78B37}" presName="accentRepeatNode" presStyleLbl="solidFgAcc1" presStyleIdx="3" presStyleCnt="5"/>
      <dgm:spPr/>
    </dgm:pt>
    <dgm:pt modelId="{CA88746E-3F6B-4E0C-8DB8-12C39DDBC5BD}" type="pres">
      <dgm:prSet presAssocID="{068A69C2-4AF7-43E0-9EDC-48B58B512543}" presName="text_5" presStyleLbl="node1" presStyleIdx="4" presStyleCnt="5">
        <dgm:presLayoutVars>
          <dgm:bulletEnabled val="1"/>
        </dgm:presLayoutVars>
      </dgm:prSet>
      <dgm:spPr/>
    </dgm:pt>
    <dgm:pt modelId="{85E3178B-AE6C-4D45-9AC0-32DE1DAD7D2B}" type="pres">
      <dgm:prSet presAssocID="{068A69C2-4AF7-43E0-9EDC-48B58B512543}" presName="accent_5" presStyleCnt="0"/>
      <dgm:spPr/>
    </dgm:pt>
    <dgm:pt modelId="{C4431F67-A49C-49D5-AF7C-69653FC7FC60}" type="pres">
      <dgm:prSet presAssocID="{068A69C2-4AF7-43E0-9EDC-48B58B512543}" presName="accentRepeatNode" presStyleLbl="solidFgAcc1" presStyleIdx="4" presStyleCnt="5"/>
      <dgm:spPr/>
    </dgm:pt>
  </dgm:ptLst>
  <dgm:cxnLst>
    <dgm:cxn modelId="{9E621719-1806-471D-887E-47D0BD9614FE}" type="presOf" srcId="{068A69C2-4AF7-43E0-9EDC-48B58B512543}" destId="{CA88746E-3F6B-4E0C-8DB8-12C39DDBC5BD}" srcOrd="0" destOrd="0" presId="urn:microsoft.com/office/officeart/2008/layout/VerticalCurvedList"/>
    <dgm:cxn modelId="{0B36AB2F-4630-4E49-994D-5892761924F2}" type="presOf" srcId="{E51FEDE7-2F55-4189-8C97-A91BE0EF2BFB}" destId="{CA58A17D-81FD-459A-AC9F-43C17F6A3366}" srcOrd="0" destOrd="0" presId="urn:microsoft.com/office/officeart/2008/layout/VerticalCurvedList"/>
    <dgm:cxn modelId="{31537832-CDF9-4666-8059-A8AC1533AFEF}" srcId="{54F2CD10-1543-475D-B7D4-0E850C252451}" destId="{F0FAA5F3-13D3-4838-913A-C98ED6717FC3}" srcOrd="0" destOrd="0" parTransId="{D8E9AEFC-594E-4EBD-B378-7B986A97CB76}" sibTransId="{186BB804-728D-4A72-8764-E2AAE8C7EC0B}"/>
    <dgm:cxn modelId="{B0E69035-CCAC-455D-B9B1-87D591A4E5DF}" type="presOf" srcId="{2F37CFE1-E6A7-499F-9566-27A7F05F509E}" destId="{EB1D4AE1-BF08-4E29-9827-A763F650B0B3}" srcOrd="0" destOrd="0" presId="urn:microsoft.com/office/officeart/2008/layout/VerticalCurvedList"/>
    <dgm:cxn modelId="{3AC1EE46-C831-4DA1-B5CA-941535539C5C}" srcId="{54F2CD10-1543-475D-B7D4-0E850C252451}" destId="{AF647171-6161-4CF2-B4C3-59DC59A78B37}" srcOrd="3" destOrd="0" parTransId="{8FCF11F0-E141-4997-B15D-5732C2CEC388}" sibTransId="{DB854CD8-C3A3-41E5-9A16-61105446F41A}"/>
    <dgm:cxn modelId="{7733AB6F-1285-423D-AEC8-4E75EB4315A0}" type="presOf" srcId="{AF647171-6161-4CF2-B4C3-59DC59A78B37}" destId="{702CDCC4-EBBB-410C-AE19-FE999279D7E9}" srcOrd="0" destOrd="0" presId="urn:microsoft.com/office/officeart/2008/layout/VerticalCurvedList"/>
    <dgm:cxn modelId="{2E1F4173-3BFE-4D59-A0DB-F2A7FA422FF9}" srcId="{54F2CD10-1543-475D-B7D4-0E850C252451}" destId="{068A69C2-4AF7-43E0-9EDC-48B58B512543}" srcOrd="4" destOrd="0" parTransId="{63C4A740-6E76-4FB2-93BB-31E40A5AD883}" sibTransId="{AEFC5CE6-DD31-4476-B913-98860041D9CD}"/>
    <dgm:cxn modelId="{52CA5A76-59AF-43FE-BE58-1B8249F935DA}" srcId="{54F2CD10-1543-475D-B7D4-0E850C252451}" destId="{2F37CFE1-E6A7-499F-9566-27A7F05F509E}" srcOrd="1" destOrd="0" parTransId="{8F842F61-2A2D-4DA5-AA3C-42992C2EDFD6}" sibTransId="{C83EA9A0-5425-4E56-86B5-0FCBEE70CC4F}"/>
    <dgm:cxn modelId="{03DC9988-7392-44E5-BE7B-6405A4A5CCBD}" type="presOf" srcId="{54F2CD10-1543-475D-B7D4-0E850C252451}" destId="{AF6D1C9D-A0EA-4B53-8FEA-F42E0A38FE54}" srcOrd="0" destOrd="0" presId="urn:microsoft.com/office/officeart/2008/layout/VerticalCurvedList"/>
    <dgm:cxn modelId="{487DB295-6475-4F26-9051-ED3A352B645E}" type="presOf" srcId="{F0FAA5F3-13D3-4838-913A-C98ED6717FC3}" destId="{35C819BD-25B1-44F2-AD1A-134380581CCF}" srcOrd="0" destOrd="0" presId="urn:microsoft.com/office/officeart/2008/layout/VerticalCurvedList"/>
    <dgm:cxn modelId="{C511F7D4-5F78-403C-83AD-5CBD1BC82125}" srcId="{54F2CD10-1543-475D-B7D4-0E850C252451}" destId="{E51FEDE7-2F55-4189-8C97-A91BE0EF2BFB}" srcOrd="2" destOrd="0" parTransId="{07844CD0-A789-4C93-92A4-4FA39F6D1CEE}" sibTransId="{0AA2CB4A-3B58-46CD-A7C2-59946430EFAE}"/>
    <dgm:cxn modelId="{BC6E33EB-E7DC-44EB-897C-9F504773B89D}" type="presOf" srcId="{186BB804-728D-4A72-8764-E2AAE8C7EC0B}" destId="{C83A1865-0586-497C-B2E3-73FFDF0DCB46}" srcOrd="0" destOrd="0" presId="urn:microsoft.com/office/officeart/2008/layout/VerticalCurvedList"/>
    <dgm:cxn modelId="{4C11FF58-C6D1-4A76-87B8-01CF1BE1E5A2}" type="presParOf" srcId="{AF6D1C9D-A0EA-4B53-8FEA-F42E0A38FE54}" destId="{5376264E-5D14-4AA8-AB98-0C1CAFD175A8}" srcOrd="0" destOrd="0" presId="urn:microsoft.com/office/officeart/2008/layout/VerticalCurvedList"/>
    <dgm:cxn modelId="{500E23F0-29B3-43D3-99E3-26E07B43A612}" type="presParOf" srcId="{5376264E-5D14-4AA8-AB98-0C1CAFD175A8}" destId="{807BE46F-0AD2-4DC6-8FDE-B86AED705382}" srcOrd="0" destOrd="0" presId="urn:microsoft.com/office/officeart/2008/layout/VerticalCurvedList"/>
    <dgm:cxn modelId="{CA8A2D76-2B23-4F85-99BE-61771005FBAD}" type="presParOf" srcId="{807BE46F-0AD2-4DC6-8FDE-B86AED705382}" destId="{5B3A4FBC-604F-447B-B8A3-6531DCA25ADE}" srcOrd="0" destOrd="0" presId="urn:microsoft.com/office/officeart/2008/layout/VerticalCurvedList"/>
    <dgm:cxn modelId="{452EA263-B461-49AC-AF89-5227AE9B95C9}" type="presParOf" srcId="{807BE46F-0AD2-4DC6-8FDE-B86AED705382}" destId="{C83A1865-0586-497C-B2E3-73FFDF0DCB46}" srcOrd="1" destOrd="0" presId="urn:microsoft.com/office/officeart/2008/layout/VerticalCurvedList"/>
    <dgm:cxn modelId="{AA746CE0-C2DA-4AAF-85BE-F2C05D63CD09}" type="presParOf" srcId="{807BE46F-0AD2-4DC6-8FDE-B86AED705382}" destId="{4C4AE029-96DD-4E93-97AB-38978A4C00BD}" srcOrd="2" destOrd="0" presId="urn:microsoft.com/office/officeart/2008/layout/VerticalCurvedList"/>
    <dgm:cxn modelId="{196F1E31-DDAA-418F-9B50-EBDE40548650}" type="presParOf" srcId="{807BE46F-0AD2-4DC6-8FDE-B86AED705382}" destId="{3F0356A6-1B63-45C5-9E7B-D4A0A04AD2BD}" srcOrd="3" destOrd="0" presId="urn:microsoft.com/office/officeart/2008/layout/VerticalCurvedList"/>
    <dgm:cxn modelId="{FB4108C9-9C7D-4D72-B0E4-EC70B9440840}" type="presParOf" srcId="{5376264E-5D14-4AA8-AB98-0C1CAFD175A8}" destId="{35C819BD-25B1-44F2-AD1A-134380581CCF}" srcOrd="1" destOrd="0" presId="urn:microsoft.com/office/officeart/2008/layout/VerticalCurvedList"/>
    <dgm:cxn modelId="{75C293A3-B37B-4D81-B18A-27186B3345A3}" type="presParOf" srcId="{5376264E-5D14-4AA8-AB98-0C1CAFD175A8}" destId="{9929D0A8-86A8-4D9D-ABEA-45631895BAC0}" srcOrd="2" destOrd="0" presId="urn:microsoft.com/office/officeart/2008/layout/VerticalCurvedList"/>
    <dgm:cxn modelId="{63226FD6-29DE-4F91-A256-67C9952674F8}" type="presParOf" srcId="{9929D0A8-86A8-4D9D-ABEA-45631895BAC0}" destId="{9F07D7B9-961F-4474-BAD3-85C059209171}" srcOrd="0" destOrd="0" presId="urn:microsoft.com/office/officeart/2008/layout/VerticalCurvedList"/>
    <dgm:cxn modelId="{BBF44F78-ED8C-4755-BB35-382A708F1CF8}" type="presParOf" srcId="{5376264E-5D14-4AA8-AB98-0C1CAFD175A8}" destId="{EB1D4AE1-BF08-4E29-9827-A763F650B0B3}" srcOrd="3" destOrd="0" presId="urn:microsoft.com/office/officeart/2008/layout/VerticalCurvedList"/>
    <dgm:cxn modelId="{4F536C0D-27BF-44B2-8F3C-A24C518B6B80}" type="presParOf" srcId="{5376264E-5D14-4AA8-AB98-0C1CAFD175A8}" destId="{C467C798-2082-4B52-A1A5-B265715676E5}" srcOrd="4" destOrd="0" presId="urn:microsoft.com/office/officeart/2008/layout/VerticalCurvedList"/>
    <dgm:cxn modelId="{3BBD1E81-C9A6-4726-B11B-73FA5EC08ABF}" type="presParOf" srcId="{C467C798-2082-4B52-A1A5-B265715676E5}" destId="{5BBE06F9-A7A7-46D3-BD2B-BCCE5086BFCC}" srcOrd="0" destOrd="0" presId="urn:microsoft.com/office/officeart/2008/layout/VerticalCurvedList"/>
    <dgm:cxn modelId="{3C7BC1F4-5C53-41DF-882C-075C40C93808}" type="presParOf" srcId="{5376264E-5D14-4AA8-AB98-0C1CAFD175A8}" destId="{CA58A17D-81FD-459A-AC9F-43C17F6A3366}" srcOrd="5" destOrd="0" presId="urn:microsoft.com/office/officeart/2008/layout/VerticalCurvedList"/>
    <dgm:cxn modelId="{F400C213-D96C-4EB0-B358-F5DA1CE7BFA6}" type="presParOf" srcId="{5376264E-5D14-4AA8-AB98-0C1CAFD175A8}" destId="{8DB34716-CE89-4D69-81FE-B22BF1F889A3}" srcOrd="6" destOrd="0" presId="urn:microsoft.com/office/officeart/2008/layout/VerticalCurvedList"/>
    <dgm:cxn modelId="{0FEAA2BC-B781-4F0E-8A90-9E6AE298CDF4}" type="presParOf" srcId="{8DB34716-CE89-4D69-81FE-B22BF1F889A3}" destId="{CC61A53A-5089-4CC4-B618-DD5FCC992164}" srcOrd="0" destOrd="0" presId="urn:microsoft.com/office/officeart/2008/layout/VerticalCurvedList"/>
    <dgm:cxn modelId="{62D19C8F-E256-4AFA-B386-484002D440A8}" type="presParOf" srcId="{5376264E-5D14-4AA8-AB98-0C1CAFD175A8}" destId="{702CDCC4-EBBB-410C-AE19-FE999279D7E9}" srcOrd="7" destOrd="0" presId="urn:microsoft.com/office/officeart/2008/layout/VerticalCurvedList"/>
    <dgm:cxn modelId="{996D1071-15D6-42E9-A7E4-FB3A4164B892}" type="presParOf" srcId="{5376264E-5D14-4AA8-AB98-0C1CAFD175A8}" destId="{4672727B-B2DF-4B5F-B5D0-DDF953D591F8}" srcOrd="8" destOrd="0" presId="urn:microsoft.com/office/officeart/2008/layout/VerticalCurvedList"/>
    <dgm:cxn modelId="{63A65FCC-2269-4901-9587-74B40DBDC53D}" type="presParOf" srcId="{4672727B-B2DF-4B5F-B5D0-DDF953D591F8}" destId="{85E40584-2A48-40A1-AE3E-0F8B31A8D654}" srcOrd="0" destOrd="0" presId="urn:microsoft.com/office/officeart/2008/layout/VerticalCurvedList"/>
    <dgm:cxn modelId="{7972A8A8-9564-4A87-A032-2A6C402089A6}" type="presParOf" srcId="{5376264E-5D14-4AA8-AB98-0C1CAFD175A8}" destId="{CA88746E-3F6B-4E0C-8DB8-12C39DDBC5BD}" srcOrd="9" destOrd="0" presId="urn:microsoft.com/office/officeart/2008/layout/VerticalCurvedList"/>
    <dgm:cxn modelId="{C1965AD4-8383-4B09-84CC-9F149DF62749}" type="presParOf" srcId="{5376264E-5D14-4AA8-AB98-0C1CAFD175A8}" destId="{85E3178B-AE6C-4D45-9AC0-32DE1DAD7D2B}" srcOrd="10" destOrd="0" presId="urn:microsoft.com/office/officeart/2008/layout/VerticalCurvedList"/>
    <dgm:cxn modelId="{A39EBA58-0F64-47E6-B94E-8750F8F1506F}" type="presParOf" srcId="{85E3178B-AE6C-4D45-9AC0-32DE1DAD7D2B}" destId="{C4431F67-A49C-49D5-AF7C-69653FC7FC6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5622CA-9747-42A9-9DD7-20184F05277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A3068BA7-07D8-4287-9A18-27FB3CAA5FCF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C" sz="1200" b="1" dirty="0">
              <a:solidFill>
                <a:srgbClr val="000000"/>
              </a:solidFill>
            </a:rPr>
            <a:t>Por las fuentes de información</a:t>
          </a:r>
          <a:endParaRPr lang="es-ES" sz="1200" dirty="0">
            <a:solidFill>
              <a:srgbClr val="000000"/>
            </a:solidFill>
          </a:endParaRPr>
        </a:p>
      </dgm:t>
    </dgm:pt>
    <dgm:pt modelId="{1595801F-4488-425D-A84E-DD641635EDC9}" type="parTrans" cxnId="{8C106546-8E1D-4CE0-B883-6414A6B1784F}">
      <dgm:prSet/>
      <dgm:spPr/>
      <dgm:t>
        <a:bodyPr/>
        <a:lstStyle/>
        <a:p>
          <a:endParaRPr lang="es-ES" sz="1200"/>
        </a:p>
      </dgm:t>
    </dgm:pt>
    <dgm:pt modelId="{4AC1BA2C-B282-43D7-A505-5A901B6E1CCC}" type="sibTrans" cxnId="{8C106546-8E1D-4CE0-B883-6414A6B1784F}">
      <dgm:prSet/>
      <dgm:spPr/>
      <dgm:t>
        <a:bodyPr/>
        <a:lstStyle/>
        <a:p>
          <a:endParaRPr lang="es-ES" sz="1200"/>
        </a:p>
      </dgm:t>
    </dgm:pt>
    <dgm:pt modelId="{892859C0-CEAD-44F6-9BBF-300990EF9D13}">
      <dgm:prSet phldrT="[Texto]" custT="1"/>
      <dgm:spPr/>
      <dgm:t>
        <a:bodyPr/>
        <a:lstStyle/>
        <a:p>
          <a:r>
            <a:rPr lang="es-EC" sz="1200" b="1" dirty="0">
              <a:solidFill>
                <a:schemeClr val="tx2"/>
              </a:solidFill>
            </a:rPr>
            <a:t>Documental  </a:t>
          </a:r>
          <a:r>
            <a:rPr lang="es-EC" sz="1600" b="1" dirty="0">
              <a:solidFill>
                <a:schemeClr val="tx2"/>
              </a:solidFill>
            </a:rPr>
            <a:t>- </a:t>
          </a:r>
          <a:r>
            <a:rPr lang="es-EC" sz="2000" b="1" u="sng" dirty="0">
              <a:solidFill>
                <a:schemeClr val="tx2"/>
              </a:solidFill>
              <a:latin typeface="Aldhabi" panose="020B0604020202020204" pitchFamily="2" charset="-78"/>
              <a:cs typeface="Aldhabi" panose="020B0604020202020204" pitchFamily="2" charset="-78"/>
            </a:rPr>
            <a:t>Superintendencia de Compañías y Balances Internos</a:t>
          </a:r>
          <a:endParaRPr lang="es-ES" sz="1200" u="sng" dirty="0">
            <a:solidFill>
              <a:schemeClr val="tx2"/>
            </a:solidFill>
            <a:latin typeface="Aldhabi" panose="020B0604020202020204" pitchFamily="2" charset="-78"/>
            <a:cs typeface="Aldhabi" panose="020B0604020202020204" pitchFamily="2" charset="-78"/>
          </a:endParaRPr>
        </a:p>
      </dgm:t>
    </dgm:pt>
    <dgm:pt modelId="{4E714CE5-BA83-4A2E-B76E-2983B8F6F70A}" type="parTrans" cxnId="{BCED4F75-C549-4BAC-B3D6-9E31531E51DC}">
      <dgm:prSet/>
      <dgm:spPr/>
      <dgm:t>
        <a:bodyPr/>
        <a:lstStyle/>
        <a:p>
          <a:endParaRPr lang="es-ES" sz="1200"/>
        </a:p>
      </dgm:t>
    </dgm:pt>
    <dgm:pt modelId="{D57DD34F-49BB-4D63-BB1B-9638E087D194}" type="sibTrans" cxnId="{BCED4F75-C549-4BAC-B3D6-9E31531E51DC}">
      <dgm:prSet/>
      <dgm:spPr/>
      <dgm:t>
        <a:bodyPr/>
        <a:lstStyle/>
        <a:p>
          <a:endParaRPr lang="es-ES" sz="1200"/>
        </a:p>
      </dgm:t>
    </dgm:pt>
    <dgm:pt modelId="{46F6C29A-76AD-4C09-9920-D46C11B812CC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C" sz="1200" b="1" dirty="0">
              <a:solidFill>
                <a:srgbClr val="000000"/>
              </a:solidFill>
            </a:rPr>
            <a:t>Por el alcance</a:t>
          </a:r>
          <a:endParaRPr lang="es-ES" sz="1200" dirty="0">
            <a:solidFill>
              <a:srgbClr val="000000"/>
            </a:solidFill>
          </a:endParaRPr>
        </a:p>
      </dgm:t>
    </dgm:pt>
    <dgm:pt modelId="{6A52CB31-C89D-4CA3-AED8-B439E3717810}" type="parTrans" cxnId="{232DDA20-40F1-4689-A220-6DFF4EF65BC3}">
      <dgm:prSet/>
      <dgm:spPr/>
      <dgm:t>
        <a:bodyPr/>
        <a:lstStyle/>
        <a:p>
          <a:endParaRPr lang="es-ES" sz="1200"/>
        </a:p>
      </dgm:t>
    </dgm:pt>
    <dgm:pt modelId="{07F853C8-BB72-45C9-ACD1-96A24E80609D}" type="sibTrans" cxnId="{232DDA20-40F1-4689-A220-6DFF4EF65BC3}">
      <dgm:prSet/>
      <dgm:spPr/>
      <dgm:t>
        <a:bodyPr/>
        <a:lstStyle/>
        <a:p>
          <a:endParaRPr lang="es-ES" sz="1200"/>
        </a:p>
      </dgm:t>
    </dgm:pt>
    <dgm:pt modelId="{A3A04F75-F9C9-45E3-9797-CCA756540528}">
      <dgm:prSet phldrT="[Texto]" custT="1"/>
      <dgm:spPr/>
      <dgm:t>
        <a:bodyPr/>
        <a:lstStyle/>
        <a:p>
          <a:r>
            <a:rPr lang="es-EC" sz="1200" b="1" kern="1200" dirty="0">
              <a:solidFill>
                <a:schemeClr val="tx2"/>
              </a:solidFill>
            </a:rPr>
            <a:t>Descriptivo </a:t>
          </a:r>
          <a:r>
            <a:rPr lang="es-EC" sz="1000" b="1" kern="1200" dirty="0">
              <a:solidFill>
                <a:schemeClr val="tx2"/>
              </a:solidFill>
              <a:latin typeface="Abadi" panose="020B0604020104020204" pitchFamily="34" charset="0"/>
            </a:rPr>
            <a:t>-  D</a:t>
          </a:r>
          <a:r>
            <a:rPr lang="es-ES" sz="1400" b="1" u="sng" kern="1200" dirty="0">
              <a:solidFill>
                <a:srgbClr val="2C3E50"/>
              </a:solidFill>
              <a:latin typeface="Abadi" panose="020B0604020104020204" pitchFamily="34" charset="0"/>
              <a:ea typeface="+mn-ea"/>
              <a:cs typeface="Aldhabi" panose="020B0604020202020204" pitchFamily="2" charset="-78"/>
            </a:rPr>
            <a:t>escribir situaciones y eventos, es decir, especificar las propiedades importantes de la empresa, personas, grupos, comunidades o componentes a investigar.</a:t>
          </a:r>
          <a:r>
            <a:rPr lang="es-EC" sz="1400" b="1" u="sng" kern="1200" dirty="0">
              <a:solidFill>
                <a:srgbClr val="2C3E50"/>
              </a:solidFill>
              <a:latin typeface="Abadi" panose="020B0604020104020204" pitchFamily="34" charset="0"/>
              <a:ea typeface="+mn-ea"/>
              <a:cs typeface="Aldhabi" panose="020B0604020202020204" pitchFamily="2" charset="-78"/>
            </a:rPr>
            <a:t> </a:t>
          </a:r>
          <a:endParaRPr lang="es-ES" sz="2000" b="1" u="sng" kern="1200" dirty="0">
            <a:solidFill>
              <a:srgbClr val="2C3E50"/>
            </a:solidFill>
            <a:latin typeface="Abadi" panose="020B0604020104020204" pitchFamily="34" charset="0"/>
            <a:ea typeface="+mn-ea"/>
            <a:cs typeface="Aldhabi" panose="020B0604020202020204" pitchFamily="2" charset="-78"/>
          </a:endParaRPr>
        </a:p>
      </dgm:t>
    </dgm:pt>
    <dgm:pt modelId="{33082AE6-61E9-4650-BFE4-E94DAA654331}" type="parTrans" cxnId="{D9E78870-AA9E-4269-9CC6-7071198497A4}">
      <dgm:prSet/>
      <dgm:spPr/>
      <dgm:t>
        <a:bodyPr/>
        <a:lstStyle/>
        <a:p>
          <a:endParaRPr lang="es-ES" sz="1200"/>
        </a:p>
      </dgm:t>
    </dgm:pt>
    <dgm:pt modelId="{41370D5D-FA7F-4944-8B45-87654D7D3526}" type="sibTrans" cxnId="{D9E78870-AA9E-4269-9CC6-7071198497A4}">
      <dgm:prSet/>
      <dgm:spPr/>
      <dgm:t>
        <a:bodyPr/>
        <a:lstStyle/>
        <a:p>
          <a:endParaRPr lang="es-ES" sz="1200"/>
        </a:p>
      </dgm:t>
    </dgm:pt>
    <dgm:pt modelId="{F03F4D5B-4371-438E-9BEC-9217CDC16156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" sz="1200" b="1" kern="1200" dirty="0">
              <a:solidFill>
                <a:srgbClr val="000000"/>
              </a:solidFill>
              <a:latin typeface="Arial"/>
              <a:ea typeface="+mn-ea"/>
              <a:cs typeface="+mn-cs"/>
            </a:rPr>
            <a:t>Método de investigación</a:t>
          </a:r>
        </a:p>
      </dgm:t>
    </dgm:pt>
    <dgm:pt modelId="{845C06E2-9039-49B4-B94E-A3AA2175E5F3}" type="parTrans" cxnId="{F19479D9-4142-4402-85CB-6ADD3CD814E5}">
      <dgm:prSet/>
      <dgm:spPr/>
      <dgm:t>
        <a:bodyPr/>
        <a:lstStyle/>
        <a:p>
          <a:endParaRPr lang="es-EC" sz="1600"/>
        </a:p>
      </dgm:t>
    </dgm:pt>
    <dgm:pt modelId="{39E17837-85EC-49F1-8F80-02A8F754161A}" type="sibTrans" cxnId="{F19479D9-4142-4402-85CB-6ADD3CD814E5}">
      <dgm:prSet/>
      <dgm:spPr/>
      <dgm:t>
        <a:bodyPr/>
        <a:lstStyle/>
        <a:p>
          <a:endParaRPr lang="es-EC" sz="1600"/>
        </a:p>
      </dgm:t>
    </dgm:pt>
    <dgm:pt modelId="{8E0C70EF-72AE-4885-8B27-2BFDB7A30AD2}" type="pres">
      <dgm:prSet presAssocID="{FF5622CA-9747-42A9-9DD7-20184F052772}" presName="linear" presStyleCnt="0">
        <dgm:presLayoutVars>
          <dgm:animLvl val="lvl"/>
          <dgm:resizeHandles val="exact"/>
        </dgm:presLayoutVars>
      </dgm:prSet>
      <dgm:spPr/>
    </dgm:pt>
    <dgm:pt modelId="{B2311D56-A8C0-47C8-A7B1-661A699C52EF}" type="pres">
      <dgm:prSet presAssocID="{A3068BA7-07D8-4287-9A18-27FB3CAA5FCF}" presName="parentText" presStyleLbl="node1" presStyleIdx="0" presStyleCnt="3" custScaleY="57435" custLinFactNeighborX="-420" custLinFactNeighborY="-4552">
        <dgm:presLayoutVars>
          <dgm:chMax val="0"/>
          <dgm:bulletEnabled val="1"/>
        </dgm:presLayoutVars>
      </dgm:prSet>
      <dgm:spPr/>
    </dgm:pt>
    <dgm:pt modelId="{F750E6BF-5534-40EC-8B2F-449F0D5D7959}" type="pres">
      <dgm:prSet presAssocID="{A3068BA7-07D8-4287-9A18-27FB3CAA5FCF}" presName="childText" presStyleLbl="revTx" presStyleIdx="0" presStyleCnt="2">
        <dgm:presLayoutVars>
          <dgm:bulletEnabled val="1"/>
        </dgm:presLayoutVars>
      </dgm:prSet>
      <dgm:spPr/>
    </dgm:pt>
    <dgm:pt modelId="{CC44FBE9-B5A5-4ACA-A46D-2E6E9D904F92}" type="pres">
      <dgm:prSet presAssocID="{46F6C29A-76AD-4C09-9920-D46C11B812CC}" presName="parentText" presStyleLbl="node1" presStyleIdx="1" presStyleCnt="3" custScaleY="38342" custLinFactNeighborX="0" custLinFactNeighborY="-30288">
        <dgm:presLayoutVars>
          <dgm:chMax val="0"/>
          <dgm:bulletEnabled val="1"/>
        </dgm:presLayoutVars>
      </dgm:prSet>
      <dgm:spPr/>
    </dgm:pt>
    <dgm:pt modelId="{7DECD738-9EED-45A2-A690-8E117AB3251D}" type="pres">
      <dgm:prSet presAssocID="{46F6C29A-76AD-4C09-9920-D46C11B812CC}" presName="childText" presStyleLbl="revTx" presStyleIdx="1" presStyleCnt="2">
        <dgm:presLayoutVars>
          <dgm:bulletEnabled val="1"/>
        </dgm:presLayoutVars>
      </dgm:prSet>
      <dgm:spPr/>
    </dgm:pt>
    <dgm:pt modelId="{B80B097C-AD79-4021-B6FB-B057947D2EC4}" type="pres">
      <dgm:prSet presAssocID="{F03F4D5B-4371-438E-9BEC-9217CDC16156}" presName="parentText" presStyleLbl="node1" presStyleIdx="2" presStyleCnt="3" custScaleY="38812" custLinFactNeighborY="-16849">
        <dgm:presLayoutVars>
          <dgm:chMax val="0"/>
          <dgm:bulletEnabled val="1"/>
        </dgm:presLayoutVars>
      </dgm:prSet>
      <dgm:spPr/>
    </dgm:pt>
  </dgm:ptLst>
  <dgm:cxnLst>
    <dgm:cxn modelId="{A943D513-65FC-4628-9512-64414CF706FD}" type="presOf" srcId="{892859C0-CEAD-44F6-9BBF-300990EF9D13}" destId="{F750E6BF-5534-40EC-8B2F-449F0D5D7959}" srcOrd="0" destOrd="0" presId="urn:microsoft.com/office/officeart/2005/8/layout/vList2"/>
    <dgm:cxn modelId="{232DDA20-40F1-4689-A220-6DFF4EF65BC3}" srcId="{FF5622CA-9747-42A9-9DD7-20184F052772}" destId="{46F6C29A-76AD-4C09-9920-D46C11B812CC}" srcOrd="1" destOrd="0" parTransId="{6A52CB31-C89D-4CA3-AED8-B439E3717810}" sibTransId="{07F853C8-BB72-45C9-ACD1-96A24E80609D}"/>
    <dgm:cxn modelId="{29DA2B38-3E3E-47F8-821A-423188D17C35}" type="presOf" srcId="{F03F4D5B-4371-438E-9BEC-9217CDC16156}" destId="{B80B097C-AD79-4021-B6FB-B057947D2EC4}" srcOrd="0" destOrd="0" presId="urn:microsoft.com/office/officeart/2005/8/layout/vList2"/>
    <dgm:cxn modelId="{B5AE823B-47B9-44A1-AB8E-3C5C0F9FDC6F}" type="presOf" srcId="{A3A04F75-F9C9-45E3-9797-CCA756540528}" destId="{7DECD738-9EED-45A2-A690-8E117AB3251D}" srcOrd="0" destOrd="0" presId="urn:microsoft.com/office/officeart/2005/8/layout/vList2"/>
    <dgm:cxn modelId="{3FD7BA40-6D78-4D99-A216-E494EC02A06A}" type="presOf" srcId="{A3068BA7-07D8-4287-9A18-27FB3CAA5FCF}" destId="{B2311D56-A8C0-47C8-A7B1-661A699C52EF}" srcOrd="0" destOrd="0" presId="urn:microsoft.com/office/officeart/2005/8/layout/vList2"/>
    <dgm:cxn modelId="{8C106546-8E1D-4CE0-B883-6414A6B1784F}" srcId="{FF5622CA-9747-42A9-9DD7-20184F052772}" destId="{A3068BA7-07D8-4287-9A18-27FB3CAA5FCF}" srcOrd="0" destOrd="0" parTransId="{1595801F-4488-425D-A84E-DD641635EDC9}" sibTransId="{4AC1BA2C-B282-43D7-A505-5A901B6E1CCC}"/>
    <dgm:cxn modelId="{D9E78870-AA9E-4269-9CC6-7071198497A4}" srcId="{46F6C29A-76AD-4C09-9920-D46C11B812CC}" destId="{A3A04F75-F9C9-45E3-9797-CCA756540528}" srcOrd="0" destOrd="0" parTransId="{33082AE6-61E9-4650-BFE4-E94DAA654331}" sibTransId="{41370D5D-FA7F-4944-8B45-87654D7D3526}"/>
    <dgm:cxn modelId="{BCED4F75-C549-4BAC-B3D6-9E31531E51DC}" srcId="{A3068BA7-07D8-4287-9A18-27FB3CAA5FCF}" destId="{892859C0-CEAD-44F6-9BBF-300990EF9D13}" srcOrd="0" destOrd="0" parTransId="{4E714CE5-BA83-4A2E-B76E-2983B8F6F70A}" sibTransId="{D57DD34F-49BB-4D63-BB1B-9638E087D194}"/>
    <dgm:cxn modelId="{00C4E699-D45C-4792-A9FB-DCAAB1C7FC14}" type="presOf" srcId="{46F6C29A-76AD-4C09-9920-D46C11B812CC}" destId="{CC44FBE9-B5A5-4ACA-A46D-2E6E9D904F92}" srcOrd="0" destOrd="0" presId="urn:microsoft.com/office/officeart/2005/8/layout/vList2"/>
    <dgm:cxn modelId="{391FCEAE-CE8A-4103-98F4-F709BFDEC55F}" type="presOf" srcId="{FF5622CA-9747-42A9-9DD7-20184F052772}" destId="{8E0C70EF-72AE-4885-8B27-2BFDB7A30AD2}" srcOrd="0" destOrd="0" presId="urn:microsoft.com/office/officeart/2005/8/layout/vList2"/>
    <dgm:cxn modelId="{F19479D9-4142-4402-85CB-6ADD3CD814E5}" srcId="{FF5622CA-9747-42A9-9DD7-20184F052772}" destId="{F03F4D5B-4371-438E-9BEC-9217CDC16156}" srcOrd="2" destOrd="0" parTransId="{845C06E2-9039-49B4-B94E-A3AA2175E5F3}" sibTransId="{39E17837-85EC-49F1-8F80-02A8F754161A}"/>
    <dgm:cxn modelId="{CDC7EC4D-8B98-4D52-AD8E-8C31FAE61017}" type="presParOf" srcId="{8E0C70EF-72AE-4885-8B27-2BFDB7A30AD2}" destId="{B2311D56-A8C0-47C8-A7B1-661A699C52EF}" srcOrd="0" destOrd="0" presId="urn:microsoft.com/office/officeart/2005/8/layout/vList2"/>
    <dgm:cxn modelId="{5D9D8E66-B1B5-4753-BA78-2BA4AD171AD0}" type="presParOf" srcId="{8E0C70EF-72AE-4885-8B27-2BFDB7A30AD2}" destId="{F750E6BF-5534-40EC-8B2F-449F0D5D7959}" srcOrd="1" destOrd="0" presId="urn:microsoft.com/office/officeart/2005/8/layout/vList2"/>
    <dgm:cxn modelId="{2C18D08E-9371-4818-BA91-53B895BCEC81}" type="presParOf" srcId="{8E0C70EF-72AE-4885-8B27-2BFDB7A30AD2}" destId="{CC44FBE9-B5A5-4ACA-A46D-2E6E9D904F92}" srcOrd="2" destOrd="0" presId="urn:microsoft.com/office/officeart/2005/8/layout/vList2"/>
    <dgm:cxn modelId="{C5020EE8-6E09-4893-A23A-90E5DB849E50}" type="presParOf" srcId="{8E0C70EF-72AE-4885-8B27-2BFDB7A30AD2}" destId="{7DECD738-9EED-45A2-A690-8E117AB3251D}" srcOrd="3" destOrd="0" presId="urn:microsoft.com/office/officeart/2005/8/layout/vList2"/>
    <dgm:cxn modelId="{9CD8A39D-6869-45DF-ABC4-C9FB0C56565B}" type="presParOf" srcId="{8E0C70EF-72AE-4885-8B27-2BFDB7A30AD2}" destId="{B80B097C-AD79-4021-B6FB-B057947D2EC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194249-5E6F-4CDA-852B-54FBE6DFBD68}">
      <dsp:nvSpPr>
        <dsp:cNvPr id="0" name=""/>
        <dsp:cNvSpPr/>
      </dsp:nvSpPr>
      <dsp:spPr>
        <a:xfrm>
          <a:off x="-5228194" y="-800771"/>
          <a:ext cx="6225794" cy="6225794"/>
        </a:xfrm>
        <a:prstGeom prst="blockArc">
          <a:avLst>
            <a:gd name="adj1" fmla="val 18900000"/>
            <a:gd name="adj2" fmla="val 2700000"/>
            <a:gd name="adj3" fmla="val 347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A2D2F-97D6-4E58-8EFD-8089EB47997E}">
      <dsp:nvSpPr>
        <dsp:cNvPr id="0" name=""/>
        <dsp:cNvSpPr/>
      </dsp:nvSpPr>
      <dsp:spPr>
        <a:xfrm>
          <a:off x="522319" y="355512"/>
          <a:ext cx="10372157" cy="711394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467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>
              <a:solidFill>
                <a:srgbClr val="000000"/>
              </a:solidFill>
            </a:rPr>
            <a:t>El sector farmacéutico se ha constituido en ser uno de los sectores más dinámicos a nivel mundial, tanto por el nivel de comercialización, económico y  investigación / producción.</a:t>
          </a:r>
          <a:endParaRPr lang="es-ES" sz="1600" kern="1200" dirty="0">
            <a:solidFill>
              <a:srgbClr val="000000"/>
            </a:solidFill>
          </a:endParaRPr>
        </a:p>
      </dsp:txBody>
      <dsp:txXfrm>
        <a:off x="522319" y="355512"/>
        <a:ext cx="10372157" cy="711394"/>
      </dsp:txXfrm>
    </dsp:sp>
    <dsp:sp modelId="{3F1CA98F-F00E-4679-B5A6-E3377E04DDC2}">
      <dsp:nvSpPr>
        <dsp:cNvPr id="0" name=""/>
        <dsp:cNvSpPr/>
      </dsp:nvSpPr>
      <dsp:spPr>
        <a:xfrm>
          <a:off x="77698" y="266588"/>
          <a:ext cx="889243" cy="88924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02B8FA5-D317-4EA3-B942-E66E9415F1D2}">
      <dsp:nvSpPr>
        <dsp:cNvPr id="0" name=""/>
        <dsp:cNvSpPr/>
      </dsp:nvSpPr>
      <dsp:spPr>
        <a:xfrm>
          <a:off x="930179" y="1422789"/>
          <a:ext cx="9964298" cy="711394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4670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500" b="0" kern="1200" dirty="0">
              <a:solidFill>
                <a:schemeClr val="tx2">
                  <a:lumMod val="75000"/>
                </a:schemeClr>
              </a:solidFill>
            </a:rPr>
            <a:t>En la actualidad es uno de los sectores de mayor competitividad es el mercado farmacéutico, debido a la presencia de franquicias, las cuales con la implementación de exitosas estrategias van ganando participación.</a:t>
          </a:r>
          <a:endParaRPr lang="es-ES" sz="1500" kern="1200" dirty="0">
            <a:solidFill>
              <a:srgbClr val="000000"/>
            </a:solidFill>
          </a:endParaRPr>
        </a:p>
      </dsp:txBody>
      <dsp:txXfrm>
        <a:off x="930179" y="1422789"/>
        <a:ext cx="9964298" cy="711394"/>
      </dsp:txXfrm>
    </dsp:sp>
    <dsp:sp modelId="{F1DACB29-CE62-46B9-9E79-D1C62F0C1B43}">
      <dsp:nvSpPr>
        <dsp:cNvPr id="0" name=""/>
        <dsp:cNvSpPr/>
      </dsp:nvSpPr>
      <dsp:spPr>
        <a:xfrm>
          <a:off x="485557" y="1333865"/>
          <a:ext cx="889243" cy="88924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5720554"/>
              <a:satOff val="-11458"/>
              <a:lumOff val="-725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760DF60-127A-4873-9562-64F81484550C}">
      <dsp:nvSpPr>
        <dsp:cNvPr id="0" name=""/>
        <dsp:cNvSpPr/>
      </dsp:nvSpPr>
      <dsp:spPr>
        <a:xfrm>
          <a:off x="930179" y="2529250"/>
          <a:ext cx="9964298" cy="711394"/>
        </a:xfrm>
        <a:prstGeom prst="rect">
          <a:avLst/>
        </a:prstGeom>
        <a:gradFill rotWithShape="0">
          <a:gsLst>
            <a:gs pos="0">
              <a:schemeClr val="accent5">
                <a:hueOff val="11441107"/>
                <a:satOff val="-22916"/>
                <a:lumOff val="-14510"/>
                <a:alphaOff val="0"/>
                <a:tint val="50000"/>
                <a:satMod val="300000"/>
              </a:schemeClr>
            </a:gs>
            <a:gs pos="35000">
              <a:schemeClr val="accent5">
                <a:hueOff val="11441107"/>
                <a:satOff val="-22916"/>
                <a:lumOff val="-14510"/>
                <a:alphaOff val="0"/>
                <a:tint val="37000"/>
                <a:satMod val="300000"/>
              </a:schemeClr>
            </a:gs>
            <a:gs pos="100000">
              <a:schemeClr val="accent5">
                <a:hueOff val="11441107"/>
                <a:satOff val="-22916"/>
                <a:lumOff val="-1451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467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0" kern="1200" dirty="0">
              <a:solidFill>
                <a:srgbClr val="000000"/>
              </a:solidFill>
            </a:rPr>
            <a:t>Consecuencia de lo mencionado se genera una problemática para las farmacias independientes, mismas que no logran superar las estrategias agresivas que aplican las franquicias las cuales son inducidas a cerrar y salir del negocio. </a:t>
          </a:r>
        </a:p>
      </dsp:txBody>
      <dsp:txXfrm>
        <a:off x="930179" y="2529250"/>
        <a:ext cx="9964298" cy="711394"/>
      </dsp:txXfrm>
    </dsp:sp>
    <dsp:sp modelId="{3DE7EEE7-570F-44D1-B27C-3F4E09338F6C}">
      <dsp:nvSpPr>
        <dsp:cNvPr id="0" name=""/>
        <dsp:cNvSpPr/>
      </dsp:nvSpPr>
      <dsp:spPr>
        <a:xfrm>
          <a:off x="485557" y="2401142"/>
          <a:ext cx="889243" cy="88924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11441107"/>
              <a:satOff val="-22916"/>
              <a:lumOff val="-1451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E547CD8-E3C7-421F-BD03-283023BE4D48}">
      <dsp:nvSpPr>
        <dsp:cNvPr id="0" name=""/>
        <dsp:cNvSpPr/>
      </dsp:nvSpPr>
      <dsp:spPr>
        <a:xfrm>
          <a:off x="522319" y="3557344"/>
          <a:ext cx="10372157" cy="711394"/>
        </a:xfrm>
        <a:prstGeom prst="rect">
          <a:avLst/>
        </a:prstGeom>
        <a:gradFill rotWithShape="0">
          <a:gsLst>
            <a:gs pos="0">
              <a:schemeClr val="accent5">
                <a:hueOff val="17161661"/>
                <a:satOff val="-34374"/>
                <a:lumOff val="-21765"/>
                <a:alphaOff val="0"/>
                <a:tint val="50000"/>
                <a:satMod val="300000"/>
              </a:schemeClr>
            </a:gs>
            <a:gs pos="35000">
              <a:schemeClr val="accent5">
                <a:hueOff val="17161661"/>
                <a:satOff val="-34374"/>
                <a:lumOff val="-21765"/>
                <a:alphaOff val="0"/>
                <a:tint val="37000"/>
                <a:satMod val="300000"/>
              </a:schemeClr>
            </a:gs>
            <a:gs pos="100000">
              <a:schemeClr val="accent5">
                <a:hueOff val="17161661"/>
                <a:satOff val="-34374"/>
                <a:lumOff val="-2176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467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srgbClr val="000000"/>
              </a:solidFill>
            </a:rPr>
            <a:t>La salida de laboratorios multinacionales del Ecuador radicando sus procesos administrativos en otros países. </a:t>
          </a:r>
        </a:p>
      </dsp:txBody>
      <dsp:txXfrm>
        <a:off x="522319" y="3557344"/>
        <a:ext cx="10372157" cy="711394"/>
      </dsp:txXfrm>
    </dsp:sp>
    <dsp:sp modelId="{28D3B822-4BDA-4E45-BB4E-EC424C896180}">
      <dsp:nvSpPr>
        <dsp:cNvPr id="0" name=""/>
        <dsp:cNvSpPr/>
      </dsp:nvSpPr>
      <dsp:spPr>
        <a:xfrm>
          <a:off x="77698" y="3468420"/>
          <a:ext cx="889243" cy="88924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17161661"/>
              <a:satOff val="-34374"/>
              <a:lumOff val="-2176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3A1865-0586-497C-B2E3-73FFDF0DCB46}">
      <dsp:nvSpPr>
        <dsp:cNvPr id="0" name=""/>
        <dsp:cNvSpPr/>
      </dsp:nvSpPr>
      <dsp:spPr>
        <a:xfrm>
          <a:off x="-5876010" y="-899256"/>
          <a:ext cx="6995352" cy="6995352"/>
        </a:xfrm>
        <a:prstGeom prst="blockArc">
          <a:avLst>
            <a:gd name="adj1" fmla="val 18900000"/>
            <a:gd name="adj2" fmla="val 2700000"/>
            <a:gd name="adj3" fmla="val 309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C819BD-25B1-44F2-AD1A-134380581CCF}">
      <dsp:nvSpPr>
        <dsp:cNvPr id="0" name=""/>
        <dsp:cNvSpPr/>
      </dsp:nvSpPr>
      <dsp:spPr>
        <a:xfrm>
          <a:off x="489219" y="324698"/>
          <a:ext cx="3712521" cy="6498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15789" tIns="30480" rIns="30480" bIns="3048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Las farmacias independientes no puede acceder a ofertas y promociones con las que se pueda bajar el precio de venta al consumidor.</a:t>
          </a:r>
        </a:p>
      </dsp:txBody>
      <dsp:txXfrm>
        <a:off x="489219" y="324698"/>
        <a:ext cx="3712521" cy="649812"/>
      </dsp:txXfrm>
    </dsp:sp>
    <dsp:sp modelId="{9F07D7B9-961F-4474-BAD3-85C059209171}">
      <dsp:nvSpPr>
        <dsp:cNvPr id="0" name=""/>
        <dsp:cNvSpPr/>
      </dsp:nvSpPr>
      <dsp:spPr>
        <a:xfrm>
          <a:off x="83086" y="243471"/>
          <a:ext cx="812266" cy="81226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B1D4AE1-BF08-4E29-9827-A763F650B0B3}">
      <dsp:nvSpPr>
        <dsp:cNvPr id="0" name=""/>
        <dsp:cNvSpPr/>
      </dsp:nvSpPr>
      <dsp:spPr>
        <a:xfrm>
          <a:off x="954856" y="1299106"/>
          <a:ext cx="3246885" cy="6498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15789" tIns="30480" rIns="30480" bIns="3048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No existe un gremio o asociación de farmacias pequeñas e independientes.</a:t>
          </a:r>
        </a:p>
      </dsp:txBody>
      <dsp:txXfrm>
        <a:off x="954856" y="1299106"/>
        <a:ext cx="3246885" cy="649812"/>
      </dsp:txXfrm>
    </dsp:sp>
    <dsp:sp modelId="{5BBE06F9-A7A7-46D3-BD2B-BCCE5086BFCC}">
      <dsp:nvSpPr>
        <dsp:cNvPr id="0" name=""/>
        <dsp:cNvSpPr/>
      </dsp:nvSpPr>
      <dsp:spPr>
        <a:xfrm>
          <a:off x="548723" y="1217879"/>
          <a:ext cx="812266" cy="81226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A58A17D-81FD-459A-AC9F-43C17F6A3366}">
      <dsp:nvSpPr>
        <dsp:cNvPr id="0" name=""/>
        <dsp:cNvSpPr/>
      </dsp:nvSpPr>
      <dsp:spPr>
        <a:xfrm>
          <a:off x="1097769" y="2273513"/>
          <a:ext cx="3103971" cy="6498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15789" tIns="30480" rIns="30480" bIns="3048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Existe poco control a la aplicación de la normativa vigente en este sector.</a:t>
          </a:r>
        </a:p>
      </dsp:txBody>
      <dsp:txXfrm>
        <a:off x="1097769" y="2273513"/>
        <a:ext cx="3103971" cy="649812"/>
      </dsp:txXfrm>
    </dsp:sp>
    <dsp:sp modelId="{CC61A53A-5089-4CC4-B618-DD5FCC992164}">
      <dsp:nvSpPr>
        <dsp:cNvPr id="0" name=""/>
        <dsp:cNvSpPr/>
      </dsp:nvSpPr>
      <dsp:spPr>
        <a:xfrm>
          <a:off x="691636" y="2192286"/>
          <a:ext cx="812266" cy="81226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02CDCC4-EBBB-410C-AE19-FE999279D7E9}">
      <dsp:nvSpPr>
        <dsp:cNvPr id="0" name=""/>
        <dsp:cNvSpPr/>
      </dsp:nvSpPr>
      <dsp:spPr>
        <a:xfrm>
          <a:off x="954856" y="3247921"/>
          <a:ext cx="3246885" cy="6498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15789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La capacidad de inversión de una farmacia independiente no representa la calidad o imagen de una cadena</a:t>
          </a:r>
        </a:p>
      </dsp:txBody>
      <dsp:txXfrm>
        <a:off x="954856" y="3247921"/>
        <a:ext cx="3246885" cy="649812"/>
      </dsp:txXfrm>
    </dsp:sp>
    <dsp:sp modelId="{85E40584-2A48-40A1-AE3E-0F8B31A8D654}">
      <dsp:nvSpPr>
        <dsp:cNvPr id="0" name=""/>
        <dsp:cNvSpPr/>
      </dsp:nvSpPr>
      <dsp:spPr>
        <a:xfrm>
          <a:off x="548723" y="3166694"/>
          <a:ext cx="812266" cy="81226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A88746E-3F6B-4E0C-8DB8-12C39DDBC5BD}">
      <dsp:nvSpPr>
        <dsp:cNvPr id="0" name=""/>
        <dsp:cNvSpPr/>
      </dsp:nvSpPr>
      <dsp:spPr>
        <a:xfrm>
          <a:off x="489219" y="4222328"/>
          <a:ext cx="3712521" cy="6498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15789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Los laboratorios realizan alianzas estratégicas con las grandes cadenas para colocar volumen y utilidad en el mercado</a:t>
          </a:r>
        </a:p>
      </dsp:txBody>
      <dsp:txXfrm>
        <a:off x="489219" y="4222328"/>
        <a:ext cx="3712521" cy="649812"/>
      </dsp:txXfrm>
    </dsp:sp>
    <dsp:sp modelId="{C4431F67-A49C-49D5-AF7C-69653FC7FC60}">
      <dsp:nvSpPr>
        <dsp:cNvPr id="0" name=""/>
        <dsp:cNvSpPr/>
      </dsp:nvSpPr>
      <dsp:spPr>
        <a:xfrm>
          <a:off x="83086" y="4141101"/>
          <a:ext cx="812266" cy="81226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311D56-A8C0-47C8-A7B1-661A699C52EF}">
      <dsp:nvSpPr>
        <dsp:cNvPr id="0" name=""/>
        <dsp:cNvSpPr/>
      </dsp:nvSpPr>
      <dsp:spPr>
        <a:xfrm>
          <a:off x="0" y="405631"/>
          <a:ext cx="4882181" cy="698869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b="1" kern="1200" dirty="0">
              <a:solidFill>
                <a:srgbClr val="000000"/>
              </a:solidFill>
            </a:rPr>
            <a:t>Por las fuentes de información</a:t>
          </a:r>
          <a:endParaRPr lang="es-ES" sz="1200" kern="1200" dirty="0">
            <a:solidFill>
              <a:srgbClr val="000000"/>
            </a:solidFill>
          </a:endParaRPr>
        </a:p>
      </dsp:txBody>
      <dsp:txXfrm>
        <a:off x="34116" y="439747"/>
        <a:ext cx="4813949" cy="630637"/>
      </dsp:txXfrm>
    </dsp:sp>
    <dsp:sp modelId="{F750E6BF-5534-40EC-8B2F-449F0D5D7959}">
      <dsp:nvSpPr>
        <dsp:cNvPr id="0" name=""/>
        <dsp:cNvSpPr/>
      </dsp:nvSpPr>
      <dsp:spPr>
        <a:xfrm>
          <a:off x="0" y="1153498"/>
          <a:ext cx="4882181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009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1200" b="1" kern="1200" dirty="0">
              <a:solidFill>
                <a:schemeClr val="tx2"/>
              </a:solidFill>
            </a:rPr>
            <a:t>Documental  </a:t>
          </a:r>
          <a:r>
            <a:rPr lang="es-EC" sz="1600" b="1" kern="1200" dirty="0">
              <a:solidFill>
                <a:schemeClr val="tx2"/>
              </a:solidFill>
            </a:rPr>
            <a:t>- </a:t>
          </a:r>
          <a:r>
            <a:rPr lang="es-EC" sz="2000" b="1" u="sng" kern="1200" dirty="0">
              <a:solidFill>
                <a:schemeClr val="tx2"/>
              </a:solidFill>
              <a:latin typeface="Aldhabi" panose="020B0604020202020204" pitchFamily="2" charset="-78"/>
              <a:cs typeface="Aldhabi" panose="020B0604020202020204" pitchFamily="2" charset="-78"/>
            </a:rPr>
            <a:t>Superintendencia de Compañías y Balances Internos</a:t>
          </a:r>
          <a:endParaRPr lang="es-ES" sz="1200" u="sng" kern="1200" dirty="0">
            <a:solidFill>
              <a:schemeClr val="tx2"/>
            </a:solidFill>
            <a:latin typeface="Aldhabi" panose="020B0604020202020204" pitchFamily="2" charset="-78"/>
            <a:cs typeface="Aldhabi" panose="020B0604020202020204" pitchFamily="2" charset="-78"/>
          </a:endParaRPr>
        </a:p>
      </dsp:txBody>
      <dsp:txXfrm>
        <a:off x="0" y="1153498"/>
        <a:ext cx="4882181" cy="1076400"/>
      </dsp:txXfrm>
    </dsp:sp>
    <dsp:sp modelId="{CC44FBE9-B5A5-4ACA-A46D-2E6E9D904F92}">
      <dsp:nvSpPr>
        <dsp:cNvPr id="0" name=""/>
        <dsp:cNvSpPr/>
      </dsp:nvSpPr>
      <dsp:spPr>
        <a:xfrm>
          <a:off x="0" y="1903878"/>
          <a:ext cx="4882181" cy="466545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b="1" kern="1200" dirty="0">
              <a:solidFill>
                <a:srgbClr val="000000"/>
              </a:solidFill>
            </a:rPr>
            <a:t>Por el alcance</a:t>
          </a:r>
          <a:endParaRPr lang="es-ES" sz="1200" kern="1200" dirty="0">
            <a:solidFill>
              <a:srgbClr val="000000"/>
            </a:solidFill>
          </a:endParaRPr>
        </a:p>
      </dsp:txBody>
      <dsp:txXfrm>
        <a:off x="22775" y="1926653"/>
        <a:ext cx="4836631" cy="420995"/>
      </dsp:txXfrm>
    </dsp:sp>
    <dsp:sp modelId="{7DECD738-9EED-45A2-A690-8E117AB3251D}">
      <dsp:nvSpPr>
        <dsp:cNvPr id="0" name=""/>
        <dsp:cNvSpPr/>
      </dsp:nvSpPr>
      <dsp:spPr>
        <a:xfrm>
          <a:off x="0" y="2696444"/>
          <a:ext cx="4882181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009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1200" b="1" kern="1200" dirty="0">
              <a:solidFill>
                <a:schemeClr val="tx2"/>
              </a:solidFill>
            </a:rPr>
            <a:t>Descriptivo </a:t>
          </a:r>
          <a:r>
            <a:rPr lang="es-EC" sz="1000" b="1" kern="1200" dirty="0">
              <a:solidFill>
                <a:schemeClr val="tx2"/>
              </a:solidFill>
              <a:latin typeface="Abadi" panose="020B0604020104020204" pitchFamily="34" charset="0"/>
            </a:rPr>
            <a:t>-  D</a:t>
          </a:r>
          <a:r>
            <a:rPr lang="es-ES" sz="1400" b="1" u="sng" kern="1200" dirty="0">
              <a:solidFill>
                <a:srgbClr val="2C3E50"/>
              </a:solidFill>
              <a:latin typeface="Abadi" panose="020B0604020104020204" pitchFamily="34" charset="0"/>
              <a:ea typeface="+mn-ea"/>
              <a:cs typeface="Aldhabi" panose="020B0604020202020204" pitchFamily="2" charset="-78"/>
            </a:rPr>
            <a:t>escribir situaciones y eventos, es decir, especificar las propiedades importantes de la empresa, personas, grupos, comunidades o componentes a investigar.</a:t>
          </a:r>
          <a:r>
            <a:rPr lang="es-EC" sz="1400" b="1" u="sng" kern="1200" dirty="0">
              <a:solidFill>
                <a:srgbClr val="2C3E50"/>
              </a:solidFill>
              <a:latin typeface="Abadi" panose="020B0604020104020204" pitchFamily="34" charset="0"/>
              <a:ea typeface="+mn-ea"/>
              <a:cs typeface="Aldhabi" panose="020B0604020202020204" pitchFamily="2" charset="-78"/>
            </a:rPr>
            <a:t> </a:t>
          </a:r>
          <a:endParaRPr lang="es-ES" sz="2000" b="1" u="sng" kern="1200" dirty="0">
            <a:solidFill>
              <a:srgbClr val="2C3E50"/>
            </a:solidFill>
            <a:latin typeface="Abadi" panose="020B0604020104020204" pitchFamily="34" charset="0"/>
            <a:ea typeface="+mn-ea"/>
            <a:cs typeface="Aldhabi" panose="020B0604020202020204" pitchFamily="2" charset="-78"/>
          </a:endParaRPr>
        </a:p>
      </dsp:txBody>
      <dsp:txXfrm>
        <a:off x="0" y="2696444"/>
        <a:ext cx="4882181" cy="1076400"/>
      </dsp:txXfrm>
    </dsp:sp>
    <dsp:sp modelId="{B80B097C-AD79-4021-B6FB-B057947D2EC4}">
      <dsp:nvSpPr>
        <dsp:cNvPr id="0" name=""/>
        <dsp:cNvSpPr/>
      </dsp:nvSpPr>
      <dsp:spPr>
        <a:xfrm>
          <a:off x="0" y="3591481"/>
          <a:ext cx="4882181" cy="472264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>
              <a:solidFill>
                <a:srgbClr val="000000"/>
              </a:solidFill>
              <a:latin typeface="Arial"/>
              <a:ea typeface="+mn-ea"/>
              <a:cs typeface="+mn-cs"/>
            </a:rPr>
            <a:t>Método de investigación</a:t>
          </a:r>
        </a:p>
      </dsp:txBody>
      <dsp:txXfrm>
        <a:off x="23054" y="3614535"/>
        <a:ext cx="4836073" cy="426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54" name="Object 46"/>
          <p:cNvGraphicFramePr>
            <a:graphicFrameLocks noChangeAspect="1"/>
          </p:cNvGraphicFramePr>
          <p:nvPr/>
        </p:nvGraphicFramePr>
        <p:xfrm>
          <a:off x="1" y="981075"/>
          <a:ext cx="12192000" cy="561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9151920" imgH="5621400" progId="">
                  <p:embed/>
                </p:oleObj>
              </mc:Choice>
              <mc:Fallback>
                <p:oleObj name="CorelDRAW" r:id="rId2" imgW="9151920" imgH="5621400" progId="">
                  <p:embed/>
                  <p:pic>
                    <p:nvPicPr>
                      <p:cNvPr id="17454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981075"/>
                        <a:ext cx="12192000" cy="561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609599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s-ES" sz="1400" dirty="0"/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4165601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s-ES" sz="1400" dirty="0"/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609599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s-ES" sz="1400" dirty="0"/>
          </a:p>
        </p:txBody>
      </p:sp>
      <p:sp>
        <p:nvSpPr>
          <p:cNvPr id="17435" name="Rectangle 27"/>
          <p:cNvSpPr>
            <a:spLocks noChangeArrowheads="1"/>
          </p:cNvSpPr>
          <p:nvPr/>
        </p:nvSpPr>
        <p:spPr bwMode="auto">
          <a:xfrm>
            <a:off x="4165601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s-ES" sz="1400" dirty="0"/>
          </a:p>
        </p:txBody>
      </p:sp>
      <p:pic>
        <p:nvPicPr>
          <p:cNvPr id="17456" name="Picture 48" descr="bannner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5722938"/>
            <a:ext cx="12192000" cy="1135062"/>
          </a:xfrm>
          <a:prstGeom prst="rect">
            <a:avLst/>
          </a:prstGeom>
          <a:noFill/>
        </p:spPr>
      </p:pic>
      <p:sp>
        <p:nvSpPr>
          <p:cNvPr id="17458" name="Oval 50"/>
          <p:cNvSpPr>
            <a:spLocks noChangeArrowheads="1"/>
          </p:cNvSpPr>
          <p:nvPr/>
        </p:nvSpPr>
        <p:spPr bwMode="auto">
          <a:xfrm>
            <a:off x="289984" y="260352"/>
            <a:ext cx="1056216" cy="7921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 sz="1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06" b="30597"/>
          <a:stretch/>
        </p:blipFill>
        <p:spPr bwMode="auto">
          <a:xfrm>
            <a:off x="47755" y="188640"/>
            <a:ext cx="3840000" cy="6249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5914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290654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1" y="274640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0176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018C-C42C-40D3-A797-2EE91B411CAB}" type="datetimeFigureOut">
              <a:rPr lang="es-EC" smtClean="0"/>
              <a:t>13/5/2021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0CB14-10CD-4C9C-B97B-7A012B9EEC79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1662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3392" y="1556794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70091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5" y="4406902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5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9029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1" y="1600202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14937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39528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87922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118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6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1435102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66542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49811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1" y="1"/>
            <a:ext cx="12192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sz="1800" dirty="0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 rot="10800000">
            <a:off x="1" y="6308727"/>
            <a:ext cx="10513484" cy="5492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sz="1800" dirty="0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 rot="10800000" flipH="1">
            <a:off x="33867" y="6296025"/>
            <a:ext cx="887941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 sz="1800" dirty="0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 rot="10800000" flipH="1">
            <a:off x="33867" y="6245225"/>
            <a:ext cx="8879418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4" t="38806" r="7258" b="30597"/>
          <a:stretch/>
        </p:blipFill>
        <p:spPr bwMode="auto">
          <a:xfrm>
            <a:off x="8880310" y="5906861"/>
            <a:ext cx="3269714" cy="6249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82395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at.unam.mx/es/frecuencias/institucion/universidad-de-los-ande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Subtítulo">
            <a:extLst>
              <a:ext uri="{FF2B5EF4-FFF2-40B4-BE49-F238E27FC236}">
                <a16:creationId xmlns:a16="http://schemas.microsoft.com/office/drawing/2014/main" id="{3ED9CAF9-DAF3-4BCA-AC07-98170CBA3399}"/>
              </a:ext>
            </a:extLst>
          </p:cNvPr>
          <p:cNvSpPr txBox="1">
            <a:spLocks/>
          </p:cNvSpPr>
          <p:nvPr/>
        </p:nvSpPr>
        <p:spPr>
          <a:xfrm>
            <a:off x="727350" y="659246"/>
            <a:ext cx="11039789" cy="560507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endParaRPr lang="es-EC" sz="16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C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CIENCIAS ECONÓMICAS, ADMINISTRATIVAS Y DEL COMERCIO</a:t>
            </a:r>
          </a:p>
          <a:p>
            <a:pPr marL="0" indent="0" algn="ctr">
              <a:buNone/>
            </a:pPr>
            <a:endParaRPr lang="es-EC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C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CARRERA DE INGENIERÍA EN FINANZAS Y AUDITORÍA</a:t>
            </a:r>
          </a:p>
          <a:p>
            <a:pPr marL="0" indent="0" algn="ctr">
              <a:buNone/>
            </a:pPr>
            <a:endParaRPr lang="es-EC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C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TRABAJO DE TITULACIÓN, PREVIO A LA OBTENCIÓN DEL TÍTULO </a:t>
            </a:r>
            <a:r>
              <a:rPr lang="es-EC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INGENIERO </a:t>
            </a:r>
            <a:r>
              <a:rPr lang="es-EC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FINANZAS</a:t>
            </a:r>
            <a:r>
              <a:rPr lang="es-EC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CONTADOR PÚBLICO - AUDITOR</a:t>
            </a:r>
            <a:endParaRPr lang="es-EC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s-EC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C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TEMA: INCIDENCIA ECONÓMICA EN LAS FARMACIAS INDEPENDIENTES DEL CANTÓN RUMIÑAHUI AL ADHERIRSE A LA CADENA FARMARED’S.</a:t>
            </a:r>
          </a:p>
          <a:p>
            <a:pPr marL="0" indent="0" algn="ctr">
              <a:buNone/>
            </a:pPr>
            <a:endParaRPr lang="es-EC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s-EC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C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AUTOR: JULIO JACOB ARMENDARIZ YEPEZ</a:t>
            </a:r>
          </a:p>
          <a:p>
            <a:pPr marL="0" indent="0" algn="ctr">
              <a:buNone/>
            </a:pPr>
            <a:r>
              <a:rPr lang="es-EC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DIRECTOR: ECO. MARIA ISABEL GUERRON TORRES</a:t>
            </a:r>
          </a:p>
          <a:p>
            <a:pPr marL="0" indent="0" algn="ctr">
              <a:buNone/>
            </a:pPr>
            <a:endParaRPr lang="es-EC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C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SANGOLQUÍ</a:t>
            </a:r>
          </a:p>
          <a:p>
            <a:pPr marL="0" indent="0" algn="ctr">
              <a:buNone/>
            </a:pPr>
            <a:r>
              <a:rPr lang="es-EC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</a:p>
          <a:p>
            <a:pPr marL="0" indent="0" algn="ctr">
              <a:buNone/>
            </a:pPr>
            <a:endParaRPr lang="es-EC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s-EC" sz="16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55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FFA19EF8-C830-42D0-90B2-F6D801D2A9C4}"/>
              </a:ext>
            </a:extLst>
          </p:cNvPr>
          <p:cNvSpPr txBox="1">
            <a:spLocks/>
          </p:cNvSpPr>
          <p:nvPr/>
        </p:nvSpPr>
        <p:spPr>
          <a:xfrm>
            <a:off x="103574" y="168107"/>
            <a:ext cx="9715130" cy="417820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s-MX" sz="2000" kern="0">
                <a:solidFill>
                  <a:schemeClr val="tx2">
                    <a:lumMod val="50000"/>
                  </a:schemeClr>
                </a:solidFill>
              </a:rPr>
              <a:t>Comparación del modelo de negocio farmacias independiente Vs Farmareds</a:t>
            </a:r>
            <a:endParaRPr lang="es-EC" sz="2000" kern="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5695B0E-12B2-48EE-980A-7D1CAA065435}"/>
              </a:ext>
            </a:extLst>
          </p:cNvPr>
          <p:cNvSpPr/>
          <p:nvPr/>
        </p:nvSpPr>
        <p:spPr>
          <a:xfrm>
            <a:off x="541537" y="1591754"/>
            <a:ext cx="2689934" cy="665825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s-E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Bodegas virtuales</a:t>
            </a:r>
            <a:endParaRPr lang="es-EC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C" dirty="0">
              <a:solidFill>
                <a:srgbClr val="00000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33BF8A0-1E2A-4BDA-93B0-BB76755F7D10}"/>
              </a:ext>
            </a:extLst>
          </p:cNvPr>
          <p:cNvSpPr txBox="1"/>
          <p:nvPr/>
        </p:nvSpPr>
        <p:spPr>
          <a:xfrm>
            <a:off x="3683493" y="1632280"/>
            <a:ext cx="796696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Los productos con mayor demanda son reservados y puedan llegar primero a los puntos de venta y así resguardar el stock mínimo que la farmacia necesita</a:t>
            </a:r>
            <a:endParaRPr lang="es-EC" sz="1600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62A2ED2-B6E3-4FC0-910A-4E6A2FE4CC5C}"/>
              </a:ext>
            </a:extLst>
          </p:cNvPr>
          <p:cNvSpPr/>
          <p:nvPr/>
        </p:nvSpPr>
        <p:spPr>
          <a:xfrm>
            <a:off x="541537" y="2867186"/>
            <a:ext cx="2689934" cy="665825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s-E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Logística</a:t>
            </a:r>
            <a:endParaRPr lang="es-EC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C" dirty="0">
              <a:solidFill>
                <a:srgbClr val="000000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2771ABD-16AF-4816-8D04-13F9D0DBA306}"/>
              </a:ext>
            </a:extLst>
          </p:cNvPr>
          <p:cNvSpPr txBox="1"/>
          <p:nvPr/>
        </p:nvSpPr>
        <p:spPr>
          <a:xfrm>
            <a:off x="3900998" y="3006393"/>
            <a:ext cx="772135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Horarios Preferenciales para la cadena Farmareds</a:t>
            </a:r>
            <a:r>
              <a:rPr lang="es-EC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s-EC" sz="1600" dirty="0">
              <a:highlight>
                <a:srgbClr val="FFFF00"/>
              </a:highlight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8CF6496-B1EE-449A-8BF6-379177322B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80" y="3846326"/>
            <a:ext cx="8873528" cy="915603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0B6F5C0C-FC83-4244-B7A5-8E9D5065A4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8497" y="4933694"/>
            <a:ext cx="8873528" cy="69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5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659" y="203379"/>
            <a:ext cx="10972800" cy="1143000"/>
          </a:xfrm>
        </p:spPr>
        <p:txBody>
          <a:bodyPr/>
          <a:lstStyle/>
          <a:p>
            <a:pPr algn="l"/>
            <a:r>
              <a:rPr lang="es-MX" sz="2000" dirty="0">
                <a:solidFill>
                  <a:schemeClr val="tx2">
                    <a:lumMod val="50000"/>
                  </a:schemeClr>
                </a:solidFill>
              </a:rPr>
              <a:t>3. Nivel de competitividad de la empresa SUMELAB, dueño de la marca Farmareds en el sector farmacéutico. </a:t>
            </a:r>
            <a:r>
              <a:rPr lang="es-EC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s-EC" sz="2000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68FFFDC-9AAC-4B88-A7EE-CDC0F69C32ED}"/>
              </a:ext>
            </a:extLst>
          </p:cNvPr>
          <p:cNvSpPr/>
          <p:nvPr/>
        </p:nvSpPr>
        <p:spPr>
          <a:xfrm>
            <a:off x="495658" y="1526959"/>
            <a:ext cx="3570315" cy="665825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s-E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Poder de negociación de los clientes</a:t>
            </a:r>
            <a:endParaRPr lang="es-EC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C" sz="1600" dirty="0">
              <a:solidFill>
                <a:srgbClr val="000000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4184C9F-3885-4580-85A6-61058821EFBC}"/>
              </a:ext>
            </a:extLst>
          </p:cNvPr>
          <p:cNvSpPr/>
          <p:nvPr/>
        </p:nvSpPr>
        <p:spPr>
          <a:xfrm>
            <a:off x="495658" y="2746899"/>
            <a:ext cx="4129608" cy="665825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s-E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Poder de negociación de los proveedores</a:t>
            </a:r>
            <a:endParaRPr lang="es-EC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C" sz="1600" dirty="0">
              <a:solidFill>
                <a:srgbClr val="000000"/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C4C88D82-4384-4D9D-98DD-E05B47D72E8E}"/>
              </a:ext>
            </a:extLst>
          </p:cNvPr>
          <p:cNvSpPr/>
          <p:nvPr/>
        </p:nvSpPr>
        <p:spPr>
          <a:xfrm>
            <a:off x="495658" y="3840332"/>
            <a:ext cx="4129608" cy="665825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s-E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Competidores potenciales farmacias</a:t>
            </a:r>
            <a:endParaRPr lang="es-EC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C" sz="1600" dirty="0">
              <a:solidFill>
                <a:srgbClr val="000000"/>
              </a:solidFill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F541C831-C996-444D-9B4E-32D65F10CE5E}"/>
              </a:ext>
            </a:extLst>
          </p:cNvPr>
          <p:cNvSpPr/>
          <p:nvPr/>
        </p:nvSpPr>
        <p:spPr>
          <a:xfrm>
            <a:off x="495658" y="4933765"/>
            <a:ext cx="2442851" cy="665825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s-E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Productos sustitutos</a:t>
            </a:r>
            <a:endParaRPr lang="es-EC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C" sz="1600" dirty="0">
              <a:solidFill>
                <a:srgbClr val="000000"/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66477E6-DE25-44D4-8A6E-92707DA50FDD}"/>
              </a:ext>
            </a:extLst>
          </p:cNvPr>
          <p:cNvSpPr txBox="1"/>
          <p:nvPr/>
        </p:nvSpPr>
        <p:spPr>
          <a:xfrm>
            <a:off x="5078769" y="1598261"/>
            <a:ext cx="60945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Actualmente los puntos de venta manejan 43 convenios anuales a nivel nacional con un total de 1530 clientes</a:t>
            </a:r>
            <a:endParaRPr lang="es-EC" sz="1400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D69EBA3-41FA-468B-B46A-455A19AE946F}"/>
              </a:ext>
            </a:extLst>
          </p:cNvPr>
          <p:cNvSpPr txBox="1"/>
          <p:nvPr/>
        </p:nvSpPr>
        <p:spPr>
          <a:xfrm>
            <a:off x="5078769" y="2711306"/>
            <a:ext cx="609452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Rebate, Salidas especiales, Marketing, Inversión visual en los puntos de ventas, </a:t>
            </a:r>
            <a:r>
              <a:rPr lang="es-MX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Push</a:t>
            </a:r>
            <a:r>
              <a:rPr lang="es-MX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Money</a:t>
            </a:r>
          </a:p>
          <a:p>
            <a:endParaRPr lang="es-EC" sz="1400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1EBA9529-A12A-4D50-9BBD-C6DC08CE4997}"/>
              </a:ext>
            </a:extLst>
          </p:cNvPr>
          <p:cNvSpPr txBox="1"/>
          <p:nvPr/>
        </p:nvSpPr>
        <p:spPr>
          <a:xfrm>
            <a:off x="5078769" y="3857100"/>
            <a:ext cx="60945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Las cadenas provinciales se han convertido en cadenas regionales y hoy por hoy en cadenas nacionales caso ejemplo Farmacias Santa Martha - Farmacias 911 etc.</a:t>
            </a:r>
            <a:endParaRPr lang="es-EC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6AE46F81-9D9E-4733-AF4E-DD12C2D36A85}"/>
              </a:ext>
            </a:extLst>
          </p:cNvPr>
          <p:cNvSpPr txBox="1"/>
          <p:nvPr/>
        </p:nvSpPr>
        <p:spPr>
          <a:xfrm>
            <a:off x="5078769" y="4896519"/>
            <a:ext cx="609452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Medicamentos de marca</a:t>
            </a:r>
          </a:p>
          <a:p>
            <a:r>
              <a:rPr lang="es-EC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Medicamentos genéricos</a:t>
            </a:r>
          </a:p>
          <a:p>
            <a:r>
              <a:rPr lang="es-EC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Medicamentos naturales</a:t>
            </a:r>
          </a:p>
        </p:txBody>
      </p: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8A9D0A44-5A0F-487A-BF2D-ABF0673D9AE2}"/>
              </a:ext>
            </a:extLst>
          </p:cNvPr>
          <p:cNvCxnSpPr>
            <a:stCxn id="11" idx="3"/>
            <a:endCxn id="18" idx="1"/>
          </p:cNvCxnSpPr>
          <p:nvPr/>
        </p:nvCxnSpPr>
        <p:spPr>
          <a:xfrm flipV="1">
            <a:off x="4065973" y="1859871"/>
            <a:ext cx="101279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4FAD50B1-2F50-43CB-BCE5-2BEA08ACEFC6}"/>
              </a:ext>
            </a:extLst>
          </p:cNvPr>
          <p:cNvCxnSpPr>
            <a:cxnSpLocks/>
            <a:stCxn id="12" idx="3"/>
            <a:endCxn id="21" idx="1"/>
          </p:cNvCxnSpPr>
          <p:nvPr/>
        </p:nvCxnSpPr>
        <p:spPr>
          <a:xfrm>
            <a:off x="4625266" y="3079812"/>
            <a:ext cx="453503" cy="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B93F5E3B-6805-4BCE-AB5F-7A3900F367EF}"/>
              </a:ext>
            </a:extLst>
          </p:cNvPr>
          <p:cNvCxnSpPr>
            <a:cxnSpLocks/>
          </p:cNvCxnSpPr>
          <p:nvPr/>
        </p:nvCxnSpPr>
        <p:spPr>
          <a:xfrm flipV="1">
            <a:off x="4625266" y="4173244"/>
            <a:ext cx="45350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1C939A08-FD19-4605-BBD1-FA79C58ADB86}"/>
              </a:ext>
            </a:extLst>
          </p:cNvPr>
          <p:cNvCxnSpPr>
            <a:cxnSpLocks/>
            <a:stCxn id="16" idx="3"/>
            <a:endCxn id="27" idx="1"/>
          </p:cNvCxnSpPr>
          <p:nvPr/>
        </p:nvCxnSpPr>
        <p:spPr>
          <a:xfrm flipV="1">
            <a:off x="2938509" y="5265851"/>
            <a:ext cx="2140260" cy="8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49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0A63C74E-9830-49EB-97D5-49300F8706FC}"/>
              </a:ext>
            </a:extLst>
          </p:cNvPr>
          <p:cNvSpPr txBox="1"/>
          <p:nvPr/>
        </p:nvSpPr>
        <p:spPr>
          <a:xfrm>
            <a:off x="0" y="385115"/>
            <a:ext cx="8218502" cy="115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C" sz="1600" b="1" dirty="0">
                <a:solidFill>
                  <a:srgbClr val="000000"/>
                </a:solidFill>
                <a:latin typeface="+mj-lt"/>
              </a:rPr>
              <a:t>Estado de pérdidas y </a:t>
            </a:r>
            <a:r>
              <a:rPr lang="es-EC" b="1" dirty="0">
                <a:solidFill>
                  <a:srgbClr val="000000"/>
                </a:solidFill>
                <a:latin typeface="+mj-lt"/>
              </a:rPr>
              <a:t>ganancias</a:t>
            </a:r>
          </a:p>
          <a:p>
            <a:pPr indent="457200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C" sz="1600" b="1" dirty="0">
                <a:solidFill>
                  <a:srgbClr val="000000"/>
                </a:solidFill>
                <a:latin typeface="+mj-lt"/>
              </a:rPr>
              <a:t>Independiente Vs Farmareds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8F8E852-99A9-4103-9EAE-AE7A6DBD13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8294" y="1396864"/>
            <a:ext cx="7856220" cy="425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34EEE4D6-B5DC-4729-9505-A05A138AB86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22" y="1558031"/>
            <a:ext cx="5934451" cy="114299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B7C210F8-FA47-4CBA-B3A3-EE645A32DDA3}"/>
              </a:ext>
            </a:extLst>
          </p:cNvPr>
          <p:cNvSpPr txBox="1"/>
          <p:nvPr/>
        </p:nvSpPr>
        <p:spPr>
          <a:xfrm>
            <a:off x="108751" y="428339"/>
            <a:ext cx="6094520" cy="561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C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Indicador días inventario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D95C3A10-3AA2-4AF9-8D4A-EF5F3A64FBE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22" y="2983561"/>
            <a:ext cx="4604440" cy="1421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41B0C61B-35DC-4E18-BC2E-97129798A4B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252" y="5148158"/>
            <a:ext cx="5624202" cy="58681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78878905-0258-4703-9E62-26FC7401309F}"/>
              </a:ext>
            </a:extLst>
          </p:cNvPr>
          <p:cNvSpPr txBox="1"/>
          <p:nvPr/>
        </p:nvSpPr>
        <p:spPr>
          <a:xfrm>
            <a:off x="253013" y="4722391"/>
            <a:ext cx="6094520" cy="4576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C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Rotación devolución inventario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787E0FA-6266-49F1-B39F-8C9915AEB3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3053" y="1426066"/>
            <a:ext cx="4846320" cy="19812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D31ACDBE-B3D2-46DC-97F3-3D06269C27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7113" y="3354504"/>
            <a:ext cx="4846320" cy="19812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A2665D7-8A82-4D9F-884E-644E0DBBC7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5554" y="5170271"/>
            <a:ext cx="4846320" cy="19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16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0A63C74E-9830-49EB-97D5-49300F8706FC}"/>
              </a:ext>
            </a:extLst>
          </p:cNvPr>
          <p:cNvSpPr txBox="1"/>
          <p:nvPr/>
        </p:nvSpPr>
        <p:spPr>
          <a:xfrm>
            <a:off x="0" y="1450858"/>
            <a:ext cx="6094520" cy="509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C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Estado de pérdidas y ganancias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1897EA3-2880-45C9-82B5-6A6182550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659" y="203379"/>
            <a:ext cx="10972800" cy="1143000"/>
          </a:xfrm>
        </p:spPr>
        <p:txBody>
          <a:bodyPr/>
          <a:lstStyle/>
          <a:p>
            <a:pPr algn="l"/>
            <a:r>
              <a:rPr lang="es-MX" sz="2000" dirty="0">
                <a:solidFill>
                  <a:schemeClr val="tx2">
                    <a:lumMod val="50000"/>
                  </a:schemeClr>
                </a:solidFill>
              </a:rPr>
              <a:t>Nivel de competitividad de la empresa SUMELAB, dueño de la marca Farmareds en el sector farmacéutico. </a:t>
            </a:r>
            <a:r>
              <a:rPr lang="es-EC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s-EC" sz="20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418D243-DB35-4A8A-ADEB-CA5C8C098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460" y="2403740"/>
            <a:ext cx="10866120" cy="258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1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249C26C3-C13B-4AEA-88ED-48AEE3713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84" y="248005"/>
            <a:ext cx="10972800" cy="1143000"/>
          </a:xfrm>
        </p:spPr>
        <p:txBody>
          <a:bodyPr/>
          <a:lstStyle/>
          <a:p>
            <a:pPr algn="l"/>
            <a:r>
              <a:rPr lang="es-MX" sz="2000" dirty="0">
                <a:solidFill>
                  <a:schemeClr val="tx2">
                    <a:lumMod val="50000"/>
                  </a:schemeClr>
                </a:solidFill>
              </a:rPr>
              <a:t>4. Contrastar los indicadores financieros entre las farmacias independientes y con las de la franquicia, para determinar la incidencia económica.</a:t>
            </a:r>
            <a:endParaRPr lang="es-EC" sz="20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4698C9F-88A6-4899-BC11-773A88FB4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597" y="1391005"/>
            <a:ext cx="6034411" cy="226040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D9991B37-9D4A-4171-992B-39CECC30C8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597" y="4068303"/>
            <a:ext cx="6896100" cy="166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05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B6875BE-EB82-4CCF-9B7F-DF96FE793D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065" y="931562"/>
            <a:ext cx="6082586" cy="1962558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6AA9A38-5401-4C91-959A-D658B0163C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065" y="3180627"/>
            <a:ext cx="6194209" cy="166319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993359C4-553F-46D8-8167-809B34F805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065" y="5130331"/>
            <a:ext cx="6896100" cy="929640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492D677D-D9BB-44E8-8353-613DD65EF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84" y="150350"/>
            <a:ext cx="10972800" cy="1143000"/>
          </a:xfrm>
        </p:spPr>
        <p:txBody>
          <a:bodyPr/>
          <a:lstStyle/>
          <a:p>
            <a:pPr algn="l"/>
            <a:r>
              <a:rPr lang="es-MX" sz="2000" dirty="0">
                <a:solidFill>
                  <a:schemeClr val="tx2">
                    <a:lumMod val="50000"/>
                  </a:schemeClr>
                </a:solidFill>
              </a:rPr>
              <a:t>Contrastar los indicadores financieros entre las farmacias independientes y con las de la franquicia, para determinar la incidencia económica.</a:t>
            </a:r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252882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D72DF-EEE1-4350-98AC-80F11EE51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1B3B7F0-7706-428C-8930-1DA293A1D960}"/>
              </a:ext>
            </a:extLst>
          </p:cNvPr>
          <p:cNvSpPr txBox="1"/>
          <p:nvPr/>
        </p:nvSpPr>
        <p:spPr>
          <a:xfrm>
            <a:off x="887765" y="1804925"/>
            <a:ext cx="1069463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MX" dirty="0">
                <a:solidFill>
                  <a:srgbClr val="000000"/>
                </a:solidFill>
              </a:rPr>
              <a:t>Mientras que el proveedor único de la franquicia realice las mejores negociaciones con sus proveedores, el franquiciado puede seguir abriendo nuevos puntos de venta bajo la marca Farmareds.</a:t>
            </a:r>
          </a:p>
          <a:p>
            <a:pPr marL="342900" indent="-342900">
              <a:buAutoNum type="arabicPeriod"/>
            </a:pPr>
            <a:endParaRPr lang="es-MX" dirty="0">
              <a:solidFill>
                <a:srgbClr val="000000"/>
              </a:solidFill>
            </a:endParaRPr>
          </a:p>
          <a:p>
            <a:pPr marL="342900" indent="-342900">
              <a:buAutoNum type="arabicPeriod" startAt="2"/>
            </a:pPr>
            <a:r>
              <a:rPr lang="es-MX" dirty="0">
                <a:solidFill>
                  <a:srgbClr val="000000"/>
                </a:solidFill>
              </a:rPr>
              <a:t>Elaborar un plan a corto plazo con los diferentes laboratorios nacionales, para incentivar la producción local y no depender de las importaciones actuales.</a:t>
            </a:r>
          </a:p>
          <a:p>
            <a:pPr marL="342900" indent="-342900">
              <a:buAutoNum type="arabicPeriod" startAt="2"/>
            </a:pPr>
            <a:endParaRPr lang="es-MX" dirty="0">
              <a:solidFill>
                <a:srgbClr val="000000"/>
              </a:solidFill>
            </a:endParaRPr>
          </a:p>
          <a:p>
            <a:pPr marL="342900" indent="-342900">
              <a:buAutoNum type="arabicPeriod" startAt="3"/>
            </a:pPr>
            <a:r>
              <a:rPr lang="es-MX" dirty="0">
                <a:solidFill>
                  <a:srgbClr val="000000"/>
                </a:solidFill>
              </a:rPr>
              <a:t>La pandemia a nivel mundial nos demostró que los problemas pueden convertirse en una oportunidad, para ello el franquiciado siempre debe estar informado de lo que pasa a nivel mundial para que su stock de inventario sea el ideal para esos momentos.</a:t>
            </a:r>
          </a:p>
          <a:p>
            <a:pPr marL="342900" indent="-342900">
              <a:buAutoNum type="arabicPeriod" startAt="3"/>
            </a:pPr>
            <a:endParaRPr lang="es-MX" dirty="0">
              <a:solidFill>
                <a:srgbClr val="000000"/>
              </a:solidFill>
            </a:endParaRPr>
          </a:p>
          <a:p>
            <a:pPr marL="342900" indent="-342900">
              <a:buAutoNum type="arabicPeriod" startAt="4"/>
            </a:pPr>
            <a:r>
              <a:rPr lang="es-MX" dirty="0">
                <a:solidFill>
                  <a:srgbClr val="000000"/>
                </a:solidFill>
              </a:rPr>
              <a:t>Las farmacias independientes deben permanecer dentro del modelo de franquicia Farmareds, en</a:t>
            </a:r>
          </a:p>
          <a:p>
            <a:r>
              <a:rPr lang="es-MX" dirty="0">
                <a:solidFill>
                  <a:srgbClr val="000000"/>
                </a:solidFill>
              </a:rPr>
              <a:t>      los indicadores analizados se observó el cambio y una mejora en la administración.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9A36B8F-2454-4FD2-A750-368404B263DD}"/>
              </a:ext>
            </a:extLst>
          </p:cNvPr>
          <p:cNvSpPr txBox="1"/>
          <p:nvPr/>
        </p:nvSpPr>
        <p:spPr>
          <a:xfrm>
            <a:off x="887765" y="553750"/>
            <a:ext cx="10235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RECOMENDACIONES</a:t>
            </a:r>
          </a:p>
        </p:txBody>
      </p:sp>
    </p:spTree>
    <p:extLst>
      <p:ext uri="{BB962C8B-B14F-4D97-AF65-F5344CB8AC3E}">
        <p14:creationId xmlns:p14="http://schemas.microsoft.com/office/powerpoint/2010/main" val="175793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17624E-74D8-4548-8357-BF8877521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775242"/>
            <a:ext cx="10972800" cy="642395"/>
          </a:xfrm>
        </p:spPr>
        <p:txBody>
          <a:bodyPr/>
          <a:lstStyle/>
          <a:p>
            <a:pPr algn="l"/>
            <a:r>
              <a:rPr lang="es-EC" sz="2400" dirty="0">
                <a:solidFill>
                  <a:srgbClr val="000000"/>
                </a:solidFill>
              </a:rPr>
              <a:t>CONCLUSIONES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EFE1CCA8-3784-40DF-BD08-8E36460FF2B8}"/>
              </a:ext>
            </a:extLst>
          </p:cNvPr>
          <p:cNvSpPr txBox="1">
            <a:spLocks/>
          </p:cNvSpPr>
          <p:nvPr/>
        </p:nvSpPr>
        <p:spPr>
          <a:xfrm>
            <a:off x="775792" y="1709194"/>
            <a:ext cx="109728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+mn-lt"/>
              </a:defRPr>
            </a:lvl9pPr>
          </a:lstStyle>
          <a:p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sector farmacéutico es uno de los sectores, que, pese a cualquier circunstancia, siempre está en crecimiento, como se evidencia en el estudio por la empresa Quintiles e IMS </a:t>
            </a:r>
            <a:r>
              <a:rPr lang="es-E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Health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en el cual desde el 2014 al 2019 a nivel internacional fue del 13% y para el presente año se proyecta el 4.7%. </a:t>
            </a:r>
            <a:endParaRPr lang="es-EC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EC" kern="0" dirty="0">
              <a:solidFill>
                <a:srgbClr val="000000"/>
              </a:solidFill>
              <a:highlight>
                <a:srgbClr val="FFFF00"/>
              </a:highlight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12B9705-4350-4ECA-9BF5-70925FED1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sector farmacéutico es uno de los sectores, que, pese a cualquier circunstancia, siempre está en crecimiento, como se evidencia en el estudio por la empresa Quintiles e IMS </a:t>
            </a:r>
            <a:r>
              <a:rPr lang="es-E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Health</a:t>
            </a:r>
            <a:r>
              <a:rPr lang="es-E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en el cual desde el 2014 al 2019 a nivel internacional fue del 13% y para el presente año se proyecta el 4.7%. </a:t>
            </a:r>
          </a:p>
          <a:p>
            <a:endParaRPr lang="es-ES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E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 principales beneficios que otorga la franquicia Farmareds al franquiciado es: el uso de marca, sistema informático personalizado CENTRAL ADMIN, políticas especiales para logística y bodegas virtuales con su proveedor Sumelab Cia Ltda, entre otras, lo que le permite al punto de venta generar los controles necesarios para una buena administración y ser competitivo en el sector.</a:t>
            </a:r>
            <a:endParaRPr lang="es-EC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EC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E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margen de contribución de las farmacias independientes en promedio era de 15.30%, sin embargo, presentaron una pérdida neta de 33K, por lo cual se estima que en el corto plazo deberían algunas de ellas cerrar sus operaciones. Al adherirse a la cadena Farmareds el margen de contribución se incrementa al 23% y su utilidad neta fue de 20K.   </a:t>
            </a:r>
            <a:endParaRPr lang="es-EC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5246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A55A9E3-90B3-4DCE-9E60-2F286D4375E8}"/>
              </a:ext>
            </a:extLst>
          </p:cNvPr>
          <p:cNvSpPr txBox="1"/>
          <p:nvPr/>
        </p:nvSpPr>
        <p:spPr>
          <a:xfrm>
            <a:off x="3296021" y="2584028"/>
            <a:ext cx="61819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8800" b="1" dirty="0">
                <a:latin typeface="Algerian" panose="04020705040A02060702" pitchFamily="82" charset="0"/>
              </a:rPr>
              <a:t>GRACIAS</a:t>
            </a:r>
            <a:endParaRPr lang="es-EC" sz="28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51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C" dirty="0">
                <a:solidFill>
                  <a:schemeClr val="tx2">
                    <a:lumMod val="75000"/>
                  </a:schemeClr>
                </a:solidFill>
              </a:rPr>
              <a:t>INTRODUCCIÓN</a:t>
            </a:r>
            <a:br>
              <a:rPr lang="es-EC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EC" sz="1200" dirty="0">
                <a:solidFill>
                  <a:schemeClr val="tx2">
                    <a:lumMod val="75000"/>
                  </a:schemeClr>
                </a:solidFill>
              </a:rPr>
              <a:t>				</a:t>
            </a:r>
            <a:r>
              <a:rPr lang="es-EC" sz="1600" dirty="0">
                <a:solidFill>
                  <a:schemeClr val="tx2">
                    <a:lumMod val="75000"/>
                  </a:schemeClr>
                </a:solidFill>
              </a:rPr>
              <a:t>La salud es un derecho humano para todos sin importar la edad  - OMS</a:t>
            </a:r>
            <a:endParaRPr lang="es-EC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6730605"/>
              </p:ext>
            </p:extLst>
          </p:nvPr>
        </p:nvGraphicFramePr>
        <p:xfrm>
          <a:off x="623888" y="1240972"/>
          <a:ext cx="10958513" cy="4624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558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38F9C712-F337-473F-A4EE-9E2996618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</p:spPr>
        <p:txBody>
          <a:bodyPr/>
          <a:lstStyle/>
          <a:p>
            <a:pPr algn="l"/>
            <a:r>
              <a:rPr lang="es-EC" dirty="0">
                <a:solidFill>
                  <a:schemeClr val="tx2">
                    <a:lumMod val="75000"/>
                  </a:schemeClr>
                </a:solidFill>
              </a:rPr>
              <a:t>PROBLEMÁTICA 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2EEF86D9-F5B5-4BAB-91AE-AB55E15D5F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3901181"/>
              </p:ext>
            </p:extLst>
          </p:nvPr>
        </p:nvGraphicFramePr>
        <p:xfrm>
          <a:off x="3958590" y="830580"/>
          <a:ext cx="4274820" cy="5196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57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C" dirty="0">
                <a:solidFill>
                  <a:schemeClr val="tx2">
                    <a:lumMod val="75000"/>
                  </a:schemeClr>
                </a:solidFill>
              </a:rPr>
              <a:t>OBJETIVOS</a:t>
            </a:r>
          </a:p>
        </p:txBody>
      </p:sp>
      <p:grpSp>
        <p:nvGrpSpPr>
          <p:cNvPr id="32" name="Grupo 31"/>
          <p:cNvGrpSpPr/>
          <p:nvPr/>
        </p:nvGrpSpPr>
        <p:grpSpPr>
          <a:xfrm>
            <a:off x="1079863" y="1210624"/>
            <a:ext cx="9990909" cy="4693603"/>
            <a:chOff x="1079863" y="1210624"/>
            <a:chExt cx="9990909" cy="4693603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" name="Rectángulo 8"/>
            <p:cNvSpPr/>
            <p:nvPr/>
          </p:nvSpPr>
          <p:spPr>
            <a:xfrm>
              <a:off x="1360716" y="1210624"/>
              <a:ext cx="9470570" cy="899023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sz="1800" b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Determinar la incidencia económica mediante el análisis financiero de los establecimientos farmacéuticos independientes al adherirse a la cadena Farmareds en el cantón Rumiñahui</a:t>
              </a:r>
              <a:endParaRPr lang="es-EC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1079863" y="2578894"/>
              <a:ext cx="3696788" cy="1541417"/>
            </a:xfrm>
            <a:prstGeom prst="rect">
              <a:avLst/>
            </a:prstGeom>
            <a:ln>
              <a:noFill/>
            </a:ln>
            <a:effectLst>
              <a:glow rad="139700">
                <a:schemeClr val="accent3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Analizar la evolución del mercado farmacéutico en el país en el período 2014–2018.</a:t>
              </a:r>
              <a:endParaRPr lang="es-EC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endParaRPr lang="es-EC" dirty="0">
                <a:solidFill>
                  <a:srgbClr val="000000"/>
                </a:solidFill>
              </a:endParaRPr>
            </a:p>
          </p:txBody>
        </p:sp>
        <p:sp>
          <p:nvSpPr>
            <p:cNvPr id="11" name="Rectángulo 10"/>
            <p:cNvSpPr/>
            <p:nvPr/>
          </p:nvSpPr>
          <p:spPr>
            <a:xfrm>
              <a:off x="7373984" y="4362810"/>
              <a:ext cx="3696788" cy="1541417"/>
            </a:xfrm>
            <a:prstGeom prst="rect">
              <a:avLst/>
            </a:prstGeom>
            <a:ln>
              <a:noFill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Contrastar los indicadores financieros entre las farmacias independientes y las asociadas a cadenas, para determinar la incidencia económica.</a:t>
              </a:r>
              <a:endParaRPr lang="es-EC" dirty="0">
                <a:solidFill>
                  <a:srgbClr val="000000"/>
                </a:solidFill>
              </a:endParaRPr>
            </a:p>
          </p:txBody>
        </p:sp>
        <p:sp>
          <p:nvSpPr>
            <p:cNvPr id="12" name="Rectángulo 11"/>
            <p:cNvSpPr/>
            <p:nvPr/>
          </p:nvSpPr>
          <p:spPr>
            <a:xfrm>
              <a:off x="1079863" y="4362809"/>
              <a:ext cx="3696788" cy="1541417"/>
            </a:xfrm>
            <a:prstGeom prst="rect">
              <a:avLst/>
            </a:prstGeom>
            <a:ln>
              <a:noFill/>
            </a:ln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Comparar los modelos de negocios de las farmacias independientes con el modelo de Farmareds.</a:t>
              </a:r>
              <a:endParaRPr lang="es-EC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ángulo 12"/>
            <p:cNvSpPr/>
            <p:nvPr/>
          </p:nvSpPr>
          <p:spPr>
            <a:xfrm>
              <a:off x="7373984" y="2578893"/>
              <a:ext cx="3696788" cy="1541417"/>
            </a:xfrm>
            <a:prstGeom prst="rect">
              <a:avLst/>
            </a:prstGeom>
            <a:ln>
              <a:noFill/>
            </a:ln>
            <a:effectLst>
              <a:glow rad="139700">
                <a:schemeClr val="accent5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Establecer el nivel de competitividad de la empresa SUMELAB, dueño de la marca Farmareds en el sector farmacéutico. </a:t>
              </a:r>
              <a:endParaRPr lang="es-EC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76FEC9CF-CABC-46EC-9686-D221FFC2043E}"/>
              </a:ext>
            </a:extLst>
          </p:cNvPr>
          <p:cNvCxnSpPr>
            <a:stCxn id="10" idx="3"/>
            <a:endCxn id="13" idx="1"/>
          </p:cNvCxnSpPr>
          <p:nvPr/>
        </p:nvCxnSpPr>
        <p:spPr>
          <a:xfrm flipV="1">
            <a:off x="4776651" y="3349602"/>
            <a:ext cx="259733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A2979E41-0DC3-43FF-A882-F2016D99BFD2}"/>
              </a:ext>
            </a:extLst>
          </p:cNvPr>
          <p:cNvCxnSpPr/>
          <p:nvPr/>
        </p:nvCxnSpPr>
        <p:spPr>
          <a:xfrm flipV="1">
            <a:off x="4776650" y="5133517"/>
            <a:ext cx="259733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5FD8437C-31CF-4279-B58E-EFA46EFA0C4E}"/>
              </a:ext>
            </a:extLst>
          </p:cNvPr>
          <p:cNvCxnSpPr>
            <a:endCxn id="9" idx="2"/>
          </p:cNvCxnSpPr>
          <p:nvPr/>
        </p:nvCxnSpPr>
        <p:spPr>
          <a:xfrm flipV="1">
            <a:off x="6075316" y="2109647"/>
            <a:ext cx="20685" cy="3023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67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C" dirty="0">
                <a:solidFill>
                  <a:schemeClr val="tx2">
                    <a:lumMod val="50000"/>
                  </a:schemeClr>
                </a:solidFill>
              </a:rPr>
              <a:t>MARCO METODOLÓGICO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0316455"/>
              </p:ext>
            </p:extLst>
          </p:nvPr>
        </p:nvGraphicFramePr>
        <p:xfrm>
          <a:off x="7182562" y="754602"/>
          <a:ext cx="4882181" cy="4699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F3B6842F-9094-46CA-9B80-247602E3B749}"/>
              </a:ext>
            </a:extLst>
          </p:cNvPr>
          <p:cNvGrpSpPr/>
          <p:nvPr/>
        </p:nvGrpSpPr>
        <p:grpSpPr>
          <a:xfrm>
            <a:off x="-86463" y="858327"/>
            <a:ext cx="6663924" cy="3526005"/>
            <a:chOff x="-26878" y="856218"/>
            <a:chExt cx="5892772" cy="2666115"/>
          </a:xfrm>
        </p:grpSpPr>
        <p:sp>
          <p:nvSpPr>
            <p:cNvPr id="8" name="Rectángulo redondeado 7"/>
            <p:cNvSpPr/>
            <p:nvPr/>
          </p:nvSpPr>
          <p:spPr>
            <a:xfrm>
              <a:off x="2814157" y="2394494"/>
              <a:ext cx="3051737" cy="1127839"/>
            </a:xfrm>
            <a:prstGeom prst="round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r>
                <a:rPr lang="es-EC" sz="2000" b="1" dirty="0">
                  <a:solidFill>
                    <a:schemeClr val="tx2"/>
                  </a:solidFill>
                </a:rPr>
                <a:t>Investigación</a:t>
              </a:r>
            </a:p>
          </p:txBody>
        </p:sp>
        <p:sp>
          <p:nvSpPr>
            <p:cNvPr id="3" name="Rectángulo redondeado 2"/>
            <p:cNvSpPr/>
            <p:nvPr/>
          </p:nvSpPr>
          <p:spPr>
            <a:xfrm>
              <a:off x="-26878" y="856218"/>
              <a:ext cx="3051737" cy="944038"/>
            </a:xfrm>
            <a:prstGeom prst="round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rtlCol="0" anchor="ctr"/>
            <a:lstStyle/>
            <a:p>
              <a:pPr algn="ctr"/>
              <a:r>
                <a:rPr lang="es-EC" sz="2000" b="1" dirty="0">
                  <a:solidFill>
                    <a:schemeClr val="tx2"/>
                  </a:solidFill>
                </a:rPr>
                <a:t>Enfoque de investigación</a:t>
              </a:r>
              <a:endParaRPr lang="es-ES" sz="20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7EFE3870-7DD9-4E0A-A929-AD2A2B567A53}"/>
              </a:ext>
            </a:extLst>
          </p:cNvPr>
          <p:cNvGrpSpPr/>
          <p:nvPr/>
        </p:nvGrpSpPr>
        <p:grpSpPr>
          <a:xfrm>
            <a:off x="408926" y="2356934"/>
            <a:ext cx="1983771" cy="407227"/>
            <a:chOff x="1158" y="196"/>
            <a:chExt cx="3579385" cy="594030"/>
          </a:xfrm>
          <a:solidFill>
            <a:schemeClr val="tx1">
              <a:lumMod val="60000"/>
              <a:lumOff val="40000"/>
            </a:schemeClr>
          </a:solidFill>
        </p:grpSpPr>
        <p:sp>
          <p:nvSpPr>
            <p:cNvPr id="11" name="Rectángulo: esquinas redondeadas 10">
              <a:extLst>
                <a:ext uri="{FF2B5EF4-FFF2-40B4-BE49-F238E27FC236}">
                  <a16:creationId xmlns:a16="http://schemas.microsoft.com/office/drawing/2014/main" id="{437685AC-7756-4F19-AEE2-3F2A93930861}"/>
                </a:ext>
              </a:extLst>
            </p:cNvPr>
            <p:cNvSpPr/>
            <p:nvPr/>
          </p:nvSpPr>
          <p:spPr>
            <a:xfrm>
              <a:off x="1158" y="196"/>
              <a:ext cx="3579385" cy="59403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ángulo: esquinas redondeadas 4">
              <a:extLst>
                <a:ext uri="{FF2B5EF4-FFF2-40B4-BE49-F238E27FC236}">
                  <a16:creationId xmlns:a16="http://schemas.microsoft.com/office/drawing/2014/main" id="{53CB1F3C-149C-46DD-982F-CEDD5C1E9C2D}"/>
                </a:ext>
              </a:extLst>
            </p:cNvPr>
            <p:cNvSpPr txBox="1"/>
            <p:nvPr/>
          </p:nvSpPr>
          <p:spPr>
            <a:xfrm>
              <a:off x="30156" y="29194"/>
              <a:ext cx="3521389" cy="53603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26670" rIns="53340" bIns="2667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C" sz="1200" b="1" dirty="0">
                  <a:solidFill>
                    <a:srgbClr val="000000"/>
                  </a:solidFill>
                  <a:latin typeface="Arial"/>
                </a:rPr>
                <a:t>Cuantitativa</a:t>
              </a:r>
              <a:endParaRPr lang="es-ES" sz="1200" b="1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7266757E-0E19-40EE-B673-8F9D47A58E05}"/>
              </a:ext>
            </a:extLst>
          </p:cNvPr>
          <p:cNvCxnSpPr>
            <a:cxnSpLocks/>
            <a:stCxn id="12" idx="0"/>
          </p:cNvCxnSpPr>
          <p:nvPr/>
        </p:nvCxnSpPr>
        <p:spPr>
          <a:xfrm flipV="1">
            <a:off x="1400811" y="1731146"/>
            <a:ext cx="0" cy="6456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974D3E60-EE8F-44C5-98E8-BE83E5B84783}"/>
              </a:ext>
            </a:extLst>
          </p:cNvPr>
          <p:cNvCxnSpPr>
            <a:cxnSpLocks/>
          </p:cNvCxnSpPr>
          <p:nvPr/>
        </p:nvCxnSpPr>
        <p:spPr>
          <a:xfrm flipH="1">
            <a:off x="6577460" y="1388198"/>
            <a:ext cx="1" cy="3175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FF2D489A-C698-4E9E-AE3E-E2D379E51E9D}"/>
              </a:ext>
            </a:extLst>
          </p:cNvPr>
          <p:cNvCxnSpPr/>
          <p:nvPr/>
        </p:nvCxnSpPr>
        <p:spPr>
          <a:xfrm>
            <a:off x="6577460" y="1388198"/>
            <a:ext cx="6051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60E17B69-30BD-4DA0-A1AD-240DCE030AFC}"/>
              </a:ext>
            </a:extLst>
          </p:cNvPr>
          <p:cNvCxnSpPr/>
          <p:nvPr/>
        </p:nvCxnSpPr>
        <p:spPr>
          <a:xfrm>
            <a:off x="6577461" y="2873653"/>
            <a:ext cx="6051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upo 26">
            <a:extLst>
              <a:ext uri="{FF2B5EF4-FFF2-40B4-BE49-F238E27FC236}">
                <a16:creationId xmlns:a16="http://schemas.microsoft.com/office/drawing/2014/main" id="{B6AAA94B-BF59-4ECB-A411-D3B55DAC536C}"/>
              </a:ext>
            </a:extLst>
          </p:cNvPr>
          <p:cNvGrpSpPr/>
          <p:nvPr/>
        </p:nvGrpSpPr>
        <p:grpSpPr>
          <a:xfrm>
            <a:off x="2021099" y="5042057"/>
            <a:ext cx="5476007" cy="855489"/>
            <a:chOff x="-898305" y="3269180"/>
            <a:chExt cx="5298141" cy="855489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3F3E3323-4A8F-43A7-8314-58C36D8C2167}"/>
                </a:ext>
              </a:extLst>
            </p:cNvPr>
            <p:cNvSpPr/>
            <p:nvPr/>
          </p:nvSpPr>
          <p:spPr>
            <a:xfrm>
              <a:off x="0" y="3644429"/>
              <a:ext cx="4399836" cy="48024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69333E39-2C12-4F10-A9F4-5CB2D591EC90}"/>
                </a:ext>
              </a:extLst>
            </p:cNvPr>
            <p:cNvSpPr txBox="1"/>
            <p:nvPr/>
          </p:nvSpPr>
          <p:spPr>
            <a:xfrm>
              <a:off x="-898305" y="3269180"/>
              <a:ext cx="4399836" cy="4802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9695" tIns="15240" rIns="85344" bIns="15240" numCol="1" spcCol="1270" anchor="t" anchorCtr="0">
              <a:noAutofit/>
            </a:bodyPr>
            <a:lstStyle/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FontTx/>
                <a:buChar char="•"/>
              </a:pPr>
              <a:r>
                <a:rPr lang="es-ES" sz="1200" b="1" dirty="0">
                  <a:solidFill>
                    <a:srgbClr val="2C3E50"/>
                  </a:solidFill>
                  <a:latin typeface="Arial"/>
                </a:rPr>
                <a:t>Deductivo: </a:t>
              </a:r>
              <a:r>
                <a:rPr lang="es-ES" sz="1400" b="1" u="sng" dirty="0">
                  <a:solidFill>
                    <a:srgbClr val="2C3E50"/>
                  </a:solidFill>
                  <a:latin typeface="Abadi" panose="020B0604020104020204" pitchFamily="34" charset="0"/>
                  <a:cs typeface="Aldhabi" panose="020B0604020202020204" pitchFamily="2" charset="-78"/>
                </a:rPr>
                <a:t>Con este método se pretende realizar el análisis de la problemática inicialmente con los objetivos planteados; para adquirir los resultados y poder emitir las conclusiones del caso.</a:t>
              </a:r>
              <a:endParaRPr lang="es-EC" sz="1400" b="1" u="sng" dirty="0">
                <a:solidFill>
                  <a:srgbClr val="2C3E50"/>
                </a:solidFill>
                <a:latin typeface="Abadi" panose="020B0604020104020204" pitchFamily="34" charset="0"/>
                <a:cs typeface="Aldhabi" panose="020B0604020202020204" pitchFamily="2" charset="-78"/>
              </a:endParaRP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endParaRPr lang="es-ES" sz="1200" b="1" dirty="0">
                <a:solidFill>
                  <a:srgbClr val="2C3E50"/>
                </a:solidFill>
                <a:latin typeface="Arial"/>
              </a:endParaRPr>
            </a:p>
          </p:txBody>
        </p:sp>
      </p:grp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BC4FF7E3-537B-4623-8224-7E9CB3381B83}"/>
              </a:ext>
            </a:extLst>
          </p:cNvPr>
          <p:cNvCxnSpPr/>
          <p:nvPr/>
        </p:nvCxnSpPr>
        <p:spPr>
          <a:xfrm>
            <a:off x="6577460" y="4563273"/>
            <a:ext cx="6051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redondeado 2">
            <a:extLst>
              <a:ext uri="{FF2B5EF4-FFF2-40B4-BE49-F238E27FC236}">
                <a16:creationId xmlns:a16="http://schemas.microsoft.com/office/drawing/2014/main" id="{A8E4BA98-7296-4491-930E-84A32A7678CB}"/>
              </a:ext>
            </a:extLst>
          </p:cNvPr>
          <p:cNvSpPr/>
          <p:nvPr/>
        </p:nvSpPr>
        <p:spPr>
          <a:xfrm>
            <a:off x="-86463" y="2611503"/>
            <a:ext cx="3451100" cy="1248514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b="1" dirty="0">
                <a:solidFill>
                  <a:schemeClr val="tx2"/>
                </a:solidFill>
              </a:rPr>
              <a:t>Balance General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b="1" dirty="0">
                <a:solidFill>
                  <a:schemeClr val="tx2"/>
                </a:solidFill>
              </a:rPr>
              <a:t>Estado de </a:t>
            </a:r>
            <a:r>
              <a:rPr lang="es-ES" sz="1200" b="1" dirty="0" err="1">
                <a:solidFill>
                  <a:schemeClr val="tx2"/>
                </a:solidFill>
              </a:rPr>
              <a:t>PyG</a:t>
            </a:r>
            <a:endParaRPr lang="es-ES" sz="1200" b="1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b="1" dirty="0">
                <a:solidFill>
                  <a:schemeClr val="tx2"/>
                </a:solidFill>
              </a:rPr>
              <a:t>Indicadores Financiero</a:t>
            </a:r>
          </a:p>
        </p:txBody>
      </p:sp>
      <p:grpSp>
        <p:nvGrpSpPr>
          <p:cNvPr id="30" name="Grupo 29">
            <a:extLst>
              <a:ext uri="{FF2B5EF4-FFF2-40B4-BE49-F238E27FC236}">
                <a16:creationId xmlns:a16="http://schemas.microsoft.com/office/drawing/2014/main" id="{141AB4B6-A76C-4B55-89C3-5E05BC9EFCF0}"/>
              </a:ext>
            </a:extLst>
          </p:cNvPr>
          <p:cNvGrpSpPr/>
          <p:nvPr/>
        </p:nvGrpSpPr>
        <p:grpSpPr>
          <a:xfrm>
            <a:off x="7266704" y="4974100"/>
            <a:ext cx="8615964" cy="851143"/>
            <a:chOff x="-3936274" y="3273526"/>
            <a:chExt cx="8336110" cy="851143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5DF846CA-1DBF-4E8D-9816-D17EC9EE2EF3}"/>
                </a:ext>
              </a:extLst>
            </p:cNvPr>
            <p:cNvSpPr/>
            <p:nvPr/>
          </p:nvSpPr>
          <p:spPr>
            <a:xfrm>
              <a:off x="0" y="3644429"/>
              <a:ext cx="4399836" cy="48024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CuadroTexto 32">
              <a:extLst>
                <a:ext uri="{FF2B5EF4-FFF2-40B4-BE49-F238E27FC236}">
                  <a16:creationId xmlns:a16="http://schemas.microsoft.com/office/drawing/2014/main" id="{F7ACF8FF-A94B-4A54-9FDA-5E48A640DC8C}"/>
                </a:ext>
              </a:extLst>
            </p:cNvPr>
            <p:cNvSpPr txBox="1"/>
            <p:nvPr/>
          </p:nvSpPr>
          <p:spPr>
            <a:xfrm>
              <a:off x="-3936274" y="3273526"/>
              <a:ext cx="4399836" cy="4802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9695" tIns="15240" rIns="85344" bIns="15240" numCol="1" spcCol="1270" anchor="t" anchorCtr="0">
              <a:noAutofit/>
            </a:bodyPr>
            <a:lstStyle/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FontTx/>
                <a:buChar char="•"/>
              </a:pPr>
              <a:r>
                <a:rPr lang="es-ES" sz="1200" b="1" dirty="0">
                  <a:solidFill>
                    <a:srgbClr val="2C3E50"/>
                  </a:solidFill>
                  <a:latin typeface="Arial"/>
                </a:rPr>
                <a:t>Inductivo : </a:t>
              </a:r>
              <a:r>
                <a:rPr lang="es-EC" sz="1400" b="1" u="sng" dirty="0">
                  <a:solidFill>
                    <a:srgbClr val="2C3E50"/>
                  </a:solidFill>
                  <a:latin typeface="Abadi" panose="020B0604020104020204" pitchFamily="34" charset="0"/>
                  <a:cs typeface="Aldhabi" panose="020B0604020202020204" pitchFamily="2" charset="-78"/>
                </a:rPr>
                <a:t>Este método surge de una problemática principal que poseen las farmacias independientes que no están siendo representadas por una marca o franquicia y las desventajas que poseen al competir en el mercado </a:t>
              </a:r>
              <a:r>
                <a:rPr lang="es-EC" sz="1400" b="1" u="sng" dirty="0" err="1">
                  <a:solidFill>
                    <a:srgbClr val="2C3E50"/>
                  </a:solidFill>
                  <a:latin typeface="Abadi" panose="020B0604020104020204" pitchFamily="34" charset="0"/>
                  <a:cs typeface="Aldhabi" panose="020B0604020202020204" pitchFamily="2" charset="-78"/>
                </a:rPr>
                <a:t>farmaceutico</a:t>
              </a:r>
              <a:endParaRPr lang="es-ES" sz="1400" b="1" u="sng" dirty="0">
                <a:solidFill>
                  <a:srgbClr val="2C3E50"/>
                </a:solidFill>
                <a:latin typeface="Abadi" panose="020B0604020104020204" pitchFamily="34" charset="0"/>
                <a:cs typeface="Aldhabi" panose="020B0604020202020204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3251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C" dirty="0">
                <a:solidFill>
                  <a:schemeClr val="tx2">
                    <a:lumMod val="50000"/>
                  </a:schemeClr>
                </a:solidFill>
              </a:rPr>
              <a:t>TEORÍAS DE SOPORTE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3958505" y="1301271"/>
            <a:ext cx="4395382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Poder de negociación de los clientes</a:t>
            </a:r>
            <a:endParaRPr lang="es-EC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Poder de negociación de los proveedores</a:t>
            </a:r>
            <a:endParaRPr lang="es-EC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Amenaza de nuevos competidores entrantes</a:t>
            </a:r>
            <a:endParaRPr lang="es-EC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Amenaza de nuevos productos sustitutivos</a:t>
            </a:r>
            <a:r>
              <a:rPr lang="es-EC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3958505" y="2690336"/>
            <a:ext cx="4457526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Teoría de la agencia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Incentivos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s-EC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Teoría de recursos y capacidades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empresa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Entorno Sectorial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s-EC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C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CD4C8A3-A9D4-4CAD-B815-10365B7A5F15}"/>
              </a:ext>
            </a:extLst>
          </p:cNvPr>
          <p:cNvSpPr txBox="1"/>
          <p:nvPr/>
        </p:nvSpPr>
        <p:spPr>
          <a:xfrm>
            <a:off x="82118" y="1577361"/>
            <a:ext cx="340680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Modelo de competitividad de Porter</a:t>
            </a:r>
            <a:endParaRPr lang="es-EC" sz="2400" b="1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77199EF2-717C-4316-8434-37C878834918}"/>
              </a:ext>
            </a:extLst>
          </p:cNvPr>
          <p:cNvSpPr txBox="1"/>
          <p:nvPr/>
        </p:nvSpPr>
        <p:spPr>
          <a:xfrm>
            <a:off x="82118" y="3475166"/>
            <a:ext cx="340680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Teoría de las franquicias</a:t>
            </a:r>
          </a:p>
          <a:p>
            <a:pPr algn="ctr"/>
            <a:endParaRPr lang="es-EC" sz="2400" b="1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5A412DD3-CFA2-4E1C-9DA5-D38C75D4FA4A}"/>
              </a:ext>
            </a:extLst>
          </p:cNvPr>
          <p:cNvSpPr txBox="1"/>
          <p:nvPr/>
        </p:nvSpPr>
        <p:spPr>
          <a:xfrm>
            <a:off x="82117" y="5403100"/>
            <a:ext cx="340680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b="1" dirty="0">
                <a:latin typeface="Times New Roman" panose="02020603050405020304" pitchFamily="18" charset="0"/>
                <a:ea typeface="Calibri" panose="020F0502020204030204" pitchFamily="34" charset="0"/>
              </a:rPr>
              <a:t>Indicadores financieros</a:t>
            </a:r>
            <a:endParaRPr lang="es-EC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es-EC" sz="2400" b="1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D75D5CC-8B5E-469E-95A1-1B2FF361D29C}"/>
              </a:ext>
            </a:extLst>
          </p:cNvPr>
          <p:cNvSpPr txBox="1"/>
          <p:nvPr/>
        </p:nvSpPr>
        <p:spPr>
          <a:xfrm>
            <a:off x="4020649" y="5187657"/>
            <a:ext cx="4395382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Liquidez  - Rentabilidad – Endeudamiento  - Razón corriente  - Prueba </a:t>
            </a:r>
            <a:r>
              <a:rPr lang="es-EC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es-EC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cida  - Rentabilidad Bruta EBITDA </a:t>
            </a:r>
          </a:p>
        </p:txBody>
      </p:sp>
    </p:spTree>
    <p:extLst>
      <p:ext uri="{BB962C8B-B14F-4D97-AF65-F5344CB8AC3E}">
        <p14:creationId xmlns:p14="http://schemas.microsoft.com/office/powerpoint/2010/main" val="2702459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55A4439-2243-4F2F-9693-11488E723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</p:spPr>
        <p:txBody>
          <a:bodyPr/>
          <a:lstStyle/>
          <a:p>
            <a:pPr algn="l"/>
            <a:r>
              <a:rPr lang="es-EC" dirty="0">
                <a:solidFill>
                  <a:schemeClr val="tx2">
                    <a:lumMod val="50000"/>
                  </a:schemeClr>
                </a:solidFill>
              </a:rPr>
              <a:t>MARCO REFERENCIAL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A2ECC27-5513-4BFE-A25E-86C7571B6136}"/>
              </a:ext>
            </a:extLst>
          </p:cNvPr>
          <p:cNvSpPr txBox="1"/>
          <p:nvPr/>
        </p:nvSpPr>
        <p:spPr>
          <a:xfrm>
            <a:off x="186431" y="1417638"/>
            <a:ext cx="1084555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“Simulación de una cadena de suministro en el área farmacéutica”</a:t>
            </a:r>
          </a:p>
          <a:p>
            <a:r>
              <a:rPr lang="es-EC" sz="16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hlinkClick r:id="rId2" tooltip="Frecuencias por intitución: Universidad de Los Ande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Universidad de Los Andes</a:t>
            </a:r>
            <a:r>
              <a:rPr lang="es-EC" sz="16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,</a:t>
            </a:r>
            <a:r>
              <a:rPr lang="es-EC" sz="1600" u="sng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(García, 2017)</a:t>
            </a:r>
          </a:p>
          <a:p>
            <a:endParaRPr lang="es-EC" sz="1600" u="sng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es-EC" sz="1600" u="sng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s-EC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es-EC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eñala la importancia en la integración de procesos de una cadena de suministros, que mejora los indicadores de productividad.</a:t>
            </a:r>
          </a:p>
          <a:p>
            <a:pPr algn="just"/>
            <a:r>
              <a:rPr lang="es-EC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Para ello crea bodegas virtuales con el proveedor para garantizar la cadena de suministros a los puntos de ventas con la ayuda de la tecnología y la investigación de mercado. </a:t>
            </a:r>
          </a:p>
          <a:p>
            <a:r>
              <a:rPr lang="es-EC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s-EC" sz="16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566F64F-3ACC-4FE7-A6FB-36112B196AFB}"/>
              </a:ext>
            </a:extLst>
          </p:cNvPr>
          <p:cNvSpPr txBox="1"/>
          <p:nvPr/>
        </p:nvSpPr>
        <p:spPr>
          <a:xfrm>
            <a:off x="1253232" y="3945632"/>
            <a:ext cx="1084555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“La frenética expansión de las cadenas de farmacias por Latinoamérica”.</a:t>
            </a:r>
            <a:endParaRPr lang="es-EC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s-EC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es-EC" sz="16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mfarma</a:t>
            </a:r>
            <a:r>
              <a:rPr lang="es-EC" sz="16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- </a:t>
            </a:r>
            <a:r>
              <a:rPr lang="es-EC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ENERO 2010 </a:t>
            </a:r>
          </a:p>
          <a:p>
            <a:endParaRPr lang="es-EC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s-EC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s-EC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Establece que a diferencia de las cadenas representadas por una marca apuestan por ofrecer medicamentos a bajos costos y variedad de productos, mientras que farmacias propias (independientes) apuestan por sobrevivir en el mercado</a:t>
            </a:r>
          </a:p>
        </p:txBody>
      </p:sp>
    </p:spTree>
    <p:extLst>
      <p:ext uri="{BB962C8B-B14F-4D97-AF65-F5344CB8AC3E}">
        <p14:creationId xmlns:p14="http://schemas.microsoft.com/office/powerpoint/2010/main" val="373345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58386"/>
            <a:ext cx="10972800" cy="1003833"/>
          </a:xfrm>
        </p:spPr>
        <p:txBody>
          <a:bodyPr/>
          <a:lstStyle/>
          <a:p>
            <a:pPr algn="l"/>
            <a:r>
              <a:rPr lang="es-EC" sz="2000" dirty="0">
                <a:solidFill>
                  <a:schemeClr val="tx2">
                    <a:lumMod val="50000"/>
                  </a:schemeClr>
                </a:solidFill>
              </a:rPr>
              <a:t>1. Evolución del mercado farmacéutico en el país periodo 2014 – 2018</a:t>
            </a:r>
            <a:br>
              <a:rPr lang="es-EC" sz="1200" b="1" kern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s-EC" sz="2000" dirty="0">
              <a:solidFill>
                <a:srgbClr val="000000"/>
              </a:solidFill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CFB16F7-BFAD-40CE-985A-5E9C3DE8AB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8474975"/>
              </p:ext>
            </p:extLst>
          </p:nvPr>
        </p:nvGraphicFramePr>
        <p:xfrm>
          <a:off x="0" y="903302"/>
          <a:ext cx="4980373" cy="2405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0D6F275-0781-443E-ACE5-5C9C541A74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7265516"/>
              </p:ext>
            </p:extLst>
          </p:nvPr>
        </p:nvGraphicFramePr>
        <p:xfrm>
          <a:off x="384699" y="3837373"/>
          <a:ext cx="4210974" cy="2405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4B183990-406A-464F-B3EC-4E340949B2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131944"/>
              </p:ext>
            </p:extLst>
          </p:nvPr>
        </p:nvGraphicFramePr>
        <p:xfrm>
          <a:off x="6303144" y="2157274"/>
          <a:ext cx="4598633" cy="2303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C1E3E7BE-E101-4FEC-8673-16D7BBA607A2}"/>
              </a:ext>
            </a:extLst>
          </p:cNvPr>
          <p:cNvSpPr txBox="1"/>
          <p:nvPr/>
        </p:nvSpPr>
        <p:spPr>
          <a:xfrm>
            <a:off x="982461" y="3601371"/>
            <a:ext cx="3613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dirty="0">
                <a:solidFill>
                  <a:srgbClr val="000000"/>
                </a:solidFill>
              </a:rPr>
              <a:t>Oferta de productos farmacéutico</a:t>
            </a:r>
          </a:p>
        </p:txBody>
      </p:sp>
    </p:spTree>
    <p:extLst>
      <p:ext uri="{BB962C8B-B14F-4D97-AF65-F5344CB8AC3E}">
        <p14:creationId xmlns:p14="http://schemas.microsoft.com/office/powerpoint/2010/main" val="324801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574" y="168107"/>
            <a:ext cx="9715130" cy="417820"/>
          </a:xfrm>
        </p:spPr>
        <p:txBody>
          <a:bodyPr/>
          <a:lstStyle/>
          <a:p>
            <a:pPr algn="l"/>
            <a:r>
              <a:rPr lang="es-MX" sz="2000" dirty="0">
                <a:solidFill>
                  <a:schemeClr val="tx2">
                    <a:lumMod val="50000"/>
                  </a:schemeClr>
                </a:solidFill>
              </a:rPr>
              <a:t>2. Comparación del modelo de negocio farmacias independiente Vs Farmareds</a:t>
            </a:r>
            <a:endParaRPr lang="es-EC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27DE3C1E-4844-4F43-81E3-64D7CAB461CE}"/>
              </a:ext>
            </a:extLst>
          </p:cNvPr>
          <p:cNvSpPr/>
          <p:nvPr/>
        </p:nvSpPr>
        <p:spPr>
          <a:xfrm>
            <a:off x="523782" y="1545452"/>
            <a:ext cx="2689934" cy="665825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>
                <a:solidFill>
                  <a:srgbClr val="000000"/>
                </a:solidFill>
              </a:rPr>
              <a:t>Uso de marca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AB6F2217-23AE-4028-B2F0-20BC9F22CF77}"/>
              </a:ext>
            </a:extLst>
          </p:cNvPr>
          <p:cNvSpPr/>
          <p:nvPr/>
        </p:nvSpPr>
        <p:spPr>
          <a:xfrm>
            <a:off x="523782" y="3429000"/>
            <a:ext cx="2689934" cy="665825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s-E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Modelo de gestión sistema informático</a:t>
            </a:r>
            <a:endParaRPr lang="es-EC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C" dirty="0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E35710D8-7AA0-42F5-9EE3-9934ED760666}"/>
              </a:ext>
            </a:extLst>
          </p:cNvPr>
          <p:cNvSpPr txBox="1"/>
          <p:nvPr/>
        </p:nvSpPr>
        <p:spPr>
          <a:xfrm>
            <a:off x="3946865" y="1542792"/>
            <a:ext cx="772135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Dentro del contrato de franquicia se detalla que todo franquiciado que ingresa al modelo debe aportar por el uso de marca un valor de $1,500 por RUC</a:t>
            </a:r>
            <a:endParaRPr lang="es-EC" sz="160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0E7D8EC-A209-4CB1-87BB-7A143A518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0735" y="3090168"/>
            <a:ext cx="4061460" cy="222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41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espe">
  <a:themeElements>
    <a:clrScheme name="Personalizado 5">
      <a:dk1>
        <a:srgbClr val="95A5A6"/>
      </a:dk1>
      <a:lt1>
        <a:sysClr val="window" lastClr="FFFFFF"/>
      </a:lt1>
      <a:dk2>
        <a:srgbClr val="2C3E50"/>
      </a:dk2>
      <a:lt2>
        <a:srgbClr val="F2F2F2"/>
      </a:lt2>
      <a:accent1>
        <a:srgbClr val="2980B9"/>
      </a:accent1>
      <a:accent2>
        <a:srgbClr val="16A085"/>
      </a:accent2>
      <a:accent3>
        <a:srgbClr val="9BBB59"/>
      </a:accent3>
      <a:accent4>
        <a:srgbClr val="F39C12"/>
      </a:accent4>
      <a:accent5>
        <a:srgbClr val="C0392B"/>
      </a:accent5>
      <a:accent6>
        <a:srgbClr val="4B2C50"/>
      </a:accent6>
      <a:hlink>
        <a:srgbClr val="16A085"/>
      </a:hlink>
      <a:folHlink>
        <a:srgbClr val="107863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aespe" id="{D4369196-8133-4ACB-BC5F-998B1358DAA2}" vid="{A29966FF-ABCD-426E-86D4-3ADB1A3D88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Temaespe</Template>
  <TotalTime>14647</TotalTime>
  <Words>1389</Words>
  <Application>Microsoft Office PowerPoint</Application>
  <PresentationFormat>Panorámica</PresentationFormat>
  <Paragraphs>132</Paragraphs>
  <Slides>19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7" baseType="lpstr">
      <vt:lpstr>Abadi</vt:lpstr>
      <vt:lpstr>Aldhabi</vt:lpstr>
      <vt:lpstr>Algerian</vt:lpstr>
      <vt:lpstr>Arial</vt:lpstr>
      <vt:lpstr>Calibri Light</vt:lpstr>
      <vt:lpstr>Times New Roman</vt:lpstr>
      <vt:lpstr>Temaespe</vt:lpstr>
      <vt:lpstr>CorelDRAW</vt:lpstr>
      <vt:lpstr>Presentación de PowerPoint</vt:lpstr>
      <vt:lpstr>INTRODUCCIÓN     La salud es un derecho humano para todos sin importar la edad  - OMS</vt:lpstr>
      <vt:lpstr>PROBLEMÁTICA </vt:lpstr>
      <vt:lpstr>OBJETIVOS</vt:lpstr>
      <vt:lpstr>MARCO METODOLÓGICO</vt:lpstr>
      <vt:lpstr>TEORÍAS DE SOPORTE</vt:lpstr>
      <vt:lpstr>MARCO REFERENCIAL</vt:lpstr>
      <vt:lpstr>1. Evolución del mercado farmacéutico en el país periodo 2014 – 2018 </vt:lpstr>
      <vt:lpstr>2. Comparación del modelo de negocio farmacias independiente Vs Farmareds</vt:lpstr>
      <vt:lpstr>Presentación de PowerPoint</vt:lpstr>
      <vt:lpstr>3. Nivel de competitividad de la empresa SUMELAB, dueño de la marca Farmareds en el sector farmacéutico.  </vt:lpstr>
      <vt:lpstr>Presentación de PowerPoint</vt:lpstr>
      <vt:lpstr>Presentación de PowerPoint</vt:lpstr>
      <vt:lpstr>Nivel de competitividad de la empresa SUMELAB, dueño de la marca Farmareds en el sector farmacéutico.  </vt:lpstr>
      <vt:lpstr>4. Contrastar los indicadores financieros entre las farmacias independientes y con las de la franquicia, para determinar la incidencia económica.</vt:lpstr>
      <vt:lpstr>Contrastar los indicadores financieros entre las farmacias independientes y con las de la franquicia, para determinar la incidencia económica.</vt:lpstr>
      <vt:lpstr>Presentación de PowerPoint</vt:lpstr>
      <vt:lpstr>CONCLUSIONES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</dc:title>
  <dc:creator>Denisse Cruz</dc:creator>
  <cp:lastModifiedBy>Sumelab Cia Ltda</cp:lastModifiedBy>
  <cp:revision>175</cp:revision>
  <dcterms:created xsi:type="dcterms:W3CDTF">2020-09-03T21:52:55Z</dcterms:created>
  <dcterms:modified xsi:type="dcterms:W3CDTF">2021-05-14T04:24:30Z</dcterms:modified>
</cp:coreProperties>
</file>