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58" r:id="rId5"/>
    <p:sldId id="280" r:id="rId6"/>
    <p:sldId id="259" r:id="rId7"/>
    <p:sldId id="281" r:id="rId8"/>
    <p:sldId id="282" r:id="rId9"/>
    <p:sldId id="285" r:id="rId10"/>
    <p:sldId id="284" r:id="rId11"/>
    <p:sldId id="269" r:id="rId12"/>
    <p:sldId id="283" r:id="rId13"/>
    <p:sldId id="286" r:id="rId14"/>
    <p:sldId id="287" r:id="rId15"/>
    <p:sldId id="288" r:id="rId16"/>
    <p:sldId id="271" r:id="rId17"/>
    <p:sldId id="289" r:id="rId18"/>
    <p:sldId id="292" r:id="rId19"/>
    <p:sldId id="291" r:id="rId20"/>
    <p:sldId id="272" r:id="rId21"/>
    <p:sldId id="290" r:id="rId22"/>
    <p:sldId id="265" r:id="rId2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67"/>
    <a:srgbClr val="81E5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pt-BR" sz="1800" b="1" i="0" u="none" strike="noStrike" baseline="0" dirty="0">
                <a:effectLst/>
              </a:rPr>
              <a:t>INFRAESTRUCTURA DE COM. E INFO.</a:t>
            </a:r>
            <a:endParaRPr lang="en-US" sz="1800" b="1" dirty="0"/>
          </a:p>
        </c:rich>
      </c:tx>
      <c:layout>
        <c:manualLayout>
          <c:xMode val="edge"/>
          <c:yMode val="edge"/>
          <c:x val="0.1573430251872768"/>
          <c:y val="2.5634630107281935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tx>
            <c:strRef>
              <c:f>Hoja1!$B$1</c:f>
              <c:strCache>
                <c:ptCount val="1"/>
                <c:pt idx="0">
                  <c:v>Ventas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A86-446D-BCA7-BE5CFE7ECB7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A86-446D-BCA7-BE5CFE7ECB7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Hoja1!$A$2:$A$3</c:f>
              <c:strCache>
                <c:ptCount val="2"/>
                <c:pt idx="0">
                  <c:v>OPERABLE</c:v>
                </c:pt>
                <c:pt idx="1">
                  <c:v>INOPERABLE</c:v>
                </c:pt>
              </c:strCache>
            </c:strRef>
          </c:cat>
          <c:val>
            <c:numRef>
              <c:f>Hoja1!$B$2:$B$3</c:f>
              <c:numCache>
                <c:formatCode>General</c:formatCode>
                <c:ptCount val="2"/>
                <c:pt idx="0">
                  <c:v>19.5</c:v>
                </c:pt>
                <c:pt idx="1">
                  <c:v>80.5</c:v>
                </c:pt>
              </c:numCache>
            </c:numRef>
          </c:val>
          <c:extLst>
            <c:ext xmlns:c16="http://schemas.microsoft.com/office/drawing/2014/chart" uri="{C3380CC4-5D6E-409C-BE32-E72D297353CC}">
              <c16:uniqueId val="{00000000-B9D9-4E80-A045-192E5CCCC16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EC" sz="1800" dirty="0"/>
              <a:t>EQUIPAMIENTO</a:t>
            </a:r>
            <a:r>
              <a:rPr lang="es-EC" dirty="0"/>
              <a:t> </a:t>
            </a:r>
            <a:r>
              <a:rPr lang="es-EC" sz="1800" b="1" i="0" u="none" strike="noStrike" kern="1200" baseline="0" dirty="0">
                <a:solidFill>
                  <a:prstClr val="black">
                    <a:lumMod val="75000"/>
                    <a:lumOff val="25000"/>
                  </a:prstClr>
                </a:solidFill>
                <a:latin typeface="+mn-lt"/>
                <a:ea typeface="+mn-ea"/>
                <a:cs typeface="+mn-cs"/>
              </a:rPr>
              <a:t>MAT. RADIO </a:t>
            </a:r>
            <a:endParaRPr lang="en-US" sz="1800" b="1" i="0" u="none" strike="noStrike" kern="1200" baseline="0" dirty="0">
              <a:solidFill>
                <a:prstClr val="black">
                  <a:lumMod val="75000"/>
                  <a:lumOff val="25000"/>
                </a:prstClr>
              </a:solidFill>
              <a:latin typeface="+mn-lt"/>
              <a:ea typeface="+mn-ea"/>
              <a:cs typeface="+mn-cs"/>
            </a:endParaRPr>
          </a:p>
        </c:rich>
      </c:tx>
      <c:layout>
        <c:manualLayout>
          <c:xMode val="edge"/>
          <c:yMode val="edge"/>
          <c:x val="0.18292839511348924"/>
          <c:y val="2.1972540091955945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tx>
            <c:strRef>
              <c:f>Hoja1!$B$1</c:f>
              <c:strCache>
                <c:ptCount val="1"/>
                <c:pt idx="0">
                  <c:v>Ventas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895-4C76-BA0C-CED2C156A70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895-4C76-BA0C-CED2C156A70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Hoja1!$A$2:$A$3</c:f>
              <c:strCache>
                <c:ptCount val="2"/>
                <c:pt idx="0">
                  <c:v>OPERABLE</c:v>
                </c:pt>
                <c:pt idx="1">
                  <c:v>INOPERABLE</c:v>
                </c:pt>
              </c:strCache>
            </c:strRef>
          </c:cat>
          <c:val>
            <c:numRef>
              <c:f>Hoja1!$B$2:$B$3</c:f>
              <c:numCache>
                <c:formatCode>General</c:formatCode>
                <c:ptCount val="2"/>
                <c:pt idx="0">
                  <c:v>13.02</c:v>
                </c:pt>
                <c:pt idx="1">
                  <c:v>86.98</c:v>
                </c:pt>
              </c:numCache>
            </c:numRef>
          </c:val>
          <c:extLst>
            <c:ext xmlns:c16="http://schemas.microsoft.com/office/drawing/2014/chart" uri="{C3380CC4-5D6E-409C-BE32-E72D297353CC}">
              <c16:uniqueId val="{00000000-5E47-46AC-9778-D34D26BF4DE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7DC7C5-375B-416C-8345-E59ED4887578}"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es-EC"/>
        </a:p>
      </dgm:t>
    </dgm:pt>
    <dgm:pt modelId="{77B25167-8AB2-4942-A869-D9E955886CB1}">
      <dgm:prSet phldrT="[Texto]" custT="1"/>
      <dgm:spPr/>
      <dgm:t>
        <a:bodyPr/>
        <a:lstStyle/>
        <a:p>
          <a:r>
            <a:rPr lang="es-EC" sz="2000" dirty="0">
              <a:solidFill>
                <a:srgbClr val="000000"/>
              </a:solidFill>
              <a:ea typeface="Calibri" panose="020F0502020204030204" pitchFamily="34" charset="0"/>
            </a:rPr>
            <a:t>Red Estratégica de Fuerzas Armadas (MODE) </a:t>
          </a:r>
          <a:endParaRPr lang="es-EC" sz="2000" dirty="0"/>
        </a:p>
      </dgm:t>
    </dgm:pt>
    <dgm:pt modelId="{F04DEAC8-5587-4522-B2E5-5A494775D0E0}" type="parTrans" cxnId="{CC105A9F-A957-44B9-B139-1C884502DA7A}">
      <dgm:prSet/>
      <dgm:spPr/>
      <dgm:t>
        <a:bodyPr/>
        <a:lstStyle/>
        <a:p>
          <a:endParaRPr lang="es-EC"/>
        </a:p>
      </dgm:t>
    </dgm:pt>
    <dgm:pt modelId="{16D478CC-368F-404A-8F82-C3830B89DC3F}" type="sibTrans" cxnId="{CC105A9F-A957-44B9-B139-1C884502DA7A}">
      <dgm:prSet/>
      <dgm:spPr/>
      <dgm:t>
        <a:bodyPr/>
        <a:lstStyle/>
        <a:p>
          <a:endParaRPr lang="es-EC"/>
        </a:p>
      </dgm:t>
    </dgm:pt>
    <dgm:pt modelId="{FFC9637E-1484-4E03-81AC-088CE5B7EDDF}">
      <dgm:prSet phldrT="[Texto]" custT="1"/>
      <dgm:spPr>
        <a:solidFill>
          <a:srgbClr val="00B0F0">
            <a:alpha val="50000"/>
          </a:srgbClr>
        </a:solidFill>
      </dgm:spPr>
      <dgm:t>
        <a:bodyPr/>
        <a:lstStyle/>
        <a:p>
          <a:r>
            <a:rPr lang="es-EC" sz="1500" dirty="0">
              <a:solidFill>
                <a:srgbClr val="000000"/>
              </a:solidFill>
              <a:ea typeface="Calibri" panose="020F0502020204030204" pitchFamily="34" charset="0"/>
            </a:rPr>
            <a:t>Cobertura a nivel nacional</a:t>
          </a:r>
          <a:endParaRPr lang="es-EC" sz="1500" dirty="0"/>
        </a:p>
      </dgm:t>
    </dgm:pt>
    <dgm:pt modelId="{743E8B65-5667-4CC4-8B5D-6006D7D3037C}" type="parTrans" cxnId="{C5FD8C7A-06B5-4590-A9E7-5D37A8908600}">
      <dgm:prSet/>
      <dgm:spPr/>
      <dgm:t>
        <a:bodyPr/>
        <a:lstStyle/>
        <a:p>
          <a:endParaRPr lang="es-EC"/>
        </a:p>
      </dgm:t>
    </dgm:pt>
    <dgm:pt modelId="{FFDA0BEC-7FB9-4172-BF62-ECC6D765630E}" type="sibTrans" cxnId="{C5FD8C7A-06B5-4590-A9E7-5D37A8908600}">
      <dgm:prSet/>
      <dgm:spPr/>
      <dgm:t>
        <a:bodyPr/>
        <a:lstStyle/>
        <a:p>
          <a:endParaRPr lang="es-EC"/>
        </a:p>
      </dgm:t>
    </dgm:pt>
    <dgm:pt modelId="{18D02DD5-CC62-4D3A-BE52-F74D521EAE3A}">
      <dgm:prSet phldrT="[Texto]" custT="1"/>
      <dgm:spPr>
        <a:solidFill>
          <a:srgbClr val="00B0F0">
            <a:alpha val="50000"/>
          </a:srgbClr>
        </a:solidFill>
      </dgm:spPr>
      <dgm:t>
        <a:bodyPr/>
        <a:lstStyle/>
        <a:p>
          <a:r>
            <a:rPr lang="es-EC" sz="1500" dirty="0"/>
            <a:t>(Microondas, </a:t>
          </a:r>
          <a:r>
            <a:rPr lang="es-EC" sz="1500" dirty="0" err="1"/>
            <a:t>Wimax</a:t>
          </a:r>
          <a:r>
            <a:rPr lang="es-EC" sz="1500" dirty="0"/>
            <a:t>)</a:t>
          </a:r>
        </a:p>
      </dgm:t>
    </dgm:pt>
    <dgm:pt modelId="{EE8D7FC3-90E9-4DB1-A78F-4C6B39E1C32F}" type="parTrans" cxnId="{1632A1CE-CEE4-4EF5-B8D4-F951B359338A}">
      <dgm:prSet/>
      <dgm:spPr/>
      <dgm:t>
        <a:bodyPr/>
        <a:lstStyle/>
        <a:p>
          <a:endParaRPr lang="es-EC"/>
        </a:p>
      </dgm:t>
    </dgm:pt>
    <dgm:pt modelId="{852BC1BA-DA3D-476E-9459-DB78A7CCB0F4}" type="sibTrans" cxnId="{1632A1CE-CEE4-4EF5-B8D4-F951B359338A}">
      <dgm:prSet/>
      <dgm:spPr/>
      <dgm:t>
        <a:bodyPr/>
        <a:lstStyle/>
        <a:p>
          <a:endParaRPr lang="es-EC"/>
        </a:p>
      </dgm:t>
    </dgm:pt>
    <dgm:pt modelId="{6A54D898-0723-4581-8611-D6B6AE3EF4A0}">
      <dgm:prSet phldrT="[Texto]" custT="1"/>
      <dgm:spPr>
        <a:solidFill>
          <a:schemeClr val="accent2">
            <a:lumMod val="60000"/>
            <a:lumOff val="40000"/>
            <a:alpha val="50000"/>
          </a:schemeClr>
        </a:solidFill>
      </dgm:spPr>
      <dgm:t>
        <a:bodyPr/>
        <a:lstStyle/>
        <a:p>
          <a:r>
            <a:rPr lang="es-EC" sz="1400" dirty="0"/>
            <a:t>Tiempo de vida útil</a:t>
          </a:r>
        </a:p>
        <a:p>
          <a:r>
            <a:rPr lang="es-EC" sz="1400" dirty="0"/>
            <a:t>Ancho de banda y calidad</a:t>
          </a:r>
        </a:p>
        <a:p>
          <a:r>
            <a:rPr lang="es-EC" sz="1400" dirty="0"/>
            <a:t>Intermitencia en el enlace </a:t>
          </a:r>
        </a:p>
        <a:p>
          <a:r>
            <a:rPr lang="es-EC" sz="1400" dirty="0"/>
            <a:t>Costo mantenimiento Equipos que ya no se fabrican</a:t>
          </a:r>
        </a:p>
      </dgm:t>
    </dgm:pt>
    <dgm:pt modelId="{327D87C9-9B3E-44F4-B01E-B4F9E969FF75}" type="parTrans" cxnId="{8BFD1E43-91D1-4EC4-AD69-D049F2601F07}">
      <dgm:prSet/>
      <dgm:spPr/>
      <dgm:t>
        <a:bodyPr/>
        <a:lstStyle/>
        <a:p>
          <a:endParaRPr lang="es-EC"/>
        </a:p>
      </dgm:t>
    </dgm:pt>
    <dgm:pt modelId="{10AD7BB3-24EF-4AE4-8FD2-09D7EA3E9346}" type="sibTrans" cxnId="{8BFD1E43-91D1-4EC4-AD69-D049F2601F07}">
      <dgm:prSet/>
      <dgm:spPr/>
      <dgm:t>
        <a:bodyPr/>
        <a:lstStyle/>
        <a:p>
          <a:endParaRPr lang="es-EC"/>
        </a:p>
      </dgm:t>
    </dgm:pt>
    <dgm:pt modelId="{5C2F1E89-4E79-4DCB-8A04-FA9DBE073505}">
      <dgm:prSet phldrT="[Texto]" custT="1"/>
      <dgm:spPr>
        <a:solidFill>
          <a:srgbClr val="00B0F0">
            <a:alpha val="50000"/>
          </a:srgbClr>
        </a:solidFill>
      </dgm:spPr>
      <dgm:t>
        <a:bodyPr/>
        <a:lstStyle/>
        <a:p>
          <a:r>
            <a:rPr lang="es-EC" sz="1400" dirty="0">
              <a:solidFill>
                <a:srgbClr val="000000"/>
              </a:solidFill>
              <a:ea typeface="Calibri" panose="020F0502020204030204" pitchFamily="34" charset="0"/>
            </a:rPr>
            <a:t>Aplicativos informáticos (SIFTE)</a:t>
          </a:r>
        </a:p>
        <a:p>
          <a:r>
            <a:rPr lang="es-EC" sz="1400" dirty="0">
              <a:solidFill>
                <a:srgbClr val="000000"/>
              </a:solidFill>
              <a:ea typeface="Calibri" panose="020F0502020204030204" pitchFamily="34" charset="0"/>
            </a:rPr>
            <a:t>servicios de telefonía, </a:t>
          </a:r>
        </a:p>
        <a:p>
          <a:r>
            <a:rPr lang="es-EC" sz="1400" dirty="0">
              <a:solidFill>
                <a:srgbClr val="000000"/>
              </a:solidFill>
              <a:ea typeface="Calibri" panose="020F0502020204030204" pitchFamily="34" charset="0"/>
            </a:rPr>
            <a:t>video conferencia.</a:t>
          </a:r>
          <a:endParaRPr lang="es-EC" sz="1400" dirty="0"/>
        </a:p>
      </dgm:t>
    </dgm:pt>
    <dgm:pt modelId="{A2D8FC35-7E7F-4D5F-8764-82B842EFCB81}" type="parTrans" cxnId="{937EC5D3-6CB7-44A9-A824-35B6E62E21EE}">
      <dgm:prSet/>
      <dgm:spPr/>
      <dgm:t>
        <a:bodyPr/>
        <a:lstStyle/>
        <a:p>
          <a:endParaRPr lang="es-EC"/>
        </a:p>
      </dgm:t>
    </dgm:pt>
    <dgm:pt modelId="{F6C2736E-FB96-451B-B3B5-665F997109E4}" type="sibTrans" cxnId="{937EC5D3-6CB7-44A9-A824-35B6E62E21EE}">
      <dgm:prSet/>
      <dgm:spPr/>
      <dgm:t>
        <a:bodyPr/>
        <a:lstStyle/>
        <a:p>
          <a:endParaRPr lang="es-EC"/>
        </a:p>
      </dgm:t>
    </dgm:pt>
    <dgm:pt modelId="{9120A071-F0C1-4EAE-9DD4-C21C3C3BFBC3}" type="pres">
      <dgm:prSet presAssocID="{E77DC7C5-375B-416C-8345-E59ED4887578}" presName="composite" presStyleCnt="0">
        <dgm:presLayoutVars>
          <dgm:chMax val="1"/>
          <dgm:dir/>
          <dgm:resizeHandles val="exact"/>
        </dgm:presLayoutVars>
      </dgm:prSet>
      <dgm:spPr/>
    </dgm:pt>
    <dgm:pt modelId="{3DBE1E11-080B-49EB-A491-CA402CC5A868}" type="pres">
      <dgm:prSet presAssocID="{E77DC7C5-375B-416C-8345-E59ED4887578}" presName="radial" presStyleCnt="0">
        <dgm:presLayoutVars>
          <dgm:animLvl val="ctr"/>
        </dgm:presLayoutVars>
      </dgm:prSet>
      <dgm:spPr/>
    </dgm:pt>
    <dgm:pt modelId="{5721A750-5325-412D-95F4-D1EF896F4174}" type="pres">
      <dgm:prSet presAssocID="{77B25167-8AB2-4942-A869-D9E955886CB1}" presName="centerShape" presStyleLbl="vennNode1" presStyleIdx="0" presStyleCnt="5"/>
      <dgm:spPr/>
    </dgm:pt>
    <dgm:pt modelId="{1800E296-FAA8-4B15-B154-A2FE96E029DF}" type="pres">
      <dgm:prSet presAssocID="{FFC9637E-1484-4E03-81AC-088CE5B7EDDF}" presName="node" presStyleLbl="vennNode1" presStyleIdx="1" presStyleCnt="5" custScaleX="125315" custScaleY="130002">
        <dgm:presLayoutVars>
          <dgm:bulletEnabled val="1"/>
        </dgm:presLayoutVars>
      </dgm:prSet>
      <dgm:spPr/>
    </dgm:pt>
    <dgm:pt modelId="{8CA8022A-2FB4-4C7E-91AC-9314A64CB27B}" type="pres">
      <dgm:prSet presAssocID="{18D02DD5-CC62-4D3A-BE52-F74D521EAE3A}" presName="node" presStyleLbl="vennNode1" presStyleIdx="2" presStyleCnt="5" custScaleX="133784" custScaleY="133335" custRadScaleRad="99908" custRadScaleInc="100888">
        <dgm:presLayoutVars>
          <dgm:bulletEnabled val="1"/>
        </dgm:presLayoutVars>
      </dgm:prSet>
      <dgm:spPr/>
    </dgm:pt>
    <dgm:pt modelId="{5EA45CA5-E1CE-4188-B5AC-E4FEF2BE83F5}" type="pres">
      <dgm:prSet presAssocID="{6A54D898-0723-4581-8611-D6B6AE3EF4A0}" presName="node" presStyleLbl="vennNode1" presStyleIdx="3" presStyleCnt="5" custScaleX="141726" custScaleY="203879" custRadScaleRad="101152" custRadScaleInc="-95611">
        <dgm:presLayoutVars>
          <dgm:bulletEnabled val="1"/>
        </dgm:presLayoutVars>
      </dgm:prSet>
      <dgm:spPr/>
    </dgm:pt>
    <dgm:pt modelId="{EF86E41E-9A0F-4050-90F8-70B8E1D74F64}" type="pres">
      <dgm:prSet presAssocID="{5C2F1E89-4E79-4DCB-8A04-FA9DBE073505}" presName="node" presStyleLbl="vennNode1" presStyleIdx="4" presStyleCnt="5" custScaleX="145359" custScaleY="187204" custRadScaleRad="101742">
        <dgm:presLayoutVars>
          <dgm:bulletEnabled val="1"/>
        </dgm:presLayoutVars>
      </dgm:prSet>
      <dgm:spPr/>
    </dgm:pt>
  </dgm:ptLst>
  <dgm:cxnLst>
    <dgm:cxn modelId="{9F40CB08-4B3E-41A1-82EB-6BBD1DF3DF14}" type="presOf" srcId="{18D02DD5-CC62-4D3A-BE52-F74D521EAE3A}" destId="{8CA8022A-2FB4-4C7E-91AC-9314A64CB27B}" srcOrd="0" destOrd="0" presId="urn:microsoft.com/office/officeart/2005/8/layout/radial3"/>
    <dgm:cxn modelId="{11E66117-5D56-4FDB-B49E-4EBDD40DC18F}" type="presOf" srcId="{77B25167-8AB2-4942-A869-D9E955886CB1}" destId="{5721A750-5325-412D-95F4-D1EF896F4174}" srcOrd="0" destOrd="0" presId="urn:microsoft.com/office/officeart/2005/8/layout/radial3"/>
    <dgm:cxn modelId="{B80D2537-DAC4-46F5-A055-8A8B2DDAADD4}" type="presOf" srcId="{E77DC7C5-375B-416C-8345-E59ED4887578}" destId="{9120A071-F0C1-4EAE-9DD4-C21C3C3BFBC3}" srcOrd="0" destOrd="0" presId="urn:microsoft.com/office/officeart/2005/8/layout/radial3"/>
    <dgm:cxn modelId="{8BFD1E43-91D1-4EC4-AD69-D049F2601F07}" srcId="{77B25167-8AB2-4942-A869-D9E955886CB1}" destId="{6A54D898-0723-4581-8611-D6B6AE3EF4A0}" srcOrd="2" destOrd="0" parTransId="{327D87C9-9B3E-44F4-B01E-B4F9E969FF75}" sibTransId="{10AD7BB3-24EF-4AE4-8FD2-09D7EA3E9346}"/>
    <dgm:cxn modelId="{C5FD8C7A-06B5-4590-A9E7-5D37A8908600}" srcId="{77B25167-8AB2-4942-A869-D9E955886CB1}" destId="{FFC9637E-1484-4E03-81AC-088CE5B7EDDF}" srcOrd="0" destOrd="0" parTransId="{743E8B65-5667-4CC4-8B5D-6006D7D3037C}" sibTransId="{FFDA0BEC-7FB9-4172-BF62-ECC6D765630E}"/>
    <dgm:cxn modelId="{CC105A9F-A957-44B9-B139-1C884502DA7A}" srcId="{E77DC7C5-375B-416C-8345-E59ED4887578}" destId="{77B25167-8AB2-4942-A869-D9E955886CB1}" srcOrd="0" destOrd="0" parTransId="{F04DEAC8-5587-4522-B2E5-5A494775D0E0}" sibTransId="{16D478CC-368F-404A-8F82-C3830B89DC3F}"/>
    <dgm:cxn modelId="{0D08BEAC-91C2-454A-A550-686F66AC3CB2}" type="presOf" srcId="{6A54D898-0723-4581-8611-D6B6AE3EF4A0}" destId="{5EA45CA5-E1CE-4188-B5AC-E4FEF2BE83F5}" srcOrd="0" destOrd="0" presId="urn:microsoft.com/office/officeart/2005/8/layout/radial3"/>
    <dgm:cxn modelId="{4D887DAD-4D1A-4D2C-9CE7-688DD56629C2}" type="presOf" srcId="{FFC9637E-1484-4E03-81AC-088CE5B7EDDF}" destId="{1800E296-FAA8-4B15-B154-A2FE96E029DF}" srcOrd="0" destOrd="0" presId="urn:microsoft.com/office/officeart/2005/8/layout/radial3"/>
    <dgm:cxn modelId="{7B5842BC-6779-4EFD-908B-9082D14FBC3B}" type="presOf" srcId="{5C2F1E89-4E79-4DCB-8A04-FA9DBE073505}" destId="{EF86E41E-9A0F-4050-90F8-70B8E1D74F64}" srcOrd="0" destOrd="0" presId="urn:microsoft.com/office/officeart/2005/8/layout/radial3"/>
    <dgm:cxn modelId="{1632A1CE-CEE4-4EF5-B8D4-F951B359338A}" srcId="{77B25167-8AB2-4942-A869-D9E955886CB1}" destId="{18D02DD5-CC62-4D3A-BE52-F74D521EAE3A}" srcOrd="1" destOrd="0" parTransId="{EE8D7FC3-90E9-4DB1-A78F-4C6B39E1C32F}" sibTransId="{852BC1BA-DA3D-476E-9459-DB78A7CCB0F4}"/>
    <dgm:cxn modelId="{937EC5D3-6CB7-44A9-A824-35B6E62E21EE}" srcId="{77B25167-8AB2-4942-A869-D9E955886CB1}" destId="{5C2F1E89-4E79-4DCB-8A04-FA9DBE073505}" srcOrd="3" destOrd="0" parTransId="{A2D8FC35-7E7F-4D5F-8764-82B842EFCB81}" sibTransId="{F6C2736E-FB96-451B-B3B5-665F997109E4}"/>
    <dgm:cxn modelId="{BCE20BFC-4E0F-4F4E-847C-7A66B0F7B144}" type="presParOf" srcId="{9120A071-F0C1-4EAE-9DD4-C21C3C3BFBC3}" destId="{3DBE1E11-080B-49EB-A491-CA402CC5A868}" srcOrd="0" destOrd="0" presId="urn:microsoft.com/office/officeart/2005/8/layout/radial3"/>
    <dgm:cxn modelId="{6887845F-6390-459A-A77E-EB9C53D2C841}" type="presParOf" srcId="{3DBE1E11-080B-49EB-A491-CA402CC5A868}" destId="{5721A750-5325-412D-95F4-D1EF896F4174}" srcOrd="0" destOrd="0" presId="urn:microsoft.com/office/officeart/2005/8/layout/radial3"/>
    <dgm:cxn modelId="{9CDBF92A-1316-49EB-A169-C5692DE00801}" type="presParOf" srcId="{3DBE1E11-080B-49EB-A491-CA402CC5A868}" destId="{1800E296-FAA8-4B15-B154-A2FE96E029DF}" srcOrd="1" destOrd="0" presId="urn:microsoft.com/office/officeart/2005/8/layout/radial3"/>
    <dgm:cxn modelId="{9032527B-D256-4C28-B434-671AE7C1321A}" type="presParOf" srcId="{3DBE1E11-080B-49EB-A491-CA402CC5A868}" destId="{8CA8022A-2FB4-4C7E-91AC-9314A64CB27B}" srcOrd="2" destOrd="0" presId="urn:microsoft.com/office/officeart/2005/8/layout/radial3"/>
    <dgm:cxn modelId="{36E12434-048D-4E3D-99AB-96F4AE5D502A}" type="presParOf" srcId="{3DBE1E11-080B-49EB-A491-CA402CC5A868}" destId="{5EA45CA5-E1CE-4188-B5AC-E4FEF2BE83F5}" srcOrd="3" destOrd="0" presId="urn:microsoft.com/office/officeart/2005/8/layout/radial3"/>
    <dgm:cxn modelId="{8E292C2E-3C47-42FD-AD8F-E489E9931652}" type="presParOf" srcId="{3DBE1E11-080B-49EB-A491-CA402CC5A868}" destId="{EF86E41E-9A0F-4050-90F8-70B8E1D74F64}"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7DC7C5-375B-416C-8345-E59ED4887578}"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es-EC"/>
        </a:p>
      </dgm:t>
    </dgm:pt>
    <dgm:pt modelId="{77B25167-8AB2-4942-A869-D9E955886CB1}">
      <dgm:prSet phldrT="[Texto]" custT="1"/>
      <dgm:spPr/>
      <dgm:t>
        <a:bodyPr/>
        <a:lstStyle/>
        <a:p>
          <a:r>
            <a:rPr lang="es-EC" sz="2000" dirty="0">
              <a:solidFill>
                <a:srgbClr val="000000"/>
              </a:solidFill>
              <a:ea typeface="Calibri" panose="020F0502020204030204" pitchFamily="34" charset="0"/>
            </a:rPr>
            <a:t>Red Estratégica de Fuerzas Armadas (MODE) </a:t>
          </a:r>
          <a:endParaRPr lang="es-EC" sz="2000" dirty="0"/>
        </a:p>
      </dgm:t>
    </dgm:pt>
    <dgm:pt modelId="{F04DEAC8-5587-4522-B2E5-5A494775D0E0}" type="parTrans" cxnId="{CC105A9F-A957-44B9-B139-1C884502DA7A}">
      <dgm:prSet/>
      <dgm:spPr/>
      <dgm:t>
        <a:bodyPr/>
        <a:lstStyle/>
        <a:p>
          <a:endParaRPr lang="es-EC"/>
        </a:p>
      </dgm:t>
    </dgm:pt>
    <dgm:pt modelId="{16D478CC-368F-404A-8F82-C3830B89DC3F}" type="sibTrans" cxnId="{CC105A9F-A957-44B9-B139-1C884502DA7A}">
      <dgm:prSet/>
      <dgm:spPr/>
      <dgm:t>
        <a:bodyPr/>
        <a:lstStyle/>
        <a:p>
          <a:endParaRPr lang="es-EC"/>
        </a:p>
      </dgm:t>
    </dgm:pt>
    <dgm:pt modelId="{FFC9637E-1484-4E03-81AC-088CE5B7EDDF}">
      <dgm:prSet phldrT="[Texto]" custT="1"/>
      <dgm:spPr>
        <a:solidFill>
          <a:srgbClr val="00B0F0">
            <a:alpha val="50000"/>
          </a:srgbClr>
        </a:solidFill>
      </dgm:spPr>
      <dgm:t>
        <a:bodyPr/>
        <a:lstStyle/>
        <a:p>
          <a:r>
            <a:rPr lang="es-EC" sz="1500" dirty="0">
              <a:solidFill>
                <a:srgbClr val="000000"/>
              </a:solidFill>
            </a:rPr>
            <a:t>SIFTE gestiona los </a:t>
          </a:r>
        </a:p>
        <a:p>
          <a:r>
            <a:rPr lang="es-EC" sz="1500" dirty="0">
              <a:solidFill>
                <a:srgbClr val="000000"/>
              </a:solidFill>
            </a:rPr>
            <a:t>recursos de la F.T, </a:t>
          </a:r>
        </a:p>
        <a:p>
          <a:r>
            <a:rPr lang="es-EC" sz="1500" dirty="0">
              <a:solidFill>
                <a:srgbClr val="000000"/>
              </a:solidFill>
            </a:rPr>
            <a:t>53 aplicaciones, entre las principales están:</a:t>
          </a:r>
        </a:p>
        <a:p>
          <a:pPr>
            <a:buFont typeface="Symbol" panose="05050102010706020507" pitchFamily="18" charset="2"/>
            <a:buChar char=""/>
          </a:pPr>
          <a:r>
            <a:rPr lang="es-EC" sz="1500" dirty="0">
              <a:solidFill>
                <a:srgbClr val="000000"/>
              </a:solidFill>
            </a:rPr>
            <a:t>SIPER</a:t>
          </a:r>
        </a:p>
        <a:p>
          <a:pPr>
            <a:buFont typeface="Symbol" panose="05050102010706020507" pitchFamily="18" charset="2"/>
            <a:buChar char=""/>
          </a:pPr>
          <a:r>
            <a:rPr lang="es-EC" sz="1500" dirty="0">
              <a:solidFill>
                <a:srgbClr val="000000"/>
              </a:solidFill>
            </a:rPr>
            <a:t>SISLOG</a:t>
          </a:r>
        </a:p>
        <a:p>
          <a:pPr>
            <a:buFont typeface="Symbol" panose="05050102010706020507" pitchFamily="18" charset="2"/>
            <a:buChar char=""/>
          </a:pPr>
          <a:r>
            <a:rPr lang="es-EC" sz="1500" dirty="0">
              <a:solidFill>
                <a:srgbClr val="000000"/>
              </a:solidFill>
            </a:rPr>
            <a:t>SIGOB</a:t>
          </a:r>
        </a:p>
        <a:p>
          <a:pPr>
            <a:buFont typeface="Symbol" panose="05050102010706020507" pitchFamily="18" charset="2"/>
            <a:buChar char=""/>
          </a:pPr>
          <a:r>
            <a:rPr lang="es-EC" sz="1500" dirty="0">
              <a:solidFill>
                <a:srgbClr val="000000"/>
              </a:solidFill>
            </a:rPr>
            <a:t>SIACAD</a:t>
          </a:r>
        </a:p>
        <a:p>
          <a:pPr>
            <a:buFont typeface="Symbol" panose="05050102010706020507" pitchFamily="18" charset="2"/>
            <a:buChar char=""/>
          </a:pPr>
          <a:r>
            <a:rPr lang="es-EC" sz="1500" dirty="0">
              <a:solidFill>
                <a:srgbClr val="000000"/>
              </a:solidFill>
            </a:rPr>
            <a:t>C3I2</a:t>
          </a:r>
        </a:p>
      </dgm:t>
    </dgm:pt>
    <dgm:pt modelId="{743E8B65-5667-4CC4-8B5D-6006D7D3037C}" type="parTrans" cxnId="{C5FD8C7A-06B5-4590-A9E7-5D37A8908600}">
      <dgm:prSet/>
      <dgm:spPr/>
      <dgm:t>
        <a:bodyPr/>
        <a:lstStyle/>
        <a:p>
          <a:endParaRPr lang="es-EC"/>
        </a:p>
      </dgm:t>
    </dgm:pt>
    <dgm:pt modelId="{FFDA0BEC-7FB9-4172-BF62-ECC6D765630E}" type="sibTrans" cxnId="{C5FD8C7A-06B5-4590-A9E7-5D37A8908600}">
      <dgm:prSet/>
      <dgm:spPr/>
      <dgm:t>
        <a:bodyPr/>
        <a:lstStyle/>
        <a:p>
          <a:endParaRPr lang="es-EC"/>
        </a:p>
      </dgm:t>
    </dgm:pt>
    <dgm:pt modelId="{18D02DD5-CC62-4D3A-BE52-F74D521EAE3A}">
      <dgm:prSet phldrT="[Texto]" custT="1"/>
      <dgm:spPr>
        <a:solidFill>
          <a:srgbClr val="00B0F0">
            <a:alpha val="50000"/>
          </a:srgbClr>
        </a:solidFill>
      </dgm:spPr>
      <dgm:t>
        <a:bodyPr/>
        <a:lstStyle/>
        <a:p>
          <a:r>
            <a:rPr lang="es-ES" sz="1500" dirty="0">
              <a:solidFill>
                <a:srgbClr val="000000"/>
              </a:solidFill>
            </a:rPr>
            <a:t>Seguridad perimetral y lógica para acceso a la red de datos</a:t>
          </a:r>
        </a:p>
        <a:p>
          <a:r>
            <a:rPr lang="es-EC" sz="1500" dirty="0">
              <a:solidFill>
                <a:srgbClr val="000000"/>
              </a:solidFill>
            </a:rPr>
            <a:t>43 equipos UTM seguridad e integridad, gestión, monitoreo de los enlaces de internet</a:t>
          </a:r>
        </a:p>
        <a:p>
          <a:r>
            <a:rPr lang="es-EC" sz="1500" dirty="0">
              <a:solidFill>
                <a:srgbClr val="000000"/>
              </a:solidFill>
            </a:rPr>
            <a:t>Seguridad lógica y acceso al SIFTE módulo de control de acceso desarrollado en JAVA (</a:t>
          </a:r>
          <a:r>
            <a:rPr lang="es-EC" sz="1500" dirty="0" err="1">
              <a:solidFill>
                <a:srgbClr val="000000"/>
              </a:solidFill>
            </a:rPr>
            <a:t>netbean</a:t>
          </a:r>
          <a:r>
            <a:rPr lang="es-EC" sz="1500" dirty="0">
              <a:solidFill>
                <a:srgbClr val="000000"/>
              </a:solidFill>
            </a:rPr>
            <a:t> 6.8)</a:t>
          </a:r>
          <a:endParaRPr lang="es-EC" sz="1500" dirty="0"/>
        </a:p>
      </dgm:t>
    </dgm:pt>
    <dgm:pt modelId="{EE8D7FC3-90E9-4DB1-A78F-4C6B39E1C32F}" type="parTrans" cxnId="{1632A1CE-CEE4-4EF5-B8D4-F951B359338A}">
      <dgm:prSet/>
      <dgm:spPr/>
      <dgm:t>
        <a:bodyPr/>
        <a:lstStyle/>
        <a:p>
          <a:endParaRPr lang="es-EC"/>
        </a:p>
      </dgm:t>
    </dgm:pt>
    <dgm:pt modelId="{852BC1BA-DA3D-476E-9459-DB78A7CCB0F4}" type="sibTrans" cxnId="{1632A1CE-CEE4-4EF5-B8D4-F951B359338A}">
      <dgm:prSet/>
      <dgm:spPr/>
      <dgm:t>
        <a:bodyPr/>
        <a:lstStyle/>
        <a:p>
          <a:endParaRPr lang="es-EC"/>
        </a:p>
      </dgm:t>
    </dgm:pt>
    <dgm:pt modelId="{9120A071-F0C1-4EAE-9DD4-C21C3C3BFBC3}" type="pres">
      <dgm:prSet presAssocID="{E77DC7C5-375B-416C-8345-E59ED4887578}" presName="composite" presStyleCnt="0">
        <dgm:presLayoutVars>
          <dgm:chMax val="1"/>
          <dgm:dir/>
          <dgm:resizeHandles val="exact"/>
        </dgm:presLayoutVars>
      </dgm:prSet>
      <dgm:spPr/>
    </dgm:pt>
    <dgm:pt modelId="{3DBE1E11-080B-49EB-A491-CA402CC5A868}" type="pres">
      <dgm:prSet presAssocID="{E77DC7C5-375B-416C-8345-E59ED4887578}" presName="radial" presStyleCnt="0">
        <dgm:presLayoutVars>
          <dgm:animLvl val="ctr"/>
        </dgm:presLayoutVars>
      </dgm:prSet>
      <dgm:spPr/>
    </dgm:pt>
    <dgm:pt modelId="{5721A750-5325-412D-95F4-D1EF896F4174}" type="pres">
      <dgm:prSet presAssocID="{77B25167-8AB2-4942-A869-D9E955886CB1}" presName="centerShape" presStyleLbl="vennNode1" presStyleIdx="0" presStyleCnt="3"/>
      <dgm:spPr/>
    </dgm:pt>
    <dgm:pt modelId="{1800E296-FAA8-4B15-B154-A2FE96E029DF}" type="pres">
      <dgm:prSet presAssocID="{FFC9637E-1484-4E03-81AC-088CE5B7EDDF}" presName="node" presStyleLbl="vennNode1" presStyleIdx="1" presStyleCnt="3" custScaleX="257361" custScaleY="196269" custRadScaleRad="155179" custRadScaleInc="-49197">
        <dgm:presLayoutVars>
          <dgm:bulletEnabled val="1"/>
        </dgm:presLayoutVars>
      </dgm:prSet>
      <dgm:spPr/>
    </dgm:pt>
    <dgm:pt modelId="{8CA8022A-2FB4-4C7E-91AC-9314A64CB27B}" type="pres">
      <dgm:prSet presAssocID="{18D02DD5-CC62-4D3A-BE52-F74D521EAE3A}" presName="node" presStyleLbl="vennNode1" presStyleIdx="2" presStyleCnt="3" custScaleX="255453" custScaleY="191564" custRadScaleRad="152682" custRadScaleInc="-50235">
        <dgm:presLayoutVars>
          <dgm:bulletEnabled val="1"/>
        </dgm:presLayoutVars>
      </dgm:prSet>
      <dgm:spPr/>
    </dgm:pt>
  </dgm:ptLst>
  <dgm:cxnLst>
    <dgm:cxn modelId="{9F40CB08-4B3E-41A1-82EB-6BBD1DF3DF14}" type="presOf" srcId="{18D02DD5-CC62-4D3A-BE52-F74D521EAE3A}" destId="{8CA8022A-2FB4-4C7E-91AC-9314A64CB27B}" srcOrd="0" destOrd="0" presId="urn:microsoft.com/office/officeart/2005/8/layout/radial3"/>
    <dgm:cxn modelId="{11E66117-5D56-4FDB-B49E-4EBDD40DC18F}" type="presOf" srcId="{77B25167-8AB2-4942-A869-D9E955886CB1}" destId="{5721A750-5325-412D-95F4-D1EF896F4174}" srcOrd="0" destOrd="0" presId="urn:microsoft.com/office/officeart/2005/8/layout/radial3"/>
    <dgm:cxn modelId="{B80D2537-DAC4-46F5-A055-8A8B2DDAADD4}" type="presOf" srcId="{E77DC7C5-375B-416C-8345-E59ED4887578}" destId="{9120A071-F0C1-4EAE-9DD4-C21C3C3BFBC3}" srcOrd="0" destOrd="0" presId="urn:microsoft.com/office/officeart/2005/8/layout/radial3"/>
    <dgm:cxn modelId="{C5FD8C7A-06B5-4590-A9E7-5D37A8908600}" srcId="{77B25167-8AB2-4942-A869-D9E955886CB1}" destId="{FFC9637E-1484-4E03-81AC-088CE5B7EDDF}" srcOrd="0" destOrd="0" parTransId="{743E8B65-5667-4CC4-8B5D-6006D7D3037C}" sibTransId="{FFDA0BEC-7FB9-4172-BF62-ECC6D765630E}"/>
    <dgm:cxn modelId="{CC105A9F-A957-44B9-B139-1C884502DA7A}" srcId="{E77DC7C5-375B-416C-8345-E59ED4887578}" destId="{77B25167-8AB2-4942-A869-D9E955886CB1}" srcOrd="0" destOrd="0" parTransId="{F04DEAC8-5587-4522-B2E5-5A494775D0E0}" sibTransId="{16D478CC-368F-404A-8F82-C3830B89DC3F}"/>
    <dgm:cxn modelId="{4D887DAD-4D1A-4D2C-9CE7-688DD56629C2}" type="presOf" srcId="{FFC9637E-1484-4E03-81AC-088CE5B7EDDF}" destId="{1800E296-FAA8-4B15-B154-A2FE96E029DF}" srcOrd="0" destOrd="0" presId="urn:microsoft.com/office/officeart/2005/8/layout/radial3"/>
    <dgm:cxn modelId="{1632A1CE-CEE4-4EF5-B8D4-F951B359338A}" srcId="{77B25167-8AB2-4942-A869-D9E955886CB1}" destId="{18D02DD5-CC62-4D3A-BE52-F74D521EAE3A}" srcOrd="1" destOrd="0" parTransId="{EE8D7FC3-90E9-4DB1-A78F-4C6B39E1C32F}" sibTransId="{852BC1BA-DA3D-476E-9459-DB78A7CCB0F4}"/>
    <dgm:cxn modelId="{BCE20BFC-4E0F-4F4E-847C-7A66B0F7B144}" type="presParOf" srcId="{9120A071-F0C1-4EAE-9DD4-C21C3C3BFBC3}" destId="{3DBE1E11-080B-49EB-A491-CA402CC5A868}" srcOrd="0" destOrd="0" presId="urn:microsoft.com/office/officeart/2005/8/layout/radial3"/>
    <dgm:cxn modelId="{6887845F-6390-459A-A77E-EB9C53D2C841}" type="presParOf" srcId="{3DBE1E11-080B-49EB-A491-CA402CC5A868}" destId="{5721A750-5325-412D-95F4-D1EF896F4174}" srcOrd="0" destOrd="0" presId="urn:microsoft.com/office/officeart/2005/8/layout/radial3"/>
    <dgm:cxn modelId="{9CDBF92A-1316-49EB-A169-C5692DE00801}" type="presParOf" srcId="{3DBE1E11-080B-49EB-A491-CA402CC5A868}" destId="{1800E296-FAA8-4B15-B154-A2FE96E029DF}" srcOrd="1" destOrd="0" presId="urn:microsoft.com/office/officeart/2005/8/layout/radial3"/>
    <dgm:cxn modelId="{9032527B-D256-4C28-B434-671AE7C1321A}" type="presParOf" srcId="{3DBE1E11-080B-49EB-A491-CA402CC5A868}" destId="{8CA8022A-2FB4-4C7E-91AC-9314A64CB27B}" srcOrd="2"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512354-3C88-42CF-965B-8E2E16B538E4}"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s-EC"/>
        </a:p>
      </dgm:t>
    </dgm:pt>
    <dgm:pt modelId="{A758B446-4F4D-42B3-A7AC-B98DA7017279}">
      <dgm:prSet phldrT="[Texto]"/>
      <dgm:spPr>
        <a:solidFill>
          <a:schemeClr val="accent4">
            <a:lumMod val="60000"/>
            <a:lumOff val="40000"/>
            <a:alpha val="50000"/>
          </a:schemeClr>
        </a:solidFill>
      </dgm:spPr>
      <dgm:t>
        <a:bodyPr/>
        <a:lstStyle/>
        <a:p>
          <a:r>
            <a:rPr lang="es-EC" dirty="0"/>
            <a:t>Sistema troncalizado</a:t>
          </a:r>
        </a:p>
      </dgm:t>
    </dgm:pt>
    <dgm:pt modelId="{C30DB99A-AD8B-435D-B0A8-8AC3529F2837}" type="parTrans" cxnId="{3385A613-52D4-4792-B8B5-A3F6A569AA39}">
      <dgm:prSet/>
      <dgm:spPr/>
      <dgm:t>
        <a:bodyPr/>
        <a:lstStyle/>
        <a:p>
          <a:endParaRPr lang="es-EC"/>
        </a:p>
      </dgm:t>
    </dgm:pt>
    <dgm:pt modelId="{F62E752B-2EEC-467A-B566-8F8C12A4C79E}" type="sibTrans" cxnId="{3385A613-52D4-4792-B8B5-A3F6A569AA39}">
      <dgm:prSet/>
      <dgm:spPr/>
      <dgm:t>
        <a:bodyPr/>
        <a:lstStyle/>
        <a:p>
          <a:endParaRPr lang="es-EC"/>
        </a:p>
      </dgm:t>
    </dgm:pt>
    <dgm:pt modelId="{0BBD7FB5-6403-48C3-A5CA-A3B0F5BDC867}">
      <dgm:prSet phldrT="[Texto]" custT="1"/>
      <dgm:spPr>
        <a:solidFill>
          <a:srgbClr val="00B0F0">
            <a:alpha val="50000"/>
          </a:srgbClr>
        </a:solidFill>
      </dgm:spPr>
      <dgm:t>
        <a:bodyPr/>
        <a:lstStyle/>
        <a:p>
          <a:r>
            <a:rPr lang="es-EC" sz="1600" i="1" dirty="0">
              <a:solidFill>
                <a:srgbClr val="000000"/>
              </a:solidFill>
              <a:ea typeface="Calibri" panose="020F0502020204030204" pitchFamily="34" charset="0"/>
            </a:rPr>
            <a:t>Cobertura </a:t>
          </a:r>
          <a:r>
            <a:rPr lang="es-EC" sz="1600" i="1" dirty="0">
              <a:solidFill>
                <a:srgbClr val="000000"/>
              </a:solidFill>
            </a:rPr>
            <a:t> 45%  a nivel nacional </a:t>
          </a:r>
          <a:endParaRPr lang="es-EC" sz="1600" dirty="0"/>
        </a:p>
      </dgm:t>
    </dgm:pt>
    <dgm:pt modelId="{72901715-2F6A-4917-8332-1386A2925F27}" type="parTrans" cxnId="{013F57A2-C4B8-47AF-AEBB-E20F61A1B155}">
      <dgm:prSet/>
      <dgm:spPr/>
      <dgm:t>
        <a:bodyPr/>
        <a:lstStyle/>
        <a:p>
          <a:endParaRPr lang="es-EC"/>
        </a:p>
      </dgm:t>
    </dgm:pt>
    <dgm:pt modelId="{0EDA3BDC-F4FD-4705-9EDC-798291B04CDC}" type="sibTrans" cxnId="{013F57A2-C4B8-47AF-AEBB-E20F61A1B155}">
      <dgm:prSet/>
      <dgm:spPr/>
      <dgm:t>
        <a:bodyPr/>
        <a:lstStyle/>
        <a:p>
          <a:endParaRPr lang="es-EC"/>
        </a:p>
      </dgm:t>
    </dgm:pt>
    <dgm:pt modelId="{7EE546B6-F06C-41F3-B0C9-292D481D07CC}">
      <dgm:prSet phldrT="[Texto]" custT="1"/>
      <dgm:spPr>
        <a:solidFill>
          <a:srgbClr val="00B0F0">
            <a:alpha val="50000"/>
          </a:srgbClr>
        </a:solidFill>
      </dgm:spPr>
      <dgm:t>
        <a:bodyPr/>
        <a:lstStyle/>
        <a:p>
          <a:r>
            <a:rPr lang="es-EC" sz="1600" dirty="0"/>
            <a:t>17 sitios de repetición.</a:t>
          </a:r>
        </a:p>
        <a:p>
          <a:r>
            <a:rPr lang="es-EC" sz="1600" dirty="0"/>
            <a:t>1447 suscriptores </a:t>
          </a:r>
        </a:p>
      </dgm:t>
    </dgm:pt>
    <dgm:pt modelId="{A5F8C06D-B060-42BB-AEA1-BD312AD22532}" type="parTrans" cxnId="{5ED3B5A6-8D89-4A71-8646-44D341CAE2D8}">
      <dgm:prSet/>
      <dgm:spPr/>
      <dgm:t>
        <a:bodyPr/>
        <a:lstStyle/>
        <a:p>
          <a:endParaRPr lang="es-EC"/>
        </a:p>
      </dgm:t>
    </dgm:pt>
    <dgm:pt modelId="{D80B0E2F-9659-412D-B4E1-2EB9513F7382}" type="sibTrans" cxnId="{5ED3B5A6-8D89-4A71-8646-44D341CAE2D8}">
      <dgm:prSet/>
      <dgm:spPr/>
      <dgm:t>
        <a:bodyPr/>
        <a:lstStyle/>
        <a:p>
          <a:endParaRPr lang="es-EC"/>
        </a:p>
      </dgm:t>
    </dgm:pt>
    <dgm:pt modelId="{36E43309-4902-415C-A81B-917040A5F70C}">
      <dgm:prSet phldrT="[Texto]"/>
      <dgm:spPr>
        <a:solidFill>
          <a:schemeClr val="accent2">
            <a:lumMod val="60000"/>
            <a:lumOff val="40000"/>
            <a:alpha val="50000"/>
          </a:schemeClr>
        </a:solidFill>
      </dgm:spPr>
      <dgm:t>
        <a:bodyPr/>
        <a:lstStyle/>
        <a:p>
          <a:r>
            <a:rPr lang="es-EC" dirty="0"/>
            <a:t>No asignación de Presupuesto mantenimiento Incremento de capacidad o ampliación de cobertura y/o modernización </a:t>
          </a:r>
        </a:p>
      </dgm:t>
    </dgm:pt>
    <dgm:pt modelId="{E0B9FA34-F4F1-4CC1-9EA7-145843560FD6}" type="parTrans" cxnId="{5CC5029C-F35F-43A8-9354-03D53B326E34}">
      <dgm:prSet/>
      <dgm:spPr/>
      <dgm:t>
        <a:bodyPr/>
        <a:lstStyle/>
        <a:p>
          <a:endParaRPr lang="es-EC"/>
        </a:p>
      </dgm:t>
    </dgm:pt>
    <dgm:pt modelId="{5E454D17-732D-4DD8-85D1-25D9293E830D}" type="sibTrans" cxnId="{5CC5029C-F35F-43A8-9354-03D53B326E34}">
      <dgm:prSet/>
      <dgm:spPr/>
      <dgm:t>
        <a:bodyPr/>
        <a:lstStyle/>
        <a:p>
          <a:endParaRPr lang="es-EC"/>
        </a:p>
      </dgm:t>
    </dgm:pt>
    <dgm:pt modelId="{EB66A889-4580-45AE-852F-F682D8C3B075}">
      <dgm:prSet custT="1"/>
      <dgm:spPr>
        <a:solidFill>
          <a:schemeClr val="accent2">
            <a:lumMod val="60000"/>
            <a:lumOff val="40000"/>
            <a:alpha val="50000"/>
          </a:schemeClr>
        </a:solidFill>
      </dgm:spPr>
      <dgm:t>
        <a:bodyPr/>
        <a:lstStyle/>
        <a:p>
          <a:r>
            <a:rPr lang="es-EC" sz="1400" dirty="0"/>
            <a:t>Situación crítica de operabilidad, componentes son obsoletos, la fábrica no los produce y no existe soporte técnico. </a:t>
          </a:r>
        </a:p>
      </dgm:t>
    </dgm:pt>
    <dgm:pt modelId="{A5DB418F-2248-426D-8038-C653B3B4EED3}" type="parTrans" cxnId="{B8170028-9BE0-4763-BCA3-8AA969D59088}">
      <dgm:prSet/>
      <dgm:spPr/>
      <dgm:t>
        <a:bodyPr/>
        <a:lstStyle/>
        <a:p>
          <a:endParaRPr lang="es-EC"/>
        </a:p>
      </dgm:t>
    </dgm:pt>
    <dgm:pt modelId="{DBFDEEED-3BA9-4DF7-A139-DDA75B4D8BEF}" type="sibTrans" cxnId="{B8170028-9BE0-4763-BCA3-8AA969D59088}">
      <dgm:prSet/>
      <dgm:spPr/>
      <dgm:t>
        <a:bodyPr/>
        <a:lstStyle/>
        <a:p>
          <a:endParaRPr lang="es-EC"/>
        </a:p>
      </dgm:t>
    </dgm:pt>
    <dgm:pt modelId="{2BFC4ECD-3724-493C-9E43-CA2FA2C6B2D4}" type="pres">
      <dgm:prSet presAssocID="{FE512354-3C88-42CF-965B-8E2E16B538E4}" presName="composite" presStyleCnt="0">
        <dgm:presLayoutVars>
          <dgm:chMax val="1"/>
          <dgm:dir/>
          <dgm:resizeHandles val="exact"/>
        </dgm:presLayoutVars>
      </dgm:prSet>
      <dgm:spPr/>
    </dgm:pt>
    <dgm:pt modelId="{8847F92B-402B-429F-9C7F-39A0C90069A1}" type="pres">
      <dgm:prSet presAssocID="{FE512354-3C88-42CF-965B-8E2E16B538E4}" presName="radial" presStyleCnt="0">
        <dgm:presLayoutVars>
          <dgm:animLvl val="ctr"/>
        </dgm:presLayoutVars>
      </dgm:prSet>
      <dgm:spPr/>
    </dgm:pt>
    <dgm:pt modelId="{ED5BD2E1-3879-43AC-9301-93BB42E4857C}" type="pres">
      <dgm:prSet presAssocID="{A758B446-4F4D-42B3-A7AC-B98DA7017279}" presName="centerShape" presStyleLbl="vennNode1" presStyleIdx="0" presStyleCnt="5" custScaleX="82131" custScaleY="83424"/>
      <dgm:spPr/>
    </dgm:pt>
    <dgm:pt modelId="{060BC366-19EC-41D5-8A25-A251D823667D}" type="pres">
      <dgm:prSet presAssocID="{0BBD7FB5-6403-48C3-A5CA-A3B0F5BDC867}" presName="node" presStyleLbl="vennNode1" presStyleIdx="1" presStyleCnt="5" custRadScaleRad="75203" custRadScaleInc="1210">
        <dgm:presLayoutVars>
          <dgm:bulletEnabled val="1"/>
        </dgm:presLayoutVars>
      </dgm:prSet>
      <dgm:spPr/>
    </dgm:pt>
    <dgm:pt modelId="{3F6631A9-010C-4E67-9F45-199AD9AC17F6}" type="pres">
      <dgm:prSet presAssocID="{7EE546B6-F06C-41F3-B0C9-292D481D07CC}" presName="node" presStyleLbl="vennNode1" presStyleIdx="2" presStyleCnt="5" custRadScaleRad="76664" custRadScaleInc="98183">
        <dgm:presLayoutVars>
          <dgm:bulletEnabled val="1"/>
        </dgm:presLayoutVars>
      </dgm:prSet>
      <dgm:spPr/>
    </dgm:pt>
    <dgm:pt modelId="{D097A0E3-1543-4875-AF50-464322A5B535}" type="pres">
      <dgm:prSet presAssocID="{36E43309-4902-415C-A81B-917040A5F70C}" presName="node" presStyleLbl="vennNode1" presStyleIdx="3" presStyleCnt="5" custScaleY="178982" custRadScaleRad="84161" custRadScaleInc="-102491">
        <dgm:presLayoutVars>
          <dgm:bulletEnabled val="1"/>
        </dgm:presLayoutVars>
      </dgm:prSet>
      <dgm:spPr/>
    </dgm:pt>
    <dgm:pt modelId="{82FC72C8-154D-46A0-8E2E-B6F7FF4AC4D3}" type="pres">
      <dgm:prSet presAssocID="{EB66A889-4580-45AE-852F-F682D8C3B075}" presName="node" presStyleLbl="vennNode1" presStyleIdx="4" presStyleCnt="5" custScaleY="190400" custRadScaleRad="82207" custRadScaleInc="574">
        <dgm:presLayoutVars>
          <dgm:bulletEnabled val="1"/>
        </dgm:presLayoutVars>
      </dgm:prSet>
      <dgm:spPr/>
    </dgm:pt>
  </dgm:ptLst>
  <dgm:cxnLst>
    <dgm:cxn modelId="{3385A613-52D4-4792-B8B5-A3F6A569AA39}" srcId="{FE512354-3C88-42CF-965B-8E2E16B538E4}" destId="{A758B446-4F4D-42B3-A7AC-B98DA7017279}" srcOrd="0" destOrd="0" parTransId="{C30DB99A-AD8B-435D-B0A8-8AC3529F2837}" sibTransId="{F62E752B-2EEC-467A-B566-8F8C12A4C79E}"/>
    <dgm:cxn modelId="{B8170028-9BE0-4763-BCA3-8AA969D59088}" srcId="{A758B446-4F4D-42B3-A7AC-B98DA7017279}" destId="{EB66A889-4580-45AE-852F-F682D8C3B075}" srcOrd="3" destOrd="0" parTransId="{A5DB418F-2248-426D-8038-C653B3B4EED3}" sibTransId="{DBFDEEED-3BA9-4DF7-A139-DDA75B4D8BEF}"/>
    <dgm:cxn modelId="{886F7A32-109C-4D24-86C4-52D8475A6FD4}" type="presOf" srcId="{EB66A889-4580-45AE-852F-F682D8C3B075}" destId="{82FC72C8-154D-46A0-8E2E-B6F7FF4AC4D3}" srcOrd="0" destOrd="0" presId="urn:microsoft.com/office/officeart/2005/8/layout/radial3"/>
    <dgm:cxn modelId="{02D2E663-C00A-4B2A-A4C1-5E743B9F8B76}" type="presOf" srcId="{36E43309-4902-415C-A81B-917040A5F70C}" destId="{D097A0E3-1543-4875-AF50-464322A5B535}" srcOrd="0" destOrd="0" presId="urn:microsoft.com/office/officeart/2005/8/layout/radial3"/>
    <dgm:cxn modelId="{9580CB44-0069-42B4-8F39-73ACD2C64393}" type="presOf" srcId="{FE512354-3C88-42CF-965B-8E2E16B538E4}" destId="{2BFC4ECD-3724-493C-9E43-CA2FA2C6B2D4}" srcOrd="0" destOrd="0" presId="urn:microsoft.com/office/officeart/2005/8/layout/radial3"/>
    <dgm:cxn modelId="{5CC5029C-F35F-43A8-9354-03D53B326E34}" srcId="{A758B446-4F4D-42B3-A7AC-B98DA7017279}" destId="{36E43309-4902-415C-A81B-917040A5F70C}" srcOrd="2" destOrd="0" parTransId="{E0B9FA34-F4F1-4CC1-9EA7-145843560FD6}" sibTransId="{5E454D17-732D-4DD8-85D1-25D9293E830D}"/>
    <dgm:cxn modelId="{013F57A2-C4B8-47AF-AEBB-E20F61A1B155}" srcId="{A758B446-4F4D-42B3-A7AC-B98DA7017279}" destId="{0BBD7FB5-6403-48C3-A5CA-A3B0F5BDC867}" srcOrd="0" destOrd="0" parTransId="{72901715-2F6A-4917-8332-1386A2925F27}" sibTransId="{0EDA3BDC-F4FD-4705-9EDC-798291B04CDC}"/>
    <dgm:cxn modelId="{5ED3B5A6-8D89-4A71-8646-44D341CAE2D8}" srcId="{A758B446-4F4D-42B3-A7AC-B98DA7017279}" destId="{7EE546B6-F06C-41F3-B0C9-292D481D07CC}" srcOrd="1" destOrd="0" parTransId="{A5F8C06D-B060-42BB-AEA1-BD312AD22532}" sibTransId="{D80B0E2F-9659-412D-B4E1-2EB9513F7382}"/>
    <dgm:cxn modelId="{BCCDFAAE-049E-4CCA-A74C-B242E6EB5E04}" type="presOf" srcId="{0BBD7FB5-6403-48C3-A5CA-A3B0F5BDC867}" destId="{060BC366-19EC-41D5-8A25-A251D823667D}" srcOrd="0" destOrd="0" presId="urn:microsoft.com/office/officeart/2005/8/layout/radial3"/>
    <dgm:cxn modelId="{F723DFDF-F865-4E02-BECA-6403ABD1BA4F}" type="presOf" srcId="{7EE546B6-F06C-41F3-B0C9-292D481D07CC}" destId="{3F6631A9-010C-4E67-9F45-199AD9AC17F6}" srcOrd="0" destOrd="0" presId="urn:microsoft.com/office/officeart/2005/8/layout/radial3"/>
    <dgm:cxn modelId="{4CE3E5E4-CBD2-40C3-BD8E-91888AD4327E}" type="presOf" srcId="{A758B446-4F4D-42B3-A7AC-B98DA7017279}" destId="{ED5BD2E1-3879-43AC-9301-93BB42E4857C}" srcOrd="0" destOrd="0" presId="urn:microsoft.com/office/officeart/2005/8/layout/radial3"/>
    <dgm:cxn modelId="{043666B4-6CAC-47FC-A8D4-342327377B85}" type="presParOf" srcId="{2BFC4ECD-3724-493C-9E43-CA2FA2C6B2D4}" destId="{8847F92B-402B-429F-9C7F-39A0C90069A1}" srcOrd="0" destOrd="0" presId="urn:microsoft.com/office/officeart/2005/8/layout/radial3"/>
    <dgm:cxn modelId="{4D77685D-0EE1-4E52-935B-B11F80A6D6CD}" type="presParOf" srcId="{8847F92B-402B-429F-9C7F-39A0C90069A1}" destId="{ED5BD2E1-3879-43AC-9301-93BB42E4857C}" srcOrd="0" destOrd="0" presId="urn:microsoft.com/office/officeart/2005/8/layout/radial3"/>
    <dgm:cxn modelId="{43D1F106-9FE4-4CEB-8362-531DBDF84135}" type="presParOf" srcId="{8847F92B-402B-429F-9C7F-39A0C90069A1}" destId="{060BC366-19EC-41D5-8A25-A251D823667D}" srcOrd="1" destOrd="0" presId="urn:microsoft.com/office/officeart/2005/8/layout/radial3"/>
    <dgm:cxn modelId="{6BC9613C-5160-4415-988D-057F6D912F78}" type="presParOf" srcId="{8847F92B-402B-429F-9C7F-39A0C90069A1}" destId="{3F6631A9-010C-4E67-9F45-199AD9AC17F6}" srcOrd="2" destOrd="0" presId="urn:microsoft.com/office/officeart/2005/8/layout/radial3"/>
    <dgm:cxn modelId="{2CB186C8-4DA8-4DD4-87B0-5959D808B11D}" type="presParOf" srcId="{8847F92B-402B-429F-9C7F-39A0C90069A1}" destId="{D097A0E3-1543-4875-AF50-464322A5B535}" srcOrd="3" destOrd="0" presId="urn:microsoft.com/office/officeart/2005/8/layout/radial3"/>
    <dgm:cxn modelId="{EEAADDDE-26AA-4C61-B3F6-A13D37226962}" type="presParOf" srcId="{8847F92B-402B-429F-9C7F-39A0C90069A1}" destId="{82FC72C8-154D-46A0-8E2E-B6F7FF4AC4D3}"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512354-3C88-42CF-965B-8E2E16B538E4}"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s-EC"/>
        </a:p>
      </dgm:t>
    </dgm:pt>
    <dgm:pt modelId="{A758B446-4F4D-42B3-A7AC-B98DA7017279}">
      <dgm:prSet phldrT="[Texto]" custT="1"/>
      <dgm:spPr>
        <a:solidFill>
          <a:schemeClr val="accent4">
            <a:lumMod val="60000"/>
            <a:lumOff val="40000"/>
            <a:alpha val="50000"/>
          </a:schemeClr>
        </a:solidFill>
      </dgm:spPr>
      <dgm:t>
        <a:bodyPr/>
        <a:lstStyle/>
        <a:p>
          <a:r>
            <a:rPr lang="es-EC" sz="2400" dirty="0"/>
            <a:t>Sistema Nacional Troncalizado</a:t>
          </a:r>
        </a:p>
      </dgm:t>
    </dgm:pt>
    <dgm:pt modelId="{C30DB99A-AD8B-435D-B0A8-8AC3529F2837}" type="parTrans" cxnId="{3385A613-52D4-4792-B8B5-A3F6A569AA39}">
      <dgm:prSet/>
      <dgm:spPr/>
      <dgm:t>
        <a:bodyPr/>
        <a:lstStyle/>
        <a:p>
          <a:endParaRPr lang="es-EC"/>
        </a:p>
      </dgm:t>
    </dgm:pt>
    <dgm:pt modelId="{F62E752B-2EEC-467A-B566-8F8C12A4C79E}" type="sibTrans" cxnId="{3385A613-52D4-4792-B8B5-A3F6A569AA39}">
      <dgm:prSet/>
      <dgm:spPr/>
      <dgm:t>
        <a:bodyPr/>
        <a:lstStyle/>
        <a:p>
          <a:endParaRPr lang="es-EC"/>
        </a:p>
      </dgm:t>
    </dgm:pt>
    <dgm:pt modelId="{0BBD7FB5-6403-48C3-A5CA-A3B0F5BDC867}">
      <dgm:prSet phldrT="[Texto]" custT="1"/>
      <dgm:spPr>
        <a:solidFill>
          <a:srgbClr val="00B0F0">
            <a:alpha val="50000"/>
          </a:srgbClr>
        </a:solidFill>
      </dgm:spPr>
      <dgm:t>
        <a:bodyPr/>
        <a:lstStyle/>
        <a:p>
          <a:r>
            <a:rPr lang="es-EC" sz="1600" i="1" dirty="0">
              <a:solidFill>
                <a:srgbClr val="000000"/>
              </a:solidFill>
              <a:ea typeface="Calibri" panose="020F0502020204030204" pitchFamily="34" charset="0"/>
            </a:rPr>
            <a:t>Cobertura </a:t>
          </a:r>
          <a:r>
            <a:rPr lang="es-EC" sz="1600" i="1" dirty="0">
              <a:solidFill>
                <a:srgbClr val="000000"/>
              </a:solidFill>
            </a:rPr>
            <a:t> 90%  a nivel nacional </a:t>
          </a:r>
          <a:endParaRPr lang="es-EC" sz="1600" dirty="0"/>
        </a:p>
      </dgm:t>
    </dgm:pt>
    <dgm:pt modelId="{72901715-2F6A-4917-8332-1386A2925F27}" type="parTrans" cxnId="{013F57A2-C4B8-47AF-AEBB-E20F61A1B155}">
      <dgm:prSet/>
      <dgm:spPr/>
      <dgm:t>
        <a:bodyPr/>
        <a:lstStyle/>
        <a:p>
          <a:endParaRPr lang="es-EC"/>
        </a:p>
      </dgm:t>
    </dgm:pt>
    <dgm:pt modelId="{0EDA3BDC-F4FD-4705-9EDC-798291B04CDC}" type="sibTrans" cxnId="{013F57A2-C4B8-47AF-AEBB-E20F61A1B155}">
      <dgm:prSet/>
      <dgm:spPr/>
      <dgm:t>
        <a:bodyPr/>
        <a:lstStyle/>
        <a:p>
          <a:endParaRPr lang="es-EC"/>
        </a:p>
      </dgm:t>
    </dgm:pt>
    <dgm:pt modelId="{7EE546B6-F06C-41F3-B0C9-292D481D07CC}">
      <dgm:prSet phldrT="[Texto]" custT="1"/>
      <dgm:spPr>
        <a:solidFill>
          <a:srgbClr val="00B0F0">
            <a:alpha val="50000"/>
          </a:srgbClr>
        </a:solidFill>
      </dgm:spPr>
      <dgm:t>
        <a:bodyPr/>
        <a:lstStyle/>
        <a:p>
          <a:r>
            <a:rPr lang="es-EC" sz="1600" dirty="0"/>
            <a:t>96 sitios de repetición.</a:t>
          </a:r>
        </a:p>
        <a:p>
          <a:r>
            <a:rPr lang="es-EC" sz="1600" dirty="0"/>
            <a:t>1447 suscriptores </a:t>
          </a:r>
        </a:p>
      </dgm:t>
    </dgm:pt>
    <dgm:pt modelId="{A5F8C06D-B060-42BB-AEA1-BD312AD22532}" type="parTrans" cxnId="{5ED3B5A6-8D89-4A71-8646-44D341CAE2D8}">
      <dgm:prSet/>
      <dgm:spPr/>
      <dgm:t>
        <a:bodyPr/>
        <a:lstStyle/>
        <a:p>
          <a:endParaRPr lang="es-EC"/>
        </a:p>
      </dgm:t>
    </dgm:pt>
    <dgm:pt modelId="{D80B0E2F-9659-412D-B4E1-2EB9513F7382}" type="sibTrans" cxnId="{5ED3B5A6-8D89-4A71-8646-44D341CAE2D8}">
      <dgm:prSet/>
      <dgm:spPr/>
      <dgm:t>
        <a:bodyPr/>
        <a:lstStyle/>
        <a:p>
          <a:endParaRPr lang="es-EC"/>
        </a:p>
      </dgm:t>
    </dgm:pt>
    <dgm:pt modelId="{36E43309-4902-415C-A81B-917040A5F70C}">
      <dgm:prSet phldrT="[Texto]"/>
      <dgm:spPr>
        <a:solidFill>
          <a:srgbClr val="00B0F0">
            <a:alpha val="50000"/>
          </a:srgbClr>
        </a:solidFill>
      </dgm:spPr>
      <dgm:t>
        <a:bodyPr/>
        <a:lstStyle/>
        <a:p>
          <a:r>
            <a:rPr lang="es-EC" dirty="0"/>
            <a:t>FF.AA. podría ser un usuario independiente</a:t>
          </a:r>
        </a:p>
      </dgm:t>
    </dgm:pt>
    <dgm:pt modelId="{E0B9FA34-F4F1-4CC1-9EA7-145843560FD6}" type="parTrans" cxnId="{5CC5029C-F35F-43A8-9354-03D53B326E34}">
      <dgm:prSet/>
      <dgm:spPr/>
      <dgm:t>
        <a:bodyPr/>
        <a:lstStyle/>
        <a:p>
          <a:endParaRPr lang="es-EC"/>
        </a:p>
      </dgm:t>
    </dgm:pt>
    <dgm:pt modelId="{5E454D17-732D-4DD8-85D1-25D9293E830D}" type="sibTrans" cxnId="{5CC5029C-F35F-43A8-9354-03D53B326E34}">
      <dgm:prSet/>
      <dgm:spPr/>
      <dgm:t>
        <a:bodyPr/>
        <a:lstStyle/>
        <a:p>
          <a:endParaRPr lang="es-EC"/>
        </a:p>
      </dgm:t>
    </dgm:pt>
    <dgm:pt modelId="{EB66A889-4580-45AE-852F-F682D8C3B075}">
      <dgm:prSet custT="1"/>
      <dgm:spPr>
        <a:solidFill>
          <a:srgbClr val="00B0F0">
            <a:alpha val="50000"/>
          </a:srgbClr>
        </a:solidFill>
      </dgm:spPr>
      <dgm:t>
        <a:bodyPr/>
        <a:lstStyle/>
        <a:p>
          <a:r>
            <a:rPr lang="es-EC" sz="1400" dirty="0"/>
            <a:t>Sistema se encuentra en avanzado proceso de modernización y ampliación en cobertura y número de usuarios.</a:t>
          </a:r>
        </a:p>
      </dgm:t>
    </dgm:pt>
    <dgm:pt modelId="{A5DB418F-2248-426D-8038-C653B3B4EED3}" type="parTrans" cxnId="{B8170028-9BE0-4763-BCA3-8AA969D59088}">
      <dgm:prSet/>
      <dgm:spPr/>
      <dgm:t>
        <a:bodyPr/>
        <a:lstStyle/>
        <a:p>
          <a:endParaRPr lang="es-EC"/>
        </a:p>
      </dgm:t>
    </dgm:pt>
    <dgm:pt modelId="{DBFDEEED-3BA9-4DF7-A139-DDA75B4D8BEF}" type="sibTrans" cxnId="{B8170028-9BE0-4763-BCA3-8AA969D59088}">
      <dgm:prSet/>
      <dgm:spPr/>
      <dgm:t>
        <a:bodyPr/>
        <a:lstStyle/>
        <a:p>
          <a:endParaRPr lang="es-EC"/>
        </a:p>
      </dgm:t>
    </dgm:pt>
    <dgm:pt modelId="{2BFC4ECD-3724-493C-9E43-CA2FA2C6B2D4}" type="pres">
      <dgm:prSet presAssocID="{FE512354-3C88-42CF-965B-8E2E16B538E4}" presName="composite" presStyleCnt="0">
        <dgm:presLayoutVars>
          <dgm:chMax val="1"/>
          <dgm:dir/>
          <dgm:resizeHandles val="exact"/>
        </dgm:presLayoutVars>
      </dgm:prSet>
      <dgm:spPr/>
    </dgm:pt>
    <dgm:pt modelId="{8847F92B-402B-429F-9C7F-39A0C90069A1}" type="pres">
      <dgm:prSet presAssocID="{FE512354-3C88-42CF-965B-8E2E16B538E4}" presName="radial" presStyleCnt="0">
        <dgm:presLayoutVars>
          <dgm:animLvl val="ctr"/>
        </dgm:presLayoutVars>
      </dgm:prSet>
      <dgm:spPr/>
    </dgm:pt>
    <dgm:pt modelId="{ED5BD2E1-3879-43AC-9301-93BB42E4857C}" type="pres">
      <dgm:prSet presAssocID="{A758B446-4F4D-42B3-A7AC-B98DA7017279}" presName="centerShape" presStyleLbl="vennNode1" presStyleIdx="0" presStyleCnt="5" custScaleX="82131" custScaleY="83424"/>
      <dgm:spPr/>
    </dgm:pt>
    <dgm:pt modelId="{060BC366-19EC-41D5-8A25-A251D823667D}" type="pres">
      <dgm:prSet presAssocID="{0BBD7FB5-6403-48C3-A5CA-A3B0F5BDC867}" presName="node" presStyleLbl="vennNode1" presStyleIdx="1" presStyleCnt="5" custRadScaleRad="75203" custRadScaleInc="1210">
        <dgm:presLayoutVars>
          <dgm:bulletEnabled val="1"/>
        </dgm:presLayoutVars>
      </dgm:prSet>
      <dgm:spPr/>
    </dgm:pt>
    <dgm:pt modelId="{3F6631A9-010C-4E67-9F45-199AD9AC17F6}" type="pres">
      <dgm:prSet presAssocID="{7EE546B6-F06C-41F3-B0C9-292D481D07CC}" presName="node" presStyleLbl="vennNode1" presStyleIdx="2" presStyleCnt="5" custRadScaleRad="76664" custRadScaleInc="98183">
        <dgm:presLayoutVars>
          <dgm:bulletEnabled val="1"/>
        </dgm:presLayoutVars>
      </dgm:prSet>
      <dgm:spPr/>
    </dgm:pt>
    <dgm:pt modelId="{D097A0E3-1543-4875-AF50-464322A5B535}" type="pres">
      <dgm:prSet presAssocID="{36E43309-4902-415C-A81B-917040A5F70C}" presName="node" presStyleLbl="vennNode1" presStyleIdx="3" presStyleCnt="5" custScaleX="100369" custScaleY="187227" custRadScaleRad="84161" custRadScaleInc="-102491">
        <dgm:presLayoutVars>
          <dgm:bulletEnabled val="1"/>
        </dgm:presLayoutVars>
      </dgm:prSet>
      <dgm:spPr/>
    </dgm:pt>
    <dgm:pt modelId="{82FC72C8-154D-46A0-8E2E-B6F7FF4AC4D3}" type="pres">
      <dgm:prSet presAssocID="{EB66A889-4580-45AE-852F-F682D8C3B075}" presName="node" presStyleLbl="vennNode1" presStyleIdx="4" presStyleCnt="5" custScaleX="107232" custScaleY="190400" custRadScaleRad="82207" custRadScaleInc="574">
        <dgm:presLayoutVars>
          <dgm:bulletEnabled val="1"/>
        </dgm:presLayoutVars>
      </dgm:prSet>
      <dgm:spPr/>
    </dgm:pt>
  </dgm:ptLst>
  <dgm:cxnLst>
    <dgm:cxn modelId="{3385A613-52D4-4792-B8B5-A3F6A569AA39}" srcId="{FE512354-3C88-42CF-965B-8E2E16B538E4}" destId="{A758B446-4F4D-42B3-A7AC-B98DA7017279}" srcOrd="0" destOrd="0" parTransId="{C30DB99A-AD8B-435D-B0A8-8AC3529F2837}" sibTransId="{F62E752B-2EEC-467A-B566-8F8C12A4C79E}"/>
    <dgm:cxn modelId="{B8170028-9BE0-4763-BCA3-8AA969D59088}" srcId="{A758B446-4F4D-42B3-A7AC-B98DA7017279}" destId="{EB66A889-4580-45AE-852F-F682D8C3B075}" srcOrd="3" destOrd="0" parTransId="{A5DB418F-2248-426D-8038-C653B3B4EED3}" sibTransId="{DBFDEEED-3BA9-4DF7-A139-DDA75B4D8BEF}"/>
    <dgm:cxn modelId="{886F7A32-109C-4D24-86C4-52D8475A6FD4}" type="presOf" srcId="{EB66A889-4580-45AE-852F-F682D8C3B075}" destId="{82FC72C8-154D-46A0-8E2E-B6F7FF4AC4D3}" srcOrd="0" destOrd="0" presId="urn:microsoft.com/office/officeart/2005/8/layout/radial3"/>
    <dgm:cxn modelId="{02D2E663-C00A-4B2A-A4C1-5E743B9F8B76}" type="presOf" srcId="{36E43309-4902-415C-A81B-917040A5F70C}" destId="{D097A0E3-1543-4875-AF50-464322A5B535}" srcOrd="0" destOrd="0" presId="urn:microsoft.com/office/officeart/2005/8/layout/radial3"/>
    <dgm:cxn modelId="{9580CB44-0069-42B4-8F39-73ACD2C64393}" type="presOf" srcId="{FE512354-3C88-42CF-965B-8E2E16B538E4}" destId="{2BFC4ECD-3724-493C-9E43-CA2FA2C6B2D4}" srcOrd="0" destOrd="0" presId="urn:microsoft.com/office/officeart/2005/8/layout/radial3"/>
    <dgm:cxn modelId="{5CC5029C-F35F-43A8-9354-03D53B326E34}" srcId="{A758B446-4F4D-42B3-A7AC-B98DA7017279}" destId="{36E43309-4902-415C-A81B-917040A5F70C}" srcOrd="2" destOrd="0" parTransId="{E0B9FA34-F4F1-4CC1-9EA7-145843560FD6}" sibTransId="{5E454D17-732D-4DD8-85D1-25D9293E830D}"/>
    <dgm:cxn modelId="{013F57A2-C4B8-47AF-AEBB-E20F61A1B155}" srcId="{A758B446-4F4D-42B3-A7AC-B98DA7017279}" destId="{0BBD7FB5-6403-48C3-A5CA-A3B0F5BDC867}" srcOrd="0" destOrd="0" parTransId="{72901715-2F6A-4917-8332-1386A2925F27}" sibTransId="{0EDA3BDC-F4FD-4705-9EDC-798291B04CDC}"/>
    <dgm:cxn modelId="{5ED3B5A6-8D89-4A71-8646-44D341CAE2D8}" srcId="{A758B446-4F4D-42B3-A7AC-B98DA7017279}" destId="{7EE546B6-F06C-41F3-B0C9-292D481D07CC}" srcOrd="1" destOrd="0" parTransId="{A5F8C06D-B060-42BB-AEA1-BD312AD22532}" sibTransId="{D80B0E2F-9659-412D-B4E1-2EB9513F7382}"/>
    <dgm:cxn modelId="{BCCDFAAE-049E-4CCA-A74C-B242E6EB5E04}" type="presOf" srcId="{0BBD7FB5-6403-48C3-A5CA-A3B0F5BDC867}" destId="{060BC366-19EC-41D5-8A25-A251D823667D}" srcOrd="0" destOrd="0" presId="urn:microsoft.com/office/officeart/2005/8/layout/radial3"/>
    <dgm:cxn modelId="{F723DFDF-F865-4E02-BECA-6403ABD1BA4F}" type="presOf" srcId="{7EE546B6-F06C-41F3-B0C9-292D481D07CC}" destId="{3F6631A9-010C-4E67-9F45-199AD9AC17F6}" srcOrd="0" destOrd="0" presId="urn:microsoft.com/office/officeart/2005/8/layout/radial3"/>
    <dgm:cxn modelId="{4CE3E5E4-CBD2-40C3-BD8E-91888AD4327E}" type="presOf" srcId="{A758B446-4F4D-42B3-A7AC-B98DA7017279}" destId="{ED5BD2E1-3879-43AC-9301-93BB42E4857C}" srcOrd="0" destOrd="0" presId="urn:microsoft.com/office/officeart/2005/8/layout/radial3"/>
    <dgm:cxn modelId="{043666B4-6CAC-47FC-A8D4-342327377B85}" type="presParOf" srcId="{2BFC4ECD-3724-493C-9E43-CA2FA2C6B2D4}" destId="{8847F92B-402B-429F-9C7F-39A0C90069A1}" srcOrd="0" destOrd="0" presId="urn:microsoft.com/office/officeart/2005/8/layout/radial3"/>
    <dgm:cxn modelId="{4D77685D-0EE1-4E52-935B-B11F80A6D6CD}" type="presParOf" srcId="{8847F92B-402B-429F-9C7F-39A0C90069A1}" destId="{ED5BD2E1-3879-43AC-9301-93BB42E4857C}" srcOrd="0" destOrd="0" presId="urn:microsoft.com/office/officeart/2005/8/layout/radial3"/>
    <dgm:cxn modelId="{43D1F106-9FE4-4CEB-8362-531DBDF84135}" type="presParOf" srcId="{8847F92B-402B-429F-9C7F-39A0C90069A1}" destId="{060BC366-19EC-41D5-8A25-A251D823667D}" srcOrd="1" destOrd="0" presId="urn:microsoft.com/office/officeart/2005/8/layout/radial3"/>
    <dgm:cxn modelId="{6BC9613C-5160-4415-988D-057F6D912F78}" type="presParOf" srcId="{8847F92B-402B-429F-9C7F-39A0C90069A1}" destId="{3F6631A9-010C-4E67-9F45-199AD9AC17F6}" srcOrd="2" destOrd="0" presId="urn:microsoft.com/office/officeart/2005/8/layout/radial3"/>
    <dgm:cxn modelId="{2CB186C8-4DA8-4DD4-87B0-5959D808B11D}" type="presParOf" srcId="{8847F92B-402B-429F-9C7F-39A0C90069A1}" destId="{D097A0E3-1543-4875-AF50-464322A5B535}" srcOrd="3" destOrd="0" presId="urn:microsoft.com/office/officeart/2005/8/layout/radial3"/>
    <dgm:cxn modelId="{EEAADDDE-26AA-4C61-B3F6-A13D37226962}" type="presParOf" srcId="{8847F92B-402B-429F-9C7F-39A0C90069A1}" destId="{82FC72C8-154D-46A0-8E2E-B6F7FF4AC4D3}"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512354-3C88-42CF-965B-8E2E16B538E4}"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s-EC"/>
        </a:p>
      </dgm:t>
    </dgm:pt>
    <dgm:pt modelId="{A758B446-4F4D-42B3-A7AC-B98DA7017279}">
      <dgm:prSet phldrT="[Texto]" custT="1"/>
      <dgm:spPr>
        <a:solidFill>
          <a:schemeClr val="accent4">
            <a:lumMod val="60000"/>
            <a:lumOff val="40000"/>
            <a:alpha val="50000"/>
          </a:schemeClr>
        </a:solidFill>
      </dgm:spPr>
      <dgm:t>
        <a:bodyPr/>
        <a:lstStyle/>
        <a:p>
          <a:r>
            <a:rPr lang="es-EC" sz="2000" dirty="0"/>
            <a:t>Sistema de comunicaciones de Petroamazonas</a:t>
          </a:r>
        </a:p>
      </dgm:t>
    </dgm:pt>
    <dgm:pt modelId="{C30DB99A-AD8B-435D-B0A8-8AC3529F2837}" type="parTrans" cxnId="{3385A613-52D4-4792-B8B5-A3F6A569AA39}">
      <dgm:prSet/>
      <dgm:spPr/>
      <dgm:t>
        <a:bodyPr/>
        <a:lstStyle/>
        <a:p>
          <a:endParaRPr lang="es-EC"/>
        </a:p>
      </dgm:t>
    </dgm:pt>
    <dgm:pt modelId="{F62E752B-2EEC-467A-B566-8F8C12A4C79E}" type="sibTrans" cxnId="{3385A613-52D4-4792-B8B5-A3F6A569AA39}">
      <dgm:prSet/>
      <dgm:spPr/>
      <dgm:t>
        <a:bodyPr/>
        <a:lstStyle/>
        <a:p>
          <a:endParaRPr lang="es-EC"/>
        </a:p>
      </dgm:t>
    </dgm:pt>
    <dgm:pt modelId="{0BBD7FB5-6403-48C3-A5CA-A3B0F5BDC867}">
      <dgm:prSet phldrT="[Texto]" custT="1"/>
      <dgm:spPr>
        <a:solidFill>
          <a:srgbClr val="00B0F0">
            <a:alpha val="50000"/>
          </a:srgbClr>
        </a:solidFill>
      </dgm:spPr>
      <dgm:t>
        <a:bodyPr/>
        <a:lstStyle/>
        <a:p>
          <a:r>
            <a:rPr lang="es-EC" sz="1600" i="1" dirty="0">
              <a:solidFill>
                <a:srgbClr val="000000"/>
              </a:solidFill>
              <a:ea typeface="Calibri" panose="020F0502020204030204" pitchFamily="34" charset="0"/>
            </a:rPr>
            <a:t>Repetidora local para 30 estaciones de bombeo</a:t>
          </a:r>
          <a:endParaRPr lang="es-EC" sz="1600" dirty="0"/>
        </a:p>
      </dgm:t>
    </dgm:pt>
    <dgm:pt modelId="{72901715-2F6A-4917-8332-1386A2925F27}" type="parTrans" cxnId="{013F57A2-C4B8-47AF-AEBB-E20F61A1B155}">
      <dgm:prSet/>
      <dgm:spPr/>
      <dgm:t>
        <a:bodyPr/>
        <a:lstStyle/>
        <a:p>
          <a:endParaRPr lang="es-EC"/>
        </a:p>
      </dgm:t>
    </dgm:pt>
    <dgm:pt modelId="{0EDA3BDC-F4FD-4705-9EDC-798291B04CDC}" type="sibTrans" cxnId="{013F57A2-C4B8-47AF-AEBB-E20F61A1B155}">
      <dgm:prSet/>
      <dgm:spPr/>
      <dgm:t>
        <a:bodyPr/>
        <a:lstStyle/>
        <a:p>
          <a:endParaRPr lang="es-EC"/>
        </a:p>
      </dgm:t>
    </dgm:pt>
    <dgm:pt modelId="{7EE546B6-F06C-41F3-B0C9-292D481D07CC}">
      <dgm:prSet phldrT="[Texto]" custT="1"/>
      <dgm:spPr>
        <a:solidFill>
          <a:srgbClr val="00B0F0">
            <a:alpha val="50000"/>
          </a:srgbClr>
        </a:solidFill>
      </dgm:spPr>
      <dgm:t>
        <a:bodyPr/>
        <a:lstStyle/>
        <a:p>
          <a:r>
            <a:rPr lang="es-EC" sz="1600" dirty="0"/>
            <a:t>Utilizar  el repetidor con el tono y frecuencia en forma analógica</a:t>
          </a:r>
        </a:p>
      </dgm:t>
    </dgm:pt>
    <dgm:pt modelId="{A5F8C06D-B060-42BB-AEA1-BD312AD22532}" type="parTrans" cxnId="{5ED3B5A6-8D89-4A71-8646-44D341CAE2D8}">
      <dgm:prSet/>
      <dgm:spPr/>
      <dgm:t>
        <a:bodyPr/>
        <a:lstStyle/>
        <a:p>
          <a:endParaRPr lang="es-EC"/>
        </a:p>
      </dgm:t>
    </dgm:pt>
    <dgm:pt modelId="{D80B0E2F-9659-412D-B4E1-2EB9513F7382}" type="sibTrans" cxnId="{5ED3B5A6-8D89-4A71-8646-44D341CAE2D8}">
      <dgm:prSet/>
      <dgm:spPr/>
      <dgm:t>
        <a:bodyPr/>
        <a:lstStyle/>
        <a:p>
          <a:endParaRPr lang="es-EC"/>
        </a:p>
      </dgm:t>
    </dgm:pt>
    <dgm:pt modelId="{36E43309-4902-415C-A81B-917040A5F70C}">
      <dgm:prSet phldrT="[Texto]"/>
      <dgm:spPr>
        <a:solidFill>
          <a:srgbClr val="00B0F0">
            <a:alpha val="50000"/>
          </a:srgbClr>
        </a:solidFill>
      </dgm:spPr>
      <dgm:t>
        <a:bodyPr/>
        <a:lstStyle/>
        <a:p>
          <a:r>
            <a:rPr lang="es-EC" dirty="0"/>
            <a:t>Acercamiento de la C.C 19 con los encargados de las TIC Petroamazonas</a:t>
          </a:r>
        </a:p>
      </dgm:t>
    </dgm:pt>
    <dgm:pt modelId="{E0B9FA34-F4F1-4CC1-9EA7-145843560FD6}" type="parTrans" cxnId="{5CC5029C-F35F-43A8-9354-03D53B326E34}">
      <dgm:prSet/>
      <dgm:spPr/>
      <dgm:t>
        <a:bodyPr/>
        <a:lstStyle/>
        <a:p>
          <a:endParaRPr lang="es-EC"/>
        </a:p>
      </dgm:t>
    </dgm:pt>
    <dgm:pt modelId="{5E454D17-732D-4DD8-85D1-25D9293E830D}" type="sibTrans" cxnId="{5CC5029C-F35F-43A8-9354-03D53B326E34}">
      <dgm:prSet/>
      <dgm:spPr/>
      <dgm:t>
        <a:bodyPr/>
        <a:lstStyle/>
        <a:p>
          <a:endParaRPr lang="es-EC"/>
        </a:p>
      </dgm:t>
    </dgm:pt>
    <dgm:pt modelId="{EB66A889-4580-45AE-852F-F682D8C3B075}">
      <dgm:prSet custT="1"/>
      <dgm:spPr>
        <a:solidFill>
          <a:srgbClr val="00B0F0">
            <a:alpha val="50000"/>
          </a:srgbClr>
        </a:solidFill>
      </dgm:spPr>
      <dgm:t>
        <a:bodyPr/>
        <a:lstStyle/>
        <a:p>
          <a:r>
            <a:rPr lang="es-EC" sz="1600" dirty="0"/>
            <a:t>Repetidor  digital y radio enlaces conectados. Sacha central, Auca central y refinería en Shushufindi, área de cobertura local.</a:t>
          </a:r>
        </a:p>
      </dgm:t>
    </dgm:pt>
    <dgm:pt modelId="{A5DB418F-2248-426D-8038-C653B3B4EED3}" type="parTrans" cxnId="{B8170028-9BE0-4763-BCA3-8AA969D59088}">
      <dgm:prSet/>
      <dgm:spPr/>
      <dgm:t>
        <a:bodyPr/>
        <a:lstStyle/>
        <a:p>
          <a:endParaRPr lang="es-EC"/>
        </a:p>
      </dgm:t>
    </dgm:pt>
    <dgm:pt modelId="{DBFDEEED-3BA9-4DF7-A139-DDA75B4D8BEF}" type="sibTrans" cxnId="{B8170028-9BE0-4763-BCA3-8AA969D59088}">
      <dgm:prSet/>
      <dgm:spPr/>
      <dgm:t>
        <a:bodyPr/>
        <a:lstStyle/>
        <a:p>
          <a:endParaRPr lang="es-EC"/>
        </a:p>
      </dgm:t>
    </dgm:pt>
    <dgm:pt modelId="{2BFC4ECD-3724-493C-9E43-CA2FA2C6B2D4}" type="pres">
      <dgm:prSet presAssocID="{FE512354-3C88-42CF-965B-8E2E16B538E4}" presName="composite" presStyleCnt="0">
        <dgm:presLayoutVars>
          <dgm:chMax val="1"/>
          <dgm:dir/>
          <dgm:resizeHandles val="exact"/>
        </dgm:presLayoutVars>
      </dgm:prSet>
      <dgm:spPr/>
    </dgm:pt>
    <dgm:pt modelId="{8847F92B-402B-429F-9C7F-39A0C90069A1}" type="pres">
      <dgm:prSet presAssocID="{FE512354-3C88-42CF-965B-8E2E16B538E4}" presName="radial" presStyleCnt="0">
        <dgm:presLayoutVars>
          <dgm:animLvl val="ctr"/>
        </dgm:presLayoutVars>
      </dgm:prSet>
      <dgm:spPr/>
    </dgm:pt>
    <dgm:pt modelId="{ED5BD2E1-3879-43AC-9301-93BB42E4857C}" type="pres">
      <dgm:prSet presAssocID="{A758B446-4F4D-42B3-A7AC-B98DA7017279}" presName="centerShape" presStyleLbl="vennNode1" presStyleIdx="0" presStyleCnt="5" custScaleX="82131" custScaleY="83424"/>
      <dgm:spPr/>
    </dgm:pt>
    <dgm:pt modelId="{060BC366-19EC-41D5-8A25-A251D823667D}" type="pres">
      <dgm:prSet presAssocID="{0BBD7FB5-6403-48C3-A5CA-A3B0F5BDC867}" presName="node" presStyleLbl="vennNode1" presStyleIdx="1" presStyleCnt="5" custScaleX="110798" custScaleY="123446" custRadScaleRad="75203" custRadScaleInc="1210">
        <dgm:presLayoutVars>
          <dgm:bulletEnabled val="1"/>
        </dgm:presLayoutVars>
      </dgm:prSet>
      <dgm:spPr/>
    </dgm:pt>
    <dgm:pt modelId="{3F6631A9-010C-4E67-9F45-199AD9AC17F6}" type="pres">
      <dgm:prSet presAssocID="{7EE546B6-F06C-41F3-B0C9-292D481D07CC}" presName="node" presStyleLbl="vennNode1" presStyleIdx="2" presStyleCnt="5" custScaleX="113925" custScaleY="119988" custRadScaleRad="76664" custRadScaleInc="98183">
        <dgm:presLayoutVars>
          <dgm:bulletEnabled val="1"/>
        </dgm:presLayoutVars>
      </dgm:prSet>
      <dgm:spPr/>
    </dgm:pt>
    <dgm:pt modelId="{D097A0E3-1543-4875-AF50-464322A5B535}" type="pres">
      <dgm:prSet presAssocID="{36E43309-4902-415C-A81B-917040A5F70C}" presName="node" presStyleLbl="vennNode1" presStyleIdx="3" presStyleCnt="5" custScaleX="136171" custScaleY="187227" custRadScaleRad="90874" custRadScaleInc="-102307">
        <dgm:presLayoutVars>
          <dgm:bulletEnabled val="1"/>
        </dgm:presLayoutVars>
      </dgm:prSet>
      <dgm:spPr/>
    </dgm:pt>
    <dgm:pt modelId="{82FC72C8-154D-46A0-8E2E-B6F7FF4AC4D3}" type="pres">
      <dgm:prSet presAssocID="{EB66A889-4580-45AE-852F-F682D8C3B075}" presName="node" presStyleLbl="vennNode1" presStyleIdx="4" presStyleCnt="5" custScaleX="132086" custScaleY="190400" custRadScaleRad="94663" custRadScaleInc="499">
        <dgm:presLayoutVars>
          <dgm:bulletEnabled val="1"/>
        </dgm:presLayoutVars>
      </dgm:prSet>
      <dgm:spPr/>
    </dgm:pt>
  </dgm:ptLst>
  <dgm:cxnLst>
    <dgm:cxn modelId="{3385A613-52D4-4792-B8B5-A3F6A569AA39}" srcId="{FE512354-3C88-42CF-965B-8E2E16B538E4}" destId="{A758B446-4F4D-42B3-A7AC-B98DA7017279}" srcOrd="0" destOrd="0" parTransId="{C30DB99A-AD8B-435D-B0A8-8AC3529F2837}" sibTransId="{F62E752B-2EEC-467A-B566-8F8C12A4C79E}"/>
    <dgm:cxn modelId="{B8170028-9BE0-4763-BCA3-8AA969D59088}" srcId="{A758B446-4F4D-42B3-A7AC-B98DA7017279}" destId="{EB66A889-4580-45AE-852F-F682D8C3B075}" srcOrd="3" destOrd="0" parTransId="{A5DB418F-2248-426D-8038-C653B3B4EED3}" sibTransId="{DBFDEEED-3BA9-4DF7-A139-DDA75B4D8BEF}"/>
    <dgm:cxn modelId="{886F7A32-109C-4D24-86C4-52D8475A6FD4}" type="presOf" srcId="{EB66A889-4580-45AE-852F-F682D8C3B075}" destId="{82FC72C8-154D-46A0-8E2E-B6F7FF4AC4D3}" srcOrd="0" destOrd="0" presId="urn:microsoft.com/office/officeart/2005/8/layout/radial3"/>
    <dgm:cxn modelId="{02D2E663-C00A-4B2A-A4C1-5E743B9F8B76}" type="presOf" srcId="{36E43309-4902-415C-A81B-917040A5F70C}" destId="{D097A0E3-1543-4875-AF50-464322A5B535}" srcOrd="0" destOrd="0" presId="urn:microsoft.com/office/officeart/2005/8/layout/radial3"/>
    <dgm:cxn modelId="{9580CB44-0069-42B4-8F39-73ACD2C64393}" type="presOf" srcId="{FE512354-3C88-42CF-965B-8E2E16B538E4}" destId="{2BFC4ECD-3724-493C-9E43-CA2FA2C6B2D4}" srcOrd="0" destOrd="0" presId="urn:microsoft.com/office/officeart/2005/8/layout/radial3"/>
    <dgm:cxn modelId="{5CC5029C-F35F-43A8-9354-03D53B326E34}" srcId="{A758B446-4F4D-42B3-A7AC-B98DA7017279}" destId="{36E43309-4902-415C-A81B-917040A5F70C}" srcOrd="2" destOrd="0" parTransId="{E0B9FA34-F4F1-4CC1-9EA7-145843560FD6}" sibTransId="{5E454D17-732D-4DD8-85D1-25D9293E830D}"/>
    <dgm:cxn modelId="{013F57A2-C4B8-47AF-AEBB-E20F61A1B155}" srcId="{A758B446-4F4D-42B3-A7AC-B98DA7017279}" destId="{0BBD7FB5-6403-48C3-A5CA-A3B0F5BDC867}" srcOrd="0" destOrd="0" parTransId="{72901715-2F6A-4917-8332-1386A2925F27}" sibTransId="{0EDA3BDC-F4FD-4705-9EDC-798291B04CDC}"/>
    <dgm:cxn modelId="{5ED3B5A6-8D89-4A71-8646-44D341CAE2D8}" srcId="{A758B446-4F4D-42B3-A7AC-B98DA7017279}" destId="{7EE546B6-F06C-41F3-B0C9-292D481D07CC}" srcOrd="1" destOrd="0" parTransId="{A5F8C06D-B060-42BB-AEA1-BD312AD22532}" sibTransId="{D80B0E2F-9659-412D-B4E1-2EB9513F7382}"/>
    <dgm:cxn modelId="{BCCDFAAE-049E-4CCA-A74C-B242E6EB5E04}" type="presOf" srcId="{0BBD7FB5-6403-48C3-A5CA-A3B0F5BDC867}" destId="{060BC366-19EC-41D5-8A25-A251D823667D}" srcOrd="0" destOrd="0" presId="urn:microsoft.com/office/officeart/2005/8/layout/radial3"/>
    <dgm:cxn modelId="{F723DFDF-F865-4E02-BECA-6403ABD1BA4F}" type="presOf" srcId="{7EE546B6-F06C-41F3-B0C9-292D481D07CC}" destId="{3F6631A9-010C-4E67-9F45-199AD9AC17F6}" srcOrd="0" destOrd="0" presId="urn:microsoft.com/office/officeart/2005/8/layout/radial3"/>
    <dgm:cxn modelId="{4CE3E5E4-CBD2-40C3-BD8E-91888AD4327E}" type="presOf" srcId="{A758B446-4F4D-42B3-A7AC-B98DA7017279}" destId="{ED5BD2E1-3879-43AC-9301-93BB42E4857C}" srcOrd="0" destOrd="0" presId="urn:microsoft.com/office/officeart/2005/8/layout/radial3"/>
    <dgm:cxn modelId="{043666B4-6CAC-47FC-A8D4-342327377B85}" type="presParOf" srcId="{2BFC4ECD-3724-493C-9E43-CA2FA2C6B2D4}" destId="{8847F92B-402B-429F-9C7F-39A0C90069A1}" srcOrd="0" destOrd="0" presId="urn:microsoft.com/office/officeart/2005/8/layout/radial3"/>
    <dgm:cxn modelId="{4D77685D-0EE1-4E52-935B-B11F80A6D6CD}" type="presParOf" srcId="{8847F92B-402B-429F-9C7F-39A0C90069A1}" destId="{ED5BD2E1-3879-43AC-9301-93BB42E4857C}" srcOrd="0" destOrd="0" presId="urn:microsoft.com/office/officeart/2005/8/layout/radial3"/>
    <dgm:cxn modelId="{43D1F106-9FE4-4CEB-8362-531DBDF84135}" type="presParOf" srcId="{8847F92B-402B-429F-9C7F-39A0C90069A1}" destId="{060BC366-19EC-41D5-8A25-A251D823667D}" srcOrd="1" destOrd="0" presId="urn:microsoft.com/office/officeart/2005/8/layout/radial3"/>
    <dgm:cxn modelId="{6BC9613C-5160-4415-988D-057F6D912F78}" type="presParOf" srcId="{8847F92B-402B-429F-9C7F-39A0C90069A1}" destId="{3F6631A9-010C-4E67-9F45-199AD9AC17F6}" srcOrd="2" destOrd="0" presId="urn:microsoft.com/office/officeart/2005/8/layout/radial3"/>
    <dgm:cxn modelId="{2CB186C8-4DA8-4DD4-87B0-5959D808B11D}" type="presParOf" srcId="{8847F92B-402B-429F-9C7F-39A0C90069A1}" destId="{D097A0E3-1543-4875-AF50-464322A5B535}" srcOrd="3" destOrd="0" presId="urn:microsoft.com/office/officeart/2005/8/layout/radial3"/>
    <dgm:cxn modelId="{EEAADDDE-26AA-4C61-B3F6-A13D37226962}" type="presParOf" srcId="{8847F92B-402B-429F-9C7F-39A0C90069A1}" destId="{82FC72C8-154D-46A0-8E2E-B6F7FF4AC4D3}"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512354-3C88-42CF-965B-8E2E16B538E4}"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s-EC"/>
        </a:p>
      </dgm:t>
    </dgm:pt>
    <dgm:pt modelId="{A758B446-4F4D-42B3-A7AC-B98DA7017279}">
      <dgm:prSet phldrT="[Texto]" custT="1"/>
      <dgm:spPr>
        <a:solidFill>
          <a:schemeClr val="accent4">
            <a:lumMod val="60000"/>
            <a:lumOff val="40000"/>
            <a:alpha val="50000"/>
          </a:schemeClr>
        </a:solidFill>
      </dgm:spPr>
      <dgm:t>
        <a:bodyPr/>
        <a:lstStyle/>
        <a:p>
          <a:r>
            <a:rPr lang="es-EC" sz="2000" dirty="0"/>
            <a:t>FIBRA OPTICA</a:t>
          </a:r>
        </a:p>
      </dgm:t>
    </dgm:pt>
    <dgm:pt modelId="{C30DB99A-AD8B-435D-B0A8-8AC3529F2837}" type="parTrans" cxnId="{3385A613-52D4-4792-B8B5-A3F6A569AA39}">
      <dgm:prSet/>
      <dgm:spPr/>
      <dgm:t>
        <a:bodyPr/>
        <a:lstStyle/>
        <a:p>
          <a:endParaRPr lang="es-EC"/>
        </a:p>
      </dgm:t>
    </dgm:pt>
    <dgm:pt modelId="{F62E752B-2EEC-467A-B566-8F8C12A4C79E}" type="sibTrans" cxnId="{3385A613-52D4-4792-B8B5-A3F6A569AA39}">
      <dgm:prSet/>
      <dgm:spPr/>
      <dgm:t>
        <a:bodyPr/>
        <a:lstStyle/>
        <a:p>
          <a:endParaRPr lang="es-EC"/>
        </a:p>
      </dgm:t>
    </dgm:pt>
    <dgm:pt modelId="{0BBD7FB5-6403-48C3-A5CA-A3B0F5BDC867}">
      <dgm:prSet phldrT="[Texto]" custT="1"/>
      <dgm:spPr>
        <a:solidFill>
          <a:srgbClr val="00B0F0">
            <a:alpha val="50000"/>
          </a:srgbClr>
        </a:solidFill>
      </dgm:spPr>
      <dgm:t>
        <a:bodyPr/>
        <a:lstStyle/>
        <a:p>
          <a:r>
            <a:rPr lang="es-EC" sz="1600" dirty="0"/>
            <a:t>Enlaces dedicados y protocolos de seguridad</a:t>
          </a:r>
        </a:p>
      </dgm:t>
    </dgm:pt>
    <dgm:pt modelId="{72901715-2F6A-4917-8332-1386A2925F27}" type="parTrans" cxnId="{013F57A2-C4B8-47AF-AEBB-E20F61A1B155}">
      <dgm:prSet/>
      <dgm:spPr/>
      <dgm:t>
        <a:bodyPr/>
        <a:lstStyle/>
        <a:p>
          <a:endParaRPr lang="es-EC"/>
        </a:p>
      </dgm:t>
    </dgm:pt>
    <dgm:pt modelId="{0EDA3BDC-F4FD-4705-9EDC-798291B04CDC}" type="sibTrans" cxnId="{013F57A2-C4B8-47AF-AEBB-E20F61A1B155}">
      <dgm:prSet/>
      <dgm:spPr/>
      <dgm:t>
        <a:bodyPr/>
        <a:lstStyle/>
        <a:p>
          <a:endParaRPr lang="es-EC"/>
        </a:p>
      </dgm:t>
    </dgm:pt>
    <dgm:pt modelId="{7EE546B6-F06C-41F3-B0C9-292D481D07CC}">
      <dgm:prSet phldrT="[Texto]" custT="1"/>
      <dgm:spPr>
        <a:solidFill>
          <a:srgbClr val="00B0F0">
            <a:alpha val="50000"/>
          </a:srgbClr>
        </a:solidFill>
      </dgm:spPr>
      <dgm:t>
        <a:bodyPr/>
        <a:lstStyle/>
        <a:p>
          <a:r>
            <a:rPr lang="es-EC" sz="1400" dirty="0"/>
            <a:t>No existe perdida de señal por interferencias eléctricas y radiofrecuencia, humedad y temperatura.</a:t>
          </a:r>
        </a:p>
      </dgm:t>
    </dgm:pt>
    <dgm:pt modelId="{A5F8C06D-B060-42BB-AEA1-BD312AD22532}" type="parTrans" cxnId="{5ED3B5A6-8D89-4A71-8646-44D341CAE2D8}">
      <dgm:prSet/>
      <dgm:spPr/>
      <dgm:t>
        <a:bodyPr/>
        <a:lstStyle/>
        <a:p>
          <a:endParaRPr lang="es-EC"/>
        </a:p>
      </dgm:t>
    </dgm:pt>
    <dgm:pt modelId="{D80B0E2F-9659-412D-B4E1-2EB9513F7382}" type="sibTrans" cxnId="{5ED3B5A6-8D89-4A71-8646-44D341CAE2D8}">
      <dgm:prSet/>
      <dgm:spPr/>
      <dgm:t>
        <a:bodyPr/>
        <a:lstStyle/>
        <a:p>
          <a:endParaRPr lang="es-EC"/>
        </a:p>
      </dgm:t>
    </dgm:pt>
    <dgm:pt modelId="{36E43309-4902-415C-A81B-917040A5F70C}">
      <dgm:prSet phldrT="[Texto]" custT="1"/>
      <dgm:spPr>
        <a:solidFill>
          <a:srgbClr val="00B0F0">
            <a:alpha val="50000"/>
          </a:srgbClr>
        </a:solidFill>
      </dgm:spPr>
      <dgm:t>
        <a:bodyPr/>
        <a:lstStyle/>
        <a:p>
          <a:r>
            <a:rPr lang="es-EC" sz="1400" dirty="0"/>
            <a:t>El proveedor </a:t>
          </a:r>
        </a:p>
        <a:p>
          <a:r>
            <a:rPr lang="es-EC" sz="1400" dirty="0"/>
            <a:t>de los servicios:</a:t>
          </a:r>
        </a:p>
        <a:p>
          <a:r>
            <a:rPr lang="es-EC" sz="1400" dirty="0"/>
            <a:t>Los equipos terminales para la conexión hacia la fibra</a:t>
          </a:r>
        </a:p>
        <a:p>
          <a:pPr>
            <a:buFont typeface="Symbol" panose="05050102010706020507" pitchFamily="18" charset="2"/>
            <a:buChar char=""/>
          </a:pPr>
          <a:r>
            <a:rPr lang="es-EC" sz="1400" dirty="0"/>
            <a:t>Costos de mantenimiento, reparación y soporte técnico</a:t>
          </a:r>
        </a:p>
      </dgm:t>
    </dgm:pt>
    <dgm:pt modelId="{E0B9FA34-F4F1-4CC1-9EA7-145843560FD6}" type="parTrans" cxnId="{5CC5029C-F35F-43A8-9354-03D53B326E34}">
      <dgm:prSet/>
      <dgm:spPr/>
      <dgm:t>
        <a:bodyPr/>
        <a:lstStyle/>
        <a:p>
          <a:endParaRPr lang="es-EC"/>
        </a:p>
      </dgm:t>
    </dgm:pt>
    <dgm:pt modelId="{5E454D17-732D-4DD8-85D1-25D9293E830D}" type="sibTrans" cxnId="{5CC5029C-F35F-43A8-9354-03D53B326E34}">
      <dgm:prSet/>
      <dgm:spPr/>
      <dgm:t>
        <a:bodyPr/>
        <a:lstStyle/>
        <a:p>
          <a:endParaRPr lang="es-EC"/>
        </a:p>
      </dgm:t>
    </dgm:pt>
    <dgm:pt modelId="{EB66A889-4580-45AE-852F-F682D8C3B075}">
      <dgm:prSet custT="1"/>
      <dgm:spPr>
        <a:solidFill>
          <a:srgbClr val="00B0F0">
            <a:alpha val="50000"/>
          </a:srgbClr>
        </a:solidFill>
      </dgm:spPr>
      <dgm:t>
        <a:bodyPr/>
        <a:lstStyle/>
        <a:p>
          <a:r>
            <a:rPr lang="es-EC" sz="1600" dirty="0"/>
            <a:t>Alta disponibilidad y fiabilidad </a:t>
          </a:r>
        </a:p>
        <a:p>
          <a:r>
            <a:rPr lang="es-EC" sz="1600" dirty="0"/>
            <a:t>Alta capacidad de transmisión, superior a uso de microondas.</a:t>
          </a:r>
        </a:p>
      </dgm:t>
    </dgm:pt>
    <dgm:pt modelId="{A5DB418F-2248-426D-8038-C653B3B4EED3}" type="parTrans" cxnId="{B8170028-9BE0-4763-BCA3-8AA969D59088}">
      <dgm:prSet/>
      <dgm:spPr/>
      <dgm:t>
        <a:bodyPr/>
        <a:lstStyle/>
        <a:p>
          <a:endParaRPr lang="es-EC"/>
        </a:p>
      </dgm:t>
    </dgm:pt>
    <dgm:pt modelId="{DBFDEEED-3BA9-4DF7-A139-DDA75B4D8BEF}" type="sibTrans" cxnId="{B8170028-9BE0-4763-BCA3-8AA969D59088}">
      <dgm:prSet/>
      <dgm:spPr/>
      <dgm:t>
        <a:bodyPr/>
        <a:lstStyle/>
        <a:p>
          <a:endParaRPr lang="es-EC"/>
        </a:p>
      </dgm:t>
    </dgm:pt>
    <dgm:pt modelId="{2BFC4ECD-3724-493C-9E43-CA2FA2C6B2D4}" type="pres">
      <dgm:prSet presAssocID="{FE512354-3C88-42CF-965B-8E2E16B538E4}" presName="composite" presStyleCnt="0">
        <dgm:presLayoutVars>
          <dgm:chMax val="1"/>
          <dgm:dir/>
          <dgm:resizeHandles val="exact"/>
        </dgm:presLayoutVars>
      </dgm:prSet>
      <dgm:spPr/>
    </dgm:pt>
    <dgm:pt modelId="{8847F92B-402B-429F-9C7F-39A0C90069A1}" type="pres">
      <dgm:prSet presAssocID="{FE512354-3C88-42CF-965B-8E2E16B538E4}" presName="radial" presStyleCnt="0">
        <dgm:presLayoutVars>
          <dgm:animLvl val="ctr"/>
        </dgm:presLayoutVars>
      </dgm:prSet>
      <dgm:spPr/>
    </dgm:pt>
    <dgm:pt modelId="{ED5BD2E1-3879-43AC-9301-93BB42E4857C}" type="pres">
      <dgm:prSet presAssocID="{A758B446-4F4D-42B3-A7AC-B98DA7017279}" presName="centerShape" presStyleLbl="vennNode1" presStyleIdx="0" presStyleCnt="5" custScaleX="82131" custScaleY="83424"/>
      <dgm:spPr/>
    </dgm:pt>
    <dgm:pt modelId="{060BC366-19EC-41D5-8A25-A251D823667D}" type="pres">
      <dgm:prSet presAssocID="{0BBD7FB5-6403-48C3-A5CA-A3B0F5BDC867}" presName="node" presStyleLbl="vennNode1" presStyleIdx="1" presStyleCnt="5" custScaleX="124138" custScaleY="143293" custRadScaleRad="75203" custRadScaleInc="1210">
        <dgm:presLayoutVars>
          <dgm:bulletEnabled val="1"/>
        </dgm:presLayoutVars>
      </dgm:prSet>
      <dgm:spPr/>
    </dgm:pt>
    <dgm:pt modelId="{3F6631A9-010C-4E67-9F45-199AD9AC17F6}" type="pres">
      <dgm:prSet presAssocID="{7EE546B6-F06C-41F3-B0C9-292D481D07CC}" presName="node" presStyleLbl="vennNode1" presStyleIdx="2" presStyleCnt="5" custScaleX="127641" custScaleY="139280" custRadScaleRad="76664" custRadScaleInc="98183">
        <dgm:presLayoutVars>
          <dgm:bulletEnabled val="1"/>
        </dgm:presLayoutVars>
      </dgm:prSet>
      <dgm:spPr/>
    </dgm:pt>
    <dgm:pt modelId="{D097A0E3-1543-4875-AF50-464322A5B535}" type="pres">
      <dgm:prSet presAssocID="{36E43309-4902-415C-A81B-917040A5F70C}" presName="node" presStyleLbl="vennNode1" presStyleIdx="3" presStyleCnt="5" custScaleX="136171" custScaleY="187227" custRadScaleRad="106679" custRadScaleInc="-100420">
        <dgm:presLayoutVars>
          <dgm:bulletEnabled val="1"/>
        </dgm:presLayoutVars>
      </dgm:prSet>
      <dgm:spPr/>
    </dgm:pt>
    <dgm:pt modelId="{82FC72C8-154D-46A0-8E2E-B6F7FF4AC4D3}" type="pres">
      <dgm:prSet presAssocID="{EB66A889-4580-45AE-852F-F682D8C3B075}" presName="node" presStyleLbl="vennNode1" presStyleIdx="4" presStyleCnt="5" custScaleX="132086" custScaleY="190400" custRadScaleRad="94663" custRadScaleInc="499">
        <dgm:presLayoutVars>
          <dgm:bulletEnabled val="1"/>
        </dgm:presLayoutVars>
      </dgm:prSet>
      <dgm:spPr/>
    </dgm:pt>
  </dgm:ptLst>
  <dgm:cxnLst>
    <dgm:cxn modelId="{3385A613-52D4-4792-B8B5-A3F6A569AA39}" srcId="{FE512354-3C88-42CF-965B-8E2E16B538E4}" destId="{A758B446-4F4D-42B3-A7AC-B98DA7017279}" srcOrd="0" destOrd="0" parTransId="{C30DB99A-AD8B-435D-B0A8-8AC3529F2837}" sibTransId="{F62E752B-2EEC-467A-B566-8F8C12A4C79E}"/>
    <dgm:cxn modelId="{B8170028-9BE0-4763-BCA3-8AA969D59088}" srcId="{A758B446-4F4D-42B3-A7AC-B98DA7017279}" destId="{EB66A889-4580-45AE-852F-F682D8C3B075}" srcOrd="3" destOrd="0" parTransId="{A5DB418F-2248-426D-8038-C653B3B4EED3}" sibTransId="{DBFDEEED-3BA9-4DF7-A139-DDA75B4D8BEF}"/>
    <dgm:cxn modelId="{886F7A32-109C-4D24-86C4-52D8475A6FD4}" type="presOf" srcId="{EB66A889-4580-45AE-852F-F682D8C3B075}" destId="{82FC72C8-154D-46A0-8E2E-B6F7FF4AC4D3}" srcOrd="0" destOrd="0" presId="urn:microsoft.com/office/officeart/2005/8/layout/radial3"/>
    <dgm:cxn modelId="{02D2E663-C00A-4B2A-A4C1-5E743B9F8B76}" type="presOf" srcId="{36E43309-4902-415C-A81B-917040A5F70C}" destId="{D097A0E3-1543-4875-AF50-464322A5B535}" srcOrd="0" destOrd="0" presId="urn:microsoft.com/office/officeart/2005/8/layout/radial3"/>
    <dgm:cxn modelId="{9580CB44-0069-42B4-8F39-73ACD2C64393}" type="presOf" srcId="{FE512354-3C88-42CF-965B-8E2E16B538E4}" destId="{2BFC4ECD-3724-493C-9E43-CA2FA2C6B2D4}" srcOrd="0" destOrd="0" presId="urn:microsoft.com/office/officeart/2005/8/layout/radial3"/>
    <dgm:cxn modelId="{5CC5029C-F35F-43A8-9354-03D53B326E34}" srcId="{A758B446-4F4D-42B3-A7AC-B98DA7017279}" destId="{36E43309-4902-415C-A81B-917040A5F70C}" srcOrd="2" destOrd="0" parTransId="{E0B9FA34-F4F1-4CC1-9EA7-145843560FD6}" sibTransId="{5E454D17-732D-4DD8-85D1-25D9293E830D}"/>
    <dgm:cxn modelId="{013F57A2-C4B8-47AF-AEBB-E20F61A1B155}" srcId="{A758B446-4F4D-42B3-A7AC-B98DA7017279}" destId="{0BBD7FB5-6403-48C3-A5CA-A3B0F5BDC867}" srcOrd="0" destOrd="0" parTransId="{72901715-2F6A-4917-8332-1386A2925F27}" sibTransId="{0EDA3BDC-F4FD-4705-9EDC-798291B04CDC}"/>
    <dgm:cxn modelId="{5ED3B5A6-8D89-4A71-8646-44D341CAE2D8}" srcId="{A758B446-4F4D-42B3-A7AC-B98DA7017279}" destId="{7EE546B6-F06C-41F3-B0C9-292D481D07CC}" srcOrd="1" destOrd="0" parTransId="{A5F8C06D-B060-42BB-AEA1-BD312AD22532}" sibTransId="{D80B0E2F-9659-412D-B4E1-2EB9513F7382}"/>
    <dgm:cxn modelId="{BCCDFAAE-049E-4CCA-A74C-B242E6EB5E04}" type="presOf" srcId="{0BBD7FB5-6403-48C3-A5CA-A3B0F5BDC867}" destId="{060BC366-19EC-41D5-8A25-A251D823667D}" srcOrd="0" destOrd="0" presId="urn:microsoft.com/office/officeart/2005/8/layout/radial3"/>
    <dgm:cxn modelId="{F723DFDF-F865-4E02-BECA-6403ABD1BA4F}" type="presOf" srcId="{7EE546B6-F06C-41F3-B0C9-292D481D07CC}" destId="{3F6631A9-010C-4E67-9F45-199AD9AC17F6}" srcOrd="0" destOrd="0" presId="urn:microsoft.com/office/officeart/2005/8/layout/radial3"/>
    <dgm:cxn modelId="{4CE3E5E4-CBD2-40C3-BD8E-91888AD4327E}" type="presOf" srcId="{A758B446-4F4D-42B3-A7AC-B98DA7017279}" destId="{ED5BD2E1-3879-43AC-9301-93BB42E4857C}" srcOrd="0" destOrd="0" presId="urn:microsoft.com/office/officeart/2005/8/layout/radial3"/>
    <dgm:cxn modelId="{043666B4-6CAC-47FC-A8D4-342327377B85}" type="presParOf" srcId="{2BFC4ECD-3724-493C-9E43-CA2FA2C6B2D4}" destId="{8847F92B-402B-429F-9C7F-39A0C90069A1}" srcOrd="0" destOrd="0" presId="urn:microsoft.com/office/officeart/2005/8/layout/radial3"/>
    <dgm:cxn modelId="{4D77685D-0EE1-4E52-935B-B11F80A6D6CD}" type="presParOf" srcId="{8847F92B-402B-429F-9C7F-39A0C90069A1}" destId="{ED5BD2E1-3879-43AC-9301-93BB42E4857C}" srcOrd="0" destOrd="0" presId="urn:microsoft.com/office/officeart/2005/8/layout/radial3"/>
    <dgm:cxn modelId="{43D1F106-9FE4-4CEB-8362-531DBDF84135}" type="presParOf" srcId="{8847F92B-402B-429F-9C7F-39A0C90069A1}" destId="{060BC366-19EC-41D5-8A25-A251D823667D}" srcOrd="1" destOrd="0" presId="urn:microsoft.com/office/officeart/2005/8/layout/radial3"/>
    <dgm:cxn modelId="{6BC9613C-5160-4415-988D-057F6D912F78}" type="presParOf" srcId="{8847F92B-402B-429F-9C7F-39A0C90069A1}" destId="{3F6631A9-010C-4E67-9F45-199AD9AC17F6}" srcOrd="2" destOrd="0" presId="urn:microsoft.com/office/officeart/2005/8/layout/radial3"/>
    <dgm:cxn modelId="{2CB186C8-4DA8-4DD4-87B0-5959D808B11D}" type="presParOf" srcId="{8847F92B-402B-429F-9C7F-39A0C90069A1}" destId="{D097A0E3-1543-4875-AF50-464322A5B535}" srcOrd="3" destOrd="0" presId="urn:microsoft.com/office/officeart/2005/8/layout/radial3"/>
    <dgm:cxn modelId="{EEAADDDE-26AA-4C61-B3F6-A13D37226962}" type="presParOf" srcId="{8847F92B-402B-429F-9C7F-39A0C90069A1}" destId="{82FC72C8-154D-46A0-8E2E-B6F7FF4AC4D3}"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512354-3C88-42CF-965B-8E2E16B538E4}"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s-EC"/>
        </a:p>
      </dgm:t>
    </dgm:pt>
    <dgm:pt modelId="{A758B446-4F4D-42B3-A7AC-B98DA7017279}">
      <dgm:prSet phldrT="[Texto]" custT="1"/>
      <dgm:spPr>
        <a:solidFill>
          <a:schemeClr val="accent4">
            <a:lumMod val="60000"/>
            <a:lumOff val="40000"/>
            <a:alpha val="50000"/>
          </a:schemeClr>
        </a:solidFill>
      </dgm:spPr>
      <dgm:t>
        <a:bodyPr/>
        <a:lstStyle/>
        <a:p>
          <a:r>
            <a:rPr lang="es-EC" sz="2000" dirty="0"/>
            <a:t>Telefonía celular</a:t>
          </a:r>
        </a:p>
      </dgm:t>
    </dgm:pt>
    <dgm:pt modelId="{C30DB99A-AD8B-435D-B0A8-8AC3529F2837}" type="parTrans" cxnId="{3385A613-52D4-4792-B8B5-A3F6A569AA39}">
      <dgm:prSet/>
      <dgm:spPr/>
      <dgm:t>
        <a:bodyPr/>
        <a:lstStyle/>
        <a:p>
          <a:endParaRPr lang="es-EC"/>
        </a:p>
      </dgm:t>
    </dgm:pt>
    <dgm:pt modelId="{F62E752B-2EEC-467A-B566-8F8C12A4C79E}" type="sibTrans" cxnId="{3385A613-52D4-4792-B8B5-A3F6A569AA39}">
      <dgm:prSet/>
      <dgm:spPr/>
      <dgm:t>
        <a:bodyPr/>
        <a:lstStyle/>
        <a:p>
          <a:endParaRPr lang="es-EC"/>
        </a:p>
      </dgm:t>
    </dgm:pt>
    <dgm:pt modelId="{0BBD7FB5-6403-48C3-A5CA-A3B0F5BDC867}">
      <dgm:prSet phldrT="[Texto]" custT="1"/>
      <dgm:spPr>
        <a:solidFill>
          <a:srgbClr val="00B0F0">
            <a:alpha val="50000"/>
          </a:srgbClr>
        </a:solidFill>
      </dgm:spPr>
      <dgm:t>
        <a:bodyPr/>
        <a:lstStyle/>
        <a:p>
          <a:r>
            <a:rPr lang="es-EC" sz="1400" dirty="0">
              <a:solidFill>
                <a:srgbClr val="000000"/>
              </a:solidFill>
              <a:ea typeface="Calibri" panose="020F0502020204030204" pitchFamily="34" charset="0"/>
            </a:rPr>
            <a:t>Claro, Movistar/ </a:t>
          </a:r>
          <a:r>
            <a:rPr lang="es-EC" sz="1400" dirty="0" err="1">
              <a:solidFill>
                <a:srgbClr val="000000"/>
              </a:solidFill>
              <a:ea typeface="Calibri" panose="020F0502020204030204" pitchFamily="34" charset="0"/>
            </a:rPr>
            <a:t>Twenti</a:t>
          </a:r>
          <a:r>
            <a:rPr lang="es-EC" sz="1400" dirty="0">
              <a:solidFill>
                <a:srgbClr val="000000"/>
              </a:solidFill>
              <a:ea typeface="Calibri" panose="020F0502020204030204" pitchFamily="34" charset="0"/>
            </a:rPr>
            <a:t> y CNT reportaron </a:t>
          </a:r>
          <a:r>
            <a:rPr lang="es-EC" sz="1400" dirty="0"/>
            <a:t>15’114.497 líneas activas</a:t>
          </a:r>
          <a:r>
            <a:rPr lang="es-EC" sz="1400" dirty="0">
              <a:solidFill>
                <a:srgbClr val="000000"/>
              </a:solidFill>
              <a:ea typeface="Calibri" panose="020F0502020204030204" pitchFamily="34" charset="0"/>
            </a:rPr>
            <a:t> </a:t>
          </a:r>
          <a:endParaRPr lang="es-EC" sz="1400" dirty="0"/>
        </a:p>
      </dgm:t>
    </dgm:pt>
    <dgm:pt modelId="{72901715-2F6A-4917-8332-1386A2925F27}" type="parTrans" cxnId="{013F57A2-C4B8-47AF-AEBB-E20F61A1B155}">
      <dgm:prSet/>
      <dgm:spPr/>
      <dgm:t>
        <a:bodyPr/>
        <a:lstStyle/>
        <a:p>
          <a:endParaRPr lang="es-EC"/>
        </a:p>
      </dgm:t>
    </dgm:pt>
    <dgm:pt modelId="{0EDA3BDC-F4FD-4705-9EDC-798291B04CDC}" type="sibTrans" cxnId="{013F57A2-C4B8-47AF-AEBB-E20F61A1B155}">
      <dgm:prSet/>
      <dgm:spPr/>
      <dgm:t>
        <a:bodyPr/>
        <a:lstStyle/>
        <a:p>
          <a:endParaRPr lang="es-EC"/>
        </a:p>
      </dgm:t>
    </dgm:pt>
    <dgm:pt modelId="{7EE546B6-F06C-41F3-B0C9-292D481D07CC}">
      <dgm:prSet phldrT="[Texto]" custT="1"/>
      <dgm:spPr>
        <a:solidFill>
          <a:srgbClr val="00B0F0">
            <a:alpha val="50000"/>
          </a:srgbClr>
        </a:solidFill>
      </dgm:spPr>
      <dgm:t>
        <a:bodyPr/>
        <a:lstStyle/>
        <a:p>
          <a:r>
            <a:rPr lang="es-EC" sz="1400" dirty="0">
              <a:solidFill>
                <a:srgbClr val="000000"/>
              </a:solidFill>
              <a:latin typeface="+mn-lt"/>
              <a:ea typeface="Calibri" panose="020F0502020204030204" pitchFamily="34" charset="0"/>
            </a:rPr>
            <a:t>Tecnología lógicamente es empleada por personal de FF.AA </a:t>
          </a:r>
        </a:p>
        <a:p>
          <a:r>
            <a:rPr lang="es-EC" sz="1400" dirty="0">
              <a:solidFill>
                <a:srgbClr val="000000"/>
              </a:solidFill>
              <a:latin typeface="+mn-lt"/>
              <a:ea typeface="Calibri" panose="020F0502020204030204" pitchFamily="34" charset="0"/>
            </a:rPr>
            <a:t>Vulnera  la seguridad de la información </a:t>
          </a:r>
          <a:endParaRPr lang="es-EC" sz="1400" dirty="0">
            <a:latin typeface="+mn-lt"/>
          </a:endParaRPr>
        </a:p>
      </dgm:t>
    </dgm:pt>
    <dgm:pt modelId="{A5F8C06D-B060-42BB-AEA1-BD312AD22532}" type="parTrans" cxnId="{5ED3B5A6-8D89-4A71-8646-44D341CAE2D8}">
      <dgm:prSet/>
      <dgm:spPr/>
      <dgm:t>
        <a:bodyPr/>
        <a:lstStyle/>
        <a:p>
          <a:endParaRPr lang="es-EC"/>
        </a:p>
      </dgm:t>
    </dgm:pt>
    <dgm:pt modelId="{D80B0E2F-9659-412D-B4E1-2EB9513F7382}" type="sibTrans" cxnId="{5ED3B5A6-8D89-4A71-8646-44D341CAE2D8}">
      <dgm:prSet/>
      <dgm:spPr/>
      <dgm:t>
        <a:bodyPr/>
        <a:lstStyle/>
        <a:p>
          <a:endParaRPr lang="es-EC"/>
        </a:p>
      </dgm:t>
    </dgm:pt>
    <dgm:pt modelId="{36E43309-4902-415C-A81B-917040A5F70C}">
      <dgm:prSet phldrT="[Texto]" custT="1"/>
      <dgm:spPr>
        <a:solidFill>
          <a:srgbClr val="00B0F0">
            <a:alpha val="50000"/>
          </a:srgbClr>
        </a:solidFill>
      </dgm:spPr>
      <dgm:t>
        <a:bodyPr/>
        <a:lstStyle/>
        <a:p>
          <a:r>
            <a:rPr lang="es-EC" sz="1400" dirty="0">
              <a:solidFill>
                <a:srgbClr val="000000"/>
              </a:solidFill>
              <a:latin typeface="+mn-lt"/>
              <a:ea typeface="Calibri" panose="020F0502020204030204" pitchFamily="34" charset="0"/>
            </a:rPr>
            <a:t>En operaciones militares el uso del celular es necesario orientando su uso como un medio suplementario, en actividades administrativas, que no requieran mayor secreto o seguridad</a:t>
          </a:r>
          <a:endParaRPr lang="es-EC" sz="1400" dirty="0">
            <a:latin typeface="+mn-lt"/>
          </a:endParaRPr>
        </a:p>
      </dgm:t>
    </dgm:pt>
    <dgm:pt modelId="{E0B9FA34-F4F1-4CC1-9EA7-145843560FD6}" type="parTrans" cxnId="{5CC5029C-F35F-43A8-9354-03D53B326E34}">
      <dgm:prSet/>
      <dgm:spPr/>
      <dgm:t>
        <a:bodyPr/>
        <a:lstStyle/>
        <a:p>
          <a:endParaRPr lang="es-EC"/>
        </a:p>
      </dgm:t>
    </dgm:pt>
    <dgm:pt modelId="{5E454D17-732D-4DD8-85D1-25D9293E830D}" type="sibTrans" cxnId="{5CC5029C-F35F-43A8-9354-03D53B326E34}">
      <dgm:prSet/>
      <dgm:spPr/>
      <dgm:t>
        <a:bodyPr/>
        <a:lstStyle/>
        <a:p>
          <a:endParaRPr lang="es-EC"/>
        </a:p>
      </dgm:t>
    </dgm:pt>
    <dgm:pt modelId="{EB66A889-4580-45AE-852F-F682D8C3B075}">
      <dgm:prSet custT="1"/>
      <dgm:spPr>
        <a:solidFill>
          <a:srgbClr val="00B0F0">
            <a:alpha val="50000"/>
          </a:srgbClr>
        </a:solidFill>
      </dgm:spPr>
      <dgm:t>
        <a:bodyPr/>
        <a:lstStyle/>
        <a:p>
          <a:r>
            <a:rPr lang="es-EC" sz="1400" dirty="0"/>
            <a:t>Llamadas, mensajes en aplicaciones </a:t>
          </a:r>
          <a:r>
            <a:rPr lang="es-EC" sz="1400" dirty="0" err="1"/>
            <a:t>Whatsapp</a:t>
          </a:r>
          <a:r>
            <a:rPr lang="es-EC" sz="1400" dirty="0"/>
            <a:t> o Messenger, videos acceder a redes sociales y cuentas de correo electrónico, mapas, fotografías</a:t>
          </a:r>
        </a:p>
      </dgm:t>
    </dgm:pt>
    <dgm:pt modelId="{A5DB418F-2248-426D-8038-C653B3B4EED3}" type="parTrans" cxnId="{B8170028-9BE0-4763-BCA3-8AA969D59088}">
      <dgm:prSet/>
      <dgm:spPr/>
      <dgm:t>
        <a:bodyPr/>
        <a:lstStyle/>
        <a:p>
          <a:endParaRPr lang="es-EC"/>
        </a:p>
      </dgm:t>
    </dgm:pt>
    <dgm:pt modelId="{DBFDEEED-3BA9-4DF7-A139-DDA75B4D8BEF}" type="sibTrans" cxnId="{B8170028-9BE0-4763-BCA3-8AA969D59088}">
      <dgm:prSet/>
      <dgm:spPr/>
      <dgm:t>
        <a:bodyPr/>
        <a:lstStyle/>
        <a:p>
          <a:endParaRPr lang="es-EC"/>
        </a:p>
      </dgm:t>
    </dgm:pt>
    <dgm:pt modelId="{2BFC4ECD-3724-493C-9E43-CA2FA2C6B2D4}" type="pres">
      <dgm:prSet presAssocID="{FE512354-3C88-42CF-965B-8E2E16B538E4}" presName="composite" presStyleCnt="0">
        <dgm:presLayoutVars>
          <dgm:chMax val="1"/>
          <dgm:dir/>
          <dgm:resizeHandles val="exact"/>
        </dgm:presLayoutVars>
      </dgm:prSet>
      <dgm:spPr/>
    </dgm:pt>
    <dgm:pt modelId="{8847F92B-402B-429F-9C7F-39A0C90069A1}" type="pres">
      <dgm:prSet presAssocID="{FE512354-3C88-42CF-965B-8E2E16B538E4}" presName="radial" presStyleCnt="0">
        <dgm:presLayoutVars>
          <dgm:animLvl val="ctr"/>
        </dgm:presLayoutVars>
      </dgm:prSet>
      <dgm:spPr/>
    </dgm:pt>
    <dgm:pt modelId="{ED5BD2E1-3879-43AC-9301-93BB42E4857C}" type="pres">
      <dgm:prSet presAssocID="{A758B446-4F4D-42B3-A7AC-B98DA7017279}" presName="centerShape" presStyleLbl="vennNode1" presStyleIdx="0" presStyleCnt="5" custScaleX="82131" custScaleY="83424"/>
      <dgm:spPr/>
    </dgm:pt>
    <dgm:pt modelId="{060BC366-19EC-41D5-8A25-A251D823667D}" type="pres">
      <dgm:prSet presAssocID="{0BBD7FB5-6403-48C3-A5CA-A3B0F5BDC867}" presName="node" presStyleLbl="vennNode1" presStyleIdx="1" presStyleCnt="5" custScaleX="124138" custScaleY="143293" custRadScaleRad="75203" custRadScaleInc="1210">
        <dgm:presLayoutVars>
          <dgm:bulletEnabled val="1"/>
        </dgm:presLayoutVars>
      </dgm:prSet>
      <dgm:spPr/>
    </dgm:pt>
    <dgm:pt modelId="{3F6631A9-010C-4E67-9F45-199AD9AC17F6}" type="pres">
      <dgm:prSet presAssocID="{7EE546B6-F06C-41F3-B0C9-292D481D07CC}" presName="node" presStyleLbl="vennNode1" presStyleIdx="2" presStyleCnt="5" custScaleX="127641" custScaleY="139280" custRadScaleRad="76664" custRadScaleInc="98183">
        <dgm:presLayoutVars>
          <dgm:bulletEnabled val="1"/>
        </dgm:presLayoutVars>
      </dgm:prSet>
      <dgm:spPr/>
    </dgm:pt>
    <dgm:pt modelId="{D097A0E3-1543-4875-AF50-464322A5B535}" type="pres">
      <dgm:prSet presAssocID="{36E43309-4902-415C-A81B-917040A5F70C}" presName="node" presStyleLbl="vennNode1" presStyleIdx="3" presStyleCnt="5" custScaleX="136171" custScaleY="187227" custRadScaleRad="106679" custRadScaleInc="-100420">
        <dgm:presLayoutVars>
          <dgm:bulletEnabled val="1"/>
        </dgm:presLayoutVars>
      </dgm:prSet>
      <dgm:spPr/>
    </dgm:pt>
    <dgm:pt modelId="{82FC72C8-154D-46A0-8E2E-B6F7FF4AC4D3}" type="pres">
      <dgm:prSet presAssocID="{EB66A889-4580-45AE-852F-F682D8C3B075}" presName="node" presStyleLbl="vennNode1" presStyleIdx="4" presStyleCnt="5" custScaleX="132086" custScaleY="190400" custRadScaleRad="94663" custRadScaleInc="499">
        <dgm:presLayoutVars>
          <dgm:bulletEnabled val="1"/>
        </dgm:presLayoutVars>
      </dgm:prSet>
      <dgm:spPr/>
    </dgm:pt>
  </dgm:ptLst>
  <dgm:cxnLst>
    <dgm:cxn modelId="{3385A613-52D4-4792-B8B5-A3F6A569AA39}" srcId="{FE512354-3C88-42CF-965B-8E2E16B538E4}" destId="{A758B446-4F4D-42B3-A7AC-B98DA7017279}" srcOrd="0" destOrd="0" parTransId="{C30DB99A-AD8B-435D-B0A8-8AC3529F2837}" sibTransId="{F62E752B-2EEC-467A-B566-8F8C12A4C79E}"/>
    <dgm:cxn modelId="{B8170028-9BE0-4763-BCA3-8AA969D59088}" srcId="{A758B446-4F4D-42B3-A7AC-B98DA7017279}" destId="{EB66A889-4580-45AE-852F-F682D8C3B075}" srcOrd="3" destOrd="0" parTransId="{A5DB418F-2248-426D-8038-C653B3B4EED3}" sibTransId="{DBFDEEED-3BA9-4DF7-A139-DDA75B4D8BEF}"/>
    <dgm:cxn modelId="{886F7A32-109C-4D24-86C4-52D8475A6FD4}" type="presOf" srcId="{EB66A889-4580-45AE-852F-F682D8C3B075}" destId="{82FC72C8-154D-46A0-8E2E-B6F7FF4AC4D3}" srcOrd="0" destOrd="0" presId="urn:microsoft.com/office/officeart/2005/8/layout/radial3"/>
    <dgm:cxn modelId="{02D2E663-C00A-4B2A-A4C1-5E743B9F8B76}" type="presOf" srcId="{36E43309-4902-415C-A81B-917040A5F70C}" destId="{D097A0E3-1543-4875-AF50-464322A5B535}" srcOrd="0" destOrd="0" presId="urn:microsoft.com/office/officeart/2005/8/layout/radial3"/>
    <dgm:cxn modelId="{9580CB44-0069-42B4-8F39-73ACD2C64393}" type="presOf" srcId="{FE512354-3C88-42CF-965B-8E2E16B538E4}" destId="{2BFC4ECD-3724-493C-9E43-CA2FA2C6B2D4}" srcOrd="0" destOrd="0" presId="urn:microsoft.com/office/officeart/2005/8/layout/radial3"/>
    <dgm:cxn modelId="{5CC5029C-F35F-43A8-9354-03D53B326E34}" srcId="{A758B446-4F4D-42B3-A7AC-B98DA7017279}" destId="{36E43309-4902-415C-A81B-917040A5F70C}" srcOrd="2" destOrd="0" parTransId="{E0B9FA34-F4F1-4CC1-9EA7-145843560FD6}" sibTransId="{5E454D17-732D-4DD8-85D1-25D9293E830D}"/>
    <dgm:cxn modelId="{013F57A2-C4B8-47AF-AEBB-E20F61A1B155}" srcId="{A758B446-4F4D-42B3-A7AC-B98DA7017279}" destId="{0BBD7FB5-6403-48C3-A5CA-A3B0F5BDC867}" srcOrd="0" destOrd="0" parTransId="{72901715-2F6A-4917-8332-1386A2925F27}" sibTransId="{0EDA3BDC-F4FD-4705-9EDC-798291B04CDC}"/>
    <dgm:cxn modelId="{5ED3B5A6-8D89-4A71-8646-44D341CAE2D8}" srcId="{A758B446-4F4D-42B3-A7AC-B98DA7017279}" destId="{7EE546B6-F06C-41F3-B0C9-292D481D07CC}" srcOrd="1" destOrd="0" parTransId="{A5F8C06D-B060-42BB-AEA1-BD312AD22532}" sibTransId="{D80B0E2F-9659-412D-B4E1-2EB9513F7382}"/>
    <dgm:cxn modelId="{BCCDFAAE-049E-4CCA-A74C-B242E6EB5E04}" type="presOf" srcId="{0BBD7FB5-6403-48C3-A5CA-A3B0F5BDC867}" destId="{060BC366-19EC-41D5-8A25-A251D823667D}" srcOrd="0" destOrd="0" presId="urn:microsoft.com/office/officeart/2005/8/layout/radial3"/>
    <dgm:cxn modelId="{F723DFDF-F865-4E02-BECA-6403ABD1BA4F}" type="presOf" srcId="{7EE546B6-F06C-41F3-B0C9-292D481D07CC}" destId="{3F6631A9-010C-4E67-9F45-199AD9AC17F6}" srcOrd="0" destOrd="0" presId="urn:microsoft.com/office/officeart/2005/8/layout/radial3"/>
    <dgm:cxn modelId="{4CE3E5E4-CBD2-40C3-BD8E-91888AD4327E}" type="presOf" srcId="{A758B446-4F4D-42B3-A7AC-B98DA7017279}" destId="{ED5BD2E1-3879-43AC-9301-93BB42E4857C}" srcOrd="0" destOrd="0" presId="urn:microsoft.com/office/officeart/2005/8/layout/radial3"/>
    <dgm:cxn modelId="{043666B4-6CAC-47FC-A8D4-342327377B85}" type="presParOf" srcId="{2BFC4ECD-3724-493C-9E43-CA2FA2C6B2D4}" destId="{8847F92B-402B-429F-9C7F-39A0C90069A1}" srcOrd="0" destOrd="0" presId="urn:microsoft.com/office/officeart/2005/8/layout/radial3"/>
    <dgm:cxn modelId="{4D77685D-0EE1-4E52-935B-B11F80A6D6CD}" type="presParOf" srcId="{8847F92B-402B-429F-9C7F-39A0C90069A1}" destId="{ED5BD2E1-3879-43AC-9301-93BB42E4857C}" srcOrd="0" destOrd="0" presId="urn:microsoft.com/office/officeart/2005/8/layout/radial3"/>
    <dgm:cxn modelId="{43D1F106-9FE4-4CEB-8362-531DBDF84135}" type="presParOf" srcId="{8847F92B-402B-429F-9C7F-39A0C90069A1}" destId="{060BC366-19EC-41D5-8A25-A251D823667D}" srcOrd="1" destOrd="0" presId="urn:microsoft.com/office/officeart/2005/8/layout/radial3"/>
    <dgm:cxn modelId="{6BC9613C-5160-4415-988D-057F6D912F78}" type="presParOf" srcId="{8847F92B-402B-429F-9C7F-39A0C90069A1}" destId="{3F6631A9-010C-4E67-9F45-199AD9AC17F6}" srcOrd="2" destOrd="0" presId="urn:microsoft.com/office/officeart/2005/8/layout/radial3"/>
    <dgm:cxn modelId="{2CB186C8-4DA8-4DD4-87B0-5959D808B11D}" type="presParOf" srcId="{8847F92B-402B-429F-9C7F-39A0C90069A1}" destId="{D097A0E3-1543-4875-AF50-464322A5B535}" srcOrd="3" destOrd="0" presId="urn:microsoft.com/office/officeart/2005/8/layout/radial3"/>
    <dgm:cxn modelId="{EEAADDDE-26AA-4C61-B3F6-A13D37226962}" type="presParOf" srcId="{8847F92B-402B-429F-9C7F-39A0C90069A1}" destId="{82FC72C8-154D-46A0-8E2E-B6F7FF4AC4D3}"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1889EC-B784-46F3-ABBC-B8EE1A41EA7B}"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es-EC"/>
        </a:p>
      </dgm:t>
    </dgm:pt>
    <dgm:pt modelId="{5333BD32-AA8D-4366-8B7B-A5F2B1BD67A4}">
      <dgm:prSet phldrT="[Texto]"/>
      <dgm:spPr/>
      <dgm:t>
        <a:bodyPr/>
        <a:lstStyle/>
        <a:p>
          <a:r>
            <a:rPr lang="es-EC" dirty="0"/>
            <a:t>CONVENIOS INTERINSTITUCIONALES</a:t>
          </a:r>
        </a:p>
      </dgm:t>
    </dgm:pt>
    <dgm:pt modelId="{D9ED08B5-1710-4C2A-9359-DB8A869D5076}" type="parTrans" cxnId="{AE1FDBFE-784C-454C-8190-E130637AF106}">
      <dgm:prSet/>
      <dgm:spPr/>
      <dgm:t>
        <a:bodyPr/>
        <a:lstStyle/>
        <a:p>
          <a:endParaRPr lang="es-EC"/>
        </a:p>
      </dgm:t>
    </dgm:pt>
    <dgm:pt modelId="{FC60B8E6-AB8E-4356-8E3E-74F2F1A582AA}" type="sibTrans" cxnId="{AE1FDBFE-784C-454C-8190-E130637AF106}">
      <dgm:prSet/>
      <dgm:spPr/>
      <dgm:t>
        <a:bodyPr/>
        <a:lstStyle/>
        <a:p>
          <a:endParaRPr lang="es-EC"/>
        </a:p>
      </dgm:t>
    </dgm:pt>
    <dgm:pt modelId="{9A00376E-517D-4CC7-AF8C-4E19EE3E41FE}">
      <dgm:prSet phldrT="[Texto]" custT="1"/>
      <dgm:spPr/>
      <dgm:t>
        <a:bodyPr/>
        <a:lstStyle/>
        <a:p>
          <a:r>
            <a:rPr lang="es-ES" sz="1050" dirty="0"/>
            <a:t>Ministerio de Defensa Nacional y la Corporación Nacional de Telecomunicaciones CNT.</a:t>
          </a:r>
          <a:endParaRPr lang="es-EC" sz="1050" dirty="0"/>
        </a:p>
      </dgm:t>
    </dgm:pt>
    <dgm:pt modelId="{E967F29F-2878-4659-89B0-AEC7530675EB}" type="parTrans" cxnId="{EB196B6A-1C7E-4022-ACF1-979D62BEB6F1}">
      <dgm:prSet/>
      <dgm:spPr/>
      <dgm:t>
        <a:bodyPr/>
        <a:lstStyle/>
        <a:p>
          <a:endParaRPr lang="es-EC"/>
        </a:p>
      </dgm:t>
    </dgm:pt>
    <dgm:pt modelId="{22CC82ED-A6F3-4200-BF59-F0681821E8DF}" type="sibTrans" cxnId="{EB196B6A-1C7E-4022-ACF1-979D62BEB6F1}">
      <dgm:prSet/>
      <dgm:spPr/>
      <dgm:t>
        <a:bodyPr/>
        <a:lstStyle/>
        <a:p>
          <a:endParaRPr lang="es-EC"/>
        </a:p>
      </dgm:t>
    </dgm:pt>
    <dgm:pt modelId="{6E6AA6FA-3078-4BC4-B370-BCD173053967}">
      <dgm:prSet phldrT="[Texto]" custT="1"/>
      <dgm:spPr/>
      <dgm:t>
        <a:bodyPr/>
        <a:lstStyle/>
        <a:p>
          <a:r>
            <a:rPr lang="es-ES" sz="1050" dirty="0"/>
            <a:t>CC.FF.AA y CONECEL S.A. (CLARO)</a:t>
          </a:r>
          <a:endParaRPr lang="es-EC" sz="1050" dirty="0"/>
        </a:p>
      </dgm:t>
    </dgm:pt>
    <dgm:pt modelId="{BC01DACC-BDC2-4F84-B604-D5C14F12BF3E}" type="parTrans" cxnId="{83591381-69DE-49E5-9CD5-500C7AD87F8D}">
      <dgm:prSet/>
      <dgm:spPr/>
      <dgm:t>
        <a:bodyPr/>
        <a:lstStyle/>
        <a:p>
          <a:endParaRPr lang="es-EC"/>
        </a:p>
      </dgm:t>
    </dgm:pt>
    <dgm:pt modelId="{64632483-4518-41C7-93D4-8256687CCE8E}" type="sibTrans" cxnId="{83591381-69DE-49E5-9CD5-500C7AD87F8D}">
      <dgm:prSet/>
      <dgm:spPr/>
      <dgm:t>
        <a:bodyPr/>
        <a:lstStyle/>
        <a:p>
          <a:endParaRPr lang="es-EC"/>
        </a:p>
      </dgm:t>
    </dgm:pt>
    <dgm:pt modelId="{8D2ECC86-831F-443B-9E0A-7BAEAE5549EF}">
      <dgm:prSet phldrT="[Texto]" custT="1"/>
      <dgm:spPr/>
      <dgm:t>
        <a:bodyPr/>
        <a:lstStyle/>
        <a:p>
          <a:r>
            <a:rPr lang="es-ES" sz="1050" dirty="0"/>
            <a:t>Ministerio de Defensa Nacional y la empresa OTECEL S.A. (MOVISTAR)</a:t>
          </a:r>
          <a:endParaRPr lang="es-EC" sz="1050" dirty="0"/>
        </a:p>
      </dgm:t>
    </dgm:pt>
    <dgm:pt modelId="{5887168E-7FB1-46F7-8870-BC77173AF4E4}" type="parTrans" cxnId="{E6C94FCA-1493-4BC5-A5FF-5B093E07F9CC}">
      <dgm:prSet/>
      <dgm:spPr/>
      <dgm:t>
        <a:bodyPr/>
        <a:lstStyle/>
        <a:p>
          <a:endParaRPr lang="es-EC"/>
        </a:p>
      </dgm:t>
    </dgm:pt>
    <dgm:pt modelId="{8E5F913A-D184-4F0A-AB17-9D29F2E5A3DD}" type="sibTrans" cxnId="{E6C94FCA-1493-4BC5-A5FF-5B093E07F9CC}">
      <dgm:prSet/>
      <dgm:spPr/>
      <dgm:t>
        <a:bodyPr/>
        <a:lstStyle/>
        <a:p>
          <a:endParaRPr lang="es-EC"/>
        </a:p>
      </dgm:t>
    </dgm:pt>
    <dgm:pt modelId="{3EE871ED-A26C-42AC-B559-93DC0FA5ECE4}">
      <dgm:prSet phldrT="[Texto]" custT="1"/>
      <dgm:spPr/>
      <dgm:t>
        <a:bodyPr/>
        <a:lstStyle/>
        <a:p>
          <a:r>
            <a:rPr lang="es-ES" sz="1050" dirty="0"/>
            <a:t>Protocolos operativos para la interoperabilidad TRONCALZADO NACIONAL Y TRONCALIZADO FF.AA</a:t>
          </a:r>
          <a:endParaRPr lang="es-EC" sz="1050" dirty="0"/>
        </a:p>
      </dgm:t>
    </dgm:pt>
    <dgm:pt modelId="{0E4697C1-4CF0-4090-8B51-856511FAF366}" type="parTrans" cxnId="{022040F0-197F-4DFC-B77A-A31509C79EE7}">
      <dgm:prSet/>
      <dgm:spPr/>
      <dgm:t>
        <a:bodyPr/>
        <a:lstStyle/>
        <a:p>
          <a:endParaRPr lang="es-EC"/>
        </a:p>
      </dgm:t>
    </dgm:pt>
    <dgm:pt modelId="{AC9D5334-8BE5-47D8-9FCE-49C8F52620C2}" type="sibTrans" cxnId="{022040F0-197F-4DFC-B77A-A31509C79EE7}">
      <dgm:prSet/>
      <dgm:spPr/>
      <dgm:t>
        <a:bodyPr/>
        <a:lstStyle/>
        <a:p>
          <a:endParaRPr lang="es-EC"/>
        </a:p>
      </dgm:t>
    </dgm:pt>
    <dgm:pt modelId="{3360C724-4F98-4033-8A0D-345065907CFE}">
      <dgm:prSet custT="1"/>
      <dgm:spPr/>
      <dgm:t>
        <a:bodyPr/>
        <a:lstStyle/>
        <a:p>
          <a:r>
            <a:rPr lang="es-ES" sz="1050" dirty="0"/>
            <a:t>Protocolo  de procedimiento para los operadores de telecomunicaciones,, en casos de declaratoria de estado de excepción</a:t>
          </a:r>
        </a:p>
      </dgm:t>
    </dgm:pt>
    <dgm:pt modelId="{B554E5F6-7275-4129-8956-1B306CDA9945}" type="parTrans" cxnId="{DDAB1A0D-6388-45C2-B4A2-8D21C7FAE651}">
      <dgm:prSet/>
      <dgm:spPr/>
      <dgm:t>
        <a:bodyPr/>
        <a:lstStyle/>
        <a:p>
          <a:endParaRPr lang="es-EC"/>
        </a:p>
      </dgm:t>
    </dgm:pt>
    <dgm:pt modelId="{08CA9C9D-D932-400E-8764-1D392D7EABC5}" type="sibTrans" cxnId="{DDAB1A0D-6388-45C2-B4A2-8D21C7FAE651}">
      <dgm:prSet/>
      <dgm:spPr/>
      <dgm:t>
        <a:bodyPr/>
        <a:lstStyle/>
        <a:p>
          <a:endParaRPr lang="es-EC"/>
        </a:p>
      </dgm:t>
    </dgm:pt>
    <dgm:pt modelId="{056B8755-F5BF-40FB-9674-35F51969914B}" type="pres">
      <dgm:prSet presAssocID="{021889EC-B784-46F3-ABBC-B8EE1A41EA7B}" presName="composite" presStyleCnt="0">
        <dgm:presLayoutVars>
          <dgm:chMax val="1"/>
          <dgm:dir/>
          <dgm:resizeHandles val="exact"/>
        </dgm:presLayoutVars>
      </dgm:prSet>
      <dgm:spPr/>
    </dgm:pt>
    <dgm:pt modelId="{3C666C25-2395-4239-8CB9-D690CBD1C3B9}" type="pres">
      <dgm:prSet presAssocID="{021889EC-B784-46F3-ABBC-B8EE1A41EA7B}" presName="radial" presStyleCnt="0">
        <dgm:presLayoutVars>
          <dgm:animLvl val="ctr"/>
        </dgm:presLayoutVars>
      </dgm:prSet>
      <dgm:spPr/>
    </dgm:pt>
    <dgm:pt modelId="{C6E55C23-AB15-455F-AA68-24398E85D130}" type="pres">
      <dgm:prSet presAssocID="{5333BD32-AA8D-4366-8B7B-A5F2B1BD67A4}" presName="centerShape" presStyleLbl="vennNode1" presStyleIdx="0" presStyleCnt="6" custScaleX="68751" custScaleY="65321"/>
      <dgm:spPr/>
    </dgm:pt>
    <dgm:pt modelId="{59B827DB-CA4A-482C-9AD1-6A5A8D7AAC5B}" type="pres">
      <dgm:prSet presAssocID="{9A00376E-517D-4CC7-AF8C-4E19EE3E41FE}" presName="node" presStyleLbl="vennNode1" presStyleIdx="1" presStyleCnt="6" custRadScaleRad="71110" custRadScaleInc="-2142">
        <dgm:presLayoutVars>
          <dgm:bulletEnabled val="1"/>
        </dgm:presLayoutVars>
      </dgm:prSet>
      <dgm:spPr/>
    </dgm:pt>
    <dgm:pt modelId="{CAEC04CA-731F-4276-B83A-CF901290A666}" type="pres">
      <dgm:prSet presAssocID="{6E6AA6FA-3078-4BC4-B370-BCD173053967}" presName="node" presStyleLbl="vennNode1" presStyleIdx="2" presStyleCnt="6" custRadScaleRad="77180" custRadScaleInc="-1641">
        <dgm:presLayoutVars>
          <dgm:bulletEnabled val="1"/>
        </dgm:presLayoutVars>
      </dgm:prSet>
      <dgm:spPr/>
    </dgm:pt>
    <dgm:pt modelId="{A2B16398-6A43-424C-846A-48EA6BABA0A9}" type="pres">
      <dgm:prSet presAssocID="{8D2ECC86-831F-443B-9E0A-7BAEAE5549EF}" presName="node" presStyleLbl="vennNode1" presStyleIdx="3" presStyleCnt="6" custRadScaleRad="75153" custRadScaleInc="201">
        <dgm:presLayoutVars>
          <dgm:bulletEnabled val="1"/>
        </dgm:presLayoutVars>
      </dgm:prSet>
      <dgm:spPr/>
    </dgm:pt>
    <dgm:pt modelId="{2F477FD9-2CF1-4C40-9616-A45DD1481A6B}" type="pres">
      <dgm:prSet presAssocID="{3EE871ED-A26C-42AC-B559-93DC0FA5ECE4}" presName="node" presStyleLbl="vennNode1" presStyleIdx="4" presStyleCnt="6" custRadScaleRad="71918" custRadScaleInc="1469">
        <dgm:presLayoutVars>
          <dgm:bulletEnabled val="1"/>
        </dgm:presLayoutVars>
      </dgm:prSet>
      <dgm:spPr/>
    </dgm:pt>
    <dgm:pt modelId="{A331AF57-7004-4EAD-8725-C0D880DC86A9}" type="pres">
      <dgm:prSet presAssocID="{3360C724-4F98-4033-8A0D-345065907CFE}" presName="node" presStyleLbl="vennNode1" presStyleIdx="5" presStyleCnt="6" custRadScaleRad="76938" custRadScaleInc="2477">
        <dgm:presLayoutVars>
          <dgm:bulletEnabled val="1"/>
        </dgm:presLayoutVars>
      </dgm:prSet>
      <dgm:spPr/>
    </dgm:pt>
  </dgm:ptLst>
  <dgm:cxnLst>
    <dgm:cxn modelId="{DDAB1A0D-6388-45C2-B4A2-8D21C7FAE651}" srcId="{5333BD32-AA8D-4366-8B7B-A5F2B1BD67A4}" destId="{3360C724-4F98-4033-8A0D-345065907CFE}" srcOrd="4" destOrd="0" parTransId="{B554E5F6-7275-4129-8956-1B306CDA9945}" sibTransId="{08CA9C9D-D932-400E-8764-1D392D7EABC5}"/>
    <dgm:cxn modelId="{3273D83F-304A-48C3-8736-41D19E6C60E6}" type="presOf" srcId="{5333BD32-AA8D-4366-8B7B-A5F2B1BD67A4}" destId="{C6E55C23-AB15-455F-AA68-24398E85D130}" srcOrd="0" destOrd="0" presId="urn:microsoft.com/office/officeart/2005/8/layout/radial3"/>
    <dgm:cxn modelId="{EB196B6A-1C7E-4022-ACF1-979D62BEB6F1}" srcId="{5333BD32-AA8D-4366-8B7B-A5F2B1BD67A4}" destId="{9A00376E-517D-4CC7-AF8C-4E19EE3E41FE}" srcOrd="0" destOrd="0" parTransId="{E967F29F-2878-4659-89B0-AEC7530675EB}" sibTransId="{22CC82ED-A6F3-4200-BF59-F0681821E8DF}"/>
    <dgm:cxn modelId="{83591381-69DE-49E5-9CD5-500C7AD87F8D}" srcId="{5333BD32-AA8D-4366-8B7B-A5F2B1BD67A4}" destId="{6E6AA6FA-3078-4BC4-B370-BCD173053967}" srcOrd="1" destOrd="0" parTransId="{BC01DACC-BDC2-4F84-B604-D5C14F12BF3E}" sibTransId="{64632483-4518-41C7-93D4-8256687CCE8E}"/>
    <dgm:cxn modelId="{8977D983-6000-4622-B1A7-53F2216CD9FD}" type="presOf" srcId="{3360C724-4F98-4033-8A0D-345065907CFE}" destId="{A331AF57-7004-4EAD-8725-C0D880DC86A9}" srcOrd="0" destOrd="0" presId="urn:microsoft.com/office/officeart/2005/8/layout/radial3"/>
    <dgm:cxn modelId="{AF6E2FA6-6A95-406E-94B2-0137A2FA7505}" type="presOf" srcId="{3EE871ED-A26C-42AC-B559-93DC0FA5ECE4}" destId="{2F477FD9-2CF1-4C40-9616-A45DD1481A6B}" srcOrd="0" destOrd="0" presId="urn:microsoft.com/office/officeart/2005/8/layout/radial3"/>
    <dgm:cxn modelId="{E6C94FCA-1493-4BC5-A5FF-5B093E07F9CC}" srcId="{5333BD32-AA8D-4366-8B7B-A5F2B1BD67A4}" destId="{8D2ECC86-831F-443B-9E0A-7BAEAE5549EF}" srcOrd="2" destOrd="0" parTransId="{5887168E-7FB1-46F7-8870-BC77173AF4E4}" sibTransId="{8E5F913A-D184-4F0A-AB17-9D29F2E5A3DD}"/>
    <dgm:cxn modelId="{FE5428DC-0BE3-4AAD-BA9C-0A189E2BCBEB}" type="presOf" srcId="{021889EC-B784-46F3-ABBC-B8EE1A41EA7B}" destId="{056B8755-F5BF-40FB-9674-35F51969914B}" srcOrd="0" destOrd="0" presId="urn:microsoft.com/office/officeart/2005/8/layout/radial3"/>
    <dgm:cxn modelId="{3A64B3E4-0D53-4AF4-B71F-187D72E72621}" type="presOf" srcId="{9A00376E-517D-4CC7-AF8C-4E19EE3E41FE}" destId="{59B827DB-CA4A-482C-9AD1-6A5A8D7AAC5B}" srcOrd="0" destOrd="0" presId="urn:microsoft.com/office/officeart/2005/8/layout/radial3"/>
    <dgm:cxn modelId="{A21EE9E9-28FD-4881-B0DA-F58328F7646F}" type="presOf" srcId="{6E6AA6FA-3078-4BC4-B370-BCD173053967}" destId="{CAEC04CA-731F-4276-B83A-CF901290A666}" srcOrd="0" destOrd="0" presId="urn:microsoft.com/office/officeart/2005/8/layout/radial3"/>
    <dgm:cxn modelId="{022040F0-197F-4DFC-B77A-A31509C79EE7}" srcId="{5333BD32-AA8D-4366-8B7B-A5F2B1BD67A4}" destId="{3EE871ED-A26C-42AC-B559-93DC0FA5ECE4}" srcOrd="3" destOrd="0" parTransId="{0E4697C1-4CF0-4090-8B51-856511FAF366}" sibTransId="{AC9D5334-8BE5-47D8-9FCE-49C8F52620C2}"/>
    <dgm:cxn modelId="{1BB8B7FE-43E8-4909-8985-00C75228096B}" type="presOf" srcId="{8D2ECC86-831F-443B-9E0A-7BAEAE5549EF}" destId="{A2B16398-6A43-424C-846A-48EA6BABA0A9}" srcOrd="0" destOrd="0" presId="urn:microsoft.com/office/officeart/2005/8/layout/radial3"/>
    <dgm:cxn modelId="{AE1FDBFE-784C-454C-8190-E130637AF106}" srcId="{021889EC-B784-46F3-ABBC-B8EE1A41EA7B}" destId="{5333BD32-AA8D-4366-8B7B-A5F2B1BD67A4}" srcOrd="0" destOrd="0" parTransId="{D9ED08B5-1710-4C2A-9359-DB8A869D5076}" sibTransId="{FC60B8E6-AB8E-4356-8E3E-74F2F1A582AA}"/>
    <dgm:cxn modelId="{7D3E8FF5-BD92-4768-8749-88F41AEBE4A7}" type="presParOf" srcId="{056B8755-F5BF-40FB-9674-35F51969914B}" destId="{3C666C25-2395-4239-8CB9-D690CBD1C3B9}" srcOrd="0" destOrd="0" presId="urn:microsoft.com/office/officeart/2005/8/layout/radial3"/>
    <dgm:cxn modelId="{96EB1AD3-5861-4B30-98DF-B90EBDC9A196}" type="presParOf" srcId="{3C666C25-2395-4239-8CB9-D690CBD1C3B9}" destId="{C6E55C23-AB15-455F-AA68-24398E85D130}" srcOrd="0" destOrd="0" presId="urn:microsoft.com/office/officeart/2005/8/layout/radial3"/>
    <dgm:cxn modelId="{113A7F00-F429-4F4A-A084-A68175458DF4}" type="presParOf" srcId="{3C666C25-2395-4239-8CB9-D690CBD1C3B9}" destId="{59B827DB-CA4A-482C-9AD1-6A5A8D7AAC5B}" srcOrd="1" destOrd="0" presId="urn:microsoft.com/office/officeart/2005/8/layout/radial3"/>
    <dgm:cxn modelId="{91113A42-5FE8-46F0-8544-B531956805F2}" type="presParOf" srcId="{3C666C25-2395-4239-8CB9-D690CBD1C3B9}" destId="{CAEC04CA-731F-4276-B83A-CF901290A666}" srcOrd="2" destOrd="0" presId="urn:microsoft.com/office/officeart/2005/8/layout/radial3"/>
    <dgm:cxn modelId="{DEA5BB1B-4017-4B31-8228-F35AE2F7246E}" type="presParOf" srcId="{3C666C25-2395-4239-8CB9-D690CBD1C3B9}" destId="{A2B16398-6A43-424C-846A-48EA6BABA0A9}" srcOrd="3" destOrd="0" presId="urn:microsoft.com/office/officeart/2005/8/layout/radial3"/>
    <dgm:cxn modelId="{009B57F4-7F85-42CD-B23C-15A98D57D37E}" type="presParOf" srcId="{3C666C25-2395-4239-8CB9-D690CBD1C3B9}" destId="{2F477FD9-2CF1-4C40-9616-A45DD1481A6B}" srcOrd="4" destOrd="0" presId="urn:microsoft.com/office/officeart/2005/8/layout/radial3"/>
    <dgm:cxn modelId="{0AD8ED01-91D5-483B-8A35-EC2797D3554A}" type="presParOf" srcId="{3C666C25-2395-4239-8CB9-D690CBD1C3B9}" destId="{A331AF57-7004-4EAD-8725-C0D880DC86A9}"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1A750-5325-412D-95F4-D1EF896F4174}">
      <dsp:nvSpPr>
        <dsp:cNvPr id="0" name=""/>
        <dsp:cNvSpPr/>
      </dsp:nvSpPr>
      <dsp:spPr>
        <a:xfrm>
          <a:off x="1402339" y="790523"/>
          <a:ext cx="2557813" cy="2557813"/>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C" sz="2000" kern="1200" dirty="0">
              <a:solidFill>
                <a:srgbClr val="000000"/>
              </a:solidFill>
              <a:ea typeface="Calibri" panose="020F0502020204030204" pitchFamily="34" charset="0"/>
            </a:rPr>
            <a:t>Red Estratégica de Fuerzas Armadas (MODE) </a:t>
          </a:r>
          <a:endParaRPr lang="es-EC" sz="2000" kern="1200" dirty="0"/>
        </a:p>
      </dsp:txBody>
      <dsp:txXfrm>
        <a:off x="1776922" y="1165106"/>
        <a:ext cx="1808647" cy="1808647"/>
      </dsp:txXfrm>
    </dsp:sp>
    <dsp:sp modelId="{1800E296-FAA8-4B15-B154-A2FE96E029DF}">
      <dsp:nvSpPr>
        <dsp:cNvPr id="0" name=""/>
        <dsp:cNvSpPr/>
      </dsp:nvSpPr>
      <dsp:spPr>
        <a:xfrm>
          <a:off x="1879915" y="-427596"/>
          <a:ext cx="1602662" cy="1662604"/>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C" sz="1500" kern="1200" dirty="0">
              <a:solidFill>
                <a:srgbClr val="000000"/>
              </a:solidFill>
              <a:ea typeface="Calibri" panose="020F0502020204030204" pitchFamily="34" charset="0"/>
            </a:rPr>
            <a:t>Cobertura a nivel nacional</a:t>
          </a:r>
          <a:endParaRPr lang="es-EC" sz="1500" kern="1200" dirty="0"/>
        </a:p>
      </dsp:txBody>
      <dsp:txXfrm>
        <a:off x="2114619" y="-184113"/>
        <a:ext cx="1133254" cy="1175638"/>
      </dsp:txXfrm>
    </dsp:sp>
    <dsp:sp modelId="{8CA8022A-2FB4-4C7E-91AC-9314A64CB27B}">
      <dsp:nvSpPr>
        <dsp:cNvPr id="0" name=""/>
        <dsp:cNvSpPr/>
      </dsp:nvSpPr>
      <dsp:spPr>
        <a:xfrm>
          <a:off x="1802547" y="2880845"/>
          <a:ext cx="1710972" cy="1705230"/>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C" sz="1500" kern="1200" dirty="0"/>
            <a:t>(Microondas, </a:t>
          </a:r>
          <a:r>
            <a:rPr lang="es-EC" sz="1500" kern="1200" dirty="0" err="1"/>
            <a:t>Wimax</a:t>
          </a:r>
          <a:r>
            <a:rPr lang="es-EC" sz="1500" kern="1200" dirty="0"/>
            <a:t>)</a:t>
          </a:r>
        </a:p>
      </dsp:txBody>
      <dsp:txXfrm>
        <a:off x="2053113" y="3130570"/>
        <a:ext cx="1209840" cy="1205780"/>
      </dsp:txXfrm>
    </dsp:sp>
    <dsp:sp modelId="{5EA45CA5-E1CE-4188-B5AC-E4FEF2BE83F5}">
      <dsp:nvSpPr>
        <dsp:cNvPr id="0" name=""/>
        <dsp:cNvSpPr/>
      </dsp:nvSpPr>
      <dsp:spPr>
        <a:xfrm>
          <a:off x="3455886" y="881788"/>
          <a:ext cx="1812543" cy="2607422"/>
        </a:xfrm>
        <a:prstGeom prst="ellipse">
          <a:avLst/>
        </a:prstGeom>
        <a:solidFill>
          <a:schemeClr val="accent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Tiempo de vida útil</a:t>
          </a:r>
        </a:p>
        <a:p>
          <a:pPr marL="0" lvl="0" indent="0" algn="ctr" defTabSz="622300">
            <a:lnSpc>
              <a:spcPct val="90000"/>
            </a:lnSpc>
            <a:spcBef>
              <a:spcPct val="0"/>
            </a:spcBef>
            <a:spcAft>
              <a:spcPct val="35000"/>
            </a:spcAft>
            <a:buNone/>
          </a:pPr>
          <a:r>
            <a:rPr lang="es-EC" sz="1400" kern="1200" dirty="0"/>
            <a:t>Ancho de banda y calidad</a:t>
          </a:r>
        </a:p>
        <a:p>
          <a:pPr marL="0" lvl="0" indent="0" algn="ctr" defTabSz="622300">
            <a:lnSpc>
              <a:spcPct val="90000"/>
            </a:lnSpc>
            <a:spcBef>
              <a:spcPct val="0"/>
            </a:spcBef>
            <a:spcAft>
              <a:spcPct val="35000"/>
            </a:spcAft>
            <a:buNone/>
          </a:pPr>
          <a:r>
            <a:rPr lang="es-EC" sz="1400" kern="1200" dirty="0"/>
            <a:t>Intermitencia en el enlace </a:t>
          </a:r>
        </a:p>
        <a:p>
          <a:pPr marL="0" lvl="0" indent="0" algn="ctr" defTabSz="622300">
            <a:lnSpc>
              <a:spcPct val="90000"/>
            </a:lnSpc>
            <a:spcBef>
              <a:spcPct val="0"/>
            </a:spcBef>
            <a:spcAft>
              <a:spcPct val="35000"/>
            </a:spcAft>
            <a:buNone/>
          </a:pPr>
          <a:r>
            <a:rPr lang="es-EC" sz="1400" kern="1200" dirty="0"/>
            <a:t>Costo mantenimiento Equipos que ya no se fabrican</a:t>
          </a:r>
        </a:p>
      </dsp:txBody>
      <dsp:txXfrm>
        <a:off x="3721327" y="1263636"/>
        <a:ext cx="1281661" cy="1843726"/>
      </dsp:txXfrm>
    </dsp:sp>
    <dsp:sp modelId="{EF86E41E-9A0F-4050-90F8-70B8E1D74F64}">
      <dsp:nvSpPr>
        <dsp:cNvPr id="0" name=""/>
        <dsp:cNvSpPr/>
      </dsp:nvSpPr>
      <dsp:spPr>
        <a:xfrm>
          <a:off x="57001" y="872348"/>
          <a:ext cx="1859006" cy="2394164"/>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rgbClr val="000000"/>
              </a:solidFill>
              <a:ea typeface="Calibri" panose="020F0502020204030204" pitchFamily="34" charset="0"/>
            </a:rPr>
            <a:t>Aplicativos informáticos (SIFTE)</a:t>
          </a:r>
        </a:p>
        <a:p>
          <a:pPr marL="0" lvl="0" indent="0" algn="ctr" defTabSz="622300">
            <a:lnSpc>
              <a:spcPct val="90000"/>
            </a:lnSpc>
            <a:spcBef>
              <a:spcPct val="0"/>
            </a:spcBef>
            <a:spcAft>
              <a:spcPct val="35000"/>
            </a:spcAft>
            <a:buNone/>
          </a:pPr>
          <a:r>
            <a:rPr lang="es-EC" sz="1400" kern="1200" dirty="0">
              <a:solidFill>
                <a:srgbClr val="000000"/>
              </a:solidFill>
              <a:ea typeface="Calibri" panose="020F0502020204030204" pitchFamily="34" charset="0"/>
            </a:rPr>
            <a:t>servicios de telefonía, </a:t>
          </a:r>
        </a:p>
        <a:p>
          <a:pPr marL="0" lvl="0" indent="0" algn="ctr" defTabSz="622300">
            <a:lnSpc>
              <a:spcPct val="90000"/>
            </a:lnSpc>
            <a:spcBef>
              <a:spcPct val="0"/>
            </a:spcBef>
            <a:spcAft>
              <a:spcPct val="35000"/>
            </a:spcAft>
            <a:buNone/>
          </a:pPr>
          <a:r>
            <a:rPr lang="es-EC" sz="1400" kern="1200" dirty="0">
              <a:solidFill>
                <a:srgbClr val="000000"/>
              </a:solidFill>
              <a:ea typeface="Calibri" panose="020F0502020204030204" pitchFamily="34" charset="0"/>
            </a:rPr>
            <a:t>video conferencia.</a:t>
          </a:r>
          <a:endParaRPr lang="es-EC" sz="1400" kern="1200" dirty="0"/>
        </a:p>
      </dsp:txBody>
      <dsp:txXfrm>
        <a:off x="329246" y="1222965"/>
        <a:ext cx="1314516" cy="169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1A750-5325-412D-95F4-D1EF896F4174}">
      <dsp:nvSpPr>
        <dsp:cNvPr id="0" name=""/>
        <dsp:cNvSpPr/>
      </dsp:nvSpPr>
      <dsp:spPr>
        <a:xfrm>
          <a:off x="3230107" y="1140369"/>
          <a:ext cx="2799897" cy="279989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C" sz="2000" kern="1200" dirty="0">
              <a:solidFill>
                <a:srgbClr val="000000"/>
              </a:solidFill>
              <a:ea typeface="Calibri" panose="020F0502020204030204" pitchFamily="34" charset="0"/>
            </a:rPr>
            <a:t>Red Estratégica de Fuerzas Armadas (MODE) </a:t>
          </a:r>
          <a:endParaRPr lang="es-EC" sz="2000" kern="1200" dirty="0"/>
        </a:p>
      </dsp:txBody>
      <dsp:txXfrm>
        <a:off x="3640142" y="1550404"/>
        <a:ext cx="1979827" cy="1979827"/>
      </dsp:txXfrm>
    </dsp:sp>
    <dsp:sp modelId="{1800E296-FAA8-4B15-B154-A2FE96E029DF}">
      <dsp:nvSpPr>
        <dsp:cNvPr id="0" name=""/>
        <dsp:cNvSpPr/>
      </dsp:nvSpPr>
      <dsp:spPr>
        <a:xfrm>
          <a:off x="0" y="1095113"/>
          <a:ext cx="3602922" cy="2747665"/>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C" sz="1500" kern="1200" dirty="0">
              <a:solidFill>
                <a:srgbClr val="000000"/>
              </a:solidFill>
            </a:rPr>
            <a:t>SIFTE gestiona los </a:t>
          </a:r>
        </a:p>
        <a:p>
          <a:pPr marL="0" lvl="0" indent="0" algn="ctr" defTabSz="666750">
            <a:lnSpc>
              <a:spcPct val="90000"/>
            </a:lnSpc>
            <a:spcBef>
              <a:spcPct val="0"/>
            </a:spcBef>
            <a:spcAft>
              <a:spcPct val="35000"/>
            </a:spcAft>
            <a:buNone/>
          </a:pPr>
          <a:r>
            <a:rPr lang="es-EC" sz="1500" kern="1200" dirty="0">
              <a:solidFill>
                <a:srgbClr val="000000"/>
              </a:solidFill>
            </a:rPr>
            <a:t>recursos de la F.T, </a:t>
          </a:r>
        </a:p>
        <a:p>
          <a:pPr marL="0" lvl="0" indent="0" algn="ctr" defTabSz="666750">
            <a:lnSpc>
              <a:spcPct val="90000"/>
            </a:lnSpc>
            <a:spcBef>
              <a:spcPct val="0"/>
            </a:spcBef>
            <a:spcAft>
              <a:spcPct val="35000"/>
            </a:spcAft>
            <a:buNone/>
          </a:pPr>
          <a:r>
            <a:rPr lang="es-EC" sz="1500" kern="1200" dirty="0">
              <a:solidFill>
                <a:srgbClr val="000000"/>
              </a:solidFill>
            </a:rPr>
            <a:t>53 aplicaciones, entre las principales están:</a:t>
          </a:r>
        </a:p>
        <a:p>
          <a:pPr marL="0" lvl="0" indent="0" algn="ctr" defTabSz="666750">
            <a:lnSpc>
              <a:spcPct val="90000"/>
            </a:lnSpc>
            <a:spcBef>
              <a:spcPct val="0"/>
            </a:spcBef>
            <a:spcAft>
              <a:spcPct val="35000"/>
            </a:spcAft>
            <a:buFont typeface="Symbol" panose="05050102010706020507" pitchFamily="18" charset="2"/>
            <a:buNone/>
          </a:pPr>
          <a:r>
            <a:rPr lang="es-EC" sz="1500" kern="1200" dirty="0">
              <a:solidFill>
                <a:srgbClr val="000000"/>
              </a:solidFill>
            </a:rPr>
            <a:t>SIPER</a:t>
          </a:r>
        </a:p>
        <a:p>
          <a:pPr marL="0" lvl="0" indent="0" algn="ctr" defTabSz="666750">
            <a:lnSpc>
              <a:spcPct val="90000"/>
            </a:lnSpc>
            <a:spcBef>
              <a:spcPct val="0"/>
            </a:spcBef>
            <a:spcAft>
              <a:spcPct val="35000"/>
            </a:spcAft>
            <a:buFont typeface="Symbol" panose="05050102010706020507" pitchFamily="18" charset="2"/>
            <a:buNone/>
          </a:pPr>
          <a:r>
            <a:rPr lang="es-EC" sz="1500" kern="1200" dirty="0">
              <a:solidFill>
                <a:srgbClr val="000000"/>
              </a:solidFill>
            </a:rPr>
            <a:t>SISLOG</a:t>
          </a:r>
        </a:p>
        <a:p>
          <a:pPr marL="0" lvl="0" indent="0" algn="ctr" defTabSz="666750">
            <a:lnSpc>
              <a:spcPct val="90000"/>
            </a:lnSpc>
            <a:spcBef>
              <a:spcPct val="0"/>
            </a:spcBef>
            <a:spcAft>
              <a:spcPct val="35000"/>
            </a:spcAft>
            <a:buFont typeface="Symbol" panose="05050102010706020507" pitchFamily="18" charset="2"/>
            <a:buNone/>
          </a:pPr>
          <a:r>
            <a:rPr lang="es-EC" sz="1500" kern="1200" dirty="0">
              <a:solidFill>
                <a:srgbClr val="000000"/>
              </a:solidFill>
            </a:rPr>
            <a:t>SIGOB</a:t>
          </a:r>
        </a:p>
        <a:p>
          <a:pPr marL="0" lvl="0" indent="0" algn="ctr" defTabSz="666750">
            <a:lnSpc>
              <a:spcPct val="90000"/>
            </a:lnSpc>
            <a:spcBef>
              <a:spcPct val="0"/>
            </a:spcBef>
            <a:spcAft>
              <a:spcPct val="35000"/>
            </a:spcAft>
            <a:buFont typeface="Symbol" panose="05050102010706020507" pitchFamily="18" charset="2"/>
            <a:buNone/>
          </a:pPr>
          <a:r>
            <a:rPr lang="es-EC" sz="1500" kern="1200" dirty="0">
              <a:solidFill>
                <a:srgbClr val="000000"/>
              </a:solidFill>
            </a:rPr>
            <a:t>SIACAD</a:t>
          </a:r>
        </a:p>
        <a:p>
          <a:pPr marL="0" lvl="0" indent="0" algn="ctr" defTabSz="666750">
            <a:lnSpc>
              <a:spcPct val="90000"/>
            </a:lnSpc>
            <a:spcBef>
              <a:spcPct val="0"/>
            </a:spcBef>
            <a:spcAft>
              <a:spcPct val="35000"/>
            </a:spcAft>
            <a:buFont typeface="Symbol" panose="05050102010706020507" pitchFamily="18" charset="2"/>
            <a:buNone/>
          </a:pPr>
          <a:r>
            <a:rPr lang="es-EC" sz="1500" kern="1200" dirty="0">
              <a:solidFill>
                <a:srgbClr val="000000"/>
              </a:solidFill>
            </a:rPr>
            <a:t>C3I2</a:t>
          </a:r>
        </a:p>
      </dsp:txBody>
      <dsp:txXfrm>
        <a:off x="527636" y="1497499"/>
        <a:ext cx="2547650" cy="1942893"/>
      </dsp:txXfrm>
    </dsp:sp>
    <dsp:sp modelId="{8CA8022A-2FB4-4C7E-91AC-9314A64CB27B}">
      <dsp:nvSpPr>
        <dsp:cNvPr id="0" name=""/>
        <dsp:cNvSpPr/>
      </dsp:nvSpPr>
      <dsp:spPr>
        <a:xfrm>
          <a:off x="5625843" y="1178866"/>
          <a:ext cx="3576211" cy="2681798"/>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rgbClr val="000000"/>
              </a:solidFill>
            </a:rPr>
            <a:t>Seguridad perimetral y lógica para acceso a la red de datos</a:t>
          </a:r>
        </a:p>
        <a:p>
          <a:pPr marL="0" lvl="0" indent="0" algn="ctr" defTabSz="666750">
            <a:lnSpc>
              <a:spcPct val="90000"/>
            </a:lnSpc>
            <a:spcBef>
              <a:spcPct val="0"/>
            </a:spcBef>
            <a:spcAft>
              <a:spcPct val="35000"/>
            </a:spcAft>
            <a:buNone/>
          </a:pPr>
          <a:r>
            <a:rPr lang="es-EC" sz="1500" kern="1200" dirty="0">
              <a:solidFill>
                <a:srgbClr val="000000"/>
              </a:solidFill>
            </a:rPr>
            <a:t>43 equipos UTM seguridad e integridad, gestión, monitoreo de los enlaces de internet</a:t>
          </a:r>
        </a:p>
        <a:p>
          <a:pPr marL="0" lvl="0" indent="0" algn="ctr" defTabSz="666750">
            <a:lnSpc>
              <a:spcPct val="90000"/>
            </a:lnSpc>
            <a:spcBef>
              <a:spcPct val="0"/>
            </a:spcBef>
            <a:spcAft>
              <a:spcPct val="35000"/>
            </a:spcAft>
            <a:buNone/>
          </a:pPr>
          <a:r>
            <a:rPr lang="es-EC" sz="1500" kern="1200" dirty="0">
              <a:solidFill>
                <a:srgbClr val="000000"/>
              </a:solidFill>
            </a:rPr>
            <a:t>Seguridad lógica y acceso al SIFTE módulo de control de acceso desarrollado en JAVA (</a:t>
          </a:r>
          <a:r>
            <a:rPr lang="es-EC" sz="1500" kern="1200" dirty="0" err="1">
              <a:solidFill>
                <a:srgbClr val="000000"/>
              </a:solidFill>
            </a:rPr>
            <a:t>netbean</a:t>
          </a:r>
          <a:r>
            <a:rPr lang="es-EC" sz="1500" kern="1200" dirty="0">
              <a:solidFill>
                <a:srgbClr val="000000"/>
              </a:solidFill>
            </a:rPr>
            <a:t> 6.8)</a:t>
          </a:r>
          <a:endParaRPr lang="es-EC" sz="1500" kern="1200" dirty="0"/>
        </a:p>
      </dsp:txBody>
      <dsp:txXfrm>
        <a:off x="6149567" y="1571606"/>
        <a:ext cx="2528763" cy="1896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BD2E1-3879-43AC-9301-93BB42E4857C}">
      <dsp:nvSpPr>
        <dsp:cNvPr id="0" name=""/>
        <dsp:cNvSpPr/>
      </dsp:nvSpPr>
      <dsp:spPr>
        <a:xfrm>
          <a:off x="1513234" y="1229414"/>
          <a:ext cx="2532502" cy="2572372"/>
        </a:xfrm>
        <a:prstGeom prst="ellipse">
          <a:avLst/>
        </a:prstGeom>
        <a:solidFill>
          <a:schemeClr val="accent4">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EC" sz="2700" kern="1200" dirty="0"/>
            <a:t>Sistema troncalizado</a:t>
          </a:r>
        </a:p>
      </dsp:txBody>
      <dsp:txXfrm>
        <a:off x="1884110" y="1606129"/>
        <a:ext cx="1790750" cy="1818942"/>
      </dsp:txXfrm>
    </dsp:sp>
    <dsp:sp modelId="{060BC366-19EC-41D5-8A25-A251D823667D}">
      <dsp:nvSpPr>
        <dsp:cNvPr id="0" name=""/>
        <dsp:cNvSpPr/>
      </dsp:nvSpPr>
      <dsp:spPr>
        <a:xfrm>
          <a:off x="2037313" y="234876"/>
          <a:ext cx="1541745" cy="1541745"/>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i="1" kern="1200" dirty="0">
              <a:solidFill>
                <a:srgbClr val="000000"/>
              </a:solidFill>
              <a:ea typeface="Calibri" panose="020F0502020204030204" pitchFamily="34" charset="0"/>
            </a:rPr>
            <a:t>Cobertura </a:t>
          </a:r>
          <a:r>
            <a:rPr lang="es-EC" sz="1600" i="1" kern="1200" dirty="0">
              <a:solidFill>
                <a:srgbClr val="000000"/>
              </a:solidFill>
            </a:rPr>
            <a:t> 45%  a nivel nacional </a:t>
          </a:r>
          <a:endParaRPr lang="es-EC" sz="1600" kern="1200" dirty="0"/>
        </a:p>
      </dsp:txBody>
      <dsp:txXfrm>
        <a:off x="2263096" y="460659"/>
        <a:ext cx="1090179" cy="1090179"/>
      </dsp:txXfrm>
    </dsp:sp>
    <dsp:sp modelId="{3F6631A9-010C-4E67-9F45-199AD9AC17F6}">
      <dsp:nvSpPr>
        <dsp:cNvPr id="0" name=""/>
        <dsp:cNvSpPr/>
      </dsp:nvSpPr>
      <dsp:spPr>
        <a:xfrm>
          <a:off x="2052544" y="3283560"/>
          <a:ext cx="1541745" cy="1541745"/>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t>17 sitios de repetición.</a:t>
          </a:r>
        </a:p>
        <a:p>
          <a:pPr marL="0" lvl="0" indent="0" algn="ctr" defTabSz="711200">
            <a:lnSpc>
              <a:spcPct val="90000"/>
            </a:lnSpc>
            <a:spcBef>
              <a:spcPct val="0"/>
            </a:spcBef>
            <a:spcAft>
              <a:spcPct val="35000"/>
            </a:spcAft>
            <a:buNone/>
          </a:pPr>
          <a:r>
            <a:rPr lang="es-EC" sz="1600" kern="1200" dirty="0"/>
            <a:t>1447 suscriptores </a:t>
          </a:r>
        </a:p>
      </dsp:txBody>
      <dsp:txXfrm>
        <a:off x="2278327" y="3509343"/>
        <a:ext cx="1090179" cy="1090179"/>
      </dsp:txXfrm>
    </dsp:sp>
    <dsp:sp modelId="{D097A0E3-1543-4875-AF50-464322A5B535}">
      <dsp:nvSpPr>
        <dsp:cNvPr id="0" name=""/>
        <dsp:cNvSpPr/>
      </dsp:nvSpPr>
      <dsp:spPr>
        <a:xfrm>
          <a:off x="3697324" y="1069765"/>
          <a:ext cx="1541745" cy="2759447"/>
        </a:xfrm>
        <a:prstGeom prst="ellipse">
          <a:avLst/>
        </a:prstGeom>
        <a:solidFill>
          <a:schemeClr val="accent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kern="1200" dirty="0"/>
            <a:t>No asignación de Presupuesto mantenimiento Incremento de capacidad o ampliación de cobertura y/o modernización </a:t>
          </a:r>
        </a:p>
      </dsp:txBody>
      <dsp:txXfrm>
        <a:off x="3923107" y="1473877"/>
        <a:ext cx="1090179" cy="1951223"/>
      </dsp:txXfrm>
    </dsp:sp>
    <dsp:sp modelId="{82FC72C8-154D-46A0-8E2E-B6F7FF4AC4D3}">
      <dsp:nvSpPr>
        <dsp:cNvPr id="0" name=""/>
        <dsp:cNvSpPr/>
      </dsp:nvSpPr>
      <dsp:spPr>
        <a:xfrm>
          <a:off x="357911" y="1032974"/>
          <a:ext cx="1541745" cy="2935484"/>
        </a:xfrm>
        <a:prstGeom prst="ellipse">
          <a:avLst/>
        </a:prstGeom>
        <a:solidFill>
          <a:schemeClr val="accent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Situación crítica de operabilidad, componentes son obsoletos, la fábrica no los produce y no existe soporte técnico. </a:t>
          </a:r>
        </a:p>
      </dsp:txBody>
      <dsp:txXfrm>
        <a:off x="583694" y="1462866"/>
        <a:ext cx="1090179" cy="20757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BD2E1-3879-43AC-9301-93BB42E4857C}">
      <dsp:nvSpPr>
        <dsp:cNvPr id="0" name=""/>
        <dsp:cNvSpPr/>
      </dsp:nvSpPr>
      <dsp:spPr>
        <a:xfrm>
          <a:off x="1541108" y="1197634"/>
          <a:ext cx="2532502" cy="2572372"/>
        </a:xfrm>
        <a:prstGeom prst="ellipse">
          <a:avLst/>
        </a:prstGeom>
        <a:solidFill>
          <a:schemeClr val="accent4">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C" sz="2400" kern="1200" dirty="0"/>
            <a:t>Sistema Nacional Troncalizado</a:t>
          </a:r>
        </a:p>
      </dsp:txBody>
      <dsp:txXfrm>
        <a:off x="1911984" y="1574349"/>
        <a:ext cx="1790750" cy="1818942"/>
      </dsp:txXfrm>
    </dsp:sp>
    <dsp:sp modelId="{060BC366-19EC-41D5-8A25-A251D823667D}">
      <dsp:nvSpPr>
        <dsp:cNvPr id="0" name=""/>
        <dsp:cNvSpPr/>
      </dsp:nvSpPr>
      <dsp:spPr>
        <a:xfrm>
          <a:off x="2065187" y="203097"/>
          <a:ext cx="1541745" cy="1541745"/>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i="1" kern="1200" dirty="0">
              <a:solidFill>
                <a:srgbClr val="000000"/>
              </a:solidFill>
              <a:ea typeface="Calibri" panose="020F0502020204030204" pitchFamily="34" charset="0"/>
            </a:rPr>
            <a:t>Cobertura </a:t>
          </a:r>
          <a:r>
            <a:rPr lang="es-EC" sz="1600" i="1" kern="1200" dirty="0">
              <a:solidFill>
                <a:srgbClr val="000000"/>
              </a:solidFill>
            </a:rPr>
            <a:t> 90%  a nivel nacional </a:t>
          </a:r>
          <a:endParaRPr lang="es-EC" sz="1600" kern="1200" dirty="0"/>
        </a:p>
      </dsp:txBody>
      <dsp:txXfrm>
        <a:off x="2290970" y="428880"/>
        <a:ext cx="1090179" cy="1090179"/>
      </dsp:txXfrm>
    </dsp:sp>
    <dsp:sp modelId="{3F6631A9-010C-4E67-9F45-199AD9AC17F6}">
      <dsp:nvSpPr>
        <dsp:cNvPr id="0" name=""/>
        <dsp:cNvSpPr/>
      </dsp:nvSpPr>
      <dsp:spPr>
        <a:xfrm>
          <a:off x="2080419" y="3251781"/>
          <a:ext cx="1541745" cy="1541745"/>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t>96 sitios de repetición.</a:t>
          </a:r>
        </a:p>
        <a:p>
          <a:pPr marL="0" lvl="0" indent="0" algn="ctr" defTabSz="711200">
            <a:lnSpc>
              <a:spcPct val="90000"/>
            </a:lnSpc>
            <a:spcBef>
              <a:spcPct val="0"/>
            </a:spcBef>
            <a:spcAft>
              <a:spcPct val="35000"/>
            </a:spcAft>
            <a:buNone/>
          </a:pPr>
          <a:r>
            <a:rPr lang="es-EC" sz="1600" kern="1200" dirty="0"/>
            <a:t>1447 suscriptores </a:t>
          </a:r>
        </a:p>
      </dsp:txBody>
      <dsp:txXfrm>
        <a:off x="2306202" y="3477564"/>
        <a:ext cx="1090179" cy="1090179"/>
      </dsp:txXfrm>
    </dsp:sp>
    <dsp:sp modelId="{D097A0E3-1543-4875-AF50-464322A5B535}">
      <dsp:nvSpPr>
        <dsp:cNvPr id="0" name=""/>
        <dsp:cNvSpPr/>
      </dsp:nvSpPr>
      <dsp:spPr>
        <a:xfrm>
          <a:off x="3722354" y="974428"/>
          <a:ext cx="1547434" cy="2886564"/>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FF.AA. podría ser un usuario independiente</a:t>
          </a:r>
        </a:p>
      </dsp:txBody>
      <dsp:txXfrm>
        <a:off x="3948970" y="1397156"/>
        <a:ext cx="1094202" cy="2041108"/>
      </dsp:txXfrm>
    </dsp:sp>
    <dsp:sp modelId="{82FC72C8-154D-46A0-8E2E-B6F7FF4AC4D3}">
      <dsp:nvSpPr>
        <dsp:cNvPr id="0" name=""/>
        <dsp:cNvSpPr/>
      </dsp:nvSpPr>
      <dsp:spPr>
        <a:xfrm>
          <a:off x="330037" y="1001195"/>
          <a:ext cx="1653244" cy="2935484"/>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Sistema se encuentra en avanzado proceso de modernización y ampliación en cobertura y número de usuarios.</a:t>
          </a:r>
        </a:p>
      </dsp:txBody>
      <dsp:txXfrm>
        <a:off x="572149" y="1431087"/>
        <a:ext cx="1169020" cy="20757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BD2E1-3879-43AC-9301-93BB42E4857C}">
      <dsp:nvSpPr>
        <dsp:cNvPr id="0" name=""/>
        <dsp:cNvSpPr/>
      </dsp:nvSpPr>
      <dsp:spPr>
        <a:xfrm>
          <a:off x="1751414" y="1196530"/>
          <a:ext cx="2429101" cy="2467343"/>
        </a:xfrm>
        <a:prstGeom prst="ellipse">
          <a:avLst/>
        </a:prstGeom>
        <a:solidFill>
          <a:schemeClr val="accent4">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C" sz="2000" kern="1200" dirty="0"/>
            <a:t>Sistema de comunicaciones de Petroamazonas</a:t>
          </a:r>
        </a:p>
      </dsp:txBody>
      <dsp:txXfrm>
        <a:off x="2107148" y="1557864"/>
        <a:ext cx="1717633" cy="1744675"/>
      </dsp:txXfrm>
    </dsp:sp>
    <dsp:sp modelId="{060BC366-19EC-41D5-8A25-A251D823667D}">
      <dsp:nvSpPr>
        <dsp:cNvPr id="0" name=""/>
        <dsp:cNvSpPr/>
      </dsp:nvSpPr>
      <dsp:spPr>
        <a:xfrm>
          <a:off x="2174255" y="69240"/>
          <a:ext cx="1638477" cy="1825515"/>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i="1" kern="1200" dirty="0">
              <a:solidFill>
                <a:srgbClr val="000000"/>
              </a:solidFill>
              <a:ea typeface="Calibri" panose="020F0502020204030204" pitchFamily="34" charset="0"/>
            </a:rPr>
            <a:t>Repetidora local para 30 estaciones de bombeo</a:t>
          </a:r>
          <a:endParaRPr lang="es-EC" sz="1600" kern="1200" dirty="0"/>
        </a:p>
      </dsp:txBody>
      <dsp:txXfrm>
        <a:off x="2414204" y="336580"/>
        <a:ext cx="1158579" cy="1290835"/>
      </dsp:txXfrm>
    </dsp:sp>
    <dsp:sp modelId="{3F6631A9-010C-4E67-9F45-199AD9AC17F6}">
      <dsp:nvSpPr>
        <dsp:cNvPr id="0" name=""/>
        <dsp:cNvSpPr/>
      </dsp:nvSpPr>
      <dsp:spPr>
        <a:xfrm>
          <a:off x="2165744" y="3019017"/>
          <a:ext cx="1684719" cy="1774379"/>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t>Utilizar  el repetidor con el tono y frecuencia en forma analógica</a:t>
          </a:r>
        </a:p>
      </dsp:txBody>
      <dsp:txXfrm>
        <a:off x="2412465" y="3278869"/>
        <a:ext cx="1191277" cy="1254675"/>
      </dsp:txXfrm>
    </dsp:sp>
    <dsp:sp modelId="{D097A0E3-1543-4875-AF50-464322A5B535}">
      <dsp:nvSpPr>
        <dsp:cNvPr id="0" name=""/>
        <dsp:cNvSpPr/>
      </dsp:nvSpPr>
      <dsp:spPr>
        <a:xfrm>
          <a:off x="3708270" y="982434"/>
          <a:ext cx="2013692" cy="2768707"/>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C" sz="1700" kern="1200" dirty="0"/>
            <a:t>Acercamiento de la C.C 19 con los encargados de las TIC Petroamazonas</a:t>
          </a:r>
        </a:p>
      </dsp:txBody>
      <dsp:txXfrm>
        <a:off x="4003168" y="1387902"/>
        <a:ext cx="1423896" cy="1957771"/>
      </dsp:txXfrm>
    </dsp:sp>
    <dsp:sp modelId="{82FC72C8-154D-46A0-8E2E-B6F7FF4AC4D3}">
      <dsp:nvSpPr>
        <dsp:cNvPr id="0" name=""/>
        <dsp:cNvSpPr/>
      </dsp:nvSpPr>
      <dsp:spPr>
        <a:xfrm>
          <a:off x="166100" y="1008096"/>
          <a:ext cx="1953284" cy="2815629"/>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t>Repetidor  digital y radio enlaces conectados. Sacha central, Auca central y refinería en Shushufindi, área de cobertura local.</a:t>
          </a:r>
        </a:p>
      </dsp:txBody>
      <dsp:txXfrm>
        <a:off x="452152" y="1420435"/>
        <a:ext cx="1381180" cy="19909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BD2E1-3879-43AC-9301-93BB42E4857C}">
      <dsp:nvSpPr>
        <dsp:cNvPr id="0" name=""/>
        <dsp:cNvSpPr/>
      </dsp:nvSpPr>
      <dsp:spPr>
        <a:xfrm>
          <a:off x="1700706" y="1269905"/>
          <a:ext cx="2429101" cy="2467343"/>
        </a:xfrm>
        <a:prstGeom prst="ellipse">
          <a:avLst/>
        </a:prstGeom>
        <a:solidFill>
          <a:schemeClr val="accent4">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C" sz="2000" kern="1200" dirty="0"/>
            <a:t>FIBRA OPTICA</a:t>
          </a:r>
        </a:p>
      </dsp:txBody>
      <dsp:txXfrm>
        <a:off x="2056440" y="1631239"/>
        <a:ext cx="1717633" cy="1744675"/>
      </dsp:txXfrm>
    </dsp:sp>
    <dsp:sp modelId="{060BC366-19EC-41D5-8A25-A251D823667D}">
      <dsp:nvSpPr>
        <dsp:cNvPr id="0" name=""/>
        <dsp:cNvSpPr/>
      </dsp:nvSpPr>
      <dsp:spPr>
        <a:xfrm>
          <a:off x="2024911" y="-4133"/>
          <a:ext cx="1835749" cy="2119012"/>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t>Enlaces dedicados y protocolos de seguridad</a:t>
          </a:r>
        </a:p>
      </dsp:txBody>
      <dsp:txXfrm>
        <a:off x="2293750" y="306189"/>
        <a:ext cx="1298071" cy="1498368"/>
      </dsp:txXfrm>
    </dsp:sp>
    <dsp:sp modelId="{3F6631A9-010C-4E67-9F45-199AD9AC17F6}">
      <dsp:nvSpPr>
        <dsp:cNvPr id="0" name=""/>
        <dsp:cNvSpPr/>
      </dsp:nvSpPr>
      <dsp:spPr>
        <a:xfrm>
          <a:off x="2013620" y="2949746"/>
          <a:ext cx="1887551" cy="2059668"/>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No existe perdida de señal por interferencias eléctricas y radiofrecuencia, humedad y temperatura.</a:t>
          </a:r>
        </a:p>
      </dsp:txBody>
      <dsp:txXfrm>
        <a:off x="2290045" y="3251377"/>
        <a:ext cx="1334701" cy="1456406"/>
      </dsp:txXfrm>
    </dsp:sp>
    <dsp:sp modelId="{D097A0E3-1543-4875-AF50-464322A5B535}">
      <dsp:nvSpPr>
        <dsp:cNvPr id="0" name=""/>
        <dsp:cNvSpPr/>
      </dsp:nvSpPr>
      <dsp:spPr>
        <a:xfrm>
          <a:off x="3783956" y="1105667"/>
          <a:ext cx="2013692" cy="2768707"/>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El proveedor </a:t>
          </a:r>
        </a:p>
        <a:p>
          <a:pPr marL="0" lvl="0" indent="0" algn="ctr" defTabSz="622300">
            <a:lnSpc>
              <a:spcPct val="90000"/>
            </a:lnSpc>
            <a:spcBef>
              <a:spcPct val="0"/>
            </a:spcBef>
            <a:spcAft>
              <a:spcPct val="35000"/>
            </a:spcAft>
            <a:buNone/>
          </a:pPr>
          <a:r>
            <a:rPr lang="es-EC" sz="1400" kern="1200" dirty="0"/>
            <a:t>de los servicios:</a:t>
          </a:r>
        </a:p>
        <a:p>
          <a:pPr marL="0" lvl="0" indent="0" algn="ctr" defTabSz="622300">
            <a:lnSpc>
              <a:spcPct val="90000"/>
            </a:lnSpc>
            <a:spcBef>
              <a:spcPct val="0"/>
            </a:spcBef>
            <a:spcAft>
              <a:spcPct val="35000"/>
            </a:spcAft>
            <a:buNone/>
          </a:pPr>
          <a:r>
            <a:rPr lang="es-EC" sz="1400" kern="1200" dirty="0"/>
            <a:t>Los equipos terminales para la conexión hacia la fibra</a:t>
          </a:r>
        </a:p>
        <a:p>
          <a:pPr marL="0" lvl="0" indent="0" algn="ctr" defTabSz="622300">
            <a:lnSpc>
              <a:spcPct val="90000"/>
            </a:lnSpc>
            <a:spcBef>
              <a:spcPct val="0"/>
            </a:spcBef>
            <a:spcAft>
              <a:spcPct val="35000"/>
            </a:spcAft>
            <a:buFont typeface="Symbol" panose="05050102010706020507" pitchFamily="18" charset="2"/>
            <a:buNone/>
          </a:pPr>
          <a:r>
            <a:rPr lang="es-EC" sz="1400" kern="1200" dirty="0"/>
            <a:t>Costos de mantenimiento, reparación y soporte técnico</a:t>
          </a:r>
        </a:p>
      </dsp:txBody>
      <dsp:txXfrm>
        <a:off x="4078854" y="1511135"/>
        <a:ext cx="1423896" cy="1957771"/>
      </dsp:txXfrm>
    </dsp:sp>
    <dsp:sp modelId="{82FC72C8-154D-46A0-8E2E-B6F7FF4AC4D3}">
      <dsp:nvSpPr>
        <dsp:cNvPr id="0" name=""/>
        <dsp:cNvSpPr/>
      </dsp:nvSpPr>
      <dsp:spPr>
        <a:xfrm>
          <a:off x="115392" y="1081470"/>
          <a:ext cx="1953284" cy="2815629"/>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t>Alta disponibilidad y fiabilidad </a:t>
          </a:r>
        </a:p>
        <a:p>
          <a:pPr marL="0" lvl="0" indent="0" algn="ctr" defTabSz="711200">
            <a:lnSpc>
              <a:spcPct val="90000"/>
            </a:lnSpc>
            <a:spcBef>
              <a:spcPct val="0"/>
            </a:spcBef>
            <a:spcAft>
              <a:spcPct val="35000"/>
            </a:spcAft>
            <a:buNone/>
          </a:pPr>
          <a:r>
            <a:rPr lang="es-EC" sz="1600" kern="1200" dirty="0"/>
            <a:t>Alta capacidad de transmisión, superior a uso de microondas.</a:t>
          </a:r>
        </a:p>
      </dsp:txBody>
      <dsp:txXfrm>
        <a:off x="401444" y="1493809"/>
        <a:ext cx="1381180" cy="19909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BD2E1-3879-43AC-9301-93BB42E4857C}">
      <dsp:nvSpPr>
        <dsp:cNvPr id="0" name=""/>
        <dsp:cNvSpPr/>
      </dsp:nvSpPr>
      <dsp:spPr>
        <a:xfrm>
          <a:off x="1700706" y="1269905"/>
          <a:ext cx="2429101" cy="2467343"/>
        </a:xfrm>
        <a:prstGeom prst="ellipse">
          <a:avLst/>
        </a:prstGeom>
        <a:solidFill>
          <a:schemeClr val="accent4">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C" sz="2000" kern="1200" dirty="0"/>
            <a:t>Telefonía celular</a:t>
          </a:r>
        </a:p>
      </dsp:txBody>
      <dsp:txXfrm>
        <a:off x="2056440" y="1631239"/>
        <a:ext cx="1717633" cy="1744675"/>
      </dsp:txXfrm>
    </dsp:sp>
    <dsp:sp modelId="{060BC366-19EC-41D5-8A25-A251D823667D}">
      <dsp:nvSpPr>
        <dsp:cNvPr id="0" name=""/>
        <dsp:cNvSpPr/>
      </dsp:nvSpPr>
      <dsp:spPr>
        <a:xfrm>
          <a:off x="2024911" y="-4133"/>
          <a:ext cx="1835749" cy="2119012"/>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rgbClr val="000000"/>
              </a:solidFill>
              <a:ea typeface="Calibri" panose="020F0502020204030204" pitchFamily="34" charset="0"/>
            </a:rPr>
            <a:t>Claro, Movistar/ </a:t>
          </a:r>
          <a:r>
            <a:rPr lang="es-EC" sz="1400" kern="1200" dirty="0" err="1">
              <a:solidFill>
                <a:srgbClr val="000000"/>
              </a:solidFill>
              <a:ea typeface="Calibri" panose="020F0502020204030204" pitchFamily="34" charset="0"/>
            </a:rPr>
            <a:t>Twenti</a:t>
          </a:r>
          <a:r>
            <a:rPr lang="es-EC" sz="1400" kern="1200" dirty="0">
              <a:solidFill>
                <a:srgbClr val="000000"/>
              </a:solidFill>
              <a:ea typeface="Calibri" panose="020F0502020204030204" pitchFamily="34" charset="0"/>
            </a:rPr>
            <a:t> y CNT reportaron </a:t>
          </a:r>
          <a:r>
            <a:rPr lang="es-EC" sz="1400" kern="1200" dirty="0"/>
            <a:t>15’114.497 líneas activas</a:t>
          </a:r>
          <a:r>
            <a:rPr lang="es-EC" sz="1400" kern="1200" dirty="0">
              <a:solidFill>
                <a:srgbClr val="000000"/>
              </a:solidFill>
              <a:ea typeface="Calibri" panose="020F0502020204030204" pitchFamily="34" charset="0"/>
            </a:rPr>
            <a:t> </a:t>
          </a:r>
          <a:endParaRPr lang="es-EC" sz="1400" kern="1200" dirty="0"/>
        </a:p>
      </dsp:txBody>
      <dsp:txXfrm>
        <a:off x="2293750" y="306189"/>
        <a:ext cx="1298071" cy="1498368"/>
      </dsp:txXfrm>
    </dsp:sp>
    <dsp:sp modelId="{3F6631A9-010C-4E67-9F45-199AD9AC17F6}">
      <dsp:nvSpPr>
        <dsp:cNvPr id="0" name=""/>
        <dsp:cNvSpPr/>
      </dsp:nvSpPr>
      <dsp:spPr>
        <a:xfrm>
          <a:off x="2013620" y="2949746"/>
          <a:ext cx="1887551" cy="2059668"/>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rgbClr val="000000"/>
              </a:solidFill>
              <a:latin typeface="+mn-lt"/>
              <a:ea typeface="Calibri" panose="020F0502020204030204" pitchFamily="34" charset="0"/>
            </a:rPr>
            <a:t>Tecnología lógicamente es empleada por personal de FF.AA </a:t>
          </a:r>
        </a:p>
        <a:p>
          <a:pPr marL="0" lvl="0" indent="0" algn="ctr" defTabSz="622300">
            <a:lnSpc>
              <a:spcPct val="90000"/>
            </a:lnSpc>
            <a:spcBef>
              <a:spcPct val="0"/>
            </a:spcBef>
            <a:spcAft>
              <a:spcPct val="35000"/>
            </a:spcAft>
            <a:buNone/>
          </a:pPr>
          <a:r>
            <a:rPr lang="es-EC" sz="1400" kern="1200" dirty="0">
              <a:solidFill>
                <a:srgbClr val="000000"/>
              </a:solidFill>
              <a:latin typeface="+mn-lt"/>
              <a:ea typeface="Calibri" panose="020F0502020204030204" pitchFamily="34" charset="0"/>
            </a:rPr>
            <a:t>Vulnera  la seguridad de la información </a:t>
          </a:r>
          <a:endParaRPr lang="es-EC" sz="1400" kern="1200" dirty="0">
            <a:latin typeface="+mn-lt"/>
          </a:endParaRPr>
        </a:p>
      </dsp:txBody>
      <dsp:txXfrm>
        <a:off x="2290045" y="3251377"/>
        <a:ext cx="1334701" cy="1456406"/>
      </dsp:txXfrm>
    </dsp:sp>
    <dsp:sp modelId="{D097A0E3-1543-4875-AF50-464322A5B535}">
      <dsp:nvSpPr>
        <dsp:cNvPr id="0" name=""/>
        <dsp:cNvSpPr/>
      </dsp:nvSpPr>
      <dsp:spPr>
        <a:xfrm>
          <a:off x="3783956" y="1105667"/>
          <a:ext cx="2013692" cy="2768707"/>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rgbClr val="000000"/>
              </a:solidFill>
              <a:latin typeface="+mn-lt"/>
              <a:ea typeface="Calibri" panose="020F0502020204030204" pitchFamily="34" charset="0"/>
            </a:rPr>
            <a:t>En operaciones militares el uso del celular es necesario orientando su uso como un medio suplementario, en actividades administrativas, que no requieran mayor secreto o seguridad</a:t>
          </a:r>
          <a:endParaRPr lang="es-EC" sz="1400" kern="1200" dirty="0">
            <a:latin typeface="+mn-lt"/>
          </a:endParaRPr>
        </a:p>
      </dsp:txBody>
      <dsp:txXfrm>
        <a:off x="4078854" y="1511135"/>
        <a:ext cx="1423896" cy="1957771"/>
      </dsp:txXfrm>
    </dsp:sp>
    <dsp:sp modelId="{82FC72C8-154D-46A0-8E2E-B6F7FF4AC4D3}">
      <dsp:nvSpPr>
        <dsp:cNvPr id="0" name=""/>
        <dsp:cNvSpPr/>
      </dsp:nvSpPr>
      <dsp:spPr>
        <a:xfrm>
          <a:off x="115392" y="1081470"/>
          <a:ext cx="1953284" cy="2815629"/>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Llamadas, mensajes en aplicaciones </a:t>
          </a:r>
          <a:r>
            <a:rPr lang="es-EC" sz="1400" kern="1200" dirty="0" err="1"/>
            <a:t>Whatsapp</a:t>
          </a:r>
          <a:r>
            <a:rPr lang="es-EC" sz="1400" kern="1200" dirty="0"/>
            <a:t> o Messenger, videos acceder a redes sociales y cuentas de correo electrónico, mapas, fotografías</a:t>
          </a:r>
        </a:p>
      </dsp:txBody>
      <dsp:txXfrm>
        <a:off x="401444" y="1493809"/>
        <a:ext cx="1381180" cy="19909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55C23-AB15-455F-AA68-24398E85D130}">
      <dsp:nvSpPr>
        <dsp:cNvPr id="0" name=""/>
        <dsp:cNvSpPr/>
      </dsp:nvSpPr>
      <dsp:spPr>
        <a:xfrm>
          <a:off x="1929210" y="2291801"/>
          <a:ext cx="2523907" cy="2397989"/>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CONVENIOS INTERINSTITUCIONALES</a:t>
          </a:r>
        </a:p>
      </dsp:txBody>
      <dsp:txXfrm>
        <a:off x="2298828" y="2642978"/>
        <a:ext cx="1784671" cy="1695635"/>
      </dsp:txXfrm>
    </dsp:sp>
    <dsp:sp modelId="{59B827DB-CA4A-482C-9AD1-6A5A8D7AAC5B}">
      <dsp:nvSpPr>
        <dsp:cNvPr id="0" name=""/>
        <dsp:cNvSpPr/>
      </dsp:nvSpPr>
      <dsp:spPr>
        <a:xfrm>
          <a:off x="2227686" y="875404"/>
          <a:ext cx="1835542" cy="1835542"/>
        </a:xfrm>
        <a:prstGeom prst="ellipse">
          <a:avLst/>
        </a:prstGeom>
        <a:solidFill>
          <a:schemeClr val="accent4">
            <a:alpha val="50000"/>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kern="1200" dirty="0"/>
            <a:t>Ministerio de Defensa Nacional y la Corporación Nacional de Telecomunicaciones CNT.</a:t>
          </a:r>
          <a:endParaRPr lang="es-EC" sz="1050" kern="1200" dirty="0"/>
        </a:p>
      </dsp:txBody>
      <dsp:txXfrm>
        <a:off x="2496495" y="1144213"/>
        <a:ext cx="1297924" cy="1297924"/>
      </dsp:txXfrm>
    </dsp:sp>
    <dsp:sp modelId="{CAEC04CA-731F-4276-B83A-CF901290A666}">
      <dsp:nvSpPr>
        <dsp:cNvPr id="0" name=""/>
        <dsp:cNvSpPr/>
      </dsp:nvSpPr>
      <dsp:spPr>
        <a:xfrm>
          <a:off x="4014261" y="1967420"/>
          <a:ext cx="1835542" cy="1835542"/>
        </a:xfrm>
        <a:prstGeom prst="ellipse">
          <a:avLst/>
        </a:prstGeom>
        <a:solidFill>
          <a:schemeClr val="accent4">
            <a:alpha val="50000"/>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kern="1200" dirty="0"/>
            <a:t>CC.FF.AA y CONECEL S.A. (CLARO)</a:t>
          </a:r>
          <a:endParaRPr lang="es-EC" sz="1050" kern="1200" dirty="0"/>
        </a:p>
      </dsp:txBody>
      <dsp:txXfrm>
        <a:off x="4283070" y="2236229"/>
        <a:ext cx="1297924" cy="1297924"/>
      </dsp:txXfrm>
    </dsp:sp>
    <dsp:sp modelId="{A2B16398-6A43-424C-846A-48EA6BABA0A9}">
      <dsp:nvSpPr>
        <dsp:cNvPr id="0" name=""/>
        <dsp:cNvSpPr/>
      </dsp:nvSpPr>
      <dsp:spPr>
        <a:xfrm>
          <a:off x="3324673" y="4027701"/>
          <a:ext cx="1835542" cy="1835542"/>
        </a:xfrm>
        <a:prstGeom prst="ellipse">
          <a:avLst/>
        </a:prstGeom>
        <a:solidFill>
          <a:schemeClr val="accent4">
            <a:alpha val="50000"/>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kern="1200" dirty="0"/>
            <a:t>Ministerio de Defensa Nacional y la empresa OTECEL S.A. (MOVISTAR)</a:t>
          </a:r>
          <a:endParaRPr lang="es-EC" sz="1050" kern="1200" dirty="0"/>
        </a:p>
      </dsp:txBody>
      <dsp:txXfrm>
        <a:off x="3593482" y="4296510"/>
        <a:ext cx="1297924" cy="1297924"/>
      </dsp:txXfrm>
    </dsp:sp>
    <dsp:sp modelId="{2F477FD9-2CF1-4C40-9616-A45DD1481A6B}">
      <dsp:nvSpPr>
        <dsp:cNvPr id="0" name=""/>
        <dsp:cNvSpPr/>
      </dsp:nvSpPr>
      <dsp:spPr>
        <a:xfrm>
          <a:off x="1238375" y="3943666"/>
          <a:ext cx="1835542" cy="1835542"/>
        </a:xfrm>
        <a:prstGeom prst="ellipse">
          <a:avLst/>
        </a:prstGeom>
        <a:solidFill>
          <a:schemeClr val="accent4">
            <a:alpha val="50000"/>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kern="1200" dirty="0"/>
            <a:t>Protocolos operativos para la interoperabilidad TRONCALZADO NACIONAL Y TRONCALIZADO FF.AA</a:t>
          </a:r>
          <a:endParaRPr lang="es-EC" sz="1050" kern="1200" dirty="0"/>
        </a:p>
      </dsp:txBody>
      <dsp:txXfrm>
        <a:off x="1507184" y="4212475"/>
        <a:ext cx="1297924" cy="1297924"/>
      </dsp:txXfrm>
    </dsp:sp>
    <dsp:sp modelId="{A331AF57-7004-4EAD-8725-C0D880DC86A9}">
      <dsp:nvSpPr>
        <dsp:cNvPr id="0" name=""/>
        <dsp:cNvSpPr/>
      </dsp:nvSpPr>
      <dsp:spPr>
        <a:xfrm>
          <a:off x="544420" y="1951121"/>
          <a:ext cx="1835542" cy="1835542"/>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kern="1200" dirty="0"/>
            <a:t>Protocolo  de procedimiento para los operadores de telecomunicaciones,, en casos de declaratoria de estado de excepción</a:t>
          </a:r>
        </a:p>
      </dsp:txBody>
      <dsp:txXfrm>
        <a:off x="813229" y="2219930"/>
        <a:ext cx="1297924" cy="129792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E859F-3AF5-4360-9E07-F39072CB2BF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5E1D4DE0-8314-43BB-8500-EE41744495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1FF59481-4924-45D9-8472-3E662ABFF11F}"/>
              </a:ext>
            </a:extLst>
          </p:cNvPr>
          <p:cNvSpPr>
            <a:spLocks noGrp="1"/>
          </p:cNvSpPr>
          <p:nvPr>
            <p:ph type="dt" sz="half" idx="10"/>
          </p:nvPr>
        </p:nvSpPr>
        <p:spPr/>
        <p:txBody>
          <a:bodyPr/>
          <a:lstStyle/>
          <a:p>
            <a:fld id="{04DB87E8-B0FC-4E77-AF04-051CFF7774B9}" type="datetimeFigureOut">
              <a:rPr lang="es-EC" smtClean="0"/>
              <a:t>24/11/2019</a:t>
            </a:fld>
            <a:endParaRPr lang="es-EC"/>
          </a:p>
        </p:txBody>
      </p:sp>
      <p:sp>
        <p:nvSpPr>
          <p:cNvPr id="5" name="Marcador de pie de página 4">
            <a:extLst>
              <a:ext uri="{FF2B5EF4-FFF2-40B4-BE49-F238E27FC236}">
                <a16:creationId xmlns:a16="http://schemas.microsoft.com/office/drawing/2014/main" id="{13C2A377-68B4-471D-8CDE-170206DC063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4B285E5-076B-4030-9E3A-D3B1B512CF83}"/>
              </a:ext>
            </a:extLst>
          </p:cNvPr>
          <p:cNvSpPr>
            <a:spLocks noGrp="1"/>
          </p:cNvSpPr>
          <p:nvPr>
            <p:ph type="sldNum" sz="quarter" idx="12"/>
          </p:nvPr>
        </p:nvSpPr>
        <p:spPr/>
        <p:txBody>
          <a:bodyPr/>
          <a:lstStyle/>
          <a:p>
            <a:fld id="{CE10CE40-B68E-49CF-9F28-51173CBAC3D1}" type="slidenum">
              <a:rPr lang="es-EC" smtClean="0"/>
              <a:t>‹Nº›</a:t>
            </a:fld>
            <a:endParaRPr lang="es-EC"/>
          </a:p>
        </p:txBody>
      </p:sp>
    </p:spTree>
    <p:extLst>
      <p:ext uri="{BB962C8B-B14F-4D97-AF65-F5344CB8AC3E}">
        <p14:creationId xmlns:p14="http://schemas.microsoft.com/office/powerpoint/2010/main" val="3776296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1BE07-ADFB-4107-9E25-EB7C6134852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39C2EAEE-5D16-474A-8A0A-D7CB4574F953}"/>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DF15BD1-F5FB-49DF-BEF5-D78C769F4745}"/>
              </a:ext>
            </a:extLst>
          </p:cNvPr>
          <p:cNvSpPr>
            <a:spLocks noGrp="1"/>
          </p:cNvSpPr>
          <p:nvPr>
            <p:ph type="dt" sz="half" idx="10"/>
          </p:nvPr>
        </p:nvSpPr>
        <p:spPr/>
        <p:txBody>
          <a:bodyPr/>
          <a:lstStyle/>
          <a:p>
            <a:fld id="{04DB87E8-B0FC-4E77-AF04-051CFF7774B9}" type="datetimeFigureOut">
              <a:rPr lang="es-EC" smtClean="0"/>
              <a:t>24/11/2019</a:t>
            </a:fld>
            <a:endParaRPr lang="es-EC"/>
          </a:p>
        </p:txBody>
      </p:sp>
      <p:sp>
        <p:nvSpPr>
          <p:cNvPr id="5" name="Marcador de pie de página 4">
            <a:extLst>
              <a:ext uri="{FF2B5EF4-FFF2-40B4-BE49-F238E27FC236}">
                <a16:creationId xmlns:a16="http://schemas.microsoft.com/office/drawing/2014/main" id="{E5A7AF6D-8864-49BF-AA58-67CE2616BBA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64B441A-9A0A-4403-B119-A93D23641449}"/>
              </a:ext>
            </a:extLst>
          </p:cNvPr>
          <p:cNvSpPr>
            <a:spLocks noGrp="1"/>
          </p:cNvSpPr>
          <p:nvPr>
            <p:ph type="sldNum" sz="quarter" idx="12"/>
          </p:nvPr>
        </p:nvSpPr>
        <p:spPr/>
        <p:txBody>
          <a:bodyPr/>
          <a:lstStyle/>
          <a:p>
            <a:fld id="{CE10CE40-B68E-49CF-9F28-51173CBAC3D1}" type="slidenum">
              <a:rPr lang="es-EC" smtClean="0"/>
              <a:t>‹Nº›</a:t>
            </a:fld>
            <a:endParaRPr lang="es-EC"/>
          </a:p>
        </p:txBody>
      </p:sp>
    </p:spTree>
    <p:extLst>
      <p:ext uri="{BB962C8B-B14F-4D97-AF65-F5344CB8AC3E}">
        <p14:creationId xmlns:p14="http://schemas.microsoft.com/office/powerpoint/2010/main" val="3209640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8B15600-9012-4F21-8BEB-9ECF5F2F06F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2CC78C1C-AAED-4084-961E-E55D0EE0785C}"/>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FF7BBB8-F635-456D-9A66-E7D5C2B81675}"/>
              </a:ext>
            </a:extLst>
          </p:cNvPr>
          <p:cNvSpPr>
            <a:spLocks noGrp="1"/>
          </p:cNvSpPr>
          <p:nvPr>
            <p:ph type="dt" sz="half" idx="10"/>
          </p:nvPr>
        </p:nvSpPr>
        <p:spPr/>
        <p:txBody>
          <a:bodyPr/>
          <a:lstStyle/>
          <a:p>
            <a:fld id="{04DB87E8-B0FC-4E77-AF04-051CFF7774B9}" type="datetimeFigureOut">
              <a:rPr lang="es-EC" smtClean="0"/>
              <a:t>24/11/2019</a:t>
            </a:fld>
            <a:endParaRPr lang="es-EC"/>
          </a:p>
        </p:txBody>
      </p:sp>
      <p:sp>
        <p:nvSpPr>
          <p:cNvPr id="5" name="Marcador de pie de página 4">
            <a:extLst>
              <a:ext uri="{FF2B5EF4-FFF2-40B4-BE49-F238E27FC236}">
                <a16:creationId xmlns:a16="http://schemas.microsoft.com/office/drawing/2014/main" id="{04D9680A-D23B-44AA-A1F6-378D0460120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EE1273A-D993-4535-A2B3-D9E7CAE6A7C3}"/>
              </a:ext>
            </a:extLst>
          </p:cNvPr>
          <p:cNvSpPr>
            <a:spLocks noGrp="1"/>
          </p:cNvSpPr>
          <p:nvPr>
            <p:ph type="sldNum" sz="quarter" idx="12"/>
          </p:nvPr>
        </p:nvSpPr>
        <p:spPr/>
        <p:txBody>
          <a:bodyPr/>
          <a:lstStyle/>
          <a:p>
            <a:fld id="{CE10CE40-B68E-49CF-9F28-51173CBAC3D1}" type="slidenum">
              <a:rPr lang="es-EC" smtClean="0"/>
              <a:t>‹Nº›</a:t>
            </a:fld>
            <a:endParaRPr lang="es-EC"/>
          </a:p>
        </p:txBody>
      </p:sp>
    </p:spTree>
    <p:extLst>
      <p:ext uri="{BB962C8B-B14F-4D97-AF65-F5344CB8AC3E}">
        <p14:creationId xmlns:p14="http://schemas.microsoft.com/office/powerpoint/2010/main" val="14393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D3B062-6343-4A54-A347-D543447A948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FC9649A1-0BBD-4E37-A59C-EDCC5C10C17D}"/>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6E451A77-3B75-41D4-94A3-A4C6D4A9A733}"/>
              </a:ext>
            </a:extLst>
          </p:cNvPr>
          <p:cNvSpPr>
            <a:spLocks noGrp="1"/>
          </p:cNvSpPr>
          <p:nvPr>
            <p:ph type="dt" sz="half" idx="10"/>
          </p:nvPr>
        </p:nvSpPr>
        <p:spPr/>
        <p:txBody>
          <a:bodyPr/>
          <a:lstStyle/>
          <a:p>
            <a:fld id="{04DB87E8-B0FC-4E77-AF04-051CFF7774B9}" type="datetimeFigureOut">
              <a:rPr lang="es-EC" smtClean="0"/>
              <a:t>24/11/2019</a:t>
            </a:fld>
            <a:endParaRPr lang="es-EC"/>
          </a:p>
        </p:txBody>
      </p:sp>
      <p:sp>
        <p:nvSpPr>
          <p:cNvPr id="5" name="Marcador de pie de página 4">
            <a:extLst>
              <a:ext uri="{FF2B5EF4-FFF2-40B4-BE49-F238E27FC236}">
                <a16:creationId xmlns:a16="http://schemas.microsoft.com/office/drawing/2014/main" id="{ECDF3C30-92CC-4136-B20B-48A1D216528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76B342F-8E21-4BEF-B345-A20CFCC1A7E0}"/>
              </a:ext>
            </a:extLst>
          </p:cNvPr>
          <p:cNvSpPr>
            <a:spLocks noGrp="1"/>
          </p:cNvSpPr>
          <p:nvPr>
            <p:ph type="sldNum" sz="quarter" idx="12"/>
          </p:nvPr>
        </p:nvSpPr>
        <p:spPr/>
        <p:txBody>
          <a:bodyPr/>
          <a:lstStyle/>
          <a:p>
            <a:fld id="{CE10CE40-B68E-49CF-9F28-51173CBAC3D1}" type="slidenum">
              <a:rPr lang="es-EC" smtClean="0"/>
              <a:t>‹Nº›</a:t>
            </a:fld>
            <a:endParaRPr lang="es-EC"/>
          </a:p>
        </p:txBody>
      </p:sp>
    </p:spTree>
    <p:extLst>
      <p:ext uri="{BB962C8B-B14F-4D97-AF65-F5344CB8AC3E}">
        <p14:creationId xmlns:p14="http://schemas.microsoft.com/office/powerpoint/2010/main" val="154068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EAB152-7F84-454B-8539-4A818CFC29E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7648CB3-FE77-4E50-892E-06DC74CF5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0DB0F790-699C-4AC8-991F-92FF635F35B1}"/>
              </a:ext>
            </a:extLst>
          </p:cNvPr>
          <p:cNvSpPr>
            <a:spLocks noGrp="1"/>
          </p:cNvSpPr>
          <p:nvPr>
            <p:ph type="dt" sz="half" idx="10"/>
          </p:nvPr>
        </p:nvSpPr>
        <p:spPr/>
        <p:txBody>
          <a:bodyPr/>
          <a:lstStyle/>
          <a:p>
            <a:fld id="{04DB87E8-B0FC-4E77-AF04-051CFF7774B9}" type="datetimeFigureOut">
              <a:rPr lang="es-EC" smtClean="0"/>
              <a:t>24/11/2019</a:t>
            </a:fld>
            <a:endParaRPr lang="es-EC"/>
          </a:p>
        </p:txBody>
      </p:sp>
      <p:sp>
        <p:nvSpPr>
          <p:cNvPr id="5" name="Marcador de pie de página 4">
            <a:extLst>
              <a:ext uri="{FF2B5EF4-FFF2-40B4-BE49-F238E27FC236}">
                <a16:creationId xmlns:a16="http://schemas.microsoft.com/office/drawing/2014/main" id="{31EB36F3-BAA8-428C-930C-DB6FE0989DC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60CB80D-3AC8-4081-980B-0EAB64494FAD}"/>
              </a:ext>
            </a:extLst>
          </p:cNvPr>
          <p:cNvSpPr>
            <a:spLocks noGrp="1"/>
          </p:cNvSpPr>
          <p:nvPr>
            <p:ph type="sldNum" sz="quarter" idx="12"/>
          </p:nvPr>
        </p:nvSpPr>
        <p:spPr/>
        <p:txBody>
          <a:bodyPr/>
          <a:lstStyle/>
          <a:p>
            <a:fld id="{CE10CE40-B68E-49CF-9F28-51173CBAC3D1}" type="slidenum">
              <a:rPr lang="es-EC" smtClean="0"/>
              <a:t>‹Nº›</a:t>
            </a:fld>
            <a:endParaRPr lang="es-EC"/>
          </a:p>
        </p:txBody>
      </p:sp>
    </p:spTree>
    <p:extLst>
      <p:ext uri="{BB962C8B-B14F-4D97-AF65-F5344CB8AC3E}">
        <p14:creationId xmlns:p14="http://schemas.microsoft.com/office/powerpoint/2010/main" val="3277202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4B0BDB-D5FA-4973-AA1C-7B123CB14E8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E42D434-D1D8-4B19-A22B-42535FC9461B}"/>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BF4AD4D2-07C8-46A3-865D-CFA5E8BA0676}"/>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13F8F237-DBDD-43EF-8B2D-AA851C955417}"/>
              </a:ext>
            </a:extLst>
          </p:cNvPr>
          <p:cNvSpPr>
            <a:spLocks noGrp="1"/>
          </p:cNvSpPr>
          <p:nvPr>
            <p:ph type="dt" sz="half" idx="10"/>
          </p:nvPr>
        </p:nvSpPr>
        <p:spPr/>
        <p:txBody>
          <a:bodyPr/>
          <a:lstStyle/>
          <a:p>
            <a:fld id="{04DB87E8-B0FC-4E77-AF04-051CFF7774B9}" type="datetimeFigureOut">
              <a:rPr lang="es-EC" smtClean="0"/>
              <a:t>24/11/2019</a:t>
            </a:fld>
            <a:endParaRPr lang="es-EC"/>
          </a:p>
        </p:txBody>
      </p:sp>
      <p:sp>
        <p:nvSpPr>
          <p:cNvPr id="6" name="Marcador de pie de página 5">
            <a:extLst>
              <a:ext uri="{FF2B5EF4-FFF2-40B4-BE49-F238E27FC236}">
                <a16:creationId xmlns:a16="http://schemas.microsoft.com/office/drawing/2014/main" id="{2DF27C06-D7B2-4495-B830-D8ADCC98240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8C3E109-9011-4DC7-A3EF-5AC319011CD3}"/>
              </a:ext>
            </a:extLst>
          </p:cNvPr>
          <p:cNvSpPr>
            <a:spLocks noGrp="1"/>
          </p:cNvSpPr>
          <p:nvPr>
            <p:ph type="sldNum" sz="quarter" idx="12"/>
          </p:nvPr>
        </p:nvSpPr>
        <p:spPr/>
        <p:txBody>
          <a:bodyPr/>
          <a:lstStyle/>
          <a:p>
            <a:fld id="{CE10CE40-B68E-49CF-9F28-51173CBAC3D1}" type="slidenum">
              <a:rPr lang="es-EC" smtClean="0"/>
              <a:t>‹Nº›</a:t>
            </a:fld>
            <a:endParaRPr lang="es-EC"/>
          </a:p>
        </p:txBody>
      </p:sp>
    </p:spTree>
    <p:extLst>
      <p:ext uri="{BB962C8B-B14F-4D97-AF65-F5344CB8AC3E}">
        <p14:creationId xmlns:p14="http://schemas.microsoft.com/office/powerpoint/2010/main" val="2519726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6D4BC3-1B28-41BC-8B11-242C18FA6D0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0FCC9CA2-8AD1-445F-B082-DC111C254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8C038BC7-7121-4FF3-83ED-A200C3AB8EDF}"/>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04BF1C36-2819-4C85-A652-5884AD3233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2ADA0FE3-F8FA-47E8-A8FD-294DEA107F49}"/>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582FD67E-F8E3-4F4C-A0D0-AE5DB8CEB9B9}"/>
              </a:ext>
            </a:extLst>
          </p:cNvPr>
          <p:cNvSpPr>
            <a:spLocks noGrp="1"/>
          </p:cNvSpPr>
          <p:nvPr>
            <p:ph type="dt" sz="half" idx="10"/>
          </p:nvPr>
        </p:nvSpPr>
        <p:spPr/>
        <p:txBody>
          <a:bodyPr/>
          <a:lstStyle/>
          <a:p>
            <a:fld id="{04DB87E8-B0FC-4E77-AF04-051CFF7774B9}" type="datetimeFigureOut">
              <a:rPr lang="es-EC" smtClean="0"/>
              <a:t>24/11/2019</a:t>
            </a:fld>
            <a:endParaRPr lang="es-EC"/>
          </a:p>
        </p:txBody>
      </p:sp>
      <p:sp>
        <p:nvSpPr>
          <p:cNvPr id="8" name="Marcador de pie de página 7">
            <a:extLst>
              <a:ext uri="{FF2B5EF4-FFF2-40B4-BE49-F238E27FC236}">
                <a16:creationId xmlns:a16="http://schemas.microsoft.com/office/drawing/2014/main" id="{18356F7E-DA67-4F53-A76C-E7BFA636C858}"/>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5727A194-1010-489B-ABFD-70AF22B5F406}"/>
              </a:ext>
            </a:extLst>
          </p:cNvPr>
          <p:cNvSpPr>
            <a:spLocks noGrp="1"/>
          </p:cNvSpPr>
          <p:nvPr>
            <p:ph type="sldNum" sz="quarter" idx="12"/>
          </p:nvPr>
        </p:nvSpPr>
        <p:spPr/>
        <p:txBody>
          <a:bodyPr/>
          <a:lstStyle/>
          <a:p>
            <a:fld id="{CE10CE40-B68E-49CF-9F28-51173CBAC3D1}" type="slidenum">
              <a:rPr lang="es-EC" smtClean="0"/>
              <a:t>‹Nº›</a:t>
            </a:fld>
            <a:endParaRPr lang="es-EC"/>
          </a:p>
        </p:txBody>
      </p:sp>
    </p:spTree>
    <p:extLst>
      <p:ext uri="{BB962C8B-B14F-4D97-AF65-F5344CB8AC3E}">
        <p14:creationId xmlns:p14="http://schemas.microsoft.com/office/powerpoint/2010/main" val="356846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459864-1976-4890-9066-8E52EA19E51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DCFB9102-4BD2-45CF-8A50-C11A18BB5A5F}"/>
              </a:ext>
            </a:extLst>
          </p:cNvPr>
          <p:cNvSpPr>
            <a:spLocks noGrp="1"/>
          </p:cNvSpPr>
          <p:nvPr>
            <p:ph type="dt" sz="half" idx="10"/>
          </p:nvPr>
        </p:nvSpPr>
        <p:spPr/>
        <p:txBody>
          <a:bodyPr/>
          <a:lstStyle/>
          <a:p>
            <a:fld id="{04DB87E8-B0FC-4E77-AF04-051CFF7774B9}" type="datetimeFigureOut">
              <a:rPr lang="es-EC" smtClean="0"/>
              <a:t>24/11/2019</a:t>
            </a:fld>
            <a:endParaRPr lang="es-EC"/>
          </a:p>
        </p:txBody>
      </p:sp>
      <p:sp>
        <p:nvSpPr>
          <p:cNvPr id="4" name="Marcador de pie de página 3">
            <a:extLst>
              <a:ext uri="{FF2B5EF4-FFF2-40B4-BE49-F238E27FC236}">
                <a16:creationId xmlns:a16="http://schemas.microsoft.com/office/drawing/2014/main" id="{A1E69E67-8F03-4E85-AF6A-F995FC1DA378}"/>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E5AE974A-98C9-446B-BEAE-D4A3AA338906}"/>
              </a:ext>
            </a:extLst>
          </p:cNvPr>
          <p:cNvSpPr>
            <a:spLocks noGrp="1"/>
          </p:cNvSpPr>
          <p:nvPr>
            <p:ph type="sldNum" sz="quarter" idx="12"/>
          </p:nvPr>
        </p:nvSpPr>
        <p:spPr/>
        <p:txBody>
          <a:bodyPr/>
          <a:lstStyle/>
          <a:p>
            <a:fld id="{CE10CE40-B68E-49CF-9F28-51173CBAC3D1}" type="slidenum">
              <a:rPr lang="es-EC" smtClean="0"/>
              <a:t>‹Nº›</a:t>
            </a:fld>
            <a:endParaRPr lang="es-EC"/>
          </a:p>
        </p:txBody>
      </p:sp>
    </p:spTree>
    <p:extLst>
      <p:ext uri="{BB962C8B-B14F-4D97-AF65-F5344CB8AC3E}">
        <p14:creationId xmlns:p14="http://schemas.microsoft.com/office/powerpoint/2010/main" val="166187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4733421-905E-4EA4-8281-39ACF845856A}"/>
              </a:ext>
            </a:extLst>
          </p:cNvPr>
          <p:cNvSpPr>
            <a:spLocks noGrp="1"/>
          </p:cNvSpPr>
          <p:nvPr>
            <p:ph type="dt" sz="half" idx="10"/>
          </p:nvPr>
        </p:nvSpPr>
        <p:spPr/>
        <p:txBody>
          <a:bodyPr/>
          <a:lstStyle/>
          <a:p>
            <a:fld id="{04DB87E8-B0FC-4E77-AF04-051CFF7774B9}" type="datetimeFigureOut">
              <a:rPr lang="es-EC" smtClean="0"/>
              <a:t>24/11/2019</a:t>
            </a:fld>
            <a:endParaRPr lang="es-EC"/>
          </a:p>
        </p:txBody>
      </p:sp>
      <p:sp>
        <p:nvSpPr>
          <p:cNvPr id="3" name="Marcador de pie de página 2">
            <a:extLst>
              <a:ext uri="{FF2B5EF4-FFF2-40B4-BE49-F238E27FC236}">
                <a16:creationId xmlns:a16="http://schemas.microsoft.com/office/drawing/2014/main" id="{9850C59A-CCAE-4B08-8114-31DCCFBBE192}"/>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73DFD84B-3CEA-4189-95C8-55A32C255E5D}"/>
              </a:ext>
            </a:extLst>
          </p:cNvPr>
          <p:cNvSpPr>
            <a:spLocks noGrp="1"/>
          </p:cNvSpPr>
          <p:nvPr>
            <p:ph type="sldNum" sz="quarter" idx="12"/>
          </p:nvPr>
        </p:nvSpPr>
        <p:spPr/>
        <p:txBody>
          <a:bodyPr/>
          <a:lstStyle/>
          <a:p>
            <a:fld id="{CE10CE40-B68E-49CF-9F28-51173CBAC3D1}" type="slidenum">
              <a:rPr lang="es-EC" smtClean="0"/>
              <a:t>‹Nº›</a:t>
            </a:fld>
            <a:endParaRPr lang="es-EC"/>
          </a:p>
        </p:txBody>
      </p:sp>
    </p:spTree>
    <p:extLst>
      <p:ext uri="{BB962C8B-B14F-4D97-AF65-F5344CB8AC3E}">
        <p14:creationId xmlns:p14="http://schemas.microsoft.com/office/powerpoint/2010/main" val="175633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0552B3-91F4-4700-90DE-64A73F10FD7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184B162-CF96-4DFF-84BE-CD2F73B356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D67BAB55-0291-471A-BA84-4E5A5C05E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E64159E-F52A-4C86-921B-0BCBD22A018E}"/>
              </a:ext>
            </a:extLst>
          </p:cNvPr>
          <p:cNvSpPr>
            <a:spLocks noGrp="1"/>
          </p:cNvSpPr>
          <p:nvPr>
            <p:ph type="dt" sz="half" idx="10"/>
          </p:nvPr>
        </p:nvSpPr>
        <p:spPr/>
        <p:txBody>
          <a:bodyPr/>
          <a:lstStyle/>
          <a:p>
            <a:fld id="{04DB87E8-B0FC-4E77-AF04-051CFF7774B9}" type="datetimeFigureOut">
              <a:rPr lang="es-EC" smtClean="0"/>
              <a:t>24/11/2019</a:t>
            </a:fld>
            <a:endParaRPr lang="es-EC"/>
          </a:p>
        </p:txBody>
      </p:sp>
      <p:sp>
        <p:nvSpPr>
          <p:cNvPr id="6" name="Marcador de pie de página 5">
            <a:extLst>
              <a:ext uri="{FF2B5EF4-FFF2-40B4-BE49-F238E27FC236}">
                <a16:creationId xmlns:a16="http://schemas.microsoft.com/office/drawing/2014/main" id="{3F48A50D-A4BF-422F-B953-F043AC574479}"/>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3984B560-CB89-4EE6-927C-CD6ADC71FFBF}"/>
              </a:ext>
            </a:extLst>
          </p:cNvPr>
          <p:cNvSpPr>
            <a:spLocks noGrp="1"/>
          </p:cNvSpPr>
          <p:nvPr>
            <p:ph type="sldNum" sz="quarter" idx="12"/>
          </p:nvPr>
        </p:nvSpPr>
        <p:spPr/>
        <p:txBody>
          <a:bodyPr/>
          <a:lstStyle/>
          <a:p>
            <a:fld id="{CE10CE40-B68E-49CF-9F28-51173CBAC3D1}" type="slidenum">
              <a:rPr lang="es-EC" smtClean="0"/>
              <a:t>‹Nº›</a:t>
            </a:fld>
            <a:endParaRPr lang="es-EC"/>
          </a:p>
        </p:txBody>
      </p:sp>
    </p:spTree>
    <p:extLst>
      <p:ext uri="{BB962C8B-B14F-4D97-AF65-F5344CB8AC3E}">
        <p14:creationId xmlns:p14="http://schemas.microsoft.com/office/powerpoint/2010/main" val="330165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47998C-C57A-46DB-98C7-0E58AB4956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53B98639-6C56-49F3-8746-4DBF9AF4D1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9DD1A41F-4FAB-4503-934E-A27C456272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7F74CFC1-697E-4D3F-9109-0A7DE60A16AA}"/>
              </a:ext>
            </a:extLst>
          </p:cNvPr>
          <p:cNvSpPr>
            <a:spLocks noGrp="1"/>
          </p:cNvSpPr>
          <p:nvPr>
            <p:ph type="dt" sz="half" idx="10"/>
          </p:nvPr>
        </p:nvSpPr>
        <p:spPr/>
        <p:txBody>
          <a:bodyPr/>
          <a:lstStyle/>
          <a:p>
            <a:fld id="{04DB87E8-B0FC-4E77-AF04-051CFF7774B9}" type="datetimeFigureOut">
              <a:rPr lang="es-EC" smtClean="0"/>
              <a:t>24/11/2019</a:t>
            </a:fld>
            <a:endParaRPr lang="es-EC"/>
          </a:p>
        </p:txBody>
      </p:sp>
      <p:sp>
        <p:nvSpPr>
          <p:cNvPr id="6" name="Marcador de pie de página 5">
            <a:extLst>
              <a:ext uri="{FF2B5EF4-FFF2-40B4-BE49-F238E27FC236}">
                <a16:creationId xmlns:a16="http://schemas.microsoft.com/office/drawing/2014/main" id="{D264D01F-0C69-4807-A422-C718C77CFF1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BB3D3C7-6FC7-4B3B-A0A4-B0F95C55BB71}"/>
              </a:ext>
            </a:extLst>
          </p:cNvPr>
          <p:cNvSpPr>
            <a:spLocks noGrp="1"/>
          </p:cNvSpPr>
          <p:nvPr>
            <p:ph type="sldNum" sz="quarter" idx="12"/>
          </p:nvPr>
        </p:nvSpPr>
        <p:spPr/>
        <p:txBody>
          <a:bodyPr/>
          <a:lstStyle/>
          <a:p>
            <a:fld id="{CE10CE40-B68E-49CF-9F28-51173CBAC3D1}" type="slidenum">
              <a:rPr lang="es-EC" smtClean="0"/>
              <a:t>‹Nº›</a:t>
            </a:fld>
            <a:endParaRPr lang="es-EC"/>
          </a:p>
        </p:txBody>
      </p:sp>
    </p:spTree>
    <p:extLst>
      <p:ext uri="{BB962C8B-B14F-4D97-AF65-F5344CB8AC3E}">
        <p14:creationId xmlns:p14="http://schemas.microsoft.com/office/powerpoint/2010/main" val="1653407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E684DA-D6D4-4EB5-8C4A-573DC5C139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578644C-A761-4359-89F6-57C6619EB2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2D2B8BE-5283-4409-905F-E3489C075E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B87E8-B0FC-4E77-AF04-051CFF7774B9}" type="datetimeFigureOut">
              <a:rPr lang="es-EC" smtClean="0"/>
              <a:t>24/11/2019</a:t>
            </a:fld>
            <a:endParaRPr lang="es-EC"/>
          </a:p>
        </p:txBody>
      </p:sp>
      <p:sp>
        <p:nvSpPr>
          <p:cNvPr id="5" name="Marcador de pie de página 4">
            <a:extLst>
              <a:ext uri="{FF2B5EF4-FFF2-40B4-BE49-F238E27FC236}">
                <a16:creationId xmlns:a16="http://schemas.microsoft.com/office/drawing/2014/main" id="{C45359CB-8FA5-41B5-90F5-95E055705F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169A8EF3-97B5-4E8F-8777-E1986C6F21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0CE40-B68E-49CF-9F28-51173CBAC3D1}" type="slidenum">
              <a:rPr lang="es-EC" smtClean="0"/>
              <a:t>‹Nº›</a:t>
            </a:fld>
            <a:endParaRPr lang="es-EC"/>
          </a:p>
        </p:txBody>
      </p:sp>
    </p:spTree>
    <p:extLst>
      <p:ext uri="{BB962C8B-B14F-4D97-AF65-F5344CB8AC3E}">
        <p14:creationId xmlns:p14="http://schemas.microsoft.com/office/powerpoint/2010/main" val="1199851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_Toc25343019"/><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1ACAD8B-BF19-4459-9985-EB9B35B9CD63}"/>
              </a:ext>
            </a:extLst>
          </p:cNvPr>
          <p:cNvPicPr/>
          <p:nvPr/>
        </p:nvPicPr>
        <p:blipFill>
          <a:blip r:embed="rId2"/>
          <a:stretch>
            <a:fillRect/>
          </a:stretch>
        </p:blipFill>
        <p:spPr>
          <a:xfrm>
            <a:off x="3775665" y="187179"/>
            <a:ext cx="4094922" cy="935184"/>
          </a:xfrm>
          <a:prstGeom prst="rect">
            <a:avLst/>
          </a:prstGeom>
        </p:spPr>
      </p:pic>
      <p:sp>
        <p:nvSpPr>
          <p:cNvPr id="5" name="Rectángulo 4">
            <a:extLst>
              <a:ext uri="{FF2B5EF4-FFF2-40B4-BE49-F238E27FC236}">
                <a16:creationId xmlns:a16="http://schemas.microsoft.com/office/drawing/2014/main" id="{8695B077-0C9E-4EF2-93B6-35050E1215B8}"/>
              </a:ext>
            </a:extLst>
          </p:cNvPr>
          <p:cNvSpPr/>
          <p:nvPr/>
        </p:nvSpPr>
        <p:spPr>
          <a:xfrm>
            <a:off x="415636" y="1122364"/>
            <a:ext cx="11443855" cy="110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3B268C67-5636-470A-82EE-43239F822541}"/>
              </a:ext>
            </a:extLst>
          </p:cNvPr>
          <p:cNvSpPr/>
          <p:nvPr/>
        </p:nvSpPr>
        <p:spPr>
          <a:xfrm>
            <a:off x="415636" y="1233056"/>
            <a:ext cx="11443855" cy="11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a:extLst>
              <a:ext uri="{FF2B5EF4-FFF2-40B4-BE49-F238E27FC236}">
                <a16:creationId xmlns:a16="http://schemas.microsoft.com/office/drawing/2014/main" id="{F5079B91-4E79-4054-9760-796E3062454C}"/>
              </a:ext>
            </a:extLst>
          </p:cNvPr>
          <p:cNvSpPr/>
          <p:nvPr/>
        </p:nvSpPr>
        <p:spPr>
          <a:xfrm>
            <a:off x="1632443" y="1417967"/>
            <a:ext cx="9072666" cy="646331"/>
          </a:xfrm>
          <a:prstGeom prst="rect">
            <a:avLst/>
          </a:prstGeom>
          <a:solidFill>
            <a:schemeClr val="bg1"/>
          </a:solidFill>
        </p:spPr>
        <p:txBody>
          <a:bodyPr wrap="square">
            <a:spAutoFit/>
          </a:bodyPr>
          <a:lstStyle/>
          <a:p>
            <a:pPr algn="ctr">
              <a:spcAft>
                <a:spcPts val="0"/>
              </a:spcAft>
            </a:pPr>
            <a:r>
              <a:rPr lang="es-EC" b="1" dirty="0">
                <a:latin typeface="Arial" panose="020B0604020202020204" pitchFamily="34" charset="0"/>
                <a:ea typeface="MS Mincho" panose="02020609040205080304" pitchFamily="49" charset="-128"/>
              </a:rPr>
              <a:t>DEPARTAMENTO DE SEGURIDAD Y DEFENSA</a:t>
            </a:r>
          </a:p>
          <a:p>
            <a:pPr algn="ctr">
              <a:spcAft>
                <a:spcPts val="0"/>
              </a:spcAft>
            </a:pPr>
            <a:endParaRPr lang="es-ES" dirty="0">
              <a:latin typeface="Times New Roman" panose="02020603050405020304" pitchFamily="18" charset="0"/>
              <a:ea typeface="MS Mincho" panose="02020609040205080304" pitchFamily="49" charset="-128"/>
            </a:endParaRPr>
          </a:p>
        </p:txBody>
      </p:sp>
      <p:sp>
        <p:nvSpPr>
          <p:cNvPr id="8" name="Rectángulo 7">
            <a:extLst>
              <a:ext uri="{FF2B5EF4-FFF2-40B4-BE49-F238E27FC236}">
                <a16:creationId xmlns:a16="http://schemas.microsoft.com/office/drawing/2014/main" id="{8DDC9067-657C-46BE-9B59-1981C6E8FBE5}"/>
              </a:ext>
            </a:extLst>
          </p:cNvPr>
          <p:cNvSpPr/>
          <p:nvPr/>
        </p:nvSpPr>
        <p:spPr>
          <a:xfrm>
            <a:off x="2566292" y="1953851"/>
            <a:ext cx="7496023" cy="369332"/>
          </a:xfrm>
          <a:prstGeom prst="rect">
            <a:avLst/>
          </a:prstGeom>
          <a:solidFill>
            <a:schemeClr val="bg1"/>
          </a:solidFill>
        </p:spPr>
        <p:txBody>
          <a:bodyPr wrap="square">
            <a:spAutoFit/>
          </a:bodyPr>
          <a:lstStyle/>
          <a:p>
            <a:pPr algn="ctr"/>
            <a:r>
              <a:rPr lang="es-GT" b="1" dirty="0">
                <a:latin typeface="Arial" panose="020B0604020202020204" pitchFamily="34" charset="0"/>
                <a:ea typeface="MS Mincho" panose="02020609040205080304" pitchFamily="49" charset="-128"/>
              </a:rPr>
              <a:t>MAESTRÍA EN ESTRATÈGIA MILITAR TERRESTRE </a:t>
            </a:r>
            <a:endParaRPr lang="es-ES" dirty="0"/>
          </a:p>
        </p:txBody>
      </p:sp>
      <p:sp>
        <p:nvSpPr>
          <p:cNvPr id="9" name="Rectángulo 8">
            <a:extLst>
              <a:ext uri="{FF2B5EF4-FFF2-40B4-BE49-F238E27FC236}">
                <a16:creationId xmlns:a16="http://schemas.microsoft.com/office/drawing/2014/main" id="{5FA3B062-52D0-4967-949E-5EF1D922D37A}"/>
              </a:ext>
            </a:extLst>
          </p:cNvPr>
          <p:cNvSpPr/>
          <p:nvPr/>
        </p:nvSpPr>
        <p:spPr>
          <a:xfrm>
            <a:off x="415636" y="2652189"/>
            <a:ext cx="11443855" cy="1200329"/>
          </a:xfrm>
          <a:prstGeom prst="rect">
            <a:avLst/>
          </a:prstGeom>
          <a:solidFill>
            <a:schemeClr val="bg1"/>
          </a:solidFill>
        </p:spPr>
        <p:txBody>
          <a:bodyPr wrap="square">
            <a:spAutoFit/>
          </a:bodyPr>
          <a:lstStyle/>
          <a:p>
            <a:pPr algn="ctr">
              <a:spcAft>
                <a:spcPts val="0"/>
              </a:spcAft>
            </a:pPr>
            <a:r>
              <a:rPr lang="es-EC" sz="2400" b="1" dirty="0">
                <a:latin typeface="Arial" panose="020B0604020202020204" pitchFamily="34" charset="0"/>
                <a:ea typeface="MS Mincho" panose="02020609040205080304" pitchFamily="49" charset="-128"/>
              </a:rPr>
              <a:t>TEMA:</a:t>
            </a:r>
            <a:endParaRPr lang="es-ES" sz="2400" dirty="0">
              <a:latin typeface="Times New Roman" panose="02020603050405020304" pitchFamily="18" charset="0"/>
              <a:ea typeface="MS Mincho" panose="02020609040205080304" pitchFamily="49" charset="-128"/>
            </a:endParaRPr>
          </a:p>
          <a:p>
            <a:pPr algn="ctr">
              <a:spcAft>
                <a:spcPts val="0"/>
              </a:spcAft>
            </a:pPr>
            <a:r>
              <a:rPr lang="es-GT" sz="2400" b="1" dirty="0">
                <a:latin typeface="Arial" panose="020B0604020202020204" pitchFamily="34" charset="0"/>
                <a:ea typeface="MS Mincho" panose="02020609040205080304" pitchFamily="49" charset="-128"/>
              </a:rPr>
              <a:t> “</a:t>
            </a:r>
            <a:r>
              <a:rPr lang="es-ES" sz="2400" b="1" dirty="0">
                <a:latin typeface="Arial" panose="020B0604020202020204" pitchFamily="34" charset="0"/>
                <a:ea typeface="MS Mincho" panose="02020609040205080304" pitchFamily="49" charset="-128"/>
              </a:rPr>
              <a:t>APROVECHAMIENTO DE LOS MEDIOS DE COMUNICACIÓN CIVILES EN LAS OPERACIONES MILITARES.</a:t>
            </a:r>
            <a:r>
              <a:rPr lang="es-GT" sz="2400" b="1" dirty="0">
                <a:latin typeface="Arial" panose="020B0604020202020204" pitchFamily="34" charset="0"/>
                <a:ea typeface="MS Mincho" panose="02020609040205080304" pitchFamily="49" charset="-128"/>
              </a:rPr>
              <a:t>”</a:t>
            </a:r>
            <a:endParaRPr lang="es-ES" sz="2400" dirty="0">
              <a:latin typeface="Times New Roman" panose="02020603050405020304" pitchFamily="18" charset="0"/>
              <a:ea typeface="MS Mincho" panose="02020609040205080304" pitchFamily="49" charset="-128"/>
            </a:endParaRPr>
          </a:p>
        </p:txBody>
      </p:sp>
      <p:sp>
        <p:nvSpPr>
          <p:cNvPr id="10" name="Rectángulo 9">
            <a:extLst>
              <a:ext uri="{FF2B5EF4-FFF2-40B4-BE49-F238E27FC236}">
                <a16:creationId xmlns:a16="http://schemas.microsoft.com/office/drawing/2014/main" id="{90D25272-69B4-4258-AEB5-30E73B60C2CF}"/>
              </a:ext>
            </a:extLst>
          </p:cNvPr>
          <p:cNvSpPr/>
          <p:nvPr/>
        </p:nvSpPr>
        <p:spPr>
          <a:xfrm>
            <a:off x="4708117" y="5624944"/>
            <a:ext cx="2921316" cy="923330"/>
          </a:xfrm>
          <a:prstGeom prst="rect">
            <a:avLst/>
          </a:prstGeom>
          <a:solidFill>
            <a:schemeClr val="bg1"/>
          </a:solidFill>
        </p:spPr>
        <p:txBody>
          <a:bodyPr wrap="square">
            <a:spAutoFit/>
          </a:bodyPr>
          <a:lstStyle/>
          <a:p>
            <a:pPr algn="ctr">
              <a:spcAft>
                <a:spcPts val="0"/>
              </a:spcAft>
            </a:pPr>
            <a:endParaRPr lang="es-GT" b="1" dirty="0">
              <a:latin typeface="Arial" panose="020B0604020202020204" pitchFamily="34" charset="0"/>
              <a:ea typeface="MS Mincho" panose="02020609040205080304" pitchFamily="49" charset="-128"/>
            </a:endParaRPr>
          </a:p>
          <a:p>
            <a:pPr algn="ctr">
              <a:spcAft>
                <a:spcPts val="0"/>
              </a:spcAft>
            </a:pPr>
            <a:r>
              <a:rPr lang="es-GT" b="1" dirty="0">
                <a:latin typeface="Arial" panose="020B0604020202020204" pitchFamily="34" charset="0"/>
                <a:ea typeface="MS Mincho" panose="02020609040205080304" pitchFamily="49" charset="-128"/>
              </a:rPr>
              <a:t>SANGOLQUI</a:t>
            </a:r>
          </a:p>
          <a:p>
            <a:pPr algn="ctr">
              <a:spcAft>
                <a:spcPts val="0"/>
              </a:spcAft>
            </a:pPr>
            <a:r>
              <a:rPr lang="es-GT" b="1" dirty="0">
                <a:latin typeface="Arial" panose="020B0604020202020204" pitchFamily="34" charset="0"/>
                <a:ea typeface="MS Mincho" panose="02020609040205080304" pitchFamily="49" charset="-128"/>
              </a:rPr>
              <a:t>2019</a:t>
            </a:r>
            <a:endParaRPr lang="es-ES" dirty="0">
              <a:latin typeface="Times New Roman" panose="02020603050405020304" pitchFamily="18" charset="0"/>
              <a:ea typeface="MS Mincho" panose="02020609040205080304" pitchFamily="49" charset="-128"/>
            </a:endParaRPr>
          </a:p>
        </p:txBody>
      </p:sp>
      <p:sp>
        <p:nvSpPr>
          <p:cNvPr id="11" name="Rectángulo 10">
            <a:extLst>
              <a:ext uri="{FF2B5EF4-FFF2-40B4-BE49-F238E27FC236}">
                <a16:creationId xmlns:a16="http://schemas.microsoft.com/office/drawing/2014/main" id="{00325BD8-0873-429D-BBED-14C1D1993DCD}"/>
              </a:ext>
            </a:extLst>
          </p:cNvPr>
          <p:cNvSpPr/>
          <p:nvPr/>
        </p:nvSpPr>
        <p:spPr>
          <a:xfrm>
            <a:off x="2872582" y="4054542"/>
            <a:ext cx="6592389" cy="923330"/>
          </a:xfrm>
          <a:prstGeom prst="rect">
            <a:avLst/>
          </a:prstGeom>
          <a:solidFill>
            <a:schemeClr val="bg1"/>
          </a:solidFill>
        </p:spPr>
        <p:txBody>
          <a:bodyPr wrap="square">
            <a:spAutoFit/>
          </a:bodyPr>
          <a:lstStyle/>
          <a:p>
            <a:pPr algn="ctr">
              <a:spcAft>
                <a:spcPts val="0"/>
              </a:spcAft>
            </a:pPr>
            <a:r>
              <a:rPr lang="es-EC" b="1" dirty="0">
                <a:effectLst/>
                <a:latin typeface="Arial" panose="020B0604020202020204" pitchFamily="34" charset="0"/>
                <a:ea typeface="MS Mincho" panose="02020609040205080304" pitchFamily="49" charset="-128"/>
              </a:rPr>
              <a:t>AUTORES:  </a:t>
            </a:r>
            <a:endParaRPr lang="es-ES" b="1" dirty="0">
              <a:latin typeface="Times New Roman" panose="02020603050405020304" pitchFamily="18" charset="0"/>
              <a:ea typeface="MS Mincho" panose="02020609040205080304" pitchFamily="49" charset="-128"/>
            </a:endParaRPr>
          </a:p>
          <a:p>
            <a:pPr algn="ctr">
              <a:spcAft>
                <a:spcPts val="0"/>
              </a:spcAft>
            </a:pPr>
            <a:r>
              <a:rPr lang="es-ES" b="1" dirty="0">
                <a:latin typeface="Arial" panose="020B0604020202020204" pitchFamily="34" charset="0"/>
                <a:ea typeface="MS Mincho" panose="02020609040205080304" pitchFamily="49" charset="-128"/>
              </a:rPr>
              <a:t>MUÑOZ VILLALBA JAIME DAVID</a:t>
            </a:r>
            <a:endParaRPr lang="es-ES" b="1" dirty="0">
              <a:latin typeface="Times New Roman" panose="02020603050405020304" pitchFamily="18" charset="0"/>
              <a:ea typeface="MS Mincho" panose="02020609040205080304" pitchFamily="49" charset="-128"/>
            </a:endParaRPr>
          </a:p>
          <a:p>
            <a:pPr algn="ctr">
              <a:spcAft>
                <a:spcPts val="0"/>
              </a:spcAft>
            </a:pPr>
            <a:r>
              <a:rPr lang="es-ES" b="1" dirty="0">
                <a:latin typeface="Arial" panose="020B0604020202020204" pitchFamily="34" charset="0"/>
                <a:ea typeface="MS Mincho" panose="02020609040205080304" pitchFamily="49" charset="-128"/>
              </a:rPr>
              <a:t>GRANDA REINOSO HENRY MAURICIO</a:t>
            </a:r>
            <a:endParaRPr lang="es-ES" b="1" dirty="0">
              <a:latin typeface="Times New Roman" panose="02020603050405020304" pitchFamily="18" charset="0"/>
              <a:ea typeface="MS Mincho" panose="02020609040205080304" pitchFamily="49" charset="-128"/>
            </a:endParaRPr>
          </a:p>
        </p:txBody>
      </p:sp>
      <p:sp>
        <p:nvSpPr>
          <p:cNvPr id="12" name="Rectángulo 11">
            <a:extLst>
              <a:ext uri="{FF2B5EF4-FFF2-40B4-BE49-F238E27FC236}">
                <a16:creationId xmlns:a16="http://schemas.microsoft.com/office/drawing/2014/main" id="{3B014058-D027-4982-9462-F9D28A9B430B}"/>
              </a:ext>
            </a:extLst>
          </p:cNvPr>
          <p:cNvSpPr/>
          <p:nvPr/>
        </p:nvSpPr>
        <p:spPr>
          <a:xfrm>
            <a:off x="3373685" y="5089305"/>
            <a:ext cx="5590181" cy="646331"/>
          </a:xfrm>
          <a:prstGeom prst="rect">
            <a:avLst/>
          </a:prstGeom>
          <a:solidFill>
            <a:schemeClr val="bg1"/>
          </a:solidFill>
        </p:spPr>
        <p:txBody>
          <a:bodyPr wrap="square">
            <a:spAutoFit/>
          </a:bodyPr>
          <a:lstStyle/>
          <a:p>
            <a:pPr algn="ctr">
              <a:spcAft>
                <a:spcPts val="0"/>
              </a:spcAft>
            </a:pPr>
            <a:r>
              <a:rPr lang="es-EC" b="1" dirty="0">
                <a:latin typeface="Arial" panose="020B0604020202020204" pitchFamily="34" charset="0"/>
                <a:ea typeface="MS Mincho" panose="02020609040205080304" pitchFamily="49" charset="-128"/>
              </a:rPr>
              <a:t>DIRECTOR: </a:t>
            </a:r>
          </a:p>
          <a:p>
            <a:pPr algn="ctr">
              <a:spcAft>
                <a:spcPts val="0"/>
              </a:spcAft>
            </a:pPr>
            <a:r>
              <a:rPr lang="es-EC" b="1" dirty="0">
                <a:latin typeface="Arial" panose="020B0604020202020204" pitchFamily="34" charset="0"/>
                <a:ea typeface="MS Mincho" panose="02020609040205080304" pitchFamily="49" charset="-128"/>
              </a:rPr>
              <a:t>ING. MBA. ROGER CUENCA</a:t>
            </a:r>
            <a:endParaRPr lang="es-ES" b="1" dirty="0"/>
          </a:p>
        </p:txBody>
      </p:sp>
    </p:spTree>
    <p:extLst>
      <p:ext uri="{BB962C8B-B14F-4D97-AF65-F5344CB8AC3E}">
        <p14:creationId xmlns:p14="http://schemas.microsoft.com/office/powerpoint/2010/main" val="2602888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1ACAD8B-BF19-4459-9985-EB9B35B9CD63}"/>
              </a:ext>
            </a:extLst>
          </p:cNvPr>
          <p:cNvPicPr/>
          <p:nvPr/>
        </p:nvPicPr>
        <p:blipFill>
          <a:blip r:embed="rId2"/>
          <a:stretch>
            <a:fillRect/>
          </a:stretch>
        </p:blipFill>
        <p:spPr>
          <a:xfrm>
            <a:off x="3758473" y="187180"/>
            <a:ext cx="4094922" cy="935184"/>
          </a:xfrm>
          <a:prstGeom prst="rect">
            <a:avLst/>
          </a:prstGeom>
        </p:spPr>
      </p:pic>
      <p:sp>
        <p:nvSpPr>
          <p:cNvPr id="5" name="Rectángulo 4">
            <a:extLst>
              <a:ext uri="{FF2B5EF4-FFF2-40B4-BE49-F238E27FC236}">
                <a16:creationId xmlns:a16="http://schemas.microsoft.com/office/drawing/2014/main" id="{8695B077-0C9E-4EF2-93B6-35050E1215B8}"/>
              </a:ext>
            </a:extLst>
          </p:cNvPr>
          <p:cNvSpPr/>
          <p:nvPr/>
        </p:nvSpPr>
        <p:spPr>
          <a:xfrm>
            <a:off x="415636" y="1122364"/>
            <a:ext cx="11443855" cy="110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3B268C67-5636-470A-82EE-43239F822541}"/>
              </a:ext>
            </a:extLst>
          </p:cNvPr>
          <p:cNvSpPr/>
          <p:nvPr/>
        </p:nvSpPr>
        <p:spPr>
          <a:xfrm>
            <a:off x="415636" y="1233056"/>
            <a:ext cx="11443855" cy="11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2">
            <a:extLst>
              <a:ext uri="{FF2B5EF4-FFF2-40B4-BE49-F238E27FC236}">
                <a16:creationId xmlns:a16="http://schemas.microsoft.com/office/drawing/2014/main" id="{D3FAE947-3DB9-4B30-818E-C5F666DC025C}"/>
              </a:ext>
            </a:extLst>
          </p:cNvPr>
          <p:cNvPicPr/>
          <p:nvPr/>
        </p:nvPicPr>
        <p:blipFill rotWithShape="1">
          <a:blip r:embed="rId3" cstate="print">
            <a:extLst>
              <a:ext uri="{28A0092B-C50C-407E-A947-70E740481C1C}">
                <a14:useLocalDpi xmlns:a14="http://schemas.microsoft.com/office/drawing/2010/main" val="0"/>
              </a:ext>
            </a:extLst>
          </a:blip>
          <a:srcRect b="4506"/>
          <a:stretch/>
        </p:blipFill>
        <p:spPr bwMode="auto">
          <a:xfrm>
            <a:off x="6270176" y="1873960"/>
            <a:ext cx="5231620" cy="4733758"/>
          </a:xfrm>
          <a:prstGeom prst="rect">
            <a:avLst/>
          </a:prstGeom>
          <a:noFill/>
          <a:ln>
            <a:noFill/>
          </a:ln>
          <a:extLst>
            <a:ext uri="{53640926-AAD7-44D8-BBD7-CCE9431645EC}">
              <a14:shadowObscured xmlns:a14="http://schemas.microsoft.com/office/drawing/2010/main"/>
            </a:ext>
          </a:extLst>
        </p:spPr>
      </p:pic>
      <p:sp>
        <p:nvSpPr>
          <p:cNvPr id="8" name="Rectángulo 7">
            <a:extLst>
              <a:ext uri="{FF2B5EF4-FFF2-40B4-BE49-F238E27FC236}">
                <a16:creationId xmlns:a16="http://schemas.microsoft.com/office/drawing/2014/main" id="{DC2F7637-17ED-4671-B6CA-CB9DC4E526BE}"/>
              </a:ext>
            </a:extLst>
          </p:cNvPr>
          <p:cNvSpPr/>
          <p:nvPr/>
        </p:nvSpPr>
        <p:spPr>
          <a:xfrm>
            <a:off x="6173736" y="1829923"/>
            <a:ext cx="5502230" cy="4733757"/>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1" name="Rectángulo 10">
            <a:extLst>
              <a:ext uri="{FF2B5EF4-FFF2-40B4-BE49-F238E27FC236}">
                <a16:creationId xmlns:a16="http://schemas.microsoft.com/office/drawing/2014/main" id="{03351748-8FDF-47B4-A732-F4E982921340}"/>
              </a:ext>
            </a:extLst>
          </p:cNvPr>
          <p:cNvSpPr/>
          <p:nvPr/>
        </p:nvSpPr>
        <p:spPr>
          <a:xfrm>
            <a:off x="3758473" y="1386780"/>
            <a:ext cx="5137240" cy="400110"/>
          </a:xfrm>
          <a:prstGeom prst="rect">
            <a:avLst/>
          </a:prstGeom>
        </p:spPr>
        <p:txBody>
          <a:bodyPr wrap="none">
            <a:spAutoFit/>
          </a:bodyPr>
          <a:lstStyle/>
          <a:p>
            <a:r>
              <a:rPr lang="es-EC" sz="2000" b="1" i="1" dirty="0">
                <a:solidFill>
                  <a:srgbClr val="000000"/>
                </a:solidFill>
                <a:latin typeface="Arial" panose="020B0604020202020204" pitchFamily="34" charset="0"/>
                <a:ea typeface="Calibri" panose="020F0502020204030204" pitchFamily="34" charset="0"/>
              </a:rPr>
              <a:t>SISTEMA TRONCALIZADO DE LA FF.TT. </a:t>
            </a:r>
            <a:endParaRPr lang="es-EC" sz="2000" b="1" dirty="0"/>
          </a:p>
        </p:txBody>
      </p:sp>
      <p:graphicFrame>
        <p:nvGraphicFramePr>
          <p:cNvPr id="12" name="Diagrama 11">
            <a:extLst>
              <a:ext uri="{FF2B5EF4-FFF2-40B4-BE49-F238E27FC236}">
                <a16:creationId xmlns:a16="http://schemas.microsoft.com/office/drawing/2014/main" id="{776ABFA8-7AD7-473B-8263-000E8289EEC1}"/>
              </a:ext>
            </a:extLst>
          </p:cNvPr>
          <p:cNvGraphicFramePr/>
          <p:nvPr>
            <p:extLst>
              <p:ext uri="{D42A27DB-BD31-4B8C-83A1-F6EECF244321}">
                <p14:modId xmlns:p14="http://schemas.microsoft.com/office/powerpoint/2010/main" val="731694897"/>
              </p:ext>
            </p:extLst>
          </p:nvPr>
        </p:nvGraphicFramePr>
        <p:xfrm>
          <a:off x="362854" y="1376775"/>
          <a:ext cx="5558971" cy="56400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36969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1ACAD8B-BF19-4459-9985-EB9B35B9CD63}"/>
              </a:ext>
            </a:extLst>
          </p:cNvPr>
          <p:cNvPicPr/>
          <p:nvPr/>
        </p:nvPicPr>
        <p:blipFill>
          <a:blip r:embed="rId2"/>
          <a:stretch>
            <a:fillRect/>
          </a:stretch>
        </p:blipFill>
        <p:spPr>
          <a:xfrm>
            <a:off x="3758473" y="187180"/>
            <a:ext cx="4094922" cy="935184"/>
          </a:xfrm>
          <a:prstGeom prst="rect">
            <a:avLst/>
          </a:prstGeom>
        </p:spPr>
      </p:pic>
      <p:sp>
        <p:nvSpPr>
          <p:cNvPr id="5" name="Rectángulo 4">
            <a:extLst>
              <a:ext uri="{FF2B5EF4-FFF2-40B4-BE49-F238E27FC236}">
                <a16:creationId xmlns:a16="http://schemas.microsoft.com/office/drawing/2014/main" id="{8695B077-0C9E-4EF2-93B6-35050E1215B8}"/>
              </a:ext>
            </a:extLst>
          </p:cNvPr>
          <p:cNvSpPr/>
          <p:nvPr/>
        </p:nvSpPr>
        <p:spPr>
          <a:xfrm>
            <a:off x="415636" y="1122364"/>
            <a:ext cx="11443855" cy="110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3B268C67-5636-470A-82EE-43239F822541}"/>
              </a:ext>
            </a:extLst>
          </p:cNvPr>
          <p:cNvSpPr/>
          <p:nvPr/>
        </p:nvSpPr>
        <p:spPr>
          <a:xfrm>
            <a:off x="415636" y="1233056"/>
            <a:ext cx="11443855" cy="11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C9C2D347-32E0-41C7-BE71-837D1FC21F8C}"/>
              </a:ext>
            </a:extLst>
          </p:cNvPr>
          <p:cNvSpPr/>
          <p:nvPr/>
        </p:nvSpPr>
        <p:spPr>
          <a:xfrm>
            <a:off x="415636" y="1449661"/>
            <a:ext cx="11443854" cy="369332"/>
          </a:xfrm>
          <a:prstGeom prst="rect">
            <a:avLst/>
          </a:prstGeom>
        </p:spPr>
        <p:txBody>
          <a:bodyPr wrap="square">
            <a:spAutoFit/>
          </a:bodyPr>
          <a:lstStyle/>
          <a:p>
            <a:pPr algn="ctr"/>
            <a:r>
              <a:rPr lang="es-EC" b="1" i="1" dirty="0">
                <a:latin typeface="Arial" panose="020B0604020202020204" pitchFamily="34" charset="0"/>
                <a:ea typeface="Times New Roman" panose="02020603050405020304" pitchFamily="18" charset="0"/>
              </a:rPr>
              <a:t>OPERABILIDAD DE LA INFRAESTRUCTURA DE COMUNICACIONES E INFORMÁTICA F. T.</a:t>
            </a:r>
            <a:endParaRPr lang="es-EC" b="1" dirty="0"/>
          </a:p>
        </p:txBody>
      </p:sp>
      <p:graphicFrame>
        <p:nvGraphicFramePr>
          <p:cNvPr id="10" name="Tabla 9">
            <a:extLst>
              <a:ext uri="{FF2B5EF4-FFF2-40B4-BE49-F238E27FC236}">
                <a16:creationId xmlns:a16="http://schemas.microsoft.com/office/drawing/2014/main" id="{9FFC433F-9B8D-433B-BAFE-7511B02C3D5F}"/>
              </a:ext>
            </a:extLst>
          </p:cNvPr>
          <p:cNvGraphicFramePr>
            <a:graphicFrameLocks noGrp="1"/>
          </p:cNvGraphicFramePr>
          <p:nvPr>
            <p:extLst>
              <p:ext uri="{D42A27DB-BD31-4B8C-83A1-F6EECF244321}">
                <p14:modId xmlns:p14="http://schemas.microsoft.com/office/powerpoint/2010/main" val="1980362001"/>
              </p:ext>
            </p:extLst>
          </p:nvPr>
        </p:nvGraphicFramePr>
        <p:xfrm>
          <a:off x="2999747" y="1926922"/>
          <a:ext cx="5970081" cy="1097280"/>
        </p:xfrm>
        <a:graphic>
          <a:graphicData uri="http://schemas.openxmlformats.org/drawingml/2006/table">
            <a:tbl>
              <a:tblPr firstRow="1" firstCol="1" bandRow="1">
                <a:tableStyleId>{5C22544A-7EE6-4342-B048-85BDC9FD1C3A}</a:tableStyleId>
              </a:tblPr>
              <a:tblGrid>
                <a:gridCol w="954642">
                  <a:extLst>
                    <a:ext uri="{9D8B030D-6E8A-4147-A177-3AD203B41FA5}">
                      <a16:colId xmlns:a16="http://schemas.microsoft.com/office/drawing/2014/main" val="1864045874"/>
                    </a:ext>
                  </a:extLst>
                </a:gridCol>
                <a:gridCol w="3738182">
                  <a:extLst>
                    <a:ext uri="{9D8B030D-6E8A-4147-A177-3AD203B41FA5}">
                      <a16:colId xmlns:a16="http://schemas.microsoft.com/office/drawing/2014/main" val="3136205640"/>
                    </a:ext>
                  </a:extLst>
                </a:gridCol>
                <a:gridCol w="1277257">
                  <a:extLst>
                    <a:ext uri="{9D8B030D-6E8A-4147-A177-3AD203B41FA5}">
                      <a16:colId xmlns:a16="http://schemas.microsoft.com/office/drawing/2014/main" val="3334753398"/>
                    </a:ext>
                  </a:extLst>
                </a:gridCol>
              </a:tblGrid>
              <a:tr h="0">
                <a:tc>
                  <a:txBody>
                    <a:bodyPr/>
                    <a:lstStyle/>
                    <a:p>
                      <a:pPr marL="0" indent="0" algn="ctr">
                        <a:spcAft>
                          <a:spcPts val="0"/>
                        </a:spcAft>
                        <a:tabLst>
                          <a:tab pos="180340" algn="l"/>
                        </a:tabLst>
                      </a:pPr>
                      <a:r>
                        <a:rPr lang="es-EC" sz="1800" dirty="0">
                          <a:solidFill>
                            <a:schemeClr val="tx1"/>
                          </a:solidFill>
                          <a:effectLst/>
                        </a:rPr>
                        <a:t>ORD.</a:t>
                      </a:r>
                      <a:endParaRPr lang="es-EC"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tabLst>
                          <a:tab pos="180340" algn="l"/>
                        </a:tabLst>
                      </a:pPr>
                      <a:r>
                        <a:rPr lang="es-EC" sz="1800" dirty="0">
                          <a:solidFill>
                            <a:schemeClr val="tx1"/>
                          </a:solidFill>
                          <a:effectLst/>
                        </a:rPr>
                        <a:t>RECURSO</a:t>
                      </a:r>
                      <a:endParaRPr lang="es-EC"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spcAft>
                          <a:spcPts val="0"/>
                        </a:spcAft>
                        <a:tabLst>
                          <a:tab pos="180340" algn="l"/>
                        </a:tabLst>
                      </a:pPr>
                      <a:r>
                        <a:rPr lang="es-EC" sz="1800" dirty="0">
                          <a:solidFill>
                            <a:schemeClr val="tx1"/>
                          </a:solidFill>
                          <a:effectLst/>
                        </a:rPr>
                        <a:t>CAPACIDAD</a:t>
                      </a:r>
                      <a:endParaRPr lang="es-EC"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7043459"/>
                  </a:ext>
                </a:extLst>
              </a:tr>
              <a:tr h="0">
                <a:tc>
                  <a:txBody>
                    <a:bodyPr/>
                    <a:lstStyle/>
                    <a:p>
                      <a:pPr marL="0" indent="0" algn="l">
                        <a:spcAft>
                          <a:spcPts val="0"/>
                        </a:spcAft>
                        <a:tabLst/>
                      </a:pPr>
                      <a:r>
                        <a:rPr lang="es-EC" sz="1800" dirty="0">
                          <a:solidFill>
                            <a:schemeClr val="tx1"/>
                          </a:solidFill>
                          <a:effectLst/>
                        </a:rPr>
                        <a:t>1</a:t>
                      </a:r>
                      <a:endParaRPr lang="es-EC"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spcAft>
                          <a:spcPts val="0"/>
                        </a:spcAft>
                        <a:tabLst>
                          <a:tab pos="180340" algn="l"/>
                        </a:tabLst>
                      </a:pPr>
                      <a:r>
                        <a:rPr lang="pt-BR" sz="1800" dirty="0">
                          <a:solidFill>
                            <a:schemeClr val="tx1"/>
                          </a:solidFill>
                          <a:effectLst/>
                        </a:rPr>
                        <a:t>INFRAESTRUCTURA DE COM. E INFO.</a:t>
                      </a:r>
                      <a:endParaRPr lang="es-EC"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spcAft>
                          <a:spcPts val="0"/>
                        </a:spcAft>
                        <a:tabLst>
                          <a:tab pos="180340" algn="l"/>
                        </a:tabLst>
                      </a:pPr>
                      <a:r>
                        <a:rPr lang="es-EC" sz="1800" dirty="0">
                          <a:solidFill>
                            <a:schemeClr val="tx1"/>
                          </a:solidFill>
                          <a:effectLst/>
                        </a:rPr>
                        <a:t>19,5%</a:t>
                      </a:r>
                      <a:endParaRPr lang="es-EC"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9525154"/>
                  </a:ext>
                </a:extLst>
              </a:tr>
              <a:tr h="0">
                <a:tc>
                  <a:txBody>
                    <a:bodyPr/>
                    <a:lstStyle/>
                    <a:p>
                      <a:pPr marL="0" indent="0" algn="l">
                        <a:spcAft>
                          <a:spcPts val="0"/>
                        </a:spcAft>
                        <a:tabLst>
                          <a:tab pos="180340" algn="l"/>
                        </a:tabLst>
                      </a:pPr>
                      <a:r>
                        <a:rPr lang="es-EC" sz="1800" dirty="0">
                          <a:solidFill>
                            <a:schemeClr val="tx1"/>
                          </a:solidFill>
                          <a:effectLst/>
                        </a:rPr>
                        <a:t>2</a:t>
                      </a:r>
                      <a:endParaRPr lang="es-EC"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indent="0" algn="l">
                        <a:spcAft>
                          <a:spcPts val="0"/>
                        </a:spcAft>
                        <a:tabLst>
                          <a:tab pos="180340" algn="l"/>
                        </a:tabLst>
                      </a:pPr>
                      <a:r>
                        <a:rPr lang="es-EC" sz="1800" dirty="0">
                          <a:solidFill>
                            <a:schemeClr val="tx1"/>
                          </a:solidFill>
                          <a:effectLst/>
                        </a:rPr>
                        <a:t>EQUIPAMIENTO MAT. RADIO </a:t>
                      </a:r>
                      <a:endParaRPr lang="es-EC"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spcAft>
                          <a:spcPts val="0"/>
                        </a:spcAft>
                        <a:tabLst>
                          <a:tab pos="180340" algn="l"/>
                        </a:tabLst>
                      </a:pPr>
                      <a:r>
                        <a:rPr lang="es-EC" sz="1800" kern="1200" dirty="0">
                          <a:solidFill>
                            <a:schemeClr val="tx1"/>
                          </a:solidFill>
                          <a:effectLst/>
                          <a:latin typeface="+mn-lt"/>
                          <a:ea typeface="+mn-ea"/>
                          <a:cs typeface="+mn-cs"/>
                        </a:rPr>
                        <a:t>13.02%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604019"/>
                  </a:ext>
                </a:extLst>
              </a:tr>
              <a:tr h="0">
                <a:tc gridSpan="2">
                  <a:txBody>
                    <a:bodyPr/>
                    <a:lstStyle/>
                    <a:p>
                      <a:pPr marL="457200" algn="ctr">
                        <a:spcAft>
                          <a:spcPts val="0"/>
                        </a:spcAft>
                        <a:tabLst>
                          <a:tab pos="180340" algn="l"/>
                        </a:tabLst>
                      </a:pPr>
                      <a:r>
                        <a:rPr lang="es-EC" sz="1800" dirty="0">
                          <a:solidFill>
                            <a:schemeClr val="tx1"/>
                          </a:solidFill>
                          <a:effectLst/>
                        </a:rPr>
                        <a:t>PROMEDIO</a:t>
                      </a:r>
                      <a:endParaRPr lang="es-EC"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marL="0" indent="0" algn="l">
                        <a:spcAft>
                          <a:spcPts val="0"/>
                        </a:spcAft>
                        <a:tabLst>
                          <a:tab pos="180340" algn="l"/>
                        </a:tabLst>
                      </a:pPr>
                      <a:r>
                        <a:rPr lang="es-EC" sz="1800" kern="1200" dirty="0">
                          <a:solidFill>
                            <a:schemeClr val="tx1"/>
                          </a:solidFill>
                          <a:effectLst/>
                          <a:latin typeface="+mn-lt"/>
                          <a:ea typeface="+mn-ea"/>
                          <a:cs typeface="+mn-cs"/>
                        </a:rPr>
                        <a:t>21,26 %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627872"/>
                  </a:ext>
                </a:extLst>
              </a:tr>
            </a:tbl>
          </a:graphicData>
        </a:graphic>
      </p:graphicFrame>
      <p:graphicFrame>
        <p:nvGraphicFramePr>
          <p:cNvPr id="12" name="Gráfico 11">
            <a:extLst>
              <a:ext uri="{FF2B5EF4-FFF2-40B4-BE49-F238E27FC236}">
                <a16:creationId xmlns:a16="http://schemas.microsoft.com/office/drawing/2014/main" id="{147939EC-21FD-4F88-A5F2-52F6B89DD618}"/>
              </a:ext>
            </a:extLst>
          </p:cNvPr>
          <p:cNvGraphicFramePr/>
          <p:nvPr>
            <p:extLst>
              <p:ext uri="{D42A27DB-BD31-4B8C-83A1-F6EECF244321}">
                <p14:modId xmlns:p14="http://schemas.microsoft.com/office/powerpoint/2010/main" val="3123672107"/>
              </p:ext>
            </p:extLst>
          </p:nvPr>
        </p:nvGraphicFramePr>
        <p:xfrm>
          <a:off x="804353" y="3202855"/>
          <a:ext cx="5180433" cy="34679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a:extLst>
              <a:ext uri="{FF2B5EF4-FFF2-40B4-BE49-F238E27FC236}">
                <a16:creationId xmlns:a16="http://schemas.microsoft.com/office/drawing/2014/main" id="{6BF6CD22-10F4-4ECE-89B4-4380936B370D}"/>
              </a:ext>
            </a:extLst>
          </p:cNvPr>
          <p:cNvGraphicFramePr/>
          <p:nvPr>
            <p:extLst>
              <p:ext uri="{D42A27DB-BD31-4B8C-83A1-F6EECF244321}">
                <p14:modId xmlns:p14="http://schemas.microsoft.com/office/powerpoint/2010/main" val="635747671"/>
              </p:ext>
            </p:extLst>
          </p:nvPr>
        </p:nvGraphicFramePr>
        <p:xfrm>
          <a:off x="6096000" y="3208788"/>
          <a:ext cx="5342708" cy="34679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07553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1ACAD8B-BF19-4459-9985-EB9B35B9CD63}"/>
              </a:ext>
            </a:extLst>
          </p:cNvPr>
          <p:cNvPicPr/>
          <p:nvPr/>
        </p:nvPicPr>
        <p:blipFill>
          <a:blip r:embed="rId2"/>
          <a:stretch>
            <a:fillRect/>
          </a:stretch>
        </p:blipFill>
        <p:spPr>
          <a:xfrm>
            <a:off x="3758473" y="187180"/>
            <a:ext cx="4094922" cy="935184"/>
          </a:xfrm>
          <a:prstGeom prst="rect">
            <a:avLst/>
          </a:prstGeom>
        </p:spPr>
      </p:pic>
      <p:sp>
        <p:nvSpPr>
          <p:cNvPr id="5" name="Rectángulo 4">
            <a:extLst>
              <a:ext uri="{FF2B5EF4-FFF2-40B4-BE49-F238E27FC236}">
                <a16:creationId xmlns:a16="http://schemas.microsoft.com/office/drawing/2014/main" id="{8695B077-0C9E-4EF2-93B6-35050E1215B8}"/>
              </a:ext>
            </a:extLst>
          </p:cNvPr>
          <p:cNvSpPr/>
          <p:nvPr/>
        </p:nvSpPr>
        <p:spPr>
          <a:xfrm>
            <a:off x="415636" y="1122364"/>
            <a:ext cx="11443855" cy="110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3B268C67-5636-470A-82EE-43239F822541}"/>
              </a:ext>
            </a:extLst>
          </p:cNvPr>
          <p:cNvSpPr/>
          <p:nvPr/>
        </p:nvSpPr>
        <p:spPr>
          <a:xfrm>
            <a:off x="415636" y="1233056"/>
            <a:ext cx="11443855" cy="11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AutoShape 7">
            <a:extLst>
              <a:ext uri="{FF2B5EF4-FFF2-40B4-BE49-F238E27FC236}">
                <a16:creationId xmlns:a16="http://schemas.microsoft.com/office/drawing/2014/main" id="{DCF2728B-CE3B-42E8-B8CB-B766A74F2A12}"/>
              </a:ext>
            </a:extLst>
          </p:cNvPr>
          <p:cNvSpPr>
            <a:spLocks noChangeArrowheads="1"/>
          </p:cNvSpPr>
          <p:nvPr/>
        </p:nvSpPr>
        <p:spPr bwMode="auto">
          <a:xfrm>
            <a:off x="760020" y="2168240"/>
            <a:ext cx="10755085" cy="3939540"/>
          </a:xfrm>
          <a:prstGeom prst="roundRect">
            <a:avLst>
              <a:gd name="adj" fmla="val 0"/>
            </a:avLst>
          </a:prstGeom>
          <a:noFill/>
          <a:ln w="57150" algn="ctr">
            <a:noFill/>
            <a:miter lim="800000"/>
            <a:headEnd/>
            <a:tailEnd/>
          </a:ln>
          <a:effectLst>
            <a:outerShdw blurRad="50800" dist="12700" dir="6600000" algn="ctr" rotWithShape="0">
              <a:sysClr val="windowText" lastClr="000000"/>
            </a:outerShdw>
          </a:effectLst>
        </p:spPr>
        <p:txBody>
          <a:bodyPr wrap="square">
            <a:spAutoFit/>
          </a:bodyPr>
          <a:lstStyle/>
          <a:p>
            <a:pPr algn="ctr" defTabSz="685800"/>
            <a:r>
              <a:rPr lang="es-ES" sz="5000" b="1" dirty="0">
                <a:solidFill>
                  <a:prstClr val="black"/>
                </a:solidFill>
                <a:latin typeface="Arial" panose="020B0604020202020204" pitchFamily="34" charset="0"/>
                <a:cs typeface="Arial" panose="020B0604020202020204" pitchFamily="34" charset="0"/>
              </a:rPr>
              <a:t>CAPACIDAD DE COMUNICACIONES E INFORMÁTICA PUBLICAS Y PRIVADAS PARA EL APOYO DE LAS OPERACIONES MILITARES</a:t>
            </a:r>
            <a:endParaRPr lang="es-ES" sz="5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827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1ACAD8B-BF19-4459-9985-EB9B35B9CD63}"/>
              </a:ext>
            </a:extLst>
          </p:cNvPr>
          <p:cNvPicPr/>
          <p:nvPr/>
        </p:nvPicPr>
        <p:blipFill>
          <a:blip r:embed="rId2"/>
          <a:stretch>
            <a:fillRect/>
          </a:stretch>
        </p:blipFill>
        <p:spPr>
          <a:xfrm>
            <a:off x="3758473" y="187180"/>
            <a:ext cx="4094922" cy="935184"/>
          </a:xfrm>
          <a:prstGeom prst="rect">
            <a:avLst/>
          </a:prstGeom>
        </p:spPr>
      </p:pic>
      <p:sp>
        <p:nvSpPr>
          <p:cNvPr id="5" name="Rectángulo 4">
            <a:extLst>
              <a:ext uri="{FF2B5EF4-FFF2-40B4-BE49-F238E27FC236}">
                <a16:creationId xmlns:a16="http://schemas.microsoft.com/office/drawing/2014/main" id="{8695B077-0C9E-4EF2-93B6-35050E1215B8}"/>
              </a:ext>
            </a:extLst>
          </p:cNvPr>
          <p:cNvSpPr/>
          <p:nvPr/>
        </p:nvSpPr>
        <p:spPr>
          <a:xfrm>
            <a:off x="415636" y="1122364"/>
            <a:ext cx="11443855" cy="110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3B268C67-5636-470A-82EE-43239F822541}"/>
              </a:ext>
            </a:extLst>
          </p:cNvPr>
          <p:cNvSpPr/>
          <p:nvPr/>
        </p:nvSpPr>
        <p:spPr>
          <a:xfrm>
            <a:off x="415636" y="1233056"/>
            <a:ext cx="11443855" cy="11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a:extLst>
              <a:ext uri="{FF2B5EF4-FFF2-40B4-BE49-F238E27FC236}">
                <a16:creationId xmlns:a16="http://schemas.microsoft.com/office/drawing/2014/main" id="{DC2F7637-17ED-4671-B6CA-CB9DC4E526BE}"/>
              </a:ext>
            </a:extLst>
          </p:cNvPr>
          <p:cNvSpPr/>
          <p:nvPr/>
        </p:nvSpPr>
        <p:spPr>
          <a:xfrm>
            <a:off x="6173736" y="1829923"/>
            <a:ext cx="5502230" cy="4733757"/>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1" name="Rectángulo 10">
            <a:extLst>
              <a:ext uri="{FF2B5EF4-FFF2-40B4-BE49-F238E27FC236}">
                <a16:creationId xmlns:a16="http://schemas.microsoft.com/office/drawing/2014/main" id="{03351748-8FDF-47B4-A732-F4E982921340}"/>
              </a:ext>
            </a:extLst>
          </p:cNvPr>
          <p:cNvSpPr/>
          <p:nvPr/>
        </p:nvSpPr>
        <p:spPr>
          <a:xfrm>
            <a:off x="4057335" y="1402169"/>
            <a:ext cx="3912289" cy="369332"/>
          </a:xfrm>
          <a:prstGeom prst="rect">
            <a:avLst/>
          </a:prstGeom>
        </p:spPr>
        <p:txBody>
          <a:bodyPr wrap="none">
            <a:spAutoFit/>
          </a:bodyPr>
          <a:lstStyle/>
          <a:p>
            <a:r>
              <a:rPr lang="es-EC" b="1" i="1" dirty="0">
                <a:solidFill>
                  <a:srgbClr val="000000"/>
                </a:solidFill>
                <a:latin typeface="Arial" panose="020B0604020202020204" pitchFamily="34" charset="0"/>
                <a:ea typeface="Calibri" panose="020F0502020204030204" pitchFamily="34" charset="0"/>
              </a:rPr>
              <a:t>RED  NACIONAL TRONCALIZADA</a:t>
            </a:r>
            <a:endParaRPr lang="es-EC" b="1" dirty="0"/>
          </a:p>
        </p:txBody>
      </p:sp>
      <p:graphicFrame>
        <p:nvGraphicFramePr>
          <p:cNvPr id="12" name="Diagrama 11">
            <a:extLst>
              <a:ext uri="{FF2B5EF4-FFF2-40B4-BE49-F238E27FC236}">
                <a16:creationId xmlns:a16="http://schemas.microsoft.com/office/drawing/2014/main" id="{776ABFA8-7AD7-473B-8263-000E8289EEC1}"/>
              </a:ext>
            </a:extLst>
          </p:cNvPr>
          <p:cNvGraphicFramePr/>
          <p:nvPr>
            <p:extLst>
              <p:ext uri="{D42A27DB-BD31-4B8C-83A1-F6EECF244321}">
                <p14:modId xmlns:p14="http://schemas.microsoft.com/office/powerpoint/2010/main" val="1770975106"/>
              </p:ext>
            </p:extLst>
          </p:nvPr>
        </p:nvGraphicFramePr>
        <p:xfrm>
          <a:off x="362854" y="1376775"/>
          <a:ext cx="5558971" cy="5640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90EB0C48-EDD3-456A-B42A-DC94045BB8BF}"/>
              </a:ext>
            </a:extLst>
          </p:cNvPr>
          <p:cNvPicPr>
            <a:picLocks noChangeAspect="1"/>
          </p:cNvPicPr>
          <p:nvPr/>
        </p:nvPicPr>
        <p:blipFill rotWithShape="1">
          <a:blip r:embed="rId8"/>
          <a:srcRect l="31776" t="16728" r="25333" b="9581"/>
          <a:stretch/>
        </p:blipFill>
        <p:spPr>
          <a:xfrm>
            <a:off x="6528789" y="1964043"/>
            <a:ext cx="4721102" cy="4560459"/>
          </a:xfrm>
          <a:prstGeom prst="rect">
            <a:avLst/>
          </a:prstGeom>
        </p:spPr>
      </p:pic>
    </p:spTree>
    <p:extLst>
      <p:ext uri="{BB962C8B-B14F-4D97-AF65-F5344CB8AC3E}">
        <p14:creationId xmlns:p14="http://schemas.microsoft.com/office/powerpoint/2010/main" val="3557158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1ACAD8B-BF19-4459-9985-EB9B35B9CD63}"/>
              </a:ext>
            </a:extLst>
          </p:cNvPr>
          <p:cNvPicPr/>
          <p:nvPr/>
        </p:nvPicPr>
        <p:blipFill>
          <a:blip r:embed="rId2"/>
          <a:stretch>
            <a:fillRect/>
          </a:stretch>
        </p:blipFill>
        <p:spPr>
          <a:xfrm>
            <a:off x="3758473" y="187180"/>
            <a:ext cx="4094922" cy="935184"/>
          </a:xfrm>
          <a:prstGeom prst="rect">
            <a:avLst/>
          </a:prstGeom>
        </p:spPr>
      </p:pic>
      <p:sp>
        <p:nvSpPr>
          <p:cNvPr id="5" name="Rectángulo 4">
            <a:extLst>
              <a:ext uri="{FF2B5EF4-FFF2-40B4-BE49-F238E27FC236}">
                <a16:creationId xmlns:a16="http://schemas.microsoft.com/office/drawing/2014/main" id="{8695B077-0C9E-4EF2-93B6-35050E1215B8}"/>
              </a:ext>
            </a:extLst>
          </p:cNvPr>
          <p:cNvSpPr/>
          <p:nvPr/>
        </p:nvSpPr>
        <p:spPr>
          <a:xfrm>
            <a:off x="415636" y="1122364"/>
            <a:ext cx="11443855" cy="110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3B268C67-5636-470A-82EE-43239F822541}"/>
              </a:ext>
            </a:extLst>
          </p:cNvPr>
          <p:cNvSpPr/>
          <p:nvPr/>
        </p:nvSpPr>
        <p:spPr>
          <a:xfrm>
            <a:off x="415636" y="1233056"/>
            <a:ext cx="11443855" cy="11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a:extLst>
              <a:ext uri="{FF2B5EF4-FFF2-40B4-BE49-F238E27FC236}">
                <a16:creationId xmlns:a16="http://schemas.microsoft.com/office/drawing/2014/main" id="{03351748-8FDF-47B4-A732-F4E982921340}"/>
              </a:ext>
            </a:extLst>
          </p:cNvPr>
          <p:cNvSpPr/>
          <p:nvPr/>
        </p:nvSpPr>
        <p:spPr>
          <a:xfrm>
            <a:off x="3104447" y="1365451"/>
            <a:ext cx="6382901" cy="369332"/>
          </a:xfrm>
          <a:prstGeom prst="rect">
            <a:avLst/>
          </a:prstGeom>
        </p:spPr>
        <p:txBody>
          <a:bodyPr wrap="none">
            <a:spAutoFit/>
          </a:bodyPr>
          <a:lstStyle/>
          <a:p>
            <a:r>
              <a:rPr lang="es-ES" b="1" i="1" dirty="0">
                <a:solidFill>
                  <a:srgbClr val="000000"/>
                </a:solidFill>
                <a:latin typeface="Arial" panose="020B0604020202020204" pitchFamily="34" charset="0"/>
              </a:rPr>
              <a:t>SISTEMA DE COMUNICACIONES DE PETROAMAZONAS</a:t>
            </a:r>
            <a:endParaRPr lang="es-EC" b="1" i="1" dirty="0">
              <a:solidFill>
                <a:srgbClr val="000000"/>
              </a:solidFill>
              <a:latin typeface="Arial" panose="020B0604020202020204" pitchFamily="34" charset="0"/>
            </a:endParaRPr>
          </a:p>
        </p:txBody>
      </p:sp>
      <p:graphicFrame>
        <p:nvGraphicFramePr>
          <p:cNvPr id="12" name="Diagrama 11">
            <a:extLst>
              <a:ext uri="{FF2B5EF4-FFF2-40B4-BE49-F238E27FC236}">
                <a16:creationId xmlns:a16="http://schemas.microsoft.com/office/drawing/2014/main" id="{776ABFA8-7AD7-473B-8263-000E8289EEC1}"/>
              </a:ext>
            </a:extLst>
          </p:cNvPr>
          <p:cNvGraphicFramePr/>
          <p:nvPr>
            <p:extLst>
              <p:ext uri="{D42A27DB-BD31-4B8C-83A1-F6EECF244321}">
                <p14:modId xmlns:p14="http://schemas.microsoft.com/office/powerpoint/2010/main" val="689973819"/>
              </p:ext>
            </p:extLst>
          </p:nvPr>
        </p:nvGraphicFramePr>
        <p:xfrm>
          <a:off x="893082" y="1582575"/>
          <a:ext cx="5797649" cy="5332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a:extLst>
              <a:ext uri="{FF2B5EF4-FFF2-40B4-BE49-F238E27FC236}">
                <a16:creationId xmlns:a16="http://schemas.microsoft.com/office/drawing/2014/main" id="{6DD7CD0C-D946-4903-9062-9E7B5A855BC8}"/>
              </a:ext>
            </a:extLst>
          </p:cNvPr>
          <p:cNvPicPr/>
          <p:nvPr/>
        </p:nvPicPr>
        <p:blipFill rotWithShape="1">
          <a:blip r:embed="rId8" cstate="print"/>
          <a:srcRect l="34065" t="15000" r="34186" b="6470"/>
          <a:stretch/>
        </p:blipFill>
        <p:spPr bwMode="auto">
          <a:xfrm>
            <a:off x="6903489" y="1771501"/>
            <a:ext cx="4027747" cy="48993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2637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1ACAD8B-BF19-4459-9985-EB9B35B9CD63}"/>
              </a:ext>
            </a:extLst>
          </p:cNvPr>
          <p:cNvPicPr/>
          <p:nvPr/>
        </p:nvPicPr>
        <p:blipFill>
          <a:blip r:embed="rId2"/>
          <a:stretch>
            <a:fillRect/>
          </a:stretch>
        </p:blipFill>
        <p:spPr>
          <a:xfrm>
            <a:off x="3758473" y="187180"/>
            <a:ext cx="4094922" cy="935184"/>
          </a:xfrm>
          <a:prstGeom prst="rect">
            <a:avLst/>
          </a:prstGeom>
        </p:spPr>
      </p:pic>
      <p:sp>
        <p:nvSpPr>
          <p:cNvPr id="5" name="Rectángulo 4">
            <a:extLst>
              <a:ext uri="{FF2B5EF4-FFF2-40B4-BE49-F238E27FC236}">
                <a16:creationId xmlns:a16="http://schemas.microsoft.com/office/drawing/2014/main" id="{8695B077-0C9E-4EF2-93B6-35050E1215B8}"/>
              </a:ext>
            </a:extLst>
          </p:cNvPr>
          <p:cNvSpPr/>
          <p:nvPr/>
        </p:nvSpPr>
        <p:spPr>
          <a:xfrm>
            <a:off x="415636" y="1122364"/>
            <a:ext cx="11443855" cy="110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3B268C67-5636-470A-82EE-43239F822541}"/>
              </a:ext>
            </a:extLst>
          </p:cNvPr>
          <p:cNvSpPr/>
          <p:nvPr/>
        </p:nvSpPr>
        <p:spPr>
          <a:xfrm>
            <a:off x="415636" y="1233056"/>
            <a:ext cx="11443855" cy="11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a:extLst>
              <a:ext uri="{FF2B5EF4-FFF2-40B4-BE49-F238E27FC236}">
                <a16:creationId xmlns:a16="http://schemas.microsoft.com/office/drawing/2014/main" id="{03351748-8FDF-47B4-A732-F4E982921340}"/>
              </a:ext>
            </a:extLst>
          </p:cNvPr>
          <p:cNvSpPr/>
          <p:nvPr/>
        </p:nvSpPr>
        <p:spPr>
          <a:xfrm>
            <a:off x="4822411" y="1365451"/>
            <a:ext cx="2347566" cy="369332"/>
          </a:xfrm>
          <a:prstGeom prst="rect">
            <a:avLst/>
          </a:prstGeom>
        </p:spPr>
        <p:txBody>
          <a:bodyPr wrap="none">
            <a:spAutoFit/>
          </a:bodyPr>
          <a:lstStyle/>
          <a:p>
            <a:r>
              <a:rPr lang="es-ES" b="1" i="1" dirty="0">
                <a:solidFill>
                  <a:srgbClr val="000000"/>
                </a:solidFill>
                <a:latin typeface="Arial" panose="020B0604020202020204" pitchFamily="34" charset="0"/>
              </a:rPr>
              <a:t>FIBRA ÓPTICA CNT</a:t>
            </a:r>
            <a:endParaRPr lang="es-EC" b="1" i="1" dirty="0">
              <a:solidFill>
                <a:srgbClr val="000000"/>
              </a:solidFill>
              <a:latin typeface="Arial" panose="020B0604020202020204" pitchFamily="34" charset="0"/>
            </a:endParaRPr>
          </a:p>
        </p:txBody>
      </p:sp>
      <p:graphicFrame>
        <p:nvGraphicFramePr>
          <p:cNvPr id="12" name="Diagrama 11">
            <a:extLst>
              <a:ext uri="{FF2B5EF4-FFF2-40B4-BE49-F238E27FC236}">
                <a16:creationId xmlns:a16="http://schemas.microsoft.com/office/drawing/2014/main" id="{776ABFA8-7AD7-473B-8263-000E8289EEC1}"/>
              </a:ext>
            </a:extLst>
          </p:cNvPr>
          <p:cNvGraphicFramePr/>
          <p:nvPr>
            <p:extLst>
              <p:ext uri="{D42A27DB-BD31-4B8C-83A1-F6EECF244321}">
                <p14:modId xmlns:p14="http://schemas.microsoft.com/office/powerpoint/2010/main" val="95782568"/>
              </p:ext>
            </p:extLst>
          </p:nvPr>
        </p:nvGraphicFramePr>
        <p:xfrm>
          <a:off x="0" y="1734783"/>
          <a:ext cx="5797649" cy="5332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a:extLst>
              <a:ext uri="{FF2B5EF4-FFF2-40B4-BE49-F238E27FC236}">
                <a16:creationId xmlns:a16="http://schemas.microsoft.com/office/drawing/2014/main" id="{7ADAFCD4-957B-46F6-A3D0-4E232E362CE0}"/>
              </a:ext>
            </a:extLst>
          </p:cNvPr>
          <p:cNvPicPr/>
          <p:nvPr/>
        </p:nvPicPr>
        <p:blipFill rotWithShape="1">
          <a:blip r:embed="rId8" cstate="print"/>
          <a:srcRect l="4464" t="16470" r="34352" b="7941"/>
          <a:stretch/>
        </p:blipFill>
        <p:spPr bwMode="auto">
          <a:xfrm>
            <a:off x="5996194" y="2057548"/>
            <a:ext cx="5624066" cy="4153170"/>
          </a:xfrm>
          <a:prstGeom prst="rect">
            <a:avLst/>
          </a:prstGeom>
          <a:ln>
            <a:noFill/>
          </a:ln>
          <a:extLst>
            <a:ext uri="{53640926-AAD7-44D8-BBD7-CCE9431645EC}">
              <a14:shadowObscured xmlns:a14="http://schemas.microsoft.com/office/drawing/2010/main"/>
            </a:ext>
          </a:extLst>
        </p:spPr>
      </p:pic>
      <p:sp>
        <p:nvSpPr>
          <p:cNvPr id="9" name="Rectángulo 8">
            <a:extLst>
              <a:ext uri="{FF2B5EF4-FFF2-40B4-BE49-F238E27FC236}">
                <a16:creationId xmlns:a16="http://schemas.microsoft.com/office/drawing/2014/main" id="{24E2BF3C-BAEA-40A8-A68F-B556F9DC1879}"/>
              </a:ext>
            </a:extLst>
          </p:cNvPr>
          <p:cNvSpPr/>
          <p:nvPr/>
        </p:nvSpPr>
        <p:spPr>
          <a:xfrm>
            <a:off x="6173736" y="2140530"/>
            <a:ext cx="5502230" cy="4395440"/>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931824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1ACAD8B-BF19-4459-9985-EB9B35B9CD63}"/>
              </a:ext>
            </a:extLst>
          </p:cNvPr>
          <p:cNvPicPr/>
          <p:nvPr/>
        </p:nvPicPr>
        <p:blipFill>
          <a:blip r:embed="rId2"/>
          <a:stretch>
            <a:fillRect/>
          </a:stretch>
        </p:blipFill>
        <p:spPr>
          <a:xfrm>
            <a:off x="3758473" y="187180"/>
            <a:ext cx="4094922" cy="935184"/>
          </a:xfrm>
          <a:prstGeom prst="rect">
            <a:avLst/>
          </a:prstGeom>
        </p:spPr>
      </p:pic>
      <p:sp>
        <p:nvSpPr>
          <p:cNvPr id="5" name="Rectángulo 4">
            <a:extLst>
              <a:ext uri="{FF2B5EF4-FFF2-40B4-BE49-F238E27FC236}">
                <a16:creationId xmlns:a16="http://schemas.microsoft.com/office/drawing/2014/main" id="{8695B077-0C9E-4EF2-93B6-35050E1215B8}"/>
              </a:ext>
            </a:extLst>
          </p:cNvPr>
          <p:cNvSpPr/>
          <p:nvPr/>
        </p:nvSpPr>
        <p:spPr>
          <a:xfrm>
            <a:off x="415636" y="1122364"/>
            <a:ext cx="11443855" cy="110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3B268C67-5636-470A-82EE-43239F822541}"/>
              </a:ext>
            </a:extLst>
          </p:cNvPr>
          <p:cNvSpPr/>
          <p:nvPr/>
        </p:nvSpPr>
        <p:spPr>
          <a:xfrm>
            <a:off x="415636" y="1233056"/>
            <a:ext cx="11443855" cy="11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3" name="Tabla 2">
            <a:extLst>
              <a:ext uri="{FF2B5EF4-FFF2-40B4-BE49-F238E27FC236}">
                <a16:creationId xmlns:a16="http://schemas.microsoft.com/office/drawing/2014/main" id="{019E70A4-0372-4F24-A707-7C5470F524BB}"/>
              </a:ext>
            </a:extLst>
          </p:cNvPr>
          <p:cNvGraphicFramePr>
            <a:graphicFrameLocks noGrp="1"/>
          </p:cNvGraphicFramePr>
          <p:nvPr>
            <p:extLst>
              <p:ext uri="{D42A27DB-BD31-4B8C-83A1-F6EECF244321}">
                <p14:modId xmlns:p14="http://schemas.microsoft.com/office/powerpoint/2010/main" val="1389131696"/>
              </p:ext>
            </p:extLst>
          </p:nvPr>
        </p:nvGraphicFramePr>
        <p:xfrm>
          <a:off x="7219284" y="2162362"/>
          <a:ext cx="3544631" cy="4285488"/>
        </p:xfrm>
        <a:graphic>
          <a:graphicData uri="http://schemas.openxmlformats.org/drawingml/2006/table">
            <a:tbl>
              <a:tblPr firstRow="1" firstCol="1" bandRow="1">
                <a:tableStyleId>{5C22544A-7EE6-4342-B048-85BDC9FD1C3A}</a:tableStyleId>
              </a:tblPr>
              <a:tblGrid>
                <a:gridCol w="1381698">
                  <a:extLst>
                    <a:ext uri="{9D8B030D-6E8A-4147-A177-3AD203B41FA5}">
                      <a16:colId xmlns:a16="http://schemas.microsoft.com/office/drawing/2014/main" val="2080625286"/>
                    </a:ext>
                  </a:extLst>
                </a:gridCol>
                <a:gridCol w="2162933">
                  <a:extLst>
                    <a:ext uri="{9D8B030D-6E8A-4147-A177-3AD203B41FA5}">
                      <a16:colId xmlns:a16="http://schemas.microsoft.com/office/drawing/2014/main" val="920434343"/>
                    </a:ext>
                  </a:extLst>
                </a:gridCol>
              </a:tblGrid>
              <a:tr h="0">
                <a:tc>
                  <a:txBody>
                    <a:bodyPr/>
                    <a:lstStyle/>
                    <a:p>
                      <a:pPr indent="80010" algn="ctr">
                        <a:lnSpc>
                          <a:spcPct val="150000"/>
                        </a:lnSpc>
                        <a:spcAft>
                          <a:spcPts val="0"/>
                        </a:spcAft>
                      </a:pPr>
                      <a:r>
                        <a:rPr lang="es-EC" sz="1600">
                          <a:solidFill>
                            <a:schemeClr val="tx1"/>
                          </a:solidFill>
                          <a:effectLst/>
                        </a:rPr>
                        <a:t>Año</a:t>
                      </a:r>
                      <a:endParaRPr lang="es-EC"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4455" algn="ctr">
                        <a:lnSpc>
                          <a:spcPct val="150000"/>
                        </a:lnSpc>
                        <a:spcAft>
                          <a:spcPts val="0"/>
                        </a:spcAft>
                      </a:pPr>
                      <a:r>
                        <a:rPr lang="es-EC" sz="1600">
                          <a:solidFill>
                            <a:schemeClr val="tx1"/>
                          </a:solidFill>
                          <a:effectLst/>
                        </a:rPr>
                        <a:t>Cantidad de líneas activas</a:t>
                      </a:r>
                      <a:endParaRPr lang="es-EC"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7854334"/>
                  </a:ext>
                </a:extLst>
              </a:tr>
              <a:tr h="0">
                <a:tc>
                  <a:txBody>
                    <a:bodyPr/>
                    <a:lstStyle/>
                    <a:p>
                      <a:pPr marL="80010" algn="ctr">
                        <a:lnSpc>
                          <a:spcPct val="150000"/>
                        </a:lnSpc>
                        <a:spcAft>
                          <a:spcPts val="0"/>
                        </a:spcAft>
                      </a:pPr>
                      <a:r>
                        <a:rPr lang="es-EC" sz="1600">
                          <a:solidFill>
                            <a:schemeClr val="tx1"/>
                          </a:solidFill>
                          <a:effectLst/>
                        </a:rPr>
                        <a:t>2008</a:t>
                      </a:r>
                      <a:endParaRPr lang="es-EC"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4455" algn="ctr">
                        <a:lnSpc>
                          <a:spcPct val="150000"/>
                        </a:lnSpc>
                        <a:spcAft>
                          <a:spcPts val="0"/>
                        </a:spcAft>
                      </a:pPr>
                      <a:r>
                        <a:rPr lang="es-EC" sz="1600">
                          <a:solidFill>
                            <a:schemeClr val="tx1"/>
                          </a:solidFill>
                          <a:effectLst/>
                        </a:rPr>
                        <a:t>11.692.248</a:t>
                      </a:r>
                      <a:endParaRPr lang="es-EC"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082386"/>
                  </a:ext>
                </a:extLst>
              </a:tr>
              <a:tr h="0">
                <a:tc>
                  <a:txBody>
                    <a:bodyPr/>
                    <a:lstStyle/>
                    <a:p>
                      <a:pPr marL="80010" algn="ctr">
                        <a:lnSpc>
                          <a:spcPct val="150000"/>
                        </a:lnSpc>
                        <a:spcAft>
                          <a:spcPts val="0"/>
                        </a:spcAft>
                      </a:pPr>
                      <a:r>
                        <a:rPr lang="es-EC" sz="1600">
                          <a:solidFill>
                            <a:schemeClr val="tx1"/>
                          </a:solidFill>
                          <a:effectLst/>
                        </a:rPr>
                        <a:t>2009</a:t>
                      </a:r>
                      <a:endParaRPr lang="es-EC"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4455" algn="ctr">
                        <a:lnSpc>
                          <a:spcPct val="150000"/>
                        </a:lnSpc>
                        <a:spcAft>
                          <a:spcPts val="0"/>
                        </a:spcAft>
                      </a:pPr>
                      <a:r>
                        <a:rPr lang="es-EC" sz="1600">
                          <a:solidFill>
                            <a:schemeClr val="tx1"/>
                          </a:solidFill>
                          <a:effectLst/>
                        </a:rPr>
                        <a:t>13.454.600</a:t>
                      </a:r>
                      <a:endParaRPr lang="es-EC"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1342263"/>
                  </a:ext>
                </a:extLst>
              </a:tr>
              <a:tr h="0">
                <a:tc>
                  <a:txBody>
                    <a:bodyPr/>
                    <a:lstStyle/>
                    <a:p>
                      <a:pPr marL="80010" algn="ctr">
                        <a:lnSpc>
                          <a:spcPct val="150000"/>
                        </a:lnSpc>
                        <a:spcAft>
                          <a:spcPts val="0"/>
                        </a:spcAft>
                      </a:pPr>
                      <a:r>
                        <a:rPr lang="es-EC" sz="1600">
                          <a:solidFill>
                            <a:schemeClr val="tx1"/>
                          </a:solidFill>
                          <a:effectLst/>
                        </a:rPr>
                        <a:t>2010</a:t>
                      </a:r>
                      <a:endParaRPr lang="es-EC"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4455" algn="ctr">
                        <a:lnSpc>
                          <a:spcPct val="150000"/>
                        </a:lnSpc>
                        <a:spcAft>
                          <a:spcPts val="0"/>
                        </a:spcAft>
                      </a:pPr>
                      <a:r>
                        <a:rPr lang="es-EC" sz="1600">
                          <a:solidFill>
                            <a:schemeClr val="tx1"/>
                          </a:solidFill>
                          <a:effectLst/>
                        </a:rPr>
                        <a:t>15.118.831</a:t>
                      </a:r>
                      <a:endParaRPr lang="es-EC"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1407947"/>
                  </a:ext>
                </a:extLst>
              </a:tr>
              <a:tr h="0">
                <a:tc>
                  <a:txBody>
                    <a:bodyPr/>
                    <a:lstStyle/>
                    <a:p>
                      <a:pPr marL="80010" algn="ctr">
                        <a:lnSpc>
                          <a:spcPct val="150000"/>
                        </a:lnSpc>
                        <a:spcAft>
                          <a:spcPts val="0"/>
                        </a:spcAft>
                      </a:pPr>
                      <a:r>
                        <a:rPr lang="es-EC" sz="1600">
                          <a:solidFill>
                            <a:schemeClr val="tx1"/>
                          </a:solidFill>
                          <a:effectLst/>
                        </a:rPr>
                        <a:t>2011</a:t>
                      </a:r>
                      <a:endParaRPr lang="es-EC"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4455" algn="ctr">
                        <a:lnSpc>
                          <a:spcPct val="150000"/>
                        </a:lnSpc>
                        <a:spcAft>
                          <a:spcPts val="0"/>
                        </a:spcAft>
                      </a:pPr>
                      <a:r>
                        <a:rPr lang="es-EC" sz="1600">
                          <a:solidFill>
                            <a:schemeClr val="tx1"/>
                          </a:solidFill>
                          <a:effectLst/>
                        </a:rPr>
                        <a:t>15.874.558</a:t>
                      </a:r>
                      <a:endParaRPr lang="es-EC"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6741185"/>
                  </a:ext>
                </a:extLst>
              </a:tr>
              <a:tr h="0">
                <a:tc>
                  <a:txBody>
                    <a:bodyPr/>
                    <a:lstStyle/>
                    <a:p>
                      <a:pPr marL="80010" algn="ctr">
                        <a:lnSpc>
                          <a:spcPct val="150000"/>
                        </a:lnSpc>
                        <a:spcAft>
                          <a:spcPts val="0"/>
                        </a:spcAft>
                      </a:pPr>
                      <a:r>
                        <a:rPr lang="es-EC" sz="1600" dirty="0">
                          <a:solidFill>
                            <a:schemeClr val="tx1"/>
                          </a:solidFill>
                          <a:effectLst/>
                        </a:rPr>
                        <a:t>2012</a:t>
                      </a:r>
                      <a:endPar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4455" algn="ctr">
                        <a:lnSpc>
                          <a:spcPct val="150000"/>
                        </a:lnSpc>
                        <a:spcAft>
                          <a:spcPts val="0"/>
                        </a:spcAft>
                      </a:pPr>
                      <a:r>
                        <a:rPr lang="es-EC" sz="1600">
                          <a:solidFill>
                            <a:schemeClr val="tx1"/>
                          </a:solidFill>
                          <a:effectLst/>
                        </a:rPr>
                        <a:t>17.086.863</a:t>
                      </a:r>
                      <a:endParaRPr lang="es-EC"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0435626"/>
                  </a:ext>
                </a:extLst>
              </a:tr>
              <a:tr h="0">
                <a:tc>
                  <a:txBody>
                    <a:bodyPr/>
                    <a:lstStyle/>
                    <a:p>
                      <a:pPr marL="80010" algn="ctr">
                        <a:lnSpc>
                          <a:spcPct val="150000"/>
                        </a:lnSpc>
                        <a:spcAft>
                          <a:spcPts val="0"/>
                        </a:spcAft>
                      </a:pPr>
                      <a:r>
                        <a:rPr lang="es-EC" sz="1600">
                          <a:solidFill>
                            <a:schemeClr val="tx1"/>
                          </a:solidFill>
                          <a:effectLst/>
                        </a:rPr>
                        <a:t>2013</a:t>
                      </a:r>
                      <a:endParaRPr lang="es-EC"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4455" algn="ctr">
                        <a:lnSpc>
                          <a:spcPct val="150000"/>
                        </a:lnSpc>
                        <a:spcAft>
                          <a:spcPts val="0"/>
                        </a:spcAft>
                      </a:pPr>
                      <a:r>
                        <a:rPr lang="es-EC" sz="1600">
                          <a:solidFill>
                            <a:schemeClr val="tx1"/>
                          </a:solidFill>
                          <a:effectLst/>
                        </a:rPr>
                        <a:t>17.541.754</a:t>
                      </a:r>
                      <a:endParaRPr lang="es-EC"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9756106"/>
                  </a:ext>
                </a:extLst>
              </a:tr>
              <a:tr h="0">
                <a:tc>
                  <a:txBody>
                    <a:bodyPr/>
                    <a:lstStyle/>
                    <a:p>
                      <a:pPr marL="80010" algn="ctr">
                        <a:lnSpc>
                          <a:spcPct val="150000"/>
                        </a:lnSpc>
                        <a:spcAft>
                          <a:spcPts val="0"/>
                        </a:spcAft>
                      </a:pPr>
                      <a:r>
                        <a:rPr lang="es-EC" sz="1600">
                          <a:solidFill>
                            <a:schemeClr val="tx1"/>
                          </a:solidFill>
                          <a:effectLst/>
                        </a:rPr>
                        <a:t>2014</a:t>
                      </a:r>
                      <a:endParaRPr lang="es-EC"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4455" algn="ctr">
                        <a:lnSpc>
                          <a:spcPct val="150000"/>
                        </a:lnSpc>
                        <a:spcAft>
                          <a:spcPts val="0"/>
                        </a:spcAft>
                      </a:pPr>
                      <a:r>
                        <a:rPr lang="es-EC" sz="1600">
                          <a:solidFill>
                            <a:schemeClr val="tx1"/>
                          </a:solidFill>
                          <a:effectLst/>
                        </a:rPr>
                        <a:t>17.604.557</a:t>
                      </a:r>
                      <a:endParaRPr lang="es-EC"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212098"/>
                  </a:ext>
                </a:extLst>
              </a:tr>
              <a:tr h="0">
                <a:tc>
                  <a:txBody>
                    <a:bodyPr/>
                    <a:lstStyle/>
                    <a:p>
                      <a:pPr marL="80010" algn="ctr">
                        <a:lnSpc>
                          <a:spcPct val="150000"/>
                        </a:lnSpc>
                        <a:spcAft>
                          <a:spcPts val="0"/>
                        </a:spcAft>
                      </a:pPr>
                      <a:r>
                        <a:rPr lang="es-EC" sz="1600">
                          <a:solidFill>
                            <a:schemeClr val="tx1"/>
                          </a:solidFill>
                          <a:effectLst/>
                        </a:rPr>
                        <a:t>2015</a:t>
                      </a:r>
                      <a:endParaRPr lang="es-EC"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4455" algn="ctr">
                        <a:lnSpc>
                          <a:spcPct val="150000"/>
                        </a:lnSpc>
                        <a:spcAft>
                          <a:spcPts val="0"/>
                        </a:spcAft>
                      </a:pPr>
                      <a:r>
                        <a:rPr lang="es-EC" sz="1600">
                          <a:solidFill>
                            <a:schemeClr val="tx1"/>
                          </a:solidFill>
                          <a:effectLst/>
                        </a:rPr>
                        <a:t>13.859.020</a:t>
                      </a:r>
                      <a:endParaRPr lang="es-EC"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4953373"/>
                  </a:ext>
                </a:extLst>
              </a:tr>
              <a:tr h="0">
                <a:tc>
                  <a:txBody>
                    <a:bodyPr/>
                    <a:lstStyle/>
                    <a:p>
                      <a:pPr marL="80010" algn="ctr">
                        <a:lnSpc>
                          <a:spcPct val="150000"/>
                        </a:lnSpc>
                        <a:spcAft>
                          <a:spcPts val="0"/>
                        </a:spcAft>
                      </a:pPr>
                      <a:r>
                        <a:rPr lang="es-EC" sz="1600">
                          <a:solidFill>
                            <a:schemeClr val="tx1"/>
                          </a:solidFill>
                          <a:effectLst/>
                        </a:rPr>
                        <a:t>2016</a:t>
                      </a:r>
                      <a:endParaRPr lang="es-EC"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4455" algn="ctr">
                        <a:lnSpc>
                          <a:spcPct val="150000"/>
                        </a:lnSpc>
                        <a:spcAft>
                          <a:spcPts val="0"/>
                        </a:spcAft>
                      </a:pPr>
                      <a:r>
                        <a:rPr lang="es-EC" sz="1600">
                          <a:solidFill>
                            <a:schemeClr val="tx1"/>
                          </a:solidFill>
                          <a:effectLst/>
                        </a:rPr>
                        <a:t>14.848.134</a:t>
                      </a:r>
                      <a:endParaRPr lang="es-EC"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7270188"/>
                  </a:ext>
                </a:extLst>
              </a:tr>
              <a:tr h="0">
                <a:tc>
                  <a:txBody>
                    <a:bodyPr/>
                    <a:lstStyle/>
                    <a:p>
                      <a:pPr marL="80010" algn="ctr">
                        <a:lnSpc>
                          <a:spcPct val="150000"/>
                        </a:lnSpc>
                        <a:spcAft>
                          <a:spcPts val="0"/>
                        </a:spcAft>
                      </a:pPr>
                      <a:r>
                        <a:rPr lang="es-EC" sz="1600">
                          <a:solidFill>
                            <a:schemeClr val="tx1"/>
                          </a:solidFill>
                          <a:effectLst/>
                        </a:rPr>
                        <a:t>2017</a:t>
                      </a:r>
                      <a:endParaRPr lang="es-EC"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4455" algn="ctr">
                        <a:lnSpc>
                          <a:spcPct val="150000"/>
                        </a:lnSpc>
                        <a:spcAft>
                          <a:spcPts val="0"/>
                        </a:spcAft>
                      </a:pPr>
                      <a:r>
                        <a:rPr lang="es-EC" sz="1600">
                          <a:solidFill>
                            <a:schemeClr val="tx1"/>
                          </a:solidFill>
                          <a:effectLst/>
                        </a:rPr>
                        <a:t>15.055.240</a:t>
                      </a:r>
                      <a:endParaRPr lang="es-EC"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982818"/>
                  </a:ext>
                </a:extLst>
              </a:tr>
              <a:tr h="0">
                <a:tc>
                  <a:txBody>
                    <a:bodyPr/>
                    <a:lstStyle/>
                    <a:p>
                      <a:pPr marL="80010" algn="ctr">
                        <a:lnSpc>
                          <a:spcPct val="150000"/>
                        </a:lnSpc>
                        <a:spcAft>
                          <a:spcPts val="0"/>
                        </a:spcAft>
                      </a:pPr>
                      <a:r>
                        <a:rPr lang="es-EC" sz="1600">
                          <a:solidFill>
                            <a:schemeClr val="tx1"/>
                          </a:solidFill>
                          <a:effectLst/>
                        </a:rPr>
                        <a:t>2018</a:t>
                      </a:r>
                      <a:endParaRPr lang="es-EC"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4455" algn="ctr">
                        <a:lnSpc>
                          <a:spcPct val="150000"/>
                        </a:lnSpc>
                        <a:spcAft>
                          <a:spcPts val="0"/>
                        </a:spcAft>
                      </a:pPr>
                      <a:r>
                        <a:rPr lang="es-EC" sz="1600" dirty="0">
                          <a:solidFill>
                            <a:schemeClr val="tx1"/>
                          </a:solidFill>
                          <a:effectLst/>
                        </a:rPr>
                        <a:t>15’114.497</a:t>
                      </a:r>
                      <a:endPar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0431448"/>
                  </a:ext>
                </a:extLst>
              </a:tr>
            </a:tbl>
          </a:graphicData>
        </a:graphic>
      </p:graphicFrame>
      <p:sp>
        <p:nvSpPr>
          <p:cNvPr id="8" name="Rectángulo 7">
            <a:extLst>
              <a:ext uri="{FF2B5EF4-FFF2-40B4-BE49-F238E27FC236}">
                <a16:creationId xmlns:a16="http://schemas.microsoft.com/office/drawing/2014/main" id="{E166BE6F-B18C-4ADE-95D9-888A49738427}"/>
              </a:ext>
            </a:extLst>
          </p:cNvPr>
          <p:cNvSpPr/>
          <p:nvPr/>
        </p:nvSpPr>
        <p:spPr>
          <a:xfrm>
            <a:off x="4770445" y="1454440"/>
            <a:ext cx="2651110" cy="369332"/>
          </a:xfrm>
          <a:prstGeom prst="rect">
            <a:avLst/>
          </a:prstGeom>
        </p:spPr>
        <p:txBody>
          <a:bodyPr wrap="none">
            <a:spAutoFit/>
          </a:bodyPr>
          <a:lstStyle/>
          <a:p>
            <a:r>
              <a:rPr lang="es-ES" b="1" i="1" dirty="0">
                <a:solidFill>
                  <a:srgbClr val="000000"/>
                </a:solidFill>
                <a:latin typeface="Arial" panose="020B0604020202020204" pitchFamily="34" charset="0"/>
              </a:rPr>
              <a:t>TELEFONÍA CELULAR</a:t>
            </a:r>
            <a:endParaRPr lang="es-EC" b="1" i="1" dirty="0">
              <a:solidFill>
                <a:srgbClr val="000000"/>
              </a:solidFill>
              <a:latin typeface="Arial" panose="020B0604020202020204" pitchFamily="34" charset="0"/>
            </a:endParaRPr>
          </a:p>
        </p:txBody>
      </p:sp>
      <p:graphicFrame>
        <p:nvGraphicFramePr>
          <p:cNvPr id="12" name="Diagrama 11">
            <a:extLst>
              <a:ext uri="{FF2B5EF4-FFF2-40B4-BE49-F238E27FC236}">
                <a16:creationId xmlns:a16="http://schemas.microsoft.com/office/drawing/2014/main" id="{101C8A65-925F-402B-AD76-2EEA3A8C8D4F}"/>
              </a:ext>
            </a:extLst>
          </p:cNvPr>
          <p:cNvGraphicFramePr/>
          <p:nvPr>
            <p:extLst>
              <p:ext uri="{D42A27DB-BD31-4B8C-83A1-F6EECF244321}">
                <p14:modId xmlns:p14="http://schemas.microsoft.com/office/powerpoint/2010/main" val="2028966679"/>
              </p:ext>
            </p:extLst>
          </p:nvPr>
        </p:nvGraphicFramePr>
        <p:xfrm>
          <a:off x="796294" y="1639106"/>
          <a:ext cx="5797649" cy="5332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ángulo 9">
            <a:extLst>
              <a:ext uri="{FF2B5EF4-FFF2-40B4-BE49-F238E27FC236}">
                <a16:creationId xmlns:a16="http://schemas.microsoft.com/office/drawing/2014/main" id="{C781E9E1-C99D-452D-93FB-45345EC6B5B1}"/>
              </a:ext>
            </a:extLst>
          </p:cNvPr>
          <p:cNvSpPr/>
          <p:nvPr/>
        </p:nvSpPr>
        <p:spPr>
          <a:xfrm>
            <a:off x="6858867" y="6443894"/>
            <a:ext cx="4265463" cy="338554"/>
          </a:xfrm>
          <a:prstGeom prst="rect">
            <a:avLst/>
          </a:prstGeom>
        </p:spPr>
        <p:txBody>
          <a:bodyPr wrap="none">
            <a:spAutoFit/>
          </a:bodyPr>
          <a:lstStyle/>
          <a:p>
            <a:r>
              <a:rPr lang="es-EC" sz="1600" i="1" dirty="0">
                <a:solidFill>
                  <a:srgbClr val="000000"/>
                </a:solidFill>
                <a:ea typeface="Calibri" panose="020F0502020204030204" pitchFamily="34" charset="0"/>
              </a:rPr>
              <a:t>Incremento anual de líneas móviles en el Ecuador</a:t>
            </a:r>
            <a:endParaRPr lang="es-EC" sz="1600" dirty="0"/>
          </a:p>
        </p:txBody>
      </p:sp>
    </p:spTree>
    <p:extLst>
      <p:ext uri="{BB962C8B-B14F-4D97-AF65-F5344CB8AC3E}">
        <p14:creationId xmlns:p14="http://schemas.microsoft.com/office/powerpoint/2010/main" val="343748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1ACAD8B-BF19-4459-9985-EB9B35B9CD63}"/>
              </a:ext>
            </a:extLst>
          </p:cNvPr>
          <p:cNvPicPr/>
          <p:nvPr/>
        </p:nvPicPr>
        <p:blipFill>
          <a:blip r:embed="rId2"/>
          <a:stretch>
            <a:fillRect/>
          </a:stretch>
        </p:blipFill>
        <p:spPr>
          <a:xfrm>
            <a:off x="3758473" y="187180"/>
            <a:ext cx="4094922" cy="935184"/>
          </a:xfrm>
          <a:prstGeom prst="rect">
            <a:avLst/>
          </a:prstGeom>
        </p:spPr>
      </p:pic>
      <p:sp>
        <p:nvSpPr>
          <p:cNvPr id="5" name="Rectángulo 4">
            <a:extLst>
              <a:ext uri="{FF2B5EF4-FFF2-40B4-BE49-F238E27FC236}">
                <a16:creationId xmlns:a16="http://schemas.microsoft.com/office/drawing/2014/main" id="{8695B077-0C9E-4EF2-93B6-35050E1215B8}"/>
              </a:ext>
            </a:extLst>
          </p:cNvPr>
          <p:cNvSpPr/>
          <p:nvPr/>
        </p:nvSpPr>
        <p:spPr>
          <a:xfrm>
            <a:off x="415636" y="1122364"/>
            <a:ext cx="11443855" cy="110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3B268C67-5636-470A-82EE-43239F822541}"/>
              </a:ext>
            </a:extLst>
          </p:cNvPr>
          <p:cNvSpPr/>
          <p:nvPr/>
        </p:nvSpPr>
        <p:spPr>
          <a:xfrm>
            <a:off x="415636" y="1233056"/>
            <a:ext cx="11443855" cy="11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a:extLst>
              <a:ext uri="{FF2B5EF4-FFF2-40B4-BE49-F238E27FC236}">
                <a16:creationId xmlns:a16="http://schemas.microsoft.com/office/drawing/2014/main" id="{E10047A6-23CE-414E-A13C-D8402CEFCCD3}"/>
              </a:ext>
            </a:extLst>
          </p:cNvPr>
          <p:cNvSpPr/>
          <p:nvPr/>
        </p:nvSpPr>
        <p:spPr>
          <a:xfrm>
            <a:off x="4036154" y="1466832"/>
            <a:ext cx="4416594" cy="369332"/>
          </a:xfrm>
          <a:prstGeom prst="rect">
            <a:avLst/>
          </a:prstGeom>
        </p:spPr>
        <p:txBody>
          <a:bodyPr wrap="none">
            <a:spAutoFit/>
          </a:bodyPr>
          <a:lstStyle/>
          <a:p>
            <a:r>
              <a:rPr lang="es-ES" b="1" i="1" dirty="0">
                <a:solidFill>
                  <a:srgbClr val="000000"/>
                </a:solidFill>
                <a:latin typeface="Arial" panose="020B0604020202020204" pitchFamily="34" charset="0"/>
              </a:rPr>
              <a:t>CONVENIOS INTERINSTITUCIONALES</a:t>
            </a:r>
            <a:endParaRPr lang="es-EC" b="1" i="1" dirty="0">
              <a:solidFill>
                <a:srgbClr val="000000"/>
              </a:solidFill>
              <a:latin typeface="Arial" panose="020B0604020202020204" pitchFamily="34" charset="0"/>
            </a:endParaRPr>
          </a:p>
        </p:txBody>
      </p:sp>
      <p:graphicFrame>
        <p:nvGraphicFramePr>
          <p:cNvPr id="3" name="Diagrama 2">
            <a:extLst>
              <a:ext uri="{FF2B5EF4-FFF2-40B4-BE49-F238E27FC236}">
                <a16:creationId xmlns:a16="http://schemas.microsoft.com/office/drawing/2014/main" id="{A41E7ACC-1CD6-460E-B467-134BCDF328BE}"/>
              </a:ext>
            </a:extLst>
          </p:cNvPr>
          <p:cNvGraphicFramePr/>
          <p:nvPr>
            <p:extLst>
              <p:ext uri="{D42A27DB-BD31-4B8C-83A1-F6EECF244321}">
                <p14:modId xmlns:p14="http://schemas.microsoft.com/office/powerpoint/2010/main" val="384875060"/>
              </p:ext>
            </p:extLst>
          </p:nvPr>
        </p:nvGraphicFramePr>
        <p:xfrm>
          <a:off x="3053287" y="944916"/>
          <a:ext cx="6382328" cy="6525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0837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1ACAD8B-BF19-4459-9985-EB9B35B9CD63}"/>
              </a:ext>
            </a:extLst>
          </p:cNvPr>
          <p:cNvPicPr/>
          <p:nvPr/>
        </p:nvPicPr>
        <p:blipFill>
          <a:blip r:embed="rId2"/>
          <a:stretch>
            <a:fillRect/>
          </a:stretch>
        </p:blipFill>
        <p:spPr>
          <a:xfrm>
            <a:off x="3758473" y="187180"/>
            <a:ext cx="4094922" cy="935184"/>
          </a:xfrm>
          <a:prstGeom prst="rect">
            <a:avLst/>
          </a:prstGeom>
        </p:spPr>
      </p:pic>
      <p:sp>
        <p:nvSpPr>
          <p:cNvPr id="5" name="Rectángulo 4">
            <a:extLst>
              <a:ext uri="{FF2B5EF4-FFF2-40B4-BE49-F238E27FC236}">
                <a16:creationId xmlns:a16="http://schemas.microsoft.com/office/drawing/2014/main" id="{8695B077-0C9E-4EF2-93B6-35050E1215B8}"/>
              </a:ext>
            </a:extLst>
          </p:cNvPr>
          <p:cNvSpPr/>
          <p:nvPr/>
        </p:nvSpPr>
        <p:spPr>
          <a:xfrm>
            <a:off x="415636" y="1122364"/>
            <a:ext cx="11443855" cy="110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3B268C67-5636-470A-82EE-43239F822541}"/>
              </a:ext>
            </a:extLst>
          </p:cNvPr>
          <p:cNvSpPr/>
          <p:nvPr/>
        </p:nvSpPr>
        <p:spPr>
          <a:xfrm>
            <a:off x="415636" y="1233056"/>
            <a:ext cx="11443855" cy="11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3" name="Tabla 2">
            <a:extLst>
              <a:ext uri="{FF2B5EF4-FFF2-40B4-BE49-F238E27FC236}">
                <a16:creationId xmlns:a16="http://schemas.microsoft.com/office/drawing/2014/main" id="{0713BD55-32D9-4534-9271-338845ACF38F}"/>
              </a:ext>
            </a:extLst>
          </p:cNvPr>
          <p:cNvGraphicFramePr>
            <a:graphicFrameLocks noGrp="1"/>
          </p:cNvGraphicFramePr>
          <p:nvPr>
            <p:extLst>
              <p:ext uri="{D42A27DB-BD31-4B8C-83A1-F6EECF244321}">
                <p14:modId xmlns:p14="http://schemas.microsoft.com/office/powerpoint/2010/main" val="969405218"/>
              </p:ext>
            </p:extLst>
          </p:nvPr>
        </p:nvGraphicFramePr>
        <p:xfrm>
          <a:off x="969817" y="2174873"/>
          <a:ext cx="10501747" cy="4271772"/>
        </p:xfrm>
        <a:graphic>
          <a:graphicData uri="http://schemas.openxmlformats.org/drawingml/2006/table">
            <a:tbl>
              <a:tblPr firstRow="1" firstCol="1" bandRow="1">
                <a:tableStyleId>{5C22544A-7EE6-4342-B048-85BDC9FD1C3A}</a:tableStyleId>
              </a:tblPr>
              <a:tblGrid>
                <a:gridCol w="5441584">
                  <a:extLst>
                    <a:ext uri="{9D8B030D-6E8A-4147-A177-3AD203B41FA5}">
                      <a16:colId xmlns:a16="http://schemas.microsoft.com/office/drawing/2014/main" val="1328194121"/>
                    </a:ext>
                  </a:extLst>
                </a:gridCol>
                <a:gridCol w="2466512">
                  <a:extLst>
                    <a:ext uri="{9D8B030D-6E8A-4147-A177-3AD203B41FA5}">
                      <a16:colId xmlns:a16="http://schemas.microsoft.com/office/drawing/2014/main" val="4245156"/>
                    </a:ext>
                  </a:extLst>
                </a:gridCol>
                <a:gridCol w="2593651">
                  <a:extLst>
                    <a:ext uri="{9D8B030D-6E8A-4147-A177-3AD203B41FA5}">
                      <a16:colId xmlns:a16="http://schemas.microsoft.com/office/drawing/2014/main" val="3724379058"/>
                    </a:ext>
                  </a:extLst>
                </a:gridCol>
              </a:tblGrid>
              <a:tr h="263541">
                <a:tc>
                  <a:txBody>
                    <a:bodyPr/>
                    <a:lstStyle/>
                    <a:p>
                      <a:pPr marL="0" indent="0" algn="ctr">
                        <a:lnSpc>
                          <a:spcPct val="150000"/>
                        </a:lnSpc>
                        <a:spcAft>
                          <a:spcPts val="0"/>
                        </a:spcAft>
                        <a:buFont typeface="Arial" panose="020B0604020202020204" pitchFamily="34" charset="0"/>
                        <a:buNone/>
                      </a:pPr>
                      <a:r>
                        <a:rPr lang="es-EC" sz="1600">
                          <a:solidFill>
                            <a:schemeClr val="tx1"/>
                          </a:solidFill>
                          <a:effectLst/>
                        </a:rPr>
                        <a:t>TIPO DE OPERACIÓN</a:t>
                      </a:r>
                      <a:endParaRPr lang="es-EC" sz="1600">
                        <a:solidFill>
                          <a:schemeClr val="tx1"/>
                        </a:solidFill>
                        <a:effectLst/>
                        <a:latin typeface="Times New Roman" panose="02020603050405020304" pitchFamily="18" charset="0"/>
                        <a:ea typeface="Times New Roman" panose="02020603050405020304" pitchFamily="18" charset="0"/>
                      </a:endParaRPr>
                    </a:p>
                  </a:txBody>
                  <a:tcPr marL="34231" marR="342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50000"/>
                        </a:lnSpc>
                        <a:spcAft>
                          <a:spcPts val="0"/>
                        </a:spcAft>
                        <a:buFont typeface="Arial" panose="020B0604020202020204" pitchFamily="34" charset="0"/>
                        <a:buNone/>
                      </a:pPr>
                      <a:r>
                        <a:rPr lang="es-EC" sz="1600">
                          <a:solidFill>
                            <a:schemeClr val="tx1"/>
                          </a:solidFill>
                          <a:effectLst/>
                        </a:rPr>
                        <a:t>SISTEMAS EMPLEADOS</a:t>
                      </a:r>
                      <a:endParaRPr lang="es-EC" sz="1600">
                        <a:solidFill>
                          <a:schemeClr val="tx1"/>
                        </a:solidFill>
                        <a:effectLst/>
                        <a:latin typeface="Times New Roman" panose="02020603050405020304" pitchFamily="18" charset="0"/>
                        <a:ea typeface="Times New Roman" panose="02020603050405020304" pitchFamily="18" charset="0"/>
                      </a:endParaRPr>
                    </a:p>
                  </a:txBody>
                  <a:tcPr marL="34231" marR="342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50000"/>
                        </a:lnSpc>
                        <a:spcAft>
                          <a:spcPts val="0"/>
                        </a:spcAft>
                        <a:buFont typeface="Arial" panose="020B0604020202020204" pitchFamily="34" charset="0"/>
                        <a:buNone/>
                      </a:pPr>
                      <a:r>
                        <a:rPr lang="es-EC" sz="1600">
                          <a:solidFill>
                            <a:schemeClr val="tx1"/>
                          </a:solidFill>
                          <a:effectLst/>
                        </a:rPr>
                        <a:t>CARACTERÍSTICA</a:t>
                      </a:r>
                      <a:endParaRPr lang="es-EC" sz="1600">
                        <a:solidFill>
                          <a:schemeClr val="tx1"/>
                        </a:solidFill>
                        <a:effectLst/>
                        <a:latin typeface="Times New Roman" panose="02020603050405020304" pitchFamily="18" charset="0"/>
                        <a:ea typeface="Times New Roman" panose="02020603050405020304" pitchFamily="18" charset="0"/>
                      </a:endParaRPr>
                    </a:p>
                  </a:txBody>
                  <a:tcPr marL="34231" marR="342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4897162"/>
                  </a:ext>
                </a:extLst>
              </a:tr>
              <a:tr h="1148839">
                <a:tc>
                  <a:txBody>
                    <a:bodyPr/>
                    <a:lstStyle/>
                    <a:p>
                      <a:pPr marL="0" indent="0" algn="ctr">
                        <a:lnSpc>
                          <a:spcPct val="150000"/>
                        </a:lnSpc>
                        <a:spcAft>
                          <a:spcPts val="0"/>
                        </a:spcAft>
                        <a:buFont typeface="Arial" panose="020B0604020202020204" pitchFamily="34" charset="0"/>
                        <a:buNone/>
                      </a:pPr>
                      <a:r>
                        <a:rPr lang="es-EC" sz="1600" dirty="0">
                          <a:solidFill>
                            <a:schemeClr val="tx1"/>
                          </a:solidFill>
                          <a:effectLst/>
                        </a:rPr>
                        <a:t>OPERACIONES MILITARES CONVENCIONALES </a:t>
                      </a:r>
                    </a:p>
                    <a:p>
                      <a:pPr marL="0" lvl="0" indent="0">
                        <a:lnSpc>
                          <a:spcPct val="150000"/>
                        </a:lnSpc>
                        <a:spcAft>
                          <a:spcPts val="0"/>
                        </a:spcAft>
                        <a:buFont typeface="Symbol" panose="05050102010706020507" pitchFamily="18" charset="2"/>
                        <a:buNone/>
                      </a:pPr>
                      <a:endParaRPr lang="es-EC" sz="1600" b="0" dirty="0">
                        <a:solidFill>
                          <a:schemeClr val="tx1"/>
                        </a:solidFill>
                        <a:effectLst/>
                      </a:endParaRPr>
                    </a:p>
                    <a:p>
                      <a:pPr marL="0" lvl="0" indent="0">
                        <a:lnSpc>
                          <a:spcPct val="150000"/>
                        </a:lnSpc>
                        <a:spcAft>
                          <a:spcPts val="0"/>
                        </a:spcAft>
                        <a:buFont typeface="Symbol" panose="05050102010706020507" pitchFamily="18" charset="2"/>
                        <a:buNone/>
                      </a:pPr>
                      <a:r>
                        <a:rPr lang="es-EC" sz="1600" b="0" dirty="0">
                          <a:solidFill>
                            <a:schemeClr val="tx1"/>
                          </a:solidFill>
                          <a:effectLst/>
                        </a:rPr>
                        <a:t>Defensivas, </a:t>
                      </a:r>
                    </a:p>
                    <a:p>
                      <a:pPr marL="0" lvl="0" indent="0">
                        <a:lnSpc>
                          <a:spcPct val="150000"/>
                        </a:lnSpc>
                        <a:spcAft>
                          <a:spcPts val="0"/>
                        </a:spcAft>
                        <a:buFont typeface="Symbol" panose="05050102010706020507" pitchFamily="18" charset="2"/>
                        <a:buNone/>
                      </a:pPr>
                      <a:r>
                        <a:rPr lang="es-EC" sz="1600" b="0" dirty="0">
                          <a:solidFill>
                            <a:schemeClr val="tx1"/>
                          </a:solidFill>
                          <a:effectLst/>
                        </a:rPr>
                        <a:t>Ofensivas, retrogradas </a:t>
                      </a:r>
                    </a:p>
                    <a:p>
                      <a:pPr marL="0" indent="0" algn="ctr">
                        <a:lnSpc>
                          <a:spcPct val="150000"/>
                        </a:lnSpc>
                        <a:spcAft>
                          <a:spcPts val="0"/>
                        </a:spcAft>
                        <a:buFont typeface="Arial" panose="020B0604020202020204" pitchFamily="34" charset="0"/>
                        <a:buNone/>
                      </a:pPr>
                      <a:r>
                        <a:rPr lang="es-EC" sz="1600" dirty="0">
                          <a:solidFill>
                            <a:schemeClr val="tx1"/>
                          </a:solidFill>
                          <a:effectLst/>
                        </a:rPr>
                        <a:t> </a:t>
                      </a:r>
                      <a:endParaRPr lang="es-EC" sz="1600" dirty="0">
                        <a:solidFill>
                          <a:schemeClr val="tx1"/>
                        </a:solidFill>
                        <a:effectLst/>
                        <a:latin typeface="Times New Roman" panose="02020603050405020304" pitchFamily="18" charset="0"/>
                        <a:ea typeface="Times New Roman" panose="02020603050405020304" pitchFamily="18" charset="0"/>
                      </a:endParaRPr>
                    </a:p>
                  </a:txBody>
                  <a:tcPr marL="34231" marR="342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50000"/>
                        </a:lnSpc>
                        <a:spcAft>
                          <a:spcPts val="0"/>
                        </a:spcAft>
                        <a:buFont typeface="Symbol" panose="05050102010706020507" pitchFamily="18" charset="2"/>
                        <a:buNone/>
                      </a:pPr>
                      <a:r>
                        <a:rPr lang="es-EC" sz="1600">
                          <a:solidFill>
                            <a:schemeClr val="tx1"/>
                          </a:solidFill>
                          <a:effectLst/>
                        </a:rPr>
                        <a:t>Equipos con estándar Militar H/V/UHF</a:t>
                      </a:r>
                    </a:p>
                    <a:p>
                      <a:pPr marL="0" lvl="0" indent="0">
                        <a:lnSpc>
                          <a:spcPct val="150000"/>
                        </a:lnSpc>
                        <a:spcAft>
                          <a:spcPts val="0"/>
                        </a:spcAft>
                        <a:buFont typeface="Symbol" panose="05050102010706020507" pitchFamily="18" charset="2"/>
                        <a:buNone/>
                      </a:pPr>
                      <a:r>
                        <a:rPr lang="es-EC" sz="1600">
                          <a:solidFill>
                            <a:schemeClr val="tx1"/>
                          </a:solidFill>
                          <a:effectLst/>
                        </a:rPr>
                        <a:t>Mode </a:t>
                      </a:r>
                    </a:p>
                    <a:p>
                      <a:pPr marL="0" lvl="0" indent="0">
                        <a:lnSpc>
                          <a:spcPct val="150000"/>
                        </a:lnSpc>
                        <a:spcAft>
                          <a:spcPts val="0"/>
                        </a:spcAft>
                        <a:buFont typeface="Symbol" panose="05050102010706020507" pitchFamily="18" charset="2"/>
                        <a:buNone/>
                      </a:pPr>
                      <a:r>
                        <a:rPr lang="es-EC" sz="1600">
                          <a:solidFill>
                            <a:schemeClr val="tx1"/>
                          </a:solidFill>
                          <a:effectLst/>
                        </a:rPr>
                        <a:t>Fibra óptica de CNT.</a:t>
                      </a:r>
                      <a:endParaRPr lang="es-EC" sz="1600">
                        <a:solidFill>
                          <a:schemeClr val="tx1"/>
                        </a:solidFill>
                        <a:effectLst/>
                        <a:latin typeface="Times New Roman" panose="02020603050405020304" pitchFamily="18" charset="0"/>
                        <a:ea typeface="Times New Roman" panose="02020603050405020304" pitchFamily="18" charset="0"/>
                      </a:endParaRPr>
                    </a:p>
                  </a:txBody>
                  <a:tcPr marL="34231" marR="342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50000"/>
                        </a:lnSpc>
                        <a:spcAft>
                          <a:spcPts val="0"/>
                        </a:spcAft>
                        <a:buFont typeface="Symbol" panose="05050102010706020507" pitchFamily="18" charset="2"/>
                        <a:buNone/>
                      </a:pPr>
                      <a:r>
                        <a:rPr lang="es-EC" sz="1600" dirty="0">
                          <a:solidFill>
                            <a:schemeClr val="tx1"/>
                          </a:solidFill>
                          <a:effectLst/>
                        </a:rPr>
                        <a:t>Seguridad </a:t>
                      </a:r>
                    </a:p>
                    <a:p>
                      <a:pPr marL="0" lvl="0" indent="0">
                        <a:lnSpc>
                          <a:spcPct val="150000"/>
                        </a:lnSpc>
                        <a:spcAft>
                          <a:spcPts val="0"/>
                        </a:spcAft>
                        <a:buFont typeface="Symbol" panose="05050102010706020507" pitchFamily="18" charset="2"/>
                        <a:buNone/>
                      </a:pPr>
                      <a:r>
                        <a:rPr lang="es-EC" sz="1600" dirty="0">
                          <a:solidFill>
                            <a:schemeClr val="tx1"/>
                          </a:solidFill>
                          <a:effectLst/>
                        </a:rPr>
                        <a:t>Encriptación </a:t>
                      </a:r>
                    </a:p>
                    <a:p>
                      <a:pPr marL="0" lvl="0" indent="0">
                        <a:lnSpc>
                          <a:spcPct val="150000"/>
                        </a:lnSpc>
                        <a:spcAft>
                          <a:spcPts val="0"/>
                        </a:spcAft>
                        <a:buFont typeface="Symbol" panose="05050102010706020507" pitchFamily="18" charset="2"/>
                        <a:buNone/>
                      </a:pPr>
                      <a:r>
                        <a:rPr lang="es-EC" sz="1600" dirty="0">
                          <a:solidFill>
                            <a:schemeClr val="tx1"/>
                          </a:solidFill>
                          <a:effectLst/>
                        </a:rPr>
                        <a:t>Resistencia: al agua, golpes, vibración, polvo</a:t>
                      </a:r>
                      <a:endParaRPr lang="es-EC" sz="1600" dirty="0">
                        <a:solidFill>
                          <a:schemeClr val="tx1"/>
                        </a:solidFill>
                        <a:effectLst/>
                        <a:latin typeface="Times New Roman" panose="02020603050405020304" pitchFamily="18" charset="0"/>
                        <a:ea typeface="Times New Roman" panose="02020603050405020304" pitchFamily="18" charset="0"/>
                      </a:endParaRPr>
                    </a:p>
                  </a:txBody>
                  <a:tcPr marL="34231" marR="342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0386613"/>
                  </a:ext>
                </a:extLst>
              </a:tr>
              <a:tr h="1739038">
                <a:tc>
                  <a:txBody>
                    <a:bodyPr/>
                    <a:lstStyle/>
                    <a:p>
                      <a:pPr marL="0" indent="0" algn="ctr">
                        <a:lnSpc>
                          <a:spcPct val="150000"/>
                        </a:lnSpc>
                        <a:spcAft>
                          <a:spcPts val="0"/>
                        </a:spcAft>
                        <a:buFont typeface="Arial" panose="020B0604020202020204" pitchFamily="34" charset="0"/>
                        <a:buNone/>
                      </a:pPr>
                      <a:r>
                        <a:rPr lang="es-EC" sz="1600" dirty="0">
                          <a:solidFill>
                            <a:schemeClr val="tx1"/>
                          </a:solidFill>
                          <a:effectLst/>
                        </a:rPr>
                        <a:t>PROTECCIÓN DE FRONTERAS</a:t>
                      </a:r>
                    </a:p>
                    <a:p>
                      <a:pPr marL="0" lvl="0" indent="0">
                        <a:lnSpc>
                          <a:spcPct val="150000"/>
                        </a:lnSpc>
                        <a:spcAft>
                          <a:spcPts val="0"/>
                        </a:spcAft>
                        <a:buFont typeface="Symbol" panose="05050102010706020507" pitchFamily="18" charset="2"/>
                        <a:buNone/>
                      </a:pPr>
                      <a:endParaRPr lang="es-EC" sz="1600" b="0" dirty="0">
                        <a:solidFill>
                          <a:schemeClr val="tx1"/>
                        </a:solidFill>
                        <a:effectLst/>
                      </a:endParaRPr>
                    </a:p>
                    <a:p>
                      <a:pPr marL="0" lvl="0" indent="0">
                        <a:lnSpc>
                          <a:spcPct val="150000"/>
                        </a:lnSpc>
                        <a:spcAft>
                          <a:spcPts val="0"/>
                        </a:spcAft>
                        <a:buFont typeface="Symbol" panose="05050102010706020507" pitchFamily="18" charset="2"/>
                        <a:buNone/>
                      </a:pPr>
                      <a:r>
                        <a:rPr lang="es-EC" sz="1600" b="0" dirty="0">
                          <a:solidFill>
                            <a:schemeClr val="tx1"/>
                          </a:solidFill>
                          <a:effectLst/>
                        </a:rPr>
                        <a:t>Patrullajes</a:t>
                      </a:r>
                    </a:p>
                    <a:p>
                      <a:pPr marL="0" lvl="0" indent="0">
                        <a:lnSpc>
                          <a:spcPct val="150000"/>
                        </a:lnSpc>
                        <a:spcAft>
                          <a:spcPts val="0"/>
                        </a:spcAft>
                        <a:buFont typeface="Symbol" panose="05050102010706020507" pitchFamily="18" charset="2"/>
                        <a:buNone/>
                      </a:pPr>
                      <a:r>
                        <a:rPr lang="es-EC" sz="1600" b="0" dirty="0">
                          <a:solidFill>
                            <a:schemeClr val="tx1"/>
                          </a:solidFill>
                          <a:effectLst/>
                        </a:rPr>
                        <a:t>Destacamentos.</a:t>
                      </a:r>
                      <a:endParaRPr lang="es-EC" sz="1600" b="0" dirty="0">
                        <a:solidFill>
                          <a:schemeClr val="tx1"/>
                        </a:solidFill>
                        <a:effectLst/>
                        <a:latin typeface="Times New Roman" panose="02020603050405020304" pitchFamily="18" charset="0"/>
                        <a:ea typeface="Times New Roman" panose="02020603050405020304" pitchFamily="18" charset="0"/>
                      </a:endParaRPr>
                    </a:p>
                  </a:txBody>
                  <a:tcPr marL="34231" marR="342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50000"/>
                        </a:lnSpc>
                        <a:spcAft>
                          <a:spcPts val="0"/>
                        </a:spcAft>
                        <a:buFont typeface="Symbol" panose="05050102010706020507" pitchFamily="18" charset="2"/>
                        <a:buNone/>
                      </a:pPr>
                      <a:r>
                        <a:rPr lang="es-EC" sz="1600">
                          <a:solidFill>
                            <a:schemeClr val="tx1"/>
                          </a:solidFill>
                          <a:effectLst/>
                        </a:rPr>
                        <a:t>Equipos con estándar Militar H/V/UHF</a:t>
                      </a:r>
                    </a:p>
                    <a:p>
                      <a:pPr marL="0" lvl="0" indent="0">
                        <a:lnSpc>
                          <a:spcPct val="150000"/>
                        </a:lnSpc>
                        <a:spcAft>
                          <a:spcPts val="0"/>
                        </a:spcAft>
                        <a:buFont typeface="Symbol" panose="05050102010706020507" pitchFamily="18" charset="2"/>
                        <a:buNone/>
                      </a:pPr>
                      <a:r>
                        <a:rPr lang="es-EC" sz="1600">
                          <a:solidFill>
                            <a:schemeClr val="tx1"/>
                          </a:solidFill>
                          <a:effectLst/>
                        </a:rPr>
                        <a:t>Mode </a:t>
                      </a:r>
                    </a:p>
                    <a:p>
                      <a:pPr marL="0" lvl="0" indent="0">
                        <a:lnSpc>
                          <a:spcPct val="150000"/>
                        </a:lnSpc>
                        <a:spcAft>
                          <a:spcPts val="0"/>
                        </a:spcAft>
                        <a:buFont typeface="Symbol" panose="05050102010706020507" pitchFamily="18" charset="2"/>
                        <a:buNone/>
                      </a:pPr>
                      <a:r>
                        <a:rPr lang="es-EC" sz="1600">
                          <a:solidFill>
                            <a:schemeClr val="tx1"/>
                          </a:solidFill>
                          <a:effectLst/>
                        </a:rPr>
                        <a:t>Fibra óptica de CNT.</a:t>
                      </a:r>
                    </a:p>
                    <a:p>
                      <a:pPr marL="0" lvl="0" indent="0">
                        <a:lnSpc>
                          <a:spcPct val="150000"/>
                        </a:lnSpc>
                        <a:spcAft>
                          <a:spcPts val="0"/>
                        </a:spcAft>
                        <a:buFont typeface="Symbol" panose="05050102010706020507" pitchFamily="18" charset="2"/>
                        <a:buNone/>
                      </a:pPr>
                      <a:r>
                        <a:rPr lang="es-EC" sz="1600">
                          <a:solidFill>
                            <a:schemeClr val="tx1"/>
                          </a:solidFill>
                          <a:effectLst/>
                        </a:rPr>
                        <a:t>Sistema troncalizado</a:t>
                      </a:r>
                    </a:p>
                    <a:p>
                      <a:pPr marL="0" indent="0" algn="ctr">
                        <a:lnSpc>
                          <a:spcPct val="150000"/>
                        </a:lnSpc>
                        <a:spcAft>
                          <a:spcPts val="0"/>
                        </a:spcAft>
                        <a:buFont typeface="Arial" panose="020B0604020202020204" pitchFamily="34" charset="0"/>
                        <a:buNone/>
                      </a:pPr>
                      <a:r>
                        <a:rPr lang="es-EC" sz="1600">
                          <a:solidFill>
                            <a:schemeClr val="tx1"/>
                          </a:solidFill>
                          <a:effectLst/>
                        </a:rPr>
                        <a:t> </a:t>
                      </a:r>
                      <a:endParaRPr lang="es-EC" sz="1600">
                        <a:solidFill>
                          <a:schemeClr val="tx1"/>
                        </a:solidFill>
                        <a:effectLst/>
                        <a:latin typeface="Times New Roman" panose="02020603050405020304" pitchFamily="18" charset="0"/>
                        <a:ea typeface="Times New Roman" panose="02020603050405020304" pitchFamily="18" charset="0"/>
                      </a:endParaRPr>
                    </a:p>
                  </a:txBody>
                  <a:tcPr marL="34231" marR="342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50000"/>
                        </a:lnSpc>
                        <a:spcAft>
                          <a:spcPts val="0"/>
                        </a:spcAft>
                        <a:buFont typeface="Symbol" panose="05050102010706020507" pitchFamily="18" charset="2"/>
                        <a:buNone/>
                      </a:pPr>
                      <a:r>
                        <a:rPr lang="es-EC" sz="1600" dirty="0">
                          <a:solidFill>
                            <a:schemeClr val="tx1"/>
                          </a:solidFill>
                          <a:effectLst/>
                        </a:rPr>
                        <a:t>Seguridad </a:t>
                      </a:r>
                    </a:p>
                    <a:p>
                      <a:pPr marL="0" lvl="0" indent="0">
                        <a:lnSpc>
                          <a:spcPct val="150000"/>
                        </a:lnSpc>
                        <a:spcAft>
                          <a:spcPts val="0"/>
                        </a:spcAft>
                        <a:buFont typeface="Symbol" panose="05050102010706020507" pitchFamily="18" charset="2"/>
                        <a:buNone/>
                      </a:pPr>
                      <a:r>
                        <a:rPr lang="es-EC" sz="1600" dirty="0">
                          <a:solidFill>
                            <a:schemeClr val="tx1"/>
                          </a:solidFill>
                          <a:effectLst/>
                        </a:rPr>
                        <a:t>Encriptación </a:t>
                      </a:r>
                    </a:p>
                    <a:p>
                      <a:pPr marL="0" lvl="0" indent="0">
                        <a:lnSpc>
                          <a:spcPct val="150000"/>
                        </a:lnSpc>
                        <a:spcAft>
                          <a:spcPts val="0"/>
                        </a:spcAft>
                        <a:buFont typeface="Symbol" panose="05050102010706020507" pitchFamily="18" charset="2"/>
                        <a:buNone/>
                      </a:pPr>
                      <a:r>
                        <a:rPr lang="es-EC" sz="1600" dirty="0">
                          <a:solidFill>
                            <a:schemeClr val="tx1"/>
                          </a:solidFill>
                          <a:effectLst/>
                        </a:rPr>
                        <a:t>Resistencia: al agua, golpes, vibración, polvo</a:t>
                      </a:r>
                      <a:endParaRPr lang="es-EC" sz="1600" dirty="0">
                        <a:solidFill>
                          <a:schemeClr val="tx1"/>
                        </a:solidFill>
                        <a:effectLst/>
                        <a:latin typeface="Times New Roman" panose="02020603050405020304" pitchFamily="18" charset="0"/>
                        <a:ea typeface="Times New Roman" panose="02020603050405020304" pitchFamily="18" charset="0"/>
                      </a:endParaRPr>
                    </a:p>
                  </a:txBody>
                  <a:tcPr marL="34231" marR="342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6593524"/>
                  </a:ext>
                </a:extLst>
              </a:tr>
            </a:tbl>
          </a:graphicData>
        </a:graphic>
      </p:graphicFrame>
      <p:sp>
        <p:nvSpPr>
          <p:cNvPr id="7" name="Rectángulo 6">
            <a:extLst>
              <a:ext uri="{FF2B5EF4-FFF2-40B4-BE49-F238E27FC236}">
                <a16:creationId xmlns:a16="http://schemas.microsoft.com/office/drawing/2014/main" id="{DEEC3E23-F498-4294-A983-B54A5AC1B31E}"/>
              </a:ext>
            </a:extLst>
          </p:cNvPr>
          <p:cNvSpPr/>
          <p:nvPr/>
        </p:nvSpPr>
        <p:spPr>
          <a:xfrm>
            <a:off x="2539862" y="1574644"/>
            <a:ext cx="8075672" cy="369332"/>
          </a:xfrm>
          <a:prstGeom prst="rect">
            <a:avLst/>
          </a:prstGeom>
        </p:spPr>
        <p:txBody>
          <a:bodyPr wrap="none">
            <a:spAutoFit/>
          </a:bodyPr>
          <a:lstStyle/>
          <a:p>
            <a:r>
              <a:rPr lang="es-ES" b="1" i="1" dirty="0">
                <a:solidFill>
                  <a:srgbClr val="000000"/>
                </a:solidFill>
                <a:latin typeface="Arial" panose="020B0604020202020204" pitchFamily="34" charset="0"/>
              </a:rPr>
              <a:t>SISTEMA DE COMUNICACIONES EMPLEADOS EN LAS OPERACIONES </a:t>
            </a:r>
            <a:endParaRPr lang="es-EC" b="1" i="1" dirty="0">
              <a:solidFill>
                <a:srgbClr val="000000"/>
              </a:solidFill>
              <a:latin typeface="Arial" panose="020B0604020202020204" pitchFamily="34" charset="0"/>
            </a:endParaRPr>
          </a:p>
        </p:txBody>
      </p:sp>
    </p:spTree>
    <p:extLst>
      <p:ext uri="{BB962C8B-B14F-4D97-AF65-F5344CB8AC3E}">
        <p14:creationId xmlns:p14="http://schemas.microsoft.com/office/powerpoint/2010/main" val="2883737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1ACAD8B-BF19-4459-9985-EB9B35B9CD63}"/>
              </a:ext>
            </a:extLst>
          </p:cNvPr>
          <p:cNvPicPr/>
          <p:nvPr/>
        </p:nvPicPr>
        <p:blipFill>
          <a:blip r:embed="rId2"/>
          <a:stretch>
            <a:fillRect/>
          </a:stretch>
        </p:blipFill>
        <p:spPr>
          <a:xfrm>
            <a:off x="3758473" y="187180"/>
            <a:ext cx="4094922" cy="935184"/>
          </a:xfrm>
          <a:prstGeom prst="rect">
            <a:avLst/>
          </a:prstGeom>
        </p:spPr>
      </p:pic>
      <p:sp>
        <p:nvSpPr>
          <p:cNvPr id="5" name="Rectángulo 4">
            <a:extLst>
              <a:ext uri="{FF2B5EF4-FFF2-40B4-BE49-F238E27FC236}">
                <a16:creationId xmlns:a16="http://schemas.microsoft.com/office/drawing/2014/main" id="{8695B077-0C9E-4EF2-93B6-35050E1215B8}"/>
              </a:ext>
            </a:extLst>
          </p:cNvPr>
          <p:cNvSpPr/>
          <p:nvPr/>
        </p:nvSpPr>
        <p:spPr>
          <a:xfrm>
            <a:off x="415636" y="1122364"/>
            <a:ext cx="11443855" cy="110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3B268C67-5636-470A-82EE-43239F822541}"/>
              </a:ext>
            </a:extLst>
          </p:cNvPr>
          <p:cNvSpPr/>
          <p:nvPr/>
        </p:nvSpPr>
        <p:spPr>
          <a:xfrm>
            <a:off x="415636" y="1233056"/>
            <a:ext cx="11443855" cy="11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3" name="Tabla 2">
            <a:extLst>
              <a:ext uri="{FF2B5EF4-FFF2-40B4-BE49-F238E27FC236}">
                <a16:creationId xmlns:a16="http://schemas.microsoft.com/office/drawing/2014/main" id="{0713BD55-32D9-4534-9271-338845ACF38F}"/>
              </a:ext>
            </a:extLst>
          </p:cNvPr>
          <p:cNvGraphicFramePr>
            <a:graphicFrameLocks noGrp="1"/>
          </p:cNvGraphicFramePr>
          <p:nvPr>
            <p:extLst>
              <p:ext uri="{D42A27DB-BD31-4B8C-83A1-F6EECF244321}">
                <p14:modId xmlns:p14="http://schemas.microsoft.com/office/powerpoint/2010/main" val="593252230"/>
              </p:ext>
            </p:extLst>
          </p:nvPr>
        </p:nvGraphicFramePr>
        <p:xfrm>
          <a:off x="1094509" y="1939352"/>
          <a:ext cx="10113818" cy="4310888"/>
        </p:xfrm>
        <a:graphic>
          <a:graphicData uri="http://schemas.openxmlformats.org/drawingml/2006/table">
            <a:tbl>
              <a:tblPr firstRow="1" firstCol="1" bandRow="1">
                <a:tableStyleId>{5C22544A-7EE6-4342-B048-85BDC9FD1C3A}</a:tableStyleId>
              </a:tblPr>
              <a:tblGrid>
                <a:gridCol w="5258664">
                  <a:extLst>
                    <a:ext uri="{9D8B030D-6E8A-4147-A177-3AD203B41FA5}">
                      <a16:colId xmlns:a16="http://schemas.microsoft.com/office/drawing/2014/main" val="1328194121"/>
                    </a:ext>
                  </a:extLst>
                </a:gridCol>
                <a:gridCol w="2434085">
                  <a:extLst>
                    <a:ext uri="{9D8B030D-6E8A-4147-A177-3AD203B41FA5}">
                      <a16:colId xmlns:a16="http://schemas.microsoft.com/office/drawing/2014/main" val="4245156"/>
                    </a:ext>
                  </a:extLst>
                </a:gridCol>
                <a:gridCol w="2421069">
                  <a:extLst>
                    <a:ext uri="{9D8B030D-6E8A-4147-A177-3AD203B41FA5}">
                      <a16:colId xmlns:a16="http://schemas.microsoft.com/office/drawing/2014/main" val="3724379058"/>
                    </a:ext>
                  </a:extLst>
                </a:gridCol>
              </a:tblGrid>
              <a:tr h="263541">
                <a:tc>
                  <a:txBody>
                    <a:bodyPr/>
                    <a:lstStyle/>
                    <a:p>
                      <a:pPr marL="0" indent="0" algn="ctr">
                        <a:lnSpc>
                          <a:spcPct val="150000"/>
                        </a:lnSpc>
                        <a:spcAft>
                          <a:spcPts val="0"/>
                        </a:spcAft>
                        <a:buFont typeface="Arial" panose="020B0604020202020204" pitchFamily="34" charset="0"/>
                        <a:buNone/>
                      </a:pPr>
                      <a:r>
                        <a:rPr lang="es-EC" sz="1600">
                          <a:solidFill>
                            <a:schemeClr val="tx1"/>
                          </a:solidFill>
                          <a:effectLst/>
                        </a:rPr>
                        <a:t>TIPO DE OPERACIÓN</a:t>
                      </a:r>
                      <a:endParaRPr lang="es-EC" sz="1600">
                        <a:solidFill>
                          <a:schemeClr val="tx1"/>
                        </a:solidFill>
                        <a:effectLst/>
                        <a:latin typeface="Times New Roman" panose="02020603050405020304" pitchFamily="18" charset="0"/>
                        <a:ea typeface="Times New Roman" panose="02020603050405020304" pitchFamily="18" charset="0"/>
                      </a:endParaRPr>
                    </a:p>
                  </a:txBody>
                  <a:tcPr marL="34231" marR="342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50000"/>
                        </a:lnSpc>
                        <a:spcAft>
                          <a:spcPts val="0"/>
                        </a:spcAft>
                        <a:buFont typeface="Arial" panose="020B0604020202020204" pitchFamily="34" charset="0"/>
                        <a:buNone/>
                      </a:pPr>
                      <a:r>
                        <a:rPr lang="es-EC" sz="1600">
                          <a:solidFill>
                            <a:schemeClr val="tx1"/>
                          </a:solidFill>
                          <a:effectLst/>
                        </a:rPr>
                        <a:t>SISTEMAS EMPLEADOS</a:t>
                      </a:r>
                      <a:endParaRPr lang="es-EC" sz="1600">
                        <a:solidFill>
                          <a:schemeClr val="tx1"/>
                        </a:solidFill>
                        <a:effectLst/>
                        <a:latin typeface="Times New Roman" panose="02020603050405020304" pitchFamily="18" charset="0"/>
                        <a:ea typeface="Times New Roman" panose="02020603050405020304" pitchFamily="18" charset="0"/>
                      </a:endParaRPr>
                    </a:p>
                  </a:txBody>
                  <a:tcPr marL="34231" marR="342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50000"/>
                        </a:lnSpc>
                        <a:spcAft>
                          <a:spcPts val="0"/>
                        </a:spcAft>
                        <a:buFont typeface="Arial" panose="020B0604020202020204" pitchFamily="34" charset="0"/>
                        <a:buNone/>
                      </a:pPr>
                      <a:r>
                        <a:rPr lang="es-EC" sz="1600">
                          <a:solidFill>
                            <a:schemeClr val="tx1"/>
                          </a:solidFill>
                          <a:effectLst/>
                        </a:rPr>
                        <a:t>CARACTERÍSTICA</a:t>
                      </a:r>
                      <a:endParaRPr lang="es-EC" sz="1600">
                        <a:solidFill>
                          <a:schemeClr val="tx1"/>
                        </a:solidFill>
                        <a:effectLst/>
                        <a:latin typeface="Times New Roman" panose="02020603050405020304" pitchFamily="18" charset="0"/>
                        <a:ea typeface="Times New Roman" panose="02020603050405020304" pitchFamily="18" charset="0"/>
                      </a:endParaRPr>
                    </a:p>
                  </a:txBody>
                  <a:tcPr marL="34231" marR="342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4897162"/>
                  </a:ext>
                </a:extLst>
              </a:tr>
              <a:tr h="2196726">
                <a:tc>
                  <a:txBody>
                    <a:bodyPr/>
                    <a:lstStyle/>
                    <a:p>
                      <a:pPr marL="0" indent="0" algn="ctr">
                        <a:lnSpc>
                          <a:spcPct val="150000"/>
                        </a:lnSpc>
                        <a:spcAft>
                          <a:spcPts val="0"/>
                        </a:spcAft>
                        <a:buFont typeface="Arial" panose="020B0604020202020204" pitchFamily="34" charset="0"/>
                        <a:buNone/>
                      </a:pPr>
                      <a:r>
                        <a:rPr lang="es-EC" sz="1600" dirty="0">
                          <a:solidFill>
                            <a:schemeClr val="tx1"/>
                          </a:solidFill>
                          <a:effectLst/>
                        </a:rPr>
                        <a:t>OPERACIONES DE SEGURIDAD INTERNA</a:t>
                      </a:r>
                    </a:p>
                    <a:p>
                      <a:pPr marL="0" lvl="0" indent="0" algn="just">
                        <a:lnSpc>
                          <a:spcPct val="150000"/>
                        </a:lnSpc>
                        <a:spcAft>
                          <a:spcPts val="0"/>
                        </a:spcAft>
                        <a:buFont typeface="Symbol" panose="05050102010706020507" pitchFamily="18" charset="2"/>
                        <a:buNone/>
                      </a:pPr>
                      <a:r>
                        <a:rPr lang="es-EC" sz="1600" b="0" dirty="0">
                          <a:solidFill>
                            <a:schemeClr val="tx1"/>
                          </a:solidFill>
                          <a:effectLst/>
                        </a:rPr>
                        <a:t>Control de la población y los recursos.</a:t>
                      </a:r>
                    </a:p>
                    <a:p>
                      <a:pPr marL="0" lvl="0" indent="0" algn="just">
                        <a:lnSpc>
                          <a:spcPct val="150000"/>
                        </a:lnSpc>
                        <a:spcAft>
                          <a:spcPts val="0"/>
                        </a:spcAft>
                        <a:buFont typeface="Symbol" panose="05050102010706020507" pitchFamily="18" charset="2"/>
                        <a:buNone/>
                      </a:pPr>
                      <a:r>
                        <a:rPr lang="es-EC" sz="1600" b="0" dirty="0">
                          <a:solidFill>
                            <a:schemeClr val="tx1"/>
                          </a:solidFill>
                          <a:effectLst/>
                        </a:rPr>
                        <a:t>Seguridad de áreas e instalaciones estratégicas como son aeropuertos, campos y edificaciones petroleras, antenas de comunicaciones, reservorios de agua, etc. </a:t>
                      </a:r>
                    </a:p>
                    <a:p>
                      <a:pPr marL="0" lvl="0" indent="0" algn="just">
                        <a:lnSpc>
                          <a:spcPct val="150000"/>
                        </a:lnSpc>
                        <a:spcAft>
                          <a:spcPts val="0"/>
                        </a:spcAft>
                        <a:buFont typeface="Symbol" panose="05050102010706020507" pitchFamily="18" charset="2"/>
                        <a:buNone/>
                      </a:pPr>
                      <a:r>
                        <a:rPr lang="es-EC" sz="1600" b="0" dirty="0">
                          <a:solidFill>
                            <a:schemeClr val="tx1"/>
                          </a:solidFill>
                          <a:effectLst/>
                        </a:rPr>
                        <a:t>Apoyo a organismos del Estado como Policía Nacional, Aduanas, ARCH, Ministerio de Agricultura </a:t>
                      </a:r>
                      <a:r>
                        <a:rPr lang="es-EC" sz="1600" b="0">
                          <a:solidFill>
                            <a:schemeClr val="tx1"/>
                          </a:solidFill>
                          <a:effectLst/>
                        </a:rPr>
                        <a:t>y Ganadería </a:t>
                      </a:r>
                      <a:r>
                        <a:rPr lang="es-EC" sz="1600" b="0" dirty="0">
                          <a:solidFill>
                            <a:schemeClr val="tx1"/>
                          </a:solidFill>
                          <a:effectLst/>
                        </a:rPr>
                        <a:t>entre otros. </a:t>
                      </a:r>
                    </a:p>
                    <a:p>
                      <a:pPr marL="0" lvl="0" indent="0" algn="just">
                        <a:lnSpc>
                          <a:spcPct val="150000"/>
                        </a:lnSpc>
                        <a:spcAft>
                          <a:spcPts val="0"/>
                        </a:spcAft>
                        <a:buFont typeface="Symbol" panose="05050102010706020507" pitchFamily="18" charset="2"/>
                        <a:buNone/>
                      </a:pPr>
                      <a:r>
                        <a:rPr lang="es-EC" sz="1600" b="0" dirty="0">
                          <a:solidFill>
                            <a:schemeClr val="tx1"/>
                          </a:solidFill>
                          <a:effectLst/>
                        </a:rPr>
                        <a:t>Control de Armas. </a:t>
                      </a:r>
                    </a:p>
                    <a:p>
                      <a:pPr marL="0" lvl="0" indent="0" algn="just">
                        <a:lnSpc>
                          <a:spcPct val="150000"/>
                        </a:lnSpc>
                        <a:spcAft>
                          <a:spcPts val="0"/>
                        </a:spcAft>
                        <a:buFont typeface="Symbol" panose="05050102010706020507" pitchFamily="18" charset="2"/>
                        <a:buNone/>
                      </a:pPr>
                      <a:r>
                        <a:rPr lang="es-EC" sz="1600" b="0" dirty="0">
                          <a:solidFill>
                            <a:schemeClr val="tx1"/>
                          </a:solidFill>
                          <a:effectLst/>
                        </a:rPr>
                        <a:t>Apoyo a la Secretaria de Gestión Riesgos en caso de catástrofes naturales y antrópicas.</a:t>
                      </a:r>
                      <a:endParaRPr lang="es-EC" sz="1600" b="0" dirty="0">
                        <a:solidFill>
                          <a:schemeClr val="tx1"/>
                        </a:solidFill>
                        <a:effectLst/>
                        <a:latin typeface="Times New Roman" panose="02020603050405020304" pitchFamily="18" charset="0"/>
                        <a:ea typeface="Times New Roman" panose="02020603050405020304" pitchFamily="18" charset="0"/>
                      </a:endParaRPr>
                    </a:p>
                  </a:txBody>
                  <a:tcPr marL="34231" marR="342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a:lnSpc>
                          <a:spcPct val="150000"/>
                        </a:lnSpc>
                        <a:spcAft>
                          <a:spcPts val="0"/>
                        </a:spcAft>
                        <a:buFont typeface="Symbol" panose="05050102010706020507" pitchFamily="18" charset="2"/>
                        <a:buNone/>
                      </a:pPr>
                      <a:endParaRPr lang="es-EC" sz="1600" dirty="0">
                        <a:solidFill>
                          <a:schemeClr val="tx1"/>
                        </a:solidFill>
                        <a:effectLst/>
                      </a:endParaRPr>
                    </a:p>
                    <a:p>
                      <a:pPr marL="0" lvl="0" indent="0" algn="l">
                        <a:lnSpc>
                          <a:spcPct val="150000"/>
                        </a:lnSpc>
                        <a:spcAft>
                          <a:spcPts val="0"/>
                        </a:spcAft>
                        <a:buFont typeface="Symbol" panose="05050102010706020507" pitchFamily="18" charset="2"/>
                        <a:buNone/>
                      </a:pPr>
                      <a:endParaRPr lang="es-EC" sz="1600" dirty="0">
                        <a:solidFill>
                          <a:schemeClr val="tx1"/>
                        </a:solidFill>
                        <a:effectLst/>
                      </a:endParaRPr>
                    </a:p>
                    <a:p>
                      <a:pPr marL="0" lvl="0" indent="0" algn="l">
                        <a:lnSpc>
                          <a:spcPct val="150000"/>
                        </a:lnSpc>
                        <a:spcAft>
                          <a:spcPts val="0"/>
                        </a:spcAft>
                        <a:buFont typeface="Symbol" panose="05050102010706020507" pitchFamily="18" charset="2"/>
                        <a:buNone/>
                      </a:pPr>
                      <a:r>
                        <a:rPr lang="es-EC" sz="1600" dirty="0">
                          <a:solidFill>
                            <a:schemeClr val="tx1"/>
                          </a:solidFill>
                          <a:effectLst/>
                        </a:rPr>
                        <a:t>Sistema troncalizado nacional</a:t>
                      </a:r>
                    </a:p>
                    <a:p>
                      <a:pPr marL="0" lvl="0" indent="0" algn="l">
                        <a:lnSpc>
                          <a:spcPct val="150000"/>
                        </a:lnSpc>
                        <a:spcAft>
                          <a:spcPts val="0"/>
                        </a:spcAft>
                        <a:buFont typeface="Symbol" panose="05050102010706020507" pitchFamily="18" charset="2"/>
                        <a:buNone/>
                      </a:pPr>
                      <a:r>
                        <a:rPr lang="es-EC" sz="1600" dirty="0">
                          <a:solidFill>
                            <a:schemeClr val="tx1"/>
                          </a:solidFill>
                          <a:effectLst/>
                        </a:rPr>
                        <a:t>Sistema de </a:t>
                      </a:r>
                    </a:p>
                    <a:p>
                      <a:pPr marL="35560" indent="0" algn="l">
                        <a:lnSpc>
                          <a:spcPct val="150000"/>
                        </a:lnSpc>
                        <a:spcAft>
                          <a:spcPts val="0"/>
                        </a:spcAft>
                        <a:buFont typeface="Arial" panose="020B0604020202020204" pitchFamily="34" charset="0"/>
                        <a:buNone/>
                      </a:pPr>
                      <a:r>
                        <a:rPr lang="es-EC" sz="1600" dirty="0">
                          <a:solidFill>
                            <a:schemeClr val="tx1"/>
                          </a:solidFill>
                          <a:effectLst/>
                        </a:rPr>
                        <a:t>Petroamazonas</a:t>
                      </a:r>
                    </a:p>
                    <a:p>
                      <a:pPr marL="0" lvl="0" indent="0" algn="l">
                        <a:lnSpc>
                          <a:spcPct val="150000"/>
                        </a:lnSpc>
                        <a:spcAft>
                          <a:spcPts val="0"/>
                        </a:spcAft>
                        <a:buFont typeface="Symbol" panose="05050102010706020507" pitchFamily="18" charset="2"/>
                        <a:buNone/>
                      </a:pPr>
                      <a:r>
                        <a:rPr lang="es-EC" sz="1600" dirty="0">
                          <a:solidFill>
                            <a:schemeClr val="tx1"/>
                          </a:solidFill>
                          <a:effectLst/>
                        </a:rPr>
                        <a:t>Fibra óptica de CNT.</a:t>
                      </a:r>
                    </a:p>
                    <a:p>
                      <a:pPr marL="0" lvl="0" indent="0" algn="l">
                        <a:lnSpc>
                          <a:spcPct val="150000"/>
                        </a:lnSpc>
                        <a:spcAft>
                          <a:spcPts val="0"/>
                        </a:spcAft>
                        <a:buFont typeface="Symbol" panose="05050102010706020507" pitchFamily="18" charset="2"/>
                        <a:buNone/>
                      </a:pPr>
                      <a:r>
                        <a:rPr lang="es-EC" sz="1600" dirty="0">
                          <a:solidFill>
                            <a:schemeClr val="tx1"/>
                          </a:solidFill>
                          <a:effectLst/>
                        </a:rPr>
                        <a:t>Telefonía celular</a:t>
                      </a:r>
                    </a:p>
                    <a:p>
                      <a:pPr marL="0" lvl="0" indent="0" algn="l">
                        <a:lnSpc>
                          <a:spcPct val="150000"/>
                        </a:lnSpc>
                        <a:spcAft>
                          <a:spcPts val="0"/>
                        </a:spcAft>
                        <a:buFont typeface="Symbol" panose="05050102010706020507" pitchFamily="18" charset="2"/>
                        <a:buNone/>
                      </a:pPr>
                      <a:r>
                        <a:rPr lang="es-EC" sz="1600" dirty="0">
                          <a:solidFill>
                            <a:schemeClr val="tx1"/>
                          </a:solidFill>
                          <a:effectLst/>
                        </a:rPr>
                        <a:t>Comunicación satelital</a:t>
                      </a:r>
                      <a:endParaRPr lang="es-EC" sz="1600" dirty="0">
                        <a:solidFill>
                          <a:schemeClr val="tx1"/>
                        </a:solidFill>
                        <a:effectLst/>
                        <a:latin typeface="Times New Roman" panose="02020603050405020304" pitchFamily="18" charset="0"/>
                        <a:ea typeface="Times New Roman" panose="02020603050405020304" pitchFamily="18" charset="0"/>
                      </a:endParaRPr>
                    </a:p>
                  </a:txBody>
                  <a:tcPr marL="34231" marR="342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50000"/>
                        </a:lnSpc>
                        <a:spcAft>
                          <a:spcPts val="0"/>
                        </a:spcAft>
                        <a:buFont typeface="Symbol" panose="05050102010706020507" pitchFamily="18" charset="2"/>
                        <a:buNone/>
                      </a:pPr>
                      <a:endParaRPr lang="es-EC" sz="1600" dirty="0">
                        <a:solidFill>
                          <a:schemeClr val="tx1"/>
                        </a:solidFill>
                        <a:effectLst/>
                      </a:endParaRPr>
                    </a:p>
                    <a:p>
                      <a:pPr marL="0" lvl="0" indent="0">
                        <a:lnSpc>
                          <a:spcPct val="150000"/>
                        </a:lnSpc>
                        <a:spcAft>
                          <a:spcPts val="0"/>
                        </a:spcAft>
                        <a:buFont typeface="Symbol" panose="05050102010706020507" pitchFamily="18" charset="2"/>
                        <a:buNone/>
                      </a:pPr>
                      <a:endParaRPr lang="es-EC" sz="1600" dirty="0">
                        <a:solidFill>
                          <a:schemeClr val="tx1"/>
                        </a:solidFill>
                        <a:effectLst/>
                      </a:endParaRPr>
                    </a:p>
                    <a:p>
                      <a:pPr marL="0" lvl="0" indent="0">
                        <a:lnSpc>
                          <a:spcPct val="150000"/>
                        </a:lnSpc>
                        <a:spcAft>
                          <a:spcPts val="0"/>
                        </a:spcAft>
                        <a:buFont typeface="Symbol" panose="05050102010706020507" pitchFamily="18" charset="2"/>
                        <a:buNone/>
                      </a:pPr>
                      <a:r>
                        <a:rPr lang="es-EC" sz="1600" dirty="0">
                          <a:solidFill>
                            <a:schemeClr val="tx1"/>
                          </a:solidFill>
                          <a:effectLst/>
                        </a:rPr>
                        <a:t>Velocidad de  transmisión</a:t>
                      </a:r>
                    </a:p>
                    <a:p>
                      <a:pPr marL="0" lvl="0" indent="0">
                        <a:lnSpc>
                          <a:spcPct val="150000"/>
                        </a:lnSpc>
                        <a:spcAft>
                          <a:spcPts val="0"/>
                        </a:spcAft>
                        <a:buFont typeface="Symbol" panose="05050102010706020507" pitchFamily="18" charset="2"/>
                        <a:buNone/>
                      </a:pPr>
                      <a:r>
                        <a:rPr lang="es-EC" sz="1600" dirty="0">
                          <a:solidFill>
                            <a:schemeClr val="tx1"/>
                          </a:solidFill>
                          <a:effectLst/>
                        </a:rPr>
                        <a:t>Cobertura  </a:t>
                      </a:r>
                    </a:p>
                    <a:p>
                      <a:pPr marL="0" lvl="0" indent="0">
                        <a:lnSpc>
                          <a:spcPct val="150000"/>
                        </a:lnSpc>
                        <a:spcAft>
                          <a:spcPts val="0"/>
                        </a:spcAft>
                        <a:buFont typeface="Symbol" panose="05050102010706020507" pitchFamily="18" charset="2"/>
                        <a:buNone/>
                      </a:pPr>
                      <a:r>
                        <a:rPr lang="es-EC" sz="1600" dirty="0">
                          <a:solidFill>
                            <a:schemeClr val="tx1"/>
                          </a:solidFill>
                          <a:effectLst/>
                        </a:rPr>
                        <a:t>Aplicaciones</a:t>
                      </a:r>
                    </a:p>
                    <a:p>
                      <a:pPr marL="0" lvl="0" indent="0">
                        <a:lnSpc>
                          <a:spcPct val="150000"/>
                        </a:lnSpc>
                        <a:spcAft>
                          <a:spcPts val="0"/>
                        </a:spcAft>
                        <a:buFont typeface="Symbol" panose="05050102010706020507" pitchFamily="18" charset="2"/>
                        <a:buNone/>
                      </a:pPr>
                      <a:r>
                        <a:rPr lang="es-EC" sz="1600" dirty="0">
                          <a:solidFill>
                            <a:schemeClr val="tx1"/>
                          </a:solidFill>
                          <a:effectLst/>
                        </a:rPr>
                        <a:t> </a:t>
                      </a:r>
                    </a:p>
                    <a:p>
                      <a:pPr marL="0" indent="0" algn="ctr">
                        <a:lnSpc>
                          <a:spcPct val="150000"/>
                        </a:lnSpc>
                        <a:spcAft>
                          <a:spcPts val="0"/>
                        </a:spcAft>
                        <a:buFont typeface="Arial" panose="020B0604020202020204" pitchFamily="34" charset="0"/>
                        <a:buNone/>
                      </a:pPr>
                      <a:r>
                        <a:rPr lang="es-EC" sz="1600" dirty="0">
                          <a:solidFill>
                            <a:schemeClr val="tx1"/>
                          </a:solidFill>
                          <a:effectLst/>
                        </a:rPr>
                        <a:t> </a:t>
                      </a:r>
                      <a:endParaRPr lang="es-EC" sz="1600" dirty="0">
                        <a:solidFill>
                          <a:schemeClr val="tx1"/>
                        </a:solidFill>
                        <a:effectLst/>
                        <a:latin typeface="Times New Roman" panose="02020603050405020304" pitchFamily="18" charset="0"/>
                        <a:ea typeface="Times New Roman" panose="02020603050405020304" pitchFamily="18" charset="0"/>
                      </a:endParaRPr>
                    </a:p>
                  </a:txBody>
                  <a:tcPr marL="34231" marR="342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5607088"/>
                  </a:ext>
                </a:extLst>
              </a:tr>
            </a:tbl>
          </a:graphicData>
        </a:graphic>
      </p:graphicFrame>
      <p:sp>
        <p:nvSpPr>
          <p:cNvPr id="8" name="Rectángulo 7">
            <a:extLst>
              <a:ext uri="{FF2B5EF4-FFF2-40B4-BE49-F238E27FC236}">
                <a16:creationId xmlns:a16="http://schemas.microsoft.com/office/drawing/2014/main" id="{8D04E1F4-F204-49D6-877C-040D52FB5064}"/>
              </a:ext>
            </a:extLst>
          </p:cNvPr>
          <p:cNvSpPr/>
          <p:nvPr/>
        </p:nvSpPr>
        <p:spPr>
          <a:xfrm>
            <a:off x="2539862" y="1574644"/>
            <a:ext cx="8075672" cy="369332"/>
          </a:xfrm>
          <a:prstGeom prst="rect">
            <a:avLst/>
          </a:prstGeom>
        </p:spPr>
        <p:txBody>
          <a:bodyPr wrap="none">
            <a:spAutoFit/>
          </a:bodyPr>
          <a:lstStyle/>
          <a:p>
            <a:r>
              <a:rPr lang="es-ES" b="1" i="1" dirty="0">
                <a:solidFill>
                  <a:srgbClr val="000000"/>
                </a:solidFill>
                <a:latin typeface="Arial" panose="020B0604020202020204" pitchFamily="34" charset="0"/>
              </a:rPr>
              <a:t>SISTEMA DE COMUNICACIONES EMPLEADOS EN LAS OPERACIONES </a:t>
            </a:r>
            <a:endParaRPr lang="es-EC" b="1" i="1" dirty="0">
              <a:solidFill>
                <a:srgbClr val="000000"/>
              </a:solidFill>
              <a:latin typeface="Arial" panose="020B0604020202020204" pitchFamily="34" charset="0"/>
            </a:endParaRPr>
          </a:p>
        </p:txBody>
      </p:sp>
    </p:spTree>
    <p:extLst>
      <p:ext uri="{BB962C8B-B14F-4D97-AF65-F5344CB8AC3E}">
        <p14:creationId xmlns:p14="http://schemas.microsoft.com/office/powerpoint/2010/main" val="4041752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1ACAD8B-BF19-4459-9985-EB9B35B9CD63}"/>
              </a:ext>
            </a:extLst>
          </p:cNvPr>
          <p:cNvPicPr/>
          <p:nvPr/>
        </p:nvPicPr>
        <p:blipFill>
          <a:blip r:embed="rId2"/>
          <a:stretch>
            <a:fillRect/>
          </a:stretch>
        </p:blipFill>
        <p:spPr>
          <a:xfrm>
            <a:off x="3775665" y="187179"/>
            <a:ext cx="4094922" cy="935184"/>
          </a:xfrm>
          <a:prstGeom prst="rect">
            <a:avLst/>
          </a:prstGeom>
        </p:spPr>
      </p:pic>
      <p:sp>
        <p:nvSpPr>
          <p:cNvPr id="5" name="Rectángulo 4">
            <a:extLst>
              <a:ext uri="{FF2B5EF4-FFF2-40B4-BE49-F238E27FC236}">
                <a16:creationId xmlns:a16="http://schemas.microsoft.com/office/drawing/2014/main" id="{8695B077-0C9E-4EF2-93B6-35050E1215B8}"/>
              </a:ext>
            </a:extLst>
          </p:cNvPr>
          <p:cNvSpPr/>
          <p:nvPr/>
        </p:nvSpPr>
        <p:spPr>
          <a:xfrm>
            <a:off x="415636" y="1122364"/>
            <a:ext cx="11443855" cy="110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3B268C67-5636-470A-82EE-43239F822541}"/>
              </a:ext>
            </a:extLst>
          </p:cNvPr>
          <p:cNvSpPr/>
          <p:nvPr/>
        </p:nvSpPr>
        <p:spPr>
          <a:xfrm>
            <a:off x="415636" y="1233056"/>
            <a:ext cx="11443855" cy="11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Oval 4">
            <a:hlinkClick r:id="" action="ppaction://hlinkshowjump?jump=nextslide"/>
            <a:extLst>
              <a:ext uri="{FF2B5EF4-FFF2-40B4-BE49-F238E27FC236}">
                <a16:creationId xmlns:a16="http://schemas.microsoft.com/office/drawing/2014/main" id="{95232C8F-D303-4122-942A-F96AEF00A183}"/>
              </a:ext>
            </a:extLst>
          </p:cNvPr>
          <p:cNvSpPr>
            <a:spLocks noChangeArrowheads="1"/>
          </p:cNvSpPr>
          <p:nvPr/>
        </p:nvSpPr>
        <p:spPr bwMode="auto">
          <a:xfrm flipH="1">
            <a:off x="3117277" y="2082552"/>
            <a:ext cx="461835" cy="26845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alpha val="80000"/>
              </a:sysClr>
            </a:outerShdw>
          </a:effectLst>
          <a:scene3d>
            <a:camera prst="orthographicFront"/>
            <a:lightRig rig="threePt" dir="t"/>
          </a:scene3d>
          <a:sp3d>
            <a:bevelT/>
          </a:sp3d>
        </p:spPr>
        <p:txBody>
          <a:bodyPr anchor="ctr"/>
          <a:lstStyle/>
          <a:p>
            <a:pPr algn="ctr" defTabSz="514350" fontAlgn="base">
              <a:spcBef>
                <a:spcPct val="0"/>
              </a:spcBef>
              <a:spcAft>
                <a:spcPct val="0"/>
              </a:spcAft>
              <a:defRPr/>
            </a:pPr>
            <a:r>
              <a:rPr lang="en-US" sz="2400" b="1" kern="0" dirty="0">
                <a:solidFill>
                  <a:srgbClr val="FFFF00"/>
                </a:solidFill>
                <a:effectLst>
                  <a:outerShdw blurRad="38100" dist="38100" dir="2700000" algn="tl">
                    <a:srgbClr val="000000">
                      <a:alpha val="43137"/>
                    </a:srgbClr>
                  </a:outerShdw>
                </a:effectLst>
                <a:latin typeface="Tw Cen MT" panose="020B0602020104020603"/>
              </a:rPr>
              <a:t>1</a:t>
            </a:r>
          </a:p>
        </p:txBody>
      </p:sp>
      <p:sp>
        <p:nvSpPr>
          <p:cNvPr id="14" name="AutoShape 7">
            <a:extLst>
              <a:ext uri="{FF2B5EF4-FFF2-40B4-BE49-F238E27FC236}">
                <a16:creationId xmlns:a16="http://schemas.microsoft.com/office/drawing/2014/main" id="{942E63B6-52C7-4781-AC45-DCBAF58269E0}"/>
              </a:ext>
            </a:extLst>
          </p:cNvPr>
          <p:cNvSpPr>
            <a:spLocks noChangeArrowheads="1"/>
          </p:cNvSpPr>
          <p:nvPr/>
        </p:nvSpPr>
        <p:spPr bwMode="auto">
          <a:xfrm>
            <a:off x="3600919" y="1937050"/>
            <a:ext cx="7420816" cy="461665"/>
          </a:xfrm>
          <a:prstGeom prst="roundRect">
            <a:avLst>
              <a:gd name="adj" fmla="val 0"/>
            </a:avLst>
          </a:prstGeom>
          <a:noFill/>
          <a:ln w="57150" algn="ctr">
            <a:noFill/>
            <a:miter lim="800000"/>
            <a:headEnd/>
            <a:tailEnd/>
          </a:ln>
          <a:effectLst>
            <a:outerShdw blurRad="50800" dist="12700" dir="6600000" algn="ctr" rotWithShape="0">
              <a:sysClr val="windowText" lastClr="000000"/>
            </a:outerShdw>
          </a:effectLst>
        </p:spPr>
        <p:txBody>
          <a:bodyPr wrap="square">
            <a:spAutoFit/>
          </a:bodyPr>
          <a:lstStyle/>
          <a:p>
            <a:pPr defTabSz="685800"/>
            <a:r>
              <a:rPr lang="es-ES" sz="2400" b="1" dirty="0">
                <a:solidFill>
                  <a:prstClr val="black"/>
                </a:solidFill>
                <a:latin typeface="Arial" panose="020B0604020202020204" pitchFamily="34" charset="0"/>
                <a:cs typeface="Arial" panose="020B0604020202020204" pitchFamily="34" charset="0"/>
              </a:rPr>
              <a:t>PROBLEMA Y MARCO TEÓRICO</a:t>
            </a:r>
            <a:endParaRPr lang="es-ES" sz="2400" dirty="0">
              <a:solidFill>
                <a:prstClr val="black"/>
              </a:solidFill>
              <a:latin typeface="Arial" panose="020B0604020202020204" pitchFamily="34" charset="0"/>
              <a:cs typeface="Arial" panose="020B0604020202020204" pitchFamily="34" charset="0"/>
            </a:endParaRPr>
          </a:p>
        </p:txBody>
      </p:sp>
      <p:sp>
        <p:nvSpPr>
          <p:cNvPr id="15" name="AutoShape 7">
            <a:extLst>
              <a:ext uri="{FF2B5EF4-FFF2-40B4-BE49-F238E27FC236}">
                <a16:creationId xmlns:a16="http://schemas.microsoft.com/office/drawing/2014/main" id="{326FD366-FC40-4E55-95F5-B62FF2D65909}"/>
              </a:ext>
            </a:extLst>
          </p:cNvPr>
          <p:cNvSpPr>
            <a:spLocks noChangeArrowheads="1"/>
          </p:cNvSpPr>
          <p:nvPr/>
        </p:nvSpPr>
        <p:spPr bwMode="auto">
          <a:xfrm>
            <a:off x="1373458" y="2017853"/>
            <a:ext cx="871079" cy="3482400"/>
          </a:xfrm>
          <a:prstGeom prst="round2DiagRect">
            <a:avLst/>
          </a:prstGeom>
          <a:solidFill>
            <a:srgbClr val="000000">
              <a:alpha val="50196"/>
            </a:srgbClr>
          </a:solidFill>
          <a:ln w="3175" algn="ctr">
            <a:solidFill>
              <a:schemeClr val="bg1"/>
            </a:solidFill>
            <a:miter lim="800000"/>
            <a:headEnd/>
            <a:tailEnd/>
          </a:ln>
          <a:effectLst>
            <a:outerShdw blurRad="50800" dist="12700" dir="6600000" algn="ctr" rotWithShape="0">
              <a:sysClr val="windowText" lastClr="000000"/>
            </a:outerShdw>
          </a:effectLst>
        </p:spPr>
        <p:txBody>
          <a:bodyPr wrap="square">
            <a:spAutoFit/>
          </a:bodyPr>
          <a:lstStyle/>
          <a:p>
            <a:pPr marL="0" lvl="1" algn="ctr" defTabSz="514350" fontAlgn="base">
              <a:spcBef>
                <a:spcPct val="0"/>
              </a:spcBef>
              <a:spcAft>
                <a:spcPct val="0"/>
              </a:spcAft>
              <a:defRPr/>
            </a:pPr>
            <a:endParaRPr lang="es-ES" sz="2400" kern="0" dirty="0">
              <a:ln w="18415" cmpd="sng">
                <a:noFill/>
                <a:prstDash val="solid"/>
              </a:ln>
              <a:solidFill>
                <a:srgbClr val="FFFF00"/>
              </a:solidFill>
              <a:effectLst>
                <a:glow rad="63500">
                  <a:prstClr val="black">
                    <a:alpha val="40000"/>
                  </a:prstClr>
                </a:glow>
                <a:outerShdw blurRad="63500" dir="3600000" algn="tl" rotWithShape="0">
                  <a:srgbClr val="000000">
                    <a:alpha val="70000"/>
                  </a:srgbClr>
                </a:outerShdw>
              </a:effectLst>
              <a:latin typeface="Arial Black" pitchFamily="34" charset="0"/>
            </a:endParaRPr>
          </a:p>
          <a:p>
            <a:pPr marL="0" lvl="1" algn="ctr" defTabSz="514350" fontAlgn="base">
              <a:spcBef>
                <a:spcPct val="0"/>
              </a:spcBef>
              <a:spcAft>
                <a:spcPct val="0"/>
              </a:spcAft>
              <a:defRPr/>
            </a:pPr>
            <a:r>
              <a:rPr lang="es-ES" sz="2400" kern="0" dirty="0">
                <a:ln w="18415" cmpd="sng">
                  <a:noFill/>
                  <a:prstDash val="solid"/>
                </a:ln>
                <a:solidFill>
                  <a:srgbClr val="FFFF00"/>
                </a:solidFill>
                <a:effectLst>
                  <a:glow rad="63500">
                    <a:prstClr val="black">
                      <a:alpha val="40000"/>
                    </a:prstClr>
                  </a:glow>
                  <a:outerShdw blurRad="63500" dir="3600000" algn="tl" rotWithShape="0">
                    <a:srgbClr val="000000">
                      <a:alpha val="70000"/>
                    </a:srgbClr>
                  </a:outerShdw>
                </a:effectLst>
                <a:latin typeface="Arial Black" pitchFamily="34" charset="0"/>
              </a:rPr>
              <a:t>S</a:t>
            </a:r>
          </a:p>
          <a:p>
            <a:pPr marL="0" lvl="1" algn="ctr" defTabSz="514350" fontAlgn="base">
              <a:spcBef>
                <a:spcPct val="0"/>
              </a:spcBef>
              <a:spcAft>
                <a:spcPct val="0"/>
              </a:spcAft>
              <a:defRPr/>
            </a:pPr>
            <a:r>
              <a:rPr lang="es-ES" sz="2400" kern="0" dirty="0">
                <a:ln w="18415" cmpd="sng">
                  <a:noFill/>
                  <a:prstDash val="solid"/>
                </a:ln>
                <a:solidFill>
                  <a:srgbClr val="FFFF00"/>
                </a:solidFill>
                <a:effectLst>
                  <a:glow rad="63500">
                    <a:prstClr val="black">
                      <a:alpha val="40000"/>
                    </a:prstClr>
                  </a:glow>
                  <a:outerShdw blurRad="63500" dir="3600000" algn="tl" rotWithShape="0">
                    <a:srgbClr val="000000">
                      <a:alpha val="70000"/>
                    </a:srgbClr>
                  </a:outerShdw>
                </a:effectLst>
                <a:latin typeface="Arial Black" pitchFamily="34" charset="0"/>
              </a:rPr>
              <a:t>U</a:t>
            </a:r>
          </a:p>
          <a:p>
            <a:pPr marL="0" lvl="1" algn="ctr" defTabSz="514350" fontAlgn="base">
              <a:spcBef>
                <a:spcPct val="0"/>
              </a:spcBef>
              <a:spcAft>
                <a:spcPct val="0"/>
              </a:spcAft>
              <a:defRPr/>
            </a:pPr>
            <a:r>
              <a:rPr lang="es-ES" sz="2400" kern="0" dirty="0">
                <a:ln w="18415" cmpd="sng">
                  <a:noFill/>
                  <a:prstDash val="solid"/>
                </a:ln>
                <a:solidFill>
                  <a:srgbClr val="FFFF00"/>
                </a:solidFill>
                <a:effectLst>
                  <a:glow rad="63500">
                    <a:prstClr val="black">
                      <a:alpha val="40000"/>
                    </a:prstClr>
                  </a:glow>
                  <a:outerShdw blurRad="63500" dir="3600000" algn="tl" rotWithShape="0">
                    <a:srgbClr val="000000">
                      <a:alpha val="70000"/>
                    </a:srgbClr>
                  </a:outerShdw>
                </a:effectLst>
                <a:latin typeface="Arial Black" pitchFamily="34" charset="0"/>
              </a:rPr>
              <a:t>M</a:t>
            </a:r>
          </a:p>
          <a:p>
            <a:pPr marL="0" lvl="1" algn="ctr" defTabSz="514350" fontAlgn="base">
              <a:spcBef>
                <a:spcPct val="0"/>
              </a:spcBef>
              <a:spcAft>
                <a:spcPct val="0"/>
              </a:spcAft>
              <a:defRPr/>
            </a:pPr>
            <a:r>
              <a:rPr lang="es-ES" sz="2400" kern="0" dirty="0">
                <a:ln w="18415" cmpd="sng">
                  <a:noFill/>
                  <a:prstDash val="solid"/>
                </a:ln>
                <a:solidFill>
                  <a:srgbClr val="FFFF00"/>
                </a:solidFill>
                <a:effectLst>
                  <a:glow rad="63500">
                    <a:prstClr val="black">
                      <a:alpha val="40000"/>
                    </a:prstClr>
                  </a:glow>
                  <a:outerShdw blurRad="63500" dir="3600000" algn="tl" rotWithShape="0">
                    <a:srgbClr val="000000">
                      <a:alpha val="70000"/>
                    </a:srgbClr>
                  </a:outerShdw>
                </a:effectLst>
                <a:latin typeface="Arial Black" pitchFamily="34" charset="0"/>
              </a:rPr>
              <a:t>A</a:t>
            </a:r>
          </a:p>
          <a:p>
            <a:pPr marL="0" lvl="1" algn="ctr" defTabSz="514350" fontAlgn="base">
              <a:spcBef>
                <a:spcPct val="0"/>
              </a:spcBef>
              <a:spcAft>
                <a:spcPct val="0"/>
              </a:spcAft>
              <a:defRPr/>
            </a:pPr>
            <a:r>
              <a:rPr lang="es-ES" sz="2400" kern="0" dirty="0">
                <a:ln w="18415" cmpd="sng">
                  <a:noFill/>
                  <a:prstDash val="solid"/>
                </a:ln>
                <a:solidFill>
                  <a:srgbClr val="FFFF00"/>
                </a:solidFill>
                <a:effectLst>
                  <a:glow rad="63500">
                    <a:prstClr val="black">
                      <a:alpha val="40000"/>
                    </a:prstClr>
                  </a:glow>
                  <a:outerShdw blurRad="63500" dir="3600000" algn="tl" rotWithShape="0">
                    <a:srgbClr val="000000">
                      <a:alpha val="70000"/>
                    </a:srgbClr>
                  </a:outerShdw>
                </a:effectLst>
                <a:latin typeface="Arial Black" pitchFamily="34" charset="0"/>
              </a:rPr>
              <a:t>R</a:t>
            </a:r>
          </a:p>
          <a:p>
            <a:pPr marL="0" lvl="1" algn="ctr" defTabSz="514350" fontAlgn="base">
              <a:spcBef>
                <a:spcPct val="0"/>
              </a:spcBef>
              <a:spcAft>
                <a:spcPct val="0"/>
              </a:spcAft>
              <a:defRPr/>
            </a:pPr>
            <a:r>
              <a:rPr lang="es-ES" sz="2400" kern="0" dirty="0">
                <a:ln w="18415" cmpd="sng">
                  <a:noFill/>
                  <a:prstDash val="solid"/>
                </a:ln>
                <a:solidFill>
                  <a:srgbClr val="FFFF00"/>
                </a:solidFill>
                <a:effectLst>
                  <a:glow rad="63500">
                    <a:prstClr val="black">
                      <a:alpha val="40000"/>
                    </a:prstClr>
                  </a:glow>
                  <a:outerShdw blurRad="63500" dir="3600000" algn="tl" rotWithShape="0">
                    <a:srgbClr val="000000">
                      <a:alpha val="70000"/>
                    </a:srgbClr>
                  </a:outerShdw>
                </a:effectLst>
                <a:latin typeface="Arial Black" pitchFamily="34" charset="0"/>
              </a:rPr>
              <a:t>I</a:t>
            </a:r>
          </a:p>
          <a:p>
            <a:pPr marL="0" lvl="1" algn="ctr" defTabSz="514350" fontAlgn="base">
              <a:spcBef>
                <a:spcPct val="0"/>
              </a:spcBef>
              <a:spcAft>
                <a:spcPct val="0"/>
              </a:spcAft>
              <a:defRPr/>
            </a:pPr>
            <a:r>
              <a:rPr lang="es-ES" sz="2400" kern="0" dirty="0">
                <a:ln w="18415" cmpd="sng">
                  <a:noFill/>
                  <a:prstDash val="solid"/>
                </a:ln>
                <a:solidFill>
                  <a:srgbClr val="FFFF00"/>
                </a:solidFill>
                <a:effectLst>
                  <a:glow rad="63500">
                    <a:prstClr val="black">
                      <a:alpha val="40000"/>
                    </a:prstClr>
                  </a:glow>
                  <a:outerShdw blurRad="63500" dir="3600000" algn="tl" rotWithShape="0">
                    <a:srgbClr val="000000">
                      <a:alpha val="70000"/>
                    </a:srgbClr>
                  </a:outerShdw>
                </a:effectLst>
                <a:latin typeface="Arial Black" pitchFamily="34" charset="0"/>
              </a:rPr>
              <a:t>O</a:t>
            </a:r>
          </a:p>
          <a:p>
            <a:pPr marL="0" lvl="1" algn="ctr" defTabSz="514350" fontAlgn="base">
              <a:spcBef>
                <a:spcPct val="0"/>
              </a:spcBef>
              <a:spcAft>
                <a:spcPct val="0"/>
              </a:spcAft>
              <a:defRPr/>
            </a:pPr>
            <a:endParaRPr lang="es-ES" sz="2400" kern="0" dirty="0">
              <a:ln w="18415" cmpd="sng">
                <a:noFill/>
                <a:prstDash val="solid"/>
              </a:ln>
              <a:solidFill>
                <a:srgbClr val="FFFF00"/>
              </a:solidFill>
              <a:effectLst>
                <a:glow rad="63500">
                  <a:prstClr val="black">
                    <a:alpha val="40000"/>
                  </a:prstClr>
                </a:glow>
                <a:outerShdw blurRad="63500" dir="3600000" algn="tl" rotWithShape="0">
                  <a:srgbClr val="000000">
                    <a:alpha val="70000"/>
                  </a:srgbClr>
                </a:outerShdw>
              </a:effectLst>
              <a:latin typeface="Arial Black" pitchFamily="34" charset="0"/>
            </a:endParaRPr>
          </a:p>
        </p:txBody>
      </p:sp>
      <p:sp>
        <p:nvSpPr>
          <p:cNvPr id="16" name="Flecha derecha 1">
            <a:extLst>
              <a:ext uri="{FF2B5EF4-FFF2-40B4-BE49-F238E27FC236}">
                <a16:creationId xmlns:a16="http://schemas.microsoft.com/office/drawing/2014/main" id="{A4EE948A-B68B-4A3A-BA8D-77AB42BF8C89}"/>
              </a:ext>
            </a:extLst>
          </p:cNvPr>
          <p:cNvSpPr/>
          <p:nvPr/>
        </p:nvSpPr>
        <p:spPr>
          <a:xfrm>
            <a:off x="2347838" y="2105942"/>
            <a:ext cx="618700" cy="290097"/>
          </a:xfrm>
          <a:prstGeom prst="rightArrow">
            <a:avLst/>
          </a:prstGeom>
          <a:solidFill>
            <a:schemeClr val="accent1">
              <a:lumMod val="60000"/>
              <a:lumOff val="40000"/>
            </a:schemeClr>
          </a:solid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s-EC" sz="2400" dirty="0">
              <a:solidFill>
                <a:prstClr val="white"/>
              </a:solidFill>
              <a:latin typeface="Tw Cen MT" panose="020B0602020104020603"/>
            </a:endParaRPr>
          </a:p>
        </p:txBody>
      </p:sp>
      <p:sp>
        <p:nvSpPr>
          <p:cNvPr id="18" name="Oval 4">
            <a:hlinkClick r:id="" action="ppaction://hlinkshowjump?jump=nextslide"/>
            <a:extLst>
              <a:ext uri="{FF2B5EF4-FFF2-40B4-BE49-F238E27FC236}">
                <a16:creationId xmlns:a16="http://schemas.microsoft.com/office/drawing/2014/main" id="{9E857028-68CD-483C-8B10-8629AD9934ED}"/>
              </a:ext>
            </a:extLst>
          </p:cNvPr>
          <p:cNvSpPr>
            <a:spLocks noChangeArrowheads="1"/>
          </p:cNvSpPr>
          <p:nvPr/>
        </p:nvSpPr>
        <p:spPr bwMode="auto">
          <a:xfrm flipH="1">
            <a:off x="3097802" y="3022311"/>
            <a:ext cx="461835" cy="26845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alpha val="80000"/>
              </a:sysClr>
            </a:outerShdw>
          </a:effectLst>
          <a:scene3d>
            <a:camera prst="orthographicFront"/>
            <a:lightRig rig="threePt" dir="t"/>
          </a:scene3d>
          <a:sp3d>
            <a:bevelT/>
          </a:sp3d>
        </p:spPr>
        <p:txBody>
          <a:bodyPr anchor="ctr"/>
          <a:lstStyle/>
          <a:p>
            <a:pPr algn="ctr" defTabSz="514350" fontAlgn="base">
              <a:spcBef>
                <a:spcPct val="0"/>
              </a:spcBef>
              <a:spcAft>
                <a:spcPct val="0"/>
              </a:spcAft>
              <a:defRPr/>
            </a:pPr>
            <a:r>
              <a:rPr lang="en-US" sz="2400" b="1" kern="0" dirty="0">
                <a:solidFill>
                  <a:srgbClr val="FFFF00"/>
                </a:solidFill>
                <a:effectLst>
                  <a:outerShdw blurRad="38100" dist="38100" dir="2700000" algn="tl">
                    <a:srgbClr val="000000">
                      <a:alpha val="43137"/>
                    </a:srgbClr>
                  </a:outerShdw>
                </a:effectLst>
                <a:latin typeface="Tw Cen MT" panose="020B0602020104020603"/>
              </a:rPr>
              <a:t>2</a:t>
            </a:r>
          </a:p>
        </p:txBody>
      </p:sp>
      <p:sp>
        <p:nvSpPr>
          <p:cNvPr id="19" name="AutoShape 7">
            <a:extLst>
              <a:ext uri="{FF2B5EF4-FFF2-40B4-BE49-F238E27FC236}">
                <a16:creationId xmlns:a16="http://schemas.microsoft.com/office/drawing/2014/main" id="{D94B59BE-8404-4825-AC35-E494D0EF11CB}"/>
              </a:ext>
            </a:extLst>
          </p:cNvPr>
          <p:cNvSpPr>
            <a:spLocks noChangeArrowheads="1"/>
          </p:cNvSpPr>
          <p:nvPr/>
        </p:nvSpPr>
        <p:spPr bwMode="auto">
          <a:xfrm>
            <a:off x="3582017" y="2679078"/>
            <a:ext cx="8277473" cy="830997"/>
          </a:xfrm>
          <a:prstGeom prst="roundRect">
            <a:avLst>
              <a:gd name="adj" fmla="val 0"/>
            </a:avLst>
          </a:prstGeom>
          <a:noFill/>
          <a:ln w="57150" algn="ctr">
            <a:noFill/>
            <a:miter lim="800000"/>
            <a:headEnd/>
            <a:tailEnd/>
          </a:ln>
          <a:effectLst>
            <a:outerShdw blurRad="50800" dist="12700" dir="6600000" algn="ctr" rotWithShape="0">
              <a:sysClr val="windowText" lastClr="000000"/>
            </a:outerShdw>
          </a:effectLst>
        </p:spPr>
        <p:txBody>
          <a:bodyPr wrap="square">
            <a:spAutoFit/>
          </a:bodyPr>
          <a:lstStyle/>
          <a:p>
            <a:pPr defTabSz="685800"/>
            <a:r>
              <a:rPr lang="es-ES" sz="2400" b="1" dirty="0">
                <a:solidFill>
                  <a:prstClr val="black"/>
                </a:solidFill>
                <a:latin typeface="Arial" panose="020B0604020202020204" pitchFamily="34" charset="0"/>
                <a:cs typeface="Arial" panose="020B0604020202020204" pitchFamily="34" charset="0"/>
              </a:rPr>
              <a:t>CAPACIDAD DE COMUNICACIONES E INFORMÁTICA PARA EL APOYO DE LAS OPERACIONES</a:t>
            </a:r>
            <a:endParaRPr lang="es-ES" sz="2400" dirty="0">
              <a:solidFill>
                <a:prstClr val="black"/>
              </a:solidFill>
              <a:latin typeface="Arial" panose="020B0604020202020204" pitchFamily="34" charset="0"/>
              <a:cs typeface="Arial" panose="020B0604020202020204" pitchFamily="34" charset="0"/>
            </a:endParaRPr>
          </a:p>
        </p:txBody>
      </p:sp>
      <p:sp>
        <p:nvSpPr>
          <p:cNvPr id="20" name="Oval 4">
            <a:hlinkClick r:id="" action="ppaction://hlinkshowjump?jump=nextslide"/>
            <a:extLst>
              <a:ext uri="{FF2B5EF4-FFF2-40B4-BE49-F238E27FC236}">
                <a16:creationId xmlns:a16="http://schemas.microsoft.com/office/drawing/2014/main" id="{D8B6E5E8-5296-46AA-A857-6B3607BFFCE7}"/>
              </a:ext>
            </a:extLst>
          </p:cNvPr>
          <p:cNvSpPr>
            <a:spLocks noChangeArrowheads="1"/>
          </p:cNvSpPr>
          <p:nvPr/>
        </p:nvSpPr>
        <p:spPr bwMode="auto">
          <a:xfrm flipH="1">
            <a:off x="3120183" y="4079328"/>
            <a:ext cx="461835" cy="26845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alpha val="80000"/>
              </a:sysClr>
            </a:outerShdw>
          </a:effectLst>
          <a:scene3d>
            <a:camera prst="orthographicFront"/>
            <a:lightRig rig="threePt" dir="t"/>
          </a:scene3d>
          <a:sp3d>
            <a:bevelT/>
          </a:sp3d>
        </p:spPr>
        <p:txBody>
          <a:bodyPr anchor="ctr"/>
          <a:lstStyle/>
          <a:p>
            <a:pPr algn="ctr" defTabSz="514350" fontAlgn="base">
              <a:spcBef>
                <a:spcPct val="0"/>
              </a:spcBef>
              <a:spcAft>
                <a:spcPct val="0"/>
              </a:spcAft>
              <a:defRPr/>
            </a:pPr>
            <a:r>
              <a:rPr lang="en-US" sz="2400" b="1" kern="0" dirty="0">
                <a:solidFill>
                  <a:srgbClr val="FFFF00"/>
                </a:solidFill>
                <a:effectLst>
                  <a:outerShdw blurRad="38100" dist="38100" dir="2700000" algn="tl">
                    <a:srgbClr val="000000">
                      <a:alpha val="43137"/>
                    </a:srgbClr>
                  </a:outerShdw>
                </a:effectLst>
                <a:latin typeface="Tw Cen MT" panose="020B0602020104020603"/>
              </a:rPr>
              <a:t>3</a:t>
            </a:r>
          </a:p>
        </p:txBody>
      </p:sp>
      <p:sp>
        <p:nvSpPr>
          <p:cNvPr id="22" name="Flecha derecha 1">
            <a:extLst>
              <a:ext uri="{FF2B5EF4-FFF2-40B4-BE49-F238E27FC236}">
                <a16:creationId xmlns:a16="http://schemas.microsoft.com/office/drawing/2014/main" id="{44811C28-1ACD-4B9C-B920-4E641DE5285A}"/>
              </a:ext>
            </a:extLst>
          </p:cNvPr>
          <p:cNvSpPr/>
          <p:nvPr/>
        </p:nvSpPr>
        <p:spPr>
          <a:xfrm>
            <a:off x="2347838" y="3026162"/>
            <a:ext cx="581156" cy="264605"/>
          </a:xfrm>
          <a:prstGeom prst="rightArrow">
            <a:avLst/>
          </a:prstGeom>
          <a:solidFill>
            <a:schemeClr val="accent1">
              <a:lumMod val="60000"/>
              <a:lumOff val="40000"/>
            </a:schemeClr>
          </a:solid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s-EC" sz="2400" dirty="0">
              <a:solidFill>
                <a:prstClr val="white"/>
              </a:solidFill>
              <a:latin typeface="Tw Cen MT" panose="020B0602020104020603"/>
            </a:endParaRPr>
          </a:p>
        </p:txBody>
      </p:sp>
      <p:sp>
        <p:nvSpPr>
          <p:cNvPr id="25" name="Flecha derecha 1">
            <a:extLst>
              <a:ext uri="{FF2B5EF4-FFF2-40B4-BE49-F238E27FC236}">
                <a16:creationId xmlns:a16="http://schemas.microsoft.com/office/drawing/2014/main" id="{7681634D-F9C4-459D-A4D1-81EC77F74538}"/>
              </a:ext>
            </a:extLst>
          </p:cNvPr>
          <p:cNvSpPr/>
          <p:nvPr/>
        </p:nvSpPr>
        <p:spPr>
          <a:xfrm>
            <a:off x="2329769" y="5112023"/>
            <a:ext cx="599225" cy="290097"/>
          </a:xfrm>
          <a:prstGeom prst="rightArrow">
            <a:avLst/>
          </a:prstGeom>
          <a:solidFill>
            <a:schemeClr val="accent1">
              <a:lumMod val="60000"/>
              <a:lumOff val="40000"/>
            </a:schemeClr>
          </a:solid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s-EC" sz="2400" dirty="0">
              <a:solidFill>
                <a:prstClr val="white"/>
              </a:solidFill>
              <a:latin typeface="Tw Cen MT" panose="020B0602020104020603"/>
            </a:endParaRPr>
          </a:p>
        </p:txBody>
      </p:sp>
      <p:sp>
        <p:nvSpPr>
          <p:cNvPr id="26" name="Flecha derecha 1">
            <a:extLst>
              <a:ext uri="{FF2B5EF4-FFF2-40B4-BE49-F238E27FC236}">
                <a16:creationId xmlns:a16="http://schemas.microsoft.com/office/drawing/2014/main" id="{BE76743B-9141-4C23-AD59-80752563396E}"/>
              </a:ext>
            </a:extLst>
          </p:cNvPr>
          <p:cNvSpPr/>
          <p:nvPr/>
        </p:nvSpPr>
        <p:spPr>
          <a:xfrm>
            <a:off x="2328936" y="4103207"/>
            <a:ext cx="618701" cy="290097"/>
          </a:xfrm>
          <a:prstGeom prst="rightArrow">
            <a:avLst/>
          </a:prstGeom>
          <a:solidFill>
            <a:schemeClr val="accent1">
              <a:lumMod val="60000"/>
              <a:lumOff val="40000"/>
            </a:schemeClr>
          </a:solid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s-EC" sz="2400" dirty="0">
              <a:solidFill>
                <a:prstClr val="white"/>
              </a:solidFill>
              <a:latin typeface="Tw Cen MT" panose="020B0602020104020603"/>
            </a:endParaRPr>
          </a:p>
        </p:txBody>
      </p:sp>
      <p:sp>
        <p:nvSpPr>
          <p:cNvPr id="27" name="Oval 4">
            <a:hlinkClick r:id="" action="ppaction://hlinkshowjump?jump=nextslide"/>
            <a:extLst>
              <a:ext uri="{FF2B5EF4-FFF2-40B4-BE49-F238E27FC236}">
                <a16:creationId xmlns:a16="http://schemas.microsoft.com/office/drawing/2014/main" id="{FD911892-16D6-451B-B4DC-0D5627E0E8E9}"/>
              </a:ext>
            </a:extLst>
          </p:cNvPr>
          <p:cNvSpPr>
            <a:spLocks noChangeArrowheads="1"/>
          </p:cNvSpPr>
          <p:nvPr/>
        </p:nvSpPr>
        <p:spPr bwMode="auto">
          <a:xfrm flipH="1">
            <a:off x="3122244" y="5085339"/>
            <a:ext cx="461835" cy="26845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alpha val="80000"/>
              </a:sysClr>
            </a:outerShdw>
          </a:effectLst>
          <a:scene3d>
            <a:camera prst="orthographicFront"/>
            <a:lightRig rig="threePt" dir="t"/>
          </a:scene3d>
          <a:sp3d>
            <a:bevelT/>
          </a:sp3d>
        </p:spPr>
        <p:txBody>
          <a:bodyPr anchor="ctr"/>
          <a:lstStyle/>
          <a:p>
            <a:pPr algn="ctr" defTabSz="514350" fontAlgn="base">
              <a:spcBef>
                <a:spcPct val="0"/>
              </a:spcBef>
              <a:spcAft>
                <a:spcPct val="0"/>
              </a:spcAft>
              <a:defRPr/>
            </a:pPr>
            <a:r>
              <a:rPr lang="en-US" sz="2400" b="1" kern="0" dirty="0">
                <a:solidFill>
                  <a:srgbClr val="FFFF00"/>
                </a:solidFill>
                <a:effectLst>
                  <a:outerShdw blurRad="38100" dist="38100" dir="2700000" algn="tl">
                    <a:srgbClr val="000000">
                      <a:alpha val="43137"/>
                    </a:srgbClr>
                  </a:outerShdw>
                </a:effectLst>
                <a:latin typeface="Tw Cen MT" panose="020B0602020104020603"/>
              </a:rPr>
              <a:t>4</a:t>
            </a:r>
          </a:p>
        </p:txBody>
      </p:sp>
      <p:sp>
        <p:nvSpPr>
          <p:cNvPr id="31" name="AutoShape 7">
            <a:extLst>
              <a:ext uri="{FF2B5EF4-FFF2-40B4-BE49-F238E27FC236}">
                <a16:creationId xmlns:a16="http://schemas.microsoft.com/office/drawing/2014/main" id="{701B8280-840C-443C-AB97-346514B93DDC}"/>
              </a:ext>
            </a:extLst>
          </p:cNvPr>
          <p:cNvSpPr>
            <a:spLocks noChangeArrowheads="1"/>
          </p:cNvSpPr>
          <p:nvPr/>
        </p:nvSpPr>
        <p:spPr bwMode="auto">
          <a:xfrm>
            <a:off x="3600918" y="3694002"/>
            <a:ext cx="7995995" cy="1200329"/>
          </a:xfrm>
          <a:prstGeom prst="roundRect">
            <a:avLst>
              <a:gd name="adj" fmla="val 0"/>
            </a:avLst>
          </a:prstGeom>
          <a:noFill/>
          <a:ln w="57150" algn="ctr">
            <a:noFill/>
            <a:miter lim="800000"/>
            <a:headEnd/>
            <a:tailEnd/>
          </a:ln>
          <a:effectLst>
            <a:outerShdw blurRad="50800" dist="12700" dir="6600000" algn="ctr" rotWithShape="0">
              <a:sysClr val="windowText" lastClr="000000"/>
            </a:outerShdw>
          </a:effectLst>
        </p:spPr>
        <p:txBody>
          <a:bodyPr wrap="square">
            <a:spAutoFit/>
          </a:bodyPr>
          <a:lstStyle/>
          <a:p>
            <a:pPr defTabSz="685800"/>
            <a:r>
              <a:rPr lang="es-ES" sz="2400" b="1" dirty="0">
                <a:solidFill>
                  <a:prstClr val="black"/>
                </a:solidFill>
                <a:latin typeface="Arial" panose="020B0604020202020204" pitchFamily="34" charset="0"/>
                <a:cs typeface="Arial" panose="020B0604020202020204" pitchFamily="34" charset="0"/>
              </a:rPr>
              <a:t>CAPACIDAD DE COMUNICACIONES E INFORMÁTICA DE INSTITUCIONES PÚBLICAS Y PRIVADAS PARA EL APOYO DE LAS OPERACIONES</a:t>
            </a:r>
            <a:endParaRPr lang="es-ES" sz="2400" dirty="0">
              <a:solidFill>
                <a:prstClr val="black"/>
              </a:solidFill>
              <a:latin typeface="Arial" panose="020B0604020202020204" pitchFamily="34" charset="0"/>
              <a:cs typeface="Arial" panose="020B0604020202020204" pitchFamily="34" charset="0"/>
            </a:endParaRPr>
          </a:p>
        </p:txBody>
      </p:sp>
      <p:sp>
        <p:nvSpPr>
          <p:cNvPr id="33" name="AutoShape 7">
            <a:extLst>
              <a:ext uri="{FF2B5EF4-FFF2-40B4-BE49-F238E27FC236}">
                <a16:creationId xmlns:a16="http://schemas.microsoft.com/office/drawing/2014/main" id="{6C5AABF5-C4CA-4D02-92F2-0D1238FF017F}"/>
              </a:ext>
            </a:extLst>
          </p:cNvPr>
          <p:cNvSpPr>
            <a:spLocks noChangeArrowheads="1"/>
          </p:cNvSpPr>
          <p:nvPr/>
        </p:nvSpPr>
        <p:spPr bwMode="auto">
          <a:xfrm>
            <a:off x="3582018" y="4977033"/>
            <a:ext cx="9260165" cy="461665"/>
          </a:xfrm>
          <a:prstGeom prst="roundRect">
            <a:avLst>
              <a:gd name="adj" fmla="val 0"/>
            </a:avLst>
          </a:prstGeom>
          <a:noFill/>
          <a:ln w="57150" algn="ctr">
            <a:noFill/>
            <a:miter lim="800000"/>
            <a:headEnd/>
            <a:tailEnd/>
          </a:ln>
          <a:effectLst>
            <a:outerShdw blurRad="50800" dist="12700" dir="6600000" algn="ctr" rotWithShape="0">
              <a:sysClr val="windowText" lastClr="000000"/>
            </a:outerShdw>
          </a:effectLst>
        </p:spPr>
        <p:txBody>
          <a:bodyPr wrap="square">
            <a:spAutoFit/>
          </a:bodyPr>
          <a:lstStyle/>
          <a:p>
            <a:pPr defTabSz="685800"/>
            <a:r>
              <a:rPr lang="es-ES" sz="2400" b="1" dirty="0">
                <a:solidFill>
                  <a:prstClr val="black"/>
                </a:solidFill>
                <a:latin typeface="Arial" panose="020B0604020202020204" pitchFamily="34" charset="0"/>
                <a:cs typeface="Arial" panose="020B0604020202020204" pitchFamily="34" charset="0"/>
              </a:rPr>
              <a:t>CONCLUSIONES Y RECOMENDACIONES</a:t>
            </a:r>
            <a:endParaRPr lang="es-E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5846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1ACAD8B-BF19-4459-9985-EB9B35B9CD63}"/>
              </a:ext>
            </a:extLst>
          </p:cNvPr>
          <p:cNvPicPr/>
          <p:nvPr/>
        </p:nvPicPr>
        <p:blipFill>
          <a:blip r:embed="rId2"/>
          <a:stretch>
            <a:fillRect/>
          </a:stretch>
        </p:blipFill>
        <p:spPr>
          <a:xfrm>
            <a:off x="3758473" y="187180"/>
            <a:ext cx="4094922" cy="935184"/>
          </a:xfrm>
          <a:prstGeom prst="rect">
            <a:avLst/>
          </a:prstGeom>
        </p:spPr>
      </p:pic>
      <p:sp>
        <p:nvSpPr>
          <p:cNvPr id="5" name="Rectángulo 4">
            <a:extLst>
              <a:ext uri="{FF2B5EF4-FFF2-40B4-BE49-F238E27FC236}">
                <a16:creationId xmlns:a16="http://schemas.microsoft.com/office/drawing/2014/main" id="{8695B077-0C9E-4EF2-93B6-35050E1215B8}"/>
              </a:ext>
            </a:extLst>
          </p:cNvPr>
          <p:cNvSpPr/>
          <p:nvPr/>
        </p:nvSpPr>
        <p:spPr>
          <a:xfrm>
            <a:off x="415636" y="1122364"/>
            <a:ext cx="11443855" cy="110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3B268C67-5636-470A-82EE-43239F822541}"/>
              </a:ext>
            </a:extLst>
          </p:cNvPr>
          <p:cNvSpPr/>
          <p:nvPr/>
        </p:nvSpPr>
        <p:spPr>
          <a:xfrm>
            <a:off x="415636" y="1233056"/>
            <a:ext cx="11443855" cy="11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Rectángulo 1">
            <a:extLst>
              <a:ext uri="{FF2B5EF4-FFF2-40B4-BE49-F238E27FC236}">
                <a16:creationId xmlns:a16="http://schemas.microsoft.com/office/drawing/2014/main" id="{4C4C0850-C5FD-497C-9C54-A7B03A179446}"/>
              </a:ext>
            </a:extLst>
          </p:cNvPr>
          <p:cNvSpPr/>
          <p:nvPr/>
        </p:nvSpPr>
        <p:spPr>
          <a:xfrm>
            <a:off x="221673" y="2057548"/>
            <a:ext cx="11526982" cy="4116768"/>
          </a:xfrm>
          <a:prstGeom prst="rect">
            <a:avLst/>
          </a:prstGeom>
        </p:spPr>
        <p:txBody>
          <a:bodyPr wrap="square">
            <a:spAutoFit/>
          </a:bodyPr>
          <a:lstStyle/>
          <a:p>
            <a:pPr marL="342900" lvl="0" indent="-342900" algn="just">
              <a:lnSpc>
                <a:spcPct val="150000"/>
              </a:lnSpc>
              <a:spcAft>
                <a:spcPts val="0"/>
              </a:spcAft>
              <a:buFont typeface="Arial" panose="020B0604020202020204" pitchFamily="34" charset="0"/>
              <a:buChar char="•"/>
            </a:pPr>
            <a:r>
              <a:rPr lang="es-EC" sz="1600" dirty="0">
                <a:ea typeface="Calibri" panose="020F0502020204030204" pitchFamily="34" charset="0"/>
              </a:rPr>
              <a:t>La falta de recursos económicos asignados a Fuerzas Armadas durante las últimas décadas, ha dado como resultado el deterioro en la infraestructura y el equipamiento de comunicaciones y sistemas de información, situándose en un estado crítico con un nivel de operabilidad del 21,26%, por lo que es necesario buscar alternativas que permitan mantener las comunicaciones en apoyo a las operaciones militares.</a:t>
            </a:r>
            <a:endParaRPr lang="es-EC" sz="1600" dirty="0">
              <a:ea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es-EC" sz="1600" dirty="0">
                <a:ea typeface="Calibri" panose="020F0502020204030204" pitchFamily="34" charset="0"/>
              </a:rPr>
              <a:t>La tecnología en los sistemas de comunicaciones, evoluciona de manera exponencial, lo que produce que sea casi imposible renovar los sistemas de manera frecuente, por tanto, las Fuerzas Armadas no tienen la capacidad de estar al par de la tecnología en sistemas de información.</a:t>
            </a:r>
            <a:endParaRPr lang="es-EC" sz="1600" dirty="0">
              <a:ea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es-EC" sz="1600" dirty="0">
                <a:solidFill>
                  <a:srgbClr val="000000"/>
                </a:solidFill>
                <a:ea typeface="Calibri" panose="020F0502020204030204" pitchFamily="34" charset="0"/>
              </a:rPr>
              <a:t>Las operaciones militares pueden ser clasificadas en dos aspectos, para una guerra convencional o guerra de guerrillas en las cuales se necesita contar con sistemas de comunicaciones de gran desempeño (encriptación, seguridad, resistencia contra agua, contra vibraciones, etc.) y operaciones de seguridad interna en las cuales se requiere coordinar acciones con otras entidades del Estado, por tanto, no se necesita contar con sistemas de gran desempeño.</a:t>
            </a:r>
            <a:endParaRPr lang="es-EC" sz="1600" dirty="0">
              <a:ea typeface="Times New Roman" panose="02020603050405020304" pitchFamily="18" charset="0"/>
            </a:endParaRPr>
          </a:p>
        </p:txBody>
      </p:sp>
      <p:sp>
        <p:nvSpPr>
          <p:cNvPr id="10" name="Rectángulo 9">
            <a:extLst>
              <a:ext uri="{FF2B5EF4-FFF2-40B4-BE49-F238E27FC236}">
                <a16:creationId xmlns:a16="http://schemas.microsoft.com/office/drawing/2014/main" id="{38391D7D-3CA5-4698-A7D5-11E0F89421FC}"/>
              </a:ext>
            </a:extLst>
          </p:cNvPr>
          <p:cNvSpPr/>
          <p:nvPr/>
        </p:nvSpPr>
        <p:spPr>
          <a:xfrm>
            <a:off x="4822411" y="1365451"/>
            <a:ext cx="2044149" cy="369332"/>
          </a:xfrm>
          <a:prstGeom prst="rect">
            <a:avLst/>
          </a:prstGeom>
        </p:spPr>
        <p:txBody>
          <a:bodyPr wrap="none">
            <a:spAutoFit/>
          </a:bodyPr>
          <a:lstStyle/>
          <a:p>
            <a:r>
              <a:rPr lang="es-ES" b="1" i="1" dirty="0">
                <a:solidFill>
                  <a:srgbClr val="000000"/>
                </a:solidFill>
                <a:latin typeface="Arial" panose="020B0604020202020204" pitchFamily="34" charset="0"/>
              </a:rPr>
              <a:t>CONCLUSIONES</a:t>
            </a:r>
            <a:endParaRPr lang="es-EC" b="1" i="1" dirty="0">
              <a:solidFill>
                <a:srgbClr val="000000"/>
              </a:solidFill>
              <a:latin typeface="Arial" panose="020B0604020202020204" pitchFamily="34" charset="0"/>
            </a:endParaRPr>
          </a:p>
        </p:txBody>
      </p:sp>
    </p:spTree>
    <p:extLst>
      <p:ext uri="{BB962C8B-B14F-4D97-AF65-F5344CB8AC3E}">
        <p14:creationId xmlns:p14="http://schemas.microsoft.com/office/powerpoint/2010/main" val="385292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1ACAD8B-BF19-4459-9985-EB9B35B9CD63}"/>
              </a:ext>
            </a:extLst>
          </p:cNvPr>
          <p:cNvPicPr/>
          <p:nvPr/>
        </p:nvPicPr>
        <p:blipFill>
          <a:blip r:embed="rId2"/>
          <a:stretch>
            <a:fillRect/>
          </a:stretch>
        </p:blipFill>
        <p:spPr>
          <a:xfrm>
            <a:off x="3758473" y="187180"/>
            <a:ext cx="4094922" cy="935184"/>
          </a:xfrm>
          <a:prstGeom prst="rect">
            <a:avLst/>
          </a:prstGeom>
        </p:spPr>
      </p:pic>
      <p:sp>
        <p:nvSpPr>
          <p:cNvPr id="5" name="Rectángulo 4">
            <a:extLst>
              <a:ext uri="{FF2B5EF4-FFF2-40B4-BE49-F238E27FC236}">
                <a16:creationId xmlns:a16="http://schemas.microsoft.com/office/drawing/2014/main" id="{8695B077-0C9E-4EF2-93B6-35050E1215B8}"/>
              </a:ext>
            </a:extLst>
          </p:cNvPr>
          <p:cNvSpPr/>
          <p:nvPr/>
        </p:nvSpPr>
        <p:spPr>
          <a:xfrm>
            <a:off x="415636" y="1122364"/>
            <a:ext cx="11443855" cy="110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3B268C67-5636-470A-82EE-43239F822541}"/>
              </a:ext>
            </a:extLst>
          </p:cNvPr>
          <p:cNvSpPr/>
          <p:nvPr/>
        </p:nvSpPr>
        <p:spPr>
          <a:xfrm>
            <a:off x="415636" y="1233056"/>
            <a:ext cx="11443855" cy="11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Rectángulo 1">
            <a:extLst>
              <a:ext uri="{FF2B5EF4-FFF2-40B4-BE49-F238E27FC236}">
                <a16:creationId xmlns:a16="http://schemas.microsoft.com/office/drawing/2014/main" id="{4C4C0850-C5FD-497C-9C54-A7B03A179446}"/>
              </a:ext>
            </a:extLst>
          </p:cNvPr>
          <p:cNvSpPr/>
          <p:nvPr/>
        </p:nvSpPr>
        <p:spPr>
          <a:xfrm>
            <a:off x="221673" y="2057548"/>
            <a:ext cx="11526982" cy="411676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s-EC" sz="1600" dirty="0"/>
              <a:t>Las instituciones públicas y privadas como son CNT, PETROMAZONAS, OTECEL, TELEFÓNICA,, entre otras, disponen de infraestructura de comunicaciones con una cobertura a nivel nacional (90% de cobertura a nivel nacional), con sistemas de telefonía convencional, Red Troncalizada, sistemas V/U/HF, telefonía celular, fibra óptica, sistemas satelitales, los mismos que pueden ser utilizados en operaciones de seguridad interna.</a:t>
            </a:r>
          </a:p>
          <a:p>
            <a:pPr marL="342900" indent="-342900" algn="just">
              <a:lnSpc>
                <a:spcPct val="150000"/>
              </a:lnSpc>
              <a:buFont typeface="Arial" panose="020B0604020202020204" pitchFamily="34" charset="0"/>
              <a:buChar char="•"/>
            </a:pPr>
            <a:r>
              <a:rPr lang="es-EC" sz="1600" dirty="0"/>
              <a:t>Los sistemas de las entidades públicas y privadas no cuentan con sistemas de seguridad, lo cual puede afectar a la seguridad de las operaciones, siendo necesario desarrollar procesos, procedimientos y, de ser el caso, desarrollar aplicaciones que, una vez implantadas, puedan brindar seguridad al personal que utiliza estos sistemas (Fuerza Pública y otras entidades).</a:t>
            </a:r>
          </a:p>
          <a:p>
            <a:pPr marL="342900" indent="-342900" algn="just">
              <a:lnSpc>
                <a:spcPct val="150000"/>
              </a:lnSpc>
              <a:buFont typeface="Arial" panose="020B0604020202020204" pitchFamily="34" charset="0"/>
              <a:buChar char="•"/>
            </a:pPr>
            <a:r>
              <a:rPr lang="es-EC" sz="1600" dirty="0"/>
              <a:t>Es importante mencionar que, en forma permanente, las Fuerzas Armadas utilizan las redes de datos para gestionar la data de los sistemas de información tanto administrativos como operativos, siendo importante considerar la velocidad transmisión que se requiere, velocidad que puede ser aprovechada con la fibra óptica de la CNT, sin embargo se deben tomar en cuenta los sistemas de seguridad perimetral (UTM, Antivirus, </a:t>
            </a:r>
            <a:r>
              <a:rPr lang="es-EC" sz="1600" dirty="0" err="1"/>
              <a:t>etc</a:t>
            </a:r>
            <a:r>
              <a:rPr lang="es-EC" sz="1600" dirty="0"/>
              <a:t>).</a:t>
            </a:r>
          </a:p>
        </p:txBody>
      </p:sp>
      <p:sp>
        <p:nvSpPr>
          <p:cNvPr id="7" name="Rectángulo 6">
            <a:extLst>
              <a:ext uri="{FF2B5EF4-FFF2-40B4-BE49-F238E27FC236}">
                <a16:creationId xmlns:a16="http://schemas.microsoft.com/office/drawing/2014/main" id="{28FC7D53-679E-4C98-9D12-BD53D70B71C1}"/>
              </a:ext>
            </a:extLst>
          </p:cNvPr>
          <p:cNvSpPr/>
          <p:nvPr/>
        </p:nvSpPr>
        <p:spPr>
          <a:xfrm>
            <a:off x="4822411" y="1365451"/>
            <a:ext cx="2044149" cy="369332"/>
          </a:xfrm>
          <a:prstGeom prst="rect">
            <a:avLst/>
          </a:prstGeom>
        </p:spPr>
        <p:txBody>
          <a:bodyPr wrap="none">
            <a:spAutoFit/>
          </a:bodyPr>
          <a:lstStyle/>
          <a:p>
            <a:r>
              <a:rPr lang="es-ES" b="1" i="1" dirty="0">
                <a:solidFill>
                  <a:srgbClr val="000000"/>
                </a:solidFill>
                <a:latin typeface="Arial" panose="020B0604020202020204" pitchFamily="34" charset="0"/>
              </a:rPr>
              <a:t>CONCLUSIONES</a:t>
            </a:r>
            <a:endParaRPr lang="es-EC" b="1" i="1" dirty="0">
              <a:solidFill>
                <a:srgbClr val="000000"/>
              </a:solidFill>
              <a:latin typeface="Arial" panose="020B0604020202020204" pitchFamily="34" charset="0"/>
            </a:endParaRPr>
          </a:p>
        </p:txBody>
      </p:sp>
    </p:spTree>
    <p:extLst>
      <p:ext uri="{BB962C8B-B14F-4D97-AF65-F5344CB8AC3E}">
        <p14:creationId xmlns:p14="http://schemas.microsoft.com/office/powerpoint/2010/main" val="3578434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1ACAD8B-BF19-4459-9985-EB9B35B9CD63}"/>
              </a:ext>
            </a:extLst>
          </p:cNvPr>
          <p:cNvPicPr/>
          <p:nvPr/>
        </p:nvPicPr>
        <p:blipFill>
          <a:blip r:embed="rId2"/>
          <a:stretch>
            <a:fillRect/>
          </a:stretch>
        </p:blipFill>
        <p:spPr>
          <a:xfrm>
            <a:off x="3758473" y="187180"/>
            <a:ext cx="4094922" cy="935184"/>
          </a:xfrm>
          <a:prstGeom prst="rect">
            <a:avLst/>
          </a:prstGeom>
        </p:spPr>
      </p:pic>
      <p:sp>
        <p:nvSpPr>
          <p:cNvPr id="5" name="Rectángulo 4">
            <a:extLst>
              <a:ext uri="{FF2B5EF4-FFF2-40B4-BE49-F238E27FC236}">
                <a16:creationId xmlns:a16="http://schemas.microsoft.com/office/drawing/2014/main" id="{8695B077-0C9E-4EF2-93B6-35050E1215B8}"/>
              </a:ext>
            </a:extLst>
          </p:cNvPr>
          <p:cNvSpPr/>
          <p:nvPr/>
        </p:nvSpPr>
        <p:spPr>
          <a:xfrm>
            <a:off x="415636" y="1122364"/>
            <a:ext cx="11443855" cy="110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3B268C67-5636-470A-82EE-43239F822541}"/>
              </a:ext>
            </a:extLst>
          </p:cNvPr>
          <p:cNvSpPr/>
          <p:nvPr/>
        </p:nvSpPr>
        <p:spPr>
          <a:xfrm>
            <a:off x="415636" y="1233056"/>
            <a:ext cx="11443855" cy="11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Rectángulo 2">
            <a:extLst>
              <a:ext uri="{FF2B5EF4-FFF2-40B4-BE49-F238E27FC236}">
                <a16:creationId xmlns:a16="http://schemas.microsoft.com/office/drawing/2014/main" id="{C724329F-C298-452F-BFB2-9F5F6C550CEC}"/>
              </a:ext>
            </a:extLst>
          </p:cNvPr>
          <p:cNvSpPr/>
          <p:nvPr/>
        </p:nvSpPr>
        <p:spPr>
          <a:xfrm>
            <a:off x="374073" y="2625585"/>
            <a:ext cx="11443854" cy="3378104"/>
          </a:xfrm>
          <a:prstGeom prst="rect">
            <a:avLst/>
          </a:prstGeom>
        </p:spPr>
        <p:txBody>
          <a:bodyPr wrap="square">
            <a:spAutoFit/>
          </a:bodyPr>
          <a:lstStyle/>
          <a:p>
            <a:pPr marL="342900" lvl="0" indent="-342900" algn="just">
              <a:lnSpc>
                <a:spcPct val="150000"/>
              </a:lnSpc>
              <a:spcAft>
                <a:spcPts val="0"/>
              </a:spcAft>
              <a:buFont typeface="Arial" panose="020B0604020202020204" pitchFamily="34" charset="0"/>
              <a:buChar char="•"/>
            </a:pPr>
            <a:r>
              <a:rPr lang="es-EC" sz="1600" dirty="0">
                <a:ea typeface="Calibri" panose="020F0502020204030204" pitchFamily="34" charset="0"/>
              </a:rPr>
              <a:t>Dar continuidad a este tema con proyectos de investigación y desarrollo de tecnología para incrementar la seguridad de las comunicaciones e informática de la infraestructura de instituciones públicas y privadas, que permita su empleo cumpliendo con los requerimientos que exigen las operaciones militares. </a:t>
            </a:r>
            <a:endParaRPr lang="es-EC" sz="1600" dirty="0">
              <a:ea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es-EC" sz="1600" dirty="0">
                <a:ea typeface="Calibri" panose="020F0502020204030204" pitchFamily="34" charset="0"/>
              </a:rPr>
              <a:t>Desarrollar procesos y procedimientos de empleo de la infraestructura de comunicaciones e informática disponible en las instituciones públicas y privadas, de tal manera que se facilite su explotación en todos los niveles de planificación y empleo en apoyo a las operaciones militares.</a:t>
            </a:r>
            <a:endParaRPr lang="es-EC" sz="1600" dirty="0">
              <a:ea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es-EC" sz="1600" dirty="0">
                <a:ea typeface="Calibri" panose="020F0502020204030204" pitchFamily="34" charset="0"/>
              </a:rPr>
              <a:t>Se debe considerar la posibilidad de que la infraestructura de comunicaciones disponible de las instituciones públicas y privadas, pueda ser empleada en el apoyo a las operaciones militares, coordinando la asignación de tonos, grupos de conversación y redes exclusivos,  que puedan ser utilizados de manera independiente por las FF.AA para el apoyo a los organismos del estado. </a:t>
            </a:r>
            <a:endParaRPr lang="es-EC" sz="1600" dirty="0">
              <a:ea typeface="Times New Roman" panose="02020603050405020304" pitchFamily="18" charset="0"/>
            </a:endParaRPr>
          </a:p>
        </p:txBody>
      </p:sp>
      <p:sp>
        <p:nvSpPr>
          <p:cNvPr id="12" name="Rectángulo 11">
            <a:extLst>
              <a:ext uri="{FF2B5EF4-FFF2-40B4-BE49-F238E27FC236}">
                <a16:creationId xmlns:a16="http://schemas.microsoft.com/office/drawing/2014/main" id="{1A8BB1A4-5E1E-47FA-A582-20817B337EBC}"/>
              </a:ext>
            </a:extLst>
          </p:cNvPr>
          <p:cNvSpPr/>
          <p:nvPr/>
        </p:nvSpPr>
        <p:spPr>
          <a:xfrm>
            <a:off x="4822411" y="1365451"/>
            <a:ext cx="2582758" cy="369332"/>
          </a:xfrm>
          <a:prstGeom prst="rect">
            <a:avLst/>
          </a:prstGeom>
        </p:spPr>
        <p:txBody>
          <a:bodyPr wrap="none">
            <a:spAutoFit/>
          </a:bodyPr>
          <a:lstStyle/>
          <a:p>
            <a:r>
              <a:rPr lang="es-ES" b="1" i="1" dirty="0">
                <a:solidFill>
                  <a:srgbClr val="000000"/>
                </a:solidFill>
                <a:latin typeface="Arial" panose="020B0604020202020204" pitchFamily="34" charset="0"/>
              </a:rPr>
              <a:t>RECOMENDACIONES</a:t>
            </a:r>
            <a:endParaRPr lang="es-EC" b="1" i="1" dirty="0">
              <a:solidFill>
                <a:srgbClr val="000000"/>
              </a:solidFill>
              <a:latin typeface="Arial" panose="020B0604020202020204" pitchFamily="34" charset="0"/>
            </a:endParaRPr>
          </a:p>
        </p:txBody>
      </p:sp>
    </p:spTree>
    <p:extLst>
      <p:ext uri="{BB962C8B-B14F-4D97-AF65-F5344CB8AC3E}">
        <p14:creationId xmlns:p14="http://schemas.microsoft.com/office/powerpoint/2010/main" val="2428690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1ACAD8B-BF19-4459-9985-EB9B35B9CD63}"/>
              </a:ext>
            </a:extLst>
          </p:cNvPr>
          <p:cNvPicPr/>
          <p:nvPr/>
        </p:nvPicPr>
        <p:blipFill>
          <a:blip r:embed="rId2"/>
          <a:stretch>
            <a:fillRect/>
          </a:stretch>
        </p:blipFill>
        <p:spPr>
          <a:xfrm>
            <a:off x="3775665" y="187179"/>
            <a:ext cx="4094922" cy="935184"/>
          </a:xfrm>
          <a:prstGeom prst="rect">
            <a:avLst/>
          </a:prstGeom>
        </p:spPr>
      </p:pic>
      <p:sp>
        <p:nvSpPr>
          <p:cNvPr id="5" name="Rectángulo 4">
            <a:extLst>
              <a:ext uri="{FF2B5EF4-FFF2-40B4-BE49-F238E27FC236}">
                <a16:creationId xmlns:a16="http://schemas.microsoft.com/office/drawing/2014/main" id="{8695B077-0C9E-4EF2-93B6-35050E1215B8}"/>
              </a:ext>
            </a:extLst>
          </p:cNvPr>
          <p:cNvSpPr/>
          <p:nvPr/>
        </p:nvSpPr>
        <p:spPr>
          <a:xfrm>
            <a:off x="415636" y="1122364"/>
            <a:ext cx="11443855" cy="110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3B268C67-5636-470A-82EE-43239F822541}"/>
              </a:ext>
            </a:extLst>
          </p:cNvPr>
          <p:cNvSpPr/>
          <p:nvPr/>
        </p:nvSpPr>
        <p:spPr>
          <a:xfrm>
            <a:off x="415636" y="1233056"/>
            <a:ext cx="11443855" cy="11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AutoShape 7">
            <a:extLst>
              <a:ext uri="{FF2B5EF4-FFF2-40B4-BE49-F238E27FC236}">
                <a16:creationId xmlns:a16="http://schemas.microsoft.com/office/drawing/2014/main" id="{942E63B6-52C7-4781-AC45-DCBAF58269E0}"/>
              </a:ext>
            </a:extLst>
          </p:cNvPr>
          <p:cNvSpPr>
            <a:spLocks noChangeArrowheads="1"/>
          </p:cNvSpPr>
          <p:nvPr/>
        </p:nvSpPr>
        <p:spPr bwMode="auto">
          <a:xfrm>
            <a:off x="2385592" y="2836935"/>
            <a:ext cx="7420816" cy="1631216"/>
          </a:xfrm>
          <a:prstGeom prst="roundRect">
            <a:avLst>
              <a:gd name="adj" fmla="val 0"/>
            </a:avLst>
          </a:prstGeom>
          <a:noFill/>
          <a:ln w="57150" algn="ctr">
            <a:noFill/>
            <a:miter lim="800000"/>
            <a:headEnd/>
            <a:tailEnd/>
          </a:ln>
          <a:effectLst>
            <a:outerShdw blurRad="50800" dist="12700" dir="6600000" algn="ctr" rotWithShape="0">
              <a:sysClr val="windowText" lastClr="000000"/>
            </a:outerShdw>
          </a:effectLst>
        </p:spPr>
        <p:txBody>
          <a:bodyPr wrap="square">
            <a:spAutoFit/>
          </a:bodyPr>
          <a:lstStyle/>
          <a:p>
            <a:pPr algn="ctr" defTabSz="685800"/>
            <a:r>
              <a:rPr lang="es-ES" sz="5000" b="1" dirty="0">
                <a:solidFill>
                  <a:prstClr val="black"/>
                </a:solidFill>
                <a:latin typeface="Arial" panose="020B0604020202020204" pitchFamily="34" charset="0"/>
                <a:cs typeface="Arial" panose="020B0604020202020204" pitchFamily="34" charset="0"/>
              </a:rPr>
              <a:t>PROBLEMA Y MARCO TEÓRICO</a:t>
            </a:r>
            <a:endParaRPr lang="es-ES" sz="5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6636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ipse 6">
            <a:extLst>
              <a:ext uri="{FF2B5EF4-FFF2-40B4-BE49-F238E27FC236}">
                <a16:creationId xmlns:a16="http://schemas.microsoft.com/office/drawing/2014/main" id="{C1916B8F-EBBF-47A1-A874-A2AC79F39060}"/>
              </a:ext>
            </a:extLst>
          </p:cNvPr>
          <p:cNvSpPr/>
          <p:nvPr/>
        </p:nvSpPr>
        <p:spPr>
          <a:xfrm>
            <a:off x="937490" y="2366121"/>
            <a:ext cx="4791087" cy="1417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4" name="Imagen 3">
            <a:extLst>
              <a:ext uri="{FF2B5EF4-FFF2-40B4-BE49-F238E27FC236}">
                <a16:creationId xmlns:a16="http://schemas.microsoft.com/office/drawing/2014/main" id="{01ACAD8B-BF19-4459-9985-EB9B35B9CD63}"/>
              </a:ext>
            </a:extLst>
          </p:cNvPr>
          <p:cNvPicPr/>
          <p:nvPr/>
        </p:nvPicPr>
        <p:blipFill>
          <a:blip r:embed="rId2"/>
          <a:stretch>
            <a:fillRect/>
          </a:stretch>
        </p:blipFill>
        <p:spPr>
          <a:xfrm>
            <a:off x="3758473" y="187180"/>
            <a:ext cx="4094922" cy="935184"/>
          </a:xfrm>
          <a:prstGeom prst="rect">
            <a:avLst/>
          </a:prstGeom>
        </p:spPr>
      </p:pic>
      <p:sp>
        <p:nvSpPr>
          <p:cNvPr id="5" name="Rectángulo 4">
            <a:extLst>
              <a:ext uri="{FF2B5EF4-FFF2-40B4-BE49-F238E27FC236}">
                <a16:creationId xmlns:a16="http://schemas.microsoft.com/office/drawing/2014/main" id="{8695B077-0C9E-4EF2-93B6-35050E1215B8}"/>
              </a:ext>
            </a:extLst>
          </p:cNvPr>
          <p:cNvSpPr/>
          <p:nvPr/>
        </p:nvSpPr>
        <p:spPr>
          <a:xfrm>
            <a:off x="415636" y="1122364"/>
            <a:ext cx="11443855" cy="110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3B268C67-5636-470A-82EE-43239F822541}"/>
              </a:ext>
            </a:extLst>
          </p:cNvPr>
          <p:cNvSpPr/>
          <p:nvPr/>
        </p:nvSpPr>
        <p:spPr>
          <a:xfrm>
            <a:off x="415636" y="1233056"/>
            <a:ext cx="11443855" cy="11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Rectángulo 1">
            <a:extLst>
              <a:ext uri="{FF2B5EF4-FFF2-40B4-BE49-F238E27FC236}">
                <a16:creationId xmlns:a16="http://schemas.microsoft.com/office/drawing/2014/main" id="{207F91B0-1BD0-4BE8-8D36-820801432FD2}"/>
              </a:ext>
            </a:extLst>
          </p:cNvPr>
          <p:cNvSpPr/>
          <p:nvPr/>
        </p:nvSpPr>
        <p:spPr>
          <a:xfrm>
            <a:off x="342338" y="2459173"/>
            <a:ext cx="4653149" cy="1077218"/>
          </a:xfrm>
          <a:prstGeom prst="rect">
            <a:avLst/>
          </a:prstGeom>
        </p:spPr>
        <p:txBody>
          <a:bodyPr wrap="square">
            <a:spAutoFit/>
          </a:bodyPr>
          <a:lstStyle/>
          <a:p>
            <a:pPr lvl="3" indent="1588" algn="ctr">
              <a:spcAft>
                <a:spcPts val="0"/>
              </a:spcAft>
            </a:pPr>
            <a:r>
              <a:rPr lang="es-EC" sz="1600" dirty="0">
                <a:latin typeface="Times New Roman" panose="02020603050405020304" pitchFamily="18" charset="0"/>
                <a:cs typeface="Times New Roman" panose="02020603050405020304" pitchFamily="18" charset="0"/>
              </a:rPr>
              <a:t>Falta de mantenimiento</a:t>
            </a:r>
          </a:p>
          <a:p>
            <a:pPr lvl="3" indent="1588" algn="ctr">
              <a:spcAft>
                <a:spcPts val="0"/>
              </a:spcAft>
            </a:pPr>
            <a:r>
              <a:rPr lang="es-EC" sz="1600" dirty="0">
                <a:latin typeface="Times New Roman" panose="02020603050405020304" pitchFamily="18" charset="0"/>
                <a:cs typeface="Times New Roman" panose="02020603050405020304" pitchFamily="18" charset="0"/>
              </a:rPr>
              <a:t>Obsolescencia del material y equipo</a:t>
            </a:r>
          </a:p>
          <a:p>
            <a:pPr lvl="3" indent="1588" algn="ctr">
              <a:spcAft>
                <a:spcPts val="0"/>
              </a:spcAft>
            </a:pPr>
            <a:r>
              <a:rPr lang="es-EC" sz="1600" dirty="0">
                <a:latin typeface="Times New Roman" panose="02020603050405020304" pitchFamily="18" charset="0"/>
                <a:cs typeface="Times New Roman" panose="02020603050405020304" pitchFamily="18" charset="0"/>
              </a:rPr>
              <a:t>Falta de presupuesto asignado</a:t>
            </a:r>
          </a:p>
          <a:p>
            <a:pPr lvl="3" indent="1588" algn="ctr">
              <a:spcAft>
                <a:spcPts val="0"/>
              </a:spcAft>
            </a:pPr>
            <a:r>
              <a:rPr lang="es-EC" sz="1600" dirty="0">
                <a:latin typeface="Times New Roman" panose="02020603050405020304" pitchFamily="18" charset="0"/>
                <a:cs typeface="Times New Roman" panose="02020603050405020304" pitchFamily="18" charset="0"/>
              </a:rPr>
              <a:t>El avance abrumador de la tecnología </a:t>
            </a:r>
          </a:p>
        </p:txBody>
      </p:sp>
      <p:sp>
        <p:nvSpPr>
          <p:cNvPr id="3" name="Rectángulo 2">
            <a:extLst>
              <a:ext uri="{FF2B5EF4-FFF2-40B4-BE49-F238E27FC236}">
                <a16:creationId xmlns:a16="http://schemas.microsoft.com/office/drawing/2014/main" id="{1EF2AEA1-252C-4076-984B-4971A1FB9C95}"/>
              </a:ext>
            </a:extLst>
          </p:cNvPr>
          <p:cNvSpPr/>
          <p:nvPr/>
        </p:nvSpPr>
        <p:spPr>
          <a:xfrm>
            <a:off x="880090" y="1938772"/>
            <a:ext cx="4948855" cy="369332"/>
          </a:xfrm>
          <a:prstGeom prst="rect">
            <a:avLst/>
          </a:prstGeom>
        </p:spPr>
        <p:txBody>
          <a:bodyPr wrap="none">
            <a:spAutoFit/>
          </a:bodyPr>
          <a:lstStyle/>
          <a:p>
            <a:r>
              <a:rPr lang="es-EC" dirty="0">
                <a:solidFill>
                  <a:srgbClr val="000000"/>
                </a:solidFill>
                <a:latin typeface="Times New Roman" panose="02020603050405020304" pitchFamily="18" charset="0"/>
                <a:ea typeface="Calibri" panose="020F0502020204030204" pitchFamily="34" charset="0"/>
              </a:rPr>
              <a:t>INFRAESTRUCTURA DE COMUNICACIONES </a:t>
            </a:r>
            <a:endParaRPr lang="es-EC" dirty="0"/>
          </a:p>
        </p:txBody>
      </p:sp>
      <p:sp>
        <p:nvSpPr>
          <p:cNvPr id="9" name="Elipse 8">
            <a:extLst>
              <a:ext uri="{FF2B5EF4-FFF2-40B4-BE49-F238E27FC236}">
                <a16:creationId xmlns:a16="http://schemas.microsoft.com/office/drawing/2014/main" id="{FD9B7A09-9117-4666-B593-92F77643C458}"/>
              </a:ext>
            </a:extLst>
          </p:cNvPr>
          <p:cNvSpPr/>
          <p:nvPr/>
        </p:nvSpPr>
        <p:spPr>
          <a:xfrm>
            <a:off x="6096000" y="4538749"/>
            <a:ext cx="4757387" cy="161476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a:extLst>
              <a:ext uri="{FF2B5EF4-FFF2-40B4-BE49-F238E27FC236}">
                <a16:creationId xmlns:a16="http://schemas.microsoft.com/office/drawing/2014/main" id="{E7D258A2-A726-4167-A393-AF025912BBF7}"/>
              </a:ext>
            </a:extLst>
          </p:cNvPr>
          <p:cNvSpPr/>
          <p:nvPr/>
        </p:nvSpPr>
        <p:spPr>
          <a:xfrm>
            <a:off x="5294559" y="4684929"/>
            <a:ext cx="5167084" cy="1323439"/>
          </a:xfrm>
          <a:prstGeom prst="rect">
            <a:avLst/>
          </a:prstGeom>
        </p:spPr>
        <p:txBody>
          <a:bodyPr wrap="square">
            <a:spAutoFit/>
          </a:bodyPr>
          <a:lstStyle/>
          <a:p>
            <a:pPr lvl="3" algn="ctr"/>
            <a:r>
              <a:rPr lang="es-EC" sz="1600" dirty="0">
                <a:latin typeface="Times New Roman" panose="02020603050405020304" pitchFamily="18" charset="0"/>
                <a:cs typeface="Times New Roman" panose="02020603050405020304" pitchFamily="18" charset="0"/>
              </a:rPr>
              <a:t>Analizar los aspectos históricos.</a:t>
            </a:r>
          </a:p>
          <a:p>
            <a:pPr lvl="3" algn="ctr"/>
            <a:r>
              <a:rPr lang="es-EC" sz="1600" dirty="0">
                <a:latin typeface="Times New Roman" panose="02020603050405020304" pitchFamily="18" charset="0"/>
                <a:cs typeface="Times New Roman" panose="02020603050405020304" pitchFamily="18" charset="0"/>
              </a:rPr>
              <a:t>Conocer la capacidad y necesidades de comunicaciones e informática militares.</a:t>
            </a:r>
          </a:p>
          <a:p>
            <a:pPr lvl="3" algn="ctr"/>
            <a:r>
              <a:rPr lang="es-EC" sz="1600" dirty="0">
                <a:latin typeface="Times New Roman" panose="02020603050405020304" pitchFamily="18" charset="0"/>
                <a:cs typeface="Times New Roman" panose="02020603050405020304" pitchFamily="18" charset="0"/>
              </a:rPr>
              <a:t>Determinar los sistemas de comunicaciones civiles públicos y privados.</a:t>
            </a:r>
          </a:p>
        </p:txBody>
      </p:sp>
      <p:sp>
        <p:nvSpPr>
          <p:cNvPr id="12" name="Rectángulo 11">
            <a:extLst>
              <a:ext uri="{FF2B5EF4-FFF2-40B4-BE49-F238E27FC236}">
                <a16:creationId xmlns:a16="http://schemas.microsoft.com/office/drawing/2014/main" id="{871791FD-583A-45C2-BF9A-D8BFC9688316}"/>
              </a:ext>
            </a:extLst>
          </p:cNvPr>
          <p:cNvSpPr/>
          <p:nvPr/>
        </p:nvSpPr>
        <p:spPr>
          <a:xfrm>
            <a:off x="6373180" y="3947822"/>
            <a:ext cx="4893399" cy="584775"/>
          </a:xfrm>
          <a:prstGeom prst="rect">
            <a:avLst/>
          </a:prstGeom>
        </p:spPr>
        <p:txBody>
          <a:bodyPr wrap="square">
            <a:spAutoFit/>
          </a:bodyPr>
          <a:lstStyle/>
          <a:p>
            <a:pPr algn="ctr"/>
            <a:r>
              <a:rPr lang="es-EC" sz="1600" dirty="0">
                <a:solidFill>
                  <a:srgbClr val="000000"/>
                </a:solidFill>
                <a:latin typeface="Times New Roman" panose="02020603050405020304" pitchFamily="18" charset="0"/>
              </a:rPr>
              <a:t>EXPLOTAR LAS CAPACIDADES DE LA INFRAESTRUCTURA DE COMUNICACIONES </a:t>
            </a:r>
          </a:p>
        </p:txBody>
      </p:sp>
      <p:sp>
        <p:nvSpPr>
          <p:cNvPr id="19" name="Rectángulo 18">
            <a:extLst>
              <a:ext uri="{FF2B5EF4-FFF2-40B4-BE49-F238E27FC236}">
                <a16:creationId xmlns:a16="http://schemas.microsoft.com/office/drawing/2014/main" id="{EF3E7C74-9917-4249-B5A3-F3C173FF02DA}"/>
              </a:ext>
            </a:extLst>
          </p:cNvPr>
          <p:cNvSpPr/>
          <p:nvPr/>
        </p:nvSpPr>
        <p:spPr>
          <a:xfrm>
            <a:off x="342338" y="1349700"/>
            <a:ext cx="5288477" cy="589072"/>
          </a:xfrm>
          <a:prstGeom prst="rect">
            <a:avLst/>
          </a:prstGeom>
        </p:spPr>
        <p:txBody>
          <a:bodyPr wrap="square">
            <a:spAutoFit/>
          </a:bodyPr>
          <a:lstStyle/>
          <a:p>
            <a:pPr marL="87313" indent="33338" algn="ctr">
              <a:lnSpc>
                <a:spcPct val="150000"/>
              </a:lnSpc>
              <a:spcAft>
                <a:spcPts val="0"/>
              </a:spcAft>
            </a:pPr>
            <a:r>
              <a:rPr lang="es-EC" sz="2400" b="1" i="1" dirty="0">
                <a:solidFill>
                  <a:srgbClr val="000000"/>
                </a:solidFill>
                <a:ea typeface="Calibri" panose="020F0502020204030204" pitchFamily="34" charset="0"/>
              </a:rPr>
              <a:t>PROBLEMA</a:t>
            </a:r>
          </a:p>
        </p:txBody>
      </p:sp>
      <p:sp>
        <p:nvSpPr>
          <p:cNvPr id="20" name="Rectángulo 19">
            <a:extLst>
              <a:ext uri="{FF2B5EF4-FFF2-40B4-BE49-F238E27FC236}">
                <a16:creationId xmlns:a16="http://schemas.microsoft.com/office/drawing/2014/main" id="{DDB2120F-C71A-43C0-BC29-D7545564D97A}"/>
              </a:ext>
            </a:extLst>
          </p:cNvPr>
          <p:cNvSpPr/>
          <p:nvPr/>
        </p:nvSpPr>
        <p:spPr>
          <a:xfrm>
            <a:off x="5966033" y="3358750"/>
            <a:ext cx="5288477" cy="589072"/>
          </a:xfrm>
          <a:prstGeom prst="rect">
            <a:avLst/>
          </a:prstGeom>
        </p:spPr>
        <p:txBody>
          <a:bodyPr wrap="square">
            <a:spAutoFit/>
          </a:bodyPr>
          <a:lstStyle/>
          <a:p>
            <a:pPr marL="87313" indent="33338" algn="ctr">
              <a:lnSpc>
                <a:spcPct val="150000"/>
              </a:lnSpc>
              <a:spcAft>
                <a:spcPts val="0"/>
              </a:spcAft>
            </a:pPr>
            <a:r>
              <a:rPr lang="es-EC" sz="2400" b="1" i="1" dirty="0">
                <a:solidFill>
                  <a:srgbClr val="000000"/>
                </a:solidFill>
                <a:ea typeface="Calibri" panose="020F0502020204030204" pitchFamily="34" charset="0"/>
              </a:rPr>
              <a:t>OBJETIVOS</a:t>
            </a:r>
          </a:p>
        </p:txBody>
      </p:sp>
    </p:spTree>
    <p:extLst>
      <p:ext uri="{BB962C8B-B14F-4D97-AF65-F5344CB8AC3E}">
        <p14:creationId xmlns:p14="http://schemas.microsoft.com/office/powerpoint/2010/main" val="1093352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lipse 18">
            <a:extLst>
              <a:ext uri="{FF2B5EF4-FFF2-40B4-BE49-F238E27FC236}">
                <a16:creationId xmlns:a16="http://schemas.microsoft.com/office/drawing/2014/main" id="{170562F3-9D62-4DA5-83EE-7C4E1D532BEC}"/>
              </a:ext>
            </a:extLst>
          </p:cNvPr>
          <p:cNvSpPr/>
          <p:nvPr/>
        </p:nvSpPr>
        <p:spPr>
          <a:xfrm>
            <a:off x="850784" y="2886056"/>
            <a:ext cx="4791087" cy="1417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4" name="Imagen 3">
            <a:extLst>
              <a:ext uri="{FF2B5EF4-FFF2-40B4-BE49-F238E27FC236}">
                <a16:creationId xmlns:a16="http://schemas.microsoft.com/office/drawing/2014/main" id="{01ACAD8B-BF19-4459-9985-EB9B35B9CD63}"/>
              </a:ext>
            </a:extLst>
          </p:cNvPr>
          <p:cNvPicPr/>
          <p:nvPr/>
        </p:nvPicPr>
        <p:blipFill>
          <a:blip r:embed="rId2"/>
          <a:stretch>
            <a:fillRect/>
          </a:stretch>
        </p:blipFill>
        <p:spPr>
          <a:xfrm>
            <a:off x="3758473" y="187180"/>
            <a:ext cx="4094922" cy="935184"/>
          </a:xfrm>
          <a:prstGeom prst="rect">
            <a:avLst/>
          </a:prstGeom>
        </p:spPr>
      </p:pic>
      <p:sp>
        <p:nvSpPr>
          <p:cNvPr id="5" name="Rectángulo 4">
            <a:extLst>
              <a:ext uri="{FF2B5EF4-FFF2-40B4-BE49-F238E27FC236}">
                <a16:creationId xmlns:a16="http://schemas.microsoft.com/office/drawing/2014/main" id="{8695B077-0C9E-4EF2-93B6-35050E1215B8}"/>
              </a:ext>
            </a:extLst>
          </p:cNvPr>
          <p:cNvSpPr/>
          <p:nvPr/>
        </p:nvSpPr>
        <p:spPr>
          <a:xfrm>
            <a:off x="415636" y="1122364"/>
            <a:ext cx="11443855" cy="110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3B268C67-5636-470A-82EE-43239F822541}"/>
              </a:ext>
            </a:extLst>
          </p:cNvPr>
          <p:cNvSpPr/>
          <p:nvPr/>
        </p:nvSpPr>
        <p:spPr>
          <a:xfrm>
            <a:off x="415636" y="1233056"/>
            <a:ext cx="11443855" cy="11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a:extLst>
              <a:ext uri="{FF2B5EF4-FFF2-40B4-BE49-F238E27FC236}">
                <a16:creationId xmlns:a16="http://schemas.microsoft.com/office/drawing/2014/main" id="{66451269-1080-465D-896B-535D23950F2F}"/>
              </a:ext>
            </a:extLst>
          </p:cNvPr>
          <p:cNvSpPr/>
          <p:nvPr/>
        </p:nvSpPr>
        <p:spPr>
          <a:xfrm>
            <a:off x="5807721" y="4269754"/>
            <a:ext cx="5863088" cy="584775"/>
          </a:xfrm>
          <a:prstGeom prst="rect">
            <a:avLst/>
          </a:prstGeom>
        </p:spPr>
        <p:txBody>
          <a:bodyPr wrap="square">
            <a:spAutoFit/>
          </a:bodyPr>
          <a:lstStyle/>
          <a:p>
            <a:pPr algn="ctr"/>
            <a:r>
              <a:rPr lang="es-EC" sz="1600" dirty="0">
                <a:solidFill>
                  <a:srgbClr val="000000"/>
                </a:solidFill>
                <a:latin typeface="Times New Roman" panose="02020603050405020304" pitchFamily="18" charset="0"/>
              </a:rPr>
              <a:t>LA INFRAESTRUCTURA DE COMUNICACIONES E INFORMÁTICA DE INSTITUCIONES PÚBLICAS Y PRIVADAS</a:t>
            </a:r>
          </a:p>
        </p:txBody>
      </p:sp>
      <p:sp>
        <p:nvSpPr>
          <p:cNvPr id="17" name="Elipse 16">
            <a:extLst>
              <a:ext uri="{FF2B5EF4-FFF2-40B4-BE49-F238E27FC236}">
                <a16:creationId xmlns:a16="http://schemas.microsoft.com/office/drawing/2014/main" id="{C645E1BF-252B-445A-A0D6-755989A75E87}"/>
              </a:ext>
            </a:extLst>
          </p:cNvPr>
          <p:cNvSpPr/>
          <p:nvPr/>
        </p:nvSpPr>
        <p:spPr>
          <a:xfrm>
            <a:off x="6445665" y="4876860"/>
            <a:ext cx="4791087" cy="13800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8" name="Rectángulo 17">
            <a:extLst>
              <a:ext uri="{FF2B5EF4-FFF2-40B4-BE49-F238E27FC236}">
                <a16:creationId xmlns:a16="http://schemas.microsoft.com/office/drawing/2014/main" id="{7C9414C1-71C5-4645-8059-85DF44AF15A9}"/>
              </a:ext>
            </a:extLst>
          </p:cNvPr>
          <p:cNvSpPr/>
          <p:nvPr/>
        </p:nvSpPr>
        <p:spPr>
          <a:xfrm>
            <a:off x="6707609" y="5140926"/>
            <a:ext cx="4223657" cy="830997"/>
          </a:xfrm>
          <a:prstGeom prst="rect">
            <a:avLst/>
          </a:prstGeom>
        </p:spPr>
        <p:txBody>
          <a:bodyPr wrap="square">
            <a:spAutoFit/>
          </a:bodyPr>
          <a:lstStyle/>
          <a:p>
            <a:pPr marL="174625" lvl="3" indent="1588" algn="ctr">
              <a:spcAft>
                <a:spcPts val="0"/>
              </a:spcAft>
            </a:pPr>
            <a:r>
              <a:rPr lang="es-EC" sz="1600" dirty="0"/>
              <a:t>Puede ser utilizada en operaciones militares, en el ámbito interno y protección de la soberanía e integridad del país.</a:t>
            </a:r>
            <a:r>
              <a:rPr lang="es-EC" sz="1600" dirty="0">
                <a:latin typeface="Times New Roman" panose="02020603050405020304" pitchFamily="18" charset="0"/>
                <a:cs typeface="Times New Roman" panose="02020603050405020304" pitchFamily="18" charset="0"/>
              </a:rPr>
              <a:t> </a:t>
            </a:r>
          </a:p>
        </p:txBody>
      </p:sp>
      <p:sp>
        <p:nvSpPr>
          <p:cNvPr id="13" name="Rectangle 1">
            <a:extLst>
              <a:ext uri="{FF2B5EF4-FFF2-40B4-BE49-F238E27FC236}">
                <a16:creationId xmlns:a16="http://schemas.microsoft.com/office/drawing/2014/main" id="{CF2226B3-D9B4-4D17-8B52-B013C9DED473}"/>
              </a:ext>
            </a:extLst>
          </p:cNvPr>
          <p:cNvSpPr>
            <a:spLocks noChangeArrowheads="1"/>
          </p:cNvSpPr>
          <p:nvPr/>
        </p:nvSpPr>
        <p:spPr bwMode="auto">
          <a:xfrm>
            <a:off x="1512617" y="2991153"/>
            <a:ext cx="346742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 pos="5559425" algn="r"/>
              </a:tabLst>
              <a:defRPr>
                <a:solidFill>
                  <a:schemeClr val="tx1"/>
                </a:solidFill>
                <a:latin typeface="Arial" panose="020B0604020202020204" pitchFamily="34" charset="0"/>
              </a:defRPr>
            </a:lvl1pPr>
            <a:lvl2pPr eaLnBrk="0" fontAlgn="base" hangingPunct="0">
              <a:spcBef>
                <a:spcPct val="0"/>
              </a:spcBef>
              <a:spcAft>
                <a:spcPct val="0"/>
              </a:spcAft>
              <a:tabLst>
                <a:tab pos="630238" algn="l"/>
                <a:tab pos="5559425" algn="r"/>
              </a:tabLst>
              <a:defRPr>
                <a:solidFill>
                  <a:schemeClr val="tx1"/>
                </a:solidFill>
                <a:latin typeface="Arial" panose="020B0604020202020204" pitchFamily="34" charset="0"/>
              </a:defRPr>
            </a:lvl2pPr>
            <a:lvl3pPr eaLnBrk="0" fontAlgn="base" hangingPunct="0">
              <a:spcBef>
                <a:spcPct val="0"/>
              </a:spcBef>
              <a:spcAft>
                <a:spcPct val="0"/>
              </a:spcAft>
              <a:tabLst>
                <a:tab pos="630238" algn="l"/>
                <a:tab pos="5559425" algn="r"/>
              </a:tabLst>
              <a:defRPr>
                <a:solidFill>
                  <a:schemeClr val="tx1"/>
                </a:solidFill>
                <a:latin typeface="Arial" panose="020B0604020202020204" pitchFamily="34" charset="0"/>
              </a:defRPr>
            </a:lvl3pPr>
            <a:lvl4pPr eaLnBrk="0" fontAlgn="base" hangingPunct="0">
              <a:spcBef>
                <a:spcPct val="0"/>
              </a:spcBef>
              <a:spcAft>
                <a:spcPct val="0"/>
              </a:spcAft>
              <a:tabLst>
                <a:tab pos="630238" algn="l"/>
                <a:tab pos="5559425" algn="r"/>
              </a:tabLst>
              <a:defRPr>
                <a:solidFill>
                  <a:schemeClr val="tx1"/>
                </a:solidFill>
                <a:latin typeface="Arial" panose="020B0604020202020204" pitchFamily="34" charset="0"/>
              </a:defRPr>
            </a:lvl4pPr>
            <a:lvl5pPr eaLnBrk="0" fontAlgn="base" hangingPunct="0">
              <a:spcBef>
                <a:spcPct val="0"/>
              </a:spcBef>
              <a:spcAft>
                <a:spcPct val="0"/>
              </a:spcAft>
              <a:tabLst>
                <a:tab pos="630238" algn="l"/>
                <a:tab pos="5559425" algn="r"/>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 pos="5559425" algn="r"/>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 pos="5559425" algn="r"/>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 pos="5559425" algn="r"/>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 pos="5559425" algn="r"/>
              </a:tabLst>
              <a:defRPr>
                <a:solidFill>
                  <a:schemeClr val="tx1"/>
                </a:solidFill>
                <a:latin typeface="Arial" panose="020B0604020202020204" pitchFamily="34" charset="0"/>
              </a:defRPr>
            </a:lvl9pPr>
          </a:lstStyle>
          <a:p>
            <a:pPr marL="174625" marR="0" lvl="3" indent="1588" algn="ctr" eaLnBrk="1" fontAlgn="base" hangingPunct="1">
              <a:lnSpc>
                <a:spcPct val="100000"/>
              </a:lnSpc>
              <a:spcBef>
                <a:spcPct val="0"/>
              </a:spcBef>
              <a:spcAft>
                <a:spcPts val="0"/>
              </a:spcAft>
              <a:buClrTx/>
              <a:buSzTx/>
              <a:buFontTx/>
              <a:buNone/>
              <a:tabLst>
                <a:tab pos="630238" algn="l"/>
                <a:tab pos="5559425" algn="r"/>
              </a:tabLst>
            </a:pPr>
            <a:r>
              <a:rPr lang="es-ES" altLang="es-EC" sz="1600" dirty="0">
                <a:latin typeface="+mn-lt"/>
              </a:rPr>
              <a:t>Protección de fronteras</a:t>
            </a:r>
            <a:endParaRPr lang="es-EC" altLang="es-EC" sz="1600" dirty="0">
              <a:latin typeface="+mn-lt"/>
            </a:endParaRPr>
          </a:p>
          <a:p>
            <a:pPr marL="174625" marR="0" lvl="3" indent="1588" algn="ctr" eaLnBrk="1" fontAlgn="base" hangingPunct="1">
              <a:lnSpc>
                <a:spcPct val="100000"/>
              </a:lnSpc>
              <a:spcBef>
                <a:spcPct val="0"/>
              </a:spcBef>
              <a:spcAft>
                <a:spcPts val="0"/>
              </a:spcAft>
              <a:buClrTx/>
              <a:buSzTx/>
              <a:buFontTx/>
              <a:buNone/>
              <a:tabLst>
                <a:tab pos="630238" algn="l"/>
                <a:tab pos="5559425" algn="r"/>
              </a:tabLst>
            </a:pPr>
            <a:r>
              <a:rPr lang="es-ES" altLang="es-EC" sz="1600" dirty="0">
                <a:latin typeface="+mn-lt"/>
              </a:rPr>
              <a:t>Operaciones militares convencionales</a:t>
            </a:r>
            <a:endParaRPr lang="es-EC" altLang="es-EC" sz="1600" dirty="0">
              <a:latin typeface="+mn-lt"/>
            </a:endParaRPr>
          </a:p>
          <a:p>
            <a:pPr marL="174625" marR="0" lvl="3" indent="1588" algn="ctr" eaLnBrk="1" fontAlgn="base" hangingPunct="1">
              <a:lnSpc>
                <a:spcPct val="100000"/>
              </a:lnSpc>
              <a:spcBef>
                <a:spcPct val="0"/>
              </a:spcBef>
              <a:spcAft>
                <a:spcPts val="0"/>
              </a:spcAft>
              <a:buClrTx/>
              <a:buSzTx/>
              <a:buFontTx/>
              <a:buNone/>
              <a:tabLst>
                <a:tab pos="630238" algn="l"/>
                <a:tab pos="5559425" algn="r"/>
              </a:tabLst>
            </a:pPr>
            <a:r>
              <a:rPr lang="es-ES" altLang="es-EC" sz="1600" dirty="0">
                <a:latin typeface="+mn-lt"/>
              </a:rPr>
              <a:t>Operaciones de seguridad interna</a:t>
            </a:r>
            <a:endParaRPr lang="es-ES" altLang="es-EC" sz="1600" dirty="0">
              <a:latin typeface="+mn-lt"/>
              <a:hlinkClick r:id="rId3">
                <a:extLst>
                  <a:ext uri="{A12FA001-AC4F-418D-AE19-62706E023703}">
                    <ahyp:hlinkClr xmlns:ahyp="http://schemas.microsoft.com/office/drawing/2018/hyperlinkcolor" val="tx"/>
                  </a:ext>
                </a:extLst>
              </a:hlinkClick>
            </a:endParaRPr>
          </a:p>
          <a:p>
            <a:pPr marL="174625" marR="0" lvl="3" indent="1588" algn="ctr" eaLnBrk="1" fontAlgn="base" hangingPunct="1">
              <a:lnSpc>
                <a:spcPct val="100000"/>
              </a:lnSpc>
              <a:spcBef>
                <a:spcPct val="0"/>
              </a:spcBef>
              <a:spcAft>
                <a:spcPts val="0"/>
              </a:spcAft>
              <a:buClrTx/>
              <a:buSzTx/>
              <a:buFontTx/>
              <a:buNone/>
              <a:tabLst>
                <a:tab pos="630238" algn="l"/>
                <a:tab pos="5559425" algn="r"/>
              </a:tabLst>
            </a:pPr>
            <a:r>
              <a:rPr lang="es-ES" altLang="es-EC" sz="1600" dirty="0">
                <a:latin typeface="+mn-lt"/>
              </a:rPr>
              <a:t>Planes de operaciones</a:t>
            </a:r>
            <a:r>
              <a:rPr lang="es-EC" altLang="es-EC" sz="1600" dirty="0">
                <a:latin typeface="+mn-lt"/>
              </a:rPr>
              <a:t> </a:t>
            </a:r>
          </a:p>
        </p:txBody>
      </p:sp>
      <p:sp>
        <p:nvSpPr>
          <p:cNvPr id="22" name="Rectángulo 21">
            <a:extLst>
              <a:ext uri="{FF2B5EF4-FFF2-40B4-BE49-F238E27FC236}">
                <a16:creationId xmlns:a16="http://schemas.microsoft.com/office/drawing/2014/main" id="{2094D43B-51D9-4CAD-B076-7A3201658336}"/>
              </a:ext>
            </a:extLst>
          </p:cNvPr>
          <p:cNvSpPr/>
          <p:nvPr/>
        </p:nvSpPr>
        <p:spPr>
          <a:xfrm>
            <a:off x="479871" y="2031290"/>
            <a:ext cx="5863088" cy="830997"/>
          </a:xfrm>
          <a:prstGeom prst="rect">
            <a:avLst/>
          </a:prstGeom>
        </p:spPr>
        <p:txBody>
          <a:bodyPr wrap="square">
            <a:spAutoFit/>
          </a:bodyPr>
          <a:lstStyle/>
          <a:p>
            <a:pPr marL="0" lvl="3" indent="1588" algn="ctr"/>
            <a:r>
              <a:rPr lang="es-EC" sz="1600" dirty="0">
                <a:solidFill>
                  <a:srgbClr val="000000"/>
                </a:solidFill>
                <a:latin typeface="Times New Roman" panose="02020603050405020304" pitchFamily="18" charset="0"/>
              </a:rPr>
              <a:t>PLANIFICACIÓN MILITAR: ESCENARIO, MISIÓN DEL ESCALÓN APOYADO, AMENAZA O FACTORES DE RIESGO, RECURSOS DISPONIBLES, SEGURIDAD</a:t>
            </a:r>
          </a:p>
        </p:txBody>
      </p:sp>
      <p:sp>
        <p:nvSpPr>
          <p:cNvPr id="24" name="Rectángulo 23">
            <a:extLst>
              <a:ext uri="{FF2B5EF4-FFF2-40B4-BE49-F238E27FC236}">
                <a16:creationId xmlns:a16="http://schemas.microsoft.com/office/drawing/2014/main" id="{5A8BF2F6-6ED9-4EF2-A56B-E5C10597C294}"/>
              </a:ext>
            </a:extLst>
          </p:cNvPr>
          <p:cNvSpPr/>
          <p:nvPr/>
        </p:nvSpPr>
        <p:spPr>
          <a:xfrm>
            <a:off x="353394" y="1392983"/>
            <a:ext cx="5288477" cy="589072"/>
          </a:xfrm>
          <a:prstGeom prst="rect">
            <a:avLst/>
          </a:prstGeom>
        </p:spPr>
        <p:txBody>
          <a:bodyPr wrap="square">
            <a:spAutoFit/>
          </a:bodyPr>
          <a:lstStyle/>
          <a:p>
            <a:pPr marL="87313" indent="33338" algn="ctr">
              <a:lnSpc>
                <a:spcPct val="150000"/>
              </a:lnSpc>
              <a:spcAft>
                <a:spcPts val="0"/>
              </a:spcAft>
            </a:pPr>
            <a:r>
              <a:rPr lang="es-EC" sz="2400" b="1" i="1" dirty="0">
                <a:solidFill>
                  <a:srgbClr val="000000"/>
                </a:solidFill>
                <a:ea typeface="Calibri" panose="020F0502020204030204" pitchFamily="34" charset="0"/>
              </a:rPr>
              <a:t>MARCO TEÓRICO</a:t>
            </a:r>
          </a:p>
        </p:txBody>
      </p:sp>
      <p:sp>
        <p:nvSpPr>
          <p:cNvPr id="25" name="Rectángulo 24">
            <a:extLst>
              <a:ext uri="{FF2B5EF4-FFF2-40B4-BE49-F238E27FC236}">
                <a16:creationId xmlns:a16="http://schemas.microsoft.com/office/drawing/2014/main" id="{A5961318-27C7-4FC9-AB19-61D3C2F150C9}"/>
              </a:ext>
            </a:extLst>
          </p:cNvPr>
          <p:cNvSpPr/>
          <p:nvPr/>
        </p:nvSpPr>
        <p:spPr>
          <a:xfrm>
            <a:off x="6052739" y="3594560"/>
            <a:ext cx="5288477" cy="589072"/>
          </a:xfrm>
          <a:prstGeom prst="rect">
            <a:avLst/>
          </a:prstGeom>
        </p:spPr>
        <p:txBody>
          <a:bodyPr wrap="square">
            <a:spAutoFit/>
          </a:bodyPr>
          <a:lstStyle/>
          <a:p>
            <a:pPr marL="87313" indent="33338" algn="ctr">
              <a:lnSpc>
                <a:spcPct val="150000"/>
              </a:lnSpc>
              <a:spcAft>
                <a:spcPts val="0"/>
              </a:spcAft>
            </a:pPr>
            <a:r>
              <a:rPr lang="es-EC" sz="2400" b="1" i="1" dirty="0">
                <a:solidFill>
                  <a:srgbClr val="000000"/>
                </a:solidFill>
                <a:ea typeface="Calibri" panose="020F0502020204030204" pitchFamily="34" charset="0"/>
              </a:rPr>
              <a:t>HIPÓTESIS </a:t>
            </a:r>
          </a:p>
        </p:txBody>
      </p:sp>
    </p:spTree>
    <p:extLst>
      <p:ext uri="{BB962C8B-B14F-4D97-AF65-F5344CB8AC3E}">
        <p14:creationId xmlns:p14="http://schemas.microsoft.com/office/powerpoint/2010/main" val="3450360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1ACAD8B-BF19-4459-9985-EB9B35B9CD63}"/>
              </a:ext>
            </a:extLst>
          </p:cNvPr>
          <p:cNvPicPr/>
          <p:nvPr/>
        </p:nvPicPr>
        <p:blipFill>
          <a:blip r:embed="rId2"/>
          <a:stretch>
            <a:fillRect/>
          </a:stretch>
        </p:blipFill>
        <p:spPr>
          <a:xfrm>
            <a:off x="3758473" y="187180"/>
            <a:ext cx="4094922" cy="935184"/>
          </a:xfrm>
          <a:prstGeom prst="rect">
            <a:avLst/>
          </a:prstGeom>
        </p:spPr>
      </p:pic>
      <p:sp>
        <p:nvSpPr>
          <p:cNvPr id="5" name="Rectángulo 4">
            <a:extLst>
              <a:ext uri="{FF2B5EF4-FFF2-40B4-BE49-F238E27FC236}">
                <a16:creationId xmlns:a16="http://schemas.microsoft.com/office/drawing/2014/main" id="{8695B077-0C9E-4EF2-93B6-35050E1215B8}"/>
              </a:ext>
            </a:extLst>
          </p:cNvPr>
          <p:cNvSpPr/>
          <p:nvPr/>
        </p:nvSpPr>
        <p:spPr>
          <a:xfrm>
            <a:off x="415636" y="1122364"/>
            <a:ext cx="11443855" cy="110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3B268C67-5636-470A-82EE-43239F822541}"/>
              </a:ext>
            </a:extLst>
          </p:cNvPr>
          <p:cNvSpPr/>
          <p:nvPr/>
        </p:nvSpPr>
        <p:spPr>
          <a:xfrm>
            <a:off x="415636" y="1233056"/>
            <a:ext cx="11443855" cy="11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AutoShape 7">
            <a:extLst>
              <a:ext uri="{FF2B5EF4-FFF2-40B4-BE49-F238E27FC236}">
                <a16:creationId xmlns:a16="http://schemas.microsoft.com/office/drawing/2014/main" id="{DCF2728B-CE3B-42E8-B8CB-B766A74F2A12}"/>
              </a:ext>
            </a:extLst>
          </p:cNvPr>
          <p:cNvSpPr>
            <a:spLocks noChangeArrowheads="1"/>
          </p:cNvSpPr>
          <p:nvPr/>
        </p:nvSpPr>
        <p:spPr bwMode="auto">
          <a:xfrm>
            <a:off x="760020" y="2168240"/>
            <a:ext cx="10755085" cy="3939540"/>
          </a:xfrm>
          <a:prstGeom prst="roundRect">
            <a:avLst>
              <a:gd name="adj" fmla="val 0"/>
            </a:avLst>
          </a:prstGeom>
          <a:noFill/>
          <a:ln w="57150" algn="ctr">
            <a:noFill/>
            <a:miter lim="800000"/>
            <a:headEnd/>
            <a:tailEnd/>
          </a:ln>
          <a:effectLst>
            <a:outerShdw blurRad="50800" dist="12700" dir="6600000" algn="ctr" rotWithShape="0">
              <a:sysClr val="windowText" lastClr="000000"/>
            </a:outerShdw>
          </a:effectLst>
        </p:spPr>
        <p:txBody>
          <a:bodyPr wrap="square">
            <a:spAutoFit/>
          </a:bodyPr>
          <a:lstStyle/>
          <a:p>
            <a:pPr algn="ctr" defTabSz="685800"/>
            <a:r>
              <a:rPr lang="es-ES" sz="5000" b="1" dirty="0">
                <a:solidFill>
                  <a:prstClr val="black"/>
                </a:solidFill>
                <a:latin typeface="Arial" panose="020B0604020202020204" pitchFamily="34" charset="0"/>
                <a:cs typeface="Arial" panose="020B0604020202020204" pitchFamily="34" charset="0"/>
              </a:rPr>
              <a:t>CAPACIDAD DE COMUNICACIONES E INFORMÁTICA PARA EL APOYO DE LAS OPERACIONES MILITARES</a:t>
            </a:r>
            <a:endParaRPr lang="es-ES" sz="5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5636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1ACAD8B-BF19-4459-9985-EB9B35B9CD63}"/>
              </a:ext>
            </a:extLst>
          </p:cNvPr>
          <p:cNvPicPr/>
          <p:nvPr/>
        </p:nvPicPr>
        <p:blipFill>
          <a:blip r:embed="rId2"/>
          <a:stretch>
            <a:fillRect/>
          </a:stretch>
        </p:blipFill>
        <p:spPr>
          <a:xfrm>
            <a:off x="3758473" y="187180"/>
            <a:ext cx="4094922" cy="935184"/>
          </a:xfrm>
          <a:prstGeom prst="rect">
            <a:avLst/>
          </a:prstGeom>
        </p:spPr>
      </p:pic>
      <p:sp>
        <p:nvSpPr>
          <p:cNvPr id="5" name="Rectángulo 4">
            <a:extLst>
              <a:ext uri="{FF2B5EF4-FFF2-40B4-BE49-F238E27FC236}">
                <a16:creationId xmlns:a16="http://schemas.microsoft.com/office/drawing/2014/main" id="{8695B077-0C9E-4EF2-93B6-35050E1215B8}"/>
              </a:ext>
            </a:extLst>
          </p:cNvPr>
          <p:cNvSpPr/>
          <p:nvPr/>
        </p:nvSpPr>
        <p:spPr>
          <a:xfrm>
            <a:off x="415636" y="1122364"/>
            <a:ext cx="11443855" cy="110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3B268C67-5636-470A-82EE-43239F822541}"/>
              </a:ext>
            </a:extLst>
          </p:cNvPr>
          <p:cNvSpPr/>
          <p:nvPr/>
        </p:nvSpPr>
        <p:spPr>
          <a:xfrm>
            <a:off x="415636" y="1233056"/>
            <a:ext cx="11443855" cy="11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Rectángulo 1">
            <a:extLst>
              <a:ext uri="{FF2B5EF4-FFF2-40B4-BE49-F238E27FC236}">
                <a16:creationId xmlns:a16="http://schemas.microsoft.com/office/drawing/2014/main" id="{BFC12C1E-9DE8-42DF-BF0C-2A69A6FF99CF}"/>
              </a:ext>
            </a:extLst>
          </p:cNvPr>
          <p:cNvSpPr/>
          <p:nvPr/>
        </p:nvSpPr>
        <p:spPr>
          <a:xfrm>
            <a:off x="3161695" y="1198210"/>
            <a:ext cx="5288477" cy="589072"/>
          </a:xfrm>
          <a:prstGeom prst="rect">
            <a:avLst/>
          </a:prstGeom>
        </p:spPr>
        <p:txBody>
          <a:bodyPr wrap="square">
            <a:spAutoFit/>
          </a:bodyPr>
          <a:lstStyle/>
          <a:p>
            <a:pPr marL="87313" indent="33338" algn="ctr">
              <a:lnSpc>
                <a:spcPct val="150000"/>
              </a:lnSpc>
              <a:spcAft>
                <a:spcPts val="0"/>
              </a:spcAft>
            </a:pPr>
            <a:r>
              <a:rPr lang="es-EC" sz="2400" b="1" i="1" dirty="0">
                <a:solidFill>
                  <a:srgbClr val="000000"/>
                </a:solidFill>
                <a:ea typeface="Calibri" panose="020F0502020204030204" pitchFamily="34" charset="0"/>
              </a:rPr>
              <a:t>RED DE DATOS</a:t>
            </a:r>
          </a:p>
        </p:txBody>
      </p:sp>
      <p:pic>
        <p:nvPicPr>
          <p:cNvPr id="11" name="Picture 2">
            <a:extLst>
              <a:ext uri="{FF2B5EF4-FFF2-40B4-BE49-F238E27FC236}">
                <a16:creationId xmlns:a16="http://schemas.microsoft.com/office/drawing/2014/main" id="{C92C9095-5351-40D4-B01F-E43215A136B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926610"/>
            <a:ext cx="5623863" cy="4593529"/>
          </a:xfrm>
          <a:prstGeom prst="rect">
            <a:avLst/>
          </a:prstGeom>
          <a:noFill/>
          <a:ln>
            <a:noFill/>
          </a:ln>
          <a:effectLst/>
        </p:spPr>
      </p:pic>
      <p:sp>
        <p:nvSpPr>
          <p:cNvPr id="12" name="Rectángulo 11">
            <a:extLst>
              <a:ext uri="{FF2B5EF4-FFF2-40B4-BE49-F238E27FC236}">
                <a16:creationId xmlns:a16="http://schemas.microsoft.com/office/drawing/2014/main" id="{D67DAF2A-EC6A-43A0-8506-101C7EAFC8E0}"/>
              </a:ext>
            </a:extLst>
          </p:cNvPr>
          <p:cNvSpPr/>
          <p:nvPr/>
        </p:nvSpPr>
        <p:spPr>
          <a:xfrm>
            <a:off x="6096000" y="1798935"/>
            <a:ext cx="5623863" cy="4958968"/>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aphicFrame>
        <p:nvGraphicFramePr>
          <p:cNvPr id="15" name="Diagrama 14">
            <a:extLst>
              <a:ext uri="{FF2B5EF4-FFF2-40B4-BE49-F238E27FC236}">
                <a16:creationId xmlns:a16="http://schemas.microsoft.com/office/drawing/2014/main" id="{93FB68F9-8DBC-45DE-A1FD-5B76A1DEF7B2}"/>
              </a:ext>
            </a:extLst>
          </p:cNvPr>
          <p:cNvGraphicFramePr/>
          <p:nvPr>
            <p:extLst>
              <p:ext uri="{D42A27DB-BD31-4B8C-83A1-F6EECF244321}">
                <p14:modId xmlns:p14="http://schemas.microsoft.com/office/powerpoint/2010/main" val="4268685886"/>
              </p:ext>
            </p:extLst>
          </p:nvPr>
        </p:nvGraphicFramePr>
        <p:xfrm>
          <a:off x="345857" y="2100785"/>
          <a:ext cx="5288477" cy="46112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1426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1ACAD8B-BF19-4459-9985-EB9B35B9CD63}"/>
              </a:ext>
            </a:extLst>
          </p:cNvPr>
          <p:cNvPicPr/>
          <p:nvPr/>
        </p:nvPicPr>
        <p:blipFill>
          <a:blip r:embed="rId2"/>
          <a:stretch>
            <a:fillRect/>
          </a:stretch>
        </p:blipFill>
        <p:spPr>
          <a:xfrm>
            <a:off x="3758473" y="187180"/>
            <a:ext cx="4094922" cy="935184"/>
          </a:xfrm>
          <a:prstGeom prst="rect">
            <a:avLst/>
          </a:prstGeom>
        </p:spPr>
      </p:pic>
      <p:sp>
        <p:nvSpPr>
          <p:cNvPr id="5" name="Rectángulo 4">
            <a:extLst>
              <a:ext uri="{FF2B5EF4-FFF2-40B4-BE49-F238E27FC236}">
                <a16:creationId xmlns:a16="http://schemas.microsoft.com/office/drawing/2014/main" id="{8695B077-0C9E-4EF2-93B6-35050E1215B8}"/>
              </a:ext>
            </a:extLst>
          </p:cNvPr>
          <p:cNvSpPr/>
          <p:nvPr/>
        </p:nvSpPr>
        <p:spPr>
          <a:xfrm>
            <a:off x="415636" y="1122364"/>
            <a:ext cx="11443855" cy="110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3B268C67-5636-470A-82EE-43239F822541}"/>
              </a:ext>
            </a:extLst>
          </p:cNvPr>
          <p:cNvSpPr/>
          <p:nvPr/>
        </p:nvSpPr>
        <p:spPr>
          <a:xfrm>
            <a:off x="415636" y="1233056"/>
            <a:ext cx="11443855" cy="11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4" name="Diagrama 13">
            <a:extLst>
              <a:ext uri="{FF2B5EF4-FFF2-40B4-BE49-F238E27FC236}">
                <a16:creationId xmlns:a16="http://schemas.microsoft.com/office/drawing/2014/main" id="{6247BECB-5A90-420A-8C91-51866D54F47A}"/>
              </a:ext>
            </a:extLst>
          </p:cNvPr>
          <p:cNvGraphicFramePr/>
          <p:nvPr>
            <p:extLst>
              <p:ext uri="{D42A27DB-BD31-4B8C-83A1-F6EECF244321}">
                <p14:modId xmlns:p14="http://schemas.microsoft.com/office/powerpoint/2010/main" val="705512374"/>
              </p:ext>
            </p:extLst>
          </p:nvPr>
        </p:nvGraphicFramePr>
        <p:xfrm>
          <a:off x="1465943" y="1623117"/>
          <a:ext cx="9260113" cy="5047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ángulo 14">
            <a:extLst>
              <a:ext uri="{FF2B5EF4-FFF2-40B4-BE49-F238E27FC236}">
                <a16:creationId xmlns:a16="http://schemas.microsoft.com/office/drawing/2014/main" id="{F03F9074-7353-40D7-B190-5809E695C1C8}"/>
              </a:ext>
            </a:extLst>
          </p:cNvPr>
          <p:cNvSpPr/>
          <p:nvPr/>
        </p:nvSpPr>
        <p:spPr>
          <a:xfrm>
            <a:off x="2595989" y="2272601"/>
            <a:ext cx="1606209" cy="461665"/>
          </a:xfrm>
          <a:prstGeom prst="rect">
            <a:avLst/>
          </a:prstGeom>
        </p:spPr>
        <p:txBody>
          <a:bodyPr wrap="none">
            <a:spAutoFit/>
          </a:bodyPr>
          <a:lstStyle/>
          <a:p>
            <a:r>
              <a:rPr lang="es-EC" sz="2400" dirty="0">
                <a:solidFill>
                  <a:srgbClr val="000000"/>
                </a:solidFill>
                <a:ea typeface="Calibri" panose="020F0502020204030204" pitchFamily="34" charset="0"/>
              </a:rPr>
              <a:t>Aplicativos</a:t>
            </a:r>
            <a:r>
              <a:rPr lang="es-EC" sz="2400" dirty="0">
                <a:solidFill>
                  <a:srgbClr val="000000"/>
                </a:solidFill>
                <a:latin typeface="Times New Roman" panose="02020603050405020304" pitchFamily="18" charset="0"/>
                <a:ea typeface="Calibri" panose="020F0502020204030204" pitchFamily="34" charset="0"/>
              </a:rPr>
              <a:t> </a:t>
            </a:r>
            <a:endParaRPr lang="es-EC" sz="2400" dirty="0"/>
          </a:p>
        </p:txBody>
      </p:sp>
      <p:sp>
        <p:nvSpPr>
          <p:cNvPr id="16" name="Rectángulo 15">
            <a:extLst>
              <a:ext uri="{FF2B5EF4-FFF2-40B4-BE49-F238E27FC236}">
                <a16:creationId xmlns:a16="http://schemas.microsoft.com/office/drawing/2014/main" id="{02E717AA-EA59-4E11-A65B-A97AD00088F6}"/>
              </a:ext>
            </a:extLst>
          </p:cNvPr>
          <p:cNvSpPr/>
          <p:nvPr/>
        </p:nvSpPr>
        <p:spPr>
          <a:xfrm>
            <a:off x="8249304" y="2272601"/>
            <a:ext cx="1435008" cy="461665"/>
          </a:xfrm>
          <a:prstGeom prst="rect">
            <a:avLst/>
          </a:prstGeom>
        </p:spPr>
        <p:txBody>
          <a:bodyPr wrap="none">
            <a:spAutoFit/>
          </a:bodyPr>
          <a:lstStyle/>
          <a:p>
            <a:r>
              <a:rPr lang="es-EC" sz="2400" dirty="0">
                <a:solidFill>
                  <a:srgbClr val="000000"/>
                </a:solidFill>
              </a:rPr>
              <a:t>Seguridad</a:t>
            </a:r>
            <a:endParaRPr lang="es-EC" sz="2400" dirty="0"/>
          </a:p>
        </p:txBody>
      </p:sp>
      <p:sp>
        <p:nvSpPr>
          <p:cNvPr id="17" name="Rectángulo 16">
            <a:extLst>
              <a:ext uri="{FF2B5EF4-FFF2-40B4-BE49-F238E27FC236}">
                <a16:creationId xmlns:a16="http://schemas.microsoft.com/office/drawing/2014/main" id="{D0E735FE-8558-4C8B-88E9-A593CDE40262}"/>
              </a:ext>
            </a:extLst>
          </p:cNvPr>
          <p:cNvSpPr/>
          <p:nvPr/>
        </p:nvSpPr>
        <p:spPr>
          <a:xfrm>
            <a:off x="3161695" y="1198210"/>
            <a:ext cx="5288477" cy="589072"/>
          </a:xfrm>
          <a:prstGeom prst="rect">
            <a:avLst/>
          </a:prstGeom>
        </p:spPr>
        <p:txBody>
          <a:bodyPr wrap="square">
            <a:spAutoFit/>
          </a:bodyPr>
          <a:lstStyle/>
          <a:p>
            <a:pPr marL="87313" indent="33338" algn="ctr">
              <a:lnSpc>
                <a:spcPct val="150000"/>
              </a:lnSpc>
              <a:spcAft>
                <a:spcPts val="0"/>
              </a:spcAft>
            </a:pPr>
            <a:r>
              <a:rPr lang="es-EC" sz="2400" b="1" i="1" dirty="0">
                <a:solidFill>
                  <a:srgbClr val="000000"/>
                </a:solidFill>
                <a:ea typeface="Calibri" panose="020F0502020204030204" pitchFamily="34" charset="0"/>
              </a:rPr>
              <a:t>RED DE DATOS</a:t>
            </a:r>
          </a:p>
        </p:txBody>
      </p:sp>
    </p:spTree>
    <p:extLst>
      <p:ext uri="{BB962C8B-B14F-4D97-AF65-F5344CB8AC3E}">
        <p14:creationId xmlns:p14="http://schemas.microsoft.com/office/powerpoint/2010/main" val="204870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1ACAD8B-BF19-4459-9985-EB9B35B9CD63}"/>
              </a:ext>
            </a:extLst>
          </p:cNvPr>
          <p:cNvPicPr/>
          <p:nvPr/>
        </p:nvPicPr>
        <p:blipFill>
          <a:blip r:embed="rId2"/>
          <a:stretch>
            <a:fillRect/>
          </a:stretch>
        </p:blipFill>
        <p:spPr>
          <a:xfrm>
            <a:off x="4223657" y="187180"/>
            <a:ext cx="3629738" cy="671613"/>
          </a:xfrm>
          <a:prstGeom prst="rect">
            <a:avLst/>
          </a:prstGeom>
        </p:spPr>
      </p:pic>
      <p:sp>
        <p:nvSpPr>
          <p:cNvPr id="5" name="Rectángulo 4">
            <a:extLst>
              <a:ext uri="{FF2B5EF4-FFF2-40B4-BE49-F238E27FC236}">
                <a16:creationId xmlns:a16="http://schemas.microsoft.com/office/drawing/2014/main" id="{8695B077-0C9E-4EF2-93B6-35050E1215B8}"/>
              </a:ext>
            </a:extLst>
          </p:cNvPr>
          <p:cNvSpPr/>
          <p:nvPr/>
        </p:nvSpPr>
        <p:spPr>
          <a:xfrm>
            <a:off x="415636" y="948196"/>
            <a:ext cx="11443855" cy="110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3B268C67-5636-470A-82EE-43239F822541}"/>
              </a:ext>
            </a:extLst>
          </p:cNvPr>
          <p:cNvSpPr/>
          <p:nvPr/>
        </p:nvSpPr>
        <p:spPr>
          <a:xfrm>
            <a:off x="415636" y="1058888"/>
            <a:ext cx="11443855" cy="11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Imagen 8">
            <a:extLst>
              <a:ext uri="{FF2B5EF4-FFF2-40B4-BE49-F238E27FC236}">
                <a16:creationId xmlns:a16="http://schemas.microsoft.com/office/drawing/2014/main" id="{08510A02-BDD0-4FE3-9BF4-98EC5651065C}"/>
              </a:ext>
            </a:extLst>
          </p:cNvPr>
          <p:cNvPicPr>
            <a:picLocks noChangeAspect="1"/>
          </p:cNvPicPr>
          <p:nvPr/>
        </p:nvPicPr>
        <p:blipFill rotWithShape="1">
          <a:blip r:embed="rId3"/>
          <a:srcRect l="25119" t="11622" r="37024" b="16350"/>
          <a:stretch/>
        </p:blipFill>
        <p:spPr>
          <a:xfrm>
            <a:off x="960121" y="1628608"/>
            <a:ext cx="4729480" cy="5213887"/>
          </a:xfrm>
          <a:prstGeom prst="rect">
            <a:avLst/>
          </a:prstGeom>
        </p:spPr>
      </p:pic>
      <p:pic>
        <p:nvPicPr>
          <p:cNvPr id="10" name="Imagen 9">
            <a:extLst>
              <a:ext uri="{FF2B5EF4-FFF2-40B4-BE49-F238E27FC236}">
                <a16:creationId xmlns:a16="http://schemas.microsoft.com/office/drawing/2014/main" id="{E2E51BA0-848D-4390-BC13-3ADB92DF40D2}"/>
              </a:ext>
            </a:extLst>
          </p:cNvPr>
          <p:cNvPicPr>
            <a:picLocks noChangeAspect="1"/>
          </p:cNvPicPr>
          <p:nvPr/>
        </p:nvPicPr>
        <p:blipFill rotWithShape="1">
          <a:blip r:embed="rId4"/>
          <a:srcRect l="25238" t="13739" r="36905" b="34384"/>
          <a:stretch/>
        </p:blipFill>
        <p:spPr>
          <a:xfrm>
            <a:off x="6282706" y="1875351"/>
            <a:ext cx="4729480" cy="3750807"/>
          </a:xfrm>
          <a:prstGeom prst="rect">
            <a:avLst/>
          </a:prstGeom>
        </p:spPr>
      </p:pic>
      <p:sp>
        <p:nvSpPr>
          <p:cNvPr id="3" name="Rectángulo 2">
            <a:extLst>
              <a:ext uri="{FF2B5EF4-FFF2-40B4-BE49-F238E27FC236}">
                <a16:creationId xmlns:a16="http://schemas.microsoft.com/office/drawing/2014/main" id="{0F8162B0-6189-455C-9FA5-8BABE83E2C42}"/>
              </a:ext>
            </a:extLst>
          </p:cNvPr>
          <p:cNvSpPr/>
          <p:nvPr/>
        </p:nvSpPr>
        <p:spPr>
          <a:xfrm>
            <a:off x="1436104" y="1023551"/>
            <a:ext cx="9576082" cy="589072"/>
          </a:xfrm>
          <a:prstGeom prst="rect">
            <a:avLst/>
          </a:prstGeom>
        </p:spPr>
        <p:txBody>
          <a:bodyPr wrap="square">
            <a:spAutoFit/>
          </a:bodyPr>
          <a:lstStyle/>
          <a:p>
            <a:pPr marL="87313" indent="33338" algn="ctr">
              <a:lnSpc>
                <a:spcPct val="150000"/>
              </a:lnSpc>
            </a:pPr>
            <a:r>
              <a:rPr lang="es-EC" sz="2400" b="1" i="1" dirty="0">
                <a:solidFill>
                  <a:srgbClr val="000000"/>
                </a:solidFill>
              </a:rPr>
              <a:t>MATRICES DE OPERABILIDAD DE EQUIPOS DE COMUNICACIONES</a:t>
            </a:r>
          </a:p>
        </p:txBody>
      </p:sp>
    </p:spTree>
    <p:extLst>
      <p:ext uri="{BB962C8B-B14F-4D97-AF65-F5344CB8AC3E}">
        <p14:creationId xmlns:p14="http://schemas.microsoft.com/office/powerpoint/2010/main" val="27334238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862</TotalTime>
  <Words>1612</Words>
  <Application>Microsoft Office PowerPoint</Application>
  <PresentationFormat>Panorámica</PresentationFormat>
  <Paragraphs>225</Paragraphs>
  <Slides>22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Arial</vt:lpstr>
      <vt:lpstr>Arial Black</vt:lpstr>
      <vt:lpstr>Calibri</vt:lpstr>
      <vt:lpstr>Calibri Light</vt:lpstr>
      <vt:lpstr>Symbol</vt:lpstr>
      <vt:lpstr>Times New Roman</vt:lpstr>
      <vt:lpstr>Tw Cen MT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DIRECTOR</dc:creator>
  <cp:lastModifiedBy>DIRECTOR</cp:lastModifiedBy>
  <cp:revision>64</cp:revision>
  <dcterms:created xsi:type="dcterms:W3CDTF">2018-11-18T22:34:35Z</dcterms:created>
  <dcterms:modified xsi:type="dcterms:W3CDTF">2019-11-25T00:45:51Z</dcterms:modified>
</cp:coreProperties>
</file>