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tmp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6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588" r:id="rId2"/>
    <p:sldId id="586" r:id="rId3"/>
    <p:sldId id="587" r:id="rId4"/>
    <p:sldId id="450" r:id="rId5"/>
    <p:sldId id="449" r:id="rId6"/>
    <p:sldId id="451" r:id="rId7"/>
    <p:sldId id="466" r:id="rId8"/>
    <p:sldId id="589" r:id="rId9"/>
    <p:sldId id="456" r:id="rId10"/>
    <p:sldId id="469" r:id="rId11"/>
    <p:sldId id="590" r:id="rId12"/>
    <p:sldId id="471" r:id="rId13"/>
    <p:sldId id="476" r:id="rId14"/>
    <p:sldId id="474" r:id="rId15"/>
    <p:sldId id="605" r:id="rId16"/>
    <p:sldId id="458" r:id="rId17"/>
    <p:sldId id="591" r:id="rId18"/>
    <p:sldId id="592" r:id="rId19"/>
    <p:sldId id="593" r:id="rId20"/>
    <p:sldId id="594" r:id="rId21"/>
    <p:sldId id="595" r:id="rId22"/>
    <p:sldId id="609" r:id="rId23"/>
    <p:sldId id="606" r:id="rId24"/>
    <p:sldId id="596" r:id="rId25"/>
    <p:sldId id="597" r:id="rId26"/>
    <p:sldId id="598" r:id="rId27"/>
    <p:sldId id="599" r:id="rId28"/>
    <p:sldId id="607" r:id="rId29"/>
    <p:sldId id="600" r:id="rId30"/>
    <p:sldId id="601" r:id="rId31"/>
    <p:sldId id="602" r:id="rId32"/>
    <p:sldId id="603" r:id="rId33"/>
    <p:sldId id="604" r:id="rId34"/>
    <p:sldId id="610" r:id="rId35"/>
    <p:sldId id="501" r:id="rId36"/>
    <p:sldId id="502" r:id="rId37"/>
    <p:sldId id="445" r:id="rId38"/>
  </p:sldIdLst>
  <p:sldSz cx="12192000" cy="6858000"/>
  <p:notesSz cx="7077075" cy="9363075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CCFF"/>
    <a:srgbClr val="009900"/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B1032C-EA38-4F05-BA0D-38AFFFC7BED3}" styleName="Estilo claro 3 - Acento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Estilo medio 4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Estilo claro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202B0CA-FC54-4496-8BCA-5EF66A818D29}" styleName="Estilo oscuro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2" autoAdjust="0"/>
    <p:restoredTop sz="94660"/>
  </p:normalViewPr>
  <p:slideViewPr>
    <p:cSldViewPr snapToGrid="0">
      <p:cViewPr varScale="1">
        <p:scale>
          <a:sx n="79" d="100"/>
          <a:sy n="79" d="100"/>
        </p:scale>
        <p:origin x="-288" y="-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-93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4A3EF5-A1F5-4900-893B-C0FD59EB3CBC}" type="doc">
      <dgm:prSet loTypeId="urn:microsoft.com/office/officeart/2005/8/layout/hList1" loCatId="list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63627108-A699-4E52-8EC9-5D8B4907605C}">
      <dgm:prSet phldrT="[Texto]" custT="1"/>
      <dgm:spPr/>
      <dgm:t>
        <a:bodyPr/>
        <a:lstStyle/>
        <a:p>
          <a:r>
            <a:rPr lang="es-ES" sz="1800" dirty="0" smtClean="0">
              <a:latin typeface="Calibri" panose="020F0502020204030204" pitchFamily="34" charset="0"/>
              <a:cs typeface="Calibri" panose="020F0502020204030204" pitchFamily="34" charset="0"/>
            </a:rPr>
            <a:t>Diseño Experimental</a:t>
          </a:r>
          <a:endParaRPr lang="es-E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8BBAF1B-88D3-4859-89E3-9CBB03BED10B}" type="parTrans" cxnId="{532DA2C7-BFEC-4415-9CBD-03FBCE8717E5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F3A11CE-C627-4E72-B476-89F707F48C07}" type="sibTrans" cxnId="{532DA2C7-BFEC-4415-9CBD-03FBCE8717E5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D711227-2664-420C-8493-4D13A6EBD28B}">
      <dgm:prSet phldrT="[Texto]" custT="1"/>
      <dgm:spPr/>
      <dgm:t>
        <a:bodyPr/>
        <a:lstStyle/>
        <a:p>
          <a:r>
            <a:rPr lang="es-ES_tradnl" sz="1800" dirty="0" smtClean="0">
              <a:latin typeface="Calibri" panose="020F0502020204030204" pitchFamily="34" charset="0"/>
              <a:cs typeface="Calibri" panose="020F0502020204030204" pitchFamily="34" charset="0"/>
            </a:rPr>
            <a:t>Se realizó un diseño experimental completamente al azar (DCA), con dos tratamientos y tres repeticiones</a:t>
          </a:r>
          <a:endParaRPr lang="es-E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72ECE34-6916-4E6D-A917-364E3FDB0CAE}" type="parTrans" cxnId="{450C1371-E3FC-4897-8701-3FCFB5CA9800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EFDEC95-971A-434A-B935-F89389F2070B}" type="sibTrans" cxnId="{450C1371-E3FC-4897-8701-3FCFB5CA9800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CDF5102-6BB0-4A2B-8AF6-30CDAC378124}">
      <dgm:prSet phldrT="[Texto]" custT="1"/>
      <dgm:spPr/>
      <dgm:t>
        <a:bodyPr/>
        <a:lstStyle/>
        <a:p>
          <a:r>
            <a:rPr lang="es-ES" sz="1800" dirty="0" smtClean="0">
              <a:latin typeface="Calibri" panose="020F0502020204030204" pitchFamily="34" charset="0"/>
              <a:cs typeface="Calibri" panose="020F0502020204030204" pitchFamily="34" charset="0"/>
            </a:rPr>
            <a:t>Análisis estadístico</a:t>
          </a:r>
          <a:endParaRPr lang="es-E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CF1336F-24D1-4EF3-A30C-E06F3C80667D}" type="parTrans" cxnId="{A4DDB0EC-01AB-49C4-AE96-CB7444E6A3BF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D965473-3B44-4BED-9850-506A2420597B}" type="sibTrans" cxnId="{A4DDB0EC-01AB-49C4-AE96-CB7444E6A3BF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6924BFD-97F7-4BCD-9C71-25C0175E0D36}">
      <dgm:prSet phldrT="[Texto]"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Se realizó un análisis de varianza (ANAVA),</a:t>
          </a:r>
          <a:endParaRPr lang="es-E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9D7FB1A-EFD4-4BCF-A41C-59F48FFB82A0}" type="parTrans" cxnId="{571FCB10-930D-48D6-B5F3-F0B5D6C31803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CCCFB82-ACD3-4368-90EF-FEE62BD8DCCF}" type="sibTrans" cxnId="{571FCB10-930D-48D6-B5F3-F0B5D6C31803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440FE07-190B-4788-A9B4-099BEBF1EC4F}">
      <dgm:prSet phldrT="[Texto]" custT="1"/>
      <dgm:spPr/>
      <dgm:t>
        <a:bodyPr/>
        <a:lstStyle/>
        <a:p>
          <a:r>
            <a:rPr lang="es-ES" sz="1800" dirty="0" smtClean="0">
              <a:latin typeface="Calibri" panose="020F0502020204030204" pitchFamily="34" charset="0"/>
              <a:cs typeface="Calibri" panose="020F0502020204030204" pitchFamily="34" charset="0"/>
            </a:rPr>
            <a:t>Variables a medir</a:t>
          </a:r>
          <a:endParaRPr lang="es-E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A2D2243-6E96-4F70-8D98-1A1B5D485F88}" type="parTrans" cxnId="{923D2023-3ABC-497E-BD99-E2DF27CAAE96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9937152-1A67-4DE1-8FC0-70DBFF513156}" type="sibTrans" cxnId="{923D2023-3ABC-497E-BD99-E2DF27CAAE96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1119D5E1-28DD-4E75-8EE5-EE903C05923F}">
      <dgm:prSet phldrT="[Texto]" custT="1"/>
      <dgm:spPr/>
      <dgm:t>
        <a:bodyPr/>
        <a:lstStyle/>
        <a:p>
          <a:r>
            <a:rPr lang="es-ES" sz="18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Tamaño de raíz</a:t>
          </a:r>
          <a:endParaRPr lang="es-ES" sz="1800" dirty="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EF5F802-2068-4E6D-86F0-29F745773546}" type="parTrans" cxnId="{BE59B861-9B18-400D-8ADD-DAEDEF4BD1EC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AD47F42-DC66-4E2C-8979-F00626CE38AD}" type="sibTrans" cxnId="{BE59B861-9B18-400D-8ADD-DAEDEF4BD1EC}">
      <dgm:prSet/>
      <dgm:spPr/>
      <dgm:t>
        <a:bodyPr/>
        <a:lstStyle/>
        <a:p>
          <a:endParaRPr lang="es-ES" sz="1800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63EF46E9-3C9A-41DA-94E9-D52D216668FE}">
      <dgm:prSet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Prueba T de </a:t>
          </a:r>
          <a:r>
            <a:rPr lang="es-EC" sz="1800" dirty="0" err="1" smtClean="0">
              <a:latin typeface="Calibri" panose="020F0502020204030204" pitchFamily="34" charset="0"/>
              <a:cs typeface="Calibri" panose="020F0502020204030204" pitchFamily="34" charset="0"/>
            </a:rPr>
            <a:t>student</a:t>
          </a:r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 para la diferenciación entre curvas</a:t>
          </a:r>
        </a:p>
      </dgm:t>
    </dgm:pt>
    <dgm:pt modelId="{0BA13FF0-E9B5-4009-AD7C-AC597CEF5569}" type="parTrans" cxnId="{18F43130-4A2F-4F9E-BE1E-A4DB0EB24E0E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6B4539A-C3B7-4AA1-A622-BBD1230B44A0}" type="sibTrans" cxnId="{18F43130-4A2F-4F9E-BE1E-A4DB0EB24E0E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93E01A8-B217-4348-9285-B1DED152DFF5}">
      <dgm:prSet custT="1"/>
      <dgm:spPr/>
      <dgm:t>
        <a:bodyPr/>
        <a:lstStyle/>
        <a:p>
          <a:r>
            <a:rPr lang="es-EC" sz="1800" dirty="0" smtClean="0">
              <a:latin typeface="Calibri" panose="020F0502020204030204" pitchFamily="34" charset="0"/>
              <a:cs typeface="Calibri" panose="020F0502020204030204" pitchFamily="34" charset="0"/>
            </a:rPr>
            <a:t>Test Duncan </a:t>
          </a:r>
          <a:endParaRPr lang="es-EC" sz="18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004B7BF-057D-4F90-81BF-316ABD10057F}" type="parTrans" cxnId="{54E4820E-3DF9-4D16-9F63-1012CC3274F3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EB5CBB44-DBC9-48AE-8CB2-88701FAED24F}" type="sibTrans" cxnId="{54E4820E-3DF9-4D16-9F63-1012CC3274F3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DD50204-54FB-46FF-92F1-9623EEE6998D}">
      <dgm:prSet custT="1"/>
      <dgm:spPr/>
      <dgm:t>
        <a:bodyPr/>
        <a:lstStyle/>
        <a:p>
          <a:r>
            <a:rPr lang="es-ES" sz="180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Peso fresco de hojas</a:t>
          </a:r>
          <a:endParaRPr lang="es-ES" sz="18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3ED5E17-76C9-4B3F-98A8-5EAEFF296007}" type="parTrans" cxnId="{8CEDFCD2-2631-40BC-86BA-6534713DA417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1A0D080-8B92-4992-8699-7A0B73FC13E5}" type="sibTrans" cxnId="{8CEDFCD2-2631-40BC-86BA-6534713DA417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733811D0-7807-452F-9D1A-89F0C88F0EB8}">
      <dgm:prSet custT="1"/>
      <dgm:spPr/>
      <dgm:t>
        <a:bodyPr/>
        <a:lstStyle/>
        <a:p>
          <a:r>
            <a:rPr lang="es-ES" sz="180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Número de hojas</a:t>
          </a:r>
          <a:endParaRPr lang="es-ES" sz="18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80AEF5F6-4128-43D6-B732-B288659E69B4}" type="parTrans" cxnId="{6B10B038-5292-404C-9ECF-FB2CDDA6533C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5451A2E8-7E33-45A0-94FA-0774A023D014}" type="sibTrans" cxnId="{6B10B038-5292-404C-9ECF-FB2CDDA6533C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E07504B-BCAE-4F91-8383-280ADE59A061}">
      <dgm:prSet custT="1"/>
      <dgm:spPr/>
      <dgm:t>
        <a:bodyPr/>
        <a:lstStyle/>
        <a:p>
          <a:r>
            <a:rPr lang="es-ES" sz="180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Número de flores </a:t>
          </a:r>
          <a:endParaRPr lang="es-ES" sz="18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45FE6C1-D9F1-4C33-84EA-488C3A5080AA}" type="parTrans" cxnId="{CFA25032-825A-4F4B-B06E-D772BDC6E8E9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696BD5-42FE-4AC2-B842-5D3C850E5563}" type="sibTrans" cxnId="{CFA25032-825A-4F4B-B06E-D772BDC6E8E9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26BD24F-084D-459A-A5D4-5052E3CAF542}">
      <dgm:prSet custT="1"/>
      <dgm:spPr/>
      <dgm:t>
        <a:bodyPr/>
        <a:lstStyle/>
        <a:p>
          <a:r>
            <a:rPr lang="es-ES" sz="180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Longitud fruto</a:t>
          </a:r>
          <a:endParaRPr lang="es-ES" sz="18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486C7A5E-3FC7-4F8F-9A7F-0749C756544E}" type="parTrans" cxnId="{2F867DAA-A318-4F37-834E-B912B3D26731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1D47CF2-F323-4306-8688-6EAAA85BBFD0}" type="sibTrans" cxnId="{2F867DAA-A318-4F37-834E-B912B3D26731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209EDC25-2948-4E2A-88CE-EFED5E7E2E2B}">
      <dgm:prSet custT="1"/>
      <dgm:spPr/>
      <dgm:t>
        <a:bodyPr/>
        <a:lstStyle/>
        <a:p>
          <a:r>
            <a:rPr lang="es-ES" sz="180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Diámetro de fruto</a:t>
          </a:r>
          <a:endParaRPr lang="es-ES" sz="18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AFDDF5F4-4055-46E2-9DBC-110669946C9D}" type="parTrans" cxnId="{E908080F-6606-40BF-924A-0454A793F985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0D8940C6-C721-43D6-B00B-C30FB7938AC7}" type="sibTrans" cxnId="{E908080F-6606-40BF-924A-0454A793F985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F1D461D0-9BC6-4C1D-A6EE-F23CEDEFE0C1}">
      <dgm:prSet custT="1"/>
      <dgm:spPr/>
      <dgm:t>
        <a:bodyPr/>
        <a:lstStyle/>
        <a:p>
          <a:r>
            <a:rPr lang="es-ES" sz="180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Grados Brix del fruto</a:t>
          </a:r>
          <a:endParaRPr lang="es-ES" sz="18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71CF945-D52F-443C-9D40-D85DB26DCFDB}" type="parTrans" cxnId="{019D5A7B-E0BB-42E1-8F41-DDEB204ED6DB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C901E431-059E-46B4-866D-1642F829E745}" type="sibTrans" cxnId="{019D5A7B-E0BB-42E1-8F41-DDEB204ED6DB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36BBACF5-CDC5-403F-9801-0FBB5E663263}">
      <dgm:prSet custT="1"/>
      <dgm:spPr/>
      <dgm:t>
        <a:bodyPr/>
        <a:lstStyle/>
        <a:p>
          <a:r>
            <a:rPr lang="es-ES" sz="18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rPr>
            <a:t>Análisis de Macro y Micro nutrientes</a:t>
          </a:r>
          <a:endParaRPr lang="es-ES" sz="18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D0B7CD39-15EF-40BF-B916-7B8CCC2B5A99}" type="parTrans" cxnId="{0B221FAF-1B37-4194-A20F-BFE74099252A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9CF4F2B9-849B-404B-9620-67FBABE7329D}" type="sibTrans" cxnId="{0B221FAF-1B37-4194-A20F-BFE74099252A}">
      <dgm:prSet/>
      <dgm:spPr/>
      <dgm:t>
        <a:bodyPr/>
        <a:lstStyle/>
        <a:p>
          <a:endParaRPr lang="es-ES">
            <a:latin typeface="Calibri" panose="020F0502020204030204" pitchFamily="34" charset="0"/>
            <a:cs typeface="Calibri" panose="020F0502020204030204" pitchFamily="34" charset="0"/>
          </a:endParaRPr>
        </a:p>
      </dgm:t>
    </dgm:pt>
    <dgm:pt modelId="{BBCAAEE8-CCEE-4457-9ABB-557B8BBD4EC6}" type="pres">
      <dgm:prSet presAssocID="{E84A3EF5-A1F5-4900-893B-C0FD59EB3CB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9866E044-9439-4D5A-9012-963823A5C2CB}" type="pres">
      <dgm:prSet presAssocID="{63627108-A699-4E52-8EC9-5D8B4907605C}" presName="composite" presStyleCnt="0"/>
      <dgm:spPr/>
    </dgm:pt>
    <dgm:pt modelId="{6DA54456-BC1B-4747-878B-21F1A71DC141}" type="pres">
      <dgm:prSet presAssocID="{63627108-A699-4E52-8EC9-5D8B4907605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A388F147-9890-41AE-A490-46215FD7B4F9}" type="pres">
      <dgm:prSet presAssocID="{63627108-A699-4E52-8EC9-5D8B4907605C}" presName="desTx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BA1908D-8046-4B53-ABF9-6B6EBE83B75D}" type="pres">
      <dgm:prSet presAssocID="{4F3A11CE-C627-4E72-B476-89F707F48C07}" presName="space" presStyleCnt="0"/>
      <dgm:spPr/>
    </dgm:pt>
    <dgm:pt modelId="{C490AD5F-7F6A-4EEF-A77F-6F9B69E3825E}" type="pres">
      <dgm:prSet presAssocID="{7CDF5102-6BB0-4A2B-8AF6-30CDAC378124}" presName="composite" presStyleCnt="0"/>
      <dgm:spPr/>
    </dgm:pt>
    <dgm:pt modelId="{F597C3C4-1CC2-4CD6-8A82-E30D332CAA20}" type="pres">
      <dgm:prSet presAssocID="{7CDF5102-6BB0-4A2B-8AF6-30CDAC378124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21EA60D-9E0A-4BB1-B461-783BAD13ABAC}" type="pres">
      <dgm:prSet presAssocID="{7CDF5102-6BB0-4A2B-8AF6-30CDAC378124}" presName="desTx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5D04594-4B7A-4A49-B70D-353BF1AC4424}" type="pres">
      <dgm:prSet presAssocID="{7D965473-3B44-4BED-9850-506A2420597B}" presName="space" presStyleCnt="0"/>
      <dgm:spPr/>
    </dgm:pt>
    <dgm:pt modelId="{A7C3E740-D8FC-4A22-B0A3-67C62EE308CE}" type="pres">
      <dgm:prSet presAssocID="{D440FE07-190B-4788-A9B4-099BEBF1EC4F}" presName="composite" presStyleCnt="0"/>
      <dgm:spPr/>
    </dgm:pt>
    <dgm:pt modelId="{EF15C808-D2D0-4AC4-935F-E2D2226D4866}" type="pres">
      <dgm:prSet presAssocID="{D440FE07-190B-4788-A9B4-099BEBF1EC4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B8D6F69-82EE-4B93-ABD5-1F21AF189D55}" type="pres">
      <dgm:prSet presAssocID="{D440FE07-190B-4788-A9B4-099BEBF1EC4F}" presName="desTx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2E3FFD6E-ACD2-418F-AC58-07DF848702EB}" type="presOf" srcId="{0DD50204-54FB-46FF-92F1-9623EEE6998D}" destId="{BB8D6F69-82EE-4B93-ABD5-1F21AF189D55}" srcOrd="0" destOrd="1" presId="urn:microsoft.com/office/officeart/2005/8/layout/hList1"/>
    <dgm:cxn modelId="{CFA25032-825A-4F4B-B06E-D772BDC6E8E9}" srcId="{D440FE07-190B-4788-A9B4-099BEBF1EC4F}" destId="{AE07504B-BCAE-4F91-8383-280ADE59A061}" srcOrd="3" destOrd="0" parTransId="{A45FE6C1-D9F1-4C33-84EA-488C3A5080AA}" sibTransId="{D0696BD5-42FE-4AC2-B842-5D3C850E5563}"/>
    <dgm:cxn modelId="{2F867DAA-A318-4F37-834E-B912B3D26731}" srcId="{D440FE07-190B-4788-A9B4-099BEBF1EC4F}" destId="{426BD24F-084D-459A-A5D4-5052E3CAF542}" srcOrd="4" destOrd="0" parTransId="{486C7A5E-3FC7-4F8F-9A7F-0749C756544E}" sibTransId="{31D47CF2-F323-4306-8688-6EAAA85BBFD0}"/>
    <dgm:cxn modelId="{54E4820E-3DF9-4D16-9F63-1012CC3274F3}" srcId="{7CDF5102-6BB0-4A2B-8AF6-30CDAC378124}" destId="{F93E01A8-B217-4348-9285-B1DED152DFF5}" srcOrd="2" destOrd="0" parTransId="{A004B7BF-057D-4F90-81BF-316ABD10057F}" sibTransId="{EB5CBB44-DBC9-48AE-8CB2-88701FAED24F}"/>
    <dgm:cxn modelId="{7710378E-C32D-462A-BD6F-12DE87DB0DB9}" type="presOf" srcId="{ED711227-2664-420C-8493-4D13A6EBD28B}" destId="{A388F147-9890-41AE-A490-46215FD7B4F9}" srcOrd="0" destOrd="0" presId="urn:microsoft.com/office/officeart/2005/8/layout/hList1"/>
    <dgm:cxn modelId="{A4DDB0EC-01AB-49C4-AE96-CB7444E6A3BF}" srcId="{E84A3EF5-A1F5-4900-893B-C0FD59EB3CBC}" destId="{7CDF5102-6BB0-4A2B-8AF6-30CDAC378124}" srcOrd="1" destOrd="0" parTransId="{5CF1336F-24D1-4EF3-A30C-E06F3C80667D}" sibTransId="{7D965473-3B44-4BED-9850-506A2420597B}"/>
    <dgm:cxn modelId="{18F43130-4A2F-4F9E-BE1E-A4DB0EB24E0E}" srcId="{7CDF5102-6BB0-4A2B-8AF6-30CDAC378124}" destId="{63EF46E9-3C9A-41DA-94E9-D52D216668FE}" srcOrd="1" destOrd="0" parTransId="{0BA13FF0-E9B5-4009-AD7C-AC597CEF5569}" sibTransId="{76B4539A-C3B7-4AA1-A622-BBD1230B44A0}"/>
    <dgm:cxn modelId="{FFE4D517-47FC-49F1-A6FF-985CD9AC2553}" type="presOf" srcId="{426BD24F-084D-459A-A5D4-5052E3CAF542}" destId="{BB8D6F69-82EE-4B93-ABD5-1F21AF189D55}" srcOrd="0" destOrd="4" presId="urn:microsoft.com/office/officeart/2005/8/layout/hList1"/>
    <dgm:cxn modelId="{748B293C-77E3-40FA-9976-F4084D93793E}" type="presOf" srcId="{63627108-A699-4E52-8EC9-5D8B4907605C}" destId="{6DA54456-BC1B-4747-878B-21F1A71DC141}" srcOrd="0" destOrd="0" presId="urn:microsoft.com/office/officeart/2005/8/layout/hList1"/>
    <dgm:cxn modelId="{6B10B038-5292-404C-9ECF-FB2CDDA6533C}" srcId="{D440FE07-190B-4788-A9B4-099BEBF1EC4F}" destId="{733811D0-7807-452F-9D1A-89F0C88F0EB8}" srcOrd="2" destOrd="0" parTransId="{80AEF5F6-4128-43D6-B732-B288659E69B4}" sibTransId="{5451A2E8-7E33-45A0-94FA-0774A023D014}"/>
    <dgm:cxn modelId="{F56DDAC5-B51B-43F7-941B-46CBA3D75D58}" type="presOf" srcId="{1119D5E1-28DD-4E75-8EE5-EE903C05923F}" destId="{BB8D6F69-82EE-4B93-ABD5-1F21AF189D55}" srcOrd="0" destOrd="0" presId="urn:microsoft.com/office/officeart/2005/8/layout/hList1"/>
    <dgm:cxn modelId="{571FCB10-930D-48D6-B5F3-F0B5D6C31803}" srcId="{7CDF5102-6BB0-4A2B-8AF6-30CDAC378124}" destId="{46924BFD-97F7-4BCD-9C71-25C0175E0D36}" srcOrd="0" destOrd="0" parTransId="{59D7FB1A-EFD4-4BCF-A41C-59F48FFB82A0}" sibTransId="{3CCCFB82-ACD3-4368-90EF-FEE62BD8DCCF}"/>
    <dgm:cxn modelId="{532DA2C7-BFEC-4415-9CBD-03FBCE8717E5}" srcId="{E84A3EF5-A1F5-4900-893B-C0FD59EB3CBC}" destId="{63627108-A699-4E52-8EC9-5D8B4907605C}" srcOrd="0" destOrd="0" parTransId="{F8BBAF1B-88D3-4859-89E3-9CBB03BED10B}" sibTransId="{4F3A11CE-C627-4E72-B476-89F707F48C07}"/>
    <dgm:cxn modelId="{3A2C7260-6FDF-4FB4-AEF5-E65DF2B373CD}" type="presOf" srcId="{209EDC25-2948-4E2A-88CE-EFED5E7E2E2B}" destId="{BB8D6F69-82EE-4B93-ABD5-1F21AF189D55}" srcOrd="0" destOrd="5" presId="urn:microsoft.com/office/officeart/2005/8/layout/hList1"/>
    <dgm:cxn modelId="{8252ACC9-623B-4C8B-9AAC-3999564DB8EC}" type="presOf" srcId="{AE07504B-BCAE-4F91-8383-280ADE59A061}" destId="{BB8D6F69-82EE-4B93-ABD5-1F21AF189D55}" srcOrd="0" destOrd="3" presId="urn:microsoft.com/office/officeart/2005/8/layout/hList1"/>
    <dgm:cxn modelId="{0B221FAF-1B37-4194-A20F-BFE74099252A}" srcId="{D440FE07-190B-4788-A9B4-099BEBF1EC4F}" destId="{36BBACF5-CDC5-403F-9801-0FBB5E663263}" srcOrd="7" destOrd="0" parTransId="{D0B7CD39-15EF-40BF-B916-7B8CCC2B5A99}" sibTransId="{9CF4F2B9-849B-404B-9620-67FBABE7329D}"/>
    <dgm:cxn modelId="{019D5A7B-E0BB-42E1-8F41-DDEB204ED6DB}" srcId="{D440FE07-190B-4788-A9B4-099BEBF1EC4F}" destId="{F1D461D0-9BC6-4C1D-A6EE-F23CEDEFE0C1}" srcOrd="6" destOrd="0" parTransId="{971CF945-D52F-443C-9D40-D85DB26DCFDB}" sibTransId="{C901E431-059E-46B4-866D-1642F829E745}"/>
    <dgm:cxn modelId="{E18763E7-A038-44CC-8866-2590A2F626AF}" type="presOf" srcId="{F93E01A8-B217-4348-9285-B1DED152DFF5}" destId="{B21EA60D-9E0A-4BB1-B461-783BAD13ABAC}" srcOrd="0" destOrd="2" presId="urn:microsoft.com/office/officeart/2005/8/layout/hList1"/>
    <dgm:cxn modelId="{923D2023-3ABC-497E-BD99-E2DF27CAAE96}" srcId="{E84A3EF5-A1F5-4900-893B-C0FD59EB3CBC}" destId="{D440FE07-190B-4788-A9B4-099BEBF1EC4F}" srcOrd="2" destOrd="0" parTransId="{9A2D2243-6E96-4F70-8D98-1A1B5D485F88}" sibTransId="{19937152-1A67-4DE1-8FC0-70DBFF513156}"/>
    <dgm:cxn modelId="{E6C760E9-51B0-4825-AD3A-627DB78CE956}" type="presOf" srcId="{36BBACF5-CDC5-403F-9801-0FBB5E663263}" destId="{BB8D6F69-82EE-4B93-ABD5-1F21AF189D55}" srcOrd="0" destOrd="7" presId="urn:microsoft.com/office/officeart/2005/8/layout/hList1"/>
    <dgm:cxn modelId="{CAD3F6C8-C968-4DC6-B1EF-0165BDBBA296}" type="presOf" srcId="{F1D461D0-9BC6-4C1D-A6EE-F23CEDEFE0C1}" destId="{BB8D6F69-82EE-4B93-ABD5-1F21AF189D55}" srcOrd="0" destOrd="6" presId="urn:microsoft.com/office/officeart/2005/8/layout/hList1"/>
    <dgm:cxn modelId="{E908080F-6606-40BF-924A-0454A793F985}" srcId="{D440FE07-190B-4788-A9B4-099BEBF1EC4F}" destId="{209EDC25-2948-4E2A-88CE-EFED5E7E2E2B}" srcOrd="5" destOrd="0" parTransId="{AFDDF5F4-4055-46E2-9DBC-110669946C9D}" sibTransId="{0D8940C6-C721-43D6-B00B-C30FB7938AC7}"/>
    <dgm:cxn modelId="{BE59B861-9B18-400D-8ADD-DAEDEF4BD1EC}" srcId="{D440FE07-190B-4788-A9B4-099BEBF1EC4F}" destId="{1119D5E1-28DD-4E75-8EE5-EE903C05923F}" srcOrd="0" destOrd="0" parTransId="{FEF5F802-2068-4E6D-86F0-29F745773546}" sibTransId="{3AD47F42-DC66-4E2C-8979-F00626CE38AD}"/>
    <dgm:cxn modelId="{9A963643-43C3-4450-96F8-573EF7EBCEAD}" type="presOf" srcId="{63EF46E9-3C9A-41DA-94E9-D52D216668FE}" destId="{B21EA60D-9E0A-4BB1-B461-783BAD13ABAC}" srcOrd="0" destOrd="1" presId="urn:microsoft.com/office/officeart/2005/8/layout/hList1"/>
    <dgm:cxn modelId="{18147334-F1CC-425B-96F4-41EE45011FC4}" type="presOf" srcId="{E84A3EF5-A1F5-4900-893B-C0FD59EB3CBC}" destId="{BBCAAEE8-CCEE-4457-9ABB-557B8BBD4EC6}" srcOrd="0" destOrd="0" presId="urn:microsoft.com/office/officeart/2005/8/layout/hList1"/>
    <dgm:cxn modelId="{46AA06CB-E201-4B63-A6CF-28B59FA0995F}" type="presOf" srcId="{7CDF5102-6BB0-4A2B-8AF6-30CDAC378124}" destId="{F597C3C4-1CC2-4CD6-8A82-E30D332CAA20}" srcOrd="0" destOrd="0" presId="urn:microsoft.com/office/officeart/2005/8/layout/hList1"/>
    <dgm:cxn modelId="{0569C6F3-4A7B-40B4-B32F-E5499FFD70C6}" type="presOf" srcId="{733811D0-7807-452F-9D1A-89F0C88F0EB8}" destId="{BB8D6F69-82EE-4B93-ABD5-1F21AF189D55}" srcOrd="0" destOrd="2" presId="urn:microsoft.com/office/officeart/2005/8/layout/hList1"/>
    <dgm:cxn modelId="{AA02F8C4-2FA9-46A8-BA7F-F3A2E554D6D9}" type="presOf" srcId="{D440FE07-190B-4788-A9B4-099BEBF1EC4F}" destId="{EF15C808-D2D0-4AC4-935F-E2D2226D4866}" srcOrd="0" destOrd="0" presId="urn:microsoft.com/office/officeart/2005/8/layout/hList1"/>
    <dgm:cxn modelId="{6678122E-719B-4B03-9CE0-C53C223E4D2D}" type="presOf" srcId="{46924BFD-97F7-4BCD-9C71-25C0175E0D36}" destId="{B21EA60D-9E0A-4BB1-B461-783BAD13ABAC}" srcOrd="0" destOrd="0" presId="urn:microsoft.com/office/officeart/2005/8/layout/hList1"/>
    <dgm:cxn modelId="{8CEDFCD2-2631-40BC-86BA-6534713DA417}" srcId="{D440FE07-190B-4788-A9B4-099BEBF1EC4F}" destId="{0DD50204-54FB-46FF-92F1-9623EEE6998D}" srcOrd="1" destOrd="0" parTransId="{A3ED5E17-76C9-4B3F-98A8-5EAEFF296007}" sibTransId="{B1A0D080-8B92-4992-8699-7A0B73FC13E5}"/>
    <dgm:cxn modelId="{450C1371-E3FC-4897-8701-3FCFB5CA9800}" srcId="{63627108-A699-4E52-8EC9-5D8B4907605C}" destId="{ED711227-2664-420C-8493-4D13A6EBD28B}" srcOrd="0" destOrd="0" parTransId="{772ECE34-6916-4E6D-A917-364E3FDB0CAE}" sibTransId="{7EFDEC95-971A-434A-B935-F89389F2070B}"/>
    <dgm:cxn modelId="{FC63BC0F-776A-42F3-BF54-C2A5D0AA9E29}" type="presParOf" srcId="{BBCAAEE8-CCEE-4457-9ABB-557B8BBD4EC6}" destId="{9866E044-9439-4D5A-9012-963823A5C2CB}" srcOrd="0" destOrd="0" presId="urn:microsoft.com/office/officeart/2005/8/layout/hList1"/>
    <dgm:cxn modelId="{39AE9595-F3D1-4FB6-8695-C268B41A15FA}" type="presParOf" srcId="{9866E044-9439-4D5A-9012-963823A5C2CB}" destId="{6DA54456-BC1B-4747-878B-21F1A71DC141}" srcOrd="0" destOrd="0" presId="urn:microsoft.com/office/officeart/2005/8/layout/hList1"/>
    <dgm:cxn modelId="{C356047D-DCCE-414E-933B-75C8FD44512A}" type="presParOf" srcId="{9866E044-9439-4D5A-9012-963823A5C2CB}" destId="{A388F147-9890-41AE-A490-46215FD7B4F9}" srcOrd="1" destOrd="0" presId="urn:microsoft.com/office/officeart/2005/8/layout/hList1"/>
    <dgm:cxn modelId="{0E985D5D-A13B-451C-840D-EA63BB6219B5}" type="presParOf" srcId="{BBCAAEE8-CCEE-4457-9ABB-557B8BBD4EC6}" destId="{9BA1908D-8046-4B53-ABF9-6B6EBE83B75D}" srcOrd="1" destOrd="0" presId="urn:microsoft.com/office/officeart/2005/8/layout/hList1"/>
    <dgm:cxn modelId="{5B656BA1-9D80-481F-A6D7-12063E4F16EF}" type="presParOf" srcId="{BBCAAEE8-CCEE-4457-9ABB-557B8BBD4EC6}" destId="{C490AD5F-7F6A-4EEF-A77F-6F9B69E3825E}" srcOrd="2" destOrd="0" presId="urn:microsoft.com/office/officeart/2005/8/layout/hList1"/>
    <dgm:cxn modelId="{FFB90DB2-24B4-4C74-A7F4-FC52C835A1E8}" type="presParOf" srcId="{C490AD5F-7F6A-4EEF-A77F-6F9B69E3825E}" destId="{F597C3C4-1CC2-4CD6-8A82-E30D332CAA20}" srcOrd="0" destOrd="0" presId="urn:microsoft.com/office/officeart/2005/8/layout/hList1"/>
    <dgm:cxn modelId="{0FD27EB8-56F5-4CC5-B534-CCD690CE7B89}" type="presParOf" srcId="{C490AD5F-7F6A-4EEF-A77F-6F9B69E3825E}" destId="{B21EA60D-9E0A-4BB1-B461-783BAD13ABAC}" srcOrd="1" destOrd="0" presId="urn:microsoft.com/office/officeart/2005/8/layout/hList1"/>
    <dgm:cxn modelId="{5E98A2C0-8FEE-4500-A707-5B02DABE7711}" type="presParOf" srcId="{BBCAAEE8-CCEE-4457-9ABB-557B8BBD4EC6}" destId="{95D04594-4B7A-4A49-B70D-353BF1AC4424}" srcOrd="3" destOrd="0" presId="urn:microsoft.com/office/officeart/2005/8/layout/hList1"/>
    <dgm:cxn modelId="{4CBD7404-C71B-4BB2-84E5-EE5B182D84F0}" type="presParOf" srcId="{BBCAAEE8-CCEE-4457-9ABB-557B8BBD4EC6}" destId="{A7C3E740-D8FC-4A22-B0A3-67C62EE308CE}" srcOrd="4" destOrd="0" presId="urn:microsoft.com/office/officeart/2005/8/layout/hList1"/>
    <dgm:cxn modelId="{C0C24F28-3E06-47E7-B751-9BD365A13E47}" type="presParOf" srcId="{A7C3E740-D8FC-4A22-B0A3-67C62EE308CE}" destId="{EF15C808-D2D0-4AC4-935F-E2D2226D4866}" srcOrd="0" destOrd="0" presId="urn:microsoft.com/office/officeart/2005/8/layout/hList1"/>
    <dgm:cxn modelId="{962AF7AA-562D-4A02-8757-26DFB106D40D}" type="presParOf" srcId="{A7C3E740-D8FC-4A22-B0A3-67C62EE308CE}" destId="{BB8D6F69-82EE-4B93-ABD5-1F21AF189D5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4008439" y="0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1D836-F6AC-4BE3-8A34-D212371B0E10}" type="datetimeFigureOut">
              <a:rPr lang="es-EC" smtClean="0"/>
              <a:t>20/04/2021</a:t>
            </a:fld>
            <a:endParaRPr lang="es-EC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1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4008439" y="8893175"/>
            <a:ext cx="3067050" cy="469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BDEF6-AB31-4746-A544-1BD307C1EEB1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68242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4008706" y="1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75F96DD0-B6C6-4466-B6F0-76FEBF45B4F8}" type="datetimeFigureOut">
              <a:rPr lang="es-EC" smtClean="0"/>
              <a:t>20/04/2021</a:t>
            </a:fld>
            <a:endParaRPr lang="es-EC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1169988"/>
            <a:ext cx="5616575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s-EC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7708" y="4505981"/>
            <a:ext cx="5661660" cy="3686710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1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s-EC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4008706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40207C73-11A0-4BC6-A4B2-96FF4F0F3C01}" type="slidenum">
              <a:rPr lang="es-EC" smtClean="0"/>
              <a:t>‹Nº›</a:t>
            </a:fld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259589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17513" y="701675"/>
            <a:ext cx="6242050" cy="35115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56A042-6BEF-405C-8AAD-17CBC1F78AE6}" type="slidenum">
              <a:rPr lang="en-US" smtClean="0">
                <a:solidFill>
                  <a:prstClr val="black"/>
                </a:solidFill>
              </a:rPr>
              <a:pPr/>
              <a:t>37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801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9" name="CorelDRAW" r:id="rId3" imgW="9151920" imgH="5621400" progId="">
                  <p:embed/>
                </p:oleObj>
              </mc:Choice>
              <mc:Fallback>
                <p:oleObj name="CorelDRAW" r:id="rId3" imgW="9151920" imgH="5621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050" dirty="0">
              <a:solidFill>
                <a:prstClr val="black"/>
              </a:solidFill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050" dirty="0">
              <a:solidFill>
                <a:prstClr val="black"/>
              </a:solidFill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1050" dirty="0">
              <a:solidFill>
                <a:prstClr val="black"/>
              </a:solidFill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050" dirty="0">
              <a:solidFill>
                <a:prstClr val="black"/>
              </a:solidFill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4" y="260353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350" dirty="0">
              <a:solidFill>
                <a:prstClr val="black"/>
              </a:solidFill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3935" y="115888"/>
            <a:ext cx="4417484" cy="887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45840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992103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675308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051AE5A9-CDC8-4E90-A896-10FA9FAE5485}" type="datetimeFigureOut">
              <a:rPr lang="es-EC" smtClean="0">
                <a:solidFill>
                  <a:prstClr val="black"/>
                </a:solidFill>
              </a:rPr>
              <a:pPr/>
              <a:t>20/04/2021</a:t>
            </a:fld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s-EC" dirty="0">
              <a:solidFill>
                <a:prstClr val="black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/>
          <a:lstStyle/>
          <a:p>
            <a:fld id="{B6868DCA-1376-4BF8-8049-D3FB3EDE2122}" type="slidenum">
              <a:rPr lang="es-EC" smtClean="0">
                <a:solidFill>
                  <a:prstClr val="black"/>
                </a:solidFill>
              </a:rPr>
              <a:pPr/>
              <a:t>‹Nº›</a:t>
            </a:fld>
            <a:endParaRPr lang="es-EC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910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3512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743401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55106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14430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585921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058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0873440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s-ES" noProof="0" dirty="0"/>
              <a:t>Haga clic en el icono para agregar una imagen</a:t>
            </a:r>
            <a:endParaRPr lang="es-EC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04646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3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350" dirty="0">
              <a:solidFill>
                <a:prstClr val="black"/>
              </a:solidFill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2" y="6308728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C" sz="1350" dirty="0">
              <a:solidFill>
                <a:prstClr val="black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69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 sz="1350" dirty="0">
              <a:solidFill>
                <a:prstClr val="black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69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C" sz="1350" dirty="0">
              <a:solidFill>
                <a:prstClr val="black"/>
              </a:solidFill>
            </a:endParaRPr>
          </a:p>
        </p:txBody>
      </p:sp>
      <p:pic>
        <p:nvPicPr>
          <p:cNvPr id="3078" name="Picture 26" descr="LOGO ESPE ORIGINAL copia"/>
          <p:cNvPicPr>
            <a:picLocks noChangeAspect="1" noChangeArrowheads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6784" y="5949950"/>
            <a:ext cx="3073400" cy="636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383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3429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6858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0287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3716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tmp"/><Relationship Id="rId3" Type="http://schemas.openxmlformats.org/officeDocument/2006/relationships/image" Target="../media/image26.tmp"/><Relationship Id="rId7" Type="http://schemas.openxmlformats.org/officeDocument/2006/relationships/image" Target="../media/image30.tmp"/><Relationship Id="rId2" Type="http://schemas.openxmlformats.org/officeDocument/2006/relationships/image" Target="../media/image25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tmp"/><Relationship Id="rId5" Type="http://schemas.openxmlformats.org/officeDocument/2006/relationships/image" Target="../media/image28.tmp"/><Relationship Id="rId4" Type="http://schemas.openxmlformats.org/officeDocument/2006/relationships/image" Target="../media/image27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mp"/><Relationship Id="rId7" Type="http://schemas.openxmlformats.org/officeDocument/2006/relationships/image" Target="../media/image37.tmp"/><Relationship Id="rId2" Type="http://schemas.openxmlformats.org/officeDocument/2006/relationships/image" Target="../media/image32.tm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tmp"/><Relationship Id="rId5" Type="http://schemas.openxmlformats.org/officeDocument/2006/relationships/image" Target="../media/image35.tmp"/><Relationship Id="rId4" Type="http://schemas.openxmlformats.org/officeDocument/2006/relationships/image" Target="../media/image34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tmp"/><Relationship Id="rId4" Type="http://schemas.openxmlformats.org/officeDocument/2006/relationships/image" Target="../media/image40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w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w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w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tm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tmp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mp"/><Relationship Id="rId2" Type="http://schemas.openxmlformats.org/officeDocument/2006/relationships/image" Target="../media/image68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emf"/><Relationship Id="rId4" Type="http://schemas.openxmlformats.org/officeDocument/2006/relationships/image" Target="../media/image70.tm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tmp"/><Relationship Id="rId2" Type="http://schemas.openxmlformats.org/officeDocument/2006/relationships/image" Target="../media/image72.tmp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tmp"/><Relationship Id="rId4" Type="http://schemas.openxmlformats.org/officeDocument/2006/relationships/image" Target="../media/image74.tmp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tmp"/><Relationship Id="rId3" Type="http://schemas.openxmlformats.org/officeDocument/2006/relationships/image" Target="../media/image19.tmp"/><Relationship Id="rId7" Type="http://schemas.openxmlformats.org/officeDocument/2006/relationships/image" Target="../media/image23.tm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tmp"/><Relationship Id="rId5" Type="http://schemas.openxmlformats.org/officeDocument/2006/relationships/image" Target="../media/image21.tmp"/><Relationship Id="rId4" Type="http://schemas.openxmlformats.org/officeDocument/2006/relationships/image" Target="../media/image20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esultado de imagen para Iasa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1101" y="65648"/>
            <a:ext cx="1463040" cy="1425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6369" y="216715"/>
            <a:ext cx="3086251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contenido 2"/>
          <p:cNvSpPr txBox="1">
            <a:spLocks/>
          </p:cNvSpPr>
          <p:nvPr/>
        </p:nvSpPr>
        <p:spPr>
          <a:xfrm>
            <a:off x="1633209" y="1392214"/>
            <a:ext cx="9950931" cy="8347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s-EC" sz="1600" b="1" dirty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es-EC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urvas de extracción nutrimental de </a:t>
            </a:r>
            <a:r>
              <a:rPr lang="es-EC" sz="1600" b="1" dirty="0">
                <a:latin typeface="Calibri" panose="020F0502020204030204" pitchFamily="34" charset="0"/>
                <a:cs typeface="Calibri" panose="020F0502020204030204" pitchFamily="34" charset="0"/>
              </a:rPr>
              <a:t>N, P, K, Ca, Mg, </a:t>
            </a:r>
            <a:r>
              <a:rPr lang="es-EC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mediante tecnología micro carbono (</a:t>
            </a:r>
            <a:r>
              <a:rPr lang="es-EC" sz="1600" b="1" dirty="0">
                <a:latin typeface="Calibri" panose="020F0502020204030204" pitchFamily="34" charset="0"/>
                <a:cs typeface="Calibri" panose="020F0502020204030204" pitchFamily="34" charset="0"/>
              </a:rPr>
              <a:t>TMC) </a:t>
            </a:r>
            <a:r>
              <a:rPr lang="es-EC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y fertilización convencional, en el cultivo semi hidropónico de frutilla (</a:t>
            </a:r>
            <a:r>
              <a:rPr lang="es-EC" sz="1600" b="1" i="1" dirty="0">
                <a:latin typeface="Calibri" panose="020F0502020204030204" pitchFamily="34" charset="0"/>
                <a:cs typeface="Calibri" panose="020F0502020204030204" pitchFamily="34" charset="0"/>
              </a:rPr>
              <a:t>Fragaria x ananassa</a:t>
            </a:r>
            <a:r>
              <a:rPr lang="es-EC" sz="16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)”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20000"/>
              </a:lnSpc>
            </a:pPr>
            <a:endParaRPr lang="es-E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954572" y="2841102"/>
            <a:ext cx="73410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Departamento de ciencias de la vida y de la agricultura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1366369" y="2275471"/>
            <a:ext cx="9958026" cy="311469"/>
          </a:xfrm>
          <a:prstGeom prst="rect">
            <a:avLst/>
          </a:prstGeom>
        </p:spPr>
        <p:txBody>
          <a:bodyPr>
            <a:noAutofit/>
          </a:bodyPr>
          <a:lstStyle>
            <a:lvl1pPr marL="257175" indent="-257175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557213" indent="-21431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bg1"/>
                </a:solidFill>
                <a:latin typeface="+mn-lt"/>
              </a:defRPr>
            </a:lvl2pPr>
            <a:lvl3pPr marL="8572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800">
                <a:solidFill>
                  <a:schemeClr val="bg1"/>
                </a:solidFill>
                <a:latin typeface="+mn-lt"/>
              </a:defRPr>
            </a:lvl3pPr>
            <a:lvl4pPr marL="12001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800">
                <a:solidFill>
                  <a:schemeClr val="bg1"/>
                </a:solidFill>
                <a:latin typeface="+mn-lt"/>
              </a:defRPr>
            </a:lvl4pPr>
            <a:lvl5pPr marL="15430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6pPr>
            <a:lvl7pPr marL="22288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7pPr>
            <a:lvl8pPr marL="25717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8pPr>
            <a:lvl9pPr marL="29146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800">
                <a:solidFill>
                  <a:schemeClr val="bg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s-ES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Guacapiña Naranjo, </a:t>
            </a:r>
            <a:r>
              <a:rPr lang="es-ES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s-ES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amela </a:t>
            </a:r>
            <a:r>
              <a:rPr lang="es-ES" kern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s-ES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atherine</a:t>
            </a:r>
          </a:p>
          <a:p>
            <a:pPr marL="0" indent="0" algn="ctr">
              <a:buNone/>
            </a:pPr>
            <a:r>
              <a:rPr lang="es-ES" b="1" kern="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b="1" kern="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1646073" y="3396838"/>
            <a:ext cx="99580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Carrera De Ingeniería Agropecuaria</a:t>
            </a:r>
            <a:endParaRPr lang="es-EC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2687724" y="3914175"/>
            <a:ext cx="78747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Trabajo </a:t>
            </a:r>
            <a:r>
              <a:rPr lang="es-EC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de titulación previo </a:t>
            </a:r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s-EC" spc="-5" dirty="0" smtClean="0">
                <a:latin typeface="Calibri" panose="020F0502020204030204" pitchFamily="34" charset="0"/>
                <a:cs typeface="Calibri" panose="020F0502020204030204" pitchFamily="34" charset="0"/>
              </a:rPr>
              <a:t>la obtención del título de  </a:t>
            </a:r>
            <a:r>
              <a:rPr lang="es-EC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ingeniero</a:t>
            </a:r>
            <a:r>
              <a:rPr lang="es-EC" spc="-2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C" spc="-10" dirty="0" smtClean="0">
                <a:latin typeface="Calibri" panose="020F0502020204030204" pitchFamily="34" charset="0"/>
                <a:cs typeface="Calibri" panose="020F0502020204030204" pitchFamily="34" charset="0"/>
              </a:rPr>
              <a:t>agropecuario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ángulo 12"/>
          <p:cNvSpPr/>
          <p:nvPr/>
        </p:nvSpPr>
        <p:spPr>
          <a:xfrm>
            <a:off x="1626115" y="5070245"/>
            <a:ext cx="99580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360" algn="ctr">
              <a:lnSpc>
                <a:spcPct val="100000"/>
              </a:lnSpc>
            </a:pPr>
            <a:r>
              <a:rPr lang="es-EC" sz="1600" spc="-10" dirty="0">
                <a:latin typeface="Calibri" panose="020F0502020204030204" pitchFamily="34" charset="0"/>
                <a:cs typeface="Calibri" panose="020F0502020204030204" pitchFamily="34" charset="0"/>
              </a:rPr>
              <a:t>SANGOLQUÍ</a:t>
            </a:r>
            <a:endParaRPr lang="es-EC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84455" algn="ctr">
              <a:lnSpc>
                <a:spcPct val="100000"/>
              </a:lnSpc>
            </a:pPr>
            <a:r>
              <a:rPr lang="es-EC" sz="1600" spc="5" dirty="0" smtClean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endParaRPr lang="es-EC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896085" y="4490426"/>
            <a:ext cx="34579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kern="0" dirty="0" smtClean="0">
                <a:latin typeface="Calibri" panose="020F0502020204030204" pitchFamily="34" charset="0"/>
                <a:cs typeface="Calibri" panose="020F0502020204030204" pitchFamily="34" charset="0"/>
              </a:rPr>
              <a:t>Ing. Landázuri Abarca, Pablo Anibal</a:t>
            </a:r>
            <a:endParaRPr lang="es-ES" kern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591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METODOLOGÍA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989599" y="3632266"/>
            <a:ext cx="20937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Número de hojas y flores</a:t>
            </a:r>
            <a:endParaRPr lang="es-E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4797103" y="3666481"/>
            <a:ext cx="33425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Peso, longitud, diámetro y </a:t>
            </a:r>
            <a:r>
              <a:rPr lang="es-E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°Brix</a:t>
            </a:r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del </a:t>
            </a:r>
            <a:r>
              <a:rPr lang="es-E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fruto</a:t>
            </a:r>
            <a:endParaRPr lang="es-E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974930" y="2871154"/>
            <a:ext cx="2569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30, 60, 90, 120</a:t>
            </a: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sz="1400" dirty="0">
                <a:latin typeface="Calibri" panose="020F0502020204030204" pitchFamily="34" charset="0"/>
                <a:cs typeface="Calibri" panose="020F0502020204030204" pitchFamily="34" charset="0"/>
              </a:rPr>
              <a:t>días después del trasplante (ddt)</a:t>
            </a:r>
          </a:p>
        </p:txBody>
      </p:sp>
      <p:pic>
        <p:nvPicPr>
          <p:cNvPr id="13" name="Imagen 12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192" y="1203179"/>
            <a:ext cx="3029373" cy="1733792"/>
          </a:xfrm>
          <a:prstGeom prst="rect">
            <a:avLst/>
          </a:prstGeom>
        </p:spPr>
      </p:pic>
      <p:pic>
        <p:nvPicPr>
          <p:cNvPr id="14" name="Imagen 13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004" y="1106964"/>
            <a:ext cx="2473601" cy="1926222"/>
          </a:xfrm>
          <a:prstGeom prst="rect">
            <a:avLst/>
          </a:prstGeom>
        </p:spPr>
      </p:pic>
      <p:pic>
        <p:nvPicPr>
          <p:cNvPr id="16" name="Imagen 15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7579" y="1106964"/>
            <a:ext cx="1709579" cy="2291035"/>
          </a:xfrm>
          <a:prstGeom prst="rect">
            <a:avLst/>
          </a:prstGeom>
        </p:spPr>
      </p:pic>
      <p:pic>
        <p:nvPicPr>
          <p:cNvPr id="18" name="Imagen 17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18" y="4063313"/>
            <a:ext cx="3553321" cy="2076740"/>
          </a:xfrm>
          <a:prstGeom prst="rect">
            <a:avLst/>
          </a:prstGeom>
        </p:spPr>
      </p:pic>
      <p:pic>
        <p:nvPicPr>
          <p:cNvPr id="19" name="Imagen 18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840" y="4060449"/>
            <a:ext cx="1451312" cy="2047743"/>
          </a:xfrm>
          <a:prstGeom prst="rect">
            <a:avLst/>
          </a:prstGeom>
        </p:spPr>
      </p:pic>
      <p:pic>
        <p:nvPicPr>
          <p:cNvPr id="20" name="Imagen 19" descr="Recorte de pantall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091" y="4060449"/>
            <a:ext cx="1623488" cy="1996324"/>
          </a:xfrm>
          <a:prstGeom prst="rect">
            <a:avLst/>
          </a:prstGeom>
        </p:spPr>
      </p:pic>
      <p:pic>
        <p:nvPicPr>
          <p:cNvPr id="21" name="Imagen 20" descr="Recorte de pantall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186" y="4077810"/>
            <a:ext cx="1554768" cy="2047743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>
          <a:xfrm>
            <a:off x="1358546" y="787258"/>
            <a:ext cx="21066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Recolección de  muestras</a:t>
            </a:r>
            <a:endParaRPr lang="es-E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CuadroTexto 22"/>
          <p:cNvSpPr txBox="1"/>
          <p:nvPr/>
        </p:nvSpPr>
        <p:spPr>
          <a:xfrm>
            <a:off x="5232195" y="747411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Pesaje de muestras </a:t>
            </a:r>
            <a:endParaRPr lang="es-E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>
            <a:off x="9180478" y="747410"/>
            <a:ext cx="17111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Molido de muestras </a:t>
            </a:r>
            <a:endParaRPr lang="es-E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CuadroTexto 1"/>
          <p:cNvSpPr txBox="1"/>
          <p:nvPr/>
        </p:nvSpPr>
        <p:spPr>
          <a:xfrm>
            <a:off x="2915986" y="315716"/>
            <a:ext cx="571068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Muestreo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35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METODOLOGÍA</a:t>
            </a:r>
          </a:p>
        </p:txBody>
      </p:sp>
      <p:pic>
        <p:nvPicPr>
          <p:cNvPr id="3" name="Imagen 2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59" y="1056402"/>
            <a:ext cx="2977031" cy="2213905"/>
          </a:xfrm>
          <a:prstGeom prst="rect">
            <a:avLst/>
          </a:prstGeom>
        </p:spPr>
      </p:pic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71" y="1056402"/>
            <a:ext cx="1832562" cy="2213905"/>
          </a:xfrm>
          <a:prstGeom prst="rect">
            <a:avLst/>
          </a:prstGeom>
        </p:spPr>
      </p:pic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9576" y="1064375"/>
            <a:ext cx="3232871" cy="2230768"/>
          </a:xfrm>
          <a:prstGeom prst="rect">
            <a:avLst/>
          </a:prstGeom>
        </p:spPr>
      </p:pic>
      <p:pic>
        <p:nvPicPr>
          <p:cNvPr id="6" name="Imagen 5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31" y="4134114"/>
            <a:ext cx="3067478" cy="2029108"/>
          </a:xfrm>
          <a:prstGeom prst="rect">
            <a:avLst/>
          </a:prstGeom>
        </p:spPr>
      </p:pic>
      <p:pic>
        <p:nvPicPr>
          <p:cNvPr id="7" name="Imagen 6" descr="Recorte de pantalla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37"/>
          <a:stretch/>
        </p:blipFill>
        <p:spPr>
          <a:xfrm>
            <a:off x="4670971" y="3823006"/>
            <a:ext cx="1893040" cy="2340216"/>
          </a:xfrm>
          <a:prstGeom prst="rect">
            <a:avLst/>
          </a:prstGeom>
        </p:spPr>
      </p:pic>
      <p:pic>
        <p:nvPicPr>
          <p:cNvPr id="8" name="Imagen 7" descr="Recorte de pantall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187" y="3697207"/>
            <a:ext cx="1366514" cy="2350608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4359669" y="161803"/>
            <a:ext cx="27863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Medición de </a:t>
            </a:r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 por Kjeldahl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276120" y="687070"/>
            <a:ext cx="1895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1.5gr de muestra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910782" y="670651"/>
            <a:ext cx="3695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¼ Tableta + 15ml de Ac. Sulfúrico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8290442" y="670651"/>
            <a:ext cx="2921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Digestor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errar llave 13"/>
          <p:cNvSpPr/>
          <p:nvPr/>
        </p:nvSpPr>
        <p:spPr>
          <a:xfrm>
            <a:off x="10639856" y="871736"/>
            <a:ext cx="373076" cy="261604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uadroTexto 14"/>
          <p:cNvSpPr txBox="1"/>
          <p:nvPr/>
        </p:nvSpPr>
        <p:spPr>
          <a:xfrm>
            <a:off x="11012932" y="1856593"/>
            <a:ext cx="871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150°C</a:t>
            </a:r>
          </a:p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420°C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576912" y="3549339"/>
            <a:ext cx="4003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30ml de Ac. Bórico </a:t>
            </a:r>
          </a:p>
          <a:p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3 Gotas de Solución indicadora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537760" y="3512541"/>
            <a:ext cx="243015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Unidad </a:t>
            </a:r>
            <a:r>
              <a:rPr lang="es-EC" sz="1600" dirty="0">
                <a:latin typeface="Calibri" panose="020F0502020204030204" pitchFamily="34" charset="0"/>
                <a:cs typeface="Calibri" panose="020F0502020204030204" pitchFamily="34" charset="0"/>
              </a:rPr>
              <a:t>de destilación 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Cerrar llave 17"/>
          <p:cNvSpPr/>
          <p:nvPr/>
        </p:nvSpPr>
        <p:spPr>
          <a:xfrm>
            <a:off x="9130793" y="3697207"/>
            <a:ext cx="392347" cy="2406623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uadroTexto 18"/>
          <p:cNvSpPr txBox="1"/>
          <p:nvPr/>
        </p:nvSpPr>
        <p:spPr>
          <a:xfrm>
            <a:off x="9733016" y="4715852"/>
            <a:ext cx="1715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HCl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 (0,1N)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3942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METODOLOGÍA</a:t>
            </a:r>
          </a:p>
        </p:txBody>
      </p:sp>
      <p:sp>
        <p:nvSpPr>
          <p:cNvPr id="11" name="CuadroTexto 10"/>
          <p:cNvSpPr txBox="1"/>
          <p:nvPr/>
        </p:nvSpPr>
        <p:spPr>
          <a:xfrm>
            <a:off x="3377520" y="159828"/>
            <a:ext cx="4709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Medición de </a:t>
            </a:r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nutrientes por absorción atómica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n 12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8330" y="731291"/>
            <a:ext cx="2838846" cy="2381582"/>
          </a:xfrm>
          <a:prstGeom prst="rect">
            <a:avLst/>
          </a:prstGeom>
        </p:spPr>
      </p:pic>
      <p:pic>
        <p:nvPicPr>
          <p:cNvPr id="14" name="Imagen 13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99" y="887408"/>
            <a:ext cx="2991371" cy="2383235"/>
          </a:xfrm>
          <a:prstGeom prst="rect">
            <a:avLst/>
          </a:prstGeom>
        </p:spPr>
      </p:pic>
      <p:pic>
        <p:nvPicPr>
          <p:cNvPr id="15" name="Imagen 14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6286" y="3783355"/>
            <a:ext cx="2013790" cy="2350389"/>
          </a:xfrm>
          <a:prstGeom prst="rect">
            <a:avLst/>
          </a:prstGeom>
        </p:spPr>
      </p:pic>
      <p:pic>
        <p:nvPicPr>
          <p:cNvPr id="16" name="Imagen 15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1249" y="3783355"/>
            <a:ext cx="2580733" cy="2198402"/>
          </a:xfrm>
          <a:prstGeom prst="rect">
            <a:avLst/>
          </a:prstGeom>
        </p:spPr>
      </p:pic>
      <p:sp>
        <p:nvSpPr>
          <p:cNvPr id="17" name="Abrir llave 16"/>
          <p:cNvSpPr/>
          <p:nvPr/>
        </p:nvSpPr>
        <p:spPr>
          <a:xfrm>
            <a:off x="1761893" y="648498"/>
            <a:ext cx="446437" cy="2547168"/>
          </a:xfrm>
          <a:prstGeom prst="lef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CuadroTexto 17"/>
          <p:cNvSpPr txBox="1"/>
          <p:nvPr/>
        </p:nvSpPr>
        <p:spPr>
          <a:xfrm>
            <a:off x="293860" y="889941"/>
            <a:ext cx="19098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3gr de la </a:t>
            </a:r>
            <a:b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muestra molida</a:t>
            </a:r>
          </a:p>
          <a:p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1ml Agua desionizada</a:t>
            </a:r>
          </a:p>
          <a:p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10ml de </a:t>
            </a:r>
            <a:r>
              <a:rPr lang="es-E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HCl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errar llave 18"/>
          <p:cNvSpPr/>
          <p:nvPr/>
        </p:nvSpPr>
        <p:spPr>
          <a:xfrm>
            <a:off x="9790770" y="731291"/>
            <a:ext cx="512957" cy="270328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uadroTexto 19"/>
          <p:cNvSpPr txBox="1"/>
          <p:nvPr/>
        </p:nvSpPr>
        <p:spPr>
          <a:xfrm>
            <a:off x="10318207" y="1825024"/>
            <a:ext cx="1873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Filtrado y </a:t>
            </a:r>
          </a:p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Aforo a 100ml</a:t>
            </a:r>
          </a:p>
          <a:p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3294918" y="3442572"/>
            <a:ext cx="1095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Fósforo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CuadroTexto 21"/>
          <p:cNvSpPr txBox="1"/>
          <p:nvPr/>
        </p:nvSpPr>
        <p:spPr>
          <a:xfrm>
            <a:off x="7199233" y="3463305"/>
            <a:ext cx="1944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K, Ca, Mg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onector recto de flecha 23"/>
          <p:cNvCxnSpPr/>
          <p:nvPr/>
        </p:nvCxnSpPr>
        <p:spPr>
          <a:xfrm flipH="1" flipV="1">
            <a:off x="2208330" y="4683512"/>
            <a:ext cx="1086588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CuadroTexto 25"/>
          <p:cNvSpPr txBox="1"/>
          <p:nvPr/>
        </p:nvSpPr>
        <p:spPr>
          <a:xfrm>
            <a:off x="507417" y="3811904"/>
            <a:ext cx="1717288" cy="2062103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Molibdato de amonio </a:t>
            </a:r>
          </a:p>
          <a:p>
            <a:pPr marL="285750" indent="-285750" algn="just">
              <a:buFontTx/>
              <a:buChar char="-"/>
            </a:pPr>
            <a:endParaRPr lang="es-E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Tx/>
              <a:buChar char="-"/>
            </a:pPr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Vanadato de amonio</a:t>
            </a:r>
          </a:p>
          <a:p>
            <a:pPr marL="285750" indent="-285750" algn="just">
              <a:buFontTx/>
              <a:buChar char="-"/>
            </a:pPr>
            <a:endParaRPr lang="es-E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- Ácido </a:t>
            </a:r>
            <a:r>
              <a:rPr lang="es-ES" sz="1600" dirty="0">
                <a:latin typeface="Calibri" panose="020F0502020204030204" pitchFamily="34" charset="0"/>
                <a:cs typeface="Calibri" panose="020F0502020204030204" pitchFamily="34" charset="0"/>
              </a:rPr>
              <a:t>Nítrico</a:t>
            </a:r>
          </a:p>
          <a:p>
            <a:pPr algn="just"/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8" name="Conector recto de flecha 27"/>
          <p:cNvCxnSpPr>
            <a:stCxn id="16" idx="3"/>
          </p:cNvCxnSpPr>
          <p:nvPr/>
        </p:nvCxnSpPr>
        <p:spPr>
          <a:xfrm>
            <a:off x="9461982" y="4882556"/>
            <a:ext cx="58526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CuadroTexto 29"/>
          <p:cNvSpPr txBox="1"/>
          <p:nvPr/>
        </p:nvSpPr>
        <p:spPr>
          <a:xfrm>
            <a:off x="10093528" y="4467057"/>
            <a:ext cx="1717288" cy="830997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Nitrato de lantano</a:t>
            </a:r>
          </a:p>
          <a:p>
            <a:pPr marL="285750" indent="-285750" algn="just">
              <a:buFontTx/>
              <a:buChar char="-"/>
            </a:pP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81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4727562" y="161803"/>
            <a:ext cx="2050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Análisis estadístico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3" name="Diagrama 12"/>
          <p:cNvGraphicFramePr/>
          <p:nvPr>
            <p:extLst>
              <p:ext uri="{D42A27DB-BD31-4B8C-83A1-F6EECF244321}">
                <p14:modId xmlns:p14="http://schemas.microsoft.com/office/powerpoint/2010/main" val="2250382353"/>
              </p:ext>
            </p:extLst>
          </p:nvPr>
        </p:nvGraphicFramePr>
        <p:xfrm>
          <a:off x="2122019" y="75386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594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1"/>
          <p:cNvSpPr txBox="1"/>
          <p:nvPr/>
        </p:nvSpPr>
        <p:spPr>
          <a:xfrm>
            <a:off x="3517900" y="144488"/>
            <a:ext cx="5834864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RESULTADOS Y DISCUSIÓN </a:t>
            </a:r>
            <a:endParaRPr lang="es-E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Imagen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0292" y="1791682"/>
            <a:ext cx="5788258" cy="4037618"/>
          </a:xfrm>
          <a:prstGeom prst="rect">
            <a:avLst/>
          </a:prstGeom>
          <a:noFill/>
        </p:spPr>
      </p:pic>
      <p:sp>
        <p:nvSpPr>
          <p:cNvPr id="5" name="CuadroTexto 4"/>
          <p:cNvSpPr txBox="1"/>
          <p:nvPr/>
        </p:nvSpPr>
        <p:spPr>
          <a:xfrm>
            <a:off x="1660292" y="978342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Curva de crecimiento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5195622" y="4331840"/>
            <a:ext cx="2005277" cy="506860"/>
            <a:chOff x="6863035" y="3352244"/>
            <a:chExt cx="1701798" cy="334494"/>
          </a:xfrm>
        </p:grpSpPr>
        <p:sp>
          <p:nvSpPr>
            <p:cNvPr id="7" name="Rectángulo redondeado 1"/>
            <p:cNvSpPr/>
            <p:nvPr/>
          </p:nvSpPr>
          <p:spPr>
            <a:xfrm>
              <a:off x="6863035" y="3352244"/>
              <a:ext cx="850899" cy="334494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8" name="Rectángulo redondeado 1"/>
            <p:cNvSpPr/>
            <p:nvPr/>
          </p:nvSpPr>
          <p:spPr>
            <a:xfrm>
              <a:off x="7713934" y="3352244"/>
              <a:ext cx="850899" cy="334494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" name="CuadroTexto 1"/>
          <p:cNvSpPr txBox="1"/>
          <p:nvPr/>
        </p:nvSpPr>
        <p:spPr>
          <a:xfrm>
            <a:off x="7200900" y="3985105"/>
            <a:ext cx="51253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(Molina, et al. 1993)</a:t>
            </a:r>
          </a:p>
          <a:p>
            <a:pPr algn="ctr"/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&gt;Materia seca &gt; Absorción de elementos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7506452" y="1957074"/>
            <a:ext cx="158729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t:2.92, α:0.05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</a:rPr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128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6474167" y="1088273"/>
            <a:ext cx="463481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Kirschbaum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et al., 2012)</a:t>
            </a:r>
          </a:p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raíz es un órgano de reserva de carbohidratos 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y minerales</a:t>
            </a:r>
          </a:p>
          <a:p>
            <a:pPr algn="ctr"/>
            <a:endParaRPr lang="es-E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El tallo es un órgano secundario de reserva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8784901" y="85022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1965800" y="828023"/>
            <a:ext cx="426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Curva de crecimiento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008044" y="1414360"/>
            <a:ext cx="4783155" cy="4757839"/>
            <a:chOff x="997759" y="1414361"/>
            <a:chExt cx="4108437" cy="4372644"/>
          </a:xfrm>
        </p:grpSpPr>
        <p:pic>
          <p:nvPicPr>
            <p:cNvPr id="2" name="Imagen 1"/>
            <p:cNvPicPr/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7759" y="1414361"/>
              <a:ext cx="4108437" cy="43726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" name="Rectángulo redondeado 1"/>
            <p:cNvSpPr/>
            <p:nvPr/>
          </p:nvSpPr>
          <p:spPr>
            <a:xfrm>
              <a:off x="2309381" y="2358129"/>
              <a:ext cx="446345" cy="138305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7" name="Rectángulo redondeado 1"/>
            <p:cNvSpPr/>
            <p:nvPr/>
          </p:nvSpPr>
          <p:spPr>
            <a:xfrm>
              <a:off x="997759" y="3118299"/>
              <a:ext cx="442734" cy="764769"/>
            </a:xfrm>
            <a:prstGeom prst="roundRect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CuadroTexto 9"/>
          <p:cNvSpPr txBox="1"/>
          <p:nvPr/>
        </p:nvSpPr>
        <p:spPr>
          <a:xfrm>
            <a:off x="6819900" y="3225689"/>
            <a:ext cx="3943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Medeiros,et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al. 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2015)</a:t>
            </a:r>
          </a:p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Una buena nutrición, influye en la capacidad fotosintética de las hojas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35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976235" y="161803"/>
            <a:ext cx="3553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Curvas de absorción de nutrientes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28162" y="719364"/>
            <a:ext cx="299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Nitrógeno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987"/>
          <a:stretch/>
        </p:blipFill>
        <p:spPr bwMode="auto">
          <a:xfrm>
            <a:off x="728162" y="1088696"/>
            <a:ext cx="4133770" cy="314876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45"/>
          <a:stretch/>
        </p:blipFill>
        <p:spPr bwMode="auto">
          <a:xfrm>
            <a:off x="728162" y="4237463"/>
            <a:ext cx="4133770" cy="148177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Rectángulo redondeado 1"/>
          <p:cNvSpPr/>
          <p:nvPr/>
        </p:nvSpPr>
        <p:spPr>
          <a:xfrm>
            <a:off x="8305775" y="1280583"/>
            <a:ext cx="804506" cy="295688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redondeado 1"/>
          <p:cNvSpPr/>
          <p:nvPr/>
        </p:nvSpPr>
        <p:spPr>
          <a:xfrm>
            <a:off x="9308685" y="1280583"/>
            <a:ext cx="682807" cy="295688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redondeado 1"/>
          <p:cNvSpPr/>
          <p:nvPr/>
        </p:nvSpPr>
        <p:spPr>
          <a:xfrm>
            <a:off x="10168021" y="1280583"/>
            <a:ext cx="693268" cy="295688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redondeado 1"/>
          <p:cNvSpPr/>
          <p:nvPr/>
        </p:nvSpPr>
        <p:spPr>
          <a:xfrm>
            <a:off x="11060998" y="1280583"/>
            <a:ext cx="839263" cy="2956880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5659608" y="4518905"/>
            <a:ext cx="60968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(Rodríguez y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Flórez, 2004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Interviene en la formación de follaje y órganos reproductivos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2894" y="849124"/>
            <a:ext cx="6907367" cy="347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67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976235" y="161803"/>
            <a:ext cx="3553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Curvas de absorción de nutrientes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683557" y="719364"/>
            <a:ext cx="299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Fósforo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n 12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704" y="1254435"/>
            <a:ext cx="3823550" cy="465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155" y="1254435"/>
            <a:ext cx="6255038" cy="2981202"/>
          </a:xfrm>
          <a:prstGeom prst="rect">
            <a:avLst/>
          </a:prstGeom>
        </p:spPr>
      </p:pic>
      <p:sp>
        <p:nvSpPr>
          <p:cNvPr id="17" name="Rectángulo redondeado 1"/>
          <p:cNvSpPr/>
          <p:nvPr/>
        </p:nvSpPr>
        <p:spPr>
          <a:xfrm>
            <a:off x="5893625" y="1695450"/>
            <a:ext cx="746326" cy="237172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/>
          <p:cNvSpPr/>
          <p:nvPr/>
        </p:nvSpPr>
        <p:spPr>
          <a:xfrm>
            <a:off x="4908406" y="4589605"/>
            <a:ext cx="18453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(Sanguino, 1961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ángulo 19"/>
          <p:cNvSpPr/>
          <p:nvPr/>
        </p:nvSpPr>
        <p:spPr>
          <a:xfrm>
            <a:off x="7157534" y="4589605"/>
            <a:ext cx="4301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s-ES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es-ES" baseline="-25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 la forma más asimilable de fósforo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Conector recto de flecha 21"/>
          <p:cNvCxnSpPr/>
          <p:nvPr/>
        </p:nvCxnSpPr>
        <p:spPr>
          <a:xfrm>
            <a:off x="6753783" y="4755221"/>
            <a:ext cx="403751" cy="0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4" name="Rectángulo redondeado 1"/>
          <p:cNvSpPr/>
          <p:nvPr/>
        </p:nvSpPr>
        <p:spPr>
          <a:xfrm>
            <a:off x="7593894" y="2270397"/>
            <a:ext cx="826206" cy="1796777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0501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976235" y="161803"/>
            <a:ext cx="3553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Curvas de absorción de nutrientes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28162" y="719364"/>
            <a:ext cx="299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Potasio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0" name="Grupo 9"/>
          <p:cNvGrpSpPr/>
          <p:nvPr/>
        </p:nvGrpSpPr>
        <p:grpSpPr>
          <a:xfrm>
            <a:off x="354912" y="1269900"/>
            <a:ext cx="3944372" cy="4014578"/>
            <a:chOff x="354912" y="1269900"/>
            <a:chExt cx="3944372" cy="4014578"/>
          </a:xfrm>
        </p:grpSpPr>
        <p:pic>
          <p:nvPicPr>
            <p:cNvPr id="14" name="Imagen 13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25"/>
            <a:stretch/>
          </p:blipFill>
          <p:spPr bwMode="auto">
            <a:xfrm>
              <a:off x="354912" y="1269900"/>
              <a:ext cx="3944372" cy="2483953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Imagen 17"/>
            <p:cNvPicPr/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492"/>
            <a:stretch/>
          </p:blipFill>
          <p:spPr bwMode="auto">
            <a:xfrm>
              <a:off x="354912" y="3753853"/>
              <a:ext cx="3944372" cy="15306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9" name="Rectángulo redondeado 1"/>
          <p:cNvSpPr/>
          <p:nvPr/>
        </p:nvSpPr>
        <p:spPr>
          <a:xfrm>
            <a:off x="10575770" y="3627243"/>
            <a:ext cx="814126" cy="748225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5489" y="1300068"/>
            <a:ext cx="6824407" cy="3075400"/>
          </a:xfrm>
          <a:prstGeom prst="rect">
            <a:avLst/>
          </a:prstGeom>
        </p:spPr>
      </p:pic>
      <p:sp>
        <p:nvSpPr>
          <p:cNvPr id="15" name="Rectángulo redondeado 1"/>
          <p:cNvSpPr/>
          <p:nvPr/>
        </p:nvSpPr>
        <p:spPr>
          <a:xfrm>
            <a:off x="8244278" y="2475149"/>
            <a:ext cx="886074" cy="1911813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/>
          <p:cNvSpPr/>
          <p:nvPr/>
        </p:nvSpPr>
        <p:spPr>
          <a:xfrm>
            <a:off x="4929692" y="4981873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</a:rPr>
              <a:t>(Sánchez, 2017)</a:t>
            </a:r>
          </a:p>
          <a:p>
            <a:pPr algn="ctr"/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</a:rPr>
              <a:t>El K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tiene un papel vital del trasporte 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</a:rPr>
              <a:t>de asimilados</a:t>
            </a:r>
          </a:p>
          <a:p>
            <a:pPr algn="ctr"/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</a:rPr>
              <a:t>desde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este 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</a:rPr>
              <a:t>órgano hacia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los frutos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549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976235" y="161803"/>
            <a:ext cx="3553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Curvas de absorción de nutrientes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28162" y="719364"/>
            <a:ext cx="299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Calcio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Imagen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21" y="1269900"/>
            <a:ext cx="4006516" cy="4473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685" y="1269899"/>
            <a:ext cx="6260327" cy="3237933"/>
          </a:xfrm>
          <a:prstGeom prst="rect">
            <a:avLst/>
          </a:prstGeom>
        </p:spPr>
      </p:pic>
      <p:sp>
        <p:nvSpPr>
          <p:cNvPr id="8" name="Rectángulo redondeado 1"/>
          <p:cNvSpPr/>
          <p:nvPr/>
        </p:nvSpPr>
        <p:spPr>
          <a:xfrm>
            <a:off x="6583241" y="1804738"/>
            <a:ext cx="814126" cy="1207656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redondeado 1"/>
          <p:cNvSpPr/>
          <p:nvPr/>
        </p:nvSpPr>
        <p:spPr>
          <a:xfrm>
            <a:off x="6601240" y="3812020"/>
            <a:ext cx="814126" cy="541909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redondeado 1"/>
          <p:cNvSpPr/>
          <p:nvPr/>
        </p:nvSpPr>
        <p:spPr>
          <a:xfrm>
            <a:off x="8223848" y="2470483"/>
            <a:ext cx="843952" cy="1341537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6059606" y="4820379"/>
            <a:ext cx="460709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Demirsoy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i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es-ES" i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., 2010)</a:t>
            </a:r>
          </a:p>
          <a:p>
            <a:pPr algn="ctr"/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L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concentración de este elemento en la planta </a:t>
            </a:r>
            <a:endParaRPr lang="es-E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depende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de la transpiración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49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Recorte de pantalla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1"/>
          <a:stretch/>
        </p:blipFill>
        <p:spPr>
          <a:xfrm>
            <a:off x="51708" y="710731"/>
            <a:ext cx="5107259" cy="3054102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940453" y="2237783"/>
            <a:ext cx="1522366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2,5 millones de toneladas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795025" y="51014"/>
            <a:ext cx="6757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25572"/>
          <a:stretch/>
        </p:blipFill>
        <p:spPr>
          <a:xfrm>
            <a:off x="7053304" y="649888"/>
            <a:ext cx="4069880" cy="260626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9108" y="3764833"/>
            <a:ext cx="4125047" cy="2196454"/>
          </a:xfrm>
          <a:prstGeom prst="rect">
            <a:avLst/>
          </a:prstGeom>
        </p:spPr>
      </p:pic>
      <p:sp>
        <p:nvSpPr>
          <p:cNvPr id="9" name="Flecha izquierda y derecha 8"/>
          <p:cNvSpPr/>
          <p:nvPr/>
        </p:nvSpPr>
        <p:spPr>
          <a:xfrm rot="19142117">
            <a:off x="8807657" y="3800525"/>
            <a:ext cx="2598234" cy="763184"/>
          </a:xfrm>
          <a:prstGeom prst="left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Nutrición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Flecha izquierda y derecha 9"/>
          <p:cNvSpPr/>
          <p:nvPr/>
        </p:nvSpPr>
        <p:spPr>
          <a:xfrm>
            <a:off x="2341756" y="4363707"/>
            <a:ext cx="2567352" cy="763184"/>
          </a:xfrm>
          <a:prstGeom prst="leftRightArrow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Curvas de absorción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258515" y="4363707"/>
            <a:ext cx="2083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Evalúa la demanda </a:t>
            </a: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total de nutrimentos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129771" y="5325380"/>
            <a:ext cx="2831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Quishpe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, 2013)</a:t>
            </a:r>
          </a:p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(García, 2014)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81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Times New Roman"/>
                <a:cs typeface="Times New Roman"/>
              </a:rPr>
              <a:t>RESULTADOS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976235" y="161803"/>
            <a:ext cx="3553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Times New Roman"/>
                <a:cs typeface="Times New Roman"/>
              </a:rPr>
              <a:t>Curvas de absorción de nutrientes</a:t>
            </a:r>
            <a:endParaRPr lang="es-ES" b="1" dirty="0">
              <a:latin typeface="Times New Roman"/>
              <a:cs typeface="Times New Roman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28162" y="719364"/>
            <a:ext cx="299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Times New Roman"/>
                <a:cs typeface="Times New Roman"/>
              </a:rPr>
              <a:t>Magnesio</a:t>
            </a:r>
            <a:endParaRPr lang="es-ES" b="1" dirty="0">
              <a:latin typeface="Times New Roman"/>
              <a:cs typeface="Times New Roman"/>
            </a:endParaRPr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95" y="1217034"/>
            <a:ext cx="3834064" cy="4638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4727" y="1217034"/>
            <a:ext cx="6515168" cy="3294712"/>
          </a:xfrm>
          <a:prstGeom prst="rect">
            <a:avLst/>
          </a:prstGeom>
        </p:spPr>
      </p:pic>
      <p:sp>
        <p:nvSpPr>
          <p:cNvPr id="7" name="Rectángulo redondeado 1"/>
          <p:cNvSpPr/>
          <p:nvPr/>
        </p:nvSpPr>
        <p:spPr>
          <a:xfrm>
            <a:off x="8228527" y="1781816"/>
            <a:ext cx="792643" cy="2729929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6976546" y="4874479"/>
            <a:ext cx="23115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</a:rPr>
              <a:t>(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</a:rPr>
              <a:t>Sánchez 2017)</a:t>
            </a:r>
          </a:p>
          <a:p>
            <a:pPr algn="ctr"/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</a:rPr>
              <a:t>Contenido de clorofila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90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557028" y="185831"/>
            <a:ext cx="346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Extracción total de los fertilizantes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561171" y="859790"/>
            <a:ext cx="303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T1: Fertilizantes TMC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406106" y="858902"/>
            <a:ext cx="401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T2: Fertilizantes Convencionales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983105" y="4257096"/>
            <a:ext cx="303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s-ES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&gt;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K&gt;Ca&gt;Mg&gt;P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896325" y="4257096"/>
            <a:ext cx="303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&gt;K&gt;Ca&gt;P&gt;Mg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499671" y="4943230"/>
            <a:ext cx="55817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(Molina et al. 1993) en Chandler: 169,36 </a:t>
            </a:r>
            <a:r>
              <a:rPr lang="es-ES" dirty="0"/>
              <a:t>kg.ha</a:t>
            </a:r>
            <a:r>
              <a:rPr lang="es-ES" baseline="30000" dirty="0"/>
              <a:t>-1</a:t>
            </a:r>
            <a:endParaRPr lang="es-E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(Rodríguez, 2017) en Festival: 206,18 </a:t>
            </a:r>
            <a:r>
              <a:rPr lang="es-ES" dirty="0" smtClean="0"/>
              <a:t>kg.ha</a:t>
            </a:r>
            <a:r>
              <a:rPr lang="es-ES" baseline="30000" dirty="0" smtClean="0"/>
              <a:t>-1</a:t>
            </a:r>
            <a:endParaRPr lang="es-E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(Sánchez, 2017) en Albión: 158 </a:t>
            </a:r>
            <a:r>
              <a:rPr lang="es-ES" dirty="0"/>
              <a:t>kg.ha</a:t>
            </a:r>
            <a:r>
              <a:rPr lang="es-ES" baseline="30000" dirty="0"/>
              <a:t>-1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44" y="1533749"/>
            <a:ext cx="5005916" cy="262957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212" y="1531973"/>
            <a:ext cx="5530919" cy="263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255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557028" y="185831"/>
            <a:ext cx="346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Extracción total de los fertilizantes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561171" y="859790"/>
            <a:ext cx="303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T1: Fertilizantes TMC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406106" y="858902"/>
            <a:ext cx="401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T2: Fertilizantes Convencionales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983105" y="4257096"/>
            <a:ext cx="303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N&gt;K&gt;Ca&gt;</a:t>
            </a:r>
            <a:r>
              <a:rPr lang="es-E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&gt;P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896325" y="4257096"/>
            <a:ext cx="303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N&gt;K&gt;Ca&gt;P&gt;</a:t>
            </a:r>
            <a:r>
              <a:rPr lang="es-E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Mg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982119" y="4816967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(Molina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al.,1993) </a:t>
            </a:r>
            <a:r>
              <a:rPr lang="es-E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Chandler 58,9 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kg.ha</a:t>
            </a:r>
            <a:r>
              <a:rPr lang="es-ES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44" y="1533749"/>
            <a:ext cx="5005916" cy="2629574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212" y="1531973"/>
            <a:ext cx="5530919" cy="2631350"/>
          </a:xfrm>
          <a:prstGeom prst="rect">
            <a:avLst/>
          </a:prstGeom>
        </p:spPr>
      </p:pic>
      <p:sp>
        <p:nvSpPr>
          <p:cNvPr id="3" name="Rectángulo 2"/>
          <p:cNvSpPr/>
          <p:nvPr/>
        </p:nvSpPr>
        <p:spPr>
          <a:xfrm>
            <a:off x="7316390" y="4816967"/>
            <a:ext cx="38781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(Sanchez,2017)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var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Albión 38,19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kg.ha</a:t>
            </a:r>
            <a:r>
              <a:rPr lang="es-E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1669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557028" y="185831"/>
            <a:ext cx="34621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Extracción total de los fertilizantes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1561171" y="859790"/>
            <a:ext cx="303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T1: Fertilizantes TMC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7406106" y="859790"/>
            <a:ext cx="401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T2: Fertilizantes Convencionales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983105" y="4257096"/>
            <a:ext cx="303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N&gt;K&gt;Ca&gt;Mg&gt;</a:t>
            </a:r>
            <a:r>
              <a:rPr lang="es-ES" b="1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7896325" y="4257096"/>
            <a:ext cx="303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N&gt;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&gt;Ca&gt;</a:t>
            </a:r>
            <a:r>
              <a:rPr lang="es-E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&gt;Mg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1046356" y="4769104"/>
            <a:ext cx="4062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(Villalobos &amp; Camacho, 2012) en sandía</a:t>
            </a:r>
            <a:b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753520" y="4769104"/>
            <a:ext cx="4062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(Sánchez, 2017) en Albión 41,1kg/ha </a:t>
            </a:r>
            <a:b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44" y="1533749"/>
            <a:ext cx="5005916" cy="2629574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5212" y="1531973"/>
            <a:ext cx="5530919" cy="263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48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3925133" y="260297"/>
            <a:ext cx="3462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Extracción total de los fertilizantes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8308" y="1277444"/>
            <a:ext cx="4167908" cy="365036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890" y="1277444"/>
            <a:ext cx="4167909" cy="3666593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2055696" y="908112"/>
            <a:ext cx="3033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T1: Fertilizantes TMC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6778116" y="888761"/>
            <a:ext cx="4013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T2: Fertilizantes Convencionales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78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003972" y="161803"/>
            <a:ext cx="349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Relación crecimiento y absorción 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28162" y="719364"/>
            <a:ext cx="299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Nitrógeno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0083" y="1710539"/>
            <a:ext cx="9455677" cy="3204361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3142786" y="3866920"/>
            <a:ext cx="669050" cy="1432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redondeado 7"/>
          <p:cNvSpPr/>
          <p:nvPr/>
        </p:nvSpPr>
        <p:spPr>
          <a:xfrm>
            <a:off x="7889220" y="3866920"/>
            <a:ext cx="669050" cy="1432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706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003972" y="161803"/>
            <a:ext cx="349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Relación crecimiento y absorción 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28162" y="719364"/>
            <a:ext cx="299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Fósforo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1205460" y="5296298"/>
            <a:ext cx="29008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(Molina et al., 1993)</a:t>
            </a:r>
          </a:p>
          <a:p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Hirzel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, 2012) 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5460" y="1311307"/>
            <a:ext cx="9396637" cy="3762380"/>
          </a:xfrm>
          <a:prstGeom prst="rect">
            <a:avLst/>
          </a:prstGeom>
        </p:spPr>
      </p:pic>
      <p:sp>
        <p:nvSpPr>
          <p:cNvPr id="14" name="Rectángulo redondeado 13"/>
          <p:cNvSpPr/>
          <p:nvPr/>
        </p:nvSpPr>
        <p:spPr>
          <a:xfrm>
            <a:off x="8289890" y="4176113"/>
            <a:ext cx="854110" cy="1346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redondeado 14"/>
          <p:cNvSpPr/>
          <p:nvPr/>
        </p:nvSpPr>
        <p:spPr>
          <a:xfrm>
            <a:off x="3571572" y="4190278"/>
            <a:ext cx="784069" cy="13463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385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003972" y="161803"/>
            <a:ext cx="349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Relación crecimiento y absorción 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28162" y="719364"/>
            <a:ext cx="299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Potasio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538" y="1235093"/>
            <a:ext cx="9669094" cy="3572566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3252955" y="3690650"/>
            <a:ext cx="669050" cy="1432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redondeado 8"/>
          <p:cNvSpPr/>
          <p:nvPr/>
        </p:nvSpPr>
        <p:spPr>
          <a:xfrm>
            <a:off x="8210545" y="3671794"/>
            <a:ext cx="669050" cy="1432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7314438" y="5119315"/>
            <a:ext cx="42306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Molina et al (1993) en la variedad Chandler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278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003972" y="161803"/>
            <a:ext cx="349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Relación crecimiento y absorción 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28162" y="719364"/>
            <a:ext cx="299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Potasio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538" y="1235093"/>
            <a:ext cx="9669094" cy="3572566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4630064" y="3671794"/>
            <a:ext cx="669050" cy="1432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redondeado 8"/>
          <p:cNvSpPr/>
          <p:nvPr/>
        </p:nvSpPr>
        <p:spPr>
          <a:xfrm>
            <a:off x="9576637" y="3663955"/>
            <a:ext cx="669050" cy="1432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6307812" y="5123235"/>
            <a:ext cx="49541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(Rodríguez &amp; Flórez, 2004;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Tagliavini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al. 2004).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5821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003972" y="161803"/>
            <a:ext cx="349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Relación crecimiento y absorción 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28162" y="719364"/>
            <a:ext cx="299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Calcio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9772" y="1353036"/>
            <a:ext cx="9717866" cy="3420152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3175837" y="3644827"/>
            <a:ext cx="669050" cy="1432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redondeado 8"/>
          <p:cNvSpPr/>
          <p:nvPr/>
        </p:nvSpPr>
        <p:spPr>
          <a:xfrm>
            <a:off x="8246227" y="3638797"/>
            <a:ext cx="538674" cy="1492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3175837" y="4856425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Sánchez (2017) </a:t>
            </a:r>
            <a:endParaRPr lang="es-E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s-ES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Demirsoy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et al. (2010), en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Sweet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Charlie </a:t>
            </a:r>
          </a:p>
          <a:p>
            <a:pPr algn="ctr"/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aja absorción hasta los 120 días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82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366" y="736072"/>
            <a:ext cx="2758849" cy="29707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6" name="Conector recto de flecha 5"/>
          <p:cNvCxnSpPr/>
          <p:nvPr/>
        </p:nvCxnSpPr>
        <p:spPr>
          <a:xfrm flipV="1">
            <a:off x="1366804" y="1083581"/>
            <a:ext cx="1739614" cy="3777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3100837" y="574088"/>
            <a:ext cx="194031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Yaruquí</a:t>
            </a:r>
            <a:endParaRPr lang="es-E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El Quinche</a:t>
            </a:r>
          </a:p>
          <a:p>
            <a:r>
              <a:rPr lang="es-E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Pifo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Checa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3019493" y="1982446"/>
            <a:ext cx="1465307" cy="923330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2000: 77ha</a:t>
            </a:r>
          </a:p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2010: 151ha</a:t>
            </a:r>
          </a:p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2017: 105ha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2257676" y="779478"/>
            <a:ext cx="71367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75%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8771" y="827138"/>
            <a:ext cx="2836245" cy="248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cxnSp>
        <p:nvCxnSpPr>
          <p:cNvPr id="17" name="Conector recto de flecha 16"/>
          <p:cNvCxnSpPr/>
          <p:nvPr/>
        </p:nvCxnSpPr>
        <p:spPr>
          <a:xfrm>
            <a:off x="4484800" y="2147783"/>
            <a:ext cx="73397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8" name="Imagen 17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987" y="827138"/>
            <a:ext cx="3148049" cy="248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CuadroTexto 20"/>
          <p:cNvSpPr txBox="1"/>
          <p:nvPr/>
        </p:nvSpPr>
        <p:spPr>
          <a:xfrm>
            <a:off x="8631164" y="435645"/>
            <a:ext cx="2943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Cultivo semi hidropónico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3" name="Conector recto de flecha 22"/>
          <p:cNvCxnSpPr/>
          <p:nvPr/>
        </p:nvCxnSpPr>
        <p:spPr>
          <a:xfrm>
            <a:off x="8073483" y="2147783"/>
            <a:ext cx="7155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CuadroTexto 15"/>
          <p:cNvSpPr txBox="1"/>
          <p:nvPr/>
        </p:nvSpPr>
        <p:spPr>
          <a:xfrm>
            <a:off x="8993114" y="101909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INTRODUCCIÓN</a:t>
            </a:r>
            <a:endParaRPr lang="es-E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9884653" y="3540484"/>
            <a:ext cx="3380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Quishpe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, 2013)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4628" y="3706864"/>
            <a:ext cx="13275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(FAO, 2018)</a:t>
            </a:r>
          </a:p>
        </p:txBody>
      </p:sp>
      <p:sp>
        <p:nvSpPr>
          <p:cNvPr id="19" name="CuadroTexto 18"/>
          <p:cNvSpPr txBox="1"/>
          <p:nvPr/>
        </p:nvSpPr>
        <p:spPr>
          <a:xfrm>
            <a:off x="5129561" y="495836"/>
            <a:ext cx="2943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Suelo afectado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050" name="Picture 2" descr="Guía: Tipos de sustratos para Hidroponia : .: Hydro Environment .: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11" b="7926"/>
          <a:stretch/>
        </p:blipFill>
        <p:spPr bwMode="auto">
          <a:xfrm>
            <a:off x="3814025" y="3751172"/>
            <a:ext cx="2783473" cy="24696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cxnSp>
        <p:nvCxnSpPr>
          <p:cNvPr id="22" name="Conector recto de flecha 21"/>
          <p:cNvCxnSpPr/>
          <p:nvPr/>
        </p:nvCxnSpPr>
        <p:spPr>
          <a:xfrm flipH="1">
            <a:off x="6800850" y="3349158"/>
            <a:ext cx="1969670" cy="13013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CuadroTexto 11"/>
          <p:cNvSpPr txBox="1"/>
          <p:nvPr/>
        </p:nvSpPr>
        <p:spPr>
          <a:xfrm>
            <a:off x="419100" y="5310252"/>
            <a:ext cx="34151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Previene transmisión de plagas y enfermedades radiculares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CuadroTexto 23"/>
          <p:cNvSpPr txBox="1"/>
          <p:nvPr/>
        </p:nvSpPr>
        <p:spPr>
          <a:xfrm rot="19633114">
            <a:off x="7210454" y="4064972"/>
            <a:ext cx="11504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Sustratos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5021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003972" y="161803"/>
            <a:ext cx="3497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Relación crecimiento y absorción 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728162" y="719364"/>
            <a:ext cx="2996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Magnesio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7630" y="1434026"/>
            <a:ext cx="9504488" cy="3340898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3175837" y="3644827"/>
            <a:ext cx="669050" cy="1432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redondeado 7"/>
          <p:cNvSpPr/>
          <p:nvPr/>
        </p:nvSpPr>
        <p:spPr>
          <a:xfrm>
            <a:off x="8022287" y="3650941"/>
            <a:ext cx="669050" cy="1432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redondeado 8"/>
          <p:cNvSpPr/>
          <p:nvPr/>
        </p:nvSpPr>
        <p:spPr>
          <a:xfrm>
            <a:off x="4463456" y="3788047"/>
            <a:ext cx="686059" cy="17435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redondeado 9"/>
          <p:cNvSpPr/>
          <p:nvPr/>
        </p:nvSpPr>
        <p:spPr>
          <a:xfrm>
            <a:off x="9380361" y="3962401"/>
            <a:ext cx="686059" cy="17435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/>
          <p:cNvSpPr txBox="1"/>
          <p:nvPr/>
        </p:nvSpPr>
        <p:spPr>
          <a:xfrm>
            <a:off x="4832397" y="5354649"/>
            <a:ext cx="32631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Sánchez, 2017 con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17 kg.ha</a:t>
            </a:r>
            <a:r>
              <a:rPr lang="es-E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s-E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Molina, 1993 con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16.5 kg.ha</a:t>
            </a:r>
            <a:r>
              <a:rPr lang="es-E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1073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058782" y="161803"/>
            <a:ext cx="1388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Largo de raíz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Imagen 7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4901" y="1601635"/>
            <a:ext cx="2166128" cy="307922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838" y="1601635"/>
            <a:ext cx="8495063" cy="308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380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5016595" y="161803"/>
            <a:ext cx="1472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Hojas y flores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919269" y="815172"/>
            <a:ext cx="21489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Peso fresco de hojas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492485" y="2869434"/>
            <a:ext cx="2575770" cy="5687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algn="just">
              <a:lnSpc>
                <a:spcPct val="200000"/>
              </a:lnSpc>
              <a:spcBef>
                <a:spcPts val="1200"/>
              </a:spcBef>
              <a:spcAft>
                <a:spcPts val="800"/>
              </a:spcAft>
            </a:pPr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Número de hojas y flores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5213" y="1835110"/>
            <a:ext cx="4839375" cy="2343477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93" y="1184504"/>
            <a:ext cx="5947320" cy="1599971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4"/>
          <a:srcRect r="26908"/>
          <a:stretch/>
        </p:blipFill>
        <p:spPr>
          <a:xfrm>
            <a:off x="417891" y="3523138"/>
            <a:ext cx="5411409" cy="2552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759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RESULTADOS</a:t>
            </a:r>
          </a:p>
        </p:txBody>
      </p:sp>
      <p:sp>
        <p:nvSpPr>
          <p:cNvPr id="5" name="CuadroTexto 4"/>
          <p:cNvSpPr txBox="1"/>
          <p:nvPr/>
        </p:nvSpPr>
        <p:spPr>
          <a:xfrm>
            <a:off x="4191343" y="161803"/>
            <a:ext cx="3123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Grados </a:t>
            </a:r>
            <a:r>
              <a:rPr lang="es-ES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Brix</a:t>
            </a:r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y tamaño del fruto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n 1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5905" y="694182"/>
            <a:ext cx="2030730" cy="2650490"/>
          </a:xfrm>
          <a:prstGeom prst="rect">
            <a:avLst/>
          </a:prstGeom>
        </p:spPr>
      </p:pic>
      <p:grpSp>
        <p:nvGrpSpPr>
          <p:cNvPr id="12" name="Grupo 11"/>
          <p:cNvGrpSpPr/>
          <p:nvPr/>
        </p:nvGrpSpPr>
        <p:grpSpPr>
          <a:xfrm>
            <a:off x="8784901" y="3439273"/>
            <a:ext cx="2316051" cy="2256155"/>
            <a:chOff x="0" y="0"/>
            <a:chExt cx="2599236" cy="2572385"/>
          </a:xfrm>
        </p:grpSpPr>
        <p:grpSp>
          <p:nvGrpSpPr>
            <p:cNvPr id="13" name="Grupo 12"/>
            <p:cNvGrpSpPr/>
            <p:nvPr/>
          </p:nvGrpSpPr>
          <p:grpSpPr>
            <a:xfrm>
              <a:off x="0" y="0"/>
              <a:ext cx="2599236" cy="2572385"/>
              <a:chOff x="0" y="0"/>
              <a:chExt cx="2599236" cy="2572385"/>
            </a:xfrm>
          </p:grpSpPr>
          <p:grpSp>
            <p:nvGrpSpPr>
              <p:cNvPr id="15" name="Grupo 14"/>
              <p:cNvGrpSpPr/>
              <p:nvPr/>
            </p:nvGrpSpPr>
            <p:grpSpPr>
              <a:xfrm>
                <a:off x="0" y="0"/>
                <a:ext cx="2599236" cy="2572385"/>
                <a:chOff x="0" y="0"/>
                <a:chExt cx="2599236" cy="2572385"/>
              </a:xfrm>
            </p:grpSpPr>
            <p:pic>
              <p:nvPicPr>
                <p:cNvPr id="17" name="Imagen 16"/>
                <p:cNvPicPr>
                  <a:picLocks noChangeAspect="1"/>
                </p:cNvPicPr>
                <p:nvPr/>
              </p:nvPicPr>
              <p:blipFill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11187"/>
                <a:stretch/>
              </p:blipFill>
              <p:spPr bwMode="auto">
                <a:xfrm>
                  <a:off x="0" y="0"/>
                  <a:ext cx="1296670" cy="2572385"/>
                </a:xfrm>
                <a:prstGeom prst="rect">
                  <a:avLst/>
                </a:prstGeom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  <p:pic>
              <p:nvPicPr>
                <p:cNvPr id="18" name="Imagen 17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91771" y="0"/>
                  <a:ext cx="1307465" cy="2572385"/>
                </a:xfrm>
                <a:prstGeom prst="rect">
                  <a:avLst/>
                </a:prstGeom>
              </p:spPr>
            </p:pic>
          </p:grpSp>
          <p:sp>
            <p:nvSpPr>
              <p:cNvPr id="16" name="Cuadro de texto 43"/>
              <p:cNvSpPr txBox="1"/>
              <p:nvPr/>
            </p:nvSpPr>
            <p:spPr>
              <a:xfrm>
                <a:off x="14514" y="2220685"/>
                <a:ext cx="580481" cy="214735"/>
              </a:xfrm>
              <a:prstGeom prst="rect">
                <a:avLst/>
              </a:prstGeom>
              <a:noFill/>
              <a:ln w="6350">
                <a:noFill/>
              </a:ln>
            </p:spPr>
            <p:txBody>
              <a:bodyPr rot="0" spcFirstLastPara="0" vert="horz" wrap="square" lIns="91440" tIns="45720" rIns="91440" bIns="4572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s-ES" sz="12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TMC</a:t>
                </a:r>
                <a:endParaRPr lang="en-US" sz="11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4" name="Cuadro de texto 46"/>
            <p:cNvSpPr txBox="1"/>
            <p:nvPr/>
          </p:nvSpPr>
          <p:spPr>
            <a:xfrm>
              <a:off x="1219200" y="2249714"/>
              <a:ext cx="701675" cy="297180"/>
            </a:xfrm>
            <a:prstGeom prst="rect">
              <a:avLst/>
            </a:prstGeom>
            <a:no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es-ES" sz="12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CONV</a:t>
              </a:r>
              <a:endParaRPr lang="en-US" sz="110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5"/>
          <a:srcRect r="20213"/>
          <a:stretch/>
        </p:blipFill>
        <p:spPr>
          <a:xfrm>
            <a:off x="381000" y="1195708"/>
            <a:ext cx="8403901" cy="3700707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6633373" y="4741923"/>
            <a:ext cx="2216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Tagliavini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et al. 2004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ángulo redondeado 1"/>
          <p:cNvSpPr/>
          <p:nvPr/>
        </p:nvSpPr>
        <p:spPr>
          <a:xfrm>
            <a:off x="3861339" y="2503767"/>
            <a:ext cx="1464639" cy="1314253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/>
          <p:cNvSpPr/>
          <p:nvPr/>
        </p:nvSpPr>
        <p:spPr>
          <a:xfrm>
            <a:off x="3108369" y="4807335"/>
            <a:ext cx="27705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Llumiquinga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, 2017) 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en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frutila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cs typeface="Calibri" panose="020F0502020204030204" pitchFamily="34" charset="0"/>
              </a:rPr>
              <a:t>var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Albión</a:t>
            </a:r>
          </a:p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4,24cm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ángulo redondeado 1"/>
          <p:cNvSpPr/>
          <p:nvPr/>
        </p:nvSpPr>
        <p:spPr>
          <a:xfrm>
            <a:off x="7081007" y="2503768"/>
            <a:ext cx="1429934" cy="1133024"/>
          </a:xfrm>
          <a:prstGeom prst="round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|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84476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 animBg="1"/>
      <p:bldP spid="21" grpId="0"/>
      <p:bldP spid="2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458" y="732498"/>
            <a:ext cx="3991532" cy="5258534"/>
          </a:xfrm>
          <a:prstGeom prst="rect">
            <a:avLst/>
          </a:prstGeom>
        </p:spPr>
      </p:pic>
      <p:pic>
        <p:nvPicPr>
          <p:cNvPr id="3" name="Imagen 2" descr="Recorte de pantalla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608"/>
          <a:stretch/>
        </p:blipFill>
        <p:spPr>
          <a:xfrm>
            <a:off x="5560873" y="732498"/>
            <a:ext cx="2223936" cy="2790631"/>
          </a:xfrm>
          <a:prstGeom prst="rect">
            <a:avLst/>
          </a:prstGeom>
        </p:spPr>
      </p:pic>
      <p:pic>
        <p:nvPicPr>
          <p:cNvPr id="4" name="Imagen 3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3679" y="732498"/>
            <a:ext cx="2174748" cy="2909460"/>
          </a:xfrm>
          <a:prstGeom prst="rect">
            <a:avLst/>
          </a:prstGeom>
        </p:spPr>
      </p:pic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9767" y="3361765"/>
            <a:ext cx="2045583" cy="260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11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40409" y="89070"/>
            <a:ext cx="3111181" cy="720254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CONCLUSIONES</a:t>
            </a:r>
            <a:endParaRPr lang="es-EC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341969" y="809324"/>
            <a:ext cx="11508059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La absorción nutrimental en el T1 de fertilizantes micro carbono es: N&gt;K&gt;Ca&gt;Mg&gt;P con una acumulación total de 228.4 kg.ha</a:t>
            </a:r>
            <a:r>
              <a:rPr lang="es-E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, 154.5 kg.ha</a:t>
            </a:r>
            <a:r>
              <a:rPr lang="es-E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, 88.44 kg.ha</a:t>
            </a:r>
            <a:r>
              <a:rPr lang="es-E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, 62.06 kg.ha</a:t>
            </a:r>
            <a:r>
              <a:rPr lang="es-E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, 43.34 kg.ha</a:t>
            </a:r>
            <a:r>
              <a:rPr lang="es-E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respectivamente; y en el T2 de fertilizantes convencionales la acumulación es: N&gt;K&gt;Ca&gt;P&gt;Mg con una acumulación de 198.88 kg.ha</a:t>
            </a:r>
            <a:r>
              <a:rPr lang="es-E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, 118.81 kg.ha</a:t>
            </a:r>
            <a:r>
              <a:rPr lang="es-E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, 77.23 kg.ha</a:t>
            </a:r>
            <a:r>
              <a:rPr lang="es-E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, 59.70 kg.ha</a:t>
            </a:r>
            <a:r>
              <a:rPr lang="es-E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y 48.81 kg.ha</a:t>
            </a:r>
            <a:r>
              <a:rPr lang="es-E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es-E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El órgano que presenta mayor acumulación de los nutrientes es la hoja seguido de la raíz. T1 hoja (N: 61%, P:66%, K:61%, Ca: 63%, Mg:54%), T1 raíz (N:20%, P:17%, K:19%, Ca: 20%, Mg: 26%); T2 hoja (N:59%, P:66%, K:59%, Ca: 66, Mg:57%) , T2 raíz (N: 25%, P:19%, K:21%, Ca: 18, Mg:25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%).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La relación entre la curva de crecimiento y de absorción, nos indica las épocas de mejor aplicación de los fertilizantes, siendo a los 60 días en 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N,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K, 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Ca, Mg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y a los 90 días en fósforo. </a:t>
            </a:r>
            <a:endParaRPr lang="es-E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Los fertilizantes micro carbono (T1) tiene mayores promedios de absorción de los elementos frente al T2; a excepción del P, debido a que la molécula del producto es H</a:t>
            </a:r>
            <a:r>
              <a:rPr lang="es-E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PO</a:t>
            </a:r>
            <a:r>
              <a:rPr lang="es-ES" baseline="-250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La aplicación de fertilizantes micro carbono (T1) dio como resultado una mejor acumulación de °brix (7.88°), peso del fruto (25.56 g), diámetro del fruto (polar: 4.34 cm, ecuatorial 3.63 cm), evidenciándose una mejor absorción del potasio en fruto (T1: 2.32 kg.ha</a:t>
            </a:r>
            <a:r>
              <a:rPr lang="es-E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 , T2: 1.46 kg.ha</a:t>
            </a:r>
            <a:r>
              <a:rPr lang="es-E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63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221180" y="178265"/>
            <a:ext cx="4512509" cy="720254"/>
          </a:xfrm>
        </p:spPr>
        <p:txBody>
          <a:bodyPr/>
          <a:lstStyle/>
          <a:p>
            <a:pPr>
              <a:defRPr/>
            </a:pPr>
            <a:r>
              <a:rPr lang="es-EC" sz="2800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RECOMENDACIONES</a:t>
            </a:r>
            <a:endParaRPr lang="es-EC" sz="28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723900" y="1112335"/>
            <a:ext cx="104584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s-EC" sz="2000" dirty="0">
                <a:latin typeface="Calibri" panose="020F0502020204030204" pitchFamily="34" charset="0"/>
                <a:cs typeface="Calibri" panose="020F0502020204030204" pitchFamily="34" charset="0"/>
              </a:rPr>
              <a:t>ealizar estudios de curvas de extracción en las demás variedades de frutilla de mayor interés en el </a:t>
            </a:r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Ecuador.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 </a:t>
            </a:r>
            <a:r>
              <a:rPr lang="es-EC" sz="2000" dirty="0">
                <a:latin typeface="Calibri" panose="020F0502020204030204" pitchFamily="34" charset="0"/>
                <a:cs typeface="Calibri" panose="020F0502020204030204" pitchFamily="34" charset="0"/>
              </a:rPr>
              <a:t>recomienda realizar la toma de muestras de las plantas con intervalos de tiempo más </a:t>
            </a:r>
            <a:r>
              <a:rPr lang="es-EC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cortos.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Se 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recomienda acidificar el sustrato previo al trasplante para facilitar la movilización del fósforo contenido en los fertilizantes </a:t>
            </a: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TMC.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Ajustar 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las soluciones nutritivas principalmente a los 60 y 90 que son las épocas de mayor absorción. </a:t>
            </a:r>
            <a:endParaRPr lang="es-ES" sz="20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Realizar 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estudios de aplicación </a:t>
            </a:r>
            <a:r>
              <a:rPr lang="es-ES" sz="2000" dirty="0" smtClean="0">
                <a:latin typeface="Calibri" panose="020F0502020204030204" pitchFamily="34" charset="0"/>
                <a:cs typeface="Calibri" panose="020F0502020204030204" pitchFamily="34" charset="0"/>
              </a:rPr>
              <a:t>foliar de </a:t>
            </a:r>
            <a:r>
              <a:rPr lang="es-ES" sz="2000" dirty="0">
                <a:latin typeface="Calibri" panose="020F0502020204030204" pitchFamily="34" charset="0"/>
                <a:cs typeface="Calibri" panose="020F0502020204030204" pitchFamily="34" charset="0"/>
              </a:rPr>
              <a:t>Ca y Mg para mejorar la concentración de estos elementos en fruto.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921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Resultado de imagen para Iasa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5054" y="2018446"/>
            <a:ext cx="3447285" cy="335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uadroTexto 7"/>
          <p:cNvSpPr txBox="1"/>
          <p:nvPr/>
        </p:nvSpPr>
        <p:spPr>
          <a:xfrm>
            <a:off x="2355054" y="683671"/>
            <a:ext cx="7481891" cy="10858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EC" sz="4800" b="1" dirty="0">
                <a:latin typeface="Calibri" panose="020F0502020204030204" pitchFamily="34" charset="0"/>
                <a:cs typeface="Calibri" panose="020F0502020204030204" pitchFamily="34" charset="0"/>
              </a:rPr>
              <a:t>AGRADECIMIENTOS</a:t>
            </a:r>
          </a:p>
        </p:txBody>
      </p:sp>
      <p:pic>
        <p:nvPicPr>
          <p:cNvPr id="10" name="Picture 4">
            <a:extLst>
              <a:ext uri="{FF2B5EF4-FFF2-40B4-BE49-F238E27FC236}">
                <a16:creationId xmlns:a16="http://schemas.microsoft.com/office/drawing/2014/main" xmlns="" id="{5B83B825-CA0E-4F22-913B-507529CC11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76448" y="6029738"/>
            <a:ext cx="3086100" cy="665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7971" y="2257869"/>
            <a:ext cx="4141527" cy="288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9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riángulo isósceles 8"/>
          <p:cNvSpPr/>
          <p:nvPr/>
        </p:nvSpPr>
        <p:spPr>
          <a:xfrm>
            <a:off x="8770656" y="1656523"/>
            <a:ext cx="3014953" cy="2889932"/>
          </a:xfrm>
          <a:prstGeom prst="triangl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riángulo isósceles 6"/>
          <p:cNvSpPr/>
          <p:nvPr/>
        </p:nvSpPr>
        <p:spPr>
          <a:xfrm rot="10800000">
            <a:off x="680048" y="1860488"/>
            <a:ext cx="2678347" cy="2777240"/>
          </a:xfrm>
          <a:prstGeom prst="triangl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CuadroTexto 1"/>
          <p:cNvSpPr txBox="1"/>
          <p:nvPr/>
        </p:nvSpPr>
        <p:spPr>
          <a:xfrm>
            <a:off x="4223536" y="95241"/>
            <a:ext cx="368198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JUSTIFICACIÓN</a:t>
            </a:r>
            <a:endParaRPr lang="es-E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n 1" descr="Recorte de pantalla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94" y="1679447"/>
            <a:ext cx="4573063" cy="323329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93254" y="1679447"/>
            <a:ext cx="266514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Sustrato</a:t>
            </a:r>
            <a:b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Agua</a:t>
            </a:r>
            <a:b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s-ES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Fertilizantes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9573673" y="2778323"/>
            <a:ext cx="15646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Fertilizantes micro carbono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9336615" y="3849351"/>
            <a:ext cx="21983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Curvas de extracción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710245" y="1109554"/>
            <a:ext cx="264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Limitante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9031933" y="1263869"/>
            <a:ext cx="26481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Alternativa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25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78126" y="880171"/>
            <a:ext cx="10972800" cy="5019885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buNone/>
            </a:pPr>
            <a:r>
              <a:rPr lang="es-ES_tradnl" b="1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</a:t>
            </a:r>
            <a:endParaRPr lang="es-EC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C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Determinar </a:t>
            </a:r>
            <a:r>
              <a:rPr lang="es-EC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curvas de extracción nutrimental de N, P, K, Ca, Mg, </a:t>
            </a:r>
            <a:r>
              <a:rPr lang="es-EC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mediante fertilizantes con </a:t>
            </a:r>
            <a:r>
              <a:rPr lang="es-EC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tecnología micro carbono (TMC) y fertilización convencional, en el cultivo semi hidropónico de frutilla (</a:t>
            </a:r>
            <a:r>
              <a:rPr lang="es-EC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Fragaria x ananassa</a:t>
            </a:r>
            <a:r>
              <a:rPr lang="es-EC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s-EC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s-ES_tradnl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ESPECÍFICOS</a:t>
            </a:r>
            <a:endParaRPr lang="es-EC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s-EC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Determinar el contenido de </a:t>
            </a:r>
            <a:r>
              <a:rPr lang="es-EC" dirty="0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s-EC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P, K, Ca, Mg en hojas, tallos, flores, frutos, estolones, raíz en frutilla, para establecer la extracción de macronutrientes en un sistema semi hidropónico con fertilización tradicional y fertilizantes de micro carbono.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s-EC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Establecer la relación entre el crecimiento y absorción de N, P, K, Ca, Mg mediante curvas, para determinar el momento más adecuado de aplicación de fertilizante 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C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Realizar un boletín técnico, de la extracción de nutrientes con la solución nutritiva empleada para el cultivo de frutilla</a:t>
            </a:r>
            <a:r>
              <a:rPr lang="es-ES_tradnl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EC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>
              <a:lnSpc>
                <a:spcPct val="150000"/>
              </a:lnSpc>
            </a:pPr>
            <a:endParaRPr lang="es-E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uadroTexto 1"/>
          <p:cNvSpPr txBox="1"/>
          <p:nvPr/>
        </p:nvSpPr>
        <p:spPr>
          <a:xfrm>
            <a:off x="4223536" y="95241"/>
            <a:ext cx="368198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OBJETIVOS</a:t>
            </a:r>
            <a:endParaRPr lang="es-E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840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179942" y="584422"/>
            <a:ext cx="2850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Invernadero de Horticultura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CuadroTexto 1"/>
          <p:cNvSpPr txBox="1"/>
          <p:nvPr/>
        </p:nvSpPr>
        <p:spPr>
          <a:xfrm>
            <a:off x="4223536" y="95241"/>
            <a:ext cx="3681981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METODOLOGÍA</a:t>
            </a:r>
            <a:endParaRPr lang="es-E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Imagen 10" descr="D:\Pame\Tesis frutilla\IASA MAPS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56" y="1021388"/>
            <a:ext cx="4384844" cy="37683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Conector recto de flecha 11"/>
          <p:cNvCxnSpPr>
            <a:endCxn id="13" idx="1"/>
          </p:cNvCxnSpPr>
          <p:nvPr/>
        </p:nvCxnSpPr>
        <p:spPr>
          <a:xfrm flipV="1">
            <a:off x="2237217" y="2518748"/>
            <a:ext cx="3705467" cy="6450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3" name="CuadroTexto 12"/>
          <p:cNvSpPr txBox="1"/>
          <p:nvPr/>
        </p:nvSpPr>
        <p:spPr>
          <a:xfrm>
            <a:off x="5942684" y="2195582"/>
            <a:ext cx="4550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latin typeface="Calibri" panose="020F0502020204030204" pitchFamily="34" charset="0"/>
                <a:cs typeface="Calibri" panose="020F0502020204030204" pitchFamily="34" charset="0"/>
              </a:rPr>
              <a:t>Pichincha</a:t>
            </a: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, cantón Rumiñahui, parroquia Selva Alegre,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5942684" y="3135030"/>
            <a:ext cx="433775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Condiciones del invernadero</a:t>
            </a:r>
          </a:p>
          <a:p>
            <a:pPr algn="ctr"/>
            <a:endParaRPr lang="es-ES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C" b="1" dirty="0">
                <a:latin typeface="Calibri" panose="020F0502020204030204" pitchFamily="34" charset="0"/>
                <a:cs typeface="Calibri" panose="020F0502020204030204" pitchFamily="34" charset="0"/>
              </a:rPr>
              <a:t>Temperatura mínima: </a:t>
            </a: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10°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C" b="1" dirty="0">
                <a:latin typeface="Calibri" panose="020F0502020204030204" pitchFamily="34" charset="0"/>
                <a:cs typeface="Calibri" panose="020F0502020204030204" pitchFamily="34" charset="0"/>
              </a:rPr>
              <a:t>Temperatura máxima: </a:t>
            </a: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35°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C" b="1" dirty="0">
                <a:latin typeface="Calibri" panose="020F0502020204030204" pitchFamily="34" charset="0"/>
                <a:cs typeface="Calibri" panose="020F0502020204030204" pitchFamily="34" charset="0"/>
              </a:rPr>
              <a:t>Humedad relativa: </a:t>
            </a:r>
            <a:r>
              <a:rPr lang="es-EC" dirty="0">
                <a:latin typeface="Calibri" panose="020F0502020204030204" pitchFamily="34" charset="0"/>
                <a:cs typeface="Calibri" panose="020F0502020204030204" pitchFamily="34" charset="0"/>
              </a:rPr>
              <a:t>40- 60%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91835" y="5826609"/>
            <a:ext cx="2764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s-E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Taipe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, 2018)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CuadroTexto 3"/>
          <p:cNvSpPr txBox="1">
            <a:spLocks noChangeArrowheads="1"/>
          </p:cNvSpPr>
          <p:nvPr/>
        </p:nvSpPr>
        <p:spPr bwMode="auto">
          <a:xfrm>
            <a:off x="6236847" y="802252"/>
            <a:ext cx="382888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s-EC" b="1" dirty="0">
                <a:latin typeface="Calibri" panose="020F0502020204030204" pitchFamily="34" charset="0"/>
                <a:ea typeface="Calibri Light" pitchFamily="34" charset="0"/>
                <a:cs typeface="Calibri" panose="020F0502020204030204" pitchFamily="34" charset="0"/>
              </a:rPr>
              <a:t>Coordenadas referenciales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6236847" y="1232543"/>
            <a:ext cx="39901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Longitud 78°24’44”O, latitud 0°23’20”S.</a:t>
            </a:r>
            <a:endParaRPr lang="es-EC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342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/>
          <p:cNvSpPr txBox="1"/>
          <p:nvPr/>
        </p:nvSpPr>
        <p:spPr>
          <a:xfrm>
            <a:off x="1122353" y="1314930"/>
            <a:ext cx="3429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Conformación de los tratamientos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uadroTexto 18"/>
          <p:cNvSpPr txBox="1"/>
          <p:nvPr/>
        </p:nvSpPr>
        <p:spPr>
          <a:xfrm>
            <a:off x="7813679" y="1012807"/>
            <a:ext cx="2674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Croquis del experimento </a:t>
            </a:r>
          </a:p>
        </p:txBody>
      </p:sp>
      <p:sp>
        <p:nvSpPr>
          <p:cNvPr id="14" name="Rectángulo 13"/>
          <p:cNvSpPr/>
          <p:nvPr/>
        </p:nvSpPr>
        <p:spPr>
          <a:xfrm>
            <a:off x="6378778" y="5198781"/>
            <a:ext cx="4109672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Las repeticiones fueron aleatorizadas</a:t>
            </a:r>
          </a:p>
          <a:p>
            <a:pPr algn="just">
              <a:lnSpc>
                <a:spcPct val="110000"/>
              </a:lnSpc>
            </a:pPr>
            <a:r>
              <a:rPr lang="es-EC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Cada repetición estuvo separada por 1m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METODOLOGÍA</a:t>
            </a: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9946959"/>
              </p:ext>
            </p:extLst>
          </p:nvPr>
        </p:nvGraphicFramePr>
        <p:xfrm>
          <a:off x="1122353" y="2116133"/>
          <a:ext cx="3461920" cy="1894113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027181">
                  <a:extLst>
                    <a:ext uri="{9D8B030D-6E8A-4147-A177-3AD203B41FA5}">
                      <a16:colId xmlns:a16="http://schemas.microsoft.com/office/drawing/2014/main" xmlns="" val="2683491975"/>
                    </a:ext>
                  </a:extLst>
                </a:gridCol>
                <a:gridCol w="932906">
                  <a:extLst>
                    <a:ext uri="{9D8B030D-6E8A-4147-A177-3AD203B41FA5}">
                      <a16:colId xmlns:a16="http://schemas.microsoft.com/office/drawing/2014/main" xmlns="" val="2799766080"/>
                    </a:ext>
                  </a:extLst>
                </a:gridCol>
                <a:gridCol w="652543">
                  <a:extLst>
                    <a:ext uri="{9D8B030D-6E8A-4147-A177-3AD203B41FA5}">
                      <a16:colId xmlns:a16="http://schemas.microsoft.com/office/drawing/2014/main" xmlns="" val="2991538452"/>
                    </a:ext>
                  </a:extLst>
                </a:gridCol>
                <a:gridCol w="849290">
                  <a:extLst>
                    <a:ext uri="{9D8B030D-6E8A-4147-A177-3AD203B41FA5}">
                      <a16:colId xmlns:a16="http://schemas.microsoft.com/office/drawing/2014/main" xmlns="" val="1136700009"/>
                    </a:ext>
                  </a:extLst>
                </a:gridCol>
              </a:tblGrid>
              <a:tr h="80165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Fertilizante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Variedad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Tratamiento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52301874"/>
                  </a:ext>
                </a:extLst>
              </a:tr>
              <a:tr h="778865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F1 (TMC)</a:t>
                      </a:r>
                      <a:endParaRPr lang="en-US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V1 (Monterrey)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F1V1</a:t>
                      </a:r>
                      <a:endParaRPr lang="en-US" sz="11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10589182"/>
                  </a:ext>
                </a:extLst>
              </a:tr>
              <a:tr h="31359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 b="0" dirty="0" smtClean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F2 (CONV)</a:t>
                      </a:r>
                      <a:endParaRPr lang="en-US" sz="1100" b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F2V1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T2</a:t>
                      </a: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69038481"/>
                  </a:ext>
                </a:extLst>
              </a:tr>
            </a:tbl>
          </a:graphicData>
        </a:graphic>
      </p:graphicFrame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9" r="15863"/>
          <a:stretch/>
        </p:blipFill>
        <p:spPr>
          <a:xfrm>
            <a:off x="6472381" y="1388853"/>
            <a:ext cx="4625039" cy="380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914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/>
          <p:cNvSpPr txBox="1"/>
          <p:nvPr/>
        </p:nvSpPr>
        <p:spPr>
          <a:xfrm>
            <a:off x="3986853" y="751417"/>
            <a:ext cx="4136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b="1" dirty="0">
                <a:latin typeface="Calibri" panose="020F0502020204030204" pitchFamily="34" charset="0"/>
                <a:cs typeface="Calibri" panose="020F0502020204030204" pitchFamily="34" charset="0"/>
              </a:rPr>
              <a:t>Conformación </a:t>
            </a:r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del experimento en campo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ángulo 13"/>
          <p:cNvSpPr/>
          <p:nvPr/>
        </p:nvSpPr>
        <p:spPr>
          <a:xfrm>
            <a:off x="2782743" y="5372634"/>
            <a:ext cx="6544736" cy="56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s-ES_tradnl" sz="1400" dirty="0" smtClean="0">
                <a:latin typeface="Calibri" panose="020F0502020204030204" pitchFamily="34" charset="0"/>
                <a:cs typeface="Calibri" panose="020F0502020204030204" pitchFamily="34" charset="0"/>
              </a:rPr>
              <a:t>El experimento contó con dos unidades experimentales, y un total de 218 plantas por cama a doble hilera. </a:t>
            </a:r>
            <a:endParaRPr lang="es-EC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uadroTexto 14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METODOLOGÍA</a:t>
            </a:r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8037" y="1366565"/>
            <a:ext cx="5341425" cy="4006069"/>
          </a:xfrm>
          <a:prstGeom prst="rect">
            <a:avLst/>
          </a:prstGeom>
        </p:spPr>
      </p:pic>
      <p:cxnSp>
        <p:nvCxnSpPr>
          <p:cNvPr id="3" name="Conector recto de flecha 2"/>
          <p:cNvCxnSpPr/>
          <p:nvPr/>
        </p:nvCxnSpPr>
        <p:spPr>
          <a:xfrm flipH="1">
            <a:off x="2455817" y="3135086"/>
            <a:ext cx="1927203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de flecha 17"/>
          <p:cNvCxnSpPr/>
          <p:nvPr/>
        </p:nvCxnSpPr>
        <p:spPr>
          <a:xfrm>
            <a:off x="7075821" y="3135086"/>
            <a:ext cx="2251658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677417" y="2811920"/>
            <a:ext cx="2588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T2: Fertilizantes convencionales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CuadroTexto 19"/>
          <p:cNvSpPr txBox="1"/>
          <p:nvPr/>
        </p:nvSpPr>
        <p:spPr>
          <a:xfrm>
            <a:off x="9271252" y="2811920"/>
            <a:ext cx="2588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T1: Fertilizantes micro carbono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Conector recto de flecha 21"/>
          <p:cNvCxnSpPr/>
          <p:nvPr/>
        </p:nvCxnSpPr>
        <p:spPr>
          <a:xfrm flipV="1">
            <a:off x="5368834" y="2351314"/>
            <a:ext cx="261257" cy="110693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3" name="CuadroTexto 22"/>
          <p:cNvSpPr txBox="1"/>
          <p:nvPr/>
        </p:nvSpPr>
        <p:spPr>
          <a:xfrm>
            <a:off x="4997993" y="2442588"/>
            <a:ext cx="7126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472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0107"/>
          <a:stretch/>
        </p:blipFill>
        <p:spPr>
          <a:xfrm rot="5400000">
            <a:off x="4208816" y="4251511"/>
            <a:ext cx="1917780" cy="18244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CuadroTexto 1"/>
          <p:cNvSpPr txBox="1"/>
          <p:nvPr/>
        </p:nvSpPr>
        <p:spPr>
          <a:xfrm>
            <a:off x="8784901" y="62720"/>
            <a:ext cx="3407099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METODOLOGÍA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929494" y="3881933"/>
            <a:ext cx="1551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Material vegetal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255494" y="3819359"/>
            <a:ext cx="19046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Desinfección plántulas</a:t>
            </a:r>
          </a:p>
        </p:txBody>
      </p:sp>
      <p:sp>
        <p:nvSpPr>
          <p:cNvPr id="8" name="CuadroTexto 7"/>
          <p:cNvSpPr txBox="1"/>
          <p:nvPr/>
        </p:nvSpPr>
        <p:spPr>
          <a:xfrm>
            <a:off x="7860279" y="3881932"/>
            <a:ext cx="21969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Trasplante de </a:t>
            </a:r>
            <a:r>
              <a:rPr lang="es-ES" sz="1400" b="1" dirty="0">
                <a:latin typeface="Calibri" panose="020F0502020204030204" pitchFamily="34" charset="0"/>
                <a:cs typeface="Calibri" panose="020F0502020204030204" pitchFamily="34" charset="0"/>
              </a:rPr>
              <a:t>las plántulas</a:t>
            </a:r>
          </a:p>
        </p:txBody>
      </p:sp>
      <p:sp>
        <p:nvSpPr>
          <p:cNvPr id="18" name="CuadroTexto 17"/>
          <p:cNvSpPr txBox="1"/>
          <p:nvPr/>
        </p:nvSpPr>
        <p:spPr>
          <a:xfrm>
            <a:off x="6090924" y="4878744"/>
            <a:ext cx="13276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Albit</a:t>
            </a:r>
            <a:r>
              <a:rPr lang="es-ES" dirty="0" smtClea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s-ES" dirty="0">
                <a:latin typeface="Calibri" panose="020F0502020204030204" pitchFamily="34" charset="0"/>
                <a:cs typeface="Calibri" panose="020F0502020204030204" pitchFamily="34" charset="0"/>
              </a:rPr>
              <a:t>1ml.l</a:t>
            </a:r>
            <a:r>
              <a:rPr lang="es-ES" baseline="30000" dirty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endParaRPr lang="es-E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CuadroTexto 1"/>
          <p:cNvSpPr txBox="1"/>
          <p:nvPr/>
        </p:nvSpPr>
        <p:spPr>
          <a:xfrm>
            <a:off x="2915986" y="315716"/>
            <a:ext cx="5710687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Instalación del Sistema semi-hidropónico</a:t>
            </a:r>
            <a:endParaRPr lang="es-E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Imagen 4" descr="Recorte de pantalla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07" y="1112771"/>
            <a:ext cx="2272153" cy="2352158"/>
          </a:xfrm>
          <a:prstGeom prst="rect">
            <a:avLst/>
          </a:prstGeom>
        </p:spPr>
      </p:pic>
      <p:pic>
        <p:nvPicPr>
          <p:cNvPr id="7" name="Imagen 6" descr="Recorte de pantalla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3538" y="1138746"/>
            <a:ext cx="1843913" cy="2297799"/>
          </a:xfrm>
          <a:prstGeom prst="rect">
            <a:avLst/>
          </a:prstGeom>
        </p:spPr>
      </p:pic>
      <p:pic>
        <p:nvPicPr>
          <p:cNvPr id="20" name="Imagen 19" descr="Recorte de pantalla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317" y="1137416"/>
            <a:ext cx="1733339" cy="2297799"/>
          </a:xfrm>
          <a:prstGeom prst="rect">
            <a:avLst/>
          </a:prstGeom>
        </p:spPr>
      </p:pic>
      <p:pic>
        <p:nvPicPr>
          <p:cNvPr id="21" name="Imagen 20" descr="Recorte de pantalla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60" y="1217003"/>
            <a:ext cx="2284621" cy="2247926"/>
          </a:xfrm>
          <a:prstGeom prst="rect">
            <a:avLst/>
          </a:prstGeom>
        </p:spPr>
      </p:pic>
      <p:pic>
        <p:nvPicPr>
          <p:cNvPr id="22" name="Imagen 21" descr="Recorte de pantalla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52" y="4400834"/>
            <a:ext cx="2627163" cy="1694484"/>
          </a:xfrm>
          <a:prstGeom prst="rect">
            <a:avLst/>
          </a:prstGeom>
        </p:spPr>
      </p:pic>
      <p:pic>
        <p:nvPicPr>
          <p:cNvPr id="23" name="Imagen 22" descr="Recorte de pantalla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960" y="4189710"/>
            <a:ext cx="1391628" cy="1905608"/>
          </a:xfrm>
          <a:prstGeom prst="rect">
            <a:avLst/>
          </a:prstGeom>
        </p:spPr>
      </p:pic>
      <p:sp>
        <p:nvSpPr>
          <p:cNvPr id="24" name="CuadroTexto 23"/>
          <p:cNvSpPr txBox="1"/>
          <p:nvPr/>
        </p:nvSpPr>
        <p:spPr>
          <a:xfrm>
            <a:off x="1039995" y="829639"/>
            <a:ext cx="1551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Tanque</a:t>
            </a:r>
            <a:endParaRPr lang="es-E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CuadroTexto 24"/>
          <p:cNvSpPr txBox="1"/>
          <p:nvPr/>
        </p:nvSpPr>
        <p:spPr>
          <a:xfrm>
            <a:off x="3983084" y="852418"/>
            <a:ext cx="1551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Bomba</a:t>
            </a:r>
            <a:endParaRPr lang="es-E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CuadroTexto 25"/>
          <p:cNvSpPr txBox="1"/>
          <p:nvPr/>
        </p:nvSpPr>
        <p:spPr>
          <a:xfrm>
            <a:off x="6369593" y="852417"/>
            <a:ext cx="1551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Riego</a:t>
            </a:r>
            <a:endParaRPr lang="es-E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CuadroTexto 26"/>
          <p:cNvSpPr txBox="1"/>
          <p:nvPr/>
        </p:nvSpPr>
        <p:spPr>
          <a:xfrm>
            <a:off x="8733749" y="856623"/>
            <a:ext cx="155167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Sustrato</a:t>
            </a:r>
            <a:endParaRPr lang="es-E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CuadroTexto 27"/>
          <p:cNvSpPr txBox="1"/>
          <p:nvPr/>
        </p:nvSpPr>
        <p:spPr>
          <a:xfrm>
            <a:off x="10402581" y="1432225"/>
            <a:ext cx="178941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Pomina:cascarilla</a:t>
            </a:r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 de arroz (3:1)</a:t>
            </a:r>
          </a:p>
          <a:p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6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s-ES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Propamocarb</a:t>
            </a:r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r>
              <a:rPr lang="es-ES" sz="1600" dirty="0" smtClean="0">
                <a:latin typeface="Calibri" panose="020F0502020204030204" pitchFamily="34" charset="0"/>
                <a:cs typeface="Calibri" panose="020F0502020204030204" pitchFamily="34" charset="0"/>
              </a:rPr>
              <a:t>1ml.l</a:t>
            </a:r>
            <a:r>
              <a:rPr lang="es-ES" sz="1600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-1</a:t>
            </a:r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s-E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206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2">
  <a:themeElements>
    <a:clrScheme name="Personalizado 5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2420589</TotalTime>
  <Words>1475</Words>
  <Application>Microsoft Office PowerPoint</Application>
  <PresentationFormat>Personalizado</PresentationFormat>
  <Paragraphs>287</Paragraphs>
  <Slides>37</Slides>
  <Notes>1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37</vt:i4>
      </vt:variant>
    </vt:vector>
  </HeadingPairs>
  <TitlesOfParts>
    <vt:vector size="39" baseType="lpstr">
      <vt:lpstr>tema 2</vt:lpstr>
      <vt:lpstr>CorelDRAW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</vt:lpstr>
      <vt:lpstr>RECOMENDACIONES</vt:lpstr>
      <vt:lpstr>Presentación de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Bryan Crespo Ordoñez</dc:creator>
  <cp:lastModifiedBy>User</cp:lastModifiedBy>
  <cp:revision>618</cp:revision>
  <cp:lastPrinted>2019-07-29T03:50:20Z</cp:lastPrinted>
  <dcterms:created xsi:type="dcterms:W3CDTF">2017-05-28T14:45:23Z</dcterms:created>
  <dcterms:modified xsi:type="dcterms:W3CDTF">2021-04-20T18:11:50Z</dcterms:modified>
</cp:coreProperties>
</file>