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4">
  <p:sldMasterIdLst>
    <p:sldMasterId id="2147483661" r:id="rId1"/>
  </p:sldMasterIdLst>
  <p:sldIdLst>
    <p:sldId id="338" r:id="rId2"/>
    <p:sldId id="438" r:id="rId3"/>
    <p:sldId id="439" r:id="rId4"/>
    <p:sldId id="412" r:id="rId5"/>
    <p:sldId id="411" r:id="rId6"/>
    <p:sldId id="342" r:id="rId7"/>
    <p:sldId id="380" r:id="rId8"/>
    <p:sldId id="381" r:id="rId9"/>
    <p:sldId id="382" r:id="rId10"/>
    <p:sldId id="440" r:id="rId11"/>
    <p:sldId id="442" r:id="rId12"/>
    <p:sldId id="344" r:id="rId13"/>
    <p:sldId id="348" r:id="rId14"/>
    <p:sldId id="414" r:id="rId15"/>
    <p:sldId id="443" r:id="rId16"/>
    <p:sldId id="444" r:id="rId17"/>
    <p:sldId id="445" r:id="rId18"/>
    <p:sldId id="446" r:id="rId19"/>
    <p:sldId id="447" r:id="rId20"/>
    <p:sldId id="449" r:id="rId21"/>
    <p:sldId id="450" r:id="rId22"/>
    <p:sldId id="451" r:id="rId23"/>
    <p:sldId id="448" r:id="rId24"/>
    <p:sldId id="424" r:id="rId25"/>
    <p:sldId id="389" r:id="rId26"/>
    <p:sldId id="460" r:id="rId27"/>
    <p:sldId id="459" r:id="rId28"/>
    <p:sldId id="453" r:id="rId29"/>
    <p:sldId id="454" r:id="rId30"/>
    <p:sldId id="455" r:id="rId31"/>
    <p:sldId id="456" r:id="rId32"/>
    <p:sldId id="457" r:id="rId33"/>
    <p:sldId id="401" r:id="rId34"/>
    <p:sldId id="402" r:id="rId35"/>
    <p:sldId id="403" r:id="rId36"/>
    <p:sldId id="461" r:id="rId37"/>
    <p:sldId id="378" r:id="rId3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5165E857-1E27-4533-AF54-82D66B8815F9}">
          <p14:sldIdLst>
            <p14:sldId id="338"/>
            <p14:sldId id="438"/>
            <p14:sldId id="439"/>
            <p14:sldId id="412"/>
            <p14:sldId id="411"/>
            <p14:sldId id="342"/>
            <p14:sldId id="380"/>
            <p14:sldId id="381"/>
            <p14:sldId id="382"/>
            <p14:sldId id="440"/>
            <p14:sldId id="442"/>
            <p14:sldId id="344"/>
            <p14:sldId id="348"/>
            <p14:sldId id="414"/>
            <p14:sldId id="443"/>
            <p14:sldId id="444"/>
            <p14:sldId id="445"/>
            <p14:sldId id="446"/>
            <p14:sldId id="447"/>
            <p14:sldId id="449"/>
            <p14:sldId id="450"/>
            <p14:sldId id="451"/>
            <p14:sldId id="448"/>
            <p14:sldId id="424"/>
            <p14:sldId id="389"/>
            <p14:sldId id="460"/>
            <p14:sldId id="459"/>
            <p14:sldId id="453"/>
            <p14:sldId id="454"/>
            <p14:sldId id="455"/>
            <p14:sldId id="456"/>
            <p14:sldId id="457"/>
            <p14:sldId id="401"/>
            <p14:sldId id="402"/>
            <p14:sldId id="403"/>
            <p14:sldId id="461"/>
            <p14:sldId id="37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ola Valdivieso" initials="PV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7FC8"/>
    <a:srgbClr val="5F6E9F"/>
    <a:srgbClr val="9094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98" autoAdjust="0"/>
    <p:restoredTop sz="94660"/>
  </p:normalViewPr>
  <p:slideViewPr>
    <p:cSldViewPr snapToGrid="0">
      <p:cViewPr varScale="1">
        <p:scale>
          <a:sx n="79" d="100"/>
          <a:sy n="79" d="100"/>
        </p:scale>
        <p:origin x="-8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D2F7B8-4890-4A42-91BC-77046F48328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D402EFD-690F-469B-BD19-4B7410278C19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es-E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Sistemas productivos de tomate riñón y cherry en Ecuador</a:t>
          </a:r>
          <a:endParaRPr lang="es-EC" sz="2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B354DF-800E-4DA3-937C-023C125B6482}" type="parTrans" cxnId="{AF340B4B-357B-4291-A804-8E608318D8A8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19808E-E09C-4F4B-B4EA-9B8BB4E20323}" type="sibTrans" cxnId="{AF340B4B-357B-4291-A804-8E608318D8A8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60ADD4-2D60-4E30-A9D4-624724D442AB}">
      <dgm:prSet phldrT="[Texto]" custT="1"/>
      <dgm:spPr>
        <a:ln>
          <a:solidFill>
            <a:srgbClr val="002060"/>
          </a:solidFill>
        </a:ln>
      </dgm:spPr>
      <dgm:t>
        <a:bodyPr/>
        <a:lstStyle/>
        <a:p>
          <a:r>
            <a:rPr lang="es-E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A campo abierto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92DE68-6481-462B-9313-9046CE4C9C2C}" type="parTrans" cxnId="{487C8F09-A4F7-4867-8871-A3E9AB6AB1D2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D28DCB-E7A3-4805-A43F-324A712E7844}" type="sibTrans" cxnId="{487C8F09-A4F7-4867-8871-A3E9AB6AB1D2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4C195E-D110-4C64-81DB-1F213B5F2B08}">
      <dgm:prSet phldrT="[Texto]" custT="1"/>
      <dgm:spPr>
        <a:ln>
          <a:solidFill>
            <a:srgbClr val="002060"/>
          </a:solidFill>
        </a:ln>
      </dgm:spPr>
      <dgm:t>
        <a:bodyPr/>
        <a:lstStyle/>
        <a:p>
          <a:r>
            <a:rPr lang="es-E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Bajo invernadero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67BC45-7A4A-47EB-80A3-9BA474878B6C}" type="parTrans" cxnId="{90F09999-2307-476E-A011-AAC31B66C084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87B906-3C3D-4577-9CDB-1575AA2BDB89}" type="sibTrans" cxnId="{90F09999-2307-476E-A011-AAC31B66C084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117D00-5EB5-4E73-97A7-001677F5758F}" type="pres">
      <dgm:prSet presAssocID="{0ED2F7B8-4890-4A42-91BC-77046F48328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3281B2AD-F4D4-4943-8655-AD3B95479D40}" type="pres">
      <dgm:prSet presAssocID="{3D402EFD-690F-469B-BD19-4B7410278C19}" presName="root" presStyleCnt="0"/>
      <dgm:spPr/>
    </dgm:pt>
    <dgm:pt modelId="{A651F2D2-A628-476C-8EC0-FA106FF2C63E}" type="pres">
      <dgm:prSet presAssocID="{3D402EFD-690F-469B-BD19-4B7410278C19}" presName="rootComposite" presStyleCnt="0"/>
      <dgm:spPr/>
    </dgm:pt>
    <dgm:pt modelId="{C9C9D9D0-E5D3-46A6-845A-7DBD7695431C}" type="pres">
      <dgm:prSet presAssocID="{3D402EFD-690F-469B-BD19-4B7410278C19}" presName="rootText" presStyleLbl="node1" presStyleIdx="0" presStyleCnt="1" custScaleX="122251" custScaleY="49686"/>
      <dgm:spPr/>
      <dgm:t>
        <a:bodyPr/>
        <a:lstStyle/>
        <a:p>
          <a:endParaRPr lang="es-EC"/>
        </a:p>
      </dgm:t>
    </dgm:pt>
    <dgm:pt modelId="{8CE01016-13A9-4BD0-8E25-4C9A7BF0874A}" type="pres">
      <dgm:prSet presAssocID="{3D402EFD-690F-469B-BD19-4B7410278C19}" presName="rootConnector" presStyleLbl="node1" presStyleIdx="0" presStyleCnt="1"/>
      <dgm:spPr/>
      <dgm:t>
        <a:bodyPr/>
        <a:lstStyle/>
        <a:p>
          <a:endParaRPr lang="es-EC"/>
        </a:p>
      </dgm:t>
    </dgm:pt>
    <dgm:pt modelId="{EB1EF927-4FA3-4706-AD04-6BDDF94BCF9C}" type="pres">
      <dgm:prSet presAssocID="{3D402EFD-690F-469B-BD19-4B7410278C19}" presName="childShape" presStyleCnt="0"/>
      <dgm:spPr/>
    </dgm:pt>
    <dgm:pt modelId="{99087176-8229-40B9-8F26-37DBD54FE197}" type="pres">
      <dgm:prSet presAssocID="{0592DE68-6481-462B-9313-9046CE4C9C2C}" presName="Name13" presStyleLbl="parChTrans1D2" presStyleIdx="0" presStyleCnt="2"/>
      <dgm:spPr/>
      <dgm:t>
        <a:bodyPr/>
        <a:lstStyle/>
        <a:p>
          <a:endParaRPr lang="es-EC"/>
        </a:p>
      </dgm:t>
    </dgm:pt>
    <dgm:pt modelId="{98E88B79-7496-4462-B25B-399D159CF5CA}" type="pres">
      <dgm:prSet presAssocID="{7C60ADD4-2D60-4E30-A9D4-624724D442AB}" presName="childText" presStyleLbl="bgAcc1" presStyleIdx="0" presStyleCnt="2" custScaleX="93479" custScaleY="3022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E4DF04E-DF02-4B80-B104-60DAC307E9F7}" type="pres">
      <dgm:prSet presAssocID="{0767BC45-7A4A-47EB-80A3-9BA474878B6C}" presName="Name13" presStyleLbl="parChTrans1D2" presStyleIdx="1" presStyleCnt="2"/>
      <dgm:spPr/>
      <dgm:t>
        <a:bodyPr/>
        <a:lstStyle/>
        <a:p>
          <a:endParaRPr lang="es-EC"/>
        </a:p>
      </dgm:t>
    </dgm:pt>
    <dgm:pt modelId="{BD2AE11B-B6BF-483E-9101-74072D55B78F}" type="pres">
      <dgm:prSet presAssocID="{F74C195E-D110-4C64-81DB-1F213B5F2B08}" presName="childText" presStyleLbl="bgAcc1" presStyleIdx="1" presStyleCnt="2" custScaleX="91829" custScaleY="3022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E21BAB4-D3B9-4344-8CD6-F88D3E212764}" type="presOf" srcId="{0767BC45-7A4A-47EB-80A3-9BA474878B6C}" destId="{BE4DF04E-DF02-4B80-B104-60DAC307E9F7}" srcOrd="0" destOrd="0" presId="urn:microsoft.com/office/officeart/2005/8/layout/hierarchy3"/>
    <dgm:cxn modelId="{4FBF297E-333D-48BA-92E6-CA9E9048254F}" type="presOf" srcId="{0ED2F7B8-4890-4A42-91BC-77046F48328E}" destId="{93117D00-5EB5-4E73-97A7-001677F5758F}" srcOrd="0" destOrd="0" presId="urn:microsoft.com/office/officeart/2005/8/layout/hierarchy3"/>
    <dgm:cxn modelId="{9AFF2523-C32A-4CBA-9BC9-37C9B5745769}" type="presOf" srcId="{7C60ADD4-2D60-4E30-A9D4-624724D442AB}" destId="{98E88B79-7496-4462-B25B-399D159CF5CA}" srcOrd="0" destOrd="0" presId="urn:microsoft.com/office/officeart/2005/8/layout/hierarchy3"/>
    <dgm:cxn modelId="{AF340B4B-357B-4291-A804-8E608318D8A8}" srcId="{0ED2F7B8-4890-4A42-91BC-77046F48328E}" destId="{3D402EFD-690F-469B-BD19-4B7410278C19}" srcOrd="0" destOrd="0" parTransId="{96B354DF-800E-4DA3-937C-023C125B6482}" sibTransId="{A619808E-E09C-4F4B-B4EA-9B8BB4E20323}"/>
    <dgm:cxn modelId="{35030F7A-848B-41E6-9A4F-3354DEDF2123}" type="presOf" srcId="{3D402EFD-690F-469B-BD19-4B7410278C19}" destId="{8CE01016-13A9-4BD0-8E25-4C9A7BF0874A}" srcOrd="1" destOrd="0" presId="urn:microsoft.com/office/officeart/2005/8/layout/hierarchy3"/>
    <dgm:cxn modelId="{487C8F09-A4F7-4867-8871-A3E9AB6AB1D2}" srcId="{3D402EFD-690F-469B-BD19-4B7410278C19}" destId="{7C60ADD4-2D60-4E30-A9D4-624724D442AB}" srcOrd="0" destOrd="0" parTransId="{0592DE68-6481-462B-9313-9046CE4C9C2C}" sibTransId="{44D28DCB-E7A3-4805-A43F-324A712E7844}"/>
    <dgm:cxn modelId="{98CF345F-AF3D-490D-AE79-8FA4C54729BA}" type="presOf" srcId="{0592DE68-6481-462B-9313-9046CE4C9C2C}" destId="{99087176-8229-40B9-8F26-37DBD54FE197}" srcOrd="0" destOrd="0" presId="urn:microsoft.com/office/officeart/2005/8/layout/hierarchy3"/>
    <dgm:cxn modelId="{C7511109-E347-4118-96B7-609F94D52254}" type="presOf" srcId="{3D402EFD-690F-469B-BD19-4B7410278C19}" destId="{C9C9D9D0-E5D3-46A6-845A-7DBD7695431C}" srcOrd="0" destOrd="0" presId="urn:microsoft.com/office/officeart/2005/8/layout/hierarchy3"/>
    <dgm:cxn modelId="{2FF6623B-4B12-4037-8AB1-8BAF9979464B}" type="presOf" srcId="{F74C195E-D110-4C64-81DB-1F213B5F2B08}" destId="{BD2AE11B-B6BF-483E-9101-74072D55B78F}" srcOrd="0" destOrd="0" presId="urn:microsoft.com/office/officeart/2005/8/layout/hierarchy3"/>
    <dgm:cxn modelId="{90F09999-2307-476E-A011-AAC31B66C084}" srcId="{3D402EFD-690F-469B-BD19-4B7410278C19}" destId="{F74C195E-D110-4C64-81DB-1F213B5F2B08}" srcOrd="1" destOrd="0" parTransId="{0767BC45-7A4A-47EB-80A3-9BA474878B6C}" sibTransId="{EE87B906-3C3D-4577-9CDB-1575AA2BDB89}"/>
    <dgm:cxn modelId="{35FC8E07-E9C4-46EF-AC96-3E869029251A}" type="presParOf" srcId="{93117D00-5EB5-4E73-97A7-001677F5758F}" destId="{3281B2AD-F4D4-4943-8655-AD3B95479D40}" srcOrd="0" destOrd="0" presId="urn:microsoft.com/office/officeart/2005/8/layout/hierarchy3"/>
    <dgm:cxn modelId="{41F5BADA-3909-4B72-842C-A6AEA9973FDF}" type="presParOf" srcId="{3281B2AD-F4D4-4943-8655-AD3B95479D40}" destId="{A651F2D2-A628-476C-8EC0-FA106FF2C63E}" srcOrd="0" destOrd="0" presId="urn:microsoft.com/office/officeart/2005/8/layout/hierarchy3"/>
    <dgm:cxn modelId="{DBDF43A7-DFCC-477D-B648-8FAE37CDCA0D}" type="presParOf" srcId="{A651F2D2-A628-476C-8EC0-FA106FF2C63E}" destId="{C9C9D9D0-E5D3-46A6-845A-7DBD7695431C}" srcOrd="0" destOrd="0" presId="urn:microsoft.com/office/officeart/2005/8/layout/hierarchy3"/>
    <dgm:cxn modelId="{FCDC1559-CF33-462E-8A96-7021ECF17500}" type="presParOf" srcId="{A651F2D2-A628-476C-8EC0-FA106FF2C63E}" destId="{8CE01016-13A9-4BD0-8E25-4C9A7BF0874A}" srcOrd="1" destOrd="0" presId="urn:microsoft.com/office/officeart/2005/8/layout/hierarchy3"/>
    <dgm:cxn modelId="{9471BE69-B537-477D-8F77-9F80A43A1556}" type="presParOf" srcId="{3281B2AD-F4D4-4943-8655-AD3B95479D40}" destId="{EB1EF927-4FA3-4706-AD04-6BDDF94BCF9C}" srcOrd="1" destOrd="0" presId="urn:microsoft.com/office/officeart/2005/8/layout/hierarchy3"/>
    <dgm:cxn modelId="{7315D2DA-68B6-41DE-A83F-2E93BBC8347C}" type="presParOf" srcId="{EB1EF927-4FA3-4706-AD04-6BDDF94BCF9C}" destId="{99087176-8229-40B9-8F26-37DBD54FE197}" srcOrd="0" destOrd="0" presId="urn:microsoft.com/office/officeart/2005/8/layout/hierarchy3"/>
    <dgm:cxn modelId="{5249EFD3-88A0-462D-B5E4-5DFA58B12B7C}" type="presParOf" srcId="{EB1EF927-4FA3-4706-AD04-6BDDF94BCF9C}" destId="{98E88B79-7496-4462-B25B-399D159CF5CA}" srcOrd="1" destOrd="0" presId="urn:microsoft.com/office/officeart/2005/8/layout/hierarchy3"/>
    <dgm:cxn modelId="{9EEC8E30-9F0D-4A56-BCAF-3AC4F8F49FFC}" type="presParOf" srcId="{EB1EF927-4FA3-4706-AD04-6BDDF94BCF9C}" destId="{BE4DF04E-DF02-4B80-B104-60DAC307E9F7}" srcOrd="2" destOrd="0" presId="urn:microsoft.com/office/officeart/2005/8/layout/hierarchy3"/>
    <dgm:cxn modelId="{F9BB6BAC-BF91-4C00-A2EB-EC6E13DA9936}" type="presParOf" srcId="{EB1EF927-4FA3-4706-AD04-6BDDF94BCF9C}" destId="{BD2AE11B-B6BF-483E-9101-74072D55B78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AE7C72-F0C3-46B4-BF64-C58B5C05E519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5B9135A1-E736-4BC3-A379-0F8401179C61}">
      <dgm:prSet phldrT="[Texto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Fertirriego entre un 20-40% más de solución nutritiva</a:t>
          </a:r>
          <a:endParaRPr lang="es-EC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308A45-3B20-4335-9058-586D0BA47E30}" type="parTrans" cxnId="{43D47B30-4939-4117-A7E6-115EDF7B57C7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756B55-D644-4ACE-AC31-7FFF2E9A1FA1}" type="sibTrans" cxnId="{43D47B30-4939-4117-A7E6-115EDF7B57C7}">
      <dgm:prSet custT="1"/>
      <dgm:spPr>
        <a:solidFill>
          <a:srgbClr val="002060"/>
        </a:solidFill>
      </dgm:spPr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E58796-5545-4114-AC65-DBA8CCE3AC3C}">
      <dgm:prSet phldrT="[Texto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Contaminación por lixiviados del drenaje (Nitratos)</a:t>
          </a:r>
          <a:endParaRPr lang="es-EC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81E814-8AAE-421F-8091-5685AD3EA3A3}" type="parTrans" cxnId="{AE710CE9-9171-482C-83D5-F34C607D4303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A60383-2CD9-4204-BC02-75867866CA0C}" type="sibTrans" cxnId="{AE710CE9-9171-482C-83D5-F34C607D4303}">
      <dgm:prSet custT="1"/>
      <dgm:spPr>
        <a:solidFill>
          <a:srgbClr val="002060"/>
        </a:solidFill>
      </dgm:spPr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D9C987-ED16-43F4-B98F-C19BE735DFBC}">
      <dgm:prSet phldrT="[Texto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Pérdida de fertilizantes</a:t>
          </a:r>
          <a:endParaRPr lang="es-EC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03DAD7-8B42-4429-B8CD-4D912E0D20AB}" type="parTrans" cxnId="{88AFB962-3DCF-4D2C-88B3-8008B745EA29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AA7649-FF72-4D40-B357-EFD4E03C38E6}" type="sibTrans" cxnId="{88AFB962-3DCF-4D2C-88B3-8008B745EA29}">
      <dgm:prSet custT="1"/>
      <dgm:spPr>
        <a:solidFill>
          <a:srgbClr val="002060"/>
        </a:solidFill>
      </dgm:spPr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B3CCD6-F64F-4FF1-BB63-33D42E30F565}">
      <dgm:prSet phldrT="[Texto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Uso intensivo de pesticidas</a:t>
          </a:r>
          <a:endParaRPr lang="es-EC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9382FB-4CB0-48BE-B68D-6B8A398264A9}" type="parTrans" cxnId="{26935D2C-618B-4CCC-8527-13AE55AB908E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AE95CD-233F-446B-9222-678B6DD5C36A}" type="sibTrans" cxnId="{26935D2C-618B-4CCC-8527-13AE55AB908E}">
      <dgm:prSet custT="1"/>
      <dgm:spPr>
        <a:solidFill>
          <a:srgbClr val="002060"/>
        </a:solidFill>
      </dgm:spPr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5B2F00-CF6E-42B6-B7BB-DD2ED9C106E0}">
      <dgm:prSet phldrT="[Texto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Mayor costo de producción</a:t>
          </a:r>
        </a:p>
      </dgm:t>
    </dgm:pt>
    <dgm:pt modelId="{B1797559-2524-4B7C-AF04-2BA7CB9DA6E6}" type="parTrans" cxnId="{FAFEE053-F82A-4B45-BE5F-49B43CCF82D2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E42E99-1816-411B-A449-E3F6A4178C33}" type="sibTrans" cxnId="{FAFEE053-F82A-4B45-BE5F-49B43CCF82D2}">
      <dgm:prSet custT="1"/>
      <dgm:spPr>
        <a:solidFill>
          <a:srgbClr val="002060"/>
        </a:solidFill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000" kern="1200">
            <a:solidFill>
              <a:srgbClr val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32C049E-7007-4E33-A028-8791EED1BCD3}">
      <dgm:prSet custT="1"/>
      <dgm:spPr>
        <a:noFill/>
        <a:ln w="25400" cap="flat" cmpd="sng" algn="ctr">
          <a:solidFill>
            <a:srgbClr val="000000"/>
          </a:solidFill>
          <a:prstDash val="solid"/>
        </a:ln>
        <a:effectLst/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Bajo rendimientos y rentabilidad</a:t>
          </a:r>
          <a:endParaRPr lang="es-EC" sz="2000" kern="1200" dirty="0">
            <a:solidFill>
              <a:srgbClr val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0CC6CF7-6FFB-4FAB-A273-57F0EE603002}" type="parTrans" cxnId="{430CBC4F-6CF0-4EAB-AE8B-8A693F70F003}">
      <dgm:prSet/>
      <dgm:spPr/>
      <dgm:t>
        <a:bodyPr/>
        <a:lstStyle/>
        <a:p>
          <a:endParaRPr lang="es-EC"/>
        </a:p>
      </dgm:t>
    </dgm:pt>
    <dgm:pt modelId="{39C8CA7B-3921-4608-9093-6169D0A8D606}" type="sibTrans" cxnId="{430CBC4F-6CF0-4EAB-AE8B-8A693F70F003}">
      <dgm:prSet/>
      <dgm:spPr/>
      <dgm:t>
        <a:bodyPr/>
        <a:lstStyle/>
        <a:p>
          <a:endParaRPr lang="es-EC"/>
        </a:p>
      </dgm:t>
    </dgm:pt>
    <dgm:pt modelId="{81C72FFF-4F2C-486F-A1A9-4825A8E51E3A}" type="pres">
      <dgm:prSet presAssocID="{23AE7C72-F0C3-46B4-BF64-C58B5C05E51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C7F49B0-11B5-4757-A74D-EA8CF2A3FBFC}" type="pres">
      <dgm:prSet presAssocID="{5B9135A1-E736-4BC3-A379-0F8401179C61}" presName="node" presStyleLbl="node1" presStyleIdx="0" presStyleCnt="6" custScaleX="181171" custScaleY="18234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1D366E-648C-4BFF-A07C-F97FFC1E80FC}" type="pres">
      <dgm:prSet presAssocID="{3D756B55-D644-4ACE-AC31-7FFF2E9A1FA1}" presName="sibTrans" presStyleLbl="sibTrans2D1" presStyleIdx="0" presStyleCnt="5"/>
      <dgm:spPr/>
      <dgm:t>
        <a:bodyPr/>
        <a:lstStyle/>
        <a:p>
          <a:endParaRPr lang="es-EC"/>
        </a:p>
      </dgm:t>
    </dgm:pt>
    <dgm:pt modelId="{CA9EB460-1A82-42F9-9123-45B5167AE1AC}" type="pres">
      <dgm:prSet presAssocID="{3D756B55-D644-4ACE-AC31-7FFF2E9A1FA1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453347F5-5612-4AA3-B205-AAE2C10D41EB}" type="pres">
      <dgm:prSet presAssocID="{F7E58796-5545-4114-AC65-DBA8CCE3AC3C}" presName="node" presStyleLbl="node1" presStyleIdx="1" presStyleCnt="6" custScaleX="181171" custScaleY="18234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507473-1E68-40DC-A0E9-DAF8C607D240}" type="pres">
      <dgm:prSet presAssocID="{0BA60383-2CD9-4204-BC02-75867866CA0C}" presName="sibTrans" presStyleLbl="sibTrans2D1" presStyleIdx="1" presStyleCnt="5"/>
      <dgm:spPr/>
      <dgm:t>
        <a:bodyPr/>
        <a:lstStyle/>
        <a:p>
          <a:endParaRPr lang="es-EC"/>
        </a:p>
      </dgm:t>
    </dgm:pt>
    <dgm:pt modelId="{52B90359-ED6C-493E-8600-36CFF706E5D7}" type="pres">
      <dgm:prSet presAssocID="{0BA60383-2CD9-4204-BC02-75867866CA0C}" presName="connectorText" presStyleLbl="sibTrans2D1" presStyleIdx="1" presStyleCnt="5"/>
      <dgm:spPr/>
      <dgm:t>
        <a:bodyPr/>
        <a:lstStyle/>
        <a:p>
          <a:endParaRPr lang="es-EC"/>
        </a:p>
      </dgm:t>
    </dgm:pt>
    <dgm:pt modelId="{BD5A3191-82B4-4C8F-BD64-FEE9CA91DA49}" type="pres">
      <dgm:prSet presAssocID="{DFD9C987-ED16-43F4-B98F-C19BE735DFBC}" presName="node" presStyleLbl="node1" presStyleIdx="2" presStyleCnt="6" custScaleX="181171" custScaleY="18234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9E1C7CF-DFA1-46A6-BA64-EF3566416D91}" type="pres">
      <dgm:prSet presAssocID="{E4AA7649-FF72-4D40-B357-EFD4E03C38E6}" presName="sibTrans" presStyleLbl="sibTrans2D1" presStyleIdx="2" presStyleCnt="5"/>
      <dgm:spPr/>
      <dgm:t>
        <a:bodyPr/>
        <a:lstStyle/>
        <a:p>
          <a:endParaRPr lang="es-EC"/>
        </a:p>
      </dgm:t>
    </dgm:pt>
    <dgm:pt modelId="{91D6C01D-E457-4674-8FB2-95083E200EB3}" type="pres">
      <dgm:prSet presAssocID="{E4AA7649-FF72-4D40-B357-EFD4E03C38E6}" presName="connectorText" presStyleLbl="sibTrans2D1" presStyleIdx="2" presStyleCnt="5"/>
      <dgm:spPr/>
      <dgm:t>
        <a:bodyPr/>
        <a:lstStyle/>
        <a:p>
          <a:endParaRPr lang="es-EC"/>
        </a:p>
      </dgm:t>
    </dgm:pt>
    <dgm:pt modelId="{40A0E169-BCAF-45C7-8E1A-AD9AAF9A4BA7}" type="pres">
      <dgm:prSet presAssocID="{73B3CCD6-F64F-4FF1-BB63-33D42E30F565}" presName="node" presStyleLbl="node1" presStyleIdx="3" presStyleCnt="6" custScaleX="181171" custScaleY="18234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BED66F-249B-4B6A-AAB3-6C79E15FCEDD}" type="pres">
      <dgm:prSet presAssocID="{21AE95CD-233F-446B-9222-678B6DD5C36A}" presName="sibTrans" presStyleLbl="sibTrans2D1" presStyleIdx="3" presStyleCnt="5"/>
      <dgm:spPr/>
      <dgm:t>
        <a:bodyPr/>
        <a:lstStyle/>
        <a:p>
          <a:endParaRPr lang="es-EC"/>
        </a:p>
      </dgm:t>
    </dgm:pt>
    <dgm:pt modelId="{EB962543-F5F7-4A50-8D67-7FDBBBD2F566}" type="pres">
      <dgm:prSet presAssocID="{21AE95CD-233F-446B-9222-678B6DD5C36A}" presName="connectorText" presStyleLbl="sibTrans2D1" presStyleIdx="3" presStyleCnt="5"/>
      <dgm:spPr/>
      <dgm:t>
        <a:bodyPr/>
        <a:lstStyle/>
        <a:p>
          <a:endParaRPr lang="es-EC"/>
        </a:p>
      </dgm:t>
    </dgm:pt>
    <dgm:pt modelId="{CF497512-5C12-4A46-8CDD-8E4802C67355}" type="pres">
      <dgm:prSet presAssocID="{E05B2F00-CF6E-42B6-B7BB-DD2ED9C106E0}" presName="node" presStyleLbl="node1" presStyleIdx="4" presStyleCnt="6" custScaleX="181171" custScaleY="18234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6A5429-EE86-4C7B-90AE-67F47E9FAE36}" type="pres">
      <dgm:prSet presAssocID="{E8E42E99-1816-411B-A449-E3F6A4178C33}" presName="sibTrans" presStyleLbl="sibTrans2D1" presStyleIdx="4" presStyleCnt="5"/>
      <dgm:spPr>
        <a:xfrm>
          <a:off x="2301630" y="4160398"/>
          <a:ext cx="256842" cy="300456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s-EC"/>
        </a:p>
      </dgm:t>
    </dgm:pt>
    <dgm:pt modelId="{CAE60C0A-0977-441D-B67D-040281998A19}" type="pres">
      <dgm:prSet presAssocID="{E8E42E99-1816-411B-A449-E3F6A4178C33}" presName="connectorText" presStyleLbl="sibTrans2D1" presStyleIdx="4" presStyleCnt="5"/>
      <dgm:spPr/>
      <dgm:t>
        <a:bodyPr/>
        <a:lstStyle/>
        <a:p>
          <a:endParaRPr lang="es-EC"/>
        </a:p>
      </dgm:t>
    </dgm:pt>
    <dgm:pt modelId="{2FAB412E-6D29-42E5-B023-632686F47133}" type="pres">
      <dgm:prSet presAssocID="{C32C049E-7007-4E33-A028-8791EED1BCD3}" presName="node" presStyleLbl="node1" presStyleIdx="5" presStyleCnt="6" custScaleX="178318" custScaleY="189228">
        <dgm:presLayoutVars>
          <dgm:bulletEnabled val="1"/>
        </dgm:presLayoutVars>
      </dgm:prSet>
      <dgm:spPr>
        <a:xfrm>
          <a:off x="2679624" y="3622866"/>
          <a:ext cx="1903200" cy="1375520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s-EC"/>
        </a:p>
      </dgm:t>
    </dgm:pt>
  </dgm:ptLst>
  <dgm:cxnLst>
    <dgm:cxn modelId="{26935D2C-618B-4CCC-8527-13AE55AB908E}" srcId="{23AE7C72-F0C3-46B4-BF64-C58B5C05E519}" destId="{73B3CCD6-F64F-4FF1-BB63-33D42E30F565}" srcOrd="3" destOrd="0" parTransId="{B09382FB-4CB0-48BE-B68D-6B8A398264A9}" sibTransId="{21AE95CD-233F-446B-9222-678B6DD5C36A}"/>
    <dgm:cxn modelId="{FAFEE053-F82A-4B45-BE5F-49B43CCF82D2}" srcId="{23AE7C72-F0C3-46B4-BF64-C58B5C05E519}" destId="{E05B2F00-CF6E-42B6-B7BB-DD2ED9C106E0}" srcOrd="4" destOrd="0" parTransId="{B1797559-2524-4B7C-AF04-2BA7CB9DA6E6}" sibTransId="{E8E42E99-1816-411B-A449-E3F6A4178C33}"/>
    <dgm:cxn modelId="{777F1FDA-6B90-4F79-A326-F16C67F6C12C}" type="presOf" srcId="{23AE7C72-F0C3-46B4-BF64-C58B5C05E519}" destId="{81C72FFF-4F2C-486F-A1A9-4825A8E51E3A}" srcOrd="0" destOrd="0" presId="urn:microsoft.com/office/officeart/2005/8/layout/process5"/>
    <dgm:cxn modelId="{F974D009-22C1-4E80-BCFF-471E45D5DC33}" type="presOf" srcId="{21AE95CD-233F-446B-9222-678B6DD5C36A}" destId="{C5BED66F-249B-4B6A-AAB3-6C79E15FCEDD}" srcOrd="0" destOrd="0" presId="urn:microsoft.com/office/officeart/2005/8/layout/process5"/>
    <dgm:cxn modelId="{BA60911C-0F0E-41A0-8CF3-F61892C7795D}" type="presOf" srcId="{E8E42E99-1816-411B-A449-E3F6A4178C33}" destId="{CAE60C0A-0977-441D-B67D-040281998A19}" srcOrd="1" destOrd="0" presId="urn:microsoft.com/office/officeart/2005/8/layout/process5"/>
    <dgm:cxn modelId="{88AFB962-3DCF-4D2C-88B3-8008B745EA29}" srcId="{23AE7C72-F0C3-46B4-BF64-C58B5C05E519}" destId="{DFD9C987-ED16-43F4-B98F-C19BE735DFBC}" srcOrd="2" destOrd="0" parTransId="{D203DAD7-8B42-4429-B8CD-4D912E0D20AB}" sibTransId="{E4AA7649-FF72-4D40-B357-EFD4E03C38E6}"/>
    <dgm:cxn modelId="{430CBC4F-6CF0-4EAB-AE8B-8A693F70F003}" srcId="{23AE7C72-F0C3-46B4-BF64-C58B5C05E519}" destId="{C32C049E-7007-4E33-A028-8791EED1BCD3}" srcOrd="5" destOrd="0" parTransId="{F0CC6CF7-6FFB-4FAB-A273-57F0EE603002}" sibTransId="{39C8CA7B-3921-4608-9093-6169D0A8D606}"/>
    <dgm:cxn modelId="{C6C296FE-B352-4ACB-B7FE-310DFE65B9F1}" type="presOf" srcId="{3D756B55-D644-4ACE-AC31-7FFF2E9A1FA1}" destId="{CA9EB460-1A82-42F9-9123-45B5167AE1AC}" srcOrd="1" destOrd="0" presId="urn:microsoft.com/office/officeart/2005/8/layout/process5"/>
    <dgm:cxn modelId="{FB10C5FF-36B1-45D2-857F-75131B506339}" type="presOf" srcId="{E05B2F00-CF6E-42B6-B7BB-DD2ED9C106E0}" destId="{CF497512-5C12-4A46-8CDD-8E4802C67355}" srcOrd="0" destOrd="0" presId="urn:microsoft.com/office/officeart/2005/8/layout/process5"/>
    <dgm:cxn modelId="{BCE8588F-7625-409E-B3A9-62FC05E331B2}" type="presOf" srcId="{E8E42E99-1816-411B-A449-E3F6A4178C33}" destId="{ED6A5429-EE86-4C7B-90AE-67F47E9FAE36}" srcOrd="0" destOrd="0" presId="urn:microsoft.com/office/officeart/2005/8/layout/process5"/>
    <dgm:cxn modelId="{43D47B30-4939-4117-A7E6-115EDF7B57C7}" srcId="{23AE7C72-F0C3-46B4-BF64-C58B5C05E519}" destId="{5B9135A1-E736-4BC3-A379-0F8401179C61}" srcOrd="0" destOrd="0" parTransId="{C7308A45-3B20-4335-9058-586D0BA47E30}" sibTransId="{3D756B55-D644-4ACE-AC31-7FFF2E9A1FA1}"/>
    <dgm:cxn modelId="{0025727A-DD76-442B-98AD-353F347021B0}" type="presOf" srcId="{C32C049E-7007-4E33-A028-8791EED1BCD3}" destId="{2FAB412E-6D29-42E5-B023-632686F47133}" srcOrd="0" destOrd="0" presId="urn:microsoft.com/office/officeart/2005/8/layout/process5"/>
    <dgm:cxn modelId="{35025564-121D-40B3-AC7C-D44A9F0096BD}" type="presOf" srcId="{73B3CCD6-F64F-4FF1-BB63-33D42E30F565}" destId="{40A0E169-BCAF-45C7-8E1A-AD9AAF9A4BA7}" srcOrd="0" destOrd="0" presId="urn:microsoft.com/office/officeart/2005/8/layout/process5"/>
    <dgm:cxn modelId="{A178D69F-F294-48AA-BC80-72AFDF7EE0D4}" type="presOf" srcId="{3D756B55-D644-4ACE-AC31-7FFF2E9A1FA1}" destId="{751D366E-648C-4BFF-A07C-F97FFC1E80FC}" srcOrd="0" destOrd="0" presId="urn:microsoft.com/office/officeart/2005/8/layout/process5"/>
    <dgm:cxn modelId="{AAA4AE5F-F8D7-41CA-ACF1-14E14DCD83E1}" type="presOf" srcId="{0BA60383-2CD9-4204-BC02-75867866CA0C}" destId="{52B90359-ED6C-493E-8600-36CFF706E5D7}" srcOrd="1" destOrd="0" presId="urn:microsoft.com/office/officeart/2005/8/layout/process5"/>
    <dgm:cxn modelId="{CEDA462B-2B0A-4FF8-BC23-88F447AABBB3}" type="presOf" srcId="{21AE95CD-233F-446B-9222-678B6DD5C36A}" destId="{EB962543-F5F7-4A50-8D67-7FDBBBD2F566}" srcOrd="1" destOrd="0" presId="urn:microsoft.com/office/officeart/2005/8/layout/process5"/>
    <dgm:cxn modelId="{4F3026E7-A6A9-4591-8B97-5C572C2C9BB2}" type="presOf" srcId="{E4AA7649-FF72-4D40-B357-EFD4E03C38E6}" destId="{91D6C01D-E457-4674-8FB2-95083E200EB3}" srcOrd="1" destOrd="0" presId="urn:microsoft.com/office/officeart/2005/8/layout/process5"/>
    <dgm:cxn modelId="{05E99BFB-8C7C-40C1-85A5-CE97800F884B}" type="presOf" srcId="{5B9135A1-E736-4BC3-A379-0F8401179C61}" destId="{4C7F49B0-11B5-4757-A74D-EA8CF2A3FBFC}" srcOrd="0" destOrd="0" presId="urn:microsoft.com/office/officeart/2005/8/layout/process5"/>
    <dgm:cxn modelId="{AE710CE9-9171-482C-83D5-F34C607D4303}" srcId="{23AE7C72-F0C3-46B4-BF64-C58B5C05E519}" destId="{F7E58796-5545-4114-AC65-DBA8CCE3AC3C}" srcOrd="1" destOrd="0" parTransId="{4181E814-8AAE-421F-8091-5685AD3EA3A3}" sibTransId="{0BA60383-2CD9-4204-BC02-75867866CA0C}"/>
    <dgm:cxn modelId="{75716F40-3E71-46AE-9007-874DDBC33249}" type="presOf" srcId="{F7E58796-5545-4114-AC65-DBA8CCE3AC3C}" destId="{453347F5-5612-4AA3-B205-AAE2C10D41EB}" srcOrd="0" destOrd="0" presId="urn:microsoft.com/office/officeart/2005/8/layout/process5"/>
    <dgm:cxn modelId="{E6ED38F6-9402-460A-8D4D-3790BB091E19}" type="presOf" srcId="{E4AA7649-FF72-4D40-B357-EFD4E03C38E6}" destId="{F9E1C7CF-DFA1-46A6-BA64-EF3566416D91}" srcOrd="0" destOrd="0" presId="urn:microsoft.com/office/officeart/2005/8/layout/process5"/>
    <dgm:cxn modelId="{7DD0D9A3-DB5D-4508-91D8-6CC977423F02}" type="presOf" srcId="{0BA60383-2CD9-4204-BC02-75867866CA0C}" destId="{91507473-1E68-40DC-A0E9-DAF8C607D240}" srcOrd="0" destOrd="0" presId="urn:microsoft.com/office/officeart/2005/8/layout/process5"/>
    <dgm:cxn modelId="{3D8754D2-B593-4ED5-A3BC-D7847AF79645}" type="presOf" srcId="{DFD9C987-ED16-43F4-B98F-C19BE735DFBC}" destId="{BD5A3191-82B4-4C8F-BD64-FEE9CA91DA49}" srcOrd="0" destOrd="0" presId="urn:microsoft.com/office/officeart/2005/8/layout/process5"/>
    <dgm:cxn modelId="{63673D30-0787-4113-9E7C-75199534DB8F}" type="presParOf" srcId="{81C72FFF-4F2C-486F-A1A9-4825A8E51E3A}" destId="{4C7F49B0-11B5-4757-A74D-EA8CF2A3FBFC}" srcOrd="0" destOrd="0" presId="urn:microsoft.com/office/officeart/2005/8/layout/process5"/>
    <dgm:cxn modelId="{B75F44E9-1998-4E3B-8551-5B1F827E976D}" type="presParOf" srcId="{81C72FFF-4F2C-486F-A1A9-4825A8E51E3A}" destId="{751D366E-648C-4BFF-A07C-F97FFC1E80FC}" srcOrd="1" destOrd="0" presId="urn:microsoft.com/office/officeart/2005/8/layout/process5"/>
    <dgm:cxn modelId="{2DF4EF6C-A5E8-42C4-AF81-1A00DAFC5264}" type="presParOf" srcId="{751D366E-648C-4BFF-A07C-F97FFC1E80FC}" destId="{CA9EB460-1A82-42F9-9123-45B5167AE1AC}" srcOrd="0" destOrd="0" presId="urn:microsoft.com/office/officeart/2005/8/layout/process5"/>
    <dgm:cxn modelId="{AD8D8F6D-C135-4DE6-A80F-862C28BEFFDB}" type="presParOf" srcId="{81C72FFF-4F2C-486F-A1A9-4825A8E51E3A}" destId="{453347F5-5612-4AA3-B205-AAE2C10D41EB}" srcOrd="2" destOrd="0" presId="urn:microsoft.com/office/officeart/2005/8/layout/process5"/>
    <dgm:cxn modelId="{B8F494C6-BBDA-402D-8600-82989F4A0A60}" type="presParOf" srcId="{81C72FFF-4F2C-486F-A1A9-4825A8E51E3A}" destId="{91507473-1E68-40DC-A0E9-DAF8C607D240}" srcOrd="3" destOrd="0" presId="urn:microsoft.com/office/officeart/2005/8/layout/process5"/>
    <dgm:cxn modelId="{8E227D65-B848-433D-A08B-14AB9611BDC1}" type="presParOf" srcId="{91507473-1E68-40DC-A0E9-DAF8C607D240}" destId="{52B90359-ED6C-493E-8600-36CFF706E5D7}" srcOrd="0" destOrd="0" presId="urn:microsoft.com/office/officeart/2005/8/layout/process5"/>
    <dgm:cxn modelId="{C5A6DB4E-AA3D-4BA3-B201-42C93F30FF82}" type="presParOf" srcId="{81C72FFF-4F2C-486F-A1A9-4825A8E51E3A}" destId="{BD5A3191-82B4-4C8F-BD64-FEE9CA91DA49}" srcOrd="4" destOrd="0" presId="urn:microsoft.com/office/officeart/2005/8/layout/process5"/>
    <dgm:cxn modelId="{BA08C6C8-9DBD-4728-B060-E58A96913CF2}" type="presParOf" srcId="{81C72FFF-4F2C-486F-A1A9-4825A8E51E3A}" destId="{F9E1C7CF-DFA1-46A6-BA64-EF3566416D91}" srcOrd="5" destOrd="0" presId="urn:microsoft.com/office/officeart/2005/8/layout/process5"/>
    <dgm:cxn modelId="{7272E995-E045-409A-B669-A75E91038E6E}" type="presParOf" srcId="{F9E1C7CF-DFA1-46A6-BA64-EF3566416D91}" destId="{91D6C01D-E457-4674-8FB2-95083E200EB3}" srcOrd="0" destOrd="0" presId="urn:microsoft.com/office/officeart/2005/8/layout/process5"/>
    <dgm:cxn modelId="{FB341286-F27A-44BF-A561-B53AC3F3D865}" type="presParOf" srcId="{81C72FFF-4F2C-486F-A1A9-4825A8E51E3A}" destId="{40A0E169-BCAF-45C7-8E1A-AD9AAF9A4BA7}" srcOrd="6" destOrd="0" presId="urn:microsoft.com/office/officeart/2005/8/layout/process5"/>
    <dgm:cxn modelId="{C86B461F-1EAF-4025-8D81-44E0AEF489ED}" type="presParOf" srcId="{81C72FFF-4F2C-486F-A1A9-4825A8E51E3A}" destId="{C5BED66F-249B-4B6A-AAB3-6C79E15FCEDD}" srcOrd="7" destOrd="0" presId="urn:microsoft.com/office/officeart/2005/8/layout/process5"/>
    <dgm:cxn modelId="{019489C3-7EC7-4382-814F-9BF3B36C495C}" type="presParOf" srcId="{C5BED66F-249B-4B6A-AAB3-6C79E15FCEDD}" destId="{EB962543-F5F7-4A50-8D67-7FDBBBD2F566}" srcOrd="0" destOrd="0" presId="urn:microsoft.com/office/officeart/2005/8/layout/process5"/>
    <dgm:cxn modelId="{186A911C-3C72-41E0-BF9B-08907CFCA36F}" type="presParOf" srcId="{81C72FFF-4F2C-486F-A1A9-4825A8E51E3A}" destId="{CF497512-5C12-4A46-8CDD-8E4802C67355}" srcOrd="8" destOrd="0" presId="urn:microsoft.com/office/officeart/2005/8/layout/process5"/>
    <dgm:cxn modelId="{499662D8-3CB2-4BAE-A848-A5212E3D4421}" type="presParOf" srcId="{81C72FFF-4F2C-486F-A1A9-4825A8E51E3A}" destId="{ED6A5429-EE86-4C7B-90AE-67F47E9FAE36}" srcOrd="9" destOrd="0" presId="urn:microsoft.com/office/officeart/2005/8/layout/process5"/>
    <dgm:cxn modelId="{353BD0B7-EE9F-425D-8F77-6FE9C5B8AAB6}" type="presParOf" srcId="{ED6A5429-EE86-4C7B-90AE-67F47E9FAE36}" destId="{CAE60C0A-0977-441D-B67D-040281998A19}" srcOrd="0" destOrd="0" presId="urn:microsoft.com/office/officeart/2005/8/layout/process5"/>
    <dgm:cxn modelId="{7898D047-5089-4F8D-A0E7-BA9DB0D50647}" type="presParOf" srcId="{81C72FFF-4F2C-486F-A1A9-4825A8E51E3A}" destId="{2FAB412E-6D29-42E5-B023-632686F47133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FDC3C0-7BEA-4FA2-922F-23E8C46D908B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81239A4C-D177-4990-93DB-16F33699B3F5}">
      <dgm:prSet phldrT="[Texto]" custT="1"/>
      <dgm:spPr>
        <a:solidFill>
          <a:schemeClr val="accent2">
            <a:lumMod val="20000"/>
            <a:lumOff val="8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es-E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CAUSAS </a:t>
          </a:r>
          <a:endParaRPr lang="es-EC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A963CA-3764-45F1-883F-20BDFA35672E}" type="parTrans" cxnId="{E006C8C3-7467-4DE7-BC56-13C2E7E54664}">
      <dgm:prSet/>
      <dgm:spPr/>
      <dgm:t>
        <a:bodyPr/>
        <a:lstStyle/>
        <a:p>
          <a:endParaRPr lang="es-EC"/>
        </a:p>
      </dgm:t>
    </dgm:pt>
    <dgm:pt modelId="{499913C2-ED95-4ABD-912C-551D7FBCCD40}" type="sibTrans" cxnId="{E006C8C3-7467-4DE7-BC56-13C2E7E54664}">
      <dgm:prSet/>
      <dgm:spPr/>
      <dgm:t>
        <a:bodyPr/>
        <a:lstStyle/>
        <a:p>
          <a:endParaRPr lang="es-EC"/>
        </a:p>
      </dgm:t>
    </dgm:pt>
    <dgm:pt modelId="{54261AC9-DA26-4D94-A9A0-D81EA4024446}">
      <dgm:prSet phldrT="[Texto]"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Carencia de personal técnico especializado en nuevos sistemas productivos.</a:t>
          </a:r>
          <a:endParaRPr lang="es-EC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0FF1DD-D4E5-4030-8785-DEBC28EDE813}" type="parTrans" cxnId="{643CFBEE-E078-4EE3-B6A1-73012880511F}">
      <dgm:prSet/>
      <dgm:spPr/>
      <dgm:t>
        <a:bodyPr/>
        <a:lstStyle/>
        <a:p>
          <a:endParaRPr lang="es-EC"/>
        </a:p>
      </dgm:t>
    </dgm:pt>
    <dgm:pt modelId="{01034514-FB79-4050-9A70-E3B69AD6DBDD}" type="sibTrans" cxnId="{643CFBEE-E078-4EE3-B6A1-73012880511F}">
      <dgm:prSet/>
      <dgm:spPr/>
      <dgm:t>
        <a:bodyPr/>
        <a:lstStyle/>
        <a:p>
          <a:endParaRPr lang="es-EC"/>
        </a:p>
      </dgm:t>
    </dgm:pt>
    <dgm:pt modelId="{F76954B9-B41F-416F-AF9D-F65B56639EC6}">
      <dgm:prSet phldrT="[Texto]"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Costo de instalación de sistemas hidropónicos recirculantes elevados.</a:t>
          </a:r>
          <a:endParaRPr lang="es-EC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7AB6CE-13A2-4F9F-AEDA-27B5BAA238E4}" type="parTrans" cxnId="{41049F9D-57EF-47FE-9366-AAC6FB06BC72}">
      <dgm:prSet/>
      <dgm:spPr/>
      <dgm:t>
        <a:bodyPr/>
        <a:lstStyle/>
        <a:p>
          <a:endParaRPr lang="es-EC"/>
        </a:p>
      </dgm:t>
    </dgm:pt>
    <dgm:pt modelId="{92CF04BA-D9FB-4DAD-8CA6-E9E9E4D93713}" type="sibTrans" cxnId="{41049F9D-57EF-47FE-9366-AAC6FB06BC72}">
      <dgm:prSet/>
      <dgm:spPr/>
      <dgm:t>
        <a:bodyPr/>
        <a:lstStyle/>
        <a:p>
          <a:endParaRPr lang="es-EC"/>
        </a:p>
      </dgm:t>
    </dgm:pt>
    <dgm:pt modelId="{CF6E577A-0913-457A-94A4-1788B09EDCBF}">
      <dgm:prSet phldrT="[Texto]" custT="1"/>
      <dgm:spPr>
        <a:solidFill>
          <a:schemeClr val="accent2">
            <a:lumMod val="20000"/>
            <a:lumOff val="8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es-E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EFECTOS</a:t>
          </a:r>
          <a:endParaRPr lang="es-EC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387E82-FD98-42DB-89A2-F6E9254151ED}" type="parTrans" cxnId="{161C59AE-FB05-4189-ABB5-2E7FD3CF69E7}">
      <dgm:prSet/>
      <dgm:spPr/>
      <dgm:t>
        <a:bodyPr/>
        <a:lstStyle/>
        <a:p>
          <a:endParaRPr lang="es-EC"/>
        </a:p>
      </dgm:t>
    </dgm:pt>
    <dgm:pt modelId="{912E6FAE-D703-47AA-9037-06423962207E}" type="sibTrans" cxnId="{161C59AE-FB05-4189-ABB5-2E7FD3CF69E7}">
      <dgm:prSet/>
      <dgm:spPr/>
      <dgm:t>
        <a:bodyPr/>
        <a:lstStyle/>
        <a:p>
          <a:endParaRPr lang="es-EC"/>
        </a:p>
      </dgm:t>
    </dgm:pt>
    <dgm:pt modelId="{1EF07A92-19BA-42DC-9877-17059639C538}">
      <dgm:prSet phldrT="[Texto]"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Contaminación de los cuerpos de agua, suelo y personal que laboran.</a:t>
          </a:r>
          <a:endParaRPr lang="es-EC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B084A6-D561-4963-AD13-57905CAE0273}" type="parTrans" cxnId="{A1496F65-ACA2-4DDE-BF4D-C161DE7BE696}">
      <dgm:prSet/>
      <dgm:spPr/>
      <dgm:t>
        <a:bodyPr/>
        <a:lstStyle/>
        <a:p>
          <a:endParaRPr lang="es-EC"/>
        </a:p>
      </dgm:t>
    </dgm:pt>
    <dgm:pt modelId="{A40B8AE9-AF45-430C-8813-B56B55D4EC91}" type="sibTrans" cxnId="{A1496F65-ACA2-4DDE-BF4D-C161DE7BE696}">
      <dgm:prSet/>
      <dgm:spPr/>
      <dgm:t>
        <a:bodyPr/>
        <a:lstStyle/>
        <a:p>
          <a:endParaRPr lang="es-EC"/>
        </a:p>
      </dgm:t>
    </dgm:pt>
    <dgm:pt modelId="{B94E7F9E-AD9D-467F-8A48-3E4E63EFC00E}">
      <dgm:prSet phldrT="[Texto]"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Rendimientos bajos y costos de producción &gt;33% (fertilizantes y pesticidas) </a:t>
          </a:r>
          <a:endParaRPr lang="es-EC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F0065B-C140-4DF3-8B00-02A400EC6C47}" type="parTrans" cxnId="{A794D2D2-0FA1-443C-A512-6BBAB428FEB5}">
      <dgm:prSet/>
      <dgm:spPr/>
      <dgm:t>
        <a:bodyPr/>
        <a:lstStyle/>
        <a:p>
          <a:endParaRPr lang="es-EC"/>
        </a:p>
      </dgm:t>
    </dgm:pt>
    <dgm:pt modelId="{041D3F11-BC0B-4CAD-B051-A4EFFDA12CDB}" type="sibTrans" cxnId="{A794D2D2-0FA1-443C-A512-6BBAB428FEB5}">
      <dgm:prSet/>
      <dgm:spPr/>
      <dgm:t>
        <a:bodyPr/>
        <a:lstStyle/>
        <a:p>
          <a:endParaRPr lang="es-EC"/>
        </a:p>
      </dgm:t>
    </dgm:pt>
    <dgm:pt modelId="{8D9FAC9F-18FB-416B-8F2C-FE52CB76D4DB}">
      <dgm:prSet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Sensibilidad de sistemas hidropónicos recirculantes en la nutrición y enfermedades.</a:t>
          </a:r>
          <a:endParaRPr lang="es-EC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593AAE-6C6C-4A9F-A67B-8CA3B1D7B1CB}" type="parTrans" cxnId="{E05C8E76-18CA-4012-A0F9-2CE6BE772C01}">
      <dgm:prSet/>
      <dgm:spPr/>
      <dgm:t>
        <a:bodyPr/>
        <a:lstStyle/>
        <a:p>
          <a:endParaRPr lang="es-EC"/>
        </a:p>
      </dgm:t>
    </dgm:pt>
    <dgm:pt modelId="{CF1048E8-C1B3-4EC4-8D08-86EAE9891400}" type="sibTrans" cxnId="{E05C8E76-18CA-4012-A0F9-2CE6BE772C01}">
      <dgm:prSet/>
      <dgm:spPr/>
      <dgm:t>
        <a:bodyPr/>
        <a:lstStyle/>
        <a:p>
          <a:endParaRPr lang="es-EC"/>
        </a:p>
      </dgm:t>
    </dgm:pt>
    <dgm:pt modelId="{D90FD752-03F1-40C6-875B-1168641DA220}">
      <dgm:prSet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Mayor retroceso tecnológico frente al resto del mundo</a:t>
          </a:r>
          <a:endParaRPr lang="es-EC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B1CD3E-1B4E-4298-A1EF-E30307DEF370}" type="parTrans" cxnId="{975BC74A-9231-49D3-9346-89860CDD206B}">
      <dgm:prSet/>
      <dgm:spPr/>
      <dgm:t>
        <a:bodyPr/>
        <a:lstStyle/>
        <a:p>
          <a:endParaRPr lang="es-EC"/>
        </a:p>
      </dgm:t>
    </dgm:pt>
    <dgm:pt modelId="{50151DC6-AD81-42AF-87C8-2E31F5FC7114}" type="sibTrans" cxnId="{975BC74A-9231-49D3-9346-89860CDD206B}">
      <dgm:prSet/>
      <dgm:spPr/>
      <dgm:t>
        <a:bodyPr/>
        <a:lstStyle/>
        <a:p>
          <a:endParaRPr lang="es-EC"/>
        </a:p>
      </dgm:t>
    </dgm:pt>
    <dgm:pt modelId="{5F23273B-A31C-49FA-913A-1C6560A49413}">
      <dgm:prSet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Productos alimenticios de baja inocuidad </a:t>
          </a:r>
          <a:endParaRPr lang="es-EC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721443-D30E-4479-9FB0-E3DAB2F4194C}" type="parTrans" cxnId="{2DA1FA2B-6684-405F-A502-9EF387C85DCA}">
      <dgm:prSet/>
      <dgm:spPr/>
      <dgm:t>
        <a:bodyPr/>
        <a:lstStyle/>
        <a:p>
          <a:endParaRPr lang="es-EC"/>
        </a:p>
      </dgm:t>
    </dgm:pt>
    <dgm:pt modelId="{FBC08A51-A4E0-49E7-97F7-252C1ADCB9FF}" type="sibTrans" cxnId="{2DA1FA2B-6684-405F-A502-9EF387C85DCA}">
      <dgm:prSet/>
      <dgm:spPr/>
      <dgm:t>
        <a:bodyPr/>
        <a:lstStyle/>
        <a:p>
          <a:endParaRPr lang="es-EC"/>
        </a:p>
      </dgm:t>
    </dgm:pt>
    <dgm:pt modelId="{F92498AF-9B80-464F-B784-E8CE514A1569}" type="pres">
      <dgm:prSet presAssocID="{C9FDC3C0-7BEA-4FA2-922F-23E8C46D908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D996D0E-9064-4C3E-B366-08D8D74C19C0}" type="pres">
      <dgm:prSet presAssocID="{81239A4C-D177-4990-93DB-16F33699B3F5}" presName="vertFlow" presStyleCnt="0"/>
      <dgm:spPr/>
    </dgm:pt>
    <dgm:pt modelId="{9E95AD70-E035-41E1-8C5C-A172D8F0A06F}" type="pres">
      <dgm:prSet presAssocID="{81239A4C-D177-4990-93DB-16F33699B3F5}" presName="header" presStyleLbl="node1" presStyleIdx="0" presStyleCnt="2" custScaleX="66568" custScaleY="60548" custLinFactNeighborX="-1512" custLinFactNeighborY="1143"/>
      <dgm:spPr/>
      <dgm:t>
        <a:bodyPr/>
        <a:lstStyle/>
        <a:p>
          <a:endParaRPr lang="es-EC"/>
        </a:p>
      </dgm:t>
    </dgm:pt>
    <dgm:pt modelId="{96376579-D5EA-4C0E-88E1-FC157DCEDF5A}" type="pres">
      <dgm:prSet presAssocID="{570FF1DD-D4E5-4030-8785-DEBC28EDE813}" presName="parTrans" presStyleLbl="sibTrans2D1" presStyleIdx="0" presStyleCnt="7"/>
      <dgm:spPr/>
      <dgm:t>
        <a:bodyPr/>
        <a:lstStyle/>
        <a:p>
          <a:endParaRPr lang="es-EC"/>
        </a:p>
      </dgm:t>
    </dgm:pt>
    <dgm:pt modelId="{F38D4EF2-F84D-415C-AA96-F703A683D7F9}" type="pres">
      <dgm:prSet presAssocID="{54261AC9-DA26-4D94-A9A0-D81EA4024446}" presName="child" presStyleLbl="alignAccFollowNode1" presStyleIdx="0" presStyleCnt="7" custScaleX="163526" custScaleY="128116" custLinFactNeighborX="-1512" custLinFactNeighborY="114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FC67C3-B2B0-4059-9B4D-7229624E6718}" type="pres">
      <dgm:prSet presAssocID="{01034514-FB79-4050-9A70-E3B69AD6DBDD}" presName="sibTrans" presStyleLbl="sibTrans2D1" presStyleIdx="1" presStyleCnt="7"/>
      <dgm:spPr/>
      <dgm:t>
        <a:bodyPr/>
        <a:lstStyle/>
        <a:p>
          <a:endParaRPr lang="es-EC"/>
        </a:p>
      </dgm:t>
    </dgm:pt>
    <dgm:pt modelId="{6019A67B-C9A3-4DC5-8E36-1266864B723E}" type="pres">
      <dgm:prSet presAssocID="{F76954B9-B41F-416F-AF9D-F65B56639EC6}" presName="child" presStyleLbl="alignAccFollowNode1" presStyleIdx="1" presStyleCnt="7" custScaleX="163526" custScaleY="128116" custLinFactNeighborX="-1512" custLinFactNeighborY="114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6E48E92-B82B-4446-81CA-B62383C329CD}" type="pres">
      <dgm:prSet presAssocID="{92CF04BA-D9FB-4DAD-8CA6-E9E9E4D93713}" presName="sibTrans" presStyleLbl="sibTrans2D1" presStyleIdx="2" presStyleCnt="7"/>
      <dgm:spPr/>
      <dgm:t>
        <a:bodyPr/>
        <a:lstStyle/>
        <a:p>
          <a:endParaRPr lang="es-EC"/>
        </a:p>
      </dgm:t>
    </dgm:pt>
    <dgm:pt modelId="{87BAD2EC-1CE3-4536-978F-FF61B3B204E2}" type="pres">
      <dgm:prSet presAssocID="{8D9FAC9F-18FB-416B-8F2C-FE52CB76D4DB}" presName="child" presStyleLbl="alignAccFollowNode1" presStyleIdx="2" presStyleCnt="7" custScaleX="163526" custScaleY="14709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24EE1E-4986-4785-90D8-C5BB589D5879}" type="pres">
      <dgm:prSet presAssocID="{81239A4C-D177-4990-93DB-16F33699B3F5}" presName="hSp" presStyleCnt="0"/>
      <dgm:spPr/>
    </dgm:pt>
    <dgm:pt modelId="{458D79F5-7503-4C3D-A3C6-8F87C46D1738}" type="pres">
      <dgm:prSet presAssocID="{CF6E577A-0913-457A-94A4-1788B09EDCBF}" presName="vertFlow" presStyleCnt="0"/>
      <dgm:spPr/>
    </dgm:pt>
    <dgm:pt modelId="{08710026-3FDB-48B9-838E-79B7A0A624A6}" type="pres">
      <dgm:prSet presAssocID="{CF6E577A-0913-457A-94A4-1788B09EDCBF}" presName="header" presStyleLbl="node1" presStyleIdx="1" presStyleCnt="2" custScaleX="66568" custScaleY="60548" custLinFactNeighborX="-1512" custLinFactNeighborY="1143"/>
      <dgm:spPr/>
      <dgm:t>
        <a:bodyPr/>
        <a:lstStyle/>
        <a:p>
          <a:endParaRPr lang="es-EC"/>
        </a:p>
      </dgm:t>
    </dgm:pt>
    <dgm:pt modelId="{874E9679-C992-499A-A52C-EECA4BEFD997}" type="pres">
      <dgm:prSet presAssocID="{EFB084A6-D561-4963-AD13-57905CAE0273}" presName="parTrans" presStyleLbl="sibTrans2D1" presStyleIdx="3" presStyleCnt="7"/>
      <dgm:spPr/>
      <dgm:t>
        <a:bodyPr/>
        <a:lstStyle/>
        <a:p>
          <a:endParaRPr lang="es-EC"/>
        </a:p>
      </dgm:t>
    </dgm:pt>
    <dgm:pt modelId="{10FD5A55-10CC-4718-B41B-BA8006721776}" type="pres">
      <dgm:prSet presAssocID="{1EF07A92-19BA-42DC-9877-17059639C538}" presName="child" presStyleLbl="alignAccFollowNode1" presStyleIdx="3" presStyleCnt="7" custScaleX="163526" custLinFactNeighborX="-1512" custLinFactNeighborY="114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9676E72-512E-4D2D-86F9-A54D118DFA02}" type="pres">
      <dgm:prSet presAssocID="{A40B8AE9-AF45-430C-8813-B56B55D4EC91}" presName="sibTrans" presStyleLbl="sibTrans2D1" presStyleIdx="4" presStyleCnt="7"/>
      <dgm:spPr/>
      <dgm:t>
        <a:bodyPr/>
        <a:lstStyle/>
        <a:p>
          <a:endParaRPr lang="es-EC"/>
        </a:p>
      </dgm:t>
    </dgm:pt>
    <dgm:pt modelId="{6B305634-5941-4337-ACB0-C22F68D39CB6}" type="pres">
      <dgm:prSet presAssocID="{B94E7F9E-AD9D-467F-8A48-3E4E63EFC00E}" presName="child" presStyleLbl="alignAccFollowNode1" presStyleIdx="4" presStyleCnt="7" custScaleX="163526" custLinFactNeighborX="-1512" custLinFactNeighborY="114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668764C-26AE-410D-BBAA-A7D28C8FC92D}" type="pres">
      <dgm:prSet presAssocID="{041D3F11-BC0B-4CAD-B051-A4EFFDA12CDB}" presName="sibTrans" presStyleLbl="sibTrans2D1" presStyleIdx="5" presStyleCnt="7"/>
      <dgm:spPr/>
      <dgm:t>
        <a:bodyPr/>
        <a:lstStyle/>
        <a:p>
          <a:endParaRPr lang="es-EC"/>
        </a:p>
      </dgm:t>
    </dgm:pt>
    <dgm:pt modelId="{F6CAE399-5533-4317-B3AD-F23B4776A425}" type="pres">
      <dgm:prSet presAssocID="{D90FD752-03F1-40C6-875B-1168641DA220}" presName="child" presStyleLbl="alignAccFollowNode1" presStyleIdx="5" presStyleCnt="7" custScaleX="163526" custLinFactNeighborX="-1512" custLinFactNeighborY="114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91CE8AC-1EDE-4712-B10C-38E5EF143A4E}" type="pres">
      <dgm:prSet presAssocID="{50151DC6-AD81-42AF-87C8-2E31F5FC7114}" presName="sibTrans" presStyleLbl="sibTrans2D1" presStyleIdx="6" presStyleCnt="7"/>
      <dgm:spPr/>
      <dgm:t>
        <a:bodyPr/>
        <a:lstStyle/>
        <a:p>
          <a:endParaRPr lang="es-EC"/>
        </a:p>
      </dgm:t>
    </dgm:pt>
    <dgm:pt modelId="{919F23F8-79D4-47FF-8BED-04656A5F5E75}" type="pres">
      <dgm:prSet presAssocID="{5F23273B-A31C-49FA-913A-1C6560A49413}" presName="child" presStyleLbl="alignAccFollowNode1" presStyleIdx="6" presStyleCnt="7" custScaleX="16352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24B34B7-A897-4CA4-B10F-3242196CC9A1}" type="presOf" srcId="{81239A4C-D177-4990-93DB-16F33699B3F5}" destId="{9E95AD70-E035-41E1-8C5C-A172D8F0A06F}" srcOrd="0" destOrd="0" presId="urn:microsoft.com/office/officeart/2005/8/layout/lProcess1"/>
    <dgm:cxn modelId="{88A6A314-0530-44A9-A1FF-238A3295A828}" type="presOf" srcId="{5F23273B-A31C-49FA-913A-1C6560A49413}" destId="{919F23F8-79D4-47FF-8BED-04656A5F5E75}" srcOrd="0" destOrd="0" presId="urn:microsoft.com/office/officeart/2005/8/layout/lProcess1"/>
    <dgm:cxn modelId="{3EB7B051-536A-488E-827F-C96203539A4A}" type="presOf" srcId="{EFB084A6-D561-4963-AD13-57905CAE0273}" destId="{874E9679-C992-499A-A52C-EECA4BEFD997}" srcOrd="0" destOrd="0" presId="urn:microsoft.com/office/officeart/2005/8/layout/lProcess1"/>
    <dgm:cxn modelId="{E006C8C3-7467-4DE7-BC56-13C2E7E54664}" srcId="{C9FDC3C0-7BEA-4FA2-922F-23E8C46D908B}" destId="{81239A4C-D177-4990-93DB-16F33699B3F5}" srcOrd="0" destOrd="0" parTransId="{38A963CA-3764-45F1-883F-20BDFA35672E}" sibTransId="{499913C2-ED95-4ABD-912C-551D7FBCCD40}"/>
    <dgm:cxn modelId="{6B59F0B9-CE35-4C14-9D7D-A808C98D2310}" type="presOf" srcId="{01034514-FB79-4050-9A70-E3B69AD6DBDD}" destId="{44FC67C3-B2B0-4059-9B4D-7229624E6718}" srcOrd="0" destOrd="0" presId="urn:microsoft.com/office/officeart/2005/8/layout/lProcess1"/>
    <dgm:cxn modelId="{D3404F9D-9078-40A7-A9E1-E684D511AAEF}" type="presOf" srcId="{570FF1DD-D4E5-4030-8785-DEBC28EDE813}" destId="{96376579-D5EA-4C0E-88E1-FC157DCEDF5A}" srcOrd="0" destOrd="0" presId="urn:microsoft.com/office/officeart/2005/8/layout/lProcess1"/>
    <dgm:cxn modelId="{9D30360B-D18A-46E9-8981-BEA3E52DAA26}" type="presOf" srcId="{54261AC9-DA26-4D94-A9A0-D81EA4024446}" destId="{F38D4EF2-F84D-415C-AA96-F703A683D7F9}" srcOrd="0" destOrd="0" presId="urn:microsoft.com/office/officeart/2005/8/layout/lProcess1"/>
    <dgm:cxn modelId="{CE3A195E-FFB9-4C9F-A094-0B9ED18849DA}" type="presOf" srcId="{1EF07A92-19BA-42DC-9877-17059639C538}" destId="{10FD5A55-10CC-4718-B41B-BA8006721776}" srcOrd="0" destOrd="0" presId="urn:microsoft.com/office/officeart/2005/8/layout/lProcess1"/>
    <dgm:cxn modelId="{A1496F65-ACA2-4DDE-BF4D-C161DE7BE696}" srcId="{CF6E577A-0913-457A-94A4-1788B09EDCBF}" destId="{1EF07A92-19BA-42DC-9877-17059639C538}" srcOrd="0" destOrd="0" parTransId="{EFB084A6-D561-4963-AD13-57905CAE0273}" sibTransId="{A40B8AE9-AF45-430C-8813-B56B55D4EC91}"/>
    <dgm:cxn modelId="{56D9836B-83B6-4F29-9CF8-736869428BFE}" type="presOf" srcId="{041D3F11-BC0B-4CAD-B051-A4EFFDA12CDB}" destId="{E668764C-26AE-410D-BBAA-A7D28C8FC92D}" srcOrd="0" destOrd="0" presId="urn:microsoft.com/office/officeart/2005/8/layout/lProcess1"/>
    <dgm:cxn modelId="{B3F329D2-BA07-46B9-B493-6C699C2DADB0}" type="presOf" srcId="{92CF04BA-D9FB-4DAD-8CA6-E9E9E4D93713}" destId="{E6E48E92-B82B-4446-81CA-B62383C329CD}" srcOrd="0" destOrd="0" presId="urn:microsoft.com/office/officeart/2005/8/layout/lProcess1"/>
    <dgm:cxn modelId="{113736F1-1DDC-48A5-8B4D-0426715025DB}" type="presOf" srcId="{F76954B9-B41F-416F-AF9D-F65B56639EC6}" destId="{6019A67B-C9A3-4DC5-8E36-1266864B723E}" srcOrd="0" destOrd="0" presId="urn:microsoft.com/office/officeart/2005/8/layout/lProcess1"/>
    <dgm:cxn modelId="{8ADBA947-9332-4E73-B27A-EF72FAC9FF04}" type="presOf" srcId="{CF6E577A-0913-457A-94A4-1788B09EDCBF}" destId="{08710026-3FDB-48B9-838E-79B7A0A624A6}" srcOrd="0" destOrd="0" presId="urn:microsoft.com/office/officeart/2005/8/layout/lProcess1"/>
    <dgm:cxn modelId="{161C59AE-FB05-4189-ABB5-2E7FD3CF69E7}" srcId="{C9FDC3C0-7BEA-4FA2-922F-23E8C46D908B}" destId="{CF6E577A-0913-457A-94A4-1788B09EDCBF}" srcOrd="1" destOrd="0" parTransId="{7C387E82-FD98-42DB-89A2-F6E9254151ED}" sibTransId="{912E6FAE-D703-47AA-9037-06423962207E}"/>
    <dgm:cxn modelId="{BB3FE6C6-F5E7-4972-9B28-D3307B7A6A51}" type="presOf" srcId="{8D9FAC9F-18FB-416B-8F2C-FE52CB76D4DB}" destId="{87BAD2EC-1CE3-4536-978F-FF61B3B204E2}" srcOrd="0" destOrd="0" presId="urn:microsoft.com/office/officeart/2005/8/layout/lProcess1"/>
    <dgm:cxn modelId="{E05C8E76-18CA-4012-A0F9-2CE6BE772C01}" srcId="{81239A4C-D177-4990-93DB-16F33699B3F5}" destId="{8D9FAC9F-18FB-416B-8F2C-FE52CB76D4DB}" srcOrd="2" destOrd="0" parTransId="{88593AAE-6C6C-4A9F-A67B-8CA3B1D7B1CB}" sibTransId="{CF1048E8-C1B3-4EC4-8D08-86EAE9891400}"/>
    <dgm:cxn modelId="{4C147038-FD86-480E-B573-C4F8511FC012}" type="presOf" srcId="{50151DC6-AD81-42AF-87C8-2E31F5FC7114}" destId="{F91CE8AC-1EDE-4712-B10C-38E5EF143A4E}" srcOrd="0" destOrd="0" presId="urn:microsoft.com/office/officeart/2005/8/layout/lProcess1"/>
    <dgm:cxn modelId="{2DA1FA2B-6684-405F-A502-9EF387C85DCA}" srcId="{CF6E577A-0913-457A-94A4-1788B09EDCBF}" destId="{5F23273B-A31C-49FA-913A-1C6560A49413}" srcOrd="3" destOrd="0" parTransId="{44721443-D30E-4479-9FB0-E3DAB2F4194C}" sibTransId="{FBC08A51-A4E0-49E7-97F7-252C1ADCB9FF}"/>
    <dgm:cxn modelId="{643CFBEE-E078-4EE3-B6A1-73012880511F}" srcId="{81239A4C-D177-4990-93DB-16F33699B3F5}" destId="{54261AC9-DA26-4D94-A9A0-D81EA4024446}" srcOrd="0" destOrd="0" parTransId="{570FF1DD-D4E5-4030-8785-DEBC28EDE813}" sibTransId="{01034514-FB79-4050-9A70-E3B69AD6DBDD}"/>
    <dgm:cxn modelId="{A7C74858-07AB-460C-BF39-78ECE424C30E}" type="presOf" srcId="{A40B8AE9-AF45-430C-8813-B56B55D4EC91}" destId="{09676E72-512E-4D2D-86F9-A54D118DFA02}" srcOrd="0" destOrd="0" presId="urn:microsoft.com/office/officeart/2005/8/layout/lProcess1"/>
    <dgm:cxn modelId="{F89BE9AE-AAD7-4843-A685-4B2F9EC53FC6}" type="presOf" srcId="{B94E7F9E-AD9D-467F-8A48-3E4E63EFC00E}" destId="{6B305634-5941-4337-ACB0-C22F68D39CB6}" srcOrd="0" destOrd="0" presId="urn:microsoft.com/office/officeart/2005/8/layout/lProcess1"/>
    <dgm:cxn modelId="{975BC74A-9231-49D3-9346-89860CDD206B}" srcId="{CF6E577A-0913-457A-94A4-1788B09EDCBF}" destId="{D90FD752-03F1-40C6-875B-1168641DA220}" srcOrd="2" destOrd="0" parTransId="{84B1CD3E-1B4E-4298-A1EF-E30307DEF370}" sibTransId="{50151DC6-AD81-42AF-87C8-2E31F5FC7114}"/>
    <dgm:cxn modelId="{41049F9D-57EF-47FE-9366-AAC6FB06BC72}" srcId="{81239A4C-D177-4990-93DB-16F33699B3F5}" destId="{F76954B9-B41F-416F-AF9D-F65B56639EC6}" srcOrd="1" destOrd="0" parTransId="{0D7AB6CE-13A2-4F9F-AEDA-27B5BAA238E4}" sibTransId="{92CF04BA-D9FB-4DAD-8CA6-E9E9E4D93713}"/>
    <dgm:cxn modelId="{A794D2D2-0FA1-443C-A512-6BBAB428FEB5}" srcId="{CF6E577A-0913-457A-94A4-1788B09EDCBF}" destId="{B94E7F9E-AD9D-467F-8A48-3E4E63EFC00E}" srcOrd="1" destOrd="0" parTransId="{43F0065B-C140-4DF3-8B00-02A400EC6C47}" sibTransId="{041D3F11-BC0B-4CAD-B051-A4EFFDA12CDB}"/>
    <dgm:cxn modelId="{6576277D-B490-49CD-90E0-E84E2B11249E}" type="presOf" srcId="{C9FDC3C0-7BEA-4FA2-922F-23E8C46D908B}" destId="{F92498AF-9B80-464F-B784-E8CE514A1569}" srcOrd="0" destOrd="0" presId="urn:microsoft.com/office/officeart/2005/8/layout/lProcess1"/>
    <dgm:cxn modelId="{BA172CAA-08BF-4341-A497-0BFADE6E9B42}" type="presOf" srcId="{D90FD752-03F1-40C6-875B-1168641DA220}" destId="{F6CAE399-5533-4317-B3AD-F23B4776A425}" srcOrd="0" destOrd="0" presId="urn:microsoft.com/office/officeart/2005/8/layout/lProcess1"/>
    <dgm:cxn modelId="{CC930DBB-E040-4D5A-BC76-EF102DCC1A98}" type="presParOf" srcId="{F92498AF-9B80-464F-B784-E8CE514A1569}" destId="{1D996D0E-9064-4C3E-B366-08D8D74C19C0}" srcOrd="0" destOrd="0" presId="urn:microsoft.com/office/officeart/2005/8/layout/lProcess1"/>
    <dgm:cxn modelId="{10CDE067-3E9F-42FA-A374-F7D665D40041}" type="presParOf" srcId="{1D996D0E-9064-4C3E-B366-08D8D74C19C0}" destId="{9E95AD70-E035-41E1-8C5C-A172D8F0A06F}" srcOrd="0" destOrd="0" presId="urn:microsoft.com/office/officeart/2005/8/layout/lProcess1"/>
    <dgm:cxn modelId="{CCD57769-AFA0-4CC3-8E23-13C2C2AE89ED}" type="presParOf" srcId="{1D996D0E-9064-4C3E-B366-08D8D74C19C0}" destId="{96376579-D5EA-4C0E-88E1-FC157DCEDF5A}" srcOrd="1" destOrd="0" presId="urn:microsoft.com/office/officeart/2005/8/layout/lProcess1"/>
    <dgm:cxn modelId="{7FF26B9E-3960-4D14-B882-99177C6B72F3}" type="presParOf" srcId="{1D996D0E-9064-4C3E-B366-08D8D74C19C0}" destId="{F38D4EF2-F84D-415C-AA96-F703A683D7F9}" srcOrd="2" destOrd="0" presId="urn:microsoft.com/office/officeart/2005/8/layout/lProcess1"/>
    <dgm:cxn modelId="{BAC416BC-108F-420B-8EFC-CB5AE41072B9}" type="presParOf" srcId="{1D996D0E-9064-4C3E-B366-08D8D74C19C0}" destId="{44FC67C3-B2B0-4059-9B4D-7229624E6718}" srcOrd="3" destOrd="0" presId="urn:microsoft.com/office/officeart/2005/8/layout/lProcess1"/>
    <dgm:cxn modelId="{061C08F2-1D35-4563-BCB0-D4D6A4E96E1C}" type="presParOf" srcId="{1D996D0E-9064-4C3E-B366-08D8D74C19C0}" destId="{6019A67B-C9A3-4DC5-8E36-1266864B723E}" srcOrd="4" destOrd="0" presId="urn:microsoft.com/office/officeart/2005/8/layout/lProcess1"/>
    <dgm:cxn modelId="{6B990E4D-D691-49E6-A472-AD4848D2EE20}" type="presParOf" srcId="{1D996D0E-9064-4C3E-B366-08D8D74C19C0}" destId="{E6E48E92-B82B-4446-81CA-B62383C329CD}" srcOrd="5" destOrd="0" presId="urn:microsoft.com/office/officeart/2005/8/layout/lProcess1"/>
    <dgm:cxn modelId="{FDA940AA-CF3B-4F95-ADFF-82BC80523955}" type="presParOf" srcId="{1D996D0E-9064-4C3E-B366-08D8D74C19C0}" destId="{87BAD2EC-1CE3-4536-978F-FF61B3B204E2}" srcOrd="6" destOrd="0" presId="urn:microsoft.com/office/officeart/2005/8/layout/lProcess1"/>
    <dgm:cxn modelId="{B504EB2E-FC16-4AF0-AEDD-F306470CA47E}" type="presParOf" srcId="{F92498AF-9B80-464F-B784-E8CE514A1569}" destId="{2724EE1E-4986-4785-90D8-C5BB589D5879}" srcOrd="1" destOrd="0" presId="urn:microsoft.com/office/officeart/2005/8/layout/lProcess1"/>
    <dgm:cxn modelId="{56A5FEB3-C53E-4105-92B5-347F24159283}" type="presParOf" srcId="{F92498AF-9B80-464F-B784-E8CE514A1569}" destId="{458D79F5-7503-4C3D-A3C6-8F87C46D1738}" srcOrd="2" destOrd="0" presId="urn:microsoft.com/office/officeart/2005/8/layout/lProcess1"/>
    <dgm:cxn modelId="{F7484FFA-74D0-4AD1-ABA5-79176DDC5FDD}" type="presParOf" srcId="{458D79F5-7503-4C3D-A3C6-8F87C46D1738}" destId="{08710026-3FDB-48B9-838E-79B7A0A624A6}" srcOrd="0" destOrd="0" presId="urn:microsoft.com/office/officeart/2005/8/layout/lProcess1"/>
    <dgm:cxn modelId="{4C189F39-B16F-4EFD-8599-5FA4E8B81384}" type="presParOf" srcId="{458D79F5-7503-4C3D-A3C6-8F87C46D1738}" destId="{874E9679-C992-499A-A52C-EECA4BEFD997}" srcOrd="1" destOrd="0" presId="urn:microsoft.com/office/officeart/2005/8/layout/lProcess1"/>
    <dgm:cxn modelId="{568C8E31-8C14-4669-BC8E-AA06564E2D83}" type="presParOf" srcId="{458D79F5-7503-4C3D-A3C6-8F87C46D1738}" destId="{10FD5A55-10CC-4718-B41B-BA8006721776}" srcOrd="2" destOrd="0" presId="urn:microsoft.com/office/officeart/2005/8/layout/lProcess1"/>
    <dgm:cxn modelId="{9EF23D78-2E21-43F8-95DC-C0E8F8008766}" type="presParOf" srcId="{458D79F5-7503-4C3D-A3C6-8F87C46D1738}" destId="{09676E72-512E-4D2D-86F9-A54D118DFA02}" srcOrd="3" destOrd="0" presId="urn:microsoft.com/office/officeart/2005/8/layout/lProcess1"/>
    <dgm:cxn modelId="{90AF549B-802A-4ADB-A4B0-1BBE9CEC0F5D}" type="presParOf" srcId="{458D79F5-7503-4C3D-A3C6-8F87C46D1738}" destId="{6B305634-5941-4337-ACB0-C22F68D39CB6}" srcOrd="4" destOrd="0" presId="urn:microsoft.com/office/officeart/2005/8/layout/lProcess1"/>
    <dgm:cxn modelId="{EB650DD6-3CC4-4D68-A278-5263824361E4}" type="presParOf" srcId="{458D79F5-7503-4C3D-A3C6-8F87C46D1738}" destId="{E668764C-26AE-410D-BBAA-A7D28C8FC92D}" srcOrd="5" destOrd="0" presId="urn:microsoft.com/office/officeart/2005/8/layout/lProcess1"/>
    <dgm:cxn modelId="{BD8B9A13-A96B-4ED6-A913-5893D6B56486}" type="presParOf" srcId="{458D79F5-7503-4C3D-A3C6-8F87C46D1738}" destId="{F6CAE399-5533-4317-B3AD-F23B4776A425}" srcOrd="6" destOrd="0" presId="urn:microsoft.com/office/officeart/2005/8/layout/lProcess1"/>
    <dgm:cxn modelId="{F3039F09-F90E-4825-983E-26F6F6C3975D}" type="presParOf" srcId="{458D79F5-7503-4C3D-A3C6-8F87C46D1738}" destId="{F91CE8AC-1EDE-4712-B10C-38E5EF143A4E}" srcOrd="7" destOrd="0" presId="urn:microsoft.com/office/officeart/2005/8/layout/lProcess1"/>
    <dgm:cxn modelId="{0489FFCE-BB5D-428D-943F-02CB5A6132B7}" type="presParOf" srcId="{458D79F5-7503-4C3D-A3C6-8F87C46D1738}" destId="{919F23F8-79D4-47FF-8BED-04656A5F5E75}" srcOrd="8" destOrd="0" presId="urn:microsoft.com/office/officeart/2005/8/layout/lProcess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21F477-A218-4CC6-A8A9-8493980A6EAC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BF0B042D-7033-4203-8888-C96B544DCD9D}">
      <dgm:prSet phldrT="[Texto]" custT="1"/>
      <dgm:spPr/>
      <dgm:t>
        <a:bodyPr/>
        <a:lstStyle/>
        <a:p>
          <a:r>
            <a:rPr lang="es-EC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Híbrido indeterminado</a:t>
          </a:r>
        </a:p>
        <a:p>
          <a:r>
            <a:rPr lang="es-EC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Planta con entrenudos cortos y frutos redondos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D74542-6B9A-4E1A-9EA5-E13C3CA6359A}" type="parTrans" cxnId="{5F8D1D19-09A4-47FB-94EF-63435E87F3D2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B513B-4DB1-4806-91C3-20116A3884C8}" type="sibTrans" cxnId="{5F8D1D19-09A4-47FB-94EF-63435E87F3D2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FAD081-7F1F-4861-A732-AB4D9E538242}">
      <dgm:prSet phldrT="[Texto]" custT="1"/>
      <dgm:spPr/>
      <dgm:t>
        <a:bodyPr/>
        <a:lstStyle/>
        <a:p>
          <a:r>
            <a:rPr lang="es-E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Recomendado para suelo e hidroponía</a:t>
          </a:r>
        </a:p>
        <a:p>
          <a:r>
            <a:rPr lang="es-E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Cosecha entre 90-100 días después del trasplante (ddt)</a:t>
          </a:r>
        </a:p>
      </dgm:t>
    </dgm:pt>
    <dgm:pt modelId="{58BE17BD-2739-485B-BA69-AC51D3CC37FB}" type="parTrans" cxnId="{BA90E40A-C05E-4B14-B103-845493FE37B1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DC1969-1C7F-47DD-B22F-CFC533E42DAF}" type="sibTrans" cxnId="{BA90E40A-C05E-4B14-B103-845493FE37B1}">
      <dgm:prSet custT="1"/>
      <dgm:spPr>
        <a:ln>
          <a:solidFill>
            <a:srgbClr val="FF0000"/>
          </a:solidFill>
        </a:ln>
      </dgm:spPr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FBA770-F3F6-4C11-B659-31B20228FB70}" type="pres">
      <dgm:prSet presAssocID="{0221F477-A218-4CC6-A8A9-8493980A6EAC}" presName="Name0" presStyleCnt="0">
        <dgm:presLayoutVars>
          <dgm:dir/>
          <dgm:resizeHandles val="exact"/>
        </dgm:presLayoutVars>
      </dgm:prSet>
      <dgm:spPr/>
    </dgm:pt>
    <dgm:pt modelId="{F49F3E7B-4968-4CF4-ADCC-2A21D3F97B9C}" type="pres">
      <dgm:prSet presAssocID="{BF0B042D-7033-4203-8888-C96B544DCD9D}" presName="node" presStyleLbl="node1" presStyleIdx="0" presStyleCnt="2" custScaleX="1320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DD322C4-B5E4-4145-8CDF-3FA944060A7E}" type="pres">
      <dgm:prSet presAssocID="{726B513B-4DB1-4806-91C3-20116A3884C8}" presName="sibTrans" presStyleLbl="sibTrans2D1" presStyleIdx="0" presStyleCnt="1"/>
      <dgm:spPr/>
      <dgm:t>
        <a:bodyPr/>
        <a:lstStyle/>
        <a:p>
          <a:endParaRPr lang="es-EC"/>
        </a:p>
      </dgm:t>
    </dgm:pt>
    <dgm:pt modelId="{FC369114-DF25-45F1-85A5-F02AA3F94F89}" type="pres">
      <dgm:prSet presAssocID="{726B513B-4DB1-4806-91C3-20116A3884C8}" presName="connectorText" presStyleLbl="sibTrans2D1" presStyleIdx="0" presStyleCnt="1"/>
      <dgm:spPr/>
      <dgm:t>
        <a:bodyPr/>
        <a:lstStyle/>
        <a:p>
          <a:endParaRPr lang="es-EC"/>
        </a:p>
      </dgm:t>
    </dgm:pt>
    <dgm:pt modelId="{7A069824-99F0-4861-8764-48297332E3B7}" type="pres">
      <dgm:prSet presAssocID="{6BFAD081-7F1F-4861-A732-AB4D9E538242}" presName="node" presStyleLbl="node1" presStyleIdx="1" presStyleCnt="2" custScaleX="17377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D614680-BFF9-4F6D-B20E-160B5E9E8821}" type="presOf" srcId="{0221F477-A218-4CC6-A8A9-8493980A6EAC}" destId="{0CFBA770-F3F6-4C11-B659-31B20228FB70}" srcOrd="0" destOrd="0" presId="urn:microsoft.com/office/officeart/2005/8/layout/process1"/>
    <dgm:cxn modelId="{EA24D21D-F699-4FD7-B483-933AF17F1B22}" type="presOf" srcId="{726B513B-4DB1-4806-91C3-20116A3884C8}" destId="{DDD322C4-B5E4-4145-8CDF-3FA944060A7E}" srcOrd="0" destOrd="0" presId="urn:microsoft.com/office/officeart/2005/8/layout/process1"/>
    <dgm:cxn modelId="{BA90E40A-C05E-4B14-B103-845493FE37B1}" srcId="{0221F477-A218-4CC6-A8A9-8493980A6EAC}" destId="{6BFAD081-7F1F-4861-A732-AB4D9E538242}" srcOrd="1" destOrd="0" parTransId="{58BE17BD-2739-485B-BA69-AC51D3CC37FB}" sibTransId="{D0DC1969-1C7F-47DD-B22F-CFC533E42DAF}"/>
    <dgm:cxn modelId="{32C5B7C7-963D-4ECF-8FF8-C277E5F0D44E}" type="presOf" srcId="{BF0B042D-7033-4203-8888-C96B544DCD9D}" destId="{F49F3E7B-4968-4CF4-ADCC-2A21D3F97B9C}" srcOrd="0" destOrd="0" presId="urn:microsoft.com/office/officeart/2005/8/layout/process1"/>
    <dgm:cxn modelId="{C4F8F36F-B8F7-408E-BF02-7C4D02130F83}" type="presOf" srcId="{6BFAD081-7F1F-4861-A732-AB4D9E538242}" destId="{7A069824-99F0-4861-8764-48297332E3B7}" srcOrd="0" destOrd="0" presId="urn:microsoft.com/office/officeart/2005/8/layout/process1"/>
    <dgm:cxn modelId="{5F8D1D19-09A4-47FB-94EF-63435E87F3D2}" srcId="{0221F477-A218-4CC6-A8A9-8493980A6EAC}" destId="{BF0B042D-7033-4203-8888-C96B544DCD9D}" srcOrd="0" destOrd="0" parTransId="{86D74542-6B9A-4E1A-9EA5-E13C3CA6359A}" sibTransId="{726B513B-4DB1-4806-91C3-20116A3884C8}"/>
    <dgm:cxn modelId="{28538ED3-D27E-4EBE-99D7-0A44DDE3AFC1}" type="presOf" srcId="{726B513B-4DB1-4806-91C3-20116A3884C8}" destId="{FC369114-DF25-45F1-85A5-F02AA3F94F89}" srcOrd="1" destOrd="0" presId="urn:microsoft.com/office/officeart/2005/8/layout/process1"/>
    <dgm:cxn modelId="{993658BD-1891-4726-92A4-92569612FFCF}" type="presParOf" srcId="{0CFBA770-F3F6-4C11-B659-31B20228FB70}" destId="{F49F3E7B-4968-4CF4-ADCC-2A21D3F97B9C}" srcOrd="0" destOrd="0" presId="urn:microsoft.com/office/officeart/2005/8/layout/process1"/>
    <dgm:cxn modelId="{FB070A26-35D6-4117-B46D-297728F4C06D}" type="presParOf" srcId="{0CFBA770-F3F6-4C11-B659-31B20228FB70}" destId="{DDD322C4-B5E4-4145-8CDF-3FA944060A7E}" srcOrd="1" destOrd="0" presId="urn:microsoft.com/office/officeart/2005/8/layout/process1"/>
    <dgm:cxn modelId="{85BAC36C-1DA8-4229-80FE-D1B38E929227}" type="presParOf" srcId="{DDD322C4-B5E4-4145-8CDF-3FA944060A7E}" destId="{FC369114-DF25-45F1-85A5-F02AA3F94F89}" srcOrd="0" destOrd="0" presId="urn:microsoft.com/office/officeart/2005/8/layout/process1"/>
    <dgm:cxn modelId="{7AA0CE16-FEDA-4521-B1EA-0A40805F5DC3}" type="presParOf" srcId="{0CFBA770-F3F6-4C11-B659-31B20228FB70}" destId="{7A069824-99F0-4861-8764-48297332E3B7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21F477-A218-4CC6-A8A9-8493980A6EAC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BF0B042D-7033-4203-8888-C96B544DCD9D}">
      <dgm:prSet phldrT="[Texto]" custT="1"/>
      <dgm:spPr/>
      <dgm:t>
        <a:bodyPr/>
        <a:lstStyle/>
        <a:p>
          <a:r>
            <a:rPr lang="es-EC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Híbrido indeterminado</a:t>
          </a:r>
        </a:p>
        <a:p>
          <a:r>
            <a:rPr lang="es-E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Madurez precoz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D74542-6B9A-4E1A-9EA5-E13C3CA6359A}" type="parTrans" cxnId="{5F8D1D19-09A4-47FB-94EF-63435E87F3D2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B513B-4DB1-4806-91C3-20116A3884C8}" type="sibTrans" cxnId="{5F8D1D19-09A4-47FB-94EF-63435E87F3D2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FAD081-7F1F-4861-A732-AB4D9E538242}">
      <dgm:prSet phldrT="[Texto]" custT="1"/>
      <dgm:spPr/>
      <dgm:t>
        <a:bodyPr/>
        <a:lstStyle/>
        <a:p>
          <a:r>
            <a:rPr lang="es-EC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Fruto tipo uva con altos grados brix</a:t>
          </a:r>
        </a:p>
        <a:p>
          <a:r>
            <a:rPr lang="es-E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Cosecha entre 80-90 ddt</a:t>
          </a:r>
        </a:p>
      </dgm:t>
    </dgm:pt>
    <dgm:pt modelId="{58BE17BD-2739-485B-BA69-AC51D3CC37FB}" type="parTrans" cxnId="{BA90E40A-C05E-4B14-B103-845493FE37B1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DC1969-1C7F-47DD-B22F-CFC533E42DAF}" type="sibTrans" cxnId="{BA90E40A-C05E-4B14-B103-845493FE37B1}">
      <dgm:prSet custT="1"/>
      <dgm:spPr>
        <a:ln>
          <a:solidFill>
            <a:srgbClr val="FF0000"/>
          </a:solidFill>
        </a:ln>
      </dgm:spPr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FBA770-F3F6-4C11-B659-31B20228FB70}" type="pres">
      <dgm:prSet presAssocID="{0221F477-A218-4CC6-A8A9-8493980A6EAC}" presName="Name0" presStyleCnt="0">
        <dgm:presLayoutVars>
          <dgm:dir/>
          <dgm:resizeHandles val="exact"/>
        </dgm:presLayoutVars>
      </dgm:prSet>
      <dgm:spPr/>
    </dgm:pt>
    <dgm:pt modelId="{F49F3E7B-4968-4CF4-ADCC-2A21D3F97B9C}" type="pres">
      <dgm:prSet presAssocID="{BF0B042D-7033-4203-8888-C96B544DCD9D}" presName="node" presStyleLbl="node1" presStyleIdx="0" presStyleCnt="2" custScaleX="11744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DD322C4-B5E4-4145-8CDF-3FA944060A7E}" type="pres">
      <dgm:prSet presAssocID="{726B513B-4DB1-4806-91C3-20116A3884C8}" presName="sibTrans" presStyleLbl="sibTrans2D1" presStyleIdx="0" presStyleCnt="1"/>
      <dgm:spPr/>
      <dgm:t>
        <a:bodyPr/>
        <a:lstStyle/>
        <a:p>
          <a:endParaRPr lang="es-EC"/>
        </a:p>
      </dgm:t>
    </dgm:pt>
    <dgm:pt modelId="{FC369114-DF25-45F1-85A5-F02AA3F94F89}" type="pres">
      <dgm:prSet presAssocID="{726B513B-4DB1-4806-91C3-20116A3884C8}" presName="connectorText" presStyleLbl="sibTrans2D1" presStyleIdx="0" presStyleCnt="1"/>
      <dgm:spPr/>
      <dgm:t>
        <a:bodyPr/>
        <a:lstStyle/>
        <a:p>
          <a:endParaRPr lang="es-EC"/>
        </a:p>
      </dgm:t>
    </dgm:pt>
    <dgm:pt modelId="{7A069824-99F0-4861-8764-48297332E3B7}" type="pres">
      <dgm:prSet presAssocID="{6BFAD081-7F1F-4861-A732-AB4D9E538242}" presName="node" presStyleLbl="node1" presStyleIdx="1" presStyleCnt="2" custScaleX="17377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D614680-BFF9-4F6D-B20E-160B5E9E8821}" type="presOf" srcId="{0221F477-A218-4CC6-A8A9-8493980A6EAC}" destId="{0CFBA770-F3F6-4C11-B659-31B20228FB70}" srcOrd="0" destOrd="0" presId="urn:microsoft.com/office/officeart/2005/8/layout/process1"/>
    <dgm:cxn modelId="{EA24D21D-F699-4FD7-B483-933AF17F1B22}" type="presOf" srcId="{726B513B-4DB1-4806-91C3-20116A3884C8}" destId="{DDD322C4-B5E4-4145-8CDF-3FA944060A7E}" srcOrd="0" destOrd="0" presId="urn:microsoft.com/office/officeart/2005/8/layout/process1"/>
    <dgm:cxn modelId="{BA90E40A-C05E-4B14-B103-845493FE37B1}" srcId="{0221F477-A218-4CC6-A8A9-8493980A6EAC}" destId="{6BFAD081-7F1F-4861-A732-AB4D9E538242}" srcOrd="1" destOrd="0" parTransId="{58BE17BD-2739-485B-BA69-AC51D3CC37FB}" sibTransId="{D0DC1969-1C7F-47DD-B22F-CFC533E42DAF}"/>
    <dgm:cxn modelId="{32C5B7C7-963D-4ECF-8FF8-C277E5F0D44E}" type="presOf" srcId="{BF0B042D-7033-4203-8888-C96B544DCD9D}" destId="{F49F3E7B-4968-4CF4-ADCC-2A21D3F97B9C}" srcOrd="0" destOrd="0" presId="urn:microsoft.com/office/officeart/2005/8/layout/process1"/>
    <dgm:cxn modelId="{C4F8F36F-B8F7-408E-BF02-7C4D02130F83}" type="presOf" srcId="{6BFAD081-7F1F-4861-A732-AB4D9E538242}" destId="{7A069824-99F0-4861-8764-48297332E3B7}" srcOrd="0" destOrd="0" presId="urn:microsoft.com/office/officeart/2005/8/layout/process1"/>
    <dgm:cxn modelId="{5F8D1D19-09A4-47FB-94EF-63435E87F3D2}" srcId="{0221F477-A218-4CC6-A8A9-8493980A6EAC}" destId="{BF0B042D-7033-4203-8888-C96B544DCD9D}" srcOrd="0" destOrd="0" parTransId="{86D74542-6B9A-4E1A-9EA5-E13C3CA6359A}" sibTransId="{726B513B-4DB1-4806-91C3-20116A3884C8}"/>
    <dgm:cxn modelId="{28538ED3-D27E-4EBE-99D7-0A44DDE3AFC1}" type="presOf" srcId="{726B513B-4DB1-4806-91C3-20116A3884C8}" destId="{FC369114-DF25-45F1-85A5-F02AA3F94F89}" srcOrd="1" destOrd="0" presId="urn:microsoft.com/office/officeart/2005/8/layout/process1"/>
    <dgm:cxn modelId="{993658BD-1891-4726-92A4-92569612FFCF}" type="presParOf" srcId="{0CFBA770-F3F6-4C11-B659-31B20228FB70}" destId="{F49F3E7B-4968-4CF4-ADCC-2A21D3F97B9C}" srcOrd="0" destOrd="0" presId="urn:microsoft.com/office/officeart/2005/8/layout/process1"/>
    <dgm:cxn modelId="{FB070A26-35D6-4117-B46D-297728F4C06D}" type="presParOf" srcId="{0CFBA770-F3F6-4C11-B659-31B20228FB70}" destId="{DDD322C4-B5E4-4145-8CDF-3FA944060A7E}" srcOrd="1" destOrd="0" presId="urn:microsoft.com/office/officeart/2005/8/layout/process1"/>
    <dgm:cxn modelId="{85BAC36C-1DA8-4229-80FE-D1B38E929227}" type="presParOf" srcId="{DDD322C4-B5E4-4145-8CDF-3FA944060A7E}" destId="{FC369114-DF25-45F1-85A5-F02AA3F94F89}" srcOrd="0" destOrd="0" presId="urn:microsoft.com/office/officeart/2005/8/layout/process1"/>
    <dgm:cxn modelId="{7AA0CE16-FEDA-4521-B1EA-0A40805F5DC3}" type="presParOf" srcId="{0CFBA770-F3F6-4C11-B659-31B20228FB70}" destId="{7A069824-99F0-4861-8764-48297332E3B7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E10EB23-416B-4204-A48D-D2E177E1F8F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CA216F5-68D9-481C-AB76-47D0B88579E7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s-E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Orgánicos inertes</a:t>
          </a:r>
          <a:endParaRPr lang="es-EC" sz="1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038910-15C7-48A1-8ACF-1D40C6328E24}" type="parTrans" cxnId="{18B9A740-B5FD-4C83-B135-4876D68EE998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A63B1E-B5E6-44BB-AFB7-E5B6196ED1F3}" type="sibTrans" cxnId="{18B9A740-B5FD-4C83-B135-4876D68EE998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F09342-ED4A-4ED5-82E0-625CEFED72D8}">
      <dgm:prSet phldrT="[Texto]" custT="1"/>
      <dgm:spPr/>
      <dgm:t>
        <a:bodyPr/>
        <a:lstStyle/>
        <a:p>
          <a:r>
            <a:rPr lang="es-E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Residuos y subproductos de la agricultura e industria maderera 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A40D-0405-4218-A8CE-BD2D0E3AE861}" type="parTrans" cxnId="{CC536608-E8D5-42AC-81DE-C64D198F792A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451F66-90B3-4513-809D-A41B8EE7664F}" type="sibTrans" cxnId="{CC536608-E8D5-42AC-81DE-C64D198F792A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BC23D8-3639-41D0-86F7-D5B0C17C1B4F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s-E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Sintéticos</a:t>
          </a:r>
          <a:endParaRPr lang="es-EC" sz="1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A98021-8567-4380-BAF6-AAA8BA3E4490}" type="parTrans" cxnId="{5611AF42-B074-4BC6-903F-7623FE9FC095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8C6190-091A-4DB4-AC5A-4F841B846487}" type="sibTrans" cxnId="{5611AF42-B074-4BC6-903F-7623FE9FC095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9F11DA-F71C-41C0-897C-C9BC5880CD71}">
      <dgm:prSet phldrT="[Texto]" custT="1"/>
      <dgm:spPr/>
      <dgm:t>
        <a:bodyPr/>
        <a:lstStyle/>
        <a:p>
          <a:r>
            <a:rPr lang="es-E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Materiales plásticos y resinas 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088D3A-191C-4676-BA46-0729245697BD}" type="parTrans" cxnId="{1D42A846-2C05-4773-B7A1-FDAC4F9EB90F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9B27B2-AA75-4E05-AF4A-2F6EBDDBE902}" type="sibTrans" cxnId="{1D42A846-2C05-4773-B7A1-FDAC4F9EB90F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F84CDE-0AF3-4EEA-8982-A9F68AD99CB4}">
      <dgm:prSet phldrT="[Texto]" custT="1"/>
      <dgm:spPr/>
      <dgm:t>
        <a:bodyPr/>
        <a:lstStyle/>
        <a:p>
          <a:pPr algn="l"/>
          <a:r>
            <a:rPr lang="es-E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•Poliestireno</a:t>
          </a:r>
        </a:p>
        <a:p>
          <a:pPr algn="l"/>
          <a:r>
            <a:rPr lang="es-E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•Poliuretano 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40C82A-4DC9-469A-B4B6-8E478263BFED}" type="parTrans" cxnId="{9170C49C-3158-45E5-8E67-5B9DE18409F8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E59F3F-08FA-402F-8282-76C9D834085A}" type="sibTrans" cxnId="{9170C49C-3158-45E5-8E67-5B9DE18409F8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61D15A-2CEE-424F-9FAE-8602BB3D256C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s-E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Inorgánicos</a:t>
          </a:r>
          <a:endParaRPr lang="es-EC" sz="1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B03255-A0AE-4B22-8C9B-35EB01323C07}" type="parTrans" cxnId="{9F7359C1-4451-4372-A591-095597D0C81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FA4693-70DD-4EEE-943E-E43625F2619A}" type="sibTrans" cxnId="{9F7359C1-4451-4372-A591-095597D0C81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0D6D91-010A-488C-8663-AEB1D53DE3D7}">
      <dgm:prSet custT="1"/>
      <dgm:spPr/>
      <dgm:t>
        <a:bodyPr/>
        <a:lstStyle/>
        <a:p>
          <a:r>
            <a:rPr lang="es-E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 origen natural y subprocesos de materiales pétreos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EC28FF-4AB4-4014-8253-66B51F21809E}" type="parTrans" cxnId="{F091D3E9-DECC-40CE-8477-34274BAB093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EDFA60-016E-419D-9611-AA96752DED02}" type="sibTrans" cxnId="{F091D3E9-DECC-40CE-8477-34274BAB093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1245BE-C2B9-47CF-8A36-DBF3F7F4D28C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es-E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•Arena</a:t>
          </a:r>
        </a:p>
        <a:p>
          <a:pPr algn="l">
            <a:lnSpc>
              <a:spcPct val="100000"/>
            </a:lnSpc>
            <a:buFont typeface="Wingdings" panose="05000000000000000000" pitchFamily="2" charset="2"/>
            <a:buNone/>
          </a:pPr>
          <a:r>
            <a:rPr lang="es-E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•Perlita</a:t>
          </a:r>
        </a:p>
        <a:p>
          <a:pPr algn="l">
            <a:lnSpc>
              <a:spcPct val="100000"/>
            </a:lnSpc>
            <a:buFont typeface="Wingdings" panose="05000000000000000000" pitchFamily="2" charset="2"/>
            <a:buNone/>
          </a:pPr>
          <a:r>
            <a:rPr lang="es-E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•Lana de roca</a:t>
          </a:r>
        </a:p>
        <a:p>
          <a:pPr algn="l">
            <a:lnSpc>
              <a:spcPct val="100000"/>
            </a:lnSpc>
            <a:buFont typeface="Wingdings" panose="05000000000000000000" pitchFamily="2" charset="2"/>
            <a:buNone/>
          </a:pPr>
          <a:r>
            <a:rPr lang="es-E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•Vermiculita</a:t>
          </a:r>
        </a:p>
        <a:p>
          <a:pPr algn="l">
            <a:lnSpc>
              <a:spcPct val="100000"/>
            </a:lnSpc>
            <a:buFont typeface="Wingdings" panose="05000000000000000000" pitchFamily="2" charset="2"/>
            <a:buNone/>
          </a:pPr>
          <a:r>
            <a:rPr lang="es-E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•Cascajo, piedra pómez</a:t>
          </a:r>
          <a:endParaRPr lang="es-EC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11EDC2-8F9C-4E69-BC71-519C5823B196}" type="parTrans" cxnId="{853C655E-4FF5-4F2F-B613-E20D756445C3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1BB2F4-6A8A-45AB-9E91-A803D22134F8}" type="sibTrans" cxnId="{853C655E-4FF5-4F2F-B613-E20D756445C3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C8D029-0887-4F99-9B53-2C81C86A17AA}">
      <dgm:prSet phldrT="[Texto]" custT="1"/>
      <dgm:spPr/>
      <dgm:t>
        <a:bodyPr/>
        <a:lstStyle/>
        <a:p>
          <a:pPr algn="l">
            <a:lnSpc>
              <a:spcPct val="100000"/>
            </a:lnSpc>
            <a:buFont typeface="Wingdings" panose="05000000000000000000" pitchFamily="2" charset="2"/>
            <a:buNone/>
          </a:pPr>
          <a:r>
            <a:rPr lang="es-E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•Fibra de madera</a:t>
          </a:r>
        </a:p>
        <a:p>
          <a:pPr algn="l">
            <a:lnSpc>
              <a:spcPct val="100000"/>
            </a:lnSpc>
            <a:buFont typeface="Wingdings" panose="05000000000000000000" pitchFamily="2" charset="2"/>
            <a:buNone/>
          </a:pPr>
          <a:r>
            <a:rPr lang="es-E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•Aserrín</a:t>
          </a:r>
        </a:p>
        <a:p>
          <a:pPr algn="l">
            <a:lnSpc>
              <a:spcPct val="100000"/>
            </a:lnSpc>
            <a:buFont typeface="Wingdings" panose="05000000000000000000" pitchFamily="2" charset="2"/>
            <a:buNone/>
          </a:pPr>
          <a:r>
            <a:rPr lang="es-E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•Cascarilla de arroz •Cascarilla de café</a:t>
          </a:r>
          <a:endParaRPr lang="es-EC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B8A173-1B09-4D88-9F64-B9324E9FC7A4}" type="sibTrans" cxnId="{5E520DA7-F4E5-4BC7-9FBF-41E0B13E9B45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BBBC92-93C4-47C7-928F-CD47FB5C540F}" type="parTrans" cxnId="{5E520DA7-F4E5-4BC7-9FBF-41E0B13E9B45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15EA17-FE3D-48EA-9234-83AD856E0336}" type="pres">
      <dgm:prSet presAssocID="{3E10EB23-416B-4204-A48D-D2E177E1F8F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2EE55744-B9A8-4E12-86E5-9F1CC785F01F}" type="pres">
      <dgm:prSet presAssocID="{9CA216F5-68D9-481C-AB76-47D0B88579E7}" presName="root" presStyleCnt="0"/>
      <dgm:spPr/>
    </dgm:pt>
    <dgm:pt modelId="{C5A03C4A-97C0-4946-9FBC-243CDCC20493}" type="pres">
      <dgm:prSet presAssocID="{9CA216F5-68D9-481C-AB76-47D0B88579E7}" presName="rootComposite" presStyleCnt="0"/>
      <dgm:spPr/>
    </dgm:pt>
    <dgm:pt modelId="{9DB04FDF-D585-40D9-99B4-D48741743801}" type="pres">
      <dgm:prSet presAssocID="{9CA216F5-68D9-481C-AB76-47D0B88579E7}" presName="rootText" presStyleLbl="node1" presStyleIdx="0" presStyleCnt="3" custScaleX="93435" custScaleY="59758"/>
      <dgm:spPr/>
      <dgm:t>
        <a:bodyPr/>
        <a:lstStyle/>
        <a:p>
          <a:endParaRPr lang="es-EC"/>
        </a:p>
      </dgm:t>
    </dgm:pt>
    <dgm:pt modelId="{CE5723BF-7448-4689-9A4C-37D2618B2C38}" type="pres">
      <dgm:prSet presAssocID="{9CA216F5-68D9-481C-AB76-47D0B88579E7}" presName="rootConnector" presStyleLbl="node1" presStyleIdx="0" presStyleCnt="3"/>
      <dgm:spPr/>
      <dgm:t>
        <a:bodyPr/>
        <a:lstStyle/>
        <a:p>
          <a:endParaRPr lang="es-EC"/>
        </a:p>
      </dgm:t>
    </dgm:pt>
    <dgm:pt modelId="{54E0C37F-177A-4435-8769-CAA4908BA83E}" type="pres">
      <dgm:prSet presAssocID="{9CA216F5-68D9-481C-AB76-47D0B88579E7}" presName="childShape" presStyleCnt="0"/>
      <dgm:spPr/>
    </dgm:pt>
    <dgm:pt modelId="{63A13DDF-9388-42EC-8DA6-62C4736FC462}" type="pres">
      <dgm:prSet presAssocID="{3073A40D-0405-4218-A8CE-BD2D0E3AE861}" presName="Name13" presStyleLbl="parChTrans1D2" presStyleIdx="0" presStyleCnt="6"/>
      <dgm:spPr/>
      <dgm:t>
        <a:bodyPr/>
        <a:lstStyle/>
        <a:p>
          <a:endParaRPr lang="es-EC"/>
        </a:p>
      </dgm:t>
    </dgm:pt>
    <dgm:pt modelId="{1027F277-7DF8-4205-80F1-B02C2A109201}" type="pres">
      <dgm:prSet presAssocID="{8CF09342-ED4A-4ED5-82E0-625CEFED72D8}" presName="childText" presStyleLbl="bgAcc1" presStyleIdx="0" presStyleCnt="6" custScaleX="139735" custScaleY="13166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ADF04B-1A24-4ADB-9119-63E9177F5F77}" type="pres">
      <dgm:prSet presAssocID="{D2BBBC92-93C4-47C7-928F-CD47FB5C540F}" presName="Name13" presStyleLbl="parChTrans1D2" presStyleIdx="1" presStyleCnt="6"/>
      <dgm:spPr/>
      <dgm:t>
        <a:bodyPr/>
        <a:lstStyle/>
        <a:p>
          <a:endParaRPr lang="es-EC"/>
        </a:p>
      </dgm:t>
    </dgm:pt>
    <dgm:pt modelId="{10B31BC7-F73F-4D78-9317-1FF566747582}" type="pres">
      <dgm:prSet presAssocID="{A1C8D029-0887-4F99-9B53-2C81C86A17AA}" presName="childText" presStyleLbl="bgAcc1" presStyleIdx="1" presStyleCnt="6" custScaleX="139735" custScaleY="14033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707A25-AC46-497C-9262-D16463CCF46B}" type="pres">
      <dgm:prSet presAssocID="{2261D15A-2CEE-424F-9FAE-8602BB3D256C}" presName="root" presStyleCnt="0"/>
      <dgm:spPr/>
    </dgm:pt>
    <dgm:pt modelId="{ACA7AA6F-B625-42FC-AD8A-150B07B25ED0}" type="pres">
      <dgm:prSet presAssocID="{2261D15A-2CEE-424F-9FAE-8602BB3D256C}" presName="rootComposite" presStyleCnt="0"/>
      <dgm:spPr/>
    </dgm:pt>
    <dgm:pt modelId="{E953C668-4A36-4242-AE22-DFD5426C3CA0}" type="pres">
      <dgm:prSet presAssocID="{2261D15A-2CEE-424F-9FAE-8602BB3D256C}" presName="rootText" presStyleLbl="node1" presStyleIdx="1" presStyleCnt="3" custScaleX="93435" custScaleY="59758"/>
      <dgm:spPr/>
      <dgm:t>
        <a:bodyPr/>
        <a:lstStyle/>
        <a:p>
          <a:endParaRPr lang="es-EC"/>
        </a:p>
      </dgm:t>
    </dgm:pt>
    <dgm:pt modelId="{111FB308-FADF-432D-94BE-58E8B9EAB91A}" type="pres">
      <dgm:prSet presAssocID="{2261D15A-2CEE-424F-9FAE-8602BB3D256C}" presName="rootConnector" presStyleLbl="node1" presStyleIdx="1" presStyleCnt="3"/>
      <dgm:spPr/>
      <dgm:t>
        <a:bodyPr/>
        <a:lstStyle/>
        <a:p>
          <a:endParaRPr lang="es-EC"/>
        </a:p>
      </dgm:t>
    </dgm:pt>
    <dgm:pt modelId="{7EA3669E-3962-42E5-8AA1-09A1AE9F20B4}" type="pres">
      <dgm:prSet presAssocID="{2261D15A-2CEE-424F-9FAE-8602BB3D256C}" presName="childShape" presStyleCnt="0"/>
      <dgm:spPr/>
    </dgm:pt>
    <dgm:pt modelId="{32B6476E-DD62-4A00-A852-52B5369271DB}" type="pres">
      <dgm:prSet presAssocID="{6BEC28FF-4AB4-4014-8253-66B51F21809E}" presName="Name13" presStyleLbl="parChTrans1D2" presStyleIdx="2" presStyleCnt="6"/>
      <dgm:spPr/>
      <dgm:t>
        <a:bodyPr/>
        <a:lstStyle/>
        <a:p>
          <a:endParaRPr lang="es-EC"/>
        </a:p>
      </dgm:t>
    </dgm:pt>
    <dgm:pt modelId="{76D0B887-25ED-4C0F-8631-A2EC88748ADA}" type="pres">
      <dgm:prSet presAssocID="{BC0D6D91-010A-488C-8663-AEB1D53DE3D7}" presName="childText" presStyleLbl="bgAcc1" presStyleIdx="2" presStyleCnt="6" custScaleX="164968" custScaleY="13626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C59B6E-6589-410E-B237-F0E5602AB6EF}" type="pres">
      <dgm:prSet presAssocID="{5711EDC2-8F9C-4E69-BC71-519C5823B196}" presName="Name13" presStyleLbl="parChTrans1D2" presStyleIdx="3" presStyleCnt="6"/>
      <dgm:spPr/>
      <dgm:t>
        <a:bodyPr/>
        <a:lstStyle/>
        <a:p>
          <a:endParaRPr lang="es-EC"/>
        </a:p>
      </dgm:t>
    </dgm:pt>
    <dgm:pt modelId="{F4396A3F-322C-4173-86DA-21107CEFEB2C}" type="pres">
      <dgm:prSet presAssocID="{E81245BE-C2B9-47CF-8A36-DBF3F7F4D28C}" presName="childText" presStyleLbl="bgAcc1" presStyleIdx="3" presStyleCnt="6" custScaleX="160062" custScaleY="15466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6241BAA-E164-4675-830C-8FDA0021B22A}" type="pres">
      <dgm:prSet presAssocID="{9DBC23D8-3639-41D0-86F7-D5B0C17C1B4F}" presName="root" presStyleCnt="0"/>
      <dgm:spPr/>
    </dgm:pt>
    <dgm:pt modelId="{384A36AD-A02C-45E1-ACD2-5B6856A3CBD4}" type="pres">
      <dgm:prSet presAssocID="{9DBC23D8-3639-41D0-86F7-D5B0C17C1B4F}" presName="rootComposite" presStyleCnt="0"/>
      <dgm:spPr/>
    </dgm:pt>
    <dgm:pt modelId="{BA0B2608-6D0B-48C9-8690-6F318A4C062A}" type="pres">
      <dgm:prSet presAssocID="{9DBC23D8-3639-41D0-86F7-D5B0C17C1B4F}" presName="rootText" presStyleLbl="node1" presStyleIdx="2" presStyleCnt="3" custScaleX="93435" custScaleY="59758"/>
      <dgm:spPr/>
      <dgm:t>
        <a:bodyPr/>
        <a:lstStyle/>
        <a:p>
          <a:endParaRPr lang="es-EC"/>
        </a:p>
      </dgm:t>
    </dgm:pt>
    <dgm:pt modelId="{746A8DA9-4D86-4701-9724-63C8FBB2D759}" type="pres">
      <dgm:prSet presAssocID="{9DBC23D8-3639-41D0-86F7-D5B0C17C1B4F}" presName="rootConnector" presStyleLbl="node1" presStyleIdx="2" presStyleCnt="3"/>
      <dgm:spPr/>
      <dgm:t>
        <a:bodyPr/>
        <a:lstStyle/>
        <a:p>
          <a:endParaRPr lang="es-EC"/>
        </a:p>
      </dgm:t>
    </dgm:pt>
    <dgm:pt modelId="{78989217-EE22-4534-ABC5-2E32338BDFD5}" type="pres">
      <dgm:prSet presAssocID="{9DBC23D8-3639-41D0-86F7-D5B0C17C1B4F}" presName="childShape" presStyleCnt="0"/>
      <dgm:spPr/>
    </dgm:pt>
    <dgm:pt modelId="{62737B5B-79B7-46E8-8888-9262B3C834C5}" type="pres">
      <dgm:prSet presAssocID="{7F088D3A-191C-4676-BA46-0729245697BD}" presName="Name13" presStyleLbl="parChTrans1D2" presStyleIdx="4" presStyleCnt="6"/>
      <dgm:spPr/>
      <dgm:t>
        <a:bodyPr/>
        <a:lstStyle/>
        <a:p>
          <a:endParaRPr lang="es-EC"/>
        </a:p>
      </dgm:t>
    </dgm:pt>
    <dgm:pt modelId="{856392AD-432F-4580-9E61-66BFB7610B6A}" type="pres">
      <dgm:prSet presAssocID="{189F11DA-F71C-41C0-897C-C9BC5880CD71}" presName="childText" presStyleLbl="bgAcc1" presStyleIdx="4" presStyleCnt="6" custScaleX="125011" custScaleY="13712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864962-20B3-44E7-B1C6-C78694951982}" type="pres">
      <dgm:prSet presAssocID="{A940C82A-4DC9-469A-B4B6-8E478263BFED}" presName="Name13" presStyleLbl="parChTrans1D2" presStyleIdx="5" presStyleCnt="6"/>
      <dgm:spPr/>
      <dgm:t>
        <a:bodyPr/>
        <a:lstStyle/>
        <a:p>
          <a:endParaRPr lang="es-EC"/>
        </a:p>
      </dgm:t>
    </dgm:pt>
    <dgm:pt modelId="{5AC88377-BC22-4849-9802-13B1B1F31008}" type="pres">
      <dgm:prSet presAssocID="{02F84CDE-0AF3-4EEA-8982-A9F68AD99CB4}" presName="childText" presStyleLbl="bgAcc1" presStyleIdx="5" presStyleCnt="6" custScaleX="125011" custScaleY="13712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53C655E-4FF5-4F2F-B613-E20D756445C3}" srcId="{2261D15A-2CEE-424F-9FAE-8602BB3D256C}" destId="{E81245BE-C2B9-47CF-8A36-DBF3F7F4D28C}" srcOrd="1" destOrd="0" parTransId="{5711EDC2-8F9C-4E69-BC71-519C5823B196}" sibTransId="{8E1BB2F4-6A8A-45AB-9E91-A803D22134F8}"/>
    <dgm:cxn modelId="{18B9A740-B5FD-4C83-B135-4876D68EE998}" srcId="{3E10EB23-416B-4204-A48D-D2E177E1F8FE}" destId="{9CA216F5-68D9-481C-AB76-47D0B88579E7}" srcOrd="0" destOrd="0" parTransId="{C7038910-15C7-48A1-8ACF-1D40C6328E24}" sibTransId="{D2A63B1E-B5E6-44BB-AFB7-E5B6196ED1F3}"/>
    <dgm:cxn modelId="{901C1C4E-B90F-4F9A-B76C-29365BAE0FAC}" type="presOf" srcId="{9DBC23D8-3639-41D0-86F7-D5B0C17C1B4F}" destId="{BA0B2608-6D0B-48C9-8690-6F318A4C062A}" srcOrd="0" destOrd="0" presId="urn:microsoft.com/office/officeart/2005/8/layout/hierarchy3"/>
    <dgm:cxn modelId="{9F7359C1-4451-4372-A591-095597D0C817}" srcId="{3E10EB23-416B-4204-A48D-D2E177E1F8FE}" destId="{2261D15A-2CEE-424F-9FAE-8602BB3D256C}" srcOrd="1" destOrd="0" parTransId="{A2B03255-A0AE-4B22-8C9B-35EB01323C07}" sibTransId="{31FA4693-70DD-4EEE-943E-E43625F2619A}"/>
    <dgm:cxn modelId="{9170C49C-3158-45E5-8E67-5B9DE18409F8}" srcId="{9DBC23D8-3639-41D0-86F7-D5B0C17C1B4F}" destId="{02F84CDE-0AF3-4EEA-8982-A9F68AD99CB4}" srcOrd="1" destOrd="0" parTransId="{A940C82A-4DC9-469A-B4B6-8E478263BFED}" sibTransId="{17E59F3F-08FA-402F-8282-76C9D834085A}"/>
    <dgm:cxn modelId="{73584F76-315E-48E5-B150-3196879AE2E8}" type="presOf" srcId="{02F84CDE-0AF3-4EEA-8982-A9F68AD99CB4}" destId="{5AC88377-BC22-4849-9802-13B1B1F31008}" srcOrd="0" destOrd="0" presId="urn:microsoft.com/office/officeart/2005/8/layout/hierarchy3"/>
    <dgm:cxn modelId="{43E6E68D-168D-4985-A9BE-59902BCCF2C4}" type="presOf" srcId="{5711EDC2-8F9C-4E69-BC71-519C5823B196}" destId="{ECC59B6E-6589-410E-B237-F0E5602AB6EF}" srcOrd="0" destOrd="0" presId="urn:microsoft.com/office/officeart/2005/8/layout/hierarchy3"/>
    <dgm:cxn modelId="{5E520DA7-F4E5-4BC7-9FBF-41E0B13E9B45}" srcId="{9CA216F5-68D9-481C-AB76-47D0B88579E7}" destId="{A1C8D029-0887-4F99-9B53-2C81C86A17AA}" srcOrd="1" destOrd="0" parTransId="{D2BBBC92-93C4-47C7-928F-CD47FB5C540F}" sibTransId="{F0B8A173-1B09-4D88-9F64-B9324E9FC7A4}"/>
    <dgm:cxn modelId="{3F53FF97-76AB-4A16-B809-4ED0A14E97CC}" type="presOf" srcId="{3073A40D-0405-4218-A8CE-BD2D0E3AE861}" destId="{63A13DDF-9388-42EC-8DA6-62C4736FC462}" srcOrd="0" destOrd="0" presId="urn:microsoft.com/office/officeart/2005/8/layout/hierarchy3"/>
    <dgm:cxn modelId="{5611AF42-B074-4BC6-903F-7623FE9FC095}" srcId="{3E10EB23-416B-4204-A48D-D2E177E1F8FE}" destId="{9DBC23D8-3639-41D0-86F7-D5B0C17C1B4F}" srcOrd="2" destOrd="0" parTransId="{F4A98021-8567-4380-BAF6-AAA8BA3E4490}" sibTransId="{178C6190-091A-4DB4-AC5A-4F841B846487}"/>
    <dgm:cxn modelId="{00CAD81E-C5E8-43F2-B340-7DB844E7C4C6}" type="presOf" srcId="{9CA216F5-68D9-481C-AB76-47D0B88579E7}" destId="{9DB04FDF-D585-40D9-99B4-D48741743801}" srcOrd="0" destOrd="0" presId="urn:microsoft.com/office/officeart/2005/8/layout/hierarchy3"/>
    <dgm:cxn modelId="{586B5044-419F-4CF1-8EE1-50C5D4252925}" type="presOf" srcId="{A1C8D029-0887-4F99-9B53-2C81C86A17AA}" destId="{10B31BC7-F73F-4D78-9317-1FF566747582}" srcOrd="0" destOrd="0" presId="urn:microsoft.com/office/officeart/2005/8/layout/hierarchy3"/>
    <dgm:cxn modelId="{129DCCAD-F92A-4D47-BC82-34757EE2855D}" type="presOf" srcId="{8CF09342-ED4A-4ED5-82E0-625CEFED72D8}" destId="{1027F277-7DF8-4205-80F1-B02C2A109201}" srcOrd="0" destOrd="0" presId="urn:microsoft.com/office/officeart/2005/8/layout/hierarchy3"/>
    <dgm:cxn modelId="{24639EC8-7B26-4C86-A76D-130B347B9E08}" type="presOf" srcId="{E81245BE-C2B9-47CF-8A36-DBF3F7F4D28C}" destId="{F4396A3F-322C-4173-86DA-21107CEFEB2C}" srcOrd="0" destOrd="0" presId="urn:microsoft.com/office/officeart/2005/8/layout/hierarchy3"/>
    <dgm:cxn modelId="{FCCD1BE8-359C-4779-BA45-6C5441D8BF47}" type="presOf" srcId="{A940C82A-4DC9-469A-B4B6-8E478263BFED}" destId="{E3864962-20B3-44E7-B1C6-C78694951982}" srcOrd="0" destOrd="0" presId="urn:microsoft.com/office/officeart/2005/8/layout/hierarchy3"/>
    <dgm:cxn modelId="{35F8CA0F-865F-4E30-A769-3920BCEEC164}" type="presOf" srcId="{189F11DA-F71C-41C0-897C-C9BC5880CD71}" destId="{856392AD-432F-4580-9E61-66BFB7610B6A}" srcOrd="0" destOrd="0" presId="urn:microsoft.com/office/officeart/2005/8/layout/hierarchy3"/>
    <dgm:cxn modelId="{BAC3B63C-695D-448B-8245-7A527DECDA99}" type="presOf" srcId="{D2BBBC92-93C4-47C7-928F-CD47FB5C540F}" destId="{C5ADF04B-1A24-4ADB-9119-63E9177F5F77}" srcOrd="0" destOrd="0" presId="urn:microsoft.com/office/officeart/2005/8/layout/hierarchy3"/>
    <dgm:cxn modelId="{44301885-48E7-4598-91A7-3B5B1AA2BC74}" type="presOf" srcId="{3E10EB23-416B-4204-A48D-D2E177E1F8FE}" destId="{C115EA17-FE3D-48EA-9234-83AD856E0336}" srcOrd="0" destOrd="0" presId="urn:microsoft.com/office/officeart/2005/8/layout/hierarchy3"/>
    <dgm:cxn modelId="{1D42A846-2C05-4773-B7A1-FDAC4F9EB90F}" srcId="{9DBC23D8-3639-41D0-86F7-D5B0C17C1B4F}" destId="{189F11DA-F71C-41C0-897C-C9BC5880CD71}" srcOrd="0" destOrd="0" parTransId="{7F088D3A-191C-4676-BA46-0729245697BD}" sibTransId="{FC9B27B2-AA75-4E05-AF4A-2F6EBDDBE902}"/>
    <dgm:cxn modelId="{F091D3E9-DECC-40CE-8477-34274BAB0934}" srcId="{2261D15A-2CEE-424F-9FAE-8602BB3D256C}" destId="{BC0D6D91-010A-488C-8663-AEB1D53DE3D7}" srcOrd="0" destOrd="0" parTransId="{6BEC28FF-4AB4-4014-8253-66B51F21809E}" sibTransId="{3CEDFA60-016E-419D-9611-AA96752DED02}"/>
    <dgm:cxn modelId="{CC536608-E8D5-42AC-81DE-C64D198F792A}" srcId="{9CA216F5-68D9-481C-AB76-47D0B88579E7}" destId="{8CF09342-ED4A-4ED5-82E0-625CEFED72D8}" srcOrd="0" destOrd="0" parTransId="{3073A40D-0405-4218-A8CE-BD2D0E3AE861}" sibTransId="{02451F66-90B3-4513-809D-A41B8EE7664F}"/>
    <dgm:cxn modelId="{24EE3E83-C3B6-4103-BD65-05BE6AD263F6}" type="presOf" srcId="{6BEC28FF-4AB4-4014-8253-66B51F21809E}" destId="{32B6476E-DD62-4A00-A852-52B5369271DB}" srcOrd="0" destOrd="0" presId="urn:microsoft.com/office/officeart/2005/8/layout/hierarchy3"/>
    <dgm:cxn modelId="{9FC05A4A-3E09-426B-8565-4361529AD04C}" type="presOf" srcId="{9DBC23D8-3639-41D0-86F7-D5B0C17C1B4F}" destId="{746A8DA9-4D86-4701-9724-63C8FBB2D759}" srcOrd="1" destOrd="0" presId="urn:microsoft.com/office/officeart/2005/8/layout/hierarchy3"/>
    <dgm:cxn modelId="{0676B2E1-9ED3-4584-A5F0-03BA7DD48F1D}" type="presOf" srcId="{BC0D6D91-010A-488C-8663-AEB1D53DE3D7}" destId="{76D0B887-25ED-4C0F-8631-A2EC88748ADA}" srcOrd="0" destOrd="0" presId="urn:microsoft.com/office/officeart/2005/8/layout/hierarchy3"/>
    <dgm:cxn modelId="{963BEE30-D840-40E5-8D89-01B132AC0A2D}" type="presOf" srcId="{2261D15A-2CEE-424F-9FAE-8602BB3D256C}" destId="{111FB308-FADF-432D-94BE-58E8B9EAB91A}" srcOrd="1" destOrd="0" presId="urn:microsoft.com/office/officeart/2005/8/layout/hierarchy3"/>
    <dgm:cxn modelId="{69E2D266-B24F-4884-9E51-4D53A35EBCA2}" type="presOf" srcId="{2261D15A-2CEE-424F-9FAE-8602BB3D256C}" destId="{E953C668-4A36-4242-AE22-DFD5426C3CA0}" srcOrd="0" destOrd="0" presId="urn:microsoft.com/office/officeart/2005/8/layout/hierarchy3"/>
    <dgm:cxn modelId="{B144BADF-1103-44A3-8EB3-F33F69AA6CE5}" type="presOf" srcId="{7F088D3A-191C-4676-BA46-0729245697BD}" destId="{62737B5B-79B7-46E8-8888-9262B3C834C5}" srcOrd="0" destOrd="0" presId="urn:microsoft.com/office/officeart/2005/8/layout/hierarchy3"/>
    <dgm:cxn modelId="{C4898CEA-1FC5-4481-B7DA-3ABAD6D06DCC}" type="presOf" srcId="{9CA216F5-68D9-481C-AB76-47D0B88579E7}" destId="{CE5723BF-7448-4689-9A4C-37D2618B2C38}" srcOrd="1" destOrd="0" presId="urn:microsoft.com/office/officeart/2005/8/layout/hierarchy3"/>
    <dgm:cxn modelId="{64600186-8E3D-4397-8583-83F2D21FD666}" type="presParOf" srcId="{C115EA17-FE3D-48EA-9234-83AD856E0336}" destId="{2EE55744-B9A8-4E12-86E5-9F1CC785F01F}" srcOrd="0" destOrd="0" presId="urn:microsoft.com/office/officeart/2005/8/layout/hierarchy3"/>
    <dgm:cxn modelId="{ADD88CDE-652F-46AE-9648-E509B63BF034}" type="presParOf" srcId="{2EE55744-B9A8-4E12-86E5-9F1CC785F01F}" destId="{C5A03C4A-97C0-4946-9FBC-243CDCC20493}" srcOrd="0" destOrd="0" presId="urn:microsoft.com/office/officeart/2005/8/layout/hierarchy3"/>
    <dgm:cxn modelId="{056F9F6A-208B-41A8-A58A-F0A6D0D7440D}" type="presParOf" srcId="{C5A03C4A-97C0-4946-9FBC-243CDCC20493}" destId="{9DB04FDF-D585-40D9-99B4-D48741743801}" srcOrd="0" destOrd="0" presId="urn:microsoft.com/office/officeart/2005/8/layout/hierarchy3"/>
    <dgm:cxn modelId="{06674484-1D73-49CC-AD3F-C29F38132DD3}" type="presParOf" srcId="{C5A03C4A-97C0-4946-9FBC-243CDCC20493}" destId="{CE5723BF-7448-4689-9A4C-37D2618B2C38}" srcOrd="1" destOrd="0" presId="urn:microsoft.com/office/officeart/2005/8/layout/hierarchy3"/>
    <dgm:cxn modelId="{8C35B0C1-D3F5-4D32-BA62-40B47EBBE489}" type="presParOf" srcId="{2EE55744-B9A8-4E12-86E5-9F1CC785F01F}" destId="{54E0C37F-177A-4435-8769-CAA4908BA83E}" srcOrd="1" destOrd="0" presId="urn:microsoft.com/office/officeart/2005/8/layout/hierarchy3"/>
    <dgm:cxn modelId="{4C8C4F01-FE76-438C-9978-6219D4B23BC4}" type="presParOf" srcId="{54E0C37F-177A-4435-8769-CAA4908BA83E}" destId="{63A13DDF-9388-42EC-8DA6-62C4736FC462}" srcOrd="0" destOrd="0" presId="urn:microsoft.com/office/officeart/2005/8/layout/hierarchy3"/>
    <dgm:cxn modelId="{0439C5E7-0E10-4234-9322-1CDE218785F6}" type="presParOf" srcId="{54E0C37F-177A-4435-8769-CAA4908BA83E}" destId="{1027F277-7DF8-4205-80F1-B02C2A109201}" srcOrd="1" destOrd="0" presId="urn:microsoft.com/office/officeart/2005/8/layout/hierarchy3"/>
    <dgm:cxn modelId="{9675094D-9E11-42C0-BBD0-95FD57531F59}" type="presParOf" srcId="{54E0C37F-177A-4435-8769-CAA4908BA83E}" destId="{C5ADF04B-1A24-4ADB-9119-63E9177F5F77}" srcOrd="2" destOrd="0" presId="urn:microsoft.com/office/officeart/2005/8/layout/hierarchy3"/>
    <dgm:cxn modelId="{DCECB0F5-4B06-4EE8-B501-0AEAB241D9A5}" type="presParOf" srcId="{54E0C37F-177A-4435-8769-CAA4908BA83E}" destId="{10B31BC7-F73F-4D78-9317-1FF566747582}" srcOrd="3" destOrd="0" presId="urn:microsoft.com/office/officeart/2005/8/layout/hierarchy3"/>
    <dgm:cxn modelId="{25837E1A-B845-4B7A-8555-F1743BB61EEE}" type="presParOf" srcId="{C115EA17-FE3D-48EA-9234-83AD856E0336}" destId="{50707A25-AC46-497C-9262-D16463CCF46B}" srcOrd="1" destOrd="0" presId="urn:microsoft.com/office/officeart/2005/8/layout/hierarchy3"/>
    <dgm:cxn modelId="{3CF4921C-FC96-41E2-8278-022B5BD740CA}" type="presParOf" srcId="{50707A25-AC46-497C-9262-D16463CCF46B}" destId="{ACA7AA6F-B625-42FC-AD8A-150B07B25ED0}" srcOrd="0" destOrd="0" presId="urn:microsoft.com/office/officeart/2005/8/layout/hierarchy3"/>
    <dgm:cxn modelId="{3115A5F7-A26F-4BA8-8570-1A7B4C9825D8}" type="presParOf" srcId="{ACA7AA6F-B625-42FC-AD8A-150B07B25ED0}" destId="{E953C668-4A36-4242-AE22-DFD5426C3CA0}" srcOrd="0" destOrd="0" presId="urn:microsoft.com/office/officeart/2005/8/layout/hierarchy3"/>
    <dgm:cxn modelId="{9B661E2E-87B4-4950-B410-8D565BA08E2E}" type="presParOf" srcId="{ACA7AA6F-B625-42FC-AD8A-150B07B25ED0}" destId="{111FB308-FADF-432D-94BE-58E8B9EAB91A}" srcOrd="1" destOrd="0" presId="urn:microsoft.com/office/officeart/2005/8/layout/hierarchy3"/>
    <dgm:cxn modelId="{4E5689AE-21E0-4147-86BB-229269B26563}" type="presParOf" srcId="{50707A25-AC46-497C-9262-D16463CCF46B}" destId="{7EA3669E-3962-42E5-8AA1-09A1AE9F20B4}" srcOrd="1" destOrd="0" presId="urn:microsoft.com/office/officeart/2005/8/layout/hierarchy3"/>
    <dgm:cxn modelId="{1F3D20D4-6316-4850-92A5-1A651672EA29}" type="presParOf" srcId="{7EA3669E-3962-42E5-8AA1-09A1AE9F20B4}" destId="{32B6476E-DD62-4A00-A852-52B5369271DB}" srcOrd="0" destOrd="0" presId="urn:microsoft.com/office/officeart/2005/8/layout/hierarchy3"/>
    <dgm:cxn modelId="{FF257A96-0A1F-4B02-9C6D-1872DE521410}" type="presParOf" srcId="{7EA3669E-3962-42E5-8AA1-09A1AE9F20B4}" destId="{76D0B887-25ED-4C0F-8631-A2EC88748ADA}" srcOrd="1" destOrd="0" presId="urn:microsoft.com/office/officeart/2005/8/layout/hierarchy3"/>
    <dgm:cxn modelId="{7C004DF8-861C-42FB-BE69-1914204F746F}" type="presParOf" srcId="{7EA3669E-3962-42E5-8AA1-09A1AE9F20B4}" destId="{ECC59B6E-6589-410E-B237-F0E5602AB6EF}" srcOrd="2" destOrd="0" presId="urn:microsoft.com/office/officeart/2005/8/layout/hierarchy3"/>
    <dgm:cxn modelId="{2803C026-F3A2-44F6-A8F1-D2F8162B23BA}" type="presParOf" srcId="{7EA3669E-3962-42E5-8AA1-09A1AE9F20B4}" destId="{F4396A3F-322C-4173-86DA-21107CEFEB2C}" srcOrd="3" destOrd="0" presId="urn:microsoft.com/office/officeart/2005/8/layout/hierarchy3"/>
    <dgm:cxn modelId="{71076726-A284-4F32-8931-A3BA454D23CA}" type="presParOf" srcId="{C115EA17-FE3D-48EA-9234-83AD856E0336}" destId="{26241BAA-E164-4675-830C-8FDA0021B22A}" srcOrd="2" destOrd="0" presId="urn:microsoft.com/office/officeart/2005/8/layout/hierarchy3"/>
    <dgm:cxn modelId="{25261E2D-F934-4232-A7AE-94876885CCF8}" type="presParOf" srcId="{26241BAA-E164-4675-830C-8FDA0021B22A}" destId="{384A36AD-A02C-45E1-ACD2-5B6856A3CBD4}" srcOrd="0" destOrd="0" presId="urn:microsoft.com/office/officeart/2005/8/layout/hierarchy3"/>
    <dgm:cxn modelId="{01241D39-E598-4E7F-AF0A-29C62403E187}" type="presParOf" srcId="{384A36AD-A02C-45E1-ACD2-5B6856A3CBD4}" destId="{BA0B2608-6D0B-48C9-8690-6F318A4C062A}" srcOrd="0" destOrd="0" presId="urn:microsoft.com/office/officeart/2005/8/layout/hierarchy3"/>
    <dgm:cxn modelId="{E740FE7C-C2D5-4BFA-BC95-E5EC7A432027}" type="presParOf" srcId="{384A36AD-A02C-45E1-ACD2-5B6856A3CBD4}" destId="{746A8DA9-4D86-4701-9724-63C8FBB2D759}" srcOrd="1" destOrd="0" presId="urn:microsoft.com/office/officeart/2005/8/layout/hierarchy3"/>
    <dgm:cxn modelId="{620A0B25-EA2F-4D66-8B02-797C6EAB43C2}" type="presParOf" srcId="{26241BAA-E164-4675-830C-8FDA0021B22A}" destId="{78989217-EE22-4534-ABC5-2E32338BDFD5}" srcOrd="1" destOrd="0" presId="urn:microsoft.com/office/officeart/2005/8/layout/hierarchy3"/>
    <dgm:cxn modelId="{067CE2B6-43EE-471A-B8C7-9E4C790E7C32}" type="presParOf" srcId="{78989217-EE22-4534-ABC5-2E32338BDFD5}" destId="{62737B5B-79B7-46E8-8888-9262B3C834C5}" srcOrd="0" destOrd="0" presId="urn:microsoft.com/office/officeart/2005/8/layout/hierarchy3"/>
    <dgm:cxn modelId="{3CF22CBE-8282-48CF-A7F2-BB85D0E49788}" type="presParOf" srcId="{78989217-EE22-4534-ABC5-2E32338BDFD5}" destId="{856392AD-432F-4580-9E61-66BFB7610B6A}" srcOrd="1" destOrd="0" presId="urn:microsoft.com/office/officeart/2005/8/layout/hierarchy3"/>
    <dgm:cxn modelId="{974F7B54-9DC6-4640-93F6-32B49AF8F78C}" type="presParOf" srcId="{78989217-EE22-4534-ABC5-2E32338BDFD5}" destId="{E3864962-20B3-44E7-B1C6-C78694951982}" srcOrd="2" destOrd="0" presId="urn:microsoft.com/office/officeart/2005/8/layout/hierarchy3"/>
    <dgm:cxn modelId="{5A25DC72-3E75-46F4-8AF6-A83481DA7B62}" type="presParOf" srcId="{78989217-EE22-4534-ABC5-2E32338BDFD5}" destId="{5AC88377-BC22-4849-9802-13B1B1F3100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E10EB23-416B-4204-A48D-D2E177E1F8F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DBC23D8-3639-41D0-86F7-D5B0C17C1B4F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002060"/>
          </a:solidFill>
        </a:ln>
      </dgm:spPr>
      <dgm:t>
        <a:bodyPr/>
        <a:lstStyle/>
        <a:p>
          <a:r>
            <a:rPr lang="es-E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Materia orgánica</a:t>
          </a:r>
          <a:endParaRPr lang="es-EC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A98021-8567-4380-BAF6-AAA8BA3E4490}" type="parTrans" cxnId="{5611AF42-B074-4BC6-903F-7623FE9FC095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8C6190-091A-4DB4-AC5A-4F841B846487}" type="sibTrans" cxnId="{5611AF42-B074-4BC6-903F-7623FE9FC095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9F11DA-F71C-41C0-897C-C9BC5880CD71}">
      <dgm:prSet phldrT="[Texto]" custT="1"/>
      <dgm:spPr/>
      <dgm:t>
        <a:bodyPr/>
        <a:lstStyle/>
        <a:p>
          <a:pPr algn="ctr"/>
          <a:r>
            <a:rPr lang="es-E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Residuos de vegetales y animales en descomposición, compuesta de  CHONPS.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088D3A-191C-4676-BA46-0729245697BD}" type="parTrans" cxnId="{1D42A846-2C05-4773-B7A1-FDAC4F9EB90F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9B27B2-AA75-4E05-AF4A-2F6EBDDBE902}" type="sibTrans" cxnId="{1D42A846-2C05-4773-B7A1-FDAC4F9EB90F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F84CDE-0AF3-4EEA-8982-A9F68AD99CB4}">
      <dgm:prSet phldrT="[Texto]" custT="1"/>
      <dgm:spPr/>
      <dgm:t>
        <a:bodyPr/>
        <a:lstStyle/>
        <a:p>
          <a:r>
            <a:rPr lang="es-E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Inclusión en contenderos entre 20-50% (v/v)</a:t>
          </a:r>
        </a:p>
        <a:p>
          <a:r>
            <a:rPr lang="es-E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No recomendable en hidroponía recirculante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40C82A-4DC9-469A-B4B6-8E478263BFED}" type="parTrans" cxnId="{9170C49C-3158-45E5-8E67-5B9DE18409F8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E59F3F-08FA-402F-8282-76C9D834085A}" type="sibTrans" cxnId="{9170C49C-3158-45E5-8E67-5B9DE18409F8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15EA17-FE3D-48EA-9234-83AD856E0336}" type="pres">
      <dgm:prSet presAssocID="{3E10EB23-416B-4204-A48D-D2E177E1F8F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26241BAA-E164-4675-830C-8FDA0021B22A}" type="pres">
      <dgm:prSet presAssocID="{9DBC23D8-3639-41D0-86F7-D5B0C17C1B4F}" presName="root" presStyleCnt="0"/>
      <dgm:spPr/>
    </dgm:pt>
    <dgm:pt modelId="{384A36AD-A02C-45E1-ACD2-5B6856A3CBD4}" type="pres">
      <dgm:prSet presAssocID="{9DBC23D8-3639-41D0-86F7-D5B0C17C1B4F}" presName="rootComposite" presStyleCnt="0"/>
      <dgm:spPr/>
    </dgm:pt>
    <dgm:pt modelId="{BA0B2608-6D0B-48C9-8690-6F318A4C062A}" type="pres">
      <dgm:prSet presAssocID="{9DBC23D8-3639-41D0-86F7-D5B0C17C1B4F}" presName="rootText" presStyleLbl="node1" presStyleIdx="0" presStyleCnt="1" custScaleY="34152" custLinFactNeighborX="-1523" custLinFactNeighborY="-1186"/>
      <dgm:spPr/>
      <dgm:t>
        <a:bodyPr/>
        <a:lstStyle/>
        <a:p>
          <a:endParaRPr lang="es-EC"/>
        </a:p>
      </dgm:t>
    </dgm:pt>
    <dgm:pt modelId="{746A8DA9-4D86-4701-9724-63C8FBB2D759}" type="pres">
      <dgm:prSet presAssocID="{9DBC23D8-3639-41D0-86F7-D5B0C17C1B4F}" presName="rootConnector" presStyleLbl="node1" presStyleIdx="0" presStyleCnt="1"/>
      <dgm:spPr/>
      <dgm:t>
        <a:bodyPr/>
        <a:lstStyle/>
        <a:p>
          <a:endParaRPr lang="es-EC"/>
        </a:p>
      </dgm:t>
    </dgm:pt>
    <dgm:pt modelId="{78989217-EE22-4534-ABC5-2E32338BDFD5}" type="pres">
      <dgm:prSet presAssocID="{9DBC23D8-3639-41D0-86F7-D5B0C17C1B4F}" presName="childShape" presStyleCnt="0"/>
      <dgm:spPr/>
    </dgm:pt>
    <dgm:pt modelId="{62737B5B-79B7-46E8-8888-9262B3C834C5}" type="pres">
      <dgm:prSet presAssocID="{7F088D3A-191C-4676-BA46-0729245697BD}" presName="Name13" presStyleLbl="parChTrans1D2" presStyleIdx="0" presStyleCnt="2"/>
      <dgm:spPr/>
      <dgm:t>
        <a:bodyPr/>
        <a:lstStyle/>
        <a:p>
          <a:endParaRPr lang="es-EC"/>
        </a:p>
      </dgm:t>
    </dgm:pt>
    <dgm:pt modelId="{856392AD-432F-4580-9E61-66BFB7610B6A}" type="pres">
      <dgm:prSet presAssocID="{189F11DA-F71C-41C0-897C-C9BC5880CD71}" presName="childText" presStyleLbl="bgAcc1" presStyleIdx="0" presStyleCnt="2" custScaleX="11883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864962-20B3-44E7-B1C6-C78694951982}" type="pres">
      <dgm:prSet presAssocID="{A940C82A-4DC9-469A-B4B6-8E478263BFED}" presName="Name13" presStyleLbl="parChTrans1D2" presStyleIdx="1" presStyleCnt="2"/>
      <dgm:spPr/>
      <dgm:t>
        <a:bodyPr/>
        <a:lstStyle/>
        <a:p>
          <a:endParaRPr lang="es-EC"/>
        </a:p>
      </dgm:t>
    </dgm:pt>
    <dgm:pt modelId="{5AC88377-BC22-4849-9802-13B1B1F31008}" type="pres">
      <dgm:prSet presAssocID="{02F84CDE-0AF3-4EEA-8982-A9F68AD99CB4}" presName="childText" presStyleLbl="bgAcc1" presStyleIdx="1" presStyleCnt="2" custScaleX="118917" custScaleY="8455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5F8CA0F-865F-4E30-A769-3920BCEEC164}" type="presOf" srcId="{189F11DA-F71C-41C0-897C-C9BC5880CD71}" destId="{856392AD-432F-4580-9E61-66BFB7610B6A}" srcOrd="0" destOrd="0" presId="urn:microsoft.com/office/officeart/2005/8/layout/hierarchy3"/>
    <dgm:cxn modelId="{901C1C4E-B90F-4F9A-B76C-29365BAE0FAC}" type="presOf" srcId="{9DBC23D8-3639-41D0-86F7-D5B0C17C1B4F}" destId="{BA0B2608-6D0B-48C9-8690-6F318A4C062A}" srcOrd="0" destOrd="0" presId="urn:microsoft.com/office/officeart/2005/8/layout/hierarchy3"/>
    <dgm:cxn modelId="{FCCD1BE8-359C-4779-BA45-6C5441D8BF47}" type="presOf" srcId="{A940C82A-4DC9-469A-B4B6-8E478263BFED}" destId="{E3864962-20B3-44E7-B1C6-C78694951982}" srcOrd="0" destOrd="0" presId="urn:microsoft.com/office/officeart/2005/8/layout/hierarchy3"/>
    <dgm:cxn modelId="{1D42A846-2C05-4773-B7A1-FDAC4F9EB90F}" srcId="{9DBC23D8-3639-41D0-86F7-D5B0C17C1B4F}" destId="{189F11DA-F71C-41C0-897C-C9BC5880CD71}" srcOrd="0" destOrd="0" parTransId="{7F088D3A-191C-4676-BA46-0729245697BD}" sibTransId="{FC9B27B2-AA75-4E05-AF4A-2F6EBDDBE902}"/>
    <dgm:cxn modelId="{44301885-48E7-4598-91A7-3B5B1AA2BC74}" type="presOf" srcId="{3E10EB23-416B-4204-A48D-D2E177E1F8FE}" destId="{C115EA17-FE3D-48EA-9234-83AD856E0336}" srcOrd="0" destOrd="0" presId="urn:microsoft.com/office/officeart/2005/8/layout/hierarchy3"/>
    <dgm:cxn modelId="{9FC05A4A-3E09-426B-8565-4361529AD04C}" type="presOf" srcId="{9DBC23D8-3639-41D0-86F7-D5B0C17C1B4F}" destId="{746A8DA9-4D86-4701-9724-63C8FBB2D759}" srcOrd="1" destOrd="0" presId="urn:microsoft.com/office/officeart/2005/8/layout/hierarchy3"/>
    <dgm:cxn modelId="{73584F76-315E-48E5-B150-3196879AE2E8}" type="presOf" srcId="{02F84CDE-0AF3-4EEA-8982-A9F68AD99CB4}" destId="{5AC88377-BC22-4849-9802-13B1B1F31008}" srcOrd="0" destOrd="0" presId="urn:microsoft.com/office/officeart/2005/8/layout/hierarchy3"/>
    <dgm:cxn modelId="{B144BADF-1103-44A3-8EB3-F33F69AA6CE5}" type="presOf" srcId="{7F088D3A-191C-4676-BA46-0729245697BD}" destId="{62737B5B-79B7-46E8-8888-9262B3C834C5}" srcOrd="0" destOrd="0" presId="urn:microsoft.com/office/officeart/2005/8/layout/hierarchy3"/>
    <dgm:cxn modelId="{9170C49C-3158-45E5-8E67-5B9DE18409F8}" srcId="{9DBC23D8-3639-41D0-86F7-D5B0C17C1B4F}" destId="{02F84CDE-0AF3-4EEA-8982-A9F68AD99CB4}" srcOrd="1" destOrd="0" parTransId="{A940C82A-4DC9-469A-B4B6-8E478263BFED}" sibTransId="{17E59F3F-08FA-402F-8282-76C9D834085A}"/>
    <dgm:cxn modelId="{5611AF42-B074-4BC6-903F-7623FE9FC095}" srcId="{3E10EB23-416B-4204-A48D-D2E177E1F8FE}" destId="{9DBC23D8-3639-41D0-86F7-D5B0C17C1B4F}" srcOrd="0" destOrd="0" parTransId="{F4A98021-8567-4380-BAF6-AAA8BA3E4490}" sibTransId="{178C6190-091A-4DB4-AC5A-4F841B846487}"/>
    <dgm:cxn modelId="{71076726-A284-4F32-8931-A3BA454D23CA}" type="presParOf" srcId="{C115EA17-FE3D-48EA-9234-83AD856E0336}" destId="{26241BAA-E164-4675-830C-8FDA0021B22A}" srcOrd="0" destOrd="0" presId="urn:microsoft.com/office/officeart/2005/8/layout/hierarchy3"/>
    <dgm:cxn modelId="{25261E2D-F934-4232-A7AE-94876885CCF8}" type="presParOf" srcId="{26241BAA-E164-4675-830C-8FDA0021B22A}" destId="{384A36AD-A02C-45E1-ACD2-5B6856A3CBD4}" srcOrd="0" destOrd="0" presId="urn:microsoft.com/office/officeart/2005/8/layout/hierarchy3"/>
    <dgm:cxn modelId="{01241D39-E598-4E7F-AF0A-29C62403E187}" type="presParOf" srcId="{384A36AD-A02C-45E1-ACD2-5B6856A3CBD4}" destId="{BA0B2608-6D0B-48C9-8690-6F318A4C062A}" srcOrd="0" destOrd="0" presId="urn:microsoft.com/office/officeart/2005/8/layout/hierarchy3"/>
    <dgm:cxn modelId="{E740FE7C-C2D5-4BFA-BC95-E5EC7A432027}" type="presParOf" srcId="{384A36AD-A02C-45E1-ACD2-5B6856A3CBD4}" destId="{746A8DA9-4D86-4701-9724-63C8FBB2D759}" srcOrd="1" destOrd="0" presId="urn:microsoft.com/office/officeart/2005/8/layout/hierarchy3"/>
    <dgm:cxn modelId="{620A0B25-EA2F-4D66-8B02-797C6EAB43C2}" type="presParOf" srcId="{26241BAA-E164-4675-830C-8FDA0021B22A}" destId="{78989217-EE22-4534-ABC5-2E32338BDFD5}" srcOrd="1" destOrd="0" presId="urn:microsoft.com/office/officeart/2005/8/layout/hierarchy3"/>
    <dgm:cxn modelId="{067CE2B6-43EE-471A-B8C7-9E4C790E7C32}" type="presParOf" srcId="{78989217-EE22-4534-ABC5-2E32338BDFD5}" destId="{62737B5B-79B7-46E8-8888-9262B3C834C5}" srcOrd="0" destOrd="0" presId="urn:microsoft.com/office/officeart/2005/8/layout/hierarchy3"/>
    <dgm:cxn modelId="{3CF22CBE-8282-48CF-A7F2-BB85D0E49788}" type="presParOf" srcId="{78989217-EE22-4534-ABC5-2E32338BDFD5}" destId="{856392AD-432F-4580-9E61-66BFB7610B6A}" srcOrd="1" destOrd="0" presId="urn:microsoft.com/office/officeart/2005/8/layout/hierarchy3"/>
    <dgm:cxn modelId="{974F7B54-9DC6-4640-93F6-32B49AF8F78C}" type="presParOf" srcId="{78989217-EE22-4534-ABC5-2E32338BDFD5}" destId="{E3864962-20B3-44E7-B1C6-C78694951982}" srcOrd="2" destOrd="0" presId="urn:microsoft.com/office/officeart/2005/8/layout/hierarchy3"/>
    <dgm:cxn modelId="{5A25DC72-3E75-46F4-8AF6-A83481DA7B62}" type="presParOf" srcId="{78989217-EE22-4534-ABC5-2E32338BDFD5}" destId="{5AC88377-BC22-4849-9802-13B1B1F3100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E10EB23-416B-4204-A48D-D2E177E1F8F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DBC23D8-3639-41D0-86F7-D5B0C17C1B4F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002060"/>
          </a:solidFill>
        </a:ln>
      </dgm:spPr>
      <dgm:t>
        <a:bodyPr/>
        <a:lstStyle/>
        <a:p>
          <a:r>
            <a:rPr lang="es-E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Mixtos </a:t>
          </a:r>
          <a:endParaRPr lang="es-EC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A98021-8567-4380-BAF6-AAA8BA3E4490}" type="parTrans" cxnId="{5611AF42-B074-4BC6-903F-7623FE9FC095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8C6190-091A-4DB4-AC5A-4F841B846487}" type="sibTrans" cxnId="{5611AF42-B074-4BC6-903F-7623FE9FC095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9F11DA-F71C-41C0-897C-C9BC5880CD71}">
      <dgm:prSet phldrT="[Texto]" custT="1"/>
      <dgm:spPr/>
      <dgm:t>
        <a:bodyPr/>
        <a:lstStyle/>
        <a:p>
          <a:pPr algn="ctr"/>
          <a:r>
            <a:rPr lang="es-E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Combinación de sustratos orgánicos inertes, inorgánicos y sintéticos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088D3A-191C-4676-BA46-0729245697BD}" type="parTrans" cxnId="{1D42A846-2C05-4773-B7A1-FDAC4F9EB90F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9B27B2-AA75-4E05-AF4A-2F6EBDDBE902}" type="sibTrans" cxnId="{1D42A846-2C05-4773-B7A1-FDAC4F9EB90F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F84CDE-0AF3-4EEA-8982-A9F68AD99CB4}">
      <dgm:prSet phldrT="[Texto]" custT="1"/>
      <dgm:spPr/>
      <dgm:t>
        <a:bodyPr/>
        <a:lstStyle/>
        <a:p>
          <a:pPr algn="just">
            <a:buFont typeface="Arial" panose="020B0604020202020204" pitchFamily="34" charset="0"/>
            <a:buChar char="•"/>
          </a:pPr>
          <a:r>
            <a:rPr lang="es-E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Bajar la conductividad eléctrica (CE).</a:t>
          </a:r>
        </a:p>
        <a:p>
          <a:pPr algn="just">
            <a:buFont typeface="Arial" panose="020B0604020202020204" pitchFamily="34" charset="0"/>
            <a:buChar char="•"/>
          </a:pPr>
          <a:r>
            <a:rPr lang="es-E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Incrementar la capacidad de intercambio catiónico (CIC) entre </a:t>
          </a:r>
          <a:r>
            <a:rPr lang="es-EC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6-15mEq/100cc.    </a:t>
          </a:r>
          <a:r>
            <a:rPr lang="es-E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•Mejorar la porosidad y retención de agua.   </a:t>
          </a:r>
          <a:endParaRPr lang="es-EC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40C82A-4DC9-469A-B4B6-8E478263BFED}" type="parTrans" cxnId="{9170C49C-3158-45E5-8E67-5B9DE18409F8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E59F3F-08FA-402F-8282-76C9D834085A}" type="sibTrans" cxnId="{9170C49C-3158-45E5-8E67-5B9DE18409F8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15EA17-FE3D-48EA-9234-83AD856E0336}" type="pres">
      <dgm:prSet presAssocID="{3E10EB23-416B-4204-A48D-D2E177E1F8F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26241BAA-E164-4675-830C-8FDA0021B22A}" type="pres">
      <dgm:prSet presAssocID="{9DBC23D8-3639-41D0-86F7-D5B0C17C1B4F}" presName="root" presStyleCnt="0"/>
      <dgm:spPr/>
    </dgm:pt>
    <dgm:pt modelId="{384A36AD-A02C-45E1-ACD2-5B6856A3CBD4}" type="pres">
      <dgm:prSet presAssocID="{9DBC23D8-3639-41D0-86F7-D5B0C17C1B4F}" presName="rootComposite" presStyleCnt="0"/>
      <dgm:spPr/>
    </dgm:pt>
    <dgm:pt modelId="{BA0B2608-6D0B-48C9-8690-6F318A4C062A}" type="pres">
      <dgm:prSet presAssocID="{9DBC23D8-3639-41D0-86F7-D5B0C17C1B4F}" presName="rootText" presStyleLbl="node1" presStyleIdx="0" presStyleCnt="1" custScaleX="53601" custScaleY="32558" custLinFactNeighborX="-1523" custLinFactNeighborY="-1186"/>
      <dgm:spPr/>
      <dgm:t>
        <a:bodyPr/>
        <a:lstStyle/>
        <a:p>
          <a:endParaRPr lang="es-EC"/>
        </a:p>
      </dgm:t>
    </dgm:pt>
    <dgm:pt modelId="{746A8DA9-4D86-4701-9724-63C8FBB2D759}" type="pres">
      <dgm:prSet presAssocID="{9DBC23D8-3639-41D0-86F7-D5B0C17C1B4F}" presName="rootConnector" presStyleLbl="node1" presStyleIdx="0" presStyleCnt="1"/>
      <dgm:spPr/>
      <dgm:t>
        <a:bodyPr/>
        <a:lstStyle/>
        <a:p>
          <a:endParaRPr lang="es-EC"/>
        </a:p>
      </dgm:t>
    </dgm:pt>
    <dgm:pt modelId="{78989217-EE22-4534-ABC5-2E32338BDFD5}" type="pres">
      <dgm:prSet presAssocID="{9DBC23D8-3639-41D0-86F7-D5B0C17C1B4F}" presName="childShape" presStyleCnt="0"/>
      <dgm:spPr/>
    </dgm:pt>
    <dgm:pt modelId="{62737B5B-79B7-46E8-8888-9262B3C834C5}" type="pres">
      <dgm:prSet presAssocID="{7F088D3A-191C-4676-BA46-0729245697BD}" presName="Name13" presStyleLbl="parChTrans1D2" presStyleIdx="0" presStyleCnt="2"/>
      <dgm:spPr/>
      <dgm:t>
        <a:bodyPr/>
        <a:lstStyle/>
        <a:p>
          <a:endParaRPr lang="es-EC"/>
        </a:p>
      </dgm:t>
    </dgm:pt>
    <dgm:pt modelId="{856392AD-432F-4580-9E61-66BFB7610B6A}" type="pres">
      <dgm:prSet presAssocID="{189F11DA-F71C-41C0-897C-C9BC5880CD71}" presName="childText" presStyleLbl="bgAcc1" presStyleIdx="0" presStyleCnt="2" custScaleX="212664" custScaleY="12338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864962-20B3-44E7-B1C6-C78694951982}" type="pres">
      <dgm:prSet presAssocID="{A940C82A-4DC9-469A-B4B6-8E478263BFED}" presName="Name13" presStyleLbl="parChTrans1D2" presStyleIdx="1" presStyleCnt="2"/>
      <dgm:spPr/>
      <dgm:t>
        <a:bodyPr/>
        <a:lstStyle/>
        <a:p>
          <a:endParaRPr lang="es-EC"/>
        </a:p>
      </dgm:t>
    </dgm:pt>
    <dgm:pt modelId="{5AC88377-BC22-4849-9802-13B1B1F31008}" type="pres">
      <dgm:prSet presAssocID="{02F84CDE-0AF3-4EEA-8982-A9F68AD99CB4}" presName="childText" presStyleLbl="bgAcc1" presStyleIdx="1" presStyleCnt="2" custScaleX="212017" custScaleY="2278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5F8CA0F-865F-4E30-A769-3920BCEEC164}" type="presOf" srcId="{189F11DA-F71C-41C0-897C-C9BC5880CD71}" destId="{856392AD-432F-4580-9E61-66BFB7610B6A}" srcOrd="0" destOrd="0" presId="urn:microsoft.com/office/officeart/2005/8/layout/hierarchy3"/>
    <dgm:cxn modelId="{901C1C4E-B90F-4F9A-B76C-29365BAE0FAC}" type="presOf" srcId="{9DBC23D8-3639-41D0-86F7-D5B0C17C1B4F}" destId="{BA0B2608-6D0B-48C9-8690-6F318A4C062A}" srcOrd="0" destOrd="0" presId="urn:microsoft.com/office/officeart/2005/8/layout/hierarchy3"/>
    <dgm:cxn modelId="{FCCD1BE8-359C-4779-BA45-6C5441D8BF47}" type="presOf" srcId="{A940C82A-4DC9-469A-B4B6-8E478263BFED}" destId="{E3864962-20B3-44E7-B1C6-C78694951982}" srcOrd="0" destOrd="0" presId="urn:microsoft.com/office/officeart/2005/8/layout/hierarchy3"/>
    <dgm:cxn modelId="{1D42A846-2C05-4773-B7A1-FDAC4F9EB90F}" srcId="{9DBC23D8-3639-41D0-86F7-D5B0C17C1B4F}" destId="{189F11DA-F71C-41C0-897C-C9BC5880CD71}" srcOrd="0" destOrd="0" parTransId="{7F088D3A-191C-4676-BA46-0729245697BD}" sibTransId="{FC9B27B2-AA75-4E05-AF4A-2F6EBDDBE902}"/>
    <dgm:cxn modelId="{44301885-48E7-4598-91A7-3B5B1AA2BC74}" type="presOf" srcId="{3E10EB23-416B-4204-A48D-D2E177E1F8FE}" destId="{C115EA17-FE3D-48EA-9234-83AD856E0336}" srcOrd="0" destOrd="0" presId="urn:microsoft.com/office/officeart/2005/8/layout/hierarchy3"/>
    <dgm:cxn modelId="{9FC05A4A-3E09-426B-8565-4361529AD04C}" type="presOf" srcId="{9DBC23D8-3639-41D0-86F7-D5B0C17C1B4F}" destId="{746A8DA9-4D86-4701-9724-63C8FBB2D759}" srcOrd="1" destOrd="0" presId="urn:microsoft.com/office/officeart/2005/8/layout/hierarchy3"/>
    <dgm:cxn modelId="{73584F76-315E-48E5-B150-3196879AE2E8}" type="presOf" srcId="{02F84CDE-0AF3-4EEA-8982-A9F68AD99CB4}" destId="{5AC88377-BC22-4849-9802-13B1B1F31008}" srcOrd="0" destOrd="0" presId="urn:microsoft.com/office/officeart/2005/8/layout/hierarchy3"/>
    <dgm:cxn modelId="{B144BADF-1103-44A3-8EB3-F33F69AA6CE5}" type="presOf" srcId="{7F088D3A-191C-4676-BA46-0729245697BD}" destId="{62737B5B-79B7-46E8-8888-9262B3C834C5}" srcOrd="0" destOrd="0" presId="urn:microsoft.com/office/officeart/2005/8/layout/hierarchy3"/>
    <dgm:cxn modelId="{9170C49C-3158-45E5-8E67-5B9DE18409F8}" srcId="{9DBC23D8-3639-41D0-86F7-D5B0C17C1B4F}" destId="{02F84CDE-0AF3-4EEA-8982-A9F68AD99CB4}" srcOrd="1" destOrd="0" parTransId="{A940C82A-4DC9-469A-B4B6-8E478263BFED}" sibTransId="{17E59F3F-08FA-402F-8282-76C9D834085A}"/>
    <dgm:cxn modelId="{5611AF42-B074-4BC6-903F-7623FE9FC095}" srcId="{3E10EB23-416B-4204-A48D-D2E177E1F8FE}" destId="{9DBC23D8-3639-41D0-86F7-D5B0C17C1B4F}" srcOrd="0" destOrd="0" parTransId="{F4A98021-8567-4380-BAF6-AAA8BA3E4490}" sibTransId="{178C6190-091A-4DB4-AC5A-4F841B846487}"/>
    <dgm:cxn modelId="{71076726-A284-4F32-8931-A3BA454D23CA}" type="presParOf" srcId="{C115EA17-FE3D-48EA-9234-83AD856E0336}" destId="{26241BAA-E164-4675-830C-8FDA0021B22A}" srcOrd="0" destOrd="0" presId="urn:microsoft.com/office/officeart/2005/8/layout/hierarchy3"/>
    <dgm:cxn modelId="{25261E2D-F934-4232-A7AE-94876885CCF8}" type="presParOf" srcId="{26241BAA-E164-4675-830C-8FDA0021B22A}" destId="{384A36AD-A02C-45E1-ACD2-5B6856A3CBD4}" srcOrd="0" destOrd="0" presId="urn:microsoft.com/office/officeart/2005/8/layout/hierarchy3"/>
    <dgm:cxn modelId="{01241D39-E598-4E7F-AF0A-29C62403E187}" type="presParOf" srcId="{384A36AD-A02C-45E1-ACD2-5B6856A3CBD4}" destId="{BA0B2608-6D0B-48C9-8690-6F318A4C062A}" srcOrd="0" destOrd="0" presId="urn:microsoft.com/office/officeart/2005/8/layout/hierarchy3"/>
    <dgm:cxn modelId="{E740FE7C-C2D5-4BFA-BC95-E5EC7A432027}" type="presParOf" srcId="{384A36AD-A02C-45E1-ACD2-5B6856A3CBD4}" destId="{746A8DA9-4D86-4701-9724-63C8FBB2D759}" srcOrd="1" destOrd="0" presId="urn:microsoft.com/office/officeart/2005/8/layout/hierarchy3"/>
    <dgm:cxn modelId="{620A0B25-EA2F-4D66-8B02-797C6EAB43C2}" type="presParOf" srcId="{26241BAA-E164-4675-830C-8FDA0021B22A}" destId="{78989217-EE22-4534-ABC5-2E32338BDFD5}" srcOrd="1" destOrd="0" presId="urn:microsoft.com/office/officeart/2005/8/layout/hierarchy3"/>
    <dgm:cxn modelId="{067CE2B6-43EE-471A-B8C7-9E4C790E7C32}" type="presParOf" srcId="{78989217-EE22-4534-ABC5-2E32338BDFD5}" destId="{62737B5B-79B7-46E8-8888-9262B3C834C5}" srcOrd="0" destOrd="0" presId="urn:microsoft.com/office/officeart/2005/8/layout/hierarchy3"/>
    <dgm:cxn modelId="{3CF22CBE-8282-48CF-A7F2-BB85D0E49788}" type="presParOf" srcId="{78989217-EE22-4534-ABC5-2E32338BDFD5}" destId="{856392AD-432F-4580-9E61-66BFB7610B6A}" srcOrd="1" destOrd="0" presId="urn:microsoft.com/office/officeart/2005/8/layout/hierarchy3"/>
    <dgm:cxn modelId="{974F7B54-9DC6-4640-93F6-32B49AF8F78C}" type="presParOf" srcId="{78989217-EE22-4534-ABC5-2E32338BDFD5}" destId="{E3864962-20B3-44E7-B1C6-C78694951982}" srcOrd="2" destOrd="0" presId="urn:microsoft.com/office/officeart/2005/8/layout/hierarchy3"/>
    <dgm:cxn modelId="{5A25DC72-3E75-46F4-8AF6-A83481DA7B62}" type="presParOf" srcId="{78989217-EE22-4534-ABC5-2E32338BDFD5}" destId="{5AC88377-BC22-4849-9802-13B1B1F3100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C9D9D0-E5D3-46A6-845A-7DBD7695431C}">
      <dsp:nvSpPr>
        <dsp:cNvPr id="0" name=""/>
        <dsp:cNvSpPr/>
      </dsp:nvSpPr>
      <dsp:spPr>
        <a:xfrm>
          <a:off x="1383" y="488507"/>
          <a:ext cx="3729926" cy="757969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Sistemas productivos de tomate riñón y cherry en Ecuador</a:t>
          </a:r>
          <a:endParaRPr lang="es-EC" sz="20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583" y="510707"/>
        <a:ext cx="3685526" cy="713569"/>
      </dsp:txXfrm>
    </dsp:sp>
    <dsp:sp modelId="{99087176-8229-40B9-8F26-37DBD54FE197}">
      <dsp:nvSpPr>
        <dsp:cNvPr id="0" name=""/>
        <dsp:cNvSpPr/>
      </dsp:nvSpPr>
      <dsp:spPr>
        <a:xfrm>
          <a:off x="374376" y="1246477"/>
          <a:ext cx="372992" cy="6119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1901"/>
              </a:lnTo>
              <a:lnTo>
                <a:pt x="372992" y="611901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8E88B79-7496-4462-B25B-399D159CF5CA}">
      <dsp:nvSpPr>
        <dsp:cNvPr id="0" name=""/>
        <dsp:cNvSpPr/>
      </dsp:nvSpPr>
      <dsp:spPr>
        <a:xfrm>
          <a:off x="747368" y="1627857"/>
          <a:ext cx="2281665" cy="4610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 campo abierto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0871" y="1641360"/>
        <a:ext cx="2254659" cy="434036"/>
      </dsp:txXfrm>
    </dsp:sp>
    <dsp:sp modelId="{BE4DF04E-DF02-4B80-B104-60DAC307E9F7}">
      <dsp:nvSpPr>
        <dsp:cNvPr id="0" name=""/>
        <dsp:cNvSpPr/>
      </dsp:nvSpPr>
      <dsp:spPr>
        <a:xfrm>
          <a:off x="374376" y="1246477"/>
          <a:ext cx="372992" cy="14543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4323"/>
              </a:lnTo>
              <a:lnTo>
                <a:pt x="372992" y="1454323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BD2AE11B-B6BF-483E-9101-74072D55B78F}">
      <dsp:nvSpPr>
        <dsp:cNvPr id="0" name=""/>
        <dsp:cNvSpPr/>
      </dsp:nvSpPr>
      <dsp:spPr>
        <a:xfrm>
          <a:off x="747368" y="2470280"/>
          <a:ext cx="2241391" cy="4610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Bajo invernadero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0871" y="2483783"/>
        <a:ext cx="2214385" cy="4340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7F49B0-11B5-4757-A74D-EA8CF2A3FBFC}">
      <dsp:nvSpPr>
        <dsp:cNvPr id="0" name=""/>
        <dsp:cNvSpPr/>
      </dsp:nvSpPr>
      <dsp:spPr>
        <a:xfrm>
          <a:off x="94" y="2704"/>
          <a:ext cx="2194922" cy="132547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Fertirriego entre un 20-40% más de solución nutritiva</a:t>
          </a:r>
          <a:endParaRPr lang="es-EC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916" y="41526"/>
        <a:ext cx="2117278" cy="1247829"/>
      </dsp:txXfrm>
    </dsp:sp>
    <dsp:sp modelId="{751D366E-648C-4BFF-A07C-F97FFC1E80FC}">
      <dsp:nvSpPr>
        <dsp:cNvPr id="0" name=""/>
        <dsp:cNvSpPr/>
      </dsp:nvSpPr>
      <dsp:spPr>
        <a:xfrm>
          <a:off x="2301630" y="515212"/>
          <a:ext cx="256842" cy="300456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01630" y="575303"/>
        <a:ext cx="179789" cy="180274"/>
      </dsp:txXfrm>
    </dsp:sp>
    <dsp:sp modelId="{453347F5-5612-4AA3-B205-AAE2C10D41EB}">
      <dsp:nvSpPr>
        <dsp:cNvPr id="0" name=""/>
        <dsp:cNvSpPr/>
      </dsp:nvSpPr>
      <dsp:spPr>
        <a:xfrm>
          <a:off x="2679624" y="2704"/>
          <a:ext cx="2194922" cy="132547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Contaminación por lixiviados del drenaje (Nitratos)</a:t>
          </a:r>
          <a:endParaRPr lang="es-EC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8446" y="41526"/>
        <a:ext cx="2117278" cy="1247829"/>
      </dsp:txXfrm>
    </dsp:sp>
    <dsp:sp modelId="{91507473-1E68-40DC-A0E9-DAF8C607D240}">
      <dsp:nvSpPr>
        <dsp:cNvPr id="0" name=""/>
        <dsp:cNvSpPr/>
      </dsp:nvSpPr>
      <dsp:spPr>
        <a:xfrm rot="5400000">
          <a:off x="3648665" y="1412983"/>
          <a:ext cx="256842" cy="300456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686950" y="1434790"/>
        <a:ext cx="180274" cy="179789"/>
      </dsp:txXfrm>
    </dsp:sp>
    <dsp:sp modelId="{BD5A3191-82B4-4C8F-BD64-FEE9CA91DA49}">
      <dsp:nvSpPr>
        <dsp:cNvPr id="0" name=""/>
        <dsp:cNvSpPr/>
      </dsp:nvSpPr>
      <dsp:spPr>
        <a:xfrm>
          <a:off x="2679624" y="1812785"/>
          <a:ext cx="2194922" cy="132547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Pérdida de fertilizantes</a:t>
          </a:r>
          <a:endParaRPr lang="es-EC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8446" y="1851607"/>
        <a:ext cx="2117278" cy="1247829"/>
      </dsp:txXfrm>
    </dsp:sp>
    <dsp:sp modelId="{F9E1C7CF-DFA1-46A6-BA64-EF3566416D91}">
      <dsp:nvSpPr>
        <dsp:cNvPr id="0" name=""/>
        <dsp:cNvSpPr/>
      </dsp:nvSpPr>
      <dsp:spPr>
        <a:xfrm rot="10800000">
          <a:off x="2316169" y="2325293"/>
          <a:ext cx="256842" cy="300456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393222" y="2385384"/>
        <a:ext cx="179789" cy="180274"/>
      </dsp:txXfrm>
    </dsp:sp>
    <dsp:sp modelId="{40A0E169-BCAF-45C7-8E1A-AD9AAF9A4BA7}">
      <dsp:nvSpPr>
        <dsp:cNvPr id="0" name=""/>
        <dsp:cNvSpPr/>
      </dsp:nvSpPr>
      <dsp:spPr>
        <a:xfrm>
          <a:off x="94" y="1812785"/>
          <a:ext cx="2194922" cy="132547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Uso intensivo de pesticidas</a:t>
          </a:r>
          <a:endParaRPr lang="es-EC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916" y="1851607"/>
        <a:ext cx="2117278" cy="1247829"/>
      </dsp:txXfrm>
    </dsp:sp>
    <dsp:sp modelId="{C5BED66F-249B-4B6A-AAB3-6C79E15FCEDD}">
      <dsp:nvSpPr>
        <dsp:cNvPr id="0" name=""/>
        <dsp:cNvSpPr/>
      </dsp:nvSpPr>
      <dsp:spPr>
        <a:xfrm rot="5400000">
          <a:off x="962503" y="3235201"/>
          <a:ext cx="270104" cy="300456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007418" y="3250378"/>
        <a:ext cx="180274" cy="189073"/>
      </dsp:txXfrm>
    </dsp:sp>
    <dsp:sp modelId="{CF497512-5C12-4A46-8CDD-8E4802C67355}">
      <dsp:nvSpPr>
        <dsp:cNvPr id="0" name=""/>
        <dsp:cNvSpPr/>
      </dsp:nvSpPr>
      <dsp:spPr>
        <a:xfrm>
          <a:off x="94" y="3647889"/>
          <a:ext cx="2194922" cy="132547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Mayor costo de producción</a:t>
          </a:r>
        </a:p>
      </dsp:txBody>
      <dsp:txXfrm>
        <a:off x="38916" y="3686711"/>
        <a:ext cx="2117278" cy="1247829"/>
      </dsp:txXfrm>
    </dsp:sp>
    <dsp:sp modelId="{ED6A5429-EE86-4C7B-90AE-67F47E9FAE36}">
      <dsp:nvSpPr>
        <dsp:cNvPr id="0" name=""/>
        <dsp:cNvSpPr/>
      </dsp:nvSpPr>
      <dsp:spPr>
        <a:xfrm>
          <a:off x="2301630" y="4160398"/>
          <a:ext cx="256842" cy="300456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000" kern="1200">
            <a:solidFill>
              <a:srgbClr val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301630" y="4220489"/>
        <a:ext cx="179789" cy="180274"/>
      </dsp:txXfrm>
    </dsp:sp>
    <dsp:sp modelId="{2FAB412E-6D29-42E5-B023-632686F47133}">
      <dsp:nvSpPr>
        <dsp:cNvPr id="0" name=""/>
        <dsp:cNvSpPr/>
      </dsp:nvSpPr>
      <dsp:spPr>
        <a:xfrm>
          <a:off x="2679624" y="3622866"/>
          <a:ext cx="2160358" cy="1375520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Bajo rendimientos y rentabilidad</a:t>
          </a:r>
          <a:endParaRPr lang="es-EC" sz="2000" kern="1200" dirty="0">
            <a:solidFill>
              <a:srgbClr val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719912" y="3663154"/>
        <a:ext cx="2079782" cy="12949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95AD70-E035-41E1-8C5C-A172D8F0A06F}">
      <dsp:nvSpPr>
        <dsp:cNvPr id="0" name=""/>
        <dsp:cNvSpPr/>
      </dsp:nvSpPr>
      <dsp:spPr>
        <a:xfrm>
          <a:off x="1317834" y="9094"/>
          <a:ext cx="1859102" cy="422744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CAUSAS </a:t>
          </a:r>
          <a:endParaRPr lang="es-EC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30216" y="21476"/>
        <a:ext cx="1834338" cy="397980"/>
      </dsp:txXfrm>
    </dsp:sp>
    <dsp:sp modelId="{96376579-D5EA-4C0E-88E1-FC157DCEDF5A}">
      <dsp:nvSpPr>
        <dsp:cNvPr id="0" name=""/>
        <dsp:cNvSpPr/>
      </dsp:nvSpPr>
      <dsp:spPr>
        <a:xfrm rot="5262711">
          <a:off x="2199572" y="492930"/>
          <a:ext cx="122281" cy="122184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8D4EF2-F84D-415C-AA96-F703A683D7F9}">
      <dsp:nvSpPr>
        <dsp:cNvPr id="0" name=""/>
        <dsp:cNvSpPr/>
      </dsp:nvSpPr>
      <dsp:spPr>
        <a:xfrm>
          <a:off x="0" y="676207"/>
          <a:ext cx="4566933" cy="894501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Carencia de personal técnico especializado en nuevos sistemas productivos.</a:t>
          </a:r>
          <a:endParaRPr lang="es-EC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199" y="702406"/>
        <a:ext cx="4514535" cy="842103"/>
      </dsp:txXfrm>
    </dsp:sp>
    <dsp:sp modelId="{44FC67C3-B2B0-4059-9B4D-7229624E6718}">
      <dsp:nvSpPr>
        <dsp:cNvPr id="0" name=""/>
        <dsp:cNvSpPr/>
      </dsp:nvSpPr>
      <dsp:spPr>
        <a:xfrm rot="5400000">
          <a:off x="2222374" y="1631801"/>
          <a:ext cx="122184" cy="122184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9A67B-C9A3-4DC5-8E36-1266864B723E}">
      <dsp:nvSpPr>
        <dsp:cNvPr id="0" name=""/>
        <dsp:cNvSpPr/>
      </dsp:nvSpPr>
      <dsp:spPr>
        <a:xfrm>
          <a:off x="0" y="1815077"/>
          <a:ext cx="4566933" cy="894501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Costo de instalación de sistemas hidropónicos recirculantes elevados.</a:t>
          </a:r>
          <a:endParaRPr lang="es-EC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199" y="1841276"/>
        <a:ext cx="4514535" cy="842103"/>
      </dsp:txXfrm>
    </dsp:sp>
    <dsp:sp modelId="{E6E48E92-B82B-4446-81CA-B62383C329CD}">
      <dsp:nvSpPr>
        <dsp:cNvPr id="0" name=""/>
        <dsp:cNvSpPr/>
      </dsp:nvSpPr>
      <dsp:spPr>
        <a:xfrm rot="5382427">
          <a:off x="2226673" y="2769275"/>
          <a:ext cx="119394" cy="122184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BAD2EC-1CE3-4536-978F-FF61B3B204E2}">
      <dsp:nvSpPr>
        <dsp:cNvPr id="0" name=""/>
        <dsp:cNvSpPr/>
      </dsp:nvSpPr>
      <dsp:spPr>
        <a:xfrm>
          <a:off x="6146" y="2951155"/>
          <a:ext cx="4566933" cy="1027026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Sensibilidad de sistemas hidropónicos recirculantes en la nutrición y enfermedades.</a:t>
          </a:r>
          <a:endParaRPr lang="es-EC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227" y="2981236"/>
        <a:ext cx="4506771" cy="966864"/>
      </dsp:txXfrm>
    </dsp:sp>
    <dsp:sp modelId="{08710026-3FDB-48B9-838E-79B7A0A624A6}">
      <dsp:nvSpPr>
        <dsp:cNvPr id="0" name=""/>
        <dsp:cNvSpPr/>
      </dsp:nvSpPr>
      <dsp:spPr>
        <a:xfrm>
          <a:off x="6275757" y="9094"/>
          <a:ext cx="1859102" cy="422744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EFECTOS</a:t>
          </a:r>
          <a:endParaRPr lang="es-EC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88139" y="21476"/>
        <a:ext cx="1834338" cy="397980"/>
      </dsp:txXfrm>
    </dsp:sp>
    <dsp:sp modelId="{874E9679-C992-499A-A52C-EECA4BEFD997}">
      <dsp:nvSpPr>
        <dsp:cNvPr id="0" name=""/>
        <dsp:cNvSpPr/>
      </dsp:nvSpPr>
      <dsp:spPr>
        <a:xfrm rot="5400000">
          <a:off x="7144217" y="492930"/>
          <a:ext cx="122184" cy="122184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FD5A55-10CC-4718-B41B-BA8006721776}">
      <dsp:nvSpPr>
        <dsp:cNvPr id="0" name=""/>
        <dsp:cNvSpPr/>
      </dsp:nvSpPr>
      <dsp:spPr>
        <a:xfrm>
          <a:off x="4921842" y="676207"/>
          <a:ext cx="4566933" cy="698196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Contaminación de los cuerpos de agua, suelo y personal que laboran.</a:t>
          </a:r>
          <a:endParaRPr lang="es-EC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42291" y="696656"/>
        <a:ext cx="4526035" cy="657298"/>
      </dsp:txXfrm>
    </dsp:sp>
    <dsp:sp modelId="{09676E72-512E-4D2D-86F9-A54D118DFA02}">
      <dsp:nvSpPr>
        <dsp:cNvPr id="0" name=""/>
        <dsp:cNvSpPr/>
      </dsp:nvSpPr>
      <dsp:spPr>
        <a:xfrm rot="5400000">
          <a:off x="7144217" y="1435496"/>
          <a:ext cx="122184" cy="122184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05634-5941-4337-ACB0-C22F68D39CB6}">
      <dsp:nvSpPr>
        <dsp:cNvPr id="0" name=""/>
        <dsp:cNvSpPr/>
      </dsp:nvSpPr>
      <dsp:spPr>
        <a:xfrm>
          <a:off x="4921842" y="1618772"/>
          <a:ext cx="4566933" cy="698196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Rendimientos bajos y costos de producción &gt;33% (fertilizantes y pesticidas) </a:t>
          </a:r>
          <a:endParaRPr lang="es-EC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42291" y="1639221"/>
        <a:ext cx="4526035" cy="657298"/>
      </dsp:txXfrm>
    </dsp:sp>
    <dsp:sp modelId="{E668764C-26AE-410D-BBAA-A7D28C8FC92D}">
      <dsp:nvSpPr>
        <dsp:cNvPr id="0" name=""/>
        <dsp:cNvSpPr/>
      </dsp:nvSpPr>
      <dsp:spPr>
        <a:xfrm rot="5400000">
          <a:off x="7144217" y="2378061"/>
          <a:ext cx="122184" cy="122184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CAE399-5533-4317-B3AD-F23B4776A425}">
      <dsp:nvSpPr>
        <dsp:cNvPr id="0" name=""/>
        <dsp:cNvSpPr/>
      </dsp:nvSpPr>
      <dsp:spPr>
        <a:xfrm>
          <a:off x="4921842" y="2561338"/>
          <a:ext cx="4566933" cy="698196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Mayor retroceso tecnológico frente al resto del mundo</a:t>
          </a:r>
          <a:endParaRPr lang="es-EC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42291" y="2581787"/>
        <a:ext cx="4526035" cy="657298"/>
      </dsp:txXfrm>
    </dsp:sp>
    <dsp:sp modelId="{F91CE8AC-1EDE-4712-B10C-38E5EF143A4E}">
      <dsp:nvSpPr>
        <dsp:cNvPr id="0" name=""/>
        <dsp:cNvSpPr/>
      </dsp:nvSpPr>
      <dsp:spPr>
        <a:xfrm rot="5245635">
          <a:off x="7166605" y="3319231"/>
          <a:ext cx="119635" cy="122184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9F23F8-79D4-47FF-8BED-04656A5F5E75}">
      <dsp:nvSpPr>
        <dsp:cNvPr id="0" name=""/>
        <dsp:cNvSpPr/>
      </dsp:nvSpPr>
      <dsp:spPr>
        <a:xfrm>
          <a:off x="4964069" y="3501111"/>
          <a:ext cx="4566933" cy="698196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Productos alimenticios de baja inocuidad </a:t>
          </a:r>
          <a:endParaRPr lang="es-EC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84518" y="3521560"/>
        <a:ext cx="4526035" cy="6572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F3E7B-4968-4CF4-ADCC-2A21D3F97B9C}">
      <dsp:nvSpPr>
        <dsp:cNvPr id="0" name=""/>
        <dsp:cNvSpPr/>
      </dsp:nvSpPr>
      <dsp:spPr>
        <a:xfrm>
          <a:off x="3919" y="0"/>
          <a:ext cx="2065322" cy="15173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Híbrido indeterminado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Planta con entrenudos cortos y frutos redondos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359" y="44440"/>
        <a:ext cx="1976442" cy="1428422"/>
      </dsp:txXfrm>
    </dsp:sp>
    <dsp:sp modelId="{DDD322C4-B5E4-4145-8CDF-3FA944060A7E}">
      <dsp:nvSpPr>
        <dsp:cNvPr id="0" name=""/>
        <dsp:cNvSpPr/>
      </dsp:nvSpPr>
      <dsp:spPr>
        <a:xfrm>
          <a:off x="2225692" y="564652"/>
          <a:ext cx="331675" cy="387997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25692" y="642251"/>
        <a:ext cx="232173" cy="232799"/>
      </dsp:txXfrm>
    </dsp:sp>
    <dsp:sp modelId="{7A069824-99F0-4861-8764-48297332E3B7}">
      <dsp:nvSpPr>
        <dsp:cNvPr id="0" name=""/>
        <dsp:cNvSpPr/>
      </dsp:nvSpPr>
      <dsp:spPr>
        <a:xfrm>
          <a:off x="2695045" y="0"/>
          <a:ext cx="2718676" cy="15173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Recomendado para suelo e hidroponía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Cosecha entre 90-100 días después del trasplante (ddt)</a:t>
          </a:r>
        </a:p>
      </dsp:txBody>
      <dsp:txXfrm>
        <a:off x="2739485" y="44440"/>
        <a:ext cx="2629796" cy="14284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F3E7B-4968-4CF4-ADCC-2A21D3F97B9C}">
      <dsp:nvSpPr>
        <dsp:cNvPr id="0" name=""/>
        <dsp:cNvSpPr/>
      </dsp:nvSpPr>
      <dsp:spPr>
        <a:xfrm>
          <a:off x="4071" y="199238"/>
          <a:ext cx="1918134" cy="11188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Híbrido indeterminado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Madurez precoz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840" y="232007"/>
        <a:ext cx="1852596" cy="1053286"/>
      </dsp:txXfrm>
    </dsp:sp>
    <dsp:sp modelId="{DDD322C4-B5E4-4145-8CDF-3FA944060A7E}">
      <dsp:nvSpPr>
        <dsp:cNvPr id="0" name=""/>
        <dsp:cNvSpPr/>
      </dsp:nvSpPr>
      <dsp:spPr>
        <a:xfrm>
          <a:off x="2085526" y="556131"/>
          <a:ext cx="346242" cy="405038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5526" y="637139"/>
        <a:ext cx="242369" cy="243022"/>
      </dsp:txXfrm>
    </dsp:sp>
    <dsp:sp modelId="{7A069824-99F0-4861-8764-48297332E3B7}">
      <dsp:nvSpPr>
        <dsp:cNvPr id="0" name=""/>
        <dsp:cNvSpPr/>
      </dsp:nvSpPr>
      <dsp:spPr>
        <a:xfrm>
          <a:off x="2575492" y="199238"/>
          <a:ext cx="2838077" cy="11188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Fruto tipo uva con altos grados brix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Cosecha entre 80-90 ddt</a:t>
          </a:r>
        </a:p>
      </dsp:txBody>
      <dsp:txXfrm>
        <a:off x="2608261" y="232007"/>
        <a:ext cx="2772539" cy="10532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609601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>
              <a:solidFill>
                <a:srgbClr val="000000"/>
              </a:solidFill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>
              <a:solidFill>
                <a:srgbClr val="000000"/>
              </a:solidFill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609601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>
              <a:solidFill>
                <a:srgbClr val="000000"/>
              </a:solidFill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>
              <a:solidFill>
                <a:srgbClr val="000000"/>
              </a:solidFill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89984" y="260352"/>
            <a:ext cx="1056217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sz="1800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6" b="30597"/>
          <a:stretch/>
        </p:blipFill>
        <p:spPr bwMode="auto">
          <a:xfrm>
            <a:off x="47755" y="188640"/>
            <a:ext cx="3840000" cy="624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105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81017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2692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3392" y="1556794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77104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9536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55596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98375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513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84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0973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7442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800" dirty="0">
              <a:solidFill>
                <a:srgbClr val="000000"/>
              </a:solidFill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0" y="6308727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800" dirty="0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3868" y="6296025"/>
            <a:ext cx="887941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sz="1800" dirty="0">
              <a:solidFill>
                <a:srgbClr val="000000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3868" y="6245225"/>
            <a:ext cx="8879418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sz="18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38806" r="7258" b="30597"/>
          <a:stretch/>
        </p:blipFill>
        <p:spPr bwMode="auto">
          <a:xfrm>
            <a:off x="8880310" y="5906861"/>
            <a:ext cx="3269713" cy="624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7813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image" Target="../media/image18.jpeg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17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5" Type="http://schemas.openxmlformats.org/officeDocument/2006/relationships/image" Target="../media/image20.jpeg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1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3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diagramQuickStyle" Target="../diagrams/quickStyle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eg"/><Relationship Id="rId12" Type="http://schemas.openxmlformats.org/officeDocument/2006/relationships/diagramLayout" Target="../diagrams/layou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diagramData" Target="../diagrams/data2.xml"/><Relationship Id="rId5" Type="http://schemas.openxmlformats.org/officeDocument/2006/relationships/diagramColors" Target="../diagrams/colors1.xml"/><Relationship Id="rId15" Type="http://schemas.microsoft.com/office/2007/relationships/diagramDrawing" Target="../diagrams/drawing2.xml"/><Relationship Id="rId10" Type="http://schemas.openxmlformats.org/officeDocument/2006/relationships/image" Target="../media/image1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4.png"/><Relationship Id="rId14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23988" t="24863" r="16157" b="15407"/>
          <a:stretch/>
        </p:blipFill>
        <p:spPr>
          <a:xfrm>
            <a:off x="594437" y="1346792"/>
            <a:ext cx="11078137" cy="44487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70456" y="90152"/>
            <a:ext cx="3786389" cy="9787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1034" name="Picture 10" descr="Resultado de imagen para universidad de las fuerzas armad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596" y="9543"/>
            <a:ext cx="3928056" cy="122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918715" y="1172527"/>
            <a:ext cx="107538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Efecto de dos sustratos mixtos en la producción de dos cultivares de tomate (</a:t>
            </a:r>
            <a:r>
              <a:rPr lang="es-EC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Solanum lycopersicum</a:t>
            </a: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 cv. Syta y Smarty) bajo un sistema hidropónico recirculante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Llumiquinga Marcillo, José Gabriel </a:t>
            </a:r>
          </a:p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Vida y de la Agricultura</a:t>
            </a:r>
          </a:p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Agropecuaria</a:t>
            </a:r>
          </a:p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Trabajo de titulación, previo a la obtención del título de Ingeniero Agropecuario</a:t>
            </a:r>
          </a:p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Flores Flor, Francisco Javier,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Ph.D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de noviembre de 2020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6285" y="0"/>
            <a:ext cx="1103307" cy="112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9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5564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281851" y="2743200"/>
            <a:ext cx="2037806" cy="578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D4C5CE4B-E7DC-4D49-A0EC-0A917AAF8EDD}"/>
              </a:ext>
            </a:extLst>
          </p:cNvPr>
          <p:cNvSpPr txBox="1"/>
          <p:nvPr/>
        </p:nvSpPr>
        <p:spPr>
          <a:xfrm>
            <a:off x="3750364" y="577105"/>
            <a:ext cx="4691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Sustratos hidropónicos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CE5FC214-3F6C-43AE-BDA4-C4F1969C89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0907478"/>
              </p:ext>
            </p:extLst>
          </p:nvPr>
        </p:nvGraphicFramePr>
        <p:xfrm>
          <a:off x="313632" y="1142846"/>
          <a:ext cx="7107585" cy="3380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xmlns="" id="{9D42692E-698F-4481-B90F-A346E99CE9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5136987"/>
              </p:ext>
            </p:extLst>
          </p:nvPr>
        </p:nvGraphicFramePr>
        <p:xfrm>
          <a:off x="8441634" y="1011001"/>
          <a:ext cx="3198195" cy="3643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67AFEEB5-032B-4BD8-B070-B63087112138}"/>
              </a:ext>
            </a:extLst>
          </p:cNvPr>
          <p:cNvSpPr txBox="1"/>
          <p:nvPr/>
        </p:nvSpPr>
        <p:spPr>
          <a:xfrm>
            <a:off x="569845" y="6416264"/>
            <a:ext cx="60275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Fuente: </a:t>
            </a:r>
            <a:r>
              <a:rPr lang="es-E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Maucieri </a:t>
            </a:r>
            <a:r>
              <a:rPr lang="es-EC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s-E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(2019) y 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Burnett,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Mattson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y Williams</a:t>
            </a:r>
            <a:r>
              <a:rPr lang="es-ES" sz="1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2016)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s-EC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3074" name="Picture 2" descr="Del café hasta la cáscara | Cafe, te e infusiones">
            <a:extLst>
              <a:ext uri="{FF2B5EF4-FFF2-40B4-BE49-F238E27FC236}">
                <a16:creationId xmlns:a16="http://schemas.microsoft.com/office/drawing/2014/main" xmlns="" id="{6463327E-2447-4DAE-AA8B-238B74F50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08" y="4721241"/>
            <a:ext cx="2605703" cy="149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BC31FA91-2365-4F63-9A07-3BB37DAE56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4" t="26718" r="18020" b="22166"/>
          <a:stretch/>
        </p:blipFill>
        <p:spPr>
          <a:xfrm>
            <a:off x="3134927" y="4744278"/>
            <a:ext cx="2298460" cy="1496893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0938F88E-FE0F-4906-B905-25D79E5A2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239" y="4698204"/>
            <a:ext cx="2056192" cy="154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833416A0-00C4-4A08-B131-A249D004007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120" y="4721241"/>
            <a:ext cx="1651073" cy="123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2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5564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D4C5CE4B-E7DC-4D49-A0EC-0A917AAF8EDD}"/>
              </a:ext>
            </a:extLst>
          </p:cNvPr>
          <p:cNvSpPr txBox="1"/>
          <p:nvPr/>
        </p:nvSpPr>
        <p:spPr>
          <a:xfrm>
            <a:off x="3750364" y="577105"/>
            <a:ext cx="4691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Sustratos hidropónicos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xmlns="" id="{9D42692E-698F-4481-B90F-A346E99CE9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2503836"/>
              </p:ext>
            </p:extLst>
          </p:nvPr>
        </p:nvGraphicFramePr>
        <p:xfrm>
          <a:off x="-4551" y="1100325"/>
          <a:ext cx="3872201" cy="3984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67AFEEB5-032B-4BD8-B070-B63087112138}"/>
              </a:ext>
            </a:extLst>
          </p:cNvPr>
          <p:cNvSpPr txBox="1"/>
          <p:nvPr/>
        </p:nvSpPr>
        <p:spPr>
          <a:xfrm>
            <a:off x="159022" y="5851982"/>
            <a:ext cx="57514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Fuente: </a:t>
            </a:r>
            <a:r>
              <a:rPr lang="es-E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Maucieri </a:t>
            </a:r>
            <a:r>
              <a:rPr lang="es-EC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s-E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(2019),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Nelson (2014)</a:t>
            </a:r>
            <a:r>
              <a:rPr lang="es-E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Xing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C" sz="16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et al. 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2019)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99A735D-AE96-4368-839B-54EC44463B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4" t="9520" r="3898" b="18568"/>
          <a:stretch/>
        </p:blipFill>
        <p:spPr>
          <a:xfrm rot="5400000">
            <a:off x="6643194" y="4348997"/>
            <a:ext cx="1676552" cy="2809457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xmlns="" id="{680E1CEF-8C38-4171-81EA-A01F09CC4214}"/>
              </a:ext>
            </a:extLst>
          </p:cNvPr>
          <p:cNvSpPr/>
          <p:nvPr/>
        </p:nvSpPr>
        <p:spPr>
          <a:xfrm>
            <a:off x="5702032" y="1397049"/>
            <a:ext cx="2395046" cy="3843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Cascarilla de arroz</a:t>
            </a:r>
            <a:endParaRPr lang="es-EC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xmlns="" id="{971654EF-5692-45DA-8CAC-32913735875F}"/>
              </a:ext>
            </a:extLst>
          </p:cNvPr>
          <p:cNvSpPr/>
          <p:nvPr/>
        </p:nvSpPr>
        <p:spPr>
          <a:xfrm>
            <a:off x="9266109" y="1383411"/>
            <a:ext cx="2395046" cy="3843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Cascarilla de café</a:t>
            </a:r>
            <a:endParaRPr lang="es-EC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xmlns="" id="{08B9E7F6-B4E7-4864-A7D6-51ED41A2EC5D}"/>
              </a:ext>
            </a:extLst>
          </p:cNvPr>
          <p:cNvSpPr/>
          <p:nvPr/>
        </p:nvSpPr>
        <p:spPr>
          <a:xfrm>
            <a:off x="5702032" y="3352376"/>
            <a:ext cx="2395046" cy="3843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Aserrín (no de pino)</a:t>
            </a:r>
            <a:endParaRPr lang="es-EC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xmlns="" id="{3B9E39C9-441C-49C9-A761-4ABEFF4C1A6A}"/>
              </a:ext>
            </a:extLst>
          </p:cNvPr>
          <p:cNvSpPr/>
          <p:nvPr/>
        </p:nvSpPr>
        <p:spPr>
          <a:xfrm>
            <a:off x="9266109" y="3295422"/>
            <a:ext cx="2395046" cy="3843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Cascajo</a:t>
            </a:r>
            <a:endParaRPr lang="es-EC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B17A8338-2E8A-47B6-A4D9-DD6E8F665B6A}"/>
              </a:ext>
            </a:extLst>
          </p:cNvPr>
          <p:cNvSpPr txBox="1"/>
          <p:nvPr/>
        </p:nvSpPr>
        <p:spPr>
          <a:xfrm>
            <a:off x="5527769" y="1804418"/>
            <a:ext cx="33584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Rápida descomposición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Alta retención de agua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 ácido: 4-5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 0,6 dS/m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 bajo de 1,8 mEq/100g</a:t>
            </a: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xmlns="" id="{055EC57D-74D2-4099-9944-556FD6878D69}"/>
              </a:ext>
            </a:extLst>
          </p:cNvPr>
          <p:cNvSpPr/>
          <p:nvPr/>
        </p:nvSpPr>
        <p:spPr>
          <a:xfrm>
            <a:off x="3867650" y="2464904"/>
            <a:ext cx="1048907" cy="52322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1CFE9669-23B3-4ECA-91A8-DA4CDD8E466A}"/>
              </a:ext>
            </a:extLst>
          </p:cNvPr>
          <p:cNvSpPr txBox="1"/>
          <p:nvPr/>
        </p:nvSpPr>
        <p:spPr>
          <a:xfrm>
            <a:off x="8913125" y="1803524"/>
            <a:ext cx="31010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Baja descomposición y retención de agua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 ácido: 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 2 dS/m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 entre 40-50 mEq/100g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C6694573-17E4-404D-904F-1BC472216155}"/>
              </a:ext>
            </a:extLst>
          </p:cNvPr>
          <p:cNvSpPr txBox="1"/>
          <p:nvPr/>
        </p:nvSpPr>
        <p:spPr>
          <a:xfrm>
            <a:off x="5527769" y="3704768"/>
            <a:ext cx="3358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Baja retención de agua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 ácido: 4-6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 0,6 dS/m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 bajo de 1,8 mEq/100g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26459448-C337-4EE5-9F37-72EAFE354027}"/>
              </a:ext>
            </a:extLst>
          </p:cNvPr>
          <p:cNvSpPr txBox="1"/>
          <p:nvPr/>
        </p:nvSpPr>
        <p:spPr>
          <a:xfrm>
            <a:off x="8913125" y="3715120"/>
            <a:ext cx="3101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Baja retención de agua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 alcalino: 7-9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 entre 0,08-0,12 dS/m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 entre 10-20 mEq/100g</a:t>
            </a:r>
          </a:p>
        </p:txBody>
      </p:sp>
    </p:spTree>
    <p:extLst>
      <p:ext uri="{BB962C8B-B14F-4D97-AF65-F5344CB8AC3E}">
        <p14:creationId xmlns:p14="http://schemas.microsoft.com/office/powerpoint/2010/main" val="33220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6508509" y="3515310"/>
            <a:ext cx="503855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Altitud: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2544 m.s.n.m</a:t>
            </a:r>
          </a:p>
          <a:p>
            <a:pPr algn="just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Media anual: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11,6 °C</a:t>
            </a:r>
          </a:p>
          <a:p>
            <a:pPr algn="just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anual: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1421 mm</a:t>
            </a:r>
          </a:p>
          <a:p>
            <a:pPr algn="just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Humedad relativa: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81%</a:t>
            </a:r>
          </a:p>
          <a:p>
            <a:pPr algn="just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Zona de vida Holdridge: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Bosque húmedo-montano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3170164" y="5343557"/>
            <a:ext cx="2243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Google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Maps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553788" y="1699055"/>
            <a:ext cx="234557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Instalaciones de la empresa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Agrovitech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uadroTexto 9"/>
          <p:cNvSpPr txBox="1"/>
          <p:nvPr/>
        </p:nvSpPr>
        <p:spPr>
          <a:xfrm>
            <a:off x="0" y="-60262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</a:t>
            </a:r>
          </a:p>
        </p:txBody>
      </p:sp>
      <p:sp>
        <p:nvSpPr>
          <p:cNvPr id="27" name="CuadroTexto 2"/>
          <p:cNvSpPr txBox="1"/>
          <p:nvPr/>
        </p:nvSpPr>
        <p:spPr>
          <a:xfrm>
            <a:off x="3047999" y="573271"/>
            <a:ext cx="609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UBICACIÓN DE LA INVESTIGACIÓN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7334333" y="1273862"/>
            <a:ext cx="2750571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2095">
              <a:spcAft>
                <a:spcPts val="800"/>
              </a:spcAft>
            </a:pPr>
            <a:r>
              <a:rPr lang="es-EC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Provincia: </a:t>
            </a:r>
            <a:r>
              <a:rPr lang="es-EC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Pichincha</a:t>
            </a:r>
          </a:p>
          <a:p>
            <a:pPr marR="252095">
              <a:spcAft>
                <a:spcPts val="800"/>
              </a:spcAft>
            </a:pPr>
            <a:r>
              <a:rPr lang="es-EC" b="1" dirty="0">
                <a:latin typeface="Times New Roman" pitchFamily="18" charset="0"/>
                <a:cs typeface="Times New Roman" pitchFamily="18" charset="0"/>
              </a:rPr>
              <a:t>Cantón:    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Rumiñahui</a:t>
            </a:r>
          </a:p>
          <a:p>
            <a:pPr marR="252095">
              <a:spcAft>
                <a:spcPts val="800"/>
              </a:spcAft>
            </a:pPr>
            <a:r>
              <a:rPr lang="es-EC" b="1" dirty="0">
                <a:latin typeface="Times New Roman" pitchFamily="18" charset="0"/>
                <a:cs typeface="Times New Roman" pitchFamily="18" charset="0"/>
              </a:rPr>
              <a:t>Parroquia: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Cotogchoa</a:t>
            </a:r>
            <a:endParaRPr lang="es-EC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DE32F1C1-6241-46E6-8539-4FD8DC431B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453119" y="2736868"/>
            <a:ext cx="3677654" cy="260668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BF7E4C5-4BFA-4958-8F1F-7148414A7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428" y="1203942"/>
            <a:ext cx="2502279" cy="1336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xmlns="" id="{C5669D1E-AACE-40C5-9090-BDF5D9518D75}"/>
              </a:ext>
            </a:extLst>
          </p:cNvPr>
          <p:cNvSpPr/>
          <p:nvPr/>
        </p:nvSpPr>
        <p:spPr>
          <a:xfrm>
            <a:off x="4031370" y="3641625"/>
            <a:ext cx="775762" cy="7374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xmlns="" id="{BE1F4D14-35C8-4DDA-9C5B-FF12623C914C}"/>
              </a:ext>
            </a:extLst>
          </p:cNvPr>
          <p:cNvSpPr/>
          <p:nvPr/>
        </p:nvSpPr>
        <p:spPr>
          <a:xfrm>
            <a:off x="8265810" y="2627532"/>
            <a:ext cx="443808" cy="6626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xmlns="" id="{ECDE09CE-4C4C-4568-8915-D6FD50690FC3}"/>
              </a:ext>
            </a:extLst>
          </p:cNvPr>
          <p:cNvSpPr txBox="1"/>
          <p:nvPr/>
        </p:nvSpPr>
        <p:spPr>
          <a:xfrm>
            <a:off x="7156172" y="5295467"/>
            <a:ext cx="3975652" cy="41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Fuente: </a:t>
            </a:r>
            <a:r>
              <a:rPr lang="es-ES" sz="1600" b="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(SIGMA Consultores, 2015)</a:t>
            </a:r>
            <a:r>
              <a:rPr lang="es-EC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s-EC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43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34896" y="1487549"/>
            <a:ext cx="49905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dirty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El experimento se dispuso en un diseño completamente al azar (DCA) con arreglo bifactorial (2*2) con 3 repeticiones (R1, R2, R3 y C1, C2, C3).</a:t>
            </a:r>
          </a:p>
          <a:p>
            <a:pPr algn="just"/>
            <a:endParaRPr lang="es-EC" sz="2000" dirty="0">
              <a:latin typeface="Times New Roman" panose="02020603050405020304" pitchFamily="18" charset="0"/>
              <a:ea typeface="Segoe UI Historic" panose="020B0502040204020203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C" sz="2000" dirty="0">
                <a:solidFill>
                  <a:srgbClr val="000000"/>
                </a:solidFill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4 tratamientos con 3 repeticiones cada uno, total de 12 unidades experimentales (UE)</a:t>
            </a:r>
            <a:endParaRPr lang="es-EC" sz="2000" dirty="0">
              <a:latin typeface="Times New Roman" panose="02020603050405020304" pitchFamily="18" charset="0"/>
              <a:ea typeface="Segoe UI Historic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0" y="-56642"/>
            <a:ext cx="12191999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</a:t>
            </a:r>
          </a:p>
        </p:txBody>
      </p:sp>
      <p:sp>
        <p:nvSpPr>
          <p:cNvPr id="11" name="CuadroTexto 2"/>
          <p:cNvSpPr txBox="1"/>
          <p:nvPr/>
        </p:nvSpPr>
        <p:spPr>
          <a:xfrm>
            <a:off x="4345381" y="485037"/>
            <a:ext cx="3501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Fase de campo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5946399" y="1041513"/>
            <a:ext cx="5556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DE LAS UNIDADES EXPERIMENTALES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856873" y="821405"/>
            <a:ext cx="3291806" cy="52322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 experimental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7257952" y="5079390"/>
            <a:ext cx="3834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Distribución de las UE en el invernadero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Flecha derecha 19"/>
          <p:cNvSpPr/>
          <p:nvPr/>
        </p:nvSpPr>
        <p:spPr>
          <a:xfrm rot="5400000">
            <a:off x="2492041" y="2736214"/>
            <a:ext cx="341126" cy="1737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5EE0963-D9A1-49BF-9CA0-91454DB9263C}"/>
              </a:ext>
            </a:extLst>
          </p:cNvPr>
          <p:cNvSpPr/>
          <p:nvPr/>
        </p:nvSpPr>
        <p:spPr>
          <a:xfrm>
            <a:off x="5642765" y="16662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Cada UE estuvo conformada por 14 plantas del cultivar Syta (S) y el cultivar Smarty (C).  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459D26C8-33AF-43A2-91DA-DE22671FC5B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248" y="2384787"/>
            <a:ext cx="2281429" cy="262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CD4E5C6-6B45-4D04-A472-B642BC34E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11" y="4469989"/>
            <a:ext cx="6507883" cy="2246769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067297DB-CA4C-4633-B624-0B0A44D1EBA6}"/>
              </a:ext>
            </a:extLst>
          </p:cNvPr>
          <p:cNvSpPr txBox="1"/>
          <p:nvPr/>
        </p:nvSpPr>
        <p:spPr>
          <a:xfrm>
            <a:off x="301737" y="3790402"/>
            <a:ext cx="6568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600" b="1" i="0" dirty="0">
                <a:solidFill>
                  <a:srgbClr val="44546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Tabla </a:t>
            </a:r>
            <a:r>
              <a:rPr lang="es-EC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Tratamientos de dos cultivares de tomate cultivados en 2 sustratos mixtos bajo un sistema</a:t>
            </a:r>
            <a:r>
              <a:rPr lang="es-EC" sz="1600" i="1" dirty="0">
                <a:solidFill>
                  <a:srgbClr val="44546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C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hidropónico recirculante.</a:t>
            </a:r>
            <a:endParaRPr lang="es-EC" sz="1100" i="1" dirty="0">
              <a:solidFill>
                <a:srgbClr val="44546A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98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56642"/>
            <a:ext cx="12191999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</a:t>
            </a:r>
          </a:p>
        </p:txBody>
      </p:sp>
      <p:sp>
        <p:nvSpPr>
          <p:cNvPr id="6" name="CuadroTexto 2">
            <a:extLst>
              <a:ext uri="{FF2B5EF4-FFF2-40B4-BE49-F238E27FC236}">
                <a16:creationId xmlns:a16="http://schemas.microsoft.com/office/drawing/2014/main" xmlns="" id="{72AE4F3B-46F0-4DBF-833E-9EBB7A2C6030}"/>
              </a:ext>
            </a:extLst>
          </p:cNvPr>
          <p:cNvSpPr txBox="1"/>
          <p:nvPr/>
        </p:nvSpPr>
        <p:spPr>
          <a:xfrm>
            <a:off x="3850281" y="476808"/>
            <a:ext cx="4491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Manejo del experimento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42059919-D35B-4B17-BD0D-F1B214460A30}"/>
              </a:ext>
            </a:extLst>
          </p:cNvPr>
          <p:cNvSpPr txBox="1"/>
          <p:nvPr/>
        </p:nvSpPr>
        <p:spPr>
          <a:xfrm>
            <a:off x="966022" y="880068"/>
            <a:ext cx="120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Plántulas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46292DC-382D-4B27-996E-7E1A197AE1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t="6178" r="11131" b="3162"/>
          <a:stretch/>
        </p:blipFill>
        <p:spPr>
          <a:xfrm rot="16200000">
            <a:off x="497787" y="3403797"/>
            <a:ext cx="1754783" cy="257702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BA4DB97F-25DE-48C6-93CB-623BAC704F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4" t="18744" r="14960"/>
          <a:stretch/>
        </p:blipFill>
        <p:spPr>
          <a:xfrm>
            <a:off x="324852" y="1423484"/>
            <a:ext cx="1138476" cy="16887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7B04466-A0BF-41CC-B20A-C2EA80F5B8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t="7742" r="6339" b="3848"/>
          <a:stretch/>
        </p:blipFill>
        <p:spPr>
          <a:xfrm>
            <a:off x="1637169" y="1453600"/>
            <a:ext cx="1251013" cy="1688788"/>
          </a:xfrm>
          <a:prstGeom prst="rect">
            <a:avLst/>
          </a:prstGeom>
        </p:spPr>
      </p:pic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xmlns="" id="{E28E3DF2-7932-4E7D-945A-3FE33C494418}"/>
              </a:ext>
            </a:extLst>
          </p:cNvPr>
          <p:cNvSpPr/>
          <p:nvPr/>
        </p:nvSpPr>
        <p:spPr>
          <a:xfrm>
            <a:off x="1304302" y="3285694"/>
            <a:ext cx="391465" cy="461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0855F7C9-2581-4B24-A7B2-6C760E1A52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8" t="5217" r="43479"/>
          <a:stretch/>
        </p:blipFill>
        <p:spPr>
          <a:xfrm>
            <a:off x="2693687" y="3814917"/>
            <a:ext cx="1055374" cy="175478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FFFA3EF4-5C2B-434B-AD07-94D53A88B6C4}"/>
              </a:ext>
            </a:extLst>
          </p:cNvPr>
          <p:cNvSpPr txBox="1"/>
          <p:nvPr/>
        </p:nvSpPr>
        <p:spPr>
          <a:xfrm>
            <a:off x="8261311" y="838708"/>
            <a:ext cx="1109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Sustrato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3E61251E-5328-4988-B830-94C4130FCED8}"/>
              </a:ext>
            </a:extLst>
          </p:cNvPr>
          <p:cNvSpPr txBox="1"/>
          <p:nvPr/>
        </p:nvSpPr>
        <p:spPr>
          <a:xfrm>
            <a:off x="6497145" y="1114501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2178873F-2CB1-413F-994B-F9BCD94CA719}"/>
              </a:ext>
            </a:extLst>
          </p:cNvPr>
          <p:cNvSpPr txBox="1"/>
          <p:nvPr/>
        </p:nvSpPr>
        <p:spPr>
          <a:xfrm>
            <a:off x="10833686" y="1028761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F9CB25C4-74CE-4BCA-A645-F6C130BFBB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8616" r="46001"/>
          <a:stretch/>
        </p:blipFill>
        <p:spPr>
          <a:xfrm>
            <a:off x="10208288" y="1430425"/>
            <a:ext cx="1530100" cy="2319131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8932C3C4-0A5D-4A1D-AD20-D70C023264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1" t="8616" r="3168"/>
          <a:stretch/>
        </p:blipFill>
        <p:spPr>
          <a:xfrm>
            <a:off x="5973358" y="1430425"/>
            <a:ext cx="1422906" cy="2319131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129DCF77-6C78-4AF9-97E6-C49310EF8E9C}"/>
              </a:ext>
            </a:extLst>
          </p:cNvPr>
          <p:cNvSpPr txBox="1"/>
          <p:nvPr/>
        </p:nvSpPr>
        <p:spPr>
          <a:xfrm>
            <a:off x="7480979" y="1285116"/>
            <a:ext cx="25360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Cascarilla de arroz (75%)</a:t>
            </a:r>
          </a:p>
          <a:p>
            <a:pPr algn="ctr"/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Cascarilla de café (12,5%)</a:t>
            </a:r>
          </a:p>
          <a:p>
            <a:pPr algn="ctr"/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Aserrín (12,5)</a:t>
            </a: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xmlns="" id="{60A0AA4F-8D65-4334-A8F1-D839CAEE2010}"/>
              </a:ext>
            </a:extLst>
          </p:cNvPr>
          <p:cNvCxnSpPr/>
          <p:nvPr/>
        </p:nvCxnSpPr>
        <p:spPr>
          <a:xfrm>
            <a:off x="5744301" y="2563486"/>
            <a:ext cx="1839968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xmlns="" id="{8C7A478D-BE1B-4567-A270-F1C813AEEAED}"/>
              </a:ext>
            </a:extLst>
          </p:cNvPr>
          <p:cNvCxnSpPr/>
          <p:nvPr/>
        </p:nvCxnSpPr>
        <p:spPr>
          <a:xfrm>
            <a:off x="10016501" y="2872246"/>
            <a:ext cx="1839968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xmlns="" id="{975EF731-D61F-4E0B-8F1C-543D85ECA7C2}"/>
              </a:ext>
            </a:extLst>
          </p:cNvPr>
          <p:cNvSpPr txBox="1"/>
          <p:nvPr/>
        </p:nvSpPr>
        <p:spPr>
          <a:xfrm>
            <a:off x="7465323" y="2914785"/>
            <a:ext cx="267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Cascajo (grueso 95% y fino 5%) </a:t>
            </a:r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4BA65453-D837-4EE8-9570-B34D871A4B9B}"/>
              </a:ext>
            </a:extLst>
          </p:cNvPr>
          <p:cNvSpPr txBox="1"/>
          <p:nvPr/>
        </p:nvSpPr>
        <p:spPr>
          <a:xfrm>
            <a:off x="6341120" y="16747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20%</a:t>
            </a:r>
            <a:endParaRPr lang="es-EC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xmlns="" id="{158313D0-AF60-4494-B163-EF7A24C5DC65}"/>
              </a:ext>
            </a:extLst>
          </p:cNvPr>
          <p:cNvSpPr txBox="1"/>
          <p:nvPr/>
        </p:nvSpPr>
        <p:spPr>
          <a:xfrm>
            <a:off x="10730472" y="189854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25%</a:t>
            </a:r>
            <a:endParaRPr lang="es-EC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xmlns="" id="{E15E8C36-2F08-4221-A3EE-13F1A2E554F0}"/>
              </a:ext>
            </a:extLst>
          </p:cNvPr>
          <p:cNvSpPr txBox="1"/>
          <p:nvPr/>
        </p:nvSpPr>
        <p:spPr>
          <a:xfrm>
            <a:off x="6437824" y="286337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80%</a:t>
            </a:r>
            <a:endParaRPr lang="es-EC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xmlns="" id="{2F968B9F-E865-401E-91E8-9CDEF0E4AC15}"/>
              </a:ext>
            </a:extLst>
          </p:cNvPr>
          <p:cNvSpPr txBox="1"/>
          <p:nvPr/>
        </p:nvSpPr>
        <p:spPr>
          <a:xfrm>
            <a:off x="10730473" y="310102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75%</a:t>
            </a:r>
            <a:endParaRPr lang="es-EC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xmlns="" id="{141C230A-BD5A-46D9-97C2-4C6E77DBA9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375" y="3824832"/>
            <a:ext cx="2194754" cy="1646066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xmlns="" id="{ECB15D7D-E025-4356-809A-4CF4318577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381" y="3830489"/>
            <a:ext cx="2194754" cy="1646066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xmlns="" id="{78167D33-3903-4B35-928A-BC20423E1E26}"/>
              </a:ext>
            </a:extLst>
          </p:cNvPr>
          <p:cNvSpPr txBox="1"/>
          <p:nvPr/>
        </p:nvSpPr>
        <p:spPr>
          <a:xfrm>
            <a:off x="6116082" y="5678033"/>
            <a:ext cx="3559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L sustrato</a:t>
            </a:r>
          </a:p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agujeros en la base</a:t>
            </a:r>
          </a:p>
        </p:txBody>
      </p:sp>
      <p:sp>
        <p:nvSpPr>
          <p:cNvPr id="52" name="Bocadillo: rectángulo 51">
            <a:extLst>
              <a:ext uri="{FF2B5EF4-FFF2-40B4-BE49-F238E27FC236}">
                <a16:creationId xmlns:a16="http://schemas.microsoft.com/office/drawing/2014/main" xmlns="" id="{8540CC99-6E35-4FE4-B9A4-FB6CA818CE0C}"/>
              </a:ext>
            </a:extLst>
          </p:cNvPr>
          <p:cNvSpPr/>
          <p:nvPr/>
        </p:nvSpPr>
        <p:spPr>
          <a:xfrm>
            <a:off x="3176471" y="2297994"/>
            <a:ext cx="2194754" cy="1114718"/>
          </a:xfrm>
          <a:prstGeom prst="wedgeRectCallout">
            <a:avLst>
              <a:gd name="adj1" fmla="val -47031"/>
              <a:gd name="adj2" fmla="val 8537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Trasplante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 días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4-5 foliolos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15-20 cm de altura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xmlns="" id="{CF7FB989-0BA4-4A6D-9170-2630FC33D3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1" r="-521" b="10287"/>
          <a:stretch/>
        </p:blipFill>
        <p:spPr>
          <a:xfrm>
            <a:off x="8711243" y="3850858"/>
            <a:ext cx="3003169" cy="1646064"/>
          </a:xfrm>
          <a:prstGeom prst="rect">
            <a:avLst/>
          </a:prstGeom>
        </p:spPr>
      </p:pic>
      <p:sp>
        <p:nvSpPr>
          <p:cNvPr id="55" name="Abrir llave 54">
            <a:extLst>
              <a:ext uri="{FF2B5EF4-FFF2-40B4-BE49-F238E27FC236}">
                <a16:creationId xmlns:a16="http://schemas.microsoft.com/office/drawing/2014/main" xmlns="" id="{F25AF39C-294F-433C-9102-04B07C48B319}"/>
              </a:ext>
            </a:extLst>
          </p:cNvPr>
          <p:cNvSpPr/>
          <p:nvPr/>
        </p:nvSpPr>
        <p:spPr>
          <a:xfrm rot="16200000">
            <a:off x="7759716" y="1907559"/>
            <a:ext cx="272602" cy="7399277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7097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6" grpId="0"/>
      <p:bldP spid="18" grpId="0"/>
      <p:bldP spid="20" grpId="0"/>
      <p:bldP spid="27" grpId="0"/>
      <p:bldP spid="32" grpId="0"/>
      <p:bldP spid="34" grpId="0"/>
      <p:bldP spid="36" grpId="0"/>
      <p:bldP spid="40" grpId="0"/>
      <p:bldP spid="42" grpId="0"/>
      <p:bldP spid="49" grpId="0"/>
      <p:bldP spid="52" grpId="0" animBg="1"/>
      <p:bldP spid="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D04849C-029C-4D63-99D1-EAAA8305DD65}"/>
              </a:ext>
            </a:extLst>
          </p:cNvPr>
          <p:cNvSpPr txBox="1"/>
          <p:nvPr/>
        </p:nvSpPr>
        <p:spPr>
          <a:xfrm>
            <a:off x="0" y="-56642"/>
            <a:ext cx="12191999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FCD681B4-8348-4F30-9BDC-2F769B7EACCB}"/>
              </a:ext>
            </a:extLst>
          </p:cNvPr>
          <p:cNvSpPr txBox="1"/>
          <p:nvPr/>
        </p:nvSpPr>
        <p:spPr>
          <a:xfrm>
            <a:off x="198783" y="709367"/>
            <a:ext cx="2902226" cy="463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s-EC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Marco de plantación</a:t>
            </a:r>
            <a:endParaRPr lang="es-EC" sz="20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921BDA7-FBFA-4BD2-87E7-0AD6A6E294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79" y="4204899"/>
            <a:ext cx="3028808" cy="227160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94F1F0C4-608A-454F-AD6B-3C699EED42E1}"/>
              </a:ext>
            </a:extLst>
          </p:cNvPr>
          <p:cNvSpPr txBox="1"/>
          <p:nvPr/>
        </p:nvSpPr>
        <p:spPr>
          <a:xfrm>
            <a:off x="827575" y="1155987"/>
            <a:ext cx="2400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plantas por recipiente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7,14 plantas/m2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BE548B21-F250-4F90-83DC-02661DB1C6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79" y="1840529"/>
            <a:ext cx="3028808" cy="227160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7972137A-1638-4CB4-B2CB-8BB4C0BCC443}"/>
              </a:ext>
            </a:extLst>
          </p:cNvPr>
          <p:cNvSpPr txBox="1"/>
          <p:nvPr/>
        </p:nvSpPr>
        <p:spPr>
          <a:xfrm>
            <a:off x="6724794" y="842735"/>
            <a:ext cx="2239617" cy="463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s-EC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Fertirriego</a:t>
            </a:r>
            <a:endParaRPr lang="es-EC" sz="20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41CA7ED4-F447-4300-AD57-0D91F6422E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206" y="1749288"/>
            <a:ext cx="2239616" cy="167971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AB47F182-6260-466C-AD66-10CAE9073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6569" y="2437250"/>
            <a:ext cx="3209511" cy="427934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B42EC799-9106-47C5-8EFB-13258FCF62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6" t="9568" r="17272" b="7703"/>
          <a:stretch/>
        </p:blipFill>
        <p:spPr>
          <a:xfrm flipH="1">
            <a:off x="9439206" y="3569635"/>
            <a:ext cx="2239615" cy="2271607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48621CA1-0DB3-4247-BB37-9ED90D459B84}"/>
              </a:ext>
            </a:extLst>
          </p:cNvPr>
          <p:cNvSpPr txBox="1"/>
          <p:nvPr/>
        </p:nvSpPr>
        <p:spPr>
          <a:xfrm>
            <a:off x="4456223" y="1579887"/>
            <a:ext cx="4828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Goteros ajustables con estaca (40 L/h)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 Automático TIMER (7-12 riegos, 1minuto)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Desinfección semanal con H2O2 (0,1 cc/L)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Tanque de 250 L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xmlns="" id="{E31D3BE3-7DD8-4269-B69F-10ED93ACA03D}"/>
              </a:ext>
            </a:extLst>
          </p:cNvPr>
          <p:cNvSpPr/>
          <p:nvPr/>
        </p:nvSpPr>
        <p:spPr>
          <a:xfrm>
            <a:off x="6991325" y="4273139"/>
            <a:ext cx="1470288" cy="1299171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Rayo 23">
            <a:extLst>
              <a:ext uri="{FF2B5EF4-FFF2-40B4-BE49-F238E27FC236}">
                <a16:creationId xmlns:a16="http://schemas.microsoft.com/office/drawing/2014/main" xmlns="" id="{9F82F75F-870F-4E64-ABCA-BB91F568AA8B}"/>
              </a:ext>
            </a:extLst>
          </p:cNvPr>
          <p:cNvSpPr/>
          <p:nvPr/>
        </p:nvSpPr>
        <p:spPr>
          <a:xfrm rot="1890381">
            <a:off x="6095999" y="3698010"/>
            <a:ext cx="250209" cy="365547"/>
          </a:xfrm>
          <a:prstGeom prst="lightningBol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Rayo 25">
            <a:extLst>
              <a:ext uri="{FF2B5EF4-FFF2-40B4-BE49-F238E27FC236}">
                <a16:creationId xmlns:a16="http://schemas.microsoft.com/office/drawing/2014/main" xmlns="" id="{9A62C998-8EF1-4D1D-913B-9C9ECBBD406E}"/>
              </a:ext>
            </a:extLst>
          </p:cNvPr>
          <p:cNvSpPr/>
          <p:nvPr/>
        </p:nvSpPr>
        <p:spPr>
          <a:xfrm rot="4355769">
            <a:off x="7944962" y="3623660"/>
            <a:ext cx="250209" cy="365547"/>
          </a:xfrm>
          <a:prstGeom prst="lightningBol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9629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3" grpId="0" animBg="1"/>
      <p:bldP spid="24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79E8201-D02A-4DCF-97DF-AB2F2051A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80" y="1836742"/>
            <a:ext cx="7393471" cy="403178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988BB0B9-BB23-4940-A868-A8A4E72891D2}"/>
              </a:ext>
            </a:extLst>
          </p:cNvPr>
          <p:cNvSpPr txBox="1"/>
          <p:nvPr/>
        </p:nvSpPr>
        <p:spPr>
          <a:xfrm>
            <a:off x="849380" y="785172"/>
            <a:ext cx="7393471" cy="77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800" b="1" i="0" dirty="0">
                <a:solidFill>
                  <a:srgbClr val="44546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Tabla 3 </a:t>
            </a:r>
            <a:endParaRPr lang="es-EC" sz="1200" i="1" dirty="0">
              <a:solidFill>
                <a:srgbClr val="44546A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Solución n</a:t>
            </a:r>
            <a:r>
              <a:rPr lang="es-EC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utritiva (ppm o mg/L) para tomate cultivado en 2 sustratos mixtos</a:t>
            </a:r>
            <a:endParaRPr lang="es-EC" sz="1200" i="1" dirty="0">
              <a:solidFill>
                <a:srgbClr val="44546A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2C4D7A63-57CE-4BC9-A03C-C73C035C854C}"/>
              </a:ext>
            </a:extLst>
          </p:cNvPr>
          <p:cNvSpPr txBox="1"/>
          <p:nvPr/>
        </p:nvSpPr>
        <p:spPr>
          <a:xfrm>
            <a:off x="849380" y="5728106"/>
            <a:ext cx="6506818" cy="41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Nota. </a:t>
            </a:r>
            <a:r>
              <a:rPr lang="en-U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Recuperado de Hochmuth &amp; Hochmuth (1995) y Heuvelink (2018).</a:t>
            </a:r>
            <a:endParaRPr lang="es-EC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FD36C588-7371-42D1-8474-C36541F03F3E}"/>
              </a:ext>
            </a:extLst>
          </p:cNvPr>
          <p:cNvSpPr txBox="1"/>
          <p:nvPr/>
        </p:nvSpPr>
        <p:spPr>
          <a:xfrm>
            <a:off x="8560904" y="1310957"/>
            <a:ext cx="3409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Formula nutricional modificada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pH: 5,5-6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F6A2C4AA-FC9F-42E8-A804-0EC13EE341EA}"/>
              </a:ext>
            </a:extLst>
          </p:cNvPr>
          <p:cNvSpPr txBox="1"/>
          <p:nvPr/>
        </p:nvSpPr>
        <p:spPr>
          <a:xfrm>
            <a:off x="0" y="-56642"/>
            <a:ext cx="12191999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</a:t>
            </a:r>
          </a:p>
        </p:txBody>
      </p:sp>
    </p:spTree>
    <p:extLst>
      <p:ext uri="{BB962C8B-B14F-4D97-AF65-F5344CB8AC3E}">
        <p14:creationId xmlns:p14="http://schemas.microsoft.com/office/powerpoint/2010/main" val="49571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192C5CD-D186-4E78-8728-1CE4B9578C3E}"/>
              </a:ext>
            </a:extLst>
          </p:cNvPr>
          <p:cNvSpPr txBox="1"/>
          <p:nvPr/>
        </p:nvSpPr>
        <p:spPr>
          <a:xfrm>
            <a:off x="0" y="-56642"/>
            <a:ext cx="12191999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5CDECC4F-5597-4D11-9478-87CB0AC42F94}"/>
              </a:ext>
            </a:extLst>
          </p:cNvPr>
          <p:cNvSpPr txBox="1"/>
          <p:nvPr/>
        </p:nvSpPr>
        <p:spPr>
          <a:xfrm>
            <a:off x="675861" y="530932"/>
            <a:ext cx="3048000" cy="463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</a:pPr>
            <a:r>
              <a:rPr lang="es-EC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Control fitosanitario</a:t>
            </a:r>
            <a:endParaRPr lang="es-EC" sz="20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5E9FE1E6-DF4E-4CA9-80A7-BA0D837ADAB8}"/>
              </a:ext>
            </a:extLst>
          </p:cNvPr>
          <p:cNvSpPr txBox="1"/>
          <p:nvPr/>
        </p:nvSpPr>
        <p:spPr>
          <a:xfrm>
            <a:off x="6579976" y="624113"/>
            <a:ext cx="4068417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s-EC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Podas y manejo</a:t>
            </a:r>
            <a:endParaRPr lang="es-EC" sz="20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5048DC25-F669-42E2-8C64-5FCB77059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1" t="21451" r="21775" b="13092"/>
          <a:stretch/>
        </p:blipFill>
        <p:spPr bwMode="auto">
          <a:xfrm>
            <a:off x="1618966" y="5830111"/>
            <a:ext cx="1537253" cy="99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82B161E9-69DE-40AC-9DDD-F13FE4BE36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9" y="1223687"/>
            <a:ext cx="2481009" cy="186075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5CFE446-E42C-48B3-AD47-735868288C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t="-1" r="10622" b="1559"/>
          <a:stretch/>
        </p:blipFill>
        <p:spPr>
          <a:xfrm>
            <a:off x="2671738" y="1223686"/>
            <a:ext cx="2006279" cy="186371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B4F2A7F-AC20-41E6-9F6C-CDB1CE617F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5" t="31884" r="3622" b="8425"/>
          <a:stretch/>
        </p:blipFill>
        <p:spPr>
          <a:xfrm>
            <a:off x="397164" y="3429000"/>
            <a:ext cx="1912720" cy="192455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FB20BBF7-1957-4023-B5EF-9266E8CE850E}"/>
              </a:ext>
            </a:extLst>
          </p:cNvPr>
          <p:cNvSpPr txBox="1"/>
          <p:nvPr/>
        </p:nvSpPr>
        <p:spPr>
          <a:xfrm>
            <a:off x="474874" y="3084444"/>
            <a:ext cx="1912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Trichoderma</a:t>
            </a: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sp.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5684BC34-4BD1-49EC-A972-44B5D9ADB8FD}"/>
              </a:ext>
            </a:extLst>
          </p:cNvPr>
          <p:cNvSpPr txBox="1"/>
          <p:nvPr/>
        </p:nvSpPr>
        <p:spPr>
          <a:xfrm>
            <a:off x="2671738" y="3095576"/>
            <a:ext cx="2332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Bacillus thuringiensis</a:t>
            </a: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5C25B923-4249-4366-BAA7-FB8A16DA78DC}"/>
              </a:ext>
            </a:extLst>
          </p:cNvPr>
          <p:cNvSpPr txBox="1"/>
          <p:nvPr/>
        </p:nvSpPr>
        <p:spPr>
          <a:xfrm>
            <a:off x="190729" y="5329060"/>
            <a:ext cx="2292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Lecanicillium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lecanii</a:t>
            </a:r>
            <a:endParaRPr lang="es-EC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8B4F81CC-05D5-4D44-985D-6A7E9A38E92A}"/>
              </a:ext>
            </a:extLst>
          </p:cNvPr>
          <p:cNvSpPr txBox="1"/>
          <p:nvPr/>
        </p:nvSpPr>
        <p:spPr>
          <a:xfrm>
            <a:off x="2503391" y="3805380"/>
            <a:ext cx="21339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Extractos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Ajo-ají 10 cc/L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Tomillo 2,5 cc/L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A90CF83D-0A72-4DAF-AE67-396C50E9FC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7" t="7742" r="26232" b="2995"/>
          <a:stretch/>
        </p:blipFill>
        <p:spPr>
          <a:xfrm>
            <a:off x="7846926" y="3986209"/>
            <a:ext cx="1277405" cy="224807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185EAF1F-F8C5-4CA2-A006-2EB0A9CB8B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559" y="3986209"/>
            <a:ext cx="2997429" cy="2248072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7F2D6D85-E038-409C-A945-80B592F31871}"/>
              </a:ext>
            </a:extLst>
          </p:cNvPr>
          <p:cNvSpPr txBox="1"/>
          <p:nvPr/>
        </p:nvSpPr>
        <p:spPr>
          <a:xfrm>
            <a:off x="5499259" y="1223686"/>
            <a:ext cx="370486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Tutoreo a un eje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Chupones o brotes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Aclareo de flores, frutos pequeños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Primera poda: 4 hojas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Segunda poda:1er racimo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Tercera poda: 2do racimo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Cuarta poda: 3er racimo</a:t>
            </a:r>
          </a:p>
        </p:txBody>
      </p:sp>
      <p:pic>
        <p:nvPicPr>
          <p:cNvPr id="4096" name="Imagen 4095">
            <a:extLst>
              <a:ext uri="{FF2B5EF4-FFF2-40B4-BE49-F238E27FC236}">
                <a16:creationId xmlns:a16="http://schemas.microsoft.com/office/drawing/2014/main" xmlns="" id="{AD3DEEFF-4887-4C88-B73B-2E700AC10B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6" t="14494" r="24059" b="17843"/>
          <a:stretch/>
        </p:blipFill>
        <p:spPr>
          <a:xfrm>
            <a:off x="9153839" y="1307386"/>
            <a:ext cx="2932149" cy="2517459"/>
          </a:xfrm>
          <a:prstGeom prst="rect">
            <a:avLst/>
          </a:prstGeom>
        </p:spPr>
      </p:pic>
      <p:pic>
        <p:nvPicPr>
          <p:cNvPr id="4099" name="Imagen 4098">
            <a:extLst>
              <a:ext uri="{FF2B5EF4-FFF2-40B4-BE49-F238E27FC236}">
                <a16:creationId xmlns:a16="http://schemas.microsoft.com/office/drawing/2014/main" xmlns="" id="{197FB151-FD70-4B69-A2C5-896C976A80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987" y="3998750"/>
            <a:ext cx="2980183" cy="2235137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8094681" y="5067803"/>
            <a:ext cx="600892" cy="522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6445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/>
      <p:bldP spid="15" grpId="0"/>
      <p:bldP spid="17" grpId="0"/>
      <p:bldP spid="16" grpId="0"/>
      <p:bldP spid="27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D1D98CC-0891-4B9E-9A65-383475F249CB}"/>
              </a:ext>
            </a:extLst>
          </p:cNvPr>
          <p:cNvSpPr txBox="1"/>
          <p:nvPr/>
        </p:nvSpPr>
        <p:spPr>
          <a:xfrm>
            <a:off x="0" y="-56642"/>
            <a:ext cx="12191999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F16D1112-7F66-4075-913E-0FA78CDFC4B4}"/>
              </a:ext>
            </a:extLst>
          </p:cNvPr>
          <p:cNvSpPr txBox="1"/>
          <p:nvPr/>
        </p:nvSpPr>
        <p:spPr>
          <a:xfrm>
            <a:off x="4476055" y="536671"/>
            <a:ext cx="3713787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s-EC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Variables de estudio</a:t>
            </a:r>
            <a:endParaRPr lang="es-EC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AE6DAFE1-0650-4A0E-A222-5B7036A602B5}"/>
              </a:ext>
            </a:extLst>
          </p:cNvPr>
          <p:cNvSpPr txBox="1"/>
          <p:nvPr/>
        </p:nvSpPr>
        <p:spPr>
          <a:xfrm>
            <a:off x="145774" y="993835"/>
            <a:ext cx="2955235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>
              <a:lnSpc>
                <a:spcPct val="150000"/>
              </a:lnSpc>
              <a:tabLst>
                <a:tab pos="228600" algn="l"/>
              </a:tabLst>
            </a:pPr>
            <a:r>
              <a:rPr lang="es-EC" sz="20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Sustrato hidropónico</a:t>
            </a:r>
            <a:endParaRPr lang="es-EC" sz="2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7B727124-2D5E-438C-9565-985B9D706D37}"/>
              </a:ext>
            </a:extLst>
          </p:cNvPr>
          <p:cNvSpPr txBox="1"/>
          <p:nvPr/>
        </p:nvSpPr>
        <p:spPr>
          <a:xfrm>
            <a:off x="516833" y="1717669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Parámetros químicos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Conductividad eléctrica (CE, dS/m),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 </a:t>
            </a:r>
            <a:endParaRPr lang="es-EC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Capacidad de intercambio catiónico (CIC)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Macro y micronutrientes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C4850DDB-6D11-443E-83C8-8C6C3D781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13" y="3295825"/>
            <a:ext cx="2895755" cy="217181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6F83FB87-7123-4C43-9452-2B0C00A09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702" y="5691887"/>
            <a:ext cx="2009775" cy="86677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0C4E9F41-87D4-45F6-810D-818A3A15F5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8" r="2034" b="6915"/>
          <a:stretch/>
        </p:blipFill>
        <p:spPr>
          <a:xfrm>
            <a:off x="6546571" y="2032823"/>
            <a:ext cx="3697356" cy="35641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E7C7D5A5-9214-424B-BC83-724E531E9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623" y="1261000"/>
            <a:ext cx="5975819" cy="62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3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15D96A94-8535-4DF6-A2E5-7E42FB0D3159}"/>
              </a:ext>
            </a:extLst>
          </p:cNvPr>
          <p:cNvSpPr txBox="1"/>
          <p:nvPr/>
        </p:nvSpPr>
        <p:spPr>
          <a:xfrm>
            <a:off x="3882886" y="530932"/>
            <a:ext cx="3657600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algn="just">
              <a:lnSpc>
                <a:spcPct val="150000"/>
              </a:lnSpc>
              <a:tabLst>
                <a:tab pos="228600" algn="l"/>
              </a:tabLst>
            </a:pPr>
            <a:r>
              <a:rPr lang="es-EC" sz="20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Fisiológicas y productivas</a:t>
            </a:r>
            <a:endParaRPr lang="es-EC" sz="2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BD59CB9D-5866-438A-9863-EAF01121E6F2}"/>
              </a:ext>
            </a:extLst>
          </p:cNvPr>
          <p:cNvSpPr txBox="1"/>
          <p:nvPr/>
        </p:nvSpPr>
        <p:spPr>
          <a:xfrm>
            <a:off x="0" y="-56642"/>
            <a:ext cx="12191999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868987A-53CE-486A-ABE0-FBD051D0AF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7" y="1685037"/>
            <a:ext cx="3018816" cy="226411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3111E335-7267-433F-9037-D9F8F9EEB9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0" r="11739" b="22126"/>
          <a:stretch/>
        </p:blipFill>
        <p:spPr>
          <a:xfrm>
            <a:off x="4068417" y="1685036"/>
            <a:ext cx="3018816" cy="226974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74E3BDCB-0C26-4B73-932B-288C6275AB96}"/>
              </a:ext>
            </a:extLst>
          </p:cNvPr>
          <p:cNvSpPr txBox="1"/>
          <p:nvPr/>
        </p:nvSpPr>
        <p:spPr>
          <a:xfrm>
            <a:off x="100664" y="1160316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Altura: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0-62 días después del trasplante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0FBDF068-756C-4E3B-B043-815D6C90383C}"/>
              </a:ext>
            </a:extLst>
          </p:cNvPr>
          <p:cNvSpPr txBox="1"/>
          <p:nvPr/>
        </p:nvSpPr>
        <p:spPr>
          <a:xfrm>
            <a:off x="4135593" y="1179216"/>
            <a:ext cx="3232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Diámetro de tallo: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1-2-5 racimo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9CCCD718-6510-4F44-8090-F31590249B18}"/>
              </a:ext>
            </a:extLst>
          </p:cNvPr>
          <p:cNvSpPr txBox="1"/>
          <p:nvPr/>
        </p:nvSpPr>
        <p:spPr>
          <a:xfrm>
            <a:off x="8377254" y="1160316"/>
            <a:ext cx="303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Número de flores por racimo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D1EE71D4-2E17-49D4-8B33-91D7F0EC70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076" b="24744"/>
          <a:stretch/>
        </p:blipFill>
        <p:spPr>
          <a:xfrm>
            <a:off x="3461775" y="4545825"/>
            <a:ext cx="2249912" cy="228214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005AF46D-79C8-4BD8-86D3-132AD3C4EF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8" r="15605"/>
          <a:stretch/>
        </p:blipFill>
        <p:spPr>
          <a:xfrm>
            <a:off x="5711686" y="4545824"/>
            <a:ext cx="2131941" cy="226974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FDA47C68-03EE-4885-9EF4-31BDA2A27D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036" y="1685036"/>
            <a:ext cx="1715524" cy="2287365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F1C9822A-F462-44FD-9BF6-84F4703636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r="13292"/>
          <a:stretch/>
        </p:blipFill>
        <p:spPr>
          <a:xfrm>
            <a:off x="9547560" y="1688740"/>
            <a:ext cx="2372138" cy="2287365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E907930C-92E7-470F-B43F-AE3E31386738}"/>
              </a:ext>
            </a:extLst>
          </p:cNvPr>
          <p:cNvSpPr txBox="1"/>
          <p:nvPr/>
        </p:nvSpPr>
        <p:spPr>
          <a:xfrm>
            <a:off x="3888802" y="4118119"/>
            <a:ext cx="3741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Número de frutos y peso por racimo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89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12">
            <a:extLst>
              <a:ext uri="{FF2B5EF4-FFF2-40B4-BE49-F238E27FC236}">
                <a16:creationId xmlns:a16="http://schemas.microsoft.com/office/drawing/2014/main" xmlns="" id="{8ED2F0E3-0C9D-42E7-A3FB-ADB1ACF4B40E}"/>
              </a:ext>
            </a:extLst>
          </p:cNvPr>
          <p:cNvSpPr txBox="1"/>
          <p:nvPr/>
        </p:nvSpPr>
        <p:spPr>
          <a:xfrm>
            <a:off x="0" y="102541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ANTECEDENTES</a:t>
            </a:r>
          </a:p>
        </p:txBody>
      </p:sp>
      <p:sp>
        <p:nvSpPr>
          <p:cNvPr id="7" name="1 Rectángulo">
            <a:extLst>
              <a:ext uri="{FF2B5EF4-FFF2-40B4-BE49-F238E27FC236}">
                <a16:creationId xmlns:a16="http://schemas.microsoft.com/office/drawing/2014/main" xmlns="" id="{98666224-D1B7-40D6-9F02-725EA4F73CF5}"/>
              </a:ext>
            </a:extLst>
          </p:cNvPr>
          <p:cNvSpPr/>
          <p:nvPr/>
        </p:nvSpPr>
        <p:spPr>
          <a:xfrm>
            <a:off x="325361" y="662272"/>
            <a:ext cx="5916412" cy="1084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sector agropecuario extrae el 70% del agua,  consume el 96% y su requerimiento se incrementa cada año debido al crecimiento poblacional 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FAO, 2004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 Rectángulo">
            <a:extLst>
              <a:ext uri="{FF2B5EF4-FFF2-40B4-BE49-F238E27FC236}">
                <a16:creationId xmlns:a16="http://schemas.microsoft.com/office/drawing/2014/main" xmlns="" id="{20617570-833A-448F-B534-738DE261008C}"/>
              </a:ext>
            </a:extLst>
          </p:cNvPr>
          <p:cNvSpPr/>
          <p:nvPr/>
        </p:nvSpPr>
        <p:spPr>
          <a:xfrm>
            <a:off x="6490993" y="662272"/>
            <a:ext cx="55791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Surge la necesidad de mejorar la eficiencia del uso del agua y su reciclaje con sistemas de producción, cerrados o libres de drenaje con mínimo impacto ambiental y alta producción (</a:t>
            </a:r>
            <a:r>
              <a:rPr lang="es-E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Schmautz </a:t>
            </a:r>
            <a:r>
              <a:rPr lang="es-ES" sz="20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et al.</a:t>
            </a:r>
            <a:r>
              <a:rPr lang="es-ES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2016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F633D69C-9BF1-49CB-AA63-1DCF15EBE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90" y="2675251"/>
            <a:ext cx="578167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 descr="Fig. 4.1">
            <a:extLst>
              <a:ext uri="{FF2B5EF4-FFF2-40B4-BE49-F238E27FC236}">
                <a16:creationId xmlns:a16="http://schemas.microsoft.com/office/drawing/2014/main" xmlns="" id="{FD77AAAC-3FD0-4F3C-9271-972CB1391B4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129" y="2408307"/>
            <a:ext cx="4950793" cy="261990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31 CuadroTexto">
            <a:extLst>
              <a:ext uri="{FF2B5EF4-FFF2-40B4-BE49-F238E27FC236}">
                <a16:creationId xmlns:a16="http://schemas.microsoft.com/office/drawing/2014/main" xmlns="" id="{F9DC53ED-EDBA-4EF2-9A8A-B22434A50205}"/>
              </a:ext>
            </a:extLst>
          </p:cNvPr>
          <p:cNvSpPr txBox="1"/>
          <p:nvPr/>
        </p:nvSpPr>
        <p:spPr>
          <a:xfrm>
            <a:off x="314324" y="1746849"/>
            <a:ext cx="5264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Año 2050</a:t>
            </a:r>
          </a:p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9700-11000 millones de habitantes (ONU, 2019).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419CCE45-32CE-421F-A040-52F4692E362F}"/>
              </a:ext>
            </a:extLst>
          </p:cNvPr>
          <p:cNvSpPr/>
          <p:nvPr/>
        </p:nvSpPr>
        <p:spPr>
          <a:xfrm>
            <a:off x="6764129" y="5028214"/>
            <a:ext cx="29894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s-EC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(Maucieri </a:t>
            </a:r>
            <a:r>
              <a:rPr lang="es-EC" sz="12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et al.</a:t>
            </a:r>
            <a:r>
              <a:rPr lang="es-E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2019)</a:t>
            </a:r>
            <a:r>
              <a:rPr lang="es-ES" sz="1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s-E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2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55570E7E-1AAD-4A53-9922-F3EBDCF681BA}"/>
              </a:ext>
            </a:extLst>
          </p:cNvPr>
          <p:cNvSpPr txBox="1"/>
          <p:nvPr/>
        </p:nvSpPr>
        <p:spPr>
          <a:xfrm>
            <a:off x="3882886" y="530932"/>
            <a:ext cx="3657600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algn="just">
              <a:lnSpc>
                <a:spcPct val="150000"/>
              </a:lnSpc>
              <a:tabLst>
                <a:tab pos="228600" algn="l"/>
              </a:tabLst>
            </a:pPr>
            <a:r>
              <a:rPr lang="es-EC" sz="20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Fisiológicas y productivas</a:t>
            </a:r>
            <a:endParaRPr lang="es-EC" sz="2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4B06A392-F537-40F4-A8AD-493930E878E1}"/>
              </a:ext>
            </a:extLst>
          </p:cNvPr>
          <p:cNvSpPr txBox="1"/>
          <p:nvPr/>
        </p:nvSpPr>
        <p:spPr>
          <a:xfrm>
            <a:off x="0" y="-56642"/>
            <a:ext cx="12191999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55905E01-D2EB-493D-A421-BDEE0167236D}"/>
              </a:ext>
            </a:extLst>
          </p:cNvPr>
          <p:cNvSpPr txBox="1"/>
          <p:nvPr/>
        </p:nvSpPr>
        <p:spPr>
          <a:xfrm>
            <a:off x="413739" y="909594"/>
            <a:ext cx="407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Índice plastocrónico: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1era-5ta floración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8BED3FD5-0401-408C-A101-3E29AA98D4D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3" t="-311" r="25559" b="23639"/>
          <a:stretch/>
        </p:blipFill>
        <p:spPr bwMode="auto">
          <a:xfrm>
            <a:off x="1073533" y="1448653"/>
            <a:ext cx="2809353" cy="29085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E8C9E470-0825-4968-A315-4C63F5301FF3}"/>
              </a:ext>
            </a:extLst>
          </p:cNvPr>
          <p:cNvSpPr txBox="1"/>
          <p:nvPr/>
        </p:nvSpPr>
        <p:spPr>
          <a:xfrm>
            <a:off x="5526049" y="1502065"/>
            <a:ext cx="4267200" cy="463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IP=n+(</a:t>
            </a:r>
            <a:r>
              <a:rPr lang="es-EC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ln</a:t>
            </a: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C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</a:t>
            </a:r>
            <a:r>
              <a:rPr lang="es-EC" sz="1800" baseline="-25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</a:t>
            </a:r>
            <a:r>
              <a:rPr lang="es-EC" sz="1800" baseline="-25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– </a:t>
            </a:r>
            <a:r>
              <a:rPr lang="es-EC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Ln</a:t>
            </a:r>
            <a:r>
              <a:rPr lang="es-EC" sz="1800" baseline="-25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</a:t>
            </a: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)/(</a:t>
            </a:r>
            <a:r>
              <a:rPr lang="es-EC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ln</a:t>
            </a: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C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</a:t>
            </a:r>
            <a:r>
              <a:rPr lang="es-EC" sz="1800" baseline="-25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</a:t>
            </a: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– </a:t>
            </a:r>
            <a:r>
              <a:rPr lang="es-EC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ln</a:t>
            </a: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L</a:t>
            </a:r>
            <a:r>
              <a:rPr lang="es-EC" sz="1800" baseline="-25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n+1</a:t>
            </a: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  <a:endParaRPr lang="es-EC" sz="20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xmlns="" id="{70D4E780-909C-40EB-ACF9-06749104109A}"/>
                  </a:ext>
                </a:extLst>
              </p:cNvPr>
              <p:cNvSpPr txBox="1"/>
              <p:nvPr/>
            </p:nvSpPr>
            <p:spPr>
              <a:xfrm>
                <a:off x="4490496" y="2067706"/>
                <a:ext cx="7143029" cy="29510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s-EC" sz="1800" b="1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n= </a:t>
                </a:r>
                <a:r>
                  <a:rPr lang="es-EC" sz="1800" dirty="0">
                    <a:solidFill>
                      <a:srgbClr val="403838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número de serie o índice secuencial del órgano es decir de la hoja más cercana que excede la longitud crítica (Ej. 7)</a:t>
                </a:r>
                <a:endParaRPr lang="es-EC" sz="2000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C" sz="1800" b="1" i="1">
                            <a:effectLst/>
                            <a:latin typeface="Cambria Math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sz="1800" b="1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𝑳</m:t>
                        </m:r>
                      </m:e>
                      <m:sub>
                        <m:r>
                          <a:rPr lang="es-EC" sz="1800" b="1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s-EC" sz="1800" b="1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=</a:t>
                </a:r>
                <a:r>
                  <a:rPr lang="es-EC" sz="18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longitud de un órgano que es igual a, o ligeramente más largo que R (hoja crítica) (Ej. 19 mm)</a:t>
                </a:r>
                <a:endParaRPr lang="es-EC" sz="2000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C" sz="1800" b="1" i="1">
                            <a:effectLst/>
                            <a:latin typeface="Cambria Math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sz="1800" b="1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𝑳</m:t>
                        </m:r>
                      </m:e>
                      <m:sub>
                        <m:r>
                          <a:rPr lang="es-EC" sz="1800" b="1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𝒏</m:t>
                        </m:r>
                        <m:r>
                          <a:rPr lang="es-EC" sz="1800" b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s-EC" sz="1800" b="1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s-EC" sz="1800" b="1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=</a:t>
                </a:r>
                <a:r>
                  <a:rPr lang="es-EC" sz="18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longitud de un órgano que es sólo ligeramente más corta que </a:t>
                </a:r>
                <a:r>
                  <a:rPr lang="es-EC" sz="1800" i="1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R </a:t>
                </a:r>
                <a:r>
                  <a:rPr lang="es-EC" sz="18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(hoja crítica) (Ej. 10 mm)</a:t>
                </a:r>
                <a:endParaRPr lang="es-EC" sz="2000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C" sz="1800" b="1" i="1">
                            <a:effectLst/>
                            <a:latin typeface="Cambria Math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sz="1800" b="1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𝑳</m:t>
                        </m:r>
                      </m:e>
                      <m:sub>
                        <m:r>
                          <a:rPr lang="es-EC" sz="1800" b="1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es-EC" sz="1800" b="1" i="1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= </a:t>
                </a:r>
                <a:r>
                  <a:rPr lang="es-EC" sz="18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longitud de referencia del órgano es decir “hoja crítica” (Ej. 14 mm)</a:t>
                </a:r>
                <a:endParaRPr lang="es-EC" sz="2000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70D4E780-909C-40EB-ACF9-067491041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0496" y="2067706"/>
                <a:ext cx="7143029" cy="2951064"/>
              </a:xfrm>
              <a:prstGeom prst="rect">
                <a:avLst/>
              </a:prstGeom>
              <a:blipFill>
                <a:blip r:embed="rId3"/>
                <a:stretch>
                  <a:fillRect l="-769" r="-769" b="-247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4255C533-14C8-4F47-BEC3-EC1E93AEA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22" y="4526961"/>
            <a:ext cx="3030574" cy="227293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5473B180-AC37-42D9-ACDD-DE2913DB73CC}"/>
              </a:ext>
            </a:extLst>
          </p:cNvPr>
          <p:cNvSpPr txBox="1"/>
          <p:nvPr/>
        </p:nvSpPr>
        <p:spPr>
          <a:xfrm>
            <a:off x="5711686" y="5294094"/>
            <a:ext cx="3644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Fuente: </a:t>
            </a:r>
            <a:r>
              <a:rPr lang="es-E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Erickson y </a:t>
            </a:r>
            <a:r>
              <a:rPr lang="es-ES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Michelini</a:t>
            </a:r>
            <a:r>
              <a:rPr lang="es-E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(1957)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58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0235496-F237-453F-9A75-08E505E1688B}"/>
              </a:ext>
            </a:extLst>
          </p:cNvPr>
          <p:cNvSpPr txBox="1"/>
          <p:nvPr/>
        </p:nvSpPr>
        <p:spPr>
          <a:xfrm>
            <a:off x="251791" y="1029595"/>
            <a:ext cx="4664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Grados días de crecimiento (GDC o °D)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CAF9F778-A4C3-41A8-89BD-414F9CD63FF8}"/>
              </a:ext>
            </a:extLst>
          </p:cNvPr>
          <p:cNvSpPr txBox="1"/>
          <p:nvPr/>
        </p:nvSpPr>
        <p:spPr>
          <a:xfrm>
            <a:off x="3882886" y="530932"/>
            <a:ext cx="3657600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algn="just">
              <a:lnSpc>
                <a:spcPct val="150000"/>
              </a:lnSpc>
              <a:tabLst>
                <a:tab pos="228600" algn="l"/>
              </a:tabLst>
            </a:pPr>
            <a:r>
              <a:rPr lang="es-EC" sz="20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Fisiológicas y productivas</a:t>
            </a:r>
            <a:endParaRPr lang="es-EC" sz="2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C826160D-3916-46A2-99B9-63DC33E2A9BB}"/>
              </a:ext>
            </a:extLst>
          </p:cNvPr>
          <p:cNvSpPr txBox="1"/>
          <p:nvPr/>
        </p:nvSpPr>
        <p:spPr>
          <a:xfrm>
            <a:off x="0" y="-56642"/>
            <a:ext cx="12191999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E7F0DE7B-1EF7-47B2-A49B-09F312AF3990}"/>
              </a:ext>
            </a:extLst>
          </p:cNvPr>
          <p:cNvSpPr txBox="1"/>
          <p:nvPr/>
        </p:nvSpPr>
        <p:spPr>
          <a:xfrm>
            <a:off x="483704" y="2524135"/>
            <a:ext cx="9508435" cy="1286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Donde: </a:t>
            </a:r>
            <a:endParaRPr lang="es-EC" sz="20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C" sz="1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Tmax</a:t>
            </a:r>
            <a:r>
              <a:rPr lang="es-EC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y </a:t>
            </a:r>
            <a:r>
              <a:rPr lang="es-EC" sz="1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Tmin</a:t>
            </a:r>
            <a:r>
              <a:rPr lang="es-EC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= </a:t>
            </a: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temperaturas diarias máximas y mínimas respectivamente</a:t>
            </a:r>
            <a:endParaRPr lang="es-EC" sz="20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C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Tbase y Tcutoff= </a:t>
            </a: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temperatura base (10°C) y temperatura de corte (32,2 °C) respectivamente.</a:t>
            </a:r>
            <a:endParaRPr lang="es-EC" sz="20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482FC558-D209-4300-852F-AFEE0D89F7EF}"/>
              </a:ext>
            </a:extLst>
          </p:cNvPr>
          <p:cNvSpPr txBox="1"/>
          <p:nvPr/>
        </p:nvSpPr>
        <p:spPr>
          <a:xfrm>
            <a:off x="1789043" y="1397595"/>
            <a:ext cx="9236766" cy="1294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GDD= </a:t>
            </a: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[(</a:t>
            </a:r>
            <a:r>
              <a:rPr lang="es-EC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Tmax</a:t>
            </a: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+ </a:t>
            </a:r>
            <a:r>
              <a:rPr lang="es-EC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Tmin</a:t>
            </a: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)/2]-Tbase; si (</a:t>
            </a:r>
            <a:r>
              <a:rPr lang="es-EC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Tmax</a:t>
            </a: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+ </a:t>
            </a:r>
            <a:r>
              <a:rPr lang="es-EC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Tmin</a:t>
            </a: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)/2 &gt; Tbase y (</a:t>
            </a:r>
            <a:r>
              <a:rPr lang="es-EC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Tmax</a:t>
            </a: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+ </a:t>
            </a:r>
            <a:r>
              <a:rPr lang="es-EC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Tmin</a:t>
            </a: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)/2 &lt; Tcutoff</a:t>
            </a:r>
            <a:endParaRPr lang="es-EC" sz="20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GDD= </a:t>
            </a: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Tcutoff – Tbase;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si</a:t>
            </a: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Tmax</a:t>
            </a: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+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Tmin</a:t>
            </a: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)/2 ≥ Tcutoff</a:t>
            </a:r>
            <a:endParaRPr lang="es-EC" sz="20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C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GDD= </a:t>
            </a: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0; si (</a:t>
            </a:r>
            <a:r>
              <a:rPr lang="es-EC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Tmax</a:t>
            </a: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+ </a:t>
            </a:r>
            <a:r>
              <a:rPr lang="es-EC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Tmin</a:t>
            </a: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)/2 ≤ Tbase</a:t>
            </a:r>
            <a:endParaRPr lang="es-EC" sz="20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E9DDB12A-2193-4BBB-97F9-B171A8A7B0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411" y="4340288"/>
            <a:ext cx="3356949" cy="251771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4A748C01-C62D-47C1-B9D4-4DAB6A4C8D30}"/>
              </a:ext>
            </a:extLst>
          </p:cNvPr>
          <p:cNvSpPr txBox="1"/>
          <p:nvPr/>
        </p:nvSpPr>
        <p:spPr>
          <a:xfrm>
            <a:off x="483704" y="3906059"/>
            <a:ext cx="63610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Fuente: 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(Erickson y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Michelini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1957;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Zalom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y Wilson, 1999; López, 2016)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xmlns="" id="{76C05098-F609-4D2B-9D4D-C69CA4A988C1}"/>
              </a:ext>
            </a:extLst>
          </p:cNvPr>
          <p:cNvSpPr/>
          <p:nvPr/>
        </p:nvSpPr>
        <p:spPr>
          <a:xfrm>
            <a:off x="6588605" y="5300970"/>
            <a:ext cx="715618" cy="5963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CC874742-6EC0-4DE5-A824-50DC63D4544F}"/>
              </a:ext>
            </a:extLst>
          </p:cNvPr>
          <p:cNvSpPr txBox="1"/>
          <p:nvPr/>
        </p:nvSpPr>
        <p:spPr>
          <a:xfrm>
            <a:off x="7304223" y="4935593"/>
            <a:ext cx="7296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63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595DA5C0-4EBA-412D-BCE5-B9DED60CEC2C}"/>
              </a:ext>
            </a:extLst>
          </p:cNvPr>
          <p:cNvSpPr txBox="1"/>
          <p:nvPr/>
        </p:nvSpPr>
        <p:spPr>
          <a:xfrm>
            <a:off x="675861" y="637687"/>
            <a:ext cx="1961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Calidad de fruto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B648D60E-27E8-45CF-BE1A-5989DF659E21}"/>
              </a:ext>
            </a:extLst>
          </p:cNvPr>
          <p:cNvSpPr txBox="1"/>
          <p:nvPr/>
        </p:nvSpPr>
        <p:spPr>
          <a:xfrm>
            <a:off x="0" y="-56642"/>
            <a:ext cx="12191999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87834F43-2939-47BC-92EE-A0310FAF7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611" y="1785180"/>
            <a:ext cx="8848838" cy="246850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7FFEE847-81C6-442C-9CA6-CF4BF26C78B6}"/>
              </a:ext>
            </a:extLst>
          </p:cNvPr>
          <p:cNvSpPr txBox="1"/>
          <p:nvPr/>
        </p:nvSpPr>
        <p:spPr>
          <a:xfrm>
            <a:off x="2286281" y="1415841"/>
            <a:ext cx="1032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Gigante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0B309ABE-E6C2-43D1-8599-DB5994744D65}"/>
              </a:ext>
            </a:extLst>
          </p:cNvPr>
          <p:cNvSpPr txBox="1"/>
          <p:nvPr/>
        </p:nvSpPr>
        <p:spPr>
          <a:xfrm>
            <a:off x="6349030" y="1415841"/>
            <a:ext cx="1145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Mediano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F11C6E55-D679-429E-8B6D-9578F4066399}"/>
              </a:ext>
            </a:extLst>
          </p:cNvPr>
          <p:cNvSpPr txBox="1"/>
          <p:nvPr/>
        </p:nvSpPr>
        <p:spPr>
          <a:xfrm>
            <a:off x="4248445" y="1378883"/>
            <a:ext cx="1032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Grande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D00AB00C-CFE4-46E6-9853-A1196241F800}"/>
              </a:ext>
            </a:extLst>
          </p:cNvPr>
          <p:cNvSpPr txBox="1"/>
          <p:nvPr/>
        </p:nvSpPr>
        <p:spPr>
          <a:xfrm>
            <a:off x="9078639" y="1378883"/>
            <a:ext cx="1158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Pequeño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392EC2B1-520B-43B2-8528-CBC1F4E56371}"/>
              </a:ext>
            </a:extLst>
          </p:cNvPr>
          <p:cNvSpPr txBox="1"/>
          <p:nvPr/>
        </p:nvSpPr>
        <p:spPr>
          <a:xfrm>
            <a:off x="2982639" y="4253696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Fuente: 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(Instituto Ecuatoriano de Normalización [INEN], 2013)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554BCA97-B238-48DF-A1C8-A9E6A7E384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5" t="14111" r="36211" b="7628"/>
          <a:stretch/>
        </p:blipFill>
        <p:spPr>
          <a:xfrm rot="16200000">
            <a:off x="5166070" y="3018503"/>
            <a:ext cx="1616766" cy="5367132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8A7C62C3-041E-4604-A16A-804D99EB760C}"/>
              </a:ext>
            </a:extLst>
          </p:cNvPr>
          <p:cNvSpPr txBox="1"/>
          <p:nvPr/>
        </p:nvSpPr>
        <p:spPr>
          <a:xfrm>
            <a:off x="5582473" y="880252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Syta</a:t>
            </a:r>
            <a:endParaRPr lang="es-EC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47282C01-E2D3-4F4A-B5A3-CDD546332C0C}"/>
              </a:ext>
            </a:extLst>
          </p:cNvPr>
          <p:cNvSpPr txBox="1"/>
          <p:nvPr/>
        </p:nvSpPr>
        <p:spPr>
          <a:xfrm>
            <a:off x="5450993" y="4451865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Smarty</a:t>
            </a:r>
            <a:endParaRPr lang="es-EC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52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AF88861-116E-4FC7-B65D-F0F55F2062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1" y="1007019"/>
            <a:ext cx="3282123" cy="246159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F1A79A50-51DD-4F71-8F27-8353EAC541BE}"/>
              </a:ext>
            </a:extLst>
          </p:cNvPr>
          <p:cNvSpPr txBox="1"/>
          <p:nvPr/>
        </p:nvSpPr>
        <p:spPr>
          <a:xfrm>
            <a:off x="1736035" y="637687"/>
            <a:ext cx="1961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 zumo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5C80B3BA-2306-49B7-9D6E-A6DE94CD72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71" y="1007019"/>
            <a:ext cx="3392556" cy="254441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B524F030-56F5-43F0-AA19-BDC116036433}"/>
              </a:ext>
            </a:extLst>
          </p:cNvPr>
          <p:cNvSpPr txBox="1"/>
          <p:nvPr/>
        </p:nvSpPr>
        <p:spPr>
          <a:xfrm>
            <a:off x="7719391" y="637687"/>
            <a:ext cx="1961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Peso individual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5F185121-1281-43CE-8350-ECADA6822F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75" y="4158013"/>
            <a:ext cx="1823831" cy="243177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797A0892-4DEA-414E-84EA-C5D627644F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2" t="33877" r="24042" b="35591"/>
          <a:stretch/>
        </p:blipFill>
        <p:spPr>
          <a:xfrm rot="16200000">
            <a:off x="2612701" y="4512419"/>
            <a:ext cx="2431774" cy="1722961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953DAB20-F178-44EF-87C3-FC35EC78E4D2}"/>
              </a:ext>
            </a:extLst>
          </p:cNvPr>
          <p:cNvSpPr txBox="1"/>
          <p:nvPr/>
        </p:nvSpPr>
        <p:spPr>
          <a:xfrm>
            <a:off x="2055190" y="3706860"/>
            <a:ext cx="1961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</a:t>
            </a:r>
            <a:r>
              <a:rPr lang="es-EC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rados Brix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27D52DCA-68C8-4F18-B46B-5808AD58C4A5}"/>
              </a:ext>
            </a:extLst>
          </p:cNvPr>
          <p:cNvSpPr txBox="1"/>
          <p:nvPr/>
        </p:nvSpPr>
        <p:spPr>
          <a:xfrm>
            <a:off x="7205870" y="3706860"/>
            <a:ext cx="2630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Materia seca del fruto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27FA91EE-98D6-4878-811D-14AE8A5F87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84" y="4158011"/>
            <a:ext cx="3242368" cy="2431776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8EF537E5-5EB5-4F76-83E0-4F3220D7A2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242" y="4158011"/>
            <a:ext cx="3242369" cy="243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1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56642"/>
            <a:ext cx="12191999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047999" y="123745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datos fueron sometidos a un análisis de varianza (ANOVA) paramétrico y no paramétrico para diseños factoriales.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Las medias de los tratamientos se compararán con la prueba </a:t>
            </a:r>
            <a:r>
              <a:rPr lang="es-EC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post-hoc</a:t>
            </a: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Tukey (p&lt;0,05) y Kruskal y Wallis (p&lt;0,05) 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establecer diferencias significativas (p&lt;0.05)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usó software estadístico INFOSTAT y estadística descriptiva (Versión 2020i).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" y="457279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estadístico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47" y="3802743"/>
            <a:ext cx="3832798" cy="219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8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"/>
          <p:cNvSpPr txBox="1"/>
          <p:nvPr/>
        </p:nvSpPr>
        <p:spPr>
          <a:xfrm>
            <a:off x="0" y="-243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271A2000-4C5F-4FFD-8772-7A9ECDC229B6}"/>
              </a:ext>
            </a:extLst>
          </p:cNvPr>
          <p:cNvSpPr txBox="1"/>
          <p:nvPr/>
        </p:nvSpPr>
        <p:spPr>
          <a:xfrm>
            <a:off x="2266121" y="462987"/>
            <a:ext cx="8189844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es-EC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Caracterización química de los sustratos mixtos</a:t>
            </a:r>
            <a:endParaRPr lang="es-EC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1F203D8-3642-41B6-8453-D6FE96291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22" y="1463895"/>
            <a:ext cx="6655905" cy="432633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D79AB99C-6DAA-46FC-9240-21FF8693D285}"/>
              </a:ext>
            </a:extLst>
          </p:cNvPr>
          <p:cNvSpPr txBox="1"/>
          <p:nvPr/>
        </p:nvSpPr>
        <p:spPr>
          <a:xfrm>
            <a:off x="304800" y="1042954"/>
            <a:ext cx="68265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S_tradnl" sz="1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Tabla </a:t>
            </a:r>
            <a:r>
              <a:rPr lang="es-EC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Características químicas de los sustratos mixtos</a:t>
            </a:r>
            <a:endParaRPr lang="es-EC" sz="1100" i="1" dirty="0">
              <a:solidFill>
                <a:srgbClr val="44546A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CEC345CC-D330-432B-A509-EA0C783D9534}"/>
              </a:ext>
            </a:extLst>
          </p:cNvPr>
          <p:cNvSpPr/>
          <p:nvPr/>
        </p:nvSpPr>
        <p:spPr>
          <a:xfrm>
            <a:off x="2809461" y="3065996"/>
            <a:ext cx="4361622" cy="23687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E3ABEC25-F2EF-411C-97A5-738FA7A14E76}"/>
              </a:ext>
            </a:extLst>
          </p:cNvPr>
          <p:cNvSpPr/>
          <p:nvPr/>
        </p:nvSpPr>
        <p:spPr>
          <a:xfrm>
            <a:off x="2792895" y="5275667"/>
            <a:ext cx="4421258" cy="2368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02FEAC3D-45C9-48D6-937B-1A601BE87C66}"/>
              </a:ext>
            </a:extLst>
          </p:cNvPr>
          <p:cNvSpPr/>
          <p:nvPr/>
        </p:nvSpPr>
        <p:spPr>
          <a:xfrm>
            <a:off x="2835965" y="4428114"/>
            <a:ext cx="4335118" cy="23687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904B94A2-571C-4E84-BCE8-68D2C197D2D0}"/>
              </a:ext>
            </a:extLst>
          </p:cNvPr>
          <p:cNvSpPr txBox="1"/>
          <p:nvPr/>
        </p:nvSpPr>
        <p:spPr>
          <a:xfrm>
            <a:off x="7648161" y="2124270"/>
            <a:ext cx="44212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Sonneveld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y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Voogt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(2009), recomiendan: 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Cl</a:t>
            </a:r>
            <a:r>
              <a:rPr lang="es-EC" sz="16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&lt;106 mg/L, PO4=78 mg/L y Zn=0,09 mg/L.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A61010FC-D176-44E4-B256-D8DE565113DC}"/>
              </a:ext>
            </a:extLst>
          </p:cNvPr>
          <p:cNvSpPr txBox="1"/>
          <p:nvPr/>
        </p:nvSpPr>
        <p:spPr>
          <a:xfrm>
            <a:off x="7648161" y="2934242"/>
            <a:ext cx="44212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Besford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(1979) y Zhu </a:t>
            </a:r>
            <a:r>
              <a:rPr lang="es-EC" sz="16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et al. 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2017), 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mencionan que el P promueve un mayor número de flores, mejor desarrollo de los frutos, un mejor crecimiento vegetativo y resistencia a enfermedades (RE).</a:t>
            </a:r>
          </a:p>
          <a:p>
            <a:pPr algn="just"/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Aplicaciones de Zn estimulan una mejor floración, cuajado y RE 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(Ali,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Mehraj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y Jamal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Uddin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2015)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EFB8D6BC-36DA-4762-AB0F-E5AF737262F2}"/>
              </a:ext>
            </a:extLst>
          </p:cNvPr>
          <p:cNvSpPr txBox="1"/>
          <p:nvPr/>
        </p:nvSpPr>
        <p:spPr>
          <a:xfrm>
            <a:off x="475421" y="5811064"/>
            <a:ext cx="6655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2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Nota. </a:t>
            </a:r>
            <a:r>
              <a:rPr lang="es-EC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Caracterización química de los sustratos sin y con cultivo,</a:t>
            </a:r>
            <a:r>
              <a:rPr lang="es-EC" sz="12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C" sz="12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</a:t>
            </a:r>
            <a:r>
              <a:rPr lang="es-EC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Medias ± error estándar con la misma letra denota que no hay diferencias significativas (Tukey, p&lt;0,05).</a:t>
            </a:r>
            <a:endParaRPr lang="es-EC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26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  <p:bldP spid="13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"/>
          <p:cNvSpPr txBox="1"/>
          <p:nvPr/>
        </p:nvSpPr>
        <p:spPr>
          <a:xfrm>
            <a:off x="0" y="-243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271A2000-4C5F-4FFD-8772-7A9ECDC229B6}"/>
              </a:ext>
            </a:extLst>
          </p:cNvPr>
          <p:cNvSpPr txBox="1"/>
          <p:nvPr/>
        </p:nvSpPr>
        <p:spPr>
          <a:xfrm>
            <a:off x="2266121" y="462987"/>
            <a:ext cx="8189844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es-EC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Caracterización química de los sustratos mixtos de cultivo</a:t>
            </a:r>
            <a:endParaRPr lang="es-EC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1F203D8-3642-41B6-8453-D6FE96291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0" y="1441629"/>
            <a:ext cx="6655905" cy="4326338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07AC9B0F-8875-43E8-9C4A-8BEFB42B8DC0}"/>
              </a:ext>
            </a:extLst>
          </p:cNvPr>
          <p:cNvSpPr/>
          <p:nvPr/>
        </p:nvSpPr>
        <p:spPr>
          <a:xfrm>
            <a:off x="2373384" y="1898065"/>
            <a:ext cx="4361622" cy="66927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2CB4A743-7D4B-4D2A-AF3D-2E7469B7673D}"/>
              </a:ext>
            </a:extLst>
          </p:cNvPr>
          <p:cNvSpPr txBox="1"/>
          <p:nvPr/>
        </p:nvSpPr>
        <p:spPr>
          <a:xfrm>
            <a:off x="7373179" y="1745596"/>
            <a:ext cx="442456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3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Sustratos: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Turba-vermiculita un </a:t>
            </a:r>
            <a:r>
              <a:rPr lang="es-EC" sz="13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 de 7,1 y CE de 1,1 dS/m </a:t>
            </a:r>
            <a:r>
              <a:rPr lang="es-EC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(Xiong </a:t>
            </a:r>
            <a:r>
              <a:rPr lang="es-EC" sz="13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et al., </a:t>
            </a:r>
            <a:r>
              <a:rPr lang="es-EC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2017)</a:t>
            </a:r>
            <a:r>
              <a:rPr lang="es-EC" sz="1300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Vermiculita y perlita, un </a:t>
            </a:r>
            <a:r>
              <a:rPr lang="es-EC" sz="13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 de 8,66 y 7,54  y CE de 0,037 y 0,024 d</a:t>
            </a:r>
            <a:r>
              <a:rPr lang="es-EC" sz="13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S/m </a:t>
            </a:r>
            <a:r>
              <a:rPr lang="es-EC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respectivamente (</a:t>
            </a:r>
            <a:r>
              <a:rPr lang="es-E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Surrage</a:t>
            </a:r>
            <a:r>
              <a:rPr lang="es-E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C" sz="13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et al</a:t>
            </a:r>
            <a:r>
              <a:rPr lang="es-E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., 2010)</a:t>
            </a:r>
            <a:r>
              <a:rPr lang="es-EC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6F8CCDAA-5425-42CA-A941-20359B5D4EEB}"/>
              </a:ext>
            </a:extLst>
          </p:cNvPr>
          <p:cNvSpPr txBox="1"/>
          <p:nvPr/>
        </p:nvSpPr>
        <p:spPr>
          <a:xfrm>
            <a:off x="7462630" y="3314616"/>
            <a:ext cx="43351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CIC recomendado en sustratos hidropónicos es </a:t>
            </a:r>
            <a:r>
              <a:rPr lang="es-EC" sz="1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6-15 mEq/100g</a:t>
            </a:r>
            <a:r>
              <a:rPr lang="es-EC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(Nelson, 2014)</a:t>
            </a:r>
            <a:r>
              <a:rPr lang="es-EC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B5A0BCE9-D8A9-4DAD-9CC1-EA50382F8344}"/>
              </a:ext>
            </a:extLst>
          </p:cNvPr>
          <p:cNvSpPr txBox="1"/>
          <p:nvPr/>
        </p:nvSpPr>
        <p:spPr>
          <a:xfrm>
            <a:off x="7462630" y="3903675"/>
            <a:ext cx="43351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4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Los </a:t>
            </a:r>
            <a:r>
              <a:rPr lang="es-ES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sustratos orgánicos incrementan su CIC por la descomposición del material y acción microbiana. (Domeño, Irigoyen, y Muro, 2009) 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D08239A-879D-406E-8A50-67D4F1E1AF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5" t="1513" r="6378"/>
          <a:stretch/>
        </p:blipFill>
        <p:spPr>
          <a:xfrm>
            <a:off x="6599100" y="4660602"/>
            <a:ext cx="2465388" cy="212973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70F5D2A1-850A-418B-B5B3-08FE325B9B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832" y="4653776"/>
            <a:ext cx="2848873" cy="213665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541693F8-5629-436F-8097-0E8F3BB33000}"/>
              </a:ext>
            </a:extLst>
          </p:cNvPr>
          <p:cNvSpPr txBox="1"/>
          <p:nvPr/>
        </p:nvSpPr>
        <p:spPr>
          <a:xfrm>
            <a:off x="304800" y="1042954"/>
            <a:ext cx="68265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S_tradnl" sz="1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Tabla </a:t>
            </a:r>
            <a:r>
              <a:rPr lang="es-EC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Características químicas de los sustratos mixtos</a:t>
            </a:r>
            <a:endParaRPr lang="es-EC" sz="1100" i="1" dirty="0">
              <a:solidFill>
                <a:srgbClr val="44546A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2AE16864-BE2C-4F40-8FF9-2F16F12CC7E1}"/>
              </a:ext>
            </a:extLst>
          </p:cNvPr>
          <p:cNvSpPr txBox="1"/>
          <p:nvPr/>
        </p:nvSpPr>
        <p:spPr>
          <a:xfrm>
            <a:off x="17809" y="5711232"/>
            <a:ext cx="6655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2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Nota. </a:t>
            </a:r>
            <a:r>
              <a:rPr lang="es-EC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Caracterización química de los sustratos sin y con cultivo,</a:t>
            </a:r>
            <a:r>
              <a:rPr lang="es-EC" sz="12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C" sz="12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</a:t>
            </a:r>
            <a:r>
              <a:rPr lang="es-EC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Medias ± error estándar con la misma letra denota que no hay diferencias significativas (Tukey, p&lt;0,05).</a:t>
            </a:r>
            <a:endParaRPr lang="es-EC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3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28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342EF22-8641-45DD-8441-939019A7008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66" y="1185877"/>
            <a:ext cx="5126934" cy="3598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6BBDD9B-9EC7-428E-826D-E2CEF6AC14A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85877"/>
            <a:ext cx="4823791" cy="359815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B245A27E-EA7B-47B5-ADE1-4E62AD3658DB}"/>
              </a:ext>
            </a:extLst>
          </p:cNvPr>
          <p:cNvSpPr txBox="1"/>
          <p:nvPr/>
        </p:nvSpPr>
        <p:spPr>
          <a:xfrm>
            <a:off x="921853" y="463466"/>
            <a:ext cx="10348291" cy="71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Figura </a:t>
            </a:r>
          </a:p>
          <a:p>
            <a:pPr algn="just">
              <a:spcAft>
                <a:spcPts val="1000"/>
              </a:spcAft>
            </a:pPr>
            <a:r>
              <a:rPr lang="es-EC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Efecto por alta salinidad para los cultivares de tomate Syta (a) y Smarty (b)</a:t>
            </a:r>
            <a:endParaRPr lang="es-EC" sz="1100" i="1" dirty="0">
              <a:solidFill>
                <a:srgbClr val="44546A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0FFE0D9A-CCFE-47AA-B036-3C1E514D9A8C}"/>
              </a:ext>
            </a:extLst>
          </p:cNvPr>
          <p:cNvSpPr txBox="1"/>
          <p:nvPr/>
        </p:nvSpPr>
        <p:spPr>
          <a:xfrm>
            <a:off x="921853" y="4802825"/>
            <a:ext cx="99979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Nota. </a:t>
            </a:r>
            <a:r>
              <a:rPr lang="es-EC" sz="1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Las imágenes representan el enrollamiento apical y pérdida de crecimiento por alta salinidad de la solución nutritiva y sales acumuladas en el sustrato.</a:t>
            </a:r>
            <a:r>
              <a:rPr lang="es-EC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s-EC" sz="12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27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1F9A2329-25A3-437D-954E-256646BEE7F1}"/>
              </a:ext>
            </a:extLst>
          </p:cNvPr>
          <p:cNvSpPr txBox="1"/>
          <p:nvPr/>
        </p:nvSpPr>
        <p:spPr>
          <a:xfrm>
            <a:off x="3432331" y="359065"/>
            <a:ext cx="5565912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2pPr lvl="1"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defRPr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defRPr>
            </a:lvl2pPr>
          </a:lstStyle>
          <a:p>
            <a:pPr lvl="1"/>
            <a:r>
              <a:rPr lang="es-EC" dirty="0"/>
              <a:t>Parámetros de crecimiento vegetal</a:t>
            </a:r>
          </a:p>
        </p:txBody>
      </p:sp>
      <p:sp>
        <p:nvSpPr>
          <p:cNvPr id="5" name="CuadroTexto 1">
            <a:extLst>
              <a:ext uri="{FF2B5EF4-FFF2-40B4-BE49-F238E27FC236}">
                <a16:creationId xmlns:a16="http://schemas.microsoft.com/office/drawing/2014/main" xmlns="" id="{7FC727DF-3D1B-4321-9C84-684C9BC4930D}"/>
              </a:ext>
            </a:extLst>
          </p:cNvPr>
          <p:cNvSpPr txBox="1"/>
          <p:nvPr/>
        </p:nvSpPr>
        <p:spPr>
          <a:xfrm>
            <a:off x="0" y="-243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F12F148-59FA-4B9E-8BCA-8437C64F77F6}"/>
              </a:ext>
            </a:extLst>
          </p:cNvPr>
          <p:cNvPicPr/>
          <p:nvPr/>
        </p:nvPicPr>
        <p:blipFill rotWithShape="1">
          <a:blip r:embed="rId2"/>
          <a:srcRect t="1311"/>
          <a:stretch/>
        </p:blipFill>
        <p:spPr bwMode="auto">
          <a:xfrm>
            <a:off x="510179" y="1454773"/>
            <a:ext cx="5198180" cy="3133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0A013B0-8558-462F-B1EA-E617AC53B6F5}"/>
              </a:ext>
            </a:extLst>
          </p:cNvPr>
          <p:cNvPicPr/>
          <p:nvPr/>
        </p:nvPicPr>
        <p:blipFill rotWithShape="1">
          <a:blip r:embed="rId3"/>
          <a:srcRect l="1484" t="1475" r="545" b="1462"/>
          <a:stretch/>
        </p:blipFill>
        <p:spPr>
          <a:xfrm>
            <a:off x="6538238" y="1298724"/>
            <a:ext cx="5029200" cy="313372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83189623-FACA-42CF-9828-9BE785CDF957}"/>
              </a:ext>
            </a:extLst>
          </p:cNvPr>
          <p:cNvSpPr txBox="1"/>
          <p:nvPr/>
        </p:nvSpPr>
        <p:spPr>
          <a:xfrm>
            <a:off x="510179" y="991572"/>
            <a:ext cx="51981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Figura </a:t>
            </a:r>
            <a:r>
              <a:rPr lang="es-EC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Crecimiento de los cultivares Syta (S) y Smarty (Sm) en dos sustratos mixtos</a:t>
            </a:r>
            <a:endParaRPr lang="es-EC" sz="1050" i="1" dirty="0">
              <a:solidFill>
                <a:srgbClr val="44546A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738B2DA6-AFF7-4A3A-9525-BFB5932F4E41}"/>
              </a:ext>
            </a:extLst>
          </p:cNvPr>
          <p:cNvSpPr txBox="1"/>
          <p:nvPr/>
        </p:nvSpPr>
        <p:spPr>
          <a:xfrm>
            <a:off x="6483597" y="889588"/>
            <a:ext cx="5496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S_tradnl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Figura </a:t>
            </a:r>
            <a:r>
              <a:rPr lang="es-ES_tradnl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Promedio ± error estándar del diámetro de tallo (mm) de los cultivares Syta y Smarty</a:t>
            </a:r>
            <a:endParaRPr lang="es-EC" sz="14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D7A563A1-91D9-425E-9FC6-73F8645911A5}"/>
              </a:ext>
            </a:extLst>
          </p:cNvPr>
          <p:cNvSpPr/>
          <p:nvPr/>
        </p:nvSpPr>
        <p:spPr>
          <a:xfrm>
            <a:off x="2862470" y="1547538"/>
            <a:ext cx="1961321" cy="217501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01DDDC32-1B41-4A54-9AAD-B7E24CD729C1}"/>
              </a:ext>
            </a:extLst>
          </p:cNvPr>
          <p:cNvSpPr txBox="1"/>
          <p:nvPr/>
        </p:nvSpPr>
        <p:spPr>
          <a:xfrm>
            <a:off x="187117" y="5001837"/>
            <a:ext cx="63246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Cultivar Syta </a:t>
            </a:r>
          </a:p>
          <a:p>
            <a:pPr algn="just"/>
            <a:r>
              <a:rPr lang="es-EC" sz="1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 los 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72 ddt, la altura fue de 293,3 cm (21 hojas) 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(Alemán Pérez</a:t>
            </a:r>
            <a:r>
              <a:rPr lang="es-EC" sz="16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et al.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2016).</a:t>
            </a:r>
          </a:p>
          <a:p>
            <a:pPr algn="just"/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Guanoluisa (2014)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reportó una altura promedio  de 2,41 m (96 ddt-N.F.T.). Además obtuvo un diámetro de tallo al primer y quinto racimo de 9,15 y 7,65 mm respectivamente.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E9BB1464-EDC0-4856-B339-2EB810E81A5F}"/>
              </a:ext>
            </a:extLst>
          </p:cNvPr>
          <p:cNvSpPr txBox="1"/>
          <p:nvPr/>
        </p:nvSpPr>
        <p:spPr>
          <a:xfrm>
            <a:off x="6591246" y="4927057"/>
            <a:ext cx="51948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Cultivar Smarty</a:t>
            </a:r>
          </a:p>
          <a:p>
            <a:pPr algn="just"/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Hidayat,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Frasetya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y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Syamsudin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(2018), 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para el cultivar Tropical Ruby, con forma y tamaño similares a Smarty, obtuvieron a los 49 ddt, una altura de planta entre 141,2-166,6 cm.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6C764C7E-0A5C-412B-869C-EE9503EBC9BD}"/>
              </a:ext>
            </a:extLst>
          </p:cNvPr>
          <p:cNvSpPr/>
          <p:nvPr/>
        </p:nvSpPr>
        <p:spPr>
          <a:xfrm>
            <a:off x="7460175" y="1546171"/>
            <a:ext cx="1510748" cy="1722438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1105018F-B4BA-4F6B-87DD-87C33316F2A2}"/>
              </a:ext>
            </a:extLst>
          </p:cNvPr>
          <p:cNvSpPr/>
          <p:nvPr/>
        </p:nvSpPr>
        <p:spPr>
          <a:xfrm>
            <a:off x="9006582" y="1546171"/>
            <a:ext cx="1510748" cy="17224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8A462415-681B-473C-800B-92A2E3CA727B}"/>
              </a:ext>
            </a:extLst>
          </p:cNvPr>
          <p:cNvSpPr txBox="1"/>
          <p:nvPr/>
        </p:nvSpPr>
        <p:spPr>
          <a:xfrm>
            <a:off x="266629" y="4548820"/>
            <a:ext cx="6096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1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Nota. </a:t>
            </a:r>
            <a:r>
              <a:rPr lang="es-EC" sz="11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El gráfico representa el crecimiento de los cultivares, Syta y Smarty en dos sustratos: 20% y 25% de materia orgánica inerte</a:t>
            </a:r>
            <a:r>
              <a:rPr lang="es-EC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s-EC" sz="105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E103E8C0-C32C-4C72-8590-4273F54A3632}"/>
              </a:ext>
            </a:extLst>
          </p:cNvPr>
          <p:cNvSpPr txBox="1"/>
          <p:nvPr/>
        </p:nvSpPr>
        <p:spPr>
          <a:xfrm>
            <a:off x="6538238" y="4355506"/>
            <a:ext cx="538713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1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Nota. </a:t>
            </a:r>
            <a:r>
              <a:rPr lang="es-EC" sz="11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El gráfico representa el crecimiento del diámetro medido al 1er, 2do y 3er racimo de los cultivares, Syta (S) y Smarty (Sm) cultivados en dos sustratos: 20% y 25% de materia orgánica inerte (Tukey, p&lt;0,05).</a:t>
            </a:r>
            <a:endParaRPr lang="es-EC" sz="105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79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" grpId="0" animBg="1"/>
      <p:bldP spid="10" grpId="0"/>
      <p:bldP spid="12" grpId="0"/>
      <p:bldP spid="14" grpId="0" animBg="1"/>
      <p:bldP spid="16" grpId="0" animBg="1"/>
      <p:bldP spid="15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1">
            <a:extLst>
              <a:ext uri="{FF2B5EF4-FFF2-40B4-BE49-F238E27FC236}">
                <a16:creationId xmlns:a16="http://schemas.microsoft.com/office/drawing/2014/main" xmlns="" id="{60132B24-6C94-46C4-9AD7-EF43540E460A}"/>
              </a:ext>
            </a:extLst>
          </p:cNvPr>
          <p:cNvSpPr txBox="1"/>
          <p:nvPr/>
        </p:nvSpPr>
        <p:spPr>
          <a:xfrm>
            <a:off x="0" y="-243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24DA166-148B-401E-A60C-F7DEFEC99B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87461" y="837939"/>
            <a:ext cx="4804259" cy="354343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0B64EEBD-7CA7-4206-B510-65FFA71CFF50}"/>
              </a:ext>
            </a:extLst>
          </p:cNvPr>
          <p:cNvSpPr txBox="1"/>
          <p:nvPr/>
        </p:nvSpPr>
        <p:spPr>
          <a:xfrm>
            <a:off x="470430" y="555812"/>
            <a:ext cx="112511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S_tradnl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Figura </a:t>
            </a:r>
            <a:r>
              <a:rPr lang="es-ES_tradnl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Promedio ± error estándar del índice plastocrónico y tiempo térmico del cultivar Syta</a:t>
            </a:r>
            <a:r>
              <a:rPr lang="es-EC" sz="1600" i="1" dirty="0">
                <a:solidFill>
                  <a:srgbClr val="44546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(A) y Smarty (B)</a:t>
            </a:r>
            <a:endParaRPr lang="es-EC" sz="16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C2E45E6-47F1-4B20-B09C-C668E30BA48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353580" y="862155"/>
            <a:ext cx="4446942" cy="354343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8FC42FCC-6640-4BF6-B3E4-089D73B10E45}"/>
              </a:ext>
            </a:extLst>
          </p:cNvPr>
          <p:cNvSpPr txBox="1"/>
          <p:nvPr/>
        </p:nvSpPr>
        <p:spPr>
          <a:xfrm>
            <a:off x="1391478" y="1390649"/>
            <a:ext cx="516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D1998AAF-258C-4299-BD98-2560712253FE}"/>
              </a:ext>
            </a:extLst>
          </p:cNvPr>
          <p:cNvSpPr txBox="1"/>
          <p:nvPr/>
        </p:nvSpPr>
        <p:spPr>
          <a:xfrm>
            <a:off x="7186041" y="1390649"/>
            <a:ext cx="516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8D243E19-0EC8-4978-84F1-8DE77FA16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87" y="5109453"/>
            <a:ext cx="5086350" cy="12192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81FDE16F-0D6A-497E-9E1E-2DD9877756E0}"/>
              </a:ext>
            </a:extLst>
          </p:cNvPr>
          <p:cNvSpPr txBox="1"/>
          <p:nvPr/>
        </p:nvSpPr>
        <p:spPr>
          <a:xfrm>
            <a:off x="411635" y="4566458"/>
            <a:ext cx="5086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S_tradnl" sz="1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Tabla </a:t>
            </a:r>
            <a:r>
              <a:rPr lang="es-ES_tradnl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Coeficiente de correlación entre el índice plastocrónico y tiempo térmico (˚D) de los cultivares Syta y Smarty </a:t>
            </a:r>
            <a:endParaRPr lang="es-EC" sz="1050" i="1" dirty="0">
              <a:solidFill>
                <a:srgbClr val="44546A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xmlns="" id="{3F0B0454-FA20-48B0-BAA7-B047CC126A50}"/>
              </a:ext>
            </a:extLst>
          </p:cNvPr>
          <p:cNvSpPr/>
          <p:nvPr/>
        </p:nvSpPr>
        <p:spPr>
          <a:xfrm rot="20193304">
            <a:off x="1122930" y="1677493"/>
            <a:ext cx="3733320" cy="13760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208E73F5-FD64-438C-ACEA-3056F2E68EC4}"/>
              </a:ext>
            </a:extLst>
          </p:cNvPr>
          <p:cNvSpPr/>
          <p:nvPr/>
        </p:nvSpPr>
        <p:spPr>
          <a:xfrm>
            <a:off x="7186041" y="4060416"/>
            <a:ext cx="619489" cy="145774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363B3604-8FE8-47EA-89C7-C44F5ED6F1B6}"/>
              </a:ext>
            </a:extLst>
          </p:cNvPr>
          <p:cNvSpPr/>
          <p:nvPr/>
        </p:nvSpPr>
        <p:spPr>
          <a:xfrm>
            <a:off x="1442692" y="3992688"/>
            <a:ext cx="619489" cy="145774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6601CFAA-477D-4A4F-95E4-77F79247124C}"/>
              </a:ext>
            </a:extLst>
          </p:cNvPr>
          <p:cNvSpPr txBox="1"/>
          <p:nvPr/>
        </p:nvSpPr>
        <p:spPr>
          <a:xfrm>
            <a:off x="5697213" y="452467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Predicción de la fenología de plantas de tomate Jack, las correlaciones fueron positivas (r=0,71-0,94; p&lt;0,05) (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Riga, 2015)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A2CA79EF-4889-4EC5-B712-5B56898C35F3}"/>
              </a:ext>
            </a:extLst>
          </p:cNvPr>
          <p:cNvSpPr txBox="1"/>
          <p:nvPr/>
        </p:nvSpPr>
        <p:spPr>
          <a:xfrm>
            <a:off x="5697213" y="526709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Recomendable para invernaderos con condiciones controlados, en campo abierto e invernaderos sencillos, presenta muchas fluctuaciones 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Zalom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&amp; Wilson, 1999).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5277123F-DCB3-4CD6-9AD0-5BE0226C3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0942" y="915737"/>
            <a:ext cx="628650" cy="485775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762763D4-C9D8-4868-9268-31ADC2B16CBA}"/>
              </a:ext>
            </a:extLst>
          </p:cNvPr>
          <p:cNvSpPr/>
          <p:nvPr/>
        </p:nvSpPr>
        <p:spPr>
          <a:xfrm rot="20193304">
            <a:off x="6865705" y="1601620"/>
            <a:ext cx="3733320" cy="137604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393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12">
            <a:extLst>
              <a:ext uri="{FF2B5EF4-FFF2-40B4-BE49-F238E27FC236}">
                <a16:creationId xmlns:a16="http://schemas.microsoft.com/office/drawing/2014/main" xmlns="" id="{457265C7-30E3-48A9-B49F-3D62043D7A71}"/>
              </a:ext>
            </a:extLst>
          </p:cNvPr>
          <p:cNvSpPr txBox="1"/>
          <p:nvPr/>
        </p:nvSpPr>
        <p:spPr>
          <a:xfrm>
            <a:off x="0" y="102541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ANTECEDENTES</a:t>
            </a:r>
          </a:p>
        </p:txBody>
      </p:sp>
      <p:sp>
        <p:nvSpPr>
          <p:cNvPr id="5" name="1 Rectángulo">
            <a:extLst>
              <a:ext uri="{FF2B5EF4-FFF2-40B4-BE49-F238E27FC236}">
                <a16:creationId xmlns:a16="http://schemas.microsoft.com/office/drawing/2014/main" xmlns="" id="{FBC6D547-7101-451A-866A-7CE5DD87098B}"/>
              </a:ext>
            </a:extLst>
          </p:cNvPr>
          <p:cNvSpPr/>
          <p:nvPr/>
        </p:nvSpPr>
        <p:spPr>
          <a:xfrm>
            <a:off x="612775" y="763080"/>
            <a:ext cx="70725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cultivo de tomate riñón y cherry, son el 2do cultivo de importancia mundial (</a:t>
            </a:r>
            <a:r>
              <a:rPr lang="es-ES" sz="2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Heuvelink, 2018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Ecuador un país maravilloso donde viajar — Steemit">
            <a:extLst>
              <a:ext uri="{FF2B5EF4-FFF2-40B4-BE49-F238E27FC236}">
                <a16:creationId xmlns:a16="http://schemas.microsoft.com/office/drawing/2014/main" xmlns="" id="{E54D5BD8-44A8-4FE6-A4D1-A30AC637B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008" y="904447"/>
            <a:ext cx="1873933" cy="206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21 CuadroTexto">
            <a:extLst>
              <a:ext uri="{FF2B5EF4-FFF2-40B4-BE49-F238E27FC236}">
                <a16:creationId xmlns:a16="http://schemas.microsoft.com/office/drawing/2014/main" xmlns="" id="{1B2F38B0-53FE-48BD-B780-CD82D86E672D}"/>
              </a:ext>
            </a:extLst>
          </p:cNvPr>
          <p:cNvSpPr txBox="1"/>
          <p:nvPr/>
        </p:nvSpPr>
        <p:spPr>
          <a:xfrm>
            <a:off x="7837907" y="3239898"/>
            <a:ext cx="41232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Superficie de 1452 ha (2019).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Rendimientos 2-5 </a:t>
            </a:r>
            <a:r>
              <a:rPr lang="es-ES_tradnl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kg/m</a:t>
            </a:r>
            <a:r>
              <a:rPr lang="es-ES_tradnl" sz="20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Productores con una edad media de 52,7 años (2017)</a:t>
            </a:r>
          </a:p>
        </p:txBody>
      </p:sp>
      <p:pic>
        <p:nvPicPr>
          <p:cNvPr id="8" name="Picture 2" descr="Resultado de imagen para TOMATE">
            <a:extLst>
              <a:ext uri="{FF2B5EF4-FFF2-40B4-BE49-F238E27FC236}">
                <a16:creationId xmlns:a16="http://schemas.microsoft.com/office/drawing/2014/main" xmlns="" id="{C0519D26-66DB-4582-AB02-01C24954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30" y="5006831"/>
            <a:ext cx="1983581" cy="118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B00E1DCE-8310-4225-AF03-A2F1D7DB1D82}"/>
              </a:ext>
            </a:extLst>
          </p:cNvPr>
          <p:cNvSpPr txBox="1"/>
          <p:nvPr/>
        </p:nvSpPr>
        <p:spPr>
          <a:xfrm>
            <a:off x="546590" y="2971028"/>
            <a:ext cx="28921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Rendimientos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Italia: 20-25 </a:t>
            </a:r>
            <a:r>
              <a:rPr lang="es-ES_tradnl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kg/m</a:t>
            </a:r>
            <a:r>
              <a:rPr lang="es-ES_tradnl" sz="18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España: 16,8 </a:t>
            </a:r>
            <a:r>
              <a:rPr lang="es-ES_tradnl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kg/m</a:t>
            </a:r>
            <a:r>
              <a:rPr lang="es-ES_tradnl" sz="20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Holanda: 60-70 </a:t>
            </a:r>
            <a:r>
              <a:rPr lang="es-ES_tradnl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kg/m</a:t>
            </a:r>
            <a:r>
              <a:rPr lang="es-ES_tradnl" sz="20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Israel: &gt;12 </a:t>
            </a:r>
            <a:r>
              <a:rPr lang="es-ES_tradnl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kg/m</a:t>
            </a:r>
            <a:r>
              <a:rPr lang="es-ES_tradnl" sz="20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México: 8,7-20 </a:t>
            </a:r>
            <a:r>
              <a:rPr lang="es-ES_tradnl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kg/m</a:t>
            </a:r>
            <a:r>
              <a:rPr lang="es-ES_tradnl" sz="20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A9F91C10-4D59-45ED-88D5-5DBBCFBE03DF}"/>
              </a:ext>
            </a:extLst>
          </p:cNvPr>
          <p:cNvSpPr txBox="1"/>
          <p:nvPr/>
        </p:nvSpPr>
        <p:spPr>
          <a:xfrm>
            <a:off x="8361891" y="5600442"/>
            <a:ext cx="32981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Fuente: MAG (2017) e INEC (2020)</a:t>
            </a:r>
            <a:endParaRPr lang="es-EC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E60E5736-AEA0-4DB1-9050-45644A5CDD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1" t="-122"/>
          <a:stretch/>
        </p:blipFill>
        <p:spPr>
          <a:xfrm>
            <a:off x="3844281" y="3242521"/>
            <a:ext cx="3110793" cy="3107311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8F0E8C93-10EC-4B17-8CDE-4BAA5C7B56FC}"/>
              </a:ext>
            </a:extLst>
          </p:cNvPr>
          <p:cNvSpPr txBox="1"/>
          <p:nvPr/>
        </p:nvSpPr>
        <p:spPr>
          <a:xfrm>
            <a:off x="4044616" y="6457866"/>
            <a:ext cx="24622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Fuente: </a:t>
            </a:r>
            <a:r>
              <a:rPr lang="es-ES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TRADEMAP (2020)</a:t>
            </a:r>
            <a:endParaRPr lang="es-EC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2" name="31 CuadroTexto">
            <a:extLst>
              <a:ext uri="{FF2B5EF4-FFF2-40B4-BE49-F238E27FC236}">
                <a16:creationId xmlns:a16="http://schemas.microsoft.com/office/drawing/2014/main" xmlns="" id="{D17F9F5C-7BC4-463A-BCB0-C6F6FAE9701C}"/>
              </a:ext>
            </a:extLst>
          </p:cNvPr>
          <p:cNvSpPr txBox="1"/>
          <p:nvPr/>
        </p:nvSpPr>
        <p:spPr>
          <a:xfrm>
            <a:off x="3422889" y="2874217"/>
            <a:ext cx="426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Participación exportaciones mundiales</a:t>
            </a:r>
            <a:endParaRPr lang="es-E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35 CuadroTexto">
            <a:extLst>
              <a:ext uri="{FF2B5EF4-FFF2-40B4-BE49-F238E27FC236}">
                <a16:creationId xmlns:a16="http://schemas.microsoft.com/office/drawing/2014/main" xmlns="" id="{7934F83D-DCA8-4881-98BC-EC664D0139C5}"/>
              </a:ext>
            </a:extLst>
          </p:cNvPr>
          <p:cNvSpPr txBox="1"/>
          <p:nvPr/>
        </p:nvSpPr>
        <p:spPr>
          <a:xfrm>
            <a:off x="8217685" y="4620224"/>
            <a:ext cx="3061285" cy="92333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Imbabura</a:t>
            </a:r>
          </a:p>
          <a:p>
            <a:pPr marL="285750" indent="-285750">
              <a:buFontTx/>
              <a:buChar char="-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Loja</a:t>
            </a:r>
          </a:p>
          <a:p>
            <a:pPr marL="285750" indent="-285750">
              <a:buFontTx/>
              <a:buChar char="-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Azuay</a:t>
            </a:r>
          </a:p>
          <a:p>
            <a:pPr marL="285750" indent="-285750">
              <a:buFontTx/>
              <a:buChar char="-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Carchi</a:t>
            </a:r>
          </a:p>
          <a:p>
            <a:pPr marL="285750" indent="-285750">
              <a:buFontTx/>
              <a:buChar char="-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Guayas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1 Rectángulo">
            <a:extLst>
              <a:ext uri="{FF2B5EF4-FFF2-40B4-BE49-F238E27FC236}">
                <a16:creationId xmlns:a16="http://schemas.microsoft.com/office/drawing/2014/main" xmlns="" id="{AE4E88AE-9D4B-4B36-BCF1-B518C38E2451}"/>
              </a:ext>
            </a:extLst>
          </p:cNvPr>
          <p:cNvSpPr/>
          <p:nvPr/>
        </p:nvSpPr>
        <p:spPr>
          <a:xfrm>
            <a:off x="854406" y="2297966"/>
            <a:ext cx="55826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1kg </a:t>
            </a:r>
            <a:r>
              <a:rPr lang="es-EC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⟶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15-60 litros de agua bajo sistemas cerrados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E0335B40-8CCD-4F3A-B885-FAB5366685AD}"/>
              </a:ext>
            </a:extLst>
          </p:cNvPr>
          <p:cNvSpPr txBox="1"/>
          <p:nvPr/>
        </p:nvSpPr>
        <p:spPr>
          <a:xfrm>
            <a:off x="414645" y="1655682"/>
            <a:ext cx="2090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Industria enfocada</a:t>
            </a:r>
            <a:endParaRPr lang="es-EC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584548F6-DD18-4116-8B2E-3F00CE43FF44}"/>
              </a:ext>
            </a:extLst>
          </p:cNvPr>
          <p:cNvSpPr txBox="1"/>
          <p:nvPr/>
        </p:nvSpPr>
        <p:spPr>
          <a:xfrm>
            <a:off x="3273287" y="1527271"/>
            <a:ext cx="3233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Calidad de fruta fresca (75%)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Procesados (25%). </a:t>
            </a:r>
            <a:endParaRPr lang="es-EC" dirty="0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xmlns="" id="{2D8C3BCB-28D7-4DC3-A374-E04CB3711BEE}"/>
              </a:ext>
            </a:extLst>
          </p:cNvPr>
          <p:cNvSpPr/>
          <p:nvPr/>
        </p:nvSpPr>
        <p:spPr>
          <a:xfrm>
            <a:off x="2504661" y="1655682"/>
            <a:ext cx="768626" cy="4308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8948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32" grpId="0"/>
      <p:bldP spid="33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C4D2E56-86FD-426E-896D-9412200BA905}"/>
              </a:ext>
            </a:extLst>
          </p:cNvPr>
          <p:cNvSpPr txBox="1"/>
          <p:nvPr/>
        </p:nvSpPr>
        <p:spPr>
          <a:xfrm>
            <a:off x="3498573" y="48674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2pPr lvl="1"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defRPr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defRPr>
            </a:lvl2pPr>
          </a:lstStyle>
          <a:p>
            <a:r>
              <a:rPr lang="es-EC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Rendimiento y Calidad de fruto cosechado</a:t>
            </a:r>
          </a:p>
        </p:txBody>
      </p:sp>
      <p:sp>
        <p:nvSpPr>
          <p:cNvPr id="5" name="CuadroTexto 1">
            <a:extLst>
              <a:ext uri="{FF2B5EF4-FFF2-40B4-BE49-F238E27FC236}">
                <a16:creationId xmlns:a16="http://schemas.microsoft.com/office/drawing/2014/main" xmlns="" id="{11E582FE-24F3-4468-9E46-343B36DE51AA}"/>
              </a:ext>
            </a:extLst>
          </p:cNvPr>
          <p:cNvSpPr txBox="1"/>
          <p:nvPr/>
        </p:nvSpPr>
        <p:spPr>
          <a:xfrm>
            <a:off x="0" y="-243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4E9BEA3-8720-4432-8F34-9FE4EA277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80" y="1515224"/>
            <a:ext cx="8724900" cy="19431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0C06AA5A-73B0-411E-A609-EB4BEAE837D6}"/>
              </a:ext>
            </a:extLst>
          </p:cNvPr>
          <p:cNvSpPr txBox="1"/>
          <p:nvPr/>
        </p:nvSpPr>
        <p:spPr>
          <a:xfrm>
            <a:off x="395080" y="945178"/>
            <a:ext cx="8724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S_tradnl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Tabla </a:t>
            </a:r>
            <a:r>
              <a:rPr lang="es-ES_tradnl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Rendimiento de dos cultivares de tomate (Syta y Smarty) producidos en dos sustratos mixtos </a:t>
            </a:r>
            <a:endParaRPr lang="es-EC" sz="1200" i="1" dirty="0">
              <a:solidFill>
                <a:srgbClr val="44546A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36109845-3F52-4CC6-8BA1-A1AA089838DD}"/>
              </a:ext>
            </a:extLst>
          </p:cNvPr>
          <p:cNvSpPr txBox="1"/>
          <p:nvPr/>
        </p:nvSpPr>
        <p:spPr>
          <a:xfrm>
            <a:off x="395080" y="3406240"/>
            <a:ext cx="87249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2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</a:t>
            </a:r>
            <a:r>
              <a:rPr lang="es-EC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Cosecha al racimo 5</a:t>
            </a:r>
            <a:endParaRPr lang="es-EC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es-EC" sz="12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</a:t>
            </a:r>
            <a:r>
              <a:rPr lang="es-EC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Medias ± error estándar (n=3) con la misma letra denota que no hay diferencias significativas entre los diferentes tratamientos (Tukey, p&lt;0,05).</a:t>
            </a:r>
            <a:endParaRPr lang="es-EC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s-EC" sz="12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</a:t>
            </a:r>
            <a:r>
              <a:rPr lang="es-EC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Densidad de 7,14 plantas por metro cuadrado</a:t>
            </a:r>
            <a:endParaRPr lang="es-EC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B5A0ABA2-8AC3-45C9-8306-B27FB71715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4" t="6183" r="34927" b="9426"/>
          <a:stretch/>
        </p:blipFill>
        <p:spPr>
          <a:xfrm>
            <a:off x="9270257" y="1116056"/>
            <a:ext cx="1309745" cy="1575765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60A28E38-61E2-47C9-97F3-7A0AA03CA5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5024" r="30725" b="8985"/>
          <a:stretch/>
        </p:blipFill>
        <p:spPr>
          <a:xfrm>
            <a:off x="10090925" y="2683680"/>
            <a:ext cx="1140979" cy="2047321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244ADEB7-A55C-4280-922B-31915C98F1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1" t="13782" r="27391" b="13782"/>
          <a:stretch/>
        </p:blipFill>
        <p:spPr>
          <a:xfrm>
            <a:off x="10577032" y="1118217"/>
            <a:ext cx="1309745" cy="157360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08634CA9-52D9-4AF5-8337-57F12AE28124}"/>
              </a:ext>
            </a:extLst>
          </p:cNvPr>
          <p:cNvSpPr/>
          <p:nvPr/>
        </p:nvSpPr>
        <p:spPr>
          <a:xfrm>
            <a:off x="2040835" y="2014331"/>
            <a:ext cx="2822713" cy="27136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045ED393-6A02-4083-9734-498574264BC2}"/>
              </a:ext>
            </a:extLst>
          </p:cNvPr>
          <p:cNvSpPr/>
          <p:nvPr/>
        </p:nvSpPr>
        <p:spPr>
          <a:xfrm>
            <a:off x="2040834" y="2758603"/>
            <a:ext cx="2822713" cy="26291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56DFCBC6-F1A9-4BA8-B6F9-5E97004FE617}"/>
              </a:ext>
            </a:extLst>
          </p:cNvPr>
          <p:cNvSpPr/>
          <p:nvPr/>
        </p:nvSpPr>
        <p:spPr>
          <a:xfrm>
            <a:off x="2045182" y="2352476"/>
            <a:ext cx="2822713" cy="28633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BA2F0B64-9744-4CD8-8053-7130647E1301}"/>
              </a:ext>
            </a:extLst>
          </p:cNvPr>
          <p:cNvSpPr/>
          <p:nvPr/>
        </p:nvSpPr>
        <p:spPr>
          <a:xfrm>
            <a:off x="2040833" y="3126329"/>
            <a:ext cx="2822713" cy="26291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1956884E-75F8-499D-BE25-355402138448}"/>
              </a:ext>
            </a:extLst>
          </p:cNvPr>
          <p:cNvSpPr txBox="1"/>
          <p:nvPr/>
        </p:nvSpPr>
        <p:spPr>
          <a:xfrm>
            <a:off x="395080" y="4235223"/>
            <a:ext cx="88660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Incremento en 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1036% y 944% al valor promedio nacional del 2018 y 2019, que fueron de 2,06 kg/m</a:t>
            </a:r>
            <a:r>
              <a:rPr lang="es-EC" sz="16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y 2,26 kg/m</a:t>
            </a:r>
            <a:r>
              <a:rPr lang="es-EC" sz="16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 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respectivamente 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(INEC, 2020). 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6F79985A-3AC2-4C0E-B9D5-6F62B30391D7}"/>
              </a:ext>
            </a:extLst>
          </p:cNvPr>
          <p:cNvSpPr txBox="1"/>
          <p:nvPr/>
        </p:nvSpPr>
        <p:spPr>
          <a:xfrm>
            <a:off x="296428" y="5203975"/>
            <a:ext cx="50515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En N.F.T. con 10 racimos, se obtuvo 21,24 kg/m</a:t>
            </a:r>
            <a:r>
              <a:rPr lang="es-EC" sz="16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(1,63 plantas/m</a:t>
            </a:r>
            <a:r>
              <a:rPr lang="es-EC" sz="16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 (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Guanoluisa, 2014).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En acolchado 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con 8 racimos consiguieron rendimiento menor, de 16,30kg/m</a:t>
            </a:r>
            <a:r>
              <a:rPr lang="es-EC" sz="16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(3,61 plantas/ m</a:t>
            </a:r>
            <a:r>
              <a:rPr lang="es-EC" sz="16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  <a:r>
              <a:rPr lang="es-ES" sz="1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Alemán Pérez </a:t>
            </a:r>
            <a:r>
              <a:rPr lang="es-EC" sz="16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et al., 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2016).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957F23C0-E240-4B87-84B1-17824EFB69EC}"/>
              </a:ext>
            </a:extLst>
          </p:cNvPr>
          <p:cNvSpPr txBox="1"/>
          <p:nvPr/>
        </p:nvSpPr>
        <p:spPr>
          <a:xfrm>
            <a:off x="5724516" y="4811779"/>
            <a:ext cx="36452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Tomate cherry </a:t>
            </a:r>
            <a:endParaRPr lang="es-EC" sz="1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1,47 y 1,08 kg/planta (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Pasorn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C" sz="16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et al.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2018)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C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0,83-1,39 kg/planta</a:t>
            </a:r>
            <a:r>
              <a:rPr lang="es-ES" sz="1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</a:t>
            </a:r>
            <a:r>
              <a:rPr lang="es-ES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Hidayat, </a:t>
            </a:r>
            <a:r>
              <a:rPr lang="es-ES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Frasetya</a:t>
            </a:r>
            <a:r>
              <a:rPr lang="es-ES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y </a:t>
            </a:r>
            <a:r>
              <a:rPr lang="es-ES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Syamsudin</a:t>
            </a:r>
            <a:r>
              <a:rPr lang="es-ES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s-ES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2018)</a:t>
            </a:r>
            <a:r>
              <a:rPr lang="es-EC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5C9F0EDE-60E0-445A-8ACD-81680AA207EC}"/>
              </a:ext>
            </a:extLst>
          </p:cNvPr>
          <p:cNvSpPr txBox="1"/>
          <p:nvPr/>
        </p:nvSpPr>
        <p:spPr>
          <a:xfrm>
            <a:off x="1552307" y="4819998"/>
            <a:ext cx="2539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Tomate r</a:t>
            </a:r>
            <a:r>
              <a:rPr lang="es-EC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iñón</a:t>
            </a:r>
            <a:endParaRPr lang="es-EC" sz="1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92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0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C1350C0E-A19B-4FE7-BAE9-5F6E56326B2F}"/>
              </a:ext>
            </a:extLst>
          </p:cNvPr>
          <p:cNvSpPr txBox="1"/>
          <p:nvPr/>
        </p:nvSpPr>
        <p:spPr>
          <a:xfrm>
            <a:off x="17599" y="288920"/>
            <a:ext cx="90601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_tradnl" sz="1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Tabla </a:t>
            </a:r>
            <a:r>
              <a:rPr lang="es-ES_tradnl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Rendimiento y calidad individual de </a:t>
            </a:r>
            <a:r>
              <a:rPr lang="es-ES_tradnl" sz="1200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los </a:t>
            </a:r>
            <a:r>
              <a:rPr lang="es-ES_tradnl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cultivares: Syta</a:t>
            </a:r>
            <a:r>
              <a:rPr lang="es-ES_tradnl" sz="12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(S) y Smarty </a:t>
            </a:r>
            <a:r>
              <a:rPr lang="es-ES_tradnl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(Sm) cultivados en 20%  y 25% de material orgánico inerte.</a:t>
            </a:r>
            <a:endParaRPr lang="es-EC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78F2221-0145-4E6E-8B3B-A9F5C4EA6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80" y="765601"/>
            <a:ext cx="9060138" cy="425597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A16F0A93-4E73-4A1D-8EA0-8CDB99E33617}"/>
              </a:ext>
            </a:extLst>
          </p:cNvPr>
          <p:cNvSpPr txBox="1"/>
          <p:nvPr/>
        </p:nvSpPr>
        <p:spPr>
          <a:xfrm>
            <a:off x="216382" y="5021574"/>
            <a:ext cx="9152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2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</a:t>
            </a:r>
            <a:r>
              <a:rPr lang="es-EC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Medias ± error estándar (n=3) con la misma letra denota que no hay diferencias significativas entre los diferentes tratamientos (Kruskal y Wallis, p&lt;0,05)</a:t>
            </a:r>
            <a:endParaRPr lang="es-EC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es-EC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ns=no significativo</a:t>
            </a:r>
            <a:endParaRPr lang="es-EC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7702F224-5B33-4862-9D4B-CD6907E7C8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 t="2693" r="12029" b="2693"/>
          <a:stretch/>
        </p:blipFill>
        <p:spPr>
          <a:xfrm>
            <a:off x="8887817" y="904068"/>
            <a:ext cx="3114303" cy="2554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901E9151-5E64-4C75-9538-DCDEB4E195A3}"/>
              </a:ext>
            </a:extLst>
          </p:cNvPr>
          <p:cNvSpPr/>
          <p:nvPr/>
        </p:nvSpPr>
        <p:spPr>
          <a:xfrm>
            <a:off x="2040835" y="941449"/>
            <a:ext cx="6228522" cy="3307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xmlns="" id="{21F621B6-EB71-4C56-A03A-26FAEDDB9B36}"/>
              </a:ext>
            </a:extLst>
          </p:cNvPr>
          <p:cNvSpPr/>
          <p:nvPr/>
        </p:nvSpPr>
        <p:spPr>
          <a:xfrm>
            <a:off x="2067339" y="1597432"/>
            <a:ext cx="6228522" cy="3307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xmlns="" id="{6284BA9B-1C9C-44DE-B57F-63CDBA39F042}"/>
              </a:ext>
            </a:extLst>
          </p:cNvPr>
          <p:cNvSpPr/>
          <p:nvPr/>
        </p:nvSpPr>
        <p:spPr>
          <a:xfrm>
            <a:off x="2054087" y="1269441"/>
            <a:ext cx="6228522" cy="33076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xmlns="" id="{E9217010-E961-4ACA-BB8C-974EB28B67A9}"/>
              </a:ext>
            </a:extLst>
          </p:cNvPr>
          <p:cNvSpPr/>
          <p:nvPr/>
        </p:nvSpPr>
        <p:spPr>
          <a:xfrm>
            <a:off x="2067339" y="1961866"/>
            <a:ext cx="6228522" cy="33076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xmlns="" id="{B2D983E0-D066-42B3-B22F-31C1DDCA934D}"/>
              </a:ext>
            </a:extLst>
          </p:cNvPr>
          <p:cNvSpPr/>
          <p:nvPr/>
        </p:nvSpPr>
        <p:spPr>
          <a:xfrm>
            <a:off x="8229602" y="3614530"/>
            <a:ext cx="1002858" cy="140704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8DD2B941-733D-4E2C-8743-F4E743758C47}"/>
              </a:ext>
            </a:extLst>
          </p:cNvPr>
          <p:cNvSpPr txBox="1"/>
          <p:nvPr/>
        </p:nvSpPr>
        <p:spPr>
          <a:xfrm>
            <a:off x="216381" y="5667905"/>
            <a:ext cx="86625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Guanoluisa (2014), 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bajo un sistema hidropónico N.F.T. obtuvo un peso de racimo de 1303 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Alemán Pérez </a:t>
            </a:r>
            <a:r>
              <a:rPr lang="es-EC" sz="16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et al. 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2016)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en sistema acolchado, consiguieron un peso de racimo de 561 g</a:t>
            </a:r>
          </a:p>
          <a:p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D556D893-298B-4489-A49D-5244F06AC6C5}"/>
              </a:ext>
            </a:extLst>
          </p:cNvPr>
          <p:cNvSpPr txBox="1"/>
          <p:nvPr/>
        </p:nvSpPr>
        <p:spPr>
          <a:xfrm>
            <a:off x="1756269" y="5386008"/>
            <a:ext cx="2539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Cultivar Syta</a:t>
            </a:r>
            <a:endParaRPr lang="es-EC" sz="1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C53A2449-E81D-43B2-9E82-F6D48C2F75D1}"/>
              </a:ext>
            </a:extLst>
          </p:cNvPr>
          <p:cNvSpPr txBox="1"/>
          <p:nvPr/>
        </p:nvSpPr>
        <p:spPr>
          <a:xfrm>
            <a:off x="9311971" y="3461188"/>
            <a:ext cx="26812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C" sz="14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En cultivares de tomate riñón, los °Brix recomendados son: entre 4-6 y pH&gt;4 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(Riga, 2015 y Fanasca </a:t>
            </a:r>
            <a:r>
              <a:rPr lang="es-EC" sz="1400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et al</a:t>
            </a:r>
            <a:r>
              <a:rPr lang="es-EC" sz="14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2007).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ES" sz="1400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C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Para cultivares de tomate cherry, se recomiendan °Brix entre 8-12  y pH&gt;4 </a:t>
            </a:r>
            <a:r>
              <a:rPr lang="es-ES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es-ES" sz="1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Pasorn</a:t>
            </a:r>
            <a:r>
              <a:rPr lang="es-ES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C" sz="14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et al.</a:t>
            </a:r>
            <a:r>
              <a:rPr lang="es-ES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2018 y 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Conversa </a:t>
            </a:r>
            <a:r>
              <a:rPr lang="es-EC" sz="16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et al.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2003</a:t>
            </a:r>
            <a:r>
              <a:rPr lang="es-ES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55555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F7A538E-846F-4B68-A398-BFE325C61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75" y="732595"/>
            <a:ext cx="8910502" cy="305752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3ACBA166-F5BC-4284-8F11-8BBDB49D08FD}"/>
              </a:ext>
            </a:extLst>
          </p:cNvPr>
          <p:cNvSpPr txBox="1"/>
          <p:nvPr/>
        </p:nvSpPr>
        <p:spPr>
          <a:xfrm>
            <a:off x="258486" y="322354"/>
            <a:ext cx="89105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_tradnl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Tabla </a:t>
            </a:r>
            <a:r>
              <a:rPr lang="es-ES_tradnl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Calidad y peso de fruto del cultivar Syta</a:t>
            </a:r>
            <a:endParaRPr lang="es-EC" sz="16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EEE2A86-B062-415B-A3AC-CE1C968B2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75" y="4865901"/>
            <a:ext cx="6028222" cy="95410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267C012F-AAC5-4BEB-9207-07BAAA1CF8FB}"/>
              </a:ext>
            </a:extLst>
          </p:cNvPr>
          <p:cNvSpPr txBox="1"/>
          <p:nvPr/>
        </p:nvSpPr>
        <p:spPr>
          <a:xfrm>
            <a:off x="198781" y="4576419"/>
            <a:ext cx="61218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S_tradnl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Tabla </a:t>
            </a:r>
            <a:r>
              <a:rPr lang="es-ES_tradnl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Calidad y peso de fruto del cultivar Smarty</a:t>
            </a:r>
            <a:endParaRPr lang="es-EC" sz="1050" i="1" dirty="0">
              <a:solidFill>
                <a:srgbClr val="44546A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A66FA5F-3195-43F2-9392-28DBFC7E50C5}"/>
              </a:ext>
            </a:extLst>
          </p:cNvPr>
          <p:cNvSpPr txBox="1"/>
          <p:nvPr/>
        </p:nvSpPr>
        <p:spPr>
          <a:xfrm>
            <a:off x="292375" y="5820008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1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</a:t>
            </a:r>
            <a:r>
              <a:rPr lang="es-EC" sz="11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Medias ± error estándar (n=3) con la misma letra denota que no hay diferencias significativas (Tukey, p&lt;0,05) </a:t>
            </a:r>
            <a:endParaRPr lang="es-EC" sz="12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F4CD7B9E-79F5-46AB-819F-306273C2CDF1}"/>
              </a:ext>
            </a:extLst>
          </p:cNvPr>
          <p:cNvSpPr txBox="1"/>
          <p:nvPr/>
        </p:nvSpPr>
        <p:spPr>
          <a:xfrm>
            <a:off x="6930886" y="4241270"/>
            <a:ext cx="41214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s-ES" sz="1600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Venkadeswaran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C" sz="16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et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C" sz="16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al., 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2018)</a:t>
            </a:r>
            <a:r>
              <a:rPr lang="es-EC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para distintos genotipos de tomate cherry, reportaron pesos entre 3,28-15,96 gramos. 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65FF18E5-ADB4-4B20-A727-155BD3BF4A73}"/>
              </a:ext>
            </a:extLst>
          </p:cNvPr>
          <p:cNvSpPr/>
          <p:nvPr/>
        </p:nvSpPr>
        <p:spPr>
          <a:xfrm>
            <a:off x="4426226" y="1470992"/>
            <a:ext cx="4505739" cy="107342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13173ACD-FA00-4624-BBE9-5FC63E5204F1}"/>
              </a:ext>
            </a:extLst>
          </p:cNvPr>
          <p:cNvSpPr/>
          <p:nvPr/>
        </p:nvSpPr>
        <p:spPr>
          <a:xfrm>
            <a:off x="1656176" y="5212550"/>
            <a:ext cx="1603513" cy="55029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03F6ECDD-9A88-48CA-8D82-9FE8D62C9F83}"/>
              </a:ext>
            </a:extLst>
          </p:cNvPr>
          <p:cNvSpPr txBox="1"/>
          <p:nvPr/>
        </p:nvSpPr>
        <p:spPr>
          <a:xfrm>
            <a:off x="256969" y="3711241"/>
            <a:ext cx="89105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4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Nota.</a:t>
            </a:r>
            <a:r>
              <a:rPr lang="es-EC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La calidad y peso de fruto es dado por categoría cultivado en dos sustratos mixtos: 20 y 25% de material orgánico inerte, </a:t>
            </a:r>
            <a:r>
              <a:rPr lang="es-EC" sz="14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</a:t>
            </a:r>
            <a:r>
              <a:rPr lang="es-EC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Medias ± error estándar (n=3) con la misma letra denota que no hay diferencias significativas en dirección de filas (Tukey, p&lt;0,05), ns=no significativo, </a:t>
            </a:r>
            <a:r>
              <a:rPr lang="es-EC" sz="14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</a:t>
            </a:r>
            <a:r>
              <a:rPr lang="es-EC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Porcentaje del total de rendimiento (kg/m</a:t>
            </a:r>
            <a:r>
              <a:rPr lang="es-EC" sz="14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r>
              <a:rPr lang="es-EC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).</a:t>
            </a:r>
            <a:endParaRPr lang="es-EC" sz="20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"/>
          <p:cNvSpPr txBox="1"/>
          <p:nvPr/>
        </p:nvSpPr>
        <p:spPr>
          <a:xfrm>
            <a:off x="0" y="-243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BB8C4977-D872-46EA-B924-8D11C208EFE4}"/>
              </a:ext>
            </a:extLst>
          </p:cNvPr>
          <p:cNvSpPr txBox="1"/>
          <p:nvPr/>
        </p:nvSpPr>
        <p:spPr>
          <a:xfrm>
            <a:off x="503581" y="622013"/>
            <a:ext cx="11184835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C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 se encontraron diferencias estadísticamente significativas de los sustratos en el rendimiento, sin embargo, la combinación de 25% de material orgánico inerte y 75% de material inorgánico son una proporción adecuada para cultivo de tomate riñón y cherry en hidroponía recirculante que permiten en buen desarrollo radicular y nutrición, debido a una buena capacidad de intercambio catiónico, conductividad eléctrica baja. Además, al mantener la humedad por mayor tiempo, permite ampliar la frecuencia de riego y ser eficiente con el uso de agua. </a:t>
            </a:r>
            <a:endParaRPr lang="es-EC" sz="2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C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Se obtiene un incremento del 10,45% y 2,22% en rendimiento por metro cuadrado en los cultivares Syta y Smarty respectivamente con el sustrato que contiene un 25% de material orgánico. De igual manera se obtuvo un mayor porcentaje de frutos de la categoría grande (Tomate Syta) y aumento de los grados brix en ambos cultivares. Sin embargo, aún existe una brecha para mejorar los rendimientos y la calidad de la fruta individual mejorando el manejo cultural y corrigiendo los nutrientes en la solución nutritiva.</a:t>
            </a:r>
            <a:endParaRPr lang="es-EC" sz="2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96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"/>
          <p:cNvSpPr txBox="1"/>
          <p:nvPr/>
        </p:nvSpPr>
        <p:spPr>
          <a:xfrm>
            <a:off x="0" y="-243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940809EF-9114-417F-B57E-9370BCA7F276}"/>
              </a:ext>
            </a:extLst>
          </p:cNvPr>
          <p:cNvSpPr txBox="1"/>
          <p:nvPr/>
        </p:nvSpPr>
        <p:spPr>
          <a:xfrm>
            <a:off x="399267" y="1697711"/>
            <a:ext cx="11158331" cy="1709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C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En la fisiología de la planta, ambos sustratos permitieron un buen desarrollo fisiológico: tasa de crecimiento de altura semanal, diámetro de tallo, número de flores cuajadas y biomasa del fruto. Por lo tanto el sistema hidropónico recirculante es recomendado para los cultivares Syta y Smarty por la eficiencia del uso de agua, por cada kilogramo de fruta fresca se necesitaron 60 litros (140 ddt).</a:t>
            </a:r>
            <a:endParaRPr lang="es-EC" sz="20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49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"/>
          <p:cNvSpPr txBox="1"/>
          <p:nvPr/>
        </p:nvSpPr>
        <p:spPr>
          <a:xfrm>
            <a:off x="0" y="-243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1CD2F884-2490-48E2-991F-004F1FF11311}"/>
              </a:ext>
            </a:extLst>
          </p:cNvPr>
          <p:cNvSpPr txBox="1"/>
          <p:nvPr/>
        </p:nvSpPr>
        <p:spPr>
          <a:xfrm>
            <a:off x="185529" y="622013"/>
            <a:ext cx="1162215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C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La materia orgánica, no se recomienda en hidroponía recirculante debido a que cambia la conductividad eléctrica y pH de la solución nutritiva. Al final e inicio de cada ciclo productivo, es recomendable lavar y desinfectar los sustratos evaluados para bajar cantidad de sales retenidas en las partículas. En climas calurosos, es necesario manejar un 25% de material orgánico para retener humedad y en climas templados se puede usar solo material inorgánico o combinado con un 10% de material orgánico.</a:t>
            </a:r>
            <a:endParaRPr lang="es-EC" sz="20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C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El consumo de fósforo y zinc por parte de ambos cultivares es alto, y favorece una mejor floración, cuajado, y resistencia a enfermedades, por lo que se recomienda incrementar su concentración en la solución nutritiva desde el momento del trasplante.</a:t>
            </a:r>
            <a:endParaRPr lang="es-EC" sz="20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C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Con base en el índice plastocrónico y grados días desarrollo, se recomienda realizar podas de hojas del primer racimo cuando se tenga 25 hojas y luego podas semanales de 2 hojas hasta dejar </a:t>
            </a:r>
            <a:r>
              <a:rPr lang="es-EC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entre 15-18 </a:t>
            </a:r>
            <a:r>
              <a:rPr lang="es-EC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foliolos durante todo el ciclo del cultivo. Igualmente, el aclareo de flores y frutos, el número recomendado a dejar por racimo es de 5-6 frutos para tener homogeneidad en peso y maduración.</a:t>
            </a:r>
            <a:endParaRPr lang="es-EC" sz="20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41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283FE11-433A-496F-A882-00FFE7BEDF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45" b="1643"/>
          <a:stretch/>
        </p:blipFill>
        <p:spPr>
          <a:xfrm>
            <a:off x="7049960" y="619539"/>
            <a:ext cx="4928702" cy="520479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9CEF950-9904-4FE9-9807-38F5BB89F0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8" y="619539"/>
            <a:ext cx="6939722" cy="520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8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Resultado de imagen para ecuaquim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4" t="16569" r="5703" b="9992"/>
          <a:stretch/>
        </p:blipFill>
        <p:spPr>
          <a:xfrm>
            <a:off x="3029507" y="781264"/>
            <a:ext cx="5411245" cy="1668709"/>
          </a:xfrm>
          <a:prstGeom prst="rect">
            <a:avLst/>
          </a:prstGeom>
        </p:spPr>
      </p:pic>
      <p:pic>
        <p:nvPicPr>
          <p:cNvPr id="7" name="Picture 2" descr="Resultado de imagen para IASA I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2449973"/>
            <a:ext cx="2669159" cy="2394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4 Image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81575" b="40483"/>
          <a:stretch/>
        </p:blipFill>
        <p:spPr bwMode="auto">
          <a:xfrm>
            <a:off x="3029507" y="2501314"/>
            <a:ext cx="2897128" cy="239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E4DD0AC2-9137-4918-8B9F-0C5D722C2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880700"/>
            <a:ext cx="3061161" cy="1635415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80A8B7-9192-412D-900E-C98C6F5D5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1" t="21451" r="21775" b="13092"/>
          <a:stretch/>
        </p:blipFill>
        <p:spPr bwMode="auto">
          <a:xfrm>
            <a:off x="9479730" y="2932042"/>
            <a:ext cx="2370624" cy="153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73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12"/>
          <p:cNvSpPr txBox="1"/>
          <p:nvPr/>
        </p:nvSpPr>
        <p:spPr>
          <a:xfrm>
            <a:off x="0" y="5564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JUSTIFICACIÓN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70E0BD13-7FF7-47B5-B65E-728E120FFC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2865713"/>
              </p:ext>
            </p:extLst>
          </p:nvPr>
        </p:nvGraphicFramePr>
        <p:xfrm>
          <a:off x="401984" y="91994"/>
          <a:ext cx="3732694" cy="3419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D5D7BA1-3A22-4F75-91A2-9F447F645B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6" y="3175371"/>
            <a:ext cx="2173357" cy="1630018"/>
          </a:xfrm>
          <a:prstGeom prst="rect">
            <a:avLst/>
          </a:prstGeom>
        </p:spPr>
      </p:pic>
      <p:sp>
        <p:nvSpPr>
          <p:cNvPr id="8" name="Abrir llave 7">
            <a:extLst>
              <a:ext uri="{FF2B5EF4-FFF2-40B4-BE49-F238E27FC236}">
                <a16:creationId xmlns:a16="http://schemas.microsoft.com/office/drawing/2014/main" xmlns="" id="{18CB21F8-F59A-4450-BB8C-555251AC6517}"/>
              </a:ext>
            </a:extLst>
          </p:cNvPr>
          <p:cNvSpPr/>
          <p:nvPr/>
        </p:nvSpPr>
        <p:spPr>
          <a:xfrm>
            <a:off x="3808635" y="1845076"/>
            <a:ext cx="379051" cy="996481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31 CuadroTexto">
            <a:extLst>
              <a:ext uri="{FF2B5EF4-FFF2-40B4-BE49-F238E27FC236}">
                <a16:creationId xmlns:a16="http://schemas.microsoft.com/office/drawing/2014/main" xmlns="" id="{A85E14BF-80DE-4561-8F04-E53B85E17E24}"/>
              </a:ext>
            </a:extLst>
          </p:cNvPr>
          <p:cNvSpPr txBox="1"/>
          <p:nvPr/>
        </p:nvSpPr>
        <p:spPr>
          <a:xfrm>
            <a:off x="3999379" y="1804395"/>
            <a:ext cx="2691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suelo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Acolchado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Hidroponía abierta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B1C439DC-F184-4E1C-BE29-A9A1E10BAD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0" t="3350" r="24226" b="12506"/>
          <a:stretch/>
        </p:blipFill>
        <p:spPr>
          <a:xfrm>
            <a:off x="401984" y="4805389"/>
            <a:ext cx="1488663" cy="164147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106AEC33-86DD-469A-BF1E-3E72D7B42305}"/>
              </a:ext>
            </a:extLst>
          </p:cNvPr>
          <p:cNvPicPr/>
          <p:nvPr/>
        </p:nvPicPr>
        <p:blipFill rotWithShape="1">
          <a:blip r:embed="rId9"/>
          <a:srcRect l="31205" t="45593" r="40700" b="20403"/>
          <a:stretch/>
        </p:blipFill>
        <p:spPr>
          <a:xfrm>
            <a:off x="1890647" y="4816844"/>
            <a:ext cx="2244031" cy="164147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A226A6B7-CF06-426E-A8D0-7B8C0AED1C66}"/>
              </a:ext>
            </a:extLst>
          </p:cNvPr>
          <p:cNvPicPr/>
          <p:nvPr/>
        </p:nvPicPr>
        <p:blipFill rotWithShape="1">
          <a:blip r:embed="rId10"/>
          <a:srcRect l="10846" t="42798" r="66755" b="25771"/>
          <a:stretch/>
        </p:blipFill>
        <p:spPr>
          <a:xfrm>
            <a:off x="2369113" y="3163916"/>
            <a:ext cx="1834852" cy="1641473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4D25141C-0175-4AD1-B26B-A3BDFCC8D776}"/>
              </a:ext>
            </a:extLst>
          </p:cNvPr>
          <p:cNvSpPr txBox="1"/>
          <p:nvPr/>
        </p:nvSpPr>
        <p:spPr>
          <a:xfrm>
            <a:off x="619246" y="6446862"/>
            <a:ext cx="32981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Fuente: Autor (2020) y SMEAP (2020)</a:t>
            </a:r>
            <a:endParaRPr lang="es-EC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xmlns="" id="{A5003D5E-F34C-4A89-8C48-0F2AD9291BAE}"/>
              </a:ext>
            </a:extLst>
          </p:cNvPr>
          <p:cNvSpPr/>
          <p:nvPr/>
        </p:nvSpPr>
        <p:spPr>
          <a:xfrm>
            <a:off x="6215270" y="2054087"/>
            <a:ext cx="834887" cy="54333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22" name="Diagrama 21" descr="hgjgh">
            <a:extLst>
              <a:ext uri="{FF2B5EF4-FFF2-40B4-BE49-F238E27FC236}">
                <a16:creationId xmlns:a16="http://schemas.microsoft.com/office/drawing/2014/main" xmlns="" id="{0B1F9ACD-897E-4D1C-ACA9-2BA659A228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9450078"/>
              </p:ext>
            </p:extLst>
          </p:nvPr>
        </p:nvGraphicFramePr>
        <p:xfrm>
          <a:off x="7106192" y="807998"/>
          <a:ext cx="4874642" cy="5001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D0B64ED5-B41C-4E80-8E46-F0225886CF20}"/>
              </a:ext>
            </a:extLst>
          </p:cNvPr>
          <p:cNvSpPr txBox="1"/>
          <p:nvPr/>
        </p:nvSpPr>
        <p:spPr>
          <a:xfrm>
            <a:off x="7083031" y="5761888"/>
            <a:ext cx="22440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Fuente: </a:t>
            </a:r>
            <a:r>
              <a:rPr lang="es-ES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Lee &amp; Lee (2015) y Heuvelink (2018)  </a:t>
            </a:r>
            <a:endParaRPr lang="es-EC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3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Graphic spid="22" grpId="0">
        <p:bldAsOne/>
      </p:bldGraphic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12"/>
          <p:cNvSpPr txBox="1"/>
          <p:nvPr/>
        </p:nvSpPr>
        <p:spPr>
          <a:xfrm>
            <a:off x="0" y="5564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PROBLEMA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497465" y="609285"/>
            <a:ext cx="113367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producción de tomate riñón y cherry en Ecuador presenta una ineficiencia en el uso de los recursos con un impacto ambiental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negativo, reduciendo la competitividad en mercados nacionales e internacionales; los mismos que exigen reducción de pesticidas (50%), fertilizantes (20%) y la implementación sistemas productivos amigables con el medio ambiente y con el </a:t>
            </a:r>
            <a:r>
              <a:rPr lang="es-EC" sz="2000">
                <a:latin typeface="Times New Roman" panose="02020603050405020304" pitchFamily="18" charset="0"/>
                <a:cs typeface="Times New Roman" panose="02020603050405020304" pitchFamily="18" charset="0"/>
              </a:rPr>
              <a:t>ser humano.</a:t>
            </a:r>
            <a:endParaRPr lang="es-E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7DBBA88E-A30D-4ED6-AAF8-E1F07C14BF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0006919"/>
              </p:ext>
            </p:extLst>
          </p:nvPr>
        </p:nvGraphicFramePr>
        <p:xfrm>
          <a:off x="1327424" y="1932724"/>
          <a:ext cx="9537149" cy="4205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51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524256" y="2294251"/>
            <a:ext cx="9461423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5564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 </a:t>
            </a:r>
          </a:p>
        </p:txBody>
      </p:sp>
      <p:sp>
        <p:nvSpPr>
          <p:cNvPr id="5" name="Rectángulo 5"/>
          <p:cNvSpPr/>
          <p:nvPr/>
        </p:nvSpPr>
        <p:spPr>
          <a:xfrm>
            <a:off x="214646" y="779253"/>
            <a:ext cx="11835684" cy="5576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4145">
              <a:spcAft>
                <a:spcPts val="0"/>
              </a:spcAft>
            </a:pPr>
            <a:r>
              <a:rPr lang="es-EC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Objetivo general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Evaluar el efecto de dos sustratos mixtos en la productividad de dos cultivares de tomate (</a:t>
            </a:r>
            <a:r>
              <a:rPr lang="es-EC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Solanum lycopersicum</a:t>
            </a:r>
            <a:r>
              <a:rPr lang="es-EC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L. cv. Syta y Smarty) bajo un sistema hidropónico recirculante.</a:t>
            </a:r>
            <a:endParaRPr lang="es-EC" sz="2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indent="144145" algn="just">
              <a:spcAft>
                <a:spcPts val="0"/>
              </a:spcAft>
            </a:pPr>
            <a:endParaRPr lang="es-MX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C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EC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  <a:endParaRPr lang="es-MX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Determinar los parámetros químicos de dos sustratos mixtos: 80:20% y 75:25% en volumen de material inorgánico y orgánico respectivamente, del sistema hidropónico recirculante al inicio y final del ciclo productivo de tomate </a:t>
            </a:r>
            <a:r>
              <a:rPr lang="es-EC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Smarty F1 y Syta F1</a:t>
            </a:r>
            <a:r>
              <a:rPr lang="es-EC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20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Identificar en condiciones de invernadero el efecto de los dos sustratos mixtos sobre el desarrollo vegetativo (altura, diámetro de tallo, número de flores cuajadas, grados días desarrollo e índice plastocrónico) y productivo (número de frutos, peso, biomasa)</a:t>
            </a:r>
            <a:endParaRPr lang="es-EC" sz="20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Determinar la calidad química de tomates híbridos </a:t>
            </a:r>
            <a:r>
              <a:rPr lang="es-EC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Smarty F1 y Syta F1</a:t>
            </a:r>
            <a:r>
              <a:rPr lang="es-EC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es-EC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Solanum lycopersicum </a:t>
            </a:r>
            <a:r>
              <a:rPr lang="es-EC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L.) </a:t>
            </a:r>
            <a:r>
              <a:rPr lang="es-EC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cultivados en dos sustratos mixtos bajo condiciones de hidroponía recirculante.</a:t>
            </a:r>
            <a:endParaRPr lang="es-EC" sz="20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89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09279" y="1736770"/>
            <a:ext cx="112818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H0: </a:t>
            </a:r>
            <a:r>
              <a:rPr lang="es-EC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existen diferencias en la productividad de los cultivares de tomate, Syta y Smarty, cultivados en dos sustratos mixtos bajo condiciones de hidroponía recirculante.</a:t>
            </a:r>
            <a:endParaRPr lang="es-EC" sz="2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H1: </a:t>
            </a:r>
            <a:r>
              <a:rPr lang="es-EC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Existe un incremento en la productividad de los cultivares de tomate, Syta y Smarty, cultivados en dos sustratos mixtos bajo condiciones de hidroponía recirculante.</a:t>
            </a:r>
            <a:endParaRPr lang="es-EC" sz="24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s-ES" sz="2000" dirty="0"/>
          </a:p>
        </p:txBody>
      </p:sp>
      <p:sp>
        <p:nvSpPr>
          <p:cNvPr id="3" name="CuadroTexto 3"/>
          <p:cNvSpPr txBox="1"/>
          <p:nvPr/>
        </p:nvSpPr>
        <p:spPr>
          <a:xfrm>
            <a:off x="0" y="5564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HIPÓTESIS</a:t>
            </a:r>
          </a:p>
        </p:txBody>
      </p:sp>
    </p:spTree>
    <p:extLst>
      <p:ext uri="{BB962C8B-B14F-4D97-AF65-F5344CB8AC3E}">
        <p14:creationId xmlns:p14="http://schemas.microsoft.com/office/powerpoint/2010/main" val="310906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5564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068603" y="611009"/>
            <a:ext cx="7895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Tomate (</a:t>
            </a:r>
            <a:r>
              <a:rPr lang="es-MX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Solanum lycopersicum </a:t>
            </a:r>
            <a:r>
              <a:rPr lang="es-MX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L.)</a:t>
            </a: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430928404"/>
              </p:ext>
            </p:extLst>
          </p:nvPr>
        </p:nvGraphicFramePr>
        <p:xfrm>
          <a:off x="429352" y="4235074"/>
          <a:ext cx="5417641" cy="1517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Rectángulo redondeado 12"/>
          <p:cNvSpPr/>
          <p:nvPr/>
        </p:nvSpPr>
        <p:spPr>
          <a:xfrm>
            <a:off x="429352" y="3614669"/>
            <a:ext cx="1553290" cy="3974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EC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ultivar Syta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7056924" y="1067150"/>
            <a:ext cx="3991215" cy="52322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Requerimientos climáticos-nutricionales</a:t>
            </a:r>
          </a:p>
        </p:txBody>
      </p:sp>
      <p:sp>
        <p:nvSpPr>
          <p:cNvPr id="15" name="10 Rectángulo"/>
          <p:cNvSpPr/>
          <p:nvPr/>
        </p:nvSpPr>
        <p:spPr>
          <a:xfrm>
            <a:off x="6343710" y="1666069"/>
            <a:ext cx="54176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 algn="just">
              <a:buFont typeface="Wingdings" panose="05000000000000000000" pitchFamily="2" charset="2"/>
              <a:buChar char="ü"/>
            </a:pP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Temperatura: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18ºC a 25ºC (Máxima :32,5°C y mínima 10°C)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2" indent="-342900" algn="just">
              <a:buFont typeface="Wingdings" panose="05000000000000000000" pitchFamily="2" charset="2"/>
              <a:buChar char="ü"/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Iluminación: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– 10 horas/día.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2" indent="-342900" algn="just">
              <a:buFont typeface="Wingdings" panose="05000000000000000000" pitchFamily="2" charset="2"/>
              <a:buChar char="ü"/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Humedad relativa: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60 y 80% dentro del invernadero</a:t>
            </a:r>
          </a:p>
          <a:p>
            <a:pPr marL="342900" lvl="2" indent="-342900" algn="just">
              <a:buFont typeface="Wingdings" panose="05000000000000000000" pitchFamily="2" charset="2"/>
              <a:buChar char="ü"/>
            </a:pPr>
            <a:r>
              <a:rPr lang="es-EC" b="1">
                <a:latin typeface="Times New Roman" panose="02020603050405020304" pitchFamily="18" charset="0"/>
                <a:cs typeface="Times New Roman" panose="02020603050405020304" pitchFamily="18" charset="0"/>
              </a:rPr>
              <a:t>Nitrógeno-amonio</a:t>
            </a:r>
            <a:r>
              <a:rPr lang="es-EC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máximo 10%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10 Rectángulo">
            <a:extLst>
              <a:ext uri="{FF2B5EF4-FFF2-40B4-BE49-F238E27FC236}">
                <a16:creationId xmlns:a16="http://schemas.microsoft.com/office/drawing/2014/main" xmlns="" id="{9E448143-B17B-4F5E-89DE-F23CCF34B160}"/>
              </a:ext>
            </a:extLst>
          </p:cNvPr>
          <p:cNvSpPr/>
          <p:nvPr/>
        </p:nvSpPr>
        <p:spPr>
          <a:xfrm>
            <a:off x="283578" y="1347476"/>
            <a:ext cx="54176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Originario de Centro América y América del Sur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Ciclo productivo corto: modelo para estudios de fisiología, nutrición, bioquímica y genética.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Ecuador se lo cultiva en su mayor parte bajo invernadero.</a:t>
            </a:r>
          </a:p>
        </p:txBody>
      </p:sp>
      <p:sp>
        <p:nvSpPr>
          <p:cNvPr id="11" name="Rectángulo redondeado 12">
            <a:extLst>
              <a:ext uri="{FF2B5EF4-FFF2-40B4-BE49-F238E27FC236}">
                <a16:creationId xmlns:a16="http://schemas.microsoft.com/office/drawing/2014/main" xmlns="" id="{3CDA6094-FC7A-4D11-AD66-9665B37AE8D7}"/>
              </a:ext>
            </a:extLst>
          </p:cNvPr>
          <p:cNvSpPr/>
          <p:nvPr/>
        </p:nvSpPr>
        <p:spPr>
          <a:xfrm>
            <a:off x="6294643" y="3614669"/>
            <a:ext cx="1722922" cy="3974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EC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ultivar Smarty</a:t>
            </a: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xmlns="" id="{F2B9A080-951A-4D27-B554-8BB9393DB4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8538842"/>
              </p:ext>
            </p:extLst>
          </p:nvPr>
        </p:nvGraphicFramePr>
        <p:xfrm>
          <a:off x="6294643" y="4257077"/>
          <a:ext cx="5417641" cy="1517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93663320-B653-4970-88DF-EDE9FC25B9E4}"/>
              </a:ext>
            </a:extLst>
          </p:cNvPr>
          <p:cNvSpPr txBox="1"/>
          <p:nvPr/>
        </p:nvSpPr>
        <p:spPr>
          <a:xfrm>
            <a:off x="429352" y="5850078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Fuente: Alaska (2020), Thakur (2017), Sela (2020) y Heuvelink (2018) 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62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3" grpId="0" animBg="1"/>
      <p:bldP spid="14" grpId="0" animBg="1"/>
      <p:bldP spid="15" grpId="0"/>
      <p:bldP spid="2" grpId="0"/>
      <p:bldP spid="11" grpId="0" animBg="1"/>
      <p:bldGraphic spid="12" grpId="0">
        <p:bldAsOne/>
      </p:bldGraphic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5564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750364" y="558656"/>
            <a:ext cx="4691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Hidroponía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281851" y="2743200"/>
            <a:ext cx="2037806" cy="578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2C4B811F-E5E3-480D-9808-FE79577FC1DE}"/>
              </a:ext>
            </a:extLst>
          </p:cNvPr>
          <p:cNvSpPr/>
          <p:nvPr/>
        </p:nvSpPr>
        <p:spPr>
          <a:xfrm>
            <a:off x="388020" y="3097370"/>
            <a:ext cx="47538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Recolección de los lixiviados.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Popular en Los Países Bajos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En 1 ha se estima un ahorro del 20% SN, 30% agua y 60% fertilizantes.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Reposición de nutrientes de consumo diario.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Riesgo de propagación de patógenos y acumulación de elementos.</a:t>
            </a:r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xmlns="" id="{E9345D56-EB86-4573-AB2C-17A645730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752" y="1168769"/>
            <a:ext cx="11306493" cy="1248865"/>
          </a:xfrm>
        </p:spPr>
        <p:txBody>
          <a:bodyPr/>
          <a:lstStyle/>
          <a:p>
            <a:pPr marL="0" indent="0" algn="just">
              <a:buNone/>
            </a:pPr>
            <a:r>
              <a:rPr lang="es-EC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Cultivo de plantas </a:t>
            </a:r>
            <a:r>
              <a:rPr lang="es-EC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 suelo</a:t>
            </a:r>
            <a:r>
              <a:rPr lang="es-EC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en el que el suministro total de </a:t>
            </a:r>
            <a:r>
              <a:rPr lang="es-EC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agua y nutrientes</a:t>
            </a:r>
            <a:r>
              <a:rPr lang="es-EC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realiza por medio de </a:t>
            </a:r>
            <a:r>
              <a:rPr lang="es-EC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soluciones nutritivas (SN) </a:t>
            </a:r>
            <a:r>
              <a:rPr lang="es-EC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o sin uso de un medio de soporte o cultivo (sustratos) (</a:t>
            </a:r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Maucieri </a:t>
            </a:r>
            <a:r>
              <a:rPr lang="es-EC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2019</a:t>
            </a:r>
            <a:r>
              <a:rPr lang="es-EC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xmlns="" id="{982CAFDD-4D2D-4CE0-AE86-4F64B0458F4D}"/>
              </a:ext>
            </a:extLst>
          </p:cNvPr>
          <p:cNvSpPr/>
          <p:nvPr/>
        </p:nvSpPr>
        <p:spPr>
          <a:xfrm>
            <a:off x="1501149" y="2330467"/>
            <a:ext cx="2796209" cy="5786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Hidroponía recirculante en tomate</a:t>
            </a:r>
            <a:endParaRPr lang="es-EC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45E7E00A-FB21-4CDE-8666-BC6DC9B040BB}"/>
              </a:ext>
            </a:extLst>
          </p:cNvPr>
          <p:cNvSpPr txBox="1"/>
          <p:nvPr/>
        </p:nvSpPr>
        <p:spPr>
          <a:xfrm>
            <a:off x="1095157" y="5769586"/>
            <a:ext cx="33395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Fuente: 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(Choi K. Y. </a:t>
            </a:r>
            <a:r>
              <a:rPr lang="es-EC" sz="16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et al.</a:t>
            </a:r>
            <a:r>
              <a:rPr lang="es-ES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2016)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F6C6E2B-9AEA-4089-BFB4-5551684A0A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282" y="2028910"/>
            <a:ext cx="4987569" cy="374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6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25" grpId="0"/>
    </p:bldLst>
  </p:timing>
</p:sld>
</file>

<file path=ppt/theme/theme1.xml><?xml version="1.0" encoding="utf-8"?>
<a:theme xmlns:a="http://schemas.openxmlformats.org/drawingml/2006/main" name="Tema13">
  <a:themeElements>
    <a:clrScheme name="PwC Orange">
      <a:dk1>
        <a:srgbClr val="000000"/>
      </a:dk1>
      <a:lt1>
        <a:srgbClr val="FFFFFF"/>
      </a:lt1>
      <a:dk2>
        <a:srgbClr val="DC6900"/>
      </a:dk2>
      <a:lt2>
        <a:srgbClr val="FFFFFF"/>
      </a:lt2>
      <a:accent1>
        <a:srgbClr val="DC6900"/>
      </a:accent1>
      <a:accent2>
        <a:srgbClr val="FFB600"/>
      </a:accent2>
      <a:accent3>
        <a:srgbClr val="602320"/>
      </a:accent3>
      <a:accent4>
        <a:srgbClr val="DB536A"/>
      </a:accent4>
      <a:accent5>
        <a:srgbClr val="A32020"/>
      </a:accent5>
      <a:accent6>
        <a:srgbClr val="E0301E"/>
      </a:accent6>
      <a:hlink>
        <a:srgbClr val="DC6900"/>
      </a:hlink>
      <a:folHlink>
        <a:srgbClr val="DC69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20373</TotalTime>
  <Words>3334</Words>
  <Application>Microsoft Office PowerPoint</Application>
  <PresentationFormat>Personalizado</PresentationFormat>
  <Paragraphs>367</Paragraphs>
  <Slides>37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9" baseType="lpstr">
      <vt:lpstr>Tema13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Paola Valdivieso</dc:creator>
  <cp:lastModifiedBy>User</cp:lastModifiedBy>
  <cp:revision>502</cp:revision>
  <dcterms:created xsi:type="dcterms:W3CDTF">2018-08-11T17:40:59Z</dcterms:created>
  <dcterms:modified xsi:type="dcterms:W3CDTF">2021-06-02T17:48:16Z</dcterms:modified>
</cp:coreProperties>
</file>