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ppt/charts/style1.xml" ContentType="application/vnd.ms-office.chartstyle+xml"/>
  <Override PartName="/ppt/charts/colors1.xml" ContentType="application/vnd.ms-office.chartcolorstyle+xml"/>
  <Override PartName="/ppt/charts/style2.xml" ContentType="application/vnd.ms-office.chartstyle+xml"/>
  <Override PartName="/ppt/charts/colors2.xml" ContentType="application/vnd.ms-office.chartcolorstyle+xml"/>
  <Override PartName="/ppt/charts/style3.xml" ContentType="application/vnd.ms-office.chartstyle+xml"/>
  <Override PartName="/ppt/charts/colors3.xml" ContentType="application/vnd.ms-office.chartcolorstyle+xml"/>
  <Override PartName="/ppt/charts/style4.xml" ContentType="application/vnd.ms-office.chartstyle+xml"/>
  <Override PartName="/ppt/charts/colors4.xml" ContentType="application/vnd.ms-office.chartcolorstyle+xml"/>
  <Override PartName="/ppt/charts/style5.xml" ContentType="application/vnd.ms-office.chartstyle+xml"/>
  <Override PartName="/ppt/charts/colors5.xml" ContentType="application/vnd.ms-office.chartcolorstyle+xml"/>
  <Override PartName="/ppt/charts/style6.xml" ContentType="application/vnd.ms-office.chartstyle+xml"/>
  <Override PartName="/ppt/charts/colors6.xml" ContentType="application/vnd.ms-office.chartcolorstyle+xml"/>
  <Override PartName="/ppt/charts/style7.xml" ContentType="application/vnd.ms-office.chartstyle+xml"/>
  <Override PartName="/ppt/charts/colors7.xml" ContentType="application/vnd.ms-office.chartcolorstyle+xml"/>
  <Override PartName="/ppt/charts/style8.xml" ContentType="application/vnd.ms-office.chartstyle+xml"/>
  <Override PartName="/ppt/charts/colors8.xml" ContentType="application/vnd.ms-office.chartcolorstyle+xml"/>
  <Override PartName="/ppt/charts/style9.xml" ContentType="application/vnd.ms-office.chartstyle+xml"/>
  <Override PartName="/ppt/charts/colors9.xml" ContentType="application/vnd.ms-office.chartcolorstyle+xml"/>
  <Override PartName="/ppt/charts/style10.xml" ContentType="application/vnd.ms-office.chartstyle+xml"/>
  <Override PartName="/ppt/charts/colors10.xml" ContentType="application/vnd.ms-office.chartcolorstyle+xml"/>
  <Override PartName="/ppt/charts/style11.xml" ContentType="application/vnd.ms-office.chartstyle+xml"/>
  <Override PartName="/ppt/charts/colors11.xml" ContentType="application/vnd.ms-office.chartcolorstyle+xml"/>
  <Override PartName="/ppt/charts/style12.xml" ContentType="application/vnd.ms-office.chartstyle+xml"/>
  <Override PartName="/ppt/charts/colors12.xml" ContentType="application/vnd.ms-office.chartcolorstyle+xml"/>
  <Override PartName="/ppt/charts/style13.xml" ContentType="application/vnd.ms-office.chartstyle+xml"/>
  <Override PartName="/ppt/charts/colors13.xml" ContentType="application/vnd.ms-office.chartcolor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4">
  <p:sldMasterIdLst>
    <p:sldMasterId id="2147483648" r:id="rId1"/>
    <p:sldMasterId id="2147484080" r:id="rId2"/>
  </p:sldMasterIdLst>
  <p:notesMasterIdLst>
    <p:notesMasterId r:id="rId38"/>
  </p:notesMasterIdLst>
  <p:sldIdLst>
    <p:sldId id="419" r:id="rId3"/>
    <p:sldId id="560" r:id="rId4"/>
    <p:sldId id="561" r:id="rId5"/>
    <p:sldId id="562" r:id="rId6"/>
    <p:sldId id="516" r:id="rId7"/>
    <p:sldId id="548" r:id="rId8"/>
    <p:sldId id="473" r:id="rId9"/>
    <p:sldId id="421" r:id="rId10"/>
    <p:sldId id="345" r:id="rId11"/>
    <p:sldId id="517" r:id="rId12"/>
    <p:sldId id="534" r:id="rId13"/>
    <p:sldId id="555" r:id="rId14"/>
    <p:sldId id="563" r:id="rId15"/>
    <p:sldId id="566" r:id="rId16"/>
    <p:sldId id="564" r:id="rId17"/>
    <p:sldId id="565" r:id="rId18"/>
    <p:sldId id="558" r:id="rId19"/>
    <p:sldId id="519" r:id="rId20"/>
    <p:sldId id="582" r:id="rId21"/>
    <p:sldId id="567" r:id="rId22"/>
    <p:sldId id="568" r:id="rId23"/>
    <p:sldId id="581" r:id="rId24"/>
    <p:sldId id="576" r:id="rId25"/>
    <p:sldId id="575" r:id="rId26"/>
    <p:sldId id="577" r:id="rId27"/>
    <p:sldId id="573" r:id="rId28"/>
    <p:sldId id="570" r:id="rId29"/>
    <p:sldId id="571" r:id="rId30"/>
    <p:sldId id="574" r:id="rId31"/>
    <p:sldId id="578" r:id="rId32"/>
    <p:sldId id="579" r:id="rId33"/>
    <p:sldId id="512" r:id="rId34"/>
    <p:sldId id="580" r:id="rId35"/>
    <p:sldId id="475" r:id="rId36"/>
    <p:sldId id="546" r:id="rId37"/>
  </p:sldIdLst>
  <p:sldSz cx="12192000" cy="6858000"/>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EBAN AUZ" initials="E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3AB47"/>
    <a:srgbClr val="FF3300"/>
    <a:srgbClr val="FFCC00"/>
    <a:srgbClr val="FF9966"/>
    <a:srgbClr val="A0DF91"/>
    <a:srgbClr val="99CCFF"/>
    <a:srgbClr val="0099FF"/>
    <a:srgbClr val="7BBB61"/>
    <a:srgbClr val="FFFFFF"/>
    <a:srgbClr val="B2F4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75" autoAdjust="0"/>
    <p:restoredTop sz="95407" autoAdjust="0"/>
  </p:normalViewPr>
  <p:slideViewPr>
    <p:cSldViewPr>
      <p:cViewPr varScale="1">
        <p:scale>
          <a:sx n="79" d="100"/>
          <a:sy n="79" d="100"/>
        </p:scale>
        <p:origin x="-144" y="-96"/>
      </p:cViewPr>
      <p:guideLst>
        <p:guide orient="horz" pos="2160"/>
        <p:guide pos="3840"/>
      </p:guideLst>
    </p:cSldViewPr>
  </p:slideViewPr>
  <p:outlineViewPr>
    <p:cViewPr>
      <p:scale>
        <a:sx n="33" d="100"/>
        <a:sy n="33" d="100"/>
      </p:scale>
      <p:origin x="24" y="6726"/>
    </p:cViewPr>
  </p:outlineViewPr>
  <p:notesTextViewPr>
    <p:cViewPr>
      <p:scale>
        <a:sx n="3" d="2"/>
        <a:sy n="3" d="2"/>
      </p:scale>
      <p:origin x="0" y="0"/>
    </p:cViewPr>
  </p:notesTextViewPr>
  <p:sorterViewPr>
    <p:cViewPr>
      <p:scale>
        <a:sx n="100" d="100"/>
        <a:sy n="100" d="100"/>
      </p:scale>
      <p:origin x="0" y="-667"/>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OPUSMUSIC\Desktop\TESIS%20MISHELL\TESIS\TESIS%20VALLEFLOR\ESTRUCTURA%20TESIS\Resultados.xlsx" TargetMode="External"/></Relationships>
</file>

<file path=ppt/charts/_rels/chart10.xml.rels><?xml version="1.0" encoding="UTF-8" standalone="yes"?>
<Relationships xmlns="http://schemas.openxmlformats.org/package/2006/relationships"><Relationship Id="rId3" Type="http://schemas.microsoft.com/office/2011/relationships/chartStyle" Target="style10.xml"/><Relationship Id="rId2" Type="http://schemas.microsoft.com/office/2011/relationships/chartColorStyle" Target="colors10.xml"/><Relationship Id="rId1" Type="http://schemas.openxmlformats.org/officeDocument/2006/relationships/oleObject" Target="file:///C:\Users\OPUSMUSIC\Desktop\TESIS%20MISHELL\TESIS\TESIS%20VALLEFLOR\ESTRUCTURA%20TESIS\Resultados.xlsx" TargetMode="External"/></Relationships>
</file>

<file path=ppt/charts/_rels/chart11.xml.rels><?xml version="1.0" encoding="UTF-8" standalone="yes"?>
<Relationships xmlns="http://schemas.openxmlformats.org/package/2006/relationships"><Relationship Id="rId3" Type="http://schemas.microsoft.com/office/2011/relationships/chartStyle" Target="style11.xml"/><Relationship Id="rId2" Type="http://schemas.microsoft.com/office/2011/relationships/chartColorStyle" Target="colors11.xml"/><Relationship Id="rId1" Type="http://schemas.openxmlformats.org/officeDocument/2006/relationships/oleObject" Target="file:///C:\Users\OPUSMUSIC\Desktop\TESIS%20MISHELL\TESIS\TESIS%20VALLEFLOR\ESTRUCTURA%20TESIS\Resultados.xlsx" TargetMode="External"/></Relationships>
</file>

<file path=ppt/charts/_rels/chart12.xml.rels><?xml version="1.0" encoding="UTF-8" standalone="yes"?>
<Relationships xmlns="http://schemas.openxmlformats.org/package/2006/relationships"><Relationship Id="rId3" Type="http://schemas.microsoft.com/office/2011/relationships/chartStyle" Target="style12.xml"/><Relationship Id="rId2" Type="http://schemas.microsoft.com/office/2011/relationships/chartColorStyle" Target="colors12.xml"/><Relationship Id="rId1" Type="http://schemas.openxmlformats.org/officeDocument/2006/relationships/oleObject" Target="file:///C:\Users\OPUSMUSIC\Desktop\TESIS%20MISHELL\TESIS\TESIS%20VALLEFLOR\ESTRUCTURA%20TESIS\Resultados.xlsx" TargetMode="External"/></Relationships>
</file>

<file path=ppt/charts/_rels/chart13.xml.rels><?xml version="1.0" encoding="UTF-8" standalone="yes"?>
<Relationships xmlns="http://schemas.openxmlformats.org/package/2006/relationships"><Relationship Id="rId3" Type="http://schemas.microsoft.com/office/2011/relationships/chartStyle" Target="style13.xml"/><Relationship Id="rId2" Type="http://schemas.microsoft.com/office/2011/relationships/chartColorStyle" Target="colors13.xml"/><Relationship Id="rId1" Type="http://schemas.openxmlformats.org/officeDocument/2006/relationships/oleObject" Target="file:///C:\Users\OPUSMUSIC\Desktop\TESIS%20MISHELL\TESIS\TESIS%20VALLEFLOR\ESTRUCTURA%20TESIS\Resultados.xlsx" TargetMode="External"/></Relationships>
</file>

<file path=ppt/charts/_rels/chart2.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OPUSMUSIC\Desktop\TESIS%20MISHELL\TESIS\TESIS%20VALLEFLOR\ESTRUCTURA%20TESIS\Resultados.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OPUSMUSIC\Desktop\TESIS%20MISHELL\TESIS\TESIS%20VALLEFLOR\ESTRUCTURA%20TESIS\Resultados.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OPUSMUSIC\Desktop\TESIS%20MISHELL\TESIS\TESIS%20VALLEFLOR\ESTRUCTURA%20TESIS\Resultados.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5.xml"/><Relationship Id="rId2" Type="http://schemas.microsoft.com/office/2011/relationships/chartColorStyle" Target="colors5.xml"/><Relationship Id="rId1" Type="http://schemas.openxmlformats.org/officeDocument/2006/relationships/oleObject" Target="file:///C:\Users\OPUSMUSIC\Desktop\TESIS%20MISHELL\TESIS\TESIS%20VALLEFLOR\ESTRUCTURA%20TESIS\Resultados.xlsx" TargetMode="External"/></Relationships>
</file>

<file path=ppt/charts/_rels/chart6.xml.rels><?xml version="1.0" encoding="UTF-8" standalone="yes"?>
<Relationships xmlns="http://schemas.openxmlformats.org/package/2006/relationships"><Relationship Id="rId3" Type="http://schemas.microsoft.com/office/2011/relationships/chartStyle" Target="style6.xml"/><Relationship Id="rId2" Type="http://schemas.microsoft.com/office/2011/relationships/chartColorStyle" Target="colors6.xml"/><Relationship Id="rId1" Type="http://schemas.openxmlformats.org/officeDocument/2006/relationships/oleObject" Target="file:///C:\Users\OPUSMUSIC\Desktop\TESIS%20MISHELL\TESIS\TESIS%20VALLEFLOR\ESTRUCTURA%20TESIS\Resultados.xlsx" TargetMode="External"/></Relationships>
</file>

<file path=ppt/charts/_rels/chart7.xml.rels><?xml version="1.0" encoding="UTF-8" standalone="yes"?>
<Relationships xmlns="http://schemas.openxmlformats.org/package/2006/relationships"><Relationship Id="rId3" Type="http://schemas.microsoft.com/office/2011/relationships/chartStyle" Target="style7.xml"/><Relationship Id="rId2" Type="http://schemas.microsoft.com/office/2011/relationships/chartColorStyle" Target="colors7.xml"/><Relationship Id="rId1" Type="http://schemas.openxmlformats.org/officeDocument/2006/relationships/oleObject" Target="file:///C:\Users\OPUSMUSIC\Desktop\TESIS%20MISHELL\TESIS\TESIS%20VALLEFLOR\ESTRUCTURA%20TESIS\Resultados.xlsx" TargetMode="External"/></Relationships>
</file>

<file path=ppt/charts/_rels/chart8.xml.rels><?xml version="1.0" encoding="UTF-8" standalone="yes"?>
<Relationships xmlns="http://schemas.openxmlformats.org/package/2006/relationships"><Relationship Id="rId3" Type="http://schemas.microsoft.com/office/2011/relationships/chartStyle" Target="style8.xml"/><Relationship Id="rId2" Type="http://schemas.microsoft.com/office/2011/relationships/chartColorStyle" Target="colors8.xml"/><Relationship Id="rId1" Type="http://schemas.openxmlformats.org/officeDocument/2006/relationships/oleObject" Target="file:///C:\Users\OPUSMUSIC\Desktop\TESIS%20MISHELL\TESIS\TESIS%20VALLEFLOR\ESTRUCTURA%20TESIS\Resultados.xlsx" TargetMode="External"/></Relationships>
</file>

<file path=ppt/charts/_rels/chart9.xml.rels><?xml version="1.0" encoding="UTF-8" standalone="yes"?>
<Relationships xmlns="http://schemas.openxmlformats.org/package/2006/relationships"><Relationship Id="rId3" Type="http://schemas.microsoft.com/office/2011/relationships/chartStyle" Target="style9.xml"/><Relationship Id="rId2" Type="http://schemas.microsoft.com/office/2011/relationships/chartColorStyle" Target="colors9.xml"/><Relationship Id="rId1" Type="http://schemas.openxmlformats.org/officeDocument/2006/relationships/oleObject" Target="file:///C:\Users\OPUSMUSIC\Desktop\TESIS%20MISHELL\TESIS\TESIS%20VALLEFLOR\ESTRUCTURA%20TESIS\Resultad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sz="1300"/>
              <a:t>Nivel de instrucción</a:t>
            </a:r>
          </a:p>
        </c:rich>
      </c:tx>
      <c:layout>
        <c:manualLayout>
          <c:xMode val="edge"/>
          <c:yMode val="edge"/>
          <c:x val="0.35013188976377957"/>
          <c:y val="1.5317845289762573E-2"/>
        </c:manualLayout>
      </c:layout>
      <c:overlay val="0"/>
      <c:spPr>
        <a:noFill/>
        <a:ln>
          <a:noFill/>
        </a:ln>
        <a:effectLst/>
      </c:spPr>
    </c:title>
    <c:autoTitleDeleted val="0"/>
    <c:plotArea>
      <c:layout/>
      <c:barChart>
        <c:barDir val="col"/>
        <c:grouping val="clustered"/>
        <c:varyColors val="0"/>
        <c:ser>
          <c:idx val="0"/>
          <c:order val="0"/>
          <c:tx>
            <c:v>% de acceso a educación</c:v>
          </c:tx>
          <c:spPr>
            <a:solidFill>
              <a:schemeClr val="accent1">
                <a:lumMod val="75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[Resultados.xlsx]LB!$A$15:$A$19</c:f>
              <c:strCache>
                <c:ptCount val="5"/>
                <c:pt idx="0">
                  <c:v>Ninguna </c:v>
                </c:pt>
                <c:pt idx="1">
                  <c:v>Primaria </c:v>
                </c:pt>
                <c:pt idx="2">
                  <c:v>Secundaria </c:v>
                </c:pt>
                <c:pt idx="3">
                  <c:v>Tecnológica</c:v>
                </c:pt>
                <c:pt idx="4">
                  <c:v>Superior </c:v>
                </c:pt>
              </c:strCache>
            </c:strRef>
          </c:cat>
          <c:val>
            <c:numRef>
              <c:f>[Resultados.xlsx]LB!$C$15:$C$19</c:f>
              <c:numCache>
                <c:formatCode>0%</c:formatCode>
                <c:ptCount val="5"/>
                <c:pt idx="0">
                  <c:v>0</c:v>
                </c:pt>
                <c:pt idx="1">
                  <c:v>0.2</c:v>
                </c:pt>
                <c:pt idx="2">
                  <c:v>0.6</c:v>
                </c:pt>
                <c:pt idx="3">
                  <c:v>0</c:v>
                </c:pt>
                <c:pt idx="4">
                  <c:v>0.1</c:v>
                </c:pt>
              </c:numCache>
            </c:numRef>
          </c:val>
          <c:extLst xmlns:c16r2="http://schemas.microsoft.com/office/drawing/2015/06/chart">
            <c:ext xmlns:c16="http://schemas.microsoft.com/office/drawing/2014/chart" uri="{C3380CC4-5D6E-409C-BE32-E72D297353CC}">
              <c16:uniqueId val="{00000000-A25F-4490-88AE-88120CFF0AD8}"/>
            </c:ext>
          </c:extLst>
        </c:ser>
        <c:dLbls>
          <c:showLegendKey val="0"/>
          <c:showVal val="0"/>
          <c:showCatName val="0"/>
          <c:showSerName val="0"/>
          <c:showPercent val="0"/>
          <c:showBubbleSize val="0"/>
        </c:dLbls>
        <c:gapWidth val="219"/>
        <c:overlap val="-27"/>
        <c:axId val="97021312"/>
        <c:axId val="97031296"/>
      </c:barChart>
      <c:catAx>
        <c:axId val="970213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7031296"/>
        <c:crosses val="autoZero"/>
        <c:auto val="1"/>
        <c:lblAlgn val="ctr"/>
        <c:lblOffset val="100"/>
        <c:noMultiLvlLbl val="0"/>
      </c:catAx>
      <c:valAx>
        <c:axId val="9703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porcentaje</a:t>
                </a:r>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702131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solidFill>
        <a:schemeClr val="tx1"/>
      </a:solid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a:t>Progreso Individual</a:t>
            </a:r>
          </a:p>
        </c:rich>
      </c:tx>
      <c:overlay val="0"/>
      <c:spPr>
        <a:noFill/>
        <a:ln>
          <a:noFill/>
        </a:ln>
        <a:effectLst/>
      </c:spPr>
    </c:title>
    <c:autoTitleDeleted val="0"/>
    <c:plotArea>
      <c:layout/>
      <c:lineChart>
        <c:grouping val="standard"/>
        <c:varyColors val="0"/>
        <c:ser>
          <c:idx val="0"/>
          <c:order val="0"/>
          <c:tx>
            <c:strRef>
              <c:f>NOTAS!$H$78</c:f>
              <c:strCache>
                <c:ptCount val="1"/>
                <c:pt idx="0">
                  <c:v>Inicio</c:v>
                </c:pt>
              </c:strCache>
            </c:strRef>
          </c:tx>
          <c:spPr>
            <a:ln w="28575" cap="rnd">
              <a:solidFill>
                <a:schemeClr val="accent1"/>
              </a:solidFill>
              <a:round/>
            </a:ln>
            <a:effectLst/>
          </c:spPr>
          <c:marker>
            <c:symbol val="circle"/>
            <c:size val="5"/>
            <c:spPr>
              <a:solidFill>
                <a:schemeClr val="accent1">
                  <a:lumMod val="50000"/>
                </a:schemeClr>
              </a:solidFill>
              <a:ln w="9525">
                <a:solidFill>
                  <a:schemeClr val="accent1"/>
                </a:solidFill>
              </a:ln>
              <a:effectLst/>
            </c:spPr>
          </c:marker>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NOTAS!$B$79:$B$85</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NOTAS!$H$79:$H$85</c:f>
              <c:numCache>
                <c:formatCode>General</c:formatCode>
                <c:ptCount val="7"/>
                <c:pt idx="0">
                  <c:v>16</c:v>
                </c:pt>
                <c:pt idx="1">
                  <c:v>15.4</c:v>
                </c:pt>
                <c:pt idx="2">
                  <c:v>12.2</c:v>
                </c:pt>
                <c:pt idx="3">
                  <c:v>14.4</c:v>
                </c:pt>
                <c:pt idx="4">
                  <c:v>15</c:v>
                </c:pt>
                <c:pt idx="5">
                  <c:v>15.4</c:v>
                </c:pt>
                <c:pt idx="6">
                  <c:v>14.4</c:v>
                </c:pt>
              </c:numCache>
            </c:numRef>
          </c:val>
          <c:smooth val="0"/>
          <c:extLst xmlns:c16r2="http://schemas.microsoft.com/office/drawing/2015/06/chart">
            <c:ext xmlns:c16="http://schemas.microsoft.com/office/drawing/2014/chart" uri="{C3380CC4-5D6E-409C-BE32-E72D297353CC}">
              <c16:uniqueId val="{00000000-7B26-4A17-A90E-8C71BF8E1A01}"/>
            </c:ext>
          </c:extLst>
        </c:ser>
        <c:ser>
          <c:idx val="1"/>
          <c:order val="1"/>
          <c:tx>
            <c:v>Final</c:v>
          </c:tx>
          <c:spPr>
            <a:ln w="28575" cap="rnd">
              <a:solidFill>
                <a:schemeClr val="accent2"/>
              </a:solidFill>
              <a:round/>
            </a:ln>
            <a:effectLst/>
          </c:spPr>
          <c:marker>
            <c:symbol val="circle"/>
            <c:size val="5"/>
            <c:spPr>
              <a:solidFill>
                <a:schemeClr val="accent2">
                  <a:lumMod val="40000"/>
                  <a:lumOff val="60000"/>
                </a:schemeClr>
              </a:solidFill>
              <a:ln w="9525">
                <a:solidFill>
                  <a:schemeClr val="accent2"/>
                </a:solidFill>
              </a:ln>
              <a:effectLst/>
            </c:spPr>
          </c:marker>
          <c:dLbls>
            <c:dLbl>
              <c:idx val="2"/>
              <c:layout>
                <c:manualLayout>
                  <c:x val="6.9135261233300481E-3"/>
                  <c:y val="-2.0414744010362331E-2"/>
                </c:manualLayout>
              </c:layout>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7B26-4A17-A90E-8C71BF8E1A01}"/>
                </c:ext>
              </c:extLst>
            </c:dLbl>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NOTAS!$B$79:$B$85</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NOTAS!$I$79:$I$85</c:f>
              <c:numCache>
                <c:formatCode>General</c:formatCode>
                <c:ptCount val="7"/>
                <c:pt idx="0">
                  <c:v>18.399999999999999</c:v>
                </c:pt>
                <c:pt idx="1">
                  <c:v>16.8</c:v>
                </c:pt>
                <c:pt idx="2">
                  <c:v>15.8</c:v>
                </c:pt>
                <c:pt idx="3">
                  <c:v>15.6</c:v>
                </c:pt>
                <c:pt idx="4">
                  <c:v>18</c:v>
                </c:pt>
                <c:pt idx="5">
                  <c:v>19</c:v>
                </c:pt>
                <c:pt idx="6">
                  <c:v>17.8</c:v>
                </c:pt>
              </c:numCache>
            </c:numRef>
          </c:val>
          <c:smooth val="0"/>
          <c:extLst xmlns:c16r2="http://schemas.microsoft.com/office/drawing/2015/06/chart">
            <c:ext xmlns:c16="http://schemas.microsoft.com/office/drawing/2014/chart" uri="{C3380CC4-5D6E-409C-BE32-E72D297353CC}">
              <c16:uniqueId val="{00000002-7B26-4A17-A90E-8C71BF8E1A01}"/>
            </c:ext>
          </c:extLst>
        </c:ser>
        <c:dLbls>
          <c:showLegendKey val="0"/>
          <c:showVal val="0"/>
          <c:showCatName val="0"/>
          <c:showSerName val="0"/>
          <c:showPercent val="0"/>
          <c:showBubbleSize val="0"/>
        </c:dLbls>
        <c:marker val="1"/>
        <c:smooth val="0"/>
        <c:axId val="100194176"/>
        <c:axId val="100195712"/>
      </c:lineChart>
      <c:catAx>
        <c:axId val="1001941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00195712"/>
        <c:crosses val="autoZero"/>
        <c:auto val="1"/>
        <c:lblAlgn val="ctr"/>
        <c:lblOffset val="100"/>
        <c:noMultiLvlLbl val="0"/>
      </c:catAx>
      <c:valAx>
        <c:axId val="100195712"/>
        <c:scaling>
          <c:orientation val="minMax"/>
          <c:min val="1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Promedio</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001941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solidFill>
        <a:schemeClr val="tx1"/>
      </a:solidFill>
    </a:ln>
    <a:effectLst/>
  </c:spPr>
  <c:txPr>
    <a:bodyPr/>
    <a:lstStyle/>
    <a:p>
      <a:pPr>
        <a:defRPr sz="1000">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a:t>Promedios módulos</a:t>
            </a:r>
          </a:p>
        </c:rich>
      </c:tx>
      <c:overlay val="0"/>
      <c:spPr>
        <a:noFill/>
        <a:ln>
          <a:noFill/>
        </a:ln>
        <a:effectLst/>
      </c:spPr>
    </c:title>
    <c:autoTitleDeleted val="0"/>
    <c:plotArea>
      <c:layout/>
      <c:barChart>
        <c:barDir val="col"/>
        <c:grouping val="clustered"/>
        <c:varyColors val="0"/>
        <c:ser>
          <c:idx val="0"/>
          <c:order val="0"/>
          <c:tx>
            <c:strRef>
              <c:f>NOTAS!$C$51:$C$52</c:f>
              <c:strCache>
                <c:ptCount val="2"/>
                <c:pt idx="0">
                  <c:v>MÓDULO</c:v>
                </c:pt>
                <c:pt idx="1">
                  <c:v>I</c:v>
                </c:pt>
              </c:strCache>
            </c:strRef>
          </c:tx>
          <c:spPr>
            <a:solidFill>
              <a:srgbClr val="00B0F0"/>
            </a:solidFill>
            <a:ln>
              <a:noFill/>
            </a:ln>
            <a:effectLst/>
          </c:spPr>
          <c:invertIfNegative val="0"/>
          <c:cat>
            <c:strRef>
              <c:f>NOTAS!$B$53:$B$59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NOTAS!$C$53:$C$59</c:f>
              <c:numCache>
                <c:formatCode>General</c:formatCode>
                <c:ptCount val="7"/>
                <c:pt idx="0">
                  <c:v>17.5</c:v>
                </c:pt>
                <c:pt idx="1">
                  <c:v>16.75</c:v>
                </c:pt>
                <c:pt idx="2">
                  <c:v>15.75</c:v>
                </c:pt>
                <c:pt idx="3">
                  <c:v>15</c:v>
                </c:pt>
                <c:pt idx="4">
                  <c:v>18</c:v>
                </c:pt>
                <c:pt idx="5">
                  <c:v>18.25</c:v>
                </c:pt>
                <c:pt idx="6">
                  <c:v>17.25</c:v>
                </c:pt>
              </c:numCache>
            </c:numRef>
          </c:val>
          <c:extLst xmlns:c16r2="http://schemas.microsoft.com/office/drawing/2015/06/chart">
            <c:ext xmlns:c16="http://schemas.microsoft.com/office/drawing/2014/chart" uri="{C3380CC4-5D6E-409C-BE32-E72D297353CC}">
              <c16:uniqueId val="{00000000-1637-4F39-9189-FBB87D080718}"/>
            </c:ext>
          </c:extLst>
        </c:ser>
        <c:ser>
          <c:idx val="1"/>
          <c:order val="1"/>
          <c:tx>
            <c:strRef>
              <c:f>NOTAS!$D$51:$D$52</c:f>
              <c:strCache>
                <c:ptCount val="2"/>
                <c:pt idx="0">
                  <c:v>MÓDULO</c:v>
                </c:pt>
                <c:pt idx="1">
                  <c:v>II</c:v>
                </c:pt>
              </c:strCache>
            </c:strRef>
          </c:tx>
          <c:spPr>
            <a:solidFill>
              <a:srgbClr val="FF9966"/>
            </a:solidFill>
            <a:ln>
              <a:noFill/>
            </a:ln>
            <a:effectLst/>
          </c:spPr>
          <c:invertIfNegative val="0"/>
          <c:cat>
            <c:strRef>
              <c:f>NOTAS!$B$53:$B$59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NOTAS!$D$53:$D$59</c:f>
              <c:numCache>
                <c:formatCode>General</c:formatCode>
                <c:ptCount val="7"/>
                <c:pt idx="0">
                  <c:v>17.75</c:v>
                </c:pt>
                <c:pt idx="1">
                  <c:v>16.75</c:v>
                </c:pt>
                <c:pt idx="2">
                  <c:v>17</c:v>
                </c:pt>
                <c:pt idx="3">
                  <c:v>15.25</c:v>
                </c:pt>
                <c:pt idx="4">
                  <c:v>17.75</c:v>
                </c:pt>
                <c:pt idx="5">
                  <c:v>18.25</c:v>
                </c:pt>
                <c:pt idx="6">
                  <c:v>17</c:v>
                </c:pt>
              </c:numCache>
            </c:numRef>
          </c:val>
          <c:extLst xmlns:c16r2="http://schemas.microsoft.com/office/drawing/2015/06/chart">
            <c:ext xmlns:c16="http://schemas.microsoft.com/office/drawing/2014/chart" uri="{C3380CC4-5D6E-409C-BE32-E72D297353CC}">
              <c16:uniqueId val="{00000001-1637-4F39-9189-FBB87D080718}"/>
            </c:ext>
          </c:extLst>
        </c:ser>
        <c:ser>
          <c:idx val="2"/>
          <c:order val="2"/>
          <c:tx>
            <c:strRef>
              <c:f>NOTAS!$E$51:$E$52</c:f>
              <c:strCache>
                <c:ptCount val="2"/>
                <c:pt idx="0">
                  <c:v>MÓDULO</c:v>
                </c:pt>
                <c:pt idx="1">
                  <c:v>III</c:v>
                </c:pt>
              </c:strCache>
            </c:strRef>
          </c:tx>
          <c:spPr>
            <a:solidFill>
              <a:schemeClr val="bg2">
                <a:lumMod val="60000"/>
                <a:lumOff val="40000"/>
              </a:schemeClr>
            </a:solidFill>
            <a:ln>
              <a:noFill/>
            </a:ln>
            <a:effectLst/>
          </c:spPr>
          <c:invertIfNegative val="0"/>
          <c:cat>
            <c:strRef>
              <c:f>NOTAS!$B$53:$B$59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NOTAS!$E$53:$E$59</c:f>
              <c:numCache>
                <c:formatCode>General</c:formatCode>
                <c:ptCount val="7"/>
                <c:pt idx="0">
                  <c:v>17.5</c:v>
                </c:pt>
                <c:pt idx="1">
                  <c:v>18</c:v>
                </c:pt>
                <c:pt idx="2">
                  <c:v>16</c:v>
                </c:pt>
                <c:pt idx="3">
                  <c:v>17</c:v>
                </c:pt>
                <c:pt idx="4">
                  <c:v>17</c:v>
                </c:pt>
                <c:pt idx="5">
                  <c:v>17.75</c:v>
                </c:pt>
                <c:pt idx="6">
                  <c:v>17.5</c:v>
                </c:pt>
              </c:numCache>
            </c:numRef>
          </c:val>
          <c:extLst xmlns:c16r2="http://schemas.microsoft.com/office/drawing/2015/06/chart">
            <c:ext xmlns:c16="http://schemas.microsoft.com/office/drawing/2014/chart" uri="{C3380CC4-5D6E-409C-BE32-E72D297353CC}">
              <c16:uniqueId val="{00000002-1637-4F39-9189-FBB87D080718}"/>
            </c:ext>
          </c:extLst>
        </c:ser>
        <c:ser>
          <c:idx val="3"/>
          <c:order val="3"/>
          <c:tx>
            <c:strRef>
              <c:f>NOTAS!$F$51:$F$52</c:f>
              <c:strCache>
                <c:ptCount val="2"/>
                <c:pt idx="0">
                  <c:v>MÓDULO</c:v>
                </c:pt>
                <c:pt idx="1">
                  <c:v>IV</c:v>
                </c:pt>
              </c:strCache>
            </c:strRef>
          </c:tx>
          <c:spPr>
            <a:solidFill>
              <a:srgbClr val="FFCC00"/>
            </a:solidFill>
            <a:ln>
              <a:noFill/>
            </a:ln>
            <a:effectLst/>
          </c:spPr>
          <c:invertIfNegative val="0"/>
          <c:cat>
            <c:strRef>
              <c:f>NOTAS!$B$53:$B$59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NOTAS!$F$53:$F$59</c:f>
              <c:numCache>
                <c:formatCode>General</c:formatCode>
                <c:ptCount val="7"/>
                <c:pt idx="0">
                  <c:v>18.5</c:v>
                </c:pt>
                <c:pt idx="1">
                  <c:v>17</c:v>
                </c:pt>
                <c:pt idx="2">
                  <c:v>16.25</c:v>
                </c:pt>
                <c:pt idx="3">
                  <c:v>16.75</c:v>
                </c:pt>
                <c:pt idx="4">
                  <c:v>16.5</c:v>
                </c:pt>
                <c:pt idx="5">
                  <c:v>18</c:v>
                </c:pt>
                <c:pt idx="6">
                  <c:v>17.5</c:v>
                </c:pt>
              </c:numCache>
            </c:numRef>
          </c:val>
          <c:extLst xmlns:c16r2="http://schemas.microsoft.com/office/drawing/2015/06/chart">
            <c:ext xmlns:c16="http://schemas.microsoft.com/office/drawing/2014/chart" uri="{C3380CC4-5D6E-409C-BE32-E72D297353CC}">
              <c16:uniqueId val="{00000003-1637-4F39-9189-FBB87D080718}"/>
            </c:ext>
          </c:extLst>
        </c:ser>
        <c:ser>
          <c:idx val="4"/>
          <c:order val="4"/>
          <c:tx>
            <c:strRef>
              <c:f>NOTAS!$G$51:$G$52</c:f>
              <c:strCache>
                <c:ptCount val="2"/>
                <c:pt idx="0">
                  <c:v>MÓDULO</c:v>
                </c:pt>
                <c:pt idx="1">
                  <c:v>V</c:v>
                </c:pt>
              </c:strCache>
            </c:strRef>
          </c:tx>
          <c:spPr>
            <a:solidFill>
              <a:schemeClr val="accent5">
                <a:lumMod val="60000"/>
              </a:schemeClr>
            </a:solidFill>
            <a:ln>
              <a:noFill/>
            </a:ln>
            <a:effectLst/>
          </c:spPr>
          <c:invertIfNegative val="0"/>
          <c:cat>
            <c:strRef>
              <c:f>NOTAS!$B$53:$B$59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NOTAS!$G$53:$G$59</c:f>
              <c:numCache>
                <c:formatCode>General</c:formatCode>
                <c:ptCount val="7"/>
                <c:pt idx="0">
                  <c:v>18</c:v>
                </c:pt>
                <c:pt idx="1">
                  <c:v>17.25</c:v>
                </c:pt>
                <c:pt idx="2">
                  <c:v>16.25</c:v>
                </c:pt>
                <c:pt idx="3">
                  <c:v>16.75</c:v>
                </c:pt>
                <c:pt idx="4">
                  <c:v>17.75</c:v>
                </c:pt>
                <c:pt idx="5">
                  <c:v>17.25</c:v>
                </c:pt>
                <c:pt idx="6">
                  <c:v>17.25</c:v>
                </c:pt>
              </c:numCache>
            </c:numRef>
          </c:val>
          <c:extLst xmlns:c16r2="http://schemas.microsoft.com/office/drawing/2015/06/chart">
            <c:ext xmlns:c16="http://schemas.microsoft.com/office/drawing/2014/chart" uri="{C3380CC4-5D6E-409C-BE32-E72D297353CC}">
              <c16:uniqueId val="{00000004-1637-4F39-9189-FBB87D080718}"/>
            </c:ext>
          </c:extLst>
        </c:ser>
        <c:dLbls>
          <c:showLegendKey val="0"/>
          <c:showVal val="0"/>
          <c:showCatName val="0"/>
          <c:showSerName val="0"/>
          <c:showPercent val="0"/>
          <c:showBubbleSize val="0"/>
        </c:dLbls>
        <c:gapWidth val="219"/>
        <c:overlap val="-27"/>
        <c:axId val="100263040"/>
        <c:axId val="100264960"/>
      </c:barChart>
      <c:catAx>
        <c:axId val="10026304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Supervisores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00264960"/>
        <c:crosses val="autoZero"/>
        <c:auto val="1"/>
        <c:lblAlgn val="ctr"/>
        <c:lblOffset val="100"/>
        <c:noMultiLvlLbl val="0"/>
      </c:catAx>
      <c:valAx>
        <c:axId val="100264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Rendimiento académico</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002630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solidFill>
        <a:schemeClr val="tx1"/>
      </a:solidFill>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a:t>Promedios trabajo final</a:t>
            </a:r>
          </a:p>
        </c:rich>
      </c:tx>
      <c:overlay val="0"/>
      <c:spPr>
        <a:noFill/>
        <a:ln>
          <a:noFill/>
        </a:ln>
        <a:effectLst/>
      </c:spPr>
    </c:title>
    <c:autoTitleDeleted val="0"/>
    <c:plotArea>
      <c:layout/>
      <c:barChart>
        <c:barDir val="col"/>
        <c:grouping val="clustered"/>
        <c:varyColors val="0"/>
        <c:ser>
          <c:idx val="0"/>
          <c:order val="0"/>
          <c:spPr>
            <a:solidFill>
              <a:srgbClr val="FFCC00"/>
            </a:solidFill>
            <a:ln>
              <a:noFill/>
            </a:ln>
            <a:effectLst/>
          </c:spPr>
          <c:invertIfNegative val="0"/>
          <c:dLbls>
            <c:dLbl>
              <c:idx val="0"/>
              <c:layout>
                <c:manualLayout>
                  <c:x val="0"/>
                  <c:y val="4.5762572361380807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C5EE-483D-94EA-36D86586CB27}"/>
                </c:ext>
              </c:extLst>
            </c:dLbl>
            <c:dLbl>
              <c:idx val="1"/>
              <c:layout>
                <c:manualLayout>
                  <c:x val="-2.6143790849673201E-3"/>
                  <c:y val="4.5762572361381232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C5EE-483D-94EA-36D86586CB27}"/>
                </c:ext>
              </c:extLst>
            </c:dLbl>
            <c:dLbl>
              <c:idx val="2"/>
              <c:layout>
                <c:manualLayout>
                  <c:x val="0"/>
                  <c:y val="-9.361024993826992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C5EE-483D-94EA-36D86586CB27}"/>
                </c:ext>
              </c:extLst>
            </c:dLbl>
            <c:dLbl>
              <c:idx val="3"/>
              <c:layout>
                <c:manualLayout>
                  <c:x val="-9.5859459072150535E-17"/>
                  <c:y val="9.2220179794598837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C5EE-483D-94EA-36D86586CB27}"/>
                </c:ext>
              </c:extLst>
            </c:dLbl>
            <c:dLbl>
              <c:idx val="4"/>
              <c:layout>
                <c:manualLayout>
                  <c:x val="0"/>
                  <c:y val="4.5762572361381232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C5EE-483D-94EA-36D86586CB27}"/>
                </c:ext>
              </c:extLst>
            </c:dLbl>
            <c:dLbl>
              <c:idx val="5"/>
              <c:layout>
                <c:manualLayout>
                  <c:x val="-9.5859459072150535E-17"/>
                  <c:y val="9.2220179794598421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C5EE-483D-94EA-36D86586CB27}"/>
                </c:ext>
              </c:extLst>
            </c:dLbl>
            <c:dLbl>
              <c:idx val="6"/>
              <c:layout>
                <c:manualLayout>
                  <c:x val="0"/>
                  <c:y val="4.5762572361381232E-3"/>
                </c:manualLayout>
              </c:layout>
              <c:dLblPos val="outEnd"/>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C5EE-483D-94EA-36D86586CB27}"/>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6576" tIns="18288" rIns="36576" bIns="18288" anchor="ctr" anchorCtr="1">
                <a:spAutoFit/>
              </a:bodyPr>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pPr xmlns:c15="http://schemas.microsoft.com/office/drawing/2012/chart">
                  <a:prstGeom prst="rect">
                    <a:avLst/>
                  </a:prstGeom>
                  <a:noFill/>
                  <a:ln>
                    <a:noFill/>
                  </a:ln>
                </c15:spPr>
                <c15:showLeaderLines val="0"/>
              </c:ext>
            </c:extLst>
          </c:dLbls>
          <c:cat>
            <c:strRef>
              <c:f>NOTAS!$B$23:$B$29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NOTAS!$C$23:$C$29</c:f>
              <c:numCache>
                <c:formatCode>General</c:formatCode>
                <c:ptCount val="7"/>
                <c:pt idx="0">
                  <c:v>17.8</c:v>
                </c:pt>
                <c:pt idx="1">
                  <c:v>18</c:v>
                </c:pt>
                <c:pt idx="2">
                  <c:v>17.399999999999999</c:v>
                </c:pt>
                <c:pt idx="3">
                  <c:v>16.8</c:v>
                </c:pt>
                <c:pt idx="4">
                  <c:v>18.2</c:v>
                </c:pt>
                <c:pt idx="5">
                  <c:v>17.899999999999999</c:v>
                </c:pt>
                <c:pt idx="6">
                  <c:v>18</c:v>
                </c:pt>
              </c:numCache>
            </c:numRef>
          </c:val>
          <c:extLst xmlns:c16r2="http://schemas.microsoft.com/office/drawing/2015/06/chart">
            <c:ext xmlns:c16="http://schemas.microsoft.com/office/drawing/2014/chart" uri="{C3380CC4-5D6E-409C-BE32-E72D297353CC}">
              <c16:uniqueId val="{00000007-C5EE-483D-94EA-36D86586CB27}"/>
            </c:ext>
          </c:extLst>
        </c:ser>
        <c:dLbls>
          <c:dLblPos val="inEnd"/>
          <c:showLegendKey val="0"/>
          <c:showVal val="1"/>
          <c:showCatName val="0"/>
          <c:showSerName val="0"/>
          <c:showPercent val="0"/>
          <c:showBubbleSize val="0"/>
        </c:dLbls>
        <c:gapWidth val="219"/>
        <c:overlap val="-27"/>
        <c:axId val="99590144"/>
        <c:axId val="99593216"/>
      </c:barChart>
      <c:catAx>
        <c:axId val="99590144"/>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Supervisores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9593216"/>
        <c:crosses val="autoZero"/>
        <c:auto val="1"/>
        <c:lblAlgn val="ctr"/>
        <c:lblOffset val="100"/>
        <c:noMultiLvlLbl val="0"/>
      </c:catAx>
      <c:valAx>
        <c:axId val="99593216"/>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Calificaciones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9590144"/>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sz="1100">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a:t>Asistencia al programa</a:t>
            </a:r>
          </a:p>
        </c:rich>
      </c:tx>
      <c:overlay val="0"/>
      <c:spPr>
        <a:noFill/>
        <a:ln>
          <a:noFill/>
        </a:ln>
        <a:effectLst/>
      </c:spPr>
    </c:title>
    <c:autoTitleDeleted val="0"/>
    <c:plotArea>
      <c:layout/>
      <c:barChart>
        <c:barDir val="col"/>
        <c:grouping val="clustered"/>
        <c:varyColors val="0"/>
        <c:ser>
          <c:idx val="0"/>
          <c:order val="0"/>
          <c:spPr>
            <a:solidFill>
              <a:schemeClr val="accent2">
                <a:lumMod val="40000"/>
                <a:lumOff val="60000"/>
              </a:schemeClr>
            </a:solidFill>
            <a:ln>
              <a:solidFill>
                <a:schemeClr val="accent2">
                  <a:lumMod val="75000"/>
                </a:schemeClr>
              </a:solid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Asistencia!$B$20:$B$22</c:f>
              <c:strCache>
                <c:ptCount val="3"/>
                <c:pt idx="0">
                  <c:v>Asistencia frecuente</c:v>
                </c:pt>
                <c:pt idx="1">
                  <c:v>Asistencia regular</c:v>
                </c:pt>
                <c:pt idx="2">
                  <c:v>Dejaron de asistir</c:v>
                </c:pt>
              </c:strCache>
            </c:strRef>
          </c:cat>
          <c:val>
            <c:numRef>
              <c:f>Asistencia!$C$20:$C$22</c:f>
              <c:numCache>
                <c:formatCode>General</c:formatCode>
                <c:ptCount val="3"/>
                <c:pt idx="0">
                  <c:v>6</c:v>
                </c:pt>
                <c:pt idx="1">
                  <c:v>1</c:v>
                </c:pt>
                <c:pt idx="2">
                  <c:v>3</c:v>
                </c:pt>
              </c:numCache>
            </c:numRef>
          </c:val>
          <c:extLst xmlns:c16r2="http://schemas.microsoft.com/office/drawing/2015/06/chart">
            <c:ext xmlns:c16="http://schemas.microsoft.com/office/drawing/2014/chart" uri="{C3380CC4-5D6E-409C-BE32-E72D297353CC}">
              <c16:uniqueId val="{00000000-7741-4FBB-9842-7BC36C8AACC6}"/>
            </c:ext>
          </c:extLst>
        </c:ser>
        <c:dLbls>
          <c:showLegendKey val="0"/>
          <c:showVal val="0"/>
          <c:showCatName val="0"/>
          <c:showSerName val="0"/>
          <c:showPercent val="0"/>
          <c:showBubbleSize val="0"/>
        </c:dLbls>
        <c:gapWidth val="150"/>
        <c:axId val="99963648"/>
        <c:axId val="99965184"/>
      </c:barChart>
      <c:catAx>
        <c:axId val="999636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9965184"/>
        <c:crosses val="autoZero"/>
        <c:auto val="1"/>
        <c:lblAlgn val="ctr"/>
        <c:lblOffset val="100"/>
        <c:noMultiLvlLbl val="0"/>
      </c:catAx>
      <c:valAx>
        <c:axId val="99965184"/>
        <c:scaling>
          <c:orientation val="minMax"/>
          <c:max val="1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Número de particpantes</a:t>
                </a:r>
              </a:p>
            </c:rich>
          </c:tx>
          <c:overlay val="0"/>
          <c:spPr>
            <a:noFill/>
            <a:ln>
              <a:noFill/>
            </a:ln>
            <a:effectLst/>
          </c:sp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9963648"/>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sz="1200">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a:t>Edad en años</a:t>
            </a:r>
          </a:p>
        </c:rich>
      </c:tx>
      <c:overlay val="0"/>
      <c:spPr>
        <a:noFill/>
        <a:ln>
          <a:noFill/>
        </a:ln>
        <a:effectLst/>
      </c:spPr>
    </c:title>
    <c:autoTitleDeleted val="0"/>
    <c:plotArea>
      <c:layout/>
      <c:barChart>
        <c:barDir val="col"/>
        <c:grouping val="clustered"/>
        <c:varyColors val="0"/>
        <c:ser>
          <c:idx val="0"/>
          <c:order val="0"/>
          <c:spPr>
            <a:solidFill>
              <a:schemeClr val="accent2"/>
            </a:solidFill>
            <a:ln>
              <a:noFill/>
            </a:ln>
            <a:effectLst/>
          </c:spPr>
          <c:invertIfNegative val="0"/>
          <c:dLbls>
            <c:dLbl>
              <c:idx val="2"/>
              <c:showLegendKey val="0"/>
              <c:showVal val="1"/>
              <c:showCatName val="0"/>
              <c:showSerName val="1"/>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7705-4AFA-8B0D-3236F232482C}"/>
                </c:ext>
              </c:extLst>
            </c:dLbl>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LB!$B$26:$B$28</c:f>
              <c:strCache>
                <c:ptCount val="3"/>
                <c:pt idx="0">
                  <c:v>23-35 años</c:v>
                </c:pt>
                <c:pt idx="1">
                  <c:v>35-55 años</c:v>
                </c:pt>
                <c:pt idx="2">
                  <c:v>55 en adelante</c:v>
                </c:pt>
              </c:strCache>
            </c:strRef>
          </c:cat>
          <c:val>
            <c:numRef>
              <c:f>LB!$C$26:$C$28</c:f>
              <c:numCache>
                <c:formatCode>General</c:formatCode>
                <c:ptCount val="3"/>
                <c:pt idx="0">
                  <c:v>3</c:v>
                </c:pt>
                <c:pt idx="1">
                  <c:v>7</c:v>
                </c:pt>
              </c:numCache>
            </c:numRef>
          </c:val>
          <c:extLst xmlns:c16r2="http://schemas.microsoft.com/office/drawing/2015/06/chart">
            <c:ext xmlns:c16="http://schemas.microsoft.com/office/drawing/2014/chart" uri="{C3380CC4-5D6E-409C-BE32-E72D297353CC}">
              <c16:uniqueId val="{00000001-7705-4AFA-8B0D-3236F232482C}"/>
            </c:ext>
          </c:extLst>
        </c:ser>
        <c:dLbls>
          <c:showLegendKey val="0"/>
          <c:showVal val="0"/>
          <c:showCatName val="0"/>
          <c:showSerName val="0"/>
          <c:showPercent val="0"/>
          <c:showBubbleSize val="0"/>
        </c:dLbls>
        <c:gapWidth val="150"/>
        <c:axId val="96788864"/>
        <c:axId val="96790784"/>
      </c:barChart>
      <c:catAx>
        <c:axId val="96788864"/>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Edad</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6790784"/>
        <c:crosses val="autoZero"/>
        <c:auto val="1"/>
        <c:lblAlgn val="ctr"/>
        <c:lblOffset val="100"/>
        <c:noMultiLvlLbl val="0"/>
      </c:catAx>
      <c:valAx>
        <c:axId val="96790784"/>
        <c:scaling>
          <c:orientation val="minMax"/>
          <c:max val="10"/>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Número de participantes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6788864"/>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sz="1050">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6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a:t>Distribución por género</a:t>
            </a:r>
          </a:p>
        </c:rich>
      </c:tx>
      <c:overlay val="0"/>
      <c:spPr>
        <a:noFill/>
        <a:ln>
          <a:noFill/>
        </a:ln>
        <a:effectLst/>
      </c:spPr>
    </c:title>
    <c:autoTitleDeleted val="0"/>
    <c:plotArea>
      <c:layout/>
      <c:pieChart>
        <c:varyColors val="1"/>
        <c:ser>
          <c:idx val="0"/>
          <c:order val="0"/>
          <c:dPt>
            <c:idx val="0"/>
            <c:bubble3D val="0"/>
            <c:spPr>
              <a:solidFill>
                <a:schemeClr val="accent1">
                  <a:shade val="76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1-B00A-4F25-8FB0-DF78E8A890CB}"/>
              </c:ext>
            </c:extLst>
          </c:dPt>
          <c:dPt>
            <c:idx val="1"/>
            <c:bubble3D val="0"/>
            <c:spPr>
              <a:solidFill>
                <a:schemeClr val="accent1">
                  <a:tint val="77000"/>
                </a:schemeClr>
              </a:solidFill>
              <a:ln w="19050">
                <a:solidFill>
                  <a:schemeClr val="lt1"/>
                </a:solidFill>
              </a:ln>
              <a:effectLst/>
            </c:spPr>
            <c:extLst xmlns:c16r2="http://schemas.microsoft.com/office/drawing/2015/06/chart">
              <c:ext xmlns:c16="http://schemas.microsoft.com/office/drawing/2014/chart" uri="{C3380CC4-5D6E-409C-BE32-E72D297353CC}">
                <c16:uniqueId val="{00000003-B00A-4F25-8FB0-DF78E8A890CB}"/>
              </c:ext>
            </c:extLst>
          </c:dPt>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LB!$B$56:$B$57</c:f>
              <c:strCache>
                <c:ptCount val="2"/>
                <c:pt idx="0">
                  <c:v>Mujeres</c:v>
                </c:pt>
                <c:pt idx="1">
                  <c:v>Hombres</c:v>
                </c:pt>
              </c:strCache>
            </c:strRef>
          </c:cat>
          <c:val>
            <c:numRef>
              <c:f>LB!$C$56:$C$57</c:f>
              <c:numCache>
                <c:formatCode>0%</c:formatCode>
                <c:ptCount val="2"/>
                <c:pt idx="0">
                  <c:v>0.3</c:v>
                </c:pt>
                <c:pt idx="1">
                  <c:v>0.7</c:v>
                </c:pt>
              </c:numCache>
            </c:numRef>
          </c:val>
          <c:extLst xmlns:c16r2="http://schemas.microsoft.com/office/drawing/2015/06/chart">
            <c:ext xmlns:c16="http://schemas.microsoft.com/office/drawing/2014/chart" uri="{C3380CC4-5D6E-409C-BE32-E72D297353CC}">
              <c16:uniqueId val="{00000004-B00A-4F25-8FB0-DF78E8A890C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solidFill>
        <a:schemeClr val="tx1"/>
      </a:solidFill>
    </a:ln>
    <a:effectLst/>
  </c:spPr>
  <c:txPr>
    <a:bodyPr/>
    <a:lstStyle/>
    <a:p>
      <a:pPr>
        <a:defRPr sz="1050">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6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a:t>Experiencia laboral en años</a:t>
            </a:r>
          </a:p>
        </c:rich>
      </c:tx>
      <c:overlay val="0"/>
      <c:spPr>
        <a:noFill/>
        <a:ln>
          <a:noFill/>
        </a:ln>
        <a:effectLst/>
      </c:spPr>
    </c:title>
    <c:autoTitleDeleted val="0"/>
    <c:plotArea>
      <c:layout/>
      <c:barChart>
        <c:barDir val="col"/>
        <c:grouping val="clustered"/>
        <c:varyColors val="0"/>
        <c:ser>
          <c:idx val="0"/>
          <c:order val="0"/>
          <c:spPr>
            <a:solidFill>
              <a:srgbClr val="A0DF91"/>
            </a:solidFill>
            <a:ln>
              <a:noFill/>
            </a:ln>
            <a:effectLst/>
          </c:spPr>
          <c:invertIfNegative val="0"/>
          <c:dLbls>
            <c:spPr>
              <a:noFill/>
              <a:ln>
                <a:noFill/>
              </a:ln>
              <a:effectLst/>
            </c:spPr>
            <c:txPr>
              <a:bodyPr rot="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LB!$B$34:$B$36</c:f>
              <c:strCache>
                <c:ptCount val="3"/>
                <c:pt idx="0">
                  <c:v>1-10 años</c:v>
                </c:pt>
                <c:pt idx="1">
                  <c:v>10-20 años</c:v>
                </c:pt>
                <c:pt idx="2">
                  <c:v>20 en adelante</c:v>
                </c:pt>
              </c:strCache>
            </c:strRef>
          </c:cat>
          <c:val>
            <c:numRef>
              <c:f>LB!$C$34:$C$36</c:f>
              <c:numCache>
                <c:formatCode>General</c:formatCode>
                <c:ptCount val="3"/>
                <c:pt idx="0">
                  <c:v>5</c:v>
                </c:pt>
                <c:pt idx="1">
                  <c:v>4</c:v>
                </c:pt>
                <c:pt idx="2">
                  <c:v>1</c:v>
                </c:pt>
              </c:numCache>
            </c:numRef>
          </c:val>
          <c:extLst xmlns:c16r2="http://schemas.microsoft.com/office/drawing/2015/06/chart">
            <c:ext xmlns:c16="http://schemas.microsoft.com/office/drawing/2014/chart" uri="{C3380CC4-5D6E-409C-BE32-E72D297353CC}">
              <c16:uniqueId val="{00000000-EF59-4496-A20A-6E620B027772}"/>
            </c:ext>
          </c:extLst>
        </c:ser>
        <c:dLbls>
          <c:showLegendKey val="0"/>
          <c:showVal val="0"/>
          <c:showCatName val="0"/>
          <c:showSerName val="0"/>
          <c:showPercent val="0"/>
          <c:showBubbleSize val="0"/>
        </c:dLbls>
        <c:gapWidth val="150"/>
        <c:axId val="96874496"/>
        <c:axId val="96876416"/>
      </c:barChart>
      <c:catAx>
        <c:axId val="96874496"/>
        <c:scaling>
          <c:orientation val="minMax"/>
        </c:scaling>
        <c:delete val="0"/>
        <c:axPos val="b"/>
        <c:title>
          <c:tx>
            <c:rich>
              <a:bodyPr rot="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dirty="0"/>
                  <a:t>Años de trabajo</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6876416"/>
        <c:crosses val="autoZero"/>
        <c:auto val="1"/>
        <c:lblAlgn val="ctr"/>
        <c:lblOffset val="100"/>
        <c:noMultiLvlLbl val="0"/>
      </c:catAx>
      <c:valAx>
        <c:axId val="96876416"/>
        <c:scaling>
          <c:orientation val="minMax"/>
          <c:max val="1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Número de participantes</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6874496"/>
        <c:crosses val="autoZero"/>
        <c:crossBetween val="between"/>
      </c:valAx>
      <c:spPr>
        <a:noFill/>
        <a:ln>
          <a:noFill/>
        </a:ln>
        <a:effectLst/>
      </c:spPr>
    </c:plotArea>
    <c:plotVisOnly val="1"/>
    <c:dispBlanksAs val="gap"/>
    <c:showDLblsOverMax val="0"/>
  </c:chart>
  <c:spPr>
    <a:noFill/>
    <a:ln>
      <a:solidFill>
        <a:schemeClr val="tx1"/>
      </a:solidFill>
    </a:ln>
    <a:effectLst/>
  </c:spPr>
  <c:txPr>
    <a:bodyPr/>
    <a:lstStyle/>
    <a:p>
      <a:pPr>
        <a:defRPr sz="1050">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a:t>Módulo I</a:t>
            </a:r>
          </a:p>
        </c:rich>
      </c:tx>
      <c:overlay val="0"/>
      <c:spPr>
        <a:noFill/>
        <a:ln>
          <a:noFill/>
        </a:ln>
        <a:effectLst/>
      </c:spPr>
    </c:title>
    <c:autoTitleDeleted val="0"/>
    <c:plotArea>
      <c:layout/>
      <c:barChart>
        <c:barDir val="col"/>
        <c:grouping val="clustered"/>
        <c:varyColors val="0"/>
        <c:ser>
          <c:idx val="0"/>
          <c:order val="0"/>
          <c:tx>
            <c:strRef>
              <c:f>NOTAS!$C$62</c:f>
              <c:strCache>
                <c:ptCount val="1"/>
                <c:pt idx="0">
                  <c:v>Pi</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NOTAS!$B$63:$B$69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NOTAS!$C$63:$C$69</c:f>
              <c:numCache>
                <c:formatCode>General</c:formatCode>
                <c:ptCount val="7"/>
                <c:pt idx="0">
                  <c:v>15</c:v>
                </c:pt>
                <c:pt idx="1">
                  <c:v>14</c:v>
                </c:pt>
                <c:pt idx="2">
                  <c:v>11</c:v>
                </c:pt>
                <c:pt idx="3">
                  <c:v>12</c:v>
                </c:pt>
                <c:pt idx="4">
                  <c:v>15</c:v>
                </c:pt>
                <c:pt idx="5">
                  <c:v>16</c:v>
                </c:pt>
                <c:pt idx="6">
                  <c:v>14</c:v>
                </c:pt>
              </c:numCache>
            </c:numRef>
          </c:val>
          <c:extLst xmlns:c16r2="http://schemas.microsoft.com/office/drawing/2015/06/chart">
            <c:ext xmlns:c16="http://schemas.microsoft.com/office/drawing/2014/chart" uri="{C3380CC4-5D6E-409C-BE32-E72D297353CC}">
              <c16:uniqueId val="{00000000-F835-421F-8C54-541F7CE56F53}"/>
            </c:ext>
          </c:extLst>
        </c:ser>
        <c:ser>
          <c:idx val="1"/>
          <c:order val="1"/>
          <c:tx>
            <c:strRef>
              <c:f>NOTAS!$D$62</c:f>
              <c:strCache>
                <c:ptCount val="1"/>
                <c:pt idx="0">
                  <c:v>Pf</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NOTAS!$B$63:$B$69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NOTAS!$D$63:$D$69</c:f>
              <c:numCache>
                <c:formatCode>General</c:formatCode>
                <c:ptCount val="7"/>
                <c:pt idx="0">
                  <c:v>18</c:v>
                </c:pt>
                <c:pt idx="1">
                  <c:v>17</c:v>
                </c:pt>
                <c:pt idx="2">
                  <c:v>15</c:v>
                </c:pt>
                <c:pt idx="3">
                  <c:v>14</c:v>
                </c:pt>
                <c:pt idx="4">
                  <c:v>18</c:v>
                </c:pt>
                <c:pt idx="5">
                  <c:v>20</c:v>
                </c:pt>
                <c:pt idx="6">
                  <c:v>18</c:v>
                </c:pt>
              </c:numCache>
            </c:numRef>
          </c:val>
          <c:extLst xmlns:c16r2="http://schemas.microsoft.com/office/drawing/2015/06/chart">
            <c:ext xmlns:c16="http://schemas.microsoft.com/office/drawing/2014/chart" uri="{C3380CC4-5D6E-409C-BE32-E72D297353CC}">
              <c16:uniqueId val="{00000001-F835-421F-8C54-541F7CE56F53}"/>
            </c:ext>
          </c:extLst>
        </c:ser>
        <c:dLbls>
          <c:showLegendKey val="0"/>
          <c:showVal val="0"/>
          <c:showCatName val="0"/>
          <c:showSerName val="0"/>
          <c:showPercent val="0"/>
          <c:showBubbleSize val="0"/>
        </c:dLbls>
        <c:gapWidth val="300"/>
        <c:overlap val="-27"/>
        <c:axId val="96977664"/>
        <c:axId val="96979584"/>
      </c:barChart>
      <c:catAx>
        <c:axId val="96977664"/>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Participantes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6979584"/>
        <c:crosses val="autoZero"/>
        <c:auto val="1"/>
        <c:lblAlgn val="ctr"/>
        <c:lblOffset val="100"/>
        <c:noMultiLvlLbl val="0"/>
      </c:catAx>
      <c:valAx>
        <c:axId val="96979584"/>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Rendimiento</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6977664"/>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solidFill>
        <a:schemeClr val="tx1"/>
      </a:solidFill>
    </a:ln>
    <a:effectLst/>
  </c:spPr>
  <c:txPr>
    <a:bodyPr/>
    <a:lstStyle/>
    <a:p>
      <a:pPr>
        <a:defRPr sz="1100">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a:t>Módulo III</a:t>
            </a:r>
          </a:p>
        </c:rich>
      </c:tx>
      <c:overlay val="0"/>
      <c:spPr>
        <a:noFill/>
        <a:ln>
          <a:noFill/>
        </a:ln>
        <a:effectLst/>
      </c:spPr>
    </c:title>
    <c:autoTitleDeleted val="0"/>
    <c:plotArea>
      <c:layout/>
      <c:barChart>
        <c:barDir val="col"/>
        <c:grouping val="clustered"/>
        <c:varyColors val="0"/>
        <c:ser>
          <c:idx val="0"/>
          <c:order val="0"/>
          <c:tx>
            <c:strRef>
              <c:f>NOTAS!$E$62</c:f>
              <c:strCache>
                <c:ptCount val="1"/>
                <c:pt idx="0">
                  <c:v>Pi</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NOTAS!$B$63:$B$69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NOTAS!$E$63:$E$69</c:f>
              <c:numCache>
                <c:formatCode>General</c:formatCode>
                <c:ptCount val="7"/>
                <c:pt idx="0">
                  <c:v>16</c:v>
                </c:pt>
                <c:pt idx="1">
                  <c:v>15</c:v>
                </c:pt>
                <c:pt idx="2">
                  <c:v>14</c:v>
                </c:pt>
                <c:pt idx="3">
                  <c:v>12</c:v>
                </c:pt>
                <c:pt idx="4">
                  <c:v>16</c:v>
                </c:pt>
                <c:pt idx="5">
                  <c:v>17</c:v>
                </c:pt>
                <c:pt idx="6">
                  <c:v>15</c:v>
                </c:pt>
              </c:numCache>
            </c:numRef>
          </c:val>
          <c:extLst xmlns:c16r2="http://schemas.microsoft.com/office/drawing/2015/06/chart">
            <c:ext xmlns:c16="http://schemas.microsoft.com/office/drawing/2014/chart" uri="{C3380CC4-5D6E-409C-BE32-E72D297353CC}">
              <c16:uniqueId val="{00000000-11BD-4FD9-891F-A4E5751D6898}"/>
            </c:ext>
          </c:extLst>
        </c:ser>
        <c:ser>
          <c:idx val="1"/>
          <c:order val="1"/>
          <c:tx>
            <c:strRef>
              <c:f>NOTAS!$F$62</c:f>
              <c:strCache>
                <c:ptCount val="1"/>
                <c:pt idx="0">
                  <c:v>Pf</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NOTAS!$B$63:$B$69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NOTAS!$F$63:$F$69</c:f>
              <c:numCache>
                <c:formatCode>General</c:formatCode>
                <c:ptCount val="7"/>
                <c:pt idx="0">
                  <c:v>18</c:v>
                </c:pt>
                <c:pt idx="1">
                  <c:v>15</c:v>
                </c:pt>
                <c:pt idx="2">
                  <c:v>17</c:v>
                </c:pt>
                <c:pt idx="3">
                  <c:v>15</c:v>
                </c:pt>
                <c:pt idx="4">
                  <c:v>19</c:v>
                </c:pt>
                <c:pt idx="5">
                  <c:v>19</c:v>
                </c:pt>
                <c:pt idx="6">
                  <c:v>17</c:v>
                </c:pt>
              </c:numCache>
            </c:numRef>
          </c:val>
          <c:extLst xmlns:c16r2="http://schemas.microsoft.com/office/drawing/2015/06/chart">
            <c:ext xmlns:c16="http://schemas.microsoft.com/office/drawing/2014/chart" uri="{C3380CC4-5D6E-409C-BE32-E72D297353CC}">
              <c16:uniqueId val="{00000001-11BD-4FD9-891F-A4E5751D6898}"/>
            </c:ext>
          </c:extLst>
        </c:ser>
        <c:dLbls>
          <c:showLegendKey val="0"/>
          <c:showVal val="0"/>
          <c:showCatName val="0"/>
          <c:showSerName val="0"/>
          <c:showPercent val="0"/>
          <c:showBubbleSize val="0"/>
        </c:dLbls>
        <c:gapWidth val="219"/>
        <c:overlap val="-27"/>
        <c:axId val="98539008"/>
        <c:axId val="98540928"/>
      </c:barChart>
      <c:catAx>
        <c:axId val="9853900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Participantes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8540928"/>
        <c:crosses val="autoZero"/>
        <c:auto val="1"/>
        <c:lblAlgn val="ctr"/>
        <c:lblOffset val="100"/>
        <c:noMultiLvlLbl val="0"/>
      </c:catAx>
      <c:valAx>
        <c:axId val="985409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Rendimiento</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8539008"/>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solidFill>
        <a:schemeClr val="tx1"/>
      </a:solidFill>
    </a:ln>
    <a:effectLst/>
  </c:spPr>
  <c:txPr>
    <a:bodyPr/>
    <a:lstStyle/>
    <a:p>
      <a:pPr>
        <a:defRPr sz="1100">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a:t>Módulo V</a:t>
            </a:r>
          </a:p>
        </c:rich>
      </c:tx>
      <c:overlay val="0"/>
      <c:spPr>
        <a:noFill/>
        <a:ln>
          <a:noFill/>
        </a:ln>
        <a:effectLst/>
      </c:spPr>
    </c:title>
    <c:autoTitleDeleted val="0"/>
    <c:plotArea>
      <c:layout/>
      <c:barChart>
        <c:barDir val="col"/>
        <c:grouping val="clustered"/>
        <c:varyColors val="0"/>
        <c:ser>
          <c:idx val="0"/>
          <c:order val="0"/>
          <c:tx>
            <c:strRef>
              <c:f>NOTAS!$K$62</c:f>
              <c:strCache>
                <c:ptCount val="1"/>
                <c:pt idx="0">
                  <c:v>Pi</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NOTAS!$B$63:$B$69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NOTAS!$K$63:$K$69</c:f>
              <c:numCache>
                <c:formatCode>General</c:formatCode>
                <c:ptCount val="7"/>
                <c:pt idx="0">
                  <c:v>16</c:v>
                </c:pt>
                <c:pt idx="1">
                  <c:v>15</c:v>
                </c:pt>
                <c:pt idx="2">
                  <c:v>10</c:v>
                </c:pt>
                <c:pt idx="3">
                  <c:v>15</c:v>
                </c:pt>
                <c:pt idx="4">
                  <c:v>15</c:v>
                </c:pt>
                <c:pt idx="5">
                  <c:v>13</c:v>
                </c:pt>
                <c:pt idx="6">
                  <c:v>13</c:v>
                </c:pt>
              </c:numCache>
            </c:numRef>
          </c:val>
          <c:extLst xmlns:c16r2="http://schemas.microsoft.com/office/drawing/2015/06/chart">
            <c:ext xmlns:c16="http://schemas.microsoft.com/office/drawing/2014/chart" uri="{C3380CC4-5D6E-409C-BE32-E72D297353CC}">
              <c16:uniqueId val="{00000000-6DA7-43BA-82A6-E9716A589ECF}"/>
            </c:ext>
          </c:extLst>
        </c:ser>
        <c:ser>
          <c:idx val="1"/>
          <c:order val="1"/>
          <c:tx>
            <c:strRef>
              <c:f>NOTAS!$L$62</c:f>
              <c:strCache>
                <c:ptCount val="1"/>
                <c:pt idx="0">
                  <c:v>Pf</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NOTAS!$B$63:$B$69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NOTAS!$L$63:$L$69</c:f>
              <c:numCache>
                <c:formatCode>General</c:formatCode>
                <c:ptCount val="7"/>
                <c:pt idx="0">
                  <c:v>18</c:v>
                </c:pt>
                <c:pt idx="1">
                  <c:v>17</c:v>
                </c:pt>
                <c:pt idx="2">
                  <c:v>17</c:v>
                </c:pt>
                <c:pt idx="3">
                  <c:v>16</c:v>
                </c:pt>
                <c:pt idx="4">
                  <c:v>18</c:v>
                </c:pt>
                <c:pt idx="5">
                  <c:v>18</c:v>
                </c:pt>
                <c:pt idx="6">
                  <c:v>18</c:v>
                </c:pt>
              </c:numCache>
            </c:numRef>
          </c:val>
          <c:extLst xmlns:c16r2="http://schemas.microsoft.com/office/drawing/2015/06/chart">
            <c:ext xmlns:c16="http://schemas.microsoft.com/office/drawing/2014/chart" uri="{C3380CC4-5D6E-409C-BE32-E72D297353CC}">
              <c16:uniqueId val="{00000001-6DA7-43BA-82A6-E9716A589ECF}"/>
            </c:ext>
          </c:extLst>
        </c:ser>
        <c:dLbls>
          <c:showLegendKey val="0"/>
          <c:showVal val="0"/>
          <c:showCatName val="0"/>
          <c:showSerName val="0"/>
          <c:showPercent val="0"/>
          <c:showBubbleSize val="0"/>
        </c:dLbls>
        <c:gapWidth val="219"/>
        <c:overlap val="-27"/>
        <c:axId val="98588928"/>
        <c:axId val="98595200"/>
      </c:barChart>
      <c:catAx>
        <c:axId val="9858892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Participantes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8595200"/>
        <c:crosses val="autoZero"/>
        <c:auto val="1"/>
        <c:lblAlgn val="ctr"/>
        <c:lblOffset val="100"/>
        <c:noMultiLvlLbl val="0"/>
      </c:catAx>
      <c:valAx>
        <c:axId val="985952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Rendimiento</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8588928"/>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solidFill>
      <a:schemeClr val="bg1"/>
    </a:solidFill>
    <a:ln>
      <a:solidFill>
        <a:schemeClr val="tx1"/>
      </a:solidFill>
    </a:ln>
    <a:effectLst/>
  </c:spPr>
  <c:txPr>
    <a:bodyPr/>
    <a:lstStyle/>
    <a:p>
      <a:pPr>
        <a:defRPr sz="1100">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a:t>Módulo II</a:t>
            </a:r>
          </a:p>
        </c:rich>
      </c:tx>
      <c:overlay val="0"/>
      <c:spPr>
        <a:noFill/>
        <a:ln>
          <a:noFill/>
        </a:ln>
        <a:effectLst/>
      </c:spPr>
    </c:title>
    <c:autoTitleDeleted val="0"/>
    <c:plotArea>
      <c:layout/>
      <c:barChart>
        <c:barDir val="col"/>
        <c:grouping val="clustered"/>
        <c:varyColors val="0"/>
        <c:ser>
          <c:idx val="0"/>
          <c:order val="0"/>
          <c:tx>
            <c:strRef>
              <c:f>NOTAS!$E$62</c:f>
              <c:strCache>
                <c:ptCount val="1"/>
                <c:pt idx="0">
                  <c:v>Pi</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NOTAS!$B$63:$B$69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NOTAS!$E$63:$E$69</c:f>
              <c:numCache>
                <c:formatCode>General</c:formatCode>
                <c:ptCount val="7"/>
                <c:pt idx="0">
                  <c:v>16</c:v>
                </c:pt>
                <c:pt idx="1">
                  <c:v>15</c:v>
                </c:pt>
                <c:pt idx="2">
                  <c:v>14</c:v>
                </c:pt>
                <c:pt idx="3">
                  <c:v>12</c:v>
                </c:pt>
                <c:pt idx="4">
                  <c:v>16</c:v>
                </c:pt>
                <c:pt idx="5">
                  <c:v>17</c:v>
                </c:pt>
                <c:pt idx="6">
                  <c:v>15</c:v>
                </c:pt>
              </c:numCache>
            </c:numRef>
          </c:val>
          <c:extLst xmlns:c16r2="http://schemas.microsoft.com/office/drawing/2015/06/chart">
            <c:ext xmlns:c16="http://schemas.microsoft.com/office/drawing/2014/chart" uri="{C3380CC4-5D6E-409C-BE32-E72D297353CC}">
              <c16:uniqueId val="{00000000-18B0-4FEC-A641-350AFC2CC9C9}"/>
            </c:ext>
          </c:extLst>
        </c:ser>
        <c:ser>
          <c:idx val="1"/>
          <c:order val="1"/>
          <c:tx>
            <c:strRef>
              <c:f>NOTAS!$F$62</c:f>
              <c:strCache>
                <c:ptCount val="1"/>
                <c:pt idx="0">
                  <c:v>Pf</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NOTAS!$B$63:$B$69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NOTAS!$F$63:$F$69</c:f>
              <c:numCache>
                <c:formatCode>General</c:formatCode>
                <c:ptCount val="7"/>
                <c:pt idx="0">
                  <c:v>18</c:v>
                </c:pt>
                <c:pt idx="1">
                  <c:v>15</c:v>
                </c:pt>
                <c:pt idx="2">
                  <c:v>17</c:v>
                </c:pt>
                <c:pt idx="3">
                  <c:v>15</c:v>
                </c:pt>
                <c:pt idx="4">
                  <c:v>19</c:v>
                </c:pt>
                <c:pt idx="5">
                  <c:v>19</c:v>
                </c:pt>
                <c:pt idx="6">
                  <c:v>17</c:v>
                </c:pt>
              </c:numCache>
            </c:numRef>
          </c:val>
          <c:extLst xmlns:c16r2="http://schemas.microsoft.com/office/drawing/2015/06/chart">
            <c:ext xmlns:c16="http://schemas.microsoft.com/office/drawing/2014/chart" uri="{C3380CC4-5D6E-409C-BE32-E72D297353CC}">
              <c16:uniqueId val="{00000001-18B0-4FEC-A641-350AFC2CC9C9}"/>
            </c:ext>
          </c:extLst>
        </c:ser>
        <c:dLbls>
          <c:showLegendKey val="0"/>
          <c:showVal val="0"/>
          <c:showCatName val="0"/>
          <c:showSerName val="0"/>
          <c:showPercent val="0"/>
          <c:showBubbleSize val="0"/>
        </c:dLbls>
        <c:gapWidth val="219"/>
        <c:overlap val="-27"/>
        <c:axId val="99268480"/>
        <c:axId val="99274752"/>
      </c:barChart>
      <c:catAx>
        <c:axId val="99268480"/>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Participantes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9274752"/>
        <c:crosses val="autoZero"/>
        <c:auto val="1"/>
        <c:lblAlgn val="ctr"/>
        <c:lblOffset val="100"/>
        <c:noMultiLvlLbl val="0"/>
      </c:catAx>
      <c:valAx>
        <c:axId val="9927475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Rendimiento</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99268480"/>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solidFill>
        <a:schemeClr val="tx1"/>
      </a:solidFill>
    </a:ln>
    <a:effectLst/>
  </c:spPr>
  <c:txPr>
    <a:bodyPr/>
    <a:lstStyle/>
    <a:p>
      <a:pPr>
        <a:defRPr sz="1100">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C"/>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a:t>Módulo IV</a:t>
            </a:r>
          </a:p>
        </c:rich>
      </c:tx>
      <c:overlay val="0"/>
      <c:spPr>
        <a:noFill/>
        <a:ln>
          <a:noFill/>
        </a:ln>
        <a:effectLst/>
      </c:spPr>
    </c:title>
    <c:autoTitleDeleted val="0"/>
    <c:plotArea>
      <c:layout/>
      <c:barChart>
        <c:barDir val="col"/>
        <c:grouping val="clustered"/>
        <c:varyColors val="0"/>
        <c:ser>
          <c:idx val="0"/>
          <c:order val="0"/>
          <c:tx>
            <c:strRef>
              <c:f>NOTAS!$I$62</c:f>
              <c:strCache>
                <c:ptCount val="1"/>
                <c:pt idx="0">
                  <c:v>Pi</c:v>
                </c:pt>
              </c:strCache>
            </c:strRef>
          </c:tx>
          <c:spPr>
            <a:solidFill>
              <a:schemeClr val="accent1">
                <a:lumMod val="50000"/>
              </a:schemeClr>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NOTAS!$B$63:$B$69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NOTAS!$I$63:$I$69</c:f>
              <c:numCache>
                <c:formatCode>General</c:formatCode>
                <c:ptCount val="7"/>
                <c:pt idx="0">
                  <c:v>17</c:v>
                </c:pt>
                <c:pt idx="1">
                  <c:v>15</c:v>
                </c:pt>
                <c:pt idx="2">
                  <c:v>13</c:v>
                </c:pt>
                <c:pt idx="3">
                  <c:v>16</c:v>
                </c:pt>
                <c:pt idx="4">
                  <c:v>15</c:v>
                </c:pt>
                <c:pt idx="5">
                  <c:v>16</c:v>
                </c:pt>
                <c:pt idx="6">
                  <c:v>15</c:v>
                </c:pt>
              </c:numCache>
            </c:numRef>
          </c:val>
          <c:extLst xmlns:c16r2="http://schemas.microsoft.com/office/drawing/2015/06/chart">
            <c:ext xmlns:c16="http://schemas.microsoft.com/office/drawing/2014/chart" uri="{C3380CC4-5D6E-409C-BE32-E72D297353CC}">
              <c16:uniqueId val="{00000000-1048-497F-9C80-81D51BBEB49F}"/>
            </c:ext>
          </c:extLst>
        </c:ser>
        <c:ser>
          <c:idx val="1"/>
          <c:order val="1"/>
          <c:tx>
            <c:strRef>
              <c:f>NOTAS!$J$62</c:f>
              <c:strCache>
                <c:ptCount val="1"/>
                <c:pt idx="0">
                  <c:v>Pf</c:v>
                </c:pt>
              </c:strCache>
            </c:strRef>
          </c:tx>
          <c:spPr>
            <a:solidFill>
              <a:srgbClr val="92D050"/>
            </a:solidFill>
            <a:ln>
              <a:noFill/>
            </a:ln>
            <a:effectLst/>
          </c:spPr>
          <c:invertIfNegative val="0"/>
          <c:dLbls>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NOTAS!$B$63:$B$69</c:f>
              <c:strCache>
                <c:ptCount val="7"/>
                <c:pt idx="0">
                  <c:v>Amaguaña Jocelyn </c:v>
                </c:pt>
                <c:pt idx="1">
                  <c:v>Barrionuevo Oswaldo</c:v>
                </c:pt>
                <c:pt idx="2">
                  <c:v>Chicaiza Lucila</c:v>
                </c:pt>
                <c:pt idx="3">
                  <c:v>Gonzaga William </c:v>
                </c:pt>
                <c:pt idx="4">
                  <c:v>Pérez Luis</c:v>
                </c:pt>
                <c:pt idx="5">
                  <c:v>Pilatasig Manuel</c:v>
                </c:pt>
                <c:pt idx="6">
                  <c:v>Yucailla Antonio </c:v>
                </c:pt>
              </c:strCache>
            </c:strRef>
          </c:cat>
          <c:val>
            <c:numRef>
              <c:f>NOTAS!$J$63:$J$69</c:f>
              <c:numCache>
                <c:formatCode>General</c:formatCode>
                <c:ptCount val="7"/>
                <c:pt idx="0">
                  <c:v>20</c:v>
                </c:pt>
                <c:pt idx="1">
                  <c:v>17</c:v>
                </c:pt>
                <c:pt idx="2">
                  <c:v>15</c:v>
                </c:pt>
                <c:pt idx="3">
                  <c:v>16</c:v>
                </c:pt>
                <c:pt idx="4">
                  <c:v>17</c:v>
                </c:pt>
                <c:pt idx="5">
                  <c:v>19</c:v>
                </c:pt>
                <c:pt idx="6">
                  <c:v>18</c:v>
                </c:pt>
              </c:numCache>
            </c:numRef>
          </c:val>
          <c:extLst xmlns:c16r2="http://schemas.microsoft.com/office/drawing/2015/06/chart">
            <c:ext xmlns:c16="http://schemas.microsoft.com/office/drawing/2014/chart" uri="{C3380CC4-5D6E-409C-BE32-E72D297353CC}">
              <c16:uniqueId val="{00000001-1048-497F-9C80-81D51BBEB49F}"/>
            </c:ext>
          </c:extLst>
        </c:ser>
        <c:dLbls>
          <c:showLegendKey val="0"/>
          <c:showVal val="0"/>
          <c:showCatName val="0"/>
          <c:showSerName val="0"/>
          <c:showPercent val="0"/>
          <c:showBubbleSize val="0"/>
        </c:dLbls>
        <c:gapWidth val="219"/>
        <c:overlap val="-27"/>
        <c:axId val="100108928"/>
        <c:axId val="100131584"/>
      </c:barChart>
      <c:catAx>
        <c:axId val="100108928"/>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Participantes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00131584"/>
        <c:crosses val="autoZero"/>
        <c:auto val="1"/>
        <c:lblAlgn val="ctr"/>
        <c:lblOffset val="100"/>
        <c:noMultiLvlLbl val="0"/>
      </c:catAx>
      <c:valAx>
        <c:axId val="100131584"/>
        <c:scaling>
          <c:orientation val="minMax"/>
          <c:max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C"/>
                  <a:t>Rendimiento</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crossAx val="100108928"/>
        <c:crosses val="autoZero"/>
        <c:crossBetween val="between"/>
        <c:maj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C"/>
        </a:p>
      </c:txPr>
    </c:legend>
    <c:plotVisOnly val="1"/>
    <c:dispBlanksAs val="gap"/>
    <c:showDLblsOverMax val="0"/>
  </c:chart>
  <c:spPr>
    <a:noFill/>
    <a:ln>
      <a:solidFill>
        <a:schemeClr val="tx1"/>
      </a:solidFill>
    </a:ln>
    <a:effectLst/>
  </c:spPr>
  <c:txPr>
    <a:bodyPr/>
    <a:lstStyle/>
    <a:p>
      <a:pPr>
        <a:defRPr sz="1100">
          <a:solidFill>
            <a:schemeClr val="tx1"/>
          </a:solidFill>
          <a:latin typeface="Times New Roman" panose="02020603050405020304" pitchFamily="18" charset="0"/>
          <a:cs typeface="Times New Roman" panose="02020603050405020304" pitchFamily="18" charset="0"/>
        </a:defRPr>
      </a:pPr>
      <a:endParaRPr lang="es-EC"/>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DB52698A-6408-4E9A-AA5D-004336F04574}" type="datetimeFigureOut">
              <a:rPr lang="es-EC"/>
              <a:pPr>
                <a:defRPr/>
              </a:pPr>
              <a:t>02/06/2021</a:t>
            </a:fld>
            <a:endParaRPr lang="es-EC"/>
          </a:p>
        </p:txBody>
      </p:sp>
      <p:sp>
        <p:nvSpPr>
          <p:cNvPr id="4" name="3 Marcador de imagen de diapositiva"/>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s-EC" noProof="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EC" noProof="0"/>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E331DF2B-E15E-4EFA-AD59-C61873B2CE37}" type="slidenum">
              <a:rPr lang="es-EC"/>
              <a:pPr>
                <a:defRPr/>
              </a:pPr>
              <a:t>‹Nº›</a:t>
            </a:fld>
            <a:endParaRPr lang="es-EC"/>
          </a:p>
        </p:txBody>
      </p:sp>
    </p:spTree>
    <p:extLst>
      <p:ext uri="{BB962C8B-B14F-4D97-AF65-F5344CB8AC3E}">
        <p14:creationId xmlns:p14="http://schemas.microsoft.com/office/powerpoint/2010/main" val="226053194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1"/>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p:spPr>
      </p:sp>
      <p:sp>
        <p:nvSpPr>
          <p:cNvPr id="62467" name="Text Box 2"/>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buClr>
                <a:srgbClr val="000000"/>
              </a:buClr>
              <a:buSzPct val="100000"/>
              <a:buFont typeface="Times New Roman" panose="02020603050405020304" pitchFamily="18" charset="0"/>
              <a:buNone/>
            </a:pPr>
            <a:endParaRPr lang="es-ES" altLang="es-US">
              <a:solidFill>
                <a:srgbClr val="FFFFFF"/>
              </a:solidFill>
              <a:latin typeface="Arial" panose="020B0604020202020204" pitchFamily="34" charset="0"/>
            </a:endParaRPr>
          </a:p>
        </p:txBody>
      </p:sp>
      <p:sp>
        <p:nvSpPr>
          <p:cNvPr id="2" name="1 Marcador de notas"/>
          <p:cNvSpPr>
            <a:spLocks noGrp="1"/>
          </p:cNvSpPr>
          <p:nvPr>
            <p:ph type="body" idx="1"/>
          </p:nvPr>
        </p:nvSpPr>
        <p:spPr/>
        <p:txBody>
          <a:bodyPr/>
          <a:lstStyle/>
          <a:p>
            <a:endParaRPr lang="es-EC" dirty="0"/>
          </a:p>
        </p:txBody>
      </p:sp>
    </p:spTree>
    <p:extLst>
      <p:ext uri="{BB962C8B-B14F-4D97-AF65-F5344CB8AC3E}">
        <p14:creationId xmlns:p14="http://schemas.microsoft.com/office/powerpoint/2010/main" val="191516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 dirty="0"/>
              <a:t>MEJORAR</a:t>
            </a:r>
            <a:r>
              <a:rPr lang="es-ES" baseline="0" dirty="0"/>
              <a:t> LA PRESENTACION, USE IDEAS PRINCIPALES Y ELIMINE TEORIA (LATA)</a:t>
            </a:r>
          </a:p>
          <a:p>
            <a:r>
              <a:rPr lang="es-ES" baseline="0" dirty="0"/>
              <a:t>Decir distinto a lo que esta escrito</a:t>
            </a:r>
            <a:endParaRPr lang="es-ES" dirty="0"/>
          </a:p>
        </p:txBody>
      </p:sp>
      <p:sp>
        <p:nvSpPr>
          <p:cNvPr id="4" name="3 Marcador de número de diapositiva"/>
          <p:cNvSpPr>
            <a:spLocks noGrp="1"/>
          </p:cNvSpPr>
          <p:nvPr>
            <p:ph type="sldNum" sz="quarter" idx="10"/>
          </p:nvPr>
        </p:nvSpPr>
        <p:spPr/>
        <p:txBody>
          <a:bodyPr/>
          <a:lstStyle/>
          <a:p>
            <a:pPr>
              <a:defRPr/>
            </a:pPr>
            <a:fld id="{E331DF2B-E15E-4EFA-AD59-C61873B2CE37}" type="slidenum">
              <a:rPr lang="es-EC" smtClean="0"/>
              <a:pPr>
                <a:defRPr/>
              </a:pPr>
              <a:t>2</a:t>
            </a:fld>
            <a:endParaRPr lang="es-EC"/>
          </a:p>
        </p:txBody>
      </p:sp>
    </p:spTree>
    <p:extLst>
      <p:ext uri="{BB962C8B-B14F-4D97-AF65-F5344CB8AC3E}">
        <p14:creationId xmlns:p14="http://schemas.microsoft.com/office/powerpoint/2010/main" val="3193654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 dirty="0"/>
              <a:t>MEJORAR</a:t>
            </a:r>
            <a:r>
              <a:rPr lang="es-ES" baseline="0" dirty="0"/>
              <a:t> LA PRESENTACION, USE IDEAS PRINCIPALES Y ELIMINE TEORIA (LATA)</a:t>
            </a:r>
          </a:p>
          <a:p>
            <a:r>
              <a:rPr lang="es-ES" baseline="0" dirty="0"/>
              <a:t>Decir distinto a lo que esta escrito</a:t>
            </a:r>
            <a:endParaRPr lang="es-ES" dirty="0"/>
          </a:p>
        </p:txBody>
      </p:sp>
      <p:sp>
        <p:nvSpPr>
          <p:cNvPr id="4" name="3 Marcador de número de diapositiva"/>
          <p:cNvSpPr>
            <a:spLocks noGrp="1"/>
          </p:cNvSpPr>
          <p:nvPr>
            <p:ph type="sldNum" sz="quarter" idx="10"/>
          </p:nvPr>
        </p:nvSpPr>
        <p:spPr/>
        <p:txBody>
          <a:bodyPr/>
          <a:lstStyle/>
          <a:p>
            <a:pPr>
              <a:defRPr/>
            </a:pPr>
            <a:fld id="{E331DF2B-E15E-4EFA-AD59-C61873B2CE37}" type="slidenum">
              <a:rPr lang="es-EC" smtClean="0"/>
              <a:pPr>
                <a:defRPr/>
              </a:pPr>
              <a:t>3</a:t>
            </a:fld>
            <a:endParaRPr lang="es-EC"/>
          </a:p>
        </p:txBody>
      </p:sp>
    </p:spTree>
    <p:extLst>
      <p:ext uri="{BB962C8B-B14F-4D97-AF65-F5344CB8AC3E}">
        <p14:creationId xmlns:p14="http://schemas.microsoft.com/office/powerpoint/2010/main" val="2155002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381000" y="685800"/>
            <a:ext cx="6096000" cy="3429000"/>
          </a:xfrm>
        </p:spPr>
      </p:sp>
      <p:sp>
        <p:nvSpPr>
          <p:cNvPr id="3" name="2 Marcador de notas"/>
          <p:cNvSpPr>
            <a:spLocks noGrp="1"/>
          </p:cNvSpPr>
          <p:nvPr>
            <p:ph type="body" idx="1"/>
          </p:nvPr>
        </p:nvSpPr>
        <p:spPr/>
        <p:txBody>
          <a:bodyPr/>
          <a:lstStyle/>
          <a:p>
            <a:r>
              <a:rPr lang="es-ES" dirty="0"/>
              <a:t>MEJORAR</a:t>
            </a:r>
            <a:r>
              <a:rPr lang="es-ES" baseline="0" dirty="0"/>
              <a:t> LA PRESENTACION, USE IDEAS PRINCIPALES Y ELIMINE TEORIA (LATA)</a:t>
            </a:r>
          </a:p>
          <a:p>
            <a:r>
              <a:rPr lang="es-ES" baseline="0" dirty="0"/>
              <a:t>Decir distinto a lo que esta escrito</a:t>
            </a:r>
            <a:endParaRPr lang="es-ES" dirty="0"/>
          </a:p>
        </p:txBody>
      </p:sp>
      <p:sp>
        <p:nvSpPr>
          <p:cNvPr id="4" name="3 Marcador de número de diapositiva"/>
          <p:cNvSpPr>
            <a:spLocks noGrp="1"/>
          </p:cNvSpPr>
          <p:nvPr>
            <p:ph type="sldNum" sz="quarter" idx="10"/>
          </p:nvPr>
        </p:nvSpPr>
        <p:spPr/>
        <p:txBody>
          <a:bodyPr/>
          <a:lstStyle/>
          <a:p>
            <a:pPr>
              <a:defRPr/>
            </a:pPr>
            <a:fld id="{E331DF2B-E15E-4EFA-AD59-C61873B2CE37}" type="slidenum">
              <a:rPr lang="es-EC" smtClean="0"/>
              <a:pPr>
                <a:defRPr/>
              </a:pPr>
              <a:t>4</a:t>
            </a:fld>
            <a:endParaRPr lang="es-EC"/>
          </a:p>
        </p:txBody>
      </p:sp>
    </p:spTree>
    <p:extLst>
      <p:ext uri="{BB962C8B-B14F-4D97-AF65-F5344CB8AC3E}">
        <p14:creationId xmlns:p14="http://schemas.microsoft.com/office/powerpoint/2010/main" val="3369052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9</a:t>
            </a:fld>
            <a:endParaRPr lang="es-EC"/>
          </a:p>
        </p:txBody>
      </p:sp>
    </p:spTree>
    <p:extLst>
      <p:ext uri="{BB962C8B-B14F-4D97-AF65-F5344CB8AC3E}">
        <p14:creationId xmlns:p14="http://schemas.microsoft.com/office/powerpoint/2010/main" val="2650513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Marcador de imagen de diapositiva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Marcador de nota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s-EC"/>
          </a:p>
        </p:txBody>
      </p:sp>
      <p:sp>
        <p:nvSpPr>
          <p:cNvPr id="9220" name="Marcador de número de diapositiva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1956970C-4D23-4F59-B97A-ACECDA44AFEB}" type="slidenum">
              <a:rPr lang="es-EC"/>
              <a:pPr/>
              <a:t>10</a:t>
            </a:fld>
            <a:endParaRPr lang="es-EC"/>
          </a:p>
        </p:txBody>
      </p:sp>
    </p:spTree>
    <p:extLst>
      <p:ext uri="{BB962C8B-B14F-4D97-AF65-F5344CB8AC3E}">
        <p14:creationId xmlns:p14="http://schemas.microsoft.com/office/powerpoint/2010/main" val="3245756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userDrawn="1"/>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6533" name="CorelDRAW" r:id="rId3" imgW="7748626" imgH="4759452" progId="CorelDRAW.Graphic.12">
                  <p:embed/>
                </p:oleObj>
              </mc:Choice>
              <mc:Fallback>
                <p:oleObj name="CorelDRAW" r:id="rId3" imgW="7748626" imgH="4759452" progId="CorelDRAW.Graphic.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p>
        </p:txBody>
      </p:sp>
      <p:sp>
        <p:nvSpPr>
          <p:cNvPr id="4" name="Rectangle 25"/>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p>
        </p:txBody>
      </p:sp>
      <p:sp>
        <p:nvSpPr>
          <p:cNvPr id="5" name="Rectangle 26"/>
          <p:cNvSpPr>
            <a:spLocks noChangeArrowheads="1"/>
          </p:cNvSpPr>
          <p:nvPr userDrawn="1"/>
        </p:nvSpPr>
        <p:spPr bwMode="auto">
          <a:xfrm>
            <a:off x="609600" y="6245225"/>
            <a:ext cx="2844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sz="1400"/>
          </a:p>
        </p:txBody>
      </p:sp>
      <p:sp>
        <p:nvSpPr>
          <p:cNvPr id="6" name="Rectangle 27"/>
          <p:cNvSpPr>
            <a:spLocks noChangeArrowheads="1"/>
          </p:cNvSpPr>
          <p:nvPr userDrawn="1"/>
        </p:nvSpPr>
        <p:spPr bwMode="auto">
          <a:xfrm>
            <a:off x="4165600" y="6245225"/>
            <a:ext cx="3860800" cy="476250"/>
          </a:xfrm>
          <a:prstGeom prst="rect">
            <a:avLst/>
          </a:prstGeom>
          <a:noFill/>
          <a:ln>
            <a:noFill/>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endParaRPr lang="es-EC" altLang="es-EC" sz="1400"/>
          </a:p>
        </p:txBody>
      </p:sp>
      <p:pic>
        <p:nvPicPr>
          <p:cNvPr id="7" name="Picture 48" descr="bannner 2"/>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userDrawn="1"/>
        </p:nvSpPr>
        <p:spPr bwMode="auto">
          <a:xfrm>
            <a:off x="289984" y="260351"/>
            <a:ext cx="1056216" cy="792163"/>
          </a:xfrm>
          <a:prstGeom prst="ellipse">
            <a:avLst/>
          </a:prstGeom>
          <a:solidFill>
            <a:schemeClr val="bg1"/>
          </a:soli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pic>
        <p:nvPicPr>
          <p:cNvPr id="9" name="Picture 49" descr="LOGO ESPE ORIGINAL copia"/>
          <p:cNvPicPr>
            <a:picLocks noChangeAspect="1" noChangeArrowheads="1"/>
          </p:cNvPicPr>
          <p:nvPr userDrawn="1"/>
        </p:nvPicPr>
        <p:blipFill>
          <a:blip r:embed="rId6">
            <a:extLst>
              <a:ext uri="{28A0092B-C50C-407E-A947-70E740481C1C}">
                <a14:useLocalDpi xmlns:a14="http://schemas.microsoft.com/office/drawing/2010/main"/>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860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528908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013960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30"/>
            <a:ext cx="103632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a:t>Haga clic para modificar el estilo de subtítulo del patrón</a:t>
            </a:r>
          </a:p>
        </p:txBody>
      </p:sp>
    </p:spTree>
    <p:extLst>
      <p:ext uri="{BB962C8B-B14F-4D97-AF65-F5344CB8AC3E}">
        <p14:creationId xmlns:p14="http://schemas.microsoft.com/office/powerpoint/2010/main" val="4277823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822699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5"/>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1741691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609602" y="1604965"/>
            <a:ext cx="5380567" cy="3970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3370" y="1604965"/>
            <a:ext cx="5380567" cy="3970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02940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561762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Tree>
    <p:extLst>
      <p:ext uri="{BB962C8B-B14F-4D97-AF65-F5344CB8AC3E}">
        <p14:creationId xmlns:p14="http://schemas.microsoft.com/office/powerpoint/2010/main" val="1432013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65455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3"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56021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44887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799455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232083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2853" y="273050"/>
            <a:ext cx="2741083" cy="5302250"/>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1" y="273050"/>
            <a:ext cx="8020051" cy="5302250"/>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17122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282558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08661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1238336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3850775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427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625421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3518256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vmlDrawing" Target="../drawings/vmlDrawing2.v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emf"/><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oleObject" Target="../embeddings/oleObject2.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sp>
        <p:nvSpPr>
          <p:cNvPr id="1027"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a:noFill/>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s-EC" altLang="es-EC"/>
          </a:p>
        </p:txBody>
      </p:sp>
      <p:sp>
        <p:nvSpPr>
          <p:cNvPr id="1028" name="Line 23"/>
          <p:cNvSpPr>
            <a:spLocks noChangeShapeType="1"/>
          </p:cNvSpPr>
          <p:nvPr userDrawn="1"/>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029" name="Line 24"/>
          <p:cNvSpPr>
            <a:spLocks noChangeShapeType="1"/>
          </p:cNvSpPr>
          <p:nvPr userDrawn="1"/>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endParaRPr lang="es-ES"/>
          </a:p>
        </p:txBody>
      </p:sp>
      <p:pic>
        <p:nvPicPr>
          <p:cNvPr id="1030" name="Picture 26" descr="LOGO ESPE ORIGINAL copia"/>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79"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050" name="Object 1"/>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7188" r:id="rId14" imgW="7748626" imgH="4759452" progId="">
                  <p:embed/>
                </p:oleObj>
              </mc:Choice>
              <mc:Fallback>
                <p:oleObj r:id="rId14" imgW="7748626" imgH="4759452" progId="">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sp>
        <p:nvSpPr>
          <p:cNvPr id="2051" name="Rectangle 2"/>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defTabSz="449263" eaLnBrk="1" hangingPunct="1">
              <a:buSzPct val="100000"/>
              <a:defRPr/>
            </a:pPr>
            <a:endParaRPr lang="es-ES" altLang="es-US" sz="1400">
              <a:solidFill>
                <a:srgbClr val="000000"/>
              </a:solidFill>
            </a:endParaRPr>
          </a:p>
        </p:txBody>
      </p:sp>
      <p:sp>
        <p:nvSpPr>
          <p:cNvPr id="2052" name="Rectangle 3"/>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algn="ctr" defTabSz="449263" eaLnBrk="1" hangingPunct="1">
              <a:buSzPct val="100000"/>
              <a:defRPr/>
            </a:pPr>
            <a:endParaRPr lang="es-ES" altLang="es-US" sz="1400">
              <a:solidFill>
                <a:srgbClr val="000000"/>
              </a:solidFill>
            </a:endParaRPr>
          </a:p>
        </p:txBody>
      </p:sp>
      <p:sp>
        <p:nvSpPr>
          <p:cNvPr id="2053" name="Rectangle 4"/>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defTabSz="449263" eaLnBrk="1" hangingPunct="1">
              <a:buSzPct val="100000"/>
              <a:defRPr/>
            </a:pPr>
            <a:endParaRPr lang="es-ES" altLang="es-US" sz="1400">
              <a:solidFill>
                <a:srgbClr val="000000"/>
              </a:solidFill>
            </a:endParaRPr>
          </a:p>
        </p:txBody>
      </p:sp>
      <p:sp>
        <p:nvSpPr>
          <p:cNvPr id="2054" name="Rectangle 5"/>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ea typeface="DejaVu Sans" charset="0"/>
                <a:cs typeface="DejaVu Sans" charset="0"/>
              </a:defRPr>
            </a:lvl9pPr>
          </a:lstStyle>
          <a:p>
            <a:pPr algn="ctr" defTabSz="449263" eaLnBrk="1" hangingPunct="1">
              <a:buSzPct val="100000"/>
              <a:defRPr/>
            </a:pPr>
            <a:endParaRPr lang="es-ES" altLang="es-US" sz="1400">
              <a:solidFill>
                <a:srgbClr val="000000"/>
              </a:solidFill>
            </a:endParaRPr>
          </a:p>
        </p:txBody>
      </p:sp>
      <p:pic>
        <p:nvPicPr>
          <p:cNvPr id="2055" name="Picture 6"/>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56" name="Oval 7"/>
          <p:cNvSpPr>
            <a:spLocks noChangeArrowheads="1"/>
          </p:cNvSpPr>
          <p:nvPr/>
        </p:nvSpPr>
        <p:spPr bwMode="auto">
          <a:xfrm>
            <a:off x="289984" y="260355"/>
            <a:ext cx="1056216" cy="7921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49263">
              <a:buClr>
                <a:srgbClr val="000000"/>
              </a:buClr>
              <a:buSzPct val="100000"/>
              <a:buFont typeface="Times New Roman" panose="02020603050405020304" pitchFamily="18" charset="0"/>
              <a:buNone/>
            </a:pPr>
            <a:endParaRPr lang="es-ES" altLang="es-US">
              <a:solidFill>
                <a:srgbClr val="FFFFFF"/>
              </a:solidFill>
              <a:latin typeface="Arial"/>
            </a:endParaRPr>
          </a:p>
        </p:txBody>
      </p:sp>
      <p:sp>
        <p:nvSpPr>
          <p:cNvPr id="2" name="Rectangle 8"/>
          <p:cNvSpPr>
            <a:spLocks noGrp="1" noChangeArrowheads="1"/>
          </p:cNvSpPr>
          <p:nvPr>
            <p:ph type="title"/>
          </p:nvPr>
        </p:nvSpPr>
        <p:spPr bwMode="auto">
          <a:xfrm>
            <a:off x="609600" y="273050"/>
            <a:ext cx="10964333" cy="1138238"/>
          </a:xfrm>
          <a:prstGeom prst="rect">
            <a:avLst/>
          </a:prstGeom>
          <a:noFill/>
          <a:ln w="9525" cap="flat">
            <a:noFill/>
            <a:round/>
            <a:headEnd/>
            <a:tailEnd/>
          </a:ln>
          <a:effectLst/>
        </p:spPr>
        <p:txBody>
          <a:bodyPr vert="horz" wrap="square" lIns="0" tIns="0" rIns="0" bIns="0" numCol="1" anchor="ctr" anchorCtr="0" compatLnSpc="1">
            <a:prstTxWarp prst="textNoShape">
              <a:avLst/>
            </a:prstTxWarp>
          </a:bodyPr>
          <a:lstStyle/>
          <a:p>
            <a:pPr lvl="0"/>
            <a:r>
              <a:rPr lang="en-GB"/>
              <a:t>Click to edit the title text format</a:t>
            </a:r>
          </a:p>
        </p:txBody>
      </p:sp>
      <p:sp>
        <p:nvSpPr>
          <p:cNvPr id="2058" name="Rectangle 9"/>
          <p:cNvSpPr>
            <a:spLocks noGrp="1" noChangeArrowheads="1"/>
          </p:cNvSpPr>
          <p:nvPr>
            <p:ph type="body" idx="1"/>
          </p:nvPr>
        </p:nvSpPr>
        <p:spPr bwMode="auto">
          <a:xfrm>
            <a:off x="609600" y="1604965"/>
            <a:ext cx="10964333"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t" anchorCtr="0" compatLnSpc="1">
            <a:prstTxWarp prst="textNoShape">
              <a:avLst/>
            </a:prstTxWarp>
          </a:bodyPr>
          <a:lstStyle/>
          <a:p>
            <a:pPr lvl="0"/>
            <a:r>
              <a:rPr lang="en-GB" altLang="es-US"/>
              <a:t>Click to edit the outline text format</a:t>
            </a:r>
          </a:p>
          <a:p>
            <a:pPr lvl="1"/>
            <a:r>
              <a:rPr lang="en-GB" altLang="es-US"/>
              <a:t>Second Outline Level</a:t>
            </a:r>
          </a:p>
          <a:p>
            <a:pPr lvl="2"/>
            <a:r>
              <a:rPr lang="en-GB" altLang="es-US"/>
              <a:t>Third Outline Level</a:t>
            </a:r>
          </a:p>
          <a:p>
            <a:pPr lvl="3"/>
            <a:r>
              <a:rPr lang="en-GB" altLang="es-US"/>
              <a:t>Fourth Outline Level</a:t>
            </a:r>
          </a:p>
          <a:p>
            <a:pPr lvl="4"/>
            <a:r>
              <a:rPr lang="en-GB" altLang="es-US"/>
              <a:t>Fifth Outline Level</a:t>
            </a:r>
          </a:p>
          <a:p>
            <a:pPr lvl="4"/>
            <a:r>
              <a:rPr lang="en-GB" altLang="es-US"/>
              <a:t>Sixth Outline Level</a:t>
            </a:r>
          </a:p>
          <a:p>
            <a:pPr lvl="4"/>
            <a:r>
              <a:rPr lang="en-GB" altLang="es-US"/>
              <a:t>Seventh Outline Level</a:t>
            </a:r>
          </a:p>
        </p:txBody>
      </p:sp>
      <p:pic>
        <p:nvPicPr>
          <p:cNvPr id="2059" name="Picture 10"/>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372533" y="182563"/>
            <a:ext cx="394546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733631580"/>
      </p:ext>
    </p:extLst>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mj-lt"/>
          <a:ea typeface="+mj-ea"/>
          <a:cs typeface="+mj-cs"/>
        </a:defRPr>
      </a:lvl1pPr>
      <a:lvl2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2pPr>
      <a:lvl3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3pPr>
      <a:lvl4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4pPr>
      <a:lvl5pPr algn="r" defTabSz="449263" rtl="0" eaLnBrk="0" fontAlgn="base" hangingPunct="0">
        <a:spcBef>
          <a:spcPct val="0"/>
        </a:spcBef>
        <a:spcAft>
          <a:spcPct val="0"/>
        </a:spcAft>
        <a:buClr>
          <a:srgbClr val="000000"/>
        </a:buClr>
        <a:buSzPct val="100000"/>
        <a:buFont typeface="Times New Roman" panose="02020603050405020304"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5pPr>
      <a:lvl6pPr marL="25146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6pPr>
      <a:lvl7pPr marL="29718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7pPr>
      <a:lvl8pPr marL="34290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8pPr>
      <a:lvl9pPr marL="3886200" indent="-228600" algn="r" defTabSz="449263" rtl="0" fontAlgn="base">
        <a:spcBef>
          <a:spcPct val="0"/>
        </a:spcBef>
        <a:spcAft>
          <a:spcPct val="0"/>
        </a:spcAft>
        <a:buClr>
          <a:srgbClr val="000000"/>
        </a:buClr>
        <a:buSzPct val="100000"/>
        <a:buFont typeface="Times New Roman" pitchFamily="18" charset="0"/>
        <a:defRPr sz="3200" i="1">
          <a:solidFill>
            <a:srgbClr val="FFFFCC"/>
          </a:solidFill>
          <a:effectLst>
            <a:outerShdw blurRad="38100" dist="38100" dir="2700000" algn="tl">
              <a:srgbClr val="C0C0C0"/>
            </a:outerShdw>
          </a:effectLst>
          <a:latin typeface="Arial Black" pitchFamily="34" charset="0"/>
          <a:ea typeface="DejaVu Sans" charset="0"/>
          <a:cs typeface="DejaVu Sans" charset="0"/>
        </a:defRPr>
      </a:lvl9pPr>
    </p:titleStyle>
    <p:bodyStyle>
      <a:lvl1pPr marL="342900" indent="-3429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1pPr>
      <a:lvl2pPr marL="742950" indent="-28575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2pPr>
      <a:lvl3pPr marL="11430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3pPr>
      <a:lvl4pPr marL="16002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4pPr>
      <a:lvl5pPr marL="2057400" indent="-228600" algn="ctr" defTabSz="449263" rtl="0" eaLnBrk="0" fontAlgn="base" hangingPunct="0">
        <a:spcBef>
          <a:spcPts val="600"/>
        </a:spcBef>
        <a:spcAft>
          <a:spcPct val="0"/>
        </a:spcAft>
        <a:buClr>
          <a:srgbClr val="000000"/>
        </a:buClr>
        <a:buSzPct val="100000"/>
        <a:buFont typeface="Times New Roman" panose="02020603050405020304" pitchFamily="18" charset="0"/>
        <a:buChar char="»"/>
        <a:defRPr sz="2400">
          <a:solidFill>
            <a:srgbClr val="FFFFFF"/>
          </a:solidFill>
          <a:latin typeface="+mn-lt"/>
          <a:ea typeface="+mn-ea"/>
          <a:cs typeface="+mn-cs"/>
        </a:defRPr>
      </a:lvl5pPr>
      <a:lvl6pPr marL="25146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6pPr>
      <a:lvl7pPr marL="29718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7pPr>
      <a:lvl8pPr marL="34290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8pPr>
      <a:lvl9pPr marL="3886200" indent="-228600" algn="ctr" defTabSz="449263" rtl="0" fontAlgn="base">
        <a:spcBef>
          <a:spcPts val="600"/>
        </a:spcBef>
        <a:spcAft>
          <a:spcPct val="0"/>
        </a:spcAft>
        <a:buClr>
          <a:srgbClr val="000000"/>
        </a:buClr>
        <a:buSzPct val="100000"/>
        <a:buFont typeface="Times New Roman" pitchFamily="18" charset="0"/>
        <a:defRPr sz="2400">
          <a:solidFill>
            <a:srgbClr val="FFFFFF"/>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37.jpg"/><Relationship Id="rId4" Type="http://schemas.openxmlformats.org/officeDocument/2006/relationships/image" Target="../media/image36.jp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41.jpeg"/><Relationship Id="rId5" Type="http://schemas.openxmlformats.org/officeDocument/2006/relationships/image" Target="../media/image40.jp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8.png"/><Relationship Id="rId7" Type="http://schemas.openxmlformats.org/officeDocument/2006/relationships/image" Target="../media/image47.jpg"/><Relationship Id="rId2" Type="http://schemas.openxmlformats.org/officeDocument/2006/relationships/image" Target="../media/image43.jpeg"/><Relationship Id="rId1" Type="http://schemas.openxmlformats.org/officeDocument/2006/relationships/slideLayout" Target="../slideLayouts/slideLayout6.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eg"/><Relationship Id="rId9"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image" Target="../media/image8.png"/><Relationship Id="rId1" Type="http://schemas.openxmlformats.org/officeDocument/2006/relationships/slideLayout" Target="../slideLayouts/slideLayout6.xml"/><Relationship Id="rId6" Type="http://schemas.openxmlformats.org/officeDocument/2006/relationships/image" Target="../media/image56.jpg"/><Relationship Id="rId11" Type="http://schemas.openxmlformats.org/officeDocument/2006/relationships/image" Target="../media/image61.jpeg"/><Relationship Id="rId5" Type="http://schemas.openxmlformats.org/officeDocument/2006/relationships/image" Target="../media/image55.jpg"/><Relationship Id="rId10" Type="http://schemas.openxmlformats.org/officeDocument/2006/relationships/image" Target="../media/image60.jpeg"/><Relationship Id="rId4" Type="http://schemas.openxmlformats.org/officeDocument/2006/relationships/image" Target="../media/image54.jpg"/><Relationship Id="rId9" Type="http://schemas.openxmlformats.org/officeDocument/2006/relationships/image" Target="../media/image59.jpeg"/></Relationships>
</file>

<file path=ppt/slides/_rels/slide1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png"/><Relationship Id="rId7" Type="http://schemas.openxmlformats.org/officeDocument/2006/relationships/image" Target="../media/image65.jpg"/><Relationship Id="rId2" Type="http://schemas.openxmlformats.org/officeDocument/2006/relationships/image" Target="../media/image8.png"/><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64.png"/><Relationship Id="rId4" Type="http://schemas.openxmlformats.org/officeDocument/2006/relationships/image" Target="../media/image63.jpeg"/><Relationship Id="rId9" Type="http://schemas.openxmlformats.org/officeDocument/2006/relationships/image" Target="../media/image67.jpeg"/></Relationships>
</file>

<file path=ppt/slides/_rels/slide1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jpeg"/><Relationship Id="rId7" Type="http://schemas.openxmlformats.org/officeDocument/2006/relationships/image" Target="../media/image71.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70.png"/><Relationship Id="rId4" Type="http://schemas.openxmlformats.org/officeDocument/2006/relationships/image" Target="../media/image69.jpeg"/><Relationship Id="rId9"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6.jpe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5.jpeg"/><Relationship Id="rId17" Type="http://schemas.openxmlformats.org/officeDocument/2006/relationships/image" Target="../media/image20.jpeg"/><Relationship Id="rId2" Type="http://schemas.openxmlformats.org/officeDocument/2006/relationships/notesSlide" Target="../notesSlides/notesSlide2.xml"/><Relationship Id="rId16"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10.jpeg"/><Relationship Id="rId11" Type="http://schemas.microsoft.com/office/2007/relationships/hdphoto" Target="../media/hdphoto1.wdp"/><Relationship Id="rId5" Type="http://schemas.openxmlformats.org/officeDocument/2006/relationships/image" Target="../media/image9.png"/><Relationship Id="rId15" Type="http://schemas.openxmlformats.org/officeDocument/2006/relationships/image" Target="../media/image18.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jpeg"/><Relationship Id="rId1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78.jpg"/><Relationship Id="rId4" Type="http://schemas.openxmlformats.org/officeDocument/2006/relationships/image" Target="../media/image77.jpg"/></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chart" Target="../charts/chart7.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2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27.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image" Target="../media/image82.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chart" Target="../charts/chart13.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89.jpg"/><Relationship Id="rId5" Type="http://schemas.openxmlformats.org/officeDocument/2006/relationships/image" Target="../media/image67.jpeg"/><Relationship Id="rId4" Type="http://schemas.openxmlformats.org/officeDocument/2006/relationships/image" Target="../media/image88.jpeg"/></Relationships>
</file>

<file path=ppt/slides/_rels/slide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8.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10" Type="http://schemas.openxmlformats.org/officeDocument/2006/relationships/image" Target="../media/image33.jpeg"/><Relationship Id="rId4" Type="http://schemas.openxmlformats.org/officeDocument/2006/relationships/image" Target="../media/image27.png"/><Relationship Id="rId9" Type="http://schemas.openxmlformats.org/officeDocument/2006/relationships/image" Target="../media/image32.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632504" y="67920"/>
            <a:ext cx="1217375" cy="1249552"/>
          </a:xfrm>
          <a:prstGeom prst="rect">
            <a:avLst/>
          </a:prstGeom>
        </p:spPr>
      </p:pic>
      <p:sp>
        <p:nvSpPr>
          <p:cNvPr id="8" name="7 Rectángulo"/>
          <p:cNvSpPr/>
          <p:nvPr/>
        </p:nvSpPr>
        <p:spPr>
          <a:xfrm>
            <a:off x="2063552" y="908720"/>
            <a:ext cx="8928992" cy="4839786"/>
          </a:xfrm>
          <a:prstGeom prst="rect">
            <a:avLst/>
          </a:prstGeom>
        </p:spPr>
        <p:txBody>
          <a:bodyPr wrap="square">
            <a:spAutoFit/>
          </a:bodyPr>
          <a:lstStyle/>
          <a:p>
            <a:pPr marL="252095" marR="252095" algn="ctr">
              <a:lnSpc>
                <a:spcPct val="150000"/>
              </a:lnSpc>
              <a:spcAft>
                <a:spcPts val="0"/>
              </a:spcAft>
            </a:pPr>
            <a:endParaRPr lang="es-EC" sz="1600" b="1" dirty="0">
              <a:latin typeface="Times New Roman" panose="02020603050405020304" pitchFamily="18" charset="0"/>
              <a:ea typeface="Calibri" panose="020F0502020204030204" pitchFamily="34" charset="0"/>
            </a:endParaRPr>
          </a:p>
          <a:p>
            <a:pPr marL="252095" marR="252095" algn="ctr">
              <a:spcAft>
                <a:spcPts val="0"/>
              </a:spcAft>
            </a:pPr>
            <a:r>
              <a:rPr lang="es-EC" sz="1650" b="1" dirty="0">
                <a:solidFill>
                  <a:srgbClr val="000000"/>
                </a:solidFill>
                <a:latin typeface="Times New Roman" panose="02020603050405020304" pitchFamily="18" charset="0"/>
                <a:ea typeface="Calibri" panose="020F0502020204030204" pitchFamily="34" charset="0"/>
              </a:rPr>
              <a:t>Programa piloto de transferencia innovadora de tecnologías a mandos medios en la empresa </a:t>
            </a:r>
            <a:r>
              <a:rPr lang="es-EC" sz="1650" b="1" dirty="0" err="1">
                <a:solidFill>
                  <a:srgbClr val="000000"/>
                </a:solidFill>
                <a:latin typeface="Times New Roman" panose="02020603050405020304" pitchFamily="18" charset="0"/>
                <a:ea typeface="Calibri" panose="020F0502020204030204" pitchFamily="34" charset="0"/>
              </a:rPr>
              <a:t>Valleflor</a:t>
            </a:r>
            <a:r>
              <a:rPr lang="es-EC" sz="1650" b="1" dirty="0">
                <a:solidFill>
                  <a:srgbClr val="000000"/>
                </a:solidFill>
                <a:latin typeface="Times New Roman" panose="02020603050405020304" pitchFamily="18" charset="0"/>
                <a:ea typeface="Calibri" panose="020F0502020204030204" pitchFamily="34" charset="0"/>
              </a:rPr>
              <a:t>. </a:t>
            </a:r>
            <a:r>
              <a:rPr lang="es-EC" sz="1650" b="1" dirty="0" err="1">
                <a:solidFill>
                  <a:srgbClr val="000000"/>
                </a:solidFill>
                <a:latin typeface="Times New Roman" panose="02020603050405020304" pitchFamily="18" charset="0"/>
                <a:ea typeface="Calibri" panose="020F0502020204030204" pitchFamily="34" charset="0"/>
              </a:rPr>
              <a:t>Pifo</a:t>
            </a:r>
            <a:r>
              <a:rPr lang="es-EC" sz="1650" b="1" dirty="0">
                <a:solidFill>
                  <a:srgbClr val="000000"/>
                </a:solidFill>
                <a:latin typeface="Times New Roman" panose="02020603050405020304" pitchFamily="18" charset="0"/>
                <a:ea typeface="Calibri" panose="020F0502020204030204" pitchFamily="34" charset="0"/>
              </a:rPr>
              <a:t>-Ecuador</a:t>
            </a:r>
          </a:p>
          <a:p>
            <a:pPr marL="252095" marR="252095" algn="ctr">
              <a:spcAft>
                <a:spcPts val="0"/>
              </a:spcAft>
            </a:pPr>
            <a:endParaRPr lang="es-MX" sz="1650" b="1" dirty="0">
              <a:solidFill>
                <a:srgbClr val="000000"/>
              </a:solidFill>
              <a:latin typeface="Times New Roman" panose="02020603050405020304" pitchFamily="18" charset="0"/>
              <a:ea typeface="Calibri" panose="020F0502020204030204" pitchFamily="34" charset="0"/>
            </a:endParaRPr>
          </a:p>
          <a:p>
            <a:pPr marL="252095" marR="252095" algn="ctr">
              <a:spcAft>
                <a:spcPts val="0"/>
              </a:spcAft>
            </a:pPr>
            <a:endParaRPr lang="es-EC" sz="1650" b="1" dirty="0">
              <a:solidFill>
                <a:srgbClr val="000000"/>
              </a:solidFill>
              <a:latin typeface="Times New Roman" panose="02020603050405020304" pitchFamily="18" charset="0"/>
              <a:ea typeface="Calibri" panose="020F0502020204030204" pitchFamily="34" charset="0"/>
            </a:endParaRPr>
          </a:p>
          <a:p>
            <a:pPr marL="252095" marR="252095" algn="ctr">
              <a:spcAft>
                <a:spcPts val="0"/>
              </a:spcAft>
            </a:pPr>
            <a:r>
              <a:rPr lang="es-EC" sz="1650" dirty="0">
                <a:solidFill>
                  <a:srgbClr val="000000"/>
                </a:solidFill>
                <a:latin typeface="Times New Roman" panose="02020603050405020304" pitchFamily="18" charset="0"/>
                <a:ea typeface="Calibri" panose="020F0502020204030204" pitchFamily="34" charset="0"/>
              </a:rPr>
              <a:t>Morales Sánchez, Mishell Estefanía</a:t>
            </a:r>
            <a:endParaRPr lang="es-EC" sz="1650" dirty="0">
              <a:latin typeface="Times New Roman" panose="02020603050405020304" pitchFamily="18" charset="0"/>
              <a:ea typeface="Calibri" panose="020F0502020204030204" pitchFamily="34" charset="0"/>
            </a:endParaRPr>
          </a:p>
          <a:p>
            <a:pPr marL="252095" marR="252095" algn="ctr">
              <a:spcAft>
                <a:spcPts val="0"/>
              </a:spcAft>
            </a:pPr>
            <a:endParaRPr lang="es-EC" sz="1650" b="1" dirty="0">
              <a:latin typeface="Times New Roman" panose="02020603050405020304" pitchFamily="18" charset="0"/>
              <a:ea typeface="Calibri" panose="020F0502020204030204" pitchFamily="34" charset="0"/>
            </a:endParaRPr>
          </a:p>
          <a:p>
            <a:pPr marL="252095" marR="252095" algn="ctr">
              <a:spcAft>
                <a:spcPts val="0"/>
              </a:spcAft>
            </a:pPr>
            <a:r>
              <a:rPr lang="es-EC" sz="1650" dirty="0">
                <a:latin typeface="Times New Roman" panose="02020603050405020304" pitchFamily="18" charset="0"/>
                <a:ea typeface="Calibri" panose="020F0502020204030204" pitchFamily="34" charset="0"/>
              </a:rPr>
              <a:t>Departamento de Ciencias de la Vida y de la Agricultura</a:t>
            </a:r>
          </a:p>
          <a:p>
            <a:pPr marL="252095" marR="252095" algn="ctr">
              <a:spcAft>
                <a:spcPts val="0"/>
              </a:spcAft>
            </a:pPr>
            <a:endParaRPr lang="es-EC" sz="1650" dirty="0">
              <a:latin typeface="Times New Roman" panose="02020603050405020304" pitchFamily="18" charset="0"/>
              <a:ea typeface="Calibri" panose="020F0502020204030204" pitchFamily="34" charset="0"/>
            </a:endParaRPr>
          </a:p>
          <a:p>
            <a:pPr marL="252095" marR="252095" algn="ctr">
              <a:spcAft>
                <a:spcPts val="0"/>
              </a:spcAft>
            </a:pPr>
            <a:r>
              <a:rPr lang="es-EC" sz="1650" dirty="0">
                <a:latin typeface="Times New Roman" panose="02020603050405020304" pitchFamily="18" charset="0"/>
                <a:ea typeface="Calibri" panose="020F0502020204030204" pitchFamily="34" charset="0"/>
              </a:rPr>
              <a:t>Carrera de Ingeniería Agropecuaria </a:t>
            </a:r>
          </a:p>
          <a:p>
            <a:pPr marL="252095" marR="252095" algn="ctr">
              <a:spcAft>
                <a:spcPts val="0"/>
              </a:spcAft>
            </a:pPr>
            <a:endParaRPr lang="es-EC" sz="1650" dirty="0">
              <a:solidFill>
                <a:srgbClr val="000000"/>
              </a:solidFill>
              <a:latin typeface="Times New Roman" panose="02020603050405020304" pitchFamily="18" charset="0"/>
              <a:ea typeface="Calibri" panose="020F0502020204030204" pitchFamily="34" charset="0"/>
            </a:endParaRPr>
          </a:p>
          <a:p>
            <a:pPr marL="252095" marR="252095" algn="ctr">
              <a:spcAft>
                <a:spcPts val="0"/>
              </a:spcAft>
            </a:pPr>
            <a:r>
              <a:rPr lang="es-EC" sz="1650" dirty="0">
                <a:solidFill>
                  <a:srgbClr val="000000"/>
                </a:solidFill>
                <a:latin typeface="Times New Roman" panose="02020603050405020304" pitchFamily="18" charset="0"/>
                <a:ea typeface="Calibri" panose="020F0502020204030204" pitchFamily="34" charset="0"/>
              </a:rPr>
              <a:t> </a:t>
            </a:r>
            <a:r>
              <a:rPr lang="es-EC" sz="1650" dirty="0">
                <a:latin typeface="Times New Roman" panose="02020603050405020304" pitchFamily="18" charset="0"/>
                <a:ea typeface="Calibri" panose="020F0502020204030204" pitchFamily="34" charset="0"/>
              </a:rPr>
              <a:t>Trabajo de titulación previo a la obtención del título de Ingeniera Agropecuaria </a:t>
            </a:r>
          </a:p>
          <a:p>
            <a:pPr marL="252095" marR="252095" algn="ctr">
              <a:spcAft>
                <a:spcPts val="0"/>
              </a:spcAft>
            </a:pPr>
            <a:r>
              <a:rPr lang="es-EC" sz="1650" dirty="0">
                <a:solidFill>
                  <a:srgbClr val="000000"/>
                </a:solidFill>
                <a:latin typeface="Times New Roman" panose="02020603050405020304" pitchFamily="18" charset="0"/>
                <a:ea typeface="Calibri" panose="020F0502020204030204" pitchFamily="34" charset="0"/>
              </a:rPr>
              <a:t> </a:t>
            </a:r>
            <a:endParaRPr lang="es-EC" sz="1650" dirty="0">
              <a:latin typeface="Times New Roman" panose="02020603050405020304" pitchFamily="18" charset="0"/>
              <a:ea typeface="Calibri" panose="020F0502020204030204" pitchFamily="34" charset="0"/>
            </a:endParaRPr>
          </a:p>
          <a:p>
            <a:pPr marL="252095" marR="252095" algn="ctr">
              <a:spcAft>
                <a:spcPts val="0"/>
              </a:spcAft>
            </a:pPr>
            <a:r>
              <a:rPr lang="es-EC" sz="1650" dirty="0">
                <a:solidFill>
                  <a:srgbClr val="000000"/>
                </a:solidFill>
                <a:latin typeface="Times New Roman" panose="02020603050405020304" pitchFamily="18" charset="0"/>
                <a:ea typeface="Calibri" panose="020F0502020204030204" pitchFamily="34" charset="0"/>
              </a:rPr>
              <a:t>PhD. Urbano Salazar, Ruth Elizabeth </a:t>
            </a:r>
            <a:endParaRPr lang="es-EC" sz="1650" dirty="0" smtClean="0">
              <a:solidFill>
                <a:srgbClr val="000000"/>
              </a:solidFill>
              <a:latin typeface="Times New Roman" panose="02020603050405020304" pitchFamily="18" charset="0"/>
              <a:ea typeface="Calibri" panose="020F0502020204030204" pitchFamily="34" charset="0"/>
            </a:endParaRPr>
          </a:p>
          <a:p>
            <a:pPr marL="252095" marR="252095" algn="ctr">
              <a:spcAft>
                <a:spcPts val="0"/>
              </a:spcAft>
            </a:pPr>
            <a:r>
              <a:rPr lang="es-EC" sz="1650" b="1" dirty="0" smtClean="0">
                <a:latin typeface="Times New Roman" panose="02020603050405020304" pitchFamily="18" charset="0"/>
                <a:ea typeface="Calibri" panose="020F0502020204030204" pitchFamily="34" charset="0"/>
              </a:rPr>
              <a:t> </a:t>
            </a:r>
            <a:endParaRPr lang="es-EC" sz="1650" dirty="0">
              <a:latin typeface="Times New Roman" panose="02020603050405020304" pitchFamily="18" charset="0"/>
              <a:ea typeface="Calibri" panose="020F0502020204030204" pitchFamily="34" charset="0"/>
            </a:endParaRPr>
          </a:p>
          <a:p>
            <a:pPr marL="252095" marR="252095" algn="ctr">
              <a:spcAft>
                <a:spcPts val="0"/>
              </a:spcAft>
            </a:pPr>
            <a:r>
              <a:rPr lang="es-EC" sz="1650" dirty="0" smtClean="0">
                <a:latin typeface="Times New Roman" panose="02020603050405020304" pitchFamily="18" charset="0"/>
                <a:ea typeface="Calibri" panose="020F0502020204030204" pitchFamily="34" charset="0"/>
              </a:rPr>
              <a:t>10 de septiembre de 2020</a:t>
            </a:r>
          </a:p>
          <a:p>
            <a:r>
              <a:rPr lang="es-EC" b="1" dirty="0">
                <a:latin typeface="Times New Roman" panose="02020603050405020304" pitchFamily="18" charset="0"/>
                <a:ea typeface="Calibri" panose="020F0502020204030204" pitchFamily="34" charset="0"/>
              </a:rPr>
              <a:t/>
            </a:r>
            <a:br>
              <a:rPr lang="es-EC" b="1" dirty="0">
                <a:latin typeface="Times New Roman" panose="02020603050405020304" pitchFamily="18" charset="0"/>
                <a:ea typeface="Calibri" panose="020F0502020204030204" pitchFamily="34" charset="0"/>
              </a:rPr>
            </a:br>
            <a:endParaRPr lang="en-US" sz="19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81550245"/>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50758" y="-12895"/>
            <a:ext cx="2872021" cy="706437"/>
          </a:xfrm>
        </p:spPr>
        <p:txBody>
          <a:bodyPr/>
          <a:lstStyle/>
          <a:p>
            <a:pPr>
              <a:defRPr/>
            </a:pPr>
            <a:r>
              <a:rPr lang="es-EC" sz="2800" dirty="0">
                <a:solidFill>
                  <a:srgbClr val="0070C0"/>
                </a:solidFill>
                <a:latin typeface="Times New Roman" pitchFamily="18" charset="0"/>
                <a:cs typeface="Times New Roman" pitchFamily="18" charset="0"/>
              </a:rPr>
              <a:t>METODOLOGÍA</a:t>
            </a:r>
          </a:p>
        </p:txBody>
      </p:sp>
      <p:sp>
        <p:nvSpPr>
          <p:cNvPr id="9" name="Rectángulo 8"/>
          <p:cNvSpPr/>
          <p:nvPr/>
        </p:nvSpPr>
        <p:spPr>
          <a:xfrm>
            <a:off x="345598" y="658705"/>
            <a:ext cx="3432543" cy="400110"/>
          </a:xfrm>
          <a:prstGeom prst="rect">
            <a:avLst/>
          </a:prstGeom>
        </p:spPr>
        <p:txBody>
          <a:bodyPr wrap="none">
            <a:spAutoFit/>
          </a:bodyPr>
          <a:lstStyle/>
          <a:p>
            <a:pPr algn="ctr"/>
            <a:r>
              <a:rPr lang="es-EC" sz="2000" b="1" dirty="0">
                <a:solidFill>
                  <a:srgbClr val="0070C0"/>
                </a:solidFill>
                <a:latin typeface="Times New Roman" panose="02020603050405020304" pitchFamily="18" charset="0"/>
                <a:ea typeface="Calibri" panose="020F0502020204030204" pitchFamily="34" charset="0"/>
              </a:rPr>
              <a:t>MODELO TRIPLE HÉLICE</a:t>
            </a:r>
            <a:endParaRPr lang="es-EC" sz="2000" b="1" dirty="0">
              <a:solidFill>
                <a:srgbClr val="0070C0"/>
              </a:solidFill>
            </a:endParaRPr>
          </a:p>
        </p:txBody>
      </p:sp>
      <p:sp>
        <p:nvSpPr>
          <p:cNvPr id="11" name="Rectangle 3"/>
          <p:cNvSpPr>
            <a:spLocks noChangeArrowheads="1"/>
          </p:cNvSpPr>
          <p:nvPr/>
        </p:nvSpPr>
        <p:spPr bwMode="auto">
          <a:xfrm>
            <a:off x="763857" y="5087649"/>
            <a:ext cx="46867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hangingPunct="0"/>
            <a:r>
              <a:rPr kumimoji="0" lang="es-EC" altLang="es-EC" sz="1600" b="1" i="1" u="none" strike="noStrike" cap="none" normalizeH="0" baseline="0" dirty="0">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F</a:t>
            </a:r>
            <a:r>
              <a:rPr kumimoji="0" lang="es-EC" altLang="es-EC" sz="1600" b="1" i="1" u="none" strike="noStrike" cap="none" normalizeH="0" baseline="0" dirty="0" bmk="">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igura </a:t>
            </a:r>
            <a:r>
              <a:rPr kumimoji="0" lang="es-EC" altLang="es-EC" sz="1600" b="1" i="1" u="none" strike="noStrike" cap="none" normalizeH="0" baseline="0" dirty="0" bmk="_Toc24067703">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2</a:t>
            </a:r>
            <a:r>
              <a:rPr kumimoji="0" lang="es-EC" altLang="es-EC" sz="1600" b="1" i="0" u="none" strike="noStrike" cap="none" normalizeH="0" baseline="0" dirty="0" bmk="_Toc24067703">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a:t>
            </a:r>
            <a:r>
              <a:rPr kumimoji="0" lang="es-EC" altLang="es-EC" sz="1600" b="0" i="0" u="none" strike="noStrike" cap="none" normalizeH="0" baseline="0" dirty="0" bmk="_Toc24067703">
                <a:ln>
                  <a:noFill/>
                </a:ln>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a:t>
            </a:r>
            <a:r>
              <a:rPr lang="es-MX" altLang="es-EC" sz="1600" dirty="0" bmk="_Toc24067703">
                <a:solidFill>
                  <a:srgbClr val="0D0D0D"/>
                </a:solidFill>
                <a:latin typeface="Times New Roman" panose="02020603050405020304" pitchFamily="18" charset="0"/>
                <a:ea typeface="Calibri" panose="020F0502020204030204" pitchFamily="34" charset="0"/>
                <a:cs typeface="Times New Roman" panose="02020603050405020304" pitchFamily="18" charset="0"/>
              </a:rPr>
              <a:t>Interrelación empresa-universidad-gobierno</a:t>
            </a:r>
            <a:endParaRPr kumimoji="0" lang="es-EC" altLang="es-EC" sz="2400" b="0" i="0" u="none" strike="noStrike" cap="none" normalizeH="0" baseline="0" dirty="0">
              <a:ln>
                <a:noFill/>
              </a:ln>
              <a:solidFill>
                <a:schemeClr val="tx1"/>
              </a:solidFill>
              <a:effectLst/>
              <a:latin typeface="Arial" panose="020B0604020202020204" pitchFamily="34" charset="0"/>
            </a:endParaRPr>
          </a:p>
        </p:txBody>
      </p:sp>
      <p:grpSp>
        <p:nvGrpSpPr>
          <p:cNvPr id="24" name="Grupo 23"/>
          <p:cNvGrpSpPr/>
          <p:nvPr/>
        </p:nvGrpSpPr>
        <p:grpSpPr>
          <a:xfrm>
            <a:off x="8832304" y="6021288"/>
            <a:ext cx="3240360" cy="582613"/>
            <a:chOff x="8832304" y="6018112"/>
            <a:chExt cx="3240360" cy="582613"/>
          </a:xfrm>
        </p:grpSpPr>
        <p:sp>
          <p:nvSpPr>
            <p:cNvPr id="25" name="Rectángulo redondeado 24"/>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26"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 name="Rectángulo 18"/>
          <p:cNvSpPr/>
          <p:nvPr/>
        </p:nvSpPr>
        <p:spPr>
          <a:xfrm>
            <a:off x="-24680" y="5877272"/>
            <a:ext cx="3035896" cy="338554"/>
          </a:xfrm>
          <a:prstGeom prst="rect">
            <a:avLst/>
          </a:prstGeom>
        </p:spPr>
        <p:txBody>
          <a:bodyPr wrap="none">
            <a:spAutoFit/>
          </a:bodyPr>
          <a:lstStyle/>
          <a:p>
            <a:r>
              <a:rPr lang="es-EC" sz="1600" dirty="0">
                <a:latin typeface="Times New Roman" panose="02020603050405020304" pitchFamily="18" charset="0"/>
                <a:ea typeface="Calibri" panose="020F0502020204030204" pitchFamily="34" charset="0"/>
              </a:rPr>
              <a:t> </a:t>
            </a:r>
            <a:r>
              <a:rPr lang="en-US" sz="1600" dirty="0">
                <a:latin typeface="Times New Roman" panose="02020603050405020304" pitchFamily="18" charset="0"/>
                <a:ea typeface="Calibri" panose="020F0502020204030204" pitchFamily="34" charset="0"/>
              </a:rPr>
              <a:t>(</a:t>
            </a:r>
            <a:r>
              <a:rPr lang="en-US" sz="1600" dirty="0" err="1">
                <a:latin typeface="Times New Roman" panose="02020603050405020304" pitchFamily="18" charset="0"/>
                <a:ea typeface="Calibri" panose="020F0502020204030204" pitchFamily="34" charset="0"/>
              </a:rPr>
              <a:t>Leydesdorff</a:t>
            </a:r>
            <a:r>
              <a:rPr lang="en-US" sz="1600" dirty="0">
                <a:latin typeface="Times New Roman" panose="02020603050405020304" pitchFamily="18" charset="0"/>
                <a:ea typeface="Calibri" panose="020F0502020204030204" pitchFamily="34" charset="0"/>
              </a:rPr>
              <a:t> &amp; </a:t>
            </a:r>
            <a:r>
              <a:rPr lang="en-US" sz="1600" dirty="0" err="1">
                <a:latin typeface="Times New Roman" panose="02020603050405020304" pitchFamily="18" charset="0"/>
                <a:ea typeface="Calibri" panose="020F0502020204030204" pitchFamily="34" charset="0"/>
              </a:rPr>
              <a:t>Etzkowitz</a:t>
            </a:r>
            <a:r>
              <a:rPr lang="en-US" sz="1600" dirty="0">
                <a:latin typeface="Times New Roman" panose="02020603050405020304" pitchFamily="18" charset="0"/>
                <a:ea typeface="Calibri" panose="020F0502020204030204" pitchFamily="34" charset="0"/>
              </a:rPr>
              <a:t>, 2000)</a:t>
            </a:r>
            <a:endParaRPr lang="es-EC" sz="1600" dirty="0"/>
          </a:p>
        </p:txBody>
      </p:sp>
      <p:grpSp>
        <p:nvGrpSpPr>
          <p:cNvPr id="22" name="Lienzo 29"/>
          <p:cNvGrpSpPr/>
          <p:nvPr/>
        </p:nvGrpSpPr>
        <p:grpSpPr>
          <a:xfrm>
            <a:off x="551384" y="1221350"/>
            <a:ext cx="4551680" cy="3590925"/>
            <a:chOff x="0" y="0"/>
            <a:chExt cx="4551680" cy="3590925"/>
          </a:xfrm>
        </p:grpSpPr>
        <p:sp>
          <p:nvSpPr>
            <p:cNvPr id="27" name="Elipse 26"/>
            <p:cNvSpPr/>
            <p:nvPr/>
          </p:nvSpPr>
          <p:spPr>
            <a:xfrm>
              <a:off x="1807649" y="1114717"/>
              <a:ext cx="1553550" cy="1191599"/>
            </a:xfrm>
            <a:prstGeom prst="ellipse">
              <a:avLst/>
            </a:prstGeom>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ln>
              <a:solidFill>
                <a:schemeClr val="tx1"/>
              </a:solidFill>
            </a:ln>
          </p:spPr>
          <p:style>
            <a:lnRef idx="1">
              <a:schemeClr val="accent5"/>
            </a:lnRef>
            <a:fillRef idx="2">
              <a:schemeClr val="accent5"/>
            </a:fillRef>
            <a:effectRef idx="1">
              <a:schemeClr val="accent5"/>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9" name="Elipse 28"/>
            <p:cNvSpPr/>
            <p:nvPr/>
          </p:nvSpPr>
          <p:spPr>
            <a:xfrm>
              <a:off x="1179974" y="1791967"/>
              <a:ext cx="1553550" cy="1191599"/>
            </a:xfrm>
            <a:prstGeom prst="ellipse">
              <a:avLst/>
            </a:prstGeom>
            <a:solidFill>
              <a:schemeClr val="accent5">
                <a:lumMod val="90000"/>
                <a:alpha val="77000"/>
              </a:schemeClr>
            </a:solidFill>
            <a:ln>
              <a:solidFill>
                <a:schemeClr val="accent5">
                  <a:lumMod val="25000"/>
                </a:schemeClr>
              </a:solidFill>
            </a:ln>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3" name="Rectángulo 22"/>
            <p:cNvSpPr/>
            <p:nvPr/>
          </p:nvSpPr>
          <p:spPr>
            <a:xfrm>
              <a:off x="0" y="0"/>
              <a:ext cx="4551680" cy="3590925"/>
            </a:xfrm>
            <a:prstGeom prst="rect">
              <a:avLst/>
            </a:prstGeom>
          </p:spPr>
        </p:sp>
        <p:sp>
          <p:nvSpPr>
            <p:cNvPr id="28" name="Rectángulo 27"/>
            <p:cNvSpPr/>
            <p:nvPr/>
          </p:nvSpPr>
          <p:spPr>
            <a:xfrm>
              <a:off x="35999" y="2915166"/>
              <a:ext cx="1924050" cy="447791"/>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MX"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Universidad de las Fuerzas Armadas ESPE-IASA I</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0" name="Elipse 29"/>
            <p:cNvSpPr/>
            <p:nvPr/>
          </p:nvSpPr>
          <p:spPr>
            <a:xfrm>
              <a:off x="2445824" y="1752892"/>
              <a:ext cx="1553550" cy="1191599"/>
            </a:xfrm>
            <a:prstGeom prst="ellipse">
              <a:avLst/>
            </a:prstGeom>
            <a:gradFill flip="none" rotWithShape="1">
              <a:gsLst>
                <a:gs pos="0">
                  <a:schemeClr val="accent2">
                    <a:lumMod val="110000"/>
                    <a:satMod val="105000"/>
                    <a:tint val="67000"/>
                    <a:alpha val="0"/>
                  </a:schemeClr>
                </a:gs>
                <a:gs pos="50000">
                  <a:schemeClr val="accent2">
                    <a:lumMod val="105000"/>
                    <a:satMod val="103000"/>
                    <a:tint val="73000"/>
                  </a:schemeClr>
                </a:gs>
                <a:gs pos="100000">
                  <a:schemeClr val="accent2">
                    <a:lumMod val="105000"/>
                    <a:satMod val="109000"/>
                    <a:tint val="81000"/>
                  </a:schemeClr>
                </a:gs>
              </a:gsLst>
              <a:lin ang="2700000" scaled="1"/>
              <a:tileRect/>
            </a:gradFill>
            <a:ln>
              <a:solidFill>
                <a:schemeClr val="accent2">
                  <a:lumMod val="50000"/>
                </a:schemeClr>
              </a:solidFill>
            </a:ln>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1" name="Rectángulo 30"/>
            <p:cNvSpPr/>
            <p:nvPr/>
          </p:nvSpPr>
          <p:spPr>
            <a:xfrm>
              <a:off x="3123073" y="2928935"/>
              <a:ext cx="1420200" cy="447675"/>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s-MX" sz="1200" dirty="0">
                  <a:ln w="0">
                    <a:noFill/>
                  </a:ln>
                  <a:solidFill>
                    <a:schemeClr val="tx1"/>
                  </a:solidFill>
                  <a:latin typeface="Times New Roman" panose="02020603050405020304" pitchFamily="18" charset="0"/>
                  <a:ea typeface="Calibri" panose="020F0502020204030204" pitchFamily="34" charset="0"/>
                  <a:cs typeface="Times New Roman" panose="02020603050405020304" pitchFamily="18" charset="0"/>
                </a:rPr>
                <a:t>Empresa Florícola Valleflor</a:t>
              </a:r>
              <a:endParaRPr lang="es-EC" sz="1200" dirty="0">
                <a:ln w="0">
                  <a:noFill/>
                </a:ln>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Rectángulo 31"/>
            <p:cNvSpPr/>
            <p:nvPr/>
          </p:nvSpPr>
          <p:spPr>
            <a:xfrm>
              <a:off x="1813649" y="648632"/>
              <a:ext cx="1524975" cy="447040"/>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5000"/>
                </a:lnSpc>
                <a:spcAft>
                  <a:spcPts val="800"/>
                </a:spcAft>
              </a:pPr>
              <a:r>
                <a:rPr lang="es-MX" sz="1200" dirty="0">
                  <a:solidFill>
                    <a:schemeClr val="tx1"/>
                  </a:solidFill>
                  <a:latin typeface="Times New Roman" panose="02020603050405020304" pitchFamily="18" charset="0"/>
                  <a:ea typeface="Calibri" panose="020F0502020204030204" pitchFamily="34" charset="0"/>
                  <a:cs typeface="Times New Roman" panose="02020603050405020304" pitchFamily="18" charset="0"/>
                </a:rPr>
                <a:t>Estado-garantiza educación pública</a:t>
              </a:r>
              <a:endParaRPr lang="es-EC"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3" name="Rectángulo 32"/>
            <p:cNvSpPr/>
            <p:nvPr/>
          </p:nvSpPr>
          <p:spPr>
            <a:xfrm>
              <a:off x="1045649" y="77360"/>
              <a:ext cx="2487000" cy="447675"/>
            </a:xfrm>
            <a:prstGeom prst="rect">
              <a:avLst/>
            </a:prstGeom>
            <a:ln w="19050"/>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s-MX"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Redes trilaterales/ Interrelación de los actores</a:t>
              </a:r>
              <a:endParaRPr lang="es-EC" sz="1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34" name="Conector angular 33"/>
            <p:cNvCxnSpPr/>
            <p:nvPr/>
          </p:nvCxnSpPr>
          <p:spPr>
            <a:xfrm rot="16200000" flipH="1">
              <a:off x="1265798" y="963200"/>
              <a:ext cx="1761850" cy="885742"/>
            </a:xfrm>
            <a:prstGeom prst="bentConnector3">
              <a:avLst/>
            </a:prstGeom>
            <a:ln w="28575">
              <a:solidFill>
                <a:schemeClr val="tx1"/>
              </a:solidFill>
              <a:tailEnd type="triangle"/>
            </a:ln>
            <a:effectLst/>
          </p:spPr>
          <p:style>
            <a:lnRef idx="3">
              <a:schemeClr val="dk1"/>
            </a:lnRef>
            <a:fillRef idx="0">
              <a:schemeClr val="dk1"/>
            </a:fillRef>
            <a:effectRef idx="2">
              <a:schemeClr val="dk1"/>
            </a:effectRef>
            <a:fontRef idx="minor">
              <a:schemeClr val="tx1"/>
            </a:fontRef>
          </p:style>
        </p:cxnSp>
        <p:sp>
          <p:nvSpPr>
            <p:cNvPr id="35" name="Flecha curvada hacia la derecha 34"/>
            <p:cNvSpPr/>
            <p:nvPr/>
          </p:nvSpPr>
          <p:spPr>
            <a:xfrm rot="15834872">
              <a:off x="2290780" y="2468337"/>
              <a:ext cx="431293" cy="1190623"/>
            </a:xfrm>
            <a:prstGeom prst="curvedRightArrow">
              <a:avLst/>
            </a:prstGeom>
            <a:ln/>
          </p:spPr>
          <p:style>
            <a:lnRef idx="2">
              <a:schemeClr val="accent5">
                <a:shade val="50000"/>
              </a:schemeClr>
            </a:lnRef>
            <a:fillRef idx="1">
              <a:schemeClr val="accent5"/>
            </a:fillRef>
            <a:effectRef idx="0">
              <a:schemeClr val="accent5"/>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6" name="Rectángulo 35"/>
            <p:cNvSpPr/>
            <p:nvPr/>
          </p:nvSpPr>
          <p:spPr>
            <a:xfrm>
              <a:off x="1845748" y="3285150"/>
              <a:ext cx="1420200" cy="277199"/>
            </a:xfrm>
            <a:prstGeom prst="rect">
              <a:avLst/>
            </a:prstGeom>
            <a:noFill/>
            <a:ln>
              <a:noFill/>
            </a:ln>
            <a:effectLst/>
          </p:spPr>
          <p:style>
            <a:lnRef idx="1">
              <a:schemeClr val="accent3"/>
            </a:lnRef>
            <a:fillRef idx="2">
              <a:schemeClr val="accent3"/>
            </a:fillRef>
            <a:effectRef idx="1">
              <a:schemeClr val="accent3"/>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6000"/>
                </a:lnSpc>
                <a:spcAft>
                  <a:spcPts val="800"/>
                </a:spcAft>
              </a:pPr>
              <a:r>
                <a:rPr lang="es-MX" sz="11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Mayor interacción </a:t>
              </a:r>
              <a:endParaRPr lang="es-EC" sz="1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sp>
        <p:nvSpPr>
          <p:cNvPr id="49" name="Rectángulo 48"/>
          <p:cNvSpPr/>
          <p:nvPr/>
        </p:nvSpPr>
        <p:spPr>
          <a:xfrm>
            <a:off x="6257681" y="4053069"/>
            <a:ext cx="5609279" cy="646331"/>
          </a:xfrm>
          <a:prstGeom prst="rect">
            <a:avLst/>
          </a:prstGeom>
        </p:spPr>
        <p:txBody>
          <a:bodyPr wrap="square">
            <a:spAutoFit/>
          </a:bodyPr>
          <a:lstStyle/>
          <a:p>
            <a:r>
              <a:rPr lang="es-EC" dirty="0">
                <a:latin typeface="Times New Roman" panose="02020603050405020304" pitchFamily="18" charset="0"/>
                <a:cs typeface="Times New Roman" panose="02020603050405020304" pitchFamily="18" charset="0"/>
              </a:rPr>
              <a:t>Destacamos la cooperación entre el sector empresarial y la universidad</a:t>
            </a:r>
          </a:p>
        </p:txBody>
      </p:sp>
      <p:sp>
        <p:nvSpPr>
          <p:cNvPr id="5" name="Flecha derecha 4"/>
          <p:cNvSpPr/>
          <p:nvPr/>
        </p:nvSpPr>
        <p:spPr>
          <a:xfrm>
            <a:off x="5560919" y="1461069"/>
            <a:ext cx="432048" cy="399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0" name="Flecha derecha 49"/>
          <p:cNvSpPr/>
          <p:nvPr/>
        </p:nvSpPr>
        <p:spPr>
          <a:xfrm>
            <a:off x="5586292" y="2789190"/>
            <a:ext cx="432048" cy="399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1" name="Flecha derecha 50"/>
          <p:cNvSpPr/>
          <p:nvPr/>
        </p:nvSpPr>
        <p:spPr>
          <a:xfrm>
            <a:off x="5586292" y="4176579"/>
            <a:ext cx="432048" cy="399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2" name="Rectángulo 51"/>
          <p:cNvSpPr/>
          <p:nvPr/>
        </p:nvSpPr>
        <p:spPr>
          <a:xfrm>
            <a:off x="6266088" y="2665680"/>
            <a:ext cx="5609279" cy="923330"/>
          </a:xfrm>
          <a:prstGeom prst="rect">
            <a:avLst/>
          </a:prstGeom>
        </p:spPr>
        <p:txBody>
          <a:bodyPr wrap="square">
            <a:spAutoFit/>
          </a:bodyPr>
          <a:lstStyle/>
          <a:p>
            <a:r>
              <a:rPr lang="es-EC" dirty="0">
                <a:latin typeface="Times New Roman" panose="02020603050405020304" pitchFamily="18" charset="0"/>
                <a:cs typeface="Times New Roman" panose="02020603050405020304" pitchFamily="18" charset="0"/>
              </a:rPr>
              <a:t>La transferencia de conocimiento establece la vinculación entre los actores, donde el objetivo es transmitir, incorporar y ceder conocimientos. </a:t>
            </a:r>
          </a:p>
        </p:txBody>
      </p:sp>
      <p:sp>
        <p:nvSpPr>
          <p:cNvPr id="53" name="Rectángulo 52"/>
          <p:cNvSpPr/>
          <p:nvPr/>
        </p:nvSpPr>
        <p:spPr>
          <a:xfrm>
            <a:off x="6196719" y="4053069"/>
            <a:ext cx="5609279" cy="369332"/>
          </a:xfrm>
          <a:prstGeom prst="rect">
            <a:avLst/>
          </a:prstGeom>
        </p:spPr>
        <p:txBody>
          <a:bodyPr wrap="square">
            <a:spAutoFit/>
          </a:bodyPr>
          <a:lstStyle/>
          <a:p>
            <a:endParaRPr lang="es-EC" dirty="0">
              <a:solidFill>
                <a:srgbClr val="FF0000"/>
              </a:solidFill>
              <a:latin typeface="Times New Roman" panose="02020603050405020304" pitchFamily="18" charset="0"/>
              <a:cs typeface="Times New Roman" panose="02020603050405020304" pitchFamily="18" charset="0"/>
            </a:endParaRPr>
          </a:p>
        </p:txBody>
      </p:sp>
      <p:sp>
        <p:nvSpPr>
          <p:cNvPr id="38" name="Rectángulo 37"/>
          <p:cNvSpPr/>
          <p:nvPr/>
        </p:nvSpPr>
        <p:spPr>
          <a:xfrm>
            <a:off x="6247180" y="1292532"/>
            <a:ext cx="5609279" cy="646331"/>
          </a:xfrm>
          <a:prstGeom prst="rect">
            <a:avLst/>
          </a:prstGeom>
        </p:spPr>
        <p:txBody>
          <a:bodyPr wrap="square">
            <a:spAutoFit/>
          </a:bodyPr>
          <a:lstStyle/>
          <a:p>
            <a:r>
              <a:rPr lang="es-EC" dirty="0">
                <a:latin typeface="Times New Roman" panose="02020603050405020304" pitchFamily="18" charset="0"/>
                <a:cs typeface="Times New Roman" panose="02020603050405020304" pitchFamily="18" charset="0"/>
              </a:rPr>
              <a:t>La importancia del modelo radica en la cooperación y vinculación de la academia-empresa-gobierno.</a:t>
            </a:r>
          </a:p>
        </p:txBody>
      </p:sp>
    </p:spTree>
    <p:extLst>
      <p:ext uri="{BB962C8B-B14F-4D97-AF65-F5344CB8AC3E}">
        <p14:creationId xmlns:p14="http://schemas.microsoft.com/office/powerpoint/2010/main" val="3700072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0" name="Conector recto 99"/>
          <p:cNvCxnSpPr/>
          <p:nvPr/>
        </p:nvCxnSpPr>
        <p:spPr>
          <a:xfrm>
            <a:off x="8926105" y="3334271"/>
            <a:ext cx="30564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9" name="Conector recto 98"/>
          <p:cNvCxnSpPr/>
          <p:nvPr/>
        </p:nvCxnSpPr>
        <p:spPr>
          <a:xfrm>
            <a:off x="8276976" y="2388874"/>
            <a:ext cx="30564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8" name="Conector recto 97"/>
          <p:cNvCxnSpPr/>
          <p:nvPr/>
        </p:nvCxnSpPr>
        <p:spPr>
          <a:xfrm>
            <a:off x="7611318" y="1575764"/>
            <a:ext cx="30564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7" name="Conector recto 96"/>
          <p:cNvCxnSpPr/>
          <p:nvPr/>
        </p:nvCxnSpPr>
        <p:spPr>
          <a:xfrm>
            <a:off x="7411713" y="4241827"/>
            <a:ext cx="30564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6" name="Conector recto 95"/>
          <p:cNvCxnSpPr/>
          <p:nvPr/>
        </p:nvCxnSpPr>
        <p:spPr>
          <a:xfrm>
            <a:off x="6892080" y="3334271"/>
            <a:ext cx="30564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5" name="Conector recto 94"/>
          <p:cNvCxnSpPr/>
          <p:nvPr/>
        </p:nvCxnSpPr>
        <p:spPr>
          <a:xfrm>
            <a:off x="6242951" y="2414978"/>
            <a:ext cx="305645"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4" name="Conector recto 93"/>
          <p:cNvCxnSpPr/>
          <p:nvPr/>
        </p:nvCxnSpPr>
        <p:spPr>
          <a:xfrm>
            <a:off x="5577293" y="1605797"/>
            <a:ext cx="305645"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Rectángulo redondeado 12"/>
          <p:cNvSpPr/>
          <p:nvPr/>
        </p:nvSpPr>
        <p:spPr>
          <a:xfrm>
            <a:off x="676945" y="1383526"/>
            <a:ext cx="2520280" cy="413125"/>
          </a:xfrm>
          <a:prstGeom prst="roundRect">
            <a:avLst/>
          </a:prstGeom>
          <a:no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chemeClr val="tx1"/>
                </a:solidFill>
                <a:latin typeface="Times New Roman" panose="02020603050405020304" pitchFamily="18" charset="0"/>
                <a:cs typeface="Times New Roman" panose="02020603050405020304" pitchFamily="18" charset="0"/>
              </a:rPr>
              <a:t>Diagnóstico inicial</a:t>
            </a:r>
            <a:endParaRPr lang="es-EC" sz="1500" b="1" dirty="0">
              <a:solidFill>
                <a:schemeClr val="tx1"/>
              </a:solidFill>
              <a:latin typeface="Times New Roman" panose="02020603050405020304" pitchFamily="18" charset="0"/>
              <a:cs typeface="Times New Roman" panose="02020603050405020304" pitchFamily="18" charset="0"/>
            </a:endParaRPr>
          </a:p>
        </p:txBody>
      </p:sp>
      <p:sp>
        <p:nvSpPr>
          <p:cNvPr id="28" name="Título 1">
            <a:extLst>
              <a:ext uri="{FF2B5EF4-FFF2-40B4-BE49-F238E27FC236}">
                <a16:creationId xmlns="" xmlns:a16="http://schemas.microsoft.com/office/drawing/2014/main" id="{D8FF7E07-9F3A-43CF-8DD4-5619C575A895}"/>
              </a:ext>
            </a:extLst>
          </p:cNvPr>
          <p:cNvSpPr>
            <a:spLocks noGrp="1"/>
          </p:cNvSpPr>
          <p:nvPr>
            <p:ph type="title"/>
          </p:nvPr>
        </p:nvSpPr>
        <p:spPr>
          <a:xfrm>
            <a:off x="4485227" y="17481"/>
            <a:ext cx="2866883" cy="706437"/>
          </a:xfrm>
        </p:spPr>
        <p:txBody>
          <a:bodyPr/>
          <a:lstStyle/>
          <a:p>
            <a:pPr>
              <a:defRPr/>
            </a:pPr>
            <a:r>
              <a:rPr lang="es-EC" sz="2800" dirty="0">
                <a:solidFill>
                  <a:srgbClr val="0070C0"/>
                </a:solidFill>
                <a:latin typeface="Times New Roman" pitchFamily="18" charset="0"/>
                <a:cs typeface="Times New Roman" pitchFamily="18" charset="0"/>
              </a:rPr>
              <a:t>METODOLOGÍA</a:t>
            </a:r>
          </a:p>
        </p:txBody>
      </p:sp>
      <p:grpSp>
        <p:nvGrpSpPr>
          <p:cNvPr id="29" name="Grupo 28">
            <a:extLst>
              <a:ext uri="{FF2B5EF4-FFF2-40B4-BE49-F238E27FC236}">
                <a16:creationId xmlns="" xmlns:a16="http://schemas.microsoft.com/office/drawing/2014/main" id="{1B032D02-7364-4168-86B8-E692981CB0F7}"/>
              </a:ext>
            </a:extLst>
          </p:cNvPr>
          <p:cNvGrpSpPr/>
          <p:nvPr/>
        </p:nvGrpSpPr>
        <p:grpSpPr>
          <a:xfrm>
            <a:off x="8832304" y="6018112"/>
            <a:ext cx="3240360" cy="582613"/>
            <a:chOff x="8832304" y="6018112"/>
            <a:chExt cx="3240360" cy="582613"/>
          </a:xfrm>
        </p:grpSpPr>
        <p:sp>
          <p:nvSpPr>
            <p:cNvPr id="30" name="Rectángulo redondeado 39">
              <a:extLst>
                <a:ext uri="{FF2B5EF4-FFF2-40B4-BE49-F238E27FC236}">
                  <a16:creationId xmlns="" xmlns:a16="http://schemas.microsoft.com/office/drawing/2014/main" id="{EC01AA1F-2FA8-4361-ABCC-46303FE9A72E}"/>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1" name="Imagen 5">
              <a:extLst>
                <a:ext uri="{FF2B5EF4-FFF2-40B4-BE49-F238E27FC236}">
                  <a16:creationId xmlns="" xmlns:a16="http://schemas.microsoft.com/office/drawing/2014/main" id="{CA174EB3-A064-4E39-8C85-9E71C7DF271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uadro de texto 11">
            <a:extLst>
              <a:ext uri="{FF2B5EF4-FFF2-40B4-BE49-F238E27FC236}">
                <a16:creationId xmlns="" xmlns:a16="http://schemas.microsoft.com/office/drawing/2014/main" id="{917FCD0D-AD64-4D30-AA72-36B5136D32BE}"/>
              </a:ext>
            </a:extLst>
          </p:cNvPr>
          <p:cNvSpPr txBox="1"/>
          <p:nvPr/>
        </p:nvSpPr>
        <p:spPr>
          <a:xfrm>
            <a:off x="0" y="624409"/>
            <a:ext cx="4752474" cy="360040"/>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EJECUCIÓN DEL PROGRAMA</a:t>
            </a:r>
            <a:endParaRPr lang="es-EC" sz="2800" dirty="0">
              <a:solidFill>
                <a:srgbClr val="0070C0"/>
              </a:solidFill>
              <a:effectLst/>
              <a:ea typeface="Calibri" panose="020F0502020204030204" pitchFamily="34" charset="0"/>
              <a:cs typeface="Times New Roman" panose="02020603050405020304" pitchFamily="18" charset="0"/>
            </a:endParaRPr>
          </a:p>
        </p:txBody>
      </p:sp>
      <p:sp>
        <p:nvSpPr>
          <p:cNvPr id="9" name="Cuadro de texto 12">
            <a:extLst>
              <a:ext uri="{FF2B5EF4-FFF2-40B4-BE49-F238E27FC236}">
                <a16:creationId xmlns="" xmlns:a16="http://schemas.microsoft.com/office/drawing/2014/main" id="{24413CD1-FC69-4E7E-BB1A-E951D1DC14CE}"/>
              </a:ext>
            </a:extLst>
          </p:cNvPr>
          <p:cNvSpPr txBox="1"/>
          <p:nvPr/>
        </p:nvSpPr>
        <p:spPr>
          <a:xfrm>
            <a:off x="691092" y="4991927"/>
            <a:ext cx="3157821" cy="1064049"/>
          </a:xfrm>
          <a:prstGeom prst="rect">
            <a:avLst/>
          </a:prstGeom>
          <a:noFill/>
          <a:ln w="19050">
            <a:solidFill>
              <a:schemeClr val="accent1">
                <a:lumMod val="50000"/>
              </a:schemeClr>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dirty="0">
                <a:latin typeface="Times New Roman" panose="02020603050405020304" pitchFamily="18" charset="0"/>
                <a:ea typeface="Calibri" panose="020F0502020204030204" pitchFamily="34" charset="0"/>
                <a:cs typeface="Times New Roman" panose="02020603050405020304" pitchFamily="18" charset="0"/>
              </a:rPr>
              <a:t>Se empleó la metodología de </a:t>
            </a:r>
            <a:r>
              <a:rPr lang="es-EC" b="1" dirty="0">
                <a:latin typeface="Times New Roman" panose="02020603050405020304" pitchFamily="18" charset="0"/>
                <a:ea typeface="Calibri" panose="020F0502020204030204" pitchFamily="34" charset="0"/>
                <a:cs typeface="Times New Roman" panose="02020603050405020304" pitchFamily="18" charset="0"/>
              </a:rPr>
              <a:t>capacitación por competencias</a:t>
            </a:r>
          </a:p>
        </p:txBody>
      </p:sp>
      <p:sp>
        <p:nvSpPr>
          <p:cNvPr id="11" name="Cuadro de texto 12">
            <a:extLst>
              <a:ext uri="{FF2B5EF4-FFF2-40B4-BE49-F238E27FC236}">
                <a16:creationId xmlns="" xmlns:a16="http://schemas.microsoft.com/office/drawing/2014/main" id="{24413CD1-FC69-4E7E-BB1A-E951D1DC14CE}"/>
              </a:ext>
            </a:extLst>
          </p:cNvPr>
          <p:cNvSpPr txBox="1"/>
          <p:nvPr/>
        </p:nvSpPr>
        <p:spPr>
          <a:xfrm>
            <a:off x="4673775" y="5316467"/>
            <a:ext cx="3312368" cy="414967"/>
          </a:xfrm>
          <a:prstGeom prst="rect">
            <a:avLst/>
          </a:prstGeom>
          <a:noFill/>
          <a:ln w="19050">
            <a:solidFill>
              <a:schemeClr val="accent1">
                <a:lumMod val="50000"/>
              </a:schemeClr>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MX" dirty="0">
                <a:latin typeface="Times New Roman" panose="02020603050405020304" pitchFamily="18" charset="0"/>
                <a:ea typeface="Calibri" panose="020F0502020204030204" pitchFamily="34" charset="0"/>
                <a:cs typeface="Times New Roman" panose="02020603050405020304" pitchFamily="18" charset="0"/>
              </a:rPr>
              <a:t>Programa de complementación</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Elipse 11"/>
          <p:cNvSpPr/>
          <p:nvPr/>
        </p:nvSpPr>
        <p:spPr>
          <a:xfrm>
            <a:off x="532929" y="1227042"/>
            <a:ext cx="288032" cy="288032"/>
          </a:xfrm>
          <a:prstGeom prst="ellipse">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Times New Roman" panose="02020603050405020304" pitchFamily="18" charset="0"/>
                <a:cs typeface="Times New Roman" panose="02020603050405020304" pitchFamily="18" charset="0"/>
              </a:rPr>
              <a:t>1</a:t>
            </a:r>
            <a:endParaRPr lang="es-EC" sz="1400" b="1" dirty="0">
              <a:solidFill>
                <a:schemeClr val="tx1"/>
              </a:solidFill>
              <a:latin typeface="Times New Roman" panose="02020603050405020304" pitchFamily="18" charset="0"/>
              <a:cs typeface="Times New Roman" panose="02020603050405020304" pitchFamily="18" charset="0"/>
            </a:endParaRPr>
          </a:p>
        </p:txBody>
      </p:sp>
      <p:sp>
        <p:nvSpPr>
          <p:cNvPr id="51" name="Rectángulo redondeado 50"/>
          <p:cNvSpPr/>
          <p:nvPr/>
        </p:nvSpPr>
        <p:spPr>
          <a:xfrm>
            <a:off x="1314486" y="2188301"/>
            <a:ext cx="2520280" cy="453355"/>
          </a:xfrm>
          <a:prstGeom prst="roundRect">
            <a:avLst/>
          </a:prstGeom>
          <a:noFill/>
          <a:ln w="12700">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chemeClr val="tx1"/>
                </a:solidFill>
                <a:latin typeface="Times New Roman" panose="02020603050405020304" pitchFamily="18" charset="0"/>
                <a:cs typeface="Times New Roman" panose="02020603050405020304" pitchFamily="18" charset="0"/>
              </a:rPr>
              <a:t>Estructuración del programa de transferencia</a:t>
            </a:r>
            <a:endParaRPr lang="es-EC" sz="1500" b="1" dirty="0">
              <a:solidFill>
                <a:schemeClr val="tx1"/>
              </a:solidFill>
              <a:latin typeface="Times New Roman" panose="02020603050405020304" pitchFamily="18" charset="0"/>
              <a:cs typeface="Times New Roman" panose="02020603050405020304" pitchFamily="18" charset="0"/>
            </a:endParaRPr>
          </a:p>
        </p:txBody>
      </p:sp>
      <p:sp>
        <p:nvSpPr>
          <p:cNvPr id="52" name="Elipse 51"/>
          <p:cNvSpPr/>
          <p:nvPr/>
        </p:nvSpPr>
        <p:spPr>
          <a:xfrm>
            <a:off x="1170470" y="2031817"/>
            <a:ext cx="288032" cy="288032"/>
          </a:xfrm>
          <a:prstGeom prst="ellipse">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Times New Roman" panose="02020603050405020304" pitchFamily="18" charset="0"/>
                <a:cs typeface="Times New Roman" panose="02020603050405020304" pitchFamily="18" charset="0"/>
              </a:rPr>
              <a:t>2</a:t>
            </a:r>
            <a:endParaRPr lang="es-EC" sz="1400" b="1" dirty="0">
              <a:solidFill>
                <a:schemeClr val="tx1"/>
              </a:solidFill>
              <a:latin typeface="Times New Roman" panose="02020603050405020304" pitchFamily="18" charset="0"/>
              <a:cs typeface="Times New Roman" panose="02020603050405020304" pitchFamily="18" charset="0"/>
            </a:endParaRPr>
          </a:p>
        </p:txBody>
      </p:sp>
      <p:sp>
        <p:nvSpPr>
          <p:cNvPr id="54" name="Rectángulo redondeado 53"/>
          <p:cNvSpPr/>
          <p:nvPr/>
        </p:nvSpPr>
        <p:spPr>
          <a:xfrm>
            <a:off x="1855576" y="3089485"/>
            <a:ext cx="2520280" cy="453355"/>
          </a:xfrm>
          <a:prstGeom prst="roundRect">
            <a:avLst/>
          </a:prstGeom>
          <a:noFill/>
          <a:ln w="12700">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chemeClr val="tx1"/>
                </a:solidFill>
                <a:latin typeface="Times New Roman" panose="02020603050405020304" pitchFamily="18" charset="0"/>
                <a:cs typeface="Times New Roman" panose="02020603050405020304" pitchFamily="18" charset="0"/>
              </a:rPr>
              <a:t>Ejecución del programa de transferencia</a:t>
            </a:r>
            <a:endParaRPr lang="es-EC" sz="1500" b="1" dirty="0">
              <a:solidFill>
                <a:schemeClr val="tx1"/>
              </a:solidFill>
              <a:latin typeface="Times New Roman" panose="02020603050405020304" pitchFamily="18" charset="0"/>
              <a:cs typeface="Times New Roman" panose="02020603050405020304" pitchFamily="18" charset="0"/>
            </a:endParaRPr>
          </a:p>
        </p:txBody>
      </p:sp>
      <p:sp>
        <p:nvSpPr>
          <p:cNvPr id="55" name="Elipse 54"/>
          <p:cNvSpPr/>
          <p:nvPr/>
        </p:nvSpPr>
        <p:spPr>
          <a:xfrm>
            <a:off x="1711560" y="2933001"/>
            <a:ext cx="288032" cy="288032"/>
          </a:xfrm>
          <a:prstGeom prst="ellipse">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Times New Roman" panose="02020603050405020304" pitchFamily="18" charset="0"/>
                <a:cs typeface="Times New Roman" panose="02020603050405020304" pitchFamily="18" charset="0"/>
              </a:rPr>
              <a:t>3</a:t>
            </a:r>
            <a:endParaRPr lang="es-EC" sz="1400" b="1" dirty="0">
              <a:solidFill>
                <a:schemeClr val="tx1"/>
              </a:solidFill>
              <a:latin typeface="Times New Roman" panose="02020603050405020304" pitchFamily="18" charset="0"/>
              <a:cs typeface="Times New Roman" panose="02020603050405020304" pitchFamily="18" charset="0"/>
            </a:endParaRPr>
          </a:p>
        </p:txBody>
      </p:sp>
      <p:sp>
        <p:nvSpPr>
          <p:cNvPr id="56" name="Rectángulo redondeado 55"/>
          <p:cNvSpPr/>
          <p:nvPr/>
        </p:nvSpPr>
        <p:spPr>
          <a:xfrm>
            <a:off x="2481949" y="4015150"/>
            <a:ext cx="2520280" cy="453355"/>
          </a:xfrm>
          <a:prstGeom prst="roundRect">
            <a:avLst/>
          </a:prstGeom>
          <a:noFill/>
          <a:ln w="12700">
            <a:solidFill>
              <a:schemeClr val="accent1">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chemeClr val="tx1"/>
                </a:solidFill>
                <a:latin typeface="Times New Roman" panose="02020603050405020304" pitchFamily="18" charset="0"/>
                <a:cs typeface="Times New Roman" panose="02020603050405020304" pitchFamily="18" charset="0"/>
              </a:rPr>
              <a:t>Resultados de la aplicación</a:t>
            </a:r>
            <a:endParaRPr lang="es-EC" sz="1500" b="1" dirty="0">
              <a:solidFill>
                <a:schemeClr val="tx1"/>
              </a:solidFill>
              <a:latin typeface="Times New Roman" panose="02020603050405020304" pitchFamily="18" charset="0"/>
              <a:cs typeface="Times New Roman" panose="02020603050405020304" pitchFamily="18" charset="0"/>
            </a:endParaRPr>
          </a:p>
        </p:txBody>
      </p:sp>
      <p:sp>
        <p:nvSpPr>
          <p:cNvPr id="57" name="Elipse 56"/>
          <p:cNvSpPr/>
          <p:nvPr/>
        </p:nvSpPr>
        <p:spPr>
          <a:xfrm>
            <a:off x="2337933" y="3858666"/>
            <a:ext cx="288032" cy="288032"/>
          </a:xfrm>
          <a:prstGeom prst="ellipse">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Times New Roman" panose="02020603050405020304" pitchFamily="18" charset="0"/>
                <a:cs typeface="Times New Roman" panose="02020603050405020304" pitchFamily="18" charset="0"/>
              </a:rPr>
              <a:t>4</a:t>
            </a:r>
            <a:endParaRPr lang="es-EC" sz="1400" b="1" dirty="0">
              <a:solidFill>
                <a:schemeClr val="tx1"/>
              </a:solidFill>
              <a:latin typeface="Times New Roman" panose="02020603050405020304" pitchFamily="18" charset="0"/>
              <a:cs typeface="Times New Roman" panose="02020603050405020304" pitchFamily="18" charset="0"/>
            </a:endParaRPr>
          </a:p>
        </p:txBody>
      </p:sp>
      <p:sp>
        <p:nvSpPr>
          <p:cNvPr id="60" name="Rectángulo redondeado 59"/>
          <p:cNvSpPr/>
          <p:nvPr/>
        </p:nvSpPr>
        <p:spPr>
          <a:xfrm>
            <a:off x="5882938" y="1365481"/>
            <a:ext cx="1728380" cy="437977"/>
          </a:xfrm>
          <a:prstGeom prst="roundRect">
            <a:avLst/>
          </a:prstGeom>
          <a:noFill/>
          <a:ln w="952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Times New Roman" panose="02020603050405020304" pitchFamily="18" charset="0"/>
                <a:cs typeface="Times New Roman" panose="02020603050405020304" pitchFamily="18" charset="0"/>
              </a:rPr>
              <a:t>Organización del grupo</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61" name="Rectángulo redondeado 60"/>
          <p:cNvSpPr/>
          <p:nvPr/>
        </p:nvSpPr>
        <p:spPr>
          <a:xfrm>
            <a:off x="7916963" y="1365481"/>
            <a:ext cx="1728380" cy="437977"/>
          </a:xfrm>
          <a:prstGeom prst="roundRect">
            <a:avLst/>
          </a:prstGeom>
          <a:noFill/>
          <a:ln w="952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Times New Roman" panose="02020603050405020304" pitchFamily="18" charset="0"/>
                <a:cs typeface="Times New Roman" panose="02020603050405020304" pitchFamily="18" charset="0"/>
              </a:rPr>
              <a:t>Diagnóstico participativo</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64" name="Flecha derecha 63"/>
          <p:cNvSpPr/>
          <p:nvPr/>
        </p:nvSpPr>
        <p:spPr>
          <a:xfrm>
            <a:off x="3306200" y="1495776"/>
            <a:ext cx="360040" cy="161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65" name="Rectángulo redondeado 64"/>
          <p:cNvSpPr/>
          <p:nvPr/>
        </p:nvSpPr>
        <p:spPr>
          <a:xfrm>
            <a:off x="4514571" y="2199919"/>
            <a:ext cx="1728380" cy="437977"/>
          </a:xfrm>
          <a:prstGeom prst="roundRect">
            <a:avLst/>
          </a:prstGeom>
          <a:noFill/>
          <a:ln w="952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Times New Roman" panose="02020603050405020304" pitchFamily="18" charset="0"/>
                <a:cs typeface="Times New Roman" panose="02020603050405020304" pitchFamily="18" charset="0"/>
              </a:rPr>
              <a:t>Planificación curricular</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66" name="Rectángulo redondeado 65"/>
          <p:cNvSpPr/>
          <p:nvPr/>
        </p:nvSpPr>
        <p:spPr>
          <a:xfrm>
            <a:off x="6548596" y="2178591"/>
            <a:ext cx="1728380" cy="437977"/>
          </a:xfrm>
          <a:prstGeom prst="roundRect">
            <a:avLst/>
          </a:prstGeom>
          <a:noFill/>
          <a:ln w="952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Times New Roman" panose="02020603050405020304" pitchFamily="18" charset="0"/>
                <a:cs typeface="Times New Roman" panose="02020603050405020304" pitchFamily="18" charset="0"/>
              </a:rPr>
              <a:t>Componente teórico</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67" name="Rectángulo redondeado 66"/>
          <p:cNvSpPr/>
          <p:nvPr/>
        </p:nvSpPr>
        <p:spPr>
          <a:xfrm>
            <a:off x="8582621" y="2169885"/>
            <a:ext cx="1728380" cy="437977"/>
          </a:xfrm>
          <a:prstGeom prst="roundRect">
            <a:avLst/>
          </a:prstGeom>
          <a:noFill/>
          <a:ln w="952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Times New Roman" panose="02020603050405020304" pitchFamily="18" charset="0"/>
                <a:cs typeface="Times New Roman" panose="02020603050405020304" pitchFamily="18" charset="0"/>
              </a:rPr>
              <a:t>Componente práctico</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68" name="Flecha derecha 67"/>
          <p:cNvSpPr/>
          <p:nvPr/>
        </p:nvSpPr>
        <p:spPr>
          <a:xfrm>
            <a:off x="3971858" y="2308886"/>
            <a:ext cx="360040" cy="161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3" name="Rectángulo redondeado 72"/>
          <p:cNvSpPr/>
          <p:nvPr/>
        </p:nvSpPr>
        <p:spPr>
          <a:xfrm>
            <a:off x="5163700" y="3145316"/>
            <a:ext cx="1728380" cy="437977"/>
          </a:xfrm>
          <a:prstGeom prst="roundRect">
            <a:avLst/>
          </a:prstGeom>
          <a:noFill/>
          <a:ln w="952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Times New Roman" panose="02020603050405020304" pitchFamily="18" charset="0"/>
                <a:cs typeface="Times New Roman" panose="02020603050405020304" pitchFamily="18" charset="0"/>
              </a:rPr>
              <a:t>Implementación del proyecto</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74" name="Rectángulo redondeado 73"/>
          <p:cNvSpPr/>
          <p:nvPr/>
        </p:nvSpPr>
        <p:spPr>
          <a:xfrm>
            <a:off x="7197725" y="3123988"/>
            <a:ext cx="1728380" cy="437977"/>
          </a:xfrm>
          <a:prstGeom prst="roundRect">
            <a:avLst/>
          </a:prstGeom>
          <a:noFill/>
          <a:ln w="952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Times New Roman" panose="02020603050405020304" pitchFamily="18" charset="0"/>
                <a:cs typeface="Times New Roman" panose="02020603050405020304" pitchFamily="18" charset="0"/>
              </a:rPr>
              <a:t>Evaluaciones</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75" name="Rectángulo redondeado 74"/>
          <p:cNvSpPr/>
          <p:nvPr/>
        </p:nvSpPr>
        <p:spPr>
          <a:xfrm>
            <a:off x="9231750" y="3123987"/>
            <a:ext cx="1728380" cy="437977"/>
          </a:xfrm>
          <a:prstGeom prst="roundRect">
            <a:avLst/>
          </a:prstGeom>
          <a:noFill/>
          <a:ln w="952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Times New Roman" panose="02020603050405020304" pitchFamily="18" charset="0"/>
                <a:cs typeface="Times New Roman" panose="02020603050405020304" pitchFamily="18" charset="0"/>
              </a:rPr>
              <a:t>Material didáctico</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76" name="Flecha derecha 75"/>
          <p:cNvSpPr/>
          <p:nvPr/>
        </p:nvSpPr>
        <p:spPr>
          <a:xfrm>
            <a:off x="4620987" y="3254283"/>
            <a:ext cx="360040" cy="161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7" name="Rectángulo redondeado 76"/>
          <p:cNvSpPr/>
          <p:nvPr/>
        </p:nvSpPr>
        <p:spPr>
          <a:xfrm>
            <a:off x="5683333" y="4041526"/>
            <a:ext cx="1728380" cy="437977"/>
          </a:xfrm>
          <a:prstGeom prst="roundRect">
            <a:avLst/>
          </a:prstGeom>
          <a:noFill/>
          <a:ln w="952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Times New Roman" panose="02020603050405020304" pitchFamily="18" charset="0"/>
                <a:cs typeface="Times New Roman" panose="02020603050405020304" pitchFamily="18" charset="0"/>
              </a:rPr>
              <a:t>Seguimiento</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78" name="Rectángulo redondeado 77"/>
          <p:cNvSpPr/>
          <p:nvPr/>
        </p:nvSpPr>
        <p:spPr>
          <a:xfrm>
            <a:off x="7717358" y="4032979"/>
            <a:ext cx="1728380" cy="437977"/>
          </a:xfrm>
          <a:prstGeom prst="roundRect">
            <a:avLst/>
          </a:prstGeom>
          <a:noFill/>
          <a:ln w="952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Times New Roman" panose="02020603050405020304" pitchFamily="18" charset="0"/>
                <a:cs typeface="Times New Roman" panose="02020603050405020304" pitchFamily="18" charset="0"/>
              </a:rPr>
              <a:t>Entrega certificados</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80" name="Flecha derecha 79"/>
          <p:cNvSpPr/>
          <p:nvPr/>
        </p:nvSpPr>
        <p:spPr>
          <a:xfrm>
            <a:off x="5163700" y="4156541"/>
            <a:ext cx="360040" cy="161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1" name="Flecha derecha 80"/>
          <p:cNvSpPr/>
          <p:nvPr/>
        </p:nvSpPr>
        <p:spPr>
          <a:xfrm>
            <a:off x="3980104" y="5385694"/>
            <a:ext cx="519408" cy="2409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9" name="Rectángulo redondeado 58"/>
          <p:cNvSpPr/>
          <p:nvPr/>
        </p:nvSpPr>
        <p:spPr>
          <a:xfrm>
            <a:off x="3848913" y="1386809"/>
            <a:ext cx="1728380" cy="437977"/>
          </a:xfrm>
          <a:prstGeom prst="roundRect">
            <a:avLst/>
          </a:prstGeom>
          <a:noFill/>
          <a:ln w="952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dirty="0">
                <a:solidFill>
                  <a:schemeClr val="tx1"/>
                </a:solidFill>
                <a:latin typeface="Times New Roman" panose="02020603050405020304" pitchFamily="18" charset="0"/>
                <a:cs typeface="Times New Roman" panose="02020603050405020304" pitchFamily="18" charset="0"/>
              </a:rPr>
              <a:t>Levantamiento línea base</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40" name="Rectángulo 39">
            <a:extLst>
              <a:ext uri="{FF2B5EF4-FFF2-40B4-BE49-F238E27FC236}">
                <a16:creationId xmlns="" xmlns:a16="http://schemas.microsoft.com/office/drawing/2014/main" id="{10E4A9E1-9321-4578-9827-6185A41428BF}"/>
              </a:ext>
            </a:extLst>
          </p:cNvPr>
          <p:cNvSpPr/>
          <p:nvPr/>
        </p:nvSpPr>
        <p:spPr>
          <a:xfrm>
            <a:off x="9078927" y="5605754"/>
            <a:ext cx="2877711" cy="369332"/>
          </a:xfrm>
          <a:prstGeom prst="rect">
            <a:avLst/>
          </a:prstGeom>
        </p:spPr>
        <p:txBody>
          <a:bodyPr wrap="none">
            <a:spAutoFit/>
          </a:bodyPr>
          <a:lstStyle/>
          <a:p>
            <a:r>
              <a:rPr lang="es-EC" dirty="0">
                <a:solidFill>
                  <a:srgbClr val="000000"/>
                </a:solidFill>
                <a:latin typeface="Times New Roman" panose="02020603050405020304" pitchFamily="18" charset="0"/>
                <a:ea typeface="Times New Roman" panose="02020603050405020304" pitchFamily="18" charset="0"/>
              </a:rPr>
              <a:t>(Martínez &amp; Martínez, 2009)</a:t>
            </a:r>
            <a:endParaRPr lang="es-EC" dirty="0"/>
          </a:p>
        </p:txBody>
      </p:sp>
    </p:spTree>
    <p:extLst>
      <p:ext uri="{BB962C8B-B14F-4D97-AF65-F5344CB8AC3E}">
        <p14:creationId xmlns:p14="http://schemas.microsoft.com/office/powerpoint/2010/main" val="35355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fade">
                                      <p:cBhvr>
                                        <p:cTn id="22" dur="1000"/>
                                        <p:tgtEl>
                                          <p:spTgt spid="97"/>
                                        </p:tgtEl>
                                      </p:cBhvr>
                                    </p:animEffect>
                                    <p:anim calcmode="lin" valueType="num">
                                      <p:cBhvr>
                                        <p:cTn id="23" dur="1000" fill="hold"/>
                                        <p:tgtEl>
                                          <p:spTgt spid="97"/>
                                        </p:tgtEl>
                                        <p:attrNameLst>
                                          <p:attrName>ppt_x</p:attrName>
                                        </p:attrNameLst>
                                      </p:cBhvr>
                                      <p:tavLst>
                                        <p:tav tm="0">
                                          <p:val>
                                            <p:strVal val="#ppt_x"/>
                                          </p:val>
                                        </p:tav>
                                        <p:tav tm="100000">
                                          <p:val>
                                            <p:strVal val="#ppt_x"/>
                                          </p:val>
                                        </p:tav>
                                      </p:tavLst>
                                    </p:anim>
                                    <p:anim calcmode="lin" valueType="num">
                                      <p:cBhvr>
                                        <p:cTn id="24" dur="1000" fill="hold"/>
                                        <p:tgtEl>
                                          <p:spTgt spid="9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1000"/>
                                        <p:tgtEl>
                                          <p:spTgt spid="96"/>
                                        </p:tgtEl>
                                      </p:cBhvr>
                                    </p:animEffect>
                                    <p:anim calcmode="lin" valueType="num">
                                      <p:cBhvr>
                                        <p:cTn id="28" dur="1000" fill="hold"/>
                                        <p:tgtEl>
                                          <p:spTgt spid="96"/>
                                        </p:tgtEl>
                                        <p:attrNameLst>
                                          <p:attrName>ppt_x</p:attrName>
                                        </p:attrNameLst>
                                      </p:cBhvr>
                                      <p:tavLst>
                                        <p:tav tm="0">
                                          <p:val>
                                            <p:strVal val="#ppt_x"/>
                                          </p:val>
                                        </p:tav>
                                        <p:tav tm="100000">
                                          <p:val>
                                            <p:strVal val="#ppt_x"/>
                                          </p:val>
                                        </p:tav>
                                      </p:tavLst>
                                    </p:anim>
                                    <p:anim calcmode="lin" valueType="num">
                                      <p:cBhvr>
                                        <p:cTn id="29" dur="1000" fill="hold"/>
                                        <p:tgtEl>
                                          <p:spTgt spid="96"/>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5"/>
                                        </p:tgtEl>
                                        <p:attrNameLst>
                                          <p:attrName>style.visibility</p:attrName>
                                        </p:attrNameLst>
                                      </p:cBhvr>
                                      <p:to>
                                        <p:strVal val="visible"/>
                                      </p:to>
                                    </p:set>
                                    <p:animEffect transition="in" filter="fade">
                                      <p:cBhvr>
                                        <p:cTn id="32" dur="1000"/>
                                        <p:tgtEl>
                                          <p:spTgt spid="95"/>
                                        </p:tgtEl>
                                      </p:cBhvr>
                                    </p:animEffect>
                                    <p:anim calcmode="lin" valueType="num">
                                      <p:cBhvr>
                                        <p:cTn id="33" dur="1000" fill="hold"/>
                                        <p:tgtEl>
                                          <p:spTgt spid="95"/>
                                        </p:tgtEl>
                                        <p:attrNameLst>
                                          <p:attrName>ppt_x</p:attrName>
                                        </p:attrNameLst>
                                      </p:cBhvr>
                                      <p:tavLst>
                                        <p:tav tm="0">
                                          <p:val>
                                            <p:strVal val="#ppt_x"/>
                                          </p:val>
                                        </p:tav>
                                        <p:tav tm="100000">
                                          <p:val>
                                            <p:strVal val="#ppt_x"/>
                                          </p:val>
                                        </p:tav>
                                      </p:tavLst>
                                    </p:anim>
                                    <p:anim calcmode="lin" valueType="num">
                                      <p:cBhvr>
                                        <p:cTn id="34" dur="1000" fill="hold"/>
                                        <p:tgtEl>
                                          <p:spTgt spid="9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94"/>
                                        </p:tgtEl>
                                        <p:attrNameLst>
                                          <p:attrName>style.visibility</p:attrName>
                                        </p:attrNameLst>
                                      </p:cBhvr>
                                      <p:to>
                                        <p:strVal val="visible"/>
                                      </p:to>
                                    </p:set>
                                    <p:animEffect transition="in" filter="fade">
                                      <p:cBhvr>
                                        <p:cTn id="37" dur="1000"/>
                                        <p:tgtEl>
                                          <p:spTgt spid="94"/>
                                        </p:tgtEl>
                                      </p:cBhvr>
                                    </p:animEffect>
                                    <p:anim calcmode="lin" valueType="num">
                                      <p:cBhvr>
                                        <p:cTn id="38" dur="1000" fill="hold"/>
                                        <p:tgtEl>
                                          <p:spTgt spid="94"/>
                                        </p:tgtEl>
                                        <p:attrNameLst>
                                          <p:attrName>ppt_x</p:attrName>
                                        </p:attrNameLst>
                                      </p:cBhvr>
                                      <p:tavLst>
                                        <p:tav tm="0">
                                          <p:val>
                                            <p:strVal val="#ppt_x"/>
                                          </p:val>
                                        </p:tav>
                                        <p:tav tm="100000">
                                          <p:val>
                                            <p:strVal val="#ppt_x"/>
                                          </p:val>
                                        </p:tav>
                                      </p:tavLst>
                                    </p:anim>
                                    <p:anim calcmode="lin" valueType="num">
                                      <p:cBhvr>
                                        <p:cTn id="39" dur="1000" fill="hold"/>
                                        <p:tgtEl>
                                          <p:spTgt spid="9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000"/>
                                        <p:tgtEl>
                                          <p:spTgt spid="12"/>
                                        </p:tgtEl>
                                      </p:cBhvr>
                                    </p:animEffect>
                                    <p:anim calcmode="lin" valueType="num">
                                      <p:cBhvr>
                                        <p:cTn id="48" dur="1000" fill="hold"/>
                                        <p:tgtEl>
                                          <p:spTgt spid="12"/>
                                        </p:tgtEl>
                                        <p:attrNameLst>
                                          <p:attrName>ppt_x</p:attrName>
                                        </p:attrNameLst>
                                      </p:cBhvr>
                                      <p:tavLst>
                                        <p:tav tm="0">
                                          <p:val>
                                            <p:strVal val="#ppt_x"/>
                                          </p:val>
                                        </p:tav>
                                        <p:tav tm="100000">
                                          <p:val>
                                            <p:strVal val="#ppt_x"/>
                                          </p:val>
                                        </p:tav>
                                      </p:tavLst>
                                    </p:anim>
                                    <p:anim calcmode="lin" valueType="num">
                                      <p:cBhvr>
                                        <p:cTn id="49" dur="1000" fill="hold"/>
                                        <p:tgtEl>
                                          <p:spTgt spid="1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fade">
                                      <p:cBhvr>
                                        <p:cTn id="52" dur="1000"/>
                                        <p:tgtEl>
                                          <p:spTgt spid="51"/>
                                        </p:tgtEl>
                                      </p:cBhvr>
                                    </p:animEffect>
                                    <p:anim calcmode="lin" valueType="num">
                                      <p:cBhvr>
                                        <p:cTn id="53" dur="1000" fill="hold"/>
                                        <p:tgtEl>
                                          <p:spTgt spid="51"/>
                                        </p:tgtEl>
                                        <p:attrNameLst>
                                          <p:attrName>ppt_x</p:attrName>
                                        </p:attrNameLst>
                                      </p:cBhvr>
                                      <p:tavLst>
                                        <p:tav tm="0">
                                          <p:val>
                                            <p:strVal val="#ppt_x"/>
                                          </p:val>
                                        </p:tav>
                                        <p:tav tm="100000">
                                          <p:val>
                                            <p:strVal val="#ppt_x"/>
                                          </p:val>
                                        </p:tav>
                                      </p:tavLst>
                                    </p:anim>
                                    <p:anim calcmode="lin" valueType="num">
                                      <p:cBhvr>
                                        <p:cTn id="54" dur="1000" fill="hold"/>
                                        <p:tgtEl>
                                          <p:spTgt spid="51"/>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52"/>
                                        </p:tgtEl>
                                        <p:attrNameLst>
                                          <p:attrName>style.visibility</p:attrName>
                                        </p:attrNameLst>
                                      </p:cBhvr>
                                      <p:to>
                                        <p:strVal val="visible"/>
                                      </p:to>
                                    </p:set>
                                    <p:animEffect transition="in" filter="fade">
                                      <p:cBhvr>
                                        <p:cTn id="57" dur="1000"/>
                                        <p:tgtEl>
                                          <p:spTgt spid="52"/>
                                        </p:tgtEl>
                                      </p:cBhvr>
                                    </p:animEffect>
                                    <p:anim calcmode="lin" valueType="num">
                                      <p:cBhvr>
                                        <p:cTn id="58" dur="1000" fill="hold"/>
                                        <p:tgtEl>
                                          <p:spTgt spid="52"/>
                                        </p:tgtEl>
                                        <p:attrNameLst>
                                          <p:attrName>ppt_x</p:attrName>
                                        </p:attrNameLst>
                                      </p:cBhvr>
                                      <p:tavLst>
                                        <p:tav tm="0">
                                          <p:val>
                                            <p:strVal val="#ppt_x"/>
                                          </p:val>
                                        </p:tav>
                                        <p:tav tm="100000">
                                          <p:val>
                                            <p:strVal val="#ppt_x"/>
                                          </p:val>
                                        </p:tav>
                                      </p:tavLst>
                                    </p:anim>
                                    <p:anim calcmode="lin" valueType="num">
                                      <p:cBhvr>
                                        <p:cTn id="59" dur="1000" fill="hold"/>
                                        <p:tgtEl>
                                          <p:spTgt spid="52"/>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1000"/>
                                        <p:tgtEl>
                                          <p:spTgt spid="54"/>
                                        </p:tgtEl>
                                      </p:cBhvr>
                                    </p:animEffect>
                                    <p:anim calcmode="lin" valueType="num">
                                      <p:cBhvr>
                                        <p:cTn id="63" dur="1000" fill="hold"/>
                                        <p:tgtEl>
                                          <p:spTgt spid="54"/>
                                        </p:tgtEl>
                                        <p:attrNameLst>
                                          <p:attrName>ppt_x</p:attrName>
                                        </p:attrNameLst>
                                      </p:cBhvr>
                                      <p:tavLst>
                                        <p:tav tm="0">
                                          <p:val>
                                            <p:strVal val="#ppt_x"/>
                                          </p:val>
                                        </p:tav>
                                        <p:tav tm="100000">
                                          <p:val>
                                            <p:strVal val="#ppt_x"/>
                                          </p:val>
                                        </p:tav>
                                      </p:tavLst>
                                    </p:anim>
                                    <p:anim calcmode="lin" valueType="num">
                                      <p:cBhvr>
                                        <p:cTn id="64" dur="1000" fill="hold"/>
                                        <p:tgtEl>
                                          <p:spTgt spid="5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fade">
                                      <p:cBhvr>
                                        <p:cTn id="67" dur="1000"/>
                                        <p:tgtEl>
                                          <p:spTgt spid="55"/>
                                        </p:tgtEl>
                                      </p:cBhvr>
                                    </p:animEffect>
                                    <p:anim calcmode="lin" valueType="num">
                                      <p:cBhvr>
                                        <p:cTn id="68" dur="1000" fill="hold"/>
                                        <p:tgtEl>
                                          <p:spTgt spid="55"/>
                                        </p:tgtEl>
                                        <p:attrNameLst>
                                          <p:attrName>ppt_x</p:attrName>
                                        </p:attrNameLst>
                                      </p:cBhvr>
                                      <p:tavLst>
                                        <p:tav tm="0">
                                          <p:val>
                                            <p:strVal val="#ppt_x"/>
                                          </p:val>
                                        </p:tav>
                                        <p:tav tm="100000">
                                          <p:val>
                                            <p:strVal val="#ppt_x"/>
                                          </p:val>
                                        </p:tav>
                                      </p:tavLst>
                                    </p:anim>
                                    <p:anim calcmode="lin" valueType="num">
                                      <p:cBhvr>
                                        <p:cTn id="69" dur="1000" fill="hold"/>
                                        <p:tgtEl>
                                          <p:spTgt spid="55"/>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56"/>
                                        </p:tgtEl>
                                        <p:attrNameLst>
                                          <p:attrName>style.visibility</p:attrName>
                                        </p:attrNameLst>
                                      </p:cBhvr>
                                      <p:to>
                                        <p:strVal val="visible"/>
                                      </p:to>
                                    </p:set>
                                    <p:animEffect transition="in" filter="fade">
                                      <p:cBhvr>
                                        <p:cTn id="72" dur="1000"/>
                                        <p:tgtEl>
                                          <p:spTgt spid="56"/>
                                        </p:tgtEl>
                                      </p:cBhvr>
                                    </p:animEffect>
                                    <p:anim calcmode="lin" valueType="num">
                                      <p:cBhvr>
                                        <p:cTn id="73" dur="1000" fill="hold"/>
                                        <p:tgtEl>
                                          <p:spTgt spid="56"/>
                                        </p:tgtEl>
                                        <p:attrNameLst>
                                          <p:attrName>ppt_x</p:attrName>
                                        </p:attrNameLst>
                                      </p:cBhvr>
                                      <p:tavLst>
                                        <p:tav tm="0">
                                          <p:val>
                                            <p:strVal val="#ppt_x"/>
                                          </p:val>
                                        </p:tav>
                                        <p:tav tm="100000">
                                          <p:val>
                                            <p:strVal val="#ppt_x"/>
                                          </p:val>
                                        </p:tav>
                                      </p:tavLst>
                                    </p:anim>
                                    <p:anim calcmode="lin" valueType="num">
                                      <p:cBhvr>
                                        <p:cTn id="74" dur="1000" fill="hold"/>
                                        <p:tgtEl>
                                          <p:spTgt spid="56"/>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57"/>
                                        </p:tgtEl>
                                        <p:attrNameLst>
                                          <p:attrName>style.visibility</p:attrName>
                                        </p:attrNameLst>
                                      </p:cBhvr>
                                      <p:to>
                                        <p:strVal val="visible"/>
                                      </p:to>
                                    </p:set>
                                    <p:animEffect transition="in" filter="fade">
                                      <p:cBhvr>
                                        <p:cTn id="77" dur="1000"/>
                                        <p:tgtEl>
                                          <p:spTgt spid="57"/>
                                        </p:tgtEl>
                                      </p:cBhvr>
                                    </p:animEffect>
                                    <p:anim calcmode="lin" valueType="num">
                                      <p:cBhvr>
                                        <p:cTn id="78" dur="1000" fill="hold"/>
                                        <p:tgtEl>
                                          <p:spTgt spid="57"/>
                                        </p:tgtEl>
                                        <p:attrNameLst>
                                          <p:attrName>ppt_x</p:attrName>
                                        </p:attrNameLst>
                                      </p:cBhvr>
                                      <p:tavLst>
                                        <p:tav tm="0">
                                          <p:val>
                                            <p:strVal val="#ppt_x"/>
                                          </p:val>
                                        </p:tav>
                                        <p:tav tm="100000">
                                          <p:val>
                                            <p:strVal val="#ppt_x"/>
                                          </p:val>
                                        </p:tav>
                                      </p:tavLst>
                                    </p:anim>
                                    <p:anim calcmode="lin" valueType="num">
                                      <p:cBhvr>
                                        <p:cTn id="79" dur="1000" fill="hold"/>
                                        <p:tgtEl>
                                          <p:spTgt spid="57"/>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1000"/>
                                        <p:tgtEl>
                                          <p:spTgt spid="60"/>
                                        </p:tgtEl>
                                      </p:cBhvr>
                                    </p:animEffect>
                                    <p:anim calcmode="lin" valueType="num">
                                      <p:cBhvr>
                                        <p:cTn id="83" dur="1000" fill="hold"/>
                                        <p:tgtEl>
                                          <p:spTgt spid="60"/>
                                        </p:tgtEl>
                                        <p:attrNameLst>
                                          <p:attrName>ppt_x</p:attrName>
                                        </p:attrNameLst>
                                      </p:cBhvr>
                                      <p:tavLst>
                                        <p:tav tm="0">
                                          <p:val>
                                            <p:strVal val="#ppt_x"/>
                                          </p:val>
                                        </p:tav>
                                        <p:tav tm="100000">
                                          <p:val>
                                            <p:strVal val="#ppt_x"/>
                                          </p:val>
                                        </p:tav>
                                      </p:tavLst>
                                    </p:anim>
                                    <p:anim calcmode="lin" valueType="num">
                                      <p:cBhvr>
                                        <p:cTn id="84" dur="1000" fill="hold"/>
                                        <p:tgtEl>
                                          <p:spTgt spid="60"/>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1000"/>
                                        <p:tgtEl>
                                          <p:spTgt spid="61"/>
                                        </p:tgtEl>
                                      </p:cBhvr>
                                    </p:animEffect>
                                    <p:anim calcmode="lin" valueType="num">
                                      <p:cBhvr>
                                        <p:cTn id="88" dur="1000" fill="hold"/>
                                        <p:tgtEl>
                                          <p:spTgt spid="61"/>
                                        </p:tgtEl>
                                        <p:attrNameLst>
                                          <p:attrName>ppt_x</p:attrName>
                                        </p:attrNameLst>
                                      </p:cBhvr>
                                      <p:tavLst>
                                        <p:tav tm="0">
                                          <p:val>
                                            <p:strVal val="#ppt_x"/>
                                          </p:val>
                                        </p:tav>
                                        <p:tav tm="100000">
                                          <p:val>
                                            <p:strVal val="#ppt_x"/>
                                          </p:val>
                                        </p:tav>
                                      </p:tavLst>
                                    </p:anim>
                                    <p:anim calcmode="lin" valueType="num">
                                      <p:cBhvr>
                                        <p:cTn id="89" dur="1000" fill="hold"/>
                                        <p:tgtEl>
                                          <p:spTgt spid="61"/>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64"/>
                                        </p:tgtEl>
                                        <p:attrNameLst>
                                          <p:attrName>style.visibility</p:attrName>
                                        </p:attrNameLst>
                                      </p:cBhvr>
                                      <p:to>
                                        <p:strVal val="visible"/>
                                      </p:to>
                                    </p:set>
                                    <p:animEffect transition="in" filter="fade">
                                      <p:cBhvr>
                                        <p:cTn id="92" dur="1000"/>
                                        <p:tgtEl>
                                          <p:spTgt spid="64"/>
                                        </p:tgtEl>
                                      </p:cBhvr>
                                    </p:animEffect>
                                    <p:anim calcmode="lin" valueType="num">
                                      <p:cBhvr>
                                        <p:cTn id="93" dur="1000" fill="hold"/>
                                        <p:tgtEl>
                                          <p:spTgt spid="64"/>
                                        </p:tgtEl>
                                        <p:attrNameLst>
                                          <p:attrName>ppt_x</p:attrName>
                                        </p:attrNameLst>
                                      </p:cBhvr>
                                      <p:tavLst>
                                        <p:tav tm="0">
                                          <p:val>
                                            <p:strVal val="#ppt_x"/>
                                          </p:val>
                                        </p:tav>
                                        <p:tav tm="100000">
                                          <p:val>
                                            <p:strVal val="#ppt_x"/>
                                          </p:val>
                                        </p:tav>
                                      </p:tavLst>
                                    </p:anim>
                                    <p:anim calcmode="lin" valueType="num">
                                      <p:cBhvr>
                                        <p:cTn id="94" dur="1000" fill="hold"/>
                                        <p:tgtEl>
                                          <p:spTgt spid="64"/>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65"/>
                                        </p:tgtEl>
                                        <p:attrNameLst>
                                          <p:attrName>style.visibility</p:attrName>
                                        </p:attrNameLst>
                                      </p:cBhvr>
                                      <p:to>
                                        <p:strVal val="visible"/>
                                      </p:to>
                                    </p:set>
                                    <p:animEffect transition="in" filter="fade">
                                      <p:cBhvr>
                                        <p:cTn id="97" dur="1000"/>
                                        <p:tgtEl>
                                          <p:spTgt spid="65"/>
                                        </p:tgtEl>
                                      </p:cBhvr>
                                    </p:animEffect>
                                    <p:anim calcmode="lin" valueType="num">
                                      <p:cBhvr>
                                        <p:cTn id="98" dur="1000" fill="hold"/>
                                        <p:tgtEl>
                                          <p:spTgt spid="65"/>
                                        </p:tgtEl>
                                        <p:attrNameLst>
                                          <p:attrName>ppt_x</p:attrName>
                                        </p:attrNameLst>
                                      </p:cBhvr>
                                      <p:tavLst>
                                        <p:tav tm="0">
                                          <p:val>
                                            <p:strVal val="#ppt_x"/>
                                          </p:val>
                                        </p:tav>
                                        <p:tav tm="100000">
                                          <p:val>
                                            <p:strVal val="#ppt_x"/>
                                          </p:val>
                                        </p:tav>
                                      </p:tavLst>
                                    </p:anim>
                                    <p:anim calcmode="lin" valueType="num">
                                      <p:cBhvr>
                                        <p:cTn id="99" dur="1000" fill="hold"/>
                                        <p:tgtEl>
                                          <p:spTgt spid="65"/>
                                        </p:tgtEl>
                                        <p:attrNameLst>
                                          <p:attrName>ppt_y</p:attrName>
                                        </p:attrNameLst>
                                      </p:cBhvr>
                                      <p:tavLst>
                                        <p:tav tm="0">
                                          <p:val>
                                            <p:strVal val="#ppt_y+.1"/>
                                          </p:val>
                                        </p:tav>
                                        <p:tav tm="100000">
                                          <p:val>
                                            <p:strVal val="#ppt_y"/>
                                          </p:val>
                                        </p:tav>
                                      </p:tavLst>
                                    </p:anim>
                                  </p:childTnLst>
                                </p:cTn>
                              </p:par>
                              <p:par>
                                <p:cTn id="100" presetID="42" presetClass="entr" presetSubtype="0" fill="hold" grpId="0" nodeType="withEffect">
                                  <p:stCondLst>
                                    <p:cond delay="0"/>
                                  </p:stCondLst>
                                  <p:childTnLst>
                                    <p:set>
                                      <p:cBhvr>
                                        <p:cTn id="101" dur="1" fill="hold">
                                          <p:stCondLst>
                                            <p:cond delay="0"/>
                                          </p:stCondLst>
                                        </p:cTn>
                                        <p:tgtEl>
                                          <p:spTgt spid="66"/>
                                        </p:tgtEl>
                                        <p:attrNameLst>
                                          <p:attrName>style.visibility</p:attrName>
                                        </p:attrNameLst>
                                      </p:cBhvr>
                                      <p:to>
                                        <p:strVal val="visible"/>
                                      </p:to>
                                    </p:set>
                                    <p:animEffect transition="in" filter="fade">
                                      <p:cBhvr>
                                        <p:cTn id="102" dur="1000"/>
                                        <p:tgtEl>
                                          <p:spTgt spid="66"/>
                                        </p:tgtEl>
                                      </p:cBhvr>
                                    </p:animEffect>
                                    <p:anim calcmode="lin" valueType="num">
                                      <p:cBhvr>
                                        <p:cTn id="103" dur="1000" fill="hold"/>
                                        <p:tgtEl>
                                          <p:spTgt spid="66"/>
                                        </p:tgtEl>
                                        <p:attrNameLst>
                                          <p:attrName>ppt_x</p:attrName>
                                        </p:attrNameLst>
                                      </p:cBhvr>
                                      <p:tavLst>
                                        <p:tav tm="0">
                                          <p:val>
                                            <p:strVal val="#ppt_x"/>
                                          </p:val>
                                        </p:tav>
                                        <p:tav tm="100000">
                                          <p:val>
                                            <p:strVal val="#ppt_x"/>
                                          </p:val>
                                        </p:tav>
                                      </p:tavLst>
                                    </p:anim>
                                    <p:anim calcmode="lin" valueType="num">
                                      <p:cBhvr>
                                        <p:cTn id="104" dur="1000" fill="hold"/>
                                        <p:tgtEl>
                                          <p:spTgt spid="66"/>
                                        </p:tgtEl>
                                        <p:attrNameLst>
                                          <p:attrName>ppt_y</p:attrName>
                                        </p:attrNameLst>
                                      </p:cBhvr>
                                      <p:tavLst>
                                        <p:tav tm="0">
                                          <p:val>
                                            <p:strVal val="#ppt_y+.1"/>
                                          </p:val>
                                        </p:tav>
                                        <p:tav tm="100000">
                                          <p:val>
                                            <p:strVal val="#ppt_y"/>
                                          </p:val>
                                        </p:tav>
                                      </p:tavLst>
                                    </p:anim>
                                  </p:childTnLst>
                                </p:cTn>
                              </p:par>
                              <p:par>
                                <p:cTn id="105" presetID="42" presetClass="entr" presetSubtype="0" fill="hold" grpId="0" nodeType="withEffect">
                                  <p:stCondLst>
                                    <p:cond delay="0"/>
                                  </p:stCondLst>
                                  <p:childTnLst>
                                    <p:set>
                                      <p:cBhvr>
                                        <p:cTn id="106" dur="1" fill="hold">
                                          <p:stCondLst>
                                            <p:cond delay="0"/>
                                          </p:stCondLst>
                                        </p:cTn>
                                        <p:tgtEl>
                                          <p:spTgt spid="67"/>
                                        </p:tgtEl>
                                        <p:attrNameLst>
                                          <p:attrName>style.visibility</p:attrName>
                                        </p:attrNameLst>
                                      </p:cBhvr>
                                      <p:to>
                                        <p:strVal val="visible"/>
                                      </p:to>
                                    </p:set>
                                    <p:animEffect transition="in" filter="fade">
                                      <p:cBhvr>
                                        <p:cTn id="107" dur="1000"/>
                                        <p:tgtEl>
                                          <p:spTgt spid="67"/>
                                        </p:tgtEl>
                                      </p:cBhvr>
                                    </p:animEffect>
                                    <p:anim calcmode="lin" valueType="num">
                                      <p:cBhvr>
                                        <p:cTn id="108" dur="1000" fill="hold"/>
                                        <p:tgtEl>
                                          <p:spTgt spid="67"/>
                                        </p:tgtEl>
                                        <p:attrNameLst>
                                          <p:attrName>ppt_x</p:attrName>
                                        </p:attrNameLst>
                                      </p:cBhvr>
                                      <p:tavLst>
                                        <p:tav tm="0">
                                          <p:val>
                                            <p:strVal val="#ppt_x"/>
                                          </p:val>
                                        </p:tav>
                                        <p:tav tm="100000">
                                          <p:val>
                                            <p:strVal val="#ppt_x"/>
                                          </p:val>
                                        </p:tav>
                                      </p:tavLst>
                                    </p:anim>
                                    <p:anim calcmode="lin" valueType="num">
                                      <p:cBhvr>
                                        <p:cTn id="109" dur="1000" fill="hold"/>
                                        <p:tgtEl>
                                          <p:spTgt spid="67"/>
                                        </p:tgtEl>
                                        <p:attrNameLst>
                                          <p:attrName>ppt_y</p:attrName>
                                        </p:attrNameLst>
                                      </p:cBhvr>
                                      <p:tavLst>
                                        <p:tav tm="0">
                                          <p:val>
                                            <p:strVal val="#ppt_y+.1"/>
                                          </p:val>
                                        </p:tav>
                                        <p:tav tm="100000">
                                          <p:val>
                                            <p:strVal val="#ppt_y"/>
                                          </p:val>
                                        </p:tav>
                                      </p:tavLst>
                                    </p:anim>
                                  </p:childTnLst>
                                </p:cTn>
                              </p:par>
                              <p:par>
                                <p:cTn id="110" presetID="42" presetClass="entr" presetSubtype="0" fill="hold" grpId="0" nodeType="withEffect">
                                  <p:stCondLst>
                                    <p:cond delay="0"/>
                                  </p:stCondLst>
                                  <p:childTnLst>
                                    <p:set>
                                      <p:cBhvr>
                                        <p:cTn id="111" dur="1" fill="hold">
                                          <p:stCondLst>
                                            <p:cond delay="0"/>
                                          </p:stCondLst>
                                        </p:cTn>
                                        <p:tgtEl>
                                          <p:spTgt spid="68"/>
                                        </p:tgtEl>
                                        <p:attrNameLst>
                                          <p:attrName>style.visibility</p:attrName>
                                        </p:attrNameLst>
                                      </p:cBhvr>
                                      <p:to>
                                        <p:strVal val="visible"/>
                                      </p:to>
                                    </p:set>
                                    <p:animEffect transition="in" filter="fade">
                                      <p:cBhvr>
                                        <p:cTn id="112" dur="1000"/>
                                        <p:tgtEl>
                                          <p:spTgt spid="68"/>
                                        </p:tgtEl>
                                      </p:cBhvr>
                                    </p:animEffect>
                                    <p:anim calcmode="lin" valueType="num">
                                      <p:cBhvr>
                                        <p:cTn id="113" dur="1000" fill="hold"/>
                                        <p:tgtEl>
                                          <p:spTgt spid="68"/>
                                        </p:tgtEl>
                                        <p:attrNameLst>
                                          <p:attrName>ppt_x</p:attrName>
                                        </p:attrNameLst>
                                      </p:cBhvr>
                                      <p:tavLst>
                                        <p:tav tm="0">
                                          <p:val>
                                            <p:strVal val="#ppt_x"/>
                                          </p:val>
                                        </p:tav>
                                        <p:tav tm="100000">
                                          <p:val>
                                            <p:strVal val="#ppt_x"/>
                                          </p:val>
                                        </p:tav>
                                      </p:tavLst>
                                    </p:anim>
                                    <p:anim calcmode="lin" valueType="num">
                                      <p:cBhvr>
                                        <p:cTn id="114" dur="1000" fill="hold"/>
                                        <p:tgtEl>
                                          <p:spTgt spid="68"/>
                                        </p:tgtEl>
                                        <p:attrNameLst>
                                          <p:attrName>ppt_y</p:attrName>
                                        </p:attrNameLst>
                                      </p:cBhvr>
                                      <p:tavLst>
                                        <p:tav tm="0">
                                          <p:val>
                                            <p:strVal val="#ppt_y+.1"/>
                                          </p:val>
                                        </p:tav>
                                        <p:tav tm="100000">
                                          <p:val>
                                            <p:strVal val="#ppt_y"/>
                                          </p:val>
                                        </p:tav>
                                      </p:tavLst>
                                    </p:anim>
                                  </p:childTnLst>
                                </p:cTn>
                              </p:par>
                              <p:par>
                                <p:cTn id="115" presetID="42" presetClass="entr" presetSubtype="0" fill="hold" grpId="0" nodeType="withEffect">
                                  <p:stCondLst>
                                    <p:cond delay="0"/>
                                  </p:stCondLst>
                                  <p:childTnLst>
                                    <p:set>
                                      <p:cBhvr>
                                        <p:cTn id="116" dur="1" fill="hold">
                                          <p:stCondLst>
                                            <p:cond delay="0"/>
                                          </p:stCondLst>
                                        </p:cTn>
                                        <p:tgtEl>
                                          <p:spTgt spid="73"/>
                                        </p:tgtEl>
                                        <p:attrNameLst>
                                          <p:attrName>style.visibility</p:attrName>
                                        </p:attrNameLst>
                                      </p:cBhvr>
                                      <p:to>
                                        <p:strVal val="visible"/>
                                      </p:to>
                                    </p:set>
                                    <p:animEffect transition="in" filter="fade">
                                      <p:cBhvr>
                                        <p:cTn id="117" dur="1000"/>
                                        <p:tgtEl>
                                          <p:spTgt spid="73"/>
                                        </p:tgtEl>
                                      </p:cBhvr>
                                    </p:animEffect>
                                    <p:anim calcmode="lin" valueType="num">
                                      <p:cBhvr>
                                        <p:cTn id="118" dur="1000" fill="hold"/>
                                        <p:tgtEl>
                                          <p:spTgt spid="73"/>
                                        </p:tgtEl>
                                        <p:attrNameLst>
                                          <p:attrName>ppt_x</p:attrName>
                                        </p:attrNameLst>
                                      </p:cBhvr>
                                      <p:tavLst>
                                        <p:tav tm="0">
                                          <p:val>
                                            <p:strVal val="#ppt_x"/>
                                          </p:val>
                                        </p:tav>
                                        <p:tav tm="100000">
                                          <p:val>
                                            <p:strVal val="#ppt_x"/>
                                          </p:val>
                                        </p:tav>
                                      </p:tavLst>
                                    </p:anim>
                                    <p:anim calcmode="lin" valueType="num">
                                      <p:cBhvr>
                                        <p:cTn id="119" dur="1000" fill="hold"/>
                                        <p:tgtEl>
                                          <p:spTgt spid="73"/>
                                        </p:tgtEl>
                                        <p:attrNameLst>
                                          <p:attrName>ppt_y</p:attrName>
                                        </p:attrNameLst>
                                      </p:cBhvr>
                                      <p:tavLst>
                                        <p:tav tm="0">
                                          <p:val>
                                            <p:strVal val="#ppt_y+.1"/>
                                          </p:val>
                                        </p:tav>
                                        <p:tav tm="100000">
                                          <p:val>
                                            <p:strVal val="#ppt_y"/>
                                          </p:val>
                                        </p:tav>
                                      </p:tavLst>
                                    </p:anim>
                                  </p:childTnLst>
                                </p:cTn>
                              </p:par>
                              <p:par>
                                <p:cTn id="120" presetID="42" presetClass="entr" presetSubtype="0" fill="hold" grpId="0" nodeType="withEffect">
                                  <p:stCondLst>
                                    <p:cond delay="0"/>
                                  </p:stCondLst>
                                  <p:childTnLst>
                                    <p:set>
                                      <p:cBhvr>
                                        <p:cTn id="121" dur="1" fill="hold">
                                          <p:stCondLst>
                                            <p:cond delay="0"/>
                                          </p:stCondLst>
                                        </p:cTn>
                                        <p:tgtEl>
                                          <p:spTgt spid="74"/>
                                        </p:tgtEl>
                                        <p:attrNameLst>
                                          <p:attrName>style.visibility</p:attrName>
                                        </p:attrNameLst>
                                      </p:cBhvr>
                                      <p:to>
                                        <p:strVal val="visible"/>
                                      </p:to>
                                    </p:set>
                                    <p:animEffect transition="in" filter="fade">
                                      <p:cBhvr>
                                        <p:cTn id="122" dur="1000"/>
                                        <p:tgtEl>
                                          <p:spTgt spid="74"/>
                                        </p:tgtEl>
                                      </p:cBhvr>
                                    </p:animEffect>
                                    <p:anim calcmode="lin" valueType="num">
                                      <p:cBhvr>
                                        <p:cTn id="123" dur="1000" fill="hold"/>
                                        <p:tgtEl>
                                          <p:spTgt spid="74"/>
                                        </p:tgtEl>
                                        <p:attrNameLst>
                                          <p:attrName>ppt_x</p:attrName>
                                        </p:attrNameLst>
                                      </p:cBhvr>
                                      <p:tavLst>
                                        <p:tav tm="0">
                                          <p:val>
                                            <p:strVal val="#ppt_x"/>
                                          </p:val>
                                        </p:tav>
                                        <p:tav tm="100000">
                                          <p:val>
                                            <p:strVal val="#ppt_x"/>
                                          </p:val>
                                        </p:tav>
                                      </p:tavLst>
                                    </p:anim>
                                    <p:anim calcmode="lin" valueType="num">
                                      <p:cBhvr>
                                        <p:cTn id="124" dur="1000" fill="hold"/>
                                        <p:tgtEl>
                                          <p:spTgt spid="74"/>
                                        </p:tgtEl>
                                        <p:attrNameLst>
                                          <p:attrName>ppt_y</p:attrName>
                                        </p:attrNameLst>
                                      </p:cBhvr>
                                      <p:tavLst>
                                        <p:tav tm="0">
                                          <p:val>
                                            <p:strVal val="#ppt_y+.1"/>
                                          </p:val>
                                        </p:tav>
                                        <p:tav tm="100000">
                                          <p:val>
                                            <p:strVal val="#ppt_y"/>
                                          </p:val>
                                        </p:tav>
                                      </p:tavLst>
                                    </p:anim>
                                  </p:childTnLst>
                                </p:cTn>
                              </p:par>
                              <p:par>
                                <p:cTn id="125" presetID="42" presetClass="entr" presetSubtype="0" fill="hold" grpId="0" nodeType="withEffect">
                                  <p:stCondLst>
                                    <p:cond delay="0"/>
                                  </p:stCondLst>
                                  <p:childTnLst>
                                    <p:set>
                                      <p:cBhvr>
                                        <p:cTn id="126" dur="1" fill="hold">
                                          <p:stCondLst>
                                            <p:cond delay="0"/>
                                          </p:stCondLst>
                                        </p:cTn>
                                        <p:tgtEl>
                                          <p:spTgt spid="75"/>
                                        </p:tgtEl>
                                        <p:attrNameLst>
                                          <p:attrName>style.visibility</p:attrName>
                                        </p:attrNameLst>
                                      </p:cBhvr>
                                      <p:to>
                                        <p:strVal val="visible"/>
                                      </p:to>
                                    </p:set>
                                    <p:animEffect transition="in" filter="fade">
                                      <p:cBhvr>
                                        <p:cTn id="127" dur="1000"/>
                                        <p:tgtEl>
                                          <p:spTgt spid="75"/>
                                        </p:tgtEl>
                                      </p:cBhvr>
                                    </p:animEffect>
                                    <p:anim calcmode="lin" valueType="num">
                                      <p:cBhvr>
                                        <p:cTn id="128" dur="1000" fill="hold"/>
                                        <p:tgtEl>
                                          <p:spTgt spid="75"/>
                                        </p:tgtEl>
                                        <p:attrNameLst>
                                          <p:attrName>ppt_x</p:attrName>
                                        </p:attrNameLst>
                                      </p:cBhvr>
                                      <p:tavLst>
                                        <p:tav tm="0">
                                          <p:val>
                                            <p:strVal val="#ppt_x"/>
                                          </p:val>
                                        </p:tav>
                                        <p:tav tm="100000">
                                          <p:val>
                                            <p:strVal val="#ppt_x"/>
                                          </p:val>
                                        </p:tav>
                                      </p:tavLst>
                                    </p:anim>
                                    <p:anim calcmode="lin" valueType="num">
                                      <p:cBhvr>
                                        <p:cTn id="129" dur="1000" fill="hold"/>
                                        <p:tgtEl>
                                          <p:spTgt spid="75"/>
                                        </p:tgtEl>
                                        <p:attrNameLst>
                                          <p:attrName>ppt_y</p:attrName>
                                        </p:attrNameLst>
                                      </p:cBhvr>
                                      <p:tavLst>
                                        <p:tav tm="0">
                                          <p:val>
                                            <p:strVal val="#ppt_y+.1"/>
                                          </p:val>
                                        </p:tav>
                                        <p:tav tm="100000">
                                          <p:val>
                                            <p:strVal val="#ppt_y"/>
                                          </p:val>
                                        </p:tav>
                                      </p:tavLst>
                                    </p:anim>
                                  </p:childTnLst>
                                </p:cTn>
                              </p:par>
                              <p:par>
                                <p:cTn id="130" presetID="42" presetClass="entr" presetSubtype="0" fill="hold" grpId="0" nodeType="withEffect">
                                  <p:stCondLst>
                                    <p:cond delay="0"/>
                                  </p:stCondLst>
                                  <p:childTnLst>
                                    <p:set>
                                      <p:cBhvr>
                                        <p:cTn id="131" dur="1" fill="hold">
                                          <p:stCondLst>
                                            <p:cond delay="0"/>
                                          </p:stCondLst>
                                        </p:cTn>
                                        <p:tgtEl>
                                          <p:spTgt spid="76"/>
                                        </p:tgtEl>
                                        <p:attrNameLst>
                                          <p:attrName>style.visibility</p:attrName>
                                        </p:attrNameLst>
                                      </p:cBhvr>
                                      <p:to>
                                        <p:strVal val="visible"/>
                                      </p:to>
                                    </p:set>
                                    <p:animEffect transition="in" filter="fade">
                                      <p:cBhvr>
                                        <p:cTn id="132" dur="1000"/>
                                        <p:tgtEl>
                                          <p:spTgt spid="76"/>
                                        </p:tgtEl>
                                      </p:cBhvr>
                                    </p:animEffect>
                                    <p:anim calcmode="lin" valueType="num">
                                      <p:cBhvr>
                                        <p:cTn id="133" dur="1000" fill="hold"/>
                                        <p:tgtEl>
                                          <p:spTgt spid="76"/>
                                        </p:tgtEl>
                                        <p:attrNameLst>
                                          <p:attrName>ppt_x</p:attrName>
                                        </p:attrNameLst>
                                      </p:cBhvr>
                                      <p:tavLst>
                                        <p:tav tm="0">
                                          <p:val>
                                            <p:strVal val="#ppt_x"/>
                                          </p:val>
                                        </p:tav>
                                        <p:tav tm="100000">
                                          <p:val>
                                            <p:strVal val="#ppt_x"/>
                                          </p:val>
                                        </p:tav>
                                      </p:tavLst>
                                    </p:anim>
                                    <p:anim calcmode="lin" valueType="num">
                                      <p:cBhvr>
                                        <p:cTn id="134" dur="1000" fill="hold"/>
                                        <p:tgtEl>
                                          <p:spTgt spid="76"/>
                                        </p:tgtEl>
                                        <p:attrNameLst>
                                          <p:attrName>ppt_y</p:attrName>
                                        </p:attrNameLst>
                                      </p:cBhvr>
                                      <p:tavLst>
                                        <p:tav tm="0">
                                          <p:val>
                                            <p:strVal val="#ppt_y+.1"/>
                                          </p:val>
                                        </p:tav>
                                        <p:tav tm="100000">
                                          <p:val>
                                            <p:strVal val="#ppt_y"/>
                                          </p:val>
                                        </p:tav>
                                      </p:tavLst>
                                    </p:anim>
                                  </p:childTnLst>
                                </p:cTn>
                              </p:par>
                              <p:par>
                                <p:cTn id="135" presetID="42" presetClass="entr" presetSubtype="0" fill="hold" grpId="0" nodeType="withEffect">
                                  <p:stCondLst>
                                    <p:cond delay="0"/>
                                  </p:stCondLst>
                                  <p:childTnLst>
                                    <p:set>
                                      <p:cBhvr>
                                        <p:cTn id="136" dur="1" fill="hold">
                                          <p:stCondLst>
                                            <p:cond delay="0"/>
                                          </p:stCondLst>
                                        </p:cTn>
                                        <p:tgtEl>
                                          <p:spTgt spid="77"/>
                                        </p:tgtEl>
                                        <p:attrNameLst>
                                          <p:attrName>style.visibility</p:attrName>
                                        </p:attrNameLst>
                                      </p:cBhvr>
                                      <p:to>
                                        <p:strVal val="visible"/>
                                      </p:to>
                                    </p:set>
                                    <p:animEffect transition="in" filter="fade">
                                      <p:cBhvr>
                                        <p:cTn id="137" dur="1000"/>
                                        <p:tgtEl>
                                          <p:spTgt spid="77"/>
                                        </p:tgtEl>
                                      </p:cBhvr>
                                    </p:animEffect>
                                    <p:anim calcmode="lin" valueType="num">
                                      <p:cBhvr>
                                        <p:cTn id="138" dur="1000" fill="hold"/>
                                        <p:tgtEl>
                                          <p:spTgt spid="77"/>
                                        </p:tgtEl>
                                        <p:attrNameLst>
                                          <p:attrName>ppt_x</p:attrName>
                                        </p:attrNameLst>
                                      </p:cBhvr>
                                      <p:tavLst>
                                        <p:tav tm="0">
                                          <p:val>
                                            <p:strVal val="#ppt_x"/>
                                          </p:val>
                                        </p:tav>
                                        <p:tav tm="100000">
                                          <p:val>
                                            <p:strVal val="#ppt_x"/>
                                          </p:val>
                                        </p:tav>
                                      </p:tavLst>
                                    </p:anim>
                                    <p:anim calcmode="lin" valueType="num">
                                      <p:cBhvr>
                                        <p:cTn id="139" dur="1000" fill="hold"/>
                                        <p:tgtEl>
                                          <p:spTgt spid="77"/>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78"/>
                                        </p:tgtEl>
                                        <p:attrNameLst>
                                          <p:attrName>style.visibility</p:attrName>
                                        </p:attrNameLst>
                                      </p:cBhvr>
                                      <p:to>
                                        <p:strVal val="visible"/>
                                      </p:to>
                                    </p:set>
                                    <p:animEffect transition="in" filter="fade">
                                      <p:cBhvr>
                                        <p:cTn id="142" dur="1000"/>
                                        <p:tgtEl>
                                          <p:spTgt spid="78"/>
                                        </p:tgtEl>
                                      </p:cBhvr>
                                    </p:animEffect>
                                    <p:anim calcmode="lin" valueType="num">
                                      <p:cBhvr>
                                        <p:cTn id="143" dur="1000" fill="hold"/>
                                        <p:tgtEl>
                                          <p:spTgt spid="78"/>
                                        </p:tgtEl>
                                        <p:attrNameLst>
                                          <p:attrName>ppt_x</p:attrName>
                                        </p:attrNameLst>
                                      </p:cBhvr>
                                      <p:tavLst>
                                        <p:tav tm="0">
                                          <p:val>
                                            <p:strVal val="#ppt_x"/>
                                          </p:val>
                                        </p:tav>
                                        <p:tav tm="100000">
                                          <p:val>
                                            <p:strVal val="#ppt_x"/>
                                          </p:val>
                                        </p:tav>
                                      </p:tavLst>
                                    </p:anim>
                                    <p:anim calcmode="lin" valueType="num">
                                      <p:cBhvr>
                                        <p:cTn id="144" dur="1000" fill="hold"/>
                                        <p:tgtEl>
                                          <p:spTgt spid="78"/>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80"/>
                                        </p:tgtEl>
                                        <p:attrNameLst>
                                          <p:attrName>style.visibility</p:attrName>
                                        </p:attrNameLst>
                                      </p:cBhvr>
                                      <p:to>
                                        <p:strVal val="visible"/>
                                      </p:to>
                                    </p:set>
                                    <p:animEffect transition="in" filter="fade">
                                      <p:cBhvr>
                                        <p:cTn id="147" dur="1000"/>
                                        <p:tgtEl>
                                          <p:spTgt spid="80"/>
                                        </p:tgtEl>
                                      </p:cBhvr>
                                    </p:animEffect>
                                    <p:anim calcmode="lin" valueType="num">
                                      <p:cBhvr>
                                        <p:cTn id="148" dur="1000" fill="hold"/>
                                        <p:tgtEl>
                                          <p:spTgt spid="80"/>
                                        </p:tgtEl>
                                        <p:attrNameLst>
                                          <p:attrName>ppt_x</p:attrName>
                                        </p:attrNameLst>
                                      </p:cBhvr>
                                      <p:tavLst>
                                        <p:tav tm="0">
                                          <p:val>
                                            <p:strVal val="#ppt_x"/>
                                          </p:val>
                                        </p:tav>
                                        <p:tav tm="100000">
                                          <p:val>
                                            <p:strVal val="#ppt_x"/>
                                          </p:val>
                                        </p:tav>
                                      </p:tavLst>
                                    </p:anim>
                                    <p:anim calcmode="lin" valueType="num">
                                      <p:cBhvr>
                                        <p:cTn id="149" dur="1000" fill="hold"/>
                                        <p:tgtEl>
                                          <p:spTgt spid="80"/>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59"/>
                                        </p:tgtEl>
                                        <p:attrNameLst>
                                          <p:attrName>style.visibility</p:attrName>
                                        </p:attrNameLst>
                                      </p:cBhvr>
                                      <p:to>
                                        <p:strVal val="visible"/>
                                      </p:to>
                                    </p:set>
                                    <p:animEffect transition="in" filter="fade">
                                      <p:cBhvr>
                                        <p:cTn id="152" dur="1000"/>
                                        <p:tgtEl>
                                          <p:spTgt spid="59"/>
                                        </p:tgtEl>
                                      </p:cBhvr>
                                    </p:animEffect>
                                    <p:anim calcmode="lin" valueType="num">
                                      <p:cBhvr>
                                        <p:cTn id="153" dur="1000" fill="hold"/>
                                        <p:tgtEl>
                                          <p:spTgt spid="59"/>
                                        </p:tgtEl>
                                        <p:attrNameLst>
                                          <p:attrName>ppt_x</p:attrName>
                                        </p:attrNameLst>
                                      </p:cBhvr>
                                      <p:tavLst>
                                        <p:tav tm="0">
                                          <p:val>
                                            <p:strVal val="#ppt_x"/>
                                          </p:val>
                                        </p:tav>
                                        <p:tav tm="100000">
                                          <p:val>
                                            <p:strVal val="#ppt_x"/>
                                          </p:val>
                                        </p:tav>
                                      </p:tavLst>
                                    </p:anim>
                                    <p:anim calcmode="lin" valueType="num">
                                      <p:cBhvr>
                                        <p:cTn id="15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1" grpId="0" animBg="1"/>
      <p:bldP spid="52" grpId="0" animBg="1"/>
      <p:bldP spid="54" grpId="0" animBg="1"/>
      <p:bldP spid="55" grpId="0" animBg="1"/>
      <p:bldP spid="56" grpId="0" animBg="1"/>
      <p:bldP spid="57" grpId="0" animBg="1"/>
      <p:bldP spid="60" grpId="0" animBg="1"/>
      <p:bldP spid="61" grpId="0" animBg="1"/>
      <p:bldP spid="64" grpId="0" animBg="1"/>
      <p:bldP spid="65" grpId="0" animBg="1"/>
      <p:bldP spid="66" grpId="0" animBg="1"/>
      <p:bldP spid="67" grpId="0" animBg="1"/>
      <p:bldP spid="68" grpId="0" animBg="1"/>
      <p:bldP spid="73" grpId="0" animBg="1"/>
      <p:bldP spid="74" grpId="0" animBg="1"/>
      <p:bldP spid="75" grpId="0" animBg="1"/>
      <p:bldP spid="76" grpId="0" animBg="1"/>
      <p:bldP spid="77" grpId="0" animBg="1"/>
      <p:bldP spid="78" grpId="0" animBg="1"/>
      <p:bldP spid="80" grpId="0" animBg="1"/>
      <p:bldP spid="5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o 28">
            <a:extLst>
              <a:ext uri="{FF2B5EF4-FFF2-40B4-BE49-F238E27FC236}">
                <a16:creationId xmlns="" xmlns:a16="http://schemas.microsoft.com/office/drawing/2014/main" id="{1B032D02-7364-4168-86B8-E692981CB0F7}"/>
              </a:ext>
            </a:extLst>
          </p:cNvPr>
          <p:cNvGrpSpPr/>
          <p:nvPr/>
        </p:nvGrpSpPr>
        <p:grpSpPr>
          <a:xfrm>
            <a:off x="8832304" y="6018112"/>
            <a:ext cx="3240360" cy="582613"/>
            <a:chOff x="8832304" y="6018112"/>
            <a:chExt cx="3240360" cy="582613"/>
          </a:xfrm>
        </p:grpSpPr>
        <p:sp>
          <p:nvSpPr>
            <p:cNvPr id="30" name="Rectángulo redondeado 39">
              <a:extLst>
                <a:ext uri="{FF2B5EF4-FFF2-40B4-BE49-F238E27FC236}">
                  <a16:creationId xmlns="" xmlns:a16="http://schemas.microsoft.com/office/drawing/2014/main" id="{EC01AA1F-2FA8-4361-ABCC-46303FE9A72E}"/>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1" name="Imagen 5">
              <a:extLst>
                <a:ext uri="{FF2B5EF4-FFF2-40B4-BE49-F238E27FC236}">
                  <a16:creationId xmlns="" xmlns:a16="http://schemas.microsoft.com/office/drawing/2014/main" id="{CA174EB3-A064-4E39-8C85-9E71C7DF271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o 18">
            <a:extLst>
              <a:ext uri="{FF2B5EF4-FFF2-40B4-BE49-F238E27FC236}">
                <a16:creationId xmlns="" xmlns:a16="http://schemas.microsoft.com/office/drawing/2014/main" id="{F7553630-36F3-4ACB-8731-8D55D0DE3043}"/>
              </a:ext>
            </a:extLst>
          </p:cNvPr>
          <p:cNvGrpSpPr/>
          <p:nvPr/>
        </p:nvGrpSpPr>
        <p:grpSpPr>
          <a:xfrm>
            <a:off x="8832304" y="6018112"/>
            <a:ext cx="3240360" cy="582613"/>
            <a:chOff x="8832304" y="6018112"/>
            <a:chExt cx="3240360" cy="582613"/>
          </a:xfrm>
        </p:grpSpPr>
        <p:sp>
          <p:nvSpPr>
            <p:cNvPr id="23" name="Rectángulo redondeado 39">
              <a:extLst>
                <a:ext uri="{FF2B5EF4-FFF2-40B4-BE49-F238E27FC236}">
                  <a16:creationId xmlns="" xmlns:a16="http://schemas.microsoft.com/office/drawing/2014/main" id="{0874BAA7-6921-4C11-880D-F912EBFA1D06}"/>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2" name="Imagen 5">
              <a:extLst>
                <a:ext uri="{FF2B5EF4-FFF2-40B4-BE49-F238E27FC236}">
                  <a16:creationId xmlns="" xmlns:a16="http://schemas.microsoft.com/office/drawing/2014/main" id="{1D3383CE-4E90-4252-876C-817C29A57C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Cuadro de texto 11">
            <a:extLst>
              <a:ext uri="{FF2B5EF4-FFF2-40B4-BE49-F238E27FC236}">
                <a16:creationId xmlns="" xmlns:a16="http://schemas.microsoft.com/office/drawing/2014/main" id="{3EBD9B9B-581E-41DD-923F-BD8293144777}"/>
              </a:ext>
            </a:extLst>
          </p:cNvPr>
          <p:cNvSpPr txBox="1"/>
          <p:nvPr/>
        </p:nvSpPr>
        <p:spPr>
          <a:xfrm>
            <a:off x="0" y="624409"/>
            <a:ext cx="3795518" cy="450445"/>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2000" b="1" dirty="0">
                <a:latin typeface="Times New Roman" panose="02020603050405020304" pitchFamily="18" charset="0"/>
                <a:ea typeface="Calibri" panose="020F0502020204030204" pitchFamily="34" charset="0"/>
                <a:cs typeface="Times New Roman" panose="02020603050405020304" pitchFamily="18" charset="0"/>
              </a:rPr>
              <a:t>Diagnóstico inicial </a:t>
            </a:r>
            <a:endParaRPr lang="es-EC" sz="2800" dirty="0">
              <a:ea typeface="Calibri" panose="020F0502020204030204" pitchFamily="34" charset="0"/>
              <a:cs typeface="Times New Roman" panose="02020603050405020304" pitchFamily="18" charset="0"/>
            </a:endParaRPr>
          </a:p>
        </p:txBody>
      </p:sp>
      <p:sp>
        <p:nvSpPr>
          <p:cNvPr id="37" name="Rectángulo 36">
            <a:extLst>
              <a:ext uri="{FF2B5EF4-FFF2-40B4-BE49-F238E27FC236}">
                <a16:creationId xmlns="" xmlns:a16="http://schemas.microsoft.com/office/drawing/2014/main" id="{B6044497-EF93-472B-B8EC-E61D26AEDA76}"/>
              </a:ext>
            </a:extLst>
          </p:cNvPr>
          <p:cNvSpPr/>
          <p:nvPr/>
        </p:nvSpPr>
        <p:spPr>
          <a:xfrm>
            <a:off x="574941" y="4816123"/>
            <a:ext cx="3077683" cy="623248"/>
          </a:xfrm>
          <a:prstGeom prst="rect">
            <a:avLst/>
          </a:prstGeom>
          <a:ln w="12700">
            <a:solidFill>
              <a:schemeClr val="accent1">
                <a:lumMod val="50000"/>
              </a:schemeClr>
            </a:solidFill>
          </a:ln>
        </p:spPr>
        <p:txBody>
          <a:bodyPr wrap="square">
            <a:spAutoFit/>
          </a:bodyPr>
          <a:lstStyle/>
          <a:p>
            <a:pPr marR="0" lvl="0" algn="ctr">
              <a:lnSpc>
                <a:spcPct val="115000"/>
              </a:lnSpc>
              <a:spcBef>
                <a:spcPts val="0"/>
              </a:spcBef>
              <a:spcAft>
                <a:spcPts val="0"/>
              </a:spcAft>
            </a:pPr>
            <a:r>
              <a:rPr lang="es-EC" sz="1500" dirty="0">
                <a:effectLst/>
                <a:latin typeface="Times New Roman" panose="02020603050405020304" pitchFamily="18" charset="0"/>
                <a:ea typeface="Calibri" panose="020F0502020204030204" pitchFamily="34" charset="0"/>
                <a:cs typeface="Times New Roman" panose="02020603050405020304" pitchFamily="18" charset="0"/>
              </a:rPr>
              <a:t>Situación actual de la empresa en términos de capacitación</a:t>
            </a:r>
          </a:p>
        </p:txBody>
      </p:sp>
      <p:sp>
        <p:nvSpPr>
          <p:cNvPr id="22" name="Rectángulo redondeado 21"/>
          <p:cNvSpPr/>
          <p:nvPr/>
        </p:nvSpPr>
        <p:spPr>
          <a:xfrm>
            <a:off x="911425" y="1414699"/>
            <a:ext cx="2612318" cy="341829"/>
          </a:xfrm>
          <a:prstGeom prst="roundRect">
            <a:avLst/>
          </a:pr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tx1"/>
                </a:solidFill>
                <a:latin typeface="Times New Roman" panose="02020603050405020304" pitchFamily="18" charset="0"/>
                <a:cs typeface="Times New Roman" panose="02020603050405020304" pitchFamily="18" charset="0"/>
              </a:rPr>
              <a:t>Levantamiento línea base</a:t>
            </a:r>
            <a:endParaRPr lang="es-EC" sz="1600" b="1" dirty="0">
              <a:solidFill>
                <a:schemeClr val="tx1"/>
              </a:solidFill>
              <a:latin typeface="Times New Roman" panose="02020603050405020304" pitchFamily="18" charset="0"/>
              <a:cs typeface="Times New Roman" panose="02020603050405020304" pitchFamily="18" charset="0"/>
            </a:endParaRPr>
          </a:p>
        </p:txBody>
      </p:sp>
      <p:sp>
        <p:nvSpPr>
          <p:cNvPr id="24" name="Rectángulo redondeado 23"/>
          <p:cNvSpPr/>
          <p:nvPr/>
        </p:nvSpPr>
        <p:spPr>
          <a:xfrm>
            <a:off x="4691845" y="1413779"/>
            <a:ext cx="2612318" cy="341829"/>
          </a:xfrm>
          <a:prstGeom prst="round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tx1"/>
                </a:solidFill>
                <a:latin typeface="Times New Roman" panose="02020603050405020304" pitchFamily="18" charset="0"/>
                <a:cs typeface="Times New Roman" panose="02020603050405020304" pitchFamily="18" charset="0"/>
              </a:rPr>
              <a:t>Organización del grupo</a:t>
            </a:r>
            <a:endParaRPr lang="es-EC" sz="1600" b="1" dirty="0">
              <a:solidFill>
                <a:schemeClr val="tx1"/>
              </a:solidFill>
              <a:latin typeface="Times New Roman" panose="02020603050405020304" pitchFamily="18" charset="0"/>
              <a:cs typeface="Times New Roman" panose="02020603050405020304" pitchFamily="18" charset="0"/>
            </a:endParaRPr>
          </a:p>
        </p:txBody>
      </p:sp>
      <p:sp>
        <p:nvSpPr>
          <p:cNvPr id="25" name="Rectángulo redondeado 24"/>
          <p:cNvSpPr/>
          <p:nvPr/>
        </p:nvSpPr>
        <p:spPr>
          <a:xfrm>
            <a:off x="8476703" y="1413778"/>
            <a:ext cx="2612318" cy="341829"/>
          </a:xfrm>
          <a:prstGeom prst="roundRect">
            <a:avLst/>
          </a:prstGeom>
          <a:noFill/>
          <a:ln w="12700">
            <a:solidFill>
              <a:srgbClr val="53A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tx1"/>
                </a:solidFill>
                <a:latin typeface="Times New Roman" panose="02020603050405020304" pitchFamily="18" charset="0"/>
                <a:cs typeface="Times New Roman" panose="02020603050405020304" pitchFamily="18" charset="0"/>
              </a:rPr>
              <a:t>Diagnóstico participativo</a:t>
            </a:r>
            <a:endParaRPr lang="es-EC" sz="1600" b="1" dirty="0">
              <a:solidFill>
                <a:schemeClr val="tx1"/>
              </a:solidFill>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8742" y="2132194"/>
            <a:ext cx="3077683" cy="2308262"/>
          </a:xfrm>
          <a:prstGeom prst="rect">
            <a:avLst/>
          </a:prstGeom>
          <a:ln w="28575">
            <a:solidFill>
              <a:schemeClr val="tx1"/>
            </a:solidFill>
          </a:ln>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59604" y="2143446"/>
            <a:ext cx="3076800" cy="2307600"/>
          </a:xfrm>
          <a:prstGeom prst="rect">
            <a:avLst/>
          </a:prstGeom>
          <a:ln w="28575">
            <a:solidFill>
              <a:schemeClr val="tx1"/>
            </a:solidFill>
          </a:ln>
        </p:spPr>
      </p:pic>
      <p:sp>
        <p:nvSpPr>
          <p:cNvPr id="27" name="Rectángulo 26"/>
          <p:cNvSpPr/>
          <p:nvPr/>
        </p:nvSpPr>
        <p:spPr>
          <a:xfrm>
            <a:off x="4452036" y="4739925"/>
            <a:ext cx="3076800" cy="775644"/>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imes New Roman" panose="02020603050405020304" pitchFamily="18" charset="0"/>
                <a:cs typeface="Times New Roman" panose="02020603050405020304" pitchFamily="18" charset="0"/>
              </a:rPr>
              <a:t>Se contó con la participación de los supervisores de las tres fincas que conforman </a:t>
            </a:r>
            <a:r>
              <a:rPr lang="es-MX" sz="1600" dirty="0" err="1">
                <a:solidFill>
                  <a:schemeClr val="tx1"/>
                </a:solidFill>
                <a:latin typeface="Times New Roman" panose="02020603050405020304" pitchFamily="18" charset="0"/>
                <a:cs typeface="Times New Roman" panose="02020603050405020304" pitchFamily="18" charset="0"/>
              </a:rPr>
              <a:t>Valleflor</a:t>
            </a:r>
            <a:endParaRPr lang="es-EC" sz="1600" dirty="0">
              <a:solidFill>
                <a:schemeClr val="tx1"/>
              </a:solidFill>
              <a:latin typeface="Times New Roman" panose="02020603050405020304" pitchFamily="18" charset="0"/>
              <a:cs typeface="Times New Roman" panose="02020603050405020304" pitchFamily="18" charset="0"/>
            </a:endParaRPr>
          </a:p>
        </p:txBody>
      </p:sp>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8248" y="2132856"/>
            <a:ext cx="3075460" cy="2307600"/>
          </a:xfrm>
          <a:prstGeom prst="rect">
            <a:avLst/>
          </a:prstGeom>
          <a:ln w="28575">
            <a:solidFill>
              <a:schemeClr val="tx1"/>
            </a:solidFill>
          </a:ln>
        </p:spPr>
      </p:pic>
      <p:sp>
        <p:nvSpPr>
          <p:cNvPr id="46" name="Rectángulo 45"/>
          <p:cNvSpPr/>
          <p:nvPr/>
        </p:nvSpPr>
        <p:spPr>
          <a:xfrm>
            <a:off x="8328249" y="4816123"/>
            <a:ext cx="3075459" cy="623248"/>
          </a:xfrm>
          <a:prstGeom prst="rect">
            <a:avLst/>
          </a:prstGeom>
          <a:noFill/>
          <a:ln w="12700">
            <a:solidFill>
              <a:srgbClr val="53A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imes New Roman" panose="02020603050405020304" pitchFamily="18" charset="0"/>
                <a:cs typeface="Times New Roman" panose="02020603050405020304" pitchFamily="18" charset="0"/>
              </a:rPr>
              <a:t>Se realizó una inducción con cada supervisor (total 10 semanas)</a:t>
            </a:r>
            <a:endParaRPr lang="es-EC" sz="1600" dirty="0">
              <a:solidFill>
                <a:schemeClr val="tx1"/>
              </a:solidFill>
              <a:latin typeface="Times New Roman" panose="02020603050405020304" pitchFamily="18" charset="0"/>
              <a:cs typeface="Times New Roman" panose="02020603050405020304" pitchFamily="18" charset="0"/>
            </a:endParaRPr>
          </a:p>
        </p:txBody>
      </p:sp>
      <p:sp>
        <p:nvSpPr>
          <p:cNvPr id="47" name="Elipse 46"/>
          <p:cNvSpPr/>
          <p:nvPr/>
        </p:nvSpPr>
        <p:spPr>
          <a:xfrm>
            <a:off x="676172" y="1440676"/>
            <a:ext cx="288032" cy="288032"/>
          </a:xfrm>
          <a:prstGeom prst="ellipse">
            <a:avLst/>
          </a:prstGeom>
          <a:solidFill>
            <a:schemeClr val="bg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Times New Roman" panose="02020603050405020304" pitchFamily="18" charset="0"/>
                <a:cs typeface="Times New Roman" panose="02020603050405020304" pitchFamily="18" charset="0"/>
              </a:rPr>
              <a:t>1</a:t>
            </a:r>
            <a:endParaRPr lang="es-EC" sz="1400" b="1" dirty="0">
              <a:solidFill>
                <a:schemeClr val="tx1"/>
              </a:solidFill>
              <a:latin typeface="Times New Roman" panose="02020603050405020304" pitchFamily="18" charset="0"/>
              <a:cs typeface="Times New Roman" panose="02020603050405020304" pitchFamily="18" charset="0"/>
            </a:endParaRPr>
          </a:p>
        </p:txBody>
      </p:sp>
      <p:sp>
        <p:nvSpPr>
          <p:cNvPr id="48" name="Elipse 47"/>
          <p:cNvSpPr/>
          <p:nvPr/>
        </p:nvSpPr>
        <p:spPr>
          <a:xfrm>
            <a:off x="4459604" y="1414726"/>
            <a:ext cx="288032" cy="288032"/>
          </a:xfrm>
          <a:prstGeom prst="ellipse">
            <a:avLst/>
          </a:prstGeom>
          <a:solidFill>
            <a:schemeClr val="bg1"/>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Times New Roman" panose="02020603050405020304" pitchFamily="18" charset="0"/>
                <a:cs typeface="Times New Roman" panose="02020603050405020304" pitchFamily="18" charset="0"/>
              </a:rPr>
              <a:t>2</a:t>
            </a:r>
            <a:endParaRPr lang="es-EC" sz="1400" b="1" dirty="0">
              <a:solidFill>
                <a:schemeClr val="tx1"/>
              </a:solidFill>
              <a:latin typeface="Times New Roman" panose="02020603050405020304" pitchFamily="18" charset="0"/>
              <a:cs typeface="Times New Roman" panose="02020603050405020304" pitchFamily="18" charset="0"/>
            </a:endParaRPr>
          </a:p>
        </p:txBody>
      </p:sp>
      <p:sp>
        <p:nvSpPr>
          <p:cNvPr id="49" name="Elipse 48"/>
          <p:cNvSpPr/>
          <p:nvPr/>
        </p:nvSpPr>
        <p:spPr>
          <a:xfrm>
            <a:off x="8294228" y="1440676"/>
            <a:ext cx="288032" cy="288032"/>
          </a:xfrm>
          <a:prstGeom prst="ellipse">
            <a:avLst/>
          </a:prstGeom>
          <a:solidFill>
            <a:schemeClr val="bg1"/>
          </a:solidFill>
          <a:ln w="12700">
            <a:solidFill>
              <a:srgbClr val="53A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400" b="1" dirty="0">
                <a:solidFill>
                  <a:schemeClr val="tx1"/>
                </a:solidFill>
                <a:latin typeface="Times New Roman" panose="02020603050405020304" pitchFamily="18" charset="0"/>
                <a:cs typeface="Times New Roman" panose="02020603050405020304" pitchFamily="18" charset="0"/>
              </a:rPr>
              <a:t>3</a:t>
            </a:r>
            <a:endParaRPr lang="es-EC" sz="1400" b="1" dirty="0">
              <a:solidFill>
                <a:schemeClr val="tx1"/>
              </a:solidFill>
              <a:latin typeface="Times New Roman" panose="02020603050405020304" pitchFamily="18" charset="0"/>
              <a:cs typeface="Times New Roman" panose="02020603050405020304" pitchFamily="18" charset="0"/>
            </a:endParaRPr>
          </a:p>
        </p:txBody>
      </p:sp>
      <p:sp>
        <p:nvSpPr>
          <p:cNvPr id="26" name="Título 1"/>
          <p:cNvSpPr txBox="1">
            <a:spLocks/>
          </p:cNvSpPr>
          <p:nvPr/>
        </p:nvSpPr>
        <p:spPr>
          <a:xfrm>
            <a:off x="4511824" y="15483"/>
            <a:ext cx="2872021" cy="706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sz="2800" kern="0">
                <a:solidFill>
                  <a:srgbClr val="0070C0"/>
                </a:solidFill>
                <a:latin typeface="Times New Roman" pitchFamily="18" charset="0"/>
                <a:cs typeface="Times New Roman" pitchFamily="18" charset="0"/>
              </a:rPr>
              <a:t>METODOLOGÍA</a:t>
            </a:r>
            <a:endParaRPr lang="es-EC" sz="2800" kern="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88116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o 28">
            <a:extLst>
              <a:ext uri="{FF2B5EF4-FFF2-40B4-BE49-F238E27FC236}">
                <a16:creationId xmlns="" xmlns:a16="http://schemas.microsoft.com/office/drawing/2014/main" id="{1B032D02-7364-4168-86B8-E692981CB0F7}"/>
              </a:ext>
            </a:extLst>
          </p:cNvPr>
          <p:cNvGrpSpPr/>
          <p:nvPr/>
        </p:nvGrpSpPr>
        <p:grpSpPr>
          <a:xfrm>
            <a:off x="8832304" y="6018112"/>
            <a:ext cx="3240360" cy="582613"/>
            <a:chOff x="8832304" y="6018112"/>
            <a:chExt cx="3240360" cy="582613"/>
          </a:xfrm>
        </p:grpSpPr>
        <p:sp>
          <p:nvSpPr>
            <p:cNvPr id="30" name="Rectángulo redondeado 39">
              <a:extLst>
                <a:ext uri="{FF2B5EF4-FFF2-40B4-BE49-F238E27FC236}">
                  <a16:creationId xmlns="" xmlns:a16="http://schemas.microsoft.com/office/drawing/2014/main" id="{EC01AA1F-2FA8-4361-ABCC-46303FE9A72E}"/>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1" name="Imagen 5">
              <a:extLst>
                <a:ext uri="{FF2B5EF4-FFF2-40B4-BE49-F238E27FC236}">
                  <a16:creationId xmlns="" xmlns:a16="http://schemas.microsoft.com/office/drawing/2014/main" id="{CA174EB3-A064-4E39-8C85-9E71C7DF271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o 18">
            <a:extLst>
              <a:ext uri="{FF2B5EF4-FFF2-40B4-BE49-F238E27FC236}">
                <a16:creationId xmlns="" xmlns:a16="http://schemas.microsoft.com/office/drawing/2014/main" id="{F7553630-36F3-4ACB-8731-8D55D0DE3043}"/>
              </a:ext>
            </a:extLst>
          </p:cNvPr>
          <p:cNvGrpSpPr/>
          <p:nvPr/>
        </p:nvGrpSpPr>
        <p:grpSpPr>
          <a:xfrm>
            <a:off x="8832304" y="6018112"/>
            <a:ext cx="3240360" cy="582613"/>
            <a:chOff x="8832304" y="6018112"/>
            <a:chExt cx="3240360" cy="582613"/>
          </a:xfrm>
        </p:grpSpPr>
        <p:sp>
          <p:nvSpPr>
            <p:cNvPr id="23" name="Rectángulo redondeado 39">
              <a:extLst>
                <a:ext uri="{FF2B5EF4-FFF2-40B4-BE49-F238E27FC236}">
                  <a16:creationId xmlns="" xmlns:a16="http://schemas.microsoft.com/office/drawing/2014/main" id="{0874BAA7-6921-4C11-880D-F912EBFA1D06}"/>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2" name="Imagen 5">
              <a:extLst>
                <a:ext uri="{FF2B5EF4-FFF2-40B4-BE49-F238E27FC236}">
                  <a16:creationId xmlns="" xmlns:a16="http://schemas.microsoft.com/office/drawing/2014/main" id="{1D3383CE-4E90-4252-876C-817C29A57C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Cuadro de texto 11">
            <a:extLst>
              <a:ext uri="{FF2B5EF4-FFF2-40B4-BE49-F238E27FC236}">
                <a16:creationId xmlns="" xmlns:a16="http://schemas.microsoft.com/office/drawing/2014/main" id="{3EBD9B9B-581E-41DD-923F-BD8293144777}"/>
              </a:ext>
            </a:extLst>
          </p:cNvPr>
          <p:cNvSpPr txBox="1"/>
          <p:nvPr/>
        </p:nvSpPr>
        <p:spPr>
          <a:xfrm>
            <a:off x="0" y="624409"/>
            <a:ext cx="5347452" cy="450445"/>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sz="2000" b="1" dirty="0">
                <a:solidFill>
                  <a:schemeClr val="tx1"/>
                </a:solidFill>
                <a:latin typeface="Times New Roman" panose="02020603050405020304" pitchFamily="18" charset="0"/>
                <a:cs typeface="Times New Roman" panose="02020603050405020304" pitchFamily="18" charset="0"/>
              </a:rPr>
              <a:t>Estructuración del programa de transferencia</a:t>
            </a:r>
            <a:endParaRPr lang="es-EC" sz="2000" b="1" dirty="0">
              <a:solidFill>
                <a:schemeClr val="tx1"/>
              </a:solidFill>
              <a:latin typeface="Times New Roman" panose="02020603050405020304" pitchFamily="18" charset="0"/>
              <a:cs typeface="Times New Roman" panose="02020603050405020304" pitchFamily="18" charset="0"/>
            </a:endParaRPr>
          </a:p>
        </p:txBody>
      </p:sp>
      <p:sp>
        <p:nvSpPr>
          <p:cNvPr id="49" name="Rectángulo redondeado 48"/>
          <p:cNvSpPr/>
          <p:nvPr/>
        </p:nvSpPr>
        <p:spPr>
          <a:xfrm>
            <a:off x="291123" y="2370892"/>
            <a:ext cx="2612318" cy="341829"/>
          </a:xfrm>
          <a:prstGeom prst="roundRect">
            <a:avLst/>
          </a:pr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imes New Roman" panose="02020603050405020304" pitchFamily="18" charset="0"/>
                <a:cs typeface="Times New Roman" panose="02020603050405020304" pitchFamily="18" charset="0"/>
              </a:rPr>
              <a:t>Planificación curricular</a:t>
            </a:r>
            <a:endParaRPr lang="es-EC" sz="1600" dirty="0">
              <a:solidFill>
                <a:schemeClr val="tx1"/>
              </a:solidFill>
              <a:latin typeface="Times New Roman" panose="02020603050405020304" pitchFamily="18" charset="0"/>
              <a:cs typeface="Times New Roman" panose="02020603050405020304" pitchFamily="18" charset="0"/>
            </a:endParaRPr>
          </a:p>
        </p:txBody>
      </p:sp>
      <p:sp>
        <p:nvSpPr>
          <p:cNvPr id="50" name="Rectángulo redondeado 49"/>
          <p:cNvSpPr/>
          <p:nvPr/>
        </p:nvSpPr>
        <p:spPr>
          <a:xfrm>
            <a:off x="3348919" y="1418746"/>
            <a:ext cx="2612318" cy="341829"/>
          </a:xfrm>
          <a:prstGeom prst="round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imes New Roman" panose="02020603050405020304" pitchFamily="18" charset="0"/>
                <a:cs typeface="Times New Roman" panose="02020603050405020304" pitchFamily="18" charset="0"/>
              </a:rPr>
              <a:t>Componente teórico</a:t>
            </a:r>
            <a:endParaRPr lang="es-EC" sz="1600" dirty="0">
              <a:solidFill>
                <a:schemeClr val="tx1"/>
              </a:solidFill>
              <a:latin typeface="Times New Roman" panose="02020603050405020304" pitchFamily="18" charset="0"/>
              <a:cs typeface="Times New Roman" panose="02020603050405020304" pitchFamily="18" charset="0"/>
            </a:endParaRPr>
          </a:p>
        </p:txBody>
      </p:sp>
      <p:sp>
        <p:nvSpPr>
          <p:cNvPr id="51" name="Rectángulo redondeado 50"/>
          <p:cNvSpPr/>
          <p:nvPr/>
        </p:nvSpPr>
        <p:spPr>
          <a:xfrm>
            <a:off x="3348919" y="3365415"/>
            <a:ext cx="2612318" cy="341829"/>
          </a:xfrm>
          <a:prstGeom prst="round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imes New Roman" panose="02020603050405020304" pitchFamily="18" charset="0"/>
                <a:cs typeface="Times New Roman" panose="02020603050405020304" pitchFamily="18" charset="0"/>
              </a:rPr>
              <a:t>Componente práctico</a:t>
            </a:r>
            <a:endParaRPr lang="es-EC" sz="1600" dirty="0">
              <a:solidFill>
                <a:schemeClr val="tx1"/>
              </a:solidFill>
              <a:latin typeface="Times New Roman" panose="02020603050405020304" pitchFamily="18" charset="0"/>
              <a:cs typeface="Times New Roman" panose="02020603050405020304" pitchFamily="18" charset="0"/>
            </a:endParaRPr>
          </a:p>
        </p:txBody>
      </p:sp>
      <p:sp>
        <p:nvSpPr>
          <p:cNvPr id="2" name="Abrir llave 1"/>
          <p:cNvSpPr/>
          <p:nvPr/>
        </p:nvSpPr>
        <p:spPr>
          <a:xfrm>
            <a:off x="2986226" y="1607422"/>
            <a:ext cx="362693" cy="1928907"/>
          </a:xfrm>
          <a:prstGeom prst="lef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 name="Flecha abajo 2"/>
          <p:cNvSpPr/>
          <p:nvPr/>
        </p:nvSpPr>
        <p:spPr>
          <a:xfrm>
            <a:off x="1449193" y="2859027"/>
            <a:ext cx="281489" cy="325703"/>
          </a:xfrm>
          <a:prstGeom prst="down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4" name="CuadroTexto 53">
            <a:extLst>
              <a:ext uri="{FF2B5EF4-FFF2-40B4-BE49-F238E27FC236}">
                <a16:creationId xmlns="" xmlns:a16="http://schemas.microsoft.com/office/drawing/2014/main" id="{95E1FF56-3C74-4049-967B-80959ACE7374}"/>
              </a:ext>
            </a:extLst>
          </p:cNvPr>
          <p:cNvSpPr txBox="1"/>
          <p:nvPr/>
        </p:nvSpPr>
        <p:spPr>
          <a:xfrm>
            <a:off x="291123" y="3336310"/>
            <a:ext cx="2597631"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1600" dirty="0">
                <a:latin typeface="Times New Roman" panose="02020603050405020304" pitchFamily="18" charset="0"/>
                <a:cs typeface="Times New Roman" panose="02020603050405020304" pitchFamily="18" charset="0"/>
              </a:rPr>
              <a:t>En base al diagnóstico inicial</a:t>
            </a:r>
          </a:p>
        </p:txBody>
      </p:sp>
      <p:cxnSp>
        <p:nvCxnSpPr>
          <p:cNvPr id="5" name="Conector recto 4"/>
          <p:cNvCxnSpPr>
            <a:stCxn id="50" idx="2"/>
          </p:cNvCxnSpPr>
          <p:nvPr/>
        </p:nvCxnSpPr>
        <p:spPr>
          <a:xfrm>
            <a:off x="4655078" y="1760575"/>
            <a:ext cx="0" cy="610317"/>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Conector recto 58"/>
          <p:cNvCxnSpPr>
            <a:endCxn id="51" idx="0"/>
          </p:cNvCxnSpPr>
          <p:nvPr/>
        </p:nvCxnSpPr>
        <p:spPr>
          <a:xfrm>
            <a:off x="4655078" y="2725993"/>
            <a:ext cx="0" cy="639422"/>
          </a:xfrm>
          <a:prstGeom prst="lin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60" name="CuadroTexto 59">
            <a:extLst>
              <a:ext uri="{FF2B5EF4-FFF2-40B4-BE49-F238E27FC236}">
                <a16:creationId xmlns="" xmlns:a16="http://schemas.microsoft.com/office/drawing/2014/main" id="{95E1FF56-3C74-4049-967B-80959ACE7374}"/>
              </a:ext>
            </a:extLst>
          </p:cNvPr>
          <p:cNvSpPr txBox="1"/>
          <p:nvPr/>
        </p:nvSpPr>
        <p:spPr>
          <a:xfrm>
            <a:off x="3431704" y="2370272"/>
            <a:ext cx="2529533" cy="374571"/>
          </a:xfrm>
          <a:prstGeom prst="roundRect">
            <a:avLst/>
          </a:prstGeom>
          <a:ln w="12700">
            <a:solidFill>
              <a:schemeClr val="accent2">
                <a:lumMod val="75000"/>
              </a:schemeClr>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1600" dirty="0">
                <a:latin typeface="Times New Roman" panose="02020603050405020304" pitchFamily="18" charset="0"/>
                <a:cs typeface="Times New Roman" panose="02020603050405020304" pitchFamily="18" charset="0"/>
              </a:rPr>
              <a:t>Aprendizaje autónomo</a:t>
            </a:r>
          </a:p>
        </p:txBody>
      </p:sp>
      <p:sp>
        <p:nvSpPr>
          <p:cNvPr id="8" name="Cerrar llave 7"/>
          <p:cNvSpPr/>
          <p:nvPr/>
        </p:nvSpPr>
        <p:spPr>
          <a:xfrm>
            <a:off x="5961237" y="1607422"/>
            <a:ext cx="409365" cy="1995195"/>
          </a:xfrm>
          <a:prstGeom prst="rightBrac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62" name="CuadroTexto 61">
            <a:extLst>
              <a:ext uri="{FF2B5EF4-FFF2-40B4-BE49-F238E27FC236}">
                <a16:creationId xmlns="" xmlns:a16="http://schemas.microsoft.com/office/drawing/2014/main" id="{95E1FF56-3C74-4049-967B-80959ACE7374}"/>
              </a:ext>
            </a:extLst>
          </p:cNvPr>
          <p:cNvSpPr txBox="1"/>
          <p:nvPr/>
        </p:nvSpPr>
        <p:spPr>
          <a:xfrm>
            <a:off x="6442611" y="2435742"/>
            <a:ext cx="936104"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1600" dirty="0">
                <a:latin typeface="Times New Roman" panose="02020603050405020304" pitchFamily="18" charset="0"/>
                <a:cs typeface="Times New Roman" panose="02020603050405020304" pitchFamily="18" charset="0"/>
              </a:rPr>
              <a:t>3 horas</a:t>
            </a:r>
          </a:p>
        </p:txBody>
      </p:sp>
      <p:sp>
        <p:nvSpPr>
          <p:cNvPr id="64" name="Rectángulo 63">
            <a:extLst>
              <a:ext uri="{FF2B5EF4-FFF2-40B4-BE49-F238E27FC236}">
                <a16:creationId xmlns="" xmlns:a16="http://schemas.microsoft.com/office/drawing/2014/main" id="{20564F27-6D6C-4CEF-AD85-F50AC61F5A62}"/>
              </a:ext>
            </a:extLst>
          </p:cNvPr>
          <p:cNvSpPr/>
          <p:nvPr/>
        </p:nvSpPr>
        <p:spPr>
          <a:xfrm>
            <a:off x="8933999" y="784674"/>
            <a:ext cx="1717138" cy="517065"/>
          </a:xfrm>
          <a:prstGeom prst="rect">
            <a:avLst/>
          </a:prstGeom>
        </p:spPr>
        <p:txBody>
          <a:bodyPr wrap="none">
            <a:spAutoFit/>
          </a:bodyPr>
          <a:lstStyle/>
          <a:p>
            <a:pPr algn="ctr">
              <a:lnSpc>
                <a:spcPct val="115000"/>
              </a:lnSpc>
              <a:spcAft>
                <a:spcPts val="1000"/>
              </a:spcAft>
            </a:pPr>
            <a:r>
              <a:rPr lang="es-EC" dirty="0">
                <a:latin typeface="Times New Roman" panose="02020603050405020304" pitchFamily="18" charset="0"/>
                <a:ea typeface="Calibri" panose="020F0502020204030204" pitchFamily="34" charset="0"/>
                <a:cs typeface="Times New Roman" panose="02020603050405020304" pitchFamily="18" charset="0"/>
              </a:rPr>
              <a:t>Enfoque distinto</a:t>
            </a:r>
            <a:endParaRPr lang="es-EC" sz="2400" dirty="0">
              <a:ea typeface="Calibri" panose="020F0502020204030204" pitchFamily="34" charset="0"/>
              <a:cs typeface="Times New Roman" panose="02020603050405020304" pitchFamily="18" charset="0"/>
            </a:endParaRPr>
          </a:p>
        </p:txBody>
      </p:sp>
      <p:sp>
        <p:nvSpPr>
          <p:cNvPr id="66" name="Elipse 65">
            <a:extLst>
              <a:ext uri="{FF2B5EF4-FFF2-40B4-BE49-F238E27FC236}">
                <a16:creationId xmlns="" xmlns:a16="http://schemas.microsoft.com/office/drawing/2014/main" id="{7B8ABE4A-AEA0-47C8-A107-06004A7E0FA2}"/>
              </a:ext>
            </a:extLst>
          </p:cNvPr>
          <p:cNvSpPr/>
          <p:nvPr/>
        </p:nvSpPr>
        <p:spPr>
          <a:xfrm>
            <a:off x="8625304" y="776821"/>
            <a:ext cx="2287769" cy="59606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7" name="Imagen 66"/>
          <p:cNvPicPr/>
          <p:nvPr/>
        </p:nvPicPr>
        <p:blipFill>
          <a:blip r:embed="rId3"/>
          <a:stretch>
            <a:fillRect/>
          </a:stretch>
        </p:blipFill>
        <p:spPr>
          <a:xfrm>
            <a:off x="7896981" y="1524279"/>
            <a:ext cx="1417955" cy="2519680"/>
          </a:xfrm>
          <a:prstGeom prst="rect">
            <a:avLst/>
          </a:prstGeom>
          <a:ln w="28575">
            <a:solidFill>
              <a:schemeClr val="tx1"/>
            </a:solidFill>
          </a:ln>
        </p:spPr>
      </p:pic>
      <p:pic>
        <p:nvPicPr>
          <p:cNvPr id="68" name="Imagen 67"/>
          <p:cNvPicPr/>
          <p:nvPr/>
        </p:nvPicPr>
        <p:blipFill rotWithShape="1">
          <a:blip r:embed="rId4"/>
          <a:srcRect t="13175" b="20630"/>
          <a:stretch/>
        </p:blipFill>
        <p:spPr bwMode="auto">
          <a:xfrm>
            <a:off x="9479691" y="1509961"/>
            <a:ext cx="2142490" cy="2519680"/>
          </a:xfrm>
          <a:prstGeom prst="rect">
            <a:avLst/>
          </a:prstGeom>
          <a:ln w="28575">
            <a:solidFill>
              <a:schemeClr val="tx1"/>
            </a:solidFill>
          </a:ln>
          <a:extLst>
            <a:ext uri="{53640926-AAD7-44D8-BBD7-CCE9431645EC}">
              <a14:shadowObscured xmlns:a14="http://schemas.microsoft.com/office/drawing/2010/main"/>
            </a:ext>
          </a:extLst>
        </p:spPr>
      </p:pic>
      <p:pic>
        <p:nvPicPr>
          <p:cNvPr id="9" name="Imagen 8"/>
          <p:cNvPicPr>
            <a:picLocks noChangeAspect="1"/>
          </p:cNvPicPr>
          <p:nvPr/>
        </p:nvPicPr>
        <p:blipFill rotWithShape="1">
          <a:blip r:embed="rId5">
            <a:extLst>
              <a:ext uri="{28A0092B-C50C-407E-A947-70E740481C1C}">
                <a14:useLocalDpi xmlns:a14="http://schemas.microsoft.com/office/drawing/2010/main" val="0"/>
              </a:ext>
            </a:extLst>
          </a:blip>
          <a:srcRect r="4346" b="43700"/>
          <a:stretch/>
        </p:blipFill>
        <p:spPr>
          <a:xfrm>
            <a:off x="7896981" y="4227752"/>
            <a:ext cx="3725200" cy="1652925"/>
          </a:xfrm>
          <a:prstGeom prst="rect">
            <a:avLst/>
          </a:prstGeom>
          <a:ln w="28575">
            <a:solidFill>
              <a:schemeClr val="tx1"/>
            </a:solidFill>
          </a:ln>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434519" y="3918389"/>
            <a:ext cx="1828800" cy="2438400"/>
          </a:xfrm>
          <a:prstGeom prst="rect">
            <a:avLst/>
          </a:prstGeom>
          <a:ln w="28575">
            <a:solidFill>
              <a:schemeClr val="tx1"/>
            </a:solidFill>
          </a:ln>
        </p:spPr>
      </p:pic>
      <p:pic>
        <p:nvPicPr>
          <p:cNvPr id="69" name="Imagen 68"/>
          <p:cNvPicPr/>
          <p:nvPr/>
        </p:nvPicPr>
        <p:blipFill>
          <a:blip r:embed="rId7"/>
          <a:stretch>
            <a:fillRect/>
          </a:stretch>
        </p:blipFill>
        <p:spPr>
          <a:xfrm>
            <a:off x="4763540" y="4223181"/>
            <a:ext cx="2838787" cy="1828808"/>
          </a:xfrm>
          <a:prstGeom prst="rect">
            <a:avLst/>
          </a:prstGeom>
          <a:ln w="28575">
            <a:solidFill>
              <a:schemeClr val="tx1"/>
            </a:solidFill>
          </a:ln>
        </p:spPr>
      </p:pic>
      <p:sp>
        <p:nvSpPr>
          <p:cNvPr id="11" name="Flecha abajo 10"/>
          <p:cNvSpPr/>
          <p:nvPr/>
        </p:nvSpPr>
        <p:spPr>
          <a:xfrm>
            <a:off x="4536577" y="3819951"/>
            <a:ext cx="232804" cy="262632"/>
          </a:xfrm>
          <a:prstGeom prst="downArrow">
            <a:avLst/>
          </a:prstGeom>
          <a:solidFill>
            <a:schemeClr val="accent6">
              <a:lumMod val="20000"/>
              <a:lumOff val="8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4" name="Título 1"/>
          <p:cNvSpPr txBox="1">
            <a:spLocks/>
          </p:cNvSpPr>
          <p:nvPr/>
        </p:nvSpPr>
        <p:spPr>
          <a:xfrm>
            <a:off x="4511824" y="15483"/>
            <a:ext cx="2872021" cy="706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sz="2800" kern="0">
                <a:solidFill>
                  <a:srgbClr val="0070C0"/>
                </a:solidFill>
                <a:latin typeface="Times New Roman" pitchFamily="18" charset="0"/>
                <a:cs typeface="Times New Roman" pitchFamily="18" charset="0"/>
              </a:rPr>
              <a:t>METODOLOGÍA</a:t>
            </a:r>
            <a:endParaRPr lang="es-EC" sz="2800" kern="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87083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1000"/>
                                        <p:tgtEl>
                                          <p:spTgt spid="64"/>
                                        </p:tgtEl>
                                      </p:cBhvr>
                                    </p:animEffect>
                                    <p:anim calcmode="lin" valueType="num">
                                      <p:cBhvr>
                                        <p:cTn id="8" dur="1000" fill="hold"/>
                                        <p:tgtEl>
                                          <p:spTgt spid="64"/>
                                        </p:tgtEl>
                                        <p:attrNameLst>
                                          <p:attrName>ppt_x</p:attrName>
                                        </p:attrNameLst>
                                      </p:cBhvr>
                                      <p:tavLst>
                                        <p:tav tm="0">
                                          <p:val>
                                            <p:strVal val="#ppt_x"/>
                                          </p:val>
                                        </p:tav>
                                        <p:tav tm="100000">
                                          <p:val>
                                            <p:strVal val="#ppt_x"/>
                                          </p:val>
                                        </p:tav>
                                      </p:tavLst>
                                    </p:anim>
                                    <p:anim calcmode="lin" valueType="num">
                                      <p:cBhvr>
                                        <p:cTn id="9" dur="1000" fill="hold"/>
                                        <p:tgtEl>
                                          <p:spTgt spid="6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1000"/>
                                        <p:tgtEl>
                                          <p:spTgt spid="66"/>
                                        </p:tgtEl>
                                      </p:cBhvr>
                                    </p:animEffect>
                                    <p:anim calcmode="lin" valueType="num">
                                      <p:cBhvr>
                                        <p:cTn id="13" dur="1000" fill="hold"/>
                                        <p:tgtEl>
                                          <p:spTgt spid="66"/>
                                        </p:tgtEl>
                                        <p:attrNameLst>
                                          <p:attrName>ppt_x</p:attrName>
                                        </p:attrNameLst>
                                      </p:cBhvr>
                                      <p:tavLst>
                                        <p:tav tm="0">
                                          <p:val>
                                            <p:strVal val="#ppt_x"/>
                                          </p:val>
                                        </p:tav>
                                        <p:tav tm="100000">
                                          <p:val>
                                            <p:strVal val="#ppt_x"/>
                                          </p:val>
                                        </p:tav>
                                      </p:tavLst>
                                    </p:anim>
                                    <p:anim calcmode="lin" valueType="num">
                                      <p:cBhvr>
                                        <p:cTn id="14" dur="1000" fill="hold"/>
                                        <p:tgtEl>
                                          <p:spTgt spid="6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1000"/>
                                        <p:tgtEl>
                                          <p:spTgt spid="67"/>
                                        </p:tgtEl>
                                      </p:cBhvr>
                                    </p:animEffect>
                                    <p:anim calcmode="lin" valueType="num">
                                      <p:cBhvr>
                                        <p:cTn id="18" dur="1000" fill="hold"/>
                                        <p:tgtEl>
                                          <p:spTgt spid="67"/>
                                        </p:tgtEl>
                                        <p:attrNameLst>
                                          <p:attrName>ppt_x</p:attrName>
                                        </p:attrNameLst>
                                      </p:cBhvr>
                                      <p:tavLst>
                                        <p:tav tm="0">
                                          <p:val>
                                            <p:strVal val="#ppt_x"/>
                                          </p:val>
                                        </p:tav>
                                        <p:tav tm="100000">
                                          <p:val>
                                            <p:strVal val="#ppt_x"/>
                                          </p:val>
                                        </p:tav>
                                      </p:tavLst>
                                    </p:anim>
                                    <p:anim calcmode="lin" valueType="num">
                                      <p:cBhvr>
                                        <p:cTn id="19" dur="1000" fill="hold"/>
                                        <p:tgtEl>
                                          <p:spTgt spid="6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fade">
                                      <p:cBhvr>
                                        <p:cTn id="22" dur="1000"/>
                                        <p:tgtEl>
                                          <p:spTgt spid="68"/>
                                        </p:tgtEl>
                                      </p:cBhvr>
                                    </p:animEffect>
                                    <p:anim calcmode="lin" valueType="num">
                                      <p:cBhvr>
                                        <p:cTn id="23" dur="1000" fill="hold"/>
                                        <p:tgtEl>
                                          <p:spTgt spid="68"/>
                                        </p:tgtEl>
                                        <p:attrNameLst>
                                          <p:attrName>ppt_x</p:attrName>
                                        </p:attrNameLst>
                                      </p:cBhvr>
                                      <p:tavLst>
                                        <p:tav tm="0">
                                          <p:val>
                                            <p:strVal val="#ppt_x"/>
                                          </p:val>
                                        </p:tav>
                                        <p:tav tm="100000">
                                          <p:val>
                                            <p:strVal val="#ppt_x"/>
                                          </p:val>
                                        </p:tav>
                                      </p:tavLst>
                                    </p:anim>
                                    <p:anim calcmode="lin" valueType="num">
                                      <p:cBhvr>
                                        <p:cTn id="24" dur="1000" fill="hold"/>
                                        <p:tgtEl>
                                          <p:spTgt spid="6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69"/>
                                        </p:tgtEl>
                                        <p:attrNameLst>
                                          <p:attrName>style.visibility</p:attrName>
                                        </p:attrNameLst>
                                      </p:cBhvr>
                                      <p:to>
                                        <p:strVal val="visible"/>
                                      </p:to>
                                    </p:set>
                                    <p:animEffect transition="in" filter="fade">
                                      <p:cBhvr>
                                        <p:cTn id="42" dur="1000"/>
                                        <p:tgtEl>
                                          <p:spTgt spid="69"/>
                                        </p:tgtEl>
                                      </p:cBhvr>
                                    </p:animEffect>
                                    <p:anim calcmode="lin" valueType="num">
                                      <p:cBhvr>
                                        <p:cTn id="43" dur="1000" fill="hold"/>
                                        <p:tgtEl>
                                          <p:spTgt spid="69"/>
                                        </p:tgtEl>
                                        <p:attrNameLst>
                                          <p:attrName>ppt_x</p:attrName>
                                        </p:attrNameLst>
                                      </p:cBhvr>
                                      <p:tavLst>
                                        <p:tav tm="0">
                                          <p:val>
                                            <p:strVal val="#ppt_x"/>
                                          </p:val>
                                        </p:tav>
                                        <p:tav tm="100000">
                                          <p:val>
                                            <p:strVal val="#ppt_x"/>
                                          </p:val>
                                        </p:tav>
                                      </p:tavLst>
                                    </p:anim>
                                    <p:anim calcmode="lin" valueType="num">
                                      <p:cBhvr>
                                        <p:cTn id="44" dur="1000" fill="hold"/>
                                        <p:tgtEl>
                                          <p:spTgt spid="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6"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2" cstate="print">
            <a:extLst>
              <a:ext uri="{28A0092B-C50C-407E-A947-70E740481C1C}">
                <a14:useLocalDpi xmlns:a14="http://schemas.microsoft.com/office/drawing/2010/main" val="0"/>
              </a:ext>
            </a:extLst>
          </a:blip>
          <a:srcRect t="21426" r="64787"/>
          <a:stretch/>
        </p:blipFill>
        <p:spPr>
          <a:xfrm rot="5400000">
            <a:off x="6982589" y="4631042"/>
            <a:ext cx="412084" cy="1355798"/>
          </a:xfrm>
          <a:prstGeom prst="rect">
            <a:avLst/>
          </a:prstGeom>
          <a:ln w="19050">
            <a:solidFill>
              <a:schemeClr val="tx1"/>
            </a:solidFill>
          </a:ln>
        </p:spPr>
      </p:pic>
      <p:grpSp>
        <p:nvGrpSpPr>
          <p:cNvPr id="29" name="Grupo 28">
            <a:extLst>
              <a:ext uri="{FF2B5EF4-FFF2-40B4-BE49-F238E27FC236}">
                <a16:creationId xmlns="" xmlns:a16="http://schemas.microsoft.com/office/drawing/2014/main" id="{1B032D02-7364-4168-86B8-E692981CB0F7}"/>
              </a:ext>
            </a:extLst>
          </p:cNvPr>
          <p:cNvGrpSpPr/>
          <p:nvPr/>
        </p:nvGrpSpPr>
        <p:grpSpPr>
          <a:xfrm>
            <a:off x="8832304" y="6018112"/>
            <a:ext cx="3240360" cy="582613"/>
            <a:chOff x="8832304" y="6018112"/>
            <a:chExt cx="3240360" cy="582613"/>
          </a:xfrm>
        </p:grpSpPr>
        <p:sp>
          <p:nvSpPr>
            <p:cNvPr id="30" name="Rectángulo redondeado 39">
              <a:extLst>
                <a:ext uri="{FF2B5EF4-FFF2-40B4-BE49-F238E27FC236}">
                  <a16:creationId xmlns="" xmlns:a16="http://schemas.microsoft.com/office/drawing/2014/main" id="{EC01AA1F-2FA8-4361-ABCC-46303FE9A72E}"/>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1" name="Imagen 5">
              <a:extLst>
                <a:ext uri="{FF2B5EF4-FFF2-40B4-BE49-F238E27FC236}">
                  <a16:creationId xmlns="" xmlns:a16="http://schemas.microsoft.com/office/drawing/2014/main" id="{CA174EB3-A064-4E39-8C85-9E71C7DF271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o 18">
            <a:extLst>
              <a:ext uri="{FF2B5EF4-FFF2-40B4-BE49-F238E27FC236}">
                <a16:creationId xmlns="" xmlns:a16="http://schemas.microsoft.com/office/drawing/2014/main" id="{F7553630-36F3-4ACB-8731-8D55D0DE3043}"/>
              </a:ext>
            </a:extLst>
          </p:cNvPr>
          <p:cNvGrpSpPr/>
          <p:nvPr/>
        </p:nvGrpSpPr>
        <p:grpSpPr>
          <a:xfrm>
            <a:off x="8832304" y="6018112"/>
            <a:ext cx="3240360" cy="582613"/>
            <a:chOff x="8832304" y="6018112"/>
            <a:chExt cx="3240360" cy="582613"/>
          </a:xfrm>
        </p:grpSpPr>
        <p:sp>
          <p:nvSpPr>
            <p:cNvPr id="23" name="Rectángulo redondeado 39">
              <a:extLst>
                <a:ext uri="{FF2B5EF4-FFF2-40B4-BE49-F238E27FC236}">
                  <a16:creationId xmlns="" xmlns:a16="http://schemas.microsoft.com/office/drawing/2014/main" id="{0874BAA7-6921-4C11-880D-F912EBFA1D06}"/>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2" name="Imagen 5">
              <a:extLst>
                <a:ext uri="{FF2B5EF4-FFF2-40B4-BE49-F238E27FC236}">
                  <a16:creationId xmlns="" xmlns:a16="http://schemas.microsoft.com/office/drawing/2014/main" id="{1D3383CE-4E90-4252-876C-817C29A57C4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Cuadro de texto 11">
            <a:extLst>
              <a:ext uri="{FF2B5EF4-FFF2-40B4-BE49-F238E27FC236}">
                <a16:creationId xmlns="" xmlns:a16="http://schemas.microsoft.com/office/drawing/2014/main" id="{3EBD9B9B-581E-41DD-923F-BD8293144777}"/>
              </a:ext>
            </a:extLst>
          </p:cNvPr>
          <p:cNvSpPr txBox="1"/>
          <p:nvPr/>
        </p:nvSpPr>
        <p:spPr>
          <a:xfrm>
            <a:off x="0" y="624409"/>
            <a:ext cx="4654479" cy="450445"/>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MX" sz="2000" b="1" dirty="0">
                <a:solidFill>
                  <a:schemeClr val="tx1"/>
                </a:solidFill>
                <a:latin typeface="Times New Roman" panose="02020603050405020304" pitchFamily="18" charset="0"/>
                <a:cs typeface="Times New Roman" panose="02020603050405020304" pitchFamily="18" charset="0"/>
              </a:rPr>
              <a:t>Ejecución del programa de transferencia</a:t>
            </a:r>
            <a:endParaRPr lang="es-EC" sz="2000" b="1" dirty="0">
              <a:solidFill>
                <a:schemeClr val="tx1"/>
              </a:solidFill>
              <a:latin typeface="Times New Roman" panose="02020603050405020304" pitchFamily="18" charset="0"/>
              <a:cs typeface="Times New Roman" panose="02020603050405020304" pitchFamily="18" charset="0"/>
            </a:endParaRPr>
          </a:p>
        </p:txBody>
      </p:sp>
      <p:sp>
        <p:nvSpPr>
          <p:cNvPr id="41" name="Rectángulo redondeado 40"/>
          <p:cNvSpPr/>
          <p:nvPr/>
        </p:nvSpPr>
        <p:spPr>
          <a:xfrm>
            <a:off x="130964" y="1554463"/>
            <a:ext cx="2612318" cy="573505"/>
          </a:xfrm>
          <a:prstGeom prst="roundRect">
            <a:avLst/>
          </a:pr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tx1"/>
                </a:solidFill>
                <a:latin typeface="Times New Roman" panose="02020603050405020304" pitchFamily="18" charset="0"/>
                <a:cs typeface="Times New Roman" panose="02020603050405020304" pitchFamily="18" charset="0"/>
              </a:rPr>
              <a:t>Implementación del proyecto</a:t>
            </a:r>
            <a:endParaRPr lang="es-EC" sz="1600" b="1" dirty="0">
              <a:solidFill>
                <a:schemeClr val="tx1"/>
              </a:solidFill>
              <a:latin typeface="Times New Roman" panose="02020603050405020304" pitchFamily="18" charset="0"/>
              <a:cs typeface="Times New Roman" panose="02020603050405020304" pitchFamily="18" charset="0"/>
            </a:endParaRPr>
          </a:p>
        </p:txBody>
      </p:sp>
      <p:sp>
        <p:nvSpPr>
          <p:cNvPr id="42" name="Rectángulo redondeado 41"/>
          <p:cNvSpPr/>
          <p:nvPr/>
        </p:nvSpPr>
        <p:spPr>
          <a:xfrm>
            <a:off x="149692" y="4886901"/>
            <a:ext cx="2612318" cy="341829"/>
          </a:xfrm>
          <a:prstGeom prst="round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tx1"/>
                </a:solidFill>
                <a:latin typeface="Times New Roman" panose="02020603050405020304" pitchFamily="18" charset="0"/>
                <a:cs typeface="Times New Roman" panose="02020603050405020304" pitchFamily="18" charset="0"/>
              </a:rPr>
              <a:t>Material didáctico</a:t>
            </a:r>
            <a:endParaRPr lang="es-EC" sz="1600" b="1" dirty="0">
              <a:solidFill>
                <a:schemeClr val="tx1"/>
              </a:solidFill>
              <a:latin typeface="Times New Roman" panose="02020603050405020304" pitchFamily="18" charset="0"/>
              <a:cs typeface="Times New Roman" panose="02020603050405020304" pitchFamily="18" charset="0"/>
            </a:endParaRPr>
          </a:p>
        </p:txBody>
      </p:sp>
      <p:sp>
        <p:nvSpPr>
          <p:cNvPr id="43" name="Rectángulo redondeado 42"/>
          <p:cNvSpPr/>
          <p:nvPr/>
        </p:nvSpPr>
        <p:spPr>
          <a:xfrm>
            <a:off x="130964" y="3284722"/>
            <a:ext cx="2612318" cy="341829"/>
          </a:xfrm>
          <a:prstGeom prst="roundRect">
            <a:avLst/>
          </a:prstGeom>
          <a:noFill/>
          <a:ln w="12700">
            <a:solidFill>
              <a:srgbClr val="53AB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tx1"/>
                </a:solidFill>
                <a:latin typeface="Times New Roman" panose="02020603050405020304" pitchFamily="18" charset="0"/>
                <a:cs typeface="Times New Roman" panose="02020603050405020304" pitchFamily="18" charset="0"/>
              </a:rPr>
              <a:t>Evaluaciones</a:t>
            </a:r>
            <a:endParaRPr lang="es-EC" sz="1600" b="1" dirty="0">
              <a:solidFill>
                <a:schemeClr val="tx1"/>
              </a:solidFill>
              <a:latin typeface="Times New Roman" panose="02020603050405020304" pitchFamily="18" charset="0"/>
              <a:cs typeface="Times New Roman" panose="02020603050405020304" pitchFamily="18" charset="0"/>
            </a:endParaRPr>
          </a:p>
        </p:txBody>
      </p:sp>
      <p:sp>
        <p:nvSpPr>
          <p:cNvPr id="6" name="CuadroTexto 5"/>
          <p:cNvSpPr txBox="1"/>
          <p:nvPr/>
        </p:nvSpPr>
        <p:spPr>
          <a:xfrm>
            <a:off x="3013280" y="1273912"/>
            <a:ext cx="3909380" cy="323165"/>
          </a:xfrm>
          <a:prstGeom prst="rect">
            <a:avLst/>
          </a:prstGeom>
          <a:noFill/>
        </p:spPr>
        <p:txBody>
          <a:bodyPr wrap="square" rtlCol="0">
            <a:spAutoFit/>
          </a:bodyPr>
          <a:lstStyle/>
          <a:p>
            <a:r>
              <a:rPr lang="es-EC" sz="1500" dirty="0">
                <a:latin typeface="Times New Roman" panose="02020603050405020304" pitchFamily="18" charset="0"/>
                <a:cs typeface="Times New Roman" panose="02020603050405020304" pitchFamily="18" charset="0"/>
              </a:rPr>
              <a:t>▪ Inicialmente se conformó por 10 personas</a:t>
            </a:r>
          </a:p>
        </p:txBody>
      </p:sp>
      <p:sp>
        <p:nvSpPr>
          <p:cNvPr id="7" name="Abrir llave 6"/>
          <p:cNvSpPr/>
          <p:nvPr/>
        </p:nvSpPr>
        <p:spPr>
          <a:xfrm>
            <a:off x="2838792" y="1235429"/>
            <a:ext cx="165969" cy="1211574"/>
          </a:xfrm>
          <a:prstGeom prst="leftBrac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46" name="CuadroTexto 45"/>
          <p:cNvSpPr txBox="1"/>
          <p:nvPr/>
        </p:nvSpPr>
        <p:spPr>
          <a:xfrm>
            <a:off x="3020190" y="1700951"/>
            <a:ext cx="3392123" cy="553998"/>
          </a:xfrm>
          <a:prstGeom prst="rect">
            <a:avLst/>
          </a:prstGeom>
          <a:noFill/>
        </p:spPr>
        <p:txBody>
          <a:bodyPr wrap="square" rtlCol="0">
            <a:spAutoFit/>
          </a:bodyPr>
          <a:lstStyle/>
          <a:p>
            <a:r>
              <a:rPr lang="es-EC" sz="1500" dirty="0">
                <a:latin typeface="Times New Roman" panose="02020603050405020304" pitchFamily="18" charset="0"/>
                <a:cs typeface="Times New Roman" panose="02020603050405020304" pitchFamily="18" charset="0"/>
              </a:rPr>
              <a:t>▪ Se estableció 5 módulos de aprendizaje, con una duración total de 5 meses</a:t>
            </a:r>
          </a:p>
        </p:txBody>
      </p:sp>
      <p:sp>
        <p:nvSpPr>
          <p:cNvPr id="48" name="CuadroTexto 47"/>
          <p:cNvSpPr txBox="1"/>
          <p:nvPr/>
        </p:nvSpPr>
        <p:spPr>
          <a:xfrm>
            <a:off x="3031272" y="2843473"/>
            <a:ext cx="3380121" cy="553998"/>
          </a:xfrm>
          <a:prstGeom prst="rect">
            <a:avLst/>
          </a:prstGeom>
          <a:noFill/>
        </p:spPr>
        <p:txBody>
          <a:bodyPr wrap="square" rtlCol="0">
            <a:spAutoFit/>
          </a:bodyPr>
          <a:lstStyle/>
          <a:p>
            <a:r>
              <a:rPr lang="es-EC" sz="1500" dirty="0">
                <a:latin typeface="Times New Roman" panose="02020603050405020304" pitchFamily="18" charset="0"/>
                <a:cs typeface="Times New Roman" panose="02020603050405020304" pitchFamily="18" charset="0"/>
              </a:rPr>
              <a:t>▪ Se aplicaron evaluaciones, al inicio y final de cada módulo de aprendizaje</a:t>
            </a:r>
          </a:p>
        </p:txBody>
      </p:sp>
      <p:sp>
        <p:nvSpPr>
          <p:cNvPr id="52" name="Abrir llave 51"/>
          <p:cNvSpPr/>
          <p:nvPr/>
        </p:nvSpPr>
        <p:spPr>
          <a:xfrm>
            <a:off x="2860211" y="2829063"/>
            <a:ext cx="165969" cy="1211574"/>
          </a:xfrm>
          <a:prstGeom prst="leftBrace">
            <a:avLst/>
          </a:prstGeom>
          <a:ln w="12700">
            <a:solidFill>
              <a:srgbClr val="53AB4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57" name="Abrir llave 56"/>
          <p:cNvSpPr/>
          <p:nvPr/>
        </p:nvSpPr>
        <p:spPr>
          <a:xfrm>
            <a:off x="2854221" y="4452029"/>
            <a:ext cx="165969" cy="1211574"/>
          </a:xfrm>
          <a:prstGeom prst="leftBrace">
            <a:avLst/>
          </a:prstGeom>
          <a:ln w="127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pic>
        <p:nvPicPr>
          <p:cNvPr id="65" name="Imagen 64" descr="https://scontent.fuio4-1.fna.fbcdn.net/v/t1.15752-9/99288999_253861199157026_7714488629212479488_n.jpg?_nc_cat=106&amp;_nc_sid=b96e70&amp;_nc_ohc=GsxIKmwfElwAX_UaLpf&amp;_nc_ht=scontent.fuio4-1.fna&amp;oh=b82f3d558bf51b1ad2909d16360118c4&amp;oe=5EEAD2E0"/>
          <p:cNvPicPr/>
          <p:nvPr/>
        </p:nvPicPr>
        <p:blipFill rotWithShape="1">
          <a:blip r:embed="rId4">
            <a:extLst>
              <a:ext uri="{28A0092B-C50C-407E-A947-70E740481C1C}">
                <a14:useLocalDpi xmlns:a14="http://schemas.microsoft.com/office/drawing/2010/main" val="0"/>
              </a:ext>
            </a:extLst>
          </a:blip>
          <a:srcRect l="1818" t="6804" r="21322" b="8332"/>
          <a:stretch/>
        </p:blipFill>
        <p:spPr bwMode="auto">
          <a:xfrm>
            <a:off x="9341378" y="729385"/>
            <a:ext cx="2653072" cy="2160000"/>
          </a:xfrm>
          <a:prstGeom prst="rect">
            <a:avLst/>
          </a:prstGeom>
          <a:noFill/>
          <a:ln w="19050">
            <a:solidFill>
              <a:schemeClr val="tx1"/>
            </a:solidFill>
          </a:ln>
          <a:extLst>
            <a:ext uri="{53640926-AAD7-44D8-BBD7-CCE9431645EC}">
              <a14:shadowObscured xmlns:a14="http://schemas.microsoft.com/office/drawing/2010/main"/>
            </a:ext>
          </a:extLst>
        </p:spPr>
      </p:pic>
      <p:pic>
        <p:nvPicPr>
          <p:cNvPr id="12" name="Imagen 11"/>
          <p:cNvPicPr>
            <a:picLocks noChangeAspect="1"/>
          </p:cNvPicPr>
          <p:nvPr/>
        </p:nvPicPr>
        <p:blipFill rotWithShape="1">
          <a:blip r:embed="rId5" cstate="print">
            <a:extLst>
              <a:ext uri="{28A0092B-C50C-407E-A947-70E740481C1C}">
                <a14:useLocalDpi xmlns:a14="http://schemas.microsoft.com/office/drawing/2010/main" val="0"/>
              </a:ext>
            </a:extLst>
          </a:blip>
          <a:srcRect l="13721" r="17701" b="5333"/>
          <a:stretch/>
        </p:blipFill>
        <p:spPr>
          <a:xfrm>
            <a:off x="7941285" y="2987608"/>
            <a:ext cx="1308112" cy="2487476"/>
          </a:xfrm>
          <a:prstGeom prst="rect">
            <a:avLst/>
          </a:prstGeom>
          <a:ln w="19050">
            <a:solidFill>
              <a:schemeClr val="tx1"/>
            </a:solidFill>
          </a:ln>
        </p:spPr>
      </p:pic>
      <p:sp>
        <p:nvSpPr>
          <p:cNvPr id="70" name="CuadroTexto 69"/>
          <p:cNvSpPr txBox="1"/>
          <p:nvPr/>
        </p:nvSpPr>
        <p:spPr>
          <a:xfrm>
            <a:off x="3047264" y="3486639"/>
            <a:ext cx="3380121" cy="553998"/>
          </a:xfrm>
          <a:prstGeom prst="rect">
            <a:avLst/>
          </a:prstGeom>
          <a:noFill/>
        </p:spPr>
        <p:txBody>
          <a:bodyPr wrap="square" rtlCol="0">
            <a:spAutoFit/>
          </a:bodyPr>
          <a:lstStyle/>
          <a:p>
            <a:r>
              <a:rPr lang="es-EC" sz="1500" dirty="0">
                <a:latin typeface="Times New Roman" panose="02020603050405020304" pitchFamily="18" charset="0"/>
                <a:cs typeface="Times New Roman" panose="02020603050405020304" pitchFamily="18" charset="0"/>
              </a:rPr>
              <a:t>▪ Se comparó las puntuaciones antes y después de la capacitación</a:t>
            </a:r>
          </a:p>
        </p:txBody>
      </p:sp>
      <p:sp>
        <p:nvSpPr>
          <p:cNvPr id="71" name="CuadroTexto 70"/>
          <p:cNvSpPr txBox="1"/>
          <p:nvPr/>
        </p:nvSpPr>
        <p:spPr>
          <a:xfrm>
            <a:off x="3046065" y="4456933"/>
            <a:ext cx="3380121" cy="553998"/>
          </a:xfrm>
          <a:prstGeom prst="rect">
            <a:avLst/>
          </a:prstGeom>
          <a:noFill/>
        </p:spPr>
        <p:txBody>
          <a:bodyPr wrap="square" rtlCol="0">
            <a:spAutoFit/>
          </a:bodyPr>
          <a:lstStyle/>
          <a:p>
            <a:r>
              <a:rPr lang="es-EC" sz="1500" dirty="0">
                <a:latin typeface="Times New Roman" panose="02020603050405020304" pitchFamily="18" charset="0"/>
                <a:cs typeface="Times New Roman" panose="02020603050405020304" pitchFamily="18" charset="0"/>
              </a:rPr>
              <a:t>▪ Se entregó material de apoyo: cartillas informativas, fichas técnicas, etc.</a:t>
            </a:r>
          </a:p>
        </p:txBody>
      </p:sp>
      <p:sp>
        <p:nvSpPr>
          <p:cNvPr id="72" name="CuadroTexto 71"/>
          <p:cNvSpPr txBox="1"/>
          <p:nvPr/>
        </p:nvSpPr>
        <p:spPr>
          <a:xfrm>
            <a:off x="3070986" y="5129026"/>
            <a:ext cx="3340408" cy="553998"/>
          </a:xfrm>
          <a:prstGeom prst="rect">
            <a:avLst/>
          </a:prstGeom>
          <a:noFill/>
        </p:spPr>
        <p:txBody>
          <a:bodyPr wrap="square" rtlCol="0">
            <a:spAutoFit/>
          </a:bodyPr>
          <a:lstStyle/>
          <a:p>
            <a:r>
              <a:rPr lang="es-EC" sz="1500" dirty="0">
                <a:latin typeface="Times New Roman" panose="02020603050405020304" pitchFamily="18" charset="0"/>
                <a:cs typeface="Times New Roman" panose="02020603050405020304" pitchFamily="18" charset="0"/>
              </a:rPr>
              <a:t>▪ Se entregó 5 folletos informativos al final del programa</a:t>
            </a:r>
          </a:p>
        </p:txBody>
      </p:sp>
      <p:pic>
        <p:nvPicPr>
          <p:cNvPr id="73" name="Imagen 72" descr="https://scontent.fuio4-1.fna.fbcdn.net/v/t1.15752-9/99292543_248334236270510_3173634820588699648_n.jpg?_nc_cat=102&amp;_nc_sid=b96e70&amp;_nc_ohc=Ou4FIBQJP2YAX-av6oS&amp;_nc_ht=scontent.fuio4-1.fna&amp;oh=f78716748d763ecbdff43b94de7adf8e&amp;oe=5EEC425D"/>
          <p:cNvPicPr/>
          <p:nvPr/>
        </p:nvPicPr>
        <p:blipFill rotWithShape="1">
          <a:blip r:embed="rId6">
            <a:extLst>
              <a:ext uri="{28A0092B-C50C-407E-A947-70E740481C1C}">
                <a14:useLocalDpi xmlns:a14="http://schemas.microsoft.com/office/drawing/2010/main" val="0"/>
              </a:ext>
            </a:extLst>
          </a:blip>
          <a:srcRect l="9923"/>
          <a:stretch/>
        </p:blipFill>
        <p:spPr bwMode="auto">
          <a:xfrm>
            <a:off x="9340300" y="2987455"/>
            <a:ext cx="2654150" cy="2475595"/>
          </a:xfrm>
          <a:prstGeom prst="rect">
            <a:avLst/>
          </a:prstGeom>
          <a:noFill/>
          <a:ln w="19050">
            <a:solidFill>
              <a:schemeClr val="tx1"/>
            </a:solidFill>
          </a:ln>
          <a:extLst>
            <a:ext uri="{53640926-AAD7-44D8-BBD7-CCE9431645EC}">
              <a14:shadowObscured xmlns:a14="http://schemas.microsoft.com/office/drawing/2010/main"/>
            </a:ext>
          </a:extLst>
        </p:spPr>
      </p:pic>
      <p:sp>
        <p:nvSpPr>
          <p:cNvPr id="13" name="Rectángulo redondeado 12"/>
          <p:cNvSpPr/>
          <p:nvPr/>
        </p:nvSpPr>
        <p:spPr>
          <a:xfrm>
            <a:off x="7821733" y="5439981"/>
            <a:ext cx="4234249" cy="486086"/>
          </a:xfrm>
          <a:prstGeom prst="round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a:solidFill>
                  <a:schemeClr val="tx1"/>
                </a:solidFill>
                <a:latin typeface="Times New Roman" panose="02020603050405020304" pitchFamily="18" charset="0"/>
                <a:cs typeface="Times New Roman" panose="02020603050405020304" pitchFamily="18" charset="0"/>
              </a:rPr>
              <a:t>Se realizaron actividades lúdicas para generar más confianza entre los participantes </a:t>
            </a:r>
          </a:p>
        </p:txBody>
      </p:sp>
      <p:pic>
        <p:nvPicPr>
          <p:cNvPr id="14" name="Imagen 13"/>
          <p:cNvPicPr>
            <a:picLocks noChangeAspect="1"/>
          </p:cNvPicPr>
          <p:nvPr/>
        </p:nvPicPr>
        <p:blipFill rotWithShape="1">
          <a:blip r:embed="rId7" cstate="print">
            <a:extLst>
              <a:ext uri="{28A0092B-C50C-407E-A947-70E740481C1C}">
                <a14:useLocalDpi xmlns:a14="http://schemas.microsoft.com/office/drawing/2010/main" val="0"/>
              </a:ext>
            </a:extLst>
          </a:blip>
          <a:srcRect l="2466" r="3843"/>
          <a:stretch/>
        </p:blipFill>
        <p:spPr>
          <a:xfrm>
            <a:off x="6520123" y="729385"/>
            <a:ext cx="2717306" cy="2175208"/>
          </a:xfrm>
          <a:prstGeom prst="rect">
            <a:avLst/>
          </a:prstGeom>
          <a:ln w="19050">
            <a:solidFill>
              <a:schemeClr val="tx1"/>
            </a:solidFill>
          </a:ln>
        </p:spPr>
      </p:pic>
      <p:pic>
        <p:nvPicPr>
          <p:cNvPr id="15" name="Imagen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15864" y="2992346"/>
            <a:ext cx="1344154" cy="1008555"/>
          </a:xfrm>
          <a:prstGeom prst="rect">
            <a:avLst/>
          </a:prstGeom>
          <a:ln w="19050">
            <a:solidFill>
              <a:schemeClr val="tx1"/>
            </a:solidFill>
          </a:ln>
        </p:spPr>
      </p:pic>
      <p:pic>
        <p:nvPicPr>
          <p:cNvPr id="16" name="Imagen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20152" y="4049450"/>
            <a:ext cx="1339866" cy="1004900"/>
          </a:xfrm>
          <a:prstGeom prst="rect">
            <a:avLst/>
          </a:prstGeom>
          <a:ln w="19050">
            <a:solidFill>
              <a:schemeClr val="tx1"/>
            </a:solidFill>
          </a:ln>
        </p:spPr>
      </p:pic>
      <p:sp>
        <p:nvSpPr>
          <p:cNvPr id="34" name="Título 1"/>
          <p:cNvSpPr txBox="1">
            <a:spLocks/>
          </p:cNvSpPr>
          <p:nvPr/>
        </p:nvSpPr>
        <p:spPr>
          <a:xfrm>
            <a:off x="4511824" y="15483"/>
            <a:ext cx="2872021" cy="706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sz="2800" kern="0">
                <a:solidFill>
                  <a:srgbClr val="0070C0"/>
                </a:solidFill>
                <a:latin typeface="Times New Roman" pitchFamily="18" charset="0"/>
                <a:cs typeface="Times New Roman" pitchFamily="18" charset="0"/>
              </a:rPr>
              <a:t>METODOLOGÍA</a:t>
            </a:r>
            <a:endParaRPr lang="es-EC" sz="2800" kern="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99510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o 28">
            <a:extLst>
              <a:ext uri="{FF2B5EF4-FFF2-40B4-BE49-F238E27FC236}">
                <a16:creationId xmlns="" xmlns:a16="http://schemas.microsoft.com/office/drawing/2014/main" id="{1B032D02-7364-4168-86B8-E692981CB0F7}"/>
              </a:ext>
            </a:extLst>
          </p:cNvPr>
          <p:cNvGrpSpPr/>
          <p:nvPr/>
        </p:nvGrpSpPr>
        <p:grpSpPr>
          <a:xfrm>
            <a:off x="8832304" y="6018112"/>
            <a:ext cx="3240360" cy="582613"/>
            <a:chOff x="8832304" y="6018112"/>
            <a:chExt cx="3240360" cy="582613"/>
          </a:xfrm>
        </p:grpSpPr>
        <p:sp>
          <p:nvSpPr>
            <p:cNvPr id="30" name="Rectángulo redondeado 39">
              <a:extLst>
                <a:ext uri="{FF2B5EF4-FFF2-40B4-BE49-F238E27FC236}">
                  <a16:creationId xmlns="" xmlns:a16="http://schemas.microsoft.com/office/drawing/2014/main" id="{EC01AA1F-2FA8-4361-ABCC-46303FE9A72E}"/>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1" name="Imagen 5">
              <a:extLst>
                <a:ext uri="{FF2B5EF4-FFF2-40B4-BE49-F238E27FC236}">
                  <a16:creationId xmlns="" xmlns:a16="http://schemas.microsoft.com/office/drawing/2014/main" id="{CA174EB3-A064-4E39-8C85-9E71C7DF271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o 18">
            <a:extLst>
              <a:ext uri="{FF2B5EF4-FFF2-40B4-BE49-F238E27FC236}">
                <a16:creationId xmlns="" xmlns:a16="http://schemas.microsoft.com/office/drawing/2014/main" id="{F7553630-36F3-4ACB-8731-8D55D0DE3043}"/>
              </a:ext>
            </a:extLst>
          </p:cNvPr>
          <p:cNvGrpSpPr/>
          <p:nvPr/>
        </p:nvGrpSpPr>
        <p:grpSpPr>
          <a:xfrm>
            <a:off x="8832304" y="6018112"/>
            <a:ext cx="3240360" cy="582613"/>
            <a:chOff x="8832304" y="6018112"/>
            <a:chExt cx="3240360" cy="582613"/>
          </a:xfrm>
        </p:grpSpPr>
        <p:sp>
          <p:nvSpPr>
            <p:cNvPr id="23" name="Rectángulo redondeado 39">
              <a:extLst>
                <a:ext uri="{FF2B5EF4-FFF2-40B4-BE49-F238E27FC236}">
                  <a16:creationId xmlns="" xmlns:a16="http://schemas.microsoft.com/office/drawing/2014/main" id="{0874BAA7-6921-4C11-880D-F912EBFA1D06}"/>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2" name="Imagen 5">
              <a:extLst>
                <a:ext uri="{FF2B5EF4-FFF2-40B4-BE49-F238E27FC236}">
                  <a16:creationId xmlns="" xmlns:a16="http://schemas.microsoft.com/office/drawing/2014/main" id="{1D3383CE-4E90-4252-876C-817C29A57C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Cuadro de texto 11">
            <a:extLst>
              <a:ext uri="{FF2B5EF4-FFF2-40B4-BE49-F238E27FC236}">
                <a16:creationId xmlns="" xmlns:a16="http://schemas.microsoft.com/office/drawing/2014/main" id="{3EBD9B9B-581E-41DD-923F-BD8293144777}"/>
              </a:ext>
            </a:extLst>
          </p:cNvPr>
          <p:cNvSpPr txBox="1"/>
          <p:nvPr/>
        </p:nvSpPr>
        <p:spPr>
          <a:xfrm>
            <a:off x="0" y="624409"/>
            <a:ext cx="4654479" cy="450445"/>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MX" sz="2000" b="1" dirty="0">
                <a:solidFill>
                  <a:schemeClr val="tx1"/>
                </a:solidFill>
                <a:latin typeface="Times New Roman" panose="02020603050405020304" pitchFamily="18" charset="0"/>
                <a:cs typeface="Times New Roman" panose="02020603050405020304" pitchFamily="18" charset="0"/>
              </a:rPr>
              <a:t>Ejecución del programa de transferencia</a:t>
            </a:r>
            <a:endParaRPr lang="es-EC" sz="2000" b="1" dirty="0">
              <a:solidFill>
                <a:schemeClr val="tx1"/>
              </a:solidFill>
              <a:latin typeface="Times New Roman" panose="02020603050405020304" pitchFamily="18" charset="0"/>
              <a:cs typeface="Times New Roman" panose="02020603050405020304" pitchFamily="18" charset="0"/>
            </a:endParaRPr>
          </a:p>
        </p:txBody>
      </p:sp>
      <p:sp>
        <p:nvSpPr>
          <p:cNvPr id="41" name="Redondear rectángulo de esquina del mismo lado 40"/>
          <p:cNvSpPr/>
          <p:nvPr/>
        </p:nvSpPr>
        <p:spPr>
          <a:xfrm>
            <a:off x="5159896" y="1269277"/>
            <a:ext cx="2612318" cy="341829"/>
          </a:xfrm>
          <a:prstGeom prst="round2SameRect">
            <a:avLst/>
          </a:pr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tx1"/>
                </a:solidFill>
                <a:latin typeface="Times New Roman" panose="02020603050405020304" pitchFamily="18" charset="0"/>
                <a:cs typeface="Times New Roman" panose="02020603050405020304" pitchFamily="18" charset="0"/>
              </a:rPr>
              <a:t>Desarrollo del programa </a:t>
            </a:r>
            <a:endParaRPr lang="es-EC" sz="1600" b="1" dirty="0">
              <a:solidFill>
                <a:schemeClr val="tx1"/>
              </a:solidFill>
              <a:latin typeface="Times New Roman" panose="02020603050405020304" pitchFamily="18" charset="0"/>
              <a:cs typeface="Times New Roman" panose="02020603050405020304" pitchFamily="18" charset="0"/>
            </a:endParaRPr>
          </a:p>
        </p:txBody>
      </p:sp>
      <p:pic>
        <p:nvPicPr>
          <p:cNvPr id="46082" name="Picture 2" descr="Sin descripción disponib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1864" y="1916784"/>
            <a:ext cx="3168352" cy="237626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4" name="Flecha derecha 1">
            <a:extLst>
              <a:ext uri="{FF2B5EF4-FFF2-40B4-BE49-F238E27FC236}">
                <a16:creationId xmlns="" xmlns:a16="http://schemas.microsoft.com/office/drawing/2014/main" id="{7EC53757-888B-45FA-BDE0-7E8D598A3E5C}"/>
              </a:ext>
            </a:extLst>
          </p:cNvPr>
          <p:cNvSpPr/>
          <p:nvPr/>
        </p:nvSpPr>
        <p:spPr>
          <a:xfrm>
            <a:off x="-5521" y="4522310"/>
            <a:ext cx="12152485" cy="338554"/>
          </a:xfrm>
          <a:prstGeom prst="rightArrow">
            <a:avLst/>
          </a:prstGeom>
          <a:solidFill>
            <a:schemeClr val="accent1">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5" name="CuadroTexto 74">
            <a:extLst>
              <a:ext uri="{FF2B5EF4-FFF2-40B4-BE49-F238E27FC236}">
                <a16:creationId xmlns="" xmlns:a16="http://schemas.microsoft.com/office/drawing/2014/main" id="{81EC17FB-9907-4687-AF74-9FDA2560F19F}"/>
              </a:ext>
            </a:extLst>
          </p:cNvPr>
          <p:cNvSpPr txBox="1"/>
          <p:nvPr/>
        </p:nvSpPr>
        <p:spPr>
          <a:xfrm>
            <a:off x="5609697" y="4794255"/>
            <a:ext cx="922047" cy="369332"/>
          </a:xfrm>
          <a:prstGeom prst="rect">
            <a:avLst/>
          </a:prstGeom>
          <a:noFill/>
        </p:spPr>
        <p:txBody>
          <a:bodyPr wrap="none" rtlCol="0">
            <a:spAutoFit/>
          </a:bodyPr>
          <a:lstStyle/>
          <a:p>
            <a:r>
              <a:rPr lang="es-EC" dirty="0">
                <a:solidFill>
                  <a:srgbClr val="002060"/>
                </a:solidFill>
                <a:latin typeface="Times New Roman" panose="02020603050405020304" pitchFamily="18" charset="0"/>
                <a:cs typeface="Times New Roman" panose="02020603050405020304" pitchFamily="18" charset="0"/>
              </a:rPr>
              <a:t>5 meses</a:t>
            </a:r>
          </a:p>
        </p:txBody>
      </p:sp>
      <p:sp>
        <p:nvSpPr>
          <p:cNvPr id="76" name="Rectángulo redondeado 75"/>
          <p:cNvSpPr/>
          <p:nvPr/>
        </p:nvSpPr>
        <p:spPr>
          <a:xfrm>
            <a:off x="514041" y="2163281"/>
            <a:ext cx="1235512" cy="341829"/>
          </a:xfrm>
          <a:prstGeom prst="roundRect">
            <a:avLst/>
          </a:prstGeom>
          <a:solidFill>
            <a:schemeClr val="bg2">
              <a:lumMod val="20000"/>
              <a:lumOff val="80000"/>
            </a:schemeClr>
          </a:solidFill>
          <a:ln w="1270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latin typeface="Times New Roman" panose="02020603050405020304" pitchFamily="18" charset="0"/>
                <a:cs typeface="Times New Roman" panose="02020603050405020304" pitchFamily="18" charset="0"/>
              </a:rPr>
              <a:t>Introducción</a:t>
            </a:r>
            <a:endParaRPr lang="es-EC" sz="1500" dirty="0">
              <a:solidFill>
                <a:schemeClr val="tx1"/>
              </a:solidFill>
              <a:latin typeface="Times New Roman" panose="02020603050405020304" pitchFamily="18" charset="0"/>
              <a:cs typeface="Times New Roman" panose="02020603050405020304" pitchFamily="18" charset="0"/>
            </a:endParaRPr>
          </a:p>
        </p:txBody>
      </p:sp>
      <p:sp>
        <p:nvSpPr>
          <p:cNvPr id="77" name="Rectángulo redondeado 76"/>
          <p:cNvSpPr/>
          <p:nvPr/>
        </p:nvSpPr>
        <p:spPr>
          <a:xfrm>
            <a:off x="514041" y="2649995"/>
            <a:ext cx="1235512" cy="341829"/>
          </a:xfrm>
          <a:prstGeom prst="roundRect">
            <a:avLst/>
          </a:prstGeom>
          <a:solidFill>
            <a:schemeClr val="accent2">
              <a:lumMod val="20000"/>
              <a:lumOff val="80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latin typeface="Times New Roman" panose="02020603050405020304" pitchFamily="18" charset="0"/>
                <a:cs typeface="Times New Roman" panose="02020603050405020304" pitchFamily="18" charset="0"/>
              </a:rPr>
              <a:t>Exposición</a:t>
            </a:r>
            <a:endParaRPr lang="es-EC" sz="1500" dirty="0">
              <a:solidFill>
                <a:schemeClr val="tx1"/>
              </a:solidFill>
              <a:latin typeface="Times New Roman" panose="02020603050405020304" pitchFamily="18" charset="0"/>
              <a:cs typeface="Times New Roman" panose="02020603050405020304" pitchFamily="18" charset="0"/>
            </a:endParaRPr>
          </a:p>
        </p:txBody>
      </p:sp>
      <p:sp>
        <p:nvSpPr>
          <p:cNvPr id="78" name="Rectángulo redondeado 77"/>
          <p:cNvSpPr/>
          <p:nvPr/>
        </p:nvSpPr>
        <p:spPr>
          <a:xfrm>
            <a:off x="514041" y="3124114"/>
            <a:ext cx="1235512" cy="341829"/>
          </a:xfrm>
          <a:prstGeom prst="roundRect">
            <a:avLst/>
          </a:prstGeom>
          <a:solidFill>
            <a:schemeClr val="accent1"/>
          </a:solid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latin typeface="Times New Roman" panose="02020603050405020304" pitchFamily="18" charset="0"/>
                <a:cs typeface="Times New Roman" panose="02020603050405020304" pitchFamily="18" charset="0"/>
              </a:rPr>
              <a:t>Práctica</a:t>
            </a:r>
            <a:endParaRPr lang="es-EC" sz="1500" dirty="0">
              <a:solidFill>
                <a:schemeClr val="tx1"/>
              </a:solidFill>
              <a:latin typeface="Times New Roman" panose="02020603050405020304" pitchFamily="18" charset="0"/>
              <a:cs typeface="Times New Roman" panose="02020603050405020304" pitchFamily="18" charset="0"/>
            </a:endParaRPr>
          </a:p>
        </p:txBody>
      </p:sp>
      <p:sp>
        <p:nvSpPr>
          <p:cNvPr id="79" name="Rectángulo redondeado 78"/>
          <p:cNvSpPr/>
          <p:nvPr/>
        </p:nvSpPr>
        <p:spPr>
          <a:xfrm>
            <a:off x="506800" y="3623424"/>
            <a:ext cx="1235512" cy="341829"/>
          </a:xfrm>
          <a:prstGeom prst="roundRect">
            <a:avLst/>
          </a:prstGeom>
          <a:solidFill>
            <a:srgbClr val="99CCFF"/>
          </a:solidFill>
          <a:ln w="12700">
            <a:solidFill>
              <a:srgbClr val="0099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latin typeface="Times New Roman" panose="02020603050405020304" pitchFamily="18" charset="0"/>
                <a:cs typeface="Times New Roman" panose="02020603050405020304" pitchFamily="18" charset="0"/>
              </a:rPr>
              <a:t>Finalización</a:t>
            </a:r>
            <a:endParaRPr lang="es-EC" sz="1500" dirty="0">
              <a:solidFill>
                <a:schemeClr val="tx1"/>
              </a:solidFill>
              <a:latin typeface="Times New Roman" panose="02020603050405020304" pitchFamily="18" charset="0"/>
              <a:cs typeface="Times New Roman" panose="02020603050405020304" pitchFamily="18" charset="0"/>
            </a:endParaRPr>
          </a:p>
        </p:txBody>
      </p:sp>
      <p:pic>
        <p:nvPicPr>
          <p:cNvPr id="46084" name="Picture 4" descr="Sin descripción disponi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28212" y="1926606"/>
            <a:ext cx="3168000" cy="2376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80" name="Imagen 79"/>
          <p:cNvPicPr/>
          <p:nvPr/>
        </p:nvPicPr>
        <p:blipFill rotWithShape="1">
          <a:blip r:embed="rId5"/>
          <a:srcRect l="3686" r="19197"/>
          <a:stretch/>
        </p:blipFill>
        <p:spPr bwMode="auto">
          <a:xfrm>
            <a:off x="2027330" y="1919749"/>
            <a:ext cx="2590800" cy="2376000"/>
          </a:xfrm>
          <a:prstGeom prst="rect">
            <a:avLst/>
          </a:prstGeom>
          <a:ln w="12700">
            <a:solidFill>
              <a:schemeClr val="tx1"/>
            </a:solidFill>
          </a:ln>
          <a:extLst>
            <a:ext uri="{53640926-AAD7-44D8-BBD7-CCE9431645EC}">
              <a14:shadowObscured xmlns:a14="http://schemas.microsoft.com/office/drawing/2010/main"/>
            </a:ext>
          </a:extLst>
        </p:spPr>
      </p:pic>
      <p:sp>
        <p:nvSpPr>
          <p:cNvPr id="81" name="CuadroTexto 80">
            <a:extLst>
              <a:ext uri="{FF2B5EF4-FFF2-40B4-BE49-F238E27FC236}">
                <a16:creationId xmlns="" xmlns:a16="http://schemas.microsoft.com/office/drawing/2014/main" id="{95E1FF56-3C74-4049-967B-80959ACE7374}"/>
              </a:ext>
            </a:extLst>
          </p:cNvPr>
          <p:cNvSpPr txBox="1"/>
          <p:nvPr/>
        </p:nvSpPr>
        <p:spPr>
          <a:xfrm>
            <a:off x="191344" y="5175233"/>
            <a:ext cx="4487004"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1600" dirty="0">
                <a:latin typeface="Times New Roman" panose="02020603050405020304" pitchFamily="18" charset="0"/>
                <a:cs typeface="Times New Roman" panose="02020603050405020304" pitchFamily="18" charset="0"/>
              </a:rPr>
              <a:t>Sesiones semanales </a:t>
            </a:r>
          </a:p>
        </p:txBody>
      </p:sp>
      <p:sp>
        <p:nvSpPr>
          <p:cNvPr id="82" name="CuadroTexto 81">
            <a:extLst>
              <a:ext uri="{FF2B5EF4-FFF2-40B4-BE49-F238E27FC236}">
                <a16:creationId xmlns="" xmlns:a16="http://schemas.microsoft.com/office/drawing/2014/main" id="{95E1FF56-3C74-4049-967B-80959ACE7374}"/>
              </a:ext>
            </a:extLst>
          </p:cNvPr>
          <p:cNvSpPr txBox="1"/>
          <p:nvPr/>
        </p:nvSpPr>
        <p:spPr>
          <a:xfrm>
            <a:off x="7407714" y="5175233"/>
            <a:ext cx="4487004"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1600" dirty="0">
                <a:latin typeface="Times New Roman" panose="02020603050405020304" pitchFamily="18" charset="0"/>
                <a:cs typeface="Times New Roman" panose="02020603050405020304" pitchFamily="18" charset="0"/>
              </a:rPr>
              <a:t>Actividades dinámicas, intercambio de experiencias</a:t>
            </a:r>
          </a:p>
        </p:txBody>
      </p:sp>
      <p:sp>
        <p:nvSpPr>
          <p:cNvPr id="24" name="Título 1"/>
          <p:cNvSpPr txBox="1">
            <a:spLocks/>
          </p:cNvSpPr>
          <p:nvPr/>
        </p:nvSpPr>
        <p:spPr>
          <a:xfrm>
            <a:off x="4511824" y="15483"/>
            <a:ext cx="2872021" cy="706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sz="2800" kern="0">
                <a:solidFill>
                  <a:srgbClr val="0070C0"/>
                </a:solidFill>
                <a:latin typeface="Times New Roman" pitchFamily="18" charset="0"/>
                <a:cs typeface="Times New Roman" pitchFamily="18" charset="0"/>
              </a:rPr>
              <a:t>METODOLOGÍA</a:t>
            </a:r>
            <a:endParaRPr lang="es-EC" sz="2800" kern="0" dirty="0">
              <a:solidFill>
                <a:srgbClr val="0070C0"/>
              </a:solidFill>
              <a:latin typeface="Times New Roman" pitchFamily="18" charset="0"/>
              <a:cs typeface="Times New Roman" pitchFamily="18" charset="0"/>
            </a:endParaRPr>
          </a:p>
        </p:txBody>
      </p:sp>
      <p:sp>
        <p:nvSpPr>
          <p:cNvPr id="25" name="CuadroTexto 24">
            <a:extLst>
              <a:ext uri="{FF2B5EF4-FFF2-40B4-BE49-F238E27FC236}">
                <a16:creationId xmlns="" xmlns:a16="http://schemas.microsoft.com/office/drawing/2014/main" id="{95E1FF56-3C74-4049-967B-80959ACE7374}"/>
              </a:ext>
            </a:extLst>
          </p:cNvPr>
          <p:cNvSpPr txBox="1"/>
          <p:nvPr/>
        </p:nvSpPr>
        <p:spPr>
          <a:xfrm>
            <a:off x="3851087" y="5722215"/>
            <a:ext cx="4487004" cy="33855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1600" dirty="0">
                <a:latin typeface="Times New Roman" panose="02020603050405020304" pitchFamily="18" charset="0"/>
                <a:cs typeface="Times New Roman" panose="02020603050405020304" pitchFamily="18" charset="0"/>
              </a:rPr>
              <a:t>Retroalimentación</a:t>
            </a:r>
          </a:p>
        </p:txBody>
      </p:sp>
    </p:spTree>
    <p:extLst>
      <p:ext uri="{BB962C8B-B14F-4D97-AF65-F5344CB8AC3E}">
        <p14:creationId xmlns:p14="http://schemas.microsoft.com/office/powerpoint/2010/main" val="2498095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1000"/>
                                        <p:tgtEl>
                                          <p:spTgt spid="81"/>
                                        </p:tgtEl>
                                      </p:cBhvr>
                                    </p:animEffect>
                                    <p:anim calcmode="lin" valueType="num">
                                      <p:cBhvr>
                                        <p:cTn id="8" dur="1000" fill="hold"/>
                                        <p:tgtEl>
                                          <p:spTgt spid="81"/>
                                        </p:tgtEl>
                                        <p:attrNameLst>
                                          <p:attrName>ppt_x</p:attrName>
                                        </p:attrNameLst>
                                      </p:cBhvr>
                                      <p:tavLst>
                                        <p:tav tm="0">
                                          <p:val>
                                            <p:strVal val="#ppt_x"/>
                                          </p:val>
                                        </p:tav>
                                        <p:tav tm="100000">
                                          <p:val>
                                            <p:strVal val="#ppt_x"/>
                                          </p:val>
                                        </p:tav>
                                      </p:tavLst>
                                    </p:anim>
                                    <p:anim calcmode="lin" valueType="num">
                                      <p:cBhvr>
                                        <p:cTn id="9" dur="1000" fill="hold"/>
                                        <p:tgtEl>
                                          <p:spTgt spid="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fade">
                                      <p:cBhvr>
                                        <p:cTn id="14" dur="1000"/>
                                        <p:tgtEl>
                                          <p:spTgt spid="82"/>
                                        </p:tgtEl>
                                      </p:cBhvr>
                                    </p:animEffect>
                                    <p:anim calcmode="lin" valueType="num">
                                      <p:cBhvr>
                                        <p:cTn id="15" dur="1000" fill="hold"/>
                                        <p:tgtEl>
                                          <p:spTgt spid="82"/>
                                        </p:tgtEl>
                                        <p:attrNameLst>
                                          <p:attrName>ppt_x</p:attrName>
                                        </p:attrNameLst>
                                      </p:cBhvr>
                                      <p:tavLst>
                                        <p:tav tm="0">
                                          <p:val>
                                            <p:strVal val="#ppt_x"/>
                                          </p:val>
                                        </p:tav>
                                        <p:tav tm="100000">
                                          <p:val>
                                            <p:strVal val="#ppt_x"/>
                                          </p:val>
                                        </p:tav>
                                      </p:tavLst>
                                    </p:anim>
                                    <p:anim calcmode="lin" valueType="num">
                                      <p:cBhvr>
                                        <p:cTn id="16"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animBg="1"/>
      <p:bldP spid="82"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o 28">
            <a:extLst>
              <a:ext uri="{FF2B5EF4-FFF2-40B4-BE49-F238E27FC236}">
                <a16:creationId xmlns="" xmlns:a16="http://schemas.microsoft.com/office/drawing/2014/main" id="{1B032D02-7364-4168-86B8-E692981CB0F7}"/>
              </a:ext>
            </a:extLst>
          </p:cNvPr>
          <p:cNvGrpSpPr/>
          <p:nvPr/>
        </p:nvGrpSpPr>
        <p:grpSpPr>
          <a:xfrm>
            <a:off x="8832304" y="6018112"/>
            <a:ext cx="3240360" cy="582613"/>
            <a:chOff x="8832304" y="6018112"/>
            <a:chExt cx="3240360" cy="582613"/>
          </a:xfrm>
        </p:grpSpPr>
        <p:sp>
          <p:nvSpPr>
            <p:cNvPr id="30" name="Rectángulo redondeado 39">
              <a:extLst>
                <a:ext uri="{FF2B5EF4-FFF2-40B4-BE49-F238E27FC236}">
                  <a16:creationId xmlns="" xmlns:a16="http://schemas.microsoft.com/office/drawing/2014/main" id="{EC01AA1F-2FA8-4361-ABCC-46303FE9A72E}"/>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1" name="Imagen 5">
              <a:extLst>
                <a:ext uri="{FF2B5EF4-FFF2-40B4-BE49-F238E27FC236}">
                  <a16:creationId xmlns="" xmlns:a16="http://schemas.microsoft.com/office/drawing/2014/main" id="{CA174EB3-A064-4E39-8C85-9E71C7DF271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Grupo 18">
            <a:extLst>
              <a:ext uri="{FF2B5EF4-FFF2-40B4-BE49-F238E27FC236}">
                <a16:creationId xmlns="" xmlns:a16="http://schemas.microsoft.com/office/drawing/2014/main" id="{F7553630-36F3-4ACB-8731-8D55D0DE3043}"/>
              </a:ext>
            </a:extLst>
          </p:cNvPr>
          <p:cNvGrpSpPr/>
          <p:nvPr/>
        </p:nvGrpSpPr>
        <p:grpSpPr>
          <a:xfrm>
            <a:off x="8832304" y="6018112"/>
            <a:ext cx="3240360" cy="582613"/>
            <a:chOff x="8832304" y="6018112"/>
            <a:chExt cx="3240360" cy="582613"/>
          </a:xfrm>
        </p:grpSpPr>
        <p:sp>
          <p:nvSpPr>
            <p:cNvPr id="23" name="Rectángulo redondeado 39">
              <a:extLst>
                <a:ext uri="{FF2B5EF4-FFF2-40B4-BE49-F238E27FC236}">
                  <a16:creationId xmlns="" xmlns:a16="http://schemas.microsoft.com/office/drawing/2014/main" id="{0874BAA7-6921-4C11-880D-F912EBFA1D06}"/>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2" name="Imagen 5">
              <a:extLst>
                <a:ext uri="{FF2B5EF4-FFF2-40B4-BE49-F238E27FC236}">
                  <a16:creationId xmlns="" xmlns:a16="http://schemas.microsoft.com/office/drawing/2014/main" id="{1D3383CE-4E90-4252-876C-817C29A57C4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3" name="Cuadro de texto 11">
            <a:extLst>
              <a:ext uri="{FF2B5EF4-FFF2-40B4-BE49-F238E27FC236}">
                <a16:creationId xmlns="" xmlns:a16="http://schemas.microsoft.com/office/drawing/2014/main" id="{3EBD9B9B-581E-41DD-923F-BD8293144777}"/>
              </a:ext>
            </a:extLst>
          </p:cNvPr>
          <p:cNvSpPr txBox="1"/>
          <p:nvPr/>
        </p:nvSpPr>
        <p:spPr>
          <a:xfrm>
            <a:off x="1" y="624409"/>
            <a:ext cx="3215680" cy="450445"/>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s-MX" sz="2000" b="1" dirty="0">
                <a:solidFill>
                  <a:schemeClr val="tx1"/>
                </a:solidFill>
                <a:latin typeface="Times New Roman" panose="02020603050405020304" pitchFamily="18" charset="0"/>
                <a:cs typeface="Times New Roman" panose="02020603050405020304" pitchFamily="18" charset="0"/>
              </a:rPr>
              <a:t>Resultados de la aplicación</a:t>
            </a:r>
            <a:endParaRPr lang="es-EC" sz="2000" b="1" dirty="0">
              <a:solidFill>
                <a:schemeClr val="tx1"/>
              </a:solidFill>
              <a:latin typeface="Times New Roman" panose="02020603050405020304" pitchFamily="18" charset="0"/>
              <a:cs typeface="Times New Roman" panose="02020603050405020304" pitchFamily="18" charset="0"/>
            </a:endParaRPr>
          </a:p>
        </p:txBody>
      </p:sp>
      <p:sp>
        <p:nvSpPr>
          <p:cNvPr id="41" name="Rectángulo redondeado 40"/>
          <p:cNvSpPr/>
          <p:nvPr/>
        </p:nvSpPr>
        <p:spPr>
          <a:xfrm>
            <a:off x="2351584" y="1158949"/>
            <a:ext cx="1987238" cy="341829"/>
          </a:xfrm>
          <a:prstGeom prst="roundRect">
            <a:avLst>
              <a:gd name="adj" fmla="val 24099"/>
            </a:avLst>
          </a:pr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tx1"/>
                </a:solidFill>
                <a:latin typeface="Times New Roman" panose="02020603050405020304" pitchFamily="18" charset="0"/>
                <a:cs typeface="Times New Roman" panose="02020603050405020304" pitchFamily="18" charset="0"/>
              </a:rPr>
              <a:t>Seguimiento</a:t>
            </a:r>
            <a:endParaRPr lang="es-EC" sz="1600" b="1" dirty="0">
              <a:solidFill>
                <a:schemeClr val="tx1"/>
              </a:solidFill>
              <a:latin typeface="Times New Roman" panose="02020603050405020304" pitchFamily="18" charset="0"/>
              <a:cs typeface="Times New Roman" panose="02020603050405020304" pitchFamily="18" charset="0"/>
            </a:endParaRPr>
          </a:p>
        </p:txBody>
      </p:sp>
      <p:sp>
        <p:nvSpPr>
          <p:cNvPr id="42" name="Rectángulo redondeado 41"/>
          <p:cNvSpPr/>
          <p:nvPr/>
        </p:nvSpPr>
        <p:spPr>
          <a:xfrm>
            <a:off x="8208199" y="935585"/>
            <a:ext cx="2541267" cy="341829"/>
          </a:xfrm>
          <a:prstGeom prst="roundRect">
            <a:avLst>
              <a:gd name="adj" fmla="val 16261"/>
            </a:avLst>
          </a:pr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b="1" dirty="0">
                <a:solidFill>
                  <a:schemeClr val="tx1"/>
                </a:solidFill>
                <a:latin typeface="Times New Roman" panose="02020603050405020304" pitchFamily="18" charset="0"/>
                <a:cs typeface="Times New Roman" panose="02020603050405020304" pitchFamily="18" charset="0"/>
              </a:rPr>
              <a:t>Entrega certificados</a:t>
            </a:r>
            <a:endParaRPr lang="es-EC" sz="1600" b="1" dirty="0">
              <a:solidFill>
                <a:schemeClr val="tx1"/>
              </a:solidFill>
              <a:latin typeface="Times New Roman" panose="02020603050405020304" pitchFamily="18" charset="0"/>
              <a:cs typeface="Times New Roman" panose="02020603050405020304" pitchFamily="18" charset="0"/>
            </a:endParaRPr>
          </a:p>
        </p:txBody>
      </p:sp>
      <p:sp>
        <p:nvSpPr>
          <p:cNvPr id="40" name="Rectángulo 39"/>
          <p:cNvSpPr/>
          <p:nvPr/>
        </p:nvSpPr>
        <p:spPr>
          <a:xfrm>
            <a:off x="4315050" y="1786829"/>
            <a:ext cx="1079375" cy="498964"/>
          </a:xfrm>
          <a:prstGeom prst="rect">
            <a:avLst/>
          </a:prstGeom>
          <a:noFill/>
          <a:ln w="12700">
            <a:solidFill>
              <a:srgbClr val="7BBB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imes New Roman" panose="02020603050405020304" pitchFamily="18" charset="0"/>
                <a:cs typeface="Times New Roman" panose="02020603050405020304" pitchFamily="18" charset="0"/>
              </a:rPr>
              <a:t>Asistencia</a:t>
            </a:r>
            <a:endParaRPr lang="es-EC" sz="1600" dirty="0">
              <a:solidFill>
                <a:schemeClr val="tx1"/>
              </a:solidFill>
              <a:latin typeface="Times New Roman" panose="02020603050405020304" pitchFamily="18" charset="0"/>
              <a:cs typeface="Times New Roman" panose="02020603050405020304" pitchFamily="18" charset="0"/>
            </a:endParaRPr>
          </a:p>
        </p:txBody>
      </p:sp>
      <p:sp>
        <p:nvSpPr>
          <p:cNvPr id="44" name="Rectángulo 43"/>
          <p:cNvSpPr/>
          <p:nvPr/>
        </p:nvSpPr>
        <p:spPr>
          <a:xfrm>
            <a:off x="920933" y="1795522"/>
            <a:ext cx="1212351" cy="490271"/>
          </a:xfrm>
          <a:prstGeom prst="rect">
            <a:avLst/>
          </a:prstGeom>
          <a:noFill/>
          <a:ln w="12700">
            <a:solidFill>
              <a:srgbClr val="7BBB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imes New Roman" panose="02020603050405020304" pitchFamily="18" charset="0"/>
                <a:cs typeface="Times New Roman" panose="02020603050405020304" pitchFamily="18" charset="0"/>
              </a:rPr>
              <a:t>Análisis económico</a:t>
            </a:r>
            <a:endParaRPr lang="es-EC" sz="1600" dirty="0">
              <a:solidFill>
                <a:schemeClr val="tx1"/>
              </a:solidFill>
              <a:latin typeface="Times New Roman" panose="02020603050405020304" pitchFamily="18" charset="0"/>
              <a:cs typeface="Times New Roman" panose="02020603050405020304" pitchFamily="18" charset="0"/>
            </a:endParaRPr>
          </a:p>
        </p:txBody>
      </p:sp>
      <p:sp>
        <p:nvSpPr>
          <p:cNvPr id="45" name="Rectángulo 44"/>
          <p:cNvSpPr/>
          <p:nvPr/>
        </p:nvSpPr>
        <p:spPr>
          <a:xfrm>
            <a:off x="2230548" y="1792497"/>
            <a:ext cx="1987238" cy="493296"/>
          </a:xfrm>
          <a:prstGeom prst="rect">
            <a:avLst/>
          </a:prstGeom>
          <a:noFill/>
          <a:ln w="12700">
            <a:solidFill>
              <a:srgbClr val="7BBB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imes New Roman" panose="02020603050405020304" pitchFamily="18" charset="0"/>
                <a:cs typeface="Times New Roman" panose="02020603050405020304" pitchFamily="18" charset="0"/>
              </a:rPr>
              <a:t>Rendimiento académico</a:t>
            </a:r>
            <a:endParaRPr lang="es-EC" sz="1600" dirty="0">
              <a:solidFill>
                <a:schemeClr val="tx1"/>
              </a:solidFill>
              <a:latin typeface="Times New Roman" panose="02020603050405020304" pitchFamily="18" charset="0"/>
              <a:cs typeface="Times New Roman" panose="02020603050405020304" pitchFamily="18" charset="0"/>
            </a:endParaRPr>
          </a:p>
        </p:txBody>
      </p:sp>
      <p:sp>
        <p:nvSpPr>
          <p:cNvPr id="2" name="Abrir corchete 1"/>
          <p:cNvSpPr/>
          <p:nvPr/>
        </p:nvSpPr>
        <p:spPr>
          <a:xfrm rot="5400000">
            <a:off x="3118819" y="83530"/>
            <a:ext cx="101670" cy="3318373"/>
          </a:xfrm>
          <a:prstGeom prst="leftBracket">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pic>
        <p:nvPicPr>
          <p:cNvPr id="47" name="Imagen 46"/>
          <p:cNvPicPr/>
          <p:nvPr/>
        </p:nvPicPr>
        <p:blipFill>
          <a:blip r:embed="rId3"/>
          <a:stretch>
            <a:fillRect/>
          </a:stretch>
        </p:blipFill>
        <p:spPr>
          <a:xfrm>
            <a:off x="152862" y="2441810"/>
            <a:ext cx="1492299" cy="1809529"/>
          </a:xfrm>
          <a:prstGeom prst="rect">
            <a:avLst/>
          </a:prstGeom>
          <a:ln w="12700">
            <a:solidFill>
              <a:schemeClr val="tx1"/>
            </a:solidFill>
          </a:ln>
        </p:spPr>
      </p:pic>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21881" y="2443752"/>
            <a:ext cx="2400000" cy="1800000"/>
          </a:xfrm>
          <a:prstGeom prst="rect">
            <a:avLst/>
          </a:prstGeom>
          <a:ln w="12700">
            <a:solidFill>
              <a:schemeClr val="tx1"/>
            </a:solidFill>
          </a:ln>
        </p:spPr>
      </p:pic>
      <p:pic>
        <p:nvPicPr>
          <p:cNvPr id="4" name="Imagen 3"/>
          <p:cNvPicPr>
            <a:picLocks noChangeAspect="1"/>
          </p:cNvPicPr>
          <p:nvPr/>
        </p:nvPicPr>
        <p:blipFill rotWithShape="1">
          <a:blip r:embed="rId5" cstate="print">
            <a:extLst>
              <a:ext uri="{28A0092B-C50C-407E-A947-70E740481C1C}">
                <a14:useLocalDpi xmlns:a14="http://schemas.microsoft.com/office/drawing/2010/main" val="0"/>
              </a:ext>
            </a:extLst>
          </a:blip>
          <a:srcRect l="4841" r="5767"/>
          <a:stretch/>
        </p:blipFill>
        <p:spPr>
          <a:xfrm>
            <a:off x="4220089" y="2441810"/>
            <a:ext cx="2206048" cy="1800000"/>
          </a:xfrm>
          <a:prstGeom prst="rect">
            <a:avLst/>
          </a:prstGeom>
          <a:ln w="12700">
            <a:solidFill>
              <a:schemeClr val="tx1"/>
            </a:solidFill>
          </a:ln>
        </p:spPr>
      </p:pic>
      <p:cxnSp>
        <p:nvCxnSpPr>
          <p:cNvPr id="10" name="Conector recto 9"/>
          <p:cNvCxnSpPr/>
          <p:nvPr/>
        </p:nvCxnSpPr>
        <p:spPr>
          <a:xfrm>
            <a:off x="3316674" y="1491152"/>
            <a:ext cx="0" cy="302400"/>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8" name="Imagen 17"/>
          <p:cNvPicPr>
            <a:picLocks noChangeAspect="1"/>
          </p:cNvPicPr>
          <p:nvPr/>
        </p:nvPicPr>
        <p:blipFill rotWithShape="1">
          <a:blip r:embed="rId6" cstate="print">
            <a:extLst>
              <a:ext uri="{28A0092B-C50C-407E-A947-70E740481C1C}">
                <a14:useLocalDpi xmlns:a14="http://schemas.microsoft.com/office/drawing/2010/main" val="0"/>
              </a:ext>
            </a:extLst>
          </a:blip>
          <a:srcRect r="3632"/>
          <a:stretch/>
        </p:blipFill>
        <p:spPr>
          <a:xfrm>
            <a:off x="152862" y="4314009"/>
            <a:ext cx="2312835" cy="1800000"/>
          </a:xfrm>
          <a:prstGeom prst="rect">
            <a:avLst/>
          </a:prstGeom>
          <a:ln w="12700">
            <a:solidFill>
              <a:schemeClr val="tx1"/>
            </a:solidFill>
          </a:ln>
        </p:spPr>
      </p:pic>
      <p:pic>
        <p:nvPicPr>
          <p:cNvPr id="45058" name="Picture 2" descr="Sin descripción disponible."/>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20627" b="5427"/>
          <a:stretch/>
        </p:blipFill>
        <p:spPr bwMode="auto">
          <a:xfrm>
            <a:off x="7035531" y="1473348"/>
            <a:ext cx="2381274" cy="2357479"/>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0" name="Imagen 49" descr="Sin descripción disponible."/>
          <p:cNvPicPr/>
          <p:nvPr/>
        </p:nvPicPr>
        <p:blipFill rotWithShape="1">
          <a:blip r:embed="rId8" cstate="print">
            <a:extLst>
              <a:ext uri="{28A0092B-C50C-407E-A947-70E740481C1C}">
                <a14:useLocalDpi xmlns:a14="http://schemas.microsoft.com/office/drawing/2010/main" val="0"/>
              </a:ext>
            </a:extLst>
          </a:blip>
          <a:srcRect l="9408" t="4470" r="11292" b="1"/>
          <a:stretch/>
        </p:blipFill>
        <p:spPr bwMode="auto">
          <a:xfrm>
            <a:off x="9512251" y="1473348"/>
            <a:ext cx="2474429" cy="2345202"/>
          </a:xfrm>
          <a:prstGeom prst="rect">
            <a:avLst/>
          </a:prstGeom>
          <a:noFill/>
          <a:ln w="12700">
            <a:solidFill>
              <a:schemeClr val="tx1"/>
            </a:solidFill>
          </a:ln>
        </p:spPr>
      </p:pic>
      <p:pic>
        <p:nvPicPr>
          <p:cNvPr id="45060" name="Picture 4" descr="Sin descripción disponibl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462" r="23530"/>
          <a:stretch/>
        </p:blipFill>
        <p:spPr bwMode="auto">
          <a:xfrm>
            <a:off x="2561601" y="4310398"/>
            <a:ext cx="1656185" cy="1800000"/>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53" name="Imagen 52" descr="Sin descripción disponible."/>
          <p:cNvPicPr/>
          <p:nvPr/>
        </p:nvPicPr>
        <p:blipFill rotWithShape="1">
          <a:blip r:embed="rId10" cstate="print">
            <a:extLst>
              <a:ext uri="{28A0092B-C50C-407E-A947-70E740481C1C}">
                <a14:useLocalDpi xmlns:a14="http://schemas.microsoft.com/office/drawing/2010/main" val="0"/>
              </a:ext>
            </a:extLst>
          </a:blip>
          <a:srcRect l="4718" r="7868"/>
          <a:stretch/>
        </p:blipFill>
        <p:spPr bwMode="auto">
          <a:xfrm>
            <a:off x="4337905" y="4310398"/>
            <a:ext cx="2088232" cy="1800000"/>
          </a:xfrm>
          <a:prstGeom prst="rect">
            <a:avLst/>
          </a:prstGeom>
          <a:noFill/>
          <a:ln w="12700">
            <a:solidFill>
              <a:schemeClr val="tx1"/>
            </a:solidFill>
          </a:ln>
        </p:spPr>
      </p:pic>
      <p:pic>
        <p:nvPicPr>
          <p:cNvPr id="45062" name="Picture 6" descr="Sin descripción disponibl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23160" y="3930426"/>
            <a:ext cx="2687355" cy="2015516"/>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27" name="Título 1"/>
          <p:cNvSpPr txBox="1">
            <a:spLocks/>
          </p:cNvSpPr>
          <p:nvPr/>
        </p:nvSpPr>
        <p:spPr>
          <a:xfrm>
            <a:off x="4511824" y="15483"/>
            <a:ext cx="2872021" cy="706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sz="2800" kern="0">
                <a:solidFill>
                  <a:srgbClr val="0070C0"/>
                </a:solidFill>
                <a:latin typeface="Times New Roman" pitchFamily="18" charset="0"/>
                <a:cs typeface="Times New Roman" pitchFamily="18" charset="0"/>
              </a:rPr>
              <a:t>METODOLOGÍA</a:t>
            </a:r>
            <a:endParaRPr lang="es-EC" sz="2800" kern="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2896301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upo 28">
            <a:extLst>
              <a:ext uri="{FF2B5EF4-FFF2-40B4-BE49-F238E27FC236}">
                <a16:creationId xmlns="" xmlns:a16="http://schemas.microsoft.com/office/drawing/2014/main" id="{1B032D02-7364-4168-86B8-E692981CB0F7}"/>
              </a:ext>
            </a:extLst>
          </p:cNvPr>
          <p:cNvGrpSpPr/>
          <p:nvPr/>
        </p:nvGrpSpPr>
        <p:grpSpPr>
          <a:xfrm>
            <a:off x="8832304" y="6018112"/>
            <a:ext cx="3240360" cy="582613"/>
            <a:chOff x="8832304" y="6018112"/>
            <a:chExt cx="3240360" cy="582613"/>
          </a:xfrm>
        </p:grpSpPr>
        <p:sp>
          <p:nvSpPr>
            <p:cNvPr id="30" name="Rectángulo redondeado 39">
              <a:extLst>
                <a:ext uri="{FF2B5EF4-FFF2-40B4-BE49-F238E27FC236}">
                  <a16:creationId xmlns="" xmlns:a16="http://schemas.microsoft.com/office/drawing/2014/main" id="{EC01AA1F-2FA8-4361-ABCC-46303FE9A72E}"/>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1" name="Imagen 5">
              <a:extLst>
                <a:ext uri="{FF2B5EF4-FFF2-40B4-BE49-F238E27FC236}">
                  <a16:creationId xmlns="" xmlns:a16="http://schemas.microsoft.com/office/drawing/2014/main" id="{CA174EB3-A064-4E39-8C85-9E71C7DF271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Cuadro de texto 11">
            <a:extLst>
              <a:ext uri="{FF2B5EF4-FFF2-40B4-BE49-F238E27FC236}">
                <a16:creationId xmlns="" xmlns:a16="http://schemas.microsoft.com/office/drawing/2014/main" id="{917FCD0D-AD64-4D30-AA72-36B5136D32BE}"/>
              </a:ext>
            </a:extLst>
          </p:cNvPr>
          <p:cNvSpPr txBox="1"/>
          <p:nvPr/>
        </p:nvSpPr>
        <p:spPr>
          <a:xfrm>
            <a:off x="0" y="624409"/>
            <a:ext cx="3791744" cy="360040"/>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15000"/>
              </a:lnSpc>
              <a:spcAft>
                <a:spcPts val="1000"/>
              </a:spcAft>
            </a:pPr>
            <a:r>
              <a:rPr lang="es-EC" sz="20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IMPACTO DEL PROGRAMA</a:t>
            </a:r>
            <a:endParaRPr lang="es-EC" sz="2800" dirty="0">
              <a:solidFill>
                <a:srgbClr val="0070C0"/>
              </a:solidFill>
              <a:effectLst/>
              <a:ea typeface="Calibri" panose="020F0502020204030204" pitchFamily="34" charset="0"/>
              <a:cs typeface="Times New Roman" panose="02020603050405020304" pitchFamily="18" charset="0"/>
            </a:endParaRPr>
          </a:p>
        </p:txBody>
      </p:sp>
      <p:sp>
        <p:nvSpPr>
          <p:cNvPr id="62" name="Rectángulo redondeado 61"/>
          <p:cNvSpPr/>
          <p:nvPr/>
        </p:nvSpPr>
        <p:spPr>
          <a:xfrm>
            <a:off x="4765764" y="1294453"/>
            <a:ext cx="2520280" cy="413125"/>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600" b="1" dirty="0">
                <a:solidFill>
                  <a:schemeClr val="tx1"/>
                </a:solidFill>
                <a:latin typeface="Times New Roman" panose="02020603050405020304" pitchFamily="18" charset="0"/>
                <a:cs typeface="Times New Roman" panose="02020603050405020304" pitchFamily="18" charset="0"/>
              </a:rPr>
              <a:t>Evaluaciones</a:t>
            </a:r>
            <a:endParaRPr lang="es-EC" sz="1600" b="1" dirty="0">
              <a:solidFill>
                <a:schemeClr val="tx1"/>
              </a:solidFill>
              <a:latin typeface="Times New Roman" panose="02020603050405020304" pitchFamily="18" charset="0"/>
              <a:cs typeface="Times New Roman" panose="02020603050405020304" pitchFamily="18" charset="0"/>
            </a:endParaRPr>
          </a:p>
        </p:txBody>
      </p:sp>
      <p:sp>
        <p:nvSpPr>
          <p:cNvPr id="69" name="Rectángulo redondeado 68"/>
          <p:cNvSpPr/>
          <p:nvPr/>
        </p:nvSpPr>
        <p:spPr>
          <a:xfrm>
            <a:off x="4765764" y="2188578"/>
            <a:ext cx="2520280" cy="453355"/>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MX" sz="1600" b="1" dirty="0">
                <a:solidFill>
                  <a:schemeClr val="tx1"/>
                </a:solidFill>
                <a:latin typeface="Times New Roman" panose="02020603050405020304" pitchFamily="18" charset="0"/>
                <a:cs typeface="Times New Roman" panose="02020603050405020304" pitchFamily="18" charset="0"/>
              </a:rPr>
              <a:t>Encuesta de satisfacción</a:t>
            </a:r>
            <a:endParaRPr lang="es-EC" sz="1600" b="1" dirty="0">
              <a:solidFill>
                <a:schemeClr val="tx1"/>
              </a:solidFill>
              <a:latin typeface="Times New Roman" panose="02020603050405020304" pitchFamily="18" charset="0"/>
              <a:cs typeface="Times New Roman" panose="02020603050405020304" pitchFamily="18" charset="0"/>
            </a:endParaRPr>
          </a:p>
        </p:txBody>
      </p:sp>
      <p:sp>
        <p:nvSpPr>
          <p:cNvPr id="85" name="Flecha derecha 84"/>
          <p:cNvSpPr/>
          <p:nvPr/>
        </p:nvSpPr>
        <p:spPr>
          <a:xfrm>
            <a:off x="7066073" y="2344091"/>
            <a:ext cx="360040" cy="161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9" name="Rectángulo redondeado 88"/>
          <p:cNvSpPr/>
          <p:nvPr/>
        </p:nvSpPr>
        <p:spPr>
          <a:xfrm>
            <a:off x="1127448" y="3184176"/>
            <a:ext cx="1750185" cy="789547"/>
          </a:xfrm>
          <a:prstGeom prst="roundRect">
            <a:avLst/>
          </a:prstGeom>
          <a:noFill/>
          <a:ln w="127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imes New Roman" panose="02020603050405020304" pitchFamily="18" charset="0"/>
                <a:cs typeface="Times New Roman" panose="02020603050405020304" pitchFamily="18" charset="0"/>
              </a:rPr>
              <a:t>Variables cualitativas y cuantitativas</a:t>
            </a:r>
            <a:endParaRPr lang="es-EC" sz="1600" dirty="0">
              <a:solidFill>
                <a:schemeClr val="tx1"/>
              </a:solidFill>
              <a:latin typeface="Times New Roman" panose="02020603050405020304" pitchFamily="18" charset="0"/>
              <a:cs typeface="Times New Roman" panose="02020603050405020304" pitchFamily="18" charset="0"/>
            </a:endParaRPr>
          </a:p>
        </p:txBody>
      </p:sp>
      <p:sp>
        <p:nvSpPr>
          <p:cNvPr id="90" name="Rectángulo redondeado 89"/>
          <p:cNvSpPr/>
          <p:nvPr/>
        </p:nvSpPr>
        <p:spPr>
          <a:xfrm>
            <a:off x="7608168" y="2291488"/>
            <a:ext cx="1880507" cy="341829"/>
          </a:xfrm>
          <a:prstGeom prst="roundRect">
            <a:avLst/>
          </a:prstGeom>
          <a:noFill/>
          <a:ln w="952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latin typeface="Times New Roman" panose="02020603050405020304" pitchFamily="18" charset="0"/>
                <a:cs typeface="Times New Roman" panose="02020603050405020304" pitchFamily="18" charset="0"/>
              </a:rPr>
              <a:t>Índice de satisfacción</a:t>
            </a:r>
            <a:endParaRPr lang="es-EC" sz="1500" dirty="0">
              <a:solidFill>
                <a:schemeClr val="tx1"/>
              </a:solidFill>
              <a:latin typeface="Times New Roman" panose="02020603050405020304" pitchFamily="18" charset="0"/>
              <a:cs typeface="Times New Roman" panose="02020603050405020304" pitchFamily="18" charset="0"/>
            </a:endParaRPr>
          </a:p>
        </p:txBody>
      </p:sp>
      <p:sp>
        <p:nvSpPr>
          <p:cNvPr id="92" name="Rectángulo redondeado 91"/>
          <p:cNvSpPr/>
          <p:nvPr/>
        </p:nvSpPr>
        <p:spPr>
          <a:xfrm>
            <a:off x="385469" y="1642288"/>
            <a:ext cx="3312368" cy="799712"/>
          </a:xfrm>
          <a:prstGeom prst="round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Times New Roman" panose="02020603050405020304" pitchFamily="18" charset="0"/>
                <a:cs typeface="Times New Roman" panose="02020603050405020304" pitchFamily="18" charset="0"/>
              </a:rPr>
              <a:t>Para la validación de resultados se utilizó </a:t>
            </a:r>
            <a:r>
              <a:rPr lang="es-MX" b="1" dirty="0">
                <a:solidFill>
                  <a:schemeClr val="tx1"/>
                </a:solidFill>
                <a:latin typeface="Times New Roman" panose="02020603050405020304" pitchFamily="18" charset="0"/>
                <a:cs typeface="Times New Roman" panose="02020603050405020304" pitchFamily="18" charset="0"/>
              </a:rPr>
              <a:t>estadística descriptiva </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101" name="Flecha: a la derecha 15">
            <a:extLst>
              <a:ext uri="{FF2B5EF4-FFF2-40B4-BE49-F238E27FC236}">
                <a16:creationId xmlns="" xmlns:a16="http://schemas.microsoft.com/office/drawing/2014/main" id="{4631C446-2561-4D52-91BB-87204AAAED82}"/>
              </a:ext>
            </a:extLst>
          </p:cNvPr>
          <p:cNvSpPr/>
          <p:nvPr/>
        </p:nvSpPr>
        <p:spPr>
          <a:xfrm rot="1092801">
            <a:off x="3936600" y="2138763"/>
            <a:ext cx="799017" cy="320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2" name="Flecha: a la derecha 16">
            <a:extLst>
              <a:ext uri="{FF2B5EF4-FFF2-40B4-BE49-F238E27FC236}">
                <a16:creationId xmlns="" xmlns:a16="http://schemas.microsoft.com/office/drawing/2014/main" id="{9C3BB08D-E516-4A30-B821-7CE8032BF87F}"/>
              </a:ext>
            </a:extLst>
          </p:cNvPr>
          <p:cNvSpPr/>
          <p:nvPr/>
        </p:nvSpPr>
        <p:spPr>
          <a:xfrm rot="20561432">
            <a:off x="3937088" y="1528324"/>
            <a:ext cx="799017" cy="320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5" name="Flecha derecha 104"/>
          <p:cNvSpPr/>
          <p:nvPr/>
        </p:nvSpPr>
        <p:spPr>
          <a:xfrm>
            <a:off x="6145899" y="1432707"/>
            <a:ext cx="360040" cy="16109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6" name="Rectángulo redondeado 105"/>
          <p:cNvSpPr/>
          <p:nvPr/>
        </p:nvSpPr>
        <p:spPr>
          <a:xfrm>
            <a:off x="6687993" y="1380104"/>
            <a:ext cx="2612318" cy="341829"/>
          </a:xfrm>
          <a:prstGeom prst="roundRect">
            <a:avLst/>
          </a:prstGeom>
          <a:noFill/>
          <a:ln w="9525">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dirty="0">
                <a:solidFill>
                  <a:schemeClr val="tx1"/>
                </a:solidFill>
                <a:latin typeface="Times New Roman" panose="02020603050405020304" pitchFamily="18" charset="0"/>
                <a:cs typeface="Times New Roman" panose="02020603050405020304" pitchFamily="18" charset="0"/>
              </a:rPr>
              <a:t>Evaluaciones iniciales y finales </a:t>
            </a:r>
            <a:endParaRPr lang="es-EC" sz="1500" dirty="0">
              <a:solidFill>
                <a:schemeClr val="tx1"/>
              </a:solidFill>
              <a:latin typeface="Times New Roman" panose="02020603050405020304" pitchFamily="18" charset="0"/>
              <a:cs typeface="Times New Roman" panose="02020603050405020304" pitchFamily="18" charset="0"/>
            </a:endParaRPr>
          </a:p>
        </p:txBody>
      </p:sp>
      <p:sp>
        <p:nvSpPr>
          <p:cNvPr id="2" name="Flecha abajo 1"/>
          <p:cNvSpPr/>
          <p:nvPr/>
        </p:nvSpPr>
        <p:spPr>
          <a:xfrm>
            <a:off x="1847528" y="2633317"/>
            <a:ext cx="216024" cy="437030"/>
          </a:xfrm>
          <a:prstGeom prst="down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7" name="Rectángulo redondeado 106"/>
          <p:cNvSpPr/>
          <p:nvPr/>
        </p:nvSpPr>
        <p:spPr>
          <a:xfrm>
            <a:off x="1166560" y="4128135"/>
            <a:ext cx="1761088" cy="1512168"/>
          </a:xfrm>
          <a:prstGeom prst="round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s-MX" sz="1600" dirty="0">
                <a:solidFill>
                  <a:schemeClr val="tx1"/>
                </a:solidFill>
                <a:latin typeface="Times New Roman" panose="02020603050405020304" pitchFamily="18" charset="0"/>
                <a:cs typeface="Times New Roman" panose="02020603050405020304" pitchFamily="18" charset="0"/>
              </a:rPr>
              <a:t>Cuadros</a:t>
            </a:r>
          </a:p>
          <a:p>
            <a:pPr marL="285750" indent="-285750">
              <a:buFont typeface="Arial" panose="020B0604020202020204" pitchFamily="34" charset="0"/>
              <a:buChar char="•"/>
            </a:pPr>
            <a:r>
              <a:rPr lang="es-MX" sz="1600" dirty="0">
                <a:solidFill>
                  <a:schemeClr val="tx1"/>
                </a:solidFill>
                <a:latin typeface="Times New Roman" panose="02020603050405020304" pitchFamily="18" charset="0"/>
                <a:cs typeface="Times New Roman" panose="02020603050405020304" pitchFamily="18" charset="0"/>
              </a:rPr>
              <a:t>Figuras</a:t>
            </a:r>
          </a:p>
          <a:p>
            <a:pPr marL="285750" indent="-285750">
              <a:buFont typeface="Arial" panose="020B0604020202020204" pitchFamily="34" charset="0"/>
              <a:buChar char="•"/>
            </a:pPr>
            <a:r>
              <a:rPr lang="es-MX" sz="1600" dirty="0">
                <a:solidFill>
                  <a:schemeClr val="tx1"/>
                </a:solidFill>
                <a:latin typeface="Times New Roman" panose="02020603050405020304" pitchFamily="18" charset="0"/>
                <a:cs typeface="Times New Roman" panose="02020603050405020304" pitchFamily="18" charset="0"/>
              </a:rPr>
              <a:t>Tablas </a:t>
            </a:r>
          </a:p>
          <a:p>
            <a:pPr marL="285750" indent="-285750">
              <a:buFont typeface="Arial" panose="020B0604020202020204" pitchFamily="34" charset="0"/>
              <a:buChar char="•"/>
            </a:pPr>
            <a:r>
              <a:rPr lang="es-MX" sz="1600" dirty="0">
                <a:solidFill>
                  <a:schemeClr val="tx1"/>
                </a:solidFill>
                <a:latin typeface="Times New Roman" panose="02020603050405020304" pitchFamily="18" charset="0"/>
                <a:cs typeface="Times New Roman" panose="02020603050405020304" pitchFamily="18" charset="0"/>
              </a:rPr>
              <a:t>Gráficas </a:t>
            </a:r>
          </a:p>
          <a:p>
            <a:pPr marL="285750" indent="-285750">
              <a:buFont typeface="Arial" panose="020B0604020202020204" pitchFamily="34" charset="0"/>
              <a:buChar char="•"/>
            </a:pPr>
            <a:r>
              <a:rPr lang="es-MX" sz="1600" dirty="0">
                <a:solidFill>
                  <a:schemeClr val="tx1"/>
                </a:solidFill>
                <a:latin typeface="Times New Roman" panose="02020603050405020304" pitchFamily="18" charset="0"/>
                <a:cs typeface="Times New Roman" panose="02020603050405020304" pitchFamily="18" charset="0"/>
              </a:rPr>
              <a:t>Diagramas</a:t>
            </a:r>
            <a:endParaRPr lang="es-EC" sz="1600" dirty="0">
              <a:solidFill>
                <a:schemeClr val="tx1"/>
              </a:solidFill>
              <a:latin typeface="Times New Roman" panose="02020603050405020304" pitchFamily="18" charset="0"/>
              <a:cs typeface="Times New Roman" panose="02020603050405020304" pitchFamily="18" charset="0"/>
            </a:endParaRPr>
          </a:p>
        </p:txBody>
      </p:sp>
      <p:pic>
        <p:nvPicPr>
          <p:cNvPr id="108" name="Picture 2" descr="Resultado de imagen de INFOSTAT&quot;">
            <a:extLst>
              <a:ext uri="{FF2B5EF4-FFF2-40B4-BE49-F238E27FC236}">
                <a16:creationId xmlns="" xmlns:a16="http://schemas.microsoft.com/office/drawing/2014/main" id="{B70D9981-0355-4F5E-A550-F8C44FD38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2420" y="856389"/>
            <a:ext cx="1829922" cy="1047430"/>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IBM SPSS Statistics version 24.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39945" y="2168356"/>
            <a:ext cx="898553" cy="914671"/>
          </a:xfrm>
          <a:prstGeom prst="rect">
            <a:avLst/>
          </a:prstGeom>
          <a:noFill/>
          <a:extLst>
            <a:ext uri="{909E8E84-426E-40DD-AFC4-6F175D3DCCD1}">
              <a14:hiddenFill xmlns:a14="http://schemas.microsoft.com/office/drawing/2010/main">
                <a:solidFill>
                  <a:srgbClr val="FFFFFF"/>
                </a:solidFill>
              </a14:hiddenFill>
            </a:ext>
          </a:extLst>
        </p:spPr>
      </p:pic>
      <p:pic>
        <p:nvPicPr>
          <p:cNvPr id="43012" name="Picture 4" descr="imagen png - imagen transparente descarga gratuita"/>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0" r="98889">
                        <a14:foregroundMark x1="17778" y1="41667" x2="17778" y2="41667"/>
                        <a14:foregroundMark x1="38444" y1="44000" x2="38444" y2="44000"/>
                        <a14:foregroundMark x1="61333" y1="41222" x2="61333" y2="41222"/>
                      </a14:backgroundRemoval>
                    </a14:imgEffect>
                  </a14:imgLayer>
                </a14:imgProps>
              </a:ext>
              <a:ext uri="{28A0092B-C50C-407E-A947-70E740481C1C}">
                <a14:useLocalDpi xmlns:a14="http://schemas.microsoft.com/office/drawing/2010/main" val="0"/>
              </a:ext>
            </a:extLst>
          </a:blip>
          <a:srcRect/>
          <a:stretch>
            <a:fillRect/>
          </a:stretch>
        </p:blipFill>
        <p:spPr bwMode="auto">
          <a:xfrm>
            <a:off x="10798922" y="2116937"/>
            <a:ext cx="852261" cy="85226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55766" y="3116301"/>
            <a:ext cx="2091583" cy="2788777"/>
          </a:xfrm>
          <a:prstGeom prst="roundRect">
            <a:avLst/>
          </a:prstGeom>
          <a:ln w="19050">
            <a:solidFill>
              <a:schemeClr val="tx1"/>
            </a:solidFill>
          </a:ln>
        </p:spPr>
      </p:pic>
      <p:pic>
        <p:nvPicPr>
          <p:cNvPr id="43014" name="Picture 6" descr="Sin descripción disponibl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82288" y="3129839"/>
            <a:ext cx="2092500" cy="2790000"/>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43016" name="Picture 8" descr="Sin descripción disponib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69775" y="3136894"/>
            <a:ext cx="2092500" cy="2790000"/>
          </a:xfrm>
          <a:prstGeom prst="round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26" name="Título 1"/>
          <p:cNvSpPr txBox="1">
            <a:spLocks/>
          </p:cNvSpPr>
          <p:nvPr/>
        </p:nvSpPr>
        <p:spPr>
          <a:xfrm>
            <a:off x="4511824" y="15483"/>
            <a:ext cx="2872021" cy="706437"/>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defRPr/>
            </a:pPr>
            <a:r>
              <a:rPr lang="es-EC" sz="2800" kern="0">
                <a:solidFill>
                  <a:srgbClr val="0070C0"/>
                </a:solidFill>
                <a:latin typeface="Times New Roman" pitchFamily="18" charset="0"/>
                <a:cs typeface="Times New Roman" pitchFamily="18" charset="0"/>
              </a:rPr>
              <a:t>METODOLOGÍA</a:t>
            </a:r>
            <a:endParaRPr lang="es-EC" sz="2800" kern="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253794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3014"/>
                                        </p:tgtEl>
                                        <p:attrNameLst>
                                          <p:attrName>style.visibility</p:attrName>
                                        </p:attrNameLst>
                                      </p:cBhvr>
                                      <p:to>
                                        <p:strVal val="visible"/>
                                      </p:to>
                                    </p:set>
                                    <p:animEffect transition="in" filter="fade">
                                      <p:cBhvr>
                                        <p:cTn id="14" dur="1000"/>
                                        <p:tgtEl>
                                          <p:spTgt spid="43014"/>
                                        </p:tgtEl>
                                      </p:cBhvr>
                                    </p:animEffect>
                                    <p:anim calcmode="lin" valueType="num">
                                      <p:cBhvr>
                                        <p:cTn id="15" dur="1000" fill="hold"/>
                                        <p:tgtEl>
                                          <p:spTgt spid="43014"/>
                                        </p:tgtEl>
                                        <p:attrNameLst>
                                          <p:attrName>ppt_x</p:attrName>
                                        </p:attrNameLst>
                                      </p:cBhvr>
                                      <p:tavLst>
                                        <p:tav tm="0">
                                          <p:val>
                                            <p:strVal val="#ppt_x"/>
                                          </p:val>
                                        </p:tav>
                                        <p:tav tm="100000">
                                          <p:val>
                                            <p:strVal val="#ppt_x"/>
                                          </p:val>
                                        </p:tav>
                                      </p:tavLst>
                                    </p:anim>
                                    <p:anim calcmode="lin" valueType="num">
                                      <p:cBhvr>
                                        <p:cTn id="16" dur="1000" fill="hold"/>
                                        <p:tgtEl>
                                          <p:spTgt spid="4301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3016"/>
                                        </p:tgtEl>
                                        <p:attrNameLst>
                                          <p:attrName>style.visibility</p:attrName>
                                        </p:attrNameLst>
                                      </p:cBhvr>
                                      <p:to>
                                        <p:strVal val="visible"/>
                                      </p:to>
                                    </p:set>
                                    <p:animEffect transition="in" filter="fade">
                                      <p:cBhvr>
                                        <p:cTn id="19" dur="1000"/>
                                        <p:tgtEl>
                                          <p:spTgt spid="43016"/>
                                        </p:tgtEl>
                                      </p:cBhvr>
                                    </p:animEffect>
                                    <p:anim calcmode="lin" valueType="num">
                                      <p:cBhvr>
                                        <p:cTn id="20" dur="1000" fill="hold"/>
                                        <p:tgtEl>
                                          <p:spTgt spid="43016"/>
                                        </p:tgtEl>
                                        <p:attrNameLst>
                                          <p:attrName>ppt_x</p:attrName>
                                        </p:attrNameLst>
                                      </p:cBhvr>
                                      <p:tavLst>
                                        <p:tav tm="0">
                                          <p:val>
                                            <p:strVal val="#ppt_x"/>
                                          </p:val>
                                        </p:tav>
                                        <p:tav tm="100000">
                                          <p:val>
                                            <p:strVal val="#ppt_x"/>
                                          </p:val>
                                        </p:tav>
                                      </p:tavLst>
                                    </p:anim>
                                    <p:anim calcmode="lin" valueType="num">
                                      <p:cBhvr>
                                        <p:cTn id="21" dur="1000" fill="hold"/>
                                        <p:tgtEl>
                                          <p:spTgt spid="430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uadroTexto 24"/>
          <p:cNvSpPr txBox="1"/>
          <p:nvPr/>
        </p:nvSpPr>
        <p:spPr>
          <a:xfrm>
            <a:off x="-106171" y="746846"/>
            <a:ext cx="6472816" cy="4154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100" b="1" dirty="0">
                <a:solidFill>
                  <a:srgbClr val="0070C0"/>
                </a:solidFill>
                <a:latin typeface="Times New Roman" panose="02020603050405020304" pitchFamily="18" charset="0"/>
                <a:cs typeface="Times New Roman" panose="02020603050405020304" pitchFamily="18" charset="0"/>
              </a:rPr>
              <a:t>MARCO DEL DESARROLLO DEL PROYECTO</a:t>
            </a:r>
          </a:p>
        </p:txBody>
      </p:sp>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pic>
        <p:nvPicPr>
          <p:cNvPr id="17" name="Imagen 16" descr="C:\Users\Mishell\Desktop\IASA\TESIS\TESIS VALLEFLOR\DISEÑOS\clase JP.jpg"/>
          <p:cNvPicPr/>
          <p:nvPr/>
        </p:nvPicPr>
        <p:blipFill rotWithShape="1">
          <a:blip r:embed="rId3">
            <a:extLst>
              <a:ext uri="{28A0092B-C50C-407E-A947-70E740481C1C}">
                <a14:useLocalDpi xmlns:a14="http://schemas.microsoft.com/office/drawing/2010/main" val="0"/>
              </a:ext>
            </a:extLst>
          </a:blip>
          <a:srcRect t="8255"/>
          <a:stretch/>
        </p:blipFill>
        <p:spPr bwMode="auto">
          <a:xfrm>
            <a:off x="3863752" y="1954813"/>
            <a:ext cx="2520280" cy="2356195"/>
          </a:xfrm>
          <a:prstGeom prst="rect">
            <a:avLst/>
          </a:prstGeom>
          <a:noFill/>
          <a:ln w="19050">
            <a:solidFill>
              <a:schemeClr val="tx1"/>
            </a:solidFill>
          </a:ln>
          <a:extLst>
            <a:ext uri="{53640926-AAD7-44D8-BBD7-CCE9431645EC}">
              <a14:shadowObscured xmlns:a14="http://schemas.microsoft.com/office/drawing/2010/main"/>
            </a:ext>
          </a:extLst>
        </p:spPr>
      </p:pic>
      <p:pic>
        <p:nvPicPr>
          <p:cNvPr id="18" name="Imagen 17" descr="C:\Users\Mishell\Desktop\IASA\TESIS\TESIS VALLEFLOR\DISEÑOS\introducción.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384" y="1954813"/>
            <a:ext cx="2376264" cy="2356195"/>
          </a:xfrm>
          <a:prstGeom prst="rect">
            <a:avLst/>
          </a:prstGeom>
          <a:noFill/>
          <a:ln w="19050">
            <a:solidFill>
              <a:schemeClr val="tx1"/>
            </a:solidFill>
          </a:ln>
        </p:spPr>
      </p:pic>
      <p:sp>
        <p:nvSpPr>
          <p:cNvPr id="19" name="Rectángulo redondeado 18"/>
          <p:cNvSpPr/>
          <p:nvPr/>
        </p:nvSpPr>
        <p:spPr>
          <a:xfrm>
            <a:off x="659396" y="1450757"/>
            <a:ext cx="2160240" cy="288032"/>
          </a:xfrm>
          <a:prstGeom prst="round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latin typeface="Times New Roman" panose="02020603050405020304" pitchFamily="18" charset="0"/>
                <a:cs typeface="Times New Roman" panose="02020603050405020304" pitchFamily="18" charset="0"/>
              </a:rPr>
              <a:t>ACADEMIA</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21" name="Rectángulo redondeado 20"/>
          <p:cNvSpPr/>
          <p:nvPr/>
        </p:nvSpPr>
        <p:spPr>
          <a:xfrm>
            <a:off x="3935760" y="1450757"/>
            <a:ext cx="2376264" cy="288032"/>
          </a:xfrm>
          <a:prstGeom prst="round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latin typeface="Times New Roman" panose="02020603050405020304" pitchFamily="18" charset="0"/>
                <a:cs typeface="Times New Roman" panose="02020603050405020304" pitchFamily="18" charset="0"/>
              </a:rPr>
              <a:t>EMPRESA</a:t>
            </a:r>
            <a:endParaRPr lang="es-EC" b="1" dirty="0">
              <a:solidFill>
                <a:schemeClr val="tx1"/>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5"/>
          <a:stretch>
            <a:fillRect/>
          </a:stretch>
        </p:blipFill>
        <p:spPr>
          <a:xfrm>
            <a:off x="5735960" y="3495932"/>
            <a:ext cx="910800" cy="910800"/>
          </a:xfrm>
          <a:prstGeom prst="ellipse">
            <a:avLst/>
          </a:prstGeom>
        </p:spPr>
      </p:pic>
      <p:pic>
        <p:nvPicPr>
          <p:cNvPr id="24" name="Imagen 23"/>
          <p:cNvPicPr>
            <a:picLocks noChangeAspect="1"/>
          </p:cNvPicPr>
          <p:nvPr/>
        </p:nvPicPr>
        <p:blipFill>
          <a:blip r:embed="rId6"/>
          <a:stretch>
            <a:fillRect/>
          </a:stretch>
        </p:blipFill>
        <p:spPr>
          <a:xfrm>
            <a:off x="2240190" y="3527947"/>
            <a:ext cx="890047" cy="910093"/>
          </a:xfrm>
          <a:prstGeom prst="ellipse">
            <a:avLst/>
          </a:prstGeom>
        </p:spPr>
      </p:pic>
      <p:pic>
        <p:nvPicPr>
          <p:cNvPr id="26" name="Picture 4" descr="ALUMNI ESPE .:. Coordinadores de Seguimiento por Carrera - .:. ALUMNI ESPE  .:."/>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5829" t="-1960" b="-1"/>
          <a:stretch/>
        </p:blipFill>
        <p:spPr bwMode="auto">
          <a:xfrm>
            <a:off x="1113116" y="4419600"/>
            <a:ext cx="1180641" cy="419169"/>
          </a:xfrm>
          <a:prstGeom prst="rect">
            <a:avLst/>
          </a:prstGeom>
          <a:noFill/>
          <a:extLst>
            <a:ext uri="{909E8E84-426E-40DD-AFC4-6F175D3DCCD1}">
              <a14:hiddenFill xmlns:a14="http://schemas.microsoft.com/office/drawing/2010/main">
                <a:solidFill>
                  <a:srgbClr val="FFFFFF"/>
                </a:solidFill>
              </a14:hiddenFill>
            </a:ext>
          </a:extLst>
        </p:spPr>
      </p:pic>
      <p:sp>
        <p:nvSpPr>
          <p:cNvPr id="4" name="Más 3"/>
          <p:cNvSpPr/>
          <p:nvPr/>
        </p:nvSpPr>
        <p:spPr>
          <a:xfrm>
            <a:off x="2976466" y="2573403"/>
            <a:ext cx="838468" cy="936104"/>
          </a:xfrm>
          <a:prstGeom prst="mathPlus">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Igual que 4"/>
          <p:cNvSpPr/>
          <p:nvPr/>
        </p:nvSpPr>
        <p:spPr>
          <a:xfrm>
            <a:off x="6756948" y="2714158"/>
            <a:ext cx="936104" cy="654594"/>
          </a:xfrm>
          <a:prstGeom prst="mathEqual">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27" name="Rectángulo redondeado 26"/>
          <p:cNvSpPr/>
          <p:nvPr/>
        </p:nvSpPr>
        <p:spPr>
          <a:xfrm>
            <a:off x="8070698" y="1553155"/>
            <a:ext cx="3083468" cy="588725"/>
          </a:xfrm>
          <a:prstGeom prst="round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900" dirty="0">
                <a:solidFill>
                  <a:schemeClr val="tx1"/>
                </a:solidFill>
                <a:latin typeface="Times New Roman" panose="02020603050405020304" pitchFamily="18" charset="0"/>
                <a:cs typeface="Times New Roman" panose="02020603050405020304" pitchFamily="18" charset="0"/>
              </a:rPr>
              <a:t>Generar conocimientos</a:t>
            </a:r>
            <a:endParaRPr lang="es-EC" sz="1900" b="1" dirty="0">
              <a:solidFill>
                <a:schemeClr val="tx1"/>
              </a:solidFill>
              <a:latin typeface="Times New Roman" panose="02020603050405020304" pitchFamily="18" charset="0"/>
              <a:cs typeface="Times New Roman" panose="02020603050405020304" pitchFamily="18" charset="0"/>
            </a:endParaRPr>
          </a:p>
        </p:txBody>
      </p:sp>
      <p:sp>
        <p:nvSpPr>
          <p:cNvPr id="31" name="Rectángulo redondeado 30"/>
          <p:cNvSpPr/>
          <p:nvPr/>
        </p:nvSpPr>
        <p:spPr>
          <a:xfrm>
            <a:off x="8082750" y="2329051"/>
            <a:ext cx="3083468" cy="588725"/>
          </a:xfrm>
          <a:prstGeom prst="round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900" dirty="0">
                <a:solidFill>
                  <a:schemeClr val="tx1"/>
                </a:solidFill>
                <a:latin typeface="Times New Roman" panose="02020603050405020304" pitchFamily="18" charset="0"/>
                <a:cs typeface="Times New Roman" panose="02020603050405020304" pitchFamily="18" charset="0"/>
              </a:rPr>
              <a:t>Satisface las necesidades de la empresa</a:t>
            </a:r>
            <a:endParaRPr lang="es-EC" sz="1900" b="1" dirty="0">
              <a:solidFill>
                <a:schemeClr val="tx1"/>
              </a:solidFill>
              <a:latin typeface="Times New Roman" panose="02020603050405020304" pitchFamily="18" charset="0"/>
              <a:cs typeface="Times New Roman" panose="02020603050405020304" pitchFamily="18" charset="0"/>
            </a:endParaRPr>
          </a:p>
        </p:txBody>
      </p:sp>
      <p:sp>
        <p:nvSpPr>
          <p:cNvPr id="32" name="Rectángulo redondeado 31"/>
          <p:cNvSpPr/>
          <p:nvPr/>
        </p:nvSpPr>
        <p:spPr>
          <a:xfrm>
            <a:off x="8056993" y="3104947"/>
            <a:ext cx="3083468" cy="588725"/>
          </a:xfrm>
          <a:prstGeom prst="roundRect">
            <a:avLst/>
          </a:prstGeom>
          <a:no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900" dirty="0">
                <a:solidFill>
                  <a:schemeClr val="tx1"/>
                </a:solidFill>
                <a:latin typeface="Times New Roman" panose="02020603050405020304" pitchFamily="18" charset="0"/>
                <a:cs typeface="Times New Roman" panose="02020603050405020304" pitchFamily="18" charset="0"/>
              </a:rPr>
              <a:t>Genera un impacto social </a:t>
            </a:r>
            <a:endParaRPr lang="es-EC" sz="1900" b="1" dirty="0">
              <a:solidFill>
                <a:schemeClr val="tx1"/>
              </a:solidFill>
              <a:latin typeface="Times New Roman" panose="02020603050405020304" pitchFamily="18" charset="0"/>
              <a:cs typeface="Times New Roman" panose="02020603050405020304" pitchFamily="18" charset="0"/>
            </a:endParaRPr>
          </a:p>
        </p:txBody>
      </p:sp>
      <p:sp>
        <p:nvSpPr>
          <p:cNvPr id="42" name="Rectángulo 41"/>
          <p:cNvSpPr/>
          <p:nvPr/>
        </p:nvSpPr>
        <p:spPr>
          <a:xfrm>
            <a:off x="479376" y="5061299"/>
            <a:ext cx="10991227" cy="784830"/>
          </a:xfrm>
          <a:prstGeom prst="rect">
            <a:avLst/>
          </a:prstGeom>
        </p:spPr>
        <p:txBody>
          <a:bodyPr wrap="square">
            <a:spAutoFit/>
          </a:bodyPr>
          <a:lstStyle/>
          <a:p>
            <a:pPr algn="just"/>
            <a:r>
              <a:rPr lang="es-EC" sz="1500" dirty="0">
                <a:latin typeface="Times New Roman" panose="02020603050405020304" pitchFamily="18" charset="0"/>
                <a:ea typeface="Calibri" panose="020F0502020204030204" pitchFamily="34" charset="0"/>
              </a:rPr>
              <a:t>Herrera (2014) menciona en un estudio que, la transferencia de tecnología debe gestionar el conocimiento y resalta la importancia de la vinculación de la academia con la empresa, porque de esta forma la universidad clásica se transformará en emprendedora, logrando la generación de nuevos conocimientos, soluciones y propiciando el desarrollo de la investigación.</a:t>
            </a:r>
          </a:p>
        </p:txBody>
      </p:sp>
      <p:sp>
        <p:nvSpPr>
          <p:cNvPr id="45" name="Rectángulo redondeado 44"/>
          <p:cNvSpPr/>
          <p:nvPr/>
        </p:nvSpPr>
        <p:spPr>
          <a:xfrm>
            <a:off x="8056993" y="4221297"/>
            <a:ext cx="3083468" cy="58872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900" dirty="0">
                <a:solidFill>
                  <a:schemeClr val="tx1"/>
                </a:solidFill>
                <a:latin typeface="Times New Roman" panose="02020603050405020304" pitchFamily="18" charset="0"/>
                <a:cs typeface="Times New Roman" panose="02020603050405020304" pitchFamily="18" charset="0"/>
              </a:rPr>
              <a:t>Metodología por competencias</a:t>
            </a:r>
            <a:endParaRPr lang="es-EC" sz="1900" b="1" dirty="0">
              <a:solidFill>
                <a:schemeClr val="tx1"/>
              </a:solidFill>
              <a:latin typeface="Times New Roman" panose="02020603050405020304" pitchFamily="18" charset="0"/>
              <a:cs typeface="Times New Roman" panose="02020603050405020304" pitchFamily="18" charset="0"/>
            </a:endParaRPr>
          </a:p>
        </p:txBody>
      </p:sp>
      <p:pic>
        <p:nvPicPr>
          <p:cNvPr id="27652" name="Picture 4" descr="Material De Símbolo Correcto Rojo Imagen Descargar_PRF Gráficos  611644657_PNG Imagen Formato_es.lovepik.com"/>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5501" t="19249" r="18403" b="9148"/>
          <a:stretch/>
        </p:blipFill>
        <p:spPr bwMode="auto">
          <a:xfrm>
            <a:off x="10735254" y="4090303"/>
            <a:ext cx="773197" cy="837630"/>
          </a:xfrm>
          <a:prstGeom prst="rect">
            <a:avLst/>
          </a:prstGeom>
          <a:noFill/>
          <a:extLst>
            <a:ext uri="{909E8E84-426E-40DD-AFC4-6F175D3DCCD1}">
              <a14:hiddenFill xmlns:a14="http://schemas.microsoft.com/office/drawing/2010/main">
                <a:solidFill>
                  <a:srgbClr val="FFFFFF"/>
                </a:solidFill>
              </a14:hiddenFill>
            </a:ext>
          </a:extLst>
        </p:spPr>
      </p:pic>
      <p:sp>
        <p:nvSpPr>
          <p:cNvPr id="46" name="Rectángulo 45"/>
          <p:cNvSpPr/>
          <p:nvPr/>
        </p:nvSpPr>
        <p:spPr>
          <a:xfrm>
            <a:off x="507013" y="5127823"/>
            <a:ext cx="10991227" cy="784830"/>
          </a:xfrm>
          <a:prstGeom prst="rect">
            <a:avLst/>
          </a:prstGeom>
          <a:solidFill>
            <a:schemeClr val="bg1"/>
          </a:solidFill>
        </p:spPr>
        <p:txBody>
          <a:bodyPr wrap="square">
            <a:spAutoFit/>
          </a:bodyPr>
          <a:lstStyle/>
          <a:p>
            <a:pPr algn="just"/>
            <a:r>
              <a:rPr lang="es-EC" sz="1500" dirty="0">
                <a:latin typeface="Times New Roman" panose="02020603050405020304" pitchFamily="18" charset="0"/>
                <a:ea typeface="Calibri" panose="020F0502020204030204" pitchFamily="34" charset="0"/>
              </a:rPr>
              <a:t>Mejía &amp; Montoya (2010) resaltan la importancia de escoger la metodología y pedagogía correctas en un programa de capacitación empresarial </a:t>
            </a:r>
            <a:r>
              <a:rPr lang="es-MX" sz="1500" dirty="0">
                <a:latin typeface="Times New Roman" panose="02020603050405020304" pitchFamily="18" charset="0"/>
                <a:ea typeface="Calibri" panose="020F0502020204030204" pitchFamily="34" charset="0"/>
              </a:rPr>
              <a:t>ya que generalmente las deficiencias en estos programas de capacitación son de tipo pedagógico, metodológico y de contenidos. La formación no debe verse como un simple plan, sino como un elemento fundamental y estratégico para el crecimiento organizacional. </a:t>
            </a:r>
            <a:endParaRPr lang="es-EC" sz="15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8754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anim calcmode="lin" valueType="num">
                                      <p:cBhvr>
                                        <p:cTn id="8" dur="1000" fill="hold"/>
                                        <p:tgtEl>
                                          <p:spTgt spid="45"/>
                                        </p:tgtEl>
                                        <p:attrNameLst>
                                          <p:attrName>ppt_x</p:attrName>
                                        </p:attrNameLst>
                                      </p:cBhvr>
                                      <p:tavLst>
                                        <p:tav tm="0">
                                          <p:val>
                                            <p:strVal val="#ppt_x"/>
                                          </p:val>
                                        </p:tav>
                                        <p:tav tm="100000">
                                          <p:val>
                                            <p:strVal val="#ppt_x"/>
                                          </p:val>
                                        </p:tav>
                                      </p:tavLst>
                                    </p:anim>
                                    <p:anim calcmode="lin" valueType="num">
                                      <p:cBhvr>
                                        <p:cTn id="9" dur="10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fade">
                                      <p:cBhvr>
                                        <p:cTn id="12" dur="1000"/>
                                        <p:tgtEl>
                                          <p:spTgt spid="27652"/>
                                        </p:tgtEl>
                                      </p:cBhvr>
                                    </p:animEffect>
                                    <p:anim calcmode="lin" valueType="num">
                                      <p:cBhvr>
                                        <p:cTn id="13" dur="1000" fill="hold"/>
                                        <p:tgtEl>
                                          <p:spTgt spid="27652"/>
                                        </p:tgtEl>
                                        <p:attrNameLst>
                                          <p:attrName>ppt_x</p:attrName>
                                        </p:attrNameLst>
                                      </p:cBhvr>
                                      <p:tavLst>
                                        <p:tav tm="0">
                                          <p:val>
                                            <p:strVal val="#ppt_x"/>
                                          </p:val>
                                        </p:tav>
                                        <p:tav tm="100000">
                                          <p:val>
                                            <p:strVal val="#ppt_x"/>
                                          </p:val>
                                        </p:tav>
                                      </p:tavLst>
                                    </p:anim>
                                    <p:anim calcmode="lin" valueType="num">
                                      <p:cBhvr>
                                        <p:cTn id="14" dur="1000" fill="hold"/>
                                        <p:tgtEl>
                                          <p:spTgt spid="2765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354360" y="1844274"/>
            <a:ext cx="5184576" cy="523220"/>
          </a:xfrm>
          <a:prstGeom prst="rect">
            <a:avLst/>
          </a:prstGeom>
        </p:spPr>
        <p:txBody>
          <a:bodyPr wrap="square">
            <a:spAutoFit/>
          </a:bodyPr>
          <a:lstStyle/>
          <a:p>
            <a:pPr>
              <a:spcAft>
                <a:spcPts val="0"/>
              </a:spcAft>
            </a:pPr>
            <a:r>
              <a:rPr lang="es-EC" sz="1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Tabla 2. </a:t>
            </a:r>
          </a:p>
          <a:p>
            <a:pPr>
              <a:spcAft>
                <a:spcPts val="0"/>
              </a:spcAft>
            </a:pPr>
            <a:r>
              <a:rPr lang="es-MX"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Diagnóstico inicial de las necesidades de capacitación</a:t>
            </a:r>
            <a:endParaRPr lang="es-EC" sz="14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CuadroTexto 24"/>
          <p:cNvSpPr txBox="1"/>
          <p:nvPr/>
        </p:nvSpPr>
        <p:spPr>
          <a:xfrm>
            <a:off x="47328" y="703489"/>
            <a:ext cx="4176464" cy="4154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100" b="1" dirty="0">
                <a:solidFill>
                  <a:srgbClr val="0070C0"/>
                </a:solidFill>
                <a:latin typeface="Times New Roman" panose="02020603050405020304" pitchFamily="18" charset="0"/>
                <a:cs typeface="Times New Roman" panose="02020603050405020304" pitchFamily="18" charset="0"/>
              </a:rPr>
              <a:t>EJECUCIÓN DEL PROGRAMA</a:t>
            </a:r>
          </a:p>
        </p:txBody>
      </p:sp>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sp>
        <p:nvSpPr>
          <p:cNvPr id="15" name="Cuadro de texto 11">
            <a:extLst>
              <a:ext uri="{FF2B5EF4-FFF2-40B4-BE49-F238E27FC236}">
                <a16:creationId xmlns="" xmlns:a16="http://schemas.microsoft.com/office/drawing/2014/main" id="{3EBD9B9B-581E-41DD-923F-BD8293144777}"/>
              </a:ext>
            </a:extLst>
          </p:cNvPr>
          <p:cNvSpPr txBox="1"/>
          <p:nvPr/>
        </p:nvSpPr>
        <p:spPr>
          <a:xfrm>
            <a:off x="4736540" y="1321226"/>
            <a:ext cx="3082321" cy="394589"/>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Diagnóstico inicial</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22" name="Rectángulo 21"/>
          <p:cNvSpPr/>
          <p:nvPr/>
        </p:nvSpPr>
        <p:spPr>
          <a:xfrm>
            <a:off x="322436" y="4948385"/>
            <a:ext cx="5878809" cy="784830"/>
          </a:xfrm>
          <a:prstGeom prst="rect">
            <a:avLst/>
          </a:prstGeom>
        </p:spPr>
        <p:txBody>
          <a:bodyPr wrap="square">
            <a:spAutoFit/>
          </a:bodyPr>
          <a:lstStyle/>
          <a:p>
            <a:pPr algn="just"/>
            <a:r>
              <a:rPr lang="es-EC" sz="1500" dirty="0">
                <a:latin typeface="Times New Roman" panose="02020603050405020304" pitchFamily="18" charset="0"/>
                <a:ea typeface="Calibri" panose="020F0502020204030204" pitchFamily="34" charset="0"/>
              </a:rPr>
              <a:t>En base al diagnóstico inicial y la inducción con cada supervisor, se identificaron las temáticas de mayor interés, la planificación curricular se estructuró con 5 módulos de aprendizaje.</a:t>
            </a:r>
          </a:p>
        </p:txBody>
      </p:sp>
      <p:sp>
        <p:nvSpPr>
          <p:cNvPr id="37" name="Rectángulo 36"/>
          <p:cNvSpPr/>
          <p:nvPr/>
        </p:nvSpPr>
        <p:spPr>
          <a:xfrm>
            <a:off x="6442065" y="4476135"/>
            <a:ext cx="5184576" cy="323165"/>
          </a:xfrm>
          <a:prstGeom prst="rect">
            <a:avLst/>
          </a:prstGeom>
        </p:spPr>
        <p:txBody>
          <a:bodyPr wrap="square">
            <a:spAutoFit/>
          </a:bodyPr>
          <a:lstStyle/>
          <a:p>
            <a:pPr algn="ctr">
              <a:spcAft>
                <a:spcPts val="1000"/>
              </a:spcAft>
            </a:pPr>
            <a:r>
              <a:rPr lang="es-EC" sz="15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 3. </a:t>
            </a:r>
            <a:r>
              <a:rPr lang="es-MX"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Instrucción académica de los supervisores</a:t>
            </a:r>
            <a:endParaRPr lang="es-EC" sz="15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8" name="Gráfico 37"/>
          <p:cNvGraphicFramePr/>
          <p:nvPr/>
        </p:nvGraphicFramePr>
        <p:xfrm>
          <a:off x="6672064" y="1988840"/>
          <a:ext cx="4572000" cy="2487295"/>
        </p:xfrm>
        <a:graphic>
          <a:graphicData uri="http://schemas.openxmlformats.org/drawingml/2006/chart">
            <c:chart xmlns:c="http://schemas.openxmlformats.org/drawingml/2006/chart" xmlns:r="http://schemas.openxmlformats.org/officeDocument/2006/relationships" r:id="rId3"/>
          </a:graphicData>
        </a:graphic>
      </p:graphicFrame>
      <p:sp>
        <p:nvSpPr>
          <p:cNvPr id="20" name="Rectángulo 19"/>
          <p:cNvSpPr/>
          <p:nvPr/>
        </p:nvSpPr>
        <p:spPr>
          <a:xfrm>
            <a:off x="8825810" y="2344454"/>
            <a:ext cx="730039" cy="1728192"/>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9" name="Rectángulo 38"/>
          <p:cNvSpPr/>
          <p:nvPr/>
        </p:nvSpPr>
        <p:spPr>
          <a:xfrm>
            <a:off x="6601172" y="4948385"/>
            <a:ext cx="4751412" cy="784830"/>
          </a:xfrm>
          <a:prstGeom prst="rect">
            <a:avLst/>
          </a:prstGeom>
        </p:spPr>
        <p:txBody>
          <a:bodyPr wrap="square">
            <a:spAutoFit/>
          </a:bodyPr>
          <a:lstStyle/>
          <a:p>
            <a:pPr algn="just"/>
            <a:r>
              <a:rPr lang="es-MX" sz="1500" dirty="0">
                <a:latin typeface="Times New Roman" panose="02020603050405020304" pitchFamily="18" charset="0"/>
                <a:ea typeface="Calibri" panose="020F0502020204030204" pitchFamily="34" charset="0"/>
              </a:rPr>
              <a:t>El 60% de los participantes tuvieron acceso a educación secundaria, el 20% a educación primaria y solamente el 10% a educación superior (cuarto nivel).</a:t>
            </a:r>
          </a:p>
        </p:txBody>
      </p:sp>
      <p:graphicFrame>
        <p:nvGraphicFramePr>
          <p:cNvPr id="3" name="Tabla 2"/>
          <p:cNvGraphicFramePr>
            <a:graphicFrameLocks noGrp="1"/>
          </p:cNvGraphicFramePr>
          <p:nvPr>
            <p:extLst>
              <p:ext uri="{D42A27DB-BD31-4B8C-83A1-F6EECF244321}">
                <p14:modId xmlns:p14="http://schemas.microsoft.com/office/powerpoint/2010/main" val="498824708"/>
              </p:ext>
            </p:extLst>
          </p:nvPr>
        </p:nvGraphicFramePr>
        <p:xfrm>
          <a:off x="335360" y="2492896"/>
          <a:ext cx="5879990" cy="1957070"/>
        </p:xfrm>
        <a:graphic>
          <a:graphicData uri="http://schemas.openxmlformats.org/drawingml/2006/table">
            <a:tbl>
              <a:tblPr firstRow="1" firstCol="1" bandRow="1"/>
              <a:tblGrid>
                <a:gridCol w="1342734">
                  <a:extLst>
                    <a:ext uri="{9D8B030D-6E8A-4147-A177-3AD203B41FA5}">
                      <a16:colId xmlns="" xmlns:a16="http://schemas.microsoft.com/office/drawing/2014/main" val="20000"/>
                    </a:ext>
                  </a:extLst>
                </a:gridCol>
                <a:gridCol w="1242012">
                  <a:extLst>
                    <a:ext uri="{9D8B030D-6E8A-4147-A177-3AD203B41FA5}">
                      <a16:colId xmlns="" xmlns:a16="http://schemas.microsoft.com/office/drawing/2014/main" val="20001"/>
                    </a:ext>
                  </a:extLst>
                </a:gridCol>
                <a:gridCol w="1244734">
                  <a:extLst>
                    <a:ext uri="{9D8B030D-6E8A-4147-A177-3AD203B41FA5}">
                      <a16:colId xmlns="" xmlns:a16="http://schemas.microsoft.com/office/drawing/2014/main" val="20002"/>
                    </a:ext>
                  </a:extLst>
                </a:gridCol>
                <a:gridCol w="1102498">
                  <a:extLst>
                    <a:ext uri="{9D8B030D-6E8A-4147-A177-3AD203B41FA5}">
                      <a16:colId xmlns="" xmlns:a16="http://schemas.microsoft.com/office/drawing/2014/main" val="20003"/>
                    </a:ext>
                  </a:extLst>
                </a:gridCol>
                <a:gridCol w="948012">
                  <a:extLst>
                    <a:ext uri="{9D8B030D-6E8A-4147-A177-3AD203B41FA5}">
                      <a16:colId xmlns="" xmlns:a16="http://schemas.microsoft.com/office/drawing/2014/main" val="20004"/>
                    </a:ext>
                  </a:extLst>
                </a:gridCol>
              </a:tblGrid>
              <a:tr h="0">
                <a:tc>
                  <a:txBody>
                    <a:bodyPr/>
                    <a:lstStyle/>
                    <a:p>
                      <a:pPr algn="ctr">
                        <a:lnSpc>
                          <a:spcPct val="107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Planta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Nutrición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Sanidad Vegetal</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Fertilización</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Condiciones ambientales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0">
                <a:tc>
                  <a:txBody>
                    <a:bodyPr/>
                    <a:lstStyle/>
                    <a:p>
                      <a:pPr algn="ctr">
                        <a:lnSpc>
                          <a:spcPct val="107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Fisiología Vegetal</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Nutrición vegetal</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Fitosanidad</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Fertilización</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Manejo de invernaderos</a:t>
                      </a: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1"/>
                  </a:ext>
                </a:extLst>
              </a:tr>
              <a:tr h="0">
                <a:tc>
                  <a:txBody>
                    <a:bodyPr/>
                    <a:lstStyle/>
                    <a:p>
                      <a:pPr algn="ctr">
                        <a:lnSpc>
                          <a:spcPct val="107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Manejo de plantas</a:t>
                      </a:r>
                    </a:p>
                  </a:txBody>
                  <a:tcPr marL="68580" marR="68580" marT="0" marB="0" anchor="ctr">
                    <a:lnL>
                      <a:noFill/>
                    </a:lnL>
                    <a:lnR>
                      <a:noFill/>
                    </a:lnR>
                    <a:lnT>
                      <a:noFill/>
                    </a:lnT>
                    <a:lnB>
                      <a:noFill/>
                    </a:lnB>
                  </a:tcPr>
                </a:tc>
                <a:tc>
                  <a:txBody>
                    <a:bodyPr/>
                    <a:lstStyle/>
                    <a:p>
                      <a:pPr algn="ctr">
                        <a:lnSpc>
                          <a:spcPct val="107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Suelo</a:t>
                      </a:r>
                    </a:p>
                  </a:txBody>
                  <a:tcPr marL="68580" marR="68580" marT="0" marB="0" anchor="ctr">
                    <a:lnL>
                      <a:noFill/>
                    </a:lnL>
                    <a:lnR>
                      <a:noFill/>
                    </a:lnR>
                    <a:lnT>
                      <a:noFill/>
                    </a:lnT>
                    <a:lnB>
                      <a:noFill/>
                    </a:lnB>
                  </a:tcPr>
                </a:tc>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Plagas y Enfermedades</a:t>
                      </a:r>
                    </a:p>
                    <a:p>
                      <a:pPr algn="ctr">
                        <a:lnSpc>
                          <a:spcPct val="107000"/>
                        </a:lnSpc>
                        <a:spcAft>
                          <a:spcPts val="0"/>
                        </a:spcAft>
                      </a:pP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Fertirriego</a:t>
                      </a:r>
                    </a:p>
                  </a:txBody>
                  <a:tcPr marL="68580" marR="68580" marT="0" marB="0" anchor="ctr">
                    <a:lnL>
                      <a:noFill/>
                    </a:lnL>
                    <a:lnR>
                      <a:noFill/>
                    </a:lnR>
                    <a:lnT>
                      <a:noFill/>
                    </a:lnT>
                    <a:lnB>
                      <a:noFill/>
                    </a:lnB>
                  </a:tcPr>
                </a:tc>
                <a:tc rowSpan="2">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Variables climáticas</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0">
                <a:tc>
                  <a:txBody>
                    <a:bodyPr/>
                    <a:lstStyle/>
                    <a:p>
                      <a:pPr algn="ctr">
                        <a:lnSpc>
                          <a:spcPct val="107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Absorción de la planta</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Deficiencias nutricionales</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effectLst/>
                          <a:latin typeface="Times New Roman" panose="02020603050405020304" pitchFamily="18" charset="0"/>
                          <a:ea typeface="Calibri" panose="020F0502020204030204" pitchFamily="34" charset="0"/>
                          <a:cs typeface="Times New Roman" panose="02020603050405020304" pitchFamily="18" charset="0"/>
                        </a:rPr>
                        <a:t>Ciclos biológicos plagas </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Uso de agroquímicos</a:t>
                      </a: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extLst>
                  <a:ext uri="{0D108BD9-81ED-4DB2-BD59-A6C34878D82A}">
                    <a16:rowId xmlns="" xmlns:a16="http://schemas.microsoft.com/office/drawing/2014/main" val="10003"/>
                  </a:ext>
                </a:extLst>
              </a:tr>
            </a:tbl>
          </a:graphicData>
        </a:graphic>
      </p:graphicFrame>
      <p:sp>
        <p:nvSpPr>
          <p:cNvPr id="18" name="Rectángulo 17"/>
          <p:cNvSpPr/>
          <p:nvPr/>
        </p:nvSpPr>
        <p:spPr>
          <a:xfrm>
            <a:off x="237505" y="2441103"/>
            <a:ext cx="6048672" cy="47090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2249774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0" name="Picture 20" descr="http://www.valleflor.com.ec/wp-content/uploads/2018/04/solidag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984" b="11836"/>
          <a:stretch/>
        </p:blipFill>
        <p:spPr bwMode="auto">
          <a:xfrm>
            <a:off x="4650313" y="3428066"/>
            <a:ext cx="1152573" cy="1425524"/>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331804" y="41646"/>
            <a:ext cx="3528391" cy="527023"/>
          </a:xfrm>
        </p:spPr>
        <p:txBody>
          <a:bodyPr/>
          <a:lstStyle/>
          <a:p>
            <a:pPr algn="l">
              <a:defRPr/>
            </a:pPr>
            <a:r>
              <a:rPr lang="es-EC" sz="2800" dirty="0">
                <a:solidFill>
                  <a:srgbClr val="0070C0"/>
                </a:solidFill>
                <a:latin typeface="Times New Roman" pitchFamily="18" charset="0"/>
                <a:cs typeface="Times New Roman" pitchFamily="18" charset="0"/>
              </a:rPr>
              <a:t>INTRODUCCIÓN</a:t>
            </a:r>
          </a:p>
        </p:txBody>
      </p:sp>
      <p:sp>
        <p:nvSpPr>
          <p:cNvPr id="7" name="Rectángulo 6"/>
          <p:cNvSpPr/>
          <p:nvPr/>
        </p:nvSpPr>
        <p:spPr>
          <a:xfrm>
            <a:off x="8480128" y="5607080"/>
            <a:ext cx="3440155" cy="369332"/>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(Banco Central del Ecuador, 2019)</a:t>
            </a:r>
            <a:endParaRPr lang="es-EC" dirty="0"/>
          </a:p>
        </p:txBody>
      </p:sp>
      <p:grpSp>
        <p:nvGrpSpPr>
          <p:cNvPr id="39" name="Grupo 38"/>
          <p:cNvGrpSpPr/>
          <p:nvPr/>
        </p:nvGrpSpPr>
        <p:grpSpPr>
          <a:xfrm>
            <a:off x="8832304" y="6018112"/>
            <a:ext cx="3240360" cy="582613"/>
            <a:chOff x="8832304" y="6018112"/>
            <a:chExt cx="3240360" cy="582613"/>
          </a:xfrm>
        </p:grpSpPr>
        <p:sp>
          <p:nvSpPr>
            <p:cNvPr id="40" name="Rectángulo redondeado 39"/>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42" name="Imagen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0962" name="Picture 2" descr="Summer Flowers from Ecuador VALLEFL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3052" y="4956920"/>
            <a:ext cx="3024336" cy="992360"/>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http://www.valleflor.com.ec/wp-content/uploads/2018/04/belladona-whit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70857" y="1512865"/>
            <a:ext cx="1436400" cy="1915200"/>
          </a:xfrm>
          <a:prstGeom prst="rect">
            <a:avLst/>
          </a:prstGeom>
          <a:noFill/>
          <a:extLst>
            <a:ext uri="{909E8E84-426E-40DD-AFC4-6F175D3DCCD1}">
              <a14:hiddenFill xmlns:a14="http://schemas.microsoft.com/office/drawing/2010/main">
                <a:solidFill>
                  <a:srgbClr val="FFFFFF"/>
                </a:solidFill>
              </a14:hiddenFill>
            </a:ext>
          </a:extLst>
        </p:spPr>
      </p:pic>
      <p:pic>
        <p:nvPicPr>
          <p:cNvPr id="40972" name="Picture 12" descr="http://www.valleflor.com.ec/wp-content/uploads/2018/01/aster004.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0729" b="-40"/>
          <a:stretch/>
        </p:blipFill>
        <p:spPr bwMode="auto">
          <a:xfrm>
            <a:off x="4650313" y="1512865"/>
            <a:ext cx="1136403" cy="1916135"/>
          </a:xfrm>
          <a:prstGeom prst="rect">
            <a:avLst/>
          </a:prstGeom>
          <a:noFill/>
          <a:extLst>
            <a:ext uri="{909E8E84-426E-40DD-AFC4-6F175D3DCCD1}">
              <a14:hiddenFill xmlns:a14="http://schemas.microsoft.com/office/drawing/2010/main">
                <a:solidFill>
                  <a:srgbClr val="FFFFFF"/>
                </a:solidFill>
              </a14:hiddenFill>
            </a:ext>
          </a:extLst>
        </p:spPr>
      </p:pic>
      <p:pic>
        <p:nvPicPr>
          <p:cNvPr id="40976" name="Picture 16" descr="http://www.valleflor.com.ec/wp-content/uploads/2018/01/aster001.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07257" y="1512865"/>
            <a:ext cx="1272871" cy="1915200"/>
          </a:xfrm>
          <a:prstGeom prst="rect">
            <a:avLst/>
          </a:prstGeom>
          <a:noFill/>
          <a:extLst>
            <a:ext uri="{909E8E84-426E-40DD-AFC4-6F175D3DCCD1}">
              <a14:hiddenFill xmlns:a14="http://schemas.microsoft.com/office/drawing/2010/main">
                <a:solidFill>
                  <a:srgbClr val="FFFFFF"/>
                </a:solidFill>
              </a14:hiddenFill>
            </a:ext>
          </a:extLst>
        </p:spPr>
      </p:pic>
      <p:sp>
        <p:nvSpPr>
          <p:cNvPr id="54" name="Rectángulo redondeado 53">
            <a:extLst>
              <a:ext uri="{FF2B5EF4-FFF2-40B4-BE49-F238E27FC236}">
                <a16:creationId xmlns="" xmlns:a16="http://schemas.microsoft.com/office/drawing/2014/main" id="{CEBEA030-994E-41D1-A1C2-50896DBC3AC3}"/>
              </a:ext>
            </a:extLst>
          </p:cNvPr>
          <p:cNvSpPr/>
          <p:nvPr/>
        </p:nvSpPr>
        <p:spPr>
          <a:xfrm>
            <a:off x="4824097" y="955271"/>
            <a:ext cx="3334571" cy="37530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latin typeface="Times New Roman" panose="02020603050405020304" pitchFamily="18" charset="0"/>
                <a:cs typeface="Times New Roman" panose="02020603050405020304" pitchFamily="18" charset="0"/>
              </a:rPr>
              <a:t>Producción florícola</a:t>
            </a:r>
            <a:endParaRPr lang="es-EC" b="1" dirty="0">
              <a:solidFill>
                <a:schemeClr val="tx1"/>
              </a:solidFill>
              <a:latin typeface="Times New Roman" panose="02020603050405020304" pitchFamily="18" charset="0"/>
              <a:cs typeface="Times New Roman" panose="02020603050405020304" pitchFamily="18" charset="0"/>
            </a:endParaRPr>
          </a:p>
        </p:txBody>
      </p:sp>
      <p:cxnSp>
        <p:nvCxnSpPr>
          <p:cNvPr id="18" name="Conector recto 17"/>
          <p:cNvCxnSpPr/>
          <p:nvPr/>
        </p:nvCxnSpPr>
        <p:spPr>
          <a:xfrm>
            <a:off x="5781943" y="1512865"/>
            <a:ext cx="0" cy="33407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Conector recto 64"/>
          <p:cNvCxnSpPr/>
          <p:nvPr/>
        </p:nvCxnSpPr>
        <p:spPr>
          <a:xfrm>
            <a:off x="7207257" y="1512865"/>
            <a:ext cx="0" cy="334072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0978" name="Picture 18" descr="http://www.valleflor.com.ec/wp-content/uploads/2018/04/gallery004.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832" t="6394" r="10275" b="17253"/>
          <a:stretch/>
        </p:blipFill>
        <p:spPr bwMode="auto">
          <a:xfrm>
            <a:off x="5799929" y="3405480"/>
            <a:ext cx="2682925" cy="1448109"/>
          </a:xfrm>
          <a:prstGeom prst="snip1Rect">
            <a:avLst>
              <a:gd name="adj" fmla="val 0"/>
            </a:avLst>
          </a:prstGeom>
          <a:noFill/>
          <a:extLst>
            <a:ext uri="{909E8E84-426E-40DD-AFC4-6F175D3DCCD1}">
              <a14:hiddenFill xmlns:a14="http://schemas.microsoft.com/office/drawing/2010/main">
                <a:solidFill>
                  <a:srgbClr val="FFFFFF"/>
                </a:solidFill>
              </a14:hiddenFill>
            </a:ext>
          </a:extLst>
        </p:spPr>
      </p:pic>
      <p:cxnSp>
        <p:nvCxnSpPr>
          <p:cNvPr id="22" name="Conector recto 21"/>
          <p:cNvCxnSpPr/>
          <p:nvPr/>
        </p:nvCxnSpPr>
        <p:spPr>
          <a:xfrm>
            <a:off x="4614543" y="3415827"/>
            <a:ext cx="382981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0984" name="Picture 24" descr="Ecuador, Mapa, Mapa Del Vector imagen png - imagen transparente descarga  gratuita"/>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962" b="96538" l="10000" r="90000">
                        <a14:foregroundMark x1="20222" y1="22692" x2="20222" y2="22692"/>
                        <a14:foregroundMark x1="22556" y1="18077" x2="22556" y2="18077"/>
                        <a14:foregroundMark x1="23889" y1="20192" x2="23889" y2="20192"/>
                        <a14:foregroundMark x1="27333" y1="21346" x2="27333" y2="21346"/>
                        <a14:foregroundMark x1="23667" y1="24615" x2="23667" y2="24615"/>
                        <a14:foregroundMark x1="23333" y1="14038" x2="23333" y2="14038"/>
                        <a14:foregroundMark x1="22222" y1="11923" x2="22222" y2="11923"/>
                        <a14:foregroundMark x1="26333" y1="25000" x2="26333" y2="25000"/>
                        <a14:foregroundMark x1="19444" y1="18654" x2="19444" y2="18654"/>
                      </a14:backgroundRemoval>
                    </a14:imgEffect>
                  </a14:imgLayer>
                </a14:imgProps>
              </a:ext>
              <a:ext uri="{28A0092B-C50C-407E-A947-70E740481C1C}">
                <a14:useLocalDpi xmlns:a14="http://schemas.microsoft.com/office/drawing/2010/main" val="0"/>
              </a:ext>
            </a:extLst>
          </a:blip>
          <a:srcRect l="17014" r="17235"/>
          <a:stretch/>
        </p:blipFill>
        <p:spPr bwMode="auto">
          <a:xfrm>
            <a:off x="347702" y="1847661"/>
            <a:ext cx="3365448" cy="2957440"/>
          </a:xfrm>
          <a:prstGeom prst="rect">
            <a:avLst/>
          </a:prstGeom>
          <a:noFill/>
          <a:extLst>
            <a:ext uri="{909E8E84-426E-40DD-AFC4-6F175D3DCCD1}">
              <a14:hiddenFill xmlns:a14="http://schemas.microsoft.com/office/drawing/2010/main">
                <a:solidFill>
                  <a:srgbClr val="FFFFFF"/>
                </a:solidFill>
              </a14:hiddenFill>
            </a:ext>
          </a:extLst>
        </p:spPr>
      </p:pic>
      <p:pic>
        <p:nvPicPr>
          <p:cNvPr id="40986" name="Picture 26" descr="Food News Latam - Moléculas innovadoras para el futuro del cultivo de caña  azúca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695" r="41440"/>
          <a:stretch/>
        </p:blipFill>
        <p:spPr bwMode="auto">
          <a:xfrm>
            <a:off x="2038038" y="1716164"/>
            <a:ext cx="775731" cy="720080"/>
          </a:xfrm>
          <a:prstGeom prst="ellipse">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66" name="Rectángulo redondeado 65">
            <a:extLst>
              <a:ext uri="{FF2B5EF4-FFF2-40B4-BE49-F238E27FC236}">
                <a16:creationId xmlns="" xmlns:a16="http://schemas.microsoft.com/office/drawing/2014/main" id="{CEBEA030-994E-41D1-A1C2-50896DBC3AC3}"/>
              </a:ext>
            </a:extLst>
          </p:cNvPr>
          <p:cNvSpPr/>
          <p:nvPr/>
        </p:nvSpPr>
        <p:spPr>
          <a:xfrm>
            <a:off x="328347" y="928259"/>
            <a:ext cx="3487647" cy="37142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latin typeface="Times New Roman" panose="02020603050405020304" pitchFamily="18" charset="0"/>
                <a:cs typeface="Times New Roman" panose="02020603050405020304" pitchFamily="18" charset="0"/>
              </a:rPr>
              <a:t>Ecuador</a:t>
            </a:r>
            <a:r>
              <a:rPr lang="es-MX" dirty="0">
                <a:solidFill>
                  <a:schemeClr val="tx1"/>
                </a:solidFill>
                <a:latin typeface="Times New Roman" panose="02020603050405020304" pitchFamily="18" charset="0"/>
                <a:cs typeface="Times New Roman" panose="02020603050405020304" pitchFamily="18" charset="0"/>
              </a:rPr>
              <a:t> posee potencial agrícola</a:t>
            </a:r>
            <a:endParaRPr lang="es-EC" dirty="0">
              <a:solidFill>
                <a:schemeClr val="tx1"/>
              </a:solidFill>
              <a:latin typeface="Times New Roman" panose="02020603050405020304" pitchFamily="18" charset="0"/>
              <a:cs typeface="Times New Roman" panose="02020603050405020304" pitchFamily="18" charset="0"/>
            </a:endParaRPr>
          </a:p>
        </p:txBody>
      </p:sp>
      <p:pic>
        <p:nvPicPr>
          <p:cNvPr id="40988" name="Picture 28" descr="Agrotendencia.tv: Cultivo de Papa - Manejo, cosecha y má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573199" y="2107456"/>
            <a:ext cx="831307" cy="720000"/>
          </a:xfrm>
          <a:prstGeom prst="ellipse">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40990" name="Picture 30" descr="Definición de Producción Agrícola, Qué es, su Significado y Concepto"/>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70345" y="3622322"/>
            <a:ext cx="737591" cy="720000"/>
          </a:xfrm>
          <a:prstGeom prst="ellipse">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24" name="Imagen 23"/>
          <p:cNvPicPr>
            <a:picLocks noChangeAspect="1"/>
          </p:cNvPicPr>
          <p:nvPr/>
        </p:nvPicPr>
        <p:blipFill rotWithShape="1">
          <a:blip r:embed="rId15"/>
          <a:srcRect r="34424"/>
          <a:stretch/>
        </p:blipFill>
        <p:spPr>
          <a:xfrm>
            <a:off x="2514233" y="3241087"/>
            <a:ext cx="810677" cy="720000"/>
          </a:xfrm>
          <a:prstGeom prst="ellipse">
            <a:avLst/>
          </a:prstGeom>
          <a:ln w="12700">
            <a:solidFill>
              <a:schemeClr val="tx1"/>
            </a:solidFill>
          </a:ln>
        </p:spPr>
      </p:pic>
      <p:pic>
        <p:nvPicPr>
          <p:cNvPr id="40994" name="Picture 34" descr="Cambio climático y falta de mano de obra afectan la productividad de  floricultores colombianos | Syngent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91283" y="2674272"/>
            <a:ext cx="861463" cy="720000"/>
          </a:xfrm>
          <a:prstGeom prst="ellipse">
            <a:avLst/>
          </a:prstGeom>
          <a:noFill/>
          <a:ln w="12700">
            <a:solidFill>
              <a:srgbClr val="FF0000"/>
            </a:solidFill>
          </a:ln>
          <a:extLst>
            <a:ext uri="{909E8E84-426E-40DD-AFC4-6F175D3DCCD1}">
              <a14:hiddenFill xmlns:a14="http://schemas.microsoft.com/office/drawing/2010/main">
                <a:solidFill>
                  <a:srgbClr val="FFFFFF"/>
                </a:solidFill>
              </a14:hiddenFill>
            </a:ext>
          </a:extLst>
        </p:spPr>
      </p:pic>
      <p:pic>
        <p:nvPicPr>
          <p:cNvPr id="40996" name="Picture 36" descr="Cinco claves sobre el cultivo de palma africana en América Latin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50022" y="1786429"/>
            <a:ext cx="836511" cy="720000"/>
          </a:xfrm>
          <a:prstGeom prst="ellipse">
            <a:avLst/>
          </a:prstGeom>
          <a:noFill/>
          <a:ln w="12700">
            <a:solidFill>
              <a:schemeClr val="tx1"/>
            </a:solidFill>
          </a:ln>
          <a:extLst>
            <a:ext uri="{909E8E84-426E-40DD-AFC4-6F175D3DCCD1}">
              <a14:hiddenFill xmlns:a14="http://schemas.microsoft.com/office/drawing/2010/main">
                <a:solidFill>
                  <a:srgbClr val="FFFFFF"/>
                </a:solidFill>
              </a14:hiddenFill>
            </a:ext>
          </a:extLst>
        </p:spPr>
      </p:pic>
      <p:sp>
        <p:nvSpPr>
          <p:cNvPr id="73" name="Rectángulo 72">
            <a:extLst>
              <a:ext uri="{FF2B5EF4-FFF2-40B4-BE49-F238E27FC236}">
                <a16:creationId xmlns="" xmlns:a16="http://schemas.microsoft.com/office/drawing/2014/main" id="{30B4F70F-1493-46F9-9EE3-F86F76CFC9C5}"/>
              </a:ext>
            </a:extLst>
          </p:cNvPr>
          <p:cNvSpPr/>
          <p:nvPr/>
        </p:nvSpPr>
        <p:spPr>
          <a:xfrm>
            <a:off x="191344" y="5007490"/>
            <a:ext cx="1565469" cy="369332"/>
          </a:xfrm>
          <a:prstGeom prst="rect">
            <a:avLst/>
          </a:prstGeom>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C" dirty="0">
                <a:solidFill>
                  <a:schemeClr val="tx1"/>
                </a:solidFill>
                <a:latin typeface="Times New Roman" panose="02020603050405020304" pitchFamily="18" charset="0"/>
                <a:ea typeface="Calibri" panose="020F0502020204030204" pitchFamily="34" charset="0"/>
              </a:rPr>
              <a:t>Genera divisas </a:t>
            </a:r>
            <a:endParaRPr lang="es-EC" dirty="0">
              <a:solidFill>
                <a:schemeClr val="tx1"/>
              </a:solidFill>
            </a:endParaRPr>
          </a:p>
        </p:txBody>
      </p:sp>
      <p:sp>
        <p:nvSpPr>
          <p:cNvPr id="25" name="Flecha doblada 24"/>
          <p:cNvSpPr/>
          <p:nvPr/>
        </p:nvSpPr>
        <p:spPr>
          <a:xfrm rot="10800000" flipH="1">
            <a:off x="839416" y="5467805"/>
            <a:ext cx="504056" cy="502736"/>
          </a:xfrm>
          <a:prstGeom prst="bentArrow">
            <a:avLst>
              <a:gd name="adj1" fmla="val 25000"/>
              <a:gd name="adj2" fmla="val 29096"/>
              <a:gd name="adj3" fmla="val 25000"/>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75" name="Rectángulo 74">
            <a:extLst>
              <a:ext uri="{FF2B5EF4-FFF2-40B4-BE49-F238E27FC236}">
                <a16:creationId xmlns="" xmlns:a16="http://schemas.microsoft.com/office/drawing/2014/main" id="{30B4F70F-1493-46F9-9EE3-F86F76CFC9C5}"/>
              </a:ext>
            </a:extLst>
          </p:cNvPr>
          <p:cNvSpPr/>
          <p:nvPr/>
        </p:nvSpPr>
        <p:spPr>
          <a:xfrm>
            <a:off x="1444244" y="5655663"/>
            <a:ext cx="2059468" cy="369332"/>
          </a:xfrm>
          <a:prstGeom prst="rect">
            <a:avLst/>
          </a:prstGeom>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es-EC" dirty="0">
                <a:solidFill>
                  <a:schemeClr val="tx1"/>
                </a:solidFill>
                <a:latin typeface="Times New Roman" panose="02020603050405020304" pitchFamily="18" charset="0"/>
                <a:ea typeface="Calibri" panose="020F0502020204030204" pitchFamily="34" charset="0"/>
              </a:rPr>
              <a:t>Aporta al </a:t>
            </a:r>
            <a:r>
              <a:rPr lang="es-EC" b="1" dirty="0">
                <a:solidFill>
                  <a:schemeClr val="tx1"/>
                </a:solidFill>
                <a:latin typeface="Times New Roman" panose="02020603050405020304" pitchFamily="18" charset="0"/>
                <a:ea typeface="Calibri" panose="020F0502020204030204" pitchFamily="34" charset="0"/>
              </a:rPr>
              <a:t>PIB </a:t>
            </a:r>
            <a:r>
              <a:rPr lang="es-EC" dirty="0">
                <a:solidFill>
                  <a:schemeClr val="tx1"/>
                </a:solidFill>
                <a:latin typeface="Times New Roman" panose="02020603050405020304" pitchFamily="18" charset="0"/>
                <a:ea typeface="Calibri" panose="020F0502020204030204" pitchFamily="34" charset="0"/>
              </a:rPr>
              <a:t>(9%)</a:t>
            </a:r>
            <a:endParaRPr lang="es-EC" dirty="0">
              <a:solidFill>
                <a:schemeClr val="tx1"/>
              </a:solidFill>
            </a:endParaRPr>
          </a:p>
        </p:txBody>
      </p:sp>
      <p:sp>
        <p:nvSpPr>
          <p:cNvPr id="26" name="Flecha derecha 25"/>
          <p:cNvSpPr/>
          <p:nvPr/>
        </p:nvSpPr>
        <p:spPr>
          <a:xfrm>
            <a:off x="3885701" y="2827456"/>
            <a:ext cx="648072" cy="4136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Rectángulo redondeado 34"/>
          <p:cNvSpPr/>
          <p:nvPr/>
        </p:nvSpPr>
        <p:spPr>
          <a:xfrm>
            <a:off x="9417291" y="1239959"/>
            <a:ext cx="2446051" cy="1031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imes New Roman" panose="02020603050405020304" pitchFamily="18" charset="0"/>
                <a:cs typeface="Times New Roman" panose="02020603050405020304" pitchFamily="18" charset="0"/>
              </a:rPr>
              <a:t>Está dentro de los 10 principales productos de exportación del país (ocupa el quinto lugar)</a:t>
            </a:r>
            <a:endParaRPr lang="es-EC" sz="1600" dirty="0">
              <a:solidFill>
                <a:schemeClr val="tx1"/>
              </a:solidFill>
              <a:latin typeface="Times New Roman" panose="02020603050405020304" pitchFamily="18" charset="0"/>
              <a:cs typeface="Times New Roman" panose="02020603050405020304" pitchFamily="18" charset="0"/>
            </a:endParaRPr>
          </a:p>
        </p:txBody>
      </p:sp>
      <p:sp>
        <p:nvSpPr>
          <p:cNvPr id="41" name="Cheurón 40"/>
          <p:cNvSpPr/>
          <p:nvPr/>
        </p:nvSpPr>
        <p:spPr>
          <a:xfrm>
            <a:off x="8832188" y="1418493"/>
            <a:ext cx="360040" cy="54545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79" name="Rectángulo redondeado 78"/>
          <p:cNvSpPr/>
          <p:nvPr/>
        </p:nvSpPr>
        <p:spPr>
          <a:xfrm>
            <a:off x="9417291" y="2662770"/>
            <a:ext cx="2446051" cy="1031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imes New Roman" panose="02020603050405020304" pitchFamily="18" charset="0"/>
                <a:cs typeface="Times New Roman" panose="02020603050405020304" pitchFamily="18" charset="0"/>
              </a:rPr>
              <a:t>Representa un 4,8% de las exportaciones totales</a:t>
            </a:r>
            <a:endParaRPr lang="es-EC" sz="1600" dirty="0">
              <a:solidFill>
                <a:schemeClr val="tx1"/>
              </a:solidFill>
              <a:latin typeface="Times New Roman" panose="02020603050405020304" pitchFamily="18" charset="0"/>
              <a:cs typeface="Times New Roman" panose="02020603050405020304" pitchFamily="18" charset="0"/>
            </a:endParaRPr>
          </a:p>
        </p:txBody>
      </p:sp>
      <p:sp>
        <p:nvSpPr>
          <p:cNvPr id="80" name="Cheurón 79"/>
          <p:cNvSpPr/>
          <p:nvPr/>
        </p:nvSpPr>
        <p:spPr>
          <a:xfrm>
            <a:off x="8832188" y="2841304"/>
            <a:ext cx="360040" cy="54545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81" name="Rectángulo redondeado 80"/>
          <p:cNvSpPr/>
          <p:nvPr/>
        </p:nvSpPr>
        <p:spPr>
          <a:xfrm>
            <a:off x="9417291" y="4081046"/>
            <a:ext cx="2446051" cy="10313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a:solidFill>
                  <a:schemeClr val="tx1"/>
                </a:solidFill>
                <a:latin typeface="Times New Roman" panose="02020603050405020304" pitchFamily="18" charset="0"/>
                <a:cs typeface="Times New Roman" panose="02020603050405020304" pitchFamily="18" charset="0"/>
              </a:rPr>
              <a:t>Fuente generadora de empleo</a:t>
            </a:r>
            <a:endParaRPr lang="es-EC" sz="1600" dirty="0">
              <a:solidFill>
                <a:schemeClr val="tx1"/>
              </a:solidFill>
              <a:latin typeface="Times New Roman" panose="02020603050405020304" pitchFamily="18" charset="0"/>
              <a:cs typeface="Times New Roman" panose="02020603050405020304" pitchFamily="18" charset="0"/>
            </a:endParaRPr>
          </a:p>
        </p:txBody>
      </p:sp>
      <p:sp>
        <p:nvSpPr>
          <p:cNvPr id="82" name="Cheurón 81"/>
          <p:cNvSpPr/>
          <p:nvPr/>
        </p:nvSpPr>
        <p:spPr>
          <a:xfrm>
            <a:off x="8832188" y="4259580"/>
            <a:ext cx="360040" cy="54545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36" name="Rectángulo redondeado 35">
            <a:extLst>
              <a:ext uri="{FF2B5EF4-FFF2-40B4-BE49-F238E27FC236}">
                <a16:creationId xmlns="" xmlns:a16="http://schemas.microsoft.com/office/drawing/2014/main" id="{CEBEA030-994E-41D1-A1C2-50896DBC3AC3}"/>
              </a:ext>
            </a:extLst>
          </p:cNvPr>
          <p:cNvSpPr/>
          <p:nvPr/>
        </p:nvSpPr>
        <p:spPr>
          <a:xfrm>
            <a:off x="9626728" y="5007490"/>
            <a:ext cx="2311269" cy="5347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Times New Roman" panose="02020603050405020304" pitchFamily="18" charset="0"/>
                <a:cs typeface="Times New Roman" panose="02020603050405020304" pitchFamily="18" charset="0"/>
              </a:rPr>
              <a:t>103 mil fuentes de empleo</a:t>
            </a:r>
            <a:endParaRPr lang="es-EC"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832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p:cNvSpPr/>
          <p:nvPr/>
        </p:nvSpPr>
        <p:spPr>
          <a:xfrm>
            <a:off x="161054" y="4033629"/>
            <a:ext cx="4104456" cy="523220"/>
          </a:xfrm>
          <a:prstGeom prst="rect">
            <a:avLst/>
          </a:prstGeom>
        </p:spPr>
        <p:txBody>
          <a:bodyPr wrap="square">
            <a:spAutoFit/>
          </a:bodyPr>
          <a:lstStyle/>
          <a:p>
            <a:pPr algn="ctr">
              <a:spcAft>
                <a:spcPts val="1000"/>
              </a:spcAft>
            </a:pPr>
            <a:r>
              <a:rPr lang="es-EC" sz="1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 4. </a:t>
            </a:r>
            <a:r>
              <a:rPr lang="es-MX"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Edad de los participantes del programa de transferencia de tecnologías </a:t>
            </a:r>
            <a:endParaRPr lang="es-EC" sz="14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sp>
        <p:nvSpPr>
          <p:cNvPr id="15" name="Cuadro de texto 11">
            <a:extLst>
              <a:ext uri="{FF2B5EF4-FFF2-40B4-BE49-F238E27FC236}">
                <a16:creationId xmlns="" xmlns:a16="http://schemas.microsoft.com/office/drawing/2014/main" id="{3EBD9B9B-581E-41DD-923F-BD8293144777}"/>
              </a:ext>
            </a:extLst>
          </p:cNvPr>
          <p:cNvSpPr txBox="1"/>
          <p:nvPr/>
        </p:nvSpPr>
        <p:spPr>
          <a:xfrm>
            <a:off x="4595596" y="836712"/>
            <a:ext cx="2952328" cy="360040"/>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Diagnóstico inicial</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22" name="Rectángulo 21"/>
          <p:cNvSpPr/>
          <p:nvPr/>
        </p:nvSpPr>
        <p:spPr>
          <a:xfrm>
            <a:off x="281676" y="4881432"/>
            <a:ext cx="11640076" cy="784830"/>
          </a:xfrm>
          <a:prstGeom prst="rect">
            <a:avLst/>
          </a:prstGeom>
        </p:spPr>
        <p:txBody>
          <a:bodyPr wrap="square">
            <a:spAutoFit/>
          </a:bodyPr>
          <a:lstStyle/>
          <a:p>
            <a:pPr algn="just"/>
            <a:r>
              <a:rPr lang="es-EC" sz="1500" dirty="0">
                <a:latin typeface="Times New Roman" panose="02020603050405020304" pitchFamily="18" charset="0"/>
                <a:ea typeface="Calibri" panose="020F0502020204030204" pitchFamily="34" charset="0"/>
              </a:rPr>
              <a:t>Martínez et al. (2017) mencionan que el conocimiento adquirido por los trabajadores agrícolas a través de la experiencia laboral, juega un rol muy importante en su desempeño, pero este muchas veces se vuelve mecánico y repetitivo. El objetivo de la capacitación es transformar y potenciar este conocimiento tácito, brindando herramientas que incrementen el desarrollo profesional de los trabajadores. </a:t>
            </a:r>
          </a:p>
        </p:txBody>
      </p:sp>
      <p:graphicFrame>
        <p:nvGraphicFramePr>
          <p:cNvPr id="17" name="Gráfico 16"/>
          <p:cNvGraphicFramePr/>
          <p:nvPr>
            <p:extLst>
              <p:ext uri="{D42A27DB-BD31-4B8C-83A1-F6EECF244321}">
                <p14:modId xmlns:p14="http://schemas.microsoft.com/office/powerpoint/2010/main" val="262643771"/>
              </p:ext>
            </p:extLst>
          </p:nvPr>
        </p:nvGraphicFramePr>
        <p:xfrm>
          <a:off x="168626" y="1441341"/>
          <a:ext cx="4073714" cy="25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Gráfico 18"/>
          <p:cNvGraphicFramePr/>
          <p:nvPr>
            <p:extLst>
              <p:ext uri="{D42A27DB-BD31-4B8C-83A1-F6EECF244321}">
                <p14:modId xmlns:p14="http://schemas.microsoft.com/office/powerpoint/2010/main" val="4265200449"/>
              </p:ext>
            </p:extLst>
          </p:nvPr>
        </p:nvGraphicFramePr>
        <p:xfrm>
          <a:off x="4481534" y="1441341"/>
          <a:ext cx="3200433" cy="25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Gráfico 20"/>
          <p:cNvGraphicFramePr/>
          <p:nvPr>
            <p:extLst>
              <p:ext uri="{D42A27DB-BD31-4B8C-83A1-F6EECF244321}">
                <p14:modId xmlns:p14="http://schemas.microsoft.com/office/powerpoint/2010/main" val="1826564421"/>
              </p:ext>
            </p:extLst>
          </p:nvPr>
        </p:nvGraphicFramePr>
        <p:xfrm>
          <a:off x="7937918" y="1441341"/>
          <a:ext cx="4078800" cy="2520000"/>
        </p:xfrm>
        <a:graphic>
          <a:graphicData uri="http://schemas.openxmlformats.org/drawingml/2006/chart">
            <c:chart xmlns:c="http://schemas.openxmlformats.org/drawingml/2006/chart" xmlns:r="http://schemas.openxmlformats.org/officeDocument/2006/relationships" r:id="rId5"/>
          </a:graphicData>
        </a:graphic>
      </p:graphicFrame>
      <p:sp>
        <p:nvSpPr>
          <p:cNvPr id="20" name="Rectángulo 19"/>
          <p:cNvSpPr/>
          <p:nvPr/>
        </p:nvSpPr>
        <p:spPr>
          <a:xfrm>
            <a:off x="2063552" y="2111456"/>
            <a:ext cx="689790" cy="1728192"/>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22"/>
          <p:cNvSpPr/>
          <p:nvPr/>
        </p:nvSpPr>
        <p:spPr>
          <a:xfrm>
            <a:off x="8786282" y="2111456"/>
            <a:ext cx="622085" cy="1728192"/>
          </a:xfrm>
          <a:prstGeom prst="rect">
            <a:avLst/>
          </a:prstGeom>
          <a:noFill/>
          <a:ln w="190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Rectángulo 23"/>
          <p:cNvSpPr/>
          <p:nvPr/>
        </p:nvSpPr>
        <p:spPr>
          <a:xfrm>
            <a:off x="4481534" y="4024860"/>
            <a:ext cx="3240360" cy="523220"/>
          </a:xfrm>
          <a:prstGeom prst="rect">
            <a:avLst/>
          </a:prstGeom>
        </p:spPr>
        <p:txBody>
          <a:bodyPr wrap="square">
            <a:spAutoFit/>
          </a:bodyPr>
          <a:lstStyle/>
          <a:p>
            <a:pPr algn="ctr">
              <a:spcAft>
                <a:spcPts val="1000"/>
              </a:spcAft>
            </a:pPr>
            <a:r>
              <a:rPr lang="es-EC" sz="1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 5. </a:t>
            </a:r>
            <a:r>
              <a:rPr lang="es-MX"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Distribución por género del grupo de supervisores</a:t>
            </a:r>
            <a:endParaRPr lang="es-EC" sz="14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6" name="Rectángulo 25"/>
          <p:cNvSpPr/>
          <p:nvPr/>
        </p:nvSpPr>
        <p:spPr>
          <a:xfrm>
            <a:off x="7937918" y="4003506"/>
            <a:ext cx="4104456" cy="523220"/>
          </a:xfrm>
          <a:prstGeom prst="rect">
            <a:avLst/>
          </a:prstGeom>
        </p:spPr>
        <p:txBody>
          <a:bodyPr wrap="square">
            <a:spAutoFit/>
          </a:bodyPr>
          <a:lstStyle/>
          <a:p>
            <a:pPr algn="ctr">
              <a:spcAft>
                <a:spcPts val="1000"/>
              </a:spcAft>
            </a:pPr>
            <a:r>
              <a:rPr lang="es-EC" sz="1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 6. </a:t>
            </a:r>
            <a:r>
              <a:rPr lang="es-MX"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Años de experiencia laboral de los supervisores participantes </a:t>
            </a:r>
            <a:endParaRPr lang="es-EC" sz="14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6922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sp>
        <p:nvSpPr>
          <p:cNvPr id="15" name="Cuadro de texto 11">
            <a:extLst>
              <a:ext uri="{FF2B5EF4-FFF2-40B4-BE49-F238E27FC236}">
                <a16:creationId xmlns="" xmlns:a16="http://schemas.microsoft.com/office/drawing/2014/main" id="{3EBD9B9B-581E-41DD-923F-BD8293144777}"/>
              </a:ext>
            </a:extLst>
          </p:cNvPr>
          <p:cNvSpPr txBox="1"/>
          <p:nvPr/>
        </p:nvSpPr>
        <p:spPr>
          <a:xfrm>
            <a:off x="4799856" y="1013607"/>
            <a:ext cx="2867263" cy="399169"/>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Planificación curricular</a:t>
            </a:r>
            <a:endParaRPr lang="es-EC" b="1" dirty="0">
              <a:solidFill>
                <a:schemeClr val="tx1"/>
              </a:solidFill>
              <a:latin typeface="Times New Roman" panose="02020603050405020304" pitchFamily="18" charset="0"/>
              <a:cs typeface="Times New Roman" panose="02020603050405020304" pitchFamily="18" charset="0"/>
            </a:endParaRPr>
          </a:p>
        </p:txBody>
      </p:sp>
      <p:pic>
        <p:nvPicPr>
          <p:cNvPr id="11" name="Imagen 10"/>
          <p:cNvPicPr>
            <a:picLocks noChangeAspect="1"/>
          </p:cNvPicPr>
          <p:nvPr/>
        </p:nvPicPr>
        <p:blipFill rotWithShape="1">
          <a:blip r:embed="rId3"/>
          <a:srcRect r="555" b="953"/>
          <a:stretch/>
        </p:blipFill>
        <p:spPr>
          <a:xfrm>
            <a:off x="47328" y="2125338"/>
            <a:ext cx="5979923" cy="3419260"/>
          </a:xfrm>
          <a:prstGeom prst="rect">
            <a:avLst/>
          </a:prstGeom>
        </p:spPr>
      </p:pic>
      <p:pic>
        <p:nvPicPr>
          <p:cNvPr id="12" name="Imagen 11"/>
          <p:cNvPicPr>
            <a:picLocks noChangeAspect="1"/>
          </p:cNvPicPr>
          <p:nvPr/>
        </p:nvPicPr>
        <p:blipFill>
          <a:blip r:embed="rId4"/>
          <a:stretch>
            <a:fillRect/>
          </a:stretch>
        </p:blipFill>
        <p:spPr>
          <a:xfrm>
            <a:off x="6119471" y="2125338"/>
            <a:ext cx="6019534" cy="3433579"/>
          </a:xfrm>
          <a:prstGeom prst="rect">
            <a:avLst/>
          </a:prstGeom>
        </p:spPr>
      </p:pic>
      <p:sp>
        <p:nvSpPr>
          <p:cNvPr id="13" name="Rectángulo 12"/>
          <p:cNvSpPr/>
          <p:nvPr/>
        </p:nvSpPr>
        <p:spPr>
          <a:xfrm>
            <a:off x="2157280" y="3246856"/>
            <a:ext cx="1760017" cy="216024"/>
          </a:xfrm>
          <a:prstGeom prst="rect">
            <a:avLst/>
          </a:prstGeom>
          <a:no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7" name="Rectángulo 56"/>
          <p:cNvSpPr/>
          <p:nvPr/>
        </p:nvSpPr>
        <p:spPr>
          <a:xfrm>
            <a:off x="8249229" y="3726956"/>
            <a:ext cx="1760017" cy="216024"/>
          </a:xfrm>
          <a:prstGeom prst="rect">
            <a:avLst/>
          </a:prstGeom>
          <a:no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Rectángulo 1"/>
          <p:cNvSpPr/>
          <p:nvPr/>
        </p:nvSpPr>
        <p:spPr>
          <a:xfrm>
            <a:off x="56150" y="1523671"/>
            <a:ext cx="8362569" cy="553998"/>
          </a:xfrm>
          <a:prstGeom prst="rect">
            <a:avLst/>
          </a:prstGeom>
        </p:spPr>
        <p:txBody>
          <a:bodyPr wrap="square">
            <a:spAutoFit/>
          </a:bodyPr>
          <a:lstStyle/>
          <a:p>
            <a:pPr>
              <a:spcAft>
                <a:spcPts val="0"/>
              </a:spcAft>
            </a:pPr>
            <a:r>
              <a:rPr lang="es-EC" sz="15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Tabla 3. </a:t>
            </a:r>
          </a:p>
          <a:p>
            <a:pPr>
              <a:spcAft>
                <a:spcPts val="0"/>
              </a:spcAft>
            </a:pPr>
            <a:r>
              <a:rPr lang="es-MX"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Planificación curricular aplicada en el programa innovador de transferencia tecnológica </a:t>
            </a:r>
            <a:endParaRPr lang="es-EC" sz="1500" i="1" dirty="0">
              <a:solidFill>
                <a:srgbClr val="44546A"/>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Cuadro de texto 11">
            <a:extLst>
              <a:ext uri="{FF2B5EF4-FFF2-40B4-BE49-F238E27FC236}">
                <a16:creationId xmlns="" xmlns:a16="http://schemas.microsoft.com/office/drawing/2014/main" id="{3EBD9B9B-581E-41DD-923F-BD8293144777}"/>
              </a:ext>
            </a:extLst>
          </p:cNvPr>
          <p:cNvSpPr txBox="1"/>
          <p:nvPr/>
        </p:nvSpPr>
        <p:spPr>
          <a:xfrm>
            <a:off x="-19083" y="692696"/>
            <a:ext cx="3240360" cy="399169"/>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rgbClr val="0070C0"/>
                </a:solidFill>
                <a:latin typeface="Times New Roman" panose="02020603050405020304" pitchFamily="18" charset="0"/>
                <a:cs typeface="Times New Roman" panose="02020603050405020304" pitchFamily="18" charset="0"/>
              </a:rPr>
              <a:t>COMPONENTE TEÓRICO</a:t>
            </a:r>
            <a:endParaRPr lang="es-EC" b="1" dirty="0">
              <a:solidFill>
                <a:srgbClr val="0070C0"/>
              </a:solidFill>
              <a:latin typeface="Times New Roman" panose="02020603050405020304" pitchFamily="18" charset="0"/>
              <a:cs typeface="Times New Roman" panose="02020603050405020304" pitchFamily="18" charset="0"/>
            </a:endParaRPr>
          </a:p>
        </p:txBody>
      </p:sp>
      <p:pic>
        <p:nvPicPr>
          <p:cNvPr id="19" name="Imagen 18"/>
          <p:cNvPicPr>
            <a:picLocks noChangeAspect="1"/>
          </p:cNvPicPr>
          <p:nvPr/>
        </p:nvPicPr>
        <p:blipFill>
          <a:blip r:embed="rId5"/>
          <a:stretch>
            <a:fillRect/>
          </a:stretch>
        </p:blipFill>
        <p:spPr>
          <a:xfrm>
            <a:off x="6139174" y="2115640"/>
            <a:ext cx="6005498" cy="3428958"/>
          </a:xfrm>
          <a:prstGeom prst="rect">
            <a:avLst/>
          </a:prstGeom>
        </p:spPr>
      </p:pic>
      <p:sp>
        <p:nvSpPr>
          <p:cNvPr id="20" name="Rectángulo 19"/>
          <p:cNvSpPr/>
          <p:nvPr/>
        </p:nvSpPr>
        <p:spPr>
          <a:xfrm>
            <a:off x="7736297" y="3903223"/>
            <a:ext cx="2785882" cy="215924"/>
          </a:xfrm>
          <a:prstGeom prst="rect">
            <a:avLst/>
          </a:prstGeom>
          <a:noFill/>
          <a:ln w="127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996587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1000"/>
                                        <p:tgtEl>
                                          <p:spTgt spid="57"/>
                                        </p:tgtEl>
                                      </p:cBhvr>
                                    </p:animEffect>
                                    <p:anim calcmode="lin" valueType="num">
                                      <p:cBhvr>
                                        <p:cTn id="13" dur="1000" fill="hold"/>
                                        <p:tgtEl>
                                          <p:spTgt spid="57"/>
                                        </p:tgtEl>
                                        <p:attrNameLst>
                                          <p:attrName>ppt_x</p:attrName>
                                        </p:attrNameLst>
                                      </p:cBhvr>
                                      <p:tavLst>
                                        <p:tav tm="0">
                                          <p:val>
                                            <p:strVal val="#ppt_x"/>
                                          </p:val>
                                        </p:tav>
                                        <p:tav tm="100000">
                                          <p:val>
                                            <p:strVal val="#ppt_x"/>
                                          </p:val>
                                        </p:tav>
                                      </p:tavLst>
                                    </p:anim>
                                    <p:anim calcmode="lin" valueType="num">
                                      <p:cBhvr>
                                        <p:cTn id="14"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57"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sp>
        <p:nvSpPr>
          <p:cNvPr id="13" name="Rectángulo 12"/>
          <p:cNvSpPr/>
          <p:nvPr/>
        </p:nvSpPr>
        <p:spPr>
          <a:xfrm>
            <a:off x="187036" y="4562107"/>
            <a:ext cx="5982655" cy="954107"/>
          </a:xfrm>
          <a:prstGeom prst="rect">
            <a:avLst/>
          </a:prstGeom>
        </p:spPr>
        <p:txBody>
          <a:bodyPr wrap="square">
            <a:spAutoFit/>
          </a:bodyPr>
          <a:lstStyle/>
          <a:p>
            <a:pPr algn="just"/>
            <a:r>
              <a:rPr lang="es-EC" sz="1400" dirty="0">
                <a:latin typeface="Times New Roman" panose="02020603050405020304" pitchFamily="18" charset="0"/>
                <a:ea typeface="Calibri" panose="020F0502020204030204" pitchFamily="34" charset="0"/>
              </a:rPr>
              <a:t>El componente práctico reforzó los contenidos de los diferentes módulos de aprendizaje, las sesiones teóricas se relacionaron con las prácticas lo que garantizó una mayor asimilación de los diferentes conceptos revisados a lo largo del programa. </a:t>
            </a:r>
            <a:endParaRPr lang="es-EC" sz="1400" dirty="0"/>
          </a:p>
        </p:txBody>
      </p:sp>
      <p:sp>
        <p:nvSpPr>
          <p:cNvPr id="15" name="Cuadro de texto 11">
            <a:extLst>
              <a:ext uri="{FF2B5EF4-FFF2-40B4-BE49-F238E27FC236}">
                <a16:creationId xmlns="" xmlns:a16="http://schemas.microsoft.com/office/drawing/2014/main" id="{3EBD9B9B-581E-41DD-923F-BD8293144777}"/>
              </a:ext>
            </a:extLst>
          </p:cNvPr>
          <p:cNvSpPr txBox="1"/>
          <p:nvPr/>
        </p:nvSpPr>
        <p:spPr>
          <a:xfrm>
            <a:off x="43190" y="724251"/>
            <a:ext cx="3189179" cy="399169"/>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rgbClr val="0070C0"/>
                </a:solidFill>
                <a:latin typeface="Times New Roman" panose="02020603050405020304" pitchFamily="18" charset="0"/>
                <a:cs typeface="Times New Roman" panose="02020603050405020304" pitchFamily="18" charset="0"/>
              </a:rPr>
              <a:t>COMPONENTE PRÁCTICO</a:t>
            </a:r>
            <a:endParaRPr lang="es-EC" b="1" dirty="0">
              <a:solidFill>
                <a:srgbClr val="0070C0"/>
              </a:solidFill>
              <a:latin typeface="Times New Roman" panose="02020603050405020304" pitchFamily="18"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1520913123"/>
              </p:ext>
            </p:extLst>
          </p:nvPr>
        </p:nvGraphicFramePr>
        <p:xfrm>
          <a:off x="231981" y="2264884"/>
          <a:ext cx="5980315" cy="2111752"/>
        </p:xfrm>
        <a:graphic>
          <a:graphicData uri="http://schemas.openxmlformats.org/drawingml/2006/table">
            <a:tbl>
              <a:tblPr firstRow="1" firstCol="1" bandRow="1"/>
              <a:tblGrid>
                <a:gridCol w="1311212">
                  <a:extLst>
                    <a:ext uri="{9D8B030D-6E8A-4147-A177-3AD203B41FA5}">
                      <a16:colId xmlns="" xmlns:a16="http://schemas.microsoft.com/office/drawing/2014/main" val="20000"/>
                    </a:ext>
                  </a:extLst>
                </a:gridCol>
                <a:gridCol w="1106069">
                  <a:extLst>
                    <a:ext uri="{9D8B030D-6E8A-4147-A177-3AD203B41FA5}">
                      <a16:colId xmlns="" xmlns:a16="http://schemas.microsoft.com/office/drawing/2014/main" val="20001"/>
                    </a:ext>
                  </a:extLst>
                </a:gridCol>
                <a:gridCol w="1106069">
                  <a:extLst>
                    <a:ext uri="{9D8B030D-6E8A-4147-A177-3AD203B41FA5}">
                      <a16:colId xmlns="" xmlns:a16="http://schemas.microsoft.com/office/drawing/2014/main" val="20002"/>
                    </a:ext>
                  </a:extLst>
                </a:gridCol>
                <a:gridCol w="1313456">
                  <a:extLst>
                    <a:ext uri="{9D8B030D-6E8A-4147-A177-3AD203B41FA5}">
                      <a16:colId xmlns="" xmlns:a16="http://schemas.microsoft.com/office/drawing/2014/main" val="20003"/>
                    </a:ext>
                  </a:extLst>
                </a:gridCol>
                <a:gridCol w="1143509">
                  <a:extLst>
                    <a:ext uri="{9D8B030D-6E8A-4147-A177-3AD203B41FA5}">
                      <a16:colId xmlns="" xmlns:a16="http://schemas.microsoft.com/office/drawing/2014/main" val="20004"/>
                    </a:ext>
                  </a:extLst>
                </a:gridCol>
              </a:tblGrid>
              <a:tr h="413172">
                <a:tc>
                  <a:txBody>
                    <a:bodyPr/>
                    <a:lstStyle/>
                    <a:p>
                      <a:pPr algn="ctr">
                        <a:lnSpc>
                          <a:spcPct val="107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Fisiología de la planta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dirty="0">
                          <a:effectLst/>
                          <a:latin typeface="Times New Roman" panose="02020603050405020304" pitchFamily="18" charset="0"/>
                          <a:ea typeface="Calibri" panose="020F0502020204030204" pitchFamily="34" charset="0"/>
                          <a:cs typeface="Times New Roman" panose="02020603050405020304" pitchFamily="18" charset="0"/>
                        </a:rPr>
                        <a:t>Nutrición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Riego y fertilización</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Condiciones ambientales</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effectLst/>
                          <a:latin typeface="Times New Roman" panose="02020603050405020304" pitchFamily="18" charset="0"/>
                          <a:ea typeface="Calibri" panose="020F0502020204030204" pitchFamily="34" charset="0"/>
                          <a:cs typeface="Times New Roman" panose="02020603050405020304" pitchFamily="18" charset="0"/>
                        </a:rPr>
                        <a:t>MIPE</a:t>
                      </a:r>
                      <a:endParaRPr lang="es-EC"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624971">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Experimento de Rosene</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pH y hormonas vegetales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Riego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Taller práctico de rotación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rowSpan="3">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Identificación de plagas y observación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413172">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Raizómetro</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Estructura del suelo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rowSpan="2">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Enraizantes </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Práctica triángulo de texturas</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extLst>
                  <a:ext uri="{0D108BD9-81ED-4DB2-BD59-A6C34878D82A}">
                    <a16:rowId xmlns="" xmlns:a16="http://schemas.microsoft.com/office/drawing/2014/main" val="10002"/>
                  </a:ext>
                </a:extLst>
              </a:tr>
              <a:tr h="660437">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Disección planta</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a:effectLst/>
                          <a:latin typeface="Times New Roman" panose="02020603050405020304" pitchFamily="18" charset="0"/>
                          <a:ea typeface="Calibri" panose="020F0502020204030204" pitchFamily="34" charset="0"/>
                          <a:cs typeface="Times New Roman" panose="02020603050405020304" pitchFamily="18" charset="0"/>
                        </a:rPr>
                        <a:t>Ejercicio práctico de fertilización</a:t>
                      </a:r>
                      <a:endParaRPr lang="es-EC"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 xmlns:a16="http://schemas.microsoft.com/office/drawing/2014/main" val="10003"/>
                  </a:ext>
                </a:extLst>
              </a:tr>
            </a:tbl>
          </a:graphicData>
        </a:graphic>
      </p:graphicFrame>
      <p:pic>
        <p:nvPicPr>
          <p:cNvPr id="20" name="Imagen 19"/>
          <p:cNvPicPr/>
          <p:nvPr/>
        </p:nvPicPr>
        <p:blipFill rotWithShape="1">
          <a:blip r:embed="rId3"/>
          <a:srcRect r="13243"/>
          <a:stretch/>
        </p:blipFill>
        <p:spPr bwMode="auto">
          <a:xfrm>
            <a:off x="9336360" y="1268760"/>
            <a:ext cx="2617043" cy="2052000"/>
          </a:xfrm>
          <a:prstGeom prst="rect">
            <a:avLst/>
          </a:prstGeom>
          <a:ln w="19050">
            <a:solidFill>
              <a:schemeClr val="tx1"/>
            </a:solidFill>
          </a:ln>
          <a:extLst>
            <a:ext uri="{53640926-AAD7-44D8-BBD7-CCE9431645EC}">
              <a14:shadowObscured xmlns:a14="http://schemas.microsoft.com/office/drawing/2010/main"/>
            </a:ext>
          </a:extLst>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1758" y="1268760"/>
            <a:ext cx="2736000" cy="2052000"/>
          </a:xfrm>
          <a:prstGeom prst="rect">
            <a:avLst/>
          </a:prstGeom>
          <a:ln w="19050">
            <a:solidFill>
              <a:schemeClr val="tx1"/>
            </a:solidFill>
          </a:ln>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1758" y="3467389"/>
            <a:ext cx="2736000" cy="2052000"/>
          </a:xfrm>
          <a:prstGeom prst="rect">
            <a:avLst/>
          </a:prstGeom>
          <a:ln w="19050">
            <a:solidFill>
              <a:schemeClr val="tx1"/>
            </a:solidFill>
          </a:ln>
        </p:spPr>
      </p:pic>
      <p:sp>
        <p:nvSpPr>
          <p:cNvPr id="22" name="Rectángulo 21"/>
          <p:cNvSpPr/>
          <p:nvPr/>
        </p:nvSpPr>
        <p:spPr>
          <a:xfrm>
            <a:off x="187036" y="1605668"/>
            <a:ext cx="6090667" cy="553998"/>
          </a:xfrm>
          <a:prstGeom prst="rect">
            <a:avLst/>
          </a:prstGeom>
        </p:spPr>
        <p:txBody>
          <a:bodyPr wrap="square">
            <a:spAutoFit/>
          </a:bodyPr>
          <a:lstStyle/>
          <a:p>
            <a:pPr>
              <a:spcAft>
                <a:spcPts val="0"/>
              </a:spcAft>
            </a:pPr>
            <a:r>
              <a:rPr lang="es-EC" sz="15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Tabla 4. </a:t>
            </a:r>
          </a:p>
          <a:p>
            <a:pPr>
              <a:spcAft>
                <a:spcPts val="0"/>
              </a:spcAft>
            </a:pPr>
            <a:r>
              <a:rPr lang="es-MX"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Detalle del componente práctico del proyecto de transferencia de tecnologías</a:t>
            </a:r>
            <a:endParaRPr lang="es-EC" sz="1500" i="1" dirty="0">
              <a:solidFill>
                <a:srgbClr val="44546A"/>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3" name="Imagen 22"/>
          <p:cNvPicPr/>
          <p:nvPr/>
        </p:nvPicPr>
        <p:blipFill rotWithShape="1">
          <a:blip r:embed="rId6"/>
          <a:srcRect t="13175" b="20630"/>
          <a:stretch/>
        </p:blipFill>
        <p:spPr bwMode="auto">
          <a:xfrm>
            <a:off x="9336360" y="3467389"/>
            <a:ext cx="1824953" cy="2062676"/>
          </a:xfrm>
          <a:prstGeom prst="rect">
            <a:avLst/>
          </a:prstGeom>
          <a:ln w="19050">
            <a:solidFill>
              <a:schemeClr val="tx1"/>
            </a:solidFill>
          </a:ln>
          <a:extLst>
            <a:ext uri="{53640926-AAD7-44D8-BBD7-CCE9431645EC}">
              <a14:shadowObscured xmlns:a14="http://schemas.microsoft.com/office/drawing/2010/main"/>
            </a:ext>
          </a:extLst>
        </p:spPr>
      </p:pic>
      <p:pic>
        <p:nvPicPr>
          <p:cNvPr id="24" name="Imagen 23"/>
          <p:cNvPicPr/>
          <p:nvPr/>
        </p:nvPicPr>
        <p:blipFill rotWithShape="1">
          <a:blip r:embed="rId7"/>
          <a:srcRect l="14286" r="7143"/>
          <a:stretch/>
        </p:blipFill>
        <p:spPr>
          <a:xfrm>
            <a:off x="11161314" y="3467388"/>
            <a:ext cx="792089" cy="2062677"/>
          </a:xfrm>
          <a:prstGeom prst="rect">
            <a:avLst/>
          </a:prstGeom>
          <a:ln w="19050">
            <a:solidFill>
              <a:schemeClr val="tx1"/>
            </a:solidFill>
          </a:ln>
        </p:spPr>
      </p:pic>
    </p:spTree>
    <p:extLst>
      <p:ext uri="{BB962C8B-B14F-4D97-AF65-F5344CB8AC3E}">
        <p14:creationId xmlns:p14="http://schemas.microsoft.com/office/powerpoint/2010/main" val="14494159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sp>
        <p:nvSpPr>
          <p:cNvPr id="15" name="Cuadro de texto 11">
            <a:extLst>
              <a:ext uri="{FF2B5EF4-FFF2-40B4-BE49-F238E27FC236}">
                <a16:creationId xmlns="" xmlns:a16="http://schemas.microsoft.com/office/drawing/2014/main" id="{3EBD9B9B-581E-41DD-923F-BD8293144777}"/>
              </a:ext>
            </a:extLst>
          </p:cNvPr>
          <p:cNvSpPr txBox="1"/>
          <p:nvPr/>
        </p:nvSpPr>
        <p:spPr>
          <a:xfrm>
            <a:off x="4931542" y="1248618"/>
            <a:ext cx="2272830" cy="394589"/>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Evaluaciones</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39" name="Rectángulo 38"/>
          <p:cNvSpPr/>
          <p:nvPr/>
        </p:nvSpPr>
        <p:spPr>
          <a:xfrm>
            <a:off x="6425525" y="3611601"/>
            <a:ext cx="5430494" cy="784830"/>
          </a:xfrm>
          <a:prstGeom prst="rect">
            <a:avLst/>
          </a:prstGeom>
        </p:spPr>
        <p:txBody>
          <a:bodyPr wrap="square">
            <a:spAutoFit/>
          </a:bodyPr>
          <a:lstStyle/>
          <a:p>
            <a:pPr algn="just"/>
            <a:r>
              <a:rPr lang="es-MX" sz="1500" dirty="0">
                <a:latin typeface="Times New Roman" panose="02020603050405020304" pitchFamily="18" charset="0"/>
                <a:ea typeface="Calibri" panose="020F0502020204030204" pitchFamily="34" charset="0"/>
              </a:rPr>
              <a:t>Rincón (2003) en su análisis señala que la evaluación se relaciona con el grado y efectividad con que el conocimiento es transmitido entre las organizaciones participantes. </a:t>
            </a:r>
          </a:p>
        </p:txBody>
      </p:sp>
      <p:graphicFrame>
        <p:nvGraphicFramePr>
          <p:cNvPr id="18" name="Tabla 17"/>
          <p:cNvGraphicFramePr>
            <a:graphicFrameLocks noGrp="1"/>
          </p:cNvGraphicFramePr>
          <p:nvPr>
            <p:extLst>
              <p:ext uri="{D42A27DB-BD31-4B8C-83A1-F6EECF244321}">
                <p14:modId xmlns:p14="http://schemas.microsoft.com/office/powerpoint/2010/main" val="2914738202"/>
              </p:ext>
            </p:extLst>
          </p:nvPr>
        </p:nvGraphicFramePr>
        <p:xfrm>
          <a:off x="246854" y="2703526"/>
          <a:ext cx="5589905" cy="2870329"/>
        </p:xfrm>
        <a:graphic>
          <a:graphicData uri="http://schemas.openxmlformats.org/drawingml/2006/table">
            <a:tbl>
              <a:tblPr firstRow="1" firstCol="1" bandRow="1"/>
              <a:tblGrid>
                <a:gridCol w="765175">
                  <a:extLst>
                    <a:ext uri="{9D8B030D-6E8A-4147-A177-3AD203B41FA5}">
                      <a16:colId xmlns="" xmlns:a16="http://schemas.microsoft.com/office/drawing/2014/main" val="20000"/>
                    </a:ext>
                  </a:extLst>
                </a:gridCol>
                <a:gridCol w="929292">
                  <a:extLst>
                    <a:ext uri="{9D8B030D-6E8A-4147-A177-3AD203B41FA5}">
                      <a16:colId xmlns="" xmlns:a16="http://schemas.microsoft.com/office/drawing/2014/main" val="20001"/>
                    </a:ext>
                  </a:extLst>
                </a:gridCol>
                <a:gridCol w="469613">
                  <a:extLst>
                    <a:ext uri="{9D8B030D-6E8A-4147-A177-3AD203B41FA5}">
                      <a16:colId xmlns="" xmlns:a16="http://schemas.microsoft.com/office/drawing/2014/main" val="20002"/>
                    </a:ext>
                  </a:extLst>
                </a:gridCol>
                <a:gridCol w="685165">
                  <a:extLst>
                    <a:ext uri="{9D8B030D-6E8A-4147-A177-3AD203B41FA5}">
                      <a16:colId xmlns="" xmlns:a16="http://schemas.microsoft.com/office/drawing/2014/main" val="20003"/>
                    </a:ext>
                  </a:extLst>
                </a:gridCol>
                <a:gridCol w="685165">
                  <a:extLst>
                    <a:ext uri="{9D8B030D-6E8A-4147-A177-3AD203B41FA5}">
                      <a16:colId xmlns="" xmlns:a16="http://schemas.microsoft.com/office/drawing/2014/main" val="20004"/>
                    </a:ext>
                  </a:extLst>
                </a:gridCol>
                <a:gridCol w="685165">
                  <a:extLst>
                    <a:ext uri="{9D8B030D-6E8A-4147-A177-3AD203B41FA5}">
                      <a16:colId xmlns="" xmlns:a16="http://schemas.microsoft.com/office/drawing/2014/main" val="20005"/>
                    </a:ext>
                  </a:extLst>
                </a:gridCol>
                <a:gridCol w="685165">
                  <a:extLst>
                    <a:ext uri="{9D8B030D-6E8A-4147-A177-3AD203B41FA5}">
                      <a16:colId xmlns="" xmlns:a16="http://schemas.microsoft.com/office/drawing/2014/main" val="20006"/>
                    </a:ext>
                  </a:extLst>
                </a:gridCol>
                <a:gridCol w="685165">
                  <a:extLst>
                    <a:ext uri="{9D8B030D-6E8A-4147-A177-3AD203B41FA5}">
                      <a16:colId xmlns="" xmlns:a16="http://schemas.microsoft.com/office/drawing/2014/main" val="20007"/>
                    </a:ext>
                  </a:extLst>
                </a:gridCol>
              </a:tblGrid>
              <a:tr h="170180">
                <a:tc>
                  <a:txBody>
                    <a:bodyPr/>
                    <a:lstStyle/>
                    <a:p>
                      <a:pPr algn="ctr">
                        <a:lnSpc>
                          <a:spcPct val="107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Módulo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Evaluación</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σ (dif)</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EE</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70180">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Inicial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-2,85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-7,80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1"/>
                  </a:ext>
                </a:extLst>
              </a:tr>
              <a:tr h="17018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Final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17,35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vMerge="1">
                  <a:txBody>
                    <a:bodyPr/>
                    <a:lstStyle/>
                    <a:p>
                      <a:endParaRPr lang="es-EC"/>
                    </a:p>
                  </a:txBody>
                  <a:tcPr/>
                </a:tc>
                <a:tc vMerge="1">
                  <a:txBody>
                    <a:bodyPr/>
                    <a:lstStyle/>
                    <a:p>
                      <a:endParaRPr lang="es-EC"/>
                    </a:p>
                  </a:txBody>
                  <a:tcPr/>
                </a:tc>
                <a:extLst>
                  <a:ext uri="{0D108BD9-81ED-4DB2-BD59-A6C34878D82A}">
                    <a16:rowId xmlns="" xmlns:a16="http://schemas.microsoft.com/office/drawing/2014/main" val="10002"/>
                  </a:ext>
                </a:extLst>
              </a:tr>
              <a:tr h="170180">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 xmlns:a16="http://schemas.microsoft.com/office/drawing/2014/main" val="10003"/>
                  </a:ext>
                </a:extLst>
              </a:tr>
              <a:tr h="170180">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Inicial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-7,57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&lt;0,0001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 xmlns:a16="http://schemas.microsoft.com/office/drawing/2014/main" val="10004"/>
                  </a:ext>
                </a:extLst>
              </a:tr>
              <a:tr h="17018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Final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1,51</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vMerge="1">
                  <a:txBody>
                    <a:bodyPr/>
                    <a:lstStyle/>
                    <a:p>
                      <a:endParaRPr lang="es-EC"/>
                    </a:p>
                  </a:txBody>
                  <a:tcPr/>
                </a:tc>
                <a:tc vMerge="1">
                  <a:txBody>
                    <a:bodyPr/>
                    <a:lstStyle/>
                    <a:p>
                      <a:endParaRPr lang="es-EC"/>
                    </a:p>
                  </a:txBody>
                  <a:tcPr/>
                </a:tc>
                <a:extLst>
                  <a:ext uri="{0D108BD9-81ED-4DB2-BD59-A6C34878D82A}">
                    <a16:rowId xmlns="" xmlns:a16="http://schemas.microsoft.com/office/drawing/2014/main" val="10005"/>
                  </a:ext>
                </a:extLst>
              </a:tr>
              <a:tr h="170180">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 xmlns:a16="http://schemas.microsoft.com/office/drawing/2014/main" val="10006"/>
                  </a:ext>
                </a:extLst>
              </a:tr>
              <a:tr h="170180">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III</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Inicial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15,10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0,53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-5,00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rowSpan="2">
                  <a:txBody>
                    <a:bodyPr/>
                    <a:lstStyle/>
                    <a:p>
                      <a:pPr algn="ct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0,0007</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 xmlns:a16="http://schemas.microsoft.com/office/drawing/2014/main" val="10007"/>
                  </a:ext>
                </a:extLst>
              </a:tr>
              <a:tr h="17018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Final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17,60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vMerge="1">
                  <a:txBody>
                    <a:bodyPr/>
                    <a:lstStyle/>
                    <a:p>
                      <a:endParaRPr lang="es-EC"/>
                    </a:p>
                  </a:txBody>
                  <a:tcPr/>
                </a:tc>
                <a:tc vMerge="1">
                  <a:txBody>
                    <a:bodyPr/>
                    <a:lstStyle/>
                    <a:p>
                      <a:endParaRPr lang="es-EC"/>
                    </a:p>
                  </a:txBody>
                  <a:tcPr/>
                </a:tc>
                <a:extLst>
                  <a:ext uri="{0D108BD9-81ED-4DB2-BD59-A6C34878D82A}">
                    <a16:rowId xmlns="" xmlns:a16="http://schemas.microsoft.com/office/drawing/2014/main" val="10008"/>
                  </a:ext>
                </a:extLst>
              </a:tr>
              <a:tr h="170180">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 xmlns:a16="http://schemas.microsoft.com/office/drawing/2014/main" val="10009"/>
                  </a:ext>
                </a:extLst>
              </a:tr>
              <a:tr h="170180">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Inicial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15,29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-5,30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0,0018</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 xmlns:a16="http://schemas.microsoft.com/office/drawing/2014/main" val="10010"/>
                  </a:ext>
                </a:extLst>
              </a:tr>
              <a:tr h="170180">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Final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1,72</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0,65</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vMerge="1">
                  <a:txBody>
                    <a:bodyPr/>
                    <a:lstStyle/>
                    <a:p>
                      <a:endParaRPr lang="es-EC"/>
                    </a:p>
                  </a:txBody>
                  <a:tcPr/>
                </a:tc>
                <a:tc vMerge="1">
                  <a:txBody>
                    <a:bodyPr/>
                    <a:lstStyle/>
                    <a:p>
                      <a:endParaRPr lang="es-EC"/>
                    </a:p>
                  </a:txBody>
                  <a:tcPr/>
                </a:tc>
                <a:extLst>
                  <a:ext uri="{0D108BD9-81ED-4DB2-BD59-A6C34878D82A}">
                    <a16:rowId xmlns="" xmlns:a16="http://schemas.microsoft.com/office/drawing/2014/main" val="10011"/>
                  </a:ext>
                </a:extLst>
              </a:tr>
              <a:tr h="170180">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nSpc>
                          <a:spcPct val="107000"/>
                        </a:lnSpc>
                      </a:pPr>
                      <a:endParaRPr lang="es-EC" sz="1100">
                        <a:effectLst/>
                        <a:latin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extLst>
                  <a:ext uri="{0D108BD9-81ED-4DB2-BD59-A6C34878D82A}">
                    <a16:rowId xmlns="" xmlns:a16="http://schemas.microsoft.com/office/drawing/2014/main" val="10012"/>
                  </a:ext>
                </a:extLst>
              </a:tr>
              <a:tr h="170180">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Inicial </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13,86</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2,04</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0,77</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a:noFill/>
                    </a:lnB>
                  </a:tcPr>
                </a:tc>
                <a:tc rowSpan="2">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-4,40</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rowSpan="2">
                  <a:txBody>
                    <a:bodyPr/>
                    <a:lstStyle/>
                    <a:p>
                      <a:pPr algn="ct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0,0046</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3"/>
                  </a:ext>
                </a:extLst>
              </a:tr>
              <a:tr h="170180">
                <a:tc vMerge="1">
                  <a:txBody>
                    <a:bodyPr/>
                    <a:lstStyle/>
                    <a:p>
                      <a:endParaRPr lang="es-EC"/>
                    </a:p>
                  </a:txBody>
                  <a:tcPr/>
                </a:tc>
                <a:tc>
                  <a:txBody>
                    <a:bodyPr/>
                    <a:lstStyle/>
                    <a:p>
                      <a:pPr algn="ct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Final </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17,43</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tc>
                  <a:txBody>
                    <a:bodyPr/>
                    <a:lstStyle/>
                    <a:p>
                      <a:pPr algn="ct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0,30</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lnL>
                      <a:noFill/>
                    </a:lnL>
                    <a:lnR>
                      <a:noFill/>
                    </a:lnR>
                    <a:lnT>
                      <a:noFill/>
                    </a:lnT>
                    <a:lnB w="12700" cap="flat" cmpd="sng" algn="ctr">
                      <a:solidFill>
                        <a:srgbClr val="000000"/>
                      </a:solidFill>
                      <a:prstDash val="solid"/>
                      <a:round/>
                      <a:headEnd type="none" w="med" len="med"/>
                      <a:tailEnd type="none" w="med" len="med"/>
                    </a:lnB>
                  </a:tcPr>
                </a:tc>
                <a:tc vMerge="1">
                  <a:txBody>
                    <a:bodyPr/>
                    <a:lstStyle/>
                    <a:p>
                      <a:endParaRPr lang="es-EC"/>
                    </a:p>
                  </a:txBody>
                  <a:tcPr/>
                </a:tc>
                <a:tc vMerge="1">
                  <a:txBody>
                    <a:bodyPr/>
                    <a:lstStyle/>
                    <a:p>
                      <a:endParaRPr lang="es-EC"/>
                    </a:p>
                  </a:txBody>
                  <a:tcPr/>
                </a:tc>
                <a:extLst>
                  <a:ext uri="{0D108BD9-81ED-4DB2-BD59-A6C34878D82A}">
                    <a16:rowId xmlns="" xmlns:a16="http://schemas.microsoft.com/office/drawing/2014/main" val="10014"/>
                  </a:ext>
                </a:extLst>
              </a:tr>
            </a:tbl>
          </a:graphicData>
        </a:graphic>
      </p:graphicFrame>
      <p:sp>
        <p:nvSpPr>
          <p:cNvPr id="19" name="Rectángulo 18"/>
          <p:cNvSpPr/>
          <p:nvPr/>
        </p:nvSpPr>
        <p:spPr>
          <a:xfrm>
            <a:off x="4595011" y="2617790"/>
            <a:ext cx="514661" cy="3031017"/>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19"/>
          <p:cNvSpPr/>
          <p:nvPr/>
        </p:nvSpPr>
        <p:spPr>
          <a:xfrm>
            <a:off x="2506780" y="2617789"/>
            <a:ext cx="514661" cy="3031017"/>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CuadroTexto 22"/>
          <p:cNvSpPr txBox="1"/>
          <p:nvPr/>
        </p:nvSpPr>
        <p:spPr>
          <a:xfrm>
            <a:off x="0" y="643154"/>
            <a:ext cx="3960440" cy="41549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s-EC" sz="2100" b="1" dirty="0">
                <a:solidFill>
                  <a:srgbClr val="0070C0"/>
                </a:solidFill>
                <a:latin typeface="Times New Roman" panose="02020603050405020304" pitchFamily="18" charset="0"/>
                <a:cs typeface="Times New Roman" panose="02020603050405020304" pitchFamily="18" charset="0"/>
              </a:rPr>
              <a:t>IMPACTO DEL PROYECTO</a:t>
            </a:r>
          </a:p>
        </p:txBody>
      </p:sp>
      <p:sp>
        <p:nvSpPr>
          <p:cNvPr id="26" name="Rectángulo 25"/>
          <p:cNvSpPr/>
          <p:nvPr/>
        </p:nvSpPr>
        <p:spPr>
          <a:xfrm>
            <a:off x="246854" y="1893758"/>
            <a:ext cx="6004707" cy="784830"/>
          </a:xfrm>
          <a:prstGeom prst="rect">
            <a:avLst/>
          </a:prstGeom>
        </p:spPr>
        <p:txBody>
          <a:bodyPr wrap="square">
            <a:spAutoFit/>
          </a:bodyPr>
          <a:lstStyle/>
          <a:p>
            <a:pPr>
              <a:spcAft>
                <a:spcPts val="0"/>
              </a:spcAft>
            </a:pPr>
            <a:r>
              <a:rPr lang="es-EC" sz="1500" b="1" i="1" dirty="0">
                <a:solidFill>
                  <a:schemeClr val="accent4"/>
                </a:solidFill>
                <a:latin typeface="Times New Roman" panose="02020603050405020304" pitchFamily="18" charset="0"/>
                <a:ea typeface="Times New Roman" panose="02020603050405020304" pitchFamily="18" charset="0"/>
              </a:rPr>
              <a:t>Tabla 5.</a:t>
            </a:r>
          </a:p>
          <a:p>
            <a:pPr>
              <a:spcAft>
                <a:spcPts val="0"/>
              </a:spcAft>
            </a:pPr>
            <a:r>
              <a:rPr lang="es-EC" sz="1500" dirty="0">
                <a:solidFill>
                  <a:schemeClr val="accent4"/>
                </a:solidFill>
                <a:latin typeface="Times New Roman" panose="02020603050405020304" pitchFamily="18" charset="0"/>
                <a:ea typeface="Times New Roman" panose="02020603050405020304" pitchFamily="18" charset="0"/>
              </a:rPr>
              <a:t>Comparación del rendimiento académico de los supervisores por módulo de aprendizaje</a:t>
            </a:r>
          </a:p>
        </p:txBody>
      </p:sp>
      <p:sp>
        <p:nvSpPr>
          <p:cNvPr id="25" name="Rectángulo 24"/>
          <p:cNvSpPr/>
          <p:nvPr/>
        </p:nvSpPr>
        <p:spPr>
          <a:xfrm>
            <a:off x="6394190" y="1994541"/>
            <a:ext cx="5430494" cy="1246495"/>
          </a:xfrm>
          <a:prstGeom prst="rect">
            <a:avLst/>
          </a:prstGeom>
        </p:spPr>
        <p:txBody>
          <a:bodyPr wrap="square">
            <a:spAutoFit/>
          </a:bodyPr>
          <a:lstStyle/>
          <a:p>
            <a:pPr algn="just"/>
            <a:r>
              <a:rPr lang="es-MX" sz="1500" dirty="0">
                <a:latin typeface="Times New Roman" panose="02020603050405020304" pitchFamily="18" charset="0"/>
                <a:ea typeface="Calibri" panose="020F0502020204030204" pitchFamily="34" charset="0"/>
              </a:rPr>
              <a:t>Existieron diferencias significativas entre las puntuaciones obtenidas en las evaluaciones iniciales y finales, de cada módulo de aprendizaje. Destacamos el progreso en el módulo I, III y V, donde se observó una diferencia de medias de -2,85, -2,50 y 3,57 respectivamente (t=-7,80; -5,00; -4,40).</a:t>
            </a:r>
          </a:p>
        </p:txBody>
      </p:sp>
      <p:sp>
        <p:nvSpPr>
          <p:cNvPr id="3" name="Elipse 2"/>
          <p:cNvSpPr/>
          <p:nvPr/>
        </p:nvSpPr>
        <p:spPr>
          <a:xfrm>
            <a:off x="2251858" y="2913535"/>
            <a:ext cx="1058137" cy="3496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7" name="Elipse 26"/>
          <p:cNvSpPr/>
          <p:nvPr/>
        </p:nvSpPr>
        <p:spPr>
          <a:xfrm>
            <a:off x="2251858" y="4046780"/>
            <a:ext cx="1058137" cy="3496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Elipse 30"/>
          <p:cNvSpPr/>
          <p:nvPr/>
        </p:nvSpPr>
        <p:spPr>
          <a:xfrm>
            <a:off x="2221021" y="5180026"/>
            <a:ext cx="1058137" cy="34965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5" name="Rectángulo 4"/>
          <p:cNvSpPr/>
          <p:nvPr/>
        </p:nvSpPr>
        <p:spPr>
          <a:xfrm>
            <a:off x="6461119" y="4800853"/>
            <a:ext cx="5296636" cy="553998"/>
          </a:xfrm>
          <a:prstGeom prst="rect">
            <a:avLst/>
          </a:prstGeom>
        </p:spPr>
        <p:txBody>
          <a:bodyPr wrap="square">
            <a:spAutoFit/>
          </a:bodyPr>
          <a:lstStyle/>
          <a:p>
            <a:r>
              <a:rPr lang="es-MX" sz="1500" dirty="0">
                <a:latin typeface="Times New Roman" panose="02020603050405020304" pitchFamily="18" charset="0"/>
                <a:cs typeface="Times New Roman" panose="02020603050405020304" pitchFamily="18" charset="0"/>
              </a:rPr>
              <a:t>Estas diferencias demuestran que el desempeño de los participantes mejoró a través de la implementación del programa. </a:t>
            </a:r>
            <a:endParaRPr lang="es-EC"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879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1000"/>
                                        <p:tgtEl>
                                          <p:spTgt spid="31"/>
                                        </p:tgtEl>
                                      </p:cBhvr>
                                    </p:animEffect>
                                    <p:anim calcmode="lin" valueType="num">
                                      <p:cBhvr>
                                        <p:cTn id="30" dur="1000" fill="hold"/>
                                        <p:tgtEl>
                                          <p:spTgt spid="31"/>
                                        </p:tgtEl>
                                        <p:attrNameLst>
                                          <p:attrName>ppt_x</p:attrName>
                                        </p:attrNameLst>
                                      </p:cBhvr>
                                      <p:tavLst>
                                        <p:tav tm="0">
                                          <p:val>
                                            <p:strVal val="#ppt_x"/>
                                          </p:val>
                                        </p:tav>
                                        <p:tav tm="100000">
                                          <p:val>
                                            <p:strVal val="#ppt_x"/>
                                          </p:val>
                                        </p:tav>
                                      </p:tavLst>
                                    </p:anim>
                                    <p:anim calcmode="lin" valueType="num">
                                      <p:cBhvr>
                                        <p:cTn id="3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3" grpId="0" animBg="1"/>
      <p:bldP spid="27" grpId="0" animBg="1"/>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sp>
        <p:nvSpPr>
          <p:cNvPr id="15" name="Cuadro de texto 11">
            <a:extLst>
              <a:ext uri="{FF2B5EF4-FFF2-40B4-BE49-F238E27FC236}">
                <a16:creationId xmlns="" xmlns:a16="http://schemas.microsoft.com/office/drawing/2014/main" id="{3EBD9B9B-581E-41DD-923F-BD8293144777}"/>
              </a:ext>
            </a:extLst>
          </p:cNvPr>
          <p:cNvSpPr txBox="1"/>
          <p:nvPr/>
        </p:nvSpPr>
        <p:spPr>
          <a:xfrm>
            <a:off x="263352" y="160220"/>
            <a:ext cx="3082321" cy="394589"/>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Evaluaciones</a:t>
            </a:r>
            <a:endParaRPr lang="es-EC" b="1" dirty="0">
              <a:solidFill>
                <a:schemeClr val="tx1"/>
              </a:solidFill>
              <a:latin typeface="Times New Roman" panose="02020603050405020304" pitchFamily="18" charset="0"/>
              <a:cs typeface="Times New Roman" panose="02020603050405020304" pitchFamily="18" charset="0"/>
            </a:endParaRPr>
          </a:p>
        </p:txBody>
      </p:sp>
      <p:graphicFrame>
        <p:nvGraphicFramePr>
          <p:cNvPr id="20" name="Gráfico 19"/>
          <p:cNvGraphicFramePr/>
          <p:nvPr>
            <p:extLst>
              <p:ext uri="{D42A27DB-BD31-4B8C-83A1-F6EECF244321}">
                <p14:modId xmlns:p14="http://schemas.microsoft.com/office/powerpoint/2010/main" val="2421032100"/>
              </p:ext>
            </p:extLst>
          </p:nvPr>
        </p:nvGraphicFramePr>
        <p:xfrm>
          <a:off x="115941" y="692696"/>
          <a:ext cx="5976664" cy="27336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Gráfico 22"/>
          <p:cNvGraphicFramePr/>
          <p:nvPr>
            <p:extLst>
              <p:ext uri="{D42A27DB-BD31-4B8C-83A1-F6EECF244321}">
                <p14:modId xmlns:p14="http://schemas.microsoft.com/office/powerpoint/2010/main" val="1159478274"/>
              </p:ext>
            </p:extLst>
          </p:nvPr>
        </p:nvGraphicFramePr>
        <p:xfrm>
          <a:off x="6181772" y="692696"/>
          <a:ext cx="5976000" cy="273363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Gráfico 23"/>
          <p:cNvGraphicFramePr/>
          <p:nvPr>
            <p:extLst>
              <p:ext uri="{D42A27DB-BD31-4B8C-83A1-F6EECF244321}">
                <p14:modId xmlns:p14="http://schemas.microsoft.com/office/powerpoint/2010/main" val="2556156475"/>
              </p:ext>
            </p:extLst>
          </p:nvPr>
        </p:nvGraphicFramePr>
        <p:xfrm>
          <a:off x="3030990" y="3501008"/>
          <a:ext cx="5976000" cy="2816491"/>
        </p:xfrm>
        <a:graphic>
          <a:graphicData uri="http://schemas.openxmlformats.org/drawingml/2006/chart">
            <c:chart xmlns:c="http://schemas.openxmlformats.org/drawingml/2006/chart" xmlns:r="http://schemas.openxmlformats.org/officeDocument/2006/relationships" r:id="rId5"/>
          </a:graphicData>
        </a:graphic>
      </p:graphicFrame>
      <p:sp>
        <p:nvSpPr>
          <p:cNvPr id="2" name="Rectángulo 1"/>
          <p:cNvSpPr/>
          <p:nvPr/>
        </p:nvSpPr>
        <p:spPr>
          <a:xfrm>
            <a:off x="2279576" y="1091139"/>
            <a:ext cx="648072" cy="18002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2" name="Rectángulo 11"/>
          <p:cNvSpPr/>
          <p:nvPr/>
        </p:nvSpPr>
        <p:spPr>
          <a:xfrm>
            <a:off x="5188009" y="3922628"/>
            <a:ext cx="648072" cy="180020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a:off x="3111171" y="6306386"/>
            <a:ext cx="5832648" cy="323165"/>
          </a:xfrm>
          <a:prstGeom prst="rect">
            <a:avLst/>
          </a:prstGeom>
        </p:spPr>
        <p:txBody>
          <a:bodyPr wrap="square">
            <a:spAutoFit/>
          </a:bodyPr>
          <a:lstStyle/>
          <a:p>
            <a:pPr algn="ctr">
              <a:spcAft>
                <a:spcPts val="1000"/>
              </a:spcAft>
            </a:pPr>
            <a:r>
              <a:rPr lang="es-EC" sz="1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 7. </a:t>
            </a:r>
            <a:r>
              <a:rPr lang="es-MX"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Comparación</a:t>
            </a:r>
            <a:r>
              <a:rPr lang="es-MX"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de rendimientos iniciales y finales módulos I, III y V</a:t>
            </a:r>
            <a:endParaRPr lang="es-EC" sz="14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8244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sp>
        <p:nvSpPr>
          <p:cNvPr id="15" name="Cuadro de texto 11">
            <a:extLst>
              <a:ext uri="{FF2B5EF4-FFF2-40B4-BE49-F238E27FC236}">
                <a16:creationId xmlns="" xmlns:a16="http://schemas.microsoft.com/office/drawing/2014/main" id="{3EBD9B9B-581E-41DD-923F-BD8293144777}"/>
              </a:ext>
            </a:extLst>
          </p:cNvPr>
          <p:cNvSpPr txBox="1"/>
          <p:nvPr/>
        </p:nvSpPr>
        <p:spPr>
          <a:xfrm>
            <a:off x="4481013" y="1040889"/>
            <a:ext cx="3082321" cy="394589"/>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Evaluaciones</a:t>
            </a:r>
            <a:endParaRPr lang="es-EC" b="1" dirty="0">
              <a:solidFill>
                <a:schemeClr val="tx1"/>
              </a:solidFill>
              <a:latin typeface="Times New Roman" panose="02020603050405020304" pitchFamily="18" charset="0"/>
              <a:cs typeface="Times New Roman" panose="02020603050405020304" pitchFamily="18" charset="0"/>
            </a:endParaRPr>
          </a:p>
        </p:txBody>
      </p:sp>
      <p:graphicFrame>
        <p:nvGraphicFramePr>
          <p:cNvPr id="10" name="Gráfico 9"/>
          <p:cNvGraphicFramePr/>
          <p:nvPr>
            <p:extLst>
              <p:ext uri="{D42A27DB-BD31-4B8C-83A1-F6EECF244321}">
                <p14:modId xmlns:p14="http://schemas.microsoft.com/office/powerpoint/2010/main" val="2825807810"/>
              </p:ext>
            </p:extLst>
          </p:nvPr>
        </p:nvGraphicFramePr>
        <p:xfrm>
          <a:off x="46174" y="1806876"/>
          <a:ext cx="5976000" cy="27907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Gráfico 10"/>
          <p:cNvGraphicFramePr/>
          <p:nvPr>
            <p:extLst>
              <p:ext uri="{D42A27DB-BD31-4B8C-83A1-F6EECF244321}">
                <p14:modId xmlns:p14="http://schemas.microsoft.com/office/powerpoint/2010/main" val="871265740"/>
              </p:ext>
            </p:extLst>
          </p:nvPr>
        </p:nvGraphicFramePr>
        <p:xfrm>
          <a:off x="6124365" y="1806877"/>
          <a:ext cx="5976000" cy="2782716"/>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ángulo 8"/>
          <p:cNvSpPr/>
          <p:nvPr/>
        </p:nvSpPr>
        <p:spPr>
          <a:xfrm>
            <a:off x="2781813" y="4725144"/>
            <a:ext cx="6480720" cy="323165"/>
          </a:xfrm>
          <a:prstGeom prst="rect">
            <a:avLst/>
          </a:prstGeom>
        </p:spPr>
        <p:txBody>
          <a:bodyPr wrap="square">
            <a:spAutoFit/>
          </a:bodyPr>
          <a:lstStyle/>
          <a:p>
            <a:pPr algn="ctr">
              <a:spcAft>
                <a:spcPts val="1000"/>
              </a:spcAft>
            </a:pPr>
            <a:r>
              <a:rPr lang="es-EC" sz="15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 8. </a:t>
            </a:r>
            <a:r>
              <a:rPr lang="es-MX"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Comparación de rendimientos iniciales y finales módulos II y IV</a:t>
            </a:r>
            <a:endParaRPr lang="es-EC" sz="15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33207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sp>
        <p:nvSpPr>
          <p:cNvPr id="15" name="Cuadro de texto 11">
            <a:extLst>
              <a:ext uri="{FF2B5EF4-FFF2-40B4-BE49-F238E27FC236}">
                <a16:creationId xmlns="" xmlns:a16="http://schemas.microsoft.com/office/drawing/2014/main" id="{3EBD9B9B-581E-41DD-923F-BD8293144777}"/>
              </a:ext>
            </a:extLst>
          </p:cNvPr>
          <p:cNvSpPr txBox="1"/>
          <p:nvPr/>
        </p:nvSpPr>
        <p:spPr>
          <a:xfrm>
            <a:off x="4488501" y="724251"/>
            <a:ext cx="3191675" cy="400493"/>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Seguimiento académico</a:t>
            </a:r>
            <a:endParaRPr lang="es-EC" b="1" dirty="0">
              <a:solidFill>
                <a:schemeClr val="tx1"/>
              </a:solidFill>
              <a:latin typeface="Times New Roman" panose="02020603050405020304" pitchFamily="18" charset="0"/>
              <a:cs typeface="Times New Roman" panose="02020603050405020304" pitchFamily="18" charset="0"/>
            </a:endParaRPr>
          </a:p>
        </p:txBody>
      </p:sp>
      <p:graphicFrame>
        <p:nvGraphicFramePr>
          <p:cNvPr id="12" name="Gráfico 11"/>
          <p:cNvGraphicFramePr/>
          <p:nvPr>
            <p:extLst>
              <p:ext uri="{D42A27DB-BD31-4B8C-83A1-F6EECF244321}">
                <p14:modId xmlns:p14="http://schemas.microsoft.com/office/powerpoint/2010/main" val="71455218"/>
              </p:ext>
            </p:extLst>
          </p:nvPr>
        </p:nvGraphicFramePr>
        <p:xfrm>
          <a:off x="335360" y="1366898"/>
          <a:ext cx="5510936" cy="311049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Gráfico 13"/>
          <p:cNvGraphicFramePr/>
          <p:nvPr>
            <p:extLst>
              <p:ext uri="{D42A27DB-BD31-4B8C-83A1-F6EECF244321}">
                <p14:modId xmlns:p14="http://schemas.microsoft.com/office/powerpoint/2010/main" val="1737406466"/>
              </p:ext>
            </p:extLst>
          </p:nvPr>
        </p:nvGraphicFramePr>
        <p:xfrm>
          <a:off x="6175014" y="1366898"/>
          <a:ext cx="5700294" cy="3110497"/>
        </p:xfrm>
        <a:graphic>
          <a:graphicData uri="http://schemas.openxmlformats.org/drawingml/2006/chart">
            <c:chart xmlns:c="http://schemas.openxmlformats.org/drawingml/2006/chart" xmlns:r="http://schemas.openxmlformats.org/officeDocument/2006/relationships" r:id="rId4"/>
          </a:graphicData>
        </a:graphic>
      </p:graphicFrame>
      <p:sp>
        <p:nvSpPr>
          <p:cNvPr id="17" name="Rectángulo 16"/>
          <p:cNvSpPr/>
          <p:nvPr/>
        </p:nvSpPr>
        <p:spPr>
          <a:xfrm>
            <a:off x="6175014" y="4509120"/>
            <a:ext cx="5472608" cy="307777"/>
          </a:xfrm>
          <a:prstGeom prst="rect">
            <a:avLst/>
          </a:prstGeom>
        </p:spPr>
        <p:txBody>
          <a:bodyPr wrap="square">
            <a:spAutoFit/>
          </a:bodyPr>
          <a:lstStyle/>
          <a:p>
            <a:pPr algn="ctr">
              <a:spcAft>
                <a:spcPts val="1000"/>
              </a:spcAft>
            </a:pPr>
            <a:r>
              <a:rPr lang="es-EC" sz="1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 10. </a:t>
            </a:r>
            <a:r>
              <a:rPr lang="es-MX"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Desempeño de los supervisores a lo largo del programa </a:t>
            </a:r>
            <a:endParaRPr lang="es-EC" sz="14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Rectángulo 10"/>
          <p:cNvSpPr/>
          <p:nvPr/>
        </p:nvSpPr>
        <p:spPr>
          <a:xfrm>
            <a:off x="442450" y="4509121"/>
            <a:ext cx="5472608" cy="307777"/>
          </a:xfrm>
          <a:prstGeom prst="rect">
            <a:avLst/>
          </a:prstGeom>
        </p:spPr>
        <p:txBody>
          <a:bodyPr wrap="square">
            <a:spAutoFit/>
          </a:bodyPr>
          <a:lstStyle/>
          <a:p>
            <a:pPr algn="ctr">
              <a:spcAft>
                <a:spcPts val="1000"/>
              </a:spcAft>
            </a:pPr>
            <a:r>
              <a:rPr lang="es-EC" sz="1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 9. </a:t>
            </a:r>
            <a:r>
              <a:rPr lang="es-MX"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Desempeño de los supervisores a lo largo del programa </a:t>
            </a:r>
            <a:endParaRPr lang="es-EC" sz="14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Rectángulo 1"/>
          <p:cNvSpPr/>
          <p:nvPr/>
        </p:nvSpPr>
        <p:spPr>
          <a:xfrm>
            <a:off x="2351583" y="3509947"/>
            <a:ext cx="648072"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18"/>
          <p:cNvSpPr/>
          <p:nvPr/>
        </p:nvSpPr>
        <p:spPr>
          <a:xfrm>
            <a:off x="2423592" y="2636912"/>
            <a:ext cx="648072"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a:off x="355910" y="4966582"/>
            <a:ext cx="5287491" cy="1015663"/>
          </a:xfrm>
          <a:prstGeom prst="rect">
            <a:avLst/>
          </a:prstGeom>
        </p:spPr>
        <p:txBody>
          <a:bodyPr wrap="square">
            <a:spAutoFit/>
          </a:bodyPr>
          <a:lstStyle/>
          <a:p>
            <a:pPr algn="just"/>
            <a:r>
              <a:rPr lang="es-MX" sz="1500" dirty="0">
                <a:latin typeface="Times New Roman" panose="02020603050405020304" pitchFamily="18" charset="0"/>
                <a:ea typeface="Calibri" panose="020F0502020204030204" pitchFamily="34" charset="0"/>
              </a:rPr>
              <a:t>Los resultados obtenidos reflejaron una mejor asimilación y recepción del aprendizaje en los diferentes módulos, esto nos indicó que la capacitación mejora de forma continua las competencias y habilidades de los trabajadores.</a:t>
            </a:r>
            <a:endParaRPr lang="es-EC" sz="1500" dirty="0"/>
          </a:p>
        </p:txBody>
      </p:sp>
      <p:sp>
        <p:nvSpPr>
          <p:cNvPr id="5" name="Rectángulo 4"/>
          <p:cNvSpPr/>
          <p:nvPr/>
        </p:nvSpPr>
        <p:spPr>
          <a:xfrm>
            <a:off x="6116708" y="4966582"/>
            <a:ext cx="5739932" cy="784830"/>
          </a:xfrm>
          <a:prstGeom prst="rect">
            <a:avLst/>
          </a:prstGeom>
        </p:spPr>
        <p:txBody>
          <a:bodyPr wrap="square">
            <a:spAutoFit/>
          </a:bodyPr>
          <a:lstStyle/>
          <a:p>
            <a:pPr algn="just"/>
            <a:r>
              <a:rPr lang="es-MX" sz="1500" dirty="0">
                <a:latin typeface="Times New Roman" panose="02020603050405020304" pitchFamily="18" charset="0"/>
                <a:cs typeface="Times New Roman" panose="02020603050405020304" pitchFamily="18" charset="0"/>
              </a:rPr>
              <a:t>Esto coincide con los resultados obtenidos a través de un proceso de capacitación implementado en la empresa Agrícola Virú (Otiniano &amp; Pasquel, 2015). </a:t>
            </a:r>
            <a:endParaRPr lang="es-EC" sz="1500" dirty="0">
              <a:latin typeface="Times New Roman" panose="02020603050405020304" pitchFamily="18" charset="0"/>
              <a:cs typeface="Times New Roman" panose="02020603050405020304" pitchFamily="18" charset="0"/>
            </a:endParaRPr>
          </a:p>
        </p:txBody>
      </p:sp>
      <p:sp>
        <p:nvSpPr>
          <p:cNvPr id="22" name="Rectángulo 21"/>
          <p:cNvSpPr/>
          <p:nvPr/>
        </p:nvSpPr>
        <p:spPr>
          <a:xfrm>
            <a:off x="6744072" y="1858217"/>
            <a:ext cx="4968552" cy="20028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Rectángulo 17"/>
          <p:cNvSpPr/>
          <p:nvPr/>
        </p:nvSpPr>
        <p:spPr>
          <a:xfrm>
            <a:off x="4416493" y="2798804"/>
            <a:ext cx="648072"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0" name="Rectángulo 19"/>
          <p:cNvSpPr/>
          <p:nvPr/>
        </p:nvSpPr>
        <p:spPr>
          <a:xfrm>
            <a:off x="4488501" y="1862700"/>
            <a:ext cx="648072" cy="288032"/>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51409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1000"/>
                                        <p:tgtEl>
                                          <p:spTgt spid="22"/>
                                        </p:tgtEl>
                                      </p:cBhvr>
                                    </p:animEffect>
                                    <p:anim calcmode="lin" valueType="num">
                                      <p:cBhvr>
                                        <p:cTn id="35" dur="1000" fill="hold"/>
                                        <p:tgtEl>
                                          <p:spTgt spid="22"/>
                                        </p:tgtEl>
                                        <p:attrNameLst>
                                          <p:attrName>ppt_x</p:attrName>
                                        </p:attrNameLst>
                                      </p:cBhvr>
                                      <p:tavLst>
                                        <p:tav tm="0">
                                          <p:val>
                                            <p:strVal val="#ppt_x"/>
                                          </p:val>
                                        </p:tav>
                                        <p:tav tm="100000">
                                          <p:val>
                                            <p:strVal val="#ppt_x"/>
                                          </p:val>
                                        </p:tav>
                                      </p:tavLst>
                                    </p:anim>
                                    <p:anim calcmode="lin" valueType="num">
                                      <p:cBhvr>
                                        <p:cTn id="3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3" grpId="0"/>
      <p:bldP spid="5" grpId="0"/>
      <p:bldP spid="22" grpId="0" animBg="1"/>
      <p:bldP spid="18" grpId="0" animBg="1"/>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sp>
        <p:nvSpPr>
          <p:cNvPr id="15" name="Cuadro de texto 11">
            <a:extLst>
              <a:ext uri="{FF2B5EF4-FFF2-40B4-BE49-F238E27FC236}">
                <a16:creationId xmlns="" xmlns:a16="http://schemas.microsoft.com/office/drawing/2014/main" id="{3EBD9B9B-581E-41DD-923F-BD8293144777}"/>
              </a:ext>
            </a:extLst>
          </p:cNvPr>
          <p:cNvSpPr txBox="1"/>
          <p:nvPr/>
        </p:nvSpPr>
        <p:spPr>
          <a:xfrm>
            <a:off x="4511824" y="691487"/>
            <a:ext cx="3191675" cy="400493"/>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Rendimiento académico</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13" name="Rectángulo 12"/>
          <p:cNvSpPr/>
          <p:nvPr/>
        </p:nvSpPr>
        <p:spPr>
          <a:xfrm>
            <a:off x="313434" y="4820665"/>
            <a:ext cx="6078536" cy="1015663"/>
          </a:xfrm>
          <a:prstGeom prst="rect">
            <a:avLst/>
          </a:prstGeom>
        </p:spPr>
        <p:txBody>
          <a:bodyPr wrap="square">
            <a:spAutoFit/>
          </a:bodyPr>
          <a:lstStyle/>
          <a:p>
            <a:pPr algn="just"/>
            <a:r>
              <a:rPr lang="es-MX" sz="1500" dirty="0">
                <a:latin typeface="Times New Roman" panose="02020603050405020304" pitchFamily="18" charset="0"/>
                <a:ea typeface="Calibri" panose="020F0502020204030204" pitchFamily="34" charset="0"/>
              </a:rPr>
              <a:t>Al finalizar el cumplimiento de la planificación curricular cada uno de los supervisores presentó una charla sobre una temática de su interés, en estas se demostró el dominio del tema, además demostraron habilidades de comunicación y sirvió como retroalimentación para el resto de compañeros.</a:t>
            </a:r>
            <a:endParaRPr lang="es-EC" sz="1500" dirty="0"/>
          </a:p>
        </p:txBody>
      </p:sp>
      <p:graphicFrame>
        <p:nvGraphicFramePr>
          <p:cNvPr id="11" name="Gráfico 10"/>
          <p:cNvGraphicFramePr/>
          <p:nvPr>
            <p:extLst>
              <p:ext uri="{D42A27DB-BD31-4B8C-83A1-F6EECF244321}">
                <p14:modId xmlns:p14="http://schemas.microsoft.com/office/powerpoint/2010/main" val="4166833163"/>
              </p:ext>
            </p:extLst>
          </p:nvPr>
        </p:nvGraphicFramePr>
        <p:xfrm>
          <a:off x="191344" y="1211288"/>
          <a:ext cx="6031567" cy="3135959"/>
        </p:xfrm>
        <a:graphic>
          <a:graphicData uri="http://schemas.openxmlformats.org/drawingml/2006/chart">
            <c:chart xmlns:c="http://schemas.openxmlformats.org/drawingml/2006/chart" xmlns:r="http://schemas.openxmlformats.org/officeDocument/2006/relationships" r:id="rId3"/>
          </a:graphicData>
        </a:graphic>
      </p:graphicFrame>
      <p:pic>
        <p:nvPicPr>
          <p:cNvPr id="12" name="Imagen 11" descr="Sin descripción disponible."/>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3571" y="1211288"/>
            <a:ext cx="2433080" cy="2008698"/>
          </a:xfrm>
          <a:prstGeom prst="rect">
            <a:avLst/>
          </a:prstGeom>
          <a:noFill/>
          <a:ln w="19050">
            <a:solidFill>
              <a:schemeClr val="tx1"/>
            </a:solidFill>
          </a:ln>
        </p:spPr>
      </p:pic>
      <p:pic>
        <p:nvPicPr>
          <p:cNvPr id="14" name="Imagen 13" descr="Sin descripción disponible."/>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00667" y="1216601"/>
            <a:ext cx="2371577" cy="2008698"/>
          </a:xfrm>
          <a:prstGeom prst="rect">
            <a:avLst/>
          </a:prstGeom>
          <a:noFill/>
          <a:ln w="19050">
            <a:solidFill>
              <a:schemeClr val="tx1"/>
            </a:solidFill>
          </a:ln>
        </p:spPr>
      </p:pic>
      <p:pic>
        <p:nvPicPr>
          <p:cNvPr id="17" name="Imagen 16"/>
          <p:cNvPicPr/>
          <p:nvPr/>
        </p:nvPicPr>
        <p:blipFill>
          <a:blip r:embed="rId6" cstate="print">
            <a:extLst>
              <a:ext uri="{28A0092B-C50C-407E-A947-70E740481C1C}">
                <a14:useLocalDpi xmlns:a14="http://schemas.microsoft.com/office/drawing/2010/main" val="0"/>
              </a:ext>
            </a:extLst>
          </a:blip>
          <a:stretch>
            <a:fillRect/>
          </a:stretch>
        </p:blipFill>
        <p:spPr>
          <a:xfrm>
            <a:off x="6824841" y="3374594"/>
            <a:ext cx="2431728" cy="2007210"/>
          </a:xfrm>
          <a:prstGeom prst="rect">
            <a:avLst/>
          </a:prstGeom>
          <a:ln w="19050">
            <a:solidFill>
              <a:schemeClr val="tx1"/>
            </a:solidFill>
          </a:ln>
        </p:spPr>
      </p:pic>
      <p:pic>
        <p:nvPicPr>
          <p:cNvPr id="18" name="Imagen 17" descr="Sin descripción disponible."/>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00667" y="3380542"/>
            <a:ext cx="2382391" cy="2007210"/>
          </a:xfrm>
          <a:prstGeom prst="rect">
            <a:avLst/>
          </a:prstGeom>
          <a:noFill/>
          <a:ln w="19050">
            <a:solidFill>
              <a:schemeClr val="tx1"/>
            </a:solidFill>
          </a:ln>
        </p:spPr>
      </p:pic>
      <p:sp>
        <p:nvSpPr>
          <p:cNvPr id="2" name="Flecha derecha 1"/>
          <p:cNvSpPr/>
          <p:nvPr/>
        </p:nvSpPr>
        <p:spPr>
          <a:xfrm>
            <a:off x="6323504" y="2813812"/>
            <a:ext cx="356324" cy="360040"/>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21"/>
          <p:cNvSpPr/>
          <p:nvPr/>
        </p:nvSpPr>
        <p:spPr>
          <a:xfrm>
            <a:off x="8248539" y="5501112"/>
            <a:ext cx="2304256" cy="40999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500" b="1" dirty="0">
                <a:solidFill>
                  <a:schemeClr val="tx1"/>
                </a:solidFill>
                <a:latin typeface="Times New Roman" panose="02020603050405020304" pitchFamily="18" charset="0"/>
                <a:cs typeface="Times New Roman" panose="02020603050405020304" pitchFamily="18" charset="0"/>
              </a:rPr>
              <a:t>Promedio final: 17,72/20</a:t>
            </a:r>
            <a:endParaRPr lang="es-EC" sz="1500" b="1" dirty="0">
              <a:solidFill>
                <a:schemeClr val="tx1"/>
              </a:solidFill>
              <a:latin typeface="Times New Roman" panose="02020603050405020304" pitchFamily="18" charset="0"/>
              <a:cs typeface="Times New Roman" panose="02020603050405020304" pitchFamily="18" charset="0"/>
            </a:endParaRPr>
          </a:p>
        </p:txBody>
      </p:sp>
      <p:sp>
        <p:nvSpPr>
          <p:cNvPr id="24" name="Rectángulo 23"/>
          <p:cNvSpPr/>
          <p:nvPr/>
        </p:nvSpPr>
        <p:spPr>
          <a:xfrm>
            <a:off x="928465" y="4378199"/>
            <a:ext cx="5472608" cy="307777"/>
          </a:xfrm>
          <a:prstGeom prst="rect">
            <a:avLst/>
          </a:prstGeom>
        </p:spPr>
        <p:txBody>
          <a:bodyPr wrap="square">
            <a:spAutoFit/>
          </a:bodyPr>
          <a:lstStyle/>
          <a:p>
            <a:pPr algn="ctr">
              <a:spcAft>
                <a:spcPts val="1000"/>
              </a:spcAft>
            </a:pPr>
            <a:r>
              <a:rPr lang="es-EC" sz="1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 11. </a:t>
            </a:r>
            <a:r>
              <a:rPr lang="es-MX" sz="1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Promedio presentación trabajos finales</a:t>
            </a:r>
            <a:endParaRPr lang="es-EC" sz="14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0159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sp>
        <p:nvSpPr>
          <p:cNvPr id="15" name="Cuadro de texto 11">
            <a:extLst>
              <a:ext uri="{FF2B5EF4-FFF2-40B4-BE49-F238E27FC236}">
                <a16:creationId xmlns="" xmlns:a16="http://schemas.microsoft.com/office/drawing/2014/main" id="{3EBD9B9B-581E-41DD-923F-BD8293144777}"/>
              </a:ext>
            </a:extLst>
          </p:cNvPr>
          <p:cNvSpPr txBox="1"/>
          <p:nvPr/>
        </p:nvSpPr>
        <p:spPr>
          <a:xfrm>
            <a:off x="1580700" y="652243"/>
            <a:ext cx="3191675" cy="400493"/>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Folletos informativos</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13" name="Rectángulo 12"/>
          <p:cNvSpPr/>
          <p:nvPr/>
        </p:nvSpPr>
        <p:spPr>
          <a:xfrm>
            <a:off x="6299407" y="1207865"/>
            <a:ext cx="5538071" cy="1246495"/>
          </a:xfrm>
          <a:prstGeom prst="rect">
            <a:avLst/>
          </a:prstGeom>
        </p:spPr>
        <p:txBody>
          <a:bodyPr wrap="square">
            <a:spAutoFit/>
          </a:bodyPr>
          <a:lstStyle/>
          <a:p>
            <a:pPr algn="just"/>
            <a:r>
              <a:rPr lang="es-MX" sz="1500" dirty="0">
                <a:latin typeface="Times New Roman" panose="02020603050405020304" pitchFamily="18" charset="0"/>
                <a:ea typeface="Calibri" panose="020F0502020204030204" pitchFamily="34" charset="0"/>
              </a:rPr>
              <a:t>El registro de la asistencia de los supervisores se realizó de manera semanal, con un total de 20 sesiones, el 60% de participantes registraron una asistencia frecuente (17-20 sesiones), el 20% de participantes registraron una asistencia regular (14-17 sesiones) y el 30% dejó de asistir.</a:t>
            </a:r>
            <a:endParaRPr lang="es-EC" sz="1500" dirty="0"/>
          </a:p>
        </p:txBody>
      </p:sp>
      <p:pic>
        <p:nvPicPr>
          <p:cNvPr id="20" name="Imagen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9376" y="1124744"/>
            <a:ext cx="5394325" cy="2411730"/>
          </a:xfrm>
          <a:prstGeom prst="rect">
            <a:avLst/>
          </a:prstGeom>
          <a:noFill/>
          <a:ln>
            <a:noFill/>
          </a:ln>
        </p:spPr>
      </p:pic>
      <p:pic>
        <p:nvPicPr>
          <p:cNvPr id="21" name="Imagen 20"/>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76" y="3573016"/>
            <a:ext cx="5396230" cy="2411730"/>
          </a:xfrm>
          <a:prstGeom prst="rect">
            <a:avLst/>
          </a:prstGeom>
          <a:noFill/>
          <a:ln>
            <a:noFill/>
          </a:ln>
        </p:spPr>
      </p:pic>
      <p:sp>
        <p:nvSpPr>
          <p:cNvPr id="23" name="Rectángulo 22"/>
          <p:cNvSpPr/>
          <p:nvPr/>
        </p:nvSpPr>
        <p:spPr>
          <a:xfrm>
            <a:off x="6817607" y="5293341"/>
            <a:ext cx="4824536" cy="553998"/>
          </a:xfrm>
          <a:prstGeom prst="rect">
            <a:avLst/>
          </a:prstGeom>
        </p:spPr>
        <p:txBody>
          <a:bodyPr wrap="square">
            <a:spAutoFit/>
          </a:bodyPr>
          <a:lstStyle/>
          <a:p>
            <a:pPr algn="ctr">
              <a:spcAft>
                <a:spcPts val="1000"/>
              </a:spcAft>
            </a:pPr>
            <a:r>
              <a:rPr lang="es-EC" sz="15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 13. </a:t>
            </a:r>
            <a:r>
              <a:rPr lang="es-MX"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Asistencia registrada en el programa de transferencia tecnológica</a:t>
            </a:r>
            <a:endParaRPr lang="es-EC" sz="15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4" name="Gráfico 23"/>
          <p:cNvGraphicFramePr/>
          <p:nvPr>
            <p:extLst>
              <p:ext uri="{D42A27DB-BD31-4B8C-83A1-F6EECF244321}">
                <p14:modId xmlns:p14="http://schemas.microsoft.com/office/powerpoint/2010/main" val="2051862390"/>
              </p:ext>
            </p:extLst>
          </p:nvPr>
        </p:nvGraphicFramePr>
        <p:xfrm>
          <a:off x="6837451" y="2534330"/>
          <a:ext cx="4806280" cy="2718855"/>
        </p:xfrm>
        <a:graphic>
          <a:graphicData uri="http://schemas.openxmlformats.org/drawingml/2006/chart">
            <c:chart xmlns:c="http://schemas.openxmlformats.org/drawingml/2006/chart" xmlns:r="http://schemas.openxmlformats.org/officeDocument/2006/relationships" r:id="rId5"/>
          </a:graphicData>
        </a:graphic>
      </p:graphicFrame>
      <p:sp>
        <p:nvSpPr>
          <p:cNvPr id="12" name="Cuadro de texto 11">
            <a:extLst>
              <a:ext uri="{FF2B5EF4-FFF2-40B4-BE49-F238E27FC236}">
                <a16:creationId xmlns="" xmlns:a16="http://schemas.microsoft.com/office/drawing/2014/main" id="{3EBD9B9B-581E-41DD-923F-BD8293144777}"/>
              </a:ext>
            </a:extLst>
          </p:cNvPr>
          <p:cNvSpPr txBox="1"/>
          <p:nvPr/>
        </p:nvSpPr>
        <p:spPr>
          <a:xfrm>
            <a:off x="7190445" y="652243"/>
            <a:ext cx="3191675" cy="400493"/>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Asistencia al programa</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14" name="Rectángulo 13"/>
          <p:cNvSpPr/>
          <p:nvPr/>
        </p:nvSpPr>
        <p:spPr>
          <a:xfrm>
            <a:off x="54374" y="5927310"/>
            <a:ext cx="6905722" cy="323165"/>
          </a:xfrm>
          <a:prstGeom prst="rect">
            <a:avLst/>
          </a:prstGeom>
        </p:spPr>
        <p:txBody>
          <a:bodyPr wrap="square">
            <a:spAutoFit/>
          </a:bodyPr>
          <a:lstStyle/>
          <a:p>
            <a:pPr algn="ctr">
              <a:spcAft>
                <a:spcPts val="1000"/>
              </a:spcAft>
            </a:pPr>
            <a:r>
              <a:rPr lang="es-EC" sz="15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 12. </a:t>
            </a:r>
            <a:r>
              <a:rPr lang="es-MX" sz="15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Portada y contraportada folletos informativos de los módulos de aprendizaje</a:t>
            </a:r>
            <a:endParaRPr lang="es-EC" sz="15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ángulo 2"/>
          <p:cNvSpPr/>
          <p:nvPr/>
        </p:nvSpPr>
        <p:spPr>
          <a:xfrm>
            <a:off x="10920536" y="4005064"/>
            <a:ext cx="432048" cy="2880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80306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sp>
        <p:nvSpPr>
          <p:cNvPr id="15" name="Cuadro de texto 11">
            <a:extLst>
              <a:ext uri="{FF2B5EF4-FFF2-40B4-BE49-F238E27FC236}">
                <a16:creationId xmlns="" xmlns:a16="http://schemas.microsoft.com/office/drawing/2014/main" id="{3EBD9B9B-581E-41DD-923F-BD8293144777}"/>
              </a:ext>
            </a:extLst>
          </p:cNvPr>
          <p:cNvSpPr txBox="1"/>
          <p:nvPr/>
        </p:nvSpPr>
        <p:spPr>
          <a:xfrm>
            <a:off x="7134435" y="906992"/>
            <a:ext cx="3395738" cy="400493"/>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Costo económico del programa</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13" name="Rectángulo 12"/>
          <p:cNvSpPr/>
          <p:nvPr/>
        </p:nvSpPr>
        <p:spPr>
          <a:xfrm>
            <a:off x="5758533" y="1566916"/>
            <a:ext cx="6302300" cy="954107"/>
          </a:xfrm>
          <a:prstGeom prst="rect">
            <a:avLst/>
          </a:prstGeom>
        </p:spPr>
        <p:txBody>
          <a:bodyPr wrap="square">
            <a:spAutoFit/>
          </a:bodyPr>
          <a:lstStyle/>
          <a:p>
            <a:pPr algn="just"/>
            <a:r>
              <a:rPr lang="es-MX" sz="1400" dirty="0">
                <a:latin typeface="Times New Roman" panose="02020603050405020304" pitchFamily="18" charset="0"/>
                <a:ea typeface="Calibri" panose="020F0502020204030204" pitchFamily="34" charset="0"/>
              </a:rPr>
              <a:t>Rodríguez (2018) menciona que toda empresa agrícola debe incluir en su presupuesto el desarrollo de programas de capacitación, porque esto también demuestra el interés de la empresa hacia los trabajadores, logrando aumentar su productividad, cumplir las metas de la organización y sobre todo motivar al personal.</a:t>
            </a:r>
            <a:endParaRPr lang="es-EC" sz="1400" dirty="0"/>
          </a:p>
        </p:txBody>
      </p:sp>
      <p:sp>
        <p:nvSpPr>
          <p:cNvPr id="18" name="Rectángulo 17"/>
          <p:cNvSpPr/>
          <p:nvPr/>
        </p:nvSpPr>
        <p:spPr>
          <a:xfrm>
            <a:off x="-96688" y="6286283"/>
            <a:ext cx="6480720" cy="363176"/>
          </a:xfrm>
          <a:prstGeom prst="rect">
            <a:avLst/>
          </a:prstGeom>
        </p:spPr>
        <p:txBody>
          <a:bodyPr wrap="square">
            <a:spAutoFit/>
          </a:bodyPr>
          <a:lstStyle/>
          <a:p>
            <a:pPr marL="0" marR="0" indent="0" algn="ctr">
              <a:lnSpc>
                <a:spcPct val="110000"/>
              </a:lnSpc>
              <a:spcBef>
                <a:spcPts val="0"/>
              </a:spcBef>
              <a:spcAft>
                <a:spcPts val="1000"/>
              </a:spcAft>
            </a:pPr>
            <a:r>
              <a:rPr lang="es-EC" sz="1600" b="1" i="1" kern="1400" dirty="0">
                <a:solidFill>
                  <a:srgbClr val="000000"/>
                </a:solidFill>
                <a:latin typeface="Times New Roman" panose="02020603050405020304" pitchFamily="18" charset="0"/>
                <a:cs typeface="Times New Roman" panose="02020603050405020304" pitchFamily="18" charset="0"/>
              </a:rPr>
              <a:t>Tabla 6.</a:t>
            </a:r>
            <a:r>
              <a:rPr lang="es-EC" sz="1600" i="1" kern="1400" dirty="0">
                <a:solidFill>
                  <a:srgbClr val="000000"/>
                </a:solidFill>
                <a:latin typeface="Times New Roman" panose="02020603050405020304" pitchFamily="18" charset="0"/>
                <a:cs typeface="Times New Roman" panose="02020603050405020304" pitchFamily="18" charset="0"/>
              </a:rPr>
              <a:t> </a:t>
            </a:r>
            <a:r>
              <a:rPr lang="es-EC" sz="1600" kern="1400" dirty="0">
                <a:solidFill>
                  <a:srgbClr val="000000"/>
                </a:solidFill>
                <a:latin typeface="Times New Roman" panose="02020603050405020304" pitchFamily="18" charset="0"/>
                <a:cs typeface="Times New Roman" panose="02020603050405020304" pitchFamily="18" charset="0"/>
              </a:rPr>
              <a:t>Resumen de costos del programa de transferencia de tecnologías</a:t>
            </a:r>
            <a:endParaRPr lang="es-EC" sz="700" b="1" kern="1400" dirty="0">
              <a:solidFill>
                <a:srgbClr val="000000"/>
              </a:solidFill>
              <a:latin typeface="Times New Roman" panose="02020603050405020304" pitchFamily="18" charset="0"/>
              <a:cs typeface="Times New Roman" panose="02020603050405020304" pitchFamily="18" charset="0"/>
            </a:endParaRPr>
          </a:p>
        </p:txBody>
      </p:sp>
      <p:sp>
        <p:nvSpPr>
          <p:cNvPr id="2" name="Rectángulo 1"/>
          <p:cNvSpPr/>
          <p:nvPr/>
        </p:nvSpPr>
        <p:spPr>
          <a:xfrm>
            <a:off x="4007442" y="6007918"/>
            <a:ext cx="1296144" cy="25916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18673"/>
          <a:stretch/>
        </p:blipFill>
        <p:spPr>
          <a:xfrm>
            <a:off x="5855329" y="2806935"/>
            <a:ext cx="1881720" cy="1735326"/>
          </a:xfrm>
          <a:prstGeom prst="roundRect">
            <a:avLst/>
          </a:prstGeom>
          <a:ln w="19050">
            <a:solidFill>
              <a:schemeClr val="tx1"/>
            </a:solidFill>
          </a:ln>
        </p:spPr>
      </p:pic>
      <p:pic>
        <p:nvPicPr>
          <p:cNvPr id="4" name="Imagen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7288" y="2780454"/>
            <a:ext cx="2348053" cy="1761807"/>
          </a:xfrm>
          <a:prstGeom prst="roundRect">
            <a:avLst/>
          </a:prstGeom>
          <a:ln w="19050">
            <a:solidFill>
              <a:schemeClr val="tx1"/>
            </a:solidFill>
          </a:ln>
        </p:spPr>
      </p:pic>
      <p:pic>
        <p:nvPicPr>
          <p:cNvPr id="14" name="Imagen 13" descr="C:\Users\Mishell\Desktop\IASA\TESIS\TESIS VALLEFLOR\DISEÑOS\Cuadernos.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25580" y="2766354"/>
            <a:ext cx="1901562" cy="1814774"/>
          </a:xfrm>
          <a:prstGeom prst="roundRect">
            <a:avLst/>
          </a:prstGeom>
          <a:noFill/>
          <a:ln w="19050">
            <a:solidFill>
              <a:schemeClr val="tx1"/>
            </a:solidFill>
          </a:ln>
        </p:spPr>
      </p:pic>
      <p:sp>
        <p:nvSpPr>
          <p:cNvPr id="17" name="Rectángulo redondeado 16"/>
          <p:cNvSpPr/>
          <p:nvPr/>
        </p:nvSpPr>
        <p:spPr>
          <a:xfrm>
            <a:off x="6655160" y="4954043"/>
            <a:ext cx="2304256" cy="588725"/>
          </a:xfrm>
          <a:prstGeom prst="roundRect">
            <a:avLst/>
          </a:prstGeom>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900" dirty="0">
                <a:solidFill>
                  <a:schemeClr val="tx1"/>
                </a:solidFill>
                <a:latin typeface="Times New Roman" panose="02020603050405020304" pitchFamily="18" charset="0"/>
                <a:cs typeface="Times New Roman" panose="02020603050405020304" pitchFamily="18" charset="0"/>
              </a:rPr>
              <a:t>Empresa invierte en capacitación</a:t>
            </a:r>
            <a:endParaRPr lang="es-EC" sz="1900" b="1" dirty="0">
              <a:solidFill>
                <a:schemeClr val="tx1"/>
              </a:solidFill>
              <a:latin typeface="Times New Roman" panose="02020603050405020304" pitchFamily="18" charset="0"/>
              <a:cs typeface="Times New Roman" panose="02020603050405020304" pitchFamily="18" charset="0"/>
            </a:endParaRPr>
          </a:p>
        </p:txBody>
      </p:sp>
      <p:sp>
        <p:nvSpPr>
          <p:cNvPr id="19" name="Rectángulo redondeado 18"/>
          <p:cNvSpPr/>
          <p:nvPr/>
        </p:nvSpPr>
        <p:spPr>
          <a:xfrm>
            <a:off x="9403814" y="4954043"/>
            <a:ext cx="2304256" cy="588725"/>
          </a:xfrm>
          <a:prstGeom prst="roundRect">
            <a:avLst/>
          </a:prstGeom>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900" dirty="0">
                <a:solidFill>
                  <a:schemeClr val="tx1"/>
                </a:solidFill>
                <a:latin typeface="Times New Roman" panose="02020603050405020304" pitchFamily="18" charset="0"/>
                <a:cs typeface="Times New Roman" panose="02020603050405020304" pitchFamily="18" charset="0"/>
              </a:rPr>
              <a:t>6 000 USD anuales</a:t>
            </a:r>
            <a:endParaRPr lang="es-EC" sz="1900" b="1" dirty="0">
              <a:solidFill>
                <a:schemeClr val="tx1"/>
              </a:solidFill>
              <a:latin typeface="Times New Roman" panose="02020603050405020304" pitchFamily="18" charset="0"/>
              <a:cs typeface="Times New Roman" panose="02020603050405020304" pitchFamily="18" charset="0"/>
            </a:endParaRPr>
          </a:p>
        </p:txBody>
      </p:sp>
      <p:sp>
        <p:nvSpPr>
          <p:cNvPr id="6" name="Flecha derecha 5"/>
          <p:cNvSpPr/>
          <p:nvPr/>
        </p:nvSpPr>
        <p:spPr>
          <a:xfrm>
            <a:off x="9037599" y="5167158"/>
            <a:ext cx="288032" cy="144016"/>
          </a:xfrm>
          <a:prstGeom prst="rightArrow">
            <a:avLst/>
          </a:prstGeom>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2" name="Imagen 11"/>
          <p:cNvPicPr>
            <a:picLocks noChangeAspect="1"/>
          </p:cNvPicPr>
          <p:nvPr/>
        </p:nvPicPr>
        <p:blipFill>
          <a:blip r:embed="rId6"/>
          <a:stretch>
            <a:fillRect/>
          </a:stretch>
        </p:blipFill>
        <p:spPr>
          <a:xfrm>
            <a:off x="413687" y="638246"/>
            <a:ext cx="4834470" cy="5648037"/>
          </a:xfrm>
          <a:prstGeom prst="rect">
            <a:avLst/>
          </a:prstGeom>
        </p:spPr>
      </p:pic>
    </p:spTree>
    <p:extLst>
      <p:ext uri="{BB962C8B-B14F-4D97-AF65-F5344CB8AC3E}">
        <p14:creationId xmlns:p14="http://schemas.microsoft.com/office/powerpoint/2010/main" val="164175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9"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6" name="Picture 6" descr="Summer Flowers from Ecuador VALLEFLOR"/>
          <p:cNvPicPr>
            <a:picLocks noChangeAspect="1" noChangeArrowheads="1"/>
          </p:cNvPicPr>
          <p:nvPr/>
        </p:nvPicPr>
        <p:blipFill rotWithShape="1">
          <a:blip r:embed="rId3">
            <a:extLst>
              <a:ext uri="{28A0092B-C50C-407E-A947-70E740481C1C}">
                <a14:useLocalDpi xmlns:a14="http://schemas.microsoft.com/office/drawing/2010/main" val="0"/>
              </a:ext>
            </a:extLst>
          </a:blip>
          <a:srcRect t="3325" b="6881"/>
          <a:stretch/>
        </p:blipFill>
        <p:spPr bwMode="auto">
          <a:xfrm>
            <a:off x="2513084" y="2602386"/>
            <a:ext cx="2664297" cy="1588688"/>
          </a:xfrm>
          <a:prstGeom prst="rect">
            <a:avLst/>
          </a:prstGeom>
          <a:noFill/>
          <a:extLst>
            <a:ext uri="{909E8E84-426E-40DD-AFC4-6F175D3DCCD1}">
              <a14:hiddenFill xmlns:a14="http://schemas.microsoft.com/office/drawing/2010/main">
                <a:solidFill>
                  <a:srgbClr val="FFFFFF"/>
                </a:solidFill>
              </a14:hiddenFill>
            </a:ext>
          </a:extLst>
        </p:spPr>
      </p:pic>
      <p:sp>
        <p:nvSpPr>
          <p:cNvPr id="2" name="1 Título"/>
          <p:cNvSpPr>
            <a:spLocks noGrp="1"/>
          </p:cNvSpPr>
          <p:nvPr>
            <p:ph type="title"/>
          </p:nvPr>
        </p:nvSpPr>
        <p:spPr>
          <a:xfrm>
            <a:off x="4331804" y="41646"/>
            <a:ext cx="3528391" cy="527023"/>
          </a:xfrm>
        </p:spPr>
        <p:txBody>
          <a:bodyPr/>
          <a:lstStyle/>
          <a:p>
            <a:pPr algn="l">
              <a:defRPr/>
            </a:pPr>
            <a:r>
              <a:rPr lang="es-EC" sz="2800" dirty="0">
                <a:solidFill>
                  <a:srgbClr val="0070C0"/>
                </a:solidFill>
                <a:latin typeface="Times New Roman" pitchFamily="18" charset="0"/>
                <a:cs typeface="Times New Roman" pitchFamily="18" charset="0"/>
              </a:rPr>
              <a:t>INTRODUCCIÓN</a:t>
            </a:r>
          </a:p>
        </p:txBody>
      </p:sp>
      <p:sp>
        <p:nvSpPr>
          <p:cNvPr id="7" name="Rectángulo 6"/>
          <p:cNvSpPr/>
          <p:nvPr/>
        </p:nvSpPr>
        <p:spPr>
          <a:xfrm>
            <a:off x="9840416" y="5607080"/>
            <a:ext cx="2079867" cy="369332"/>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a:t>
            </a:r>
            <a:r>
              <a:rPr lang="es-EC" dirty="0" err="1">
                <a:latin typeface="Times New Roman" panose="02020603050405020304" pitchFamily="18" charset="0"/>
                <a:ea typeface="Calibri" panose="020F0502020204030204" pitchFamily="34" charset="0"/>
              </a:rPr>
              <a:t>Expoflores</a:t>
            </a:r>
            <a:r>
              <a:rPr lang="es-EC" dirty="0">
                <a:latin typeface="Times New Roman" panose="02020603050405020304" pitchFamily="18" charset="0"/>
                <a:ea typeface="Calibri" panose="020F0502020204030204" pitchFamily="34" charset="0"/>
              </a:rPr>
              <a:t>, 2019)</a:t>
            </a:r>
            <a:endParaRPr lang="es-EC" dirty="0"/>
          </a:p>
        </p:txBody>
      </p:sp>
      <p:grpSp>
        <p:nvGrpSpPr>
          <p:cNvPr id="39" name="Grupo 38"/>
          <p:cNvGrpSpPr/>
          <p:nvPr/>
        </p:nvGrpSpPr>
        <p:grpSpPr>
          <a:xfrm>
            <a:off x="8832304" y="6018112"/>
            <a:ext cx="3240360" cy="582613"/>
            <a:chOff x="8832304" y="6018112"/>
            <a:chExt cx="3240360" cy="582613"/>
          </a:xfrm>
        </p:grpSpPr>
        <p:sp>
          <p:nvSpPr>
            <p:cNvPr id="40" name="Rectángulo redondeado 39"/>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42" name="Imagen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6" name="Rectángulo redondeado 35">
            <a:extLst>
              <a:ext uri="{FF2B5EF4-FFF2-40B4-BE49-F238E27FC236}">
                <a16:creationId xmlns="" xmlns:a16="http://schemas.microsoft.com/office/drawing/2014/main" id="{CEBEA030-994E-41D1-A1C2-50896DBC3AC3}"/>
              </a:ext>
            </a:extLst>
          </p:cNvPr>
          <p:cNvSpPr/>
          <p:nvPr/>
        </p:nvSpPr>
        <p:spPr>
          <a:xfrm>
            <a:off x="1700295" y="948242"/>
            <a:ext cx="2311269" cy="3405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latin typeface="Times New Roman" panose="02020603050405020304" pitchFamily="18" charset="0"/>
                <a:cs typeface="Times New Roman" panose="02020603050405020304" pitchFamily="18" charset="0"/>
              </a:rPr>
              <a:t>Empresas florícolas</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37" name="Rectángulo redondeado 36">
            <a:extLst>
              <a:ext uri="{FF2B5EF4-FFF2-40B4-BE49-F238E27FC236}">
                <a16:creationId xmlns="" xmlns:a16="http://schemas.microsoft.com/office/drawing/2014/main" id="{CEBEA030-994E-41D1-A1C2-50896DBC3AC3}"/>
              </a:ext>
            </a:extLst>
          </p:cNvPr>
          <p:cNvSpPr/>
          <p:nvPr/>
        </p:nvSpPr>
        <p:spPr>
          <a:xfrm>
            <a:off x="1914833" y="1610027"/>
            <a:ext cx="1865196" cy="56255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Times New Roman" panose="02020603050405020304" pitchFamily="18" charset="0"/>
                <a:cs typeface="Times New Roman" panose="02020603050405020304" pitchFamily="18" charset="0"/>
              </a:rPr>
              <a:t>Aumentar su competitividad</a:t>
            </a:r>
          </a:p>
        </p:txBody>
      </p:sp>
      <p:sp>
        <p:nvSpPr>
          <p:cNvPr id="3" name="Flecha abajo 2"/>
          <p:cNvSpPr/>
          <p:nvPr/>
        </p:nvSpPr>
        <p:spPr>
          <a:xfrm>
            <a:off x="2783921" y="1350986"/>
            <a:ext cx="144016" cy="21602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 name="Imagen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25324" y="2965079"/>
            <a:ext cx="2960440" cy="2220330"/>
          </a:xfrm>
          <a:prstGeom prst="rect">
            <a:avLst/>
          </a:prstGeom>
        </p:spPr>
      </p:pic>
      <p:pic>
        <p:nvPicPr>
          <p:cNvPr id="40964" name="Picture 4" descr="Así se cultivan las flores de exportación en La Ceja"/>
          <p:cNvPicPr>
            <a:picLocks noChangeAspect="1" noChangeArrowheads="1"/>
          </p:cNvPicPr>
          <p:nvPr/>
        </p:nvPicPr>
        <p:blipFill rotWithShape="1">
          <a:blip r:embed="rId6">
            <a:extLst>
              <a:ext uri="{28A0092B-C50C-407E-A947-70E740481C1C}">
                <a14:useLocalDpi xmlns:a14="http://schemas.microsoft.com/office/drawing/2010/main" val="0"/>
              </a:ext>
            </a:extLst>
          </a:blip>
          <a:srcRect l="1386" b="16517"/>
          <a:stretch/>
        </p:blipFill>
        <p:spPr bwMode="auto">
          <a:xfrm>
            <a:off x="2550380" y="4149098"/>
            <a:ext cx="2627001" cy="1406368"/>
          </a:xfrm>
          <a:prstGeom prst="rect">
            <a:avLst/>
          </a:prstGeom>
          <a:noFill/>
          <a:extLst>
            <a:ext uri="{909E8E84-426E-40DD-AFC4-6F175D3DCCD1}">
              <a14:hiddenFill xmlns:a14="http://schemas.microsoft.com/office/drawing/2010/main">
                <a:solidFill>
                  <a:srgbClr val="FFFFFF"/>
                </a:solidFill>
              </a14:hiddenFill>
            </a:ext>
          </a:extLst>
        </p:spPr>
      </p:pic>
      <p:cxnSp>
        <p:nvCxnSpPr>
          <p:cNvPr id="6" name="Conector recto 5"/>
          <p:cNvCxnSpPr/>
          <p:nvPr/>
        </p:nvCxnSpPr>
        <p:spPr>
          <a:xfrm>
            <a:off x="2550380" y="2623112"/>
            <a:ext cx="0" cy="296044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Conector recto 8"/>
          <p:cNvCxnSpPr/>
          <p:nvPr/>
        </p:nvCxnSpPr>
        <p:spPr>
          <a:xfrm>
            <a:off x="2563762" y="4147621"/>
            <a:ext cx="2640873"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40968" name="Picture 8" descr="Como buen aporte catalogó el seremi de Economía a la provincia de Bío Bío |  La Tribun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07568" y="1653412"/>
            <a:ext cx="1690441" cy="1218689"/>
          </a:xfrm>
          <a:prstGeom prst="ellipse">
            <a:avLst/>
          </a:prstGeom>
          <a:noFill/>
          <a:ln w="12700">
            <a:solidFill>
              <a:schemeClr val="accent1">
                <a:lumMod val="50000"/>
              </a:schemeClr>
            </a:solidFill>
          </a:ln>
          <a:extLst>
            <a:ext uri="{909E8E84-426E-40DD-AFC4-6F175D3DCCD1}">
              <a14:hiddenFill xmlns:a14="http://schemas.microsoft.com/office/drawing/2010/main">
                <a:solidFill>
                  <a:srgbClr val="FFFFFF"/>
                </a:solidFill>
              </a14:hiddenFill>
            </a:ext>
          </a:extLst>
        </p:spPr>
      </p:pic>
      <p:sp>
        <p:nvSpPr>
          <p:cNvPr id="28" name="Rectángulo redondeado 27">
            <a:extLst>
              <a:ext uri="{FF2B5EF4-FFF2-40B4-BE49-F238E27FC236}">
                <a16:creationId xmlns="" xmlns:a16="http://schemas.microsoft.com/office/drawing/2014/main" id="{CEBEA030-994E-41D1-A1C2-50896DBC3AC3}"/>
              </a:ext>
            </a:extLst>
          </p:cNvPr>
          <p:cNvSpPr/>
          <p:nvPr/>
        </p:nvSpPr>
        <p:spPr>
          <a:xfrm>
            <a:off x="7008681" y="2462135"/>
            <a:ext cx="2311269" cy="3405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Times New Roman" panose="02020603050405020304" pitchFamily="18" charset="0"/>
                <a:cs typeface="Times New Roman" panose="02020603050405020304" pitchFamily="18" charset="0"/>
              </a:rPr>
              <a:t>Capacitaciones</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30" name="Rectángulo redondeado 29">
            <a:extLst>
              <a:ext uri="{FF2B5EF4-FFF2-40B4-BE49-F238E27FC236}">
                <a16:creationId xmlns="" xmlns:a16="http://schemas.microsoft.com/office/drawing/2014/main" id="{CEBEA030-994E-41D1-A1C2-50896DBC3AC3}"/>
              </a:ext>
            </a:extLst>
          </p:cNvPr>
          <p:cNvSpPr/>
          <p:nvPr/>
        </p:nvSpPr>
        <p:spPr>
          <a:xfrm>
            <a:off x="7008681" y="3023880"/>
            <a:ext cx="2311269" cy="3405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Times New Roman" panose="02020603050405020304" pitchFamily="18" charset="0"/>
                <a:cs typeface="Times New Roman" panose="02020603050405020304" pitchFamily="18" charset="0"/>
              </a:rPr>
              <a:t>Simposios</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31" name="Rectángulo redondeado 30">
            <a:extLst>
              <a:ext uri="{FF2B5EF4-FFF2-40B4-BE49-F238E27FC236}">
                <a16:creationId xmlns="" xmlns:a16="http://schemas.microsoft.com/office/drawing/2014/main" id="{CEBEA030-994E-41D1-A1C2-50896DBC3AC3}"/>
              </a:ext>
            </a:extLst>
          </p:cNvPr>
          <p:cNvSpPr/>
          <p:nvPr/>
        </p:nvSpPr>
        <p:spPr>
          <a:xfrm>
            <a:off x="7008681" y="3589281"/>
            <a:ext cx="2311269" cy="3405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Times New Roman" panose="02020603050405020304" pitchFamily="18" charset="0"/>
                <a:cs typeface="Times New Roman" panose="02020603050405020304" pitchFamily="18" charset="0"/>
              </a:rPr>
              <a:t>Conferencias</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32" name="Rectángulo redondeado 31">
            <a:extLst>
              <a:ext uri="{FF2B5EF4-FFF2-40B4-BE49-F238E27FC236}">
                <a16:creationId xmlns="" xmlns:a16="http://schemas.microsoft.com/office/drawing/2014/main" id="{CEBEA030-994E-41D1-A1C2-50896DBC3AC3}"/>
              </a:ext>
            </a:extLst>
          </p:cNvPr>
          <p:cNvSpPr/>
          <p:nvPr/>
        </p:nvSpPr>
        <p:spPr>
          <a:xfrm>
            <a:off x="7008680" y="4126800"/>
            <a:ext cx="2311269" cy="3405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Times New Roman" panose="02020603050405020304" pitchFamily="18" charset="0"/>
                <a:cs typeface="Times New Roman" panose="02020603050405020304" pitchFamily="18" charset="0"/>
              </a:rPr>
              <a:t>Cursos</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14" name="Cheurón 13"/>
          <p:cNvSpPr/>
          <p:nvPr/>
        </p:nvSpPr>
        <p:spPr>
          <a:xfrm>
            <a:off x="6190687" y="1206970"/>
            <a:ext cx="311449" cy="720080"/>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15" name="Cerrar llave 14"/>
          <p:cNvSpPr/>
          <p:nvPr/>
        </p:nvSpPr>
        <p:spPr>
          <a:xfrm>
            <a:off x="9528960" y="2336376"/>
            <a:ext cx="288032" cy="2668444"/>
          </a:xfrm>
          <a:prstGeom prst="rightBrac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5" name="Rectángulo 34">
            <a:extLst>
              <a:ext uri="{FF2B5EF4-FFF2-40B4-BE49-F238E27FC236}">
                <a16:creationId xmlns="" xmlns:a16="http://schemas.microsoft.com/office/drawing/2014/main" id="{C0F7EBFA-DFAD-4598-B0CC-30E3E4C42D52}"/>
              </a:ext>
            </a:extLst>
          </p:cNvPr>
          <p:cNvSpPr/>
          <p:nvPr/>
        </p:nvSpPr>
        <p:spPr>
          <a:xfrm>
            <a:off x="9949184" y="2895629"/>
            <a:ext cx="1935851" cy="1661993"/>
          </a:xfrm>
          <a:prstGeom prst="rect">
            <a:avLst/>
          </a:prstGeom>
          <a:ln w="12700">
            <a:solidFill>
              <a:schemeClr val="bg1"/>
            </a:solidFill>
          </a:ln>
        </p:spPr>
        <p:txBody>
          <a:bodyPr wrap="square">
            <a:spAutoFit/>
          </a:bodyPr>
          <a:lstStyle/>
          <a:p>
            <a:pPr algn="ctr"/>
            <a:r>
              <a:rPr lang="es-EC" sz="1700" dirty="0">
                <a:latin typeface="Times New Roman" panose="02020603050405020304" pitchFamily="18" charset="0"/>
                <a:cs typeface="Times New Roman" panose="02020603050405020304" pitchFamily="18" charset="0"/>
              </a:rPr>
              <a:t>Suelen ser de carácter </a:t>
            </a:r>
            <a:r>
              <a:rPr lang="es-EC" sz="1700" b="1" dirty="0">
                <a:latin typeface="Times New Roman" panose="02020603050405020304" pitchFamily="18" charset="0"/>
                <a:cs typeface="Times New Roman" panose="02020603050405020304" pitchFamily="18" charset="0"/>
              </a:rPr>
              <a:t>“muy general” </a:t>
            </a:r>
            <a:r>
              <a:rPr lang="es-EC" sz="1700" dirty="0">
                <a:latin typeface="Times New Roman" panose="02020603050405020304" pitchFamily="18" charset="0"/>
                <a:cs typeface="Times New Roman" panose="02020603050405020304" pitchFamily="18" charset="0"/>
              </a:rPr>
              <a:t>y sin una estructuración académica adecuada</a:t>
            </a:r>
            <a:endParaRPr lang="es-EC" sz="1700" dirty="0"/>
          </a:p>
        </p:txBody>
      </p:sp>
      <p:sp>
        <p:nvSpPr>
          <p:cNvPr id="38" name="Rectángulo redondeado 37">
            <a:extLst>
              <a:ext uri="{FF2B5EF4-FFF2-40B4-BE49-F238E27FC236}">
                <a16:creationId xmlns="" xmlns:a16="http://schemas.microsoft.com/office/drawing/2014/main" id="{CEBEA030-994E-41D1-A1C2-50896DBC3AC3}"/>
              </a:ext>
            </a:extLst>
          </p:cNvPr>
          <p:cNvSpPr/>
          <p:nvPr/>
        </p:nvSpPr>
        <p:spPr>
          <a:xfrm>
            <a:off x="8014137" y="1066058"/>
            <a:ext cx="2311269" cy="3405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latin typeface="Times New Roman" panose="02020603050405020304" pitchFamily="18" charset="0"/>
                <a:cs typeface="Times New Roman" panose="02020603050405020304" pitchFamily="18" charset="0"/>
              </a:rPr>
              <a:t>Entrenar al personal</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41" name="Rectángulo 40">
            <a:extLst>
              <a:ext uri="{FF2B5EF4-FFF2-40B4-BE49-F238E27FC236}">
                <a16:creationId xmlns="" xmlns:a16="http://schemas.microsoft.com/office/drawing/2014/main" id="{C0F7EBFA-DFAD-4598-B0CC-30E3E4C42D52}"/>
              </a:ext>
            </a:extLst>
          </p:cNvPr>
          <p:cNvSpPr/>
          <p:nvPr/>
        </p:nvSpPr>
        <p:spPr>
          <a:xfrm>
            <a:off x="8264354" y="1676559"/>
            <a:ext cx="1935851" cy="353943"/>
          </a:xfrm>
          <a:prstGeom prst="rect">
            <a:avLst/>
          </a:prstGeom>
          <a:ln w="12700">
            <a:solidFill>
              <a:schemeClr val="bg1"/>
            </a:solidFill>
          </a:ln>
        </p:spPr>
        <p:txBody>
          <a:bodyPr wrap="square">
            <a:spAutoFit/>
          </a:bodyPr>
          <a:lstStyle/>
          <a:p>
            <a:pPr algn="ctr"/>
            <a:r>
              <a:rPr lang="es-EC" sz="1700" dirty="0">
                <a:latin typeface="Times New Roman" panose="02020603050405020304" pitchFamily="18" charset="0"/>
                <a:cs typeface="Times New Roman" panose="02020603050405020304" pitchFamily="18" charset="0"/>
              </a:rPr>
              <a:t>A través de</a:t>
            </a:r>
            <a:endParaRPr lang="es-EC" sz="1700" dirty="0"/>
          </a:p>
        </p:txBody>
      </p:sp>
      <p:sp>
        <p:nvSpPr>
          <p:cNvPr id="25" name="Rectángulo redondeado 24">
            <a:extLst>
              <a:ext uri="{FF2B5EF4-FFF2-40B4-BE49-F238E27FC236}">
                <a16:creationId xmlns="" xmlns:a16="http://schemas.microsoft.com/office/drawing/2014/main" id="{CEBEA030-994E-41D1-A1C2-50896DBC3AC3}"/>
              </a:ext>
            </a:extLst>
          </p:cNvPr>
          <p:cNvSpPr/>
          <p:nvPr/>
        </p:nvSpPr>
        <p:spPr>
          <a:xfrm>
            <a:off x="7008679" y="4664319"/>
            <a:ext cx="2311269" cy="3405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Times New Roman" panose="02020603050405020304" pitchFamily="18" charset="0"/>
                <a:cs typeface="Times New Roman" panose="02020603050405020304" pitchFamily="18" charset="0"/>
              </a:rPr>
              <a:t>Talleres</a:t>
            </a:r>
            <a:endParaRPr lang="es-EC"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882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1000"/>
                                        <p:tgtEl>
                                          <p:spTgt spid="32"/>
                                        </p:tgtEl>
                                      </p:cBhvr>
                                    </p:animEffect>
                                    <p:anim calcmode="lin" valueType="num">
                                      <p:cBhvr>
                                        <p:cTn id="23" dur="1000" fill="hold"/>
                                        <p:tgtEl>
                                          <p:spTgt spid="32"/>
                                        </p:tgtEl>
                                        <p:attrNameLst>
                                          <p:attrName>ppt_x</p:attrName>
                                        </p:attrNameLst>
                                      </p:cBhvr>
                                      <p:tavLst>
                                        <p:tav tm="0">
                                          <p:val>
                                            <p:strVal val="#ppt_x"/>
                                          </p:val>
                                        </p:tav>
                                        <p:tav tm="100000">
                                          <p:val>
                                            <p:strVal val="#ppt_x"/>
                                          </p:val>
                                        </p:tav>
                                      </p:tavLst>
                                    </p:anim>
                                    <p:anim calcmode="lin" valueType="num">
                                      <p:cBhvr>
                                        <p:cTn id="24" dur="1000" fill="hold"/>
                                        <p:tgtEl>
                                          <p:spTgt spid="3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1000"/>
                                        <p:tgtEl>
                                          <p:spTgt spid="25"/>
                                        </p:tgtEl>
                                      </p:cBhvr>
                                    </p:animEffect>
                                    <p:anim calcmode="lin" valueType="num">
                                      <p:cBhvr>
                                        <p:cTn id="28" dur="1000" fill="hold"/>
                                        <p:tgtEl>
                                          <p:spTgt spid="25"/>
                                        </p:tgtEl>
                                        <p:attrNameLst>
                                          <p:attrName>ppt_x</p:attrName>
                                        </p:attrNameLst>
                                      </p:cBhvr>
                                      <p:tavLst>
                                        <p:tav tm="0">
                                          <p:val>
                                            <p:strVal val="#ppt_x"/>
                                          </p:val>
                                        </p:tav>
                                        <p:tav tm="100000">
                                          <p:val>
                                            <p:strVal val="#ppt_x"/>
                                          </p:val>
                                        </p:tav>
                                      </p:tavLst>
                                    </p:anim>
                                    <p:anim calcmode="lin" valueType="num">
                                      <p:cBhvr>
                                        <p:cTn id="2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1" grpId="0" animBg="1"/>
      <p:bldP spid="32" grpId="0" animBg="1"/>
      <p:bldP spid="15" grpId="0" animBg="1"/>
      <p:bldP spid="35" grpId="0" animBg="1"/>
      <p:bldP spid="2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sp>
        <p:nvSpPr>
          <p:cNvPr id="15" name="Cuadro de texto 11">
            <a:extLst>
              <a:ext uri="{FF2B5EF4-FFF2-40B4-BE49-F238E27FC236}">
                <a16:creationId xmlns="" xmlns:a16="http://schemas.microsoft.com/office/drawing/2014/main" id="{3EBD9B9B-581E-41DD-923F-BD8293144777}"/>
              </a:ext>
            </a:extLst>
          </p:cNvPr>
          <p:cNvSpPr txBox="1"/>
          <p:nvPr/>
        </p:nvSpPr>
        <p:spPr>
          <a:xfrm>
            <a:off x="4736542" y="669949"/>
            <a:ext cx="3082321" cy="394589"/>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Encuesta de satisfacción</a:t>
            </a:r>
            <a:endParaRPr lang="es-EC" b="1" dirty="0">
              <a:solidFill>
                <a:schemeClr val="tx1"/>
              </a:solidFill>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199774993"/>
              </p:ext>
            </p:extLst>
          </p:nvPr>
        </p:nvGraphicFramePr>
        <p:xfrm>
          <a:off x="407368" y="1539715"/>
          <a:ext cx="5438986" cy="3914140"/>
        </p:xfrm>
        <a:graphic>
          <a:graphicData uri="http://schemas.openxmlformats.org/drawingml/2006/table">
            <a:tbl>
              <a:tblPr firstRow="1" firstCol="1" bandRow="1"/>
              <a:tblGrid>
                <a:gridCol w="3933952">
                  <a:extLst>
                    <a:ext uri="{9D8B030D-6E8A-4147-A177-3AD203B41FA5}">
                      <a16:colId xmlns="" xmlns:a16="http://schemas.microsoft.com/office/drawing/2014/main" val="20000"/>
                    </a:ext>
                  </a:extLst>
                </a:gridCol>
                <a:gridCol w="435864">
                  <a:extLst>
                    <a:ext uri="{9D8B030D-6E8A-4147-A177-3AD203B41FA5}">
                      <a16:colId xmlns="" xmlns:a16="http://schemas.microsoft.com/office/drawing/2014/main" val="20001"/>
                    </a:ext>
                  </a:extLst>
                </a:gridCol>
                <a:gridCol w="435864">
                  <a:extLst>
                    <a:ext uri="{9D8B030D-6E8A-4147-A177-3AD203B41FA5}">
                      <a16:colId xmlns="" xmlns:a16="http://schemas.microsoft.com/office/drawing/2014/main" val="20002"/>
                    </a:ext>
                  </a:extLst>
                </a:gridCol>
                <a:gridCol w="316653">
                  <a:extLst>
                    <a:ext uri="{9D8B030D-6E8A-4147-A177-3AD203B41FA5}">
                      <a16:colId xmlns="" xmlns:a16="http://schemas.microsoft.com/office/drawing/2014/main" val="20003"/>
                    </a:ext>
                  </a:extLst>
                </a:gridCol>
                <a:gridCol w="316653">
                  <a:extLst>
                    <a:ext uri="{9D8B030D-6E8A-4147-A177-3AD203B41FA5}">
                      <a16:colId xmlns="" xmlns:a16="http://schemas.microsoft.com/office/drawing/2014/main" val="20004"/>
                    </a:ext>
                  </a:extLst>
                </a:gridCol>
              </a:tblGrid>
              <a:tr h="368345">
                <a:tc>
                  <a:txBody>
                    <a:bodyPr/>
                    <a:lstStyle/>
                    <a:p>
                      <a:pPr>
                        <a:lnSpc>
                          <a:spcPct val="107000"/>
                        </a:lnSpc>
                      </a:pPr>
                      <a:endParaRPr lang="es-EC" sz="1200" dirty="0">
                        <a:effectLst/>
                        <a:latin typeface="Times New Roman" panose="02020603050405020304" pitchFamily="18" charset="0"/>
                        <a:cs typeface="Times New Roman" panose="02020603050405020304" pitchFamily="18" charset="0"/>
                      </a:endParaRPr>
                    </a:p>
                  </a:txBody>
                  <a:tcPr marL="27595" marR="27595" marT="0" marB="0" anchor="b">
                    <a:lnL>
                      <a:noFill/>
                    </a:lnL>
                    <a:lnR>
                      <a:noFill/>
                    </a:lnR>
                    <a:lnT>
                      <a:noFill/>
                    </a:lnT>
                    <a:lnB w="12700" cap="flat" cmpd="sng" algn="ctr">
                      <a:solidFill>
                        <a:srgbClr val="000000"/>
                      </a:solidFill>
                      <a:prstDash val="solid"/>
                      <a:round/>
                      <a:headEnd type="none" w="med" len="med"/>
                      <a:tailEnd type="none" w="med" len="med"/>
                    </a:lnB>
                  </a:tcPr>
                </a:tc>
                <a:tc gridSpan="4">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Porcentajes relativos de las frecuencias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 xmlns:a16="http://schemas.microsoft.com/office/drawing/2014/main" val="10000"/>
                  </a:ext>
                </a:extLst>
              </a:tr>
              <a:tr h="184172">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Ítems de la encuesta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184172">
                <a:tc>
                  <a:txBody>
                    <a:bodyPr/>
                    <a:lstStyle/>
                    <a:p>
                      <a:pP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Se lograron los objetivos del curso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68345">
                <a:tc>
                  <a:txBody>
                    <a:bodyPr/>
                    <a:lstStyle/>
                    <a:p>
                      <a:pP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Los materiales usados permitieron reforzar las temáticas del curso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68345">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Se usó materiales innovadores y tecnológicos para mejorar el sistema de aprendizaje</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68345">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Las explicaciones de las clases fueron claras y comprensibles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184172">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La capacitadora genero un ambiente de participación</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68345">
                <a:tc>
                  <a:txBody>
                    <a:bodyPr/>
                    <a:lstStyle/>
                    <a:p>
                      <a:pP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 La capacitadora mostró dominio de las temáticas propuestas en cada sesión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68345">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 La capacitadora solucionó dudas y problemas con respecto a conocimientos técnicos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68345">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 Durante el curso se hicieron prácticas o ejercicios de aplicación de los conocimientos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84172">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 El programa tuvo una duración apropiada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368345">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 El ambiente fue participativo, generó confianza e intercambio de experiencias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graphicFrame>
        <p:nvGraphicFramePr>
          <p:cNvPr id="4" name="Tabla 3"/>
          <p:cNvGraphicFramePr>
            <a:graphicFrameLocks noGrp="1"/>
          </p:cNvGraphicFramePr>
          <p:nvPr>
            <p:extLst>
              <p:ext uri="{D42A27DB-BD31-4B8C-83A1-F6EECF244321}">
                <p14:modId xmlns:p14="http://schemas.microsoft.com/office/powerpoint/2010/main" val="318699023"/>
              </p:ext>
            </p:extLst>
          </p:nvPr>
        </p:nvGraphicFramePr>
        <p:xfrm>
          <a:off x="6313526" y="1610354"/>
          <a:ext cx="5104799" cy="3718433"/>
        </p:xfrm>
        <a:graphic>
          <a:graphicData uri="http://schemas.openxmlformats.org/drawingml/2006/table">
            <a:tbl>
              <a:tblPr firstRow="1" firstCol="1" bandRow="1"/>
              <a:tblGrid>
                <a:gridCol w="3692239">
                  <a:extLst>
                    <a:ext uri="{9D8B030D-6E8A-4147-A177-3AD203B41FA5}">
                      <a16:colId xmlns="" xmlns:a16="http://schemas.microsoft.com/office/drawing/2014/main" val="20000"/>
                    </a:ext>
                  </a:extLst>
                </a:gridCol>
                <a:gridCol w="409082">
                  <a:extLst>
                    <a:ext uri="{9D8B030D-6E8A-4147-A177-3AD203B41FA5}">
                      <a16:colId xmlns="" xmlns:a16="http://schemas.microsoft.com/office/drawing/2014/main" val="20001"/>
                    </a:ext>
                  </a:extLst>
                </a:gridCol>
                <a:gridCol w="409082">
                  <a:extLst>
                    <a:ext uri="{9D8B030D-6E8A-4147-A177-3AD203B41FA5}">
                      <a16:colId xmlns="" xmlns:a16="http://schemas.microsoft.com/office/drawing/2014/main" val="20002"/>
                    </a:ext>
                  </a:extLst>
                </a:gridCol>
                <a:gridCol w="297198">
                  <a:extLst>
                    <a:ext uri="{9D8B030D-6E8A-4147-A177-3AD203B41FA5}">
                      <a16:colId xmlns="" xmlns:a16="http://schemas.microsoft.com/office/drawing/2014/main" val="20003"/>
                    </a:ext>
                  </a:extLst>
                </a:gridCol>
                <a:gridCol w="297198">
                  <a:extLst>
                    <a:ext uri="{9D8B030D-6E8A-4147-A177-3AD203B41FA5}">
                      <a16:colId xmlns="" xmlns:a16="http://schemas.microsoft.com/office/drawing/2014/main" val="20004"/>
                    </a:ext>
                  </a:extLst>
                </a:gridCol>
              </a:tblGrid>
              <a:tr h="130091">
                <a:tc>
                  <a:txBody>
                    <a:bodyPr/>
                    <a:lstStyle/>
                    <a:p>
                      <a:pPr>
                        <a:lnSpc>
                          <a:spcPct val="107000"/>
                        </a:lnSpc>
                      </a:pPr>
                      <a:endParaRPr lang="es-EC" sz="1200" dirty="0">
                        <a:effectLst/>
                        <a:latin typeface="Times New Roman" panose="02020603050405020304" pitchFamily="18"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Porcentajes relativos de las frecuencias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130091">
                <a:tc>
                  <a:txBody>
                    <a:bodyPr/>
                    <a:lstStyle/>
                    <a:p>
                      <a:pPr algn="ctr">
                        <a:lnSpc>
                          <a:spcPct val="107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Ítems de la encuesta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18841">
                <a:tc>
                  <a:txBody>
                    <a:bodyPr/>
                    <a:lstStyle/>
                    <a:p>
                      <a:pP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12. Los conceptos revisados durante el programa me sirvieron para poder dar soluciones a problemas técnicos reales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118264">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 He aumentado mis conocimientos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224702">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 Tengo seguridad sobre lo que he aprendido y confió en que podría aplicarlo</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130091">
                <a:tc>
                  <a:txBody>
                    <a:bodyPr/>
                    <a:lstStyle/>
                    <a:p>
                      <a:pP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 El curso se realizó de manera planificada y ordenada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212560">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 Se notificaba de la hora y la fecha de inicio de cada sesión</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224702">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17. Me indicaron de antemano que temáticas iban a tratarse en las diferentes sesiones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71%</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118264">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 Los refrigerios fueron adecuados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224702">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 El sitio de reunión contaba con las comodidades necesarias para aprender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58%</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42%</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30091">
                <a:tc>
                  <a:txBody>
                    <a:bodyPr/>
                    <a:lstStyle/>
                    <a:p>
                      <a:pP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 El curso llenó sus expectativas y necesidades</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130091">
                <a:tc>
                  <a:txBody>
                    <a:bodyPr/>
                    <a:lstStyle/>
                    <a:p>
                      <a:pP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 Recomienda este curso a otras personas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85%</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07000"/>
                        </a:lnSpc>
                        <a:spcAft>
                          <a:spcPts val="0"/>
                        </a:spcAft>
                      </a:pPr>
                      <a:r>
                        <a:rPr lang="es-EC"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7595" marR="27595"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bl>
          </a:graphicData>
        </a:graphic>
      </p:graphicFrame>
      <p:sp>
        <p:nvSpPr>
          <p:cNvPr id="5" name="Rectángulo 4"/>
          <p:cNvSpPr/>
          <p:nvPr/>
        </p:nvSpPr>
        <p:spPr>
          <a:xfrm>
            <a:off x="335360" y="5589240"/>
            <a:ext cx="11161240" cy="523220"/>
          </a:xfrm>
          <a:prstGeom prst="rect">
            <a:avLst/>
          </a:prstGeom>
        </p:spPr>
        <p:txBody>
          <a:bodyPr wrap="square">
            <a:spAutoFit/>
          </a:bodyPr>
          <a:lstStyle/>
          <a:p>
            <a:r>
              <a:rPr lang="es-MX" sz="1400" dirty="0">
                <a:latin typeface="Times New Roman" panose="02020603050405020304" pitchFamily="18" charset="0"/>
                <a:cs typeface="Times New Roman" panose="02020603050405020304" pitchFamily="18" charset="0"/>
              </a:rPr>
              <a:t>De forma global la encuesta de satisfacción reflejó la conformidad y aceptación del programa por parte de los participantes, ya que en la mayoría de ítems el 85% respondió estar totalmente de acuerdo. </a:t>
            </a:r>
            <a:endParaRPr lang="es-EC" sz="1400" dirty="0">
              <a:latin typeface="Times New Roman" panose="02020603050405020304" pitchFamily="18" charset="0"/>
              <a:cs typeface="Times New Roman" panose="02020603050405020304" pitchFamily="18" charset="0"/>
            </a:endParaRPr>
          </a:p>
        </p:txBody>
      </p:sp>
      <p:sp>
        <p:nvSpPr>
          <p:cNvPr id="6" name="Rectángulo 5"/>
          <p:cNvSpPr/>
          <p:nvPr/>
        </p:nvSpPr>
        <p:spPr>
          <a:xfrm>
            <a:off x="6311324" y="1442915"/>
            <a:ext cx="356271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Rectángulo 13"/>
          <p:cNvSpPr/>
          <p:nvPr/>
        </p:nvSpPr>
        <p:spPr>
          <a:xfrm>
            <a:off x="335360" y="980328"/>
            <a:ext cx="4516607" cy="784830"/>
          </a:xfrm>
          <a:prstGeom prst="rect">
            <a:avLst/>
          </a:prstGeom>
        </p:spPr>
        <p:txBody>
          <a:bodyPr wrap="square">
            <a:spAutoFit/>
          </a:bodyPr>
          <a:lstStyle/>
          <a:p>
            <a:pPr>
              <a:spcAft>
                <a:spcPts val="0"/>
              </a:spcAft>
            </a:pPr>
            <a:r>
              <a:rPr lang="es-EC" sz="1500" b="1" dirty="0">
                <a:solidFill>
                  <a:schemeClr val="accent4"/>
                </a:solidFill>
                <a:latin typeface="Times New Roman" panose="02020603050405020304" pitchFamily="18" charset="0"/>
                <a:ea typeface="Times New Roman" panose="02020603050405020304" pitchFamily="18" charset="0"/>
              </a:rPr>
              <a:t>Tabla 7.</a:t>
            </a:r>
          </a:p>
          <a:p>
            <a:pPr>
              <a:spcAft>
                <a:spcPts val="0"/>
              </a:spcAft>
            </a:pPr>
            <a:r>
              <a:rPr lang="es-MX" sz="1500" i="1" dirty="0">
                <a:solidFill>
                  <a:schemeClr val="accent4"/>
                </a:solidFill>
                <a:latin typeface="Times New Roman" panose="02020603050405020304" pitchFamily="18" charset="0"/>
                <a:ea typeface="Times New Roman" panose="02020603050405020304" pitchFamily="18" charset="0"/>
              </a:rPr>
              <a:t>Porcentajes de los resultados de la encuesta de satisfacción</a:t>
            </a:r>
            <a:endParaRPr lang="es-EC" sz="1500" i="1" dirty="0">
              <a:solidFill>
                <a:schemeClr val="accent4"/>
              </a:solidFill>
              <a:latin typeface="Times New Roman" panose="02020603050405020304" pitchFamily="18" charset="0"/>
              <a:ea typeface="Times New Roman" panose="02020603050405020304" pitchFamily="18" charset="0"/>
            </a:endParaRPr>
          </a:p>
        </p:txBody>
      </p:sp>
      <p:sp>
        <p:nvSpPr>
          <p:cNvPr id="8" name="Rectángulo 7"/>
          <p:cNvSpPr/>
          <p:nvPr/>
        </p:nvSpPr>
        <p:spPr>
          <a:xfrm>
            <a:off x="6121772" y="3068960"/>
            <a:ext cx="5950892" cy="738664"/>
          </a:xfrm>
          <a:prstGeom prst="rect">
            <a:avLst/>
          </a:prstGeom>
          <a:solidFill>
            <a:schemeClr val="bg1"/>
          </a:solidFill>
        </p:spPr>
        <p:txBody>
          <a:bodyPr wrap="square">
            <a:spAutoFit/>
          </a:bodyPr>
          <a:lstStyle/>
          <a:p>
            <a:r>
              <a:rPr lang="es-MX" sz="1400" dirty="0">
                <a:latin typeface="Times New Roman" panose="02020603050405020304" pitchFamily="18" charset="0"/>
                <a:cs typeface="Times New Roman" panose="02020603050405020304" pitchFamily="18" charset="0"/>
              </a:rPr>
              <a:t>En un estudio realizado por Cuevas et al. (2019), el 63,3% de los encuestados consideró que se cumplieron con las expectativas del programa de capacitación. Esto muestra un panorama alentador para este proyecto.</a:t>
            </a:r>
            <a:endParaRPr lang="es-EC" sz="1400" dirty="0">
              <a:latin typeface="Times New Roman" panose="02020603050405020304" pitchFamily="18" charset="0"/>
              <a:cs typeface="Times New Roman" panose="02020603050405020304" pitchFamily="18" charset="0"/>
            </a:endParaRPr>
          </a:p>
        </p:txBody>
      </p:sp>
      <p:sp>
        <p:nvSpPr>
          <p:cNvPr id="2" name="Rectángulo 1"/>
          <p:cNvSpPr/>
          <p:nvPr/>
        </p:nvSpPr>
        <p:spPr>
          <a:xfrm>
            <a:off x="4287443" y="1904941"/>
            <a:ext cx="556167" cy="36004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42927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6"/>
                                        </p:tgtEl>
                                      </p:cBhvr>
                                    </p:animEffect>
                                    <p:anim calcmode="lin" valueType="num">
                                      <p:cBhvr>
                                        <p:cTn id="14" dur="1000"/>
                                        <p:tgtEl>
                                          <p:spTgt spid="6"/>
                                        </p:tgtEl>
                                        <p:attrNameLst>
                                          <p:attrName>ppt_x</p:attrName>
                                        </p:attrNameLst>
                                      </p:cBhvr>
                                      <p:tavLst>
                                        <p:tav tm="0">
                                          <p:val>
                                            <p:strVal val="ppt_x"/>
                                          </p:val>
                                        </p:tav>
                                        <p:tav tm="100000">
                                          <p:val>
                                            <p:strVal val="ppt_x"/>
                                          </p:val>
                                        </p:tav>
                                      </p:tavLst>
                                    </p:anim>
                                    <p:anim calcmode="lin" valueType="num">
                                      <p:cBhvr>
                                        <p:cTn id="15" dur="1000"/>
                                        <p:tgtEl>
                                          <p:spTgt spid="6"/>
                                        </p:tgtEl>
                                        <p:attrNameLst>
                                          <p:attrName>ppt_y</p:attrName>
                                        </p:attrNameLst>
                                      </p:cBhvr>
                                      <p:tavLst>
                                        <p:tav tm="0">
                                          <p:val>
                                            <p:strVal val="ppt_y"/>
                                          </p:val>
                                        </p:tav>
                                        <p:tav tm="100000">
                                          <p:val>
                                            <p:strVal val="ppt_y+.1"/>
                                          </p:val>
                                        </p:tav>
                                      </p:tavLst>
                                    </p:anim>
                                    <p:set>
                                      <p:cBhvr>
                                        <p:cTn id="16" dur="1" fill="hold">
                                          <p:stCondLst>
                                            <p:cond delay="999"/>
                                          </p:stCondLst>
                                        </p:cTn>
                                        <p:tgtEl>
                                          <p:spTgt spid="6"/>
                                        </p:tgtEl>
                                        <p:attrNameLst>
                                          <p:attrName>style.visibility</p:attrName>
                                        </p:attrNameLst>
                                      </p:cBhvr>
                                      <p:to>
                                        <p:strVal val="hidden"/>
                                      </p:to>
                                    </p:set>
                                  </p:childTnLst>
                                </p:cTn>
                              </p:par>
                              <p:par>
                                <p:cTn id="17" presetID="42" presetClass="exit" presetSubtype="0" fill="hold" nodeType="withEffect">
                                  <p:stCondLst>
                                    <p:cond delay="0"/>
                                  </p:stCondLst>
                                  <p:childTnLst>
                                    <p:animEffect transition="out" filter="fade">
                                      <p:cBhvr>
                                        <p:cTn id="18" dur="1000"/>
                                        <p:tgtEl>
                                          <p:spTgt spid="4"/>
                                        </p:tgtEl>
                                      </p:cBhvr>
                                    </p:animEffect>
                                    <p:anim calcmode="lin" valueType="num">
                                      <p:cBhvr>
                                        <p:cTn id="19" dur="1000"/>
                                        <p:tgtEl>
                                          <p:spTgt spid="4"/>
                                        </p:tgtEl>
                                        <p:attrNameLst>
                                          <p:attrName>ppt_x</p:attrName>
                                        </p:attrNameLst>
                                      </p:cBhvr>
                                      <p:tavLst>
                                        <p:tav tm="0">
                                          <p:val>
                                            <p:strVal val="ppt_x"/>
                                          </p:val>
                                        </p:tav>
                                        <p:tav tm="100000">
                                          <p:val>
                                            <p:strVal val="ppt_x"/>
                                          </p:val>
                                        </p:tav>
                                      </p:tavLst>
                                    </p:anim>
                                    <p:anim calcmode="lin" valueType="num">
                                      <p:cBhvr>
                                        <p:cTn id="20" dur="1000"/>
                                        <p:tgtEl>
                                          <p:spTgt spid="4"/>
                                        </p:tgtEl>
                                        <p:attrNameLst>
                                          <p:attrName>ppt_y</p:attrName>
                                        </p:attrNameLst>
                                      </p:cBhvr>
                                      <p:tavLst>
                                        <p:tav tm="0">
                                          <p:val>
                                            <p:strVal val="ppt_y"/>
                                          </p:val>
                                        </p:tav>
                                        <p:tav tm="100000">
                                          <p:val>
                                            <p:strVal val="ppt_y+.1"/>
                                          </p:val>
                                        </p:tav>
                                      </p:tavLst>
                                    </p:anim>
                                    <p:set>
                                      <p:cBhvr>
                                        <p:cTn id="21" dur="1" fill="hold">
                                          <p:stCondLst>
                                            <p:cond delay="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upo 27"/>
          <p:cNvGrpSpPr/>
          <p:nvPr/>
        </p:nvGrpSpPr>
        <p:grpSpPr>
          <a:xfrm>
            <a:off x="8832304" y="6021288"/>
            <a:ext cx="3240360" cy="582613"/>
            <a:chOff x="8832304" y="6018112"/>
            <a:chExt cx="3240360" cy="582613"/>
          </a:xfrm>
        </p:grpSpPr>
        <p:sp>
          <p:nvSpPr>
            <p:cNvPr id="29" name="Rectángulo redondeado 28"/>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30"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1 Título">
            <a:extLst>
              <a:ext uri="{FF2B5EF4-FFF2-40B4-BE49-F238E27FC236}">
                <a16:creationId xmlns="" xmlns:a16="http://schemas.microsoft.com/office/drawing/2014/main" id="{CB844F13-671F-4EFC-84FD-7083964ACDBF}"/>
              </a:ext>
            </a:extLst>
          </p:cNvPr>
          <p:cNvSpPr>
            <a:spLocks noGrp="1"/>
          </p:cNvSpPr>
          <p:nvPr>
            <p:ph type="title"/>
          </p:nvPr>
        </p:nvSpPr>
        <p:spPr>
          <a:xfrm>
            <a:off x="3769124" y="-9221"/>
            <a:ext cx="5017159" cy="733472"/>
          </a:xfrm>
        </p:spPr>
        <p:txBody>
          <a:bodyPr/>
          <a:lstStyle/>
          <a:p>
            <a:pPr>
              <a:defRPr/>
            </a:pPr>
            <a:r>
              <a:rPr lang="es-EC" sz="2800" dirty="0">
                <a:solidFill>
                  <a:srgbClr val="0070C0"/>
                </a:solidFill>
                <a:latin typeface="Times New Roman" pitchFamily="18" charset="0"/>
                <a:cs typeface="Times New Roman" pitchFamily="18" charset="0"/>
              </a:rPr>
              <a:t>RESULTADOS Y DISCUSIÓN</a:t>
            </a:r>
          </a:p>
        </p:txBody>
      </p:sp>
      <p:sp>
        <p:nvSpPr>
          <p:cNvPr id="15" name="Cuadro de texto 11">
            <a:extLst>
              <a:ext uri="{FF2B5EF4-FFF2-40B4-BE49-F238E27FC236}">
                <a16:creationId xmlns="" xmlns:a16="http://schemas.microsoft.com/office/drawing/2014/main" id="{3EBD9B9B-581E-41DD-923F-BD8293144777}"/>
              </a:ext>
            </a:extLst>
          </p:cNvPr>
          <p:cNvSpPr txBox="1"/>
          <p:nvPr/>
        </p:nvSpPr>
        <p:spPr>
          <a:xfrm>
            <a:off x="1225182" y="941977"/>
            <a:ext cx="3082321" cy="394589"/>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Índice de satisfacción</a:t>
            </a:r>
            <a:endParaRPr lang="es-EC" b="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Rectángulo 1"/>
              <p:cNvSpPr/>
              <p:nvPr/>
            </p:nvSpPr>
            <p:spPr>
              <a:xfrm>
                <a:off x="551384" y="1606884"/>
                <a:ext cx="4560907" cy="55335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600" smtClean="0">
                          <a:latin typeface="Cambria Math" panose="02040503050406030204" pitchFamily="18" charset="0"/>
                        </a:rPr>
                        <m:t>%</m:t>
                      </m:r>
                      <m:r>
                        <a:rPr lang="es-EC" sz="1600" i="0">
                          <a:latin typeface="Cambria Math" panose="02040503050406030204" pitchFamily="18" charset="0"/>
                        </a:rPr>
                        <m:t> </m:t>
                      </m:r>
                      <m:r>
                        <a:rPr lang="es-MX" sz="1600" b="0" i="1" smtClean="0">
                          <a:latin typeface="Cambria Math" panose="02040503050406030204" pitchFamily="18" charset="0"/>
                        </a:rPr>
                        <m:t>Í</m:t>
                      </m:r>
                      <m:r>
                        <a:rPr lang="es-EC" sz="1600" i="1">
                          <a:latin typeface="Cambria Math" panose="02040503050406030204" pitchFamily="18" charset="0"/>
                        </a:rPr>
                        <m:t>𝑛𝑑𝑖𝑐𝑒</m:t>
                      </m:r>
                      <m:r>
                        <a:rPr lang="es-EC" sz="1600" i="0">
                          <a:latin typeface="Cambria Math" panose="02040503050406030204" pitchFamily="18" charset="0"/>
                        </a:rPr>
                        <m:t> </m:t>
                      </m:r>
                      <m:r>
                        <a:rPr lang="es-EC" sz="1600" i="1">
                          <a:latin typeface="Cambria Math" panose="02040503050406030204" pitchFamily="18" charset="0"/>
                        </a:rPr>
                        <m:t>𝑑𝑒</m:t>
                      </m:r>
                      <m:r>
                        <a:rPr lang="es-EC" sz="1600" i="0">
                          <a:latin typeface="Cambria Math" panose="02040503050406030204" pitchFamily="18" charset="0"/>
                        </a:rPr>
                        <m:t> </m:t>
                      </m:r>
                      <m:r>
                        <a:rPr lang="es-EC" sz="1600" i="1">
                          <a:latin typeface="Cambria Math" panose="02040503050406030204" pitchFamily="18" charset="0"/>
                        </a:rPr>
                        <m:t>𝑠𝑎𝑡𝑖𝑠𝑓𝑎𝑐𝑐𝑖</m:t>
                      </m:r>
                      <m:r>
                        <a:rPr lang="es-EC" sz="1600" i="0">
                          <a:latin typeface="Cambria Math" panose="02040503050406030204" pitchFamily="18" charset="0"/>
                        </a:rPr>
                        <m:t>ó</m:t>
                      </m:r>
                      <m:r>
                        <a:rPr lang="es-EC" sz="1600" i="1">
                          <a:latin typeface="Cambria Math" panose="02040503050406030204" pitchFamily="18" charset="0"/>
                        </a:rPr>
                        <m:t>𝑛</m:t>
                      </m:r>
                      <m:r>
                        <a:rPr lang="es-EC" sz="1600" i="0">
                          <a:latin typeface="Cambria Math" panose="02040503050406030204" pitchFamily="18" charset="0"/>
                        </a:rPr>
                        <m:t>: </m:t>
                      </m:r>
                      <m:f>
                        <m:fPr>
                          <m:ctrlPr>
                            <a:rPr lang="es-EC" sz="1600" i="1">
                              <a:latin typeface="Cambria Math"/>
                            </a:rPr>
                          </m:ctrlPr>
                        </m:fPr>
                        <m:num>
                          <m:r>
                            <a:rPr lang="es-EC" sz="1600" i="0">
                              <a:latin typeface="Cambria Math" panose="02040503050406030204" pitchFamily="18" charset="0"/>
                            </a:rPr>
                            <m:t>122</m:t>
                          </m:r>
                        </m:num>
                        <m:den>
                          <m:r>
                            <a:rPr lang="es-EC" sz="1600" i="0">
                              <a:latin typeface="Cambria Math" panose="02040503050406030204" pitchFamily="18" charset="0"/>
                            </a:rPr>
                            <m:t>144</m:t>
                          </m:r>
                        </m:den>
                      </m:f>
                      <m:r>
                        <a:rPr lang="es-EC" sz="1600" i="0">
                          <a:latin typeface="Cambria Math" panose="02040503050406030204" pitchFamily="18" charset="0"/>
                        </a:rPr>
                        <m:t>∗100=82,99%</m:t>
                      </m:r>
                    </m:oMath>
                  </m:oMathPara>
                </a14:m>
                <a:endParaRPr lang="es-EC" sz="1600" dirty="0">
                  <a:latin typeface="Times New Roman" panose="02020603050405020304" pitchFamily="18" charset="0"/>
                  <a:cs typeface="Times New Roman" panose="02020603050405020304" pitchFamily="18" charset="0"/>
                </a:endParaRPr>
              </a:p>
            </p:txBody>
          </p:sp>
        </mc:Choice>
        <mc:Fallback xmlns="">
          <p:sp>
            <p:nvSpPr>
              <p:cNvPr id="2" name="Rectángulo 1"/>
              <p:cNvSpPr>
                <a:spLocks noRot="1" noChangeAspect="1" noMove="1" noResize="1" noEditPoints="1" noAdjustHandles="1" noChangeArrowheads="1" noChangeShapeType="1" noTextEdit="1"/>
              </p:cNvSpPr>
              <p:nvPr/>
            </p:nvSpPr>
            <p:spPr>
              <a:xfrm>
                <a:off x="551384" y="1606884"/>
                <a:ext cx="4560907" cy="553357"/>
              </a:xfrm>
              <a:prstGeom prst="rect">
                <a:avLst/>
              </a:prstGeom>
              <a:blipFill rotWithShape="0">
                <a:blip r:embed="rId3"/>
                <a:stretch>
                  <a:fillRect/>
                </a:stretch>
              </a:blipFill>
            </p:spPr>
            <p:txBody>
              <a:bodyPr/>
              <a:lstStyle/>
              <a:p>
                <a:r>
                  <a:rPr lang="es-EC">
                    <a:noFill/>
                  </a:rPr>
                  <a:t> </a:t>
                </a:r>
              </a:p>
            </p:txBody>
          </p:sp>
        </mc:Fallback>
      </mc:AlternateContent>
      <p:pic>
        <p:nvPicPr>
          <p:cNvPr id="27650" name="Picture 2" descr="Sin descripción disponibl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7448" y="3705877"/>
            <a:ext cx="1790564" cy="2387419"/>
          </a:xfrm>
          <a:prstGeom prst="round2Diag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7" name="Rectángulo 16"/>
          <p:cNvSpPr/>
          <p:nvPr/>
        </p:nvSpPr>
        <p:spPr>
          <a:xfrm>
            <a:off x="1156446" y="2292737"/>
            <a:ext cx="3463390" cy="307777"/>
          </a:xfrm>
          <a:prstGeom prst="rect">
            <a:avLst/>
          </a:prstGeom>
        </p:spPr>
        <p:txBody>
          <a:bodyPr wrap="square">
            <a:spAutoFit/>
          </a:bodyPr>
          <a:lstStyle/>
          <a:p>
            <a:pPr algn="ctr">
              <a:spcAft>
                <a:spcPts val="1000"/>
              </a:spcAft>
            </a:pPr>
            <a:r>
              <a:rPr lang="es-EC" sz="1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Figura 14.</a:t>
            </a:r>
            <a:r>
              <a:rPr lang="es-MX" sz="1400" b="1"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s-MX" sz="14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Cálculo del índice de satisfacción</a:t>
            </a:r>
            <a:endParaRPr lang="es-EC" sz="140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Rectángulo 7"/>
          <p:cNvSpPr/>
          <p:nvPr/>
        </p:nvSpPr>
        <p:spPr>
          <a:xfrm>
            <a:off x="308135" y="2802882"/>
            <a:ext cx="5160012" cy="784830"/>
          </a:xfrm>
          <a:prstGeom prst="rect">
            <a:avLst/>
          </a:prstGeom>
        </p:spPr>
        <p:txBody>
          <a:bodyPr wrap="square">
            <a:spAutoFit/>
          </a:bodyPr>
          <a:lstStyle/>
          <a:p>
            <a:pPr algn="just"/>
            <a:r>
              <a:rPr lang="es-MX" sz="1500" dirty="0">
                <a:latin typeface="Times New Roman" panose="02020603050405020304" pitchFamily="18" charset="0"/>
                <a:cs typeface="Times New Roman" panose="02020603050405020304" pitchFamily="18" charset="0"/>
              </a:rPr>
              <a:t>Este valor indica que la percepción de los participantes sobre el programa fue muy buena, por lo tanto los objetivos del mismo se cumplieron. </a:t>
            </a:r>
            <a:endParaRPr lang="es-EC" sz="1500" dirty="0">
              <a:latin typeface="Times New Roman" panose="02020603050405020304" pitchFamily="18" charset="0"/>
              <a:cs typeface="Times New Roman" panose="02020603050405020304" pitchFamily="18" charset="0"/>
            </a:endParaRPr>
          </a:p>
        </p:txBody>
      </p:sp>
      <p:pic>
        <p:nvPicPr>
          <p:cNvPr id="27652" name="Picture 4" descr="Sin descripción disponib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4248" y="3703321"/>
            <a:ext cx="1790100" cy="2386800"/>
          </a:xfrm>
          <a:prstGeom prst="round2DiagRect">
            <a:avLst>
              <a:gd name="adj1" fmla="val 0"/>
              <a:gd name="adj2" fmla="val 20248"/>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19" name="Rectángulo 18"/>
          <p:cNvSpPr/>
          <p:nvPr/>
        </p:nvSpPr>
        <p:spPr>
          <a:xfrm>
            <a:off x="4226863" y="1677922"/>
            <a:ext cx="785945" cy="416477"/>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Elipse 21"/>
          <p:cNvSpPr/>
          <p:nvPr/>
        </p:nvSpPr>
        <p:spPr>
          <a:xfrm>
            <a:off x="937150" y="838161"/>
            <a:ext cx="576064" cy="535577"/>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latin typeface="Times New Roman" panose="02020603050405020304" pitchFamily="18" charset="0"/>
                <a:cs typeface="Times New Roman" panose="02020603050405020304" pitchFamily="18" charset="0"/>
              </a:rPr>
              <a:t>1</a:t>
            </a:r>
            <a:endParaRPr lang="es-EC" sz="2000" b="1" dirty="0"/>
          </a:p>
        </p:txBody>
      </p:sp>
      <p:sp>
        <p:nvSpPr>
          <p:cNvPr id="34" name="Cuadro de texto 11">
            <a:extLst>
              <a:ext uri="{FF2B5EF4-FFF2-40B4-BE49-F238E27FC236}">
                <a16:creationId xmlns="" xmlns:a16="http://schemas.microsoft.com/office/drawing/2014/main" id="{3EBD9B9B-581E-41DD-923F-BD8293144777}"/>
              </a:ext>
            </a:extLst>
          </p:cNvPr>
          <p:cNvSpPr txBox="1"/>
          <p:nvPr/>
        </p:nvSpPr>
        <p:spPr>
          <a:xfrm>
            <a:off x="7104112" y="963560"/>
            <a:ext cx="3082321" cy="394589"/>
          </a:xfrm>
          <a:prstGeom prst="rect">
            <a:avLst/>
          </a:prstGeom>
          <a:noFill/>
          <a:ln>
            <a:solidFill>
              <a:schemeClr val="tx1"/>
            </a:solid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arto="http://schemas.microsoft.com/office/word/2006/arto"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s-MX" b="1" dirty="0">
                <a:solidFill>
                  <a:schemeClr val="tx1"/>
                </a:solidFill>
                <a:latin typeface="Times New Roman" panose="02020603050405020304" pitchFamily="18" charset="0"/>
                <a:cs typeface="Times New Roman" panose="02020603050405020304" pitchFamily="18" charset="0"/>
              </a:rPr>
              <a:t>Alfa de Cronbach</a:t>
            </a:r>
            <a:endParaRPr lang="es-EC" b="1" dirty="0">
              <a:solidFill>
                <a:schemeClr val="tx1"/>
              </a:solidFill>
              <a:latin typeface="Times New Roman" panose="02020603050405020304" pitchFamily="18" charset="0"/>
              <a:cs typeface="Times New Roman" panose="02020603050405020304" pitchFamily="18" charset="0"/>
            </a:endParaRPr>
          </a:p>
        </p:txBody>
      </p:sp>
      <p:graphicFrame>
        <p:nvGraphicFramePr>
          <p:cNvPr id="35" name="Tabla 34"/>
          <p:cNvGraphicFramePr>
            <a:graphicFrameLocks noGrp="1"/>
          </p:cNvGraphicFramePr>
          <p:nvPr>
            <p:extLst>
              <p:ext uri="{D42A27DB-BD31-4B8C-83A1-F6EECF244321}">
                <p14:modId xmlns:p14="http://schemas.microsoft.com/office/powerpoint/2010/main" val="945009027"/>
              </p:ext>
            </p:extLst>
          </p:nvPr>
        </p:nvGraphicFramePr>
        <p:xfrm>
          <a:off x="6384032" y="2197587"/>
          <a:ext cx="4824536" cy="771589"/>
        </p:xfrm>
        <a:graphic>
          <a:graphicData uri="http://schemas.openxmlformats.org/drawingml/2006/table">
            <a:tbl>
              <a:tblPr firstRow="1" firstCol="1" bandRow="1"/>
              <a:tblGrid>
                <a:gridCol w="1495428">
                  <a:extLst>
                    <a:ext uri="{9D8B030D-6E8A-4147-A177-3AD203B41FA5}">
                      <a16:colId xmlns="" xmlns:a16="http://schemas.microsoft.com/office/drawing/2014/main" val="20000"/>
                    </a:ext>
                  </a:extLst>
                </a:gridCol>
                <a:gridCol w="2400696">
                  <a:extLst>
                    <a:ext uri="{9D8B030D-6E8A-4147-A177-3AD203B41FA5}">
                      <a16:colId xmlns="" xmlns:a16="http://schemas.microsoft.com/office/drawing/2014/main" val="20001"/>
                    </a:ext>
                  </a:extLst>
                </a:gridCol>
                <a:gridCol w="928412">
                  <a:extLst>
                    <a:ext uri="{9D8B030D-6E8A-4147-A177-3AD203B41FA5}">
                      <a16:colId xmlns="" xmlns:a16="http://schemas.microsoft.com/office/drawing/2014/main" val="20002"/>
                    </a:ext>
                  </a:extLst>
                </a:gridCol>
              </a:tblGrid>
              <a:tr h="504237">
                <a:tc>
                  <a:txBody>
                    <a:bodyPr/>
                    <a:lstStyle/>
                    <a:p>
                      <a:pPr algn="ctr">
                        <a:lnSpc>
                          <a:spcPct val="107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Alfa de Cronbach</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Alfa de Cronbach basado en los elementos estandarizados</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 elementos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67352">
                <a:tc>
                  <a:txBody>
                    <a:bodyPr/>
                    <a:lstStyle/>
                    <a:p>
                      <a:pPr algn="ctr">
                        <a:lnSpc>
                          <a:spcPct val="107000"/>
                        </a:lnSpc>
                        <a:spcAft>
                          <a:spcPts val="0"/>
                        </a:spcAft>
                      </a:pPr>
                      <a:r>
                        <a:rPr lang="es-EC" sz="16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0,847</a:t>
                      </a:r>
                      <a:endParaRPr lang="es-EC"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0,848 </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s-EC" sz="1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s-EC"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bl>
          </a:graphicData>
        </a:graphic>
      </p:graphicFrame>
      <p:sp>
        <p:nvSpPr>
          <p:cNvPr id="36" name="Rectángulo 35"/>
          <p:cNvSpPr/>
          <p:nvPr/>
        </p:nvSpPr>
        <p:spPr>
          <a:xfrm>
            <a:off x="6277703" y="3251340"/>
            <a:ext cx="5303912" cy="784830"/>
          </a:xfrm>
          <a:prstGeom prst="rect">
            <a:avLst/>
          </a:prstGeom>
        </p:spPr>
        <p:txBody>
          <a:bodyPr wrap="square">
            <a:spAutoFit/>
          </a:bodyPr>
          <a:lstStyle/>
          <a:p>
            <a:pPr algn="just"/>
            <a:r>
              <a:rPr lang="es-MX" sz="1500" dirty="0">
                <a:latin typeface="Times New Roman" panose="02020603050405020304" pitchFamily="18" charset="0"/>
                <a:cs typeface="Times New Roman" panose="02020603050405020304" pitchFamily="18" charset="0"/>
              </a:rPr>
              <a:t>George &amp; </a:t>
            </a:r>
            <a:r>
              <a:rPr lang="es-MX" sz="1500" dirty="0" err="1">
                <a:latin typeface="Times New Roman" panose="02020603050405020304" pitchFamily="18" charset="0"/>
                <a:cs typeface="Times New Roman" panose="02020603050405020304" pitchFamily="18" charset="0"/>
              </a:rPr>
              <a:t>Mallery</a:t>
            </a:r>
            <a:r>
              <a:rPr lang="es-MX" sz="1500" dirty="0">
                <a:latin typeface="Times New Roman" panose="02020603050405020304" pitchFamily="18" charset="0"/>
                <a:cs typeface="Times New Roman" panose="02020603050405020304" pitchFamily="18" charset="0"/>
              </a:rPr>
              <a:t> (2003) indican que un valor óptimo debe estar entre 0,70 y 0,95, por lo tanto el resultado calculado denota confiabilidad y eficiencia en el instrumento aplicado.</a:t>
            </a:r>
            <a:endParaRPr lang="es-EC" sz="1500" dirty="0">
              <a:latin typeface="Times New Roman" panose="02020603050405020304" pitchFamily="18" charset="0"/>
              <a:cs typeface="Times New Roman" panose="02020603050405020304" pitchFamily="18" charset="0"/>
            </a:endParaRPr>
          </a:p>
        </p:txBody>
      </p:sp>
      <p:sp>
        <p:nvSpPr>
          <p:cNvPr id="37" name="Rectángulo 36"/>
          <p:cNvSpPr/>
          <p:nvPr/>
        </p:nvSpPr>
        <p:spPr>
          <a:xfrm>
            <a:off x="7896199" y="2153278"/>
            <a:ext cx="2376264" cy="853918"/>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Rectángulo 37"/>
          <p:cNvSpPr/>
          <p:nvPr/>
        </p:nvSpPr>
        <p:spPr>
          <a:xfrm>
            <a:off x="6384032" y="1602293"/>
            <a:ext cx="2373328" cy="523220"/>
          </a:xfrm>
          <a:prstGeom prst="rect">
            <a:avLst/>
          </a:prstGeom>
        </p:spPr>
        <p:txBody>
          <a:bodyPr wrap="square">
            <a:spAutoFit/>
          </a:bodyPr>
          <a:lstStyle/>
          <a:p>
            <a:pPr>
              <a:spcAft>
                <a:spcPts val="0"/>
              </a:spcAft>
            </a:pPr>
            <a:r>
              <a:rPr lang="es-EC" sz="1400" b="1" dirty="0">
                <a:solidFill>
                  <a:schemeClr val="accent4"/>
                </a:solidFill>
                <a:latin typeface="Times New Roman" panose="02020603050405020304" pitchFamily="18" charset="0"/>
                <a:ea typeface="Times New Roman" panose="02020603050405020304" pitchFamily="18" charset="0"/>
              </a:rPr>
              <a:t>Tabla 8.</a:t>
            </a:r>
          </a:p>
          <a:p>
            <a:pPr>
              <a:spcAft>
                <a:spcPts val="0"/>
              </a:spcAft>
            </a:pPr>
            <a:r>
              <a:rPr lang="es-MX" sz="1400" i="1" dirty="0">
                <a:solidFill>
                  <a:schemeClr val="accent4"/>
                </a:solidFill>
                <a:latin typeface="Times New Roman" panose="02020603050405020304" pitchFamily="18" charset="0"/>
                <a:ea typeface="Times New Roman" panose="02020603050405020304" pitchFamily="18" charset="0"/>
              </a:rPr>
              <a:t>Estadísticos de fiabilidad</a:t>
            </a:r>
            <a:endParaRPr lang="es-EC" sz="1400" i="1" dirty="0">
              <a:solidFill>
                <a:schemeClr val="accent4"/>
              </a:solidFill>
              <a:latin typeface="Times New Roman" panose="02020603050405020304" pitchFamily="18" charset="0"/>
              <a:ea typeface="Times New Roman" panose="02020603050405020304" pitchFamily="18" charset="0"/>
            </a:endParaRPr>
          </a:p>
        </p:txBody>
      </p:sp>
      <p:sp>
        <p:nvSpPr>
          <p:cNvPr id="39" name="Elipse 38"/>
          <p:cNvSpPr/>
          <p:nvPr/>
        </p:nvSpPr>
        <p:spPr>
          <a:xfrm>
            <a:off x="6816080" y="893065"/>
            <a:ext cx="576064" cy="535577"/>
          </a:xfrm>
          <a:prstGeom prst="ellipse">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2000" b="1" dirty="0">
                <a:solidFill>
                  <a:schemeClr val="tx1"/>
                </a:solidFill>
                <a:latin typeface="Times New Roman" panose="02020603050405020304" pitchFamily="18" charset="0"/>
                <a:cs typeface="Times New Roman" panose="02020603050405020304" pitchFamily="18" charset="0"/>
              </a:rPr>
              <a:t>2</a:t>
            </a:r>
            <a:endParaRPr lang="es-EC" sz="2000" b="1" dirty="0">
              <a:solidFill>
                <a:schemeClr val="tx1"/>
              </a:solidFill>
              <a:latin typeface="Times New Roman" panose="02020603050405020304" pitchFamily="18" charset="0"/>
              <a:cs typeface="Times New Roman" panose="02020603050405020304" pitchFamily="18" charset="0"/>
            </a:endParaRPr>
          </a:p>
        </p:txBody>
      </p:sp>
      <p:pic>
        <p:nvPicPr>
          <p:cNvPr id="12" name="Imagen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60931" y="4048413"/>
            <a:ext cx="2517068" cy="1887801"/>
          </a:xfrm>
          <a:prstGeom prst="roundRect">
            <a:avLst/>
          </a:prstGeom>
          <a:ln w="19050">
            <a:solidFill>
              <a:schemeClr val="tx1"/>
            </a:solidFill>
          </a:ln>
        </p:spPr>
      </p:pic>
    </p:spTree>
    <p:extLst>
      <p:ext uri="{BB962C8B-B14F-4D97-AF65-F5344CB8AC3E}">
        <p14:creationId xmlns:p14="http://schemas.microsoft.com/office/powerpoint/2010/main" val="3660962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1000"/>
                                        <p:tgtEl>
                                          <p:spTgt spid="37"/>
                                        </p:tgtEl>
                                      </p:cBhvr>
                                    </p:animEffect>
                                    <p:anim calcmode="lin" valueType="num">
                                      <p:cBhvr>
                                        <p:cTn id="15" dur="1000" fill="hold"/>
                                        <p:tgtEl>
                                          <p:spTgt spid="37"/>
                                        </p:tgtEl>
                                        <p:attrNameLst>
                                          <p:attrName>ppt_x</p:attrName>
                                        </p:attrNameLst>
                                      </p:cBhvr>
                                      <p:tavLst>
                                        <p:tav tm="0">
                                          <p:val>
                                            <p:strVal val="#ppt_x"/>
                                          </p:val>
                                        </p:tav>
                                        <p:tav tm="100000">
                                          <p:val>
                                            <p:strVal val="#ppt_x"/>
                                          </p:val>
                                        </p:tav>
                                      </p:tavLst>
                                    </p:anim>
                                    <p:anim calcmode="lin" valueType="num">
                                      <p:cBhvr>
                                        <p:cTn id="1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21423" y="44450"/>
            <a:ext cx="3384377" cy="720254"/>
          </a:xfrm>
        </p:spPr>
        <p:txBody>
          <a:bodyPr/>
          <a:lstStyle/>
          <a:p>
            <a:pPr>
              <a:defRPr/>
            </a:pPr>
            <a:r>
              <a:rPr lang="es-EC" sz="2800" dirty="0">
                <a:solidFill>
                  <a:srgbClr val="0070C0"/>
                </a:solidFill>
                <a:latin typeface="Times New Roman" pitchFamily="18" charset="0"/>
                <a:cs typeface="Times New Roman" pitchFamily="18" charset="0"/>
              </a:rPr>
              <a:t>CONCLUSIONES</a:t>
            </a:r>
          </a:p>
        </p:txBody>
      </p:sp>
      <p:sp>
        <p:nvSpPr>
          <p:cNvPr id="3" name="2 Rectángulo"/>
          <p:cNvSpPr/>
          <p:nvPr/>
        </p:nvSpPr>
        <p:spPr>
          <a:xfrm>
            <a:off x="1055440" y="980728"/>
            <a:ext cx="9937104" cy="5201424"/>
          </a:xfrm>
          <a:prstGeom prst="rect">
            <a:avLst/>
          </a:prstGeom>
        </p:spPr>
        <p:txBody>
          <a:bodyPr wrap="square">
            <a:spAutoFit/>
          </a:bodyPr>
          <a:lstStyle/>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Mediante el levantamiento de la línea base se detectó las necesidades de capacitación de los supervisores de la florícola Valleflor, este resultado estructuró un programa con 5 módulos de aprendizaje con temas y conceptos de interés agrícola.</a:t>
            </a:r>
          </a:p>
          <a:p>
            <a:pPr lvl="0" algn="just"/>
            <a:endParaRPr lang="es-EC" sz="20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El programa se ejecutó en base a una planificación curricular que abarcó 5 temáticas principales: Funcionamiento de la planta; Nutrición y manejo del suelo; Riego y fertilización; condiciones ambientales y manejo de agroquímicos; MIPE (Manejo Integrado de Plagas y Enfermedades), desarrollándose una por mes. El programa tuvo una duración de 5 meses</a:t>
            </a:r>
          </a:p>
          <a:p>
            <a:pPr marL="342900" indent="-342900" algn="just">
              <a:buFont typeface="Arial" panose="020B0604020202020204" pitchFamily="34" charset="0"/>
              <a:buChar char="•"/>
            </a:pPr>
            <a:endParaRPr lang="es-EC" sz="20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El impacto del proyecto sobre los conocimientos de los supervisores se midió en base a las puntuaciones de las evaluaciones, donde la diferencia promedio de las medias de los 5 módulos de aprendizaje fue de -2,65, lo que indica que la capacitación incrementó el conocimiento. </a:t>
            </a:r>
          </a:p>
          <a:p>
            <a:pPr marL="342900" indent="-342900">
              <a:buFont typeface="Arial" panose="020B0604020202020204" pitchFamily="34" charset="0"/>
              <a:buChar char="•"/>
            </a:pPr>
            <a:endParaRPr lang="es-EC" sz="2000" dirty="0">
              <a:latin typeface="Times New Roman" panose="02020603050405020304" pitchFamily="18" charset="0"/>
              <a:cs typeface="Times New Roman" panose="02020603050405020304" pitchFamily="18" charset="0"/>
            </a:endParaRPr>
          </a:p>
          <a:p>
            <a:pPr algn="just">
              <a:lnSpc>
                <a:spcPct val="200000"/>
              </a:lnSpc>
            </a:pPr>
            <a:r>
              <a:rPr lang="es-EC" sz="1600" dirty="0">
                <a:latin typeface="Times New Roman" panose="02020603050405020304" pitchFamily="18" charset="0"/>
                <a:cs typeface="Times New Roman" panose="02020603050405020304" pitchFamily="18" charset="0"/>
              </a:rPr>
              <a:t> </a:t>
            </a:r>
          </a:p>
        </p:txBody>
      </p:sp>
      <p:grpSp>
        <p:nvGrpSpPr>
          <p:cNvPr id="5" name="Grupo 4">
            <a:extLst>
              <a:ext uri="{FF2B5EF4-FFF2-40B4-BE49-F238E27FC236}">
                <a16:creationId xmlns="" xmlns:a16="http://schemas.microsoft.com/office/drawing/2014/main" id="{F58202AB-A33A-4529-AF77-64861FB92F96}"/>
              </a:ext>
            </a:extLst>
          </p:cNvPr>
          <p:cNvGrpSpPr/>
          <p:nvPr/>
        </p:nvGrpSpPr>
        <p:grpSpPr>
          <a:xfrm>
            <a:off x="8832304" y="6021288"/>
            <a:ext cx="3240360" cy="582613"/>
            <a:chOff x="8832304" y="6018112"/>
            <a:chExt cx="3240360" cy="582613"/>
          </a:xfrm>
        </p:grpSpPr>
        <p:sp>
          <p:nvSpPr>
            <p:cNvPr id="6" name="Rectángulo redondeado 17">
              <a:extLst>
                <a:ext uri="{FF2B5EF4-FFF2-40B4-BE49-F238E27FC236}">
                  <a16:creationId xmlns="" xmlns:a16="http://schemas.microsoft.com/office/drawing/2014/main" id="{EFD2512E-5F78-451A-84D6-585BC39287C4}"/>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7" name="Imagen 5">
              <a:extLst>
                <a:ext uri="{FF2B5EF4-FFF2-40B4-BE49-F238E27FC236}">
                  <a16:creationId xmlns="" xmlns:a16="http://schemas.microsoft.com/office/drawing/2014/main" id="{FD911C84-7E91-43A4-AF35-487FE2DFF99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048998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921423" y="44450"/>
            <a:ext cx="3384377" cy="720254"/>
          </a:xfrm>
        </p:spPr>
        <p:txBody>
          <a:bodyPr/>
          <a:lstStyle/>
          <a:p>
            <a:pPr>
              <a:defRPr/>
            </a:pPr>
            <a:r>
              <a:rPr lang="es-EC" sz="2800" dirty="0">
                <a:solidFill>
                  <a:srgbClr val="0070C0"/>
                </a:solidFill>
                <a:latin typeface="Times New Roman" pitchFamily="18" charset="0"/>
                <a:cs typeface="Times New Roman" pitchFamily="18" charset="0"/>
              </a:rPr>
              <a:t>CONCLUSIONES</a:t>
            </a:r>
          </a:p>
        </p:txBody>
      </p:sp>
      <p:sp>
        <p:nvSpPr>
          <p:cNvPr id="3" name="2 Rectángulo"/>
          <p:cNvSpPr/>
          <p:nvPr/>
        </p:nvSpPr>
        <p:spPr>
          <a:xfrm>
            <a:off x="1127448" y="1412776"/>
            <a:ext cx="9937104" cy="3354765"/>
          </a:xfrm>
          <a:prstGeom prst="rect">
            <a:avLst/>
          </a:prstGeom>
        </p:spPr>
        <p:txBody>
          <a:bodyPr wrap="square">
            <a:spAutoFit/>
          </a:bodyPr>
          <a:lstStyle/>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La encuesta de satisfacción determinó que las expectativas del curso se cumplieron, ya que el 85% de los participantes estuvo totalmente de acuerdo en la mayoría de ítems de las 11 dimensiones propuestas. Además el instrumento tuvo una confiabilidad de 0,85. </a:t>
            </a:r>
          </a:p>
          <a:p>
            <a:pPr marL="342900" lvl="0" indent="-342900" algn="just">
              <a:buFont typeface="Arial" panose="020B0604020202020204" pitchFamily="34" charset="0"/>
              <a:buChar char="•"/>
            </a:pPr>
            <a:endParaRPr lang="es-EC"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La metodología aplicada facilitó el aprendizaje, desarrollando a la vez habilidades, ideas y pensamientos críticos en los participantes. Se evaluó constantemente el nivel de comprensión, se presentó conceptos de mayor importancia y se usó material visual, interactivo (lentes realidad virtual) y dinámico para estimular a los participantes. Es decir, se innovó en la forma de entregar conocimientos.</a:t>
            </a:r>
          </a:p>
          <a:p>
            <a:pPr algn="just">
              <a:lnSpc>
                <a:spcPct val="200000"/>
              </a:lnSpc>
            </a:pPr>
            <a:r>
              <a:rPr lang="es-EC" sz="1600" dirty="0">
                <a:latin typeface="Times New Roman" panose="02020603050405020304" pitchFamily="18" charset="0"/>
                <a:cs typeface="Times New Roman" panose="02020603050405020304" pitchFamily="18" charset="0"/>
              </a:rPr>
              <a:t> </a:t>
            </a:r>
          </a:p>
        </p:txBody>
      </p:sp>
      <p:grpSp>
        <p:nvGrpSpPr>
          <p:cNvPr id="5" name="Grupo 4">
            <a:extLst>
              <a:ext uri="{FF2B5EF4-FFF2-40B4-BE49-F238E27FC236}">
                <a16:creationId xmlns="" xmlns:a16="http://schemas.microsoft.com/office/drawing/2014/main" id="{F58202AB-A33A-4529-AF77-64861FB92F96}"/>
              </a:ext>
            </a:extLst>
          </p:cNvPr>
          <p:cNvGrpSpPr/>
          <p:nvPr/>
        </p:nvGrpSpPr>
        <p:grpSpPr>
          <a:xfrm>
            <a:off x="8832304" y="6021288"/>
            <a:ext cx="3240360" cy="582613"/>
            <a:chOff x="8832304" y="6018112"/>
            <a:chExt cx="3240360" cy="582613"/>
          </a:xfrm>
        </p:grpSpPr>
        <p:sp>
          <p:nvSpPr>
            <p:cNvPr id="6" name="Rectángulo redondeado 17">
              <a:extLst>
                <a:ext uri="{FF2B5EF4-FFF2-40B4-BE49-F238E27FC236}">
                  <a16:creationId xmlns="" xmlns:a16="http://schemas.microsoft.com/office/drawing/2014/main" id="{EFD2512E-5F78-451A-84D6-585BC39287C4}"/>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7" name="Imagen 5">
              <a:extLst>
                <a:ext uri="{FF2B5EF4-FFF2-40B4-BE49-F238E27FC236}">
                  <a16:creationId xmlns="" xmlns:a16="http://schemas.microsoft.com/office/drawing/2014/main" id="{FD911C84-7E91-43A4-AF35-487FE2DFF996}"/>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49191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359696" y="53653"/>
            <a:ext cx="4752529" cy="648246"/>
          </a:xfrm>
        </p:spPr>
        <p:txBody>
          <a:bodyPr/>
          <a:lstStyle/>
          <a:p>
            <a:pPr>
              <a:defRPr/>
            </a:pPr>
            <a:r>
              <a:rPr lang="es-EC" sz="2800" dirty="0">
                <a:solidFill>
                  <a:srgbClr val="0070C0"/>
                </a:solidFill>
                <a:latin typeface="Times New Roman" pitchFamily="18" charset="0"/>
                <a:cs typeface="Times New Roman" pitchFamily="18" charset="0"/>
              </a:rPr>
              <a:t>RECOMENDACIONES</a:t>
            </a:r>
          </a:p>
        </p:txBody>
      </p:sp>
      <p:sp>
        <p:nvSpPr>
          <p:cNvPr id="5" name="4 Rectángulo"/>
          <p:cNvSpPr/>
          <p:nvPr/>
        </p:nvSpPr>
        <p:spPr>
          <a:xfrm>
            <a:off x="983432" y="701899"/>
            <a:ext cx="10664190" cy="5539978"/>
          </a:xfrm>
          <a:prstGeom prst="rect">
            <a:avLst/>
          </a:prstGeom>
        </p:spPr>
        <p:txBody>
          <a:bodyPr wrap="square">
            <a:spAutoFit/>
          </a:bodyPr>
          <a:lstStyle/>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recomienda la implementación de este tipo de proyectos, ya que la empresa y la universidad deben estar vinculadas, estos procesos se deben gestionar de manera eficiente, de tal forma que se construya una sociedad generadora de conocimientos, que logre tener un impacto social y cree nuevas formas de desarrollo y oportunidades para los trabajadores de este sector. </a:t>
            </a:r>
          </a:p>
          <a:p>
            <a:pPr marL="285750" lvl="0" indent="-285750" algn="jus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Enrolar a los estudiantes en proyectos relacionados con la empresa, así estas verán a la academia como un aliado estratégico, y esto a largo plazo buscará el desarrollo de tecnologías y por ende el bienestar de la sociedad.  </a:t>
            </a:r>
          </a:p>
          <a:p>
            <a:pPr marL="285750" lvl="0" indent="-285750" algn="jus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recomienda revisar la duración del programa de transferencia de tecnologías, generalmente en los agro- negocios las actividades suelen ser pesadas y demandan de bastante tiempo, por lo que un horario flexible, permitirá a los trabajadores agrícolas aprovechar de mejor manera un programa de capacitación. </a:t>
            </a:r>
          </a:p>
          <a:p>
            <a:pPr marL="285750" lvl="0" indent="-285750" algn="just">
              <a:buFont typeface="Arial" panose="020B0604020202020204" pitchFamily="34" charset="0"/>
              <a:buChar char="•"/>
            </a:pPr>
            <a:endParaRPr lang="es-EC" sz="1600"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recomienda utilizar más instrumentos para la evaluación del programa de extensión, por ejemplo encuestas, pruebas de caja, evaluaciones orales, hojas de cotejo (hojas de registro o recepción de datos).</a:t>
            </a:r>
          </a:p>
          <a:p>
            <a:pPr marL="285750" lvl="0" indent="-285750" algn="just">
              <a:buFont typeface="Arial" panose="020B0604020202020204" pitchFamily="34" charset="0"/>
              <a:buChar char="•"/>
            </a:pPr>
            <a:endParaRPr lang="es-EC" dirty="0">
              <a:latin typeface="Times New Roman" panose="02020603050405020304" pitchFamily="18" charset="0"/>
              <a:cs typeface="Times New Roman" panose="02020603050405020304" pitchFamily="18" charset="0"/>
            </a:endParaRPr>
          </a:p>
          <a:p>
            <a:pPr marL="285750" lvl="0" indent="-285750" algn="just">
              <a:buFont typeface="Arial" panose="020B0604020202020204" pitchFamily="34" charset="0"/>
              <a:buChar char="•"/>
            </a:pPr>
            <a:r>
              <a:rPr lang="es-EC" dirty="0">
                <a:latin typeface="Times New Roman" panose="02020603050405020304" pitchFamily="18" charset="0"/>
                <a:cs typeface="Times New Roman" panose="02020603050405020304" pitchFamily="18" charset="0"/>
              </a:rPr>
              <a:t>Se recomienda para la encuesta de satisfacción usar una escala de Likert de 5 puntos en adelante (6 a 7 es lo propuesto en la bibliografía) para asegurar mayor confiabilidad del instrumento. </a:t>
            </a:r>
          </a:p>
          <a:p>
            <a:pPr marL="285750" indent="-285750" algn="just">
              <a:lnSpc>
                <a:spcPct val="200000"/>
              </a:lnSpc>
              <a:buFont typeface="Arial" panose="020B0604020202020204" pitchFamily="34" charset="0"/>
              <a:buChar char="•"/>
            </a:pPr>
            <a:endParaRPr lang="es-EC" sz="1600" dirty="0">
              <a:latin typeface="Times New Roman" panose="02020603050405020304" pitchFamily="18" charset="0"/>
              <a:cs typeface="Times New Roman" panose="02020603050405020304" pitchFamily="18" charset="0"/>
            </a:endParaRPr>
          </a:p>
        </p:txBody>
      </p:sp>
      <p:grpSp>
        <p:nvGrpSpPr>
          <p:cNvPr id="4" name="Grupo 3">
            <a:extLst>
              <a:ext uri="{FF2B5EF4-FFF2-40B4-BE49-F238E27FC236}">
                <a16:creationId xmlns="" xmlns:a16="http://schemas.microsoft.com/office/drawing/2014/main" id="{A830B095-5D23-4BA7-B27B-43B778CC5C92}"/>
              </a:ext>
            </a:extLst>
          </p:cNvPr>
          <p:cNvGrpSpPr/>
          <p:nvPr/>
        </p:nvGrpSpPr>
        <p:grpSpPr>
          <a:xfrm>
            <a:off x="8832304" y="6021288"/>
            <a:ext cx="3240360" cy="582613"/>
            <a:chOff x="8832304" y="6018112"/>
            <a:chExt cx="3240360" cy="582613"/>
          </a:xfrm>
        </p:grpSpPr>
        <p:sp>
          <p:nvSpPr>
            <p:cNvPr id="6" name="Rectángulo redondeado 17">
              <a:extLst>
                <a:ext uri="{FF2B5EF4-FFF2-40B4-BE49-F238E27FC236}">
                  <a16:creationId xmlns="" xmlns:a16="http://schemas.microsoft.com/office/drawing/2014/main" id="{B44FDA97-0863-4AC0-97CE-7B1379659447}"/>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7" name="Imagen 5">
              <a:extLst>
                <a:ext uri="{FF2B5EF4-FFF2-40B4-BE49-F238E27FC236}">
                  <a16:creationId xmlns="" xmlns:a16="http://schemas.microsoft.com/office/drawing/2014/main" id="{A8133BEA-61C8-4E47-8515-40E4D317F35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60571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42671F20-A995-43AB-8E42-8CC8224B8A4B}"/>
              </a:ext>
            </a:extLst>
          </p:cNvPr>
          <p:cNvPicPr>
            <a:picLocks noChangeAspect="1"/>
          </p:cNvPicPr>
          <p:nvPr/>
        </p:nvPicPr>
        <p:blipFill>
          <a:blip r:embed="rId2"/>
          <a:stretch>
            <a:fillRect/>
          </a:stretch>
        </p:blipFill>
        <p:spPr>
          <a:xfrm>
            <a:off x="3719736" y="2843101"/>
            <a:ext cx="4414099" cy="1521990"/>
          </a:xfrm>
          <a:prstGeom prst="rect">
            <a:avLst/>
          </a:prstGeom>
        </p:spPr>
      </p:pic>
      <p:pic>
        <p:nvPicPr>
          <p:cNvPr id="5" name="Imagen 4">
            <a:extLst>
              <a:ext uri="{FF2B5EF4-FFF2-40B4-BE49-F238E27FC236}">
                <a16:creationId xmlns="" xmlns:a16="http://schemas.microsoft.com/office/drawing/2014/main" id="{8F55D57B-CA5B-4FC4-A8CD-77ED4B2DCD0A}"/>
              </a:ext>
            </a:extLst>
          </p:cNvPr>
          <p:cNvPicPr>
            <a:picLocks noChangeAspect="1"/>
          </p:cNvPicPr>
          <p:nvPr/>
        </p:nvPicPr>
        <p:blipFill>
          <a:blip r:embed="rId3"/>
          <a:stretch>
            <a:fillRect/>
          </a:stretch>
        </p:blipFill>
        <p:spPr>
          <a:xfrm>
            <a:off x="911424" y="2500561"/>
            <a:ext cx="2013997" cy="2207071"/>
          </a:xfrm>
          <a:prstGeom prst="rect">
            <a:avLst/>
          </a:prstGeom>
        </p:spPr>
      </p:pic>
      <p:grpSp>
        <p:nvGrpSpPr>
          <p:cNvPr id="7" name="Grupo 6">
            <a:extLst>
              <a:ext uri="{FF2B5EF4-FFF2-40B4-BE49-F238E27FC236}">
                <a16:creationId xmlns="" xmlns:a16="http://schemas.microsoft.com/office/drawing/2014/main" id="{7451E80B-0ED3-46FF-8444-18A9CBDE63F3}"/>
              </a:ext>
            </a:extLst>
          </p:cNvPr>
          <p:cNvGrpSpPr/>
          <p:nvPr/>
        </p:nvGrpSpPr>
        <p:grpSpPr>
          <a:xfrm>
            <a:off x="8832304" y="6021288"/>
            <a:ext cx="3240360" cy="582613"/>
            <a:chOff x="8832304" y="6018112"/>
            <a:chExt cx="3240360" cy="582613"/>
          </a:xfrm>
        </p:grpSpPr>
        <p:sp>
          <p:nvSpPr>
            <p:cNvPr id="8" name="Rectángulo redondeado 17">
              <a:extLst>
                <a:ext uri="{FF2B5EF4-FFF2-40B4-BE49-F238E27FC236}">
                  <a16:creationId xmlns="" xmlns:a16="http://schemas.microsoft.com/office/drawing/2014/main" id="{F1AF6A5C-645F-45B6-8CC7-88920AA337EB}"/>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9" name="Imagen 5">
              <a:extLst>
                <a:ext uri="{FF2B5EF4-FFF2-40B4-BE49-F238E27FC236}">
                  <a16:creationId xmlns="" xmlns:a16="http://schemas.microsoft.com/office/drawing/2014/main" id="{25DA1AA9-E446-47CE-BF0D-0B310C931631}"/>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CuadroTexto 9">
            <a:extLst>
              <a:ext uri="{FF2B5EF4-FFF2-40B4-BE49-F238E27FC236}">
                <a16:creationId xmlns="" xmlns:a16="http://schemas.microsoft.com/office/drawing/2014/main" id="{1BADAD77-3905-4877-9246-6057196FEF2F}"/>
              </a:ext>
            </a:extLst>
          </p:cNvPr>
          <p:cNvSpPr txBox="1"/>
          <p:nvPr/>
        </p:nvSpPr>
        <p:spPr>
          <a:xfrm>
            <a:off x="2355054" y="683671"/>
            <a:ext cx="7481891" cy="1067600"/>
          </a:xfrm>
          <a:prstGeom prst="rect">
            <a:avLst/>
          </a:prstGeom>
          <a:noFill/>
        </p:spPr>
        <p:txBody>
          <a:bodyPr wrap="square" rtlCol="0">
            <a:spAutoFit/>
          </a:bodyPr>
          <a:lstStyle/>
          <a:p>
            <a:pPr algn="ctr">
              <a:lnSpc>
                <a:spcPct val="150000"/>
              </a:lnSpc>
            </a:pPr>
            <a:r>
              <a:rPr lang="es-EC" sz="4800" b="1" dirty="0">
                <a:latin typeface="Times New Roman" panose="02020603050405020304" pitchFamily="18" charset="0"/>
                <a:cs typeface="Times New Roman" panose="02020603050405020304" pitchFamily="18" charset="0"/>
              </a:rPr>
              <a:t>AGRADECIMIENTOS</a:t>
            </a:r>
          </a:p>
        </p:txBody>
      </p:sp>
      <p:pic>
        <p:nvPicPr>
          <p:cNvPr id="12" name="Imagen 11"/>
          <p:cNvPicPr/>
          <p:nvPr/>
        </p:nvPicPr>
        <p:blipFill>
          <a:blip r:embed="rId5" cstate="print">
            <a:extLst>
              <a:ext uri="{28A0092B-C50C-407E-A947-70E740481C1C}">
                <a14:useLocalDpi xmlns:a14="http://schemas.microsoft.com/office/drawing/2010/main" val="0"/>
              </a:ext>
            </a:extLst>
          </a:blip>
          <a:stretch>
            <a:fillRect/>
          </a:stretch>
        </p:blipFill>
        <p:spPr>
          <a:xfrm>
            <a:off x="8928150" y="2802722"/>
            <a:ext cx="2441554" cy="1544528"/>
          </a:xfrm>
          <a:prstGeom prst="rect">
            <a:avLst/>
          </a:prstGeom>
        </p:spPr>
      </p:pic>
    </p:spTree>
    <p:extLst>
      <p:ext uri="{BB962C8B-B14F-4D97-AF65-F5344CB8AC3E}">
        <p14:creationId xmlns:p14="http://schemas.microsoft.com/office/powerpoint/2010/main" val="3920805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26">
            <a:extLst>
              <a:ext uri="{FF2B5EF4-FFF2-40B4-BE49-F238E27FC236}">
                <a16:creationId xmlns="" xmlns:a16="http://schemas.microsoft.com/office/drawing/2014/main" id="{C0F7EBFA-DFAD-4598-B0CC-30E3E4C42D52}"/>
              </a:ext>
            </a:extLst>
          </p:cNvPr>
          <p:cNvSpPr/>
          <p:nvPr/>
        </p:nvSpPr>
        <p:spPr>
          <a:xfrm>
            <a:off x="7377235" y="1956866"/>
            <a:ext cx="3868928" cy="1138773"/>
          </a:xfrm>
          <a:prstGeom prst="rect">
            <a:avLst/>
          </a:prstGeom>
          <a:ln w="12700">
            <a:solidFill>
              <a:schemeClr val="accent5">
                <a:lumMod val="50000"/>
              </a:schemeClr>
            </a:solidFill>
          </a:ln>
        </p:spPr>
        <p:txBody>
          <a:bodyPr wrap="square">
            <a:spAutoFit/>
          </a:bodyPr>
          <a:lstStyle/>
          <a:p>
            <a:pPr algn="ctr"/>
            <a:r>
              <a:rPr lang="es-MX" sz="1700" dirty="0">
                <a:latin typeface="Times New Roman" panose="02020603050405020304" pitchFamily="18" charset="0"/>
                <a:ea typeface="Calibri" panose="020F0502020204030204" pitchFamily="34" charset="0"/>
                <a:cs typeface="Times New Roman" panose="02020603050405020304" pitchFamily="18" charset="0"/>
              </a:rPr>
              <a:t>Proceso que busca transmitir habilidades, conocimientos, tecnologías y métodos de producción entre las universidades o centros de investigación y las empresas</a:t>
            </a:r>
            <a:endParaRPr lang="es-EC" sz="1700" dirty="0"/>
          </a:p>
        </p:txBody>
      </p:sp>
      <p:sp>
        <p:nvSpPr>
          <p:cNvPr id="2" name="1 Título"/>
          <p:cNvSpPr>
            <a:spLocks noGrp="1"/>
          </p:cNvSpPr>
          <p:nvPr>
            <p:ph type="title"/>
          </p:nvPr>
        </p:nvSpPr>
        <p:spPr>
          <a:xfrm>
            <a:off x="4331804" y="41646"/>
            <a:ext cx="3528391" cy="527023"/>
          </a:xfrm>
        </p:spPr>
        <p:txBody>
          <a:bodyPr/>
          <a:lstStyle/>
          <a:p>
            <a:pPr algn="l">
              <a:defRPr/>
            </a:pPr>
            <a:r>
              <a:rPr lang="es-EC" sz="2800" dirty="0">
                <a:solidFill>
                  <a:srgbClr val="0070C0"/>
                </a:solidFill>
                <a:latin typeface="Times New Roman" pitchFamily="18" charset="0"/>
                <a:cs typeface="Times New Roman" pitchFamily="18" charset="0"/>
              </a:rPr>
              <a:t>INTRODUCCIÓN</a:t>
            </a:r>
          </a:p>
        </p:txBody>
      </p:sp>
      <p:sp>
        <p:nvSpPr>
          <p:cNvPr id="7" name="Rectángulo 6"/>
          <p:cNvSpPr/>
          <p:nvPr/>
        </p:nvSpPr>
        <p:spPr>
          <a:xfrm>
            <a:off x="9169772" y="5654172"/>
            <a:ext cx="1485294" cy="369332"/>
          </a:xfrm>
          <a:prstGeom prst="rect">
            <a:avLst/>
          </a:prstGeom>
        </p:spPr>
        <p:txBody>
          <a:bodyPr wrap="square">
            <a:spAutoFit/>
          </a:bodyPr>
          <a:lstStyle/>
          <a:p>
            <a:pPr algn="r"/>
            <a:r>
              <a:rPr lang="es-EC" dirty="0">
                <a:latin typeface="Times New Roman" panose="02020603050405020304" pitchFamily="18" charset="0"/>
                <a:ea typeface="Calibri" panose="020F0502020204030204" pitchFamily="34" charset="0"/>
              </a:rPr>
              <a:t>(Erazo, 2012)</a:t>
            </a:r>
            <a:endParaRPr lang="es-EC" dirty="0"/>
          </a:p>
        </p:txBody>
      </p:sp>
      <p:grpSp>
        <p:nvGrpSpPr>
          <p:cNvPr id="39" name="Grupo 38"/>
          <p:cNvGrpSpPr/>
          <p:nvPr/>
        </p:nvGrpSpPr>
        <p:grpSpPr>
          <a:xfrm>
            <a:off x="8832304" y="6018112"/>
            <a:ext cx="3240360" cy="582613"/>
            <a:chOff x="8832304" y="6018112"/>
            <a:chExt cx="3240360" cy="582613"/>
          </a:xfrm>
        </p:grpSpPr>
        <p:sp>
          <p:nvSpPr>
            <p:cNvPr id="40" name="Rectángulo redondeado 39"/>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42"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Rectángulo 22">
            <a:extLst>
              <a:ext uri="{FF2B5EF4-FFF2-40B4-BE49-F238E27FC236}">
                <a16:creationId xmlns="" xmlns:a16="http://schemas.microsoft.com/office/drawing/2014/main" id="{C0F7EBFA-DFAD-4598-B0CC-30E3E4C42D52}"/>
              </a:ext>
            </a:extLst>
          </p:cNvPr>
          <p:cNvSpPr/>
          <p:nvPr/>
        </p:nvSpPr>
        <p:spPr>
          <a:xfrm>
            <a:off x="7226257" y="1136102"/>
            <a:ext cx="4170885" cy="369332"/>
          </a:xfrm>
          <a:prstGeom prst="rect">
            <a:avLst/>
          </a:prstGeom>
          <a:ln w="12700">
            <a:solidFill>
              <a:schemeClr val="accent5">
                <a:lumMod val="50000"/>
              </a:schemeClr>
            </a:solidFill>
          </a:ln>
        </p:spPr>
        <p:txBody>
          <a:bodyPr wrap="none">
            <a:spAutoFit/>
          </a:bodyPr>
          <a:lstStyle/>
          <a:p>
            <a:r>
              <a:rPr lang="es-EC" b="1" dirty="0">
                <a:latin typeface="Times New Roman" panose="02020603050405020304" pitchFamily="18" charset="0"/>
                <a:ea typeface="Calibri" panose="020F0502020204030204" pitchFamily="34" charset="0"/>
                <a:cs typeface="Times New Roman" panose="02020603050405020304" pitchFamily="18" charset="0"/>
              </a:rPr>
              <a:t>Transferencia innovadora de tecnologías</a:t>
            </a:r>
            <a:endParaRPr lang="es-EC" b="1" dirty="0"/>
          </a:p>
        </p:txBody>
      </p:sp>
      <p:sp>
        <p:nvSpPr>
          <p:cNvPr id="12" name="Flecha abajo 11"/>
          <p:cNvSpPr/>
          <p:nvPr/>
        </p:nvSpPr>
        <p:spPr>
          <a:xfrm>
            <a:off x="9293488" y="1577110"/>
            <a:ext cx="156232" cy="308080"/>
          </a:xfrm>
          <a:prstGeom prst="downArrow">
            <a:avLst/>
          </a:prstGeom>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Rectángulo 20">
            <a:extLst>
              <a:ext uri="{FF2B5EF4-FFF2-40B4-BE49-F238E27FC236}">
                <a16:creationId xmlns="" xmlns:a16="http://schemas.microsoft.com/office/drawing/2014/main" id="{C0F7EBFA-DFAD-4598-B0CC-30E3E4C42D52}"/>
              </a:ext>
            </a:extLst>
          </p:cNvPr>
          <p:cNvSpPr/>
          <p:nvPr/>
        </p:nvSpPr>
        <p:spPr>
          <a:xfrm>
            <a:off x="1621456" y="2204089"/>
            <a:ext cx="4032448" cy="369332"/>
          </a:xfrm>
          <a:prstGeom prst="rect">
            <a:avLst/>
          </a:prstGeom>
          <a:ln w="12700">
            <a:solidFill>
              <a:schemeClr val="accent5">
                <a:lumMod val="50000"/>
              </a:schemeClr>
            </a:solidFill>
          </a:ln>
        </p:spPr>
        <p:txBody>
          <a:bodyPr wrap="square">
            <a:spAutoFit/>
          </a:bodyPr>
          <a:lstStyle/>
          <a:p>
            <a:r>
              <a:rPr lang="es-EC" dirty="0">
                <a:latin typeface="Times New Roman" panose="02020603050405020304" pitchFamily="18" charset="0"/>
                <a:ea typeface="Calibri" panose="020F0502020204030204" pitchFamily="34" charset="0"/>
                <a:cs typeface="Times New Roman" panose="02020603050405020304" pitchFamily="18" charset="0"/>
              </a:rPr>
              <a:t>Buscar nuevas estrategias de formación </a:t>
            </a:r>
            <a:endParaRPr lang="es-EC" dirty="0"/>
          </a:p>
        </p:txBody>
      </p:sp>
      <p:sp>
        <p:nvSpPr>
          <p:cNvPr id="22" name="Rectángulo redondeado 21">
            <a:extLst>
              <a:ext uri="{FF2B5EF4-FFF2-40B4-BE49-F238E27FC236}">
                <a16:creationId xmlns="" xmlns:a16="http://schemas.microsoft.com/office/drawing/2014/main" id="{CEBEA030-994E-41D1-A1C2-50896DBC3AC3}"/>
              </a:ext>
            </a:extLst>
          </p:cNvPr>
          <p:cNvSpPr/>
          <p:nvPr/>
        </p:nvSpPr>
        <p:spPr>
          <a:xfrm>
            <a:off x="3708408" y="1120664"/>
            <a:ext cx="2311269" cy="3405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b="1" dirty="0">
                <a:solidFill>
                  <a:schemeClr val="tx1"/>
                </a:solidFill>
                <a:latin typeface="Times New Roman" panose="02020603050405020304" pitchFamily="18" charset="0"/>
                <a:cs typeface="Times New Roman" panose="02020603050405020304" pitchFamily="18" charset="0"/>
              </a:rPr>
              <a:t>CAPACITACIÓN</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5" name="CuadroTexto 4"/>
          <p:cNvSpPr txBox="1"/>
          <p:nvPr/>
        </p:nvSpPr>
        <p:spPr>
          <a:xfrm>
            <a:off x="6121758" y="1120663"/>
            <a:ext cx="1116125" cy="338554"/>
          </a:xfrm>
          <a:prstGeom prst="rect">
            <a:avLst/>
          </a:prstGeom>
          <a:noFill/>
        </p:spPr>
        <p:txBody>
          <a:bodyPr wrap="square" rtlCol="0">
            <a:spAutoFit/>
          </a:bodyPr>
          <a:lstStyle/>
          <a:p>
            <a:r>
              <a:rPr lang="es-MX" sz="1600" dirty="0">
                <a:latin typeface="Times New Roman" panose="02020603050405020304" pitchFamily="18" charset="0"/>
                <a:ea typeface="Tahoma" panose="020B0604030504040204" pitchFamily="34" charset="0"/>
                <a:cs typeface="Times New Roman" panose="02020603050405020304" pitchFamily="18" charset="0"/>
              </a:rPr>
              <a:t>a través de </a:t>
            </a:r>
            <a:endParaRPr lang="es-EC" sz="1600"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24" name="Rectángulo redondeado 23">
            <a:extLst>
              <a:ext uri="{FF2B5EF4-FFF2-40B4-BE49-F238E27FC236}">
                <a16:creationId xmlns="" xmlns:a16="http://schemas.microsoft.com/office/drawing/2014/main" id="{CEBEA030-994E-41D1-A1C2-50896DBC3AC3}"/>
              </a:ext>
            </a:extLst>
          </p:cNvPr>
          <p:cNvSpPr/>
          <p:nvPr/>
        </p:nvSpPr>
        <p:spPr>
          <a:xfrm>
            <a:off x="755529" y="1120663"/>
            <a:ext cx="2311269" cy="3405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Times New Roman" panose="02020603050405020304" pitchFamily="18" charset="0"/>
                <a:cs typeface="Times New Roman" panose="02020603050405020304" pitchFamily="18" charset="0"/>
              </a:rPr>
              <a:t>Nuevo enfoque</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25" name="CuadroTexto 24"/>
          <p:cNvSpPr txBox="1"/>
          <p:nvPr/>
        </p:nvSpPr>
        <p:spPr>
          <a:xfrm>
            <a:off x="3208598" y="1025924"/>
            <a:ext cx="427740" cy="523220"/>
          </a:xfrm>
          <a:prstGeom prst="rect">
            <a:avLst/>
          </a:prstGeom>
          <a:noFill/>
        </p:spPr>
        <p:txBody>
          <a:bodyPr wrap="square" rtlCol="0">
            <a:spAutoFit/>
          </a:bodyPr>
          <a:lstStyle/>
          <a:p>
            <a:pPr algn="ctr"/>
            <a:r>
              <a:rPr lang="es-MX" sz="2800" b="1" dirty="0">
                <a:latin typeface="Times New Roman" panose="02020603050405020304" pitchFamily="18" charset="0"/>
                <a:ea typeface="Tahoma" panose="020B0604030504040204" pitchFamily="34" charset="0"/>
                <a:cs typeface="Times New Roman" panose="02020603050405020304" pitchFamily="18" charset="0"/>
              </a:rPr>
              <a:t>=</a:t>
            </a:r>
            <a:endParaRPr lang="es-EC" sz="1600" b="1" dirty="0">
              <a:latin typeface="Times New Roman" panose="02020603050405020304" pitchFamily="18" charset="0"/>
              <a:ea typeface="Tahoma" panose="020B0604030504040204" pitchFamily="34" charset="0"/>
              <a:cs typeface="Times New Roman" panose="02020603050405020304" pitchFamily="18" charset="0"/>
            </a:endParaRPr>
          </a:p>
        </p:txBody>
      </p:sp>
      <p:sp>
        <p:nvSpPr>
          <p:cNvPr id="30" name="Rectángulo 29">
            <a:extLst>
              <a:ext uri="{FF2B5EF4-FFF2-40B4-BE49-F238E27FC236}">
                <a16:creationId xmlns="" xmlns:a16="http://schemas.microsoft.com/office/drawing/2014/main" id="{C0F7EBFA-DFAD-4598-B0CC-30E3E4C42D52}"/>
              </a:ext>
            </a:extLst>
          </p:cNvPr>
          <p:cNvSpPr/>
          <p:nvPr/>
        </p:nvSpPr>
        <p:spPr>
          <a:xfrm>
            <a:off x="1621456" y="2982158"/>
            <a:ext cx="4032448" cy="646331"/>
          </a:xfrm>
          <a:prstGeom prst="rect">
            <a:avLst/>
          </a:prstGeom>
          <a:ln w="12700">
            <a:solidFill>
              <a:schemeClr val="accent5">
                <a:lumMod val="50000"/>
              </a:schemeClr>
            </a:solidFill>
          </a:ln>
        </p:spPr>
        <p:txBody>
          <a:bodyPr wrap="square">
            <a:spAutoFit/>
          </a:bodyPr>
          <a:lstStyle/>
          <a:p>
            <a:r>
              <a:rPr lang="es-MX" dirty="0">
                <a:latin typeface="Times New Roman" panose="02020603050405020304" pitchFamily="18" charset="0"/>
                <a:cs typeface="Times New Roman" panose="02020603050405020304" pitchFamily="18" charset="0"/>
              </a:rPr>
              <a:t>Programas enfocados al personal agrícola (supervisores y personal de campo)</a:t>
            </a:r>
            <a:endParaRPr lang="es-EC" dirty="0">
              <a:latin typeface="Times New Roman" panose="02020603050405020304" pitchFamily="18" charset="0"/>
              <a:cs typeface="Times New Roman" panose="02020603050405020304" pitchFamily="18" charset="0"/>
            </a:endParaRPr>
          </a:p>
        </p:txBody>
      </p:sp>
      <p:sp>
        <p:nvSpPr>
          <p:cNvPr id="15" name="Elipse 14"/>
          <p:cNvSpPr/>
          <p:nvPr/>
        </p:nvSpPr>
        <p:spPr>
          <a:xfrm>
            <a:off x="1345303" y="1956866"/>
            <a:ext cx="360040" cy="360040"/>
          </a:xfrm>
          <a:prstGeom prst="ellipse">
            <a:avLst/>
          </a:prstGeom>
          <a:solidFill>
            <a:schemeClr val="accent3">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Times New Roman" panose="02020603050405020304" pitchFamily="18" charset="0"/>
                <a:cs typeface="Times New Roman" panose="02020603050405020304" pitchFamily="18" charset="0"/>
              </a:rPr>
              <a:t>1</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32" name="Elipse 31"/>
          <p:cNvSpPr/>
          <p:nvPr/>
        </p:nvSpPr>
        <p:spPr>
          <a:xfrm>
            <a:off x="1325851" y="2725643"/>
            <a:ext cx="360040" cy="360040"/>
          </a:xfrm>
          <a:prstGeom prst="ellipse">
            <a:avLst/>
          </a:prstGeom>
          <a:solidFill>
            <a:schemeClr val="accent3">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Times New Roman" panose="02020603050405020304" pitchFamily="18" charset="0"/>
                <a:cs typeface="Times New Roman" panose="02020603050405020304" pitchFamily="18" charset="0"/>
              </a:rPr>
              <a:t>2</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33" name="Rectángulo 32">
            <a:extLst>
              <a:ext uri="{FF2B5EF4-FFF2-40B4-BE49-F238E27FC236}">
                <a16:creationId xmlns="" xmlns:a16="http://schemas.microsoft.com/office/drawing/2014/main" id="{C0F7EBFA-DFAD-4598-B0CC-30E3E4C42D52}"/>
              </a:ext>
            </a:extLst>
          </p:cNvPr>
          <p:cNvSpPr/>
          <p:nvPr/>
        </p:nvSpPr>
        <p:spPr>
          <a:xfrm>
            <a:off x="1621456" y="4037226"/>
            <a:ext cx="4032448" cy="646331"/>
          </a:xfrm>
          <a:prstGeom prst="rect">
            <a:avLst/>
          </a:prstGeom>
          <a:ln w="12700">
            <a:solidFill>
              <a:schemeClr val="accent5">
                <a:lumMod val="50000"/>
              </a:schemeClr>
            </a:solidFill>
          </a:ln>
        </p:spPr>
        <p:txBody>
          <a:bodyPr wrap="square">
            <a:spAutoFit/>
          </a:bodyPr>
          <a:lstStyle/>
          <a:p>
            <a:r>
              <a:rPr lang="es-MX" dirty="0">
                <a:latin typeface="Times New Roman" panose="02020603050405020304" pitchFamily="18" charset="0"/>
                <a:cs typeface="Times New Roman" panose="02020603050405020304" pitchFamily="18" charset="0"/>
              </a:rPr>
              <a:t>Transformación del conocimiento tácito (adquirido por la experiencia)</a:t>
            </a:r>
            <a:endParaRPr lang="es-EC" dirty="0">
              <a:latin typeface="Times New Roman" panose="02020603050405020304" pitchFamily="18" charset="0"/>
              <a:cs typeface="Times New Roman" panose="02020603050405020304" pitchFamily="18" charset="0"/>
            </a:endParaRPr>
          </a:p>
        </p:txBody>
      </p:sp>
      <p:sp>
        <p:nvSpPr>
          <p:cNvPr id="34" name="Elipse 33"/>
          <p:cNvSpPr/>
          <p:nvPr/>
        </p:nvSpPr>
        <p:spPr>
          <a:xfrm>
            <a:off x="1325851" y="3780711"/>
            <a:ext cx="360040" cy="360040"/>
          </a:xfrm>
          <a:prstGeom prst="ellipse">
            <a:avLst/>
          </a:prstGeom>
          <a:solidFill>
            <a:schemeClr val="accent3">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Times New Roman" panose="02020603050405020304" pitchFamily="18" charset="0"/>
                <a:cs typeface="Times New Roman" panose="02020603050405020304" pitchFamily="18" charset="0"/>
              </a:rPr>
              <a:t>3</a:t>
            </a:r>
            <a:endParaRPr lang="es-EC" dirty="0">
              <a:solidFill>
                <a:schemeClr val="tx1"/>
              </a:solidFill>
              <a:latin typeface="Times New Roman" panose="02020603050405020304" pitchFamily="18" charset="0"/>
              <a:cs typeface="Times New Roman" panose="02020603050405020304" pitchFamily="18" charset="0"/>
            </a:endParaRPr>
          </a:p>
        </p:txBody>
      </p:sp>
      <p:pic>
        <p:nvPicPr>
          <p:cNvPr id="40962" name="Picture 2" descr="9 desafíos de transferencia del conocimiento en organizaciones basadas en  proyectos - ITM Platform"/>
          <p:cNvPicPr>
            <a:picLocks noChangeAspect="1" noChangeArrowheads="1"/>
          </p:cNvPicPr>
          <p:nvPr/>
        </p:nvPicPr>
        <p:blipFill rotWithShape="1">
          <a:blip r:embed="rId4">
            <a:extLst>
              <a:ext uri="{28A0092B-C50C-407E-A947-70E740481C1C}">
                <a14:useLocalDpi xmlns:a14="http://schemas.microsoft.com/office/drawing/2010/main" val="0"/>
              </a:ext>
            </a:extLst>
          </a:blip>
          <a:srcRect t="15521"/>
          <a:stretch/>
        </p:blipFill>
        <p:spPr bwMode="auto">
          <a:xfrm>
            <a:off x="7662171" y="3216840"/>
            <a:ext cx="3418866" cy="2422133"/>
          </a:xfrm>
          <a:prstGeom prst="roundRect">
            <a:avLst/>
          </a:prstGeom>
          <a:noFill/>
          <a:extLst>
            <a:ext uri="{909E8E84-426E-40DD-AFC4-6F175D3DCCD1}">
              <a14:hiddenFill xmlns:a14="http://schemas.microsoft.com/office/drawing/2010/main">
                <a:solidFill>
                  <a:srgbClr val="FFFFFF"/>
                </a:solidFill>
              </a14:hiddenFill>
            </a:ext>
          </a:extLst>
        </p:spPr>
      </p:pic>
      <p:sp>
        <p:nvSpPr>
          <p:cNvPr id="16" name="Cerrar llave 15"/>
          <p:cNvSpPr/>
          <p:nvPr/>
        </p:nvSpPr>
        <p:spPr>
          <a:xfrm rot="5400000">
            <a:off x="3220073" y="532235"/>
            <a:ext cx="288032" cy="2497811"/>
          </a:xfrm>
          <a:prstGeom prst="rightBrac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
        <p:nvSpPr>
          <p:cNvPr id="38" name="Rectángulo 37">
            <a:extLst>
              <a:ext uri="{FF2B5EF4-FFF2-40B4-BE49-F238E27FC236}">
                <a16:creationId xmlns="" xmlns:a16="http://schemas.microsoft.com/office/drawing/2014/main" id="{C0F7EBFA-DFAD-4598-B0CC-30E3E4C42D52}"/>
              </a:ext>
            </a:extLst>
          </p:cNvPr>
          <p:cNvSpPr/>
          <p:nvPr/>
        </p:nvSpPr>
        <p:spPr>
          <a:xfrm>
            <a:off x="1596862" y="5092294"/>
            <a:ext cx="4032448" cy="923330"/>
          </a:xfrm>
          <a:prstGeom prst="rect">
            <a:avLst/>
          </a:prstGeom>
          <a:ln w="12700">
            <a:solidFill>
              <a:schemeClr val="accent5">
                <a:lumMod val="50000"/>
              </a:schemeClr>
            </a:solidFill>
          </a:ln>
        </p:spPr>
        <p:txBody>
          <a:bodyPr wrap="square">
            <a:spAutoFit/>
          </a:bodyPr>
          <a:lstStyle/>
          <a:p>
            <a:r>
              <a:rPr lang="es-MX" dirty="0">
                <a:latin typeface="Times New Roman" panose="02020603050405020304" pitchFamily="18" charset="0"/>
                <a:cs typeface="Times New Roman" panose="02020603050405020304" pitchFamily="18" charset="0"/>
              </a:rPr>
              <a:t>Transmitir conocimientos que mejoren los procesos productivos y ayuden al personal a la toma de decisiones</a:t>
            </a:r>
            <a:endParaRPr lang="es-EC" dirty="0">
              <a:latin typeface="Times New Roman" panose="02020603050405020304" pitchFamily="18" charset="0"/>
              <a:cs typeface="Times New Roman" panose="02020603050405020304" pitchFamily="18" charset="0"/>
            </a:endParaRPr>
          </a:p>
        </p:txBody>
      </p:sp>
      <p:sp>
        <p:nvSpPr>
          <p:cNvPr id="41" name="Elipse 40"/>
          <p:cNvSpPr/>
          <p:nvPr/>
        </p:nvSpPr>
        <p:spPr>
          <a:xfrm>
            <a:off x="1301257" y="4835779"/>
            <a:ext cx="360040" cy="360040"/>
          </a:xfrm>
          <a:prstGeom prst="ellipse">
            <a:avLst/>
          </a:prstGeom>
          <a:solidFill>
            <a:schemeClr val="accent3">
              <a:lumMod val="9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a:solidFill>
                  <a:schemeClr val="tx1"/>
                </a:solidFill>
                <a:latin typeface="Times New Roman" panose="02020603050405020304" pitchFamily="18" charset="0"/>
                <a:cs typeface="Times New Roman" panose="02020603050405020304" pitchFamily="18" charset="0"/>
              </a:rPr>
              <a:t>4</a:t>
            </a:r>
            <a:endParaRPr lang="es-EC"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198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1000"/>
                                        <p:tgtEl>
                                          <p:spTgt spid="32"/>
                                        </p:tgtEl>
                                      </p:cBhvr>
                                    </p:animEffect>
                                    <p:anim calcmode="lin" valueType="num">
                                      <p:cBhvr>
                                        <p:cTn id="18" dur="1000" fill="hold"/>
                                        <p:tgtEl>
                                          <p:spTgt spid="32"/>
                                        </p:tgtEl>
                                        <p:attrNameLst>
                                          <p:attrName>ppt_x</p:attrName>
                                        </p:attrNameLst>
                                      </p:cBhvr>
                                      <p:tavLst>
                                        <p:tav tm="0">
                                          <p:val>
                                            <p:strVal val="#ppt_x"/>
                                          </p:val>
                                        </p:tav>
                                        <p:tav tm="100000">
                                          <p:val>
                                            <p:strVal val="#ppt_x"/>
                                          </p:val>
                                        </p:tav>
                                      </p:tavLst>
                                    </p:anim>
                                    <p:anim calcmode="lin" valueType="num">
                                      <p:cBhvr>
                                        <p:cTn id="19" dur="1000" fill="hold"/>
                                        <p:tgtEl>
                                          <p:spTgt spid="3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1000"/>
                                        <p:tgtEl>
                                          <p:spTgt spid="30"/>
                                        </p:tgtEl>
                                      </p:cBhvr>
                                    </p:animEffect>
                                    <p:anim calcmode="lin" valueType="num">
                                      <p:cBhvr>
                                        <p:cTn id="33" dur="1000" fill="hold"/>
                                        <p:tgtEl>
                                          <p:spTgt spid="30"/>
                                        </p:tgtEl>
                                        <p:attrNameLst>
                                          <p:attrName>ppt_x</p:attrName>
                                        </p:attrNameLst>
                                      </p:cBhvr>
                                      <p:tavLst>
                                        <p:tav tm="0">
                                          <p:val>
                                            <p:strVal val="#ppt_x"/>
                                          </p:val>
                                        </p:tav>
                                        <p:tav tm="100000">
                                          <p:val>
                                            <p:strVal val="#ppt_x"/>
                                          </p:val>
                                        </p:tav>
                                      </p:tavLst>
                                    </p:anim>
                                    <p:anim calcmode="lin" valueType="num">
                                      <p:cBhvr>
                                        <p:cTn id="34" dur="1000" fill="hold"/>
                                        <p:tgtEl>
                                          <p:spTgt spid="3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fade">
                                      <p:cBhvr>
                                        <p:cTn id="37" dur="1000"/>
                                        <p:tgtEl>
                                          <p:spTgt spid="33"/>
                                        </p:tgtEl>
                                      </p:cBhvr>
                                    </p:animEffect>
                                    <p:anim calcmode="lin" valueType="num">
                                      <p:cBhvr>
                                        <p:cTn id="38" dur="1000" fill="hold"/>
                                        <p:tgtEl>
                                          <p:spTgt spid="33"/>
                                        </p:tgtEl>
                                        <p:attrNameLst>
                                          <p:attrName>ppt_x</p:attrName>
                                        </p:attrNameLst>
                                      </p:cBhvr>
                                      <p:tavLst>
                                        <p:tav tm="0">
                                          <p:val>
                                            <p:strVal val="#ppt_x"/>
                                          </p:val>
                                        </p:tav>
                                        <p:tav tm="100000">
                                          <p:val>
                                            <p:strVal val="#ppt_x"/>
                                          </p:val>
                                        </p:tav>
                                      </p:tavLst>
                                    </p:anim>
                                    <p:anim calcmode="lin" valueType="num">
                                      <p:cBhvr>
                                        <p:cTn id="39" dur="1000" fill="hold"/>
                                        <p:tgtEl>
                                          <p:spTgt spid="33"/>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animEffect transition="in" filter="fade">
                                      <p:cBhvr>
                                        <p:cTn id="47" dur="1000"/>
                                        <p:tgtEl>
                                          <p:spTgt spid="38"/>
                                        </p:tgtEl>
                                      </p:cBhvr>
                                    </p:animEffect>
                                    <p:anim calcmode="lin" valueType="num">
                                      <p:cBhvr>
                                        <p:cTn id="48" dur="1000" fill="hold"/>
                                        <p:tgtEl>
                                          <p:spTgt spid="38"/>
                                        </p:tgtEl>
                                        <p:attrNameLst>
                                          <p:attrName>ppt_x</p:attrName>
                                        </p:attrNameLst>
                                      </p:cBhvr>
                                      <p:tavLst>
                                        <p:tav tm="0">
                                          <p:val>
                                            <p:strVal val="#ppt_x"/>
                                          </p:val>
                                        </p:tav>
                                        <p:tav tm="100000">
                                          <p:val>
                                            <p:strVal val="#ppt_x"/>
                                          </p:val>
                                        </p:tav>
                                      </p:tavLst>
                                    </p:anim>
                                    <p:anim calcmode="lin" valueType="num">
                                      <p:cBhvr>
                                        <p:cTn id="4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1000"/>
                                        <p:tgtEl>
                                          <p:spTgt spid="5"/>
                                        </p:tgtEl>
                                      </p:cBhvr>
                                    </p:animEffect>
                                    <p:anim calcmode="lin" valueType="num">
                                      <p:cBhvr>
                                        <p:cTn id="55" dur="1000" fill="hold"/>
                                        <p:tgtEl>
                                          <p:spTgt spid="5"/>
                                        </p:tgtEl>
                                        <p:attrNameLst>
                                          <p:attrName>ppt_x</p:attrName>
                                        </p:attrNameLst>
                                      </p:cBhvr>
                                      <p:tavLst>
                                        <p:tav tm="0">
                                          <p:val>
                                            <p:strVal val="#ppt_x"/>
                                          </p:val>
                                        </p:tav>
                                        <p:tav tm="100000">
                                          <p:val>
                                            <p:strVal val="#ppt_x"/>
                                          </p:val>
                                        </p:tav>
                                      </p:tavLst>
                                    </p:anim>
                                    <p:anim calcmode="lin" valueType="num">
                                      <p:cBhvr>
                                        <p:cTn id="56" dur="1000" fill="hold"/>
                                        <p:tgtEl>
                                          <p:spTgt spid="5"/>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1000" fill="hold"/>
                                        <p:tgtEl>
                                          <p:spTgt spid="23"/>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anim calcmode="lin" valueType="num">
                                      <p:cBhvr>
                                        <p:cTn id="65" dur="1000" fill="hold"/>
                                        <p:tgtEl>
                                          <p:spTgt spid="27"/>
                                        </p:tgtEl>
                                        <p:attrNameLst>
                                          <p:attrName>ppt_x</p:attrName>
                                        </p:attrNameLst>
                                      </p:cBhvr>
                                      <p:tavLst>
                                        <p:tav tm="0">
                                          <p:val>
                                            <p:strVal val="#ppt_x"/>
                                          </p:val>
                                        </p:tav>
                                        <p:tav tm="100000">
                                          <p:val>
                                            <p:strVal val="#ppt_x"/>
                                          </p:val>
                                        </p:tav>
                                      </p:tavLst>
                                    </p:anim>
                                    <p:anim calcmode="lin" valueType="num">
                                      <p:cBhvr>
                                        <p:cTn id="66" dur="1000" fill="hold"/>
                                        <p:tgtEl>
                                          <p:spTgt spid="2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1000"/>
                                        <p:tgtEl>
                                          <p:spTgt spid="12"/>
                                        </p:tgtEl>
                                      </p:cBhvr>
                                    </p:animEffect>
                                    <p:anim calcmode="lin" valueType="num">
                                      <p:cBhvr>
                                        <p:cTn id="70" dur="1000" fill="hold"/>
                                        <p:tgtEl>
                                          <p:spTgt spid="12"/>
                                        </p:tgtEl>
                                        <p:attrNameLst>
                                          <p:attrName>ppt_x</p:attrName>
                                        </p:attrNameLst>
                                      </p:cBhvr>
                                      <p:tavLst>
                                        <p:tav tm="0">
                                          <p:val>
                                            <p:strVal val="#ppt_x"/>
                                          </p:val>
                                        </p:tav>
                                        <p:tav tm="100000">
                                          <p:val>
                                            <p:strVal val="#ppt_x"/>
                                          </p:val>
                                        </p:tav>
                                      </p:tavLst>
                                    </p:anim>
                                    <p:anim calcmode="lin" valueType="num">
                                      <p:cBhvr>
                                        <p:cTn id="71" dur="1000" fill="hold"/>
                                        <p:tgtEl>
                                          <p:spTgt spid="12"/>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40962"/>
                                        </p:tgtEl>
                                        <p:attrNameLst>
                                          <p:attrName>style.visibility</p:attrName>
                                        </p:attrNameLst>
                                      </p:cBhvr>
                                      <p:to>
                                        <p:strVal val="visible"/>
                                      </p:to>
                                    </p:set>
                                    <p:animEffect transition="in" filter="fade">
                                      <p:cBhvr>
                                        <p:cTn id="74" dur="1000"/>
                                        <p:tgtEl>
                                          <p:spTgt spid="40962"/>
                                        </p:tgtEl>
                                      </p:cBhvr>
                                    </p:animEffect>
                                    <p:anim calcmode="lin" valueType="num">
                                      <p:cBhvr>
                                        <p:cTn id="75" dur="1000" fill="hold"/>
                                        <p:tgtEl>
                                          <p:spTgt spid="40962"/>
                                        </p:tgtEl>
                                        <p:attrNameLst>
                                          <p:attrName>ppt_x</p:attrName>
                                        </p:attrNameLst>
                                      </p:cBhvr>
                                      <p:tavLst>
                                        <p:tav tm="0">
                                          <p:val>
                                            <p:strVal val="#ppt_x"/>
                                          </p:val>
                                        </p:tav>
                                        <p:tav tm="100000">
                                          <p:val>
                                            <p:strVal val="#ppt_x"/>
                                          </p:val>
                                        </p:tav>
                                      </p:tavLst>
                                    </p:anim>
                                    <p:anim calcmode="lin" valueType="num">
                                      <p:cBhvr>
                                        <p:cTn id="76" dur="1000" fill="hold"/>
                                        <p:tgtEl>
                                          <p:spTgt spid="409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3" grpId="0" animBg="1"/>
      <p:bldP spid="12" grpId="0" animBg="1"/>
      <p:bldP spid="21" grpId="0" animBg="1"/>
      <p:bldP spid="5" grpId="0"/>
      <p:bldP spid="30" grpId="0" animBg="1"/>
      <p:bldP spid="15" grpId="0" animBg="1"/>
      <p:bldP spid="32" grpId="0" animBg="1"/>
      <p:bldP spid="33" grpId="0" animBg="1"/>
      <p:bldP spid="34" grpId="0" animBg="1"/>
      <p:bldP spid="16" grpId="0" animBg="1"/>
      <p:bldP spid="38"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p:cNvGrpSpPr/>
          <p:nvPr/>
        </p:nvGrpSpPr>
        <p:grpSpPr>
          <a:xfrm>
            <a:off x="8832304" y="6018112"/>
            <a:ext cx="3240360" cy="582613"/>
            <a:chOff x="8832304" y="6018112"/>
            <a:chExt cx="3240360" cy="582613"/>
          </a:xfrm>
        </p:grpSpPr>
        <p:sp>
          <p:nvSpPr>
            <p:cNvPr id="7" name="Rectángulo redondeado 6"/>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8" name="Imagen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Flecha: a la derecha 4">
            <a:extLst>
              <a:ext uri="{FF2B5EF4-FFF2-40B4-BE49-F238E27FC236}">
                <a16:creationId xmlns="" xmlns:a16="http://schemas.microsoft.com/office/drawing/2014/main" id="{88ED2A45-7B57-4347-B76C-056CD2BD3673}"/>
              </a:ext>
            </a:extLst>
          </p:cNvPr>
          <p:cNvSpPr/>
          <p:nvPr/>
        </p:nvSpPr>
        <p:spPr>
          <a:xfrm>
            <a:off x="2798335" y="1694010"/>
            <a:ext cx="936104" cy="5108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a:extLst>
              <a:ext uri="{FF2B5EF4-FFF2-40B4-BE49-F238E27FC236}">
                <a16:creationId xmlns="" xmlns:a16="http://schemas.microsoft.com/office/drawing/2014/main" id="{50D729D0-C12F-4CB6-B743-73195FF53E1E}"/>
              </a:ext>
            </a:extLst>
          </p:cNvPr>
          <p:cNvSpPr/>
          <p:nvPr/>
        </p:nvSpPr>
        <p:spPr>
          <a:xfrm>
            <a:off x="3935316" y="1646653"/>
            <a:ext cx="2762295" cy="646331"/>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Supervisores de la empresa </a:t>
            </a:r>
          </a:p>
          <a:p>
            <a:pPr algn="ctr"/>
            <a:r>
              <a:rPr lang="es-EC" dirty="0" err="1">
                <a:latin typeface="Times New Roman" panose="02020603050405020304" pitchFamily="18" charset="0"/>
                <a:ea typeface="Calibri" panose="020F0502020204030204" pitchFamily="34" charset="0"/>
              </a:rPr>
              <a:t>Valleflor</a:t>
            </a:r>
            <a:r>
              <a:rPr lang="es-EC" dirty="0">
                <a:latin typeface="Times New Roman" panose="02020603050405020304" pitchFamily="18" charset="0"/>
                <a:ea typeface="Calibri" panose="020F0502020204030204" pitchFamily="34" charset="0"/>
              </a:rPr>
              <a:t> </a:t>
            </a:r>
            <a:endParaRPr lang="es-EC" dirty="0"/>
          </a:p>
        </p:txBody>
      </p:sp>
      <p:sp>
        <p:nvSpPr>
          <p:cNvPr id="10" name="Rectángulo 9">
            <a:extLst>
              <a:ext uri="{FF2B5EF4-FFF2-40B4-BE49-F238E27FC236}">
                <a16:creationId xmlns="" xmlns:a16="http://schemas.microsoft.com/office/drawing/2014/main" id="{4683B16F-AFA6-4F94-8423-344710291BDA}"/>
              </a:ext>
            </a:extLst>
          </p:cNvPr>
          <p:cNvSpPr/>
          <p:nvPr/>
        </p:nvSpPr>
        <p:spPr>
          <a:xfrm>
            <a:off x="7573659" y="1302262"/>
            <a:ext cx="4042146" cy="369332"/>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Adecuado desarrollo del aprendizaje</a:t>
            </a:r>
            <a:endParaRPr lang="es-EC" dirty="0"/>
          </a:p>
        </p:txBody>
      </p:sp>
      <p:sp>
        <p:nvSpPr>
          <p:cNvPr id="11" name="Rectángulo 10">
            <a:extLst>
              <a:ext uri="{FF2B5EF4-FFF2-40B4-BE49-F238E27FC236}">
                <a16:creationId xmlns="" xmlns:a16="http://schemas.microsoft.com/office/drawing/2014/main" id="{64311505-94AC-4FB4-B530-A0B18CCD3AF9}"/>
              </a:ext>
            </a:extLst>
          </p:cNvPr>
          <p:cNvSpPr/>
          <p:nvPr/>
        </p:nvSpPr>
        <p:spPr>
          <a:xfrm>
            <a:off x="7573659" y="1691656"/>
            <a:ext cx="4095993"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Satisfacer sus necesidades de capacitación</a:t>
            </a:r>
            <a:endParaRPr lang="es-EC" dirty="0"/>
          </a:p>
        </p:txBody>
      </p:sp>
      <p:sp>
        <p:nvSpPr>
          <p:cNvPr id="12" name="Rectángulo 11">
            <a:extLst>
              <a:ext uri="{FF2B5EF4-FFF2-40B4-BE49-F238E27FC236}">
                <a16:creationId xmlns="" xmlns:a16="http://schemas.microsoft.com/office/drawing/2014/main" id="{1B7418DC-992A-4AB0-B828-700884A501EB}"/>
              </a:ext>
            </a:extLst>
          </p:cNvPr>
          <p:cNvSpPr/>
          <p:nvPr/>
        </p:nvSpPr>
        <p:spPr>
          <a:xfrm>
            <a:off x="7573659" y="2108318"/>
            <a:ext cx="4042146" cy="646331"/>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Busca el crecimiento académico y profesional del personal</a:t>
            </a:r>
            <a:endParaRPr lang="es-EC" dirty="0"/>
          </a:p>
        </p:txBody>
      </p:sp>
      <p:sp>
        <p:nvSpPr>
          <p:cNvPr id="13" name="1 Título">
            <a:extLst>
              <a:ext uri="{FF2B5EF4-FFF2-40B4-BE49-F238E27FC236}">
                <a16:creationId xmlns="" xmlns:a16="http://schemas.microsoft.com/office/drawing/2014/main" id="{F75A1D2E-9BF5-4DE9-9737-71815B28DF64}"/>
              </a:ext>
            </a:extLst>
          </p:cNvPr>
          <p:cNvSpPr txBox="1">
            <a:spLocks/>
          </p:cNvSpPr>
          <p:nvPr/>
        </p:nvSpPr>
        <p:spPr>
          <a:xfrm>
            <a:off x="4331804" y="41646"/>
            <a:ext cx="3528391" cy="527023"/>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defRPr/>
            </a:pPr>
            <a:r>
              <a:rPr lang="es-EC" sz="2800" kern="0" dirty="0">
                <a:solidFill>
                  <a:srgbClr val="0070C0"/>
                </a:solidFill>
                <a:latin typeface="Times New Roman" pitchFamily="18" charset="0"/>
                <a:cs typeface="Times New Roman" pitchFamily="18" charset="0"/>
              </a:rPr>
              <a:t>JUSTIFICACIÓN</a:t>
            </a:r>
          </a:p>
        </p:txBody>
      </p:sp>
      <p:sp>
        <p:nvSpPr>
          <p:cNvPr id="15" name="Flecha: a la derecha 14">
            <a:extLst>
              <a:ext uri="{FF2B5EF4-FFF2-40B4-BE49-F238E27FC236}">
                <a16:creationId xmlns="" xmlns:a16="http://schemas.microsoft.com/office/drawing/2014/main" id="{36965B92-86BA-4E82-AE72-8BF5E9C1B98F}"/>
              </a:ext>
            </a:extLst>
          </p:cNvPr>
          <p:cNvSpPr/>
          <p:nvPr/>
        </p:nvSpPr>
        <p:spPr>
          <a:xfrm>
            <a:off x="6679838" y="1740005"/>
            <a:ext cx="799017" cy="320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Flecha: a la derecha 15">
            <a:extLst>
              <a:ext uri="{FF2B5EF4-FFF2-40B4-BE49-F238E27FC236}">
                <a16:creationId xmlns="" xmlns:a16="http://schemas.microsoft.com/office/drawing/2014/main" id="{4631C446-2561-4D52-91BB-87204AAAED82}"/>
              </a:ext>
            </a:extLst>
          </p:cNvPr>
          <p:cNvSpPr/>
          <p:nvPr/>
        </p:nvSpPr>
        <p:spPr>
          <a:xfrm rot="1092801">
            <a:off x="6638202" y="2041499"/>
            <a:ext cx="799017" cy="320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Flecha: a la derecha 16">
            <a:extLst>
              <a:ext uri="{FF2B5EF4-FFF2-40B4-BE49-F238E27FC236}">
                <a16:creationId xmlns="" xmlns:a16="http://schemas.microsoft.com/office/drawing/2014/main" id="{9C3BB08D-E516-4A30-B821-7CE8032BF87F}"/>
              </a:ext>
            </a:extLst>
          </p:cNvPr>
          <p:cNvSpPr/>
          <p:nvPr/>
        </p:nvSpPr>
        <p:spPr>
          <a:xfrm rot="20561432">
            <a:off x="6638690" y="1431060"/>
            <a:ext cx="799017" cy="32098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Elipse 17">
            <a:extLst>
              <a:ext uri="{FF2B5EF4-FFF2-40B4-BE49-F238E27FC236}">
                <a16:creationId xmlns="" xmlns:a16="http://schemas.microsoft.com/office/drawing/2014/main" id="{6365175E-0EE8-4007-B7A0-F1B8C7D6D19B}"/>
              </a:ext>
            </a:extLst>
          </p:cNvPr>
          <p:cNvSpPr/>
          <p:nvPr/>
        </p:nvSpPr>
        <p:spPr>
          <a:xfrm>
            <a:off x="3863752" y="1484784"/>
            <a:ext cx="2744303" cy="8275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ángulo redondeado 18">
            <a:extLst>
              <a:ext uri="{FF2B5EF4-FFF2-40B4-BE49-F238E27FC236}">
                <a16:creationId xmlns="" xmlns:a16="http://schemas.microsoft.com/office/drawing/2014/main" id="{3C2A6839-4569-4007-B3B0-69BBCEC6C85E}"/>
              </a:ext>
            </a:extLst>
          </p:cNvPr>
          <p:cNvSpPr/>
          <p:nvPr/>
        </p:nvSpPr>
        <p:spPr>
          <a:xfrm>
            <a:off x="237962" y="1354346"/>
            <a:ext cx="2345445" cy="12745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Times New Roman" panose="02020603050405020304" pitchFamily="18" charset="0"/>
              </a:rPr>
              <a:t>Necesidad de implementar un programa de capacitación diferente</a:t>
            </a:r>
            <a:endParaRPr lang="es-EC" dirty="0">
              <a:solidFill>
                <a:schemeClr val="tx1"/>
              </a:solidFill>
            </a:endParaRPr>
          </a:p>
        </p:txBody>
      </p:sp>
      <p:sp>
        <p:nvSpPr>
          <p:cNvPr id="20" name="Flecha: hacia abajo 19">
            <a:extLst>
              <a:ext uri="{FF2B5EF4-FFF2-40B4-BE49-F238E27FC236}">
                <a16:creationId xmlns="" xmlns:a16="http://schemas.microsoft.com/office/drawing/2014/main" id="{B77B3701-D803-4D5B-A858-059DF315CF3F}"/>
              </a:ext>
            </a:extLst>
          </p:cNvPr>
          <p:cNvSpPr/>
          <p:nvPr/>
        </p:nvSpPr>
        <p:spPr>
          <a:xfrm>
            <a:off x="9154238" y="2845042"/>
            <a:ext cx="240630" cy="5096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Rectángulo 22">
            <a:extLst>
              <a:ext uri="{FF2B5EF4-FFF2-40B4-BE49-F238E27FC236}">
                <a16:creationId xmlns="" xmlns:a16="http://schemas.microsoft.com/office/drawing/2014/main" id="{EEDB9394-F529-4EB5-9D09-C73279F97D10}"/>
              </a:ext>
            </a:extLst>
          </p:cNvPr>
          <p:cNvSpPr/>
          <p:nvPr/>
        </p:nvSpPr>
        <p:spPr>
          <a:xfrm>
            <a:off x="4677" y="5833446"/>
            <a:ext cx="1653017"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(Clavijo, 2008)</a:t>
            </a:r>
            <a:endParaRPr lang="es-EC" dirty="0"/>
          </a:p>
        </p:txBody>
      </p:sp>
      <p:sp>
        <p:nvSpPr>
          <p:cNvPr id="2" name="Rectángulo 1">
            <a:extLst>
              <a:ext uri="{FF2B5EF4-FFF2-40B4-BE49-F238E27FC236}">
                <a16:creationId xmlns="" xmlns:a16="http://schemas.microsoft.com/office/drawing/2014/main" id="{4F0098E2-DFF9-4E9E-BAD4-E28F17D3A95D}"/>
              </a:ext>
            </a:extLst>
          </p:cNvPr>
          <p:cNvSpPr/>
          <p:nvPr/>
        </p:nvSpPr>
        <p:spPr>
          <a:xfrm>
            <a:off x="3935535" y="3133173"/>
            <a:ext cx="2744303" cy="2031325"/>
          </a:xfrm>
          <a:prstGeom prst="rect">
            <a:avLst/>
          </a:prstGeom>
        </p:spPr>
        <p:txBody>
          <a:bodyPr wrap="square">
            <a:spAutoFit/>
          </a:bodyPr>
          <a:lstStyle/>
          <a:p>
            <a:pPr marL="285750" indent="-285750">
              <a:buFont typeface="Arial" panose="020B0604020202020204" pitchFamily="34" charset="0"/>
              <a:buChar char="•"/>
            </a:pPr>
            <a:r>
              <a:rPr lang="es-EC" dirty="0">
                <a:latin typeface="Times New Roman" panose="02020603050405020304" pitchFamily="18" charset="0"/>
                <a:ea typeface="Calibri" panose="020F0502020204030204" pitchFamily="34" charset="0"/>
              </a:rPr>
              <a:t>Personal de campo (mandos medios)</a:t>
            </a:r>
          </a:p>
          <a:p>
            <a:pPr marL="285750" indent="-285750">
              <a:buFont typeface="Arial" panose="020B0604020202020204" pitchFamily="34" charset="0"/>
              <a:buChar char="•"/>
            </a:pPr>
            <a:r>
              <a:rPr lang="es-EC" dirty="0">
                <a:latin typeface="Times New Roman" panose="02020603050405020304" pitchFamily="18" charset="0"/>
              </a:rPr>
              <a:t>Canal de comunicación ascendente, descendente y horizontal</a:t>
            </a:r>
          </a:p>
          <a:p>
            <a:pPr marL="285750" indent="-285750">
              <a:buFont typeface="Arial" panose="020B0604020202020204" pitchFamily="34" charset="0"/>
              <a:buChar char="•"/>
            </a:pPr>
            <a:r>
              <a:rPr lang="es-EC" dirty="0">
                <a:latin typeface="Times New Roman" panose="02020603050405020304" pitchFamily="18" charset="0"/>
              </a:rPr>
              <a:t>Rol importante dentro de la organización</a:t>
            </a:r>
          </a:p>
        </p:txBody>
      </p:sp>
      <p:sp>
        <p:nvSpPr>
          <p:cNvPr id="29" name="Flecha: a la derecha 28">
            <a:extLst>
              <a:ext uri="{FF2B5EF4-FFF2-40B4-BE49-F238E27FC236}">
                <a16:creationId xmlns="" xmlns:a16="http://schemas.microsoft.com/office/drawing/2014/main" id="{8ECB6FD3-4D4D-407E-9350-01623788F7D9}"/>
              </a:ext>
            </a:extLst>
          </p:cNvPr>
          <p:cNvSpPr/>
          <p:nvPr/>
        </p:nvSpPr>
        <p:spPr>
          <a:xfrm rot="5400000">
            <a:off x="5025547" y="2533133"/>
            <a:ext cx="530265" cy="33584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a:extLst>
              <a:ext uri="{FF2B5EF4-FFF2-40B4-BE49-F238E27FC236}">
                <a16:creationId xmlns="" xmlns:a16="http://schemas.microsoft.com/office/drawing/2014/main" id="{626CECE0-05B0-4987-9F29-3D43B9D82791}"/>
              </a:ext>
            </a:extLst>
          </p:cNvPr>
          <p:cNvSpPr/>
          <p:nvPr/>
        </p:nvSpPr>
        <p:spPr>
          <a:xfrm>
            <a:off x="7521386" y="3511697"/>
            <a:ext cx="4267446" cy="730892"/>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600" dirty="0">
                <a:solidFill>
                  <a:schemeClr val="tx1"/>
                </a:solidFill>
                <a:latin typeface="Times New Roman" panose="02020603050405020304" pitchFamily="18" charset="0"/>
                <a:cs typeface="Times New Roman" panose="02020603050405020304" pitchFamily="18" charset="0"/>
              </a:rPr>
              <a:t>Aptitudes, habilidades y capacidades que mejoren la toma de decisiones</a:t>
            </a:r>
          </a:p>
        </p:txBody>
      </p:sp>
      <p:sp>
        <p:nvSpPr>
          <p:cNvPr id="24" name="Rectángulo 23">
            <a:extLst>
              <a:ext uri="{FF2B5EF4-FFF2-40B4-BE49-F238E27FC236}">
                <a16:creationId xmlns="" xmlns:a16="http://schemas.microsoft.com/office/drawing/2014/main" id="{253E5D06-AF30-4802-B915-6616F6483A29}"/>
              </a:ext>
            </a:extLst>
          </p:cNvPr>
          <p:cNvSpPr/>
          <p:nvPr/>
        </p:nvSpPr>
        <p:spPr>
          <a:xfrm>
            <a:off x="9522814" y="2910893"/>
            <a:ext cx="1233514" cy="369332"/>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desarrollan</a:t>
            </a:r>
            <a:endParaRPr lang="es-EC" dirty="0"/>
          </a:p>
        </p:txBody>
      </p:sp>
      <p:sp>
        <p:nvSpPr>
          <p:cNvPr id="4" name="Proceso 3">
            <a:extLst>
              <a:ext uri="{FF2B5EF4-FFF2-40B4-BE49-F238E27FC236}">
                <a16:creationId xmlns="" xmlns:a16="http://schemas.microsoft.com/office/drawing/2014/main" id="{BBE78284-ADD3-4B59-BD7A-B77E21C9BC28}"/>
              </a:ext>
            </a:extLst>
          </p:cNvPr>
          <p:cNvSpPr/>
          <p:nvPr/>
        </p:nvSpPr>
        <p:spPr>
          <a:xfrm>
            <a:off x="9533406" y="2914068"/>
            <a:ext cx="1167399" cy="369332"/>
          </a:xfrm>
          <a:prstGeom prst="flowChartProcess">
            <a:avLst/>
          </a:prstGeom>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1" name="Rectángulo 20"/>
          <p:cNvSpPr/>
          <p:nvPr/>
        </p:nvSpPr>
        <p:spPr>
          <a:xfrm>
            <a:off x="2775563" y="1769764"/>
            <a:ext cx="1031687" cy="338554"/>
          </a:xfrm>
          <a:prstGeom prst="rect">
            <a:avLst/>
          </a:prstGeom>
        </p:spPr>
        <p:txBody>
          <a:bodyPr wrap="square">
            <a:spAutoFit/>
          </a:bodyPr>
          <a:lstStyle/>
          <a:p>
            <a:r>
              <a:rPr lang="es-EC" sz="1600" dirty="0">
                <a:latin typeface="Times New Roman" panose="02020603050405020304" pitchFamily="18" charset="0"/>
                <a:ea typeface="Calibri" panose="020F0502020204030204" pitchFamily="34" charset="0"/>
              </a:rPr>
              <a:t>enfocado</a:t>
            </a:r>
            <a:endParaRPr lang="es-EC" sz="1600" dirty="0"/>
          </a:p>
        </p:txBody>
      </p:sp>
      <p:sp>
        <p:nvSpPr>
          <p:cNvPr id="27" name="Rectángulo 26">
            <a:extLst>
              <a:ext uri="{FF2B5EF4-FFF2-40B4-BE49-F238E27FC236}">
                <a16:creationId xmlns="" xmlns:a16="http://schemas.microsoft.com/office/drawing/2014/main" id="{626CECE0-05B0-4987-9F29-3D43B9D82791}"/>
              </a:ext>
            </a:extLst>
          </p:cNvPr>
          <p:cNvSpPr/>
          <p:nvPr/>
        </p:nvSpPr>
        <p:spPr>
          <a:xfrm>
            <a:off x="7521386" y="4399606"/>
            <a:ext cx="4267446" cy="730892"/>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600" dirty="0">
                <a:solidFill>
                  <a:schemeClr val="tx1"/>
                </a:solidFill>
                <a:latin typeface="Times New Roman" panose="02020603050405020304" pitchFamily="18" charset="0"/>
                <a:cs typeface="Times New Roman" panose="02020603050405020304" pitchFamily="18" charset="0"/>
              </a:rPr>
              <a:t>Generación innovadora de conceptos importantes empleados en el desarrollo agrícola</a:t>
            </a:r>
          </a:p>
        </p:txBody>
      </p:sp>
    </p:spTree>
    <p:extLst>
      <p:ext uri="{BB962C8B-B14F-4D97-AF65-F5344CB8AC3E}">
        <p14:creationId xmlns:p14="http://schemas.microsoft.com/office/powerpoint/2010/main" val="3461609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a:stretch>
            <a:fillRect/>
          </a:stretch>
        </p:blipFill>
        <p:spPr>
          <a:xfrm>
            <a:off x="2245646" y="1671451"/>
            <a:ext cx="1610910" cy="1647192"/>
          </a:xfrm>
          <a:prstGeom prst="rect">
            <a:avLst/>
          </a:prstGeom>
        </p:spPr>
      </p:pic>
      <p:grpSp>
        <p:nvGrpSpPr>
          <p:cNvPr id="6" name="Grupo 5"/>
          <p:cNvGrpSpPr/>
          <p:nvPr/>
        </p:nvGrpSpPr>
        <p:grpSpPr>
          <a:xfrm>
            <a:off x="8832304" y="6018112"/>
            <a:ext cx="3240360" cy="582613"/>
            <a:chOff x="8832304" y="6018112"/>
            <a:chExt cx="3240360" cy="582613"/>
          </a:xfrm>
        </p:grpSpPr>
        <p:sp>
          <p:nvSpPr>
            <p:cNvPr id="7" name="Rectángulo redondeado 6"/>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1 Título">
            <a:extLst>
              <a:ext uri="{FF2B5EF4-FFF2-40B4-BE49-F238E27FC236}">
                <a16:creationId xmlns="" xmlns:a16="http://schemas.microsoft.com/office/drawing/2014/main" id="{F75A1D2E-9BF5-4DE9-9737-71815B28DF64}"/>
              </a:ext>
            </a:extLst>
          </p:cNvPr>
          <p:cNvSpPr txBox="1">
            <a:spLocks/>
          </p:cNvSpPr>
          <p:nvPr/>
        </p:nvSpPr>
        <p:spPr>
          <a:xfrm>
            <a:off x="4331804" y="41646"/>
            <a:ext cx="3528391" cy="527023"/>
          </a:xfrm>
          <a:prstGeom prst="rect">
            <a:avLst/>
          </a:prstGeom>
        </p:spPr>
        <p:txBody>
          <a:bodyPr/>
          <a:lst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algn="l">
              <a:defRPr/>
            </a:pPr>
            <a:r>
              <a:rPr lang="es-EC" sz="2800" kern="0" dirty="0">
                <a:solidFill>
                  <a:srgbClr val="0070C0"/>
                </a:solidFill>
                <a:latin typeface="Times New Roman" pitchFamily="18" charset="0"/>
                <a:cs typeface="Times New Roman" pitchFamily="18" charset="0"/>
              </a:rPr>
              <a:t>JUSTIFICACIÓN</a:t>
            </a:r>
          </a:p>
        </p:txBody>
      </p:sp>
      <p:sp>
        <p:nvSpPr>
          <p:cNvPr id="28" name="Rectángulo redondeado 27">
            <a:extLst>
              <a:ext uri="{FF2B5EF4-FFF2-40B4-BE49-F238E27FC236}">
                <a16:creationId xmlns="" xmlns:a16="http://schemas.microsoft.com/office/drawing/2014/main" id="{3C2A6839-4569-4007-B3B0-69BBCEC6C85E}"/>
              </a:ext>
            </a:extLst>
          </p:cNvPr>
          <p:cNvSpPr/>
          <p:nvPr/>
        </p:nvSpPr>
        <p:spPr>
          <a:xfrm>
            <a:off x="4567577" y="957587"/>
            <a:ext cx="2545670" cy="634494"/>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latin typeface="Times New Roman" panose="02020603050405020304" pitchFamily="18" charset="0"/>
              </a:rPr>
              <a:t>FORTALECIMIENTO</a:t>
            </a:r>
            <a:endParaRPr lang="es-EC" b="1" dirty="0">
              <a:solidFill>
                <a:schemeClr val="tx1"/>
              </a:solidFill>
            </a:endParaRPr>
          </a:p>
        </p:txBody>
      </p:sp>
      <p:sp>
        <p:nvSpPr>
          <p:cNvPr id="2" name="Flecha derecha 1"/>
          <p:cNvSpPr/>
          <p:nvPr/>
        </p:nvSpPr>
        <p:spPr>
          <a:xfrm>
            <a:off x="4940899" y="2814146"/>
            <a:ext cx="1800000" cy="288032"/>
          </a:xfrm>
          <a:prstGeom prst="righ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Flecha izquierda 2"/>
          <p:cNvSpPr/>
          <p:nvPr/>
        </p:nvSpPr>
        <p:spPr>
          <a:xfrm>
            <a:off x="4890961" y="3687010"/>
            <a:ext cx="1800000" cy="288032"/>
          </a:xfrm>
          <a:prstGeom prst="leftArrow">
            <a:avLst/>
          </a:prstGeom>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41986" name="Picture 2" descr="Universidad de las Fuerzas Armadas de Ecuador - Wikipedia, la enciclopedia  lib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683" y="1750380"/>
            <a:ext cx="1745872" cy="1578714"/>
          </a:xfrm>
          <a:prstGeom prst="rect">
            <a:avLst/>
          </a:prstGeom>
          <a:noFill/>
          <a:extLst>
            <a:ext uri="{909E8E84-426E-40DD-AFC4-6F175D3DCCD1}">
              <a14:hiddenFill xmlns:a14="http://schemas.microsoft.com/office/drawing/2010/main">
                <a:solidFill>
                  <a:srgbClr val="FFFFFF"/>
                </a:solidFill>
              </a14:hiddenFill>
            </a:ext>
          </a:extLst>
        </p:spPr>
      </p:pic>
      <p:sp>
        <p:nvSpPr>
          <p:cNvPr id="32" name="Rectángulo redondeado 31">
            <a:extLst>
              <a:ext uri="{FF2B5EF4-FFF2-40B4-BE49-F238E27FC236}">
                <a16:creationId xmlns="" xmlns:a16="http://schemas.microsoft.com/office/drawing/2014/main" id="{3C2A6839-4569-4007-B3B0-69BBCEC6C85E}"/>
              </a:ext>
            </a:extLst>
          </p:cNvPr>
          <p:cNvSpPr/>
          <p:nvPr/>
        </p:nvSpPr>
        <p:spPr>
          <a:xfrm>
            <a:off x="4835111" y="3250578"/>
            <a:ext cx="1911700" cy="288032"/>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a:solidFill>
                  <a:schemeClr val="tx1"/>
                </a:solidFill>
                <a:latin typeface="Times New Roman" panose="02020603050405020304" pitchFamily="18" charset="0"/>
              </a:rPr>
              <a:t>VINCULACIÓN</a:t>
            </a:r>
            <a:endParaRPr lang="es-EC" b="1" dirty="0">
              <a:solidFill>
                <a:schemeClr val="tx1"/>
              </a:solidFill>
            </a:endParaRPr>
          </a:p>
        </p:txBody>
      </p:sp>
      <p:pic>
        <p:nvPicPr>
          <p:cNvPr id="41988" name="Picture 4" descr="ALUMNI ESPE .:. Coordinadores de Seguimiento por Carrera - .:. ALUMNI ESPE  .:."/>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829" t="-1960" b="-1"/>
          <a:stretch/>
        </p:blipFill>
        <p:spPr bwMode="auto">
          <a:xfrm>
            <a:off x="1348124" y="3408023"/>
            <a:ext cx="2136861" cy="758661"/>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Valleflor looking for new markets at IP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91802" y="2077176"/>
            <a:ext cx="2487295" cy="1865473"/>
          </a:xfrm>
          <a:prstGeom prst="round2DiagRect">
            <a:avLst/>
          </a:prstGeom>
          <a:noFill/>
          <a:extLst>
            <a:ext uri="{909E8E84-426E-40DD-AFC4-6F175D3DCCD1}">
              <a14:hiddenFill xmlns:a14="http://schemas.microsoft.com/office/drawing/2010/main">
                <a:solidFill>
                  <a:srgbClr val="FFFFFF"/>
                </a:solidFill>
              </a14:hiddenFill>
            </a:ext>
          </a:extLst>
        </p:spPr>
      </p:pic>
      <p:pic>
        <p:nvPicPr>
          <p:cNvPr id="41992" name="Picture 8" descr="https://scontent.fuio4-1.fna.fbcdn.net/v/t1.0-9/32313428_2007211136212289_1087178569055993856_o.png?_nc_cat=110&amp;_nc_sid=09cbfe&amp;_nc_ohc=BiXX087GTrwAX9y5PqL&amp;_nc_ht=scontent.fuio4-1.fna&amp;oh=32e82b141ff80e7ea7d1701264d1e6ef&amp;oe=5F8D663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09554" y="1587393"/>
            <a:ext cx="976390" cy="976390"/>
          </a:xfrm>
          <a:prstGeom prst="ellipse">
            <a:avLst/>
          </a:prstGeom>
          <a:noFill/>
          <a:extLst>
            <a:ext uri="{909E8E84-426E-40DD-AFC4-6F175D3DCCD1}">
              <a14:hiddenFill xmlns:a14="http://schemas.microsoft.com/office/drawing/2010/main">
                <a:solidFill>
                  <a:srgbClr val="FFFFFF"/>
                </a:solidFill>
              </a14:hiddenFill>
            </a:ext>
          </a:extLst>
        </p:spPr>
      </p:pic>
      <p:sp>
        <p:nvSpPr>
          <p:cNvPr id="41" name="Rectángulo redondeado 40">
            <a:extLst>
              <a:ext uri="{FF2B5EF4-FFF2-40B4-BE49-F238E27FC236}">
                <a16:creationId xmlns="" xmlns:a16="http://schemas.microsoft.com/office/drawing/2014/main" id="{3C2A6839-4569-4007-B3B0-69BBCEC6C85E}"/>
              </a:ext>
            </a:extLst>
          </p:cNvPr>
          <p:cNvSpPr/>
          <p:nvPr/>
        </p:nvSpPr>
        <p:spPr>
          <a:xfrm>
            <a:off x="1650237" y="819159"/>
            <a:ext cx="1532634" cy="693836"/>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Times New Roman" panose="02020603050405020304" pitchFamily="18" charset="0"/>
              </a:rPr>
              <a:t>Componente académico</a:t>
            </a:r>
            <a:endParaRPr lang="es-EC" dirty="0">
              <a:solidFill>
                <a:schemeClr val="tx1"/>
              </a:solidFill>
            </a:endParaRPr>
          </a:p>
        </p:txBody>
      </p:sp>
      <p:sp>
        <p:nvSpPr>
          <p:cNvPr id="43" name="Rectángulo redondeado 42">
            <a:extLst>
              <a:ext uri="{FF2B5EF4-FFF2-40B4-BE49-F238E27FC236}">
                <a16:creationId xmlns="" xmlns:a16="http://schemas.microsoft.com/office/drawing/2014/main" id="{3C2A6839-4569-4007-B3B0-69BBCEC6C85E}"/>
              </a:ext>
            </a:extLst>
          </p:cNvPr>
          <p:cNvSpPr/>
          <p:nvPr/>
        </p:nvSpPr>
        <p:spPr>
          <a:xfrm>
            <a:off x="8776920" y="831752"/>
            <a:ext cx="1532634" cy="693836"/>
          </a:xfrm>
          <a:prstGeom prst="round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Times New Roman" panose="02020603050405020304" pitchFamily="18" charset="0"/>
              </a:rPr>
              <a:t>Componente empresarial</a:t>
            </a:r>
            <a:endParaRPr lang="es-EC" dirty="0">
              <a:solidFill>
                <a:schemeClr val="tx1"/>
              </a:solidFill>
            </a:endParaRPr>
          </a:p>
        </p:txBody>
      </p:sp>
      <p:pic>
        <p:nvPicPr>
          <p:cNvPr id="41996" name="Picture 12" descr="https://scontent.fuio4-1.fna.fbcdn.net/v/t1.0-9/82455205_2439704339629631_8691768807754039296_o.jpg?_nc_cat=109&amp;_nc_sid=730e14&amp;_nc_ohc=qQUYA88tPUcAX_vCCIf&amp;_nc_ht=scontent.fuio4-1.fna&amp;oh=eaa3bb2ae1bb5030a1a7d3546ae11764&amp;oe=5F8BF3E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14516" y="3645186"/>
            <a:ext cx="1966467" cy="1966467"/>
          </a:xfrm>
          <a:prstGeom prst="round2DiagRect">
            <a:avLst/>
          </a:prstGeom>
          <a:noFill/>
          <a:extLst>
            <a:ext uri="{909E8E84-426E-40DD-AFC4-6F175D3DCCD1}">
              <a14:hiddenFill xmlns:a14="http://schemas.microsoft.com/office/drawing/2010/main">
                <a:solidFill>
                  <a:srgbClr val="FFFFFF"/>
                </a:solidFill>
              </a14:hiddenFill>
            </a:ext>
          </a:extLst>
        </p:spPr>
      </p:pic>
      <p:pic>
        <p:nvPicPr>
          <p:cNvPr id="41998" name="Picture 14" descr="https://scontent.fuio4-1.fna.fbcdn.net/v/t1.0-9/87260581_2469690423297689_4230396667477622784_n.jpg?_nc_cat=105&amp;_nc_sid=8bfeb9&amp;_nc_ohc=rmysa8dhLuQAX-iOi4o&amp;_nc_ht=scontent.fuio4-1.fna&amp;oh=68aa29f2f18ef6e5f20856f17b2d03ca&amp;oe=5F8C140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5152" y="3794290"/>
            <a:ext cx="2138074" cy="1817363"/>
          </a:xfrm>
          <a:prstGeom prst="round2DiagRect">
            <a:avLst>
              <a:gd name="adj1" fmla="val 0"/>
              <a:gd name="adj2" fmla="val 26544"/>
            </a:avLst>
          </a:prstGeom>
          <a:noFill/>
          <a:extLst>
            <a:ext uri="{909E8E84-426E-40DD-AFC4-6F175D3DCCD1}">
              <a14:hiddenFill xmlns:a14="http://schemas.microsoft.com/office/drawing/2010/main">
                <a:solidFill>
                  <a:srgbClr val="FFFFFF"/>
                </a:solidFill>
              </a14:hiddenFill>
            </a:ext>
          </a:extLst>
        </p:spPr>
      </p:pic>
      <p:pic>
        <p:nvPicPr>
          <p:cNvPr id="42002" name="Picture 18" descr="ESP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58969" y="4339842"/>
            <a:ext cx="2787629" cy="1484536"/>
          </a:xfrm>
          <a:prstGeom prst="roundRect">
            <a:avLst/>
          </a:prstGeom>
          <a:noFill/>
          <a:extLst>
            <a:ext uri="{909E8E84-426E-40DD-AFC4-6F175D3DCCD1}">
              <a14:hiddenFill xmlns:a14="http://schemas.microsoft.com/office/drawing/2010/main">
                <a:solidFill>
                  <a:srgbClr val="FFFFFF"/>
                </a:solidFill>
              </a14:hiddenFill>
            </a:ext>
          </a:extLst>
        </p:spPr>
      </p:pic>
      <p:sp>
        <p:nvSpPr>
          <p:cNvPr id="47" name="Rectángulo redondeado 46">
            <a:extLst>
              <a:ext uri="{FF2B5EF4-FFF2-40B4-BE49-F238E27FC236}">
                <a16:creationId xmlns="" xmlns:a16="http://schemas.microsoft.com/office/drawing/2014/main" id="{3C2A6839-4569-4007-B3B0-69BBCEC6C85E}"/>
              </a:ext>
            </a:extLst>
          </p:cNvPr>
          <p:cNvSpPr/>
          <p:nvPr/>
        </p:nvSpPr>
        <p:spPr>
          <a:xfrm>
            <a:off x="4617590" y="4372780"/>
            <a:ext cx="2545670" cy="387895"/>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Times New Roman" panose="02020603050405020304" pitchFamily="18" charset="0"/>
              </a:rPr>
              <a:t>Reforzará la cooperación</a:t>
            </a:r>
            <a:endParaRPr lang="es-EC" dirty="0">
              <a:solidFill>
                <a:schemeClr val="tx1"/>
              </a:solidFill>
            </a:endParaRPr>
          </a:p>
        </p:txBody>
      </p:sp>
      <p:sp>
        <p:nvSpPr>
          <p:cNvPr id="48" name="Rectángulo redondeado 47">
            <a:extLst>
              <a:ext uri="{FF2B5EF4-FFF2-40B4-BE49-F238E27FC236}">
                <a16:creationId xmlns="" xmlns:a16="http://schemas.microsoft.com/office/drawing/2014/main" id="{3C2A6839-4569-4007-B3B0-69BBCEC6C85E}"/>
              </a:ext>
            </a:extLst>
          </p:cNvPr>
          <p:cNvSpPr/>
          <p:nvPr/>
        </p:nvSpPr>
        <p:spPr>
          <a:xfrm>
            <a:off x="4617590" y="4964465"/>
            <a:ext cx="2545670" cy="918412"/>
          </a:xfrm>
          <a:prstGeom prst="roundRect">
            <a:avLst/>
          </a:prstGeom>
          <a:no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a:solidFill>
                  <a:schemeClr val="tx1"/>
                </a:solidFill>
                <a:latin typeface="Times New Roman" panose="02020603050405020304" pitchFamily="18" charset="0"/>
              </a:rPr>
              <a:t>La academia satisface las necesidades del sector empresarial</a:t>
            </a:r>
            <a:endParaRPr lang="es-EC" dirty="0">
              <a:solidFill>
                <a:schemeClr val="tx1"/>
              </a:solidFill>
            </a:endParaRPr>
          </a:p>
        </p:txBody>
      </p:sp>
    </p:spTree>
    <p:extLst>
      <p:ext uri="{BB962C8B-B14F-4D97-AF65-F5344CB8AC3E}">
        <p14:creationId xmlns:p14="http://schemas.microsoft.com/office/powerpoint/2010/main" val="1913429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1000"/>
                                        <p:tgtEl>
                                          <p:spTgt spid="47"/>
                                        </p:tgtEl>
                                      </p:cBhvr>
                                    </p:animEffect>
                                    <p:anim calcmode="lin" valueType="num">
                                      <p:cBhvr>
                                        <p:cTn id="8" dur="1000" fill="hold"/>
                                        <p:tgtEl>
                                          <p:spTgt spid="47"/>
                                        </p:tgtEl>
                                        <p:attrNameLst>
                                          <p:attrName>ppt_x</p:attrName>
                                        </p:attrNameLst>
                                      </p:cBhvr>
                                      <p:tavLst>
                                        <p:tav tm="0">
                                          <p:val>
                                            <p:strVal val="#ppt_x"/>
                                          </p:val>
                                        </p:tav>
                                        <p:tav tm="100000">
                                          <p:val>
                                            <p:strVal val="#ppt_x"/>
                                          </p:val>
                                        </p:tav>
                                      </p:tavLst>
                                    </p:anim>
                                    <p:anim calcmode="lin" valueType="num">
                                      <p:cBhvr>
                                        <p:cTn id="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1000"/>
                                        <p:tgtEl>
                                          <p:spTgt spid="48"/>
                                        </p:tgtEl>
                                      </p:cBhvr>
                                    </p:animEffect>
                                    <p:anim calcmode="lin" valueType="num">
                                      <p:cBhvr>
                                        <p:cTn id="15" dur="1000" fill="hold"/>
                                        <p:tgtEl>
                                          <p:spTgt spid="48"/>
                                        </p:tgtEl>
                                        <p:attrNameLst>
                                          <p:attrName>ppt_x</p:attrName>
                                        </p:attrNameLst>
                                      </p:cBhvr>
                                      <p:tavLst>
                                        <p:tav tm="0">
                                          <p:val>
                                            <p:strVal val="#ppt_x"/>
                                          </p:val>
                                        </p:tav>
                                        <p:tav tm="100000">
                                          <p:val>
                                            <p:strVal val="#ppt_x"/>
                                          </p:val>
                                        </p:tav>
                                      </p:tavLst>
                                    </p:anim>
                                    <p:anim calcmode="lin" valueType="num">
                                      <p:cBhvr>
                                        <p:cTn id="16"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59897" y="-10391"/>
            <a:ext cx="2448273" cy="648246"/>
          </a:xfrm>
        </p:spPr>
        <p:txBody>
          <a:bodyPr/>
          <a:lstStyle/>
          <a:p>
            <a:pPr algn="l">
              <a:defRPr/>
            </a:pPr>
            <a:r>
              <a:rPr lang="es-EC" sz="2800" dirty="0">
                <a:solidFill>
                  <a:srgbClr val="0070C0"/>
                </a:solidFill>
                <a:latin typeface="Times New Roman" pitchFamily="18" charset="0"/>
                <a:cs typeface="Times New Roman" pitchFamily="18" charset="0"/>
              </a:rPr>
              <a:t>OBJETIVOS</a:t>
            </a:r>
          </a:p>
        </p:txBody>
      </p:sp>
      <p:sp>
        <p:nvSpPr>
          <p:cNvPr id="4103" name="4 Rectángulo"/>
          <p:cNvSpPr>
            <a:spLocks noChangeArrowheads="1"/>
          </p:cNvSpPr>
          <p:nvPr/>
        </p:nvSpPr>
        <p:spPr bwMode="auto">
          <a:xfrm>
            <a:off x="2101904" y="923091"/>
            <a:ext cx="89626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MX" sz="2000" dirty="0">
                <a:latin typeface="Times New Roman" panose="02020603050405020304" pitchFamily="18" charset="0"/>
                <a:cs typeface="Times New Roman" panose="02020603050405020304" pitchFamily="18" charset="0"/>
              </a:rPr>
              <a:t>Planificar, ejecutar y evaluar un programa piloto de transferencia innovadora de tecnologías a los mandos medios en la empresa Valleflor</a:t>
            </a:r>
            <a:r>
              <a:rPr lang="es-EC" sz="2000" dirty="0">
                <a:latin typeface="Times New Roman" panose="02020603050405020304" pitchFamily="18" charset="0"/>
                <a:cs typeface="Times New Roman" panose="02020603050405020304" pitchFamily="18" charset="0"/>
              </a:rPr>
              <a:t>.</a:t>
            </a:r>
          </a:p>
          <a:p>
            <a:pPr algn="just"/>
            <a:endParaRPr lang="es-ES" sz="2000" dirty="0">
              <a:latin typeface="Times New Roman" panose="02020603050405020304" pitchFamily="18" charset="0"/>
              <a:cs typeface="Times New Roman" panose="02020603050405020304" pitchFamily="18" charset="0"/>
            </a:endParaRPr>
          </a:p>
        </p:txBody>
      </p:sp>
      <p:sp>
        <p:nvSpPr>
          <p:cNvPr id="5" name="4 Rectángulo"/>
          <p:cNvSpPr/>
          <p:nvPr/>
        </p:nvSpPr>
        <p:spPr>
          <a:xfrm>
            <a:off x="2101904" y="544740"/>
            <a:ext cx="2469158" cy="400110"/>
          </a:xfrm>
          <a:prstGeom prst="rect">
            <a:avLst/>
          </a:prstGeom>
        </p:spPr>
        <p:txBody>
          <a:bodyPr wrap="square">
            <a:spAutoFit/>
          </a:bodyPr>
          <a:lstStyle/>
          <a:p>
            <a:pPr algn="just"/>
            <a:r>
              <a:rPr lang="es-ES" sz="2000" b="1" i="1" dirty="0">
                <a:latin typeface="Times New Roman" pitchFamily="18" charset="0"/>
                <a:cs typeface="Times New Roman" pitchFamily="18" charset="0"/>
              </a:rPr>
              <a:t>GENERAL</a:t>
            </a:r>
          </a:p>
        </p:txBody>
      </p:sp>
      <p:sp>
        <p:nvSpPr>
          <p:cNvPr id="7" name="4 Rectángulo"/>
          <p:cNvSpPr/>
          <p:nvPr/>
        </p:nvSpPr>
        <p:spPr>
          <a:xfrm>
            <a:off x="2101904" y="1725296"/>
            <a:ext cx="2469158" cy="400110"/>
          </a:xfrm>
          <a:prstGeom prst="rect">
            <a:avLst/>
          </a:prstGeom>
        </p:spPr>
        <p:txBody>
          <a:bodyPr wrap="square">
            <a:spAutoFit/>
          </a:bodyPr>
          <a:lstStyle/>
          <a:p>
            <a:pPr algn="just"/>
            <a:r>
              <a:rPr lang="es-ES" sz="2000" b="1" i="1" dirty="0">
                <a:latin typeface="Times New Roman" pitchFamily="18" charset="0"/>
                <a:cs typeface="Times New Roman" pitchFamily="18" charset="0"/>
              </a:rPr>
              <a:t>ESPECÍFICOS</a:t>
            </a:r>
          </a:p>
        </p:txBody>
      </p:sp>
      <p:sp>
        <p:nvSpPr>
          <p:cNvPr id="4" name="Rectángulo 3"/>
          <p:cNvSpPr/>
          <p:nvPr/>
        </p:nvSpPr>
        <p:spPr>
          <a:xfrm>
            <a:off x="1775520" y="2060848"/>
            <a:ext cx="9433048" cy="4401205"/>
          </a:xfrm>
          <a:prstGeom prst="rect">
            <a:avLst/>
          </a:prstGeom>
        </p:spPr>
        <p:txBody>
          <a:bodyPr wrap="square">
            <a:spAutoFit/>
          </a:bodyPr>
          <a:lstStyle/>
          <a:p>
            <a:pPr marL="342900" indent="-342900" algn="just">
              <a:buFont typeface="Arial" panose="020B0604020202020204" pitchFamily="34" charset="0"/>
              <a:buChar char="•"/>
            </a:pPr>
            <a:r>
              <a:rPr lang="es-MX" sz="2000" dirty="0">
                <a:latin typeface="Times New Roman" panose="02020603050405020304" pitchFamily="18" charset="0"/>
                <a:cs typeface="Times New Roman" panose="02020603050405020304" pitchFamily="18" charset="0"/>
              </a:rPr>
              <a:t>Levantar una línea base, identificando las necesidades de capacitación de los supervisores, para realizar un diagnóstico de la situación actual de la empresa y de los participantes</a:t>
            </a:r>
            <a:r>
              <a:rPr lang="es-EC" sz="2000" dirty="0">
                <a:latin typeface="Times New Roman" panose="02020603050405020304" pitchFamily="18" charset="0"/>
                <a:cs typeface="Times New Roman" panose="02020603050405020304" pitchFamily="18" charset="0"/>
              </a:rPr>
              <a:t>.</a:t>
            </a:r>
          </a:p>
          <a:p>
            <a:pPr marL="342900" indent="-342900" algn="just">
              <a:buFont typeface="Arial" panose="020B0604020202020204" pitchFamily="34" charset="0"/>
              <a:buChar char="•"/>
            </a:pPr>
            <a:endParaRPr lang="es-EC" sz="20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s-MX" sz="2000" dirty="0">
                <a:latin typeface="Times New Roman" panose="02020603050405020304" pitchFamily="18" charset="0"/>
                <a:cs typeface="Times New Roman" panose="02020603050405020304" pitchFamily="18" charset="0"/>
              </a:rPr>
              <a:t>Ejecutar un programa de transferencia de tecnologías, mediante el cumplimiento de un cronograma de capacitación específica en áreas de interés agrícola, para reforzar y transformar los conocimientos de los supervisores, adquiridos por la experiencia.</a:t>
            </a:r>
          </a:p>
          <a:p>
            <a:pPr algn="just"/>
            <a:endParaRPr lang="es-MX" sz="2000"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s-MX" sz="2000" dirty="0">
                <a:latin typeface="Times New Roman" panose="02020603050405020304" pitchFamily="18" charset="0"/>
                <a:cs typeface="Times New Roman" panose="02020603050405020304" pitchFamily="18" charset="0"/>
              </a:rPr>
              <a:t>Innovar en la aplicación de las metodologías de aprendizaje, mediante el uso de herramientas visuales, interactivas, didácticas y móviles.</a:t>
            </a:r>
          </a:p>
          <a:p>
            <a:pPr algn="just"/>
            <a:endParaRPr lang="es-MX" sz="2000" dirty="0">
              <a:latin typeface="Times New Roman" panose="02020603050405020304" pitchFamily="18" charset="0"/>
              <a:cs typeface="Times New Roman" panose="02020603050405020304" pitchFamily="18" charset="0"/>
            </a:endParaRPr>
          </a:p>
          <a:p>
            <a:pPr marL="342900" lvl="0" indent="-342900" algn="just">
              <a:buFont typeface="Arial" panose="020B0604020202020204" pitchFamily="34" charset="0"/>
              <a:buChar char="•"/>
            </a:pPr>
            <a:r>
              <a:rPr lang="es-MX" sz="2000" dirty="0">
                <a:latin typeface="Times New Roman" panose="02020603050405020304" pitchFamily="18" charset="0"/>
                <a:cs typeface="Times New Roman" panose="02020603050405020304" pitchFamily="18" charset="0"/>
              </a:rPr>
              <a:t>Evaluar el impacto del proyecto, a través de los conocimientos adquiridos por los supervisores de la empresa.</a:t>
            </a:r>
            <a:endParaRPr lang="es-EC" sz="2000" dirty="0">
              <a:latin typeface="Times New Roman" panose="02020603050405020304" pitchFamily="18" charset="0"/>
              <a:cs typeface="Times New Roman" panose="02020603050405020304" pitchFamily="18" charset="0"/>
            </a:endParaRPr>
          </a:p>
          <a:p>
            <a:pPr lvl="0"/>
            <a:endParaRPr lang="es-EC" sz="2000" dirty="0"/>
          </a:p>
        </p:txBody>
      </p:sp>
      <p:grpSp>
        <p:nvGrpSpPr>
          <p:cNvPr id="14" name="Grupo 13">
            <a:extLst>
              <a:ext uri="{FF2B5EF4-FFF2-40B4-BE49-F238E27FC236}">
                <a16:creationId xmlns="" xmlns:a16="http://schemas.microsoft.com/office/drawing/2014/main" id="{2B70CB08-7E9D-429E-B7F0-F4F4689AE29E}"/>
              </a:ext>
            </a:extLst>
          </p:cNvPr>
          <p:cNvGrpSpPr/>
          <p:nvPr/>
        </p:nvGrpSpPr>
        <p:grpSpPr>
          <a:xfrm>
            <a:off x="8832304" y="6018112"/>
            <a:ext cx="3240360" cy="582613"/>
            <a:chOff x="8832304" y="6018112"/>
            <a:chExt cx="3240360" cy="582613"/>
          </a:xfrm>
        </p:grpSpPr>
        <p:sp>
          <p:nvSpPr>
            <p:cNvPr id="15" name="Rectángulo redondeado 6">
              <a:extLst>
                <a:ext uri="{FF2B5EF4-FFF2-40B4-BE49-F238E27FC236}">
                  <a16:creationId xmlns="" xmlns:a16="http://schemas.microsoft.com/office/drawing/2014/main" id="{DFFC6607-88E6-463A-8F7E-B32BD1056EF3}"/>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16" name="Imagen 5">
              <a:extLst>
                <a:ext uri="{FF2B5EF4-FFF2-40B4-BE49-F238E27FC236}">
                  <a16:creationId xmlns="" xmlns:a16="http://schemas.microsoft.com/office/drawing/2014/main" id="{C9F61F51-EB4F-482B-AB60-31442B872C0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48571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11825" y="0"/>
            <a:ext cx="2880321" cy="648246"/>
          </a:xfrm>
        </p:spPr>
        <p:txBody>
          <a:bodyPr/>
          <a:lstStyle/>
          <a:p>
            <a:pPr algn="ctr">
              <a:defRPr/>
            </a:pPr>
            <a:r>
              <a:rPr lang="es-EC" sz="2800" dirty="0">
                <a:solidFill>
                  <a:srgbClr val="0070C0"/>
                </a:solidFill>
                <a:latin typeface="Times New Roman" pitchFamily="18" charset="0"/>
                <a:cs typeface="Times New Roman" pitchFamily="18" charset="0"/>
              </a:rPr>
              <a:t>HIPÓTESIS</a:t>
            </a:r>
          </a:p>
        </p:txBody>
      </p:sp>
      <p:sp>
        <p:nvSpPr>
          <p:cNvPr id="3" name="Rectángulo 2"/>
          <p:cNvSpPr/>
          <p:nvPr/>
        </p:nvSpPr>
        <p:spPr>
          <a:xfrm>
            <a:off x="2171563" y="1916832"/>
            <a:ext cx="8280921" cy="1200329"/>
          </a:xfrm>
          <a:prstGeom prst="rect">
            <a:avLst/>
          </a:prstGeom>
        </p:spPr>
        <p:txBody>
          <a:bodyPr wrap="square">
            <a:spAutoFit/>
          </a:bodyPr>
          <a:lstStyle/>
          <a:p>
            <a:pPr algn="just"/>
            <a:endParaRPr lang="es-EC" dirty="0">
              <a:latin typeface="Times New Roman" panose="02020603050405020304" pitchFamily="18" charset="0"/>
              <a:cs typeface="Times New Roman" panose="02020603050405020304" pitchFamily="18" charset="0"/>
            </a:endParaRPr>
          </a:p>
          <a:p>
            <a:pPr algn="just"/>
            <a:r>
              <a:rPr lang="es-EC" dirty="0">
                <a:latin typeface="Times New Roman" panose="02020603050405020304" pitchFamily="18" charset="0"/>
                <a:cs typeface="Times New Roman" panose="02020603050405020304" pitchFamily="18" charset="0"/>
              </a:rPr>
              <a:t>H</a:t>
            </a:r>
            <a:r>
              <a:rPr lang="es-EC" baseline="-25000" dirty="0">
                <a:latin typeface="Times New Roman" panose="02020603050405020304" pitchFamily="18" charset="0"/>
                <a:cs typeface="Times New Roman" panose="02020603050405020304" pitchFamily="18" charset="0"/>
              </a:rPr>
              <a:t>1</a:t>
            </a:r>
            <a:r>
              <a:rPr lang="es-EC" dirty="0">
                <a:latin typeface="Times New Roman" panose="02020603050405020304" pitchFamily="18" charset="0"/>
                <a:cs typeface="Times New Roman" panose="02020603050405020304" pitchFamily="18" charset="0"/>
              </a:rPr>
              <a:t>:</a:t>
            </a:r>
            <a:r>
              <a:rPr lang="es-EC" b="1" dirty="0">
                <a:latin typeface="Times New Roman" panose="02020603050405020304" pitchFamily="18" charset="0"/>
                <a:cs typeface="Times New Roman" panose="02020603050405020304" pitchFamily="18" charset="0"/>
              </a:rPr>
              <a:t> </a:t>
            </a:r>
            <a:r>
              <a:rPr lang="es-MX" dirty="0">
                <a:latin typeface="Times New Roman" panose="02020603050405020304" pitchFamily="18" charset="0"/>
                <a:cs typeface="Times New Roman" panose="02020603050405020304" pitchFamily="18" charset="0"/>
              </a:rPr>
              <a:t>El programa piloto de transferencia innovadora de tecnologías enfocado a los mandos medios (supervisores) de la empresa Valleflor aumenta sus conocimientos en conceptos básicos del ámbito agrícola.</a:t>
            </a:r>
            <a:endParaRPr lang="es-ES" dirty="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6" name="Grupo 5">
            <a:extLst>
              <a:ext uri="{FF2B5EF4-FFF2-40B4-BE49-F238E27FC236}">
                <a16:creationId xmlns="" xmlns:a16="http://schemas.microsoft.com/office/drawing/2014/main" id="{A25F2B89-70BF-4328-96D3-139F55AE0EBF}"/>
              </a:ext>
            </a:extLst>
          </p:cNvPr>
          <p:cNvGrpSpPr/>
          <p:nvPr/>
        </p:nvGrpSpPr>
        <p:grpSpPr>
          <a:xfrm>
            <a:off x="8832304" y="6018112"/>
            <a:ext cx="3240360" cy="582613"/>
            <a:chOff x="8832304" y="6018112"/>
            <a:chExt cx="3240360" cy="582613"/>
          </a:xfrm>
        </p:grpSpPr>
        <p:sp>
          <p:nvSpPr>
            <p:cNvPr id="7" name="Rectángulo redondeado 39">
              <a:extLst>
                <a:ext uri="{FF2B5EF4-FFF2-40B4-BE49-F238E27FC236}">
                  <a16:creationId xmlns="" xmlns:a16="http://schemas.microsoft.com/office/drawing/2014/main" id="{F692A904-EC37-4E02-B7CA-914699C57AE9}"/>
                </a:ext>
              </a:extLst>
            </p:cNvPr>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8" name="Imagen 5">
              <a:extLst>
                <a:ext uri="{FF2B5EF4-FFF2-40B4-BE49-F238E27FC236}">
                  <a16:creationId xmlns="" xmlns:a16="http://schemas.microsoft.com/office/drawing/2014/main" id="{42DFDF18-8E81-4315-9F73-F5B78AF648DA}"/>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08432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11824" y="15483"/>
            <a:ext cx="2872021" cy="706437"/>
          </a:xfrm>
        </p:spPr>
        <p:txBody>
          <a:bodyPr/>
          <a:lstStyle/>
          <a:p>
            <a:pPr>
              <a:defRPr/>
            </a:pPr>
            <a:r>
              <a:rPr lang="es-EC" sz="2800" dirty="0">
                <a:solidFill>
                  <a:srgbClr val="0070C0"/>
                </a:solidFill>
                <a:latin typeface="Times New Roman" pitchFamily="18" charset="0"/>
                <a:cs typeface="Times New Roman" pitchFamily="18" charset="0"/>
              </a:rPr>
              <a:t>METODOLOGÍA</a:t>
            </a:r>
          </a:p>
        </p:txBody>
      </p:sp>
      <p:sp>
        <p:nvSpPr>
          <p:cNvPr id="8196" name="CuadroTexto 3"/>
          <p:cNvSpPr txBox="1">
            <a:spLocks noChangeArrowheads="1"/>
          </p:cNvSpPr>
          <p:nvPr/>
        </p:nvSpPr>
        <p:spPr bwMode="auto">
          <a:xfrm>
            <a:off x="1797138" y="602197"/>
            <a:ext cx="267439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EC" sz="2000" b="1" dirty="0">
                <a:solidFill>
                  <a:srgbClr val="0070C0"/>
                </a:solidFill>
                <a:latin typeface="Times New Roman" pitchFamily="18" charset="0"/>
                <a:ea typeface="Calibri Light" pitchFamily="34" charset="0"/>
                <a:cs typeface="Times New Roman" pitchFamily="18" charset="0"/>
              </a:rPr>
              <a:t>ÁREA DE ESTUDIO</a:t>
            </a:r>
          </a:p>
        </p:txBody>
      </p:sp>
      <p:grpSp>
        <p:nvGrpSpPr>
          <p:cNvPr id="11" name="Grupo 10"/>
          <p:cNvGrpSpPr/>
          <p:nvPr/>
        </p:nvGrpSpPr>
        <p:grpSpPr>
          <a:xfrm>
            <a:off x="8832304" y="6018112"/>
            <a:ext cx="3240360" cy="582613"/>
            <a:chOff x="8832304" y="6018112"/>
            <a:chExt cx="3240360" cy="582613"/>
          </a:xfrm>
        </p:grpSpPr>
        <p:sp>
          <p:nvSpPr>
            <p:cNvPr id="6" name="Rectángulo redondeado 5"/>
            <p:cNvSpPr/>
            <p:nvPr/>
          </p:nvSpPr>
          <p:spPr>
            <a:xfrm>
              <a:off x="8832304" y="6021288"/>
              <a:ext cx="3240360" cy="57626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dirty="0"/>
                <a:t>c</a:t>
              </a:r>
            </a:p>
          </p:txBody>
        </p:sp>
        <p:pic>
          <p:nvPicPr>
            <p:cNvPr id="8198" name="Imagen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169772" y="6018112"/>
              <a:ext cx="2477850"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Flecha abajo 3"/>
          <p:cNvSpPr/>
          <p:nvPr/>
        </p:nvSpPr>
        <p:spPr>
          <a:xfrm>
            <a:off x="3010535" y="4164450"/>
            <a:ext cx="302735" cy="289854"/>
          </a:xfrm>
          <a:prstGeom prst="downArrow">
            <a:avLst/>
          </a:prstGeom>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C" b="1">
              <a:ln w="12700">
                <a:solidFill>
                  <a:schemeClr val="tx1"/>
                </a:solidFill>
                <a:prstDash val="solid"/>
              </a:ln>
              <a:solidFill>
                <a:schemeClr val="tx2">
                  <a:lumMod val="75000"/>
                  <a:lumOff val="25000"/>
                </a:schemeClr>
              </a:solidFill>
              <a:effectLst>
                <a:outerShdw blurRad="41275" dist="20320" dir="1800000" algn="tl" rotWithShape="0">
                  <a:srgbClr val="000000">
                    <a:alpha val="40000"/>
                  </a:srgbClr>
                </a:outerShdw>
              </a:effectLst>
            </a:endParaRPr>
          </a:p>
        </p:txBody>
      </p:sp>
      <p:sp>
        <p:nvSpPr>
          <p:cNvPr id="12" name="CuadroTexto 11"/>
          <p:cNvSpPr txBox="1"/>
          <p:nvPr/>
        </p:nvSpPr>
        <p:spPr>
          <a:xfrm>
            <a:off x="2089844" y="4517506"/>
            <a:ext cx="2298390" cy="1569660"/>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s-MX" sz="1600" dirty="0">
                <a:solidFill>
                  <a:srgbClr val="000000"/>
                </a:solidFill>
                <a:latin typeface="Times New Roman" pitchFamily="18" charset="0"/>
                <a:ea typeface="Calibri Light" pitchFamily="34" charset="0"/>
                <a:cs typeface="Times New Roman" pitchFamily="18" charset="0"/>
              </a:rPr>
              <a:t>El programa se realizó con el personal de las tres fincas anexas a Valleflor:</a:t>
            </a:r>
          </a:p>
          <a:p>
            <a:pPr marL="285750" indent="-285750">
              <a:buFont typeface="Arial" panose="020B0604020202020204" pitchFamily="34" charset="0"/>
              <a:buChar char="•"/>
            </a:pPr>
            <a:r>
              <a:rPr lang="es-MX" sz="1600" dirty="0">
                <a:solidFill>
                  <a:srgbClr val="000000"/>
                </a:solidFill>
                <a:latin typeface="Times New Roman" pitchFamily="18" charset="0"/>
                <a:ea typeface="Calibri Light" pitchFamily="34" charset="0"/>
                <a:cs typeface="Times New Roman" pitchFamily="18" charset="0"/>
              </a:rPr>
              <a:t>Pifo</a:t>
            </a:r>
          </a:p>
          <a:p>
            <a:pPr marL="285750" indent="-285750">
              <a:buFont typeface="Arial" panose="020B0604020202020204" pitchFamily="34" charset="0"/>
              <a:buChar char="•"/>
            </a:pPr>
            <a:r>
              <a:rPr lang="es-MX" sz="1600" dirty="0">
                <a:solidFill>
                  <a:srgbClr val="000000"/>
                </a:solidFill>
                <a:latin typeface="Times New Roman" pitchFamily="18" charset="0"/>
                <a:ea typeface="Calibri Light" pitchFamily="34" charset="0"/>
                <a:cs typeface="Times New Roman" pitchFamily="18" charset="0"/>
              </a:rPr>
              <a:t>Puembo </a:t>
            </a:r>
          </a:p>
          <a:p>
            <a:pPr marL="285750" indent="-285750">
              <a:buFont typeface="Arial" panose="020B0604020202020204" pitchFamily="34" charset="0"/>
              <a:buChar char="•"/>
            </a:pPr>
            <a:r>
              <a:rPr lang="es-MX" sz="1600" dirty="0">
                <a:solidFill>
                  <a:srgbClr val="000000"/>
                </a:solidFill>
                <a:latin typeface="Times New Roman" pitchFamily="18" charset="0"/>
                <a:ea typeface="Calibri Light" pitchFamily="34" charset="0"/>
                <a:cs typeface="Times New Roman" pitchFamily="18" charset="0"/>
              </a:rPr>
              <a:t>La Libertad</a:t>
            </a:r>
            <a:endParaRPr lang="es-EC" sz="1600" dirty="0">
              <a:solidFill>
                <a:srgbClr val="000000"/>
              </a:solidFill>
              <a:latin typeface="Times New Roman" pitchFamily="18" charset="0"/>
              <a:ea typeface="Calibri Light" pitchFamily="34" charset="0"/>
              <a:cs typeface="Times New Roman" pitchFamily="18" charset="0"/>
            </a:endParaRPr>
          </a:p>
        </p:txBody>
      </p:sp>
      <p:sp>
        <p:nvSpPr>
          <p:cNvPr id="14" name="CuadroTexto 3"/>
          <p:cNvSpPr txBox="1">
            <a:spLocks noChangeArrowheads="1"/>
          </p:cNvSpPr>
          <p:nvPr/>
        </p:nvSpPr>
        <p:spPr bwMode="auto">
          <a:xfrm>
            <a:off x="6271406" y="885362"/>
            <a:ext cx="50811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b="1" dirty="0">
                <a:latin typeface="Times New Roman" pitchFamily="18" charset="0"/>
                <a:ea typeface="Calibri Light" pitchFamily="34" charset="0"/>
                <a:cs typeface="Times New Roman" pitchFamily="18" charset="0"/>
              </a:rPr>
              <a:t>Coordenadas referenciales fincas participantes</a:t>
            </a:r>
          </a:p>
        </p:txBody>
      </p:sp>
      <p:sp>
        <p:nvSpPr>
          <p:cNvPr id="3" name="Rectángulo 2"/>
          <p:cNvSpPr/>
          <p:nvPr/>
        </p:nvSpPr>
        <p:spPr>
          <a:xfrm>
            <a:off x="1367020" y="3222784"/>
            <a:ext cx="3534626" cy="584775"/>
          </a:xfrm>
          <a:prstGeom prst="rect">
            <a:avLst/>
          </a:prstGeom>
        </p:spPr>
        <p:txBody>
          <a:bodyPr wrap="square">
            <a:spAutoFit/>
          </a:bodyPr>
          <a:lstStyle/>
          <a:p>
            <a:pPr algn="ctr"/>
            <a:r>
              <a:rPr lang="es-ES" sz="1600" b="1" i="1" dirty="0">
                <a:latin typeface="Times New Roman" panose="02020603050405020304" pitchFamily="18" charset="0"/>
                <a:cs typeface="Times New Roman" panose="02020603050405020304" pitchFamily="18" charset="0"/>
              </a:rPr>
              <a:t>Figura 1. </a:t>
            </a:r>
            <a:r>
              <a:rPr lang="es-EC" sz="1600" dirty="0">
                <a:latin typeface="Times New Roman" panose="02020603050405020304" pitchFamily="18" charset="0"/>
                <a:cs typeface="Times New Roman" panose="02020603050405020304" pitchFamily="18" charset="0"/>
              </a:rPr>
              <a:t>Ubicación de la empresa florícola Valleflor </a:t>
            </a:r>
            <a:endParaRPr lang="es-ES" sz="1600" dirty="0">
              <a:latin typeface="Times New Roman" panose="02020603050405020304" pitchFamily="18" charset="0"/>
              <a:cs typeface="Times New Roman" panose="02020603050405020304" pitchFamily="18" charset="0"/>
            </a:endParaRPr>
          </a:p>
        </p:txBody>
      </p:sp>
      <p:sp>
        <p:nvSpPr>
          <p:cNvPr id="7" name="Rectángulo 6"/>
          <p:cNvSpPr/>
          <p:nvPr/>
        </p:nvSpPr>
        <p:spPr>
          <a:xfrm>
            <a:off x="6271406" y="1333530"/>
            <a:ext cx="5589992" cy="1200329"/>
          </a:xfrm>
          <a:prstGeom prst="rect">
            <a:avLst/>
          </a:prstGeom>
        </p:spPr>
        <p:txBody>
          <a:bodyPr wrap="none">
            <a:spAutoFit/>
          </a:bodyPr>
          <a:lstStyle/>
          <a:p>
            <a:r>
              <a:rPr lang="es-EC" dirty="0">
                <a:latin typeface="Times New Roman" panose="02020603050405020304" pitchFamily="18" charset="0"/>
                <a:cs typeface="Times New Roman" panose="02020603050405020304" pitchFamily="18" charset="0"/>
              </a:rPr>
              <a:t>Pifo: Longitud 78°20’47” O, latitud 0°13’40”S.</a:t>
            </a:r>
          </a:p>
          <a:p>
            <a:r>
              <a:rPr lang="es-EC" dirty="0" err="1">
                <a:latin typeface="Times New Roman" panose="02020603050405020304" pitchFamily="18" charset="0"/>
                <a:cs typeface="Times New Roman" panose="02020603050405020304" pitchFamily="18" charset="0"/>
              </a:rPr>
              <a:t>Puembo</a:t>
            </a:r>
            <a:r>
              <a:rPr lang="es-EC" dirty="0">
                <a:latin typeface="Times New Roman" panose="02020603050405020304" pitchFamily="18" charset="0"/>
                <a:cs typeface="Times New Roman" panose="02020603050405020304" pitchFamily="18" charset="0"/>
              </a:rPr>
              <a:t>: Longitud 78°21’22” O, latitud 0°12’39”S.</a:t>
            </a:r>
          </a:p>
          <a:p>
            <a:r>
              <a:rPr lang="es-EC" dirty="0">
                <a:latin typeface="Times New Roman" panose="02020603050405020304" pitchFamily="18" charset="0"/>
                <a:cs typeface="Times New Roman" panose="02020603050405020304" pitchFamily="18" charset="0"/>
              </a:rPr>
              <a:t>La Libertad: Longitud 78°22’48” O, latitud 0°9’31.40”S.</a:t>
            </a:r>
          </a:p>
          <a:p>
            <a:endParaRPr lang="es-EC" dirty="0"/>
          </a:p>
        </p:txBody>
      </p:sp>
      <p:sp>
        <p:nvSpPr>
          <p:cNvPr id="5" name="Rectángulo 4"/>
          <p:cNvSpPr/>
          <p:nvPr/>
        </p:nvSpPr>
        <p:spPr>
          <a:xfrm>
            <a:off x="0" y="5861435"/>
            <a:ext cx="1955600" cy="338554"/>
          </a:xfrm>
          <a:prstGeom prst="rect">
            <a:avLst/>
          </a:prstGeom>
        </p:spPr>
        <p:txBody>
          <a:bodyPr wrap="none">
            <a:spAutoFit/>
          </a:bodyPr>
          <a:lstStyle/>
          <a:p>
            <a:r>
              <a:rPr lang="es-EC" sz="1600" dirty="0">
                <a:latin typeface="Times New Roman" panose="02020603050405020304" pitchFamily="18" charset="0"/>
                <a:ea typeface="Calibri" panose="020F0502020204030204" pitchFamily="34" charset="0"/>
              </a:rPr>
              <a:t> </a:t>
            </a:r>
            <a:r>
              <a:rPr lang="en-US" sz="1600" dirty="0">
                <a:latin typeface="Times New Roman" panose="02020603050405020304" pitchFamily="18" charset="0"/>
                <a:ea typeface="Calibri" panose="020F0502020204030204" pitchFamily="34" charset="0"/>
              </a:rPr>
              <a:t>(CAPSERVS , 2015)</a:t>
            </a:r>
            <a:endParaRPr lang="es-EC" sz="1600" dirty="0"/>
          </a:p>
        </p:txBody>
      </p:sp>
      <p:sp>
        <p:nvSpPr>
          <p:cNvPr id="8" name="Flecha derecha 7"/>
          <p:cNvSpPr/>
          <p:nvPr/>
        </p:nvSpPr>
        <p:spPr>
          <a:xfrm>
            <a:off x="5447928" y="1232543"/>
            <a:ext cx="648072"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p:cNvSpPr/>
          <p:nvPr/>
        </p:nvSpPr>
        <p:spPr>
          <a:xfrm>
            <a:off x="6271406" y="2684766"/>
            <a:ext cx="5623021" cy="646331"/>
          </a:xfrm>
          <a:prstGeom prst="rect">
            <a:avLst/>
          </a:prstGeom>
        </p:spPr>
        <p:txBody>
          <a:bodyPr wrap="square">
            <a:spAutoFit/>
          </a:bodyPr>
          <a:lstStyle/>
          <a:p>
            <a:r>
              <a:rPr lang="es-EC" dirty="0">
                <a:latin typeface="Times New Roman" panose="02020603050405020304" pitchFamily="18" charset="0"/>
                <a:ea typeface="Calibri" panose="020F0502020204030204" pitchFamily="34" charset="0"/>
              </a:rPr>
              <a:t>Las sesiones de aprendizaje se realizaron en las instalaciones de la finca ubicada en Pifo</a:t>
            </a:r>
            <a:endParaRPr lang="es-EC" dirty="0"/>
          </a:p>
        </p:txBody>
      </p:sp>
      <p:sp>
        <p:nvSpPr>
          <p:cNvPr id="10" name="Rectángulo 9"/>
          <p:cNvSpPr/>
          <p:nvPr/>
        </p:nvSpPr>
        <p:spPr>
          <a:xfrm>
            <a:off x="6271406" y="3918992"/>
            <a:ext cx="4365709" cy="923330"/>
          </a:xfrm>
          <a:prstGeom prst="rect">
            <a:avLst/>
          </a:prstGeom>
        </p:spPr>
        <p:txBody>
          <a:bodyPr wrap="square">
            <a:spAutoFit/>
          </a:bodyPr>
          <a:lstStyle/>
          <a:p>
            <a:r>
              <a:rPr lang="es-EC" b="1" dirty="0">
                <a:solidFill>
                  <a:srgbClr val="000000"/>
                </a:solidFill>
                <a:latin typeface="Times New Roman" pitchFamily="18" charset="0"/>
                <a:ea typeface="Calibri Light" pitchFamily="34" charset="0"/>
                <a:cs typeface="Times New Roman" pitchFamily="18" charset="0"/>
              </a:rPr>
              <a:t>Precipitación media anual: </a:t>
            </a:r>
            <a:r>
              <a:rPr lang="es-EC" dirty="0">
                <a:solidFill>
                  <a:srgbClr val="000000"/>
                </a:solidFill>
                <a:latin typeface="Times New Roman" pitchFamily="18" charset="0"/>
                <a:ea typeface="Calibri Light" pitchFamily="34" charset="0"/>
                <a:cs typeface="Times New Roman" pitchFamily="18" charset="0"/>
              </a:rPr>
              <a:t>1 830 mm</a:t>
            </a:r>
          </a:p>
          <a:p>
            <a:r>
              <a:rPr lang="es-EC" b="1" dirty="0">
                <a:solidFill>
                  <a:srgbClr val="000000"/>
                </a:solidFill>
                <a:latin typeface="Times New Roman" pitchFamily="18" charset="0"/>
                <a:ea typeface="Calibri Light" pitchFamily="34" charset="0"/>
                <a:cs typeface="Times New Roman" pitchFamily="18" charset="0"/>
              </a:rPr>
              <a:t>H.R.: </a:t>
            </a:r>
            <a:r>
              <a:rPr lang="es-EC" dirty="0">
                <a:solidFill>
                  <a:srgbClr val="000000"/>
                </a:solidFill>
                <a:latin typeface="Times New Roman" pitchFamily="18" charset="0"/>
                <a:ea typeface="Calibri Light" pitchFamily="34" charset="0"/>
                <a:cs typeface="Times New Roman" pitchFamily="18" charset="0"/>
              </a:rPr>
              <a:t>62,5 % Piso altitudinal montano bajo, con suelos franco arcillosos hasta arenosos. </a:t>
            </a:r>
            <a:endParaRPr lang="es-EC" dirty="0">
              <a:solidFill>
                <a:srgbClr val="000000"/>
              </a:solidFill>
              <a:latin typeface="Calibri Light" pitchFamily="34" charset="0"/>
              <a:ea typeface="Calibri Light" pitchFamily="34" charset="0"/>
              <a:cs typeface="Calibri Light" pitchFamily="34" charset="0"/>
            </a:endParaRPr>
          </a:p>
        </p:txBody>
      </p:sp>
      <p:sp>
        <p:nvSpPr>
          <p:cNvPr id="22" name="Rectángulo 21"/>
          <p:cNvSpPr/>
          <p:nvPr/>
        </p:nvSpPr>
        <p:spPr>
          <a:xfrm>
            <a:off x="1692452" y="3793472"/>
            <a:ext cx="2358338" cy="307777"/>
          </a:xfrm>
          <a:prstGeom prst="rect">
            <a:avLst/>
          </a:prstGeom>
        </p:spPr>
        <p:txBody>
          <a:bodyPr wrap="none">
            <a:spAutoFit/>
          </a:bodyPr>
          <a:lstStyle/>
          <a:p>
            <a:pPr algn="ctr"/>
            <a:r>
              <a:rPr lang="es-EC" sz="1400" b="1" dirty="0">
                <a:latin typeface="Times New Roman" pitchFamily="18" charset="0"/>
                <a:cs typeface="Times New Roman" pitchFamily="18" charset="0"/>
              </a:rPr>
              <a:t>Fuente:</a:t>
            </a:r>
            <a:r>
              <a:rPr lang="es-EC" sz="1400" dirty="0">
                <a:latin typeface="Times New Roman" pitchFamily="18" charset="0"/>
                <a:cs typeface="Times New Roman" pitchFamily="18" charset="0"/>
              </a:rPr>
              <a:t> (Google Earth, 2019)</a:t>
            </a:r>
          </a:p>
        </p:txBody>
      </p:sp>
      <p:pic>
        <p:nvPicPr>
          <p:cNvPr id="19" name="Imagen 18"/>
          <p:cNvPicPr/>
          <p:nvPr/>
        </p:nvPicPr>
        <p:blipFill rotWithShape="1">
          <a:blip r:embed="rId4"/>
          <a:srcRect l="13239" t="26953" r="25829" b="23397"/>
          <a:stretch/>
        </p:blipFill>
        <p:spPr bwMode="auto">
          <a:xfrm>
            <a:off x="1199457" y="985153"/>
            <a:ext cx="3888432" cy="2174430"/>
          </a:xfrm>
          <a:prstGeom prst="rect">
            <a:avLst/>
          </a:prstGeom>
          <a:ln>
            <a:noFill/>
          </a:ln>
          <a:extLst>
            <a:ext uri="{53640926-AAD7-44D8-BBD7-CCE9431645EC}">
              <a14:shadowObscured xmlns:a14="http://schemas.microsoft.com/office/drawing/2010/main"/>
            </a:ext>
          </a:extLst>
        </p:spPr>
      </p:pic>
      <p:cxnSp>
        <p:nvCxnSpPr>
          <p:cNvPr id="18" name="Conector recto de flecha 17"/>
          <p:cNvCxnSpPr/>
          <p:nvPr/>
        </p:nvCxnSpPr>
        <p:spPr>
          <a:xfrm flipH="1">
            <a:off x="3359696" y="2343561"/>
            <a:ext cx="504057" cy="1013431"/>
          </a:xfrm>
          <a:prstGeom prst="straightConnector1">
            <a:avLst/>
          </a:prstGeom>
          <a:ln w="381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16" name="Rectángulo 15"/>
          <p:cNvSpPr/>
          <p:nvPr/>
        </p:nvSpPr>
        <p:spPr>
          <a:xfrm>
            <a:off x="3161903" y="1295719"/>
            <a:ext cx="1309626" cy="1047842"/>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CuadroTexto 22"/>
          <p:cNvSpPr txBox="1"/>
          <p:nvPr/>
        </p:nvSpPr>
        <p:spPr>
          <a:xfrm>
            <a:off x="7320136" y="5051597"/>
            <a:ext cx="2426654" cy="338554"/>
          </a:xfrm>
          <a:prstGeom prst="rect">
            <a:avLst/>
          </a:prstGeom>
          <a:ln w="19050"/>
        </p:spPr>
        <p:style>
          <a:lnRef idx="2">
            <a:schemeClr val="dk1"/>
          </a:lnRef>
          <a:fillRef idx="1">
            <a:schemeClr val="lt1"/>
          </a:fillRef>
          <a:effectRef idx="0">
            <a:schemeClr val="dk1"/>
          </a:effectRef>
          <a:fontRef idx="minor">
            <a:schemeClr val="dk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s-EC" sz="1600" b="1" dirty="0" err="1">
                <a:solidFill>
                  <a:srgbClr val="000000"/>
                </a:solidFill>
                <a:latin typeface="Times New Roman" pitchFamily="18" charset="0"/>
                <a:ea typeface="Calibri Light" pitchFamily="34" charset="0"/>
                <a:cs typeface="Times New Roman" pitchFamily="18" charset="0"/>
              </a:rPr>
              <a:t>°T</a:t>
            </a:r>
            <a:r>
              <a:rPr lang="es-EC" sz="1600" b="1" dirty="0">
                <a:solidFill>
                  <a:srgbClr val="000000"/>
                </a:solidFill>
                <a:latin typeface="Times New Roman" pitchFamily="18" charset="0"/>
                <a:ea typeface="Calibri Light" pitchFamily="34" charset="0"/>
                <a:cs typeface="Times New Roman" pitchFamily="18" charset="0"/>
              </a:rPr>
              <a:t> media: </a:t>
            </a:r>
            <a:r>
              <a:rPr lang="es-EC" sz="1600" dirty="0">
                <a:solidFill>
                  <a:srgbClr val="000000"/>
                </a:solidFill>
                <a:latin typeface="Times New Roman" pitchFamily="18" charset="0"/>
                <a:ea typeface="Calibri Light" pitchFamily="34" charset="0"/>
                <a:cs typeface="Times New Roman" pitchFamily="18" charset="0"/>
              </a:rPr>
              <a:t>15,63 ± 1°C.</a:t>
            </a:r>
          </a:p>
        </p:txBody>
      </p:sp>
    </p:spTree>
    <p:extLst>
      <p:ext uri="{BB962C8B-B14F-4D97-AF65-F5344CB8AC3E}">
        <p14:creationId xmlns:p14="http://schemas.microsoft.com/office/powerpoint/2010/main" val="2181350913"/>
      </p:ext>
    </p:extLst>
  </p:cSld>
  <p:clrMapOvr>
    <a:masterClrMapping/>
  </p:clrMapOvr>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Tema de Office">
  <a:themeElements>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e Office">
      <a:majorFont>
        <a:latin typeface="Arial Black"/>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1800" b="0" i="0" u="none" strike="noStrike" cap="none" normalizeH="0" baseline="0" smtClean="0">
            <a:ln>
              <a:noFill/>
            </a:ln>
            <a:solidFill>
              <a:schemeClr val="bg1"/>
            </a:solidFill>
            <a:effectLst/>
            <a:latin typeface="Arial" pitchFamily="34" charset="0"/>
          </a:defRPr>
        </a:defPPr>
      </a:lstStyle>
    </a:lnDef>
  </a:objectDefaults>
  <a:extraClrSchemeLst>
    <a:extraClrScheme>
      <a:clrScheme name="Tema de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e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e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e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e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e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e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25940</TotalTime>
  <Words>3343</Words>
  <Application>Microsoft Office PowerPoint</Application>
  <PresentationFormat>Personalizado</PresentationFormat>
  <Paragraphs>624</Paragraphs>
  <Slides>35</Slides>
  <Notes>6</Notes>
  <HiddenSlides>0</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35</vt:i4>
      </vt:variant>
    </vt:vector>
  </HeadingPairs>
  <TitlesOfParts>
    <vt:vector size="38" baseType="lpstr">
      <vt:lpstr>Diseño predeterminado</vt:lpstr>
      <vt:lpstr>1_Tema de Office</vt:lpstr>
      <vt:lpstr>CorelDRAW</vt:lpstr>
      <vt:lpstr>Presentación de PowerPoint</vt:lpstr>
      <vt:lpstr>INTRODUCCIÓN</vt:lpstr>
      <vt:lpstr>INTRODUCCIÓN</vt:lpstr>
      <vt:lpstr>INTRODUCCIÓN</vt:lpstr>
      <vt:lpstr>Presentación de PowerPoint</vt:lpstr>
      <vt:lpstr>Presentación de PowerPoint</vt:lpstr>
      <vt:lpstr>OBJETIVOS</vt:lpstr>
      <vt:lpstr>HIPÓTESIS</vt:lpstr>
      <vt:lpstr>METODOLOGÍA</vt:lpstr>
      <vt:lpstr>METODOLOGÍA</vt:lpstr>
      <vt:lpstr>METODOLOGÍA</vt:lpstr>
      <vt:lpstr>Presentación de PowerPoint</vt:lpstr>
      <vt:lpstr>Presentación de PowerPoint</vt:lpstr>
      <vt:lpstr>Presentación de PowerPoint</vt:lpstr>
      <vt:lpstr>Presentación de PowerPoint</vt:lpstr>
      <vt:lpstr>Presentación de PowerPoint</vt:lpstr>
      <vt:lpstr>Presentación de PowerPoint</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RESULTADOS Y DISCUSIÓN</vt:lpstr>
      <vt:lpstr>CONCLUSIONES</vt:lpstr>
      <vt:lpstr>CONCLUSIONES</vt:lpstr>
      <vt:lpstr>RECOMENDACIONES</vt:lpstr>
      <vt:lpstr>Presentación de PowerPoint</vt:lpstr>
    </vt:vector>
  </TitlesOfParts>
  <Company>ESPE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Carlos Quiloango</dc:creator>
  <cp:lastModifiedBy>User</cp:lastModifiedBy>
  <cp:revision>1305</cp:revision>
  <dcterms:created xsi:type="dcterms:W3CDTF">2008-02-13T16:07:44Z</dcterms:created>
  <dcterms:modified xsi:type="dcterms:W3CDTF">2021-06-02T18:42:39Z</dcterms:modified>
</cp:coreProperties>
</file>