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8" r:id="rId2"/>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81" r:id="rId20"/>
    <p:sldId id="277" r:id="rId21"/>
    <p:sldId id="278" r:id="rId22"/>
    <p:sldId id="279" r:id="rId23"/>
    <p:sldId id="280" r:id="rId24"/>
    <p:sldId id="284" r:id="rId25"/>
    <p:sldId id="282"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6" d="100"/>
          <a:sy n="56" d="100"/>
        </p:scale>
        <p:origin x="78" y="11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76E5B-6726-47CE-AF6D-798828F42956}"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ES"/>
        </a:p>
      </dgm:t>
    </dgm:pt>
    <dgm:pt modelId="{FBA4961F-C136-40B1-B76A-57020FF59759}">
      <dgm:prSet phldrT="[Texto]"/>
      <dgm:spPr/>
      <dgm:t>
        <a:bodyPr/>
        <a:lstStyle/>
        <a:p>
          <a:r>
            <a:rPr lang="es-EC" dirty="0"/>
            <a:t>Objetivo general</a:t>
          </a:r>
          <a:endParaRPr lang="es-ES" dirty="0"/>
        </a:p>
      </dgm:t>
    </dgm:pt>
    <dgm:pt modelId="{DB3559A9-9796-4C62-A687-B526BB7C8F52}" type="parTrans" cxnId="{02DC4F47-24E0-4287-B7C5-3619F76DCBC6}">
      <dgm:prSet/>
      <dgm:spPr/>
      <dgm:t>
        <a:bodyPr/>
        <a:lstStyle/>
        <a:p>
          <a:endParaRPr lang="es-ES"/>
        </a:p>
      </dgm:t>
    </dgm:pt>
    <dgm:pt modelId="{44219438-A143-4A8C-BE71-580A85F4D615}" type="sibTrans" cxnId="{02DC4F47-24E0-4287-B7C5-3619F76DCBC6}">
      <dgm:prSet/>
      <dgm:spPr/>
      <dgm:t>
        <a:bodyPr/>
        <a:lstStyle/>
        <a:p>
          <a:endParaRPr lang="es-ES"/>
        </a:p>
      </dgm:t>
    </dgm:pt>
    <dgm:pt modelId="{85458754-2E87-41C8-927C-70F769BED56F}">
      <dgm:prSet phldrT="[Texto]" custT="1"/>
      <dgm:spPr/>
      <dgm:t>
        <a:bodyPr/>
        <a:lstStyle/>
        <a:p>
          <a:pPr>
            <a:buFont typeface="Symbol" panose="05050102010706020507" pitchFamily="18" charset="2"/>
            <a:buChar char=""/>
          </a:pPr>
          <a:r>
            <a:rPr lang="es-ES" sz="1800" dirty="0"/>
            <a:t>Determinar la motivación del consumidor respecto a la preferencia por las tiendas de conveniencia en el Distrito Metropolitano de Quito y Cantón Rumiñahui. </a:t>
          </a:r>
        </a:p>
      </dgm:t>
    </dgm:pt>
    <dgm:pt modelId="{94E3C720-FB72-4AB8-BB72-B21A1145DF29}" type="parTrans" cxnId="{B643B361-5A2E-4717-8F5B-CA0604E29F45}">
      <dgm:prSet/>
      <dgm:spPr/>
      <dgm:t>
        <a:bodyPr/>
        <a:lstStyle/>
        <a:p>
          <a:endParaRPr lang="es-ES"/>
        </a:p>
      </dgm:t>
    </dgm:pt>
    <dgm:pt modelId="{7A3E560C-F8B3-40B8-860D-96B1C54F823A}" type="sibTrans" cxnId="{B643B361-5A2E-4717-8F5B-CA0604E29F45}">
      <dgm:prSet/>
      <dgm:spPr/>
      <dgm:t>
        <a:bodyPr/>
        <a:lstStyle/>
        <a:p>
          <a:endParaRPr lang="es-ES"/>
        </a:p>
      </dgm:t>
    </dgm:pt>
    <dgm:pt modelId="{53234260-2B9B-4726-98E2-F9BDA27885BC}">
      <dgm:prSet phldrT="[Texto]"/>
      <dgm:spPr/>
      <dgm:t>
        <a:bodyPr/>
        <a:lstStyle/>
        <a:p>
          <a:r>
            <a:rPr lang="es-EC" dirty="0"/>
            <a:t>Objetivos específicos </a:t>
          </a:r>
          <a:endParaRPr lang="es-ES" dirty="0"/>
        </a:p>
      </dgm:t>
    </dgm:pt>
    <dgm:pt modelId="{566D94C4-8877-4F93-A1C8-7E9EBE680334}" type="parTrans" cxnId="{F1B50282-BC71-4903-8E17-D88DE708900F}">
      <dgm:prSet/>
      <dgm:spPr/>
      <dgm:t>
        <a:bodyPr/>
        <a:lstStyle/>
        <a:p>
          <a:endParaRPr lang="es-ES"/>
        </a:p>
      </dgm:t>
    </dgm:pt>
    <dgm:pt modelId="{DEE05972-2086-4EC8-BE2D-550CE551B20E}" type="sibTrans" cxnId="{F1B50282-BC71-4903-8E17-D88DE708900F}">
      <dgm:prSet/>
      <dgm:spPr/>
      <dgm:t>
        <a:bodyPr/>
        <a:lstStyle/>
        <a:p>
          <a:endParaRPr lang="es-ES"/>
        </a:p>
      </dgm:t>
    </dgm:pt>
    <dgm:pt modelId="{1D7CE726-3682-4C70-B1FE-7257759D2A18}">
      <dgm:prSet phldrT="[Texto]"/>
      <dgm:spPr/>
      <dgm:t>
        <a:bodyPr/>
        <a:lstStyle/>
        <a:p>
          <a:pPr>
            <a:buFont typeface="Symbol" panose="05050102010706020507" pitchFamily="18" charset="2"/>
            <a:buChar char=""/>
          </a:pPr>
          <a:r>
            <a:rPr lang="es-ES" dirty="0"/>
            <a:t>Analizar las características demográficas y geográficas de los consumidores que acuden a las tiendas de conveniencia </a:t>
          </a:r>
        </a:p>
      </dgm:t>
    </dgm:pt>
    <dgm:pt modelId="{3E01D8DC-83AB-4197-9B4A-37FA2704355B}" type="parTrans" cxnId="{C771C214-01E4-4570-B7C4-38FBC2C8C058}">
      <dgm:prSet/>
      <dgm:spPr/>
      <dgm:t>
        <a:bodyPr/>
        <a:lstStyle/>
        <a:p>
          <a:endParaRPr lang="es-ES"/>
        </a:p>
      </dgm:t>
    </dgm:pt>
    <dgm:pt modelId="{4034AAEE-69DB-4B4D-A3B1-631BCA4A744E}" type="sibTrans" cxnId="{C771C214-01E4-4570-B7C4-38FBC2C8C058}">
      <dgm:prSet/>
      <dgm:spPr/>
      <dgm:t>
        <a:bodyPr/>
        <a:lstStyle/>
        <a:p>
          <a:endParaRPr lang="es-ES"/>
        </a:p>
      </dgm:t>
    </dgm:pt>
    <dgm:pt modelId="{57E2ED3E-C45A-4B08-9B76-B5F26AFE7C31}">
      <dgm:prSet/>
      <dgm:spPr/>
      <dgm:t>
        <a:bodyPr/>
        <a:lstStyle/>
        <a:p>
          <a:pPr>
            <a:buFont typeface="Symbol" panose="05050102010706020507" pitchFamily="18" charset="2"/>
            <a:buChar char=""/>
          </a:pPr>
          <a:r>
            <a:rPr lang="es-ES"/>
            <a:t>Identificar la frecuencia de compra de los consumidores en los puntos de venta </a:t>
          </a:r>
        </a:p>
      </dgm:t>
    </dgm:pt>
    <dgm:pt modelId="{BC6F21B8-EBE5-4DBD-B6F8-DC1B8777F3CC}" type="parTrans" cxnId="{86EC4644-E98B-4AEF-983C-40A675BA260E}">
      <dgm:prSet/>
      <dgm:spPr/>
      <dgm:t>
        <a:bodyPr/>
        <a:lstStyle/>
        <a:p>
          <a:endParaRPr lang="es-ES"/>
        </a:p>
      </dgm:t>
    </dgm:pt>
    <dgm:pt modelId="{143F3542-EECA-410B-992A-ED06EFB683B4}" type="sibTrans" cxnId="{86EC4644-E98B-4AEF-983C-40A675BA260E}">
      <dgm:prSet/>
      <dgm:spPr/>
      <dgm:t>
        <a:bodyPr/>
        <a:lstStyle/>
        <a:p>
          <a:endParaRPr lang="es-ES"/>
        </a:p>
      </dgm:t>
    </dgm:pt>
    <dgm:pt modelId="{7A006062-A82C-4314-A766-7966E7F701E8}">
      <dgm:prSet/>
      <dgm:spPr/>
      <dgm:t>
        <a:bodyPr/>
        <a:lstStyle/>
        <a:p>
          <a:pPr>
            <a:buFont typeface="Symbol" panose="05050102010706020507" pitchFamily="18" charset="2"/>
            <a:buChar char=""/>
          </a:pPr>
          <a:r>
            <a:rPr lang="es-ES"/>
            <a:t>Determinar si los elementos del marketing mix influyen en el comportamiento y proceso de decisión de compra de los consumidores.</a:t>
          </a:r>
        </a:p>
      </dgm:t>
    </dgm:pt>
    <dgm:pt modelId="{FC162CA4-0995-4A24-9198-67A1202DFDFF}" type="parTrans" cxnId="{331D9C93-C056-4622-8A1D-47A34AD434AF}">
      <dgm:prSet/>
      <dgm:spPr/>
      <dgm:t>
        <a:bodyPr/>
        <a:lstStyle/>
        <a:p>
          <a:endParaRPr lang="es-ES"/>
        </a:p>
      </dgm:t>
    </dgm:pt>
    <dgm:pt modelId="{C0CFB308-73E4-4422-8CC2-7B9CD0410263}" type="sibTrans" cxnId="{331D9C93-C056-4622-8A1D-47A34AD434AF}">
      <dgm:prSet/>
      <dgm:spPr/>
      <dgm:t>
        <a:bodyPr/>
        <a:lstStyle/>
        <a:p>
          <a:endParaRPr lang="es-ES"/>
        </a:p>
      </dgm:t>
    </dgm:pt>
    <dgm:pt modelId="{0D7CD63F-FB7E-48B4-B14C-D737F29009B2}">
      <dgm:prSet/>
      <dgm:spPr/>
      <dgm:t>
        <a:bodyPr/>
        <a:lstStyle/>
        <a:p>
          <a:pPr>
            <a:buFont typeface="Symbol" panose="05050102010706020507" pitchFamily="18" charset="2"/>
            <a:buChar char=""/>
          </a:pPr>
          <a:r>
            <a:rPr lang="es-ES" dirty="0"/>
            <a:t>Proponer estrategias que mejoren la motivación de compra de los consumidores en las tiendas conveniencia. </a:t>
          </a:r>
        </a:p>
      </dgm:t>
    </dgm:pt>
    <dgm:pt modelId="{7757773F-6E94-40FB-84C8-DB7A0CF641AA}" type="parTrans" cxnId="{8FF2440D-9B1A-415D-A37B-15C23B14F59E}">
      <dgm:prSet/>
      <dgm:spPr/>
      <dgm:t>
        <a:bodyPr/>
        <a:lstStyle/>
        <a:p>
          <a:endParaRPr lang="es-ES"/>
        </a:p>
      </dgm:t>
    </dgm:pt>
    <dgm:pt modelId="{CE3C79F9-3A30-48D2-8AF6-591FEE164093}" type="sibTrans" cxnId="{8FF2440D-9B1A-415D-A37B-15C23B14F59E}">
      <dgm:prSet/>
      <dgm:spPr/>
      <dgm:t>
        <a:bodyPr/>
        <a:lstStyle/>
        <a:p>
          <a:endParaRPr lang="es-ES"/>
        </a:p>
      </dgm:t>
    </dgm:pt>
    <dgm:pt modelId="{4FECDCFE-F841-4BD9-9D52-65B3DAE38933}" type="pres">
      <dgm:prSet presAssocID="{43876E5B-6726-47CE-AF6D-798828F42956}" presName="Name0" presStyleCnt="0">
        <dgm:presLayoutVars>
          <dgm:dir/>
          <dgm:animLvl val="lvl"/>
          <dgm:resizeHandles val="exact"/>
        </dgm:presLayoutVars>
      </dgm:prSet>
      <dgm:spPr/>
    </dgm:pt>
    <dgm:pt modelId="{AD08D2F4-5A1F-49AF-A269-697454719919}" type="pres">
      <dgm:prSet presAssocID="{53234260-2B9B-4726-98E2-F9BDA27885BC}" presName="boxAndChildren" presStyleCnt="0"/>
      <dgm:spPr/>
    </dgm:pt>
    <dgm:pt modelId="{E7D9B4B0-7830-4A9A-ACF5-57EC21E4BA41}" type="pres">
      <dgm:prSet presAssocID="{53234260-2B9B-4726-98E2-F9BDA27885BC}" presName="parentTextBox" presStyleLbl="node1" presStyleIdx="0" presStyleCnt="2"/>
      <dgm:spPr/>
    </dgm:pt>
    <dgm:pt modelId="{D135CCFA-5116-40B1-8C34-1F61B12CFF2F}" type="pres">
      <dgm:prSet presAssocID="{53234260-2B9B-4726-98E2-F9BDA27885BC}" presName="entireBox" presStyleLbl="node1" presStyleIdx="0" presStyleCnt="2"/>
      <dgm:spPr/>
    </dgm:pt>
    <dgm:pt modelId="{D8507101-9CD2-4869-A33F-93D3B46FD745}" type="pres">
      <dgm:prSet presAssocID="{53234260-2B9B-4726-98E2-F9BDA27885BC}" presName="descendantBox" presStyleCnt="0"/>
      <dgm:spPr/>
    </dgm:pt>
    <dgm:pt modelId="{37D5712E-12E3-4C7D-8ACA-E9C7F194E21E}" type="pres">
      <dgm:prSet presAssocID="{1D7CE726-3682-4C70-B1FE-7257759D2A18}" presName="childTextBox" presStyleLbl="fgAccFollowNode1" presStyleIdx="0" presStyleCnt="5">
        <dgm:presLayoutVars>
          <dgm:bulletEnabled val="1"/>
        </dgm:presLayoutVars>
      </dgm:prSet>
      <dgm:spPr/>
    </dgm:pt>
    <dgm:pt modelId="{3A274789-38B0-4B17-9B08-06232AFED818}" type="pres">
      <dgm:prSet presAssocID="{57E2ED3E-C45A-4B08-9B76-B5F26AFE7C31}" presName="childTextBox" presStyleLbl="fgAccFollowNode1" presStyleIdx="1" presStyleCnt="5">
        <dgm:presLayoutVars>
          <dgm:bulletEnabled val="1"/>
        </dgm:presLayoutVars>
      </dgm:prSet>
      <dgm:spPr/>
    </dgm:pt>
    <dgm:pt modelId="{20BC74A6-E5DF-43F2-96BE-D67E56EC4C6E}" type="pres">
      <dgm:prSet presAssocID="{7A006062-A82C-4314-A766-7966E7F701E8}" presName="childTextBox" presStyleLbl="fgAccFollowNode1" presStyleIdx="2" presStyleCnt="5">
        <dgm:presLayoutVars>
          <dgm:bulletEnabled val="1"/>
        </dgm:presLayoutVars>
      </dgm:prSet>
      <dgm:spPr/>
    </dgm:pt>
    <dgm:pt modelId="{96D45709-D8AF-4503-A263-F2A2E319B2B4}" type="pres">
      <dgm:prSet presAssocID="{0D7CD63F-FB7E-48B4-B14C-D737F29009B2}" presName="childTextBox" presStyleLbl="fgAccFollowNode1" presStyleIdx="3" presStyleCnt="5">
        <dgm:presLayoutVars>
          <dgm:bulletEnabled val="1"/>
        </dgm:presLayoutVars>
      </dgm:prSet>
      <dgm:spPr/>
    </dgm:pt>
    <dgm:pt modelId="{D73FFF1D-5AA7-4423-80FD-D564D3ABD8B8}" type="pres">
      <dgm:prSet presAssocID="{44219438-A143-4A8C-BE71-580A85F4D615}" presName="sp" presStyleCnt="0"/>
      <dgm:spPr/>
    </dgm:pt>
    <dgm:pt modelId="{C7B3CA75-E962-448F-B6D4-D5BB8E03E63F}" type="pres">
      <dgm:prSet presAssocID="{FBA4961F-C136-40B1-B76A-57020FF59759}" presName="arrowAndChildren" presStyleCnt="0"/>
      <dgm:spPr/>
    </dgm:pt>
    <dgm:pt modelId="{2C90A840-E3FE-407B-867A-8E41057A8EC3}" type="pres">
      <dgm:prSet presAssocID="{FBA4961F-C136-40B1-B76A-57020FF59759}" presName="parentTextArrow" presStyleLbl="node1" presStyleIdx="0" presStyleCnt="2"/>
      <dgm:spPr/>
    </dgm:pt>
    <dgm:pt modelId="{15DEF1FE-D052-4A91-A6FE-1329D0C92498}" type="pres">
      <dgm:prSet presAssocID="{FBA4961F-C136-40B1-B76A-57020FF59759}" presName="arrow" presStyleLbl="node1" presStyleIdx="1" presStyleCnt="2"/>
      <dgm:spPr/>
    </dgm:pt>
    <dgm:pt modelId="{6E9EF6CE-209B-483B-B523-DC81EDF8083E}" type="pres">
      <dgm:prSet presAssocID="{FBA4961F-C136-40B1-B76A-57020FF59759}" presName="descendantArrow" presStyleCnt="0"/>
      <dgm:spPr/>
    </dgm:pt>
    <dgm:pt modelId="{D3A8D41B-9B11-4CC4-ADB8-2B52BF7BAA11}" type="pres">
      <dgm:prSet presAssocID="{85458754-2E87-41C8-927C-70F769BED56F}" presName="childTextArrow" presStyleLbl="fgAccFollowNode1" presStyleIdx="4" presStyleCnt="5">
        <dgm:presLayoutVars>
          <dgm:bulletEnabled val="1"/>
        </dgm:presLayoutVars>
      </dgm:prSet>
      <dgm:spPr/>
    </dgm:pt>
  </dgm:ptLst>
  <dgm:cxnLst>
    <dgm:cxn modelId="{11424B0B-E956-4E6A-B014-3474C9561983}" type="presOf" srcId="{FBA4961F-C136-40B1-B76A-57020FF59759}" destId="{2C90A840-E3FE-407B-867A-8E41057A8EC3}" srcOrd="0" destOrd="0" presId="urn:microsoft.com/office/officeart/2005/8/layout/process4"/>
    <dgm:cxn modelId="{8FF2440D-9B1A-415D-A37B-15C23B14F59E}" srcId="{53234260-2B9B-4726-98E2-F9BDA27885BC}" destId="{0D7CD63F-FB7E-48B4-B14C-D737F29009B2}" srcOrd="3" destOrd="0" parTransId="{7757773F-6E94-40FB-84C8-DB7A0CF641AA}" sibTransId="{CE3C79F9-3A30-48D2-8AF6-591FEE164093}"/>
    <dgm:cxn modelId="{C771C214-01E4-4570-B7C4-38FBC2C8C058}" srcId="{53234260-2B9B-4726-98E2-F9BDA27885BC}" destId="{1D7CE726-3682-4C70-B1FE-7257759D2A18}" srcOrd="0" destOrd="0" parTransId="{3E01D8DC-83AB-4197-9B4A-37FA2704355B}" sibTransId="{4034AAEE-69DB-4B4D-A3B1-631BCA4A744E}"/>
    <dgm:cxn modelId="{ECEE0815-57C1-43B9-9E7E-6E98B66CFB83}" type="presOf" srcId="{1D7CE726-3682-4C70-B1FE-7257759D2A18}" destId="{37D5712E-12E3-4C7D-8ACA-E9C7F194E21E}" srcOrd="0" destOrd="0" presId="urn:microsoft.com/office/officeart/2005/8/layout/process4"/>
    <dgm:cxn modelId="{A8896419-47D0-4C43-B479-DEAA564A3E1E}" type="presOf" srcId="{0D7CD63F-FB7E-48B4-B14C-D737F29009B2}" destId="{96D45709-D8AF-4503-A263-F2A2E319B2B4}" srcOrd="0" destOrd="0" presId="urn:microsoft.com/office/officeart/2005/8/layout/process4"/>
    <dgm:cxn modelId="{321B632A-47C6-456C-B109-649E58BCACD9}" type="presOf" srcId="{85458754-2E87-41C8-927C-70F769BED56F}" destId="{D3A8D41B-9B11-4CC4-ADB8-2B52BF7BAA11}" srcOrd="0" destOrd="0" presId="urn:microsoft.com/office/officeart/2005/8/layout/process4"/>
    <dgm:cxn modelId="{1BAAA541-253E-4E96-BF60-CE6723C3CBCA}" type="presOf" srcId="{53234260-2B9B-4726-98E2-F9BDA27885BC}" destId="{D135CCFA-5116-40B1-8C34-1F61B12CFF2F}" srcOrd="1" destOrd="0" presId="urn:microsoft.com/office/officeart/2005/8/layout/process4"/>
    <dgm:cxn modelId="{B643B361-5A2E-4717-8F5B-CA0604E29F45}" srcId="{FBA4961F-C136-40B1-B76A-57020FF59759}" destId="{85458754-2E87-41C8-927C-70F769BED56F}" srcOrd="0" destOrd="0" parTransId="{94E3C720-FB72-4AB8-BB72-B21A1145DF29}" sibTransId="{7A3E560C-F8B3-40B8-860D-96B1C54F823A}"/>
    <dgm:cxn modelId="{86EC4644-E98B-4AEF-983C-40A675BA260E}" srcId="{53234260-2B9B-4726-98E2-F9BDA27885BC}" destId="{57E2ED3E-C45A-4B08-9B76-B5F26AFE7C31}" srcOrd="1" destOrd="0" parTransId="{BC6F21B8-EBE5-4DBD-B6F8-DC1B8777F3CC}" sibTransId="{143F3542-EECA-410B-992A-ED06EFB683B4}"/>
    <dgm:cxn modelId="{02DC4F47-24E0-4287-B7C5-3619F76DCBC6}" srcId="{43876E5B-6726-47CE-AF6D-798828F42956}" destId="{FBA4961F-C136-40B1-B76A-57020FF59759}" srcOrd="0" destOrd="0" parTransId="{DB3559A9-9796-4C62-A687-B526BB7C8F52}" sibTransId="{44219438-A143-4A8C-BE71-580A85F4D615}"/>
    <dgm:cxn modelId="{1AED0551-45F7-43A1-A386-EC3B9E67CD40}" type="presOf" srcId="{53234260-2B9B-4726-98E2-F9BDA27885BC}" destId="{E7D9B4B0-7830-4A9A-ACF5-57EC21E4BA41}" srcOrd="0" destOrd="0" presId="urn:microsoft.com/office/officeart/2005/8/layout/process4"/>
    <dgm:cxn modelId="{F1B50282-BC71-4903-8E17-D88DE708900F}" srcId="{43876E5B-6726-47CE-AF6D-798828F42956}" destId="{53234260-2B9B-4726-98E2-F9BDA27885BC}" srcOrd="1" destOrd="0" parTransId="{566D94C4-8877-4F93-A1C8-7E9EBE680334}" sibTransId="{DEE05972-2086-4EC8-BE2D-550CE551B20E}"/>
    <dgm:cxn modelId="{6FBBF68A-663E-4DC8-8652-ED03C0E243CF}" type="presOf" srcId="{43876E5B-6726-47CE-AF6D-798828F42956}" destId="{4FECDCFE-F841-4BD9-9D52-65B3DAE38933}" srcOrd="0" destOrd="0" presId="urn:microsoft.com/office/officeart/2005/8/layout/process4"/>
    <dgm:cxn modelId="{8C6FCC92-D100-4FF3-AF08-714BB452D002}" type="presOf" srcId="{57E2ED3E-C45A-4B08-9B76-B5F26AFE7C31}" destId="{3A274789-38B0-4B17-9B08-06232AFED818}" srcOrd="0" destOrd="0" presId="urn:microsoft.com/office/officeart/2005/8/layout/process4"/>
    <dgm:cxn modelId="{7F3BDF92-320F-4FE6-AFA2-151462DEF52A}" type="presOf" srcId="{FBA4961F-C136-40B1-B76A-57020FF59759}" destId="{15DEF1FE-D052-4A91-A6FE-1329D0C92498}" srcOrd="1" destOrd="0" presId="urn:microsoft.com/office/officeart/2005/8/layout/process4"/>
    <dgm:cxn modelId="{331D9C93-C056-4622-8A1D-47A34AD434AF}" srcId="{53234260-2B9B-4726-98E2-F9BDA27885BC}" destId="{7A006062-A82C-4314-A766-7966E7F701E8}" srcOrd="2" destOrd="0" parTransId="{FC162CA4-0995-4A24-9198-67A1202DFDFF}" sibTransId="{C0CFB308-73E4-4422-8CC2-7B9CD0410263}"/>
    <dgm:cxn modelId="{CECC07F2-71CF-4C92-A365-864F39A1A38F}" type="presOf" srcId="{7A006062-A82C-4314-A766-7966E7F701E8}" destId="{20BC74A6-E5DF-43F2-96BE-D67E56EC4C6E}" srcOrd="0" destOrd="0" presId="urn:microsoft.com/office/officeart/2005/8/layout/process4"/>
    <dgm:cxn modelId="{71327927-AA72-458D-8967-2247442D2288}" type="presParOf" srcId="{4FECDCFE-F841-4BD9-9D52-65B3DAE38933}" destId="{AD08D2F4-5A1F-49AF-A269-697454719919}" srcOrd="0" destOrd="0" presId="urn:microsoft.com/office/officeart/2005/8/layout/process4"/>
    <dgm:cxn modelId="{3DA26641-5FFE-42B5-AB81-365434B4DD2F}" type="presParOf" srcId="{AD08D2F4-5A1F-49AF-A269-697454719919}" destId="{E7D9B4B0-7830-4A9A-ACF5-57EC21E4BA41}" srcOrd="0" destOrd="0" presId="urn:microsoft.com/office/officeart/2005/8/layout/process4"/>
    <dgm:cxn modelId="{14423902-BF84-4350-BDA3-D04AC1CFD9AD}" type="presParOf" srcId="{AD08D2F4-5A1F-49AF-A269-697454719919}" destId="{D135CCFA-5116-40B1-8C34-1F61B12CFF2F}" srcOrd="1" destOrd="0" presId="urn:microsoft.com/office/officeart/2005/8/layout/process4"/>
    <dgm:cxn modelId="{F8CC788F-FF25-42F8-B2B6-AD5AE6F573B8}" type="presParOf" srcId="{AD08D2F4-5A1F-49AF-A269-697454719919}" destId="{D8507101-9CD2-4869-A33F-93D3B46FD745}" srcOrd="2" destOrd="0" presId="urn:microsoft.com/office/officeart/2005/8/layout/process4"/>
    <dgm:cxn modelId="{AD61943C-C18F-4E68-B22E-2A90BD2521E3}" type="presParOf" srcId="{D8507101-9CD2-4869-A33F-93D3B46FD745}" destId="{37D5712E-12E3-4C7D-8ACA-E9C7F194E21E}" srcOrd="0" destOrd="0" presId="urn:microsoft.com/office/officeart/2005/8/layout/process4"/>
    <dgm:cxn modelId="{005A5659-F87D-4229-A7E8-C84535705B73}" type="presParOf" srcId="{D8507101-9CD2-4869-A33F-93D3B46FD745}" destId="{3A274789-38B0-4B17-9B08-06232AFED818}" srcOrd="1" destOrd="0" presId="urn:microsoft.com/office/officeart/2005/8/layout/process4"/>
    <dgm:cxn modelId="{4BBF3D94-5E2B-41BC-BE09-168A1BA39587}" type="presParOf" srcId="{D8507101-9CD2-4869-A33F-93D3B46FD745}" destId="{20BC74A6-E5DF-43F2-96BE-D67E56EC4C6E}" srcOrd="2" destOrd="0" presId="urn:microsoft.com/office/officeart/2005/8/layout/process4"/>
    <dgm:cxn modelId="{60956FB7-137C-42ED-A17E-D11D092CA6E1}" type="presParOf" srcId="{D8507101-9CD2-4869-A33F-93D3B46FD745}" destId="{96D45709-D8AF-4503-A263-F2A2E319B2B4}" srcOrd="3" destOrd="0" presId="urn:microsoft.com/office/officeart/2005/8/layout/process4"/>
    <dgm:cxn modelId="{2527B392-AD73-47F7-A6F1-97469D04F7ED}" type="presParOf" srcId="{4FECDCFE-F841-4BD9-9D52-65B3DAE38933}" destId="{D73FFF1D-5AA7-4423-80FD-D564D3ABD8B8}" srcOrd="1" destOrd="0" presId="urn:microsoft.com/office/officeart/2005/8/layout/process4"/>
    <dgm:cxn modelId="{8D6C2794-D615-4C91-A9A2-5DBD04896EE9}" type="presParOf" srcId="{4FECDCFE-F841-4BD9-9D52-65B3DAE38933}" destId="{C7B3CA75-E962-448F-B6D4-D5BB8E03E63F}" srcOrd="2" destOrd="0" presId="urn:microsoft.com/office/officeart/2005/8/layout/process4"/>
    <dgm:cxn modelId="{3E9729FF-B5AB-469C-BA1E-A8E1C5F96353}" type="presParOf" srcId="{C7B3CA75-E962-448F-B6D4-D5BB8E03E63F}" destId="{2C90A840-E3FE-407B-867A-8E41057A8EC3}" srcOrd="0" destOrd="0" presId="urn:microsoft.com/office/officeart/2005/8/layout/process4"/>
    <dgm:cxn modelId="{F7549B6C-8CA2-4C49-A3C9-7378F7151D70}" type="presParOf" srcId="{C7B3CA75-E962-448F-B6D4-D5BB8E03E63F}" destId="{15DEF1FE-D052-4A91-A6FE-1329D0C92498}" srcOrd="1" destOrd="0" presId="urn:microsoft.com/office/officeart/2005/8/layout/process4"/>
    <dgm:cxn modelId="{083CE16F-5416-4732-AC56-FB33026B2181}" type="presParOf" srcId="{C7B3CA75-E962-448F-B6D4-D5BB8E03E63F}" destId="{6E9EF6CE-209B-483B-B523-DC81EDF8083E}" srcOrd="2" destOrd="0" presId="urn:microsoft.com/office/officeart/2005/8/layout/process4"/>
    <dgm:cxn modelId="{F0E9C0B6-2381-4A3D-9F95-1DDB194CDC3C}" type="presParOf" srcId="{6E9EF6CE-209B-483B-B523-DC81EDF8083E}" destId="{D3A8D41B-9B11-4CC4-ADB8-2B52BF7BAA1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7ECA28-717A-4807-A40F-E1F1D7CAD2D8}" type="doc">
      <dgm:prSet loTypeId="urn:microsoft.com/office/officeart/2005/8/layout/hProcess9" loCatId="process" qsTypeId="urn:microsoft.com/office/officeart/2005/8/quickstyle/simple3" qsCatId="simple" csTypeId="urn:microsoft.com/office/officeart/2005/8/colors/accent3_5" csCatId="accent3" phldr="1"/>
      <dgm:spPr/>
    </dgm:pt>
    <dgm:pt modelId="{8CDA38DF-CAA5-44C9-98C2-E8AF6B5FE614}">
      <dgm:prSet phldrT="[Texto]"/>
      <dgm:spPr/>
      <dgm:t>
        <a:bodyPr/>
        <a:lstStyle/>
        <a:p>
          <a:pPr>
            <a:buFont typeface="Symbol" panose="05050102010706020507" pitchFamily="18" charset="2"/>
            <a:buChar char=""/>
          </a:pPr>
          <a:r>
            <a:rPr lang="es-ES" dirty="0"/>
            <a:t>Programa de fidelización en el cual por cada compra que realicen tendrán puntos, los cuales pueden ir acumulando y cambiarlos por premios o productos </a:t>
          </a:r>
        </a:p>
      </dgm:t>
    </dgm:pt>
    <dgm:pt modelId="{E30630FD-5073-4564-9B66-1C9002D1B7D5}" type="parTrans" cxnId="{FF320547-E269-4A47-B68A-1BCB09206BDF}">
      <dgm:prSet/>
      <dgm:spPr/>
      <dgm:t>
        <a:bodyPr/>
        <a:lstStyle/>
        <a:p>
          <a:endParaRPr lang="es-ES"/>
        </a:p>
      </dgm:t>
    </dgm:pt>
    <dgm:pt modelId="{D9419F68-409C-417D-B26D-270BC5E1566A}" type="sibTrans" cxnId="{FF320547-E269-4A47-B68A-1BCB09206BDF}">
      <dgm:prSet/>
      <dgm:spPr/>
      <dgm:t>
        <a:bodyPr/>
        <a:lstStyle/>
        <a:p>
          <a:endParaRPr lang="es-ES"/>
        </a:p>
      </dgm:t>
    </dgm:pt>
    <dgm:pt modelId="{1D11F446-5EE6-495E-B6AA-752842973F25}">
      <dgm:prSet phldrT="[Texto]"/>
      <dgm:spPr/>
      <dgm:t>
        <a:bodyPr/>
        <a:lstStyle/>
        <a:p>
          <a:pPr>
            <a:buFont typeface="Symbol" panose="05050102010706020507" pitchFamily="18" charset="2"/>
            <a:buChar char=""/>
          </a:pPr>
          <a:r>
            <a:rPr lang="es-ES" dirty="0"/>
            <a:t>Realizar interacciones constantes en redes sociales, crear publicaciones de promociones o descuentos para clientes fieles</a:t>
          </a:r>
        </a:p>
      </dgm:t>
    </dgm:pt>
    <dgm:pt modelId="{2CDF18D2-E5C5-4ADF-8767-D9008BB09E74}" type="parTrans" cxnId="{4D7F48F3-9017-4256-B569-8D9C74180A3A}">
      <dgm:prSet/>
      <dgm:spPr/>
      <dgm:t>
        <a:bodyPr/>
        <a:lstStyle/>
        <a:p>
          <a:endParaRPr lang="es-ES"/>
        </a:p>
      </dgm:t>
    </dgm:pt>
    <dgm:pt modelId="{B06A3B0F-DC13-47B2-BCAB-009326CC7352}" type="sibTrans" cxnId="{4D7F48F3-9017-4256-B569-8D9C74180A3A}">
      <dgm:prSet/>
      <dgm:spPr/>
      <dgm:t>
        <a:bodyPr/>
        <a:lstStyle/>
        <a:p>
          <a:endParaRPr lang="es-ES"/>
        </a:p>
      </dgm:t>
    </dgm:pt>
    <dgm:pt modelId="{76B5B9DC-5A6D-4A21-A40C-C8F74E312E09}">
      <dgm:prSet phldrT="[Texto]"/>
      <dgm:spPr/>
      <dgm:t>
        <a:bodyPr/>
        <a:lstStyle/>
        <a:p>
          <a:pPr>
            <a:buFont typeface="Symbol" panose="05050102010706020507" pitchFamily="18" charset="2"/>
            <a:buChar char=""/>
          </a:pPr>
          <a:r>
            <a:rPr lang="es-ES" dirty="0"/>
            <a:t>Los consumidores puedan comunicar sus quejas y sugerencias en las páginas web y redes sociales y estas deben ser contestadas de manera personalizada y rápida.</a:t>
          </a:r>
        </a:p>
      </dgm:t>
    </dgm:pt>
    <dgm:pt modelId="{5E078D5F-3264-444F-B2FC-5F223F4C271C}" type="parTrans" cxnId="{E0BD17CE-3021-4191-8434-4FD802D494F0}">
      <dgm:prSet/>
      <dgm:spPr/>
      <dgm:t>
        <a:bodyPr/>
        <a:lstStyle/>
        <a:p>
          <a:endParaRPr lang="es-ES"/>
        </a:p>
      </dgm:t>
    </dgm:pt>
    <dgm:pt modelId="{E3EF9A95-CF13-4C93-9EC5-FBA21F005353}" type="sibTrans" cxnId="{E0BD17CE-3021-4191-8434-4FD802D494F0}">
      <dgm:prSet/>
      <dgm:spPr/>
      <dgm:t>
        <a:bodyPr/>
        <a:lstStyle/>
        <a:p>
          <a:endParaRPr lang="es-ES"/>
        </a:p>
      </dgm:t>
    </dgm:pt>
    <dgm:pt modelId="{3B47B83B-6F3C-46D2-97B7-997DAA9676CE}" type="pres">
      <dgm:prSet presAssocID="{0A7ECA28-717A-4807-A40F-E1F1D7CAD2D8}" presName="CompostProcess" presStyleCnt="0">
        <dgm:presLayoutVars>
          <dgm:dir/>
          <dgm:resizeHandles val="exact"/>
        </dgm:presLayoutVars>
      </dgm:prSet>
      <dgm:spPr/>
    </dgm:pt>
    <dgm:pt modelId="{E11EE7E9-5C8A-49CE-87CD-9B53189F8620}" type="pres">
      <dgm:prSet presAssocID="{0A7ECA28-717A-4807-A40F-E1F1D7CAD2D8}" presName="arrow" presStyleLbl="bgShp" presStyleIdx="0" presStyleCnt="1"/>
      <dgm:spPr/>
    </dgm:pt>
    <dgm:pt modelId="{59E82A87-ECA3-4D25-A54D-310099D3AB65}" type="pres">
      <dgm:prSet presAssocID="{0A7ECA28-717A-4807-A40F-E1F1D7CAD2D8}" presName="linearProcess" presStyleCnt="0"/>
      <dgm:spPr/>
    </dgm:pt>
    <dgm:pt modelId="{A7C5AE18-9299-4037-B4DB-E547D0F18C36}" type="pres">
      <dgm:prSet presAssocID="{8CDA38DF-CAA5-44C9-98C2-E8AF6B5FE614}" presName="textNode" presStyleLbl="node1" presStyleIdx="0" presStyleCnt="3">
        <dgm:presLayoutVars>
          <dgm:bulletEnabled val="1"/>
        </dgm:presLayoutVars>
      </dgm:prSet>
      <dgm:spPr/>
    </dgm:pt>
    <dgm:pt modelId="{28519BF5-AEF0-493D-82DC-05C5669849FA}" type="pres">
      <dgm:prSet presAssocID="{D9419F68-409C-417D-B26D-270BC5E1566A}" presName="sibTrans" presStyleCnt="0"/>
      <dgm:spPr/>
    </dgm:pt>
    <dgm:pt modelId="{6D463C6A-A147-4107-B07F-51CF65945732}" type="pres">
      <dgm:prSet presAssocID="{1D11F446-5EE6-495E-B6AA-752842973F25}" presName="textNode" presStyleLbl="node1" presStyleIdx="1" presStyleCnt="3">
        <dgm:presLayoutVars>
          <dgm:bulletEnabled val="1"/>
        </dgm:presLayoutVars>
      </dgm:prSet>
      <dgm:spPr/>
    </dgm:pt>
    <dgm:pt modelId="{436DA961-B166-4BCB-9587-5EF8B6A149A9}" type="pres">
      <dgm:prSet presAssocID="{B06A3B0F-DC13-47B2-BCAB-009326CC7352}" presName="sibTrans" presStyleCnt="0"/>
      <dgm:spPr/>
    </dgm:pt>
    <dgm:pt modelId="{5D10B5AF-E964-4E6A-A376-538F8F2D10FE}" type="pres">
      <dgm:prSet presAssocID="{76B5B9DC-5A6D-4A21-A40C-C8F74E312E09}" presName="textNode" presStyleLbl="node1" presStyleIdx="2" presStyleCnt="3">
        <dgm:presLayoutVars>
          <dgm:bulletEnabled val="1"/>
        </dgm:presLayoutVars>
      </dgm:prSet>
      <dgm:spPr/>
    </dgm:pt>
  </dgm:ptLst>
  <dgm:cxnLst>
    <dgm:cxn modelId="{556F950D-FF20-4BDA-835E-974E1AE39A47}" type="presOf" srcId="{0A7ECA28-717A-4807-A40F-E1F1D7CAD2D8}" destId="{3B47B83B-6F3C-46D2-97B7-997DAA9676CE}" srcOrd="0" destOrd="0" presId="urn:microsoft.com/office/officeart/2005/8/layout/hProcess9"/>
    <dgm:cxn modelId="{CB60A037-2580-417A-8DCB-CDE9E37B9C48}" type="presOf" srcId="{76B5B9DC-5A6D-4A21-A40C-C8F74E312E09}" destId="{5D10B5AF-E964-4E6A-A376-538F8F2D10FE}" srcOrd="0" destOrd="0" presId="urn:microsoft.com/office/officeart/2005/8/layout/hProcess9"/>
    <dgm:cxn modelId="{FF320547-E269-4A47-B68A-1BCB09206BDF}" srcId="{0A7ECA28-717A-4807-A40F-E1F1D7CAD2D8}" destId="{8CDA38DF-CAA5-44C9-98C2-E8AF6B5FE614}" srcOrd="0" destOrd="0" parTransId="{E30630FD-5073-4564-9B66-1C9002D1B7D5}" sibTransId="{D9419F68-409C-417D-B26D-270BC5E1566A}"/>
    <dgm:cxn modelId="{39E15BC0-AF1C-42BF-8918-BCCCF20F76A4}" type="presOf" srcId="{8CDA38DF-CAA5-44C9-98C2-E8AF6B5FE614}" destId="{A7C5AE18-9299-4037-B4DB-E547D0F18C36}" srcOrd="0" destOrd="0" presId="urn:microsoft.com/office/officeart/2005/8/layout/hProcess9"/>
    <dgm:cxn modelId="{E0BD17CE-3021-4191-8434-4FD802D494F0}" srcId="{0A7ECA28-717A-4807-A40F-E1F1D7CAD2D8}" destId="{76B5B9DC-5A6D-4A21-A40C-C8F74E312E09}" srcOrd="2" destOrd="0" parTransId="{5E078D5F-3264-444F-B2FC-5F223F4C271C}" sibTransId="{E3EF9A95-CF13-4C93-9EC5-FBA21F005353}"/>
    <dgm:cxn modelId="{4D7F48F3-9017-4256-B569-8D9C74180A3A}" srcId="{0A7ECA28-717A-4807-A40F-E1F1D7CAD2D8}" destId="{1D11F446-5EE6-495E-B6AA-752842973F25}" srcOrd="1" destOrd="0" parTransId="{2CDF18D2-E5C5-4ADF-8767-D9008BB09E74}" sibTransId="{B06A3B0F-DC13-47B2-BCAB-009326CC7352}"/>
    <dgm:cxn modelId="{212E15FD-26AD-4298-A379-A722C506CD05}" type="presOf" srcId="{1D11F446-5EE6-495E-B6AA-752842973F25}" destId="{6D463C6A-A147-4107-B07F-51CF65945732}" srcOrd="0" destOrd="0" presId="urn:microsoft.com/office/officeart/2005/8/layout/hProcess9"/>
    <dgm:cxn modelId="{7C5365A3-39F9-4330-A217-55EA88FAE65F}" type="presParOf" srcId="{3B47B83B-6F3C-46D2-97B7-997DAA9676CE}" destId="{E11EE7E9-5C8A-49CE-87CD-9B53189F8620}" srcOrd="0" destOrd="0" presId="urn:microsoft.com/office/officeart/2005/8/layout/hProcess9"/>
    <dgm:cxn modelId="{192F28FF-6B1D-48AD-83EB-257F97D4ECA6}" type="presParOf" srcId="{3B47B83B-6F3C-46D2-97B7-997DAA9676CE}" destId="{59E82A87-ECA3-4D25-A54D-310099D3AB65}" srcOrd="1" destOrd="0" presId="urn:microsoft.com/office/officeart/2005/8/layout/hProcess9"/>
    <dgm:cxn modelId="{C0D82717-BCFE-4177-B38E-9C893931C820}" type="presParOf" srcId="{59E82A87-ECA3-4D25-A54D-310099D3AB65}" destId="{A7C5AE18-9299-4037-B4DB-E547D0F18C36}" srcOrd="0" destOrd="0" presId="urn:microsoft.com/office/officeart/2005/8/layout/hProcess9"/>
    <dgm:cxn modelId="{FD6D45FC-D1E1-483E-BD1B-DA96F5790CB2}" type="presParOf" srcId="{59E82A87-ECA3-4D25-A54D-310099D3AB65}" destId="{28519BF5-AEF0-493D-82DC-05C5669849FA}" srcOrd="1" destOrd="0" presId="urn:microsoft.com/office/officeart/2005/8/layout/hProcess9"/>
    <dgm:cxn modelId="{8379BBE1-7A47-49DF-BF8E-3E5D1E30A913}" type="presParOf" srcId="{59E82A87-ECA3-4D25-A54D-310099D3AB65}" destId="{6D463C6A-A147-4107-B07F-51CF65945732}" srcOrd="2" destOrd="0" presId="urn:microsoft.com/office/officeart/2005/8/layout/hProcess9"/>
    <dgm:cxn modelId="{78394568-5F4E-44F3-B5E0-64481B11CB93}" type="presParOf" srcId="{59E82A87-ECA3-4D25-A54D-310099D3AB65}" destId="{436DA961-B166-4BCB-9587-5EF8B6A149A9}" srcOrd="3" destOrd="0" presId="urn:microsoft.com/office/officeart/2005/8/layout/hProcess9"/>
    <dgm:cxn modelId="{2118ACED-A4E2-4CDA-9176-0DF3C321776B}" type="presParOf" srcId="{59E82A87-ECA3-4D25-A54D-310099D3AB65}" destId="{5D10B5AF-E964-4E6A-A376-538F8F2D10F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01D5B-E1F6-452A-8768-36BCA09781D0}"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172021EE-ABCC-496B-B28B-7D5E6219CEC3}">
      <dgm:prSet phldrT="[Texto]"/>
      <dgm:spPr/>
      <dgm:t>
        <a:bodyPr/>
        <a:lstStyle/>
        <a:p>
          <a:r>
            <a:rPr lang="es-EC" dirty="0"/>
            <a:t>Teoría de la motivación</a:t>
          </a:r>
          <a:endParaRPr lang="es-ES" dirty="0"/>
        </a:p>
      </dgm:t>
    </dgm:pt>
    <dgm:pt modelId="{8CD2FC7B-E2A8-46F1-A979-DF3F6B75ECE8}" type="parTrans" cxnId="{195C570D-7607-4CC6-B084-383B03B0E1E6}">
      <dgm:prSet/>
      <dgm:spPr/>
      <dgm:t>
        <a:bodyPr/>
        <a:lstStyle/>
        <a:p>
          <a:endParaRPr lang="es-ES"/>
        </a:p>
      </dgm:t>
    </dgm:pt>
    <dgm:pt modelId="{9E6FAB46-05D5-449D-99E2-025733556CA0}" type="sibTrans" cxnId="{195C570D-7607-4CC6-B084-383B03B0E1E6}">
      <dgm:prSet/>
      <dgm:spPr/>
      <dgm:t>
        <a:bodyPr/>
        <a:lstStyle/>
        <a:p>
          <a:endParaRPr lang="es-ES"/>
        </a:p>
      </dgm:t>
    </dgm:pt>
    <dgm:pt modelId="{D8D99462-E2EB-4542-87A0-99D7123801D5}">
      <dgm:prSet phldrT="[Texto]"/>
      <dgm:spPr/>
      <dgm:t>
        <a:bodyPr/>
        <a:lstStyle/>
        <a:p>
          <a:r>
            <a:rPr lang="es-EC" dirty="0"/>
            <a:t>Comportamiento del consumidor </a:t>
          </a:r>
          <a:endParaRPr lang="es-ES" dirty="0"/>
        </a:p>
      </dgm:t>
    </dgm:pt>
    <dgm:pt modelId="{2CD51B19-418F-44C5-8B07-E9C10587FD15}" type="parTrans" cxnId="{46916695-3FA9-4988-8D2B-CA162D92A4AA}">
      <dgm:prSet/>
      <dgm:spPr/>
      <dgm:t>
        <a:bodyPr/>
        <a:lstStyle/>
        <a:p>
          <a:endParaRPr lang="es-ES"/>
        </a:p>
      </dgm:t>
    </dgm:pt>
    <dgm:pt modelId="{B1B32F8F-9429-4D7A-A493-D7179CF31812}" type="sibTrans" cxnId="{46916695-3FA9-4988-8D2B-CA162D92A4AA}">
      <dgm:prSet/>
      <dgm:spPr/>
      <dgm:t>
        <a:bodyPr/>
        <a:lstStyle/>
        <a:p>
          <a:endParaRPr lang="es-ES"/>
        </a:p>
      </dgm:t>
    </dgm:pt>
    <dgm:pt modelId="{56FBF97E-27B9-4C58-ACD8-5B82869EFDDE}">
      <dgm:prSet phldrT="[Texto]"/>
      <dgm:spPr/>
      <dgm:t>
        <a:bodyPr/>
        <a:lstStyle/>
        <a:p>
          <a:r>
            <a:rPr lang="es-EC" dirty="0"/>
            <a:t>Decisión de compra</a:t>
          </a:r>
          <a:endParaRPr lang="es-ES" dirty="0"/>
        </a:p>
      </dgm:t>
    </dgm:pt>
    <dgm:pt modelId="{D38F321F-6123-4271-BD27-7DCF7F35D7EA}" type="parTrans" cxnId="{CCF17A72-83AC-4526-89F3-7D64BA0B0BAB}">
      <dgm:prSet/>
      <dgm:spPr/>
      <dgm:t>
        <a:bodyPr/>
        <a:lstStyle/>
        <a:p>
          <a:endParaRPr lang="es-ES"/>
        </a:p>
      </dgm:t>
    </dgm:pt>
    <dgm:pt modelId="{703EBC89-0E1E-47D5-81D8-CCF7C9D5F5B7}" type="sibTrans" cxnId="{CCF17A72-83AC-4526-89F3-7D64BA0B0BAB}">
      <dgm:prSet/>
      <dgm:spPr/>
      <dgm:t>
        <a:bodyPr/>
        <a:lstStyle/>
        <a:p>
          <a:endParaRPr lang="es-ES"/>
        </a:p>
      </dgm:t>
    </dgm:pt>
    <dgm:pt modelId="{E7C4D742-DDAF-42CF-A0CB-3851E8729C93}">
      <dgm:prSet phldrT="[Texto]"/>
      <dgm:spPr/>
      <dgm:t>
        <a:bodyPr/>
        <a:lstStyle/>
        <a:p>
          <a:r>
            <a:rPr lang="es-EC" dirty="0"/>
            <a:t>Teoría económica</a:t>
          </a:r>
          <a:endParaRPr lang="es-ES" dirty="0"/>
        </a:p>
      </dgm:t>
    </dgm:pt>
    <dgm:pt modelId="{8CA5B605-37B7-4183-9288-B2437EC542B1}" type="parTrans" cxnId="{BB110687-F07B-48A1-A64F-1FA31E1D54E4}">
      <dgm:prSet/>
      <dgm:spPr/>
      <dgm:t>
        <a:bodyPr/>
        <a:lstStyle/>
        <a:p>
          <a:endParaRPr lang="es-ES"/>
        </a:p>
      </dgm:t>
    </dgm:pt>
    <dgm:pt modelId="{75895BAA-E3BF-46E1-A01F-2AD67E9C1685}" type="sibTrans" cxnId="{BB110687-F07B-48A1-A64F-1FA31E1D54E4}">
      <dgm:prSet/>
      <dgm:spPr/>
      <dgm:t>
        <a:bodyPr/>
        <a:lstStyle/>
        <a:p>
          <a:endParaRPr lang="es-ES"/>
        </a:p>
      </dgm:t>
    </dgm:pt>
    <dgm:pt modelId="{A979ADB3-F054-4201-915C-84B45F681479}" type="pres">
      <dgm:prSet presAssocID="{74801D5B-E1F6-452A-8768-36BCA09781D0}" presName="diagram" presStyleCnt="0">
        <dgm:presLayoutVars>
          <dgm:dir/>
          <dgm:resizeHandles val="exact"/>
        </dgm:presLayoutVars>
      </dgm:prSet>
      <dgm:spPr/>
    </dgm:pt>
    <dgm:pt modelId="{E3711A39-EFD3-441D-A32D-4A9652312912}" type="pres">
      <dgm:prSet presAssocID="{172021EE-ABCC-496B-B28B-7D5E6219CEC3}" presName="node" presStyleLbl="node1" presStyleIdx="0" presStyleCnt="4">
        <dgm:presLayoutVars>
          <dgm:bulletEnabled val="1"/>
        </dgm:presLayoutVars>
      </dgm:prSet>
      <dgm:spPr/>
    </dgm:pt>
    <dgm:pt modelId="{52A8D565-668C-401F-90DC-FB7886B1D2D3}" type="pres">
      <dgm:prSet presAssocID="{9E6FAB46-05D5-449D-99E2-025733556CA0}" presName="sibTrans" presStyleCnt="0"/>
      <dgm:spPr/>
    </dgm:pt>
    <dgm:pt modelId="{7A20B297-E9EB-41BA-B576-E1DF7717BFB8}" type="pres">
      <dgm:prSet presAssocID="{D8D99462-E2EB-4542-87A0-99D7123801D5}" presName="node" presStyleLbl="node1" presStyleIdx="1" presStyleCnt="4">
        <dgm:presLayoutVars>
          <dgm:bulletEnabled val="1"/>
        </dgm:presLayoutVars>
      </dgm:prSet>
      <dgm:spPr/>
    </dgm:pt>
    <dgm:pt modelId="{BC2BB947-B4B2-4766-902D-F3866B17C2F5}" type="pres">
      <dgm:prSet presAssocID="{B1B32F8F-9429-4D7A-A493-D7179CF31812}" presName="sibTrans" presStyleCnt="0"/>
      <dgm:spPr/>
    </dgm:pt>
    <dgm:pt modelId="{587E0DE8-D260-490B-ABE2-EF92BAFC0841}" type="pres">
      <dgm:prSet presAssocID="{56FBF97E-27B9-4C58-ACD8-5B82869EFDDE}" presName="node" presStyleLbl="node1" presStyleIdx="2" presStyleCnt="4">
        <dgm:presLayoutVars>
          <dgm:bulletEnabled val="1"/>
        </dgm:presLayoutVars>
      </dgm:prSet>
      <dgm:spPr/>
    </dgm:pt>
    <dgm:pt modelId="{EDF4CFBB-ABED-4928-96F1-F48E94DD17FF}" type="pres">
      <dgm:prSet presAssocID="{703EBC89-0E1E-47D5-81D8-CCF7C9D5F5B7}" presName="sibTrans" presStyleCnt="0"/>
      <dgm:spPr/>
    </dgm:pt>
    <dgm:pt modelId="{1D6F4C80-ABF6-4FD5-A439-34284C11A35C}" type="pres">
      <dgm:prSet presAssocID="{E7C4D742-DDAF-42CF-A0CB-3851E8729C93}" presName="node" presStyleLbl="node1" presStyleIdx="3" presStyleCnt="4">
        <dgm:presLayoutVars>
          <dgm:bulletEnabled val="1"/>
        </dgm:presLayoutVars>
      </dgm:prSet>
      <dgm:spPr/>
    </dgm:pt>
  </dgm:ptLst>
  <dgm:cxnLst>
    <dgm:cxn modelId="{195C570D-7607-4CC6-B084-383B03B0E1E6}" srcId="{74801D5B-E1F6-452A-8768-36BCA09781D0}" destId="{172021EE-ABCC-496B-B28B-7D5E6219CEC3}" srcOrd="0" destOrd="0" parTransId="{8CD2FC7B-E2A8-46F1-A979-DF3F6B75ECE8}" sibTransId="{9E6FAB46-05D5-449D-99E2-025733556CA0}"/>
    <dgm:cxn modelId="{4BE9BE43-9F8E-4D0E-84FE-724D68458080}" type="presOf" srcId="{56FBF97E-27B9-4C58-ACD8-5B82869EFDDE}" destId="{587E0DE8-D260-490B-ABE2-EF92BAFC0841}" srcOrd="0" destOrd="0" presId="urn:microsoft.com/office/officeart/2005/8/layout/default"/>
    <dgm:cxn modelId="{CCF17A72-83AC-4526-89F3-7D64BA0B0BAB}" srcId="{74801D5B-E1F6-452A-8768-36BCA09781D0}" destId="{56FBF97E-27B9-4C58-ACD8-5B82869EFDDE}" srcOrd="2" destOrd="0" parTransId="{D38F321F-6123-4271-BD27-7DCF7F35D7EA}" sibTransId="{703EBC89-0E1E-47D5-81D8-CCF7C9D5F5B7}"/>
    <dgm:cxn modelId="{BB110687-F07B-48A1-A64F-1FA31E1D54E4}" srcId="{74801D5B-E1F6-452A-8768-36BCA09781D0}" destId="{E7C4D742-DDAF-42CF-A0CB-3851E8729C93}" srcOrd="3" destOrd="0" parTransId="{8CA5B605-37B7-4183-9288-B2437EC542B1}" sibTransId="{75895BAA-E3BF-46E1-A01F-2AD67E9C1685}"/>
    <dgm:cxn modelId="{53FD6492-779E-4AD3-8342-708557C1A6BC}" type="presOf" srcId="{D8D99462-E2EB-4542-87A0-99D7123801D5}" destId="{7A20B297-E9EB-41BA-B576-E1DF7717BFB8}" srcOrd="0" destOrd="0" presId="urn:microsoft.com/office/officeart/2005/8/layout/default"/>
    <dgm:cxn modelId="{7D1D0C93-A762-46B2-8509-5234CBC019CA}" type="presOf" srcId="{E7C4D742-DDAF-42CF-A0CB-3851E8729C93}" destId="{1D6F4C80-ABF6-4FD5-A439-34284C11A35C}" srcOrd="0" destOrd="0" presId="urn:microsoft.com/office/officeart/2005/8/layout/default"/>
    <dgm:cxn modelId="{46916695-3FA9-4988-8D2B-CA162D92A4AA}" srcId="{74801D5B-E1F6-452A-8768-36BCA09781D0}" destId="{D8D99462-E2EB-4542-87A0-99D7123801D5}" srcOrd="1" destOrd="0" parTransId="{2CD51B19-418F-44C5-8B07-E9C10587FD15}" sibTransId="{B1B32F8F-9429-4D7A-A493-D7179CF31812}"/>
    <dgm:cxn modelId="{5768CFA5-FBA9-4ED8-9BFC-C51351536473}" type="presOf" srcId="{74801D5B-E1F6-452A-8768-36BCA09781D0}" destId="{A979ADB3-F054-4201-915C-84B45F681479}" srcOrd="0" destOrd="0" presId="urn:microsoft.com/office/officeart/2005/8/layout/default"/>
    <dgm:cxn modelId="{ECB2B1AF-D36C-464D-AFF7-2CC038681074}" type="presOf" srcId="{172021EE-ABCC-496B-B28B-7D5E6219CEC3}" destId="{E3711A39-EFD3-441D-A32D-4A9652312912}" srcOrd="0" destOrd="0" presId="urn:microsoft.com/office/officeart/2005/8/layout/default"/>
    <dgm:cxn modelId="{0176E305-9AFD-40A5-84DF-F990FDD02DF2}" type="presParOf" srcId="{A979ADB3-F054-4201-915C-84B45F681479}" destId="{E3711A39-EFD3-441D-A32D-4A9652312912}" srcOrd="0" destOrd="0" presId="urn:microsoft.com/office/officeart/2005/8/layout/default"/>
    <dgm:cxn modelId="{B40AC1EE-3ADA-46AF-B0A6-20005DA4C86C}" type="presParOf" srcId="{A979ADB3-F054-4201-915C-84B45F681479}" destId="{52A8D565-668C-401F-90DC-FB7886B1D2D3}" srcOrd="1" destOrd="0" presId="urn:microsoft.com/office/officeart/2005/8/layout/default"/>
    <dgm:cxn modelId="{2BCA9DE2-4FA5-4309-B318-40671128F0F8}" type="presParOf" srcId="{A979ADB3-F054-4201-915C-84B45F681479}" destId="{7A20B297-E9EB-41BA-B576-E1DF7717BFB8}" srcOrd="2" destOrd="0" presId="urn:microsoft.com/office/officeart/2005/8/layout/default"/>
    <dgm:cxn modelId="{4051101C-DADE-45A4-A494-3B818E5827E5}" type="presParOf" srcId="{A979ADB3-F054-4201-915C-84B45F681479}" destId="{BC2BB947-B4B2-4766-902D-F3866B17C2F5}" srcOrd="3" destOrd="0" presId="urn:microsoft.com/office/officeart/2005/8/layout/default"/>
    <dgm:cxn modelId="{3068635B-E55E-4732-B972-3021EB8AF101}" type="presParOf" srcId="{A979ADB3-F054-4201-915C-84B45F681479}" destId="{587E0DE8-D260-490B-ABE2-EF92BAFC0841}" srcOrd="4" destOrd="0" presId="urn:microsoft.com/office/officeart/2005/8/layout/default"/>
    <dgm:cxn modelId="{14A2D1A9-AC67-40B6-B04D-813BC3B3E4C3}" type="presParOf" srcId="{A979ADB3-F054-4201-915C-84B45F681479}" destId="{EDF4CFBB-ABED-4928-96F1-F48E94DD17FF}" srcOrd="5" destOrd="0" presId="urn:microsoft.com/office/officeart/2005/8/layout/default"/>
    <dgm:cxn modelId="{D5127626-EE7A-4628-8419-4FFA60F92600}" type="presParOf" srcId="{A979ADB3-F054-4201-915C-84B45F681479}" destId="{1D6F4C80-ABF6-4FD5-A439-34284C11A35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AC97BC-7C70-4078-AEA9-92427A47AA44}" type="doc">
      <dgm:prSet loTypeId="urn:microsoft.com/office/officeart/2005/8/layout/hProcess9" loCatId="process" qsTypeId="urn:microsoft.com/office/officeart/2005/8/quickstyle/3d2" qsCatId="3D" csTypeId="urn:microsoft.com/office/officeart/2005/8/colors/colorful4" csCatId="colorful" phldr="1"/>
      <dgm:spPr/>
    </dgm:pt>
    <dgm:pt modelId="{81BBFE3D-436B-4F4D-94FB-5A6CAEC9A5C8}">
      <dgm:prSet phldrT="[Texto]"/>
      <dgm:spPr/>
      <dgm:t>
        <a:bodyPr/>
        <a:lstStyle/>
        <a:p>
          <a:r>
            <a:rPr lang="es-EC" dirty="0"/>
            <a:t>Producto</a:t>
          </a:r>
          <a:endParaRPr lang="es-ES" dirty="0"/>
        </a:p>
      </dgm:t>
    </dgm:pt>
    <dgm:pt modelId="{71A7AEB0-23F6-43ED-812E-3E96B024ACFA}" type="parTrans" cxnId="{543C91C1-96CD-43FB-A7B0-63DB19A13DD8}">
      <dgm:prSet/>
      <dgm:spPr/>
      <dgm:t>
        <a:bodyPr/>
        <a:lstStyle/>
        <a:p>
          <a:endParaRPr lang="es-ES"/>
        </a:p>
      </dgm:t>
    </dgm:pt>
    <dgm:pt modelId="{BDDB95A1-5044-4BFE-9366-224D955F49E5}" type="sibTrans" cxnId="{543C91C1-96CD-43FB-A7B0-63DB19A13DD8}">
      <dgm:prSet/>
      <dgm:spPr/>
      <dgm:t>
        <a:bodyPr/>
        <a:lstStyle/>
        <a:p>
          <a:endParaRPr lang="es-ES"/>
        </a:p>
      </dgm:t>
    </dgm:pt>
    <dgm:pt modelId="{060A4344-B861-4C2B-87D7-FBD9AE57288F}">
      <dgm:prSet phldrT="[Texto]"/>
      <dgm:spPr/>
      <dgm:t>
        <a:bodyPr/>
        <a:lstStyle/>
        <a:p>
          <a:r>
            <a:rPr lang="es-EC" dirty="0"/>
            <a:t>Precio</a:t>
          </a:r>
          <a:endParaRPr lang="es-ES" dirty="0"/>
        </a:p>
      </dgm:t>
    </dgm:pt>
    <dgm:pt modelId="{337DB38C-4FFA-4C01-B673-5B94E1723E26}" type="parTrans" cxnId="{73A2FE0A-ED77-445F-9181-5DC6359B1314}">
      <dgm:prSet/>
      <dgm:spPr/>
      <dgm:t>
        <a:bodyPr/>
        <a:lstStyle/>
        <a:p>
          <a:endParaRPr lang="es-ES"/>
        </a:p>
      </dgm:t>
    </dgm:pt>
    <dgm:pt modelId="{8C7641D8-F1C7-4FC4-B52A-DFAFBD34E229}" type="sibTrans" cxnId="{73A2FE0A-ED77-445F-9181-5DC6359B1314}">
      <dgm:prSet/>
      <dgm:spPr/>
      <dgm:t>
        <a:bodyPr/>
        <a:lstStyle/>
        <a:p>
          <a:endParaRPr lang="es-ES"/>
        </a:p>
      </dgm:t>
    </dgm:pt>
    <dgm:pt modelId="{D328E7A5-5695-4DDE-A73F-DFFE252298BF}">
      <dgm:prSet phldrT="[Texto]"/>
      <dgm:spPr/>
      <dgm:t>
        <a:bodyPr/>
        <a:lstStyle/>
        <a:p>
          <a:r>
            <a:rPr lang="es-EC" dirty="0"/>
            <a:t>Plaza</a:t>
          </a:r>
          <a:endParaRPr lang="es-ES" dirty="0"/>
        </a:p>
      </dgm:t>
    </dgm:pt>
    <dgm:pt modelId="{9ACEC150-1374-493D-8926-58B5FAB0BBC0}" type="parTrans" cxnId="{D75B441C-A90E-442E-919C-C0B27D3AE897}">
      <dgm:prSet/>
      <dgm:spPr/>
      <dgm:t>
        <a:bodyPr/>
        <a:lstStyle/>
        <a:p>
          <a:endParaRPr lang="es-ES"/>
        </a:p>
      </dgm:t>
    </dgm:pt>
    <dgm:pt modelId="{C8CE1BBB-3A7B-4EB3-AB0A-E3891D8D3C5E}" type="sibTrans" cxnId="{D75B441C-A90E-442E-919C-C0B27D3AE897}">
      <dgm:prSet/>
      <dgm:spPr/>
      <dgm:t>
        <a:bodyPr/>
        <a:lstStyle/>
        <a:p>
          <a:endParaRPr lang="es-ES"/>
        </a:p>
      </dgm:t>
    </dgm:pt>
    <dgm:pt modelId="{8E524CA8-D6A2-4D20-8C85-587FAA55B027}">
      <dgm:prSet phldrT="[Texto]"/>
      <dgm:spPr/>
      <dgm:t>
        <a:bodyPr/>
        <a:lstStyle/>
        <a:p>
          <a:r>
            <a:rPr lang="es-EC" dirty="0"/>
            <a:t>Promoción</a:t>
          </a:r>
          <a:endParaRPr lang="es-ES" dirty="0"/>
        </a:p>
      </dgm:t>
    </dgm:pt>
    <dgm:pt modelId="{3E55727D-1315-4FD4-B19C-37989DE7308A}" type="parTrans" cxnId="{22D88594-645E-4E1E-924A-3D2DEF5BCCB4}">
      <dgm:prSet/>
      <dgm:spPr/>
      <dgm:t>
        <a:bodyPr/>
        <a:lstStyle/>
        <a:p>
          <a:endParaRPr lang="es-ES"/>
        </a:p>
      </dgm:t>
    </dgm:pt>
    <dgm:pt modelId="{8F7D04FA-CA82-4763-9368-E52BAB80BB63}" type="sibTrans" cxnId="{22D88594-645E-4E1E-924A-3D2DEF5BCCB4}">
      <dgm:prSet/>
      <dgm:spPr/>
      <dgm:t>
        <a:bodyPr/>
        <a:lstStyle/>
        <a:p>
          <a:endParaRPr lang="es-ES"/>
        </a:p>
      </dgm:t>
    </dgm:pt>
    <dgm:pt modelId="{24685C1C-2170-4744-BC95-3A4447189057}" type="pres">
      <dgm:prSet presAssocID="{1CAC97BC-7C70-4078-AEA9-92427A47AA44}" presName="CompostProcess" presStyleCnt="0">
        <dgm:presLayoutVars>
          <dgm:dir/>
          <dgm:resizeHandles val="exact"/>
        </dgm:presLayoutVars>
      </dgm:prSet>
      <dgm:spPr/>
    </dgm:pt>
    <dgm:pt modelId="{CCE25644-B3FA-46FB-9D0A-0DACDAC56788}" type="pres">
      <dgm:prSet presAssocID="{1CAC97BC-7C70-4078-AEA9-92427A47AA44}" presName="arrow" presStyleLbl="bgShp" presStyleIdx="0" presStyleCnt="1"/>
      <dgm:spPr/>
    </dgm:pt>
    <dgm:pt modelId="{C2B651D8-F737-401C-ADD5-EE98C767F852}" type="pres">
      <dgm:prSet presAssocID="{1CAC97BC-7C70-4078-AEA9-92427A47AA44}" presName="linearProcess" presStyleCnt="0"/>
      <dgm:spPr/>
    </dgm:pt>
    <dgm:pt modelId="{B63CA8A8-6D94-4117-957B-AF665B1531E7}" type="pres">
      <dgm:prSet presAssocID="{81BBFE3D-436B-4F4D-94FB-5A6CAEC9A5C8}" presName="textNode" presStyleLbl="node1" presStyleIdx="0" presStyleCnt="4">
        <dgm:presLayoutVars>
          <dgm:bulletEnabled val="1"/>
        </dgm:presLayoutVars>
      </dgm:prSet>
      <dgm:spPr/>
    </dgm:pt>
    <dgm:pt modelId="{C0E617C9-6606-4F4A-95DA-995CAB03186B}" type="pres">
      <dgm:prSet presAssocID="{BDDB95A1-5044-4BFE-9366-224D955F49E5}" presName="sibTrans" presStyleCnt="0"/>
      <dgm:spPr/>
    </dgm:pt>
    <dgm:pt modelId="{E379DB6E-F086-4C5D-8175-C61AE96544CA}" type="pres">
      <dgm:prSet presAssocID="{060A4344-B861-4C2B-87D7-FBD9AE57288F}" presName="textNode" presStyleLbl="node1" presStyleIdx="1" presStyleCnt="4">
        <dgm:presLayoutVars>
          <dgm:bulletEnabled val="1"/>
        </dgm:presLayoutVars>
      </dgm:prSet>
      <dgm:spPr/>
    </dgm:pt>
    <dgm:pt modelId="{C98ABED3-CFC7-42D4-925E-37CACA071622}" type="pres">
      <dgm:prSet presAssocID="{8C7641D8-F1C7-4FC4-B52A-DFAFBD34E229}" presName="sibTrans" presStyleCnt="0"/>
      <dgm:spPr/>
    </dgm:pt>
    <dgm:pt modelId="{779AA582-1D1C-4A6C-BA11-C0B5A5EC5A9A}" type="pres">
      <dgm:prSet presAssocID="{D328E7A5-5695-4DDE-A73F-DFFE252298BF}" presName="textNode" presStyleLbl="node1" presStyleIdx="2" presStyleCnt="4">
        <dgm:presLayoutVars>
          <dgm:bulletEnabled val="1"/>
        </dgm:presLayoutVars>
      </dgm:prSet>
      <dgm:spPr/>
    </dgm:pt>
    <dgm:pt modelId="{CEE4BF6F-D5CE-405D-B6CC-5C03D45C92DD}" type="pres">
      <dgm:prSet presAssocID="{C8CE1BBB-3A7B-4EB3-AB0A-E3891D8D3C5E}" presName="sibTrans" presStyleCnt="0"/>
      <dgm:spPr/>
    </dgm:pt>
    <dgm:pt modelId="{859D2166-21C2-4380-8A9D-ACC39E8F9FFE}" type="pres">
      <dgm:prSet presAssocID="{8E524CA8-D6A2-4D20-8C85-587FAA55B027}" presName="textNode" presStyleLbl="node1" presStyleIdx="3" presStyleCnt="4">
        <dgm:presLayoutVars>
          <dgm:bulletEnabled val="1"/>
        </dgm:presLayoutVars>
      </dgm:prSet>
      <dgm:spPr/>
    </dgm:pt>
  </dgm:ptLst>
  <dgm:cxnLst>
    <dgm:cxn modelId="{73A2FE0A-ED77-445F-9181-5DC6359B1314}" srcId="{1CAC97BC-7C70-4078-AEA9-92427A47AA44}" destId="{060A4344-B861-4C2B-87D7-FBD9AE57288F}" srcOrd="1" destOrd="0" parTransId="{337DB38C-4FFA-4C01-B673-5B94E1723E26}" sibTransId="{8C7641D8-F1C7-4FC4-B52A-DFAFBD34E229}"/>
    <dgm:cxn modelId="{D75B441C-A90E-442E-919C-C0B27D3AE897}" srcId="{1CAC97BC-7C70-4078-AEA9-92427A47AA44}" destId="{D328E7A5-5695-4DDE-A73F-DFFE252298BF}" srcOrd="2" destOrd="0" parTransId="{9ACEC150-1374-493D-8926-58B5FAB0BBC0}" sibTransId="{C8CE1BBB-3A7B-4EB3-AB0A-E3891D8D3C5E}"/>
    <dgm:cxn modelId="{7D7ECB70-DFB6-4D1F-BA01-34F38509404C}" type="presOf" srcId="{1CAC97BC-7C70-4078-AEA9-92427A47AA44}" destId="{24685C1C-2170-4744-BC95-3A4447189057}" srcOrd="0" destOrd="0" presId="urn:microsoft.com/office/officeart/2005/8/layout/hProcess9"/>
    <dgm:cxn modelId="{464EE983-6A4F-4F41-AFEB-822A67073FC2}" type="presOf" srcId="{060A4344-B861-4C2B-87D7-FBD9AE57288F}" destId="{E379DB6E-F086-4C5D-8175-C61AE96544CA}" srcOrd="0" destOrd="0" presId="urn:microsoft.com/office/officeart/2005/8/layout/hProcess9"/>
    <dgm:cxn modelId="{22D88594-645E-4E1E-924A-3D2DEF5BCCB4}" srcId="{1CAC97BC-7C70-4078-AEA9-92427A47AA44}" destId="{8E524CA8-D6A2-4D20-8C85-587FAA55B027}" srcOrd="3" destOrd="0" parTransId="{3E55727D-1315-4FD4-B19C-37989DE7308A}" sibTransId="{8F7D04FA-CA82-4763-9368-E52BAB80BB63}"/>
    <dgm:cxn modelId="{F0321FA1-7D98-416F-B8D4-7BB50DB95CE6}" type="presOf" srcId="{8E524CA8-D6A2-4D20-8C85-587FAA55B027}" destId="{859D2166-21C2-4380-8A9D-ACC39E8F9FFE}" srcOrd="0" destOrd="0" presId="urn:microsoft.com/office/officeart/2005/8/layout/hProcess9"/>
    <dgm:cxn modelId="{CAF2CFBA-8CB5-4AB7-BC63-89778BA78C94}" type="presOf" srcId="{81BBFE3D-436B-4F4D-94FB-5A6CAEC9A5C8}" destId="{B63CA8A8-6D94-4117-957B-AF665B1531E7}" srcOrd="0" destOrd="0" presId="urn:microsoft.com/office/officeart/2005/8/layout/hProcess9"/>
    <dgm:cxn modelId="{543C91C1-96CD-43FB-A7B0-63DB19A13DD8}" srcId="{1CAC97BC-7C70-4078-AEA9-92427A47AA44}" destId="{81BBFE3D-436B-4F4D-94FB-5A6CAEC9A5C8}" srcOrd="0" destOrd="0" parTransId="{71A7AEB0-23F6-43ED-812E-3E96B024ACFA}" sibTransId="{BDDB95A1-5044-4BFE-9366-224D955F49E5}"/>
    <dgm:cxn modelId="{CDF402FA-9787-4783-891D-AD2931CDEEEF}" type="presOf" srcId="{D328E7A5-5695-4DDE-A73F-DFFE252298BF}" destId="{779AA582-1D1C-4A6C-BA11-C0B5A5EC5A9A}" srcOrd="0" destOrd="0" presId="urn:microsoft.com/office/officeart/2005/8/layout/hProcess9"/>
    <dgm:cxn modelId="{022CB1FB-D036-47B5-B31F-EE9E7497B56F}" type="presParOf" srcId="{24685C1C-2170-4744-BC95-3A4447189057}" destId="{CCE25644-B3FA-46FB-9D0A-0DACDAC56788}" srcOrd="0" destOrd="0" presId="urn:microsoft.com/office/officeart/2005/8/layout/hProcess9"/>
    <dgm:cxn modelId="{7BAFD9A5-CB66-475B-AB52-EEB8027785B9}" type="presParOf" srcId="{24685C1C-2170-4744-BC95-3A4447189057}" destId="{C2B651D8-F737-401C-ADD5-EE98C767F852}" srcOrd="1" destOrd="0" presId="urn:microsoft.com/office/officeart/2005/8/layout/hProcess9"/>
    <dgm:cxn modelId="{C1DC5360-7ED7-4194-ACC4-2AEED7C85615}" type="presParOf" srcId="{C2B651D8-F737-401C-ADD5-EE98C767F852}" destId="{B63CA8A8-6D94-4117-957B-AF665B1531E7}" srcOrd="0" destOrd="0" presId="urn:microsoft.com/office/officeart/2005/8/layout/hProcess9"/>
    <dgm:cxn modelId="{44E6FAEC-922B-4E32-A88C-E14C93B50262}" type="presParOf" srcId="{C2B651D8-F737-401C-ADD5-EE98C767F852}" destId="{C0E617C9-6606-4F4A-95DA-995CAB03186B}" srcOrd="1" destOrd="0" presId="urn:microsoft.com/office/officeart/2005/8/layout/hProcess9"/>
    <dgm:cxn modelId="{57FED322-DEE5-44E5-8EA9-7FB224FDCCC5}" type="presParOf" srcId="{C2B651D8-F737-401C-ADD5-EE98C767F852}" destId="{E379DB6E-F086-4C5D-8175-C61AE96544CA}" srcOrd="2" destOrd="0" presId="urn:microsoft.com/office/officeart/2005/8/layout/hProcess9"/>
    <dgm:cxn modelId="{0C2CC03A-4662-4864-A68F-16767D719A6B}" type="presParOf" srcId="{C2B651D8-F737-401C-ADD5-EE98C767F852}" destId="{C98ABED3-CFC7-42D4-925E-37CACA071622}" srcOrd="3" destOrd="0" presId="urn:microsoft.com/office/officeart/2005/8/layout/hProcess9"/>
    <dgm:cxn modelId="{04627331-D55F-4DB9-A01D-7EBC8070E2F9}" type="presParOf" srcId="{C2B651D8-F737-401C-ADD5-EE98C767F852}" destId="{779AA582-1D1C-4A6C-BA11-C0B5A5EC5A9A}" srcOrd="4" destOrd="0" presId="urn:microsoft.com/office/officeart/2005/8/layout/hProcess9"/>
    <dgm:cxn modelId="{0E94F320-E74A-413F-98CD-96D4100E72DE}" type="presParOf" srcId="{C2B651D8-F737-401C-ADD5-EE98C767F852}" destId="{CEE4BF6F-D5CE-405D-B6CC-5C03D45C92DD}" srcOrd="5" destOrd="0" presId="urn:microsoft.com/office/officeart/2005/8/layout/hProcess9"/>
    <dgm:cxn modelId="{F354A9C6-FC88-4A5D-BD96-F764D4099B4C}" type="presParOf" srcId="{C2B651D8-F737-401C-ADD5-EE98C767F852}" destId="{859D2166-21C2-4380-8A9D-ACC39E8F9FF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47782C-C284-4970-9E17-1E07FAD04E8E}" type="doc">
      <dgm:prSet loTypeId="urn:microsoft.com/office/officeart/2005/8/layout/process1" loCatId="process" qsTypeId="urn:microsoft.com/office/officeart/2005/8/quickstyle/simple5" qsCatId="simple" csTypeId="urn:microsoft.com/office/officeart/2005/8/colors/colorful2" csCatId="colorful" phldr="1"/>
      <dgm:spPr/>
      <dgm:t>
        <a:bodyPr/>
        <a:lstStyle/>
        <a:p>
          <a:endParaRPr lang="es-ES"/>
        </a:p>
      </dgm:t>
    </dgm:pt>
    <dgm:pt modelId="{EE810401-893B-4CB3-9DD3-9091DC94BD1C}">
      <dgm:prSet phldrT="[Texto]"/>
      <dgm:spPr/>
      <dgm:t>
        <a:bodyPr/>
        <a:lstStyle/>
        <a:p>
          <a:r>
            <a:rPr lang="es-EC" dirty="0"/>
            <a:t>Enfoque</a:t>
          </a:r>
          <a:endParaRPr lang="es-ES" dirty="0"/>
        </a:p>
      </dgm:t>
    </dgm:pt>
    <dgm:pt modelId="{BF023055-2353-47BC-BC7A-44ED533295D6}" type="parTrans" cxnId="{4341CC58-0A4E-4E65-999C-C6AB3B2144FF}">
      <dgm:prSet/>
      <dgm:spPr/>
      <dgm:t>
        <a:bodyPr/>
        <a:lstStyle/>
        <a:p>
          <a:endParaRPr lang="es-ES"/>
        </a:p>
      </dgm:t>
    </dgm:pt>
    <dgm:pt modelId="{428C3C1C-48EE-43E5-A89C-FC7A06A14ADE}" type="sibTrans" cxnId="{4341CC58-0A4E-4E65-999C-C6AB3B2144FF}">
      <dgm:prSet/>
      <dgm:spPr/>
      <dgm:t>
        <a:bodyPr/>
        <a:lstStyle/>
        <a:p>
          <a:endParaRPr lang="es-ES"/>
        </a:p>
      </dgm:t>
    </dgm:pt>
    <dgm:pt modelId="{B85CCA8E-1167-4785-B547-C275D881E303}">
      <dgm:prSet phldrT="[Texto]"/>
      <dgm:spPr/>
      <dgm:t>
        <a:bodyPr/>
        <a:lstStyle/>
        <a:p>
          <a:r>
            <a:rPr lang="es-EC" dirty="0"/>
            <a:t>Personas económicamente activas que acuden a tiendas de conveniencia en el DMQ y Cantón Rumiñahui</a:t>
          </a:r>
          <a:endParaRPr lang="es-ES" dirty="0"/>
        </a:p>
      </dgm:t>
    </dgm:pt>
    <dgm:pt modelId="{6B4B6AB0-9074-4FDA-8CA8-7456FFA07054}" type="parTrans" cxnId="{2847EAA4-33F2-4A22-A9DA-9591F5FB6BFA}">
      <dgm:prSet/>
      <dgm:spPr/>
      <dgm:t>
        <a:bodyPr/>
        <a:lstStyle/>
        <a:p>
          <a:endParaRPr lang="es-ES"/>
        </a:p>
      </dgm:t>
    </dgm:pt>
    <dgm:pt modelId="{5D89E015-B5D4-4A04-8B8F-9CF0BD38901A}" type="sibTrans" cxnId="{2847EAA4-33F2-4A22-A9DA-9591F5FB6BFA}">
      <dgm:prSet/>
      <dgm:spPr/>
      <dgm:t>
        <a:bodyPr/>
        <a:lstStyle/>
        <a:p>
          <a:endParaRPr lang="es-ES"/>
        </a:p>
      </dgm:t>
    </dgm:pt>
    <dgm:pt modelId="{80FC5AE7-9A99-4C89-94FA-CDDF50A8BD68}">
      <dgm:prSet phldrT="[Texto]"/>
      <dgm:spPr/>
      <dgm:t>
        <a:bodyPr/>
        <a:lstStyle/>
        <a:p>
          <a:r>
            <a:rPr lang="es-EC" dirty="0"/>
            <a:t>DMQ </a:t>
          </a:r>
          <a:r>
            <a:rPr lang="es-ES" dirty="0"/>
            <a:t>795 297 habitantes </a:t>
          </a:r>
        </a:p>
        <a:p>
          <a:r>
            <a:rPr lang="es-ES" dirty="0"/>
            <a:t>Cantón Rumiñahui  de 37 424 habitantes</a:t>
          </a:r>
        </a:p>
      </dgm:t>
    </dgm:pt>
    <dgm:pt modelId="{88EE58BD-E691-4AC7-859E-25CF202A8432}" type="parTrans" cxnId="{EABCE51B-BF94-42EF-94E0-9D21F32470AA}">
      <dgm:prSet/>
      <dgm:spPr/>
      <dgm:t>
        <a:bodyPr/>
        <a:lstStyle/>
        <a:p>
          <a:endParaRPr lang="es-ES"/>
        </a:p>
      </dgm:t>
    </dgm:pt>
    <dgm:pt modelId="{E5AC4D82-32FC-46F3-9DFC-058B8C551939}" type="sibTrans" cxnId="{EABCE51B-BF94-42EF-94E0-9D21F32470AA}">
      <dgm:prSet/>
      <dgm:spPr/>
      <dgm:t>
        <a:bodyPr/>
        <a:lstStyle/>
        <a:p>
          <a:endParaRPr lang="es-ES"/>
        </a:p>
      </dgm:t>
    </dgm:pt>
    <dgm:pt modelId="{473D9048-6F86-4653-BA46-54DA464FAF9C}">
      <dgm:prSet phldrT="[Texto]"/>
      <dgm:spPr/>
      <dgm:t>
        <a:bodyPr/>
        <a:lstStyle/>
        <a:p>
          <a:r>
            <a:rPr lang="es-EC" dirty="0"/>
            <a:t>Metodología Correlacional </a:t>
          </a:r>
          <a:endParaRPr lang="es-ES" dirty="0"/>
        </a:p>
      </dgm:t>
    </dgm:pt>
    <dgm:pt modelId="{63EEDF86-948A-46E8-8BBE-70F12A90ED1C}" type="parTrans" cxnId="{DC469B3E-D510-4618-96D0-6D99006D4061}">
      <dgm:prSet/>
      <dgm:spPr/>
      <dgm:t>
        <a:bodyPr/>
        <a:lstStyle/>
        <a:p>
          <a:endParaRPr lang="es-ES"/>
        </a:p>
      </dgm:t>
    </dgm:pt>
    <dgm:pt modelId="{9253AFEF-57F5-4E1F-ABF3-81AEED8488E8}" type="sibTrans" cxnId="{DC469B3E-D510-4618-96D0-6D99006D4061}">
      <dgm:prSet/>
      <dgm:spPr/>
      <dgm:t>
        <a:bodyPr/>
        <a:lstStyle/>
        <a:p>
          <a:endParaRPr lang="es-ES"/>
        </a:p>
      </dgm:t>
    </dgm:pt>
    <dgm:pt modelId="{973EDFF6-27FE-45A0-8647-FB460EF27CDC}">
      <dgm:prSet phldrT="[Texto]"/>
      <dgm:spPr/>
      <dgm:t>
        <a:bodyPr/>
        <a:lstStyle/>
        <a:p>
          <a:r>
            <a:rPr lang="es-EC" dirty="0"/>
            <a:t>Visión cualitativa y cuantitativa</a:t>
          </a:r>
          <a:endParaRPr lang="es-ES" dirty="0"/>
        </a:p>
      </dgm:t>
    </dgm:pt>
    <dgm:pt modelId="{1BCDEE2E-561D-4EB9-9FC5-736F8DF98849}" type="parTrans" cxnId="{93C74691-7617-4732-8B1E-FDA2912F7813}">
      <dgm:prSet/>
      <dgm:spPr/>
      <dgm:t>
        <a:bodyPr/>
        <a:lstStyle/>
        <a:p>
          <a:endParaRPr lang="es-ES"/>
        </a:p>
      </dgm:t>
    </dgm:pt>
    <dgm:pt modelId="{87A6A17C-4CF1-40C5-9AE9-16A45A248C9E}" type="sibTrans" cxnId="{93C74691-7617-4732-8B1E-FDA2912F7813}">
      <dgm:prSet/>
      <dgm:spPr/>
      <dgm:t>
        <a:bodyPr/>
        <a:lstStyle/>
        <a:p>
          <a:endParaRPr lang="es-ES"/>
        </a:p>
      </dgm:t>
    </dgm:pt>
    <dgm:pt modelId="{3A149D33-FB68-4577-8DBF-DED0E0919E77}" type="pres">
      <dgm:prSet presAssocID="{D247782C-C284-4970-9E17-1E07FAD04E8E}" presName="Name0" presStyleCnt="0">
        <dgm:presLayoutVars>
          <dgm:dir/>
          <dgm:resizeHandles val="exact"/>
        </dgm:presLayoutVars>
      </dgm:prSet>
      <dgm:spPr/>
    </dgm:pt>
    <dgm:pt modelId="{730A8847-A5F1-4A83-A3FB-D1753C7D7F19}" type="pres">
      <dgm:prSet presAssocID="{EE810401-893B-4CB3-9DD3-9091DC94BD1C}" presName="node" presStyleLbl="node1" presStyleIdx="0" presStyleCnt="5">
        <dgm:presLayoutVars>
          <dgm:bulletEnabled val="1"/>
        </dgm:presLayoutVars>
      </dgm:prSet>
      <dgm:spPr/>
    </dgm:pt>
    <dgm:pt modelId="{84221640-A0DA-4AF4-A011-12DE3308BB74}" type="pres">
      <dgm:prSet presAssocID="{428C3C1C-48EE-43E5-A89C-FC7A06A14ADE}" presName="sibTrans" presStyleLbl="sibTrans2D1" presStyleIdx="0" presStyleCnt="4"/>
      <dgm:spPr/>
    </dgm:pt>
    <dgm:pt modelId="{41F9D757-F3C5-4A35-A892-85BFB66A6BEC}" type="pres">
      <dgm:prSet presAssocID="{428C3C1C-48EE-43E5-A89C-FC7A06A14ADE}" presName="connectorText" presStyleLbl="sibTrans2D1" presStyleIdx="0" presStyleCnt="4"/>
      <dgm:spPr/>
    </dgm:pt>
    <dgm:pt modelId="{116AB422-D329-4F22-B27D-3456CCA270CE}" type="pres">
      <dgm:prSet presAssocID="{B85CCA8E-1167-4785-B547-C275D881E303}" presName="node" presStyleLbl="node1" presStyleIdx="1" presStyleCnt="5">
        <dgm:presLayoutVars>
          <dgm:bulletEnabled val="1"/>
        </dgm:presLayoutVars>
      </dgm:prSet>
      <dgm:spPr/>
    </dgm:pt>
    <dgm:pt modelId="{9949E7C4-408A-4E47-BC73-233206548CFA}" type="pres">
      <dgm:prSet presAssocID="{5D89E015-B5D4-4A04-8B8F-9CF0BD38901A}" presName="sibTrans" presStyleLbl="sibTrans2D1" presStyleIdx="1" presStyleCnt="4"/>
      <dgm:spPr/>
    </dgm:pt>
    <dgm:pt modelId="{85BB227E-DC6F-44ED-B7F7-0338F41612F7}" type="pres">
      <dgm:prSet presAssocID="{5D89E015-B5D4-4A04-8B8F-9CF0BD38901A}" presName="connectorText" presStyleLbl="sibTrans2D1" presStyleIdx="1" presStyleCnt="4"/>
      <dgm:spPr/>
    </dgm:pt>
    <dgm:pt modelId="{4F6CBCEA-58A6-4CF1-B2E3-0E572A19FFBB}" type="pres">
      <dgm:prSet presAssocID="{80FC5AE7-9A99-4C89-94FA-CDDF50A8BD68}" presName="node" presStyleLbl="node1" presStyleIdx="2" presStyleCnt="5">
        <dgm:presLayoutVars>
          <dgm:bulletEnabled val="1"/>
        </dgm:presLayoutVars>
      </dgm:prSet>
      <dgm:spPr/>
    </dgm:pt>
    <dgm:pt modelId="{F96012F0-6D60-4EEE-8040-C148C8C0C4E5}" type="pres">
      <dgm:prSet presAssocID="{E5AC4D82-32FC-46F3-9DFC-058B8C551939}" presName="sibTrans" presStyleLbl="sibTrans2D1" presStyleIdx="2" presStyleCnt="4"/>
      <dgm:spPr/>
    </dgm:pt>
    <dgm:pt modelId="{AA88206F-7C13-4F0F-8BB8-00E8AD721442}" type="pres">
      <dgm:prSet presAssocID="{E5AC4D82-32FC-46F3-9DFC-058B8C551939}" presName="connectorText" presStyleLbl="sibTrans2D1" presStyleIdx="2" presStyleCnt="4"/>
      <dgm:spPr/>
    </dgm:pt>
    <dgm:pt modelId="{4B7256FE-B4F3-4D5D-B8E4-0C7C309E73A1}" type="pres">
      <dgm:prSet presAssocID="{473D9048-6F86-4653-BA46-54DA464FAF9C}" presName="node" presStyleLbl="node1" presStyleIdx="3" presStyleCnt="5">
        <dgm:presLayoutVars>
          <dgm:bulletEnabled val="1"/>
        </dgm:presLayoutVars>
      </dgm:prSet>
      <dgm:spPr/>
    </dgm:pt>
    <dgm:pt modelId="{1EDCA6AF-E653-4AEA-8276-BBEA35D0306B}" type="pres">
      <dgm:prSet presAssocID="{9253AFEF-57F5-4E1F-ABF3-81AEED8488E8}" presName="sibTrans" presStyleLbl="sibTrans2D1" presStyleIdx="3" presStyleCnt="4"/>
      <dgm:spPr/>
    </dgm:pt>
    <dgm:pt modelId="{0453BA18-569C-4FC1-9C76-D63537FA7371}" type="pres">
      <dgm:prSet presAssocID="{9253AFEF-57F5-4E1F-ABF3-81AEED8488E8}" presName="connectorText" presStyleLbl="sibTrans2D1" presStyleIdx="3" presStyleCnt="4"/>
      <dgm:spPr/>
    </dgm:pt>
    <dgm:pt modelId="{B6B0BDFB-4242-4C80-A4A9-83D5653F60F2}" type="pres">
      <dgm:prSet presAssocID="{973EDFF6-27FE-45A0-8647-FB460EF27CDC}" presName="node" presStyleLbl="node1" presStyleIdx="4" presStyleCnt="5">
        <dgm:presLayoutVars>
          <dgm:bulletEnabled val="1"/>
        </dgm:presLayoutVars>
      </dgm:prSet>
      <dgm:spPr/>
    </dgm:pt>
  </dgm:ptLst>
  <dgm:cxnLst>
    <dgm:cxn modelId="{10968401-FF4C-43E5-8535-7A07B43CF672}" type="presOf" srcId="{428C3C1C-48EE-43E5-A89C-FC7A06A14ADE}" destId="{84221640-A0DA-4AF4-A011-12DE3308BB74}" srcOrd="0" destOrd="0" presId="urn:microsoft.com/office/officeart/2005/8/layout/process1"/>
    <dgm:cxn modelId="{C55FAD1B-5F88-4F25-8ED9-5F7BEB3A9C3F}" type="presOf" srcId="{9253AFEF-57F5-4E1F-ABF3-81AEED8488E8}" destId="{0453BA18-569C-4FC1-9C76-D63537FA7371}" srcOrd="1" destOrd="0" presId="urn:microsoft.com/office/officeart/2005/8/layout/process1"/>
    <dgm:cxn modelId="{EABCE51B-BF94-42EF-94E0-9D21F32470AA}" srcId="{D247782C-C284-4970-9E17-1E07FAD04E8E}" destId="{80FC5AE7-9A99-4C89-94FA-CDDF50A8BD68}" srcOrd="2" destOrd="0" parTransId="{88EE58BD-E691-4AC7-859E-25CF202A8432}" sibTransId="{E5AC4D82-32FC-46F3-9DFC-058B8C551939}"/>
    <dgm:cxn modelId="{F82B931D-3640-4500-A3AF-F328CF52E8DF}" type="presOf" srcId="{D247782C-C284-4970-9E17-1E07FAD04E8E}" destId="{3A149D33-FB68-4577-8DBF-DED0E0919E77}" srcOrd="0" destOrd="0" presId="urn:microsoft.com/office/officeart/2005/8/layout/process1"/>
    <dgm:cxn modelId="{70E5F430-93E7-42AF-BD5A-B7739A9C1200}" type="presOf" srcId="{428C3C1C-48EE-43E5-A89C-FC7A06A14ADE}" destId="{41F9D757-F3C5-4A35-A892-85BFB66A6BEC}" srcOrd="1" destOrd="0" presId="urn:microsoft.com/office/officeart/2005/8/layout/process1"/>
    <dgm:cxn modelId="{DC469B3E-D510-4618-96D0-6D99006D4061}" srcId="{D247782C-C284-4970-9E17-1E07FAD04E8E}" destId="{473D9048-6F86-4653-BA46-54DA464FAF9C}" srcOrd="3" destOrd="0" parTransId="{63EEDF86-948A-46E8-8BBE-70F12A90ED1C}" sibTransId="{9253AFEF-57F5-4E1F-ABF3-81AEED8488E8}"/>
    <dgm:cxn modelId="{28C3D864-B0C8-44FE-8A05-6B27A0A3F81A}" type="presOf" srcId="{973EDFF6-27FE-45A0-8647-FB460EF27CDC}" destId="{B6B0BDFB-4242-4C80-A4A9-83D5653F60F2}" srcOrd="0" destOrd="0" presId="urn:microsoft.com/office/officeart/2005/8/layout/process1"/>
    <dgm:cxn modelId="{EFED3E6E-E2C7-4F2F-9C20-CF60E2EA1A0E}" type="presOf" srcId="{EE810401-893B-4CB3-9DD3-9091DC94BD1C}" destId="{730A8847-A5F1-4A83-A3FB-D1753C7D7F19}" srcOrd="0" destOrd="0" presId="urn:microsoft.com/office/officeart/2005/8/layout/process1"/>
    <dgm:cxn modelId="{4341CC58-0A4E-4E65-999C-C6AB3B2144FF}" srcId="{D247782C-C284-4970-9E17-1E07FAD04E8E}" destId="{EE810401-893B-4CB3-9DD3-9091DC94BD1C}" srcOrd="0" destOrd="0" parTransId="{BF023055-2353-47BC-BC7A-44ED533295D6}" sibTransId="{428C3C1C-48EE-43E5-A89C-FC7A06A14ADE}"/>
    <dgm:cxn modelId="{6B168782-67C1-49DB-8806-1B60212F3312}" type="presOf" srcId="{E5AC4D82-32FC-46F3-9DFC-058B8C551939}" destId="{F96012F0-6D60-4EEE-8040-C148C8C0C4E5}" srcOrd="0" destOrd="0" presId="urn:microsoft.com/office/officeart/2005/8/layout/process1"/>
    <dgm:cxn modelId="{A2B7A886-B87F-4FCF-BA62-C515C2B8D5C8}" type="presOf" srcId="{9253AFEF-57F5-4E1F-ABF3-81AEED8488E8}" destId="{1EDCA6AF-E653-4AEA-8276-BBEA35D0306B}" srcOrd="0" destOrd="0" presId="urn:microsoft.com/office/officeart/2005/8/layout/process1"/>
    <dgm:cxn modelId="{DC175287-C4E6-4E12-B164-44FE0F4EA1E8}" type="presOf" srcId="{E5AC4D82-32FC-46F3-9DFC-058B8C551939}" destId="{AA88206F-7C13-4F0F-8BB8-00E8AD721442}" srcOrd="1" destOrd="0" presId="urn:microsoft.com/office/officeart/2005/8/layout/process1"/>
    <dgm:cxn modelId="{93C74691-7617-4732-8B1E-FDA2912F7813}" srcId="{D247782C-C284-4970-9E17-1E07FAD04E8E}" destId="{973EDFF6-27FE-45A0-8647-FB460EF27CDC}" srcOrd="4" destOrd="0" parTransId="{1BCDEE2E-561D-4EB9-9FC5-736F8DF98849}" sibTransId="{87A6A17C-4CF1-40C5-9AE9-16A45A248C9E}"/>
    <dgm:cxn modelId="{F554AB91-24C8-4E8B-BD4D-39BA9D184EF0}" type="presOf" srcId="{473D9048-6F86-4653-BA46-54DA464FAF9C}" destId="{4B7256FE-B4F3-4D5D-B8E4-0C7C309E73A1}" srcOrd="0" destOrd="0" presId="urn:microsoft.com/office/officeart/2005/8/layout/process1"/>
    <dgm:cxn modelId="{CBF1F293-85C0-42F8-9F7D-FA7699FA241F}" type="presOf" srcId="{B85CCA8E-1167-4785-B547-C275D881E303}" destId="{116AB422-D329-4F22-B27D-3456CCA270CE}" srcOrd="0" destOrd="0" presId="urn:microsoft.com/office/officeart/2005/8/layout/process1"/>
    <dgm:cxn modelId="{2847EAA4-33F2-4A22-A9DA-9591F5FB6BFA}" srcId="{D247782C-C284-4970-9E17-1E07FAD04E8E}" destId="{B85CCA8E-1167-4785-B547-C275D881E303}" srcOrd="1" destOrd="0" parTransId="{6B4B6AB0-9074-4FDA-8CA8-7456FFA07054}" sibTransId="{5D89E015-B5D4-4A04-8B8F-9CF0BD38901A}"/>
    <dgm:cxn modelId="{EF7B13D3-63C0-495B-B01B-B7FE8780FC90}" type="presOf" srcId="{5D89E015-B5D4-4A04-8B8F-9CF0BD38901A}" destId="{85BB227E-DC6F-44ED-B7F7-0338F41612F7}" srcOrd="1" destOrd="0" presId="urn:microsoft.com/office/officeart/2005/8/layout/process1"/>
    <dgm:cxn modelId="{5C2BC5E5-39FC-4ED7-AF41-44200B9D07D8}" type="presOf" srcId="{80FC5AE7-9A99-4C89-94FA-CDDF50A8BD68}" destId="{4F6CBCEA-58A6-4CF1-B2E3-0E572A19FFBB}" srcOrd="0" destOrd="0" presId="urn:microsoft.com/office/officeart/2005/8/layout/process1"/>
    <dgm:cxn modelId="{6100C1FB-F2A4-44E8-AE8C-F179723E2F56}" type="presOf" srcId="{5D89E015-B5D4-4A04-8B8F-9CF0BD38901A}" destId="{9949E7C4-408A-4E47-BC73-233206548CFA}" srcOrd="0" destOrd="0" presId="urn:microsoft.com/office/officeart/2005/8/layout/process1"/>
    <dgm:cxn modelId="{14A40320-31BB-448B-A8DD-C55EF5A993DA}" type="presParOf" srcId="{3A149D33-FB68-4577-8DBF-DED0E0919E77}" destId="{730A8847-A5F1-4A83-A3FB-D1753C7D7F19}" srcOrd="0" destOrd="0" presId="urn:microsoft.com/office/officeart/2005/8/layout/process1"/>
    <dgm:cxn modelId="{577A86F8-EA83-46C1-A776-196418DB0188}" type="presParOf" srcId="{3A149D33-FB68-4577-8DBF-DED0E0919E77}" destId="{84221640-A0DA-4AF4-A011-12DE3308BB74}" srcOrd="1" destOrd="0" presId="urn:microsoft.com/office/officeart/2005/8/layout/process1"/>
    <dgm:cxn modelId="{C31365ED-CF0F-4086-8BC2-E25FF50D8AC3}" type="presParOf" srcId="{84221640-A0DA-4AF4-A011-12DE3308BB74}" destId="{41F9D757-F3C5-4A35-A892-85BFB66A6BEC}" srcOrd="0" destOrd="0" presId="urn:microsoft.com/office/officeart/2005/8/layout/process1"/>
    <dgm:cxn modelId="{8808C357-8ABB-46EC-9CCA-097580ADCD2C}" type="presParOf" srcId="{3A149D33-FB68-4577-8DBF-DED0E0919E77}" destId="{116AB422-D329-4F22-B27D-3456CCA270CE}" srcOrd="2" destOrd="0" presId="urn:microsoft.com/office/officeart/2005/8/layout/process1"/>
    <dgm:cxn modelId="{33017DC9-134E-4A7A-82DC-6259DB565937}" type="presParOf" srcId="{3A149D33-FB68-4577-8DBF-DED0E0919E77}" destId="{9949E7C4-408A-4E47-BC73-233206548CFA}" srcOrd="3" destOrd="0" presId="urn:microsoft.com/office/officeart/2005/8/layout/process1"/>
    <dgm:cxn modelId="{A4612A9E-ABE7-486E-A34B-EB9FDD0D73BC}" type="presParOf" srcId="{9949E7C4-408A-4E47-BC73-233206548CFA}" destId="{85BB227E-DC6F-44ED-B7F7-0338F41612F7}" srcOrd="0" destOrd="0" presId="urn:microsoft.com/office/officeart/2005/8/layout/process1"/>
    <dgm:cxn modelId="{2017CECA-0009-407C-BDF3-EB56ABAE95A0}" type="presParOf" srcId="{3A149D33-FB68-4577-8DBF-DED0E0919E77}" destId="{4F6CBCEA-58A6-4CF1-B2E3-0E572A19FFBB}" srcOrd="4" destOrd="0" presId="urn:microsoft.com/office/officeart/2005/8/layout/process1"/>
    <dgm:cxn modelId="{BADAF882-B77C-446D-BBC8-4F3B3F008613}" type="presParOf" srcId="{3A149D33-FB68-4577-8DBF-DED0E0919E77}" destId="{F96012F0-6D60-4EEE-8040-C148C8C0C4E5}" srcOrd="5" destOrd="0" presId="urn:microsoft.com/office/officeart/2005/8/layout/process1"/>
    <dgm:cxn modelId="{63B0B886-11FB-40A1-A06D-0D109B0B3ADC}" type="presParOf" srcId="{F96012F0-6D60-4EEE-8040-C148C8C0C4E5}" destId="{AA88206F-7C13-4F0F-8BB8-00E8AD721442}" srcOrd="0" destOrd="0" presId="urn:microsoft.com/office/officeart/2005/8/layout/process1"/>
    <dgm:cxn modelId="{0F9B2793-2761-4273-A5FE-5477E86C41A8}" type="presParOf" srcId="{3A149D33-FB68-4577-8DBF-DED0E0919E77}" destId="{4B7256FE-B4F3-4D5D-B8E4-0C7C309E73A1}" srcOrd="6" destOrd="0" presId="urn:microsoft.com/office/officeart/2005/8/layout/process1"/>
    <dgm:cxn modelId="{323FEEA6-DED1-466F-AFBA-EF207BC6F16B}" type="presParOf" srcId="{3A149D33-FB68-4577-8DBF-DED0E0919E77}" destId="{1EDCA6AF-E653-4AEA-8276-BBEA35D0306B}" srcOrd="7" destOrd="0" presId="urn:microsoft.com/office/officeart/2005/8/layout/process1"/>
    <dgm:cxn modelId="{D4CCCD2A-21C7-47E4-8D03-296D7A880C9C}" type="presParOf" srcId="{1EDCA6AF-E653-4AEA-8276-BBEA35D0306B}" destId="{0453BA18-569C-4FC1-9C76-D63537FA7371}" srcOrd="0" destOrd="0" presId="urn:microsoft.com/office/officeart/2005/8/layout/process1"/>
    <dgm:cxn modelId="{EF8C9E3F-E027-4819-9A46-556359A280DC}" type="presParOf" srcId="{3A149D33-FB68-4577-8DBF-DED0E0919E77}" destId="{B6B0BDFB-4242-4C80-A4A9-83D5653F60F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B31308-7654-42DB-B5D8-6F71781B561E}" type="doc">
      <dgm:prSet loTypeId="urn:microsoft.com/office/officeart/2005/8/layout/process1" loCatId="process" qsTypeId="urn:microsoft.com/office/officeart/2005/8/quickstyle/3d4" qsCatId="3D" csTypeId="urn:microsoft.com/office/officeart/2005/8/colors/accent4_2" csCatId="accent4" phldr="1"/>
      <dgm:spPr/>
    </dgm:pt>
    <dgm:pt modelId="{166D5006-E03F-4B11-8FF8-1025067D0A56}">
      <dgm:prSet phldrT="[Texto]"/>
      <dgm:spPr/>
      <dgm:t>
        <a:bodyPr/>
        <a:lstStyle/>
        <a:p>
          <a:r>
            <a:rPr lang="es-EC" dirty="0"/>
            <a:t>Instrumentos </a:t>
          </a:r>
        </a:p>
      </dgm:t>
    </dgm:pt>
    <dgm:pt modelId="{5F664AF3-DC6A-45A5-A71B-7DDB7F517521}" type="parTrans" cxnId="{CE878705-B248-4D67-BD76-0041B618B3D4}">
      <dgm:prSet/>
      <dgm:spPr/>
      <dgm:t>
        <a:bodyPr/>
        <a:lstStyle/>
        <a:p>
          <a:endParaRPr lang="es-EC"/>
        </a:p>
      </dgm:t>
    </dgm:pt>
    <dgm:pt modelId="{B916D9D0-F70F-401E-8A70-79555EC6C3D7}" type="sibTrans" cxnId="{CE878705-B248-4D67-BD76-0041B618B3D4}">
      <dgm:prSet/>
      <dgm:spPr/>
      <dgm:t>
        <a:bodyPr/>
        <a:lstStyle/>
        <a:p>
          <a:endParaRPr lang="es-EC"/>
        </a:p>
      </dgm:t>
    </dgm:pt>
    <dgm:pt modelId="{224AE7B2-0817-4EA8-AA9D-B56DD04BD17C}">
      <dgm:prSet phldrT="[Texto]"/>
      <dgm:spPr/>
      <dgm:t>
        <a:bodyPr/>
        <a:lstStyle/>
        <a:p>
          <a:r>
            <a:rPr lang="es-EC" dirty="0"/>
            <a:t>Ejecución</a:t>
          </a:r>
          <a:r>
            <a:rPr lang="es-EC" baseline="0" dirty="0"/>
            <a:t> de la encuesta </a:t>
          </a:r>
          <a:endParaRPr lang="es-EC" dirty="0"/>
        </a:p>
      </dgm:t>
    </dgm:pt>
    <dgm:pt modelId="{7C000F34-366B-4D8A-B81D-1B2FC3BC1051}" type="parTrans" cxnId="{E1D5D4B8-3B70-425E-BB54-FBFCB1D671D7}">
      <dgm:prSet/>
      <dgm:spPr/>
      <dgm:t>
        <a:bodyPr/>
        <a:lstStyle/>
        <a:p>
          <a:endParaRPr lang="es-EC"/>
        </a:p>
      </dgm:t>
    </dgm:pt>
    <dgm:pt modelId="{248BF6D4-65B6-48B5-B43F-F32FE5C0BA24}" type="sibTrans" cxnId="{E1D5D4B8-3B70-425E-BB54-FBFCB1D671D7}">
      <dgm:prSet/>
      <dgm:spPr/>
      <dgm:t>
        <a:bodyPr/>
        <a:lstStyle/>
        <a:p>
          <a:endParaRPr lang="es-EC"/>
        </a:p>
      </dgm:t>
    </dgm:pt>
    <dgm:pt modelId="{988B3AF4-4888-40A5-9FC6-34AE000AD0C2}">
      <dgm:prSet phldrT="[Texto]"/>
      <dgm:spPr/>
      <dgm:t>
        <a:bodyPr/>
        <a:lstStyle/>
        <a:p>
          <a:r>
            <a:rPr lang="es-EC" dirty="0"/>
            <a:t>Encuesta expertos </a:t>
          </a:r>
          <a:r>
            <a:rPr lang="es-EC" baseline="0" dirty="0"/>
            <a:t> </a:t>
          </a:r>
          <a:endParaRPr lang="es-EC" dirty="0"/>
        </a:p>
      </dgm:t>
    </dgm:pt>
    <dgm:pt modelId="{BF3966AF-5E75-422F-8F0B-096122F75326}" type="sibTrans" cxnId="{9F2BF39C-2173-4A44-A6C8-936A87165CA9}">
      <dgm:prSet/>
      <dgm:spPr/>
      <dgm:t>
        <a:bodyPr/>
        <a:lstStyle/>
        <a:p>
          <a:endParaRPr lang="es-EC"/>
        </a:p>
      </dgm:t>
    </dgm:pt>
    <dgm:pt modelId="{8E3384A6-43FC-4329-8888-21F89CAF2F54}" type="parTrans" cxnId="{9F2BF39C-2173-4A44-A6C8-936A87165CA9}">
      <dgm:prSet/>
      <dgm:spPr/>
      <dgm:t>
        <a:bodyPr/>
        <a:lstStyle/>
        <a:p>
          <a:endParaRPr lang="es-EC"/>
        </a:p>
      </dgm:t>
    </dgm:pt>
    <dgm:pt modelId="{572E9F7A-E1F0-4973-A2C4-547A897B0D18}" type="pres">
      <dgm:prSet presAssocID="{24B31308-7654-42DB-B5D8-6F71781B561E}" presName="Name0" presStyleCnt="0">
        <dgm:presLayoutVars>
          <dgm:dir/>
          <dgm:resizeHandles val="exact"/>
        </dgm:presLayoutVars>
      </dgm:prSet>
      <dgm:spPr/>
    </dgm:pt>
    <dgm:pt modelId="{3B45592F-18C9-4FEC-B2B1-1ACB4CF16899}" type="pres">
      <dgm:prSet presAssocID="{166D5006-E03F-4B11-8FF8-1025067D0A56}" presName="node" presStyleLbl="node1" presStyleIdx="0" presStyleCnt="3">
        <dgm:presLayoutVars>
          <dgm:bulletEnabled val="1"/>
        </dgm:presLayoutVars>
      </dgm:prSet>
      <dgm:spPr/>
    </dgm:pt>
    <dgm:pt modelId="{60B7FC3B-B2A2-4661-AA02-8FD1E5222694}" type="pres">
      <dgm:prSet presAssocID="{B916D9D0-F70F-401E-8A70-79555EC6C3D7}" presName="sibTrans" presStyleLbl="sibTrans2D1" presStyleIdx="0" presStyleCnt="2"/>
      <dgm:spPr/>
    </dgm:pt>
    <dgm:pt modelId="{664EC6E3-3DCD-48CE-9CB2-04F6307BEBEC}" type="pres">
      <dgm:prSet presAssocID="{B916D9D0-F70F-401E-8A70-79555EC6C3D7}" presName="connectorText" presStyleLbl="sibTrans2D1" presStyleIdx="0" presStyleCnt="2"/>
      <dgm:spPr/>
    </dgm:pt>
    <dgm:pt modelId="{61B3920C-B9BD-4718-B03E-3D9A75B72ED2}" type="pres">
      <dgm:prSet presAssocID="{988B3AF4-4888-40A5-9FC6-34AE000AD0C2}" presName="node" presStyleLbl="node1" presStyleIdx="1" presStyleCnt="3">
        <dgm:presLayoutVars>
          <dgm:bulletEnabled val="1"/>
        </dgm:presLayoutVars>
      </dgm:prSet>
      <dgm:spPr/>
    </dgm:pt>
    <dgm:pt modelId="{F0849D7D-A583-45F7-9F63-B44C855C7074}" type="pres">
      <dgm:prSet presAssocID="{BF3966AF-5E75-422F-8F0B-096122F75326}" presName="sibTrans" presStyleLbl="sibTrans2D1" presStyleIdx="1" presStyleCnt="2"/>
      <dgm:spPr/>
    </dgm:pt>
    <dgm:pt modelId="{AD071809-3D6F-4C6F-BF9E-4A7275E9D044}" type="pres">
      <dgm:prSet presAssocID="{BF3966AF-5E75-422F-8F0B-096122F75326}" presName="connectorText" presStyleLbl="sibTrans2D1" presStyleIdx="1" presStyleCnt="2"/>
      <dgm:spPr/>
    </dgm:pt>
    <dgm:pt modelId="{BB59A6F9-9C59-40B9-A952-16DD9C55DA61}" type="pres">
      <dgm:prSet presAssocID="{224AE7B2-0817-4EA8-AA9D-B56DD04BD17C}" presName="node" presStyleLbl="node1" presStyleIdx="2" presStyleCnt="3">
        <dgm:presLayoutVars>
          <dgm:bulletEnabled val="1"/>
        </dgm:presLayoutVars>
      </dgm:prSet>
      <dgm:spPr/>
    </dgm:pt>
  </dgm:ptLst>
  <dgm:cxnLst>
    <dgm:cxn modelId="{36B47B00-03A5-414D-A623-D05A9080035E}" type="presOf" srcId="{B916D9D0-F70F-401E-8A70-79555EC6C3D7}" destId="{60B7FC3B-B2A2-4661-AA02-8FD1E5222694}" srcOrd="0" destOrd="0" presId="urn:microsoft.com/office/officeart/2005/8/layout/process1"/>
    <dgm:cxn modelId="{CE878705-B248-4D67-BD76-0041B618B3D4}" srcId="{24B31308-7654-42DB-B5D8-6F71781B561E}" destId="{166D5006-E03F-4B11-8FF8-1025067D0A56}" srcOrd="0" destOrd="0" parTransId="{5F664AF3-DC6A-45A5-A71B-7DDB7F517521}" sibTransId="{B916D9D0-F70F-401E-8A70-79555EC6C3D7}"/>
    <dgm:cxn modelId="{0CE0E168-C10F-40AB-A638-09238DA16DD5}" type="presOf" srcId="{988B3AF4-4888-40A5-9FC6-34AE000AD0C2}" destId="{61B3920C-B9BD-4718-B03E-3D9A75B72ED2}" srcOrd="0" destOrd="0" presId="urn:microsoft.com/office/officeart/2005/8/layout/process1"/>
    <dgm:cxn modelId="{8E197B4B-1272-4BC6-9C6F-8AD088B307CF}" type="presOf" srcId="{BF3966AF-5E75-422F-8F0B-096122F75326}" destId="{F0849D7D-A583-45F7-9F63-B44C855C7074}" srcOrd="0" destOrd="0" presId="urn:microsoft.com/office/officeart/2005/8/layout/process1"/>
    <dgm:cxn modelId="{A4990B8A-4783-423F-B772-1DE8312EFA60}" type="presOf" srcId="{BF3966AF-5E75-422F-8F0B-096122F75326}" destId="{AD071809-3D6F-4C6F-BF9E-4A7275E9D044}" srcOrd="1" destOrd="0" presId="urn:microsoft.com/office/officeart/2005/8/layout/process1"/>
    <dgm:cxn modelId="{9F2BF39C-2173-4A44-A6C8-936A87165CA9}" srcId="{24B31308-7654-42DB-B5D8-6F71781B561E}" destId="{988B3AF4-4888-40A5-9FC6-34AE000AD0C2}" srcOrd="1" destOrd="0" parTransId="{8E3384A6-43FC-4329-8888-21F89CAF2F54}" sibTransId="{BF3966AF-5E75-422F-8F0B-096122F75326}"/>
    <dgm:cxn modelId="{D5B6DAB3-CDB6-4980-8313-893556A6AFE1}" type="presOf" srcId="{166D5006-E03F-4B11-8FF8-1025067D0A56}" destId="{3B45592F-18C9-4FEC-B2B1-1ACB4CF16899}" srcOrd="0" destOrd="0" presId="urn:microsoft.com/office/officeart/2005/8/layout/process1"/>
    <dgm:cxn modelId="{C79551B6-FE69-4F6B-95A5-5E992DAA414A}" type="presOf" srcId="{24B31308-7654-42DB-B5D8-6F71781B561E}" destId="{572E9F7A-E1F0-4973-A2C4-547A897B0D18}" srcOrd="0" destOrd="0" presId="urn:microsoft.com/office/officeart/2005/8/layout/process1"/>
    <dgm:cxn modelId="{E1D5D4B8-3B70-425E-BB54-FBFCB1D671D7}" srcId="{24B31308-7654-42DB-B5D8-6F71781B561E}" destId="{224AE7B2-0817-4EA8-AA9D-B56DD04BD17C}" srcOrd="2" destOrd="0" parTransId="{7C000F34-366B-4D8A-B81D-1B2FC3BC1051}" sibTransId="{248BF6D4-65B6-48B5-B43F-F32FE5C0BA24}"/>
    <dgm:cxn modelId="{988E21C2-96BF-4559-98CE-19C8522F73B6}" type="presOf" srcId="{224AE7B2-0817-4EA8-AA9D-B56DD04BD17C}" destId="{BB59A6F9-9C59-40B9-A952-16DD9C55DA61}" srcOrd="0" destOrd="0" presId="urn:microsoft.com/office/officeart/2005/8/layout/process1"/>
    <dgm:cxn modelId="{045B80EB-DA44-4E14-AC55-F15B25D51CDD}" type="presOf" srcId="{B916D9D0-F70F-401E-8A70-79555EC6C3D7}" destId="{664EC6E3-3DCD-48CE-9CB2-04F6307BEBEC}" srcOrd="1" destOrd="0" presId="urn:microsoft.com/office/officeart/2005/8/layout/process1"/>
    <dgm:cxn modelId="{7AF507DF-5D72-4273-8093-3D57C213E57D}" type="presParOf" srcId="{572E9F7A-E1F0-4973-A2C4-547A897B0D18}" destId="{3B45592F-18C9-4FEC-B2B1-1ACB4CF16899}" srcOrd="0" destOrd="0" presId="urn:microsoft.com/office/officeart/2005/8/layout/process1"/>
    <dgm:cxn modelId="{5BFEDE1D-E347-4AF8-8A4A-6EF296ADCFA0}" type="presParOf" srcId="{572E9F7A-E1F0-4973-A2C4-547A897B0D18}" destId="{60B7FC3B-B2A2-4661-AA02-8FD1E5222694}" srcOrd="1" destOrd="0" presId="urn:microsoft.com/office/officeart/2005/8/layout/process1"/>
    <dgm:cxn modelId="{DD6B1379-0FCF-4D46-B459-69DA8C102D77}" type="presParOf" srcId="{60B7FC3B-B2A2-4661-AA02-8FD1E5222694}" destId="{664EC6E3-3DCD-48CE-9CB2-04F6307BEBEC}" srcOrd="0" destOrd="0" presId="urn:microsoft.com/office/officeart/2005/8/layout/process1"/>
    <dgm:cxn modelId="{CB2D96FA-C31C-4904-9103-F924607BC910}" type="presParOf" srcId="{572E9F7A-E1F0-4973-A2C4-547A897B0D18}" destId="{61B3920C-B9BD-4718-B03E-3D9A75B72ED2}" srcOrd="2" destOrd="0" presId="urn:microsoft.com/office/officeart/2005/8/layout/process1"/>
    <dgm:cxn modelId="{D9DA9C1B-E2BF-45D7-A17D-14AE49F3661D}" type="presParOf" srcId="{572E9F7A-E1F0-4973-A2C4-547A897B0D18}" destId="{F0849D7D-A583-45F7-9F63-B44C855C7074}" srcOrd="3" destOrd="0" presId="urn:microsoft.com/office/officeart/2005/8/layout/process1"/>
    <dgm:cxn modelId="{DEDF3642-BAE7-43B4-BBE8-2FE41F4BB777}" type="presParOf" srcId="{F0849D7D-A583-45F7-9F63-B44C855C7074}" destId="{AD071809-3D6F-4C6F-BF9E-4A7275E9D044}" srcOrd="0" destOrd="0" presId="urn:microsoft.com/office/officeart/2005/8/layout/process1"/>
    <dgm:cxn modelId="{125F4735-C0E9-4E4A-AAC4-F4E9036D78C3}" type="presParOf" srcId="{572E9F7A-E1F0-4973-A2C4-547A897B0D18}" destId="{BB59A6F9-9C59-40B9-A952-16DD9C55DA61}"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AC7CE6-A21A-4F3C-9829-8F7072D5CC1D}" type="doc">
      <dgm:prSet loTypeId="urn:microsoft.com/office/officeart/2005/8/layout/hList3" loCatId="list" qsTypeId="urn:microsoft.com/office/officeart/2005/8/quickstyle/simple4" qsCatId="simple" csTypeId="urn:microsoft.com/office/officeart/2005/8/colors/accent3_5" csCatId="accent3" phldr="1"/>
      <dgm:spPr/>
      <dgm:t>
        <a:bodyPr/>
        <a:lstStyle/>
        <a:p>
          <a:endParaRPr lang="es-ES"/>
        </a:p>
      </dgm:t>
    </dgm:pt>
    <dgm:pt modelId="{56A7512C-D281-4B01-97C9-21BC5E604644}">
      <dgm:prSet phldrT="[Texto]"/>
      <dgm:spPr/>
      <dgm:t>
        <a:bodyPr/>
        <a:lstStyle/>
        <a:p>
          <a:r>
            <a:rPr lang="es-EC" dirty="0"/>
            <a:t>Estrategia capacitación del personal</a:t>
          </a:r>
          <a:endParaRPr lang="es-ES" dirty="0"/>
        </a:p>
      </dgm:t>
    </dgm:pt>
    <dgm:pt modelId="{967DCC23-9991-4040-A26E-DC13269B5756}" type="parTrans" cxnId="{858A1DA7-6EC3-42E9-8066-748B51578998}">
      <dgm:prSet/>
      <dgm:spPr/>
      <dgm:t>
        <a:bodyPr/>
        <a:lstStyle/>
        <a:p>
          <a:endParaRPr lang="es-ES"/>
        </a:p>
      </dgm:t>
    </dgm:pt>
    <dgm:pt modelId="{09C3AA1C-E8AB-4EED-A96E-F82107EE75D3}" type="sibTrans" cxnId="{858A1DA7-6EC3-42E9-8066-748B51578998}">
      <dgm:prSet/>
      <dgm:spPr/>
      <dgm:t>
        <a:bodyPr/>
        <a:lstStyle/>
        <a:p>
          <a:endParaRPr lang="es-ES"/>
        </a:p>
      </dgm:t>
    </dgm:pt>
    <dgm:pt modelId="{739FCB28-CDAA-4891-A5CE-22AB97B43F61}">
      <dgm:prSet phldrT="[Texto]"/>
      <dgm:spPr/>
      <dgm:t>
        <a:bodyPr/>
        <a:lstStyle/>
        <a:p>
          <a:r>
            <a:rPr lang="es-ES" dirty="0"/>
            <a:t>Capacitar a los empleados mensualmente, detallando temas específicos y trazando objetivos que los empleados puedan cumplir</a:t>
          </a:r>
        </a:p>
      </dgm:t>
    </dgm:pt>
    <dgm:pt modelId="{93221D87-8016-4D0D-BC84-90261A49F007}" type="parTrans" cxnId="{BC1AF879-1456-4935-B323-E358B879C486}">
      <dgm:prSet/>
      <dgm:spPr/>
      <dgm:t>
        <a:bodyPr/>
        <a:lstStyle/>
        <a:p>
          <a:endParaRPr lang="es-ES"/>
        </a:p>
      </dgm:t>
    </dgm:pt>
    <dgm:pt modelId="{FD385263-0B2F-4034-A6C5-DA64B50256E8}" type="sibTrans" cxnId="{BC1AF879-1456-4935-B323-E358B879C486}">
      <dgm:prSet/>
      <dgm:spPr/>
      <dgm:t>
        <a:bodyPr/>
        <a:lstStyle/>
        <a:p>
          <a:endParaRPr lang="es-ES"/>
        </a:p>
      </dgm:t>
    </dgm:pt>
    <dgm:pt modelId="{68E3C597-C94D-400E-8391-0ABDD7809604}">
      <dgm:prSet phldrT="[Texto]"/>
      <dgm:spPr/>
      <dgm:t>
        <a:bodyPr/>
        <a:lstStyle/>
        <a:p>
          <a:pPr>
            <a:buFont typeface="Symbol" panose="05050102010706020507" pitchFamily="18" charset="2"/>
            <a:buChar char=""/>
          </a:pPr>
          <a:r>
            <a:rPr lang="es-ES" dirty="0"/>
            <a:t>Recibir incentivos que no necesariamente son monetarios sino motivacionales. </a:t>
          </a:r>
        </a:p>
      </dgm:t>
    </dgm:pt>
    <dgm:pt modelId="{4DC9EC47-CA08-4819-8D8A-24FED05F1642}" type="parTrans" cxnId="{E496D95D-95BA-4892-A84D-DA51C5B80572}">
      <dgm:prSet/>
      <dgm:spPr/>
      <dgm:t>
        <a:bodyPr/>
        <a:lstStyle/>
        <a:p>
          <a:endParaRPr lang="es-ES"/>
        </a:p>
      </dgm:t>
    </dgm:pt>
    <dgm:pt modelId="{37F974F6-1C5B-40AB-93EA-B3BA6E6463DF}" type="sibTrans" cxnId="{E496D95D-95BA-4892-A84D-DA51C5B80572}">
      <dgm:prSet/>
      <dgm:spPr/>
      <dgm:t>
        <a:bodyPr/>
        <a:lstStyle/>
        <a:p>
          <a:endParaRPr lang="es-ES"/>
        </a:p>
      </dgm:t>
    </dgm:pt>
    <dgm:pt modelId="{D4DEDE1F-FFC0-4306-AA1F-6126715B9E84}" type="pres">
      <dgm:prSet presAssocID="{E3AC7CE6-A21A-4F3C-9829-8F7072D5CC1D}" presName="composite" presStyleCnt="0">
        <dgm:presLayoutVars>
          <dgm:chMax val="1"/>
          <dgm:dir/>
          <dgm:resizeHandles val="exact"/>
        </dgm:presLayoutVars>
      </dgm:prSet>
      <dgm:spPr/>
    </dgm:pt>
    <dgm:pt modelId="{71C35FFA-D621-44E9-8FBB-22B032C035CE}" type="pres">
      <dgm:prSet presAssocID="{56A7512C-D281-4B01-97C9-21BC5E604644}" presName="roof" presStyleLbl="dkBgShp" presStyleIdx="0" presStyleCnt="2"/>
      <dgm:spPr/>
    </dgm:pt>
    <dgm:pt modelId="{FF15FEFA-B13A-4BCF-BEA7-7C3E57C1BBCA}" type="pres">
      <dgm:prSet presAssocID="{56A7512C-D281-4B01-97C9-21BC5E604644}" presName="pillars" presStyleCnt="0"/>
      <dgm:spPr/>
    </dgm:pt>
    <dgm:pt modelId="{75927A7C-4F73-497B-8C39-E382A91A97FA}" type="pres">
      <dgm:prSet presAssocID="{56A7512C-D281-4B01-97C9-21BC5E604644}" presName="pillar1" presStyleLbl="node1" presStyleIdx="0" presStyleCnt="2">
        <dgm:presLayoutVars>
          <dgm:bulletEnabled val="1"/>
        </dgm:presLayoutVars>
      </dgm:prSet>
      <dgm:spPr/>
    </dgm:pt>
    <dgm:pt modelId="{8D9BE782-49D0-4AA6-B35C-04873A7DA747}" type="pres">
      <dgm:prSet presAssocID="{68E3C597-C94D-400E-8391-0ABDD7809604}" presName="pillarX" presStyleLbl="node1" presStyleIdx="1" presStyleCnt="2">
        <dgm:presLayoutVars>
          <dgm:bulletEnabled val="1"/>
        </dgm:presLayoutVars>
      </dgm:prSet>
      <dgm:spPr/>
    </dgm:pt>
    <dgm:pt modelId="{3DBDD199-C885-48F4-B09C-90064261DF32}" type="pres">
      <dgm:prSet presAssocID="{56A7512C-D281-4B01-97C9-21BC5E604644}" presName="base" presStyleLbl="dkBgShp" presStyleIdx="1" presStyleCnt="2"/>
      <dgm:spPr/>
    </dgm:pt>
  </dgm:ptLst>
  <dgm:cxnLst>
    <dgm:cxn modelId="{1B6E1F22-FB51-4A13-B8E5-3EDD0800CC11}" type="presOf" srcId="{56A7512C-D281-4B01-97C9-21BC5E604644}" destId="{71C35FFA-D621-44E9-8FBB-22B032C035CE}" srcOrd="0" destOrd="0" presId="urn:microsoft.com/office/officeart/2005/8/layout/hList3"/>
    <dgm:cxn modelId="{E496D95D-95BA-4892-A84D-DA51C5B80572}" srcId="{56A7512C-D281-4B01-97C9-21BC5E604644}" destId="{68E3C597-C94D-400E-8391-0ABDD7809604}" srcOrd="1" destOrd="0" parTransId="{4DC9EC47-CA08-4819-8D8A-24FED05F1642}" sibTransId="{37F974F6-1C5B-40AB-93EA-B3BA6E6463DF}"/>
    <dgm:cxn modelId="{BC1AF879-1456-4935-B323-E358B879C486}" srcId="{56A7512C-D281-4B01-97C9-21BC5E604644}" destId="{739FCB28-CDAA-4891-A5CE-22AB97B43F61}" srcOrd="0" destOrd="0" parTransId="{93221D87-8016-4D0D-BC84-90261A49F007}" sibTransId="{FD385263-0B2F-4034-A6C5-DA64B50256E8}"/>
    <dgm:cxn modelId="{858A1DA7-6EC3-42E9-8066-748B51578998}" srcId="{E3AC7CE6-A21A-4F3C-9829-8F7072D5CC1D}" destId="{56A7512C-D281-4B01-97C9-21BC5E604644}" srcOrd="0" destOrd="0" parTransId="{967DCC23-9991-4040-A26E-DC13269B5756}" sibTransId="{09C3AA1C-E8AB-4EED-A96E-F82107EE75D3}"/>
    <dgm:cxn modelId="{D8923CD8-4274-4E5F-ADC1-60667140837F}" type="presOf" srcId="{E3AC7CE6-A21A-4F3C-9829-8F7072D5CC1D}" destId="{D4DEDE1F-FFC0-4306-AA1F-6126715B9E84}" srcOrd="0" destOrd="0" presId="urn:microsoft.com/office/officeart/2005/8/layout/hList3"/>
    <dgm:cxn modelId="{86AE7DF7-B190-4D04-BC89-A2B75455DFC3}" type="presOf" srcId="{68E3C597-C94D-400E-8391-0ABDD7809604}" destId="{8D9BE782-49D0-4AA6-B35C-04873A7DA747}" srcOrd="0" destOrd="0" presId="urn:microsoft.com/office/officeart/2005/8/layout/hList3"/>
    <dgm:cxn modelId="{746844FF-A693-4572-8234-42536DBA9F64}" type="presOf" srcId="{739FCB28-CDAA-4891-A5CE-22AB97B43F61}" destId="{75927A7C-4F73-497B-8C39-E382A91A97FA}" srcOrd="0" destOrd="0" presId="urn:microsoft.com/office/officeart/2005/8/layout/hList3"/>
    <dgm:cxn modelId="{1DE93FC7-8B04-4F9C-A961-FDC9B72CCCF7}" type="presParOf" srcId="{D4DEDE1F-FFC0-4306-AA1F-6126715B9E84}" destId="{71C35FFA-D621-44E9-8FBB-22B032C035CE}" srcOrd="0" destOrd="0" presId="urn:microsoft.com/office/officeart/2005/8/layout/hList3"/>
    <dgm:cxn modelId="{40C2939E-EC27-408B-86A1-936CDE06DB7C}" type="presParOf" srcId="{D4DEDE1F-FFC0-4306-AA1F-6126715B9E84}" destId="{FF15FEFA-B13A-4BCF-BEA7-7C3E57C1BBCA}" srcOrd="1" destOrd="0" presId="urn:microsoft.com/office/officeart/2005/8/layout/hList3"/>
    <dgm:cxn modelId="{A8C88598-6922-413D-B993-E3A7E3A8CAC9}" type="presParOf" srcId="{FF15FEFA-B13A-4BCF-BEA7-7C3E57C1BBCA}" destId="{75927A7C-4F73-497B-8C39-E382A91A97FA}" srcOrd="0" destOrd="0" presId="urn:microsoft.com/office/officeart/2005/8/layout/hList3"/>
    <dgm:cxn modelId="{BF3447FE-2413-4266-AF75-36914ABAC3DB}" type="presParOf" srcId="{FF15FEFA-B13A-4BCF-BEA7-7C3E57C1BBCA}" destId="{8D9BE782-49D0-4AA6-B35C-04873A7DA747}" srcOrd="1" destOrd="0" presId="urn:microsoft.com/office/officeart/2005/8/layout/hList3"/>
    <dgm:cxn modelId="{47E0F530-FFB3-48DC-AFB3-581408B2FD77}" type="presParOf" srcId="{D4DEDE1F-FFC0-4306-AA1F-6126715B9E84}" destId="{3DBDD199-C885-48F4-B09C-90064261DF3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D9B93E-57CF-4F75-BF57-30202B39F1CA}" type="doc">
      <dgm:prSet loTypeId="urn:microsoft.com/office/officeart/2005/8/layout/default" loCatId="list" qsTypeId="urn:microsoft.com/office/officeart/2005/8/quickstyle/simple3" qsCatId="simple" csTypeId="urn:microsoft.com/office/officeart/2005/8/colors/accent2_5" csCatId="accent2" phldr="1"/>
      <dgm:spPr/>
      <dgm:t>
        <a:bodyPr/>
        <a:lstStyle/>
        <a:p>
          <a:endParaRPr lang="es-ES"/>
        </a:p>
      </dgm:t>
    </dgm:pt>
    <dgm:pt modelId="{1EC973A4-E2F4-4AF8-AA29-5263B5002C29}">
      <dgm:prSet phldrT="[Texto]"/>
      <dgm:spPr/>
      <dgm:t>
        <a:bodyPr/>
        <a:lstStyle/>
        <a:p>
          <a:r>
            <a:rPr lang="es-ES" dirty="0"/>
            <a:t>Realizar la implementación de la plataforma digital para venta a domicilio</a:t>
          </a:r>
        </a:p>
      </dgm:t>
    </dgm:pt>
    <dgm:pt modelId="{A152AD4F-2C44-4077-84F4-BC10FFA45A54}" type="parTrans" cxnId="{7A04F40F-FDB3-46CF-B7F8-B561C90226BF}">
      <dgm:prSet/>
      <dgm:spPr/>
      <dgm:t>
        <a:bodyPr/>
        <a:lstStyle/>
        <a:p>
          <a:endParaRPr lang="es-ES"/>
        </a:p>
      </dgm:t>
    </dgm:pt>
    <dgm:pt modelId="{59451B50-AD20-4F47-B41C-8823824CD0FF}" type="sibTrans" cxnId="{7A04F40F-FDB3-46CF-B7F8-B561C90226BF}">
      <dgm:prSet/>
      <dgm:spPr/>
      <dgm:t>
        <a:bodyPr/>
        <a:lstStyle/>
        <a:p>
          <a:endParaRPr lang="es-ES"/>
        </a:p>
      </dgm:t>
    </dgm:pt>
    <dgm:pt modelId="{2BA6CC1C-300E-405F-914A-71144C04DC4A}">
      <dgm:prSet phldrT="[Texto]"/>
      <dgm:spPr/>
      <dgm:t>
        <a:bodyPr/>
        <a:lstStyle/>
        <a:p>
          <a:r>
            <a:rPr lang="es-ES" dirty="0"/>
            <a:t>se debería aplicar a tiendas específicas que se encuentren céntricas en lugares donde se pueda repartir a varios sectores </a:t>
          </a:r>
        </a:p>
      </dgm:t>
    </dgm:pt>
    <dgm:pt modelId="{80894832-084F-4F9B-A68A-C695A97DA804}" type="parTrans" cxnId="{E5FB98CB-664F-41C7-B037-B2737B59BED7}">
      <dgm:prSet/>
      <dgm:spPr/>
      <dgm:t>
        <a:bodyPr/>
        <a:lstStyle/>
        <a:p>
          <a:endParaRPr lang="es-ES"/>
        </a:p>
      </dgm:t>
    </dgm:pt>
    <dgm:pt modelId="{55BE535D-E456-4A46-A1A1-5AD8E88EACAF}" type="sibTrans" cxnId="{E5FB98CB-664F-41C7-B037-B2737B59BED7}">
      <dgm:prSet/>
      <dgm:spPr/>
      <dgm:t>
        <a:bodyPr/>
        <a:lstStyle/>
        <a:p>
          <a:endParaRPr lang="es-ES"/>
        </a:p>
      </dgm:t>
    </dgm:pt>
    <dgm:pt modelId="{9F9186F9-1D6E-4F72-8F3E-FB29E61689D4}">
      <dgm:prSet phldrT="[Texto]"/>
      <dgm:spPr/>
      <dgm:t>
        <a:bodyPr/>
        <a:lstStyle/>
        <a:p>
          <a:r>
            <a:rPr lang="es-ES" dirty="0"/>
            <a:t>una tienda donde se garantice el flujo constante del stock y se pueda vender y ofertar algo que si vaya a llegar al cliente.</a:t>
          </a:r>
        </a:p>
      </dgm:t>
    </dgm:pt>
    <dgm:pt modelId="{88352B4F-8743-4130-A186-B17DE64579E5}" type="parTrans" cxnId="{71A04E59-FDED-49C5-A85D-82E39505027A}">
      <dgm:prSet/>
      <dgm:spPr/>
      <dgm:t>
        <a:bodyPr/>
        <a:lstStyle/>
        <a:p>
          <a:endParaRPr lang="es-ES"/>
        </a:p>
      </dgm:t>
    </dgm:pt>
    <dgm:pt modelId="{36F6E671-AB52-4D43-BD87-3AD9C8DA0434}" type="sibTrans" cxnId="{71A04E59-FDED-49C5-A85D-82E39505027A}">
      <dgm:prSet/>
      <dgm:spPr/>
      <dgm:t>
        <a:bodyPr/>
        <a:lstStyle/>
        <a:p>
          <a:endParaRPr lang="es-ES"/>
        </a:p>
      </dgm:t>
    </dgm:pt>
    <dgm:pt modelId="{EB2CB76E-FA84-4AFD-9778-E80D0CC688F7}" type="pres">
      <dgm:prSet presAssocID="{48D9B93E-57CF-4F75-BF57-30202B39F1CA}" presName="diagram" presStyleCnt="0">
        <dgm:presLayoutVars>
          <dgm:dir/>
          <dgm:resizeHandles val="exact"/>
        </dgm:presLayoutVars>
      </dgm:prSet>
      <dgm:spPr/>
    </dgm:pt>
    <dgm:pt modelId="{9AE5FA7F-0378-4CE7-97B0-A5738104430C}" type="pres">
      <dgm:prSet presAssocID="{1EC973A4-E2F4-4AF8-AA29-5263B5002C29}" presName="node" presStyleLbl="node1" presStyleIdx="0" presStyleCnt="3">
        <dgm:presLayoutVars>
          <dgm:bulletEnabled val="1"/>
        </dgm:presLayoutVars>
      </dgm:prSet>
      <dgm:spPr/>
    </dgm:pt>
    <dgm:pt modelId="{47DBBECA-6701-4E58-8E02-48E4CCF9DA15}" type="pres">
      <dgm:prSet presAssocID="{59451B50-AD20-4F47-B41C-8823824CD0FF}" presName="sibTrans" presStyleCnt="0"/>
      <dgm:spPr/>
    </dgm:pt>
    <dgm:pt modelId="{D7D488F4-0345-4919-A94E-13211568D135}" type="pres">
      <dgm:prSet presAssocID="{2BA6CC1C-300E-405F-914A-71144C04DC4A}" presName="node" presStyleLbl="node1" presStyleIdx="1" presStyleCnt="3">
        <dgm:presLayoutVars>
          <dgm:bulletEnabled val="1"/>
        </dgm:presLayoutVars>
      </dgm:prSet>
      <dgm:spPr/>
    </dgm:pt>
    <dgm:pt modelId="{BEF1F121-1620-4056-A0C8-0F291337C9FD}" type="pres">
      <dgm:prSet presAssocID="{55BE535D-E456-4A46-A1A1-5AD8E88EACAF}" presName="sibTrans" presStyleCnt="0"/>
      <dgm:spPr/>
    </dgm:pt>
    <dgm:pt modelId="{394CBE6E-B86C-4E33-B1C0-FE61873773B4}" type="pres">
      <dgm:prSet presAssocID="{9F9186F9-1D6E-4F72-8F3E-FB29E61689D4}" presName="node" presStyleLbl="node1" presStyleIdx="2" presStyleCnt="3">
        <dgm:presLayoutVars>
          <dgm:bulletEnabled val="1"/>
        </dgm:presLayoutVars>
      </dgm:prSet>
      <dgm:spPr/>
    </dgm:pt>
  </dgm:ptLst>
  <dgm:cxnLst>
    <dgm:cxn modelId="{7A04F40F-FDB3-46CF-B7F8-B561C90226BF}" srcId="{48D9B93E-57CF-4F75-BF57-30202B39F1CA}" destId="{1EC973A4-E2F4-4AF8-AA29-5263B5002C29}" srcOrd="0" destOrd="0" parTransId="{A152AD4F-2C44-4077-84F4-BC10FFA45A54}" sibTransId="{59451B50-AD20-4F47-B41C-8823824CD0FF}"/>
    <dgm:cxn modelId="{38755976-804D-4B31-83E1-949C767F036C}" type="presOf" srcId="{2BA6CC1C-300E-405F-914A-71144C04DC4A}" destId="{D7D488F4-0345-4919-A94E-13211568D135}" srcOrd="0" destOrd="0" presId="urn:microsoft.com/office/officeart/2005/8/layout/default"/>
    <dgm:cxn modelId="{71A04E59-FDED-49C5-A85D-82E39505027A}" srcId="{48D9B93E-57CF-4F75-BF57-30202B39F1CA}" destId="{9F9186F9-1D6E-4F72-8F3E-FB29E61689D4}" srcOrd="2" destOrd="0" parTransId="{88352B4F-8743-4130-A186-B17DE64579E5}" sibTransId="{36F6E671-AB52-4D43-BD87-3AD9C8DA0434}"/>
    <dgm:cxn modelId="{1798BA5A-C80F-4478-BB64-409BF071680E}" type="presOf" srcId="{9F9186F9-1D6E-4F72-8F3E-FB29E61689D4}" destId="{394CBE6E-B86C-4E33-B1C0-FE61873773B4}" srcOrd="0" destOrd="0" presId="urn:microsoft.com/office/officeart/2005/8/layout/default"/>
    <dgm:cxn modelId="{B393ACC4-2471-40BA-B4AF-9545D2E217E9}" type="presOf" srcId="{1EC973A4-E2F4-4AF8-AA29-5263B5002C29}" destId="{9AE5FA7F-0378-4CE7-97B0-A5738104430C}" srcOrd="0" destOrd="0" presId="urn:microsoft.com/office/officeart/2005/8/layout/default"/>
    <dgm:cxn modelId="{E5FB98CB-664F-41C7-B037-B2737B59BED7}" srcId="{48D9B93E-57CF-4F75-BF57-30202B39F1CA}" destId="{2BA6CC1C-300E-405F-914A-71144C04DC4A}" srcOrd="1" destOrd="0" parTransId="{80894832-084F-4F9B-A68A-C695A97DA804}" sibTransId="{55BE535D-E456-4A46-A1A1-5AD8E88EACAF}"/>
    <dgm:cxn modelId="{2AE3D7E1-52F4-4B9C-9A24-145A61B1BB49}" type="presOf" srcId="{48D9B93E-57CF-4F75-BF57-30202B39F1CA}" destId="{EB2CB76E-FA84-4AFD-9778-E80D0CC688F7}" srcOrd="0" destOrd="0" presId="urn:microsoft.com/office/officeart/2005/8/layout/default"/>
    <dgm:cxn modelId="{0BC11740-3018-47C3-90A2-E5D04FF404A5}" type="presParOf" srcId="{EB2CB76E-FA84-4AFD-9778-E80D0CC688F7}" destId="{9AE5FA7F-0378-4CE7-97B0-A5738104430C}" srcOrd="0" destOrd="0" presId="urn:microsoft.com/office/officeart/2005/8/layout/default"/>
    <dgm:cxn modelId="{AD7CBA39-E0A5-4B3E-9469-0CE8B65F52F0}" type="presParOf" srcId="{EB2CB76E-FA84-4AFD-9778-E80D0CC688F7}" destId="{47DBBECA-6701-4E58-8E02-48E4CCF9DA15}" srcOrd="1" destOrd="0" presId="urn:microsoft.com/office/officeart/2005/8/layout/default"/>
    <dgm:cxn modelId="{54262612-AE7E-4E4C-8724-28F469E83859}" type="presParOf" srcId="{EB2CB76E-FA84-4AFD-9778-E80D0CC688F7}" destId="{D7D488F4-0345-4919-A94E-13211568D135}" srcOrd="2" destOrd="0" presId="urn:microsoft.com/office/officeart/2005/8/layout/default"/>
    <dgm:cxn modelId="{BFF39A32-7FCA-4E4A-8913-F61170987DB1}" type="presParOf" srcId="{EB2CB76E-FA84-4AFD-9778-E80D0CC688F7}" destId="{BEF1F121-1620-4056-A0C8-0F291337C9FD}" srcOrd="3" destOrd="0" presId="urn:microsoft.com/office/officeart/2005/8/layout/default"/>
    <dgm:cxn modelId="{58D0B011-AADA-418F-A828-7D084CB93390}" type="presParOf" srcId="{EB2CB76E-FA84-4AFD-9778-E80D0CC688F7}" destId="{394CBE6E-B86C-4E33-B1C0-FE61873773B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AD4104-E377-40C1-AF32-6A4D4A2E5B9C}" type="doc">
      <dgm:prSet loTypeId="urn:microsoft.com/office/officeart/2005/8/layout/process5" loCatId="process" qsTypeId="urn:microsoft.com/office/officeart/2005/8/quickstyle/simple3" qsCatId="simple" csTypeId="urn:microsoft.com/office/officeart/2005/8/colors/accent5_3" csCatId="accent5" phldr="1"/>
      <dgm:spPr/>
      <dgm:t>
        <a:bodyPr/>
        <a:lstStyle/>
        <a:p>
          <a:endParaRPr lang="es-ES"/>
        </a:p>
      </dgm:t>
    </dgm:pt>
    <dgm:pt modelId="{11F2D318-1D30-4EDE-8A47-7FF5FB4E3399}">
      <dgm:prSet phldrT="[Texto]"/>
      <dgm:spPr/>
      <dgm:t>
        <a:bodyPr/>
        <a:lstStyle/>
        <a:p>
          <a:r>
            <a:rPr lang="es-ES" dirty="0"/>
            <a:t>se debe realizar una inversión en material promocional</a:t>
          </a:r>
        </a:p>
      </dgm:t>
    </dgm:pt>
    <dgm:pt modelId="{E6FF662A-77A0-4142-9645-E562042D1574}" type="parTrans" cxnId="{D2412CE8-3F2B-4A50-88EB-7B9B6058D3DF}">
      <dgm:prSet/>
      <dgm:spPr/>
      <dgm:t>
        <a:bodyPr/>
        <a:lstStyle/>
        <a:p>
          <a:endParaRPr lang="es-ES"/>
        </a:p>
      </dgm:t>
    </dgm:pt>
    <dgm:pt modelId="{9A59465E-E748-41AA-A297-9B76FF921B69}" type="sibTrans" cxnId="{D2412CE8-3F2B-4A50-88EB-7B9B6058D3DF}">
      <dgm:prSet/>
      <dgm:spPr/>
      <dgm:t>
        <a:bodyPr/>
        <a:lstStyle/>
        <a:p>
          <a:endParaRPr lang="es-ES"/>
        </a:p>
      </dgm:t>
    </dgm:pt>
    <dgm:pt modelId="{8684A22C-4729-4DE2-B5DA-E108942B5703}">
      <dgm:prSet phldrT="[Texto]"/>
      <dgm:spPr/>
      <dgm:t>
        <a:bodyPr/>
        <a:lstStyle/>
        <a:p>
          <a:r>
            <a:rPr lang="es-ES" dirty="0"/>
            <a:t>sean más vistosas las promociones que se presenten en las tiendas</a:t>
          </a:r>
        </a:p>
      </dgm:t>
    </dgm:pt>
    <dgm:pt modelId="{07E21BB7-F2F6-4D63-8F8C-FADC55235653}" type="parTrans" cxnId="{832B32C9-8DB9-4FD1-A08A-00128444EA2F}">
      <dgm:prSet/>
      <dgm:spPr/>
      <dgm:t>
        <a:bodyPr/>
        <a:lstStyle/>
        <a:p>
          <a:endParaRPr lang="es-ES"/>
        </a:p>
      </dgm:t>
    </dgm:pt>
    <dgm:pt modelId="{7F009F8D-AF34-4CAD-875C-08E9DB02F393}" type="sibTrans" cxnId="{832B32C9-8DB9-4FD1-A08A-00128444EA2F}">
      <dgm:prSet/>
      <dgm:spPr/>
      <dgm:t>
        <a:bodyPr/>
        <a:lstStyle/>
        <a:p>
          <a:endParaRPr lang="es-ES"/>
        </a:p>
      </dgm:t>
    </dgm:pt>
    <dgm:pt modelId="{141A5875-487F-4D36-97B8-385E78B8C6FE}">
      <dgm:prSet phldrT="[Texto]"/>
      <dgm:spPr/>
      <dgm:t>
        <a:bodyPr/>
        <a:lstStyle/>
        <a:p>
          <a:r>
            <a:rPr lang="es-ES" dirty="0"/>
            <a:t>así el cliente podrá visualizar mejor y acceder a la compra</a:t>
          </a:r>
        </a:p>
      </dgm:t>
    </dgm:pt>
    <dgm:pt modelId="{357E9A37-A32B-435A-A121-4EFB935C6923}" type="parTrans" cxnId="{53AD02C7-DBCB-4D63-BB88-00B60818F658}">
      <dgm:prSet/>
      <dgm:spPr/>
      <dgm:t>
        <a:bodyPr/>
        <a:lstStyle/>
        <a:p>
          <a:endParaRPr lang="es-ES"/>
        </a:p>
      </dgm:t>
    </dgm:pt>
    <dgm:pt modelId="{66A2516B-47EA-46B3-93C9-3F949ED96A6F}" type="sibTrans" cxnId="{53AD02C7-DBCB-4D63-BB88-00B60818F658}">
      <dgm:prSet/>
      <dgm:spPr/>
      <dgm:t>
        <a:bodyPr/>
        <a:lstStyle/>
        <a:p>
          <a:endParaRPr lang="es-ES"/>
        </a:p>
      </dgm:t>
    </dgm:pt>
    <dgm:pt modelId="{38C002B9-F01D-4A7C-A5DC-4652BE59F35F}" type="pres">
      <dgm:prSet presAssocID="{C6AD4104-E377-40C1-AF32-6A4D4A2E5B9C}" presName="diagram" presStyleCnt="0">
        <dgm:presLayoutVars>
          <dgm:dir/>
          <dgm:resizeHandles val="exact"/>
        </dgm:presLayoutVars>
      </dgm:prSet>
      <dgm:spPr/>
    </dgm:pt>
    <dgm:pt modelId="{354EF0C3-F7D3-4FEB-BF2F-B7E507AC12A4}" type="pres">
      <dgm:prSet presAssocID="{11F2D318-1D30-4EDE-8A47-7FF5FB4E3399}" presName="node" presStyleLbl="node1" presStyleIdx="0" presStyleCnt="3">
        <dgm:presLayoutVars>
          <dgm:bulletEnabled val="1"/>
        </dgm:presLayoutVars>
      </dgm:prSet>
      <dgm:spPr/>
    </dgm:pt>
    <dgm:pt modelId="{9BBF994E-F446-4DBA-AFDC-12D59C130F92}" type="pres">
      <dgm:prSet presAssocID="{9A59465E-E748-41AA-A297-9B76FF921B69}" presName="sibTrans" presStyleLbl="sibTrans2D1" presStyleIdx="0" presStyleCnt="2"/>
      <dgm:spPr/>
    </dgm:pt>
    <dgm:pt modelId="{780FE8D5-AE57-45DC-9970-D0CB36E68F04}" type="pres">
      <dgm:prSet presAssocID="{9A59465E-E748-41AA-A297-9B76FF921B69}" presName="connectorText" presStyleLbl="sibTrans2D1" presStyleIdx="0" presStyleCnt="2"/>
      <dgm:spPr/>
    </dgm:pt>
    <dgm:pt modelId="{496CA341-AD83-4B60-B216-6D28BA2F1E22}" type="pres">
      <dgm:prSet presAssocID="{8684A22C-4729-4DE2-B5DA-E108942B5703}" presName="node" presStyleLbl="node1" presStyleIdx="1" presStyleCnt="3">
        <dgm:presLayoutVars>
          <dgm:bulletEnabled val="1"/>
        </dgm:presLayoutVars>
      </dgm:prSet>
      <dgm:spPr/>
    </dgm:pt>
    <dgm:pt modelId="{E3FCF063-5F0E-491A-B0B0-9BD0A34F8107}" type="pres">
      <dgm:prSet presAssocID="{7F009F8D-AF34-4CAD-875C-08E9DB02F393}" presName="sibTrans" presStyleLbl="sibTrans2D1" presStyleIdx="1" presStyleCnt="2"/>
      <dgm:spPr/>
    </dgm:pt>
    <dgm:pt modelId="{EF07C339-34B2-49C6-BBC8-794DF3583D07}" type="pres">
      <dgm:prSet presAssocID="{7F009F8D-AF34-4CAD-875C-08E9DB02F393}" presName="connectorText" presStyleLbl="sibTrans2D1" presStyleIdx="1" presStyleCnt="2"/>
      <dgm:spPr/>
    </dgm:pt>
    <dgm:pt modelId="{45F908FE-736A-44BB-BECD-189B56F80616}" type="pres">
      <dgm:prSet presAssocID="{141A5875-487F-4D36-97B8-385E78B8C6FE}" presName="node" presStyleLbl="node1" presStyleIdx="2" presStyleCnt="3">
        <dgm:presLayoutVars>
          <dgm:bulletEnabled val="1"/>
        </dgm:presLayoutVars>
      </dgm:prSet>
      <dgm:spPr/>
    </dgm:pt>
  </dgm:ptLst>
  <dgm:cxnLst>
    <dgm:cxn modelId="{9696E360-6B55-4727-8CE8-36BF515A13B6}" type="presOf" srcId="{11F2D318-1D30-4EDE-8A47-7FF5FB4E3399}" destId="{354EF0C3-F7D3-4FEB-BF2F-B7E507AC12A4}" srcOrd="0" destOrd="0" presId="urn:microsoft.com/office/officeart/2005/8/layout/process5"/>
    <dgm:cxn modelId="{13A52869-73B6-4E1B-8F6C-15300E7593C6}" type="presOf" srcId="{C6AD4104-E377-40C1-AF32-6A4D4A2E5B9C}" destId="{38C002B9-F01D-4A7C-A5DC-4652BE59F35F}" srcOrd="0" destOrd="0" presId="urn:microsoft.com/office/officeart/2005/8/layout/process5"/>
    <dgm:cxn modelId="{2B5A818A-7C38-4777-9411-56DCF436CA26}" type="presOf" srcId="{9A59465E-E748-41AA-A297-9B76FF921B69}" destId="{9BBF994E-F446-4DBA-AFDC-12D59C130F92}" srcOrd="0" destOrd="0" presId="urn:microsoft.com/office/officeart/2005/8/layout/process5"/>
    <dgm:cxn modelId="{CAF64591-6D94-4B41-A8FC-E4F13FE21A5C}" type="presOf" srcId="{8684A22C-4729-4DE2-B5DA-E108942B5703}" destId="{496CA341-AD83-4B60-B216-6D28BA2F1E22}" srcOrd="0" destOrd="0" presId="urn:microsoft.com/office/officeart/2005/8/layout/process5"/>
    <dgm:cxn modelId="{3E441D9F-24EB-4827-913B-13175A2C59E1}" type="presOf" srcId="{9A59465E-E748-41AA-A297-9B76FF921B69}" destId="{780FE8D5-AE57-45DC-9970-D0CB36E68F04}" srcOrd="1" destOrd="0" presId="urn:microsoft.com/office/officeart/2005/8/layout/process5"/>
    <dgm:cxn modelId="{53AD02C7-DBCB-4D63-BB88-00B60818F658}" srcId="{C6AD4104-E377-40C1-AF32-6A4D4A2E5B9C}" destId="{141A5875-487F-4D36-97B8-385E78B8C6FE}" srcOrd="2" destOrd="0" parTransId="{357E9A37-A32B-435A-A121-4EFB935C6923}" sibTransId="{66A2516B-47EA-46B3-93C9-3F949ED96A6F}"/>
    <dgm:cxn modelId="{832B32C9-8DB9-4FD1-A08A-00128444EA2F}" srcId="{C6AD4104-E377-40C1-AF32-6A4D4A2E5B9C}" destId="{8684A22C-4729-4DE2-B5DA-E108942B5703}" srcOrd="1" destOrd="0" parTransId="{07E21BB7-F2F6-4D63-8F8C-FADC55235653}" sibTransId="{7F009F8D-AF34-4CAD-875C-08E9DB02F393}"/>
    <dgm:cxn modelId="{BE0211D1-7843-445C-9F20-BDCE62845B1A}" type="presOf" srcId="{7F009F8D-AF34-4CAD-875C-08E9DB02F393}" destId="{E3FCF063-5F0E-491A-B0B0-9BD0A34F8107}" srcOrd="0" destOrd="0" presId="urn:microsoft.com/office/officeart/2005/8/layout/process5"/>
    <dgm:cxn modelId="{172FBBD7-3278-41A1-A603-83C949810728}" type="presOf" srcId="{141A5875-487F-4D36-97B8-385E78B8C6FE}" destId="{45F908FE-736A-44BB-BECD-189B56F80616}" srcOrd="0" destOrd="0" presId="urn:microsoft.com/office/officeart/2005/8/layout/process5"/>
    <dgm:cxn modelId="{859FE0DC-F765-4834-97E3-1D11D8582DCF}" type="presOf" srcId="{7F009F8D-AF34-4CAD-875C-08E9DB02F393}" destId="{EF07C339-34B2-49C6-BBC8-794DF3583D07}" srcOrd="1" destOrd="0" presId="urn:microsoft.com/office/officeart/2005/8/layout/process5"/>
    <dgm:cxn modelId="{D2412CE8-3F2B-4A50-88EB-7B9B6058D3DF}" srcId="{C6AD4104-E377-40C1-AF32-6A4D4A2E5B9C}" destId="{11F2D318-1D30-4EDE-8A47-7FF5FB4E3399}" srcOrd="0" destOrd="0" parTransId="{E6FF662A-77A0-4142-9645-E562042D1574}" sibTransId="{9A59465E-E748-41AA-A297-9B76FF921B69}"/>
    <dgm:cxn modelId="{D5D7DC37-33D5-483E-949A-98D721BDA8FF}" type="presParOf" srcId="{38C002B9-F01D-4A7C-A5DC-4652BE59F35F}" destId="{354EF0C3-F7D3-4FEB-BF2F-B7E507AC12A4}" srcOrd="0" destOrd="0" presId="urn:microsoft.com/office/officeart/2005/8/layout/process5"/>
    <dgm:cxn modelId="{D2B2486D-9B7F-4F72-A412-29D17A519C24}" type="presParOf" srcId="{38C002B9-F01D-4A7C-A5DC-4652BE59F35F}" destId="{9BBF994E-F446-4DBA-AFDC-12D59C130F92}" srcOrd="1" destOrd="0" presId="urn:microsoft.com/office/officeart/2005/8/layout/process5"/>
    <dgm:cxn modelId="{CC77A08B-F490-4DED-B3BC-1B2D3C5611E2}" type="presParOf" srcId="{9BBF994E-F446-4DBA-AFDC-12D59C130F92}" destId="{780FE8D5-AE57-45DC-9970-D0CB36E68F04}" srcOrd="0" destOrd="0" presId="urn:microsoft.com/office/officeart/2005/8/layout/process5"/>
    <dgm:cxn modelId="{FACFDE1C-CF42-43C3-8998-E8E463F6AB32}" type="presParOf" srcId="{38C002B9-F01D-4A7C-A5DC-4652BE59F35F}" destId="{496CA341-AD83-4B60-B216-6D28BA2F1E22}" srcOrd="2" destOrd="0" presId="urn:microsoft.com/office/officeart/2005/8/layout/process5"/>
    <dgm:cxn modelId="{E03D47B2-5070-4479-B8D3-03FF28C8740D}" type="presParOf" srcId="{38C002B9-F01D-4A7C-A5DC-4652BE59F35F}" destId="{E3FCF063-5F0E-491A-B0B0-9BD0A34F8107}" srcOrd="3" destOrd="0" presId="urn:microsoft.com/office/officeart/2005/8/layout/process5"/>
    <dgm:cxn modelId="{7BF79513-4D94-4DA0-9A33-BA9D2BFC8A3E}" type="presParOf" srcId="{E3FCF063-5F0E-491A-B0B0-9BD0A34F8107}" destId="{EF07C339-34B2-49C6-BBC8-794DF3583D07}" srcOrd="0" destOrd="0" presId="urn:microsoft.com/office/officeart/2005/8/layout/process5"/>
    <dgm:cxn modelId="{F108EA19-D7FC-46B6-A252-FBA318E9A0BB}" type="presParOf" srcId="{38C002B9-F01D-4A7C-A5DC-4652BE59F35F}" destId="{45F908FE-736A-44BB-BECD-189B56F80616}"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4E08DC-958A-4C31-B6BE-240FC82A3C8E}" type="doc">
      <dgm:prSet loTypeId="urn:microsoft.com/office/officeart/2005/8/layout/bProcess3" loCatId="process" qsTypeId="urn:microsoft.com/office/officeart/2005/8/quickstyle/simple3" qsCatId="simple" csTypeId="urn:microsoft.com/office/officeart/2005/8/colors/colorful1" csCatId="colorful" phldr="1"/>
      <dgm:spPr/>
      <dgm:t>
        <a:bodyPr/>
        <a:lstStyle/>
        <a:p>
          <a:endParaRPr lang="es-ES"/>
        </a:p>
      </dgm:t>
    </dgm:pt>
    <dgm:pt modelId="{EA2B9269-DAE7-451C-A9B4-3276FC2D9D62}">
      <dgm:prSet phldrT="[Texto]"/>
      <dgm:spPr/>
      <dgm:t>
        <a:bodyPr/>
        <a:lstStyle/>
        <a:p>
          <a:pPr>
            <a:buFont typeface="Symbol" panose="05050102010706020507" pitchFamily="18" charset="2"/>
            <a:buChar char=""/>
          </a:pPr>
          <a:r>
            <a:rPr lang="es-ES" dirty="0"/>
            <a:t>Reorganizar las vitrinas y estantes para que exista más espacio y poder caminar con más libertad</a:t>
          </a:r>
        </a:p>
      </dgm:t>
    </dgm:pt>
    <dgm:pt modelId="{B937E33B-D4E6-481C-8175-2DCB69D50E1F}" type="parTrans" cxnId="{729DAEDB-2712-48C6-A474-C8CF2C20F9A7}">
      <dgm:prSet/>
      <dgm:spPr/>
      <dgm:t>
        <a:bodyPr/>
        <a:lstStyle/>
        <a:p>
          <a:endParaRPr lang="es-ES"/>
        </a:p>
      </dgm:t>
    </dgm:pt>
    <dgm:pt modelId="{1E269D10-0148-4117-A905-1B962B110E32}" type="sibTrans" cxnId="{729DAEDB-2712-48C6-A474-C8CF2C20F9A7}">
      <dgm:prSet/>
      <dgm:spPr/>
      <dgm:t>
        <a:bodyPr/>
        <a:lstStyle/>
        <a:p>
          <a:endParaRPr lang="es-ES"/>
        </a:p>
      </dgm:t>
    </dgm:pt>
    <dgm:pt modelId="{18CA6BC5-93E7-4B74-8F0C-4E76A14BCC50}">
      <dgm:prSet phldrT="[Texto]"/>
      <dgm:spPr/>
      <dgm:t>
        <a:bodyPr/>
        <a:lstStyle/>
        <a:p>
          <a:pPr>
            <a:buFont typeface="Symbol" panose="05050102010706020507" pitchFamily="18" charset="2"/>
            <a:buChar char=""/>
          </a:pPr>
          <a:r>
            <a:rPr lang="es-ES" dirty="0"/>
            <a:t>Realizar varias veces al día protocolos de limpieza en las superficies y pisos de la tienda</a:t>
          </a:r>
        </a:p>
      </dgm:t>
    </dgm:pt>
    <dgm:pt modelId="{4682A8D9-F0EF-4219-911B-0C6255C7735E}" type="parTrans" cxnId="{F260D077-23B1-4ABB-B2F5-578BCA5BF887}">
      <dgm:prSet/>
      <dgm:spPr/>
      <dgm:t>
        <a:bodyPr/>
        <a:lstStyle/>
        <a:p>
          <a:endParaRPr lang="es-ES"/>
        </a:p>
      </dgm:t>
    </dgm:pt>
    <dgm:pt modelId="{3764B88A-B591-459E-9F8E-E868A5F96515}" type="sibTrans" cxnId="{F260D077-23B1-4ABB-B2F5-578BCA5BF887}">
      <dgm:prSet/>
      <dgm:spPr/>
      <dgm:t>
        <a:bodyPr/>
        <a:lstStyle/>
        <a:p>
          <a:endParaRPr lang="es-ES"/>
        </a:p>
      </dgm:t>
    </dgm:pt>
    <dgm:pt modelId="{F94F80A1-D916-4F8E-925D-E603A06F10EB}">
      <dgm:prSet phldrT="[Texto]"/>
      <dgm:spPr/>
      <dgm:t>
        <a:bodyPr/>
        <a:lstStyle/>
        <a:p>
          <a:pPr>
            <a:buFont typeface="Symbol" panose="05050102010706020507" pitchFamily="18" charset="2"/>
            <a:buChar char=""/>
          </a:pPr>
          <a:r>
            <a:rPr lang="es-ES" dirty="0"/>
            <a:t>Facilitar alcohol o gel desinfectante a los clientes cuando ingresen a realizar una compra </a:t>
          </a:r>
        </a:p>
      </dgm:t>
    </dgm:pt>
    <dgm:pt modelId="{81B9479E-A50E-4384-AD3A-5B65BEECE2B6}" type="parTrans" cxnId="{AB7CA45A-1754-4401-9915-897863515B39}">
      <dgm:prSet/>
      <dgm:spPr/>
      <dgm:t>
        <a:bodyPr/>
        <a:lstStyle/>
        <a:p>
          <a:endParaRPr lang="es-ES"/>
        </a:p>
      </dgm:t>
    </dgm:pt>
    <dgm:pt modelId="{5B2C492A-C287-46AE-94E8-770B8E2DA4F3}" type="sibTrans" cxnId="{AB7CA45A-1754-4401-9915-897863515B39}">
      <dgm:prSet/>
      <dgm:spPr/>
      <dgm:t>
        <a:bodyPr/>
        <a:lstStyle/>
        <a:p>
          <a:endParaRPr lang="es-ES"/>
        </a:p>
      </dgm:t>
    </dgm:pt>
    <dgm:pt modelId="{8BD2FC8D-B031-4152-A2D8-F9398DA2CEEA}">
      <dgm:prSet phldrT="[Texto]"/>
      <dgm:spPr/>
      <dgm:t>
        <a:bodyPr/>
        <a:lstStyle/>
        <a:p>
          <a:pPr>
            <a:buFont typeface="Symbol" panose="05050102010706020507" pitchFamily="18" charset="2"/>
            <a:buChar char=""/>
          </a:pPr>
          <a:r>
            <a:rPr lang="es-ES" dirty="0"/>
            <a:t>Debe existir señalización dentro y fuera de las tiendas cuando ingrese un consumidor de esta manera sabrá que protocolos debe realizar </a:t>
          </a:r>
        </a:p>
      </dgm:t>
    </dgm:pt>
    <dgm:pt modelId="{B4E6A267-7A92-4ED2-A90D-1620D60D816D}" type="parTrans" cxnId="{BA121E08-0EB3-4887-A634-62DF88575325}">
      <dgm:prSet/>
      <dgm:spPr/>
      <dgm:t>
        <a:bodyPr/>
        <a:lstStyle/>
        <a:p>
          <a:endParaRPr lang="es-ES"/>
        </a:p>
      </dgm:t>
    </dgm:pt>
    <dgm:pt modelId="{4BCA1A18-355C-4DE0-BCC0-E743B71893D5}" type="sibTrans" cxnId="{BA121E08-0EB3-4887-A634-62DF88575325}">
      <dgm:prSet/>
      <dgm:spPr/>
      <dgm:t>
        <a:bodyPr/>
        <a:lstStyle/>
        <a:p>
          <a:endParaRPr lang="es-ES"/>
        </a:p>
      </dgm:t>
    </dgm:pt>
    <dgm:pt modelId="{FD0BEBB1-AEBC-448F-B920-5E92EFFEF1B6}">
      <dgm:prSet phldrT="[Texto]"/>
      <dgm:spPr/>
      <dgm:t>
        <a:bodyPr/>
        <a:lstStyle/>
        <a:p>
          <a:pPr>
            <a:buFont typeface="Symbol" panose="05050102010706020507" pitchFamily="18" charset="2"/>
            <a:buChar char=""/>
          </a:pPr>
          <a:r>
            <a:rPr lang="es-ES" dirty="0"/>
            <a:t>Debe ser obligatorio tomar la temperatura, la distancia social de 1,5m y el uso de cubrebocas</a:t>
          </a:r>
        </a:p>
      </dgm:t>
    </dgm:pt>
    <dgm:pt modelId="{F4ED5B98-4A2C-4B33-BD10-EB3D3EB84A0F}" type="parTrans" cxnId="{A16F1805-751D-4195-A700-A7831EB0FC84}">
      <dgm:prSet/>
      <dgm:spPr/>
      <dgm:t>
        <a:bodyPr/>
        <a:lstStyle/>
        <a:p>
          <a:endParaRPr lang="es-ES"/>
        </a:p>
      </dgm:t>
    </dgm:pt>
    <dgm:pt modelId="{F7A5F283-A946-4A63-87AE-D765933BD163}" type="sibTrans" cxnId="{A16F1805-751D-4195-A700-A7831EB0FC84}">
      <dgm:prSet/>
      <dgm:spPr/>
      <dgm:t>
        <a:bodyPr/>
        <a:lstStyle/>
        <a:p>
          <a:endParaRPr lang="es-ES"/>
        </a:p>
      </dgm:t>
    </dgm:pt>
    <dgm:pt modelId="{B71FBCA6-B356-4FBF-9A7E-7D00C68B00C1}" type="pres">
      <dgm:prSet presAssocID="{DB4E08DC-958A-4C31-B6BE-240FC82A3C8E}" presName="Name0" presStyleCnt="0">
        <dgm:presLayoutVars>
          <dgm:dir/>
          <dgm:resizeHandles val="exact"/>
        </dgm:presLayoutVars>
      </dgm:prSet>
      <dgm:spPr/>
    </dgm:pt>
    <dgm:pt modelId="{CA88E629-1038-49C7-99CC-1FF64980FAB4}" type="pres">
      <dgm:prSet presAssocID="{EA2B9269-DAE7-451C-A9B4-3276FC2D9D62}" presName="node" presStyleLbl="node1" presStyleIdx="0" presStyleCnt="5">
        <dgm:presLayoutVars>
          <dgm:bulletEnabled val="1"/>
        </dgm:presLayoutVars>
      </dgm:prSet>
      <dgm:spPr/>
    </dgm:pt>
    <dgm:pt modelId="{D571F4D1-846E-4E2F-95EA-DF2B2B10BDF3}" type="pres">
      <dgm:prSet presAssocID="{1E269D10-0148-4117-A905-1B962B110E32}" presName="sibTrans" presStyleLbl="sibTrans1D1" presStyleIdx="0" presStyleCnt="4"/>
      <dgm:spPr/>
    </dgm:pt>
    <dgm:pt modelId="{8F6BDE4E-B2D8-4BEE-8471-E7A488D19733}" type="pres">
      <dgm:prSet presAssocID="{1E269D10-0148-4117-A905-1B962B110E32}" presName="connectorText" presStyleLbl="sibTrans1D1" presStyleIdx="0" presStyleCnt="4"/>
      <dgm:spPr/>
    </dgm:pt>
    <dgm:pt modelId="{81CD945B-1FB8-41E7-B2C6-C9F4827AD759}" type="pres">
      <dgm:prSet presAssocID="{18CA6BC5-93E7-4B74-8F0C-4E76A14BCC50}" presName="node" presStyleLbl="node1" presStyleIdx="1" presStyleCnt="5">
        <dgm:presLayoutVars>
          <dgm:bulletEnabled val="1"/>
        </dgm:presLayoutVars>
      </dgm:prSet>
      <dgm:spPr/>
    </dgm:pt>
    <dgm:pt modelId="{E056AFD8-A318-489A-869B-98B9F215E4ED}" type="pres">
      <dgm:prSet presAssocID="{3764B88A-B591-459E-9F8E-E868A5F96515}" presName="sibTrans" presStyleLbl="sibTrans1D1" presStyleIdx="1" presStyleCnt="4"/>
      <dgm:spPr/>
    </dgm:pt>
    <dgm:pt modelId="{01BAEB60-2412-4D24-8F99-7A8437EC905D}" type="pres">
      <dgm:prSet presAssocID="{3764B88A-B591-459E-9F8E-E868A5F96515}" presName="connectorText" presStyleLbl="sibTrans1D1" presStyleIdx="1" presStyleCnt="4"/>
      <dgm:spPr/>
    </dgm:pt>
    <dgm:pt modelId="{DB83F4A0-09B8-417E-9563-7998EAB80144}" type="pres">
      <dgm:prSet presAssocID="{F94F80A1-D916-4F8E-925D-E603A06F10EB}" presName="node" presStyleLbl="node1" presStyleIdx="2" presStyleCnt="5">
        <dgm:presLayoutVars>
          <dgm:bulletEnabled val="1"/>
        </dgm:presLayoutVars>
      </dgm:prSet>
      <dgm:spPr/>
    </dgm:pt>
    <dgm:pt modelId="{12CA6C55-52AA-4E45-9157-D3A6F54BCD37}" type="pres">
      <dgm:prSet presAssocID="{5B2C492A-C287-46AE-94E8-770B8E2DA4F3}" presName="sibTrans" presStyleLbl="sibTrans1D1" presStyleIdx="2" presStyleCnt="4"/>
      <dgm:spPr/>
    </dgm:pt>
    <dgm:pt modelId="{873506BB-C0C4-476B-9645-CDE7BA801F64}" type="pres">
      <dgm:prSet presAssocID="{5B2C492A-C287-46AE-94E8-770B8E2DA4F3}" presName="connectorText" presStyleLbl="sibTrans1D1" presStyleIdx="2" presStyleCnt="4"/>
      <dgm:spPr/>
    </dgm:pt>
    <dgm:pt modelId="{04D5F76F-B722-472F-8A47-472A84B29598}" type="pres">
      <dgm:prSet presAssocID="{8BD2FC8D-B031-4152-A2D8-F9398DA2CEEA}" presName="node" presStyleLbl="node1" presStyleIdx="3" presStyleCnt="5">
        <dgm:presLayoutVars>
          <dgm:bulletEnabled val="1"/>
        </dgm:presLayoutVars>
      </dgm:prSet>
      <dgm:spPr/>
    </dgm:pt>
    <dgm:pt modelId="{D6FF4FD8-D93D-4E0E-B8B6-C8F8A3FB4DC5}" type="pres">
      <dgm:prSet presAssocID="{4BCA1A18-355C-4DE0-BCC0-E743B71893D5}" presName="sibTrans" presStyleLbl="sibTrans1D1" presStyleIdx="3" presStyleCnt="4"/>
      <dgm:spPr/>
    </dgm:pt>
    <dgm:pt modelId="{C4B74E1D-B0C5-445B-A8DB-496B16097F6D}" type="pres">
      <dgm:prSet presAssocID="{4BCA1A18-355C-4DE0-BCC0-E743B71893D5}" presName="connectorText" presStyleLbl="sibTrans1D1" presStyleIdx="3" presStyleCnt="4"/>
      <dgm:spPr/>
    </dgm:pt>
    <dgm:pt modelId="{8DB910E4-2528-422E-BFF5-34F88A1643C7}" type="pres">
      <dgm:prSet presAssocID="{FD0BEBB1-AEBC-448F-B920-5E92EFFEF1B6}" presName="node" presStyleLbl="node1" presStyleIdx="4" presStyleCnt="5">
        <dgm:presLayoutVars>
          <dgm:bulletEnabled val="1"/>
        </dgm:presLayoutVars>
      </dgm:prSet>
      <dgm:spPr/>
    </dgm:pt>
  </dgm:ptLst>
  <dgm:cxnLst>
    <dgm:cxn modelId="{A16F1805-751D-4195-A700-A7831EB0FC84}" srcId="{DB4E08DC-958A-4C31-B6BE-240FC82A3C8E}" destId="{FD0BEBB1-AEBC-448F-B920-5E92EFFEF1B6}" srcOrd="4" destOrd="0" parTransId="{F4ED5B98-4A2C-4B33-BD10-EB3D3EB84A0F}" sibTransId="{F7A5F283-A946-4A63-87AE-D765933BD163}"/>
    <dgm:cxn modelId="{08F0C007-D0D5-4EAC-9862-EA0FA6E54B05}" type="presOf" srcId="{1E269D10-0148-4117-A905-1B962B110E32}" destId="{8F6BDE4E-B2D8-4BEE-8471-E7A488D19733}" srcOrd="1" destOrd="0" presId="urn:microsoft.com/office/officeart/2005/8/layout/bProcess3"/>
    <dgm:cxn modelId="{BA121E08-0EB3-4887-A634-62DF88575325}" srcId="{DB4E08DC-958A-4C31-B6BE-240FC82A3C8E}" destId="{8BD2FC8D-B031-4152-A2D8-F9398DA2CEEA}" srcOrd="3" destOrd="0" parTransId="{B4E6A267-7A92-4ED2-A90D-1620D60D816D}" sibTransId="{4BCA1A18-355C-4DE0-BCC0-E743B71893D5}"/>
    <dgm:cxn modelId="{63A11523-F91C-4A45-8550-B9B11A3BDC62}" type="presOf" srcId="{5B2C492A-C287-46AE-94E8-770B8E2DA4F3}" destId="{873506BB-C0C4-476B-9645-CDE7BA801F64}" srcOrd="1" destOrd="0" presId="urn:microsoft.com/office/officeart/2005/8/layout/bProcess3"/>
    <dgm:cxn modelId="{FC629C29-C823-4BD7-A0E3-D6965C3263F0}" type="presOf" srcId="{DB4E08DC-958A-4C31-B6BE-240FC82A3C8E}" destId="{B71FBCA6-B356-4FBF-9A7E-7D00C68B00C1}" srcOrd="0" destOrd="0" presId="urn:microsoft.com/office/officeart/2005/8/layout/bProcess3"/>
    <dgm:cxn modelId="{ACE1932C-1BCE-47ED-BD85-41723A6F7537}" type="presOf" srcId="{3764B88A-B591-459E-9F8E-E868A5F96515}" destId="{01BAEB60-2412-4D24-8F99-7A8437EC905D}" srcOrd="1" destOrd="0" presId="urn:microsoft.com/office/officeart/2005/8/layout/bProcess3"/>
    <dgm:cxn modelId="{05F27F40-7B3A-4DA3-A231-2A098DB12DA8}" type="presOf" srcId="{EA2B9269-DAE7-451C-A9B4-3276FC2D9D62}" destId="{CA88E629-1038-49C7-99CC-1FF64980FAB4}" srcOrd="0" destOrd="0" presId="urn:microsoft.com/office/officeart/2005/8/layout/bProcess3"/>
    <dgm:cxn modelId="{5A7C0D5C-1E7B-414F-B16B-01B33A1799CC}" type="presOf" srcId="{1E269D10-0148-4117-A905-1B962B110E32}" destId="{D571F4D1-846E-4E2F-95EA-DF2B2B10BDF3}" srcOrd="0" destOrd="0" presId="urn:microsoft.com/office/officeart/2005/8/layout/bProcess3"/>
    <dgm:cxn modelId="{F260D077-23B1-4ABB-B2F5-578BCA5BF887}" srcId="{DB4E08DC-958A-4C31-B6BE-240FC82A3C8E}" destId="{18CA6BC5-93E7-4B74-8F0C-4E76A14BCC50}" srcOrd="1" destOrd="0" parTransId="{4682A8D9-F0EF-4219-911B-0C6255C7735E}" sibTransId="{3764B88A-B591-459E-9F8E-E868A5F96515}"/>
    <dgm:cxn modelId="{AB7CA45A-1754-4401-9915-897863515B39}" srcId="{DB4E08DC-958A-4C31-B6BE-240FC82A3C8E}" destId="{F94F80A1-D916-4F8E-925D-E603A06F10EB}" srcOrd="2" destOrd="0" parTransId="{81B9479E-A50E-4384-AD3A-5B65BEECE2B6}" sibTransId="{5B2C492A-C287-46AE-94E8-770B8E2DA4F3}"/>
    <dgm:cxn modelId="{8A4B45A3-A3CD-4400-A484-100C569ADD1A}" type="presOf" srcId="{8BD2FC8D-B031-4152-A2D8-F9398DA2CEEA}" destId="{04D5F76F-B722-472F-8A47-472A84B29598}" srcOrd="0" destOrd="0" presId="urn:microsoft.com/office/officeart/2005/8/layout/bProcess3"/>
    <dgm:cxn modelId="{3314D6B7-47F9-4169-A421-EE2A2FDAB1DA}" type="presOf" srcId="{FD0BEBB1-AEBC-448F-B920-5E92EFFEF1B6}" destId="{8DB910E4-2528-422E-BFF5-34F88A1643C7}" srcOrd="0" destOrd="0" presId="urn:microsoft.com/office/officeart/2005/8/layout/bProcess3"/>
    <dgm:cxn modelId="{100F49BE-49F6-4C79-8CC0-A1363BA1541B}" type="presOf" srcId="{5B2C492A-C287-46AE-94E8-770B8E2DA4F3}" destId="{12CA6C55-52AA-4E45-9157-D3A6F54BCD37}" srcOrd="0" destOrd="0" presId="urn:microsoft.com/office/officeart/2005/8/layout/bProcess3"/>
    <dgm:cxn modelId="{109F3ACB-5BB5-49A8-BA50-39A10F59AF46}" type="presOf" srcId="{F94F80A1-D916-4F8E-925D-E603A06F10EB}" destId="{DB83F4A0-09B8-417E-9563-7998EAB80144}" srcOrd="0" destOrd="0" presId="urn:microsoft.com/office/officeart/2005/8/layout/bProcess3"/>
    <dgm:cxn modelId="{69432FD8-3307-431F-AFB4-0D2162E35409}" type="presOf" srcId="{4BCA1A18-355C-4DE0-BCC0-E743B71893D5}" destId="{C4B74E1D-B0C5-445B-A8DB-496B16097F6D}" srcOrd="1" destOrd="0" presId="urn:microsoft.com/office/officeart/2005/8/layout/bProcess3"/>
    <dgm:cxn modelId="{615C30DB-BCAE-44EA-B1E6-0384E0D2060F}" type="presOf" srcId="{18CA6BC5-93E7-4B74-8F0C-4E76A14BCC50}" destId="{81CD945B-1FB8-41E7-B2C6-C9F4827AD759}" srcOrd="0" destOrd="0" presId="urn:microsoft.com/office/officeart/2005/8/layout/bProcess3"/>
    <dgm:cxn modelId="{729DAEDB-2712-48C6-A474-C8CF2C20F9A7}" srcId="{DB4E08DC-958A-4C31-B6BE-240FC82A3C8E}" destId="{EA2B9269-DAE7-451C-A9B4-3276FC2D9D62}" srcOrd="0" destOrd="0" parTransId="{B937E33B-D4E6-481C-8175-2DCB69D50E1F}" sibTransId="{1E269D10-0148-4117-A905-1B962B110E32}"/>
    <dgm:cxn modelId="{2740B3DC-644E-450D-BE2D-DFDB8F7DB90D}" type="presOf" srcId="{4BCA1A18-355C-4DE0-BCC0-E743B71893D5}" destId="{D6FF4FD8-D93D-4E0E-B8B6-C8F8A3FB4DC5}" srcOrd="0" destOrd="0" presId="urn:microsoft.com/office/officeart/2005/8/layout/bProcess3"/>
    <dgm:cxn modelId="{438D0FE4-453B-46F1-8310-9C8FC0BBA6DE}" type="presOf" srcId="{3764B88A-B591-459E-9F8E-E868A5F96515}" destId="{E056AFD8-A318-489A-869B-98B9F215E4ED}" srcOrd="0" destOrd="0" presId="urn:microsoft.com/office/officeart/2005/8/layout/bProcess3"/>
    <dgm:cxn modelId="{7E886D67-E292-4F37-8557-4602B9B8AED9}" type="presParOf" srcId="{B71FBCA6-B356-4FBF-9A7E-7D00C68B00C1}" destId="{CA88E629-1038-49C7-99CC-1FF64980FAB4}" srcOrd="0" destOrd="0" presId="urn:microsoft.com/office/officeart/2005/8/layout/bProcess3"/>
    <dgm:cxn modelId="{04E3AAB7-92D1-4B84-BC4D-20C0446FC6EF}" type="presParOf" srcId="{B71FBCA6-B356-4FBF-9A7E-7D00C68B00C1}" destId="{D571F4D1-846E-4E2F-95EA-DF2B2B10BDF3}" srcOrd="1" destOrd="0" presId="urn:microsoft.com/office/officeart/2005/8/layout/bProcess3"/>
    <dgm:cxn modelId="{A4559EAA-8CD1-4BB3-98F1-F6766B0F6407}" type="presParOf" srcId="{D571F4D1-846E-4E2F-95EA-DF2B2B10BDF3}" destId="{8F6BDE4E-B2D8-4BEE-8471-E7A488D19733}" srcOrd="0" destOrd="0" presId="urn:microsoft.com/office/officeart/2005/8/layout/bProcess3"/>
    <dgm:cxn modelId="{FC1C3DE3-9523-4B02-833D-1D313C6B0B0C}" type="presParOf" srcId="{B71FBCA6-B356-4FBF-9A7E-7D00C68B00C1}" destId="{81CD945B-1FB8-41E7-B2C6-C9F4827AD759}" srcOrd="2" destOrd="0" presId="urn:microsoft.com/office/officeart/2005/8/layout/bProcess3"/>
    <dgm:cxn modelId="{2DD328A2-5EAB-4408-B068-768EC61EDA0C}" type="presParOf" srcId="{B71FBCA6-B356-4FBF-9A7E-7D00C68B00C1}" destId="{E056AFD8-A318-489A-869B-98B9F215E4ED}" srcOrd="3" destOrd="0" presId="urn:microsoft.com/office/officeart/2005/8/layout/bProcess3"/>
    <dgm:cxn modelId="{E9F5053D-BD45-47A9-90DE-7463696C43BE}" type="presParOf" srcId="{E056AFD8-A318-489A-869B-98B9F215E4ED}" destId="{01BAEB60-2412-4D24-8F99-7A8437EC905D}" srcOrd="0" destOrd="0" presId="urn:microsoft.com/office/officeart/2005/8/layout/bProcess3"/>
    <dgm:cxn modelId="{E61505D4-6FEC-4307-8F96-B3AFD4919F17}" type="presParOf" srcId="{B71FBCA6-B356-4FBF-9A7E-7D00C68B00C1}" destId="{DB83F4A0-09B8-417E-9563-7998EAB80144}" srcOrd="4" destOrd="0" presId="urn:microsoft.com/office/officeart/2005/8/layout/bProcess3"/>
    <dgm:cxn modelId="{4AB00BC3-F6EE-4D41-95E8-30977CB73D50}" type="presParOf" srcId="{B71FBCA6-B356-4FBF-9A7E-7D00C68B00C1}" destId="{12CA6C55-52AA-4E45-9157-D3A6F54BCD37}" srcOrd="5" destOrd="0" presId="urn:microsoft.com/office/officeart/2005/8/layout/bProcess3"/>
    <dgm:cxn modelId="{354B1423-60DB-4EF9-AD64-E3357DF59673}" type="presParOf" srcId="{12CA6C55-52AA-4E45-9157-D3A6F54BCD37}" destId="{873506BB-C0C4-476B-9645-CDE7BA801F64}" srcOrd="0" destOrd="0" presId="urn:microsoft.com/office/officeart/2005/8/layout/bProcess3"/>
    <dgm:cxn modelId="{7CF982C5-9972-4E28-A56D-253BC064CC17}" type="presParOf" srcId="{B71FBCA6-B356-4FBF-9A7E-7D00C68B00C1}" destId="{04D5F76F-B722-472F-8A47-472A84B29598}" srcOrd="6" destOrd="0" presId="urn:microsoft.com/office/officeart/2005/8/layout/bProcess3"/>
    <dgm:cxn modelId="{22956440-D7EA-4069-846C-A70292FD1364}" type="presParOf" srcId="{B71FBCA6-B356-4FBF-9A7E-7D00C68B00C1}" destId="{D6FF4FD8-D93D-4E0E-B8B6-C8F8A3FB4DC5}" srcOrd="7" destOrd="0" presId="urn:microsoft.com/office/officeart/2005/8/layout/bProcess3"/>
    <dgm:cxn modelId="{016E717A-5A53-4752-9127-A4F216C192C3}" type="presParOf" srcId="{D6FF4FD8-D93D-4E0E-B8B6-C8F8A3FB4DC5}" destId="{C4B74E1D-B0C5-445B-A8DB-496B16097F6D}" srcOrd="0" destOrd="0" presId="urn:microsoft.com/office/officeart/2005/8/layout/bProcess3"/>
    <dgm:cxn modelId="{BAC90E07-D23A-4238-8922-04A36735659E}" type="presParOf" srcId="{B71FBCA6-B356-4FBF-9A7E-7D00C68B00C1}" destId="{8DB910E4-2528-422E-BFF5-34F88A1643C7}"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5CCFA-5116-40B1-8C34-1F61B12CFF2F}">
      <dsp:nvSpPr>
        <dsp:cNvPr id="0" name=""/>
        <dsp:cNvSpPr/>
      </dsp:nvSpPr>
      <dsp:spPr>
        <a:xfrm>
          <a:off x="0" y="3371150"/>
          <a:ext cx="11528725" cy="2211839"/>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s-EC" sz="4200" kern="1200" dirty="0"/>
            <a:t>Objetivos específicos </a:t>
          </a:r>
          <a:endParaRPr lang="es-ES" sz="4200" kern="1200" dirty="0"/>
        </a:p>
      </dsp:txBody>
      <dsp:txXfrm>
        <a:off x="0" y="3371150"/>
        <a:ext cx="11528725" cy="1194393"/>
      </dsp:txXfrm>
    </dsp:sp>
    <dsp:sp modelId="{37D5712E-12E3-4C7D-8ACA-E9C7F194E21E}">
      <dsp:nvSpPr>
        <dsp:cNvPr id="0" name=""/>
        <dsp:cNvSpPr/>
      </dsp:nvSpPr>
      <dsp:spPr>
        <a:xfrm>
          <a:off x="0" y="4521307"/>
          <a:ext cx="2882181" cy="1017446"/>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dirty="0"/>
            <a:t>Analizar las características demográficas y geográficas de los consumidores que acuden a las tiendas de conveniencia </a:t>
          </a:r>
        </a:p>
      </dsp:txBody>
      <dsp:txXfrm>
        <a:off x="0" y="4521307"/>
        <a:ext cx="2882181" cy="1017446"/>
      </dsp:txXfrm>
    </dsp:sp>
    <dsp:sp modelId="{3A274789-38B0-4B17-9B08-06232AFED818}">
      <dsp:nvSpPr>
        <dsp:cNvPr id="0" name=""/>
        <dsp:cNvSpPr/>
      </dsp:nvSpPr>
      <dsp:spPr>
        <a:xfrm>
          <a:off x="2882181" y="4521307"/>
          <a:ext cx="2882181" cy="1017446"/>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a:t>Identificar la frecuencia de compra de los consumidores en los puntos de venta </a:t>
          </a:r>
        </a:p>
      </dsp:txBody>
      <dsp:txXfrm>
        <a:off x="2882181" y="4521307"/>
        <a:ext cx="2882181" cy="1017446"/>
      </dsp:txXfrm>
    </dsp:sp>
    <dsp:sp modelId="{20BC74A6-E5DF-43F2-96BE-D67E56EC4C6E}">
      <dsp:nvSpPr>
        <dsp:cNvPr id="0" name=""/>
        <dsp:cNvSpPr/>
      </dsp:nvSpPr>
      <dsp:spPr>
        <a:xfrm>
          <a:off x="5764362" y="4521307"/>
          <a:ext cx="2882181" cy="1017446"/>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a:t>Determinar si los elementos del marketing mix influyen en el comportamiento y proceso de decisión de compra de los consumidores.</a:t>
          </a:r>
        </a:p>
      </dsp:txBody>
      <dsp:txXfrm>
        <a:off x="5764362" y="4521307"/>
        <a:ext cx="2882181" cy="1017446"/>
      </dsp:txXfrm>
    </dsp:sp>
    <dsp:sp modelId="{96D45709-D8AF-4503-A263-F2A2E319B2B4}">
      <dsp:nvSpPr>
        <dsp:cNvPr id="0" name=""/>
        <dsp:cNvSpPr/>
      </dsp:nvSpPr>
      <dsp:spPr>
        <a:xfrm>
          <a:off x="8646543" y="4521307"/>
          <a:ext cx="2882181" cy="1017446"/>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dirty="0"/>
            <a:t>Proponer estrategias que mejoren la motivación de compra de los consumidores en las tiendas conveniencia. </a:t>
          </a:r>
        </a:p>
      </dsp:txBody>
      <dsp:txXfrm>
        <a:off x="8646543" y="4521307"/>
        <a:ext cx="2882181" cy="1017446"/>
      </dsp:txXfrm>
    </dsp:sp>
    <dsp:sp modelId="{15DEF1FE-D052-4A91-A6FE-1329D0C92498}">
      <dsp:nvSpPr>
        <dsp:cNvPr id="0" name=""/>
        <dsp:cNvSpPr/>
      </dsp:nvSpPr>
      <dsp:spPr>
        <a:xfrm rot="10800000">
          <a:off x="0" y="2518"/>
          <a:ext cx="11528725" cy="3401809"/>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s-EC" sz="4200" kern="1200" dirty="0"/>
            <a:t>Objetivo general</a:t>
          </a:r>
          <a:endParaRPr lang="es-ES" sz="4200" kern="1200" dirty="0"/>
        </a:p>
      </dsp:txBody>
      <dsp:txXfrm rot="-10800000">
        <a:off x="0" y="2518"/>
        <a:ext cx="11528725" cy="1194035"/>
      </dsp:txXfrm>
    </dsp:sp>
    <dsp:sp modelId="{D3A8D41B-9B11-4CC4-ADB8-2B52BF7BAA11}">
      <dsp:nvSpPr>
        <dsp:cNvPr id="0" name=""/>
        <dsp:cNvSpPr/>
      </dsp:nvSpPr>
      <dsp:spPr>
        <a:xfrm>
          <a:off x="0" y="1196553"/>
          <a:ext cx="11528725" cy="1017141"/>
        </a:xfrm>
        <a:prstGeom prst="rect">
          <a:avLst/>
        </a:prstGeom>
        <a:solidFill>
          <a:schemeClr val="accent6">
            <a:tint val="40000"/>
            <a:alpha val="90000"/>
            <a:hueOff val="0"/>
            <a:satOff val="0"/>
            <a:lumOff val="0"/>
            <a:alphaOff val="0"/>
          </a:schemeClr>
        </a:solidFill>
        <a:ln w="1587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S" sz="1800" kern="1200" dirty="0"/>
            <a:t>Determinar la motivación del consumidor respecto a la preferencia por las tiendas de conveniencia en el Distrito Metropolitano de Quito y Cantón Rumiñahui. </a:t>
          </a:r>
        </a:p>
      </dsp:txBody>
      <dsp:txXfrm>
        <a:off x="0" y="1196553"/>
        <a:ext cx="11528725" cy="10171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EE7E9-5C8A-49CE-87CD-9B53189F8620}">
      <dsp:nvSpPr>
        <dsp:cNvPr id="0" name=""/>
        <dsp:cNvSpPr/>
      </dsp:nvSpPr>
      <dsp:spPr>
        <a:xfrm>
          <a:off x="860484" y="0"/>
          <a:ext cx="9752162" cy="4968814"/>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7C5AE18-9299-4037-B4DB-E547D0F18C36}">
      <dsp:nvSpPr>
        <dsp:cNvPr id="0" name=""/>
        <dsp:cNvSpPr/>
      </dsp:nvSpPr>
      <dsp:spPr>
        <a:xfrm>
          <a:off x="12324" y="1490644"/>
          <a:ext cx="3692914" cy="1987525"/>
        </a:xfrm>
        <a:prstGeom prst="roundRect">
          <a:avLst/>
        </a:prstGeom>
        <a:solidFill>
          <a:schemeClr val="accent3">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s-ES" sz="1700" kern="1200" dirty="0"/>
            <a:t>Programa de fidelización en el cual por cada compra que realicen tendrán puntos, los cuales pueden ir acumulando y cambiarlos por premios o productos </a:t>
          </a:r>
        </a:p>
      </dsp:txBody>
      <dsp:txXfrm>
        <a:off x="109347" y="1587667"/>
        <a:ext cx="3498868" cy="1793479"/>
      </dsp:txXfrm>
    </dsp:sp>
    <dsp:sp modelId="{6D463C6A-A147-4107-B07F-51CF65945732}">
      <dsp:nvSpPr>
        <dsp:cNvPr id="0" name=""/>
        <dsp:cNvSpPr/>
      </dsp:nvSpPr>
      <dsp:spPr>
        <a:xfrm>
          <a:off x="3890108" y="1490644"/>
          <a:ext cx="3692914" cy="1987525"/>
        </a:xfrm>
        <a:prstGeom prst="roundRect">
          <a:avLst/>
        </a:prstGeom>
        <a:solidFill>
          <a:schemeClr val="accent3">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s-ES" sz="1700" kern="1200" dirty="0"/>
            <a:t>Realizar interacciones constantes en redes sociales, crear publicaciones de promociones o descuentos para clientes fieles</a:t>
          </a:r>
        </a:p>
      </dsp:txBody>
      <dsp:txXfrm>
        <a:off x="3987131" y="1587667"/>
        <a:ext cx="3498868" cy="1793479"/>
      </dsp:txXfrm>
    </dsp:sp>
    <dsp:sp modelId="{5D10B5AF-E964-4E6A-A376-538F8F2D10FE}">
      <dsp:nvSpPr>
        <dsp:cNvPr id="0" name=""/>
        <dsp:cNvSpPr/>
      </dsp:nvSpPr>
      <dsp:spPr>
        <a:xfrm>
          <a:off x="7767892" y="1490644"/>
          <a:ext cx="3692914" cy="1987525"/>
        </a:xfrm>
        <a:prstGeom prst="roundRect">
          <a:avLst/>
        </a:prstGeom>
        <a:solidFill>
          <a:schemeClr val="accent3">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s-ES" sz="1700" kern="1200" dirty="0"/>
            <a:t>Los consumidores puedan comunicar sus quejas y sugerencias en las páginas web y redes sociales y estas deben ser contestadas de manera personalizada y rápida.</a:t>
          </a:r>
        </a:p>
      </dsp:txBody>
      <dsp:txXfrm>
        <a:off x="7864915" y="1587667"/>
        <a:ext cx="3498868" cy="1793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11A39-EFD3-441D-A32D-4A9652312912}">
      <dsp:nvSpPr>
        <dsp:cNvPr id="0" name=""/>
        <dsp:cNvSpPr/>
      </dsp:nvSpPr>
      <dsp:spPr>
        <a:xfrm>
          <a:off x="1441512" y="3396"/>
          <a:ext cx="3893352" cy="2336011"/>
        </a:xfrm>
        <a:prstGeom prst="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C" sz="3300" kern="1200" dirty="0"/>
            <a:t>Teoría de la motivación</a:t>
          </a:r>
          <a:endParaRPr lang="es-ES" sz="3300" kern="1200" dirty="0"/>
        </a:p>
      </dsp:txBody>
      <dsp:txXfrm>
        <a:off x="1441512" y="3396"/>
        <a:ext cx="3893352" cy="2336011"/>
      </dsp:txXfrm>
    </dsp:sp>
    <dsp:sp modelId="{7A20B297-E9EB-41BA-B576-E1DF7717BFB8}">
      <dsp:nvSpPr>
        <dsp:cNvPr id="0" name=""/>
        <dsp:cNvSpPr/>
      </dsp:nvSpPr>
      <dsp:spPr>
        <a:xfrm>
          <a:off x="5724200" y="3396"/>
          <a:ext cx="3893352" cy="2336011"/>
        </a:xfrm>
        <a:prstGeom prst="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C" sz="3300" kern="1200" dirty="0"/>
            <a:t>Comportamiento del consumidor </a:t>
          </a:r>
          <a:endParaRPr lang="es-ES" sz="3300" kern="1200" dirty="0"/>
        </a:p>
      </dsp:txBody>
      <dsp:txXfrm>
        <a:off x="5724200" y="3396"/>
        <a:ext cx="3893352" cy="2336011"/>
      </dsp:txXfrm>
    </dsp:sp>
    <dsp:sp modelId="{587E0DE8-D260-490B-ABE2-EF92BAFC0841}">
      <dsp:nvSpPr>
        <dsp:cNvPr id="0" name=""/>
        <dsp:cNvSpPr/>
      </dsp:nvSpPr>
      <dsp:spPr>
        <a:xfrm>
          <a:off x="1441512" y="2728743"/>
          <a:ext cx="3893352" cy="2336011"/>
        </a:xfrm>
        <a:prstGeom prst="rect">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C" sz="3300" kern="1200" dirty="0"/>
            <a:t>Decisión de compra</a:t>
          </a:r>
          <a:endParaRPr lang="es-ES" sz="3300" kern="1200" dirty="0"/>
        </a:p>
      </dsp:txBody>
      <dsp:txXfrm>
        <a:off x="1441512" y="2728743"/>
        <a:ext cx="3893352" cy="2336011"/>
      </dsp:txXfrm>
    </dsp:sp>
    <dsp:sp modelId="{1D6F4C80-ABF6-4FD5-A439-34284C11A35C}">
      <dsp:nvSpPr>
        <dsp:cNvPr id="0" name=""/>
        <dsp:cNvSpPr/>
      </dsp:nvSpPr>
      <dsp:spPr>
        <a:xfrm>
          <a:off x="5724200" y="2728743"/>
          <a:ext cx="3893352" cy="2336011"/>
        </a:xfrm>
        <a:prstGeom prst="rect">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C" sz="3300" kern="1200" dirty="0"/>
            <a:t>Teoría económica</a:t>
          </a:r>
          <a:endParaRPr lang="es-ES" sz="3300" kern="1200" dirty="0"/>
        </a:p>
      </dsp:txBody>
      <dsp:txXfrm>
        <a:off x="5724200" y="2728743"/>
        <a:ext cx="3893352" cy="2336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25644-B3FA-46FB-9D0A-0DACDAC56788}">
      <dsp:nvSpPr>
        <dsp:cNvPr id="0" name=""/>
        <dsp:cNvSpPr/>
      </dsp:nvSpPr>
      <dsp:spPr>
        <a:xfrm>
          <a:off x="811291" y="0"/>
          <a:ext cx="9194641" cy="5210354"/>
        </a:xfrm>
        <a:prstGeom prst="rightArrow">
          <a:avLst/>
        </a:prstGeom>
        <a:gradFill rotWithShape="0">
          <a:gsLst>
            <a:gs pos="0">
              <a:schemeClr val="accent4">
                <a:tint val="40000"/>
                <a:hueOff val="0"/>
                <a:satOff val="0"/>
                <a:lumOff val="0"/>
                <a:alphaOff val="0"/>
                <a:tint val="96000"/>
                <a:lumMod val="104000"/>
              </a:schemeClr>
            </a:gs>
            <a:gs pos="100000">
              <a:schemeClr val="accent4">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63CA8A8-6D94-4117-957B-AF665B1531E7}">
      <dsp:nvSpPr>
        <dsp:cNvPr id="0" name=""/>
        <dsp:cNvSpPr/>
      </dsp:nvSpPr>
      <dsp:spPr>
        <a:xfrm>
          <a:off x="1572" y="1563106"/>
          <a:ext cx="2508818" cy="2084142"/>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C" sz="3100" kern="1200" dirty="0"/>
            <a:t>Producto</a:t>
          </a:r>
          <a:endParaRPr lang="es-ES" sz="3100" kern="1200" dirty="0"/>
        </a:p>
      </dsp:txBody>
      <dsp:txXfrm>
        <a:off x="103311" y="1664845"/>
        <a:ext cx="2305340" cy="1880664"/>
      </dsp:txXfrm>
    </dsp:sp>
    <dsp:sp modelId="{E379DB6E-F086-4C5D-8175-C61AE96544CA}">
      <dsp:nvSpPr>
        <dsp:cNvPr id="0" name=""/>
        <dsp:cNvSpPr/>
      </dsp:nvSpPr>
      <dsp:spPr>
        <a:xfrm>
          <a:off x="2769993" y="1563106"/>
          <a:ext cx="2508818" cy="2084142"/>
        </a:xfrm>
        <a:prstGeom prst="roundRect">
          <a:avLst/>
        </a:prstGeom>
        <a:gradFill rotWithShape="0">
          <a:gsLst>
            <a:gs pos="0">
              <a:schemeClr val="accent4">
                <a:hueOff val="371656"/>
                <a:satOff val="7887"/>
                <a:lumOff val="262"/>
                <a:alphaOff val="0"/>
                <a:tint val="96000"/>
                <a:lumMod val="104000"/>
              </a:schemeClr>
            </a:gs>
            <a:gs pos="100000">
              <a:schemeClr val="accent4">
                <a:hueOff val="371656"/>
                <a:satOff val="7887"/>
                <a:lumOff val="26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C" sz="3100" kern="1200" dirty="0"/>
            <a:t>Precio</a:t>
          </a:r>
          <a:endParaRPr lang="es-ES" sz="3100" kern="1200" dirty="0"/>
        </a:p>
      </dsp:txBody>
      <dsp:txXfrm>
        <a:off x="2871732" y="1664845"/>
        <a:ext cx="2305340" cy="1880664"/>
      </dsp:txXfrm>
    </dsp:sp>
    <dsp:sp modelId="{779AA582-1D1C-4A6C-BA11-C0B5A5EC5A9A}">
      <dsp:nvSpPr>
        <dsp:cNvPr id="0" name=""/>
        <dsp:cNvSpPr/>
      </dsp:nvSpPr>
      <dsp:spPr>
        <a:xfrm>
          <a:off x="5538413" y="1563106"/>
          <a:ext cx="2508818" cy="2084142"/>
        </a:xfrm>
        <a:prstGeom prst="roundRect">
          <a:avLst/>
        </a:prstGeom>
        <a:gradFill rotWithShape="0">
          <a:gsLst>
            <a:gs pos="0">
              <a:schemeClr val="accent4">
                <a:hueOff val="743312"/>
                <a:satOff val="15775"/>
                <a:lumOff val="523"/>
                <a:alphaOff val="0"/>
                <a:tint val="96000"/>
                <a:lumMod val="104000"/>
              </a:schemeClr>
            </a:gs>
            <a:gs pos="100000">
              <a:schemeClr val="accent4">
                <a:hueOff val="743312"/>
                <a:satOff val="15775"/>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C" sz="3100" kern="1200" dirty="0"/>
            <a:t>Plaza</a:t>
          </a:r>
          <a:endParaRPr lang="es-ES" sz="3100" kern="1200" dirty="0"/>
        </a:p>
      </dsp:txBody>
      <dsp:txXfrm>
        <a:off x="5640152" y="1664845"/>
        <a:ext cx="2305340" cy="1880664"/>
      </dsp:txXfrm>
    </dsp:sp>
    <dsp:sp modelId="{859D2166-21C2-4380-8A9D-ACC39E8F9FFE}">
      <dsp:nvSpPr>
        <dsp:cNvPr id="0" name=""/>
        <dsp:cNvSpPr/>
      </dsp:nvSpPr>
      <dsp:spPr>
        <a:xfrm>
          <a:off x="8306834" y="1563106"/>
          <a:ext cx="2508818" cy="2084142"/>
        </a:xfrm>
        <a:prstGeom prst="roundRect">
          <a:avLst/>
        </a:prstGeom>
        <a:gradFill rotWithShape="0">
          <a:gsLst>
            <a:gs pos="0">
              <a:schemeClr val="accent4">
                <a:hueOff val="1114968"/>
                <a:satOff val="23662"/>
                <a:lumOff val="785"/>
                <a:alphaOff val="0"/>
                <a:tint val="96000"/>
                <a:lumMod val="104000"/>
              </a:schemeClr>
            </a:gs>
            <a:gs pos="100000">
              <a:schemeClr val="accent4">
                <a:hueOff val="1114968"/>
                <a:satOff val="23662"/>
                <a:lumOff val="78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C" sz="3100" kern="1200" dirty="0"/>
            <a:t>Promoción</a:t>
          </a:r>
          <a:endParaRPr lang="es-ES" sz="3100" kern="1200" dirty="0"/>
        </a:p>
      </dsp:txBody>
      <dsp:txXfrm>
        <a:off x="8408573" y="1664845"/>
        <a:ext cx="2305340" cy="1880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A8847-A5F1-4A83-A3FB-D1753C7D7F19}">
      <dsp:nvSpPr>
        <dsp:cNvPr id="0" name=""/>
        <dsp:cNvSpPr/>
      </dsp:nvSpPr>
      <dsp:spPr>
        <a:xfrm>
          <a:off x="5364" y="884181"/>
          <a:ext cx="1663075" cy="169945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t>Enfoque</a:t>
          </a:r>
          <a:endParaRPr lang="es-ES" sz="1300" kern="1200" dirty="0"/>
        </a:p>
      </dsp:txBody>
      <dsp:txXfrm>
        <a:off x="54074" y="932891"/>
        <a:ext cx="1565655" cy="1602035"/>
      </dsp:txXfrm>
    </dsp:sp>
    <dsp:sp modelId="{84221640-A0DA-4AF4-A011-12DE3308BB74}">
      <dsp:nvSpPr>
        <dsp:cNvPr id="0" name=""/>
        <dsp:cNvSpPr/>
      </dsp:nvSpPr>
      <dsp:spPr>
        <a:xfrm>
          <a:off x="1834747" y="1527687"/>
          <a:ext cx="352572" cy="412442"/>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1834747" y="1610175"/>
        <a:ext cx="246800" cy="247466"/>
      </dsp:txXfrm>
    </dsp:sp>
    <dsp:sp modelId="{116AB422-D329-4F22-B27D-3456CCA270CE}">
      <dsp:nvSpPr>
        <dsp:cNvPr id="0" name=""/>
        <dsp:cNvSpPr/>
      </dsp:nvSpPr>
      <dsp:spPr>
        <a:xfrm>
          <a:off x="2333670" y="884181"/>
          <a:ext cx="1663075" cy="1699455"/>
        </a:xfrm>
        <a:prstGeom prst="roundRect">
          <a:avLst>
            <a:gd name="adj" fmla="val 10000"/>
          </a:avLst>
        </a:prstGeom>
        <a:gradFill rotWithShape="0">
          <a:gsLst>
            <a:gs pos="0">
              <a:schemeClr val="accent2">
                <a:hueOff val="222396"/>
                <a:satOff val="-4971"/>
                <a:lumOff val="-4706"/>
                <a:alphaOff val="0"/>
                <a:tint val="96000"/>
                <a:lumMod val="104000"/>
              </a:schemeClr>
            </a:gs>
            <a:gs pos="100000">
              <a:schemeClr val="accent2">
                <a:hueOff val="222396"/>
                <a:satOff val="-4971"/>
                <a:lumOff val="-470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t>Personas económicamente activas que acuden a tiendas de conveniencia en el DMQ y Cantón Rumiñahui</a:t>
          </a:r>
          <a:endParaRPr lang="es-ES" sz="1300" kern="1200" dirty="0"/>
        </a:p>
      </dsp:txBody>
      <dsp:txXfrm>
        <a:off x="2382380" y="932891"/>
        <a:ext cx="1565655" cy="1602035"/>
      </dsp:txXfrm>
    </dsp:sp>
    <dsp:sp modelId="{9949E7C4-408A-4E47-BC73-233206548CFA}">
      <dsp:nvSpPr>
        <dsp:cNvPr id="0" name=""/>
        <dsp:cNvSpPr/>
      </dsp:nvSpPr>
      <dsp:spPr>
        <a:xfrm>
          <a:off x="4163053" y="1527687"/>
          <a:ext cx="352572" cy="412442"/>
        </a:xfrm>
        <a:prstGeom prst="rightArrow">
          <a:avLst>
            <a:gd name="adj1" fmla="val 60000"/>
            <a:gd name="adj2" fmla="val 50000"/>
          </a:avLst>
        </a:prstGeom>
        <a:gradFill rotWithShape="0">
          <a:gsLst>
            <a:gs pos="0">
              <a:schemeClr val="accent2">
                <a:hueOff val="296529"/>
                <a:satOff val="-6628"/>
                <a:lumOff val="-6274"/>
                <a:alphaOff val="0"/>
                <a:tint val="96000"/>
                <a:lumMod val="104000"/>
              </a:schemeClr>
            </a:gs>
            <a:gs pos="100000">
              <a:schemeClr val="accent2">
                <a:hueOff val="296529"/>
                <a:satOff val="-6628"/>
                <a:lumOff val="-627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163053" y="1610175"/>
        <a:ext cx="246800" cy="247466"/>
      </dsp:txXfrm>
    </dsp:sp>
    <dsp:sp modelId="{4F6CBCEA-58A6-4CF1-B2E3-0E572A19FFBB}">
      <dsp:nvSpPr>
        <dsp:cNvPr id="0" name=""/>
        <dsp:cNvSpPr/>
      </dsp:nvSpPr>
      <dsp:spPr>
        <a:xfrm>
          <a:off x="4661976" y="884181"/>
          <a:ext cx="1663075" cy="1699455"/>
        </a:xfrm>
        <a:prstGeom prst="roundRect">
          <a:avLst>
            <a:gd name="adj" fmla="val 10000"/>
          </a:avLst>
        </a:prstGeom>
        <a:gradFill rotWithShape="0">
          <a:gsLst>
            <a:gs pos="0">
              <a:schemeClr val="accent2">
                <a:hueOff val="444793"/>
                <a:satOff val="-9942"/>
                <a:lumOff val="-9412"/>
                <a:alphaOff val="0"/>
                <a:tint val="96000"/>
                <a:lumMod val="104000"/>
              </a:schemeClr>
            </a:gs>
            <a:gs pos="100000">
              <a:schemeClr val="accent2">
                <a:hueOff val="444793"/>
                <a:satOff val="-9942"/>
                <a:lumOff val="-941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t>DMQ </a:t>
          </a:r>
          <a:r>
            <a:rPr lang="es-ES" sz="1300" kern="1200" dirty="0"/>
            <a:t>795 297 habitantes </a:t>
          </a:r>
        </a:p>
        <a:p>
          <a:pPr marL="0" lvl="0" indent="0" algn="ctr" defTabSz="577850">
            <a:lnSpc>
              <a:spcPct val="90000"/>
            </a:lnSpc>
            <a:spcBef>
              <a:spcPct val="0"/>
            </a:spcBef>
            <a:spcAft>
              <a:spcPct val="35000"/>
            </a:spcAft>
            <a:buNone/>
          </a:pPr>
          <a:r>
            <a:rPr lang="es-ES" sz="1300" kern="1200" dirty="0"/>
            <a:t>Cantón Rumiñahui  de 37 424 habitantes</a:t>
          </a:r>
        </a:p>
      </dsp:txBody>
      <dsp:txXfrm>
        <a:off x="4710686" y="932891"/>
        <a:ext cx="1565655" cy="1602035"/>
      </dsp:txXfrm>
    </dsp:sp>
    <dsp:sp modelId="{F96012F0-6D60-4EEE-8040-C148C8C0C4E5}">
      <dsp:nvSpPr>
        <dsp:cNvPr id="0" name=""/>
        <dsp:cNvSpPr/>
      </dsp:nvSpPr>
      <dsp:spPr>
        <a:xfrm>
          <a:off x="6491359" y="1527687"/>
          <a:ext cx="352572" cy="412442"/>
        </a:xfrm>
        <a:prstGeom prst="rightArrow">
          <a:avLst>
            <a:gd name="adj1" fmla="val 60000"/>
            <a:gd name="adj2" fmla="val 50000"/>
          </a:avLst>
        </a:prstGeom>
        <a:gradFill rotWithShape="0">
          <a:gsLst>
            <a:gs pos="0">
              <a:schemeClr val="accent2">
                <a:hueOff val="593057"/>
                <a:satOff val="-13255"/>
                <a:lumOff val="-12549"/>
                <a:alphaOff val="0"/>
                <a:tint val="96000"/>
                <a:lumMod val="104000"/>
              </a:schemeClr>
            </a:gs>
            <a:gs pos="100000">
              <a:schemeClr val="accent2">
                <a:hueOff val="593057"/>
                <a:satOff val="-13255"/>
                <a:lumOff val="-1254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491359" y="1610175"/>
        <a:ext cx="246800" cy="247466"/>
      </dsp:txXfrm>
    </dsp:sp>
    <dsp:sp modelId="{4B7256FE-B4F3-4D5D-B8E4-0C7C309E73A1}">
      <dsp:nvSpPr>
        <dsp:cNvPr id="0" name=""/>
        <dsp:cNvSpPr/>
      </dsp:nvSpPr>
      <dsp:spPr>
        <a:xfrm>
          <a:off x="6990281" y="884181"/>
          <a:ext cx="1663075" cy="1699455"/>
        </a:xfrm>
        <a:prstGeom prst="roundRect">
          <a:avLst>
            <a:gd name="adj" fmla="val 10000"/>
          </a:avLst>
        </a:prstGeom>
        <a:gradFill rotWithShape="0">
          <a:gsLst>
            <a:gs pos="0">
              <a:schemeClr val="accent2">
                <a:hueOff val="667189"/>
                <a:satOff val="-14912"/>
                <a:lumOff val="-14117"/>
                <a:alphaOff val="0"/>
                <a:tint val="96000"/>
                <a:lumMod val="104000"/>
              </a:schemeClr>
            </a:gs>
            <a:gs pos="100000">
              <a:schemeClr val="accent2">
                <a:hueOff val="667189"/>
                <a:satOff val="-14912"/>
                <a:lumOff val="-1411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t>Metodología Correlacional </a:t>
          </a:r>
          <a:endParaRPr lang="es-ES" sz="1300" kern="1200" dirty="0"/>
        </a:p>
      </dsp:txBody>
      <dsp:txXfrm>
        <a:off x="7038991" y="932891"/>
        <a:ext cx="1565655" cy="1602035"/>
      </dsp:txXfrm>
    </dsp:sp>
    <dsp:sp modelId="{1EDCA6AF-E653-4AEA-8276-BBEA35D0306B}">
      <dsp:nvSpPr>
        <dsp:cNvPr id="0" name=""/>
        <dsp:cNvSpPr/>
      </dsp:nvSpPr>
      <dsp:spPr>
        <a:xfrm>
          <a:off x="8819665" y="1527687"/>
          <a:ext cx="352572" cy="412442"/>
        </a:xfrm>
        <a:prstGeom prst="rightArrow">
          <a:avLst>
            <a:gd name="adj1" fmla="val 60000"/>
            <a:gd name="adj2" fmla="val 50000"/>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8819665" y="1610175"/>
        <a:ext cx="246800" cy="247466"/>
      </dsp:txXfrm>
    </dsp:sp>
    <dsp:sp modelId="{B6B0BDFB-4242-4C80-A4A9-83D5653F60F2}">
      <dsp:nvSpPr>
        <dsp:cNvPr id="0" name=""/>
        <dsp:cNvSpPr/>
      </dsp:nvSpPr>
      <dsp:spPr>
        <a:xfrm>
          <a:off x="9318587" y="884181"/>
          <a:ext cx="1663075" cy="1699455"/>
        </a:xfrm>
        <a:prstGeom prst="roundRect">
          <a:avLst>
            <a:gd name="adj" fmla="val 10000"/>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t>Visión cualitativa y cuantitativa</a:t>
          </a:r>
          <a:endParaRPr lang="es-ES" sz="1300" kern="1200" dirty="0"/>
        </a:p>
      </dsp:txBody>
      <dsp:txXfrm>
        <a:off x="9367297" y="932891"/>
        <a:ext cx="1565655" cy="1602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5592F-18C9-4FEC-B2B1-1ACB4CF16899}">
      <dsp:nvSpPr>
        <dsp:cNvPr id="0" name=""/>
        <dsp:cNvSpPr/>
      </dsp:nvSpPr>
      <dsp:spPr>
        <a:xfrm>
          <a:off x="7094" y="271187"/>
          <a:ext cx="2120494" cy="127229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Instrumentos </a:t>
          </a:r>
        </a:p>
      </dsp:txBody>
      <dsp:txXfrm>
        <a:off x="44358" y="308451"/>
        <a:ext cx="2045966" cy="1197768"/>
      </dsp:txXfrm>
    </dsp:sp>
    <dsp:sp modelId="{60B7FC3B-B2A2-4661-AA02-8FD1E5222694}">
      <dsp:nvSpPr>
        <dsp:cNvPr id="0" name=""/>
        <dsp:cNvSpPr/>
      </dsp:nvSpPr>
      <dsp:spPr>
        <a:xfrm>
          <a:off x="2339638" y="644394"/>
          <a:ext cx="449544" cy="525882"/>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a:off x="2339638" y="749570"/>
        <a:ext cx="314681" cy="315530"/>
      </dsp:txXfrm>
    </dsp:sp>
    <dsp:sp modelId="{61B3920C-B9BD-4718-B03E-3D9A75B72ED2}">
      <dsp:nvSpPr>
        <dsp:cNvPr id="0" name=""/>
        <dsp:cNvSpPr/>
      </dsp:nvSpPr>
      <dsp:spPr>
        <a:xfrm>
          <a:off x="2975787" y="271187"/>
          <a:ext cx="2120494" cy="127229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Encuesta expertos </a:t>
          </a:r>
          <a:r>
            <a:rPr lang="es-EC" sz="2400" kern="1200" baseline="0" dirty="0"/>
            <a:t> </a:t>
          </a:r>
          <a:endParaRPr lang="es-EC" sz="2400" kern="1200" dirty="0"/>
        </a:p>
      </dsp:txBody>
      <dsp:txXfrm>
        <a:off x="3013051" y="308451"/>
        <a:ext cx="2045966" cy="1197768"/>
      </dsp:txXfrm>
    </dsp:sp>
    <dsp:sp modelId="{F0849D7D-A583-45F7-9F63-B44C855C7074}">
      <dsp:nvSpPr>
        <dsp:cNvPr id="0" name=""/>
        <dsp:cNvSpPr/>
      </dsp:nvSpPr>
      <dsp:spPr>
        <a:xfrm>
          <a:off x="5308331" y="644394"/>
          <a:ext cx="449544" cy="525882"/>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a:off x="5308331" y="749570"/>
        <a:ext cx="314681" cy="315530"/>
      </dsp:txXfrm>
    </dsp:sp>
    <dsp:sp modelId="{BB59A6F9-9C59-40B9-A952-16DD9C55DA61}">
      <dsp:nvSpPr>
        <dsp:cNvPr id="0" name=""/>
        <dsp:cNvSpPr/>
      </dsp:nvSpPr>
      <dsp:spPr>
        <a:xfrm>
          <a:off x="5944479" y="271187"/>
          <a:ext cx="2120494" cy="127229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Ejecución</a:t>
          </a:r>
          <a:r>
            <a:rPr lang="es-EC" sz="2400" kern="1200" baseline="0" dirty="0"/>
            <a:t> de la encuesta </a:t>
          </a:r>
          <a:endParaRPr lang="es-EC" sz="2400" kern="1200" dirty="0"/>
        </a:p>
      </dsp:txBody>
      <dsp:txXfrm>
        <a:off x="5981743" y="308451"/>
        <a:ext cx="2045966" cy="11977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5FFA-D621-44E9-8FBB-22B032C035CE}">
      <dsp:nvSpPr>
        <dsp:cNvPr id="0" name=""/>
        <dsp:cNvSpPr/>
      </dsp:nvSpPr>
      <dsp:spPr>
        <a:xfrm>
          <a:off x="0" y="0"/>
          <a:ext cx="10814500" cy="1350896"/>
        </a:xfrm>
        <a:prstGeom prst="rect">
          <a:avLst/>
        </a:prstGeom>
        <a:solidFill>
          <a:schemeClr val="accent3">
            <a:shade val="9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C" sz="4500" kern="1200" dirty="0"/>
            <a:t>Estrategia capacitación del personal</a:t>
          </a:r>
          <a:endParaRPr lang="es-ES" sz="4500" kern="1200" dirty="0"/>
        </a:p>
      </dsp:txBody>
      <dsp:txXfrm>
        <a:off x="0" y="0"/>
        <a:ext cx="10814500" cy="1350896"/>
      </dsp:txXfrm>
    </dsp:sp>
    <dsp:sp modelId="{75927A7C-4F73-497B-8C39-E382A91A97FA}">
      <dsp:nvSpPr>
        <dsp:cNvPr id="0" name=""/>
        <dsp:cNvSpPr/>
      </dsp:nvSpPr>
      <dsp:spPr>
        <a:xfrm>
          <a:off x="0" y="1350896"/>
          <a:ext cx="5407250" cy="2836883"/>
        </a:xfrm>
        <a:prstGeom prst="rect">
          <a:avLst/>
        </a:prstGeom>
        <a:gradFill rotWithShape="0">
          <a:gsLst>
            <a:gs pos="0">
              <a:schemeClr val="accent3">
                <a:alpha val="90000"/>
                <a:hueOff val="0"/>
                <a:satOff val="0"/>
                <a:lumOff val="0"/>
                <a:alphaOff val="0"/>
                <a:tint val="96000"/>
                <a:lumMod val="104000"/>
              </a:schemeClr>
            </a:gs>
            <a:gs pos="100000">
              <a:schemeClr val="accent3">
                <a:alpha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Capacitar a los empleados mensualmente, detallando temas específicos y trazando objetivos que los empleados puedan cumplir</a:t>
          </a:r>
        </a:p>
      </dsp:txBody>
      <dsp:txXfrm>
        <a:off x="0" y="1350896"/>
        <a:ext cx="5407250" cy="2836883"/>
      </dsp:txXfrm>
    </dsp:sp>
    <dsp:sp modelId="{8D9BE782-49D0-4AA6-B35C-04873A7DA747}">
      <dsp:nvSpPr>
        <dsp:cNvPr id="0" name=""/>
        <dsp:cNvSpPr/>
      </dsp:nvSpPr>
      <dsp:spPr>
        <a:xfrm>
          <a:off x="5407250" y="1350896"/>
          <a:ext cx="5407250" cy="2836883"/>
        </a:xfrm>
        <a:prstGeom prst="rect">
          <a:avLst/>
        </a:prstGeom>
        <a:gradFill rotWithShape="0">
          <a:gsLst>
            <a:gs pos="0">
              <a:schemeClr val="accent3">
                <a:alpha val="90000"/>
                <a:hueOff val="0"/>
                <a:satOff val="0"/>
                <a:lumOff val="0"/>
                <a:alphaOff val="-40000"/>
                <a:tint val="96000"/>
                <a:lumMod val="104000"/>
              </a:schemeClr>
            </a:gs>
            <a:gs pos="100000">
              <a:schemeClr val="accent3">
                <a:alpha val="90000"/>
                <a:hueOff val="0"/>
                <a:satOff val="0"/>
                <a:lumOff val="0"/>
                <a:alphaOff val="-4000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anose="05050102010706020507" pitchFamily="18" charset="2"/>
            <a:buNone/>
          </a:pPr>
          <a:r>
            <a:rPr lang="es-ES" sz="3000" kern="1200" dirty="0"/>
            <a:t>Recibir incentivos que no necesariamente son monetarios sino motivacionales. </a:t>
          </a:r>
        </a:p>
      </dsp:txBody>
      <dsp:txXfrm>
        <a:off x="5407250" y="1350896"/>
        <a:ext cx="5407250" cy="2836883"/>
      </dsp:txXfrm>
    </dsp:sp>
    <dsp:sp modelId="{3DBDD199-C885-48F4-B09C-90064261DF32}">
      <dsp:nvSpPr>
        <dsp:cNvPr id="0" name=""/>
        <dsp:cNvSpPr/>
      </dsp:nvSpPr>
      <dsp:spPr>
        <a:xfrm>
          <a:off x="0" y="4187779"/>
          <a:ext cx="10814500" cy="315209"/>
        </a:xfrm>
        <a:prstGeom prst="rect">
          <a:avLst/>
        </a:prstGeom>
        <a:solidFill>
          <a:schemeClr val="accent3">
            <a:shade val="9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5FA7F-0378-4CE7-97B0-A5738104430C}">
      <dsp:nvSpPr>
        <dsp:cNvPr id="0" name=""/>
        <dsp:cNvSpPr/>
      </dsp:nvSpPr>
      <dsp:spPr>
        <a:xfrm>
          <a:off x="178467" y="390"/>
          <a:ext cx="3494203" cy="2096522"/>
        </a:xfrm>
        <a:prstGeom prst="rect">
          <a:avLst/>
        </a:prstGeom>
        <a:solidFill>
          <a:schemeClr val="accent2">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Realizar la implementación de la plataforma digital para venta a domicilio</a:t>
          </a:r>
        </a:p>
      </dsp:txBody>
      <dsp:txXfrm>
        <a:off x="178467" y="390"/>
        <a:ext cx="3494203" cy="2096522"/>
      </dsp:txXfrm>
    </dsp:sp>
    <dsp:sp modelId="{D7D488F4-0345-4919-A94E-13211568D135}">
      <dsp:nvSpPr>
        <dsp:cNvPr id="0" name=""/>
        <dsp:cNvSpPr/>
      </dsp:nvSpPr>
      <dsp:spPr>
        <a:xfrm>
          <a:off x="4022091" y="390"/>
          <a:ext cx="3494203" cy="2096522"/>
        </a:xfrm>
        <a:prstGeom prst="rect">
          <a:avLst/>
        </a:prstGeom>
        <a:solidFill>
          <a:schemeClr val="accent2">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se debería aplicar a tiendas específicas que se encuentren céntricas en lugares donde se pueda repartir a varios sectores </a:t>
          </a:r>
        </a:p>
      </dsp:txBody>
      <dsp:txXfrm>
        <a:off x="4022091" y="390"/>
        <a:ext cx="3494203" cy="2096522"/>
      </dsp:txXfrm>
    </dsp:sp>
    <dsp:sp modelId="{394CBE6E-B86C-4E33-B1C0-FE61873773B4}">
      <dsp:nvSpPr>
        <dsp:cNvPr id="0" name=""/>
        <dsp:cNvSpPr/>
      </dsp:nvSpPr>
      <dsp:spPr>
        <a:xfrm>
          <a:off x="2100279" y="2446332"/>
          <a:ext cx="3494203" cy="2096522"/>
        </a:xfrm>
        <a:prstGeom prst="rect">
          <a:avLst/>
        </a:prstGeom>
        <a:solidFill>
          <a:schemeClr val="accent2">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una tienda donde se garantice el flujo constante del stock y se pueda vender y ofertar algo que si vaya a llegar al cliente.</a:t>
          </a:r>
        </a:p>
      </dsp:txBody>
      <dsp:txXfrm>
        <a:off x="2100279" y="2446332"/>
        <a:ext cx="3494203" cy="20965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EF0C3-F7D3-4FEB-BF2F-B7E507AC12A4}">
      <dsp:nvSpPr>
        <dsp:cNvPr id="0" name=""/>
        <dsp:cNvSpPr/>
      </dsp:nvSpPr>
      <dsp:spPr>
        <a:xfrm>
          <a:off x="9171" y="483101"/>
          <a:ext cx="2741209" cy="1644725"/>
        </a:xfrm>
        <a:prstGeom prst="roundRect">
          <a:avLst>
            <a:gd name="adj" fmla="val 10000"/>
          </a:avLst>
        </a:prstGeom>
        <a:solidFill>
          <a:schemeClr val="accent5">
            <a:shade val="8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se debe realizar una inversión en material promocional</a:t>
          </a:r>
        </a:p>
      </dsp:txBody>
      <dsp:txXfrm>
        <a:off x="57343" y="531273"/>
        <a:ext cx="2644865" cy="1548381"/>
      </dsp:txXfrm>
    </dsp:sp>
    <dsp:sp modelId="{9BBF994E-F446-4DBA-AFDC-12D59C130F92}">
      <dsp:nvSpPr>
        <dsp:cNvPr id="0" name=""/>
        <dsp:cNvSpPr/>
      </dsp:nvSpPr>
      <dsp:spPr>
        <a:xfrm>
          <a:off x="2991607" y="965554"/>
          <a:ext cx="581136" cy="679819"/>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2991607" y="1101518"/>
        <a:ext cx="406795" cy="407891"/>
      </dsp:txXfrm>
    </dsp:sp>
    <dsp:sp modelId="{496CA341-AD83-4B60-B216-6D28BA2F1E22}">
      <dsp:nvSpPr>
        <dsp:cNvPr id="0" name=""/>
        <dsp:cNvSpPr/>
      </dsp:nvSpPr>
      <dsp:spPr>
        <a:xfrm>
          <a:off x="3846864" y="483101"/>
          <a:ext cx="2741209" cy="1644725"/>
        </a:xfrm>
        <a:prstGeom prst="roundRect">
          <a:avLst>
            <a:gd name="adj" fmla="val 10000"/>
          </a:avLst>
        </a:prstGeom>
        <a:solidFill>
          <a:schemeClr val="accent5">
            <a:shade val="80000"/>
            <a:hueOff val="-181500"/>
            <a:satOff val="1172"/>
            <a:lumOff val="1437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sean más vistosas las promociones que se presenten en las tiendas</a:t>
          </a:r>
        </a:p>
      </dsp:txBody>
      <dsp:txXfrm>
        <a:off x="3895036" y="531273"/>
        <a:ext cx="2644865" cy="1548381"/>
      </dsp:txXfrm>
    </dsp:sp>
    <dsp:sp modelId="{E3FCF063-5F0E-491A-B0B0-9BD0A34F8107}">
      <dsp:nvSpPr>
        <dsp:cNvPr id="0" name=""/>
        <dsp:cNvSpPr/>
      </dsp:nvSpPr>
      <dsp:spPr>
        <a:xfrm>
          <a:off x="6829300" y="965554"/>
          <a:ext cx="581136" cy="679819"/>
        </a:xfrm>
        <a:prstGeom prst="rightArrow">
          <a:avLst>
            <a:gd name="adj1" fmla="val 60000"/>
            <a:gd name="adj2" fmla="val 50000"/>
          </a:avLst>
        </a:prstGeom>
        <a:solidFill>
          <a:schemeClr val="accent5">
            <a:shade val="90000"/>
            <a:hueOff val="-362983"/>
            <a:satOff val="388"/>
            <a:lumOff val="26043"/>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829300" y="1101518"/>
        <a:ext cx="406795" cy="407891"/>
      </dsp:txXfrm>
    </dsp:sp>
    <dsp:sp modelId="{45F908FE-736A-44BB-BECD-189B56F80616}">
      <dsp:nvSpPr>
        <dsp:cNvPr id="0" name=""/>
        <dsp:cNvSpPr/>
      </dsp:nvSpPr>
      <dsp:spPr>
        <a:xfrm>
          <a:off x="7684557" y="483101"/>
          <a:ext cx="2741209" cy="1644725"/>
        </a:xfrm>
        <a:prstGeom prst="roundRect">
          <a:avLst>
            <a:gd name="adj" fmla="val 10000"/>
          </a:avLst>
        </a:prstGeom>
        <a:solidFill>
          <a:schemeClr val="accent5">
            <a:shade val="80000"/>
            <a:hueOff val="-362999"/>
            <a:satOff val="2344"/>
            <a:lumOff val="2873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así el cliente podrá visualizar mejor y acceder a la compra</a:t>
          </a:r>
        </a:p>
      </dsp:txBody>
      <dsp:txXfrm>
        <a:off x="7732729" y="531273"/>
        <a:ext cx="2644865" cy="15483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1F4D1-846E-4E2F-95EA-DF2B2B10BDF3}">
      <dsp:nvSpPr>
        <dsp:cNvPr id="0" name=""/>
        <dsp:cNvSpPr/>
      </dsp:nvSpPr>
      <dsp:spPr>
        <a:xfrm>
          <a:off x="3222424" y="792191"/>
          <a:ext cx="610998" cy="91440"/>
        </a:xfrm>
        <a:custGeom>
          <a:avLst/>
          <a:gdLst/>
          <a:ahLst/>
          <a:cxnLst/>
          <a:rect l="0" t="0" r="0" b="0"/>
          <a:pathLst>
            <a:path>
              <a:moveTo>
                <a:pt x="0" y="45720"/>
              </a:moveTo>
              <a:lnTo>
                <a:pt x="610998"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511883" y="834703"/>
        <a:ext cx="32079" cy="6415"/>
      </dsp:txXfrm>
    </dsp:sp>
    <dsp:sp modelId="{CA88E629-1038-49C7-99CC-1FF64980FAB4}">
      <dsp:nvSpPr>
        <dsp:cNvPr id="0" name=""/>
        <dsp:cNvSpPr/>
      </dsp:nvSpPr>
      <dsp:spPr>
        <a:xfrm>
          <a:off x="434667" y="1044"/>
          <a:ext cx="2789556" cy="1673734"/>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dirty="0"/>
            <a:t>Reorganizar las vitrinas y estantes para que exista más espacio y poder caminar con más libertad</a:t>
          </a:r>
        </a:p>
      </dsp:txBody>
      <dsp:txXfrm>
        <a:off x="434667" y="1044"/>
        <a:ext cx="2789556" cy="1673734"/>
      </dsp:txXfrm>
    </dsp:sp>
    <dsp:sp modelId="{E056AFD8-A318-489A-869B-98B9F215E4ED}">
      <dsp:nvSpPr>
        <dsp:cNvPr id="0" name=""/>
        <dsp:cNvSpPr/>
      </dsp:nvSpPr>
      <dsp:spPr>
        <a:xfrm>
          <a:off x="6653579" y="792191"/>
          <a:ext cx="610998" cy="91440"/>
        </a:xfrm>
        <a:custGeom>
          <a:avLst/>
          <a:gdLst/>
          <a:ahLst/>
          <a:cxnLst/>
          <a:rect l="0" t="0" r="0" b="0"/>
          <a:pathLst>
            <a:path>
              <a:moveTo>
                <a:pt x="0" y="45720"/>
              </a:moveTo>
              <a:lnTo>
                <a:pt x="610998"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943038" y="834703"/>
        <a:ext cx="32079" cy="6415"/>
      </dsp:txXfrm>
    </dsp:sp>
    <dsp:sp modelId="{81CD945B-1FB8-41E7-B2C6-C9F4827AD759}">
      <dsp:nvSpPr>
        <dsp:cNvPr id="0" name=""/>
        <dsp:cNvSpPr/>
      </dsp:nvSpPr>
      <dsp:spPr>
        <a:xfrm>
          <a:off x="3865822" y="1044"/>
          <a:ext cx="2789556" cy="1673734"/>
        </a:xfrm>
        <a:prstGeom prst="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dirty="0"/>
            <a:t>Realizar varias veces al día protocolos de limpieza en las superficies y pisos de la tienda</a:t>
          </a:r>
        </a:p>
      </dsp:txBody>
      <dsp:txXfrm>
        <a:off x="3865822" y="1044"/>
        <a:ext cx="2789556" cy="1673734"/>
      </dsp:txXfrm>
    </dsp:sp>
    <dsp:sp modelId="{12CA6C55-52AA-4E45-9157-D3A6F54BCD37}">
      <dsp:nvSpPr>
        <dsp:cNvPr id="0" name=""/>
        <dsp:cNvSpPr/>
      </dsp:nvSpPr>
      <dsp:spPr>
        <a:xfrm>
          <a:off x="1829445" y="1672978"/>
          <a:ext cx="6862310" cy="610998"/>
        </a:xfrm>
        <a:custGeom>
          <a:avLst/>
          <a:gdLst/>
          <a:ahLst/>
          <a:cxnLst/>
          <a:rect l="0" t="0" r="0" b="0"/>
          <a:pathLst>
            <a:path>
              <a:moveTo>
                <a:pt x="6862310" y="0"/>
              </a:moveTo>
              <a:lnTo>
                <a:pt x="6862310" y="322599"/>
              </a:lnTo>
              <a:lnTo>
                <a:pt x="0" y="322599"/>
              </a:lnTo>
              <a:lnTo>
                <a:pt x="0" y="610998"/>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088295" y="1975269"/>
        <a:ext cx="344611" cy="6415"/>
      </dsp:txXfrm>
    </dsp:sp>
    <dsp:sp modelId="{DB83F4A0-09B8-417E-9563-7998EAB80144}">
      <dsp:nvSpPr>
        <dsp:cNvPr id="0" name=""/>
        <dsp:cNvSpPr/>
      </dsp:nvSpPr>
      <dsp:spPr>
        <a:xfrm>
          <a:off x="7296977" y="1044"/>
          <a:ext cx="2789556" cy="1673734"/>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dirty="0"/>
            <a:t>Facilitar alcohol o gel desinfectante a los clientes cuando ingresen a realizar una compra </a:t>
          </a:r>
        </a:p>
      </dsp:txBody>
      <dsp:txXfrm>
        <a:off x="7296977" y="1044"/>
        <a:ext cx="2789556" cy="1673734"/>
      </dsp:txXfrm>
    </dsp:sp>
    <dsp:sp modelId="{D6FF4FD8-D93D-4E0E-B8B6-C8F8A3FB4DC5}">
      <dsp:nvSpPr>
        <dsp:cNvPr id="0" name=""/>
        <dsp:cNvSpPr/>
      </dsp:nvSpPr>
      <dsp:spPr>
        <a:xfrm>
          <a:off x="3222424" y="3107523"/>
          <a:ext cx="610998" cy="91440"/>
        </a:xfrm>
        <a:custGeom>
          <a:avLst/>
          <a:gdLst/>
          <a:ahLst/>
          <a:cxnLst/>
          <a:rect l="0" t="0" r="0" b="0"/>
          <a:pathLst>
            <a:path>
              <a:moveTo>
                <a:pt x="0" y="45720"/>
              </a:moveTo>
              <a:lnTo>
                <a:pt x="610998"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511883" y="3150035"/>
        <a:ext cx="32079" cy="6415"/>
      </dsp:txXfrm>
    </dsp:sp>
    <dsp:sp modelId="{04D5F76F-B722-472F-8A47-472A84B29598}">
      <dsp:nvSpPr>
        <dsp:cNvPr id="0" name=""/>
        <dsp:cNvSpPr/>
      </dsp:nvSpPr>
      <dsp:spPr>
        <a:xfrm>
          <a:off x="434667" y="2316376"/>
          <a:ext cx="2789556" cy="1673734"/>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dirty="0"/>
            <a:t>Debe existir señalización dentro y fuera de las tiendas cuando ingrese un consumidor de esta manera sabrá que protocolos debe realizar </a:t>
          </a:r>
        </a:p>
      </dsp:txBody>
      <dsp:txXfrm>
        <a:off x="434667" y="2316376"/>
        <a:ext cx="2789556" cy="1673734"/>
      </dsp:txXfrm>
    </dsp:sp>
    <dsp:sp modelId="{8DB910E4-2528-422E-BFF5-34F88A1643C7}">
      <dsp:nvSpPr>
        <dsp:cNvPr id="0" name=""/>
        <dsp:cNvSpPr/>
      </dsp:nvSpPr>
      <dsp:spPr>
        <a:xfrm>
          <a:off x="3865822" y="2316376"/>
          <a:ext cx="2789556" cy="1673734"/>
        </a:xfrm>
        <a:prstGeom prst="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dirty="0"/>
            <a:t>Debe ser obligatorio tomar la temperatura, la distancia social de 1,5m y el uso de cubrebocas</a:t>
          </a:r>
        </a:p>
      </dsp:txBody>
      <dsp:txXfrm>
        <a:off x="3865822" y="2316376"/>
        <a:ext cx="2789556" cy="16737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DD5C1C-7737-44EB-A15F-B5C2048FA7BE}" type="datetimeFigureOut">
              <a:rPr lang="es-EC" smtClean="0"/>
              <a:t>27/3/2021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17983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DD5C1C-7737-44EB-A15F-B5C2048FA7BE}" type="datetimeFigureOut">
              <a:rPr lang="es-EC" smtClean="0"/>
              <a:t>27/3/2021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291052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DD5C1C-7737-44EB-A15F-B5C2048FA7BE}" type="datetimeFigureOut">
              <a:rPr lang="es-EC" smtClean="0"/>
              <a:t>27/3/2021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30782C-46CE-42F2-B40C-4E43EDCC35E9}"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60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27/3/2021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341092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27/3/2021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30782C-46CE-42F2-B40C-4E43EDCC35E9}"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81341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27/3/2021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853887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DD5C1C-7737-44EB-A15F-B5C2048FA7BE}" type="datetimeFigureOut">
              <a:rPr lang="es-EC" smtClean="0"/>
              <a:t>27/3/2021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421273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DD5C1C-7737-44EB-A15F-B5C2048FA7BE}" type="datetimeFigureOut">
              <a:rPr lang="es-EC" smtClean="0"/>
              <a:t>27/3/2021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259366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DD5C1C-7737-44EB-A15F-B5C2048FA7BE}" type="datetimeFigureOut">
              <a:rPr lang="es-EC" smtClean="0"/>
              <a:t>27/3/2021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360124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DD5C1C-7737-44EB-A15F-B5C2048FA7BE}" type="datetimeFigureOut">
              <a:rPr lang="es-EC" smtClean="0"/>
              <a:t>27/3/2021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127502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1DD5C1C-7737-44EB-A15F-B5C2048FA7BE}" type="datetimeFigureOut">
              <a:rPr lang="es-EC" smtClean="0"/>
              <a:t>27/3/2021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337401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1DD5C1C-7737-44EB-A15F-B5C2048FA7BE}" type="datetimeFigureOut">
              <a:rPr lang="es-EC" smtClean="0"/>
              <a:t>27/3/2021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205544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DD5C1C-7737-44EB-A15F-B5C2048FA7BE}" type="datetimeFigureOut">
              <a:rPr lang="es-EC" smtClean="0"/>
              <a:t>27/3/2021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102748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D5C1C-7737-44EB-A15F-B5C2048FA7BE}" type="datetimeFigureOut">
              <a:rPr lang="es-EC" smtClean="0"/>
              <a:t>27/3/2021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131228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27/3/2021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47323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DD5C1C-7737-44EB-A15F-B5C2048FA7BE}" type="datetimeFigureOut">
              <a:rPr lang="es-EC" smtClean="0"/>
              <a:t>27/3/2021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30782C-46CE-42F2-B40C-4E43EDCC35E9}" type="slidenum">
              <a:rPr lang="es-EC" smtClean="0"/>
              <a:t>‹Nº›</a:t>
            </a:fld>
            <a:endParaRPr lang="es-EC"/>
          </a:p>
        </p:txBody>
      </p:sp>
    </p:spTree>
    <p:extLst>
      <p:ext uri="{BB962C8B-B14F-4D97-AF65-F5344CB8AC3E}">
        <p14:creationId xmlns:p14="http://schemas.microsoft.com/office/powerpoint/2010/main" val="163692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2989E4-C74B-4C30-B887-ABB7D30B3288}" type="datetimeFigureOut">
              <a:rPr lang="es-ES" smtClean="0"/>
              <a:t>27/03/2021</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79455D4-D94F-4A57-9EF8-EC0DB3124919}" type="slidenum">
              <a:rPr lang="es-ES" smtClean="0"/>
              <a:t>‹Nº›</a:t>
            </a:fld>
            <a:endParaRPr lang="es-ES"/>
          </a:p>
        </p:txBody>
      </p:sp>
    </p:spTree>
    <p:extLst>
      <p:ext uri="{BB962C8B-B14F-4D97-AF65-F5344CB8AC3E}">
        <p14:creationId xmlns:p14="http://schemas.microsoft.com/office/powerpoint/2010/main" val="30897531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7" Type="http://schemas.openxmlformats.org/officeDocument/2006/relationships/image" Target="../media/image22.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package" Target="../embeddings/Microsoft_Word_Document1.docx"/><Relationship Id="rId5" Type="http://schemas.openxmlformats.org/officeDocument/2006/relationships/image" Target="../media/image21.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8.png"/><Relationship Id="rId2" Type="http://schemas.openxmlformats.org/officeDocument/2006/relationships/package" Target="../embeddings/Microsoft_Word_Document2.docx"/><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package" Target="../embeddings/Microsoft_Word_Document3.docx"/><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2.png"/><Relationship Id="rId2" Type="http://schemas.openxmlformats.org/officeDocument/2006/relationships/package" Target="../embeddings/Microsoft_Word_Document4.docx"/><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package" Target="../embeddings/Microsoft_Word_Document5.docx"/><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6.png"/><Relationship Id="rId2" Type="http://schemas.openxmlformats.org/officeDocument/2006/relationships/package" Target="../embeddings/Microsoft_Word_Document6.docx"/><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package" Target="../embeddings/Microsoft_Word_Document7.docx"/><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package" Target="../embeddings/Microsoft_Word_Document8.docx"/><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package" Target="../embeddings/Microsoft_Word_Document9.docx"/></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8.png"/><Relationship Id="rId2" Type="http://schemas.openxmlformats.org/officeDocument/2006/relationships/package" Target="../embeddings/Microsoft_Word_Document10.docx"/><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package" Target="../embeddings/Microsoft_Word_Document11.docx"/><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52.png"/><Relationship Id="rId2" Type="http://schemas.openxmlformats.org/officeDocument/2006/relationships/package" Target="../embeddings/Microsoft_Word_Document12.docx"/><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package" Target="../embeddings/Microsoft_Word_Document13.docx"/><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6.png"/><Relationship Id="rId2" Type="http://schemas.openxmlformats.org/officeDocument/2006/relationships/package" Target="../embeddings/Microsoft_Word_Document14.docx"/><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package" Target="../embeddings/Microsoft_Word_Document15.docx"/><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7.emf"/><Relationship Id="rId7" Type="http://schemas.openxmlformats.org/officeDocument/2006/relationships/image" Target="../media/image60.png"/><Relationship Id="rId2" Type="http://schemas.openxmlformats.org/officeDocument/2006/relationships/package" Target="../embeddings/Microsoft_Word_Document16.docx"/><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package" Target="../embeddings/Microsoft_Word_Document17.docx"/><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package" Target="../embeddings/Microsoft_Word_Document18.docx"/><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package" Target="../embeddings/Microsoft_Word_Document19.docx"/><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package" Target="../embeddings/Microsoft_Word_Document20.docx"/><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package" Target="../embeddings/Microsoft_Word_Document21.docx"/><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package" Target="../embeddings/Microsoft_Word_Document22.docx"/><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package" Target="../embeddings/Microsoft_Word_Document23.docx"/><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package" Target="../embeddings/Microsoft_Word_Document24.docx"/><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package" Target="../embeddings/Microsoft_Word_Document25.docx"/><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package" Target="../embeddings/Microsoft_Word_Document26.docx"/><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ctrTitle"/>
          </p:nvPr>
        </p:nvSpPr>
        <p:spPr>
          <a:xfrm>
            <a:off x="1194462" y="270187"/>
            <a:ext cx="10163680" cy="2387600"/>
          </a:xfrm>
        </p:spPr>
        <p:txBody>
          <a:bodyPr>
            <a:normAutofit/>
          </a:bodyPr>
          <a:lstStyle/>
          <a:p>
            <a:pPr algn="ctr"/>
            <a:r>
              <a:rPr lang="es-EC" sz="2800" b="1" dirty="0">
                <a:effectLst>
                  <a:outerShdw blurRad="38100" dist="38100" dir="2700000" algn="tl">
                    <a:srgbClr val="000000">
                      <a:alpha val="43137"/>
                    </a:srgbClr>
                  </a:outerShdw>
                </a:effectLst>
                <a:latin typeface="Bookman Old Style" panose="02050604050505020204" pitchFamily="18" charset="0"/>
              </a:rPr>
              <a:t>DEPARTAMENTO DE CIENCIAS ECONÓMICAS, ADMINISTRATIVAS Y DEL COMERCIO </a:t>
            </a:r>
            <a:endParaRPr lang="es-EC" sz="3600" dirty="0">
              <a:latin typeface="Bookman Old Style" panose="020506040505050202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739" y="208628"/>
            <a:ext cx="5796246" cy="1453917"/>
          </a:xfrm>
          <a:prstGeom prst="rect">
            <a:avLst/>
          </a:prstGeom>
          <a:effectLst>
            <a:innerShdw blurRad="63500" dist="50800" dir="16200000">
              <a:prstClr val="black">
                <a:alpha val="50000"/>
              </a:prstClr>
            </a:innerShdw>
          </a:effectLst>
          <a:scene3d>
            <a:camera prst="perspectiveFront"/>
            <a:lightRig rig="threePt" dir="t"/>
          </a:scene3d>
        </p:spPr>
      </p:pic>
      <p:sp>
        <p:nvSpPr>
          <p:cNvPr id="7" name="Subtítulo 2"/>
          <p:cNvSpPr txBox="1">
            <a:spLocks/>
          </p:cNvSpPr>
          <p:nvPr/>
        </p:nvSpPr>
        <p:spPr>
          <a:xfrm>
            <a:off x="1880315" y="4014988"/>
            <a:ext cx="8251065" cy="836187"/>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9600" b="1" dirty="0">
                <a:ea typeface="Gulim" panose="020B0600000101010101" pitchFamily="34" charset="-127"/>
              </a:rPr>
              <a:t>Autores</a:t>
            </a:r>
          </a:p>
          <a:p>
            <a:r>
              <a:rPr lang="es-EC" sz="9600" dirty="0"/>
              <a:t>Bolagay Villaroel, Melissa Nicole</a:t>
            </a:r>
          </a:p>
          <a:p>
            <a:r>
              <a:rPr lang="es-EC" sz="9600" dirty="0"/>
              <a:t>Melo Mejía, Alison Samantha </a:t>
            </a:r>
          </a:p>
          <a:p>
            <a:endParaRPr lang="es-EC" dirty="0">
              <a:latin typeface="Rockwell" panose="02060603020205020403" pitchFamily="18" charset="0"/>
            </a:endParaRPr>
          </a:p>
          <a:p>
            <a:endParaRPr lang="es-EC" dirty="0">
              <a:latin typeface="Rockwell" panose="02060603020205020403" pitchFamily="18" charset="0"/>
            </a:endParaRPr>
          </a:p>
          <a:p>
            <a:endParaRPr lang="es-EC" dirty="0">
              <a:latin typeface="Rockwell" panose="02060603020205020403" pitchFamily="18" charset="0"/>
            </a:endParaRPr>
          </a:p>
        </p:txBody>
      </p:sp>
      <p:sp>
        <p:nvSpPr>
          <p:cNvPr id="8" name="Subtítulo 2"/>
          <p:cNvSpPr txBox="1">
            <a:spLocks/>
          </p:cNvSpPr>
          <p:nvPr/>
        </p:nvSpPr>
        <p:spPr>
          <a:xfrm>
            <a:off x="2015543" y="5242991"/>
            <a:ext cx="8251065" cy="8665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a:ea typeface="Gulim" panose="020B0600000101010101" pitchFamily="34" charset="-127"/>
              </a:rPr>
              <a:t>Director </a:t>
            </a:r>
          </a:p>
          <a:p>
            <a:r>
              <a:rPr lang="es-EC" dirty="0"/>
              <a:t>Ing. Blacio Jara, Rosa Elena, Msc.</a:t>
            </a:r>
          </a:p>
          <a:p>
            <a:endParaRPr lang="es-EC" dirty="0">
              <a:latin typeface="Rockwell" panose="02060603020205020403" pitchFamily="18" charset="0"/>
            </a:endParaRPr>
          </a:p>
          <a:p>
            <a:endParaRPr lang="es-EC" dirty="0">
              <a:latin typeface="Rockwell" panose="02060603020205020403" pitchFamily="18" charset="0"/>
            </a:endParaRPr>
          </a:p>
        </p:txBody>
      </p:sp>
      <p:sp>
        <p:nvSpPr>
          <p:cNvPr id="10" name="Subtítulo 2"/>
          <p:cNvSpPr txBox="1">
            <a:spLocks/>
          </p:cNvSpPr>
          <p:nvPr/>
        </p:nvSpPr>
        <p:spPr>
          <a:xfrm>
            <a:off x="2015543" y="2680513"/>
            <a:ext cx="7980610" cy="117197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900" b="1" dirty="0">
                <a:latin typeface="Calibri" panose="020F0502020204030204" pitchFamily="34" charset="0"/>
                <a:ea typeface="Gulim" panose="020B0600000101010101" pitchFamily="34" charset="-127"/>
              </a:rPr>
              <a:t>TEMA</a:t>
            </a:r>
          </a:p>
          <a:p>
            <a:r>
              <a:rPr lang="es-EC" sz="2900" dirty="0"/>
              <a:t>Análisis de la motivación del consumidor respecto a la preferencia por las tiendas de conveniencia en el Distrito Metropolitano de Quito y Cantón Rumiñahui</a:t>
            </a:r>
            <a:endParaRPr lang="es-EC" dirty="0">
              <a:latin typeface="Rockwell" panose="02060603020205020403" pitchFamily="18" charset="0"/>
            </a:endParaRPr>
          </a:p>
          <a:p>
            <a:endParaRPr lang="es-EC" dirty="0">
              <a:latin typeface="Rockwell" panose="02060603020205020403" pitchFamily="18" charset="0"/>
            </a:endParaRPr>
          </a:p>
        </p:txBody>
      </p:sp>
      <p:sp>
        <p:nvSpPr>
          <p:cNvPr id="9" name="Subtítulo 2"/>
          <p:cNvSpPr txBox="1">
            <a:spLocks/>
          </p:cNvSpPr>
          <p:nvPr/>
        </p:nvSpPr>
        <p:spPr>
          <a:xfrm>
            <a:off x="2150769" y="6200396"/>
            <a:ext cx="8251065" cy="5495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a:latin typeface="Rockwell" panose="02060603020205020403" pitchFamily="18" charset="0"/>
              </a:rPr>
              <a:t>2021</a:t>
            </a:r>
          </a:p>
          <a:p>
            <a:endParaRPr lang="es-EC" dirty="0">
              <a:latin typeface="Rockwell" panose="02060603020205020403" pitchFamily="18" charset="0"/>
            </a:endParaRPr>
          </a:p>
        </p:txBody>
      </p:sp>
    </p:spTree>
    <p:extLst>
      <p:ext uri="{BB962C8B-B14F-4D97-AF65-F5344CB8AC3E}">
        <p14:creationId xmlns:p14="http://schemas.microsoft.com/office/powerpoint/2010/main" val="4183805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6BE15-A5FB-40D5-B9E5-15F6972136EC}"/>
              </a:ext>
            </a:extLst>
          </p:cNvPr>
          <p:cNvSpPr>
            <a:spLocks noGrp="1"/>
          </p:cNvSpPr>
          <p:nvPr>
            <p:ph type="title"/>
          </p:nvPr>
        </p:nvSpPr>
        <p:spPr>
          <a:xfrm>
            <a:off x="1868306" y="306333"/>
            <a:ext cx="8911687" cy="1280890"/>
          </a:xfrm>
        </p:spPr>
        <p:txBody>
          <a:bodyPr/>
          <a:lstStyle/>
          <a:p>
            <a:r>
              <a:rPr lang="es-EC" dirty="0"/>
              <a:t>Capítulo IV </a:t>
            </a:r>
            <a:br>
              <a:rPr lang="es-EC" dirty="0"/>
            </a:br>
            <a:r>
              <a:rPr lang="es-EC" dirty="0"/>
              <a:t>Análisis Univariado</a:t>
            </a:r>
            <a:endParaRPr lang="es-ES" dirty="0"/>
          </a:p>
        </p:txBody>
      </p:sp>
      <p:pic>
        <p:nvPicPr>
          <p:cNvPr id="6" name="Imagen 5">
            <a:extLst>
              <a:ext uri="{FF2B5EF4-FFF2-40B4-BE49-F238E27FC236}">
                <a16:creationId xmlns:a16="http://schemas.microsoft.com/office/drawing/2014/main" id="{03850C44-CA02-4483-A71F-9ABBE38B1E56}"/>
              </a:ext>
            </a:extLst>
          </p:cNvPr>
          <p:cNvPicPr>
            <a:picLocks noChangeAspect="1"/>
          </p:cNvPicPr>
          <p:nvPr/>
        </p:nvPicPr>
        <p:blipFill rotWithShape="1">
          <a:blip r:embed="rId2"/>
          <a:srcRect r="14150"/>
          <a:stretch/>
        </p:blipFill>
        <p:spPr>
          <a:xfrm>
            <a:off x="7442776" y="646878"/>
            <a:ext cx="3349687" cy="2987299"/>
          </a:xfrm>
          <a:prstGeom prst="rect">
            <a:avLst/>
          </a:prstGeom>
        </p:spPr>
      </p:pic>
      <p:sp>
        <p:nvSpPr>
          <p:cNvPr id="8" name="CuadroTexto 7">
            <a:extLst>
              <a:ext uri="{FF2B5EF4-FFF2-40B4-BE49-F238E27FC236}">
                <a16:creationId xmlns:a16="http://schemas.microsoft.com/office/drawing/2014/main" id="{60B3F185-BA8D-4E35-8D9B-593F4B1DC145}"/>
              </a:ext>
            </a:extLst>
          </p:cNvPr>
          <p:cNvSpPr txBox="1"/>
          <p:nvPr/>
        </p:nvSpPr>
        <p:spPr>
          <a:xfrm>
            <a:off x="961845" y="1587223"/>
            <a:ext cx="6202392" cy="561629"/>
          </a:xfrm>
          <a:prstGeom prst="rect">
            <a:avLst/>
          </a:prstGeom>
          <a:noFill/>
        </p:spPr>
        <p:txBody>
          <a:bodyPr wrap="square">
            <a:spAutoFit/>
          </a:bodyPr>
          <a:lstStyle/>
          <a:p>
            <a:pPr indent="457200" algn="just">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¿Cuál es su edad?</a:t>
            </a:r>
            <a:endParaRPr lang="es-ES" sz="2000" dirty="0">
              <a:solidFill>
                <a:srgbClr val="000000"/>
              </a:solidFill>
              <a:effectLst/>
              <a:latin typeface="Times New Roman" panose="02020603050405020304" pitchFamily="18" charset="0"/>
              <a:ea typeface="SimSun" panose="02010600030101010101" pitchFamily="2" charset="-122"/>
            </a:endParaRPr>
          </a:p>
        </p:txBody>
      </p:sp>
      <p:pic>
        <p:nvPicPr>
          <p:cNvPr id="10" name="Imagen 9">
            <a:extLst>
              <a:ext uri="{FF2B5EF4-FFF2-40B4-BE49-F238E27FC236}">
                <a16:creationId xmlns:a16="http://schemas.microsoft.com/office/drawing/2014/main" id="{CDC7DF9A-0923-4262-84C7-D601181101A5}"/>
              </a:ext>
            </a:extLst>
          </p:cNvPr>
          <p:cNvPicPr>
            <a:picLocks noChangeAspect="1"/>
          </p:cNvPicPr>
          <p:nvPr/>
        </p:nvPicPr>
        <p:blipFill>
          <a:blip r:embed="rId3"/>
          <a:stretch>
            <a:fillRect/>
          </a:stretch>
        </p:blipFill>
        <p:spPr>
          <a:xfrm>
            <a:off x="961845" y="2140528"/>
            <a:ext cx="7064599" cy="2259513"/>
          </a:xfrm>
          <a:prstGeom prst="rect">
            <a:avLst/>
          </a:prstGeom>
        </p:spPr>
      </p:pic>
      <p:pic>
        <p:nvPicPr>
          <p:cNvPr id="13" name="Imagen 12">
            <a:extLst>
              <a:ext uri="{FF2B5EF4-FFF2-40B4-BE49-F238E27FC236}">
                <a16:creationId xmlns:a16="http://schemas.microsoft.com/office/drawing/2014/main" id="{CE931F7B-4BDC-42DC-B27C-68B796EB4F1D}"/>
              </a:ext>
            </a:extLst>
          </p:cNvPr>
          <p:cNvPicPr>
            <a:picLocks noChangeAspect="1"/>
          </p:cNvPicPr>
          <p:nvPr/>
        </p:nvPicPr>
        <p:blipFill>
          <a:blip r:embed="rId4"/>
          <a:stretch>
            <a:fillRect/>
          </a:stretch>
        </p:blipFill>
        <p:spPr>
          <a:xfrm>
            <a:off x="412006" y="4953347"/>
            <a:ext cx="7351768" cy="1644822"/>
          </a:xfrm>
          <a:prstGeom prst="rect">
            <a:avLst/>
          </a:prstGeom>
        </p:spPr>
      </p:pic>
      <p:pic>
        <p:nvPicPr>
          <p:cNvPr id="14" name="image82.png">
            <a:extLst>
              <a:ext uri="{FF2B5EF4-FFF2-40B4-BE49-F238E27FC236}">
                <a16:creationId xmlns:a16="http://schemas.microsoft.com/office/drawing/2014/main" id="{6563D1C5-91E8-491F-9605-0B4D3ECED9BE}"/>
              </a:ext>
            </a:extLst>
          </p:cNvPr>
          <p:cNvPicPr/>
          <p:nvPr/>
        </p:nvPicPr>
        <p:blipFill>
          <a:blip r:embed="rId5"/>
          <a:srcRect/>
          <a:stretch>
            <a:fillRect/>
          </a:stretch>
        </p:blipFill>
        <p:spPr>
          <a:xfrm>
            <a:off x="7442776" y="3974722"/>
            <a:ext cx="3559214" cy="2715519"/>
          </a:xfrm>
          <a:prstGeom prst="rect">
            <a:avLst/>
          </a:prstGeom>
          <a:ln/>
        </p:spPr>
      </p:pic>
      <p:sp>
        <p:nvSpPr>
          <p:cNvPr id="15" name="CuadroTexto 14">
            <a:extLst>
              <a:ext uri="{FF2B5EF4-FFF2-40B4-BE49-F238E27FC236}">
                <a16:creationId xmlns:a16="http://schemas.microsoft.com/office/drawing/2014/main" id="{74E46E19-7E3D-4186-8705-1DB59A9B6D7F}"/>
              </a:ext>
            </a:extLst>
          </p:cNvPr>
          <p:cNvSpPr txBox="1"/>
          <p:nvPr/>
        </p:nvSpPr>
        <p:spPr>
          <a:xfrm>
            <a:off x="412006" y="4147520"/>
            <a:ext cx="6098874"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¿Cuál es su género?</a:t>
            </a:r>
            <a:endParaRPr lang="es-ES" sz="2000" dirty="0">
              <a:solidFill>
                <a:srgbClr val="00000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12806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BDF6F37-E0C0-45B8-991E-FEA57B0D0EB0}"/>
              </a:ext>
            </a:extLst>
          </p:cNvPr>
          <p:cNvSpPr txBox="1"/>
          <p:nvPr/>
        </p:nvSpPr>
        <p:spPr>
          <a:xfrm>
            <a:off x="1462178" y="0"/>
            <a:ext cx="6098874"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¿Cuál es su estado civil?</a:t>
            </a:r>
            <a:endParaRPr lang="es-ES" sz="2000" dirty="0">
              <a:solidFill>
                <a:srgbClr val="000000"/>
              </a:solidFill>
              <a:effectLst/>
              <a:latin typeface="Times New Roman" panose="02020603050405020304" pitchFamily="18" charset="0"/>
              <a:ea typeface="SimSun" panose="02010600030101010101" pitchFamily="2" charset="-122"/>
            </a:endParaRPr>
          </a:p>
        </p:txBody>
      </p:sp>
      <p:pic>
        <p:nvPicPr>
          <p:cNvPr id="9" name="Imagen 8">
            <a:extLst>
              <a:ext uri="{FF2B5EF4-FFF2-40B4-BE49-F238E27FC236}">
                <a16:creationId xmlns:a16="http://schemas.microsoft.com/office/drawing/2014/main" id="{B2D7F20E-8A2E-4EB9-B5C6-DD0ECA9DB17D}"/>
              </a:ext>
            </a:extLst>
          </p:cNvPr>
          <p:cNvPicPr>
            <a:picLocks noChangeAspect="1"/>
          </p:cNvPicPr>
          <p:nvPr/>
        </p:nvPicPr>
        <p:blipFill>
          <a:blip r:embed="rId2"/>
          <a:stretch>
            <a:fillRect/>
          </a:stretch>
        </p:blipFill>
        <p:spPr>
          <a:xfrm>
            <a:off x="796418" y="796232"/>
            <a:ext cx="7709139" cy="2218699"/>
          </a:xfrm>
          <a:prstGeom prst="rect">
            <a:avLst/>
          </a:prstGeom>
        </p:spPr>
      </p:pic>
      <p:pic>
        <p:nvPicPr>
          <p:cNvPr id="10" name="image69.png">
            <a:extLst>
              <a:ext uri="{FF2B5EF4-FFF2-40B4-BE49-F238E27FC236}">
                <a16:creationId xmlns:a16="http://schemas.microsoft.com/office/drawing/2014/main" id="{9EEFF939-551E-4026-B9FA-589473AC38C3}"/>
              </a:ext>
            </a:extLst>
          </p:cNvPr>
          <p:cNvPicPr/>
          <p:nvPr/>
        </p:nvPicPr>
        <p:blipFill>
          <a:blip r:embed="rId3"/>
          <a:srcRect/>
          <a:stretch>
            <a:fillRect/>
          </a:stretch>
        </p:blipFill>
        <p:spPr>
          <a:xfrm>
            <a:off x="7561052" y="280814"/>
            <a:ext cx="3743864" cy="3148186"/>
          </a:xfrm>
          <a:prstGeom prst="rect">
            <a:avLst/>
          </a:prstGeom>
          <a:ln/>
        </p:spPr>
      </p:pic>
      <p:sp>
        <p:nvSpPr>
          <p:cNvPr id="12" name="CuadroTexto 11">
            <a:extLst>
              <a:ext uri="{FF2B5EF4-FFF2-40B4-BE49-F238E27FC236}">
                <a16:creationId xmlns:a16="http://schemas.microsoft.com/office/drawing/2014/main" id="{D6C6FB94-2CE7-497A-A268-FD114E87E76D}"/>
              </a:ext>
            </a:extLst>
          </p:cNvPr>
          <p:cNvSpPr txBox="1"/>
          <p:nvPr/>
        </p:nvSpPr>
        <p:spPr>
          <a:xfrm>
            <a:off x="632604" y="3045773"/>
            <a:ext cx="6098874"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¿Cuál es su ocupación?</a:t>
            </a:r>
            <a:endParaRPr lang="es-ES" sz="2000" dirty="0">
              <a:solidFill>
                <a:srgbClr val="000000"/>
              </a:solidFill>
              <a:effectLst/>
              <a:latin typeface="Times New Roman" panose="02020603050405020304" pitchFamily="18" charset="0"/>
              <a:ea typeface="SimSun" panose="02010600030101010101" pitchFamily="2" charset="-122"/>
            </a:endParaRPr>
          </a:p>
        </p:txBody>
      </p:sp>
      <p:pic>
        <p:nvPicPr>
          <p:cNvPr id="14" name="Imagen 13">
            <a:extLst>
              <a:ext uri="{FF2B5EF4-FFF2-40B4-BE49-F238E27FC236}">
                <a16:creationId xmlns:a16="http://schemas.microsoft.com/office/drawing/2014/main" id="{B4B6A437-EA68-4222-A490-A4C436628285}"/>
              </a:ext>
            </a:extLst>
          </p:cNvPr>
          <p:cNvPicPr>
            <a:picLocks noChangeAspect="1"/>
          </p:cNvPicPr>
          <p:nvPr/>
        </p:nvPicPr>
        <p:blipFill>
          <a:blip r:embed="rId4"/>
          <a:stretch>
            <a:fillRect/>
          </a:stretch>
        </p:blipFill>
        <p:spPr>
          <a:xfrm>
            <a:off x="632604" y="4057860"/>
            <a:ext cx="5946648" cy="1901952"/>
          </a:xfrm>
          <a:prstGeom prst="rect">
            <a:avLst/>
          </a:prstGeom>
        </p:spPr>
      </p:pic>
      <p:pic>
        <p:nvPicPr>
          <p:cNvPr id="15" name="image33.png">
            <a:extLst>
              <a:ext uri="{FF2B5EF4-FFF2-40B4-BE49-F238E27FC236}">
                <a16:creationId xmlns:a16="http://schemas.microsoft.com/office/drawing/2014/main" id="{5F520F97-7323-4E10-9E37-6FBF473D2E1F}"/>
              </a:ext>
            </a:extLst>
          </p:cNvPr>
          <p:cNvPicPr/>
          <p:nvPr/>
        </p:nvPicPr>
        <p:blipFill>
          <a:blip r:embed="rId5"/>
          <a:srcRect/>
          <a:stretch>
            <a:fillRect/>
          </a:stretch>
        </p:blipFill>
        <p:spPr>
          <a:xfrm>
            <a:off x="7538677" y="3709814"/>
            <a:ext cx="4020719" cy="2971824"/>
          </a:xfrm>
          <a:prstGeom prst="rect">
            <a:avLst/>
          </a:prstGeom>
          <a:ln/>
        </p:spPr>
      </p:pic>
    </p:spTree>
    <p:extLst>
      <p:ext uri="{BB962C8B-B14F-4D97-AF65-F5344CB8AC3E}">
        <p14:creationId xmlns:p14="http://schemas.microsoft.com/office/powerpoint/2010/main" val="292161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1205FC2-9BE2-493D-BAEA-E3F899F55624}"/>
              </a:ext>
            </a:extLst>
          </p:cNvPr>
          <p:cNvSpPr txBox="1"/>
          <p:nvPr/>
        </p:nvSpPr>
        <p:spPr>
          <a:xfrm>
            <a:off x="1548442" y="288529"/>
            <a:ext cx="6098874"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¿Cuál es su grado de instrucción?</a:t>
            </a:r>
            <a:endParaRPr lang="es-ES" sz="2000" dirty="0">
              <a:solidFill>
                <a:srgbClr val="000000"/>
              </a:solidFill>
              <a:effectLst/>
              <a:latin typeface="Times New Roman" panose="02020603050405020304" pitchFamily="18" charset="0"/>
              <a:ea typeface="SimSun" panose="02010600030101010101" pitchFamily="2" charset="-122"/>
            </a:endParaRPr>
          </a:p>
        </p:txBody>
      </p:sp>
      <p:pic>
        <p:nvPicPr>
          <p:cNvPr id="7" name="Imagen 6">
            <a:extLst>
              <a:ext uri="{FF2B5EF4-FFF2-40B4-BE49-F238E27FC236}">
                <a16:creationId xmlns:a16="http://schemas.microsoft.com/office/drawing/2014/main" id="{79BA178F-39B0-4EC2-89E4-B1BA80FCD918}"/>
              </a:ext>
            </a:extLst>
          </p:cNvPr>
          <p:cNvPicPr>
            <a:picLocks noChangeAspect="1"/>
          </p:cNvPicPr>
          <p:nvPr/>
        </p:nvPicPr>
        <p:blipFill>
          <a:blip r:embed="rId2"/>
          <a:stretch>
            <a:fillRect/>
          </a:stretch>
        </p:blipFill>
        <p:spPr>
          <a:xfrm>
            <a:off x="517498" y="1141288"/>
            <a:ext cx="6705029" cy="1929715"/>
          </a:xfrm>
          <a:prstGeom prst="rect">
            <a:avLst/>
          </a:prstGeom>
        </p:spPr>
      </p:pic>
      <p:pic>
        <p:nvPicPr>
          <p:cNvPr id="8" name="image95.png">
            <a:extLst>
              <a:ext uri="{FF2B5EF4-FFF2-40B4-BE49-F238E27FC236}">
                <a16:creationId xmlns:a16="http://schemas.microsoft.com/office/drawing/2014/main" id="{B9ED687B-BA3C-4CB4-9A1F-82FA76666735}"/>
              </a:ext>
            </a:extLst>
          </p:cNvPr>
          <p:cNvPicPr/>
          <p:nvPr/>
        </p:nvPicPr>
        <p:blipFill>
          <a:blip r:embed="rId3"/>
          <a:srcRect/>
          <a:stretch>
            <a:fillRect/>
          </a:stretch>
        </p:blipFill>
        <p:spPr>
          <a:xfrm>
            <a:off x="7647316" y="374295"/>
            <a:ext cx="3712210" cy="2961070"/>
          </a:xfrm>
          <a:prstGeom prst="rect">
            <a:avLst/>
          </a:prstGeom>
          <a:ln/>
        </p:spPr>
      </p:pic>
      <p:sp>
        <p:nvSpPr>
          <p:cNvPr id="10" name="CuadroTexto 9">
            <a:extLst>
              <a:ext uri="{FF2B5EF4-FFF2-40B4-BE49-F238E27FC236}">
                <a16:creationId xmlns:a16="http://schemas.microsoft.com/office/drawing/2014/main" id="{25F1D989-3458-4EC0-853C-06D560D2D595}"/>
              </a:ext>
            </a:extLst>
          </p:cNvPr>
          <p:cNvSpPr txBox="1"/>
          <p:nvPr/>
        </p:nvSpPr>
        <p:spPr>
          <a:xfrm>
            <a:off x="150963" y="3096884"/>
            <a:ext cx="6098874"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¿Cuáles son sus ingresos?</a:t>
            </a:r>
            <a:endParaRPr lang="es-ES" sz="2000" dirty="0">
              <a:solidFill>
                <a:srgbClr val="000000"/>
              </a:solidFill>
              <a:effectLst/>
              <a:latin typeface="Times New Roman" panose="02020603050405020304" pitchFamily="18" charset="0"/>
              <a:ea typeface="SimSun" panose="02010600030101010101" pitchFamily="2" charset="-122"/>
            </a:endParaRPr>
          </a:p>
        </p:txBody>
      </p:sp>
      <p:pic>
        <p:nvPicPr>
          <p:cNvPr id="12" name="Imagen 11">
            <a:extLst>
              <a:ext uri="{FF2B5EF4-FFF2-40B4-BE49-F238E27FC236}">
                <a16:creationId xmlns:a16="http://schemas.microsoft.com/office/drawing/2014/main" id="{791A666F-C77A-4796-A978-24BDF8E68C92}"/>
              </a:ext>
            </a:extLst>
          </p:cNvPr>
          <p:cNvPicPr>
            <a:picLocks noChangeAspect="1"/>
          </p:cNvPicPr>
          <p:nvPr/>
        </p:nvPicPr>
        <p:blipFill>
          <a:blip r:embed="rId4"/>
          <a:stretch>
            <a:fillRect/>
          </a:stretch>
        </p:blipFill>
        <p:spPr>
          <a:xfrm>
            <a:off x="517497" y="3988005"/>
            <a:ext cx="6705029" cy="1929715"/>
          </a:xfrm>
          <a:prstGeom prst="rect">
            <a:avLst/>
          </a:prstGeom>
        </p:spPr>
      </p:pic>
      <p:pic>
        <p:nvPicPr>
          <p:cNvPr id="13" name="image15.png">
            <a:extLst>
              <a:ext uri="{FF2B5EF4-FFF2-40B4-BE49-F238E27FC236}">
                <a16:creationId xmlns:a16="http://schemas.microsoft.com/office/drawing/2014/main" id="{6674959E-349C-4FC8-9DF9-DE82DD06E22E}"/>
              </a:ext>
            </a:extLst>
          </p:cNvPr>
          <p:cNvPicPr/>
          <p:nvPr/>
        </p:nvPicPr>
        <p:blipFill>
          <a:blip r:embed="rId5"/>
          <a:srcRect/>
          <a:stretch>
            <a:fillRect/>
          </a:stretch>
        </p:blipFill>
        <p:spPr>
          <a:xfrm>
            <a:off x="7647316" y="3849045"/>
            <a:ext cx="3712210" cy="2720426"/>
          </a:xfrm>
          <a:prstGeom prst="rect">
            <a:avLst/>
          </a:prstGeom>
          <a:ln/>
        </p:spPr>
      </p:pic>
    </p:spTree>
    <p:extLst>
      <p:ext uri="{BB962C8B-B14F-4D97-AF65-F5344CB8AC3E}">
        <p14:creationId xmlns:p14="http://schemas.microsoft.com/office/powerpoint/2010/main" val="358961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DC16C0D-6ED6-4EFA-B133-6E282BBB971F}"/>
              </a:ext>
            </a:extLst>
          </p:cNvPr>
          <p:cNvSpPr txBox="1"/>
          <p:nvPr/>
        </p:nvSpPr>
        <p:spPr>
          <a:xfrm>
            <a:off x="1151627" y="150506"/>
            <a:ext cx="6098874"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¿Cuál es su sector de residencia?</a:t>
            </a:r>
            <a:endParaRPr lang="es-ES" sz="2000" dirty="0">
              <a:solidFill>
                <a:srgbClr val="000000"/>
              </a:solidFill>
              <a:effectLst/>
              <a:latin typeface="Times New Roman" panose="02020603050405020304" pitchFamily="18" charset="0"/>
              <a:ea typeface="SimSun" panose="02010600030101010101" pitchFamily="2" charset="-122"/>
            </a:endParaRPr>
          </a:p>
        </p:txBody>
      </p:sp>
      <p:pic>
        <p:nvPicPr>
          <p:cNvPr id="7" name="Imagen 6">
            <a:extLst>
              <a:ext uri="{FF2B5EF4-FFF2-40B4-BE49-F238E27FC236}">
                <a16:creationId xmlns:a16="http://schemas.microsoft.com/office/drawing/2014/main" id="{3FD1EE41-2082-40F0-A906-420B44D51B1D}"/>
              </a:ext>
            </a:extLst>
          </p:cNvPr>
          <p:cNvPicPr>
            <a:picLocks noChangeAspect="1"/>
          </p:cNvPicPr>
          <p:nvPr/>
        </p:nvPicPr>
        <p:blipFill>
          <a:blip r:embed="rId2"/>
          <a:stretch>
            <a:fillRect/>
          </a:stretch>
        </p:blipFill>
        <p:spPr>
          <a:xfrm>
            <a:off x="690027" y="712134"/>
            <a:ext cx="6560474" cy="2518603"/>
          </a:xfrm>
          <a:prstGeom prst="rect">
            <a:avLst/>
          </a:prstGeom>
        </p:spPr>
      </p:pic>
      <p:pic>
        <p:nvPicPr>
          <p:cNvPr id="8" name="image2.png">
            <a:extLst>
              <a:ext uri="{FF2B5EF4-FFF2-40B4-BE49-F238E27FC236}">
                <a16:creationId xmlns:a16="http://schemas.microsoft.com/office/drawing/2014/main" id="{89CDAAE4-2C21-4357-B31B-87E006225A2F}"/>
              </a:ext>
            </a:extLst>
          </p:cNvPr>
          <p:cNvPicPr/>
          <p:nvPr/>
        </p:nvPicPr>
        <p:blipFill>
          <a:blip r:embed="rId3"/>
          <a:srcRect/>
          <a:stretch>
            <a:fillRect/>
          </a:stretch>
        </p:blipFill>
        <p:spPr>
          <a:xfrm>
            <a:off x="7250501" y="133093"/>
            <a:ext cx="4106088" cy="3365567"/>
          </a:xfrm>
          <a:prstGeom prst="rect">
            <a:avLst/>
          </a:prstGeom>
          <a:ln/>
        </p:spPr>
      </p:pic>
      <p:sp>
        <p:nvSpPr>
          <p:cNvPr id="10" name="CuadroTexto 9">
            <a:extLst>
              <a:ext uri="{FF2B5EF4-FFF2-40B4-BE49-F238E27FC236}">
                <a16:creationId xmlns:a16="http://schemas.microsoft.com/office/drawing/2014/main" id="{6CF67983-B180-4A6C-8884-DB901207B4D8}"/>
              </a:ext>
            </a:extLst>
          </p:cNvPr>
          <p:cNvSpPr txBox="1"/>
          <p:nvPr/>
        </p:nvSpPr>
        <p:spPr>
          <a:xfrm>
            <a:off x="427007" y="3304098"/>
            <a:ext cx="6823493" cy="369332"/>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Times New Roman" panose="02020603050405020304" pitchFamily="18" charset="0"/>
              </a:rPr>
              <a:t>¿Cuál es la tienda de conveniencia que suele frecuentar?</a:t>
            </a:r>
            <a:endParaRPr lang="es-ES" dirty="0"/>
          </a:p>
        </p:txBody>
      </p:sp>
      <p:pic>
        <p:nvPicPr>
          <p:cNvPr id="12" name="Imagen 11">
            <a:extLst>
              <a:ext uri="{FF2B5EF4-FFF2-40B4-BE49-F238E27FC236}">
                <a16:creationId xmlns:a16="http://schemas.microsoft.com/office/drawing/2014/main" id="{243C8D5B-F495-4F10-9D89-C7AF37E8A108}"/>
              </a:ext>
            </a:extLst>
          </p:cNvPr>
          <p:cNvPicPr>
            <a:picLocks noChangeAspect="1"/>
          </p:cNvPicPr>
          <p:nvPr/>
        </p:nvPicPr>
        <p:blipFill>
          <a:blip r:embed="rId4"/>
          <a:stretch>
            <a:fillRect/>
          </a:stretch>
        </p:blipFill>
        <p:spPr>
          <a:xfrm>
            <a:off x="427007" y="3766584"/>
            <a:ext cx="7198744" cy="2944437"/>
          </a:xfrm>
          <a:prstGeom prst="rect">
            <a:avLst/>
          </a:prstGeom>
        </p:spPr>
      </p:pic>
      <p:pic>
        <p:nvPicPr>
          <p:cNvPr id="13" name="image93.png">
            <a:extLst>
              <a:ext uri="{FF2B5EF4-FFF2-40B4-BE49-F238E27FC236}">
                <a16:creationId xmlns:a16="http://schemas.microsoft.com/office/drawing/2014/main" id="{D18BDD6C-BA5F-48BE-A2F7-4ABFF1E94629}"/>
              </a:ext>
            </a:extLst>
          </p:cNvPr>
          <p:cNvPicPr/>
          <p:nvPr/>
        </p:nvPicPr>
        <p:blipFill>
          <a:blip r:embed="rId5"/>
          <a:srcRect/>
          <a:stretch>
            <a:fillRect/>
          </a:stretch>
        </p:blipFill>
        <p:spPr>
          <a:xfrm>
            <a:off x="7250500" y="3572021"/>
            <a:ext cx="4106088" cy="3051477"/>
          </a:xfrm>
          <a:prstGeom prst="rect">
            <a:avLst/>
          </a:prstGeom>
          <a:ln/>
        </p:spPr>
      </p:pic>
    </p:spTree>
    <p:extLst>
      <p:ext uri="{BB962C8B-B14F-4D97-AF65-F5344CB8AC3E}">
        <p14:creationId xmlns:p14="http://schemas.microsoft.com/office/powerpoint/2010/main" val="233380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6A9E196-8AC7-4CC7-89E4-DA5F62C0AB2C}"/>
              </a:ext>
            </a:extLst>
          </p:cNvPr>
          <p:cNvSpPr txBox="1"/>
          <p:nvPr/>
        </p:nvSpPr>
        <p:spPr>
          <a:xfrm>
            <a:off x="1358661" y="189781"/>
            <a:ext cx="7077974" cy="369332"/>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Times New Roman" panose="02020603050405020304" pitchFamily="18" charset="0"/>
              </a:rPr>
              <a:t>¿En qué horario suele acudir a las tiendas de conveniencia?</a:t>
            </a:r>
            <a:endParaRPr lang="es-ES" dirty="0"/>
          </a:p>
        </p:txBody>
      </p:sp>
      <p:pic>
        <p:nvPicPr>
          <p:cNvPr id="10" name="image79.png">
            <a:extLst>
              <a:ext uri="{FF2B5EF4-FFF2-40B4-BE49-F238E27FC236}">
                <a16:creationId xmlns:a16="http://schemas.microsoft.com/office/drawing/2014/main" id="{792EEFCF-A280-47D6-BA73-D036F50559E9}"/>
              </a:ext>
            </a:extLst>
          </p:cNvPr>
          <p:cNvPicPr/>
          <p:nvPr/>
        </p:nvPicPr>
        <p:blipFill>
          <a:blip r:embed="rId2"/>
          <a:srcRect/>
          <a:stretch>
            <a:fillRect/>
          </a:stretch>
        </p:blipFill>
        <p:spPr>
          <a:xfrm>
            <a:off x="8318761" y="189781"/>
            <a:ext cx="3823006" cy="3107930"/>
          </a:xfrm>
          <a:prstGeom prst="rect">
            <a:avLst/>
          </a:prstGeom>
          <a:ln/>
        </p:spPr>
      </p:pic>
      <p:sp>
        <p:nvSpPr>
          <p:cNvPr id="12" name="CuadroTexto 11">
            <a:extLst>
              <a:ext uri="{FF2B5EF4-FFF2-40B4-BE49-F238E27FC236}">
                <a16:creationId xmlns:a16="http://schemas.microsoft.com/office/drawing/2014/main" id="{D8AAED2B-13E1-4851-B1F8-D21A7FFF9243}"/>
              </a:ext>
            </a:extLst>
          </p:cNvPr>
          <p:cNvSpPr txBox="1"/>
          <p:nvPr/>
        </p:nvSpPr>
        <p:spPr>
          <a:xfrm>
            <a:off x="-191198" y="2792883"/>
            <a:ext cx="8509959"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¿Con qué frecuencia acude a comprar a una tienda de conveniencia?</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15" name="Objeto 14">
            <a:extLst>
              <a:ext uri="{FF2B5EF4-FFF2-40B4-BE49-F238E27FC236}">
                <a16:creationId xmlns:a16="http://schemas.microsoft.com/office/drawing/2014/main" id="{47601ED7-0FD0-4866-BFDA-E6E541BE53D8}"/>
              </a:ext>
            </a:extLst>
          </p:cNvPr>
          <p:cNvGraphicFramePr>
            <a:graphicFrameLocks noChangeAspect="1"/>
          </p:cNvGraphicFramePr>
          <p:nvPr>
            <p:extLst>
              <p:ext uri="{D42A27DB-BD31-4B8C-83A1-F6EECF244321}">
                <p14:modId xmlns:p14="http://schemas.microsoft.com/office/powerpoint/2010/main" val="1121770818"/>
              </p:ext>
            </p:extLst>
          </p:nvPr>
        </p:nvGraphicFramePr>
        <p:xfrm>
          <a:off x="569194" y="3503489"/>
          <a:ext cx="7557126" cy="1931153"/>
        </p:xfrm>
        <a:graphic>
          <a:graphicData uri="http://schemas.openxmlformats.org/presentationml/2006/ole">
            <mc:AlternateContent xmlns:mc="http://schemas.openxmlformats.org/markup-compatibility/2006">
              <mc:Choice xmlns:v="urn:schemas-microsoft-com:vml" Requires="v">
                <p:oleObj name="Document" r:id="rId3" imgW="5945484" imgH="1518895" progId="Word.Document.12">
                  <p:embed/>
                </p:oleObj>
              </mc:Choice>
              <mc:Fallback>
                <p:oleObj name="Document" r:id="rId3" imgW="5945484" imgH="1518895" progId="Word.Document.12">
                  <p:embed/>
                  <p:pic>
                    <p:nvPicPr>
                      <p:cNvPr id="0" name=""/>
                      <p:cNvPicPr/>
                      <p:nvPr/>
                    </p:nvPicPr>
                    <p:blipFill>
                      <a:blip r:embed="rId4"/>
                      <a:stretch>
                        <a:fillRect/>
                      </a:stretch>
                    </p:blipFill>
                    <p:spPr>
                      <a:xfrm>
                        <a:off x="569194" y="3503489"/>
                        <a:ext cx="7557126" cy="1931153"/>
                      </a:xfrm>
                      <a:prstGeom prst="rect">
                        <a:avLst/>
                      </a:prstGeom>
                    </p:spPr>
                  </p:pic>
                </p:oleObj>
              </mc:Fallback>
            </mc:AlternateContent>
          </a:graphicData>
        </a:graphic>
      </p:graphicFrame>
      <p:pic>
        <p:nvPicPr>
          <p:cNvPr id="16" name="image80.png">
            <a:extLst>
              <a:ext uri="{FF2B5EF4-FFF2-40B4-BE49-F238E27FC236}">
                <a16:creationId xmlns:a16="http://schemas.microsoft.com/office/drawing/2014/main" id="{6A836BCE-911D-4327-89CB-81CF5D5A7F31}"/>
              </a:ext>
            </a:extLst>
          </p:cNvPr>
          <p:cNvPicPr/>
          <p:nvPr/>
        </p:nvPicPr>
        <p:blipFill>
          <a:blip r:embed="rId5"/>
          <a:srcRect/>
          <a:stretch>
            <a:fillRect/>
          </a:stretch>
        </p:blipFill>
        <p:spPr>
          <a:xfrm>
            <a:off x="8357167" y="3560290"/>
            <a:ext cx="3784600" cy="2909570"/>
          </a:xfrm>
          <a:prstGeom prst="rect">
            <a:avLst/>
          </a:prstGeom>
          <a:ln/>
        </p:spPr>
      </p:pic>
      <p:graphicFrame>
        <p:nvGraphicFramePr>
          <p:cNvPr id="17" name="Objeto 16">
            <a:extLst>
              <a:ext uri="{FF2B5EF4-FFF2-40B4-BE49-F238E27FC236}">
                <a16:creationId xmlns:a16="http://schemas.microsoft.com/office/drawing/2014/main" id="{DABC9B4E-6426-4E1D-9D67-2079390C790F}"/>
              </a:ext>
            </a:extLst>
          </p:cNvPr>
          <p:cNvGraphicFramePr>
            <a:graphicFrameLocks noChangeAspect="1"/>
          </p:cNvGraphicFramePr>
          <p:nvPr>
            <p:extLst>
              <p:ext uri="{D42A27DB-BD31-4B8C-83A1-F6EECF244321}">
                <p14:modId xmlns:p14="http://schemas.microsoft.com/office/powerpoint/2010/main" val="1151807604"/>
              </p:ext>
            </p:extLst>
          </p:nvPr>
        </p:nvGraphicFramePr>
        <p:xfrm>
          <a:off x="1538036" y="873430"/>
          <a:ext cx="6601351" cy="2109964"/>
        </p:xfrm>
        <a:graphic>
          <a:graphicData uri="http://schemas.openxmlformats.org/presentationml/2006/ole">
            <mc:AlternateContent xmlns:mc="http://schemas.openxmlformats.org/markup-compatibility/2006">
              <mc:Choice xmlns:v="urn:schemas-microsoft-com:vml" Requires="v">
                <p:oleObj name="Document" r:id="rId6" imgW="5945484" imgH="1899788" progId="Word.Document.12">
                  <p:embed/>
                </p:oleObj>
              </mc:Choice>
              <mc:Fallback>
                <p:oleObj name="Document" r:id="rId6" imgW="5945484" imgH="1899788" progId="Word.Document.12">
                  <p:embed/>
                  <p:pic>
                    <p:nvPicPr>
                      <p:cNvPr id="0" name=""/>
                      <p:cNvPicPr/>
                      <p:nvPr/>
                    </p:nvPicPr>
                    <p:blipFill>
                      <a:blip r:embed="rId7"/>
                      <a:stretch>
                        <a:fillRect/>
                      </a:stretch>
                    </p:blipFill>
                    <p:spPr>
                      <a:xfrm>
                        <a:off x="1538036" y="873430"/>
                        <a:ext cx="6601351" cy="2109964"/>
                      </a:xfrm>
                      <a:prstGeom prst="rect">
                        <a:avLst/>
                      </a:prstGeom>
                    </p:spPr>
                  </p:pic>
                </p:oleObj>
              </mc:Fallback>
            </mc:AlternateContent>
          </a:graphicData>
        </a:graphic>
      </p:graphicFrame>
    </p:spTree>
    <p:extLst>
      <p:ext uri="{BB962C8B-B14F-4D97-AF65-F5344CB8AC3E}">
        <p14:creationId xmlns:p14="http://schemas.microsoft.com/office/powerpoint/2010/main" val="293605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B1EDF34-0E12-48AD-B396-B42FD388955D}"/>
              </a:ext>
            </a:extLst>
          </p:cNvPr>
          <p:cNvSpPr txBox="1"/>
          <p:nvPr/>
        </p:nvSpPr>
        <p:spPr>
          <a:xfrm>
            <a:off x="1203385" y="120770"/>
            <a:ext cx="9320842"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¿Qué suele comprar o consumir cuando acude a una tienda de conveniencia?</a:t>
            </a:r>
            <a:endParaRPr lang="es-ES" sz="2000" dirty="0">
              <a:solidFill>
                <a:srgbClr val="000000"/>
              </a:solidFill>
              <a:effectLst/>
              <a:latin typeface="Times New Roman" panose="02020603050405020304" pitchFamily="18" charset="0"/>
              <a:ea typeface="SimSun" panose="02010600030101010101" pitchFamily="2" charset="-122"/>
            </a:endParaRPr>
          </a:p>
        </p:txBody>
      </p:sp>
      <p:pic>
        <p:nvPicPr>
          <p:cNvPr id="6" name="Imagen 5">
            <a:extLst>
              <a:ext uri="{FF2B5EF4-FFF2-40B4-BE49-F238E27FC236}">
                <a16:creationId xmlns:a16="http://schemas.microsoft.com/office/drawing/2014/main" id="{6C94F0CC-2308-4597-9CF3-DFF4CAADEB20}"/>
              </a:ext>
            </a:extLst>
          </p:cNvPr>
          <p:cNvPicPr>
            <a:picLocks noChangeAspect="1"/>
          </p:cNvPicPr>
          <p:nvPr/>
        </p:nvPicPr>
        <p:blipFill>
          <a:blip r:embed="rId2"/>
          <a:stretch>
            <a:fillRect/>
          </a:stretch>
        </p:blipFill>
        <p:spPr>
          <a:xfrm>
            <a:off x="0" y="1160813"/>
            <a:ext cx="8251490" cy="5576417"/>
          </a:xfrm>
          <a:prstGeom prst="rect">
            <a:avLst/>
          </a:prstGeom>
        </p:spPr>
      </p:pic>
      <p:pic>
        <p:nvPicPr>
          <p:cNvPr id="8" name="image96.png">
            <a:extLst>
              <a:ext uri="{FF2B5EF4-FFF2-40B4-BE49-F238E27FC236}">
                <a16:creationId xmlns:a16="http://schemas.microsoft.com/office/drawing/2014/main" id="{12837459-5602-44D2-9FF2-C3FE13900CB2}"/>
              </a:ext>
            </a:extLst>
          </p:cNvPr>
          <p:cNvPicPr/>
          <p:nvPr/>
        </p:nvPicPr>
        <p:blipFill>
          <a:blip r:embed="rId3"/>
          <a:srcRect/>
          <a:stretch>
            <a:fillRect/>
          </a:stretch>
        </p:blipFill>
        <p:spPr>
          <a:xfrm>
            <a:off x="7999023" y="2082909"/>
            <a:ext cx="4192977" cy="3282722"/>
          </a:xfrm>
          <a:prstGeom prst="rect">
            <a:avLst/>
          </a:prstGeom>
          <a:ln/>
        </p:spPr>
      </p:pic>
    </p:spTree>
    <p:extLst>
      <p:ext uri="{BB962C8B-B14F-4D97-AF65-F5344CB8AC3E}">
        <p14:creationId xmlns:p14="http://schemas.microsoft.com/office/powerpoint/2010/main" val="138314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966E19A-BBAA-45F2-94D7-09D1A6FFB9F5}"/>
              </a:ext>
            </a:extLst>
          </p:cNvPr>
          <p:cNvSpPr txBox="1"/>
          <p:nvPr/>
        </p:nvSpPr>
        <p:spPr>
          <a:xfrm>
            <a:off x="776377" y="0"/>
            <a:ext cx="8371935" cy="561629"/>
          </a:xfrm>
          <a:prstGeom prst="rect">
            <a:avLst/>
          </a:prstGeom>
          <a:noFill/>
        </p:spPr>
        <p:txBody>
          <a:bodyPr wrap="square">
            <a:spAutoFit/>
          </a:bodyPr>
          <a:lstStyle/>
          <a:p>
            <a:pPr indent="457200" algn="just">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¿En cuanto a calidad de productos y/o servicios prefiere comprar en?</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6" name="Objeto 5">
            <a:extLst>
              <a:ext uri="{FF2B5EF4-FFF2-40B4-BE49-F238E27FC236}">
                <a16:creationId xmlns:a16="http://schemas.microsoft.com/office/drawing/2014/main" id="{C91923A5-40EC-441E-BF98-B6861570C3F0}"/>
              </a:ext>
            </a:extLst>
          </p:cNvPr>
          <p:cNvGraphicFramePr>
            <a:graphicFrameLocks noChangeAspect="1"/>
          </p:cNvGraphicFramePr>
          <p:nvPr>
            <p:extLst>
              <p:ext uri="{D42A27DB-BD31-4B8C-83A1-F6EECF244321}">
                <p14:modId xmlns:p14="http://schemas.microsoft.com/office/powerpoint/2010/main" val="1503080643"/>
              </p:ext>
            </p:extLst>
          </p:nvPr>
        </p:nvGraphicFramePr>
        <p:xfrm>
          <a:off x="564833" y="885394"/>
          <a:ext cx="7958066" cy="2543606"/>
        </p:xfrm>
        <a:graphic>
          <a:graphicData uri="http://schemas.openxmlformats.org/presentationml/2006/ole">
            <mc:AlternateContent xmlns:mc="http://schemas.openxmlformats.org/markup-compatibility/2006">
              <mc:Choice xmlns:v="urn:schemas-microsoft-com:vml" Requires="v">
                <p:oleObj name="Document" r:id="rId2" imgW="5945484" imgH="1899788" progId="Word.Document.12">
                  <p:embed/>
                </p:oleObj>
              </mc:Choice>
              <mc:Fallback>
                <p:oleObj name="Document" r:id="rId2" imgW="5945484" imgH="1899788" progId="Word.Document.12">
                  <p:embed/>
                  <p:pic>
                    <p:nvPicPr>
                      <p:cNvPr id="0" name=""/>
                      <p:cNvPicPr/>
                      <p:nvPr/>
                    </p:nvPicPr>
                    <p:blipFill>
                      <a:blip r:embed="rId3"/>
                      <a:stretch>
                        <a:fillRect/>
                      </a:stretch>
                    </p:blipFill>
                    <p:spPr>
                      <a:xfrm>
                        <a:off x="564833" y="885394"/>
                        <a:ext cx="7958066" cy="2543606"/>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39F1E4AE-7571-429D-ABA1-68EB033E35C6}"/>
              </a:ext>
            </a:extLst>
          </p:cNvPr>
          <p:cNvPicPr>
            <a:picLocks noChangeAspect="1"/>
          </p:cNvPicPr>
          <p:nvPr/>
        </p:nvPicPr>
        <p:blipFill>
          <a:blip r:embed="rId4"/>
          <a:stretch>
            <a:fillRect/>
          </a:stretch>
        </p:blipFill>
        <p:spPr>
          <a:xfrm>
            <a:off x="8214996" y="505125"/>
            <a:ext cx="4096740" cy="3102679"/>
          </a:xfrm>
          <a:prstGeom prst="rect">
            <a:avLst/>
          </a:prstGeom>
        </p:spPr>
      </p:pic>
      <p:sp>
        <p:nvSpPr>
          <p:cNvPr id="9" name="CuadroTexto 8">
            <a:extLst>
              <a:ext uri="{FF2B5EF4-FFF2-40B4-BE49-F238E27FC236}">
                <a16:creationId xmlns:a16="http://schemas.microsoft.com/office/drawing/2014/main" id="{C0F4E5D9-DDB3-4CAE-87BD-3E971EFDE30B}"/>
              </a:ext>
            </a:extLst>
          </p:cNvPr>
          <p:cNvSpPr txBox="1"/>
          <p:nvPr/>
        </p:nvSpPr>
        <p:spPr>
          <a:xfrm>
            <a:off x="0" y="3469061"/>
            <a:ext cx="8786003"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¿Qué valora del producto cuando acude a las tiendas de conveniencia?</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12" name="Objeto 11">
            <a:extLst>
              <a:ext uri="{FF2B5EF4-FFF2-40B4-BE49-F238E27FC236}">
                <a16:creationId xmlns:a16="http://schemas.microsoft.com/office/drawing/2014/main" id="{156B3AD8-3CFF-4683-A431-04678B81FBF9}"/>
              </a:ext>
            </a:extLst>
          </p:cNvPr>
          <p:cNvGraphicFramePr>
            <a:graphicFrameLocks noChangeAspect="1"/>
          </p:cNvGraphicFramePr>
          <p:nvPr>
            <p:extLst>
              <p:ext uri="{D42A27DB-BD31-4B8C-83A1-F6EECF244321}">
                <p14:modId xmlns:p14="http://schemas.microsoft.com/office/powerpoint/2010/main" val="1391875799"/>
              </p:ext>
            </p:extLst>
          </p:nvPr>
        </p:nvGraphicFramePr>
        <p:xfrm>
          <a:off x="776377" y="4154171"/>
          <a:ext cx="7116030" cy="1818435"/>
        </p:xfrm>
        <a:graphic>
          <a:graphicData uri="http://schemas.openxmlformats.org/presentationml/2006/ole">
            <mc:AlternateContent xmlns:mc="http://schemas.openxmlformats.org/markup-compatibility/2006">
              <mc:Choice xmlns:v="urn:schemas-microsoft-com:vml" Requires="v">
                <p:oleObj name="Document" r:id="rId5" imgW="5945484" imgH="1518895" progId="Word.Document.12">
                  <p:embed/>
                </p:oleObj>
              </mc:Choice>
              <mc:Fallback>
                <p:oleObj name="Document" r:id="rId5" imgW="5945484" imgH="1518895" progId="Word.Document.12">
                  <p:embed/>
                  <p:pic>
                    <p:nvPicPr>
                      <p:cNvPr id="0" name=""/>
                      <p:cNvPicPr/>
                      <p:nvPr/>
                    </p:nvPicPr>
                    <p:blipFill>
                      <a:blip r:embed="rId6"/>
                      <a:stretch>
                        <a:fillRect/>
                      </a:stretch>
                    </p:blipFill>
                    <p:spPr>
                      <a:xfrm>
                        <a:off x="776377" y="4154171"/>
                        <a:ext cx="7116030" cy="1818435"/>
                      </a:xfrm>
                      <a:prstGeom prst="rect">
                        <a:avLst/>
                      </a:prstGeom>
                    </p:spPr>
                  </p:pic>
                </p:oleObj>
              </mc:Fallback>
            </mc:AlternateContent>
          </a:graphicData>
        </a:graphic>
      </p:graphicFrame>
      <p:pic>
        <p:nvPicPr>
          <p:cNvPr id="13" name="Imagen 12">
            <a:extLst>
              <a:ext uri="{FF2B5EF4-FFF2-40B4-BE49-F238E27FC236}">
                <a16:creationId xmlns:a16="http://schemas.microsoft.com/office/drawing/2014/main" id="{4AA88C9D-C158-40E5-BEB2-7D8B98BA72B9}"/>
              </a:ext>
            </a:extLst>
          </p:cNvPr>
          <p:cNvPicPr>
            <a:picLocks noChangeAspect="1"/>
          </p:cNvPicPr>
          <p:nvPr/>
        </p:nvPicPr>
        <p:blipFill>
          <a:blip r:embed="rId7"/>
          <a:stretch>
            <a:fillRect/>
          </a:stretch>
        </p:blipFill>
        <p:spPr>
          <a:xfrm>
            <a:off x="8522899" y="3607804"/>
            <a:ext cx="4096740" cy="3250196"/>
          </a:xfrm>
          <a:prstGeom prst="rect">
            <a:avLst/>
          </a:prstGeom>
        </p:spPr>
      </p:pic>
    </p:spTree>
    <p:extLst>
      <p:ext uri="{BB962C8B-B14F-4D97-AF65-F5344CB8AC3E}">
        <p14:creationId xmlns:p14="http://schemas.microsoft.com/office/powerpoint/2010/main" val="3741801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B347063-989E-4EBE-9C49-F606B21EF0EA}"/>
              </a:ext>
            </a:extLst>
          </p:cNvPr>
          <p:cNvSpPr txBox="1"/>
          <p:nvPr/>
        </p:nvSpPr>
        <p:spPr>
          <a:xfrm>
            <a:off x="1306902" y="166805"/>
            <a:ext cx="10197710" cy="561629"/>
          </a:xfrm>
          <a:prstGeom prst="rect">
            <a:avLst/>
          </a:prstGeom>
          <a:noFill/>
        </p:spPr>
        <p:txBody>
          <a:bodyPr wrap="square">
            <a:spAutoFit/>
          </a:bodyPr>
          <a:lstStyle/>
          <a:p>
            <a:pPr indent="457200" algn="just">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¿A la tienda de conveniencia que acude encuentra el producto y/o servicio que busca.? </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7" name="Objeto 6">
            <a:extLst>
              <a:ext uri="{FF2B5EF4-FFF2-40B4-BE49-F238E27FC236}">
                <a16:creationId xmlns:a16="http://schemas.microsoft.com/office/drawing/2014/main" id="{3DA399DB-2A7F-4352-9D8C-E9F73309DDCB}"/>
              </a:ext>
            </a:extLst>
          </p:cNvPr>
          <p:cNvGraphicFramePr>
            <a:graphicFrameLocks noChangeAspect="1"/>
          </p:cNvGraphicFramePr>
          <p:nvPr>
            <p:extLst>
              <p:ext uri="{D42A27DB-BD31-4B8C-83A1-F6EECF244321}">
                <p14:modId xmlns:p14="http://schemas.microsoft.com/office/powerpoint/2010/main" val="1130333346"/>
              </p:ext>
            </p:extLst>
          </p:nvPr>
        </p:nvGraphicFramePr>
        <p:xfrm>
          <a:off x="0" y="728434"/>
          <a:ext cx="6829866" cy="1964156"/>
        </p:xfrm>
        <a:graphic>
          <a:graphicData uri="http://schemas.openxmlformats.org/presentationml/2006/ole">
            <mc:AlternateContent xmlns:mc="http://schemas.openxmlformats.org/markup-compatibility/2006">
              <mc:Choice xmlns:v="urn:schemas-microsoft-com:vml" Requires="v">
                <p:oleObj name="Document" r:id="rId2" imgW="5945484" imgH="1709341" progId="Word.Document.12">
                  <p:embed/>
                </p:oleObj>
              </mc:Choice>
              <mc:Fallback>
                <p:oleObj name="Document" r:id="rId2" imgW="5945484" imgH="1709341" progId="Word.Document.12">
                  <p:embed/>
                  <p:pic>
                    <p:nvPicPr>
                      <p:cNvPr id="0" name=""/>
                      <p:cNvPicPr/>
                      <p:nvPr/>
                    </p:nvPicPr>
                    <p:blipFill>
                      <a:blip r:embed="rId3"/>
                      <a:stretch>
                        <a:fillRect/>
                      </a:stretch>
                    </p:blipFill>
                    <p:spPr>
                      <a:xfrm>
                        <a:off x="0" y="728434"/>
                        <a:ext cx="6829866" cy="1964156"/>
                      </a:xfrm>
                      <a:prstGeom prst="rect">
                        <a:avLst/>
                      </a:prstGeom>
                    </p:spPr>
                  </p:pic>
                </p:oleObj>
              </mc:Fallback>
            </mc:AlternateContent>
          </a:graphicData>
        </a:graphic>
      </p:graphicFrame>
      <p:pic>
        <p:nvPicPr>
          <p:cNvPr id="8" name="image76.png">
            <a:extLst>
              <a:ext uri="{FF2B5EF4-FFF2-40B4-BE49-F238E27FC236}">
                <a16:creationId xmlns:a16="http://schemas.microsoft.com/office/drawing/2014/main" id="{BDF5344B-BD1D-4503-AAA5-2D2A74818CB5}"/>
              </a:ext>
            </a:extLst>
          </p:cNvPr>
          <p:cNvPicPr/>
          <p:nvPr/>
        </p:nvPicPr>
        <p:blipFill>
          <a:blip r:embed="rId4"/>
          <a:srcRect/>
          <a:stretch>
            <a:fillRect/>
          </a:stretch>
        </p:blipFill>
        <p:spPr>
          <a:xfrm>
            <a:off x="6829866" y="783711"/>
            <a:ext cx="4170229" cy="3381700"/>
          </a:xfrm>
          <a:prstGeom prst="rect">
            <a:avLst/>
          </a:prstGeom>
          <a:ln/>
        </p:spPr>
      </p:pic>
      <p:sp>
        <p:nvSpPr>
          <p:cNvPr id="10" name="CuadroTexto 9">
            <a:extLst>
              <a:ext uri="{FF2B5EF4-FFF2-40B4-BE49-F238E27FC236}">
                <a16:creationId xmlns:a16="http://schemas.microsoft.com/office/drawing/2014/main" id="{61A9C124-E87D-4555-BD50-A7A94BB444A7}"/>
              </a:ext>
            </a:extLst>
          </p:cNvPr>
          <p:cNvSpPr txBox="1"/>
          <p:nvPr/>
        </p:nvSpPr>
        <p:spPr>
          <a:xfrm>
            <a:off x="-451449" y="4165411"/>
            <a:ext cx="8836323"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Encuentra variedad de marcas en las tiendas de conveniencia que acude.</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11" name="Objeto 10">
            <a:extLst>
              <a:ext uri="{FF2B5EF4-FFF2-40B4-BE49-F238E27FC236}">
                <a16:creationId xmlns:a16="http://schemas.microsoft.com/office/drawing/2014/main" id="{1D6377D0-AC4D-44D3-83E5-0FE850D2BD44}"/>
              </a:ext>
            </a:extLst>
          </p:cNvPr>
          <p:cNvGraphicFramePr>
            <a:graphicFrameLocks noChangeAspect="1"/>
          </p:cNvGraphicFramePr>
          <p:nvPr>
            <p:extLst>
              <p:ext uri="{D42A27DB-BD31-4B8C-83A1-F6EECF244321}">
                <p14:modId xmlns:p14="http://schemas.microsoft.com/office/powerpoint/2010/main" val="1778840178"/>
              </p:ext>
            </p:extLst>
          </p:nvPr>
        </p:nvGraphicFramePr>
        <p:xfrm>
          <a:off x="185318" y="4850711"/>
          <a:ext cx="7250652" cy="2085167"/>
        </p:xfrm>
        <a:graphic>
          <a:graphicData uri="http://schemas.openxmlformats.org/presentationml/2006/ole">
            <mc:AlternateContent xmlns:mc="http://schemas.openxmlformats.org/markup-compatibility/2006">
              <mc:Choice xmlns:v="urn:schemas-microsoft-com:vml" Requires="v">
                <p:oleObj name="Document" r:id="rId5" imgW="5945484" imgH="1709341" progId="Word.Document.12">
                  <p:embed/>
                </p:oleObj>
              </mc:Choice>
              <mc:Fallback>
                <p:oleObj name="Document" r:id="rId5" imgW="5945484" imgH="1709341" progId="Word.Document.12">
                  <p:embed/>
                  <p:pic>
                    <p:nvPicPr>
                      <p:cNvPr id="0" name=""/>
                      <p:cNvPicPr/>
                      <p:nvPr/>
                    </p:nvPicPr>
                    <p:blipFill>
                      <a:blip r:embed="rId6"/>
                      <a:stretch>
                        <a:fillRect/>
                      </a:stretch>
                    </p:blipFill>
                    <p:spPr>
                      <a:xfrm>
                        <a:off x="185318" y="4850711"/>
                        <a:ext cx="7250652" cy="2085167"/>
                      </a:xfrm>
                      <a:prstGeom prst="rect">
                        <a:avLst/>
                      </a:prstGeom>
                    </p:spPr>
                  </p:pic>
                </p:oleObj>
              </mc:Fallback>
            </mc:AlternateContent>
          </a:graphicData>
        </a:graphic>
      </p:graphicFrame>
      <p:pic>
        <p:nvPicPr>
          <p:cNvPr id="12" name="image37.png">
            <a:extLst>
              <a:ext uri="{FF2B5EF4-FFF2-40B4-BE49-F238E27FC236}">
                <a16:creationId xmlns:a16="http://schemas.microsoft.com/office/drawing/2014/main" id="{EB210F8E-CFD3-40A8-92E2-B38D2B377436}"/>
              </a:ext>
            </a:extLst>
          </p:cNvPr>
          <p:cNvPicPr/>
          <p:nvPr/>
        </p:nvPicPr>
        <p:blipFill>
          <a:blip r:embed="rId7"/>
          <a:srcRect/>
          <a:stretch>
            <a:fillRect/>
          </a:stretch>
        </p:blipFill>
        <p:spPr>
          <a:xfrm>
            <a:off x="8169365" y="4144300"/>
            <a:ext cx="4022635" cy="2713700"/>
          </a:xfrm>
          <a:prstGeom prst="rect">
            <a:avLst/>
          </a:prstGeom>
          <a:ln/>
        </p:spPr>
      </p:pic>
    </p:spTree>
    <p:extLst>
      <p:ext uri="{BB962C8B-B14F-4D97-AF65-F5344CB8AC3E}">
        <p14:creationId xmlns:p14="http://schemas.microsoft.com/office/powerpoint/2010/main" val="10745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09A4C6A-0DC7-42BD-9530-F2871B8FB05E}"/>
              </a:ext>
            </a:extLst>
          </p:cNvPr>
          <p:cNvSpPr txBox="1"/>
          <p:nvPr/>
        </p:nvSpPr>
        <p:spPr>
          <a:xfrm>
            <a:off x="444260" y="184059"/>
            <a:ext cx="7957867"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¿Prefiere comprar en estas tiendas debido a sus precios bajos? </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7" name="Objeto 6">
            <a:extLst>
              <a:ext uri="{FF2B5EF4-FFF2-40B4-BE49-F238E27FC236}">
                <a16:creationId xmlns:a16="http://schemas.microsoft.com/office/drawing/2014/main" id="{BF8B5450-9C5D-4B23-A1DC-D8948F130922}"/>
              </a:ext>
            </a:extLst>
          </p:cNvPr>
          <p:cNvGraphicFramePr>
            <a:graphicFrameLocks noChangeAspect="1"/>
          </p:cNvGraphicFramePr>
          <p:nvPr>
            <p:extLst>
              <p:ext uri="{D42A27DB-BD31-4B8C-83A1-F6EECF244321}">
                <p14:modId xmlns:p14="http://schemas.microsoft.com/office/powerpoint/2010/main" val="3093568837"/>
              </p:ext>
            </p:extLst>
          </p:nvPr>
        </p:nvGraphicFramePr>
        <p:xfrm>
          <a:off x="444260" y="844892"/>
          <a:ext cx="6480910" cy="1863802"/>
        </p:xfrm>
        <a:graphic>
          <a:graphicData uri="http://schemas.openxmlformats.org/presentationml/2006/ole">
            <mc:AlternateContent xmlns:mc="http://schemas.openxmlformats.org/markup-compatibility/2006">
              <mc:Choice xmlns:v="urn:schemas-microsoft-com:vml" Requires="v">
                <p:oleObj name="Document" r:id="rId2" imgW="5945484" imgH="1709341" progId="Word.Document.12">
                  <p:embed/>
                </p:oleObj>
              </mc:Choice>
              <mc:Fallback>
                <p:oleObj name="Document" r:id="rId2" imgW="5945484" imgH="1709341" progId="Word.Document.12">
                  <p:embed/>
                  <p:pic>
                    <p:nvPicPr>
                      <p:cNvPr id="0" name=""/>
                      <p:cNvPicPr/>
                      <p:nvPr/>
                    </p:nvPicPr>
                    <p:blipFill>
                      <a:blip r:embed="rId3"/>
                      <a:stretch>
                        <a:fillRect/>
                      </a:stretch>
                    </p:blipFill>
                    <p:spPr>
                      <a:xfrm>
                        <a:off x="444260" y="844892"/>
                        <a:ext cx="6480910" cy="1863802"/>
                      </a:xfrm>
                      <a:prstGeom prst="rect">
                        <a:avLst/>
                      </a:prstGeom>
                    </p:spPr>
                  </p:pic>
                </p:oleObj>
              </mc:Fallback>
            </mc:AlternateContent>
          </a:graphicData>
        </a:graphic>
      </p:graphicFrame>
      <p:pic>
        <p:nvPicPr>
          <p:cNvPr id="8" name="image18.png">
            <a:extLst>
              <a:ext uri="{FF2B5EF4-FFF2-40B4-BE49-F238E27FC236}">
                <a16:creationId xmlns:a16="http://schemas.microsoft.com/office/drawing/2014/main" id="{CF4E5962-B0A4-4C34-985F-A6BDE8810A41}"/>
              </a:ext>
            </a:extLst>
          </p:cNvPr>
          <p:cNvPicPr/>
          <p:nvPr/>
        </p:nvPicPr>
        <p:blipFill>
          <a:blip r:embed="rId4"/>
          <a:srcRect/>
          <a:stretch>
            <a:fillRect/>
          </a:stretch>
        </p:blipFill>
        <p:spPr>
          <a:xfrm>
            <a:off x="8160587" y="184059"/>
            <a:ext cx="3860477" cy="2768229"/>
          </a:xfrm>
          <a:prstGeom prst="rect">
            <a:avLst/>
          </a:prstGeom>
          <a:ln/>
        </p:spPr>
      </p:pic>
      <p:sp>
        <p:nvSpPr>
          <p:cNvPr id="10" name="CuadroTexto 9">
            <a:extLst>
              <a:ext uri="{FF2B5EF4-FFF2-40B4-BE49-F238E27FC236}">
                <a16:creationId xmlns:a16="http://schemas.microsoft.com/office/drawing/2014/main" id="{B87211F4-1CD3-4ED2-A13B-FB86F1EBE206}"/>
              </a:ext>
            </a:extLst>
          </p:cNvPr>
          <p:cNvSpPr txBox="1"/>
          <p:nvPr/>
        </p:nvSpPr>
        <p:spPr>
          <a:xfrm>
            <a:off x="-411912" y="3051492"/>
            <a:ext cx="9417890" cy="561629"/>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¿El precio ofrecido por las tiendas guarda relación con la calidad del producto? </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11" name="Objeto 10">
            <a:extLst>
              <a:ext uri="{FF2B5EF4-FFF2-40B4-BE49-F238E27FC236}">
                <a16:creationId xmlns:a16="http://schemas.microsoft.com/office/drawing/2014/main" id="{F41D089D-2F56-462D-B541-B1B78A7A735E}"/>
              </a:ext>
            </a:extLst>
          </p:cNvPr>
          <p:cNvGraphicFramePr>
            <a:graphicFrameLocks noChangeAspect="1"/>
          </p:cNvGraphicFramePr>
          <p:nvPr>
            <p:extLst>
              <p:ext uri="{D42A27DB-BD31-4B8C-83A1-F6EECF244321}">
                <p14:modId xmlns:p14="http://schemas.microsoft.com/office/powerpoint/2010/main" val="1653184408"/>
              </p:ext>
            </p:extLst>
          </p:nvPr>
        </p:nvGraphicFramePr>
        <p:xfrm>
          <a:off x="335952" y="3955919"/>
          <a:ext cx="7721566" cy="2220594"/>
        </p:xfrm>
        <a:graphic>
          <a:graphicData uri="http://schemas.openxmlformats.org/presentationml/2006/ole">
            <mc:AlternateContent xmlns:mc="http://schemas.openxmlformats.org/markup-compatibility/2006">
              <mc:Choice xmlns:v="urn:schemas-microsoft-com:vml" Requires="v">
                <p:oleObj name="Document" r:id="rId5" imgW="5945484" imgH="1709701" progId="Word.Document.12">
                  <p:embed/>
                </p:oleObj>
              </mc:Choice>
              <mc:Fallback>
                <p:oleObj name="Document" r:id="rId5" imgW="5945484" imgH="1709701" progId="Word.Document.12">
                  <p:embed/>
                  <p:pic>
                    <p:nvPicPr>
                      <p:cNvPr id="0" name=""/>
                      <p:cNvPicPr/>
                      <p:nvPr/>
                    </p:nvPicPr>
                    <p:blipFill>
                      <a:blip r:embed="rId6"/>
                      <a:stretch>
                        <a:fillRect/>
                      </a:stretch>
                    </p:blipFill>
                    <p:spPr>
                      <a:xfrm>
                        <a:off x="335952" y="3955919"/>
                        <a:ext cx="7721566" cy="2220594"/>
                      </a:xfrm>
                      <a:prstGeom prst="rect">
                        <a:avLst/>
                      </a:prstGeom>
                    </p:spPr>
                  </p:pic>
                </p:oleObj>
              </mc:Fallback>
            </mc:AlternateContent>
          </a:graphicData>
        </a:graphic>
      </p:graphicFrame>
      <p:pic>
        <p:nvPicPr>
          <p:cNvPr id="12" name="image5.png">
            <a:extLst>
              <a:ext uri="{FF2B5EF4-FFF2-40B4-BE49-F238E27FC236}">
                <a16:creationId xmlns:a16="http://schemas.microsoft.com/office/drawing/2014/main" id="{FC56DBCD-4D82-4455-92D4-23A33C6006F0}"/>
              </a:ext>
            </a:extLst>
          </p:cNvPr>
          <p:cNvPicPr/>
          <p:nvPr/>
        </p:nvPicPr>
        <p:blipFill>
          <a:blip r:embed="rId7"/>
          <a:srcRect/>
          <a:stretch>
            <a:fillRect/>
          </a:stretch>
        </p:blipFill>
        <p:spPr>
          <a:xfrm>
            <a:off x="7995266" y="3712325"/>
            <a:ext cx="4045921" cy="2961616"/>
          </a:xfrm>
          <a:prstGeom prst="rect">
            <a:avLst/>
          </a:prstGeom>
          <a:ln/>
        </p:spPr>
      </p:pic>
    </p:spTree>
    <p:extLst>
      <p:ext uri="{BB962C8B-B14F-4D97-AF65-F5344CB8AC3E}">
        <p14:creationId xmlns:p14="http://schemas.microsoft.com/office/powerpoint/2010/main" val="223459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D172769-4514-45CC-82FF-85B047468426}"/>
              </a:ext>
            </a:extLst>
          </p:cNvPr>
          <p:cNvSpPr txBox="1"/>
          <p:nvPr/>
        </p:nvSpPr>
        <p:spPr>
          <a:xfrm>
            <a:off x="1444925" y="211673"/>
            <a:ext cx="6098874" cy="646331"/>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Times New Roman" panose="02020603050405020304" pitchFamily="18" charset="0"/>
              </a:rPr>
              <a:t>¿Siente que los precios en estas tiendas varían con frecuencia? </a:t>
            </a:r>
            <a:endParaRPr lang="es-ES" dirty="0"/>
          </a:p>
        </p:txBody>
      </p:sp>
      <p:pic>
        <p:nvPicPr>
          <p:cNvPr id="9" name="Imagen 8">
            <a:extLst>
              <a:ext uri="{FF2B5EF4-FFF2-40B4-BE49-F238E27FC236}">
                <a16:creationId xmlns:a16="http://schemas.microsoft.com/office/drawing/2014/main" id="{5E50BCC0-217D-429C-85C5-484DE5677827}"/>
              </a:ext>
            </a:extLst>
          </p:cNvPr>
          <p:cNvPicPr>
            <a:picLocks noChangeAspect="1"/>
          </p:cNvPicPr>
          <p:nvPr/>
        </p:nvPicPr>
        <p:blipFill>
          <a:blip r:embed="rId2"/>
          <a:stretch>
            <a:fillRect/>
          </a:stretch>
        </p:blipFill>
        <p:spPr>
          <a:xfrm>
            <a:off x="241453" y="858004"/>
            <a:ext cx="7424394" cy="2136749"/>
          </a:xfrm>
          <a:prstGeom prst="rect">
            <a:avLst/>
          </a:prstGeom>
        </p:spPr>
      </p:pic>
      <p:pic>
        <p:nvPicPr>
          <p:cNvPr id="10" name="image55.png">
            <a:extLst>
              <a:ext uri="{FF2B5EF4-FFF2-40B4-BE49-F238E27FC236}">
                <a16:creationId xmlns:a16="http://schemas.microsoft.com/office/drawing/2014/main" id="{DC473402-6F94-48A6-97E9-7F8429953451}"/>
              </a:ext>
            </a:extLst>
          </p:cNvPr>
          <p:cNvPicPr/>
          <p:nvPr/>
        </p:nvPicPr>
        <p:blipFill>
          <a:blip r:embed="rId3"/>
          <a:srcRect/>
          <a:stretch>
            <a:fillRect/>
          </a:stretch>
        </p:blipFill>
        <p:spPr>
          <a:xfrm>
            <a:off x="7665847" y="211673"/>
            <a:ext cx="3962561" cy="3216703"/>
          </a:xfrm>
          <a:prstGeom prst="rect">
            <a:avLst/>
          </a:prstGeom>
          <a:ln/>
        </p:spPr>
      </p:pic>
      <p:sp>
        <p:nvSpPr>
          <p:cNvPr id="12" name="CuadroTexto 11">
            <a:extLst>
              <a:ext uri="{FF2B5EF4-FFF2-40B4-BE49-F238E27FC236}">
                <a16:creationId xmlns:a16="http://schemas.microsoft.com/office/drawing/2014/main" id="{D78EB471-47E0-4E3D-AB01-7A9D9BAABDB5}"/>
              </a:ext>
            </a:extLst>
          </p:cNvPr>
          <p:cNvSpPr txBox="1"/>
          <p:nvPr/>
        </p:nvSpPr>
        <p:spPr>
          <a:xfrm>
            <a:off x="-1" y="2870563"/>
            <a:ext cx="7228937" cy="1115626"/>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¿Cree que ahorra al comprar en estas tiendas con respecto a otros negocios de la zona? </a:t>
            </a:r>
            <a:endParaRPr lang="es-ES" sz="2000" dirty="0">
              <a:solidFill>
                <a:srgbClr val="000000"/>
              </a:solidFill>
              <a:effectLst/>
              <a:latin typeface="Times New Roman" panose="02020603050405020304" pitchFamily="18" charset="0"/>
              <a:ea typeface="SimSun" panose="02010600030101010101" pitchFamily="2" charset="-122"/>
            </a:endParaRPr>
          </a:p>
        </p:txBody>
      </p:sp>
      <p:pic>
        <p:nvPicPr>
          <p:cNvPr id="14" name="Imagen 13">
            <a:extLst>
              <a:ext uri="{FF2B5EF4-FFF2-40B4-BE49-F238E27FC236}">
                <a16:creationId xmlns:a16="http://schemas.microsoft.com/office/drawing/2014/main" id="{9D6A9499-A9C3-4B34-8199-58171A020D55}"/>
              </a:ext>
            </a:extLst>
          </p:cNvPr>
          <p:cNvPicPr>
            <a:picLocks noChangeAspect="1"/>
          </p:cNvPicPr>
          <p:nvPr/>
        </p:nvPicPr>
        <p:blipFill>
          <a:blip r:embed="rId4"/>
          <a:stretch>
            <a:fillRect/>
          </a:stretch>
        </p:blipFill>
        <p:spPr>
          <a:xfrm>
            <a:off x="7543799" y="3465737"/>
            <a:ext cx="4447124" cy="3399287"/>
          </a:xfrm>
          <a:prstGeom prst="rect">
            <a:avLst/>
          </a:prstGeom>
        </p:spPr>
      </p:pic>
      <p:graphicFrame>
        <p:nvGraphicFramePr>
          <p:cNvPr id="17" name="Objeto 16">
            <a:extLst>
              <a:ext uri="{FF2B5EF4-FFF2-40B4-BE49-F238E27FC236}">
                <a16:creationId xmlns:a16="http://schemas.microsoft.com/office/drawing/2014/main" id="{0A44C1D7-0A3D-4F2D-800C-55952C84630C}"/>
              </a:ext>
            </a:extLst>
          </p:cNvPr>
          <p:cNvGraphicFramePr>
            <a:graphicFrameLocks noChangeAspect="1"/>
          </p:cNvGraphicFramePr>
          <p:nvPr>
            <p:extLst>
              <p:ext uri="{D42A27DB-BD31-4B8C-83A1-F6EECF244321}">
                <p14:modId xmlns:p14="http://schemas.microsoft.com/office/powerpoint/2010/main" val="3313631042"/>
              </p:ext>
            </p:extLst>
          </p:nvPr>
        </p:nvGraphicFramePr>
        <p:xfrm>
          <a:off x="201077" y="4440131"/>
          <a:ext cx="7430015" cy="2136749"/>
        </p:xfrm>
        <a:graphic>
          <a:graphicData uri="http://schemas.openxmlformats.org/presentationml/2006/ole">
            <mc:AlternateContent xmlns:mc="http://schemas.openxmlformats.org/markup-compatibility/2006">
              <mc:Choice xmlns:v="urn:schemas-microsoft-com:vml" Requires="v">
                <p:oleObj name="Document" r:id="rId5" imgW="5945484" imgH="1709341" progId="Word.Document.12">
                  <p:embed/>
                </p:oleObj>
              </mc:Choice>
              <mc:Fallback>
                <p:oleObj name="Document" r:id="rId5" imgW="5945484" imgH="1709341" progId="Word.Document.12">
                  <p:embed/>
                  <p:pic>
                    <p:nvPicPr>
                      <p:cNvPr id="0" name=""/>
                      <p:cNvPicPr/>
                      <p:nvPr/>
                    </p:nvPicPr>
                    <p:blipFill>
                      <a:blip r:embed="rId6"/>
                      <a:stretch>
                        <a:fillRect/>
                      </a:stretch>
                    </p:blipFill>
                    <p:spPr>
                      <a:xfrm>
                        <a:off x="201077" y="4440131"/>
                        <a:ext cx="7430015" cy="2136749"/>
                      </a:xfrm>
                      <a:prstGeom prst="rect">
                        <a:avLst/>
                      </a:prstGeom>
                    </p:spPr>
                  </p:pic>
                </p:oleObj>
              </mc:Fallback>
            </mc:AlternateContent>
          </a:graphicData>
        </a:graphic>
      </p:graphicFrame>
    </p:spTree>
    <p:extLst>
      <p:ext uri="{BB962C8B-B14F-4D97-AF65-F5344CB8AC3E}">
        <p14:creationId xmlns:p14="http://schemas.microsoft.com/office/powerpoint/2010/main" val="315965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DF5215-72E2-49DA-8F7C-5615A04A2A66}"/>
              </a:ext>
            </a:extLst>
          </p:cNvPr>
          <p:cNvSpPr>
            <a:spLocks noGrp="1"/>
          </p:cNvSpPr>
          <p:nvPr>
            <p:ph type="title"/>
          </p:nvPr>
        </p:nvSpPr>
        <p:spPr>
          <a:xfrm>
            <a:off x="1902812" y="158284"/>
            <a:ext cx="8911687" cy="1280890"/>
          </a:xfrm>
        </p:spPr>
        <p:txBody>
          <a:bodyPr>
            <a:normAutofit fontScale="90000"/>
          </a:bodyPr>
          <a:lstStyle/>
          <a:p>
            <a:r>
              <a:rPr lang="es-EC" dirty="0"/>
              <a:t>Capítulo I</a:t>
            </a:r>
            <a:br>
              <a:rPr lang="es-EC" dirty="0"/>
            </a:br>
            <a:r>
              <a:rPr lang="es-EC" dirty="0"/>
              <a:t>Árbol de problemas</a:t>
            </a:r>
            <a:br>
              <a:rPr lang="es-EC" dirty="0"/>
            </a:br>
            <a:endParaRPr lang="es-ES" dirty="0"/>
          </a:p>
        </p:txBody>
      </p:sp>
      <p:pic>
        <p:nvPicPr>
          <p:cNvPr id="41" name="Imagen 40">
            <a:extLst>
              <a:ext uri="{FF2B5EF4-FFF2-40B4-BE49-F238E27FC236}">
                <a16:creationId xmlns:a16="http://schemas.microsoft.com/office/drawing/2014/main" id="{CAF0BECD-2F27-4241-889A-C5952388237E}"/>
              </a:ext>
            </a:extLst>
          </p:cNvPr>
          <p:cNvPicPr>
            <a:picLocks noChangeAspect="1"/>
          </p:cNvPicPr>
          <p:nvPr/>
        </p:nvPicPr>
        <p:blipFill rotWithShape="1">
          <a:blip r:embed="rId2"/>
          <a:srcRect t="5820" b="5378"/>
          <a:stretch/>
        </p:blipFill>
        <p:spPr>
          <a:xfrm>
            <a:off x="1003853" y="1335399"/>
            <a:ext cx="10184293" cy="5364317"/>
          </a:xfrm>
          <a:prstGeom prst="rect">
            <a:avLst/>
          </a:prstGeom>
        </p:spPr>
      </p:pic>
    </p:spTree>
    <p:extLst>
      <p:ext uri="{BB962C8B-B14F-4D97-AF65-F5344CB8AC3E}">
        <p14:creationId xmlns:p14="http://schemas.microsoft.com/office/powerpoint/2010/main" val="3390744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4210B73-4CB6-4863-A39B-F979FFEB243A}"/>
              </a:ext>
            </a:extLst>
          </p:cNvPr>
          <p:cNvSpPr txBox="1"/>
          <p:nvPr/>
        </p:nvSpPr>
        <p:spPr>
          <a:xfrm>
            <a:off x="1565694" y="263431"/>
            <a:ext cx="6870939" cy="646331"/>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Times New Roman" panose="02020603050405020304" pitchFamily="18" charset="0"/>
              </a:rPr>
              <a:t>¿Por qué medio se suele enterar de las promociones de las tiendas de conveniencia?</a:t>
            </a:r>
            <a:endParaRPr lang="es-ES" dirty="0"/>
          </a:p>
        </p:txBody>
      </p:sp>
      <p:pic>
        <p:nvPicPr>
          <p:cNvPr id="6" name="Imagen 5">
            <a:extLst>
              <a:ext uri="{FF2B5EF4-FFF2-40B4-BE49-F238E27FC236}">
                <a16:creationId xmlns:a16="http://schemas.microsoft.com/office/drawing/2014/main" id="{1D59F0FA-B23C-43A9-A656-864C08161E32}"/>
              </a:ext>
            </a:extLst>
          </p:cNvPr>
          <p:cNvPicPr>
            <a:picLocks noChangeAspect="1"/>
          </p:cNvPicPr>
          <p:nvPr/>
        </p:nvPicPr>
        <p:blipFill>
          <a:blip r:embed="rId2"/>
          <a:stretch>
            <a:fillRect/>
          </a:stretch>
        </p:blipFill>
        <p:spPr>
          <a:xfrm>
            <a:off x="465741" y="1002950"/>
            <a:ext cx="6870938" cy="2417683"/>
          </a:xfrm>
          <a:prstGeom prst="rect">
            <a:avLst/>
          </a:prstGeom>
        </p:spPr>
      </p:pic>
      <p:pic>
        <p:nvPicPr>
          <p:cNvPr id="7" name="Imagen 6">
            <a:extLst>
              <a:ext uri="{FF2B5EF4-FFF2-40B4-BE49-F238E27FC236}">
                <a16:creationId xmlns:a16="http://schemas.microsoft.com/office/drawing/2014/main" id="{2FD4C894-CE3E-4A14-8944-ED5AE4139FA8}"/>
              </a:ext>
            </a:extLst>
          </p:cNvPr>
          <p:cNvPicPr>
            <a:picLocks noChangeAspect="1"/>
          </p:cNvPicPr>
          <p:nvPr/>
        </p:nvPicPr>
        <p:blipFill>
          <a:blip r:embed="rId3"/>
          <a:stretch>
            <a:fillRect/>
          </a:stretch>
        </p:blipFill>
        <p:spPr>
          <a:xfrm>
            <a:off x="7164541" y="577136"/>
            <a:ext cx="4561718" cy="3291563"/>
          </a:xfrm>
          <a:prstGeom prst="rect">
            <a:avLst/>
          </a:prstGeom>
        </p:spPr>
      </p:pic>
      <p:sp>
        <p:nvSpPr>
          <p:cNvPr id="9" name="CuadroTexto 8">
            <a:extLst>
              <a:ext uri="{FF2B5EF4-FFF2-40B4-BE49-F238E27FC236}">
                <a16:creationId xmlns:a16="http://schemas.microsoft.com/office/drawing/2014/main" id="{73456665-E47E-4EC6-BD82-1833B19319D5}"/>
              </a:ext>
            </a:extLst>
          </p:cNvPr>
          <p:cNvSpPr txBox="1"/>
          <p:nvPr/>
        </p:nvSpPr>
        <p:spPr>
          <a:xfrm>
            <a:off x="-16949" y="3393522"/>
            <a:ext cx="7181490" cy="1115626"/>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¿Suele hacer uso de promociones que se encuentran en la tienda de conveniencia? </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10" name="Objeto 9">
            <a:extLst>
              <a:ext uri="{FF2B5EF4-FFF2-40B4-BE49-F238E27FC236}">
                <a16:creationId xmlns:a16="http://schemas.microsoft.com/office/drawing/2014/main" id="{625EE49C-E7E2-4EA2-987B-DB83A76BAF34}"/>
              </a:ext>
            </a:extLst>
          </p:cNvPr>
          <p:cNvGraphicFramePr>
            <a:graphicFrameLocks noChangeAspect="1"/>
          </p:cNvGraphicFramePr>
          <p:nvPr>
            <p:extLst>
              <p:ext uri="{D42A27DB-BD31-4B8C-83A1-F6EECF244321}">
                <p14:modId xmlns:p14="http://schemas.microsoft.com/office/powerpoint/2010/main" val="2894023458"/>
              </p:ext>
            </p:extLst>
          </p:nvPr>
        </p:nvGraphicFramePr>
        <p:xfrm>
          <a:off x="68493" y="4539599"/>
          <a:ext cx="7145649" cy="2054970"/>
        </p:xfrm>
        <a:graphic>
          <a:graphicData uri="http://schemas.openxmlformats.org/presentationml/2006/ole">
            <mc:AlternateContent xmlns:mc="http://schemas.openxmlformats.org/markup-compatibility/2006">
              <mc:Choice xmlns:v="urn:schemas-microsoft-com:vml" Requires="v">
                <p:oleObj name="Document" r:id="rId4" imgW="5945484" imgH="1709701" progId="Word.Document.12">
                  <p:embed/>
                </p:oleObj>
              </mc:Choice>
              <mc:Fallback>
                <p:oleObj name="Document" r:id="rId4" imgW="5945484" imgH="1709701" progId="Word.Document.12">
                  <p:embed/>
                  <p:pic>
                    <p:nvPicPr>
                      <p:cNvPr id="0" name=""/>
                      <p:cNvPicPr/>
                      <p:nvPr/>
                    </p:nvPicPr>
                    <p:blipFill>
                      <a:blip r:embed="rId5"/>
                      <a:stretch>
                        <a:fillRect/>
                      </a:stretch>
                    </p:blipFill>
                    <p:spPr>
                      <a:xfrm>
                        <a:off x="68493" y="4539599"/>
                        <a:ext cx="7145649" cy="2054970"/>
                      </a:xfrm>
                      <a:prstGeom prst="rect">
                        <a:avLst/>
                      </a:prstGeom>
                    </p:spPr>
                  </p:pic>
                </p:oleObj>
              </mc:Fallback>
            </mc:AlternateContent>
          </a:graphicData>
        </a:graphic>
      </p:graphicFrame>
      <p:pic>
        <p:nvPicPr>
          <p:cNvPr id="11" name="image19.png">
            <a:extLst>
              <a:ext uri="{FF2B5EF4-FFF2-40B4-BE49-F238E27FC236}">
                <a16:creationId xmlns:a16="http://schemas.microsoft.com/office/drawing/2014/main" id="{D0154BCD-83AE-4634-ADC9-F52AB9B32EB4}"/>
              </a:ext>
            </a:extLst>
          </p:cNvPr>
          <p:cNvPicPr/>
          <p:nvPr/>
        </p:nvPicPr>
        <p:blipFill>
          <a:blip r:embed="rId6"/>
          <a:srcRect/>
          <a:stretch>
            <a:fillRect/>
          </a:stretch>
        </p:blipFill>
        <p:spPr>
          <a:xfrm>
            <a:off x="7447798" y="3951335"/>
            <a:ext cx="3995204" cy="2906665"/>
          </a:xfrm>
          <a:prstGeom prst="rect">
            <a:avLst/>
          </a:prstGeom>
          <a:ln/>
        </p:spPr>
      </p:pic>
    </p:spTree>
    <p:extLst>
      <p:ext uri="{BB962C8B-B14F-4D97-AF65-F5344CB8AC3E}">
        <p14:creationId xmlns:p14="http://schemas.microsoft.com/office/powerpoint/2010/main" val="278051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7A09A2E-7242-4AE1-937E-F497B4E6228B}"/>
              </a:ext>
            </a:extLst>
          </p:cNvPr>
          <p:cNvSpPr txBox="1"/>
          <p:nvPr/>
        </p:nvSpPr>
        <p:spPr>
          <a:xfrm>
            <a:off x="1548442" y="51758"/>
            <a:ext cx="6098874" cy="1115626"/>
          </a:xfrm>
          <a:prstGeom prst="rect">
            <a:avLst/>
          </a:prstGeom>
          <a:noFill/>
        </p:spPr>
        <p:txBody>
          <a:bodyPr wrap="square">
            <a:spAutoFit/>
          </a:bodyPr>
          <a:lstStyle/>
          <a:p>
            <a:pPr indent="457200" algn="just">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¿Existe información visible de las promociones y precios dentro de las tiendas de conveniencia? </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7" name="Objeto 6">
            <a:extLst>
              <a:ext uri="{FF2B5EF4-FFF2-40B4-BE49-F238E27FC236}">
                <a16:creationId xmlns:a16="http://schemas.microsoft.com/office/drawing/2014/main" id="{01D74A25-7A84-43AD-8406-EB397F4916D4}"/>
              </a:ext>
            </a:extLst>
          </p:cNvPr>
          <p:cNvGraphicFramePr>
            <a:graphicFrameLocks noChangeAspect="1"/>
          </p:cNvGraphicFramePr>
          <p:nvPr>
            <p:extLst>
              <p:ext uri="{D42A27DB-BD31-4B8C-83A1-F6EECF244321}">
                <p14:modId xmlns:p14="http://schemas.microsoft.com/office/powerpoint/2010/main" val="1446434129"/>
              </p:ext>
            </p:extLst>
          </p:nvPr>
        </p:nvGraphicFramePr>
        <p:xfrm>
          <a:off x="310402" y="1313881"/>
          <a:ext cx="6590730" cy="1895384"/>
        </p:xfrm>
        <a:graphic>
          <a:graphicData uri="http://schemas.openxmlformats.org/presentationml/2006/ole">
            <mc:AlternateContent xmlns:mc="http://schemas.openxmlformats.org/markup-compatibility/2006">
              <mc:Choice xmlns:v="urn:schemas-microsoft-com:vml" Requires="v">
                <p:oleObj name="Document" r:id="rId2" imgW="5945484" imgH="1709701" progId="Word.Document.12">
                  <p:embed/>
                </p:oleObj>
              </mc:Choice>
              <mc:Fallback>
                <p:oleObj name="Document" r:id="rId2" imgW="5945484" imgH="1709701" progId="Word.Document.12">
                  <p:embed/>
                  <p:pic>
                    <p:nvPicPr>
                      <p:cNvPr id="0" name=""/>
                      <p:cNvPicPr/>
                      <p:nvPr/>
                    </p:nvPicPr>
                    <p:blipFill>
                      <a:blip r:embed="rId3"/>
                      <a:stretch>
                        <a:fillRect/>
                      </a:stretch>
                    </p:blipFill>
                    <p:spPr>
                      <a:xfrm>
                        <a:off x="310402" y="1313881"/>
                        <a:ext cx="6590730" cy="1895384"/>
                      </a:xfrm>
                      <a:prstGeom prst="rect">
                        <a:avLst/>
                      </a:prstGeom>
                    </p:spPr>
                  </p:pic>
                </p:oleObj>
              </mc:Fallback>
            </mc:AlternateContent>
          </a:graphicData>
        </a:graphic>
      </p:graphicFrame>
      <p:pic>
        <p:nvPicPr>
          <p:cNvPr id="8" name="image52.png">
            <a:extLst>
              <a:ext uri="{FF2B5EF4-FFF2-40B4-BE49-F238E27FC236}">
                <a16:creationId xmlns:a16="http://schemas.microsoft.com/office/drawing/2014/main" id="{B686FBBE-7145-4A4A-8BDC-1E78B0871047}"/>
              </a:ext>
            </a:extLst>
          </p:cNvPr>
          <p:cNvPicPr/>
          <p:nvPr/>
        </p:nvPicPr>
        <p:blipFill>
          <a:blip r:embed="rId4"/>
          <a:srcRect/>
          <a:stretch>
            <a:fillRect/>
          </a:stretch>
        </p:blipFill>
        <p:spPr>
          <a:xfrm>
            <a:off x="7647316" y="59091"/>
            <a:ext cx="4234282" cy="3199213"/>
          </a:xfrm>
          <a:prstGeom prst="rect">
            <a:avLst/>
          </a:prstGeom>
          <a:ln/>
        </p:spPr>
      </p:pic>
      <p:sp>
        <p:nvSpPr>
          <p:cNvPr id="10" name="CuadroTexto 9">
            <a:extLst>
              <a:ext uri="{FF2B5EF4-FFF2-40B4-BE49-F238E27FC236}">
                <a16:creationId xmlns:a16="http://schemas.microsoft.com/office/drawing/2014/main" id="{EEDB572D-E68D-438C-9F72-5B0997A5DA93}"/>
              </a:ext>
            </a:extLst>
          </p:cNvPr>
          <p:cNvSpPr txBox="1"/>
          <p:nvPr/>
        </p:nvSpPr>
        <p:spPr>
          <a:xfrm>
            <a:off x="559281" y="2871187"/>
            <a:ext cx="7026214" cy="1115626"/>
          </a:xfrm>
          <a:prstGeom prst="rect">
            <a:avLst/>
          </a:prstGeom>
          <a:noFill/>
        </p:spPr>
        <p:txBody>
          <a:bodyPr wrap="square">
            <a:spAutoFit/>
          </a:bodyPr>
          <a:lstStyle/>
          <a:p>
            <a:pPr indent="457200" algn="just">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A la tienda de conveniencia que acude frecuentemente se encuentra cerca de su:</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12" name="Objeto 11">
            <a:extLst>
              <a:ext uri="{FF2B5EF4-FFF2-40B4-BE49-F238E27FC236}">
                <a16:creationId xmlns:a16="http://schemas.microsoft.com/office/drawing/2014/main" id="{258300EB-BEF6-4E34-BCA8-750683A2D2D7}"/>
              </a:ext>
            </a:extLst>
          </p:cNvPr>
          <p:cNvGraphicFramePr>
            <a:graphicFrameLocks noChangeAspect="1"/>
          </p:cNvGraphicFramePr>
          <p:nvPr>
            <p:extLst>
              <p:ext uri="{D42A27DB-BD31-4B8C-83A1-F6EECF244321}">
                <p14:modId xmlns:p14="http://schemas.microsoft.com/office/powerpoint/2010/main" val="2232696486"/>
              </p:ext>
            </p:extLst>
          </p:nvPr>
        </p:nvGraphicFramePr>
        <p:xfrm>
          <a:off x="559281" y="4596427"/>
          <a:ext cx="7417152" cy="1895384"/>
        </p:xfrm>
        <a:graphic>
          <a:graphicData uri="http://schemas.openxmlformats.org/presentationml/2006/ole">
            <mc:AlternateContent xmlns:mc="http://schemas.openxmlformats.org/markup-compatibility/2006">
              <mc:Choice xmlns:v="urn:schemas-microsoft-com:vml" Requires="v">
                <p:oleObj name="Document" r:id="rId5" imgW="5945484" imgH="1519255" progId="Word.Document.12">
                  <p:embed/>
                </p:oleObj>
              </mc:Choice>
              <mc:Fallback>
                <p:oleObj name="Document" r:id="rId5" imgW="5945484" imgH="1519255" progId="Word.Document.12">
                  <p:embed/>
                  <p:pic>
                    <p:nvPicPr>
                      <p:cNvPr id="0" name=""/>
                      <p:cNvPicPr/>
                      <p:nvPr/>
                    </p:nvPicPr>
                    <p:blipFill>
                      <a:blip r:embed="rId6"/>
                      <a:stretch>
                        <a:fillRect/>
                      </a:stretch>
                    </p:blipFill>
                    <p:spPr>
                      <a:xfrm>
                        <a:off x="559281" y="4596427"/>
                        <a:ext cx="7417152" cy="1895384"/>
                      </a:xfrm>
                      <a:prstGeom prst="rect">
                        <a:avLst/>
                      </a:prstGeom>
                    </p:spPr>
                  </p:pic>
                </p:oleObj>
              </mc:Fallback>
            </mc:AlternateContent>
          </a:graphicData>
        </a:graphic>
      </p:graphicFrame>
      <p:pic>
        <p:nvPicPr>
          <p:cNvPr id="13" name="image65.png">
            <a:extLst>
              <a:ext uri="{FF2B5EF4-FFF2-40B4-BE49-F238E27FC236}">
                <a16:creationId xmlns:a16="http://schemas.microsoft.com/office/drawing/2014/main" id="{0ACBBC8B-971C-40C3-8430-DBD55B0FDAAE}"/>
              </a:ext>
            </a:extLst>
          </p:cNvPr>
          <p:cNvPicPr/>
          <p:nvPr/>
        </p:nvPicPr>
        <p:blipFill>
          <a:blip r:embed="rId7"/>
          <a:srcRect/>
          <a:stretch>
            <a:fillRect/>
          </a:stretch>
        </p:blipFill>
        <p:spPr>
          <a:xfrm>
            <a:off x="7647316" y="3429000"/>
            <a:ext cx="4234282" cy="3369909"/>
          </a:xfrm>
          <a:prstGeom prst="rect">
            <a:avLst/>
          </a:prstGeom>
          <a:ln/>
        </p:spPr>
      </p:pic>
    </p:spTree>
    <p:extLst>
      <p:ext uri="{BB962C8B-B14F-4D97-AF65-F5344CB8AC3E}">
        <p14:creationId xmlns:p14="http://schemas.microsoft.com/office/powerpoint/2010/main" val="3886627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22895CC-8937-44D6-BF1B-A9ABCF083F63}"/>
              </a:ext>
            </a:extLst>
          </p:cNvPr>
          <p:cNvSpPr txBox="1"/>
          <p:nvPr/>
        </p:nvSpPr>
        <p:spPr>
          <a:xfrm>
            <a:off x="1548441" y="0"/>
            <a:ext cx="7026215" cy="1115626"/>
          </a:xfrm>
          <a:prstGeom prst="rect">
            <a:avLst/>
          </a:prstGeom>
          <a:noFill/>
        </p:spPr>
        <p:txBody>
          <a:bodyPr wrap="square">
            <a:spAutoFit/>
          </a:bodyPr>
          <a:lstStyle/>
          <a:p>
            <a:pPr indent="457200" algn="just">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¿Qué tan importante es que existan horarios de atención extendidos en las tiendas de conveniencia?</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7" name="Objeto 6">
            <a:extLst>
              <a:ext uri="{FF2B5EF4-FFF2-40B4-BE49-F238E27FC236}">
                <a16:creationId xmlns:a16="http://schemas.microsoft.com/office/drawing/2014/main" id="{17C29841-6611-43FD-9A63-552425D3EC33}"/>
              </a:ext>
            </a:extLst>
          </p:cNvPr>
          <p:cNvGraphicFramePr>
            <a:graphicFrameLocks noChangeAspect="1"/>
          </p:cNvGraphicFramePr>
          <p:nvPr>
            <p:extLst>
              <p:ext uri="{D42A27DB-BD31-4B8C-83A1-F6EECF244321}">
                <p14:modId xmlns:p14="http://schemas.microsoft.com/office/powerpoint/2010/main" val="662630842"/>
              </p:ext>
            </p:extLst>
          </p:nvPr>
        </p:nvGraphicFramePr>
        <p:xfrm>
          <a:off x="431171" y="1348387"/>
          <a:ext cx="6797765" cy="1954924"/>
        </p:xfrm>
        <a:graphic>
          <a:graphicData uri="http://schemas.openxmlformats.org/presentationml/2006/ole">
            <mc:AlternateContent xmlns:mc="http://schemas.openxmlformats.org/markup-compatibility/2006">
              <mc:Choice xmlns:v="urn:schemas-microsoft-com:vml" Requires="v">
                <p:oleObj name="Document" r:id="rId2" imgW="5945484" imgH="1709701" progId="Word.Document.12">
                  <p:embed/>
                </p:oleObj>
              </mc:Choice>
              <mc:Fallback>
                <p:oleObj name="Document" r:id="rId2" imgW="5945484" imgH="1709701" progId="Word.Document.12">
                  <p:embed/>
                  <p:pic>
                    <p:nvPicPr>
                      <p:cNvPr id="0" name=""/>
                      <p:cNvPicPr/>
                      <p:nvPr/>
                    </p:nvPicPr>
                    <p:blipFill>
                      <a:blip r:embed="rId3"/>
                      <a:stretch>
                        <a:fillRect/>
                      </a:stretch>
                    </p:blipFill>
                    <p:spPr>
                      <a:xfrm>
                        <a:off x="431171" y="1348387"/>
                        <a:ext cx="6797765" cy="1954924"/>
                      </a:xfrm>
                      <a:prstGeom prst="rect">
                        <a:avLst/>
                      </a:prstGeom>
                    </p:spPr>
                  </p:pic>
                </p:oleObj>
              </mc:Fallback>
            </mc:AlternateContent>
          </a:graphicData>
        </a:graphic>
      </p:graphicFrame>
      <p:pic>
        <p:nvPicPr>
          <p:cNvPr id="8" name="image61.png">
            <a:extLst>
              <a:ext uri="{FF2B5EF4-FFF2-40B4-BE49-F238E27FC236}">
                <a16:creationId xmlns:a16="http://schemas.microsoft.com/office/drawing/2014/main" id="{9BF0B62F-5EA2-4BA4-9C1A-CE321DD3B382}"/>
              </a:ext>
            </a:extLst>
          </p:cNvPr>
          <p:cNvPicPr/>
          <p:nvPr/>
        </p:nvPicPr>
        <p:blipFill>
          <a:blip r:embed="rId4"/>
          <a:srcRect/>
          <a:stretch>
            <a:fillRect/>
          </a:stretch>
        </p:blipFill>
        <p:spPr>
          <a:xfrm>
            <a:off x="7640378" y="519073"/>
            <a:ext cx="4120451" cy="3380791"/>
          </a:xfrm>
          <a:prstGeom prst="rect">
            <a:avLst/>
          </a:prstGeom>
          <a:ln/>
        </p:spPr>
      </p:pic>
      <p:sp>
        <p:nvSpPr>
          <p:cNvPr id="10" name="CuadroTexto 9">
            <a:extLst>
              <a:ext uri="{FF2B5EF4-FFF2-40B4-BE49-F238E27FC236}">
                <a16:creationId xmlns:a16="http://schemas.microsoft.com/office/drawing/2014/main" id="{3E4C6BBC-9CB4-4FB3-9AC1-735CBB1832F9}"/>
              </a:ext>
            </a:extLst>
          </p:cNvPr>
          <p:cNvSpPr txBox="1"/>
          <p:nvPr/>
        </p:nvSpPr>
        <p:spPr>
          <a:xfrm>
            <a:off x="182843" y="3303311"/>
            <a:ext cx="7457535" cy="1115626"/>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¿Qué tan importante es que a la tienda de conveniencia que asiste sea limpia, agradable y segura?  </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12" name="Objeto 11">
            <a:extLst>
              <a:ext uri="{FF2B5EF4-FFF2-40B4-BE49-F238E27FC236}">
                <a16:creationId xmlns:a16="http://schemas.microsoft.com/office/drawing/2014/main" id="{0B1A4473-CBF9-492A-AFBC-B4D47DEF6AD4}"/>
              </a:ext>
            </a:extLst>
          </p:cNvPr>
          <p:cNvGraphicFramePr>
            <a:graphicFrameLocks noChangeAspect="1"/>
          </p:cNvGraphicFramePr>
          <p:nvPr>
            <p:extLst>
              <p:ext uri="{D42A27DB-BD31-4B8C-83A1-F6EECF244321}">
                <p14:modId xmlns:p14="http://schemas.microsoft.com/office/powerpoint/2010/main" val="258815786"/>
              </p:ext>
            </p:extLst>
          </p:nvPr>
        </p:nvGraphicFramePr>
        <p:xfrm>
          <a:off x="431171" y="4808501"/>
          <a:ext cx="6754556" cy="1942498"/>
        </p:xfrm>
        <a:graphic>
          <a:graphicData uri="http://schemas.openxmlformats.org/presentationml/2006/ole">
            <mc:AlternateContent xmlns:mc="http://schemas.openxmlformats.org/markup-compatibility/2006">
              <mc:Choice xmlns:v="urn:schemas-microsoft-com:vml" Requires="v">
                <p:oleObj name="Document" r:id="rId5" imgW="5945484" imgH="1709701" progId="Word.Document.12">
                  <p:embed/>
                </p:oleObj>
              </mc:Choice>
              <mc:Fallback>
                <p:oleObj name="Document" r:id="rId5" imgW="5945484" imgH="1709701" progId="Word.Document.12">
                  <p:embed/>
                  <p:pic>
                    <p:nvPicPr>
                      <p:cNvPr id="0" name=""/>
                      <p:cNvPicPr/>
                      <p:nvPr/>
                    </p:nvPicPr>
                    <p:blipFill>
                      <a:blip r:embed="rId6"/>
                      <a:stretch>
                        <a:fillRect/>
                      </a:stretch>
                    </p:blipFill>
                    <p:spPr>
                      <a:xfrm>
                        <a:off x="431171" y="4808501"/>
                        <a:ext cx="6754556" cy="1942498"/>
                      </a:xfrm>
                      <a:prstGeom prst="rect">
                        <a:avLst/>
                      </a:prstGeom>
                    </p:spPr>
                  </p:pic>
                </p:oleObj>
              </mc:Fallback>
            </mc:AlternateContent>
          </a:graphicData>
        </a:graphic>
      </p:graphicFrame>
      <p:pic>
        <p:nvPicPr>
          <p:cNvPr id="13" name="image54.png">
            <a:extLst>
              <a:ext uri="{FF2B5EF4-FFF2-40B4-BE49-F238E27FC236}">
                <a16:creationId xmlns:a16="http://schemas.microsoft.com/office/drawing/2014/main" id="{46595C95-3D4F-4730-A610-C5C855E81B44}"/>
              </a:ext>
            </a:extLst>
          </p:cNvPr>
          <p:cNvPicPr/>
          <p:nvPr/>
        </p:nvPicPr>
        <p:blipFill>
          <a:blip r:embed="rId7"/>
          <a:srcRect/>
          <a:stretch>
            <a:fillRect/>
          </a:stretch>
        </p:blipFill>
        <p:spPr>
          <a:xfrm>
            <a:off x="7597169" y="3861124"/>
            <a:ext cx="3787073" cy="3087532"/>
          </a:xfrm>
          <a:prstGeom prst="rect">
            <a:avLst/>
          </a:prstGeom>
          <a:ln/>
        </p:spPr>
      </p:pic>
    </p:spTree>
    <p:extLst>
      <p:ext uri="{BB962C8B-B14F-4D97-AF65-F5344CB8AC3E}">
        <p14:creationId xmlns:p14="http://schemas.microsoft.com/office/powerpoint/2010/main" val="359932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B79C2BB-135C-40CB-9078-EA1380D602C7}"/>
              </a:ext>
            </a:extLst>
          </p:cNvPr>
          <p:cNvSpPr txBox="1"/>
          <p:nvPr/>
        </p:nvSpPr>
        <p:spPr>
          <a:xfrm>
            <a:off x="1686464" y="0"/>
            <a:ext cx="7250501" cy="1115626"/>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¿Cuál es su método de pago cuando acude a comprar a una tienda de conveniencia?</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6" name="Objeto 5">
            <a:extLst>
              <a:ext uri="{FF2B5EF4-FFF2-40B4-BE49-F238E27FC236}">
                <a16:creationId xmlns:a16="http://schemas.microsoft.com/office/drawing/2014/main" id="{45E7BB3C-2F1B-42B8-9981-14BD7F472EED}"/>
              </a:ext>
            </a:extLst>
          </p:cNvPr>
          <p:cNvGraphicFramePr>
            <a:graphicFrameLocks noChangeAspect="1"/>
          </p:cNvGraphicFramePr>
          <p:nvPr>
            <p:extLst>
              <p:ext uri="{D42A27DB-BD31-4B8C-83A1-F6EECF244321}">
                <p14:modId xmlns:p14="http://schemas.microsoft.com/office/powerpoint/2010/main" val="2564133084"/>
              </p:ext>
            </p:extLst>
          </p:nvPr>
        </p:nvGraphicFramePr>
        <p:xfrm>
          <a:off x="482930" y="1469875"/>
          <a:ext cx="7022051" cy="1569414"/>
        </p:xfrm>
        <a:graphic>
          <a:graphicData uri="http://schemas.openxmlformats.org/presentationml/2006/ole">
            <mc:AlternateContent xmlns:mc="http://schemas.openxmlformats.org/markup-compatibility/2006">
              <mc:Choice xmlns:v="urn:schemas-microsoft-com:vml" Requires="v">
                <p:oleObj name="Document" r:id="rId2" imgW="5945484" imgH="1328808" progId="Word.Document.12">
                  <p:embed/>
                </p:oleObj>
              </mc:Choice>
              <mc:Fallback>
                <p:oleObj name="Document" r:id="rId2" imgW="5945484" imgH="1328808" progId="Word.Document.12">
                  <p:embed/>
                  <p:pic>
                    <p:nvPicPr>
                      <p:cNvPr id="0" name=""/>
                      <p:cNvPicPr/>
                      <p:nvPr/>
                    </p:nvPicPr>
                    <p:blipFill>
                      <a:blip r:embed="rId3"/>
                      <a:stretch>
                        <a:fillRect/>
                      </a:stretch>
                    </p:blipFill>
                    <p:spPr>
                      <a:xfrm>
                        <a:off x="482930" y="1469875"/>
                        <a:ext cx="7022051" cy="1569414"/>
                      </a:xfrm>
                      <a:prstGeom prst="rect">
                        <a:avLst/>
                      </a:prstGeom>
                    </p:spPr>
                  </p:pic>
                </p:oleObj>
              </mc:Fallback>
            </mc:AlternateContent>
          </a:graphicData>
        </a:graphic>
      </p:graphicFrame>
      <p:pic>
        <p:nvPicPr>
          <p:cNvPr id="7" name="image4.png">
            <a:extLst>
              <a:ext uri="{FF2B5EF4-FFF2-40B4-BE49-F238E27FC236}">
                <a16:creationId xmlns:a16="http://schemas.microsoft.com/office/drawing/2014/main" id="{87488810-B154-4C91-883E-A3A666B04209}"/>
              </a:ext>
            </a:extLst>
          </p:cNvPr>
          <p:cNvPicPr/>
          <p:nvPr/>
        </p:nvPicPr>
        <p:blipFill>
          <a:blip r:embed="rId4"/>
          <a:srcRect/>
          <a:stretch>
            <a:fillRect/>
          </a:stretch>
        </p:blipFill>
        <p:spPr>
          <a:xfrm>
            <a:off x="7683260" y="623466"/>
            <a:ext cx="3824377" cy="3195246"/>
          </a:xfrm>
          <a:prstGeom prst="rect">
            <a:avLst/>
          </a:prstGeom>
          <a:ln/>
        </p:spPr>
      </p:pic>
      <p:sp>
        <p:nvSpPr>
          <p:cNvPr id="9" name="CuadroTexto 8">
            <a:extLst>
              <a:ext uri="{FF2B5EF4-FFF2-40B4-BE49-F238E27FC236}">
                <a16:creationId xmlns:a16="http://schemas.microsoft.com/office/drawing/2014/main" id="{FC9425E5-01A2-4E9F-9C8E-DAF2886F0FB7}"/>
              </a:ext>
            </a:extLst>
          </p:cNvPr>
          <p:cNvSpPr txBox="1"/>
          <p:nvPr/>
        </p:nvSpPr>
        <p:spPr>
          <a:xfrm>
            <a:off x="0" y="3113862"/>
            <a:ext cx="8665382" cy="1115626"/>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¿A la tienda de conveniencia a la que asiste tiene una página web o aplicación móvil donde pueda ofertar todos sus productos o servicios?</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10" name="Objeto 9">
            <a:extLst>
              <a:ext uri="{FF2B5EF4-FFF2-40B4-BE49-F238E27FC236}">
                <a16:creationId xmlns:a16="http://schemas.microsoft.com/office/drawing/2014/main" id="{3420ABFC-DF8A-4215-A40E-64D93DBFA9AC}"/>
              </a:ext>
            </a:extLst>
          </p:cNvPr>
          <p:cNvGraphicFramePr>
            <a:graphicFrameLocks noChangeAspect="1"/>
          </p:cNvGraphicFramePr>
          <p:nvPr>
            <p:extLst>
              <p:ext uri="{D42A27DB-BD31-4B8C-83A1-F6EECF244321}">
                <p14:modId xmlns:p14="http://schemas.microsoft.com/office/powerpoint/2010/main" val="1879586963"/>
              </p:ext>
            </p:extLst>
          </p:nvPr>
        </p:nvGraphicFramePr>
        <p:xfrm>
          <a:off x="245628" y="5037525"/>
          <a:ext cx="7437632" cy="1423973"/>
        </p:xfrm>
        <a:graphic>
          <a:graphicData uri="http://schemas.openxmlformats.org/presentationml/2006/ole">
            <mc:AlternateContent xmlns:mc="http://schemas.openxmlformats.org/markup-compatibility/2006">
              <mc:Choice xmlns:v="urn:schemas-microsoft-com:vml" Requires="v">
                <p:oleObj name="Document" r:id="rId5" imgW="5945484" imgH="1138361" progId="Word.Document.12">
                  <p:embed/>
                </p:oleObj>
              </mc:Choice>
              <mc:Fallback>
                <p:oleObj name="Document" r:id="rId5" imgW="5945484" imgH="1138361" progId="Word.Document.12">
                  <p:embed/>
                  <p:pic>
                    <p:nvPicPr>
                      <p:cNvPr id="0" name=""/>
                      <p:cNvPicPr/>
                      <p:nvPr/>
                    </p:nvPicPr>
                    <p:blipFill>
                      <a:blip r:embed="rId6"/>
                      <a:stretch>
                        <a:fillRect/>
                      </a:stretch>
                    </p:blipFill>
                    <p:spPr>
                      <a:xfrm>
                        <a:off x="245628" y="5037525"/>
                        <a:ext cx="7437632" cy="1423973"/>
                      </a:xfrm>
                      <a:prstGeom prst="rect">
                        <a:avLst/>
                      </a:prstGeom>
                    </p:spPr>
                  </p:pic>
                </p:oleObj>
              </mc:Fallback>
            </mc:AlternateContent>
          </a:graphicData>
        </a:graphic>
      </p:graphicFrame>
      <p:pic>
        <p:nvPicPr>
          <p:cNvPr id="11" name="Imagen 10">
            <a:extLst>
              <a:ext uri="{FF2B5EF4-FFF2-40B4-BE49-F238E27FC236}">
                <a16:creationId xmlns:a16="http://schemas.microsoft.com/office/drawing/2014/main" id="{8C8DE0DB-1C35-4142-A207-3B510B9A78D1}"/>
              </a:ext>
            </a:extLst>
          </p:cNvPr>
          <p:cNvPicPr>
            <a:picLocks noChangeAspect="1"/>
          </p:cNvPicPr>
          <p:nvPr/>
        </p:nvPicPr>
        <p:blipFill>
          <a:blip r:embed="rId7"/>
          <a:stretch>
            <a:fillRect/>
          </a:stretch>
        </p:blipFill>
        <p:spPr>
          <a:xfrm>
            <a:off x="8081490" y="3885499"/>
            <a:ext cx="3637403" cy="2972501"/>
          </a:xfrm>
          <a:prstGeom prst="rect">
            <a:avLst/>
          </a:prstGeom>
        </p:spPr>
      </p:pic>
    </p:spTree>
    <p:extLst>
      <p:ext uri="{BB962C8B-B14F-4D97-AF65-F5344CB8AC3E}">
        <p14:creationId xmlns:p14="http://schemas.microsoft.com/office/powerpoint/2010/main" val="28541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77C34CB-4BC3-4636-861B-87690F634C30}"/>
              </a:ext>
            </a:extLst>
          </p:cNvPr>
          <p:cNvSpPr txBox="1"/>
          <p:nvPr/>
        </p:nvSpPr>
        <p:spPr>
          <a:xfrm>
            <a:off x="1548442" y="166805"/>
            <a:ext cx="6098874" cy="1115626"/>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¿A la tienda de conveniencia a la que acude tiene servicio a domicilio?</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7" name="Objeto 6">
            <a:extLst>
              <a:ext uri="{FF2B5EF4-FFF2-40B4-BE49-F238E27FC236}">
                <a16:creationId xmlns:a16="http://schemas.microsoft.com/office/drawing/2014/main" id="{CA893DCF-8E7B-409C-83B0-D94F6A89C68E}"/>
              </a:ext>
            </a:extLst>
          </p:cNvPr>
          <p:cNvGraphicFramePr>
            <a:graphicFrameLocks noChangeAspect="1"/>
          </p:cNvGraphicFramePr>
          <p:nvPr>
            <p:extLst>
              <p:ext uri="{D42A27DB-BD31-4B8C-83A1-F6EECF244321}">
                <p14:modId xmlns:p14="http://schemas.microsoft.com/office/powerpoint/2010/main" val="27735798"/>
              </p:ext>
            </p:extLst>
          </p:nvPr>
        </p:nvGraphicFramePr>
        <p:xfrm>
          <a:off x="603700" y="1530621"/>
          <a:ext cx="8496233" cy="1626648"/>
        </p:xfrm>
        <a:graphic>
          <a:graphicData uri="http://schemas.openxmlformats.org/presentationml/2006/ole">
            <mc:AlternateContent xmlns:mc="http://schemas.openxmlformats.org/markup-compatibility/2006">
              <mc:Choice xmlns:v="urn:schemas-microsoft-com:vml" Requires="v">
                <p:oleObj name="Document" r:id="rId2" imgW="5945484" imgH="1138361" progId="Word.Document.12">
                  <p:embed/>
                </p:oleObj>
              </mc:Choice>
              <mc:Fallback>
                <p:oleObj name="Document" r:id="rId2" imgW="5945484" imgH="1138361" progId="Word.Document.12">
                  <p:embed/>
                  <p:pic>
                    <p:nvPicPr>
                      <p:cNvPr id="0" name=""/>
                      <p:cNvPicPr/>
                      <p:nvPr/>
                    </p:nvPicPr>
                    <p:blipFill>
                      <a:blip r:embed="rId3"/>
                      <a:stretch>
                        <a:fillRect/>
                      </a:stretch>
                    </p:blipFill>
                    <p:spPr>
                      <a:xfrm>
                        <a:off x="603700" y="1530621"/>
                        <a:ext cx="8496233" cy="1626648"/>
                      </a:xfrm>
                      <a:prstGeom prst="rect">
                        <a:avLst/>
                      </a:prstGeom>
                    </p:spPr>
                  </p:pic>
                </p:oleObj>
              </mc:Fallback>
            </mc:AlternateContent>
          </a:graphicData>
        </a:graphic>
      </p:graphicFrame>
      <p:pic>
        <p:nvPicPr>
          <p:cNvPr id="8" name="image6.png">
            <a:extLst>
              <a:ext uri="{FF2B5EF4-FFF2-40B4-BE49-F238E27FC236}">
                <a16:creationId xmlns:a16="http://schemas.microsoft.com/office/drawing/2014/main" id="{9A9CBB9C-2CCC-42DB-9901-007E779B455F}"/>
              </a:ext>
            </a:extLst>
          </p:cNvPr>
          <p:cNvPicPr/>
          <p:nvPr/>
        </p:nvPicPr>
        <p:blipFill>
          <a:blip r:embed="rId4"/>
          <a:srcRect/>
          <a:stretch>
            <a:fillRect/>
          </a:stretch>
        </p:blipFill>
        <p:spPr>
          <a:xfrm>
            <a:off x="8103533" y="479036"/>
            <a:ext cx="3709053" cy="3196348"/>
          </a:xfrm>
          <a:prstGeom prst="rect">
            <a:avLst/>
          </a:prstGeom>
          <a:ln/>
        </p:spPr>
      </p:pic>
      <p:sp>
        <p:nvSpPr>
          <p:cNvPr id="10" name="CuadroTexto 9">
            <a:extLst>
              <a:ext uri="{FF2B5EF4-FFF2-40B4-BE49-F238E27FC236}">
                <a16:creationId xmlns:a16="http://schemas.microsoft.com/office/drawing/2014/main" id="{9D576645-B0CB-478B-9C74-3BE55D5C35C9}"/>
              </a:ext>
            </a:extLst>
          </p:cNvPr>
          <p:cNvSpPr txBox="1"/>
          <p:nvPr/>
        </p:nvSpPr>
        <p:spPr>
          <a:xfrm>
            <a:off x="379414" y="3036014"/>
            <a:ext cx="7401612" cy="1115626"/>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¿Cómo valora usted la atención recibida por parte del personal de las tiendas de conveniencia? </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11" name="Objeto 10">
            <a:extLst>
              <a:ext uri="{FF2B5EF4-FFF2-40B4-BE49-F238E27FC236}">
                <a16:creationId xmlns:a16="http://schemas.microsoft.com/office/drawing/2014/main" id="{47310A1E-07F8-4F4D-AA6C-5A2421ABB7EC}"/>
              </a:ext>
            </a:extLst>
          </p:cNvPr>
          <p:cNvGraphicFramePr>
            <a:graphicFrameLocks noChangeAspect="1"/>
          </p:cNvGraphicFramePr>
          <p:nvPr>
            <p:extLst>
              <p:ext uri="{D42A27DB-BD31-4B8C-83A1-F6EECF244321}">
                <p14:modId xmlns:p14="http://schemas.microsoft.com/office/powerpoint/2010/main" val="1615440013"/>
              </p:ext>
            </p:extLst>
          </p:nvPr>
        </p:nvGraphicFramePr>
        <p:xfrm>
          <a:off x="379414" y="4472510"/>
          <a:ext cx="7267902" cy="2090128"/>
        </p:xfrm>
        <a:graphic>
          <a:graphicData uri="http://schemas.openxmlformats.org/presentationml/2006/ole">
            <mc:AlternateContent xmlns:mc="http://schemas.openxmlformats.org/markup-compatibility/2006">
              <mc:Choice xmlns:v="urn:schemas-microsoft-com:vml" Requires="v">
                <p:oleObj name="Document" r:id="rId5" imgW="5945484" imgH="1709701" progId="Word.Document.12">
                  <p:embed/>
                </p:oleObj>
              </mc:Choice>
              <mc:Fallback>
                <p:oleObj name="Document" r:id="rId5" imgW="5945484" imgH="1709701" progId="Word.Document.12">
                  <p:embed/>
                  <p:pic>
                    <p:nvPicPr>
                      <p:cNvPr id="0" name=""/>
                      <p:cNvPicPr/>
                      <p:nvPr/>
                    </p:nvPicPr>
                    <p:blipFill>
                      <a:blip r:embed="rId6"/>
                      <a:stretch>
                        <a:fillRect/>
                      </a:stretch>
                    </p:blipFill>
                    <p:spPr>
                      <a:xfrm>
                        <a:off x="379414" y="4472510"/>
                        <a:ext cx="7267902" cy="2090128"/>
                      </a:xfrm>
                      <a:prstGeom prst="rect">
                        <a:avLst/>
                      </a:prstGeom>
                    </p:spPr>
                  </p:pic>
                </p:oleObj>
              </mc:Fallback>
            </mc:AlternateContent>
          </a:graphicData>
        </a:graphic>
      </p:graphicFrame>
      <p:pic>
        <p:nvPicPr>
          <p:cNvPr id="12" name="image1.png">
            <a:extLst>
              <a:ext uri="{FF2B5EF4-FFF2-40B4-BE49-F238E27FC236}">
                <a16:creationId xmlns:a16="http://schemas.microsoft.com/office/drawing/2014/main" id="{BF0F8801-2D6D-4139-A4EF-F0741F6D9CB2}"/>
              </a:ext>
            </a:extLst>
          </p:cNvPr>
          <p:cNvPicPr/>
          <p:nvPr/>
        </p:nvPicPr>
        <p:blipFill>
          <a:blip r:embed="rId7"/>
          <a:srcRect/>
          <a:stretch>
            <a:fillRect/>
          </a:stretch>
        </p:blipFill>
        <p:spPr>
          <a:xfrm>
            <a:off x="8103532" y="3774898"/>
            <a:ext cx="3709053" cy="3042505"/>
          </a:xfrm>
          <a:prstGeom prst="rect">
            <a:avLst/>
          </a:prstGeom>
          <a:ln/>
        </p:spPr>
      </p:pic>
    </p:spTree>
    <p:extLst>
      <p:ext uri="{BB962C8B-B14F-4D97-AF65-F5344CB8AC3E}">
        <p14:creationId xmlns:p14="http://schemas.microsoft.com/office/powerpoint/2010/main" val="373708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01A72CC-D285-4DF9-AAC6-9B65F178EA8C}"/>
              </a:ext>
            </a:extLst>
          </p:cNvPr>
          <p:cNvSpPr txBox="1"/>
          <p:nvPr/>
        </p:nvSpPr>
        <p:spPr>
          <a:xfrm>
            <a:off x="1789981" y="339334"/>
            <a:ext cx="6098874" cy="1115626"/>
          </a:xfrm>
          <a:prstGeom prst="rect">
            <a:avLst/>
          </a:prstGeom>
          <a:noFill/>
        </p:spPr>
        <p:txBody>
          <a:bodyPr wrap="square">
            <a:spAutoFit/>
          </a:bodyPr>
          <a:lstStyle/>
          <a:p>
            <a:pPr indent="457200">
              <a:lnSpc>
                <a:spcPct val="200000"/>
              </a:lnSpc>
            </a:pPr>
            <a:r>
              <a:rPr lang="es-ES" sz="1800" b="1" dirty="0">
                <a:solidFill>
                  <a:srgbClr val="000000"/>
                </a:solidFill>
                <a:effectLst/>
                <a:latin typeface="Arial" panose="020B0604020202020204" pitchFamily="34" charset="0"/>
                <a:ea typeface="Times New Roman" panose="02020603050405020304" pitchFamily="18" charset="0"/>
              </a:rPr>
              <a:t>¿Cómo considera la aplicación de normas de bioseguridad dentro de las tiendas de conveniencia?</a:t>
            </a:r>
            <a:endParaRPr lang="es-ES" sz="20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7" name="Objeto 6">
            <a:extLst>
              <a:ext uri="{FF2B5EF4-FFF2-40B4-BE49-F238E27FC236}">
                <a16:creationId xmlns:a16="http://schemas.microsoft.com/office/drawing/2014/main" id="{093F0310-582E-44A9-9E4C-6FDD75CF6D37}"/>
              </a:ext>
            </a:extLst>
          </p:cNvPr>
          <p:cNvGraphicFramePr>
            <a:graphicFrameLocks noChangeAspect="1"/>
          </p:cNvGraphicFramePr>
          <p:nvPr>
            <p:extLst>
              <p:ext uri="{D42A27DB-BD31-4B8C-83A1-F6EECF244321}">
                <p14:modId xmlns:p14="http://schemas.microsoft.com/office/powerpoint/2010/main" val="2557517801"/>
              </p:ext>
            </p:extLst>
          </p:nvPr>
        </p:nvGraphicFramePr>
        <p:xfrm>
          <a:off x="431172" y="1865972"/>
          <a:ext cx="7009845" cy="2015915"/>
        </p:xfrm>
        <a:graphic>
          <a:graphicData uri="http://schemas.openxmlformats.org/presentationml/2006/ole">
            <mc:AlternateContent xmlns:mc="http://schemas.openxmlformats.org/markup-compatibility/2006">
              <mc:Choice xmlns:v="urn:schemas-microsoft-com:vml" Requires="v">
                <p:oleObj name="Document" r:id="rId2" imgW="5945484" imgH="1709701" progId="Word.Document.12">
                  <p:embed/>
                </p:oleObj>
              </mc:Choice>
              <mc:Fallback>
                <p:oleObj name="Document" r:id="rId2" imgW="5945484" imgH="1709701" progId="Word.Document.12">
                  <p:embed/>
                  <p:pic>
                    <p:nvPicPr>
                      <p:cNvPr id="0" name=""/>
                      <p:cNvPicPr/>
                      <p:nvPr/>
                    </p:nvPicPr>
                    <p:blipFill>
                      <a:blip r:embed="rId3"/>
                      <a:stretch>
                        <a:fillRect/>
                      </a:stretch>
                    </p:blipFill>
                    <p:spPr>
                      <a:xfrm>
                        <a:off x="431172" y="1865972"/>
                        <a:ext cx="7009845" cy="2015915"/>
                      </a:xfrm>
                      <a:prstGeom prst="rect">
                        <a:avLst/>
                      </a:prstGeom>
                    </p:spPr>
                  </p:pic>
                </p:oleObj>
              </mc:Fallback>
            </mc:AlternateContent>
          </a:graphicData>
        </a:graphic>
      </p:graphicFrame>
      <p:pic>
        <p:nvPicPr>
          <p:cNvPr id="8" name="image35.png">
            <a:extLst>
              <a:ext uri="{FF2B5EF4-FFF2-40B4-BE49-F238E27FC236}">
                <a16:creationId xmlns:a16="http://schemas.microsoft.com/office/drawing/2014/main" id="{9B6CE0DA-8C6F-4368-89D0-5750520760D8}"/>
              </a:ext>
            </a:extLst>
          </p:cNvPr>
          <p:cNvPicPr/>
          <p:nvPr/>
        </p:nvPicPr>
        <p:blipFill>
          <a:blip r:embed="rId4"/>
          <a:srcRect/>
          <a:stretch>
            <a:fillRect/>
          </a:stretch>
        </p:blipFill>
        <p:spPr>
          <a:xfrm>
            <a:off x="7073660" y="1936629"/>
            <a:ext cx="4342111" cy="3135703"/>
          </a:xfrm>
          <a:prstGeom prst="rect">
            <a:avLst/>
          </a:prstGeom>
          <a:ln/>
        </p:spPr>
      </p:pic>
    </p:spTree>
    <p:extLst>
      <p:ext uri="{BB962C8B-B14F-4D97-AF65-F5344CB8AC3E}">
        <p14:creationId xmlns:p14="http://schemas.microsoft.com/office/powerpoint/2010/main" val="205382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EFBB6-780C-4B85-BA8C-96AE8B870357}"/>
              </a:ext>
            </a:extLst>
          </p:cNvPr>
          <p:cNvSpPr>
            <a:spLocks noGrp="1"/>
          </p:cNvSpPr>
          <p:nvPr>
            <p:ph type="title"/>
          </p:nvPr>
        </p:nvSpPr>
        <p:spPr/>
        <p:txBody>
          <a:bodyPr/>
          <a:lstStyle/>
          <a:p>
            <a:r>
              <a:rPr lang="es-EC" dirty="0"/>
              <a:t>Análisis bivariado</a:t>
            </a:r>
            <a:endParaRPr lang="es-ES" dirty="0"/>
          </a:p>
        </p:txBody>
      </p:sp>
      <p:sp>
        <p:nvSpPr>
          <p:cNvPr id="3" name="Marcador de contenido 2">
            <a:extLst>
              <a:ext uri="{FF2B5EF4-FFF2-40B4-BE49-F238E27FC236}">
                <a16:creationId xmlns:a16="http://schemas.microsoft.com/office/drawing/2014/main" id="{815727D6-15A7-49F3-B719-64D0C671AC2E}"/>
              </a:ext>
            </a:extLst>
          </p:cNvPr>
          <p:cNvSpPr>
            <a:spLocks noGrp="1"/>
          </p:cNvSpPr>
          <p:nvPr>
            <p:ph idx="1"/>
          </p:nvPr>
        </p:nvSpPr>
        <p:spPr>
          <a:xfrm>
            <a:off x="982048" y="1540189"/>
            <a:ext cx="10227903" cy="3777622"/>
          </a:xfrm>
        </p:spPr>
        <p:txBody>
          <a:bodyPr/>
          <a:lstStyle/>
          <a:p>
            <a:r>
              <a:rPr lang="es-ES" sz="2000" b="1" dirty="0">
                <a:solidFill>
                  <a:srgbClr val="000000"/>
                </a:solidFill>
                <a:effectLst/>
                <a:latin typeface="Times New Roman" panose="02020603050405020304" pitchFamily="18" charset="0"/>
                <a:ea typeface="SimSun" panose="02010600030101010101" pitchFamily="2" charset="-122"/>
              </a:rPr>
              <a:t>H1</a:t>
            </a:r>
            <a:r>
              <a:rPr lang="es-ES" sz="2000" dirty="0">
                <a:solidFill>
                  <a:srgbClr val="000000"/>
                </a:solidFill>
                <a:effectLst/>
                <a:latin typeface="Times New Roman" panose="02020603050405020304" pitchFamily="18" charset="0"/>
                <a:ea typeface="SimSun" panose="02010600030101010101" pitchFamily="2" charset="-122"/>
              </a:rPr>
              <a:t>: El producto y/o servicio influye de manera significativa en la motivación del consumidor, en su preferencia por las tiendas de conveniencia.</a:t>
            </a:r>
          </a:p>
          <a:p>
            <a:pPr marL="0" indent="0">
              <a:buNone/>
            </a:pPr>
            <a:endParaRPr lang="es-ES" dirty="0"/>
          </a:p>
        </p:txBody>
      </p:sp>
      <p:graphicFrame>
        <p:nvGraphicFramePr>
          <p:cNvPr id="8" name="Objeto 7">
            <a:extLst>
              <a:ext uri="{FF2B5EF4-FFF2-40B4-BE49-F238E27FC236}">
                <a16:creationId xmlns:a16="http://schemas.microsoft.com/office/drawing/2014/main" id="{9CA15533-AE84-4902-B542-F8288CC89586}"/>
              </a:ext>
            </a:extLst>
          </p:cNvPr>
          <p:cNvGraphicFramePr>
            <a:graphicFrameLocks noChangeAspect="1"/>
          </p:cNvGraphicFramePr>
          <p:nvPr>
            <p:extLst>
              <p:ext uri="{D42A27DB-BD31-4B8C-83A1-F6EECF244321}">
                <p14:modId xmlns:p14="http://schemas.microsoft.com/office/powerpoint/2010/main" val="2235550773"/>
              </p:ext>
            </p:extLst>
          </p:nvPr>
        </p:nvGraphicFramePr>
        <p:xfrm>
          <a:off x="809519" y="3111166"/>
          <a:ext cx="8171063" cy="2149131"/>
        </p:xfrm>
        <a:graphic>
          <a:graphicData uri="http://schemas.openxmlformats.org/presentationml/2006/ole">
            <mc:AlternateContent xmlns:mc="http://schemas.openxmlformats.org/markup-compatibility/2006">
              <mc:Choice xmlns:v="urn:schemas-microsoft-com:vml" Requires="v">
                <p:oleObj name="Document" r:id="rId2" imgW="5945484" imgH="1563896" progId="Word.Document.12">
                  <p:embed/>
                </p:oleObj>
              </mc:Choice>
              <mc:Fallback>
                <p:oleObj name="Document" r:id="rId2" imgW="5945484" imgH="1563896" progId="Word.Document.12">
                  <p:embed/>
                  <p:pic>
                    <p:nvPicPr>
                      <p:cNvPr id="0" name=""/>
                      <p:cNvPicPr/>
                      <p:nvPr/>
                    </p:nvPicPr>
                    <p:blipFill>
                      <a:blip r:embed="rId3"/>
                      <a:stretch>
                        <a:fillRect/>
                      </a:stretch>
                    </p:blipFill>
                    <p:spPr>
                      <a:xfrm>
                        <a:off x="809519" y="3111166"/>
                        <a:ext cx="8171063" cy="2149131"/>
                      </a:xfrm>
                      <a:prstGeom prst="rect">
                        <a:avLst/>
                      </a:prstGeom>
                    </p:spPr>
                  </p:pic>
                </p:oleObj>
              </mc:Fallback>
            </mc:AlternateContent>
          </a:graphicData>
        </a:graphic>
      </p:graphicFrame>
      <p:pic>
        <p:nvPicPr>
          <p:cNvPr id="9" name="Imagen 8">
            <a:extLst>
              <a:ext uri="{FF2B5EF4-FFF2-40B4-BE49-F238E27FC236}">
                <a16:creationId xmlns:a16="http://schemas.microsoft.com/office/drawing/2014/main" id="{DC3E35F0-6BED-4288-B0EF-5D66C1D7BD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11340" y="2438887"/>
            <a:ext cx="5280660" cy="3933825"/>
          </a:xfrm>
          <a:prstGeom prst="rect">
            <a:avLst/>
          </a:prstGeom>
          <a:noFill/>
          <a:ln>
            <a:noFill/>
          </a:ln>
        </p:spPr>
      </p:pic>
      <p:sp>
        <p:nvSpPr>
          <p:cNvPr id="11" name="CuadroTexto 10">
            <a:extLst>
              <a:ext uri="{FF2B5EF4-FFF2-40B4-BE49-F238E27FC236}">
                <a16:creationId xmlns:a16="http://schemas.microsoft.com/office/drawing/2014/main" id="{CF5A51BF-F564-4566-B73D-0BD0CD3F4C6A}"/>
              </a:ext>
            </a:extLst>
          </p:cNvPr>
          <p:cNvSpPr txBox="1"/>
          <p:nvPr/>
        </p:nvSpPr>
        <p:spPr>
          <a:xfrm>
            <a:off x="949894" y="2636413"/>
            <a:ext cx="6098874" cy="369332"/>
          </a:xfrm>
          <a:prstGeom prst="rect">
            <a:avLst/>
          </a:prstGeom>
          <a:noFill/>
        </p:spPr>
        <p:txBody>
          <a:bodyPr wrap="square">
            <a:spAutoFit/>
          </a:bodyPr>
          <a:lstStyle/>
          <a:p>
            <a:r>
              <a:rPr lang="es-ES" b="1" dirty="0">
                <a:solidFill>
                  <a:srgbClr val="000000"/>
                </a:solidFill>
                <a:latin typeface="Arial" panose="020B0604020202020204" pitchFamily="34" charset="0"/>
                <a:ea typeface="SimSun" panose="02010600030101010101" pitchFamily="2" charset="-122"/>
              </a:rPr>
              <a:t>C</a:t>
            </a:r>
            <a:r>
              <a:rPr lang="es-ES" sz="1800" b="1" dirty="0">
                <a:solidFill>
                  <a:srgbClr val="000000"/>
                </a:solidFill>
                <a:effectLst/>
                <a:latin typeface="Arial" panose="020B0604020202020204" pitchFamily="34" charset="0"/>
                <a:ea typeface="SimSun" panose="02010600030101010101" pitchFamily="2" charset="-122"/>
              </a:rPr>
              <a:t>ompra productos y atención</a:t>
            </a:r>
            <a:endParaRPr lang="es-ES" b="1" dirty="0"/>
          </a:p>
        </p:txBody>
      </p:sp>
    </p:spTree>
    <p:extLst>
      <p:ext uri="{BB962C8B-B14F-4D97-AF65-F5344CB8AC3E}">
        <p14:creationId xmlns:p14="http://schemas.microsoft.com/office/powerpoint/2010/main" val="2321536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DD77398-BFC3-4168-8552-426460BF1CD5}"/>
              </a:ext>
            </a:extLst>
          </p:cNvPr>
          <p:cNvSpPr>
            <a:spLocks noGrp="1"/>
          </p:cNvSpPr>
          <p:nvPr>
            <p:ph type="title"/>
          </p:nvPr>
        </p:nvSpPr>
        <p:spPr>
          <a:xfrm>
            <a:off x="1640156" y="306333"/>
            <a:ext cx="8911687" cy="1280890"/>
          </a:xfrm>
        </p:spPr>
        <p:txBody>
          <a:bodyPr/>
          <a:lstStyle/>
          <a:p>
            <a:r>
              <a:rPr lang="es-EC" dirty="0"/>
              <a:t>Análisis bivariado</a:t>
            </a:r>
            <a:endParaRPr lang="es-ES" dirty="0"/>
          </a:p>
        </p:txBody>
      </p:sp>
      <p:sp>
        <p:nvSpPr>
          <p:cNvPr id="6" name="CuadroTexto 5">
            <a:extLst>
              <a:ext uri="{FF2B5EF4-FFF2-40B4-BE49-F238E27FC236}">
                <a16:creationId xmlns:a16="http://schemas.microsoft.com/office/drawing/2014/main" id="{43F0E577-FBB0-4058-BB1F-978BE0D3FE82}"/>
              </a:ext>
            </a:extLst>
          </p:cNvPr>
          <p:cNvSpPr txBox="1"/>
          <p:nvPr/>
        </p:nvSpPr>
        <p:spPr>
          <a:xfrm>
            <a:off x="1640155" y="937082"/>
            <a:ext cx="8911687" cy="646331"/>
          </a:xfrm>
          <a:prstGeom prst="rect">
            <a:avLst/>
          </a:prstGeom>
          <a:noFill/>
        </p:spPr>
        <p:txBody>
          <a:bodyPr wrap="square">
            <a:spAutoFit/>
          </a:bodyPr>
          <a:lstStyle/>
          <a:p>
            <a:r>
              <a:rPr lang="es-ES" sz="1800" b="1" dirty="0">
                <a:solidFill>
                  <a:srgbClr val="000000"/>
                </a:solidFill>
                <a:effectLst/>
                <a:latin typeface="Times New Roman" panose="02020603050405020304" pitchFamily="18" charset="0"/>
                <a:ea typeface="SimSun" panose="02010600030101010101" pitchFamily="2" charset="-122"/>
              </a:rPr>
              <a:t>H1</a:t>
            </a:r>
            <a:r>
              <a:rPr lang="es-ES" sz="1800" dirty="0">
                <a:solidFill>
                  <a:srgbClr val="000000"/>
                </a:solidFill>
                <a:effectLst/>
                <a:latin typeface="Times New Roman" panose="02020603050405020304" pitchFamily="18" charset="0"/>
                <a:ea typeface="SimSun" panose="02010600030101010101" pitchFamily="2" charset="-122"/>
              </a:rPr>
              <a:t>: El producto y/o servicio influye de manera significativa en la motivación del consumidor, en su preferencia por las tiendas de conveniencia.</a:t>
            </a:r>
          </a:p>
        </p:txBody>
      </p:sp>
      <p:graphicFrame>
        <p:nvGraphicFramePr>
          <p:cNvPr id="8" name="Objeto 7">
            <a:extLst>
              <a:ext uri="{FF2B5EF4-FFF2-40B4-BE49-F238E27FC236}">
                <a16:creationId xmlns:a16="http://schemas.microsoft.com/office/drawing/2014/main" id="{67C25E68-7EFA-4FD5-B905-BE72977034FF}"/>
              </a:ext>
            </a:extLst>
          </p:cNvPr>
          <p:cNvGraphicFramePr>
            <a:graphicFrameLocks noChangeAspect="1"/>
          </p:cNvGraphicFramePr>
          <p:nvPr>
            <p:extLst>
              <p:ext uri="{D42A27DB-BD31-4B8C-83A1-F6EECF244321}">
                <p14:modId xmlns:p14="http://schemas.microsoft.com/office/powerpoint/2010/main" val="3445319329"/>
              </p:ext>
            </p:extLst>
          </p:nvPr>
        </p:nvGraphicFramePr>
        <p:xfrm>
          <a:off x="620952" y="2903116"/>
          <a:ext cx="6797765" cy="1983967"/>
        </p:xfrm>
        <a:graphic>
          <a:graphicData uri="http://schemas.openxmlformats.org/presentationml/2006/ole">
            <mc:AlternateContent xmlns:mc="http://schemas.openxmlformats.org/markup-compatibility/2006">
              <mc:Choice xmlns:v="urn:schemas-microsoft-com:vml" Requires="v">
                <p:oleObj name="Document" r:id="rId2" imgW="5945484" imgH="1735262" progId="Word.Document.12">
                  <p:embed/>
                </p:oleObj>
              </mc:Choice>
              <mc:Fallback>
                <p:oleObj name="Document" r:id="rId2" imgW="5945484" imgH="1735262" progId="Word.Document.12">
                  <p:embed/>
                  <p:pic>
                    <p:nvPicPr>
                      <p:cNvPr id="0" name=""/>
                      <p:cNvPicPr/>
                      <p:nvPr/>
                    </p:nvPicPr>
                    <p:blipFill>
                      <a:blip r:embed="rId3"/>
                      <a:stretch>
                        <a:fillRect/>
                      </a:stretch>
                    </p:blipFill>
                    <p:spPr>
                      <a:xfrm>
                        <a:off x="620952" y="2903116"/>
                        <a:ext cx="6797765" cy="1983967"/>
                      </a:xfrm>
                      <a:prstGeom prst="rect">
                        <a:avLst/>
                      </a:prstGeom>
                    </p:spPr>
                  </p:pic>
                </p:oleObj>
              </mc:Fallback>
            </mc:AlternateContent>
          </a:graphicData>
        </a:graphic>
      </p:graphicFrame>
      <p:sp>
        <p:nvSpPr>
          <p:cNvPr id="10" name="CuadroTexto 9">
            <a:extLst>
              <a:ext uri="{FF2B5EF4-FFF2-40B4-BE49-F238E27FC236}">
                <a16:creationId xmlns:a16="http://schemas.microsoft.com/office/drawing/2014/main" id="{8BF1EC09-415C-4387-BF4C-0F966381CEE7}"/>
              </a:ext>
            </a:extLst>
          </p:cNvPr>
          <p:cNvSpPr txBox="1"/>
          <p:nvPr/>
        </p:nvSpPr>
        <p:spPr>
          <a:xfrm>
            <a:off x="465677" y="2189631"/>
            <a:ext cx="6098874" cy="369332"/>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SimSun" panose="02010600030101010101" pitchFamily="2" charset="-122"/>
              </a:rPr>
              <a:t>Variedad producto y atención</a:t>
            </a:r>
            <a:endParaRPr lang="es-ES" b="1" dirty="0"/>
          </a:p>
        </p:txBody>
      </p:sp>
      <p:pic>
        <p:nvPicPr>
          <p:cNvPr id="11" name="Imagen 10">
            <a:extLst>
              <a:ext uri="{FF2B5EF4-FFF2-40B4-BE49-F238E27FC236}">
                <a16:creationId xmlns:a16="http://schemas.microsoft.com/office/drawing/2014/main" id="{FC50955B-863B-418F-902B-0E27A710A4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02573" y="1792133"/>
            <a:ext cx="5288143" cy="4367128"/>
          </a:xfrm>
          <a:prstGeom prst="rect">
            <a:avLst/>
          </a:prstGeom>
          <a:noFill/>
          <a:ln>
            <a:noFill/>
          </a:ln>
        </p:spPr>
      </p:pic>
    </p:spTree>
    <p:extLst>
      <p:ext uri="{BB962C8B-B14F-4D97-AF65-F5344CB8AC3E}">
        <p14:creationId xmlns:p14="http://schemas.microsoft.com/office/powerpoint/2010/main" val="2150613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A3174CD-8293-4E0E-B788-8238488E9EE8}"/>
              </a:ext>
            </a:extLst>
          </p:cNvPr>
          <p:cNvSpPr>
            <a:spLocks noGrp="1"/>
          </p:cNvSpPr>
          <p:nvPr>
            <p:ph idx="1"/>
          </p:nvPr>
        </p:nvSpPr>
        <p:spPr>
          <a:xfrm>
            <a:off x="1830086" y="961903"/>
            <a:ext cx="8915400" cy="3777622"/>
          </a:xfrm>
        </p:spPr>
        <p:txBody>
          <a:bodyPr/>
          <a:lstStyle/>
          <a:p>
            <a:r>
              <a:rPr lang="es-ES" sz="2000" b="1" dirty="0">
                <a:solidFill>
                  <a:srgbClr val="000000"/>
                </a:solidFill>
                <a:effectLst/>
                <a:latin typeface="Times New Roman" panose="02020603050405020304" pitchFamily="18" charset="0"/>
                <a:ea typeface="SimSun" panose="02010600030101010101" pitchFamily="2" charset="-122"/>
              </a:rPr>
              <a:t>H2</a:t>
            </a:r>
            <a:r>
              <a:rPr lang="es-ES" sz="2000" dirty="0">
                <a:solidFill>
                  <a:srgbClr val="000000"/>
                </a:solidFill>
                <a:effectLst/>
                <a:latin typeface="Times New Roman" panose="02020603050405020304" pitchFamily="18" charset="0"/>
                <a:ea typeface="SimSun" panose="02010600030101010101" pitchFamily="2" charset="-122"/>
              </a:rPr>
              <a:t>: El precio influye de manera significativa en la motivación del consumidor, en su preferencia por las tiendas de conveniencia.</a:t>
            </a:r>
          </a:p>
          <a:p>
            <a:pPr marL="0" indent="0">
              <a:buNone/>
            </a:pPr>
            <a:endParaRPr lang="es-ES" dirty="0"/>
          </a:p>
        </p:txBody>
      </p:sp>
      <p:sp>
        <p:nvSpPr>
          <p:cNvPr id="4" name="Título 1">
            <a:extLst>
              <a:ext uri="{FF2B5EF4-FFF2-40B4-BE49-F238E27FC236}">
                <a16:creationId xmlns:a16="http://schemas.microsoft.com/office/drawing/2014/main" id="{6FBCD032-B8F6-483F-BCD8-DB58D807791E}"/>
              </a:ext>
            </a:extLst>
          </p:cNvPr>
          <p:cNvSpPr>
            <a:spLocks noGrp="1"/>
          </p:cNvSpPr>
          <p:nvPr>
            <p:ph type="title"/>
          </p:nvPr>
        </p:nvSpPr>
        <p:spPr>
          <a:xfrm>
            <a:off x="1640156" y="306333"/>
            <a:ext cx="8911687" cy="1280890"/>
          </a:xfrm>
        </p:spPr>
        <p:txBody>
          <a:bodyPr/>
          <a:lstStyle/>
          <a:p>
            <a:r>
              <a:rPr lang="es-EC" dirty="0"/>
              <a:t>Análisis bivariado</a:t>
            </a:r>
            <a:endParaRPr lang="es-ES" dirty="0"/>
          </a:p>
        </p:txBody>
      </p:sp>
      <p:graphicFrame>
        <p:nvGraphicFramePr>
          <p:cNvPr id="5" name="Objeto 4">
            <a:extLst>
              <a:ext uri="{FF2B5EF4-FFF2-40B4-BE49-F238E27FC236}">
                <a16:creationId xmlns:a16="http://schemas.microsoft.com/office/drawing/2014/main" id="{0AF51CF8-EFA1-4B80-82D4-950B5E7548A2}"/>
              </a:ext>
            </a:extLst>
          </p:cNvPr>
          <p:cNvGraphicFramePr>
            <a:graphicFrameLocks noChangeAspect="1"/>
          </p:cNvGraphicFramePr>
          <p:nvPr>
            <p:extLst>
              <p:ext uri="{D42A27DB-BD31-4B8C-83A1-F6EECF244321}">
                <p14:modId xmlns:p14="http://schemas.microsoft.com/office/powerpoint/2010/main" val="1795158198"/>
              </p:ext>
            </p:extLst>
          </p:nvPr>
        </p:nvGraphicFramePr>
        <p:xfrm>
          <a:off x="330378" y="2566172"/>
          <a:ext cx="6469960" cy="2173353"/>
        </p:xfrm>
        <a:graphic>
          <a:graphicData uri="http://schemas.openxmlformats.org/presentationml/2006/ole">
            <mc:AlternateContent xmlns:mc="http://schemas.openxmlformats.org/markup-compatibility/2006">
              <mc:Choice xmlns:v="urn:schemas-microsoft-com:vml" Requires="v">
                <p:oleObj name="Document" r:id="rId2" imgW="5945484" imgH="1997712" progId="Word.Document.12">
                  <p:embed/>
                </p:oleObj>
              </mc:Choice>
              <mc:Fallback>
                <p:oleObj name="Document" r:id="rId2" imgW="5945484" imgH="1997712" progId="Word.Document.12">
                  <p:embed/>
                  <p:pic>
                    <p:nvPicPr>
                      <p:cNvPr id="0" name=""/>
                      <p:cNvPicPr/>
                      <p:nvPr/>
                    </p:nvPicPr>
                    <p:blipFill>
                      <a:blip r:embed="rId3"/>
                      <a:stretch>
                        <a:fillRect/>
                      </a:stretch>
                    </p:blipFill>
                    <p:spPr>
                      <a:xfrm>
                        <a:off x="330378" y="2566172"/>
                        <a:ext cx="6469960" cy="2173353"/>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F99C96D5-7775-4AF9-94A0-C8E5A5C769C3}"/>
              </a:ext>
            </a:extLst>
          </p:cNvPr>
          <p:cNvPicPr>
            <a:picLocks noChangeAspect="1"/>
          </p:cNvPicPr>
          <p:nvPr/>
        </p:nvPicPr>
        <p:blipFill>
          <a:blip r:embed="rId4"/>
          <a:stretch>
            <a:fillRect/>
          </a:stretch>
        </p:blipFill>
        <p:spPr>
          <a:xfrm>
            <a:off x="6673973" y="1758240"/>
            <a:ext cx="5571221" cy="4458385"/>
          </a:xfrm>
          <a:prstGeom prst="rect">
            <a:avLst/>
          </a:prstGeom>
        </p:spPr>
      </p:pic>
      <p:sp>
        <p:nvSpPr>
          <p:cNvPr id="10" name="CuadroTexto 9">
            <a:extLst>
              <a:ext uri="{FF2B5EF4-FFF2-40B4-BE49-F238E27FC236}">
                <a16:creationId xmlns:a16="http://schemas.microsoft.com/office/drawing/2014/main" id="{5DD21D41-F56E-47F7-9908-5368C08FE2E6}"/>
              </a:ext>
            </a:extLst>
          </p:cNvPr>
          <p:cNvSpPr txBox="1"/>
          <p:nvPr/>
        </p:nvSpPr>
        <p:spPr>
          <a:xfrm>
            <a:off x="439799" y="1933329"/>
            <a:ext cx="6124754" cy="457754"/>
          </a:xfrm>
          <a:prstGeom prst="rect">
            <a:avLst/>
          </a:prstGeom>
          <a:noFill/>
        </p:spPr>
        <p:txBody>
          <a:bodyPr wrap="square">
            <a:spAutoFit/>
          </a:bodyPr>
          <a:lstStyle/>
          <a:p>
            <a:pPr>
              <a:lnSpc>
                <a:spcPct val="150000"/>
              </a:lnSpc>
              <a:spcAft>
                <a:spcPts val="1000"/>
              </a:spcAft>
            </a:pPr>
            <a:r>
              <a:rPr lang="es-ES" sz="1800" b="1" dirty="0">
                <a:solidFill>
                  <a:srgbClr val="000000"/>
                </a:solidFill>
                <a:effectLst/>
                <a:latin typeface="Arial" panose="020B0604020202020204" pitchFamily="34" charset="0"/>
                <a:ea typeface="SimSun" panose="02010600030101010101" pitchFamily="2" charset="-122"/>
              </a:rPr>
              <a:t>Relación precio y atención</a:t>
            </a:r>
            <a:endParaRPr lang="es-ES" sz="1800" b="1" dirty="0">
              <a:solidFill>
                <a:srgbClr val="00000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790283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FBFC99B-422B-44B9-A798-74B4EA152B32}"/>
              </a:ext>
            </a:extLst>
          </p:cNvPr>
          <p:cNvSpPr>
            <a:spLocks noGrp="1"/>
          </p:cNvSpPr>
          <p:nvPr>
            <p:ph type="title"/>
          </p:nvPr>
        </p:nvSpPr>
        <p:spPr>
          <a:xfrm>
            <a:off x="1640156" y="306333"/>
            <a:ext cx="8911687" cy="1280890"/>
          </a:xfrm>
        </p:spPr>
        <p:txBody>
          <a:bodyPr/>
          <a:lstStyle/>
          <a:p>
            <a:r>
              <a:rPr lang="es-EC" dirty="0"/>
              <a:t>Análisis bivariado</a:t>
            </a:r>
            <a:endParaRPr lang="es-ES" dirty="0"/>
          </a:p>
        </p:txBody>
      </p:sp>
      <p:sp>
        <p:nvSpPr>
          <p:cNvPr id="6" name="CuadroTexto 5">
            <a:extLst>
              <a:ext uri="{FF2B5EF4-FFF2-40B4-BE49-F238E27FC236}">
                <a16:creationId xmlns:a16="http://schemas.microsoft.com/office/drawing/2014/main" id="{5CA4DAE5-6BE1-4251-A8D7-2A25569A309C}"/>
              </a:ext>
            </a:extLst>
          </p:cNvPr>
          <p:cNvSpPr txBox="1"/>
          <p:nvPr/>
        </p:nvSpPr>
        <p:spPr>
          <a:xfrm>
            <a:off x="1772729" y="1073800"/>
            <a:ext cx="8779114" cy="646331"/>
          </a:xfrm>
          <a:prstGeom prst="rect">
            <a:avLst/>
          </a:prstGeom>
          <a:noFill/>
        </p:spPr>
        <p:txBody>
          <a:bodyPr wrap="square">
            <a:spAutoFit/>
          </a:bodyPr>
          <a:lstStyle/>
          <a:p>
            <a:r>
              <a:rPr lang="es-ES" sz="1800" b="1" dirty="0">
                <a:solidFill>
                  <a:srgbClr val="000000"/>
                </a:solidFill>
                <a:effectLst/>
                <a:latin typeface="Times New Roman" panose="02020603050405020304" pitchFamily="18" charset="0"/>
                <a:ea typeface="SimSun" panose="02010600030101010101" pitchFamily="2" charset="-122"/>
              </a:rPr>
              <a:t>H2</a:t>
            </a:r>
            <a:r>
              <a:rPr lang="es-ES" sz="1800" dirty="0">
                <a:solidFill>
                  <a:srgbClr val="000000"/>
                </a:solidFill>
                <a:effectLst/>
                <a:latin typeface="Times New Roman" panose="02020603050405020304" pitchFamily="18" charset="0"/>
                <a:ea typeface="SimSun" panose="02010600030101010101" pitchFamily="2" charset="-122"/>
              </a:rPr>
              <a:t>: El precio influye de manera significativa en la motivación del consumidor, en su preferencia por las tiendas de conveniencia.</a:t>
            </a:r>
          </a:p>
        </p:txBody>
      </p:sp>
      <p:graphicFrame>
        <p:nvGraphicFramePr>
          <p:cNvPr id="7" name="Objeto 6">
            <a:extLst>
              <a:ext uri="{FF2B5EF4-FFF2-40B4-BE49-F238E27FC236}">
                <a16:creationId xmlns:a16="http://schemas.microsoft.com/office/drawing/2014/main" id="{47AA8825-A0EE-4E1C-879A-ACBE38ED736D}"/>
              </a:ext>
            </a:extLst>
          </p:cNvPr>
          <p:cNvGraphicFramePr>
            <a:graphicFrameLocks noChangeAspect="1"/>
          </p:cNvGraphicFramePr>
          <p:nvPr>
            <p:extLst>
              <p:ext uri="{D42A27DB-BD31-4B8C-83A1-F6EECF244321}">
                <p14:modId xmlns:p14="http://schemas.microsoft.com/office/powerpoint/2010/main" val="3388694062"/>
              </p:ext>
            </p:extLst>
          </p:nvPr>
        </p:nvGraphicFramePr>
        <p:xfrm>
          <a:off x="465677" y="3132715"/>
          <a:ext cx="6987546" cy="2268462"/>
        </p:xfrm>
        <a:graphic>
          <a:graphicData uri="http://schemas.openxmlformats.org/presentationml/2006/ole">
            <mc:AlternateContent xmlns:mc="http://schemas.openxmlformats.org/markup-compatibility/2006">
              <mc:Choice xmlns:v="urn:schemas-microsoft-com:vml" Requires="v">
                <p:oleObj name="Document" r:id="rId2" imgW="5945484" imgH="1760463" progId="Word.Document.12">
                  <p:embed/>
                </p:oleObj>
              </mc:Choice>
              <mc:Fallback>
                <p:oleObj name="Document" r:id="rId2" imgW="5945484" imgH="1760463" progId="Word.Document.12">
                  <p:embed/>
                  <p:pic>
                    <p:nvPicPr>
                      <p:cNvPr id="0" name=""/>
                      <p:cNvPicPr/>
                      <p:nvPr/>
                    </p:nvPicPr>
                    <p:blipFill>
                      <a:blip r:embed="rId3"/>
                      <a:stretch>
                        <a:fillRect/>
                      </a:stretch>
                    </p:blipFill>
                    <p:spPr>
                      <a:xfrm>
                        <a:off x="465677" y="3132715"/>
                        <a:ext cx="6987546" cy="2268462"/>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F065B854-633D-449D-ACAF-FD4A69CAF4E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63110" y="1916428"/>
            <a:ext cx="5290868" cy="3778034"/>
          </a:xfrm>
          <a:prstGeom prst="rect">
            <a:avLst/>
          </a:prstGeom>
          <a:noFill/>
          <a:ln>
            <a:noFill/>
          </a:ln>
        </p:spPr>
      </p:pic>
      <p:sp>
        <p:nvSpPr>
          <p:cNvPr id="10" name="CuadroTexto 9">
            <a:extLst>
              <a:ext uri="{FF2B5EF4-FFF2-40B4-BE49-F238E27FC236}">
                <a16:creationId xmlns:a16="http://schemas.microsoft.com/office/drawing/2014/main" id="{AF82971F-2A2A-45E7-800F-7CDDD8F13E05}"/>
              </a:ext>
            </a:extLst>
          </p:cNvPr>
          <p:cNvSpPr txBox="1"/>
          <p:nvPr/>
        </p:nvSpPr>
        <p:spPr>
          <a:xfrm>
            <a:off x="564957" y="2564654"/>
            <a:ext cx="6098874" cy="369332"/>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SimSun" panose="02010600030101010101" pitchFamily="2" charset="-122"/>
              </a:rPr>
              <a:t>Variación de precio y servicio a domicilio</a:t>
            </a:r>
            <a:endParaRPr lang="es-ES" b="1" dirty="0"/>
          </a:p>
        </p:txBody>
      </p:sp>
    </p:spTree>
    <p:extLst>
      <p:ext uri="{BB962C8B-B14F-4D97-AF65-F5344CB8AC3E}">
        <p14:creationId xmlns:p14="http://schemas.microsoft.com/office/powerpoint/2010/main" val="417687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46238-AB27-4D7D-A14F-D172FAD1DB50}"/>
              </a:ext>
            </a:extLst>
          </p:cNvPr>
          <p:cNvSpPr>
            <a:spLocks noGrp="1"/>
          </p:cNvSpPr>
          <p:nvPr>
            <p:ph type="title"/>
          </p:nvPr>
        </p:nvSpPr>
        <p:spPr>
          <a:xfrm>
            <a:off x="1640156" y="306333"/>
            <a:ext cx="8911687" cy="1280890"/>
          </a:xfrm>
        </p:spPr>
        <p:txBody>
          <a:bodyPr/>
          <a:lstStyle/>
          <a:p>
            <a:r>
              <a:rPr lang="es-EC" dirty="0"/>
              <a:t>Objetivos </a:t>
            </a:r>
            <a:endParaRPr lang="es-ES" dirty="0"/>
          </a:p>
        </p:txBody>
      </p:sp>
      <p:graphicFrame>
        <p:nvGraphicFramePr>
          <p:cNvPr id="4" name="Diagrama 3">
            <a:extLst>
              <a:ext uri="{FF2B5EF4-FFF2-40B4-BE49-F238E27FC236}">
                <a16:creationId xmlns:a16="http://schemas.microsoft.com/office/drawing/2014/main" id="{815D8174-B768-4BA4-BEBC-DF425C15FF38}"/>
              </a:ext>
            </a:extLst>
          </p:cNvPr>
          <p:cNvGraphicFramePr/>
          <p:nvPr>
            <p:extLst>
              <p:ext uri="{D42A27DB-BD31-4B8C-83A1-F6EECF244321}">
                <p14:modId xmlns:p14="http://schemas.microsoft.com/office/powerpoint/2010/main" val="733031672"/>
              </p:ext>
            </p:extLst>
          </p:nvPr>
        </p:nvGraphicFramePr>
        <p:xfrm>
          <a:off x="331637" y="966158"/>
          <a:ext cx="11528725" cy="558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7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267B891-BB2F-48DD-B2BE-82858787F1E6}"/>
              </a:ext>
            </a:extLst>
          </p:cNvPr>
          <p:cNvSpPr>
            <a:spLocks noGrp="1"/>
          </p:cNvSpPr>
          <p:nvPr>
            <p:ph type="title"/>
          </p:nvPr>
        </p:nvSpPr>
        <p:spPr>
          <a:xfrm>
            <a:off x="1640156" y="306333"/>
            <a:ext cx="8911687" cy="1280890"/>
          </a:xfrm>
        </p:spPr>
        <p:txBody>
          <a:bodyPr/>
          <a:lstStyle/>
          <a:p>
            <a:r>
              <a:rPr lang="es-EC" dirty="0"/>
              <a:t>Análisis bivariado</a:t>
            </a:r>
            <a:endParaRPr lang="es-ES" dirty="0"/>
          </a:p>
        </p:txBody>
      </p:sp>
      <p:sp>
        <p:nvSpPr>
          <p:cNvPr id="6" name="CuadroTexto 5">
            <a:extLst>
              <a:ext uri="{FF2B5EF4-FFF2-40B4-BE49-F238E27FC236}">
                <a16:creationId xmlns:a16="http://schemas.microsoft.com/office/drawing/2014/main" id="{A2EADCB8-D173-4A7F-9880-95DF3423015A}"/>
              </a:ext>
            </a:extLst>
          </p:cNvPr>
          <p:cNvSpPr txBox="1"/>
          <p:nvPr/>
        </p:nvSpPr>
        <p:spPr>
          <a:xfrm>
            <a:off x="1858991" y="946778"/>
            <a:ext cx="8692851" cy="646331"/>
          </a:xfrm>
          <a:prstGeom prst="rect">
            <a:avLst/>
          </a:prstGeom>
          <a:noFill/>
        </p:spPr>
        <p:txBody>
          <a:bodyPr wrap="square">
            <a:spAutoFit/>
          </a:bodyPr>
          <a:lstStyle/>
          <a:p>
            <a:r>
              <a:rPr lang="es-ES" sz="1800" b="1" dirty="0">
                <a:solidFill>
                  <a:srgbClr val="000000"/>
                </a:solidFill>
                <a:effectLst/>
                <a:latin typeface="Times New Roman" panose="02020603050405020304" pitchFamily="18" charset="0"/>
                <a:ea typeface="SimSun" panose="02010600030101010101" pitchFamily="2" charset="-122"/>
              </a:rPr>
              <a:t>H3: </a:t>
            </a:r>
            <a:r>
              <a:rPr lang="es-ES" sz="1800" dirty="0">
                <a:solidFill>
                  <a:srgbClr val="000000"/>
                </a:solidFill>
                <a:effectLst/>
                <a:latin typeface="Times New Roman" panose="02020603050405020304" pitchFamily="18" charset="0"/>
                <a:ea typeface="SimSun" panose="02010600030101010101" pitchFamily="2" charset="-122"/>
              </a:rPr>
              <a:t>Las promociones influyen de manera significativa en la motivación del consumidor, en su preferencia por las tiendas de conveniencia</a:t>
            </a:r>
            <a:r>
              <a:rPr lang="es-ES" sz="1800" b="1" dirty="0">
                <a:solidFill>
                  <a:srgbClr val="000000"/>
                </a:solidFill>
                <a:effectLst/>
                <a:latin typeface="Times New Roman" panose="02020603050405020304" pitchFamily="18" charset="0"/>
                <a:ea typeface="SimSun" panose="02010600030101010101" pitchFamily="2" charset="-122"/>
              </a:rPr>
              <a:t>.</a:t>
            </a:r>
            <a:endParaRPr lang="es-ES" sz="18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7" name="Objeto 6">
            <a:extLst>
              <a:ext uri="{FF2B5EF4-FFF2-40B4-BE49-F238E27FC236}">
                <a16:creationId xmlns:a16="http://schemas.microsoft.com/office/drawing/2014/main" id="{5739C26E-6A4E-4DAE-BE7C-CB5EAC564584}"/>
              </a:ext>
            </a:extLst>
          </p:cNvPr>
          <p:cNvGraphicFramePr>
            <a:graphicFrameLocks noChangeAspect="1"/>
          </p:cNvGraphicFramePr>
          <p:nvPr>
            <p:extLst>
              <p:ext uri="{D42A27DB-BD31-4B8C-83A1-F6EECF244321}">
                <p14:modId xmlns:p14="http://schemas.microsoft.com/office/powerpoint/2010/main" val="516540416"/>
              </p:ext>
            </p:extLst>
          </p:nvPr>
        </p:nvGraphicFramePr>
        <p:xfrm>
          <a:off x="431172" y="2958661"/>
          <a:ext cx="6918534" cy="2250140"/>
        </p:xfrm>
        <a:graphic>
          <a:graphicData uri="http://schemas.openxmlformats.org/presentationml/2006/ole">
            <mc:AlternateContent xmlns:mc="http://schemas.openxmlformats.org/markup-compatibility/2006">
              <mc:Choice xmlns:v="urn:schemas-microsoft-com:vml" Requires="v">
                <p:oleObj name="Document" r:id="rId2" imgW="5945484" imgH="1934349" progId="Word.Document.12">
                  <p:embed/>
                </p:oleObj>
              </mc:Choice>
              <mc:Fallback>
                <p:oleObj name="Document" r:id="rId2" imgW="5945484" imgH="1934349" progId="Word.Document.12">
                  <p:embed/>
                  <p:pic>
                    <p:nvPicPr>
                      <p:cNvPr id="0" name=""/>
                      <p:cNvPicPr/>
                      <p:nvPr/>
                    </p:nvPicPr>
                    <p:blipFill>
                      <a:blip r:embed="rId3"/>
                      <a:stretch>
                        <a:fillRect/>
                      </a:stretch>
                    </p:blipFill>
                    <p:spPr>
                      <a:xfrm>
                        <a:off x="431172" y="2958661"/>
                        <a:ext cx="6918534" cy="2250140"/>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A40D3C3E-EADD-4788-95F8-711F7569A9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50840" y="2044917"/>
            <a:ext cx="4909988" cy="4077629"/>
          </a:xfrm>
          <a:prstGeom prst="rect">
            <a:avLst/>
          </a:prstGeom>
          <a:noFill/>
          <a:ln>
            <a:noFill/>
          </a:ln>
        </p:spPr>
      </p:pic>
      <p:sp>
        <p:nvSpPr>
          <p:cNvPr id="10" name="CuadroTexto 9">
            <a:extLst>
              <a:ext uri="{FF2B5EF4-FFF2-40B4-BE49-F238E27FC236}">
                <a16:creationId xmlns:a16="http://schemas.microsoft.com/office/drawing/2014/main" id="{EA93BF7D-2EEE-4AF3-9D28-304836CC5AC4}"/>
              </a:ext>
            </a:extLst>
          </p:cNvPr>
          <p:cNvSpPr txBox="1"/>
          <p:nvPr/>
        </p:nvSpPr>
        <p:spPr>
          <a:xfrm>
            <a:off x="751966" y="2500274"/>
            <a:ext cx="6098874" cy="338554"/>
          </a:xfrm>
          <a:prstGeom prst="rect">
            <a:avLst/>
          </a:prstGeom>
          <a:noFill/>
        </p:spPr>
        <p:txBody>
          <a:bodyPr wrap="square">
            <a:spAutoFit/>
          </a:bodyPr>
          <a:lstStyle/>
          <a:p>
            <a:r>
              <a:rPr lang="es-ES" sz="1600" b="1" dirty="0">
                <a:solidFill>
                  <a:srgbClr val="000000"/>
                </a:solidFill>
                <a:effectLst/>
                <a:latin typeface="Arial" panose="020B0604020202020204" pitchFamily="34" charset="0"/>
                <a:ea typeface="SimSun" panose="02010600030101010101" pitchFamily="2" charset="-122"/>
              </a:rPr>
              <a:t>Medios promocionales y aplicaciones</a:t>
            </a:r>
            <a:endParaRPr lang="es-ES" sz="2400" b="1" dirty="0"/>
          </a:p>
        </p:txBody>
      </p:sp>
    </p:spTree>
    <p:extLst>
      <p:ext uri="{BB962C8B-B14F-4D97-AF65-F5344CB8AC3E}">
        <p14:creationId xmlns:p14="http://schemas.microsoft.com/office/powerpoint/2010/main" val="1781215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33C7828-A830-4B66-BC9F-278DA5BF138A}"/>
              </a:ext>
            </a:extLst>
          </p:cNvPr>
          <p:cNvSpPr>
            <a:spLocks noGrp="1"/>
          </p:cNvSpPr>
          <p:nvPr>
            <p:ph type="title"/>
          </p:nvPr>
        </p:nvSpPr>
        <p:spPr>
          <a:xfrm>
            <a:off x="1640156" y="306333"/>
            <a:ext cx="8911687" cy="1280890"/>
          </a:xfrm>
        </p:spPr>
        <p:txBody>
          <a:bodyPr/>
          <a:lstStyle/>
          <a:p>
            <a:r>
              <a:rPr lang="es-EC" dirty="0"/>
              <a:t>Análisis bivariado</a:t>
            </a:r>
            <a:endParaRPr lang="es-ES" dirty="0"/>
          </a:p>
        </p:txBody>
      </p:sp>
      <p:sp>
        <p:nvSpPr>
          <p:cNvPr id="6" name="CuadroTexto 5">
            <a:extLst>
              <a:ext uri="{FF2B5EF4-FFF2-40B4-BE49-F238E27FC236}">
                <a16:creationId xmlns:a16="http://schemas.microsoft.com/office/drawing/2014/main" id="{F211E791-9D9F-42FF-906D-1814B8DB2C4C}"/>
              </a:ext>
            </a:extLst>
          </p:cNvPr>
          <p:cNvSpPr txBox="1"/>
          <p:nvPr/>
        </p:nvSpPr>
        <p:spPr>
          <a:xfrm>
            <a:off x="1760926" y="1091052"/>
            <a:ext cx="9160116" cy="646331"/>
          </a:xfrm>
          <a:prstGeom prst="rect">
            <a:avLst/>
          </a:prstGeom>
          <a:noFill/>
        </p:spPr>
        <p:txBody>
          <a:bodyPr wrap="square">
            <a:spAutoFit/>
          </a:bodyPr>
          <a:lstStyle/>
          <a:p>
            <a:r>
              <a:rPr lang="es-ES" sz="1800" b="1" dirty="0">
                <a:solidFill>
                  <a:srgbClr val="000000"/>
                </a:solidFill>
                <a:effectLst/>
                <a:latin typeface="Times New Roman" panose="02020603050405020304" pitchFamily="18" charset="0"/>
                <a:ea typeface="SimSun" panose="02010600030101010101" pitchFamily="2" charset="-122"/>
              </a:rPr>
              <a:t>H3: </a:t>
            </a:r>
            <a:r>
              <a:rPr lang="es-ES" sz="1800" dirty="0">
                <a:solidFill>
                  <a:srgbClr val="000000"/>
                </a:solidFill>
                <a:effectLst/>
                <a:latin typeface="Times New Roman" panose="02020603050405020304" pitchFamily="18" charset="0"/>
                <a:ea typeface="SimSun" panose="02010600030101010101" pitchFamily="2" charset="-122"/>
              </a:rPr>
              <a:t>Las promociones influyen de manera significativa en la motivación del consumidor, en su preferencia por las tiendas de conveniencia</a:t>
            </a:r>
            <a:r>
              <a:rPr lang="es-ES" sz="1800" b="1" dirty="0">
                <a:solidFill>
                  <a:srgbClr val="000000"/>
                </a:solidFill>
                <a:effectLst/>
                <a:latin typeface="Times New Roman" panose="02020603050405020304" pitchFamily="18" charset="0"/>
                <a:ea typeface="SimSun" panose="02010600030101010101" pitchFamily="2" charset="-122"/>
              </a:rPr>
              <a:t>.</a:t>
            </a:r>
            <a:endParaRPr lang="es-ES" sz="1800" dirty="0">
              <a:solidFill>
                <a:srgbClr val="000000"/>
              </a:solidFill>
              <a:effectLst/>
              <a:latin typeface="Times New Roman" panose="02020603050405020304" pitchFamily="18" charset="0"/>
              <a:ea typeface="SimSun" panose="02010600030101010101" pitchFamily="2" charset="-122"/>
            </a:endParaRPr>
          </a:p>
        </p:txBody>
      </p:sp>
      <p:graphicFrame>
        <p:nvGraphicFramePr>
          <p:cNvPr id="7" name="Objeto 6">
            <a:extLst>
              <a:ext uri="{FF2B5EF4-FFF2-40B4-BE49-F238E27FC236}">
                <a16:creationId xmlns:a16="http://schemas.microsoft.com/office/drawing/2014/main" id="{7E60C338-6B9D-4C3A-AFA3-F4BF0C470ED9}"/>
              </a:ext>
            </a:extLst>
          </p:cNvPr>
          <p:cNvGraphicFramePr>
            <a:graphicFrameLocks noChangeAspect="1"/>
          </p:cNvGraphicFramePr>
          <p:nvPr>
            <p:extLst>
              <p:ext uri="{D42A27DB-BD31-4B8C-83A1-F6EECF244321}">
                <p14:modId xmlns:p14="http://schemas.microsoft.com/office/powerpoint/2010/main" val="4023230990"/>
              </p:ext>
            </p:extLst>
          </p:nvPr>
        </p:nvGraphicFramePr>
        <p:xfrm>
          <a:off x="400905" y="2628843"/>
          <a:ext cx="6676994" cy="2339177"/>
        </p:xfrm>
        <a:graphic>
          <a:graphicData uri="http://schemas.openxmlformats.org/presentationml/2006/ole">
            <mc:AlternateContent xmlns:mc="http://schemas.openxmlformats.org/markup-compatibility/2006">
              <mc:Choice xmlns:v="urn:schemas-microsoft-com:vml" Requires="v">
                <p:oleObj name="Document" r:id="rId2" imgW="5945484" imgH="2083035" progId="Word.Document.12">
                  <p:embed/>
                </p:oleObj>
              </mc:Choice>
              <mc:Fallback>
                <p:oleObj name="Document" r:id="rId2" imgW="5945484" imgH="2083035" progId="Word.Document.12">
                  <p:embed/>
                  <p:pic>
                    <p:nvPicPr>
                      <p:cNvPr id="0" name=""/>
                      <p:cNvPicPr/>
                      <p:nvPr/>
                    </p:nvPicPr>
                    <p:blipFill>
                      <a:blip r:embed="rId3"/>
                      <a:stretch>
                        <a:fillRect/>
                      </a:stretch>
                    </p:blipFill>
                    <p:spPr>
                      <a:xfrm>
                        <a:off x="400905" y="2628843"/>
                        <a:ext cx="6676994" cy="2339177"/>
                      </a:xfrm>
                      <a:prstGeom prst="rect">
                        <a:avLst/>
                      </a:prstGeom>
                    </p:spPr>
                  </p:pic>
                </p:oleObj>
              </mc:Fallback>
            </mc:AlternateContent>
          </a:graphicData>
        </a:graphic>
      </p:graphicFrame>
      <p:sp>
        <p:nvSpPr>
          <p:cNvPr id="9" name="CuadroTexto 8">
            <a:extLst>
              <a:ext uri="{FF2B5EF4-FFF2-40B4-BE49-F238E27FC236}">
                <a16:creationId xmlns:a16="http://schemas.microsoft.com/office/drawing/2014/main" id="{B4EACD3F-DAD8-4263-A444-E95556BAF1DA}"/>
              </a:ext>
            </a:extLst>
          </p:cNvPr>
          <p:cNvSpPr txBox="1"/>
          <p:nvPr/>
        </p:nvSpPr>
        <p:spPr>
          <a:xfrm>
            <a:off x="979025" y="2152770"/>
            <a:ext cx="6098874" cy="369332"/>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SimSun" panose="02010600030101010101" pitchFamily="2" charset="-122"/>
              </a:rPr>
              <a:t>Promociones y atención</a:t>
            </a:r>
            <a:endParaRPr lang="es-ES" b="1" dirty="0"/>
          </a:p>
        </p:txBody>
      </p:sp>
      <p:pic>
        <p:nvPicPr>
          <p:cNvPr id="10" name="Imagen 9">
            <a:extLst>
              <a:ext uri="{FF2B5EF4-FFF2-40B4-BE49-F238E27FC236}">
                <a16:creationId xmlns:a16="http://schemas.microsoft.com/office/drawing/2014/main" id="{EBF71D1D-DFEB-403A-8E85-9792B8039E9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76845" y="1900694"/>
            <a:ext cx="5387842" cy="4068786"/>
          </a:xfrm>
          <a:prstGeom prst="rect">
            <a:avLst/>
          </a:prstGeom>
          <a:noFill/>
          <a:ln>
            <a:noFill/>
          </a:ln>
        </p:spPr>
      </p:pic>
    </p:spTree>
    <p:extLst>
      <p:ext uri="{BB962C8B-B14F-4D97-AF65-F5344CB8AC3E}">
        <p14:creationId xmlns:p14="http://schemas.microsoft.com/office/powerpoint/2010/main" val="3140041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0C7AD48-652A-45F2-988E-4C1C3832C153}"/>
              </a:ext>
            </a:extLst>
          </p:cNvPr>
          <p:cNvSpPr>
            <a:spLocks noGrp="1"/>
          </p:cNvSpPr>
          <p:nvPr>
            <p:ph idx="1"/>
          </p:nvPr>
        </p:nvSpPr>
        <p:spPr>
          <a:xfrm>
            <a:off x="1485031" y="1339970"/>
            <a:ext cx="8915400" cy="3777622"/>
          </a:xfrm>
        </p:spPr>
        <p:txBody>
          <a:bodyPr/>
          <a:lstStyle/>
          <a:p>
            <a:r>
              <a:rPr lang="es-ES" sz="1800" b="1" dirty="0">
                <a:solidFill>
                  <a:srgbClr val="000000"/>
                </a:solidFill>
                <a:effectLst/>
                <a:latin typeface="Arial" panose="020B0604020202020204" pitchFamily="34" charset="0"/>
                <a:ea typeface="Times New Roman" panose="02020603050405020304" pitchFamily="18" charset="0"/>
              </a:rPr>
              <a:t>H4</a:t>
            </a:r>
            <a:r>
              <a:rPr lang="es-ES" sz="1800" dirty="0">
                <a:solidFill>
                  <a:srgbClr val="000000"/>
                </a:solidFill>
                <a:effectLst/>
                <a:latin typeface="Arial" panose="020B0604020202020204" pitchFamily="34" charset="0"/>
                <a:ea typeface="Times New Roman" panose="02020603050405020304" pitchFamily="18" charset="0"/>
              </a:rPr>
              <a:t>: La plaza influye de manera significativa en la motivación del consumidor, en su preferencia por las tiendas de conveniencia.</a:t>
            </a:r>
            <a:endParaRPr lang="es-ES" sz="1800" dirty="0">
              <a:effectLst/>
              <a:latin typeface="Times New Roman" panose="02020603050405020304" pitchFamily="18" charset="0"/>
              <a:ea typeface="Times New Roman" panose="02020603050405020304" pitchFamily="18" charset="0"/>
            </a:endParaRPr>
          </a:p>
          <a:p>
            <a:pPr marL="0" indent="0">
              <a:buNone/>
            </a:pPr>
            <a:endParaRPr lang="es-ES" dirty="0"/>
          </a:p>
        </p:txBody>
      </p:sp>
      <p:sp>
        <p:nvSpPr>
          <p:cNvPr id="4" name="Título 1">
            <a:extLst>
              <a:ext uri="{FF2B5EF4-FFF2-40B4-BE49-F238E27FC236}">
                <a16:creationId xmlns:a16="http://schemas.microsoft.com/office/drawing/2014/main" id="{4DD4437D-360F-41F0-803E-73353BCC5C19}"/>
              </a:ext>
            </a:extLst>
          </p:cNvPr>
          <p:cNvSpPr>
            <a:spLocks noGrp="1"/>
          </p:cNvSpPr>
          <p:nvPr>
            <p:ph type="title"/>
          </p:nvPr>
        </p:nvSpPr>
        <p:spPr>
          <a:xfrm>
            <a:off x="1640156" y="306333"/>
            <a:ext cx="8911687" cy="1280890"/>
          </a:xfrm>
        </p:spPr>
        <p:txBody>
          <a:bodyPr/>
          <a:lstStyle/>
          <a:p>
            <a:r>
              <a:rPr lang="es-EC" dirty="0"/>
              <a:t>Análisis bivariado</a:t>
            </a:r>
            <a:endParaRPr lang="es-ES" dirty="0"/>
          </a:p>
        </p:txBody>
      </p:sp>
      <p:graphicFrame>
        <p:nvGraphicFramePr>
          <p:cNvPr id="5" name="Objeto 4">
            <a:extLst>
              <a:ext uri="{FF2B5EF4-FFF2-40B4-BE49-F238E27FC236}">
                <a16:creationId xmlns:a16="http://schemas.microsoft.com/office/drawing/2014/main" id="{AB4B7E72-B0A8-454F-8DB6-2D83A57A5581}"/>
              </a:ext>
            </a:extLst>
          </p:cNvPr>
          <p:cNvGraphicFramePr>
            <a:graphicFrameLocks noChangeAspect="1"/>
          </p:cNvGraphicFramePr>
          <p:nvPr>
            <p:extLst>
              <p:ext uri="{D42A27DB-BD31-4B8C-83A1-F6EECF244321}">
                <p14:modId xmlns:p14="http://schemas.microsoft.com/office/powerpoint/2010/main" val="1771513775"/>
              </p:ext>
            </p:extLst>
          </p:nvPr>
        </p:nvGraphicFramePr>
        <p:xfrm>
          <a:off x="615922" y="3178743"/>
          <a:ext cx="6573477" cy="2185308"/>
        </p:xfrm>
        <a:graphic>
          <a:graphicData uri="http://schemas.openxmlformats.org/presentationml/2006/ole">
            <mc:AlternateContent xmlns:mc="http://schemas.openxmlformats.org/markup-compatibility/2006">
              <mc:Choice xmlns:v="urn:schemas-microsoft-com:vml" Requires="v">
                <p:oleObj name="Document" r:id="rId2" imgW="5945484" imgH="1976471" progId="Word.Document.12">
                  <p:embed/>
                </p:oleObj>
              </mc:Choice>
              <mc:Fallback>
                <p:oleObj name="Document" r:id="rId2" imgW="5945484" imgH="1976471" progId="Word.Document.12">
                  <p:embed/>
                  <p:pic>
                    <p:nvPicPr>
                      <p:cNvPr id="0" name=""/>
                      <p:cNvPicPr/>
                      <p:nvPr/>
                    </p:nvPicPr>
                    <p:blipFill>
                      <a:blip r:embed="rId3"/>
                      <a:stretch>
                        <a:fillRect/>
                      </a:stretch>
                    </p:blipFill>
                    <p:spPr>
                      <a:xfrm>
                        <a:off x="615922" y="3178743"/>
                        <a:ext cx="6573477" cy="2185308"/>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84D2F676-72A3-4EBB-BB5D-5C0B662D1EC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70143" y="1833682"/>
            <a:ext cx="4825189" cy="4317547"/>
          </a:xfrm>
          <a:prstGeom prst="rect">
            <a:avLst/>
          </a:prstGeom>
          <a:noFill/>
          <a:ln>
            <a:noFill/>
          </a:ln>
        </p:spPr>
      </p:pic>
      <p:sp>
        <p:nvSpPr>
          <p:cNvPr id="8" name="CuadroTexto 7">
            <a:extLst>
              <a:ext uri="{FF2B5EF4-FFF2-40B4-BE49-F238E27FC236}">
                <a16:creationId xmlns:a16="http://schemas.microsoft.com/office/drawing/2014/main" id="{B3FF291D-8417-4CF7-A9F2-616482FF043E}"/>
              </a:ext>
            </a:extLst>
          </p:cNvPr>
          <p:cNvSpPr txBox="1"/>
          <p:nvPr/>
        </p:nvSpPr>
        <p:spPr>
          <a:xfrm>
            <a:off x="719857" y="2477032"/>
            <a:ext cx="6098874" cy="457754"/>
          </a:xfrm>
          <a:prstGeom prst="rect">
            <a:avLst/>
          </a:prstGeom>
          <a:noFill/>
        </p:spPr>
        <p:txBody>
          <a:bodyPr wrap="square">
            <a:spAutoFit/>
          </a:bodyPr>
          <a:lstStyle/>
          <a:p>
            <a:pPr>
              <a:lnSpc>
                <a:spcPct val="150000"/>
              </a:lnSpc>
              <a:spcAft>
                <a:spcPts val="1000"/>
              </a:spcAft>
            </a:pPr>
            <a:r>
              <a:rPr lang="es-ES" b="1" dirty="0">
                <a:solidFill>
                  <a:srgbClr val="000000"/>
                </a:solidFill>
                <a:latin typeface="Arial" panose="020B0604020202020204" pitchFamily="34" charset="0"/>
                <a:ea typeface="SimSun" panose="02010600030101010101" pitchFamily="2" charset="-122"/>
              </a:rPr>
              <a:t>L</a:t>
            </a:r>
            <a:r>
              <a:rPr lang="es-ES" sz="1800" b="1" dirty="0">
                <a:solidFill>
                  <a:srgbClr val="000000"/>
                </a:solidFill>
                <a:effectLst/>
                <a:latin typeface="Arial" panose="020B0604020202020204" pitchFamily="34" charset="0"/>
                <a:ea typeface="SimSun" panose="02010600030101010101" pitchFamily="2" charset="-122"/>
              </a:rPr>
              <a:t>ugar y métodos de pago</a:t>
            </a:r>
            <a:endParaRPr lang="es-ES" sz="1800" b="1" dirty="0">
              <a:solidFill>
                <a:srgbClr val="00000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9925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71905E-4747-40BF-8709-703E21CF47FA}"/>
              </a:ext>
            </a:extLst>
          </p:cNvPr>
          <p:cNvSpPr>
            <a:spLocks noGrp="1"/>
          </p:cNvSpPr>
          <p:nvPr>
            <p:ph type="title"/>
          </p:nvPr>
        </p:nvSpPr>
        <p:spPr>
          <a:xfrm>
            <a:off x="1640156" y="400232"/>
            <a:ext cx="8911687" cy="1058586"/>
          </a:xfrm>
        </p:spPr>
        <p:txBody>
          <a:bodyPr/>
          <a:lstStyle/>
          <a:p>
            <a:r>
              <a:rPr lang="es-EC" dirty="0"/>
              <a:t>Análisis bivariado</a:t>
            </a:r>
            <a:endParaRPr lang="es-ES" dirty="0"/>
          </a:p>
        </p:txBody>
      </p:sp>
      <p:sp>
        <p:nvSpPr>
          <p:cNvPr id="6" name="CuadroTexto 5">
            <a:extLst>
              <a:ext uri="{FF2B5EF4-FFF2-40B4-BE49-F238E27FC236}">
                <a16:creationId xmlns:a16="http://schemas.microsoft.com/office/drawing/2014/main" id="{6BC87276-D1BD-4199-BC87-1BC53D76E9CC}"/>
              </a:ext>
            </a:extLst>
          </p:cNvPr>
          <p:cNvSpPr txBox="1"/>
          <p:nvPr/>
        </p:nvSpPr>
        <p:spPr>
          <a:xfrm>
            <a:off x="1640155" y="1211859"/>
            <a:ext cx="9056599" cy="646331"/>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Times New Roman" panose="02020603050405020304" pitchFamily="18" charset="0"/>
              </a:rPr>
              <a:t>H4</a:t>
            </a:r>
            <a:r>
              <a:rPr lang="es-ES" sz="1800" dirty="0">
                <a:solidFill>
                  <a:srgbClr val="000000"/>
                </a:solidFill>
                <a:effectLst/>
                <a:latin typeface="Arial" panose="020B0604020202020204" pitchFamily="34" charset="0"/>
                <a:ea typeface="Times New Roman" panose="02020603050405020304" pitchFamily="18" charset="0"/>
              </a:rPr>
              <a:t>: La plaza influye de manera significativa en la motivación del consumidor, en su preferencia por las tiendas de conveniencia.</a:t>
            </a:r>
            <a:endParaRPr lang="es-ES" sz="1800" dirty="0">
              <a:effectLst/>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5A80E83C-D4CF-40FE-B43B-AE5841BD801D}"/>
              </a:ext>
            </a:extLst>
          </p:cNvPr>
          <p:cNvGraphicFramePr>
            <a:graphicFrameLocks noChangeAspect="1"/>
          </p:cNvGraphicFramePr>
          <p:nvPr>
            <p:extLst>
              <p:ext uri="{D42A27DB-BD31-4B8C-83A1-F6EECF244321}">
                <p14:modId xmlns:p14="http://schemas.microsoft.com/office/powerpoint/2010/main" val="4139633838"/>
              </p:ext>
            </p:extLst>
          </p:nvPr>
        </p:nvGraphicFramePr>
        <p:xfrm>
          <a:off x="810734" y="2898341"/>
          <a:ext cx="7302274" cy="2546534"/>
        </p:xfrm>
        <a:graphic>
          <a:graphicData uri="http://schemas.openxmlformats.org/presentationml/2006/ole">
            <mc:AlternateContent xmlns:mc="http://schemas.openxmlformats.org/markup-compatibility/2006">
              <mc:Choice xmlns:v="urn:schemas-microsoft-com:vml" Requires="v">
                <p:oleObj name="Document" r:id="rId2" imgW="5945484" imgH="2073314" progId="Word.Document.12">
                  <p:embed/>
                </p:oleObj>
              </mc:Choice>
              <mc:Fallback>
                <p:oleObj name="Document" r:id="rId2" imgW="5945484" imgH="2073314" progId="Word.Document.12">
                  <p:embed/>
                  <p:pic>
                    <p:nvPicPr>
                      <p:cNvPr id="0" name=""/>
                      <p:cNvPicPr/>
                      <p:nvPr/>
                    </p:nvPicPr>
                    <p:blipFill>
                      <a:blip r:embed="rId3"/>
                      <a:stretch>
                        <a:fillRect/>
                      </a:stretch>
                    </p:blipFill>
                    <p:spPr>
                      <a:xfrm>
                        <a:off x="810734" y="2898341"/>
                        <a:ext cx="7302274" cy="2546534"/>
                      </a:xfrm>
                      <a:prstGeom prst="rect">
                        <a:avLst/>
                      </a:prstGeom>
                    </p:spPr>
                  </p:pic>
                </p:oleObj>
              </mc:Fallback>
            </mc:AlternateContent>
          </a:graphicData>
        </a:graphic>
      </p:graphicFrame>
      <p:sp>
        <p:nvSpPr>
          <p:cNvPr id="10" name="CuadroTexto 9">
            <a:extLst>
              <a:ext uri="{FF2B5EF4-FFF2-40B4-BE49-F238E27FC236}">
                <a16:creationId xmlns:a16="http://schemas.microsoft.com/office/drawing/2014/main" id="{CBA9F5A2-BDAE-4AE6-AD84-58B193A3FB30}"/>
              </a:ext>
            </a:extLst>
          </p:cNvPr>
          <p:cNvSpPr txBox="1"/>
          <p:nvPr/>
        </p:nvSpPr>
        <p:spPr>
          <a:xfrm>
            <a:off x="810734" y="2270445"/>
            <a:ext cx="6098874" cy="369332"/>
          </a:xfrm>
          <a:prstGeom prst="rect">
            <a:avLst/>
          </a:prstGeom>
          <a:noFill/>
        </p:spPr>
        <p:txBody>
          <a:bodyPr wrap="square">
            <a:spAutoFit/>
          </a:bodyPr>
          <a:lstStyle/>
          <a:p>
            <a:r>
              <a:rPr lang="es-ES" b="1" dirty="0">
                <a:solidFill>
                  <a:srgbClr val="000000"/>
                </a:solidFill>
                <a:latin typeface="Arial" panose="020B0604020202020204" pitchFamily="34" charset="0"/>
                <a:ea typeface="SimSun" panose="02010600030101010101" pitchFamily="2" charset="-122"/>
              </a:rPr>
              <a:t>O</a:t>
            </a:r>
            <a:r>
              <a:rPr lang="es-ES" sz="1800" b="1" dirty="0">
                <a:solidFill>
                  <a:srgbClr val="000000"/>
                </a:solidFill>
                <a:effectLst/>
                <a:latin typeface="Arial" panose="020B0604020202020204" pitchFamily="34" charset="0"/>
                <a:ea typeface="SimSun" panose="02010600030101010101" pitchFamily="2" charset="-122"/>
              </a:rPr>
              <a:t>rganización y bioseguridad</a:t>
            </a:r>
            <a:endParaRPr lang="es-ES" b="1" dirty="0"/>
          </a:p>
        </p:txBody>
      </p:sp>
      <p:pic>
        <p:nvPicPr>
          <p:cNvPr id="11" name="Imagen 10">
            <a:extLst>
              <a:ext uri="{FF2B5EF4-FFF2-40B4-BE49-F238E27FC236}">
                <a16:creationId xmlns:a16="http://schemas.microsoft.com/office/drawing/2014/main" id="{24BC2A8E-638A-47CE-B07A-EC7B75B5B9E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59925" y="1854680"/>
            <a:ext cx="4798946" cy="4603088"/>
          </a:xfrm>
          <a:prstGeom prst="rect">
            <a:avLst/>
          </a:prstGeom>
          <a:noFill/>
          <a:ln>
            <a:noFill/>
          </a:ln>
        </p:spPr>
      </p:pic>
    </p:spTree>
    <p:extLst>
      <p:ext uri="{BB962C8B-B14F-4D97-AF65-F5344CB8AC3E}">
        <p14:creationId xmlns:p14="http://schemas.microsoft.com/office/powerpoint/2010/main" val="183444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CAFB2-F3CF-4FDB-8903-DC198EA13A28}"/>
              </a:ext>
            </a:extLst>
          </p:cNvPr>
          <p:cNvSpPr>
            <a:spLocks noGrp="1"/>
          </p:cNvSpPr>
          <p:nvPr>
            <p:ph type="title"/>
          </p:nvPr>
        </p:nvSpPr>
        <p:spPr/>
        <p:txBody>
          <a:bodyPr/>
          <a:lstStyle/>
          <a:p>
            <a:r>
              <a:rPr lang="es-EC" dirty="0"/>
              <a:t>Capítulo V</a:t>
            </a:r>
            <a:br>
              <a:rPr lang="es-EC" dirty="0"/>
            </a:br>
            <a:r>
              <a:rPr lang="es-EC" dirty="0"/>
              <a:t>Propuesta</a:t>
            </a:r>
            <a:endParaRPr lang="es-ES" dirty="0"/>
          </a:p>
        </p:txBody>
      </p:sp>
      <p:graphicFrame>
        <p:nvGraphicFramePr>
          <p:cNvPr id="4" name="Marcador de contenido 3">
            <a:extLst>
              <a:ext uri="{FF2B5EF4-FFF2-40B4-BE49-F238E27FC236}">
                <a16:creationId xmlns:a16="http://schemas.microsoft.com/office/drawing/2014/main" id="{6BBE2ECA-E24F-447B-A021-316A518D0094}"/>
              </a:ext>
            </a:extLst>
          </p:cNvPr>
          <p:cNvGraphicFramePr>
            <a:graphicFrameLocks noGrp="1"/>
          </p:cNvGraphicFramePr>
          <p:nvPr>
            <p:ph idx="1"/>
            <p:extLst>
              <p:ext uri="{D42A27DB-BD31-4B8C-83A1-F6EECF244321}">
                <p14:modId xmlns:p14="http://schemas.microsoft.com/office/powerpoint/2010/main" val="2028829508"/>
              </p:ext>
            </p:extLst>
          </p:nvPr>
        </p:nvGraphicFramePr>
        <p:xfrm>
          <a:off x="690113" y="2139350"/>
          <a:ext cx="10814500" cy="4502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5350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8753D-AE8F-4B30-AE28-8DA024DA5F01}"/>
              </a:ext>
            </a:extLst>
          </p:cNvPr>
          <p:cNvSpPr>
            <a:spLocks noGrp="1"/>
          </p:cNvSpPr>
          <p:nvPr>
            <p:ph type="title"/>
          </p:nvPr>
        </p:nvSpPr>
        <p:spPr/>
        <p:txBody>
          <a:bodyPr/>
          <a:lstStyle/>
          <a:p>
            <a:r>
              <a:rPr lang="es-EC" dirty="0"/>
              <a:t>Estrategias para la implementación de servicio a domicilio </a:t>
            </a:r>
            <a:endParaRPr lang="es-ES" dirty="0"/>
          </a:p>
        </p:txBody>
      </p:sp>
      <p:graphicFrame>
        <p:nvGraphicFramePr>
          <p:cNvPr id="4" name="Marcador de contenido 3">
            <a:extLst>
              <a:ext uri="{FF2B5EF4-FFF2-40B4-BE49-F238E27FC236}">
                <a16:creationId xmlns:a16="http://schemas.microsoft.com/office/drawing/2014/main" id="{780B05BF-66F0-4DD7-9865-E91E86C3A666}"/>
              </a:ext>
            </a:extLst>
          </p:cNvPr>
          <p:cNvGraphicFramePr>
            <a:graphicFrameLocks noGrp="1"/>
          </p:cNvGraphicFramePr>
          <p:nvPr>
            <p:ph idx="1"/>
            <p:extLst>
              <p:ext uri="{D42A27DB-BD31-4B8C-83A1-F6EECF244321}">
                <p14:modId xmlns:p14="http://schemas.microsoft.com/office/powerpoint/2010/main" val="3053861713"/>
              </p:ext>
            </p:extLst>
          </p:nvPr>
        </p:nvGraphicFramePr>
        <p:xfrm>
          <a:off x="0" y="1905000"/>
          <a:ext cx="7694762" cy="4543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84648DBD-3BD6-4F9D-AFAE-6DA0F830763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691403" y="4155189"/>
            <a:ext cx="4626454" cy="2293056"/>
          </a:xfrm>
          <a:prstGeom prst="rect">
            <a:avLst/>
          </a:prstGeom>
          <a:noFill/>
          <a:ln>
            <a:noFill/>
          </a:ln>
        </p:spPr>
      </p:pic>
    </p:spTree>
    <p:extLst>
      <p:ext uri="{BB962C8B-B14F-4D97-AF65-F5344CB8AC3E}">
        <p14:creationId xmlns:p14="http://schemas.microsoft.com/office/powerpoint/2010/main" val="1985438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6C496-344F-4CD1-BEFD-C6D71DCC4BEB}"/>
              </a:ext>
            </a:extLst>
          </p:cNvPr>
          <p:cNvSpPr>
            <a:spLocks noGrp="1"/>
          </p:cNvSpPr>
          <p:nvPr>
            <p:ph type="title"/>
          </p:nvPr>
        </p:nvSpPr>
        <p:spPr>
          <a:xfrm>
            <a:off x="1759789" y="624110"/>
            <a:ext cx="9744823" cy="1280890"/>
          </a:xfrm>
        </p:spPr>
        <p:txBody>
          <a:bodyPr/>
          <a:lstStyle/>
          <a:p>
            <a:r>
              <a:rPr lang="es-EC" dirty="0"/>
              <a:t>Estrategia mejorar comunicación promocional </a:t>
            </a:r>
            <a:endParaRPr lang="es-ES" dirty="0"/>
          </a:p>
        </p:txBody>
      </p:sp>
      <p:graphicFrame>
        <p:nvGraphicFramePr>
          <p:cNvPr id="4" name="Marcador de contenido 3">
            <a:extLst>
              <a:ext uri="{FF2B5EF4-FFF2-40B4-BE49-F238E27FC236}">
                <a16:creationId xmlns:a16="http://schemas.microsoft.com/office/drawing/2014/main" id="{BE806962-27ED-4F07-B424-33CF034B6CE6}"/>
              </a:ext>
            </a:extLst>
          </p:cNvPr>
          <p:cNvGraphicFramePr>
            <a:graphicFrameLocks noGrp="1"/>
          </p:cNvGraphicFramePr>
          <p:nvPr>
            <p:ph idx="1"/>
            <p:extLst>
              <p:ext uri="{D42A27DB-BD31-4B8C-83A1-F6EECF244321}">
                <p14:modId xmlns:p14="http://schemas.microsoft.com/office/powerpoint/2010/main" val="1282920927"/>
              </p:ext>
            </p:extLst>
          </p:nvPr>
        </p:nvGraphicFramePr>
        <p:xfrm>
          <a:off x="878531" y="2019299"/>
          <a:ext cx="10434938" cy="2610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749A12FE-CD5E-404F-B039-EC79BA85C87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072365" y="4440446"/>
            <a:ext cx="5519543" cy="1994859"/>
          </a:xfrm>
          <a:prstGeom prst="rect">
            <a:avLst/>
          </a:prstGeom>
          <a:noFill/>
          <a:ln>
            <a:noFill/>
          </a:ln>
        </p:spPr>
      </p:pic>
    </p:spTree>
    <p:extLst>
      <p:ext uri="{BB962C8B-B14F-4D97-AF65-F5344CB8AC3E}">
        <p14:creationId xmlns:p14="http://schemas.microsoft.com/office/powerpoint/2010/main" val="3756223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A13F0-3C65-4F4E-8CA3-764FD5C6E81A}"/>
              </a:ext>
            </a:extLst>
          </p:cNvPr>
          <p:cNvSpPr>
            <a:spLocks noGrp="1"/>
          </p:cNvSpPr>
          <p:nvPr>
            <p:ph type="title"/>
          </p:nvPr>
        </p:nvSpPr>
        <p:spPr>
          <a:xfrm>
            <a:off x="1984075" y="434329"/>
            <a:ext cx="9520537" cy="1280890"/>
          </a:xfrm>
        </p:spPr>
        <p:txBody>
          <a:bodyPr/>
          <a:lstStyle/>
          <a:p>
            <a:r>
              <a:rPr lang="es-EC" dirty="0"/>
              <a:t>Estrategia implementación protocolos de bioseguridad</a:t>
            </a:r>
            <a:endParaRPr lang="es-ES" dirty="0"/>
          </a:p>
        </p:txBody>
      </p:sp>
      <p:graphicFrame>
        <p:nvGraphicFramePr>
          <p:cNvPr id="4" name="Marcador de contenido 3">
            <a:extLst>
              <a:ext uri="{FF2B5EF4-FFF2-40B4-BE49-F238E27FC236}">
                <a16:creationId xmlns:a16="http://schemas.microsoft.com/office/drawing/2014/main" id="{D5B6DDBC-195B-4635-A24A-F7F69E7ADF57}"/>
              </a:ext>
            </a:extLst>
          </p:cNvPr>
          <p:cNvGraphicFramePr>
            <a:graphicFrameLocks noGrp="1"/>
          </p:cNvGraphicFramePr>
          <p:nvPr>
            <p:ph idx="1"/>
            <p:extLst>
              <p:ext uri="{D42A27DB-BD31-4B8C-83A1-F6EECF244321}">
                <p14:modId xmlns:p14="http://schemas.microsoft.com/office/powerpoint/2010/main" val="2938574402"/>
              </p:ext>
            </p:extLst>
          </p:nvPr>
        </p:nvGraphicFramePr>
        <p:xfrm>
          <a:off x="983411" y="2133599"/>
          <a:ext cx="10521202" cy="3991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21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93B6D-7964-4DE3-8E9F-1EDD6B3083F7}"/>
              </a:ext>
            </a:extLst>
          </p:cNvPr>
          <p:cNvSpPr>
            <a:spLocks noGrp="1"/>
          </p:cNvSpPr>
          <p:nvPr>
            <p:ph type="title"/>
          </p:nvPr>
        </p:nvSpPr>
        <p:spPr>
          <a:xfrm>
            <a:off x="1673525" y="624110"/>
            <a:ext cx="9831087" cy="1280890"/>
          </a:xfrm>
        </p:spPr>
        <p:txBody>
          <a:bodyPr/>
          <a:lstStyle/>
          <a:p>
            <a:r>
              <a:rPr lang="es-EC" dirty="0"/>
              <a:t>Estrategia para fidelizar a los consumidores </a:t>
            </a:r>
            <a:endParaRPr lang="es-ES" dirty="0"/>
          </a:p>
        </p:txBody>
      </p:sp>
      <p:graphicFrame>
        <p:nvGraphicFramePr>
          <p:cNvPr id="4" name="Marcador de contenido 3">
            <a:extLst>
              <a:ext uri="{FF2B5EF4-FFF2-40B4-BE49-F238E27FC236}">
                <a16:creationId xmlns:a16="http://schemas.microsoft.com/office/drawing/2014/main" id="{4F0F91B4-D6DC-40DE-BE36-4FCB90353447}"/>
              </a:ext>
            </a:extLst>
          </p:cNvPr>
          <p:cNvGraphicFramePr>
            <a:graphicFrameLocks noGrp="1"/>
          </p:cNvGraphicFramePr>
          <p:nvPr>
            <p:ph idx="1"/>
            <p:extLst>
              <p:ext uri="{D42A27DB-BD31-4B8C-83A1-F6EECF244321}">
                <p14:modId xmlns:p14="http://schemas.microsoft.com/office/powerpoint/2010/main" val="1900587968"/>
              </p:ext>
            </p:extLst>
          </p:nvPr>
        </p:nvGraphicFramePr>
        <p:xfrm>
          <a:off x="517585" y="1587261"/>
          <a:ext cx="11473132" cy="49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208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4654B-22E0-407D-B386-A044EFC028CF}"/>
              </a:ext>
            </a:extLst>
          </p:cNvPr>
          <p:cNvSpPr>
            <a:spLocks noGrp="1"/>
          </p:cNvSpPr>
          <p:nvPr>
            <p:ph type="title"/>
          </p:nvPr>
        </p:nvSpPr>
        <p:spPr>
          <a:xfrm>
            <a:off x="1833801" y="141031"/>
            <a:ext cx="8911687" cy="1280890"/>
          </a:xfrm>
        </p:spPr>
        <p:txBody>
          <a:bodyPr/>
          <a:lstStyle/>
          <a:p>
            <a:r>
              <a:rPr lang="es-EC" dirty="0"/>
              <a:t>Conclusiones </a:t>
            </a:r>
            <a:endParaRPr lang="es-ES" dirty="0"/>
          </a:p>
        </p:txBody>
      </p:sp>
      <p:sp>
        <p:nvSpPr>
          <p:cNvPr id="3" name="Marcador de contenido 2">
            <a:extLst>
              <a:ext uri="{FF2B5EF4-FFF2-40B4-BE49-F238E27FC236}">
                <a16:creationId xmlns:a16="http://schemas.microsoft.com/office/drawing/2014/main" id="{B2E9EBD6-A207-49A1-B457-E1A26E03AD9B}"/>
              </a:ext>
            </a:extLst>
          </p:cNvPr>
          <p:cNvSpPr>
            <a:spLocks noGrp="1"/>
          </p:cNvSpPr>
          <p:nvPr>
            <p:ph idx="1"/>
          </p:nvPr>
        </p:nvSpPr>
        <p:spPr>
          <a:xfrm>
            <a:off x="465826" y="1242205"/>
            <a:ext cx="11038786" cy="5313870"/>
          </a:xfrm>
        </p:spPr>
        <p:txBody>
          <a:bodyPr>
            <a:normAutofit/>
          </a:bodyPr>
          <a:lstStyle/>
          <a:p>
            <a:r>
              <a:rPr lang="es-ES" sz="2000" dirty="0">
                <a:solidFill>
                  <a:srgbClr val="000000"/>
                </a:solidFill>
                <a:effectLst/>
                <a:latin typeface="Times New Roman" panose="02020603050405020304" pitchFamily="18" charset="0"/>
                <a:ea typeface="SimSun" panose="02010600030101010101" pitchFamily="2" charset="-122"/>
              </a:rPr>
              <a:t>De acuerdo al análisis realizado de cada uno de los elementos del marketing </a:t>
            </a:r>
            <a:r>
              <a:rPr lang="es-ES" sz="2000" dirty="0" err="1">
                <a:solidFill>
                  <a:srgbClr val="000000"/>
                </a:solidFill>
                <a:effectLst/>
                <a:latin typeface="Times New Roman" panose="02020603050405020304" pitchFamily="18" charset="0"/>
                <a:ea typeface="SimSun" panose="02010600030101010101" pitchFamily="2" charset="-122"/>
              </a:rPr>
              <a:t>mix</a:t>
            </a:r>
            <a:r>
              <a:rPr lang="es-ES" sz="2000" dirty="0">
                <a:solidFill>
                  <a:srgbClr val="000000"/>
                </a:solidFill>
                <a:effectLst/>
                <a:latin typeface="Times New Roman" panose="02020603050405020304" pitchFamily="18" charset="0"/>
                <a:ea typeface="SimSun" panose="02010600030101010101" pitchFamily="2" charset="-122"/>
              </a:rPr>
              <a:t> , se pudo comprobar la relación que existe con la variable decisión de compra, y así validar todas las hipótesis de la investigación, por tanto se concluye que sí existe una asociación positiva entre la variable independiente marketing </a:t>
            </a:r>
            <a:r>
              <a:rPr lang="es-ES" sz="2000" dirty="0" err="1">
                <a:solidFill>
                  <a:srgbClr val="000000"/>
                </a:solidFill>
                <a:effectLst/>
                <a:latin typeface="Times New Roman" panose="02020603050405020304" pitchFamily="18" charset="0"/>
                <a:ea typeface="SimSun" panose="02010600030101010101" pitchFamily="2" charset="-122"/>
              </a:rPr>
              <a:t>mix</a:t>
            </a:r>
            <a:r>
              <a:rPr lang="es-ES" sz="2000" dirty="0">
                <a:solidFill>
                  <a:srgbClr val="000000"/>
                </a:solidFill>
                <a:effectLst/>
                <a:latin typeface="Times New Roman" panose="02020603050405020304" pitchFamily="18" charset="0"/>
                <a:ea typeface="SimSun" panose="02010600030101010101" pitchFamily="2" charset="-122"/>
              </a:rPr>
              <a:t> y la variable dependiente decisión de compra, lo cual indica que los consumidores logran sentirse influenciados en su decisión cuando acuden a comprar a las tiendas de conveniencia.</a:t>
            </a:r>
          </a:p>
          <a:p>
            <a:r>
              <a:rPr lang="es-ES" sz="2000" dirty="0">
                <a:solidFill>
                  <a:srgbClr val="000000"/>
                </a:solidFill>
                <a:effectLst/>
                <a:latin typeface="Times New Roman" panose="02020603050405020304" pitchFamily="18" charset="0"/>
                <a:ea typeface="SimSun" panose="02010600030101010101" pitchFamily="2" charset="-122"/>
              </a:rPr>
              <a:t>En lo que respecta al perfil del consumidor podemos concluir que lo consumidores que acuden a estas tiendas son personas de un nivel de ingresos medio y medio alto, desde los $400 a $800, siendo estos de un rango de 15 a 34 años que son estudiantes de universidad y trabajadores privados y públicos, por otra parte, las tiendas de conveniencia que más frecuentan son Oki Doki que se encuentran ubicados al norte de Quito y las tiendas Deli Valle ubicadas en el Cantón Rumiñahui.</a:t>
            </a:r>
          </a:p>
          <a:p>
            <a:r>
              <a:rPr lang="es-ES" sz="2000" dirty="0">
                <a:solidFill>
                  <a:srgbClr val="000000"/>
                </a:solidFill>
                <a:effectLst/>
                <a:latin typeface="Times New Roman" panose="02020603050405020304" pitchFamily="18" charset="0"/>
                <a:ea typeface="SimSun" panose="02010600030101010101" pitchFamily="2" charset="-122"/>
              </a:rPr>
              <a:t>Es importante mencionar que de las cadenas de tiendas de conveniencia que existen, no todas tienen un horario de atención extendido, ya que lo que les diferencia a estas tiendas de las tiendas de barrio es su horario de apertura mayor a las 18 horas, y no todas cumplen con este requisito, de igual manera se pudo concluir que los consumidores prefieren comprar en las tiendas de barrio, ya que no todos tienen conocimiento de estas tiendas y los productos y/o servicios que ofertan.</a:t>
            </a:r>
          </a:p>
        </p:txBody>
      </p:sp>
    </p:spTree>
    <p:extLst>
      <p:ext uri="{BB962C8B-B14F-4D97-AF65-F5344CB8AC3E}">
        <p14:creationId xmlns:p14="http://schemas.microsoft.com/office/powerpoint/2010/main" val="134136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CFDA59-5F8C-4FF8-B381-1EAC0185BCFD}"/>
              </a:ext>
            </a:extLst>
          </p:cNvPr>
          <p:cNvSpPr>
            <a:spLocks noGrp="1"/>
          </p:cNvSpPr>
          <p:nvPr>
            <p:ph type="title"/>
          </p:nvPr>
        </p:nvSpPr>
        <p:spPr/>
        <p:txBody>
          <a:bodyPr/>
          <a:lstStyle/>
          <a:p>
            <a:r>
              <a:rPr lang="es-EC" dirty="0"/>
              <a:t>Hipótesis</a:t>
            </a:r>
            <a:endParaRPr lang="es-ES" dirty="0"/>
          </a:p>
        </p:txBody>
      </p:sp>
      <p:sp>
        <p:nvSpPr>
          <p:cNvPr id="3" name="Marcador de contenido 2">
            <a:extLst>
              <a:ext uri="{FF2B5EF4-FFF2-40B4-BE49-F238E27FC236}">
                <a16:creationId xmlns:a16="http://schemas.microsoft.com/office/drawing/2014/main" id="{13BD510C-3243-474B-BFC3-0FFA7A7DF05B}"/>
              </a:ext>
            </a:extLst>
          </p:cNvPr>
          <p:cNvSpPr>
            <a:spLocks noGrp="1"/>
          </p:cNvSpPr>
          <p:nvPr>
            <p:ph idx="1"/>
          </p:nvPr>
        </p:nvSpPr>
        <p:spPr>
          <a:xfrm>
            <a:off x="1122720" y="1540188"/>
            <a:ext cx="10591951" cy="4826105"/>
          </a:xfrm>
        </p:spPr>
        <p:txBody>
          <a:bodyPr>
            <a:normAutofit fontScale="92500"/>
          </a:bodyPr>
          <a:lstStyle/>
          <a:p>
            <a:pPr marL="571500" indent="0" algn="just">
              <a:lnSpc>
                <a:spcPct val="200000"/>
              </a:lnSpc>
              <a:buNone/>
            </a:pPr>
            <a:r>
              <a:rPr lang="es-ES" sz="2400" b="1" dirty="0">
                <a:solidFill>
                  <a:srgbClr val="000000"/>
                </a:solidFill>
                <a:effectLst/>
                <a:latin typeface="Times New Roman" panose="02020603050405020304" pitchFamily="18" charset="0"/>
                <a:ea typeface="SimSun" panose="02010600030101010101" pitchFamily="2" charset="-122"/>
              </a:rPr>
              <a:t>Hipótesis general:</a:t>
            </a:r>
          </a:p>
          <a:p>
            <a:pPr marL="571500" indent="0" algn="just">
              <a:lnSpc>
                <a:spcPct val="200000"/>
              </a:lnSpc>
              <a:buNone/>
            </a:pPr>
            <a:r>
              <a:rPr lang="es-ES" sz="2400" b="1" dirty="0">
                <a:solidFill>
                  <a:srgbClr val="000000"/>
                </a:solidFill>
                <a:effectLst/>
                <a:latin typeface="Times New Roman" panose="02020603050405020304" pitchFamily="18" charset="0"/>
                <a:ea typeface="SimSun" panose="02010600030101010101" pitchFamily="2" charset="-122"/>
              </a:rPr>
              <a:t>Ha:</a:t>
            </a:r>
            <a:r>
              <a:rPr lang="es-ES" sz="2400" dirty="0">
                <a:solidFill>
                  <a:srgbClr val="000000"/>
                </a:solidFill>
                <a:effectLst/>
                <a:latin typeface="Times New Roman" panose="02020603050405020304" pitchFamily="18" charset="0"/>
                <a:ea typeface="SimSun" panose="02010600030101010101" pitchFamily="2" charset="-122"/>
              </a:rPr>
              <a:t> El marketing </a:t>
            </a:r>
            <a:r>
              <a:rPr lang="es-ES" sz="2400" dirty="0" err="1">
                <a:solidFill>
                  <a:srgbClr val="000000"/>
                </a:solidFill>
                <a:effectLst/>
                <a:latin typeface="Times New Roman" panose="02020603050405020304" pitchFamily="18" charset="0"/>
                <a:ea typeface="SimSun" panose="02010600030101010101" pitchFamily="2" charset="-122"/>
              </a:rPr>
              <a:t>mix</a:t>
            </a:r>
            <a:r>
              <a:rPr lang="es-ES" sz="2400" dirty="0">
                <a:solidFill>
                  <a:srgbClr val="000000"/>
                </a:solidFill>
                <a:effectLst/>
                <a:latin typeface="Times New Roman" panose="02020603050405020304" pitchFamily="18" charset="0"/>
                <a:ea typeface="SimSun" panose="02010600030101010101" pitchFamily="2" charset="-122"/>
              </a:rPr>
              <a:t> influye en la motivación del consumidor, en su preferencia por las tiendas de conveniencia en el Distrito Metropolitano de Quito y Cantón Rumiñahui.</a:t>
            </a:r>
          </a:p>
          <a:p>
            <a:pPr marL="571500" indent="0" algn="just">
              <a:lnSpc>
                <a:spcPct val="200000"/>
              </a:lnSpc>
              <a:buNone/>
            </a:pPr>
            <a:r>
              <a:rPr lang="es-ES" sz="2400" b="1" dirty="0">
                <a:solidFill>
                  <a:srgbClr val="000000"/>
                </a:solidFill>
                <a:effectLst/>
                <a:latin typeface="Times New Roman" panose="02020603050405020304" pitchFamily="18" charset="0"/>
                <a:ea typeface="SimSun" panose="02010600030101010101" pitchFamily="2" charset="-122"/>
              </a:rPr>
              <a:t>Ho:</a:t>
            </a:r>
            <a:r>
              <a:rPr lang="es-ES" sz="2400" dirty="0">
                <a:solidFill>
                  <a:srgbClr val="000000"/>
                </a:solidFill>
                <a:effectLst/>
                <a:latin typeface="Times New Roman" panose="02020603050405020304" pitchFamily="18" charset="0"/>
                <a:ea typeface="SimSun" panose="02010600030101010101" pitchFamily="2" charset="-122"/>
              </a:rPr>
              <a:t> El marketing </a:t>
            </a:r>
            <a:r>
              <a:rPr lang="es-ES" sz="2400" dirty="0" err="1">
                <a:solidFill>
                  <a:srgbClr val="000000"/>
                </a:solidFill>
                <a:effectLst/>
                <a:latin typeface="Times New Roman" panose="02020603050405020304" pitchFamily="18" charset="0"/>
                <a:ea typeface="SimSun" panose="02010600030101010101" pitchFamily="2" charset="-122"/>
              </a:rPr>
              <a:t>mix</a:t>
            </a:r>
            <a:r>
              <a:rPr lang="es-ES" sz="2400" dirty="0">
                <a:solidFill>
                  <a:srgbClr val="000000"/>
                </a:solidFill>
                <a:effectLst/>
                <a:latin typeface="Times New Roman" panose="02020603050405020304" pitchFamily="18" charset="0"/>
                <a:ea typeface="SimSun" panose="02010600030101010101" pitchFamily="2" charset="-122"/>
              </a:rPr>
              <a:t> no influye en la motivación del consumidor, en su preferencia por las tiendas de conveniencia en el Distrito Metropolitano de Quito y Cantón Rumiñahui.</a:t>
            </a:r>
          </a:p>
          <a:p>
            <a:endParaRPr lang="es-ES" dirty="0"/>
          </a:p>
        </p:txBody>
      </p:sp>
    </p:spTree>
    <p:extLst>
      <p:ext uri="{BB962C8B-B14F-4D97-AF65-F5344CB8AC3E}">
        <p14:creationId xmlns:p14="http://schemas.microsoft.com/office/powerpoint/2010/main" val="2097473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7EA1A-D939-4BCB-AF68-E94256439A8E}"/>
              </a:ext>
            </a:extLst>
          </p:cNvPr>
          <p:cNvSpPr>
            <a:spLocks noGrp="1"/>
          </p:cNvSpPr>
          <p:nvPr>
            <p:ph type="title"/>
          </p:nvPr>
        </p:nvSpPr>
        <p:spPr>
          <a:xfrm>
            <a:off x="1431985" y="123778"/>
            <a:ext cx="10072627" cy="1280890"/>
          </a:xfrm>
        </p:spPr>
        <p:txBody>
          <a:bodyPr/>
          <a:lstStyle/>
          <a:p>
            <a:r>
              <a:rPr lang="es-EC" dirty="0"/>
              <a:t>Recomendaciones </a:t>
            </a:r>
            <a:endParaRPr lang="es-ES" dirty="0"/>
          </a:p>
        </p:txBody>
      </p:sp>
      <p:sp>
        <p:nvSpPr>
          <p:cNvPr id="3" name="Marcador de contenido 2">
            <a:extLst>
              <a:ext uri="{FF2B5EF4-FFF2-40B4-BE49-F238E27FC236}">
                <a16:creationId xmlns:a16="http://schemas.microsoft.com/office/drawing/2014/main" id="{8B838709-AB47-49DE-9492-29C1F5D64ACE}"/>
              </a:ext>
            </a:extLst>
          </p:cNvPr>
          <p:cNvSpPr>
            <a:spLocks noGrp="1"/>
          </p:cNvSpPr>
          <p:nvPr>
            <p:ph idx="1"/>
          </p:nvPr>
        </p:nvSpPr>
        <p:spPr>
          <a:xfrm>
            <a:off x="862642" y="1404668"/>
            <a:ext cx="10641970" cy="4506554"/>
          </a:xfrm>
        </p:spPr>
        <p:txBody>
          <a:bodyPr/>
          <a:lstStyle/>
          <a:p>
            <a:r>
              <a:rPr lang="es-ES" sz="2000" dirty="0">
                <a:solidFill>
                  <a:srgbClr val="000000"/>
                </a:solidFill>
                <a:effectLst/>
                <a:latin typeface="Times New Roman" panose="02020603050405020304" pitchFamily="18" charset="0"/>
                <a:ea typeface="SimSun" panose="02010600030101010101" pitchFamily="2" charset="-122"/>
              </a:rPr>
              <a:t>En base a los resultados de la presente investigación es importante que las tiendas tomen medidas e implementen nuevas estrategias encaminadas al marketing </a:t>
            </a:r>
            <a:r>
              <a:rPr lang="es-ES" sz="2000" dirty="0" err="1">
                <a:solidFill>
                  <a:srgbClr val="000000"/>
                </a:solidFill>
                <a:effectLst/>
                <a:latin typeface="Times New Roman" panose="02020603050405020304" pitchFamily="18" charset="0"/>
                <a:ea typeface="SimSun" panose="02010600030101010101" pitchFamily="2" charset="-122"/>
              </a:rPr>
              <a:t>mix</a:t>
            </a:r>
            <a:r>
              <a:rPr lang="es-ES" sz="2000" dirty="0">
                <a:solidFill>
                  <a:srgbClr val="000000"/>
                </a:solidFill>
                <a:effectLst/>
                <a:latin typeface="Times New Roman" panose="02020603050405020304" pitchFamily="18" charset="0"/>
                <a:ea typeface="SimSun" panose="02010600030101010101" pitchFamily="2" charset="-122"/>
              </a:rPr>
              <a:t>, para poder lograr un estímulo en el consumidor con su decisión de compra y así alcanzar la fidelización. </a:t>
            </a:r>
          </a:p>
          <a:p>
            <a:r>
              <a:rPr lang="es-ES" sz="2000" dirty="0">
                <a:solidFill>
                  <a:srgbClr val="000000"/>
                </a:solidFill>
                <a:effectLst/>
                <a:latin typeface="Times New Roman" panose="02020603050405020304" pitchFamily="18" charset="0"/>
                <a:ea typeface="SimSun" panose="02010600030101010101" pitchFamily="2" charset="-122"/>
              </a:rPr>
              <a:t>Al ser las tiendas de conveniencia para consumidores que tienen un nivel de ingreso medio y medio alto, se debe realizar estudios de mercado, expandir el nicho de mercado, implementar estrategias para fidelizar al cliente, que sienta que tiene una atención personalizada y no que es un cliente más, ya que la presencia de competidores es cada vez más fuerte dentro del </a:t>
            </a:r>
            <a:r>
              <a:rPr lang="es-ES" sz="2000" dirty="0" err="1">
                <a:solidFill>
                  <a:srgbClr val="000000"/>
                </a:solidFill>
                <a:effectLst/>
                <a:latin typeface="Times New Roman" panose="02020603050405020304" pitchFamily="18" charset="0"/>
                <a:ea typeface="SimSun" panose="02010600030101010101" pitchFamily="2" charset="-122"/>
              </a:rPr>
              <a:t>Retail</a:t>
            </a:r>
            <a:r>
              <a:rPr lang="es-ES" sz="2000" dirty="0">
                <a:solidFill>
                  <a:srgbClr val="000000"/>
                </a:solidFill>
                <a:effectLst/>
                <a:latin typeface="Times New Roman" panose="02020603050405020304" pitchFamily="18" charset="0"/>
                <a:ea typeface="SimSun" panose="02010600030101010101" pitchFamily="2" charset="-122"/>
              </a:rPr>
              <a:t>.</a:t>
            </a:r>
          </a:p>
          <a:p>
            <a:r>
              <a:rPr lang="es-ES" sz="2000" dirty="0">
                <a:solidFill>
                  <a:srgbClr val="000000"/>
                </a:solidFill>
                <a:effectLst/>
                <a:latin typeface="Times New Roman" panose="02020603050405020304" pitchFamily="18" charset="0"/>
                <a:ea typeface="SimSun" panose="02010600030101010101" pitchFamily="2" charset="-122"/>
              </a:rPr>
              <a:t>Uno de los problemas dentro de las cadenas de tiendas de conveniencia es que no todos tienen claro que uno de los objetivos importantes de estas tiendas es que su horario de atención debe ser mayor a las 18 horas, pero muchas de estas tiendas tienen un horario de atención menor a las 12 horas, y por esa razón se confunden con tiendas de barrio, por tanto se necesita que los horarios de apertura sean más extensos que los consumidores puedan adquirir sus productos y/o servicios a cualquier hora y puedan ser atendidos.</a:t>
            </a:r>
          </a:p>
          <a:p>
            <a:pPr marL="0" indent="0">
              <a:buNone/>
            </a:pPr>
            <a:endParaRPr lang="es-ES" sz="1800" dirty="0">
              <a:solidFill>
                <a:srgbClr val="000000"/>
              </a:solidFill>
              <a:effectLst/>
              <a:latin typeface="Times New Roman" panose="02020603050405020304" pitchFamily="18" charset="0"/>
              <a:ea typeface="SimSun" panose="02010600030101010101" pitchFamily="2" charset="-122"/>
            </a:endParaRPr>
          </a:p>
          <a:p>
            <a:endParaRPr lang="es-ES" dirty="0"/>
          </a:p>
        </p:txBody>
      </p:sp>
    </p:spTree>
    <p:extLst>
      <p:ext uri="{BB962C8B-B14F-4D97-AF65-F5344CB8AC3E}">
        <p14:creationId xmlns:p14="http://schemas.microsoft.com/office/powerpoint/2010/main" val="92588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8BDB95-E581-492E-A9C3-A7F9E2E5AD2D}"/>
              </a:ext>
            </a:extLst>
          </p:cNvPr>
          <p:cNvSpPr>
            <a:spLocks noGrp="1"/>
          </p:cNvSpPr>
          <p:nvPr>
            <p:ph idx="1"/>
          </p:nvPr>
        </p:nvSpPr>
        <p:spPr>
          <a:xfrm>
            <a:off x="782772" y="357996"/>
            <a:ext cx="10983659" cy="6142007"/>
          </a:xfrm>
        </p:spPr>
        <p:txBody>
          <a:bodyPr>
            <a:normAutofit/>
          </a:bodyPr>
          <a:lstStyle/>
          <a:p>
            <a:pPr marL="571500" indent="0" algn="just">
              <a:lnSpc>
                <a:spcPct val="200000"/>
              </a:lnSpc>
              <a:buNone/>
            </a:pPr>
            <a:r>
              <a:rPr lang="es-ES" sz="2000" b="1" dirty="0">
                <a:solidFill>
                  <a:srgbClr val="000000"/>
                </a:solidFill>
                <a:effectLst/>
                <a:latin typeface="Times New Roman" panose="02020603050405020304" pitchFamily="18" charset="0"/>
                <a:ea typeface="SimSun" panose="02010600030101010101" pitchFamily="2" charset="-122"/>
              </a:rPr>
              <a:t>Hipótesis específicas</a:t>
            </a:r>
          </a:p>
          <a:p>
            <a:pPr marL="857250" indent="-285750" algn="just">
              <a:lnSpc>
                <a:spcPct val="200000"/>
              </a:lnSpc>
            </a:pPr>
            <a:r>
              <a:rPr lang="es-ES" sz="2000" b="1" dirty="0">
                <a:solidFill>
                  <a:srgbClr val="000000"/>
                </a:solidFill>
                <a:effectLst/>
                <a:latin typeface="Times New Roman" panose="02020603050405020304" pitchFamily="18" charset="0"/>
                <a:ea typeface="SimSun" panose="02010600030101010101" pitchFamily="2" charset="-122"/>
              </a:rPr>
              <a:t>H1</a:t>
            </a:r>
            <a:r>
              <a:rPr lang="es-ES" sz="2000" dirty="0">
                <a:solidFill>
                  <a:srgbClr val="000000"/>
                </a:solidFill>
                <a:effectLst/>
                <a:latin typeface="Times New Roman" panose="02020603050405020304" pitchFamily="18" charset="0"/>
                <a:ea typeface="SimSun" panose="02010600030101010101" pitchFamily="2" charset="-122"/>
              </a:rPr>
              <a:t>: El producto y/o servicio influye de manera significativa en la motivación del consumidor, en su preferencia por las tiendas de conveniencia.</a:t>
            </a:r>
          </a:p>
          <a:p>
            <a:pPr marL="857250" indent="-285750" algn="just">
              <a:lnSpc>
                <a:spcPct val="200000"/>
              </a:lnSpc>
            </a:pPr>
            <a:r>
              <a:rPr lang="es-ES" sz="2000" b="1" dirty="0">
                <a:solidFill>
                  <a:srgbClr val="000000"/>
                </a:solidFill>
                <a:effectLst/>
                <a:latin typeface="Times New Roman" panose="02020603050405020304" pitchFamily="18" charset="0"/>
                <a:ea typeface="SimSun" panose="02010600030101010101" pitchFamily="2" charset="-122"/>
              </a:rPr>
              <a:t>H2</a:t>
            </a:r>
            <a:r>
              <a:rPr lang="es-ES" sz="2000" dirty="0">
                <a:solidFill>
                  <a:srgbClr val="000000"/>
                </a:solidFill>
                <a:effectLst/>
                <a:latin typeface="Times New Roman" panose="02020603050405020304" pitchFamily="18" charset="0"/>
                <a:ea typeface="SimSun" panose="02010600030101010101" pitchFamily="2" charset="-122"/>
              </a:rPr>
              <a:t>: El precio influye de manera significativa en la motivación del consumidor, en su preferencia por las tiendas de conveniencia.</a:t>
            </a:r>
          </a:p>
          <a:p>
            <a:pPr marL="914400" algn="just">
              <a:lnSpc>
                <a:spcPct val="200000"/>
              </a:lnSpc>
            </a:pPr>
            <a:r>
              <a:rPr lang="es-ES" sz="2000" b="1" dirty="0">
                <a:solidFill>
                  <a:srgbClr val="000000"/>
                </a:solidFill>
                <a:effectLst/>
                <a:latin typeface="Times New Roman" panose="02020603050405020304" pitchFamily="18" charset="0"/>
                <a:ea typeface="SimSun" panose="02010600030101010101" pitchFamily="2" charset="-122"/>
              </a:rPr>
              <a:t>H3</a:t>
            </a:r>
            <a:r>
              <a:rPr lang="es-ES" sz="2000" dirty="0">
                <a:solidFill>
                  <a:srgbClr val="000000"/>
                </a:solidFill>
                <a:effectLst/>
                <a:latin typeface="Times New Roman" panose="02020603050405020304" pitchFamily="18" charset="0"/>
                <a:ea typeface="SimSun" panose="02010600030101010101" pitchFamily="2" charset="-122"/>
              </a:rPr>
              <a:t>: Las promociones influyen de manera significativa en la motivación del consumidor, en su preferencia por las tiendas de conveniencia.</a:t>
            </a:r>
          </a:p>
          <a:p>
            <a:pPr marL="914400" algn="just">
              <a:lnSpc>
                <a:spcPct val="200000"/>
              </a:lnSpc>
            </a:pPr>
            <a:r>
              <a:rPr lang="es-ES" sz="2000" b="1" dirty="0">
                <a:solidFill>
                  <a:srgbClr val="000000"/>
                </a:solidFill>
                <a:effectLst/>
                <a:latin typeface="Times New Roman" panose="02020603050405020304" pitchFamily="18" charset="0"/>
                <a:ea typeface="SimSun" panose="02010600030101010101" pitchFamily="2" charset="-122"/>
              </a:rPr>
              <a:t>H4</a:t>
            </a:r>
            <a:r>
              <a:rPr lang="es-ES" sz="2000" dirty="0">
                <a:solidFill>
                  <a:srgbClr val="000000"/>
                </a:solidFill>
                <a:effectLst/>
                <a:latin typeface="Times New Roman" panose="02020603050405020304" pitchFamily="18" charset="0"/>
                <a:ea typeface="SimSun" panose="02010600030101010101" pitchFamily="2" charset="-122"/>
              </a:rPr>
              <a:t>: La plaza influye de manera significativa en la motivación del consumidor, en su preferencia por las tiendas de conveniencia.</a:t>
            </a:r>
          </a:p>
          <a:p>
            <a:pPr marL="0" indent="0">
              <a:buNone/>
            </a:pPr>
            <a:endParaRPr lang="es-ES" dirty="0"/>
          </a:p>
        </p:txBody>
      </p:sp>
    </p:spTree>
    <p:extLst>
      <p:ext uri="{BB962C8B-B14F-4D97-AF65-F5344CB8AC3E}">
        <p14:creationId xmlns:p14="http://schemas.microsoft.com/office/powerpoint/2010/main" val="375327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CF3FF-633B-40D8-87A6-34F59AF9B1A7}"/>
              </a:ext>
            </a:extLst>
          </p:cNvPr>
          <p:cNvSpPr>
            <a:spLocks noGrp="1"/>
          </p:cNvSpPr>
          <p:nvPr>
            <p:ph type="title"/>
          </p:nvPr>
        </p:nvSpPr>
        <p:spPr>
          <a:xfrm>
            <a:off x="1640156" y="0"/>
            <a:ext cx="8911687" cy="1280890"/>
          </a:xfrm>
        </p:spPr>
        <p:txBody>
          <a:bodyPr/>
          <a:lstStyle/>
          <a:p>
            <a:r>
              <a:rPr lang="es-EC" dirty="0"/>
              <a:t>Capítulo II</a:t>
            </a:r>
            <a:br>
              <a:rPr lang="es-EC" dirty="0"/>
            </a:br>
            <a:r>
              <a:rPr lang="es-EC" dirty="0"/>
              <a:t>Teorías de soporte </a:t>
            </a:r>
            <a:endParaRPr lang="es-ES" dirty="0"/>
          </a:p>
        </p:txBody>
      </p:sp>
      <p:graphicFrame>
        <p:nvGraphicFramePr>
          <p:cNvPr id="4" name="Marcador de contenido 3">
            <a:extLst>
              <a:ext uri="{FF2B5EF4-FFF2-40B4-BE49-F238E27FC236}">
                <a16:creationId xmlns:a16="http://schemas.microsoft.com/office/drawing/2014/main" id="{883D63FE-73C0-46C8-ADED-8EFFE9D8AD14}"/>
              </a:ext>
            </a:extLst>
          </p:cNvPr>
          <p:cNvGraphicFramePr>
            <a:graphicFrameLocks noGrp="1"/>
          </p:cNvGraphicFramePr>
          <p:nvPr>
            <p:ph idx="1"/>
            <p:extLst>
              <p:ext uri="{D42A27DB-BD31-4B8C-83A1-F6EECF244321}">
                <p14:modId xmlns:p14="http://schemas.microsoft.com/office/powerpoint/2010/main" val="1513683869"/>
              </p:ext>
            </p:extLst>
          </p:nvPr>
        </p:nvGraphicFramePr>
        <p:xfrm>
          <a:off x="483078" y="1280890"/>
          <a:ext cx="11059065" cy="50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06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0974A-F3BE-4CDC-8A1B-BF26E485215E}"/>
              </a:ext>
            </a:extLst>
          </p:cNvPr>
          <p:cNvSpPr>
            <a:spLocks noGrp="1"/>
          </p:cNvSpPr>
          <p:nvPr>
            <p:ph type="title"/>
          </p:nvPr>
        </p:nvSpPr>
        <p:spPr/>
        <p:txBody>
          <a:bodyPr/>
          <a:lstStyle/>
          <a:p>
            <a:r>
              <a:rPr lang="es-EC" dirty="0"/>
              <a:t>Marco conceptual </a:t>
            </a:r>
            <a:endParaRPr lang="es-ES" dirty="0"/>
          </a:p>
        </p:txBody>
      </p:sp>
      <p:graphicFrame>
        <p:nvGraphicFramePr>
          <p:cNvPr id="4" name="Marcador de contenido 3">
            <a:extLst>
              <a:ext uri="{FF2B5EF4-FFF2-40B4-BE49-F238E27FC236}">
                <a16:creationId xmlns:a16="http://schemas.microsoft.com/office/drawing/2014/main" id="{40AB12B3-72BD-4C22-9E0D-C411AE7E2FD6}"/>
              </a:ext>
            </a:extLst>
          </p:cNvPr>
          <p:cNvGraphicFramePr>
            <a:graphicFrameLocks noGrp="1"/>
          </p:cNvGraphicFramePr>
          <p:nvPr>
            <p:ph idx="1"/>
            <p:extLst>
              <p:ext uri="{D42A27DB-BD31-4B8C-83A1-F6EECF244321}">
                <p14:modId xmlns:p14="http://schemas.microsoft.com/office/powerpoint/2010/main" val="292661053"/>
              </p:ext>
            </p:extLst>
          </p:nvPr>
        </p:nvGraphicFramePr>
        <p:xfrm>
          <a:off x="687388" y="1397479"/>
          <a:ext cx="10817225" cy="5210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076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CBA20-EF13-4653-B99A-06C09957EA93}"/>
              </a:ext>
            </a:extLst>
          </p:cNvPr>
          <p:cNvSpPr>
            <a:spLocks noGrp="1"/>
          </p:cNvSpPr>
          <p:nvPr>
            <p:ph type="title"/>
          </p:nvPr>
        </p:nvSpPr>
        <p:spPr>
          <a:xfrm>
            <a:off x="1920065" y="306333"/>
            <a:ext cx="8911687" cy="1280890"/>
          </a:xfrm>
        </p:spPr>
        <p:txBody>
          <a:bodyPr/>
          <a:lstStyle/>
          <a:p>
            <a:r>
              <a:rPr lang="es-EC" dirty="0"/>
              <a:t>Capítulo III</a:t>
            </a:r>
            <a:br>
              <a:rPr lang="es-EC" dirty="0"/>
            </a:br>
            <a:r>
              <a:rPr lang="es-EC" dirty="0"/>
              <a:t>Enfoque de la investigación </a:t>
            </a:r>
            <a:endParaRPr lang="es-ES" dirty="0"/>
          </a:p>
        </p:txBody>
      </p:sp>
      <p:graphicFrame>
        <p:nvGraphicFramePr>
          <p:cNvPr id="4" name="Marcador de contenido 3">
            <a:extLst>
              <a:ext uri="{FF2B5EF4-FFF2-40B4-BE49-F238E27FC236}">
                <a16:creationId xmlns:a16="http://schemas.microsoft.com/office/drawing/2014/main" id="{0E6CFFDF-FC9C-40B3-BE0F-5137DA90DD35}"/>
              </a:ext>
            </a:extLst>
          </p:cNvPr>
          <p:cNvGraphicFramePr>
            <a:graphicFrameLocks noGrp="1"/>
          </p:cNvGraphicFramePr>
          <p:nvPr>
            <p:ph idx="1"/>
            <p:extLst>
              <p:ext uri="{D42A27DB-BD31-4B8C-83A1-F6EECF244321}">
                <p14:modId xmlns:p14="http://schemas.microsoft.com/office/powerpoint/2010/main" val="1841518500"/>
              </p:ext>
            </p:extLst>
          </p:nvPr>
        </p:nvGraphicFramePr>
        <p:xfrm>
          <a:off x="517586" y="1708031"/>
          <a:ext cx="10987028" cy="346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a:extLst>
              <a:ext uri="{FF2B5EF4-FFF2-40B4-BE49-F238E27FC236}">
                <a16:creationId xmlns:a16="http://schemas.microsoft.com/office/drawing/2014/main" id="{8059D63C-8DCE-4BAB-9D17-DB45FD3BBBA5}"/>
              </a:ext>
            </a:extLst>
          </p:cNvPr>
          <p:cNvGraphicFramePr>
            <a:graphicFrameLocks/>
          </p:cNvGraphicFramePr>
          <p:nvPr>
            <p:extLst>
              <p:ext uri="{D42A27DB-BD31-4B8C-83A1-F6EECF244321}">
                <p14:modId xmlns:p14="http://schemas.microsoft.com/office/powerpoint/2010/main" val="641617845"/>
              </p:ext>
            </p:extLst>
          </p:nvPr>
        </p:nvGraphicFramePr>
        <p:xfrm>
          <a:off x="2590179" y="4736996"/>
          <a:ext cx="8072069" cy="18146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1445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1A716-9EE4-4DB4-91AA-841217E30011}"/>
              </a:ext>
            </a:extLst>
          </p:cNvPr>
          <p:cNvSpPr>
            <a:spLocks noGrp="1"/>
          </p:cNvSpPr>
          <p:nvPr>
            <p:ph type="title"/>
          </p:nvPr>
        </p:nvSpPr>
        <p:spPr>
          <a:xfrm>
            <a:off x="2058087" y="279053"/>
            <a:ext cx="8911687" cy="790622"/>
          </a:xfrm>
        </p:spPr>
        <p:txBody>
          <a:bodyPr/>
          <a:lstStyle/>
          <a:p>
            <a:r>
              <a:rPr lang="es-EC" dirty="0"/>
              <a:t>Población y muestra </a:t>
            </a:r>
            <a:endParaRPr lang="es-ES" dirty="0"/>
          </a:p>
        </p:txBody>
      </p:sp>
      <p:graphicFrame>
        <p:nvGraphicFramePr>
          <p:cNvPr id="8" name="Tabla 8">
            <a:extLst>
              <a:ext uri="{FF2B5EF4-FFF2-40B4-BE49-F238E27FC236}">
                <a16:creationId xmlns:a16="http://schemas.microsoft.com/office/drawing/2014/main" id="{84C28A1B-7BE4-4309-9420-A1969448957A}"/>
              </a:ext>
            </a:extLst>
          </p:cNvPr>
          <p:cNvGraphicFramePr>
            <a:graphicFrameLocks noGrp="1"/>
          </p:cNvGraphicFramePr>
          <p:nvPr>
            <p:extLst>
              <p:ext uri="{D42A27DB-BD31-4B8C-83A1-F6EECF244321}">
                <p14:modId xmlns:p14="http://schemas.microsoft.com/office/powerpoint/2010/main" val="3984678087"/>
              </p:ext>
            </p:extLst>
          </p:nvPr>
        </p:nvGraphicFramePr>
        <p:xfrm>
          <a:off x="531002" y="1305560"/>
          <a:ext cx="8127999" cy="2123440"/>
        </p:xfrm>
        <a:graphic>
          <a:graphicData uri="http://schemas.openxmlformats.org/drawingml/2006/table">
            <a:tbl>
              <a:tblPr firstRow="1" bandRow="1">
                <a:tableStyleId>{0E3FDE45-AF77-4B5C-9715-49D594BDF05E}</a:tableStyleId>
              </a:tblPr>
              <a:tblGrid>
                <a:gridCol w="2709333">
                  <a:extLst>
                    <a:ext uri="{9D8B030D-6E8A-4147-A177-3AD203B41FA5}">
                      <a16:colId xmlns:a16="http://schemas.microsoft.com/office/drawing/2014/main" val="1365741041"/>
                    </a:ext>
                  </a:extLst>
                </a:gridCol>
                <a:gridCol w="2709333">
                  <a:extLst>
                    <a:ext uri="{9D8B030D-6E8A-4147-A177-3AD203B41FA5}">
                      <a16:colId xmlns:a16="http://schemas.microsoft.com/office/drawing/2014/main" val="3585860280"/>
                    </a:ext>
                  </a:extLst>
                </a:gridCol>
                <a:gridCol w="2709333">
                  <a:extLst>
                    <a:ext uri="{9D8B030D-6E8A-4147-A177-3AD203B41FA5}">
                      <a16:colId xmlns:a16="http://schemas.microsoft.com/office/drawing/2014/main" val="954446395"/>
                    </a:ext>
                  </a:extLst>
                </a:gridCol>
              </a:tblGrid>
              <a:tr h="370840">
                <a:tc>
                  <a:txBody>
                    <a:bodyPr/>
                    <a:lstStyle/>
                    <a:p>
                      <a:r>
                        <a:rPr lang="es-EC" dirty="0"/>
                        <a:t>Cálculo muestra DMQ </a:t>
                      </a:r>
                      <a:endParaRPr lang="es-ES" dirty="0"/>
                    </a:p>
                  </a:txBody>
                  <a:tcPr/>
                </a:tc>
                <a:tc>
                  <a:txBody>
                    <a:bodyPr/>
                    <a:lstStyle/>
                    <a:p>
                      <a:endParaRPr lang="es-ES" dirty="0"/>
                    </a:p>
                  </a:txBody>
                  <a:tcPr/>
                </a:tc>
                <a:tc>
                  <a:txBody>
                    <a:bodyPr/>
                    <a:lstStyle/>
                    <a:p>
                      <a:endParaRPr lang="es-ES"/>
                    </a:p>
                  </a:txBody>
                  <a:tcPr/>
                </a:tc>
                <a:extLst>
                  <a:ext uri="{0D108BD9-81ED-4DB2-BD59-A6C34878D82A}">
                    <a16:rowId xmlns:a16="http://schemas.microsoft.com/office/drawing/2014/main" val="3910679528"/>
                  </a:ext>
                </a:extLst>
              </a:tr>
              <a:tr h="370840">
                <a:tc>
                  <a:txBody>
                    <a:bodyPr/>
                    <a:lstStyle/>
                    <a:p>
                      <a:r>
                        <a:rPr lang="es-EC" dirty="0"/>
                        <a:t>Tamaño del universo</a:t>
                      </a:r>
                      <a:endParaRPr lang="es-ES" dirty="0"/>
                    </a:p>
                  </a:txBody>
                  <a:tcPr/>
                </a:tc>
                <a:tc>
                  <a:txBody>
                    <a:bodyPr/>
                    <a:lstStyle/>
                    <a:p>
                      <a:pPr algn="ctr"/>
                      <a:r>
                        <a:rPr lang="es-EC" dirty="0"/>
                        <a:t>N</a:t>
                      </a:r>
                      <a:endParaRPr lang="es-ES" dirty="0"/>
                    </a:p>
                  </a:txBody>
                  <a:tcPr/>
                </a:tc>
                <a:tc>
                  <a:txBody>
                    <a:bodyPr/>
                    <a:lstStyle/>
                    <a:p>
                      <a:pPr algn="ctr"/>
                      <a:r>
                        <a:rPr lang="es-EC" dirty="0"/>
                        <a:t>795297</a:t>
                      </a:r>
                      <a:endParaRPr lang="es-ES" dirty="0"/>
                    </a:p>
                  </a:txBody>
                  <a:tcPr/>
                </a:tc>
                <a:extLst>
                  <a:ext uri="{0D108BD9-81ED-4DB2-BD59-A6C34878D82A}">
                    <a16:rowId xmlns:a16="http://schemas.microsoft.com/office/drawing/2014/main" val="3479731274"/>
                  </a:ext>
                </a:extLst>
              </a:tr>
              <a:tr h="370840">
                <a:tc>
                  <a:txBody>
                    <a:bodyPr/>
                    <a:lstStyle/>
                    <a:p>
                      <a:r>
                        <a:rPr lang="es-EC" dirty="0"/>
                        <a:t>Error aceptable </a:t>
                      </a:r>
                      <a:endParaRPr lang="es-ES" dirty="0"/>
                    </a:p>
                  </a:txBody>
                  <a:tcPr/>
                </a:tc>
                <a:tc>
                  <a:txBody>
                    <a:bodyPr/>
                    <a:lstStyle/>
                    <a:p>
                      <a:pPr algn="ctr"/>
                      <a:r>
                        <a:rPr lang="es-EC" dirty="0"/>
                        <a:t>e</a:t>
                      </a:r>
                    </a:p>
                  </a:txBody>
                  <a:tcPr/>
                </a:tc>
                <a:tc>
                  <a:txBody>
                    <a:bodyPr/>
                    <a:lstStyle/>
                    <a:p>
                      <a:pPr algn="ctr"/>
                      <a:r>
                        <a:rPr lang="es-EC" dirty="0"/>
                        <a:t>0,05</a:t>
                      </a:r>
                      <a:endParaRPr lang="es-ES" dirty="0"/>
                    </a:p>
                  </a:txBody>
                  <a:tcPr/>
                </a:tc>
                <a:extLst>
                  <a:ext uri="{0D108BD9-81ED-4DB2-BD59-A6C34878D82A}">
                    <a16:rowId xmlns:a16="http://schemas.microsoft.com/office/drawing/2014/main" val="2918843665"/>
                  </a:ext>
                </a:extLst>
              </a:tr>
              <a:tr h="370840">
                <a:tc>
                  <a:txBody>
                    <a:bodyPr/>
                    <a:lstStyle/>
                    <a:p>
                      <a:r>
                        <a:rPr lang="es-EC" dirty="0"/>
                        <a:t>Porcentaje estimado de la muestra </a:t>
                      </a:r>
                      <a:endParaRPr lang="es-ES" dirty="0"/>
                    </a:p>
                  </a:txBody>
                  <a:tcPr/>
                </a:tc>
                <a:tc>
                  <a:txBody>
                    <a:bodyPr/>
                    <a:lstStyle/>
                    <a:p>
                      <a:pPr algn="ctr"/>
                      <a:r>
                        <a:rPr lang="es-EC" dirty="0"/>
                        <a:t>p &amp; q</a:t>
                      </a:r>
                      <a:endParaRPr lang="es-ES" dirty="0"/>
                    </a:p>
                  </a:txBody>
                  <a:tcPr/>
                </a:tc>
                <a:tc>
                  <a:txBody>
                    <a:bodyPr/>
                    <a:lstStyle/>
                    <a:p>
                      <a:pPr algn="ctr"/>
                      <a:r>
                        <a:rPr lang="es-EC" dirty="0"/>
                        <a:t>0,5</a:t>
                      </a:r>
                      <a:endParaRPr lang="es-ES" dirty="0"/>
                    </a:p>
                  </a:txBody>
                  <a:tcPr/>
                </a:tc>
                <a:extLst>
                  <a:ext uri="{0D108BD9-81ED-4DB2-BD59-A6C34878D82A}">
                    <a16:rowId xmlns:a16="http://schemas.microsoft.com/office/drawing/2014/main" val="3373874979"/>
                  </a:ext>
                </a:extLst>
              </a:tr>
              <a:tr h="370840">
                <a:tc>
                  <a:txBody>
                    <a:bodyPr/>
                    <a:lstStyle/>
                    <a:p>
                      <a:r>
                        <a:rPr lang="es-EC" dirty="0"/>
                        <a:t>Nivel de confianza </a:t>
                      </a:r>
                      <a:endParaRPr lang="es-ES" dirty="0"/>
                    </a:p>
                  </a:txBody>
                  <a:tcPr/>
                </a:tc>
                <a:tc>
                  <a:txBody>
                    <a:bodyPr/>
                    <a:lstStyle/>
                    <a:p>
                      <a:pPr algn="ctr"/>
                      <a:r>
                        <a:rPr lang="es-EC" dirty="0"/>
                        <a:t>Z</a:t>
                      </a:r>
                      <a:endParaRPr lang="es-ES" dirty="0"/>
                    </a:p>
                  </a:txBody>
                  <a:tcPr/>
                </a:tc>
                <a:tc>
                  <a:txBody>
                    <a:bodyPr/>
                    <a:lstStyle/>
                    <a:p>
                      <a:pPr algn="ctr"/>
                      <a:r>
                        <a:rPr lang="es-EC" dirty="0"/>
                        <a:t>1,96</a:t>
                      </a:r>
                      <a:endParaRPr lang="es-ES" dirty="0"/>
                    </a:p>
                  </a:txBody>
                  <a:tcPr/>
                </a:tc>
                <a:extLst>
                  <a:ext uri="{0D108BD9-81ED-4DB2-BD59-A6C34878D82A}">
                    <a16:rowId xmlns:a16="http://schemas.microsoft.com/office/drawing/2014/main" val="3042690954"/>
                  </a:ext>
                </a:extLst>
              </a:tr>
            </a:tbl>
          </a:graphicData>
        </a:graphic>
      </p:graphicFrame>
      <p:graphicFrame>
        <p:nvGraphicFramePr>
          <p:cNvPr id="9" name="Tabla 8">
            <a:extLst>
              <a:ext uri="{FF2B5EF4-FFF2-40B4-BE49-F238E27FC236}">
                <a16:creationId xmlns:a16="http://schemas.microsoft.com/office/drawing/2014/main" id="{F9DF867B-75B9-49F8-AEA6-3C4252CE9D70}"/>
              </a:ext>
            </a:extLst>
          </p:cNvPr>
          <p:cNvGraphicFramePr>
            <a:graphicFrameLocks noGrp="1"/>
          </p:cNvGraphicFramePr>
          <p:nvPr>
            <p:extLst>
              <p:ext uri="{D42A27DB-BD31-4B8C-83A1-F6EECF244321}">
                <p14:modId xmlns:p14="http://schemas.microsoft.com/office/powerpoint/2010/main" val="150160224"/>
              </p:ext>
            </p:extLst>
          </p:nvPr>
        </p:nvGraphicFramePr>
        <p:xfrm>
          <a:off x="531003" y="3664886"/>
          <a:ext cx="8127999" cy="2392680"/>
        </p:xfrm>
        <a:graphic>
          <a:graphicData uri="http://schemas.openxmlformats.org/drawingml/2006/table">
            <a:tbl>
              <a:tblPr firstRow="1" bandRow="1">
                <a:tableStyleId>{D27102A9-8310-4765-A935-A1911B00CA55}</a:tableStyleId>
              </a:tblPr>
              <a:tblGrid>
                <a:gridCol w="2709333">
                  <a:extLst>
                    <a:ext uri="{9D8B030D-6E8A-4147-A177-3AD203B41FA5}">
                      <a16:colId xmlns:a16="http://schemas.microsoft.com/office/drawing/2014/main" val="1365741041"/>
                    </a:ext>
                  </a:extLst>
                </a:gridCol>
                <a:gridCol w="2709333">
                  <a:extLst>
                    <a:ext uri="{9D8B030D-6E8A-4147-A177-3AD203B41FA5}">
                      <a16:colId xmlns:a16="http://schemas.microsoft.com/office/drawing/2014/main" val="3585860280"/>
                    </a:ext>
                  </a:extLst>
                </a:gridCol>
                <a:gridCol w="2709333">
                  <a:extLst>
                    <a:ext uri="{9D8B030D-6E8A-4147-A177-3AD203B41FA5}">
                      <a16:colId xmlns:a16="http://schemas.microsoft.com/office/drawing/2014/main" val="954446395"/>
                    </a:ext>
                  </a:extLst>
                </a:gridCol>
              </a:tblGrid>
              <a:tr h="370840">
                <a:tc>
                  <a:txBody>
                    <a:bodyPr/>
                    <a:lstStyle/>
                    <a:p>
                      <a:r>
                        <a:rPr lang="es-EC" dirty="0"/>
                        <a:t>Cálculo muestra Cantón Rumiñahui </a:t>
                      </a:r>
                      <a:endParaRPr lang="es-ES" dirty="0"/>
                    </a:p>
                  </a:txBody>
                  <a:tcPr/>
                </a:tc>
                <a:tc>
                  <a:txBody>
                    <a:bodyPr/>
                    <a:lstStyle/>
                    <a:p>
                      <a:endParaRPr lang="es-ES" dirty="0"/>
                    </a:p>
                  </a:txBody>
                  <a:tcPr/>
                </a:tc>
                <a:tc>
                  <a:txBody>
                    <a:bodyPr/>
                    <a:lstStyle/>
                    <a:p>
                      <a:endParaRPr lang="es-ES"/>
                    </a:p>
                  </a:txBody>
                  <a:tcPr/>
                </a:tc>
                <a:extLst>
                  <a:ext uri="{0D108BD9-81ED-4DB2-BD59-A6C34878D82A}">
                    <a16:rowId xmlns:a16="http://schemas.microsoft.com/office/drawing/2014/main" val="3910679528"/>
                  </a:ext>
                </a:extLst>
              </a:tr>
              <a:tr h="370840">
                <a:tc>
                  <a:txBody>
                    <a:bodyPr/>
                    <a:lstStyle/>
                    <a:p>
                      <a:r>
                        <a:rPr lang="es-EC" dirty="0"/>
                        <a:t>Tamaño del universo</a:t>
                      </a:r>
                      <a:endParaRPr lang="es-ES" dirty="0"/>
                    </a:p>
                  </a:txBody>
                  <a:tcPr/>
                </a:tc>
                <a:tc>
                  <a:txBody>
                    <a:bodyPr/>
                    <a:lstStyle/>
                    <a:p>
                      <a:pPr algn="ctr"/>
                      <a:r>
                        <a:rPr lang="es-EC" dirty="0"/>
                        <a:t>N</a:t>
                      </a:r>
                      <a:endParaRPr lang="es-ES" dirty="0"/>
                    </a:p>
                  </a:txBody>
                  <a:tcPr/>
                </a:tc>
                <a:tc>
                  <a:txBody>
                    <a:bodyPr/>
                    <a:lstStyle/>
                    <a:p>
                      <a:pPr algn="ctr"/>
                      <a:r>
                        <a:rPr lang="es-EC" dirty="0"/>
                        <a:t>37424</a:t>
                      </a:r>
                      <a:endParaRPr lang="es-ES" dirty="0"/>
                    </a:p>
                  </a:txBody>
                  <a:tcPr/>
                </a:tc>
                <a:extLst>
                  <a:ext uri="{0D108BD9-81ED-4DB2-BD59-A6C34878D82A}">
                    <a16:rowId xmlns:a16="http://schemas.microsoft.com/office/drawing/2014/main" val="3479731274"/>
                  </a:ext>
                </a:extLst>
              </a:tr>
              <a:tr h="370840">
                <a:tc>
                  <a:txBody>
                    <a:bodyPr/>
                    <a:lstStyle/>
                    <a:p>
                      <a:r>
                        <a:rPr lang="es-EC" dirty="0"/>
                        <a:t>Error aceptable </a:t>
                      </a:r>
                      <a:endParaRPr lang="es-ES" dirty="0"/>
                    </a:p>
                  </a:txBody>
                  <a:tcPr/>
                </a:tc>
                <a:tc>
                  <a:txBody>
                    <a:bodyPr/>
                    <a:lstStyle/>
                    <a:p>
                      <a:pPr algn="ctr"/>
                      <a:r>
                        <a:rPr lang="es-EC" dirty="0"/>
                        <a:t>e</a:t>
                      </a:r>
                    </a:p>
                  </a:txBody>
                  <a:tcPr/>
                </a:tc>
                <a:tc>
                  <a:txBody>
                    <a:bodyPr/>
                    <a:lstStyle/>
                    <a:p>
                      <a:pPr algn="ctr"/>
                      <a:r>
                        <a:rPr lang="es-EC" dirty="0"/>
                        <a:t>0,05</a:t>
                      </a:r>
                      <a:endParaRPr lang="es-ES" dirty="0"/>
                    </a:p>
                  </a:txBody>
                  <a:tcPr/>
                </a:tc>
                <a:extLst>
                  <a:ext uri="{0D108BD9-81ED-4DB2-BD59-A6C34878D82A}">
                    <a16:rowId xmlns:a16="http://schemas.microsoft.com/office/drawing/2014/main" val="2918843665"/>
                  </a:ext>
                </a:extLst>
              </a:tr>
              <a:tr h="370840">
                <a:tc>
                  <a:txBody>
                    <a:bodyPr/>
                    <a:lstStyle/>
                    <a:p>
                      <a:r>
                        <a:rPr lang="es-EC" dirty="0"/>
                        <a:t>Porcentaje estimado de la muestra </a:t>
                      </a:r>
                      <a:endParaRPr lang="es-ES" dirty="0"/>
                    </a:p>
                  </a:txBody>
                  <a:tcPr/>
                </a:tc>
                <a:tc>
                  <a:txBody>
                    <a:bodyPr/>
                    <a:lstStyle/>
                    <a:p>
                      <a:pPr algn="ctr"/>
                      <a:r>
                        <a:rPr lang="es-EC" dirty="0"/>
                        <a:t>p &amp; q</a:t>
                      </a:r>
                      <a:endParaRPr lang="es-ES" dirty="0"/>
                    </a:p>
                  </a:txBody>
                  <a:tcPr/>
                </a:tc>
                <a:tc>
                  <a:txBody>
                    <a:bodyPr/>
                    <a:lstStyle/>
                    <a:p>
                      <a:pPr algn="ctr"/>
                      <a:r>
                        <a:rPr lang="es-EC" dirty="0"/>
                        <a:t>0,5</a:t>
                      </a:r>
                      <a:endParaRPr lang="es-ES" dirty="0"/>
                    </a:p>
                  </a:txBody>
                  <a:tcPr/>
                </a:tc>
                <a:extLst>
                  <a:ext uri="{0D108BD9-81ED-4DB2-BD59-A6C34878D82A}">
                    <a16:rowId xmlns:a16="http://schemas.microsoft.com/office/drawing/2014/main" val="3373874979"/>
                  </a:ext>
                </a:extLst>
              </a:tr>
              <a:tr h="370840">
                <a:tc>
                  <a:txBody>
                    <a:bodyPr/>
                    <a:lstStyle/>
                    <a:p>
                      <a:r>
                        <a:rPr lang="es-EC" dirty="0"/>
                        <a:t>Nivel de confianza </a:t>
                      </a:r>
                      <a:endParaRPr lang="es-ES" dirty="0"/>
                    </a:p>
                  </a:txBody>
                  <a:tcPr/>
                </a:tc>
                <a:tc>
                  <a:txBody>
                    <a:bodyPr/>
                    <a:lstStyle/>
                    <a:p>
                      <a:pPr algn="ctr"/>
                      <a:r>
                        <a:rPr lang="es-EC" dirty="0"/>
                        <a:t>Z</a:t>
                      </a:r>
                      <a:endParaRPr lang="es-ES" dirty="0"/>
                    </a:p>
                  </a:txBody>
                  <a:tcPr/>
                </a:tc>
                <a:tc>
                  <a:txBody>
                    <a:bodyPr/>
                    <a:lstStyle/>
                    <a:p>
                      <a:pPr algn="ctr"/>
                      <a:r>
                        <a:rPr lang="es-EC" dirty="0"/>
                        <a:t>1,96</a:t>
                      </a:r>
                      <a:endParaRPr lang="es-ES" dirty="0"/>
                    </a:p>
                  </a:txBody>
                  <a:tcPr/>
                </a:tc>
                <a:extLst>
                  <a:ext uri="{0D108BD9-81ED-4DB2-BD59-A6C34878D82A}">
                    <a16:rowId xmlns:a16="http://schemas.microsoft.com/office/drawing/2014/main" val="3042690954"/>
                  </a:ext>
                </a:extLst>
              </a:tr>
            </a:tbl>
          </a:graphicData>
        </a:graphic>
      </p:graphicFrame>
      <p:sp>
        <p:nvSpPr>
          <p:cNvPr id="10" name="Rectángulo: esquinas redondeadas 9">
            <a:extLst>
              <a:ext uri="{FF2B5EF4-FFF2-40B4-BE49-F238E27FC236}">
                <a16:creationId xmlns:a16="http://schemas.microsoft.com/office/drawing/2014/main" id="{6441823E-9295-472C-B1D1-2977A366AA1B}"/>
              </a:ext>
            </a:extLst>
          </p:cNvPr>
          <p:cNvSpPr/>
          <p:nvPr/>
        </p:nvSpPr>
        <p:spPr>
          <a:xfrm>
            <a:off x="9144000" y="2674189"/>
            <a:ext cx="2516997" cy="169077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800" b="1" dirty="0"/>
              <a:t>TOTAL 765 ENCUESTAS </a:t>
            </a:r>
            <a:endParaRPr lang="es-ES" sz="2800" b="1" dirty="0"/>
          </a:p>
        </p:txBody>
      </p:sp>
    </p:spTree>
    <p:extLst>
      <p:ext uri="{BB962C8B-B14F-4D97-AF65-F5344CB8AC3E}">
        <p14:creationId xmlns:p14="http://schemas.microsoft.com/office/powerpoint/2010/main" val="4285984508"/>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228</TotalTime>
  <Words>1876</Words>
  <Application>Microsoft Office PowerPoint</Application>
  <PresentationFormat>Panorámica</PresentationFormat>
  <Paragraphs>161</Paragraphs>
  <Slides>40</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50" baseType="lpstr">
      <vt:lpstr>Arial</vt:lpstr>
      <vt:lpstr>Bookman Old Style</vt:lpstr>
      <vt:lpstr>Calibri</vt:lpstr>
      <vt:lpstr>Century Gothic</vt:lpstr>
      <vt:lpstr>Rockwell</vt:lpstr>
      <vt:lpstr>Symbol</vt:lpstr>
      <vt:lpstr>Times New Roman</vt:lpstr>
      <vt:lpstr>Wingdings 3</vt:lpstr>
      <vt:lpstr>Espiral</vt:lpstr>
      <vt:lpstr>Documento de Microsoft Word</vt:lpstr>
      <vt:lpstr>DEPARTAMENTO DE CIENCIAS ECONÓMICAS, ADMINISTRATIVAS Y DEL COMERCIO </vt:lpstr>
      <vt:lpstr>Capítulo I Árbol de problemas </vt:lpstr>
      <vt:lpstr>Objetivos </vt:lpstr>
      <vt:lpstr>Hipótesis</vt:lpstr>
      <vt:lpstr>Presentación de PowerPoint</vt:lpstr>
      <vt:lpstr>Capítulo II Teorías de soporte </vt:lpstr>
      <vt:lpstr>Marco conceptual </vt:lpstr>
      <vt:lpstr>Capítulo III Enfoque de la investigación </vt:lpstr>
      <vt:lpstr>Población y muestra </vt:lpstr>
      <vt:lpstr>Capítulo IV  Análisis Univariado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bivariado</vt:lpstr>
      <vt:lpstr>Análisis bivariado</vt:lpstr>
      <vt:lpstr>Análisis bivariado</vt:lpstr>
      <vt:lpstr>Análisis bivariado</vt:lpstr>
      <vt:lpstr>Análisis bivariado</vt:lpstr>
      <vt:lpstr>Análisis bivariado</vt:lpstr>
      <vt:lpstr>Análisis bivariado</vt:lpstr>
      <vt:lpstr>Análisis bivariado</vt:lpstr>
      <vt:lpstr>Capítulo V Propuesta</vt:lpstr>
      <vt:lpstr>Estrategias para la implementación de servicio a domicilio </vt:lpstr>
      <vt:lpstr>Estrategia mejorar comunicación promocional </vt:lpstr>
      <vt:lpstr>Estrategia implementación protocolos de bioseguridad</vt:lpstr>
      <vt:lpstr>Estrategia para fidelizar a los consumidores </vt:lpstr>
      <vt:lpstr>Conclusiones </vt:lpstr>
      <vt:lpstr>Recomendaciones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DEL COMERCIO</dc:title>
  <dc:creator>Hector Bolagay</dc:creator>
  <cp:lastModifiedBy>Hector Bolagay</cp:lastModifiedBy>
  <cp:revision>21</cp:revision>
  <dcterms:created xsi:type="dcterms:W3CDTF">2021-03-26T16:47:01Z</dcterms:created>
  <dcterms:modified xsi:type="dcterms:W3CDTF">2021-03-28T00:50:34Z</dcterms:modified>
</cp:coreProperties>
</file>