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72" r:id="rId1"/>
  </p:sldMasterIdLst>
  <p:notesMasterIdLst>
    <p:notesMasterId r:id="rId38"/>
  </p:notesMasterIdLst>
  <p:sldIdLst>
    <p:sldId id="267" r:id="rId2"/>
    <p:sldId id="754" r:id="rId3"/>
    <p:sldId id="447" r:id="rId4"/>
    <p:sldId id="503" r:id="rId5"/>
    <p:sldId id="756" r:id="rId6"/>
    <p:sldId id="757" r:id="rId7"/>
    <p:sldId id="449" r:id="rId8"/>
    <p:sldId id="454" r:id="rId9"/>
    <p:sldId id="782" r:id="rId10"/>
    <p:sldId id="761" r:id="rId11"/>
    <p:sldId id="755" r:id="rId12"/>
    <p:sldId id="758" r:id="rId13"/>
    <p:sldId id="759" r:id="rId14"/>
    <p:sldId id="760" r:id="rId15"/>
    <p:sldId id="769" r:id="rId16"/>
    <p:sldId id="763" r:id="rId17"/>
    <p:sldId id="765" r:id="rId18"/>
    <p:sldId id="767" r:id="rId19"/>
    <p:sldId id="771" r:id="rId20"/>
    <p:sldId id="773" r:id="rId21"/>
    <p:sldId id="726" r:id="rId22"/>
    <p:sldId id="772" r:id="rId23"/>
    <p:sldId id="777" r:id="rId24"/>
    <p:sldId id="783" r:id="rId25"/>
    <p:sldId id="775" r:id="rId26"/>
    <p:sldId id="776" r:id="rId27"/>
    <p:sldId id="784" r:id="rId28"/>
    <p:sldId id="774" r:id="rId29"/>
    <p:sldId id="778" r:id="rId30"/>
    <p:sldId id="779" r:id="rId31"/>
    <p:sldId id="791" r:id="rId32"/>
    <p:sldId id="747" r:id="rId33"/>
    <p:sldId id="780" r:id="rId34"/>
    <p:sldId id="790" r:id="rId35"/>
    <p:sldId id="781" r:id="rId36"/>
    <p:sldId id="752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PE" initials="E" lastIdx="16" clrIdx="0">
    <p:extLst/>
  </p:cmAuthor>
  <p:cmAuthor id="2" name="CrisBen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3DF41"/>
    <a:srgbClr val="0099FF"/>
    <a:srgbClr val="80AD57"/>
    <a:srgbClr val="8CB567"/>
    <a:srgbClr val="BCE292"/>
    <a:srgbClr val="A7D971"/>
    <a:srgbClr val="BBE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819" autoAdjust="0"/>
  </p:normalViewPr>
  <p:slideViewPr>
    <p:cSldViewPr>
      <p:cViewPr varScale="1">
        <p:scale>
          <a:sx n="79" d="100"/>
          <a:sy n="79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6EEBC3-2A01-4C97-B293-ECC6918C5A8F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04A8D5-CE8B-4446-9BE0-A3167ADD5DD2}">
      <dgm:prSet phldrT="[Texto]" custT="1"/>
      <dgm:spPr/>
      <dgm:t>
        <a:bodyPr/>
        <a:lstStyle/>
        <a:p>
          <a:r>
            <a:rPr lang="es-EC" sz="2400" b="1" dirty="0" smtClean="0"/>
            <a:t>Dinámica Poblacional</a:t>
          </a:r>
          <a:endParaRPr lang="es-EC" sz="2400" b="1" dirty="0"/>
        </a:p>
      </dgm:t>
    </dgm:pt>
    <dgm:pt modelId="{CBEFAEDB-EB54-499B-B783-AE5B2EBDF35D}" type="par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8CE08033-87C9-4242-91BA-DB06C6756224}" type="sib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39A9C5AC-7B74-4348-BA61-EF837D0A5227}">
      <dgm:prSet phldrT="[Texto]" custT="1"/>
      <dgm:spPr/>
      <dgm:t>
        <a:bodyPr/>
        <a:lstStyle/>
        <a:p>
          <a:r>
            <a:rPr lang="es-EC" sz="1800" dirty="0" smtClean="0"/>
            <a:t>15g de las almendras con 135ml de agua destilada, </a:t>
          </a:r>
          <a:endParaRPr lang="es-EC" sz="1800" b="0" dirty="0"/>
        </a:p>
      </dgm:t>
    </dgm:pt>
    <dgm:pt modelId="{2A508407-BA91-44B2-8F0F-21377D454596}" type="par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14AD57E6-C829-41A9-9CAD-7867D9438680}" type="sib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6D734CB0-046A-4B03-9F9C-E3BC5FA6F1C6}">
      <dgm:prSet phldrT="[Texto]" custT="1"/>
      <dgm:spPr/>
      <dgm:t>
        <a:bodyPr/>
        <a:lstStyle/>
        <a:p>
          <a:r>
            <a:rPr lang="es-EC" sz="1800" dirty="0" smtClean="0"/>
            <a:t>Se realizó diluciones , siendo las diluciones 3 y 4 las que se inoculó y esparció en las placas Petri,</a:t>
          </a:r>
          <a:endParaRPr lang="es-EC" sz="1800" b="0" dirty="0"/>
        </a:p>
      </dgm:t>
    </dgm:pt>
    <dgm:pt modelId="{A9A9F171-DB57-4CDA-B1E9-13C543B6CA7A}" type="parTrans" cxnId="{8A7CD00E-4FA7-4806-93E4-7B4CA4CB1F17}">
      <dgm:prSet/>
      <dgm:spPr/>
      <dgm:t>
        <a:bodyPr/>
        <a:lstStyle/>
        <a:p>
          <a:endParaRPr lang="es-EC"/>
        </a:p>
      </dgm:t>
    </dgm:pt>
    <dgm:pt modelId="{267CBCCA-A89C-4005-8AD1-ED24FCCC13A9}" type="sibTrans" cxnId="{8A7CD00E-4FA7-4806-93E4-7B4CA4CB1F17}">
      <dgm:prSet/>
      <dgm:spPr/>
      <dgm:t>
        <a:bodyPr/>
        <a:lstStyle/>
        <a:p>
          <a:endParaRPr lang="es-EC"/>
        </a:p>
      </dgm:t>
    </dgm:pt>
    <dgm:pt modelId="{C8F8B46C-2F69-4C0D-BF2D-8E5446BCB2EF}">
      <dgm:prSet phldrT="[Texto]" custT="1"/>
      <dgm:spPr/>
      <dgm:t>
        <a:bodyPr/>
        <a:lstStyle/>
        <a:p>
          <a:r>
            <a:rPr lang="es-EC" sz="1800" dirty="0" smtClean="0"/>
            <a:t>Incubar durante 1 a 4 días a 28ºC</a:t>
          </a:r>
          <a:endParaRPr lang="es-EC" sz="1800" b="0" dirty="0"/>
        </a:p>
      </dgm:t>
    </dgm:pt>
    <dgm:pt modelId="{2AB36A58-B0C9-4EC9-96F2-4B25C286A993}" type="parTrans" cxnId="{2AB07061-5882-4507-B665-E4471519DC83}">
      <dgm:prSet/>
      <dgm:spPr/>
      <dgm:t>
        <a:bodyPr/>
        <a:lstStyle/>
        <a:p>
          <a:endParaRPr lang="es-EC"/>
        </a:p>
      </dgm:t>
    </dgm:pt>
    <dgm:pt modelId="{D3B6D978-C9CD-43CF-AAA9-43B31F9411A0}" type="sibTrans" cxnId="{2AB07061-5882-4507-B665-E4471519DC83}">
      <dgm:prSet/>
      <dgm:spPr/>
      <dgm:t>
        <a:bodyPr/>
        <a:lstStyle/>
        <a:p>
          <a:endParaRPr lang="es-EC"/>
        </a:p>
      </dgm:t>
    </dgm:pt>
    <dgm:pt modelId="{6837DE4B-53A1-4197-AA79-EABDF43549F4}">
      <dgm:prSet phldrT="[Texto]" custT="1"/>
      <dgm:spPr/>
      <dgm:t>
        <a:bodyPr/>
        <a:lstStyle/>
        <a:p>
          <a:r>
            <a:rPr lang="es-EC" sz="1800" dirty="0" smtClean="0"/>
            <a:t>Conteo del número de colonias presentes en cada placa.</a:t>
          </a:r>
          <a:endParaRPr lang="es-EC" sz="1800" b="0" dirty="0"/>
        </a:p>
      </dgm:t>
    </dgm:pt>
    <dgm:pt modelId="{7759D988-3467-4466-859B-84B458955120}" type="parTrans" cxnId="{FBC77E6E-DFE1-4196-8772-8844A87DE7B5}">
      <dgm:prSet/>
      <dgm:spPr/>
      <dgm:t>
        <a:bodyPr/>
        <a:lstStyle/>
        <a:p>
          <a:endParaRPr lang="es-EC"/>
        </a:p>
      </dgm:t>
    </dgm:pt>
    <dgm:pt modelId="{D9D70428-A655-45DD-A5EA-608567BC919B}" type="sibTrans" cxnId="{FBC77E6E-DFE1-4196-8772-8844A87DE7B5}">
      <dgm:prSet/>
      <dgm:spPr/>
      <dgm:t>
        <a:bodyPr/>
        <a:lstStyle/>
        <a:p>
          <a:endParaRPr lang="es-EC"/>
        </a:p>
      </dgm:t>
    </dgm:pt>
    <dgm:pt modelId="{4C3FD814-4734-4960-ACB3-F778B60419D5}" type="pres">
      <dgm:prSet presAssocID="{A16EEBC3-2A01-4C97-B293-ECC6918C5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51AFE7-F8F3-4BDC-AEFD-0E7DEFFB88FA}" type="pres">
      <dgm:prSet presAssocID="{4404A8D5-CE8B-4446-9BE0-A3167ADD5DD2}" presName="vertFlow" presStyleCnt="0"/>
      <dgm:spPr/>
    </dgm:pt>
    <dgm:pt modelId="{BD932712-030E-444B-8C67-D7FDCB9A0A69}" type="pres">
      <dgm:prSet presAssocID="{4404A8D5-CE8B-4446-9BE0-A3167ADD5DD2}" presName="header" presStyleLbl="node1" presStyleIdx="0" presStyleCnt="1"/>
      <dgm:spPr/>
      <dgm:t>
        <a:bodyPr/>
        <a:lstStyle/>
        <a:p>
          <a:endParaRPr lang="es-EC"/>
        </a:p>
      </dgm:t>
    </dgm:pt>
    <dgm:pt modelId="{DF4454E7-B19C-4471-8173-494066FF6DB6}" type="pres">
      <dgm:prSet presAssocID="{2A508407-BA91-44B2-8F0F-21377D454596}" presName="parTrans" presStyleLbl="sibTrans2D1" presStyleIdx="0" presStyleCnt="4"/>
      <dgm:spPr/>
      <dgm:t>
        <a:bodyPr/>
        <a:lstStyle/>
        <a:p>
          <a:endParaRPr lang="es-EC"/>
        </a:p>
      </dgm:t>
    </dgm:pt>
    <dgm:pt modelId="{303FB74E-5738-4334-AAAF-775425A6E529}" type="pres">
      <dgm:prSet presAssocID="{39A9C5AC-7B74-4348-BA61-EF837D0A5227}" presName="child" presStyleLbl="alignAccFollowNode1" presStyleIdx="0" presStyleCnt="4" custScaleX="9109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7D962-C7DC-4C22-B984-94BA6586D004}" type="pres">
      <dgm:prSet presAssocID="{14AD57E6-C829-41A9-9CAD-7867D943868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D0893541-530A-4A28-92E6-F533CDCCAE23}" type="pres">
      <dgm:prSet presAssocID="{6D734CB0-046A-4B03-9F9C-E3BC5FA6F1C6}" presName="child" presStyleLbl="alignAccFollowNode1" presStyleIdx="1" presStyleCnt="4" custScaleX="101176" custScaleY="19010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77CB24-9540-4318-B672-2E95829C5A50}" type="pres">
      <dgm:prSet presAssocID="{267CBCCA-A89C-4005-8AD1-ED24FCCC13A9}" presName="sibTrans" presStyleLbl="sibTrans2D1" presStyleIdx="2" presStyleCnt="4"/>
      <dgm:spPr/>
      <dgm:t>
        <a:bodyPr/>
        <a:lstStyle/>
        <a:p>
          <a:endParaRPr lang="es-EC"/>
        </a:p>
      </dgm:t>
    </dgm:pt>
    <dgm:pt modelId="{39BBCB5E-90A3-44B2-B631-841A76A9B803}" type="pres">
      <dgm:prSet presAssocID="{C8F8B46C-2F69-4C0D-BF2D-8E5446BCB2EF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6AAA18-20DA-44F2-9239-9EF2160F9BBD}" type="pres">
      <dgm:prSet presAssocID="{D3B6D978-C9CD-43CF-AAA9-43B31F9411A0}" presName="sibTrans" presStyleLbl="sibTrans2D1" presStyleIdx="3" presStyleCnt="4"/>
      <dgm:spPr/>
      <dgm:t>
        <a:bodyPr/>
        <a:lstStyle/>
        <a:p>
          <a:endParaRPr lang="es-EC"/>
        </a:p>
      </dgm:t>
    </dgm:pt>
    <dgm:pt modelId="{91EF16AC-D755-4C5F-AEB6-32D80A6B4B7A}" type="pres">
      <dgm:prSet presAssocID="{6837DE4B-53A1-4197-AA79-EABDF43549F4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0EC811-0810-41B1-BFDD-A81C95AD92D8}" srcId="{A16EEBC3-2A01-4C97-B293-ECC6918C5A8F}" destId="{4404A8D5-CE8B-4446-9BE0-A3167ADD5DD2}" srcOrd="0" destOrd="0" parTransId="{CBEFAEDB-EB54-499B-B783-AE5B2EBDF35D}" sibTransId="{8CE08033-87C9-4242-91BA-DB06C6756224}"/>
    <dgm:cxn modelId="{49ACAEA4-6BFE-407A-9755-2BDA18F7D517}" type="presOf" srcId="{6837DE4B-53A1-4197-AA79-EABDF43549F4}" destId="{91EF16AC-D755-4C5F-AEB6-32D80A6B4B7A}" srcOrd="0" destOrd="0" presId="urn:microsoft.com/office/officeart/2005/8/layout/lProcess1"/>
    <dgm:cxn modelId="{31E2DC6A-AA7A-4F36-B3E6-8156C3FC6D9E}" type="presOf" srcId="{14AD57E6-C829-41A9-9CAD-7867D9438680}" destId="{6A67D962-C7DC-4C22-B984-94BA6586D004}" srcOrd="0" destOrd="0" presId="urn:microsoft.com/office/officeart/2005/8/layout/lProcess1"/>
    <dgm:cxn modelId="{01C75D32-8781-48B5-B198-F6A34206E851}" srcId="{4404A8D5-CE8B-4446-9BE0-A3167ADD5DD2}" destId="{39A9C5AC-7B74-4348-BA61-EF837D0A5227}" srcOrd="0" destOrd="0" parTransId="{2A508407-BA91-44B2-8F0F-21377D454596}" sibTransId="{14AD57E6-C829-41A9-9CAD-7867D9438680}"/>
    <dgm:cxn modelId="{4A06B5DA-3F31-4167-A269-EC706564E1DC}" type="presOf" srcId="{2A508407-BA91-44B2-8F0F-21377D454596}" destId="{DF4454E7-B19C-4471-8173-494066FF6DB6}" srcOrd="0" destOrd="0" presId="urn:microsoft.com/office/officeart/2005/8/layout/lProcess1"/>
    <dgm:cxn modelId="{3BFCDC62-6979-4D3B-B8F3-A9A47244FD91}" type="presOf" srcId="{D3B6D978-C9CD-43CF-AAA9-43B31F9411A0}" destId="{A06AAA18-20DA-44F2-9239-9EF2160F9BBD}" srcOrd="0" destOrd="0" presId="urn:microsoft.com/office/officeart/2005/8/layout/lProcess1"/>
    <dgm:cxn modelId="{FBC77E6E-DFE1-4196-8772-8844A87DE7B5}" srcId="{4404A8D5-CE8B-4446-9BE0-A3167ADD5DD2}" destId="{6837DE4B-53A1-4197-AA79-EABDF43549F4}" srcOrd="3" destOrd="0" parTransId="{7759D988-3467-4466-859B-84B458955120}" sibTransId="{D9D70428-A655-45DD-A5EA-608567BC919B}"/>
    <dgm:cxn modelId="{8A7CD00E-4FA7-4806-93E4-7B4CA4CB1F17}" srcId="{4404A8D5-CE8B-4446-9BE0-A3167ADD5DD2}" destId="{6D734CB0-046A-4B03-9F9C-E3BC5FA6F1C6}" srcOrd="1" destOrd="0" parTransId="{A9A9F171-DB57-4CDA-B1E9-13C543B6CA7A}" sibTransId="{267CBCCA-A89C-4005-8AD1-ED24FCCC13A9}"/>
    <dgm:cxn modelId="{C01B82F9-44ED-4E81-967D-FA172049E9F9}" type="presOf" srcId="{A16EEBC3-2A01-4C97-B293-ECC6918C5A8F}" destId="{4C3FD814-4734-4960-ACB3-F778B60419D5}" srcOrd="0" destOrd="0" presId="urn:microsoft.com/office/officeart/2005/8/layout/lProcess1"/>
    <dgm:cxn modelId="{2AB07061-5882-4507-B665-E4471519DC83}" srcId="{4404A8D5-CE8B-4446-9BE0-A3167ADD5DD2}" destId="{C8F8B46C-2F69-4C0D-BF2D-8E5446BCB2EF}" srcOrd="2" destOrd="0" parTransId="{2AB36A58-B0C9-4EC9-96F2-4B25C286A993}" sibTransId="{D3B6D978-C9CD-43CF-AAA9-43B31F9411A0}"/>
    <dgm:cxn modelId="{BD1826BD-41BB-4962-A1EA-A37B9A11FB23}" type="presOf" srcId="{39A9C5AC-7B74-4348-BA61-EF837D0A5227}" destId="{303FB74E-5738-4334-AAAF-775425A6E529}" srcOrd="0" destOrd="0" presId="urn:microsoft.com/office/officeart/2005/8/layout/lProcess1"/>
    <dgm:cxn modelId="{4E62D4AB-7D25-4B0F-8098-458E57F5C1D5}" type="presOf" srcId="{C8F8B46C-2F69-4C0D-BF2D-8E5446BCB2EF}" destId="{39BBCB5E-90A3-44B2-B631-841A76A9B803}" srcOrd="0" destOrd="0" presId="urn:microsoft.com/office/officeart/2005/8/layout/lProcess1"/>
    <dgm:cxn modelId="{4E14938B-000F-42B6-8A34-FE171E914B8F}" type="presOf" srcId="{267CBCCA-A89C-4005-8AD1-ED24FCCC13A9}" destId="{4B77CB24-9540-4318-B672-2E95829C5A50}" srcOrd="0" destOrd="0" presId="urn:microsoft.com/office/officeart/2005/8/layout/lProcess1"/>
    <dgm:cxn modelId="{0751B9B3-19CA-4E19-9D62-9F3158ED42CA}" type="presOf" srcId="{4404A8D5-CE8B-4446-9BE0-A3167ADD5DD2}" destId="{BD932712-030E-444B-8C67-D7FDCB9A0A69}" srcOrd="0" destOrd="0" presId="urn:microsoft.com/office/officeart/2005/8/layout/lProcess1"/>
    <dgm:cxn modelId="{8C6FF7B3-C4D4-4679-9E49-694FA1074372}" type="presOf" srcId="{6D734CB0-046A-4B03-9F9C-E3BC5FA6F1C6}" destId="{D0893541-530A-4A28-92E6-F533CDCCAE23}" srcOrd="0" destOrd="0" presId="urn:microsoft.com/office/officeart/2005/8/layout/lProcess1"/>
    <dgm:cxn modelId="{FDA8356B-D781-4AD5-BAD5-BB36A3F13D91}" type="presParOf" srcId="{4C3FD814-4734-4960-ACB3-F778B60419D5}" destId="{3D51AFE7-F8F3-4BDC-AEFD-0E7DEFFB88FA}" srcOrd="0" destOrd="0" presId="urn:microsoft.com/office/officeart/2005/8/layout/lProcess1"/>
    <dgm:cxn modelId="{6ECE964E-C9ED-4324-9599-1F31B85F64CC}" type="presParOf" srcId="{3D51AFE7-F8F3-4BDC-AEFD-0E7DEFFB88FA}" destId="{BD932712-030E-444B-8C67-D7FDCB9A0A69}" srcOrd="0" destOrd="0" presId="urn:microsoft.com/office/officeart/2005/8/layout/lProcess1"/>
    <dgm:cxn modelId="{5C64006E-CE95-42F1-9740-8E807658634A}" type="presParOf" srcId="{3D51AFE7-F8F3-4BDC-AEFD-0E7DEFFB88FA}" destId="{DF4454E7-B19C-4471-8173-494066FF6DB6}" srcOrd="1" destOrd="0" presId="urn:microsoft.com/office/officeart/2005/8/layout/lProcess1"/>
    <dgm:cxn modelId="{DA4D3EE0-C05C-41AB-8ACB-B22B13A094BD}" type="presParOf" srcId="{3D51AFE7-F8F3-4BDC-AEFD-0E7DEFFB88FA}" destId="{303FB74E-5738-4334-AAAF-775425A6E529}" srcOrd="2" destOrd="0" presId="urn:microsoft.com/office/officeart/2005/8/layout/lProcess1"/>
    <dgm:cxn modelId="{D23C1719-1B35-4BF3-B0F4-2F4B59A94474}" type="presParOf" srcId="{3D51AFE7-F8F3-4BDC-AEFD-0E7DEFFB88FA}" destId="{6A67D962-C7DC-4C22-B984-94BA6586D004}" srcOrd="3" destOrd="0" presId="urn:microsoft.com/office/officeart/2005/8/layout/lProcess1"/>
    <dgm:cxn modelId="{EB0B6972-2024-4B26-A9F5-0993ADE479AA}" type="presParOf" srcId="{3D51AFE7-F8F3-4BDC-AEFD-0E7DEFFB88FA}" destId="{D0893541-530A-4A28-92E6-F533CDCCAE23}" srcOrd="4" destOrd="0" presId="urn:microsoft.com/office/officeart/2005/8/layout/lProcess1"/>
    <dgm:cxn modelId="{3A09A432-F0F8-4AEA-8EFB-D3B7307A0D46}" type="presParOf" srcId="{3D51AFE7-F8F3-4BDC-AEFD-0E7DEFFB88FA}" destId="{4B77CB24-9540-4318-B672-2E95829C5A50}" srcOrd="5" destOrd="0" presId="urn:microsoft.com/office/officeart/2005/8/layout/lProcess1"/>
    <dgm:cxn modelId="{0E8BF268-1CD2-4568-8BF7-196EF3B518F3}" type="presParOf" srcId="{3D51AFE7-F8F3-4BDC-AEFD-0E7DEFFB88FA}" destId="{39BBCB5E-90A3-44B2-B631-841A76A9B803}" srcOrd="6" destOrd="0" presId="urn:microsoft.com/office/officeart/2005/8/layout/lProcess1"/>
    <dgm:cxn modelId="{E77ADAB8-5BAF-4BAF-B914-E489F0ABD321}" type="presParOf" srcId="{3D51AFE7-F8F3-4BDC-AEFD-0E7DEFFB88FA}" destId="{A06AAA18-20DA-44F2-9239-9EF2160F9BBD}" srcOrd="7" destOrd="0" presId="urn:microsoft.com/office/officeart/2005/8/layout/lProcess1"/>
    <dgm:cxn modelId="{679272C6-9481-40F8-8733-452EC8A433AA}" type="presParOf" srcId="{3D51AFE7-F8F3-4BDC-AEFD-0E7DEFFB88FA}" destId="{91EF16AC-D755-4C5F-AEB6-32D80A6B4B7A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EEBC3-2A01-4C97-B293-ECC6918C5A8F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04A8D5-CE8B-4446-9BE0-A3167ADD5DD2}">
      <dgm:prSet phldrT="[Texto]" custT="1"/>
      <dgm:spPr/>
      <dgm:t>
        <a:bodyPr/>
        <a:lstStyle/>
        <a:p>
          <a:r>
            <a:rPr lang="es-EC" sz="2400" b="1" dirty="0" smtClean="0"/>
            <a:t>Azúcares</a:t>
          </a:r>
          <a:endParaRPr lang="es-EC" sz="2400" b="1" dirty="0"/>
        </a:p>
      </dgm:t>
    </dgm:pt>
    <dgm:pt modelId="{CBEFAEDB-EB54-499B-B783-AE5B2EBDF35D}" type="par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8CE08033-87C9-4242-91BA-DB06C6756224}" type="sib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39A9C5AC-7B74-4348-BA61-EF837D0A5227}">
      <dgm:prSet phldrT="[Texto]" custT="1"/>
      <dgm:spPr/>
      <dgm:t>
        <a:bodyPr/>
        <a:lstStyle/>
        <a:p>
          <a:r>
            <a:rPr lang="es-EC" sz="1800" b="0" dirty="0" smtClean="0"/>
            <a:t>500 mg muestra+ 50ml agua </a:t>
          </a:r>
          <a:r>
            <a:rPr lang="es-EC" sz="1800" b="0" dirty="0" err="1" smtClean="0"/>
            <a:t>Milli</a:t>
          </a:r>
          <a:r>
            <a:rPr lang="es-EC" sz="1800" b="0" dirty="0" smtClean="0"/>
            <a:t>-Q</a:t>
          </a:r>
          <a:endParaRPr lang="es-EC" sz="1800" b="0" dirty="0"/>
        </a:p>
      </dgm:t>
    </dgm:pt>
    <dgm:pt modelId="{2A508407-BA91-44B2-8F0F-21377D454596}" type="par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14AD57E6-C829-41A9-9CAD-7867D9438680}" type="sib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9708F7AA-BB88-4466-8817-E27C39E43BBF}">
      <dgm:prSet phldrT="[Texto]" custT="1"/>
      <dgm:spPr/>
      <dgm:t>
        <a:bodyPr/>
        <a:lstStyle/>
        <a:p>
          <a:r>
            <a:rPr lang="es-EC" sz="1800" b="0" dirty="0" smtClean="0"/>
            <a:t>100 µl de la solución + 100 µl de metanol 0.5 M</a:t>
          </a:r>
          <a:endParaRPr lang="es-EC" sz="1800" b="0" dirty="0"/>
        </a:p>
      </dgm:t>
    </dgm:pt>
    <dgm:pt modelId="{9B348F47-FFBD-47D0-A489-7D8782DD0149}" type="parTrans" cxnId="{858D9A19-C7F6-4A90-AE7E-5C846D684AF8}">
      <dgm:prSet/>
      <dgm:spPr/>
      <dgm:t>
        <a:bodyPr/>
        <a:lstStyle/>
        <a:p>
          <a:endParaRPr lang="es-EC" sz="1800" b="1"/>
        </a:p>
      </dgm:t>
    </dgm:pt>
    <dgm:pt modelId="{ED281069-A455-4C8F-8799-FD196912F55D}" type="sibTrans" cxnId="{858D9A19-C7F6-4A90-AE7E-5C846D684AF8}">
      <dgm:prSet/>
      <dgm:spPr/>
      <dgm:t>
        <a:bodyPr/>
        <a:lstStyle/>
        <a:p>
          <a:endParaRPr lang="es-EC" sz="1800" b="1"/>
        </a:p>
      </dgm:t>
    </dgm:pt>
    <dgm:pt modelId="{E5028368-653A-4FAA-A1A7-624A8E7A3BA2}">
      <dgm:prSet phldrT="[Texto]" custT="1"/>
      <dgm:spPr/>
      <dgm:t>
        <a:bodyPr/>
        <a:lstStyle/>
        <a:p>
          <a:r>
            <a:rPr lang="es-EC" sz="1800" b="0" dirty="0" smtClean="0"/>
            <a:t>100 µl de </a:t>
          </a:r>
          <a:r>
            <a:rPr lang="es-EC" sz="1800" b="0" dirty="0" err="1" smtClean="0"/>
            <a:t>HCl</a:t>
          </a:r>
          <a:r>
            <a:rPr lang="es-EC" sz="1800" b="0" dirty="0" smtClean="0"/>
            <a:t> 0,3 M</a:t>
          </a:r>
        </a:p>
        <a:p>
          <a:r>
            <a:rPr lang="es-EC" sz="1800" b="0" dirty="0" smtClean="0"/>
            <a:t>Tubo de reacción de cloroformo</a:t>
          </a:r>
          <a:endParaRPr lang="es-EC" sz="1800" b="0" dirty="0"/>
        </a:p>
      </dgm:t>
    </dgm:pt>
    <dgm:pt modelId="{8444A49D-C911-4E48-A0AF-2EF8A51A4203}" type="parTrans" cxnId="{BCBC82EA-D5F5-4F33-8172-E0B6F3B5A71E}">
      <dgm:prSet/>
      <dgm:spPr/>
      <dgm:t>
        <a:bodyPr/>
        <a:lstStyle/>
        <a:p>
          <a:endParaRPr lang="es-EC" sz="1800" b="1"/>
        </a:p>
      </dgm:t>
    </dgm:pt>
    <dgm:pt modelId="{869E8D0A-88FC-462E-B99A-611A62F04CEB}" type="sibTrans" cxnId="{BCBC82EA-D5F5-4F33-8172-E0B6F3B5A71E}">
      <dgm:prSet/>
      <dgm:spPr/>
      <dgm:t>
        <a:bodyPr/>
        <a:lstStyle/>
        <a:p>
          <a:endParaRPr lang="es-EC" sz="1800" b="1"/>
        </a:p>
      </dgm:t>
    </dgm:pt>
    <dgm:pt modelId="{151D521F-E26C-48F4-9D13-D73BE2A288B8}">
      <dgm:prSet phldrT="[Texto]" custT="1"/>
      <dgm:spPr/>
      <dgm:t>
        <a:bodyPr/>
        <a:lstStyle/>
        <a:p>
          <a:r>
            <a:rPr lang="es-EC" sz="1800" b="0" dirty="0" smtClean="0"/>
            <a:t>Elución por medio de HPLC, usando una fase móvil de buffer fosfato 0.1 M más acetonitrilo en con una relación de concentración 83:17 (% volumen : volumen), con un caudal de 1ml/min </a:t>
          </a:r>
          <a:endParaRPr lang="es-EC" sz="1800" b="0" dirty="0"/>
        </a:p>
      </dgm:t>
    </dgm:pt>
    <dgm:pt modelId="{47E14455-1F5E-4644-B78F-5C6ED595DEC3}" type="parTrans" cxnId="{DF18E7B0-4C3C-4083-A613-2904A31F3804}">
      <dgm:prSet/>
      <dgm:spPr/>
      <dgm:t>
        <a:bodyPr/>
        <a:lstStyle/>
        <a:p>
          <a:endParaRPr lang="es-EC" sz="1800" b="1"/>
        </a:p>
      </dgm:t>
    </dgm:pt>
    <dgm:pt modelId="{AA2247B9-4F60-4F51-94ED-8D3F37CE39CB}" type="sibTrans" cxnId="{DF18E7B0-4C3C-4083-A613-2904A31F3804}">
      <dgm:prSet/>
      <dgm:spPr/>
      <dgm:t>
        <a:bodyPr/>
        <a:lstStyle/>
        <a:p>
          <a:endParaRPr lang="es-EC" sz="1800" b="1"/>
        </a:p>
      </dgm:t>
    </dgm:pt>
    <dgm:pt modelId="{4C3FD814-4734-4960-ACB3-F778B60419D5}" type="pres">
      <dgm:prSet presAssocID="{A16EEBC3-2A01-4C97-B293-ECC6918C5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51AFE7-F8F3-4BDC-AEFD-0E7DEFFB88FA}" type="pres">
      <dgm:prSet presAssocID="{4404A8D5-CE8B-4446-9BE0-A3167ADD5DD2}" presName="vertFlow" presStyleCnt="0"/>
      <dgm:spPr/>
    </dgm:pt>
    <dgm:pt modelId="{BD932712-030E-444B-8C67-D7FDCB9A0A69}" type="pres">
      <dgm:prSet presAssocID="{4404A8D5-CE8B-4446-9BE0-A3167ADD5DD2}" presName="header" presStyleLbl="node1" presStyleIdx="0" presStyleCnt="1"/>
      <dgm:spPr/>
      <dgm:t>
        <a:bodyPr/>
        <a:lstStyle/>
        <a:p>
          <a:endParaRPr lang="es-EC"/>
        </a:p>
      </dgm:t>
    </dgm:pt>
    <dgm:pt modelId="{DF4454E7-B19C-4471-8173-494066FF6DB6}" type="pres">
      <dgm:prSet presAssocID="{2A508407-BA91-44B2-8F0F-21377D454596}" presName="parTrans" presStyleLbl="sibTrans2D1" presStyleIdx="0" presStyleCnt="4"/>
      <dgm:spPr/>
      <dgm:t>
        <a:bodyPr/>
        <a:lstStyle/>
        <a:p>
          <a:endParaRPr lang="es-EC"/>
        </a:p>
      </dgm:t>
    </dgm:pt>
    <dgm:pt modelId="{303FB74E-5738-4334-AAAF-775425A6E529}" type="pres">
      <dgm:prSet presAssocID="{39A9C5AC-7B74-4348-BA61-EF837D0A5227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7D962-C7DC-4C22-B984-94BA6586D004}" type="pres">
      <dgm:prSet presAssocID="{14AD57E6-C829-41A9-9CAD-7867D943868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EDC0FDD-7BCE-44A6-BE27-11C426F57274}" type="pres">
      <dgm:prSet presAssocID="{9708F7AA-BB88-4466-8817-E27C39E43BBF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E10F7E-4581-4705-9A40-4AAD0FC62240}" type="pres">
      <dgm:prSet presAssocID="{ED281069-A455-4C8F-8799-FD196912F55D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29C9A11-7492-45BF-8339-020F92A68AA5}" type="pres">
      <dgm:prSet presAssocID="{E5028368-653A-4FAA-A1A7-624A8E7A3BA2}" presName="child" presStyleLbl="alignAccFollowNode1" presStyleIdx="2" presStyleCnt="4" custScaleX="13971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3E04C4-C733-4E9A-8F20-4805B4CABB5F}" type="pres">
      <dgm:prSet presAssocID="{869E8D0A-88FC-462E-B99A-611A62F04CEB}" presName="sibTrans" presStyleLbl="sibTrans2D1" presStyleIdx="3" presStyleCnt="4"/>
      <dgm:spPr/>
      <dgm:t>
        <a:bodyPr/>
        <a:lstStyle/>
        <a:p>
          <a:endParaRPr lang="es-EC"/>
        </a:p>
      </dgm:t>
    </dgm:pt>
    <dgm:pt modelId="{76951090-1220-4D86-9D32-60C0C676617D}" type="pres">
      <dgm:prSet presAssocID="{151D521F-E26C-48F4-9D13-D73BE2A288B8}" presName="child" presStyleLbl="alignAccFollowNode1" presStyleIdx="3" presStyleCnt="4" custScaleX="216338" custScaleY="1961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0EC811-0810-41B1-BFDD-A81C95AD92D8}" srcId="{A16EEBC3-2A01-4C97-B293-ECC6918C5A8F}" destId="{4404A8D5-CE8B-4446-9BE0-A3167ADD5DD2}" srcOrd="0" destOrd="0" parTransId="{CBEFAEDB-EB54-499B-B783-AE5B2EBDF35D}" sibTransId="{8CE08033-87C9-4242-91BA-DB06C6756224}"/>
    <dgm:cxn modelId="{DF18E7B0-4C3C-4083-A613-2904A31F3804}" srcId="{4404A8D5-CE8B-4446-9BE0-A3167ADD5DD2}" destId="{151D521F-E26C-48F4-9D13-D73BE2A288B8}" srcOrd="3" destOrd="0" parTransId="{47E14455-1F5E-4644-B78F-5C6ED595DEC3}" sibTransId="{AA2247B9-4F60-4F51-94ED-8D3F37CE39CB}"/>
    <dgm:cxn modelId="{01C75D32-8781-48B5-B198-F6A34206E851}" srcId="{4404A8D5-CE8B-4446-9BE0-A3167ADD5DD2}" destId="{39A9C5AC-7B74-4348-BA61-EF837D0A5227}" srcOrd="0" destOrd="0" parTransId="{2A508407-BA91-44B2-8F0F-21377D454596}" sibTransId="{14AD57E6-C829-41A9-9CAD-7867D9438680}"/>
    <dgm:cxn modelId="{BAB1D408-48BD-4AEE-B096-197AB66C4790}" type="presOf" srcId="{14AD57E6-C829-41A9-9CAD-7867D9438680}" destId="{6A67D962-C7DC-4C22-B984-94BA6586D004}" srcOrd="0" destOrd="0" presId="urn:microsoft.com/office/officeart/2005/8/layout/lProcess1"/>
    <dgm:cxn modelId="{55D7EFDF-B038-474D-BEA6-E6290A1F72CE}" type="presOf" srcId="{2A508407-BA91-44B2-8F0F-21377D454596}" destId="{DF4454E7-B19C-4471-8173-494066FF6DB6}" srcOrd="0" destOrd="0" presId="urn:microsoft.com/office/officeart/2005/8/layout/lProcess1"/>
    <dgm:cxn modelId="{7B695FFA-B7D9-4571-B52D-A92234FB079C}" type="presOf" srcId="{39A9C5AC-7B74-4348-BA61-EF837D0A5227}" destId="{303FB74E-5738-4334-AAAF-775425A6E529}" srcOrd="0" destOrd="0" presId="urn:microsoft.com/office/officeart/2005/8/layout/lProcess1"/>
    <dgm:cxn modelId="{86DD7916-3EE5-45ED-B25B-3CF59F118108}" type="presOf" srcId="{4404A8D5-CE8B-4446-9BE0-A3167ADD5DD2}" destId="{BD932712-030E-444B-8C67-D7FDCB9A0A69}" srcOrd="0" destOrd="0" presId="urn:microsoft.com/office/officeart/2005/8/layout/lProcess1"/>
    <dgm:cxn modelId="{7411D79C-34DE-438F-BF23-D333AFB60723}" type="presOf" srcId="{869E8D0A-88FC-462E-B99A-611A62F04CEB}" destId="{5B3E04C4-C733-4E9A-8F20-4805B4CABB5F}" srcOrd="0" destOrd="0" presId="urn:microsoft.com/office/officeart/2005/8/layout/lProcess1"/>
    <dgm:cxn modelId="{30AE2A3A-6761-44BE-A601-E2F29289D577}" type="presOf" srcId="{ED281069-A455-4C8F-8799-FD196912F55D}" destId="{D0E10F7E-4581-4705-9A40-4AAD0FC62240}" srcOrd="0" destOrd="0" presId="urn:microsoft.com/office/officeart/2005/8/layout/lProcess1"/>
    <dgm:cxn modelId="{1633F9C9-2160-4196-BFDE-77CE43278D85}" type="presOf" srcId="{E5028368-653A-4FAA-A1A7-624A8E7A3BA2}" destId="{B29C9A11-7492-45BF-8339-020F92A68AA5}" srcOrd="0" destOrd="0" presId="urn:microsoft.com/office/officeart/2005/8/layout/lProcess1"/>
    <dgm:cxn modelId="{66CBA037-6286-4DA0-B96F-00BADFB144FF}" type="presOf" srcId="{9708F7AA-BB88-4466-8817-E27C39E43BBF}" destId="{7EDC0FDD-7BCE-44A6-BE27-11C426F57274}" srcOrd="0" destOrd="0" presId="urn:microsoft.com/office/officeart/2005/8/layout/lProcess1"/>
    <dgm:cxn modelId="{858D9A19-C7F6-4A90-AE7E-5C846D684AF8}" srcId="{4404A8D5-CE8B-4446-9BE0-A3167ADD5DD2}" destId="{9708F7AA-BB88-4466-8817-E27C39E43BBF}" srcOrd="1" destOrd="0" parTransId="{9B348F47-FFBD-47D0-A489-7D8782DD0149}" sibTransId="{ED281069-A455-4C8F-8799-FD196912F55D}"/>
    <dgm:cxn modelId="{BB6406C8-25A8-43A0-9621-CB072ABE99C8}" type="presOf" srcId="{A16EEBC3-2A01-4C97-B293-ECC6918C5A8F}" destId="{4C3FD814-4734-4960-ACB3-F778B60419D5}" srcOrd="0" destOrd="0" presId="urn:microsoft.com/office/officeart/2005/8/layout/lProcess1"/>
    <dgm:cxn modelId="{BCBC82EA-D5F5-4F33-8172-E0B6F3B5A71E}" srcId="{4404A8D5-CE8B-4446-9BE0-A3167ADD5DD2}" destId="{E5028368-653A-4FAA-A1A7-624A8E7A3BA2}" srcOrd="2" destOrd="0" parTransId="{8444A49D-C911-4E48-A0AF-2EF8A51A4203}" sibTransId="{869E8D0A-88FC-462E-B99A-611A62F04CEB}"/>
    <dgm:cxn modelId="{CDF7B9CB-1EC4-4EF3-AE18-4CCE37836AFF}" type="presOf" srcId="{151D521F-E26C-48F4-9D13-D73BE2A288B8}" destId="{76951090-1220-4D86-9D32-60C0C676617D}" srcOrd="0" destOrd="0" presId="urn:microsoft.com/office/officeart/2005/8/layout/lProcess1"/>
    <dgm:cxn modelId="{4B55F7F5-5571-49C0-A599-E634E439A866}" type="presParOf" srcId="{4C3FD814-4734-4960-ACB3-F778B60419D5}" destId="{3D51AFE7-F8F3-4BDC-AEFD-0E7DEFFB88FA}" srcOrd="0" destOrd="0" presId="urn:microsoft.com/office/officeart/2005/8/layout/lProcess1"/>
    <dgm:cxn modelId="{5C4DABB4-E04C-47DE-814C-03800998F6CF}" type="presParOf" srcId="{3D51AFE7-F8F3-4BDC-AEFD-0E7DEFFB88FA}" destId="{BD932712-030E-444B-8C67-D7FDCB9A0A69}" srcOrd="0" destOrd="0" presId="urn:microsoft.com/office/officeart/2005/8/layout/lProcess1"/>
    <dgm:cxn modelId="{A25E7796-2FBA-45BF-99FA-20482C9F0306}" type="presParOf" srcId="{3D51AFE7-F8F3-4BDC-AEFD-0E7DEFFB88FA}" destId="{DF4454E7-B19C-4471-8173-494066FF6DB6}" srcOrd="1" destOrd="0" presId="urn:microsoft.com/office/officeart/2005/8/layout/lProcess1"/>
    <dgm:cxn modelId="{09B36B56-6B69-4780-8069-1CEBBA35E5D3}" type="presParOf" srcId="{3D51AFE7-F8F3-4BDC-AEFD-0E7DEFFB88FA}" destId="{303FB74E-5738-4334-AAAF-775425A6E529}" srcOrd="2" destOrd="0" presId="urn:microsoft.com/office/officeart/2005/8/layout/lProcess1"/>
    <dgm:cxn modelId="{8B6C1327-EE06-4D2B-B76D-158441BA2EAC}" type="presParOf" srcId="{3D51AFE7-F8F3-4BDC-AEFD-0E7DEFFB88FA}" destId="{6A67D962-C7DC-4C22-B984-94BA6586D004}" srcOrd="3" destOrd="0" presId="urn:microsoft.com/office/officeart/2005/8/layout/lProcess1"/>
    <dgm:cxn modelId="{79057C65-36C9-45D5-80B6-19D223DE0FB0}" type="presParOf" srcId="{3D51AFE7-F8F3-4BDC-AEFD-0E7DEFFB88FA}" destId="{7EDC0FDD-7BCE-44A6-BE27-11C426F57274}" srcOrd="4" destOrd="0" presId="urn:microsoft.com/office/officeart/2005/8/layout/lProcess1"/>
    <dgm:cxn modelId="{19A63669-8736-49AA-8F75-18607F699864}" type="presParOf" srcId="{3D51AFE7-F8F3-4BDC-AEFD-0E7DEFFB88FA}" destId="{D0E10F7E-4581-4705-9A40-4AAD0FC62240}" srcOrd="5" destOrd="0" presId="urn:microsoft.com/office/officeart/2005/8/layout/lProcess1"/>
    <dgm:cxn modelId="{2B45D875-CE2F-459A-B160-57BBB7B15139}" type="presParOf" srcId="{3D51AFE7-F8F3-4BDC-AEFD-0E7DEFFB88FA}" destId="{B29C9A11-7492-45BF-8339-020F92A68AA5}" srcOrd="6" destOrd="0" presId="urn:microsoft.com/office/officeart/2005/8/layout/lProcess1"/>
    <dgm:cxn modelId="{FF0BECAD-0451-4EF2-A214-22388BD374CF}" type="presParOf" srcId="{3D51AFE7-F8F3-4BDC-AEFD-0E7DEFFB88FA}" destId="{5B3E04C4-C733-4E9A-8F20-4805B4CABB5F}" srcOrd="7" destOrd="0" presId="urn:microsoft.com/office/officeart/2005/8/layout/lProcess1"/>
    <dgm:cxn modelId="{1D60986B-2491-4D70-9032-C60894A5D2FF}" type="presParOf" srcId="{3D51AFE7-F8F3-4BDC-AEFD-0E7DEFFB88FA}" destId="{76951090-1220-4D86-9D32-60C0C676617D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EEBC3-2A01-4C97-B293-ECC6918C5A8F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04A8D5-CE8B-4446-9BE0-A3167ADD5DD2}">
      <dgm:prSet phldrT="[Texto]" custT="1"/>
      <dgm:spPr/>
      <dgm:t>
        <a:bodyPr/>
        <a:lstStyle/>
        <a:p>
          <a:r>
            <a:rPr lang="es-EC" sz="2400" b="1" dirty="0" smtClean="0"/>
            <a:t>Ácidos Orgánicos</a:t>
          </a:r>
          <a:endParaRPr lang="es-EC" sz="2400" b="1" dirty="0"/>
        </a:p>
      </dgm:t>
    </dgm:pt>
    <dgm:pt modelId="{CBEFAEDB-EB54-499B-B783-AE5B2EBDF35D}" type="par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8CE08033-87C9-4242-91BA-DB06C6756224}" type="sib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39A9C5AC-7B74-4348-BA61-EF837D0A5227}">
      <dgm:prSet phldrT="[Texto]" custT="1"/>
      <dgm:spPr/>
      <dgm:t>
        <a:bodyPr/>
        <a:lstStyle/>
        <a:p>
          <a:r>
            <a:rPr lang="es-EC" sz="1800" b="0" dirty="0" smtClean="0"/>
            <a:t>5 g muestra + 60ml agua </a:t>
          </a:r>
          <a:r>
            <a:rPr lang="es-EC" sz="1800" b="0" dirty="0" err="1" smtClean="0"/>
            <a:t>Milli</a:t>
          </a:r>
          <a:r>
            <a:rPr lang="es-EC" sz="1800" b="0" dirty="0" smtClean="0"/>
            <a:t>-Q</a:t>
          </a:r>
          <a:endParaRPr lang="es-EC" sz="1800" b="0" dirty="0"/>
        </a:p>
      </dgm:t>
    </dgm:pt>
    <dgm:pt modelId="{2A508407-BA91-44B2-8F0F-21377D454596}" type="par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14AD57E6-C829-41A9-9CAD-7867D9438680}" type="sib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9708F7AA-BB88-4466-8817-E27C39E43BBF}">
      <dgm:prSet phldrT="[Texto]" custT="1"/>
      <dgm:spPr/>
      <dgm:t>
        <a:bodyPr/>
        <a:lstStyle/>
        <a:p>
          <a:r>
            <a:rPr lang="es-EC" sz="1800" b="0" dirty="0" smtClean="0"/>
            <a:t>Centrifugado a 5000 rpm por 30 min </a:t>
          </a:r>
          <a:endParaRPr lang="es-EC" sz="1800" b="0" dirty="0"/>
        </a:p>
      </dgm:t>
    </dgm:pt>
    <dgm:pt modelId="{9B348F47-FFBD-47D0-A489-7D8782DD0149}" type="parTrans" cxnId="{858D9A19-C7F6-4A90-AE7E-5C846D684AF8}">
      <dgm:prSet/>
      <dgm:spPr/>
      <dgm:t>
        <a:bodyPr/>
        <a:lstStyle/>
        <a:p>
          <a:endParaRPr lang="es-EC" sz="1800" b="1"/>
        </a:p>
      </dgm:t>
    </dgm:pt>
    <dgm:pt modelId="{ED281069-A455-4C8F-8799-FD196912F55D}" type="sibTrans" cxnId="{858D9A19-C7F6-4A90-AE7E-5C846D684AF8}">
      <dgm:prSet/>
      <dgm:spPr/>
      <dgm:t>
        <a:bodyPr/>
        <a:lstStyle/>
        <a:p>
          <a:endParaRPr lang="es-EC" sz="1800" b="1"/>
        </a:p>
      </dgm:t>
    </dgm:pt>
    <dgm:pt modelId="{E5028368-653A-4FAA-A1A7-624A8E7A3BA2}">
      <dgm:prSet phldrT="[Texto]" custT="1"/>
      <dgm:spPr/>
      <dgm:t>
        <a:bodyPr/>
        <a:lstStyle/>
        <a:p>
          <a:r>
            <a:rPr lang="es-EC" sz="1800" b="0" dirty="0" smtClean="0"/>
            <a:t>Centrifugado de los sobrenadantes durante 15 min</a:t>
          </a:r>
          <a:endParaRPr lang="es-EC" sz="1800" b="0" dirty="0"/>
        </a:p>
      </dgm:t>
    </dgm:pt>
    <dgm:pt modelId="{8444A49D-C911-4E48-A0AF-2EF8A51A4203}" type="parTrans" cxnId="{BCBC82EA-D5F5-4F33-8172-E0B6F3B5A71E}">
      <dgm:prSet/>
      <dgm:spPr/>
      <dgm:t>
        <a:bodyPr/>
        <a:lstStyle/>
        <a:p>
          <a:endParaRPr lang="es-EC" sz="1800" b="1"/>
        </a:p>
      </dgm:t>
    </dgm:pt>
    <dgm:pt modelId="{869E8D0A-88FC-462E-B99A-611A62F04CEB}" type="sibTrans" cxnId="{BCBC82EA-D5F5-4F33-8172-E0B6F3B5A71E}">
      <dgm:prSet/>
      <dgm:spPr/>
      <dgm:t>
        <a:bodyPr/>
        <a:lstStyle/>
        <a:p>
          <a:endParaRPr lang="es-EC" sz="1800" b="1"/>
        </a:p>
      </dgm:t>
    </dgm:pt>
    <dgm:pt modelId="{151D521F-E26C-48F4-9D13-D73BE2A288B8}">
      <dgm:prSet phldrT="[Texto]" custT="1"/>
      <dgm:spPr/>
      <dgm:t>
        <a:bodyPr/>
        <a:lstStyle/>
        <a:p>
          <a:r>
            <a:rPr lang="es-EC" sz="1800" b="0" dirty="0" smtClean="0"/>
            <a:t>Elución por medio de HPLC usando Fosfato monopotásico como fase móvil y un caudal de 0.7 ml/min</a:t>
          </a:r>
          <a:r>
            <a:rPr lang="es-EC" sz="1800" b="1" dirty="0" smtClean="0"/>
            <a:t>.</a:t>
          </a:r>
          <a:endParaRPr lang="es-EC" sz="1800" b="1" dirty="0"/>
        </a:p>
      </dgm:t>
    </dgm:pt>
    <dgm:pt modelId="{47E14455-1F5E-4644-B78F-5C6ED595DEC3}" type="parTrans" cxnId="{DF18E7B0-4C3C-4083-A613-2904A31F3804}">
      <dgm:prSet/>
      <dgm:spPr/>
      <dgm:t>
        <a:bodyPr/>
        <a:lstStyle/>
        <a:p>
          <a:endParaRPr lang="es-EC" sz="1800" b="1"/>
        </a:p>
      </dgm:t>
    </dgm:pt>
    <dgm:pt modelId="{AA2247B9-4F60-4F51-94ED-8D3F37CE39CB}" type="sibTrans" cxnId="{DF18E7B0-4C3C-4083-A613-2904A31F3804}">
      <dgm:prSet/>
      <dgm:spPr/>
      <dgm:t>
        <a:bodyPr/>
        <a:lstStyle/>
        <a:p>
          <a:endParaRPr lang="es-EC" sz="1800" b="1"/>
        </a:p>
      </dgm:t>
    </dgm:pt>
    <dgm:pt modelId="{4C3FD814-4734-4960-ACB3-F778B60419D5}" type="pres">
      <dgm:prSet presAssocID="{A16EEBC3-2A01-4C97-B293-ECC6918C5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51AFE7-F8F3-4BDC-AEFD-0E7DEFFB88FA}" type="pres">
      <dgm:prSet presAssocID="{4404A8D5-CE8B-4446-9BE0-A3167ADD5DD2}" presName="vertFlow" presStyleCnt="0"/>
      <dgm:spPr/>
    </dgm:pt>
    <dgm:pt modelId="{BD932712-030E-444B-8C67-D7FDCB9A0A69}" type="pres">
      <dgm:prSet presAssocID="{4404A8D5-CE8B-4446-9BE0-A3167ADD5DD2}" presName="header" presStyleLbl="node1" presStyleIdx="0" presStyleCnt="1"/>
      <dgm:spPr/>
      <dgm:t>
        <a:bodyPr/>
        <a:lstStyle/>
        <a:p>
          <a:endParaRPr lang="es-EC"/>
        </a:p>
      </dgm:t>
    </dgm:pt>
    <dgm:pt modelId="{DF4454E7-B19C-4471-8173-494066FF6DB6}" type="pres">
      <dgm:prSet presAssocID="{2A508407-BA91-44B2-8F0F-21377D454596}" presName="parTrans" presStyleLbl="sibTrans2D1" presStyleIdx="0" presStyleCnt="4"/>
      <dgm:spPr/>
      <dgm:t>
        <a:bodyPr/>
        <a:lstStyle/>
        <a:p>
          <a:endParaRPr lang="es-EC"/>
        </a:p>
      </dgm:t>
    </dgm:pt>
    <dgm:pt modelId="{303FB74E-5738-4334-AAAF-775425A6E529}" type="pres">
      <dgm:prSet presAssocID="{39A9C5AC-7B74-4348-BA61-EF837D0A5227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7D962-C7DC-4C22-B984-94BA6586D004}" type="pres">
      <dgm:prSet presAssocID="{14AD57E6-C829-41A9-9CAD-7867D9438680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EDC0FDD-7BCE-44A6-BE27-11C426F57274}" type="pres">
      <dgm:prSet presAssocID="{9708F7AA-BB88-4466-8817-E27C39E43BBF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E10F7E-4581-4705-9A40-4AAD0FC62240}" type="pres">
      <dgm:prSet presAssocID="{ED281069-A455-4C8F-8799-FD196912F55D}" presName="sibTrans" presStyleLbl="sibTrans2D1" presStyleIdx="2" presStyleCnt="4"/>
      <dgm:spPr/>
      <dgm:t>
        <a:bodyPr/>
        <a:lstStyle/>
        <a:p>
          <a:endParaRPr lang="es-EC"/>
        </a:p>
      </dgm:t>
    </dgm:pt>
    <dgm:pt modelId="{B29C9A11-7492-45BF-8339-020F92A68AA5}" type="pres">
      <dgm:prSet presAssocID="{E5028368-653A-4FAA-A1A7-624A8E7A3BA2}" presName="child" presStyleLbl="alignAccFollowNode1" presStyleIdx="2" presStyleCnt="4" custScaleX="128218" custScaleY="10540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3E04C4-C733-4E9A-8F20-4805B4CABB5F}" type="pres">
      <dgm:prSet presAssocID="{869E8D0A-88FC-462E-B99A-611A62F04CEB}" presName="sibTrans" presStyleLbl="sibTrans2D1" presStyleIdx="3" presStyleCnt="4"/>
      <dgm:spPr/>
      <dgm:t>
        <a:bodyPr/>
        <a:lstStyle/>
        <a:p>
          <a:endParaRPr lang="es-EC"/>
        </a:p>
      </dgm:t>
    </dgm:pt>
    <dgm:pt modelId="{76951090-1220-4D86-9D32-60C0C676617D}" type="pres">
      <dgm:prSet presAssocID="{151D521F-E26C-48F4-9D13-D73BE2A288B8}" presName="child" presStyleLbl="alignAccFollowNode1" presStyleIdx="3" presStyleCnt="4" custScaleX="158227" custScaleY="19617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80E93A-770A-4C60-AD40-480425115B0B}" type="presOf" srcId="{A16EEBC3-2A01-4C97-B293-ECC6918C5A8F}" destId="{4C3FD814-4734-4960-ACB3-F778B60419D5}" srcOrd="0" destOrd="0" presId="urn:microsoft.com/office/officeart/2005/8/layout/lProcess1"/>
    <dgm:cxn modelId="{18563525-9027-44E2-861D-DA6AE6AA3054}" type="presOf" srcId="{4404A8D5-CE8B-4446-9BE0-A3167ADD5DD2}" destId="{BD932712-030E-444B-8C67-D7FDCB9A0A69}" srcOrd="0" destOrd="0" presId="urn:microsoft.com/office/officeart/2005/8/layout/lProcess1"/>
    <dgm:cxn modelId="{B97BB5ED-8E7B-4A29-B14F-2CC20D56D796}" type="presOf" srcId="{9708F7AA-BB88-4466-8817-E27C39E43BBF}" destId="{7EDC0FDD-7BCE-44A6-BE27-11C426F57274}" srcOrd="0" destOrd="0" presId="urn:microsoft.com/office/officeart/2005/8/layout/lProcess1"/>
    <dgm:cxn modelId="{42FFF2EB-66DE-418A-BBB2-D50849D945BA}" type="presOf" srcId="{151D521F-E26C-48F4-9D13-D73BE2A288B8}" destId="{76951090-1220-4D86-9D32-60C0C676617D}" srcOrd="0" destOrd="0" presId="urn:microsoft.com/office/officeart/2005/8/layout/lProcess1"/>
    <dgm:cxn modelId="{91978DD4-1799-4038-94D4-A2E0E5FAEC7F}" type="presOf" srcId="{2A508407-BA91-44B2-8F0F-21377D454596}" destId="{DF4454E7-B19C-4471-8173-494066FF6DB6}" srcOrd="0" destOrd="0" presId="urn:microsoft.com/office/officeart/2005/8/layout/lProcess1"/>
    <dgm:cxn modelId="{EB711872-D1C0-4FC0-8405-B4173142B698}" type="presOf" srcId="{E5028368-653A-4FAA-A1A7-624A8E7A3BA2}" destId="{B29C9A11-7492-45BF-8339-020F92A68AA5}" srcOrd="0" destOrd="0" presId="urn:microsoft.com/office/officeart/2005/8/layout/lProcess1"/>
    <dgm:cxn modelId="{480EC811-0810-41B1-BFDD-A81C95AD92D8}" srcId="{A16EEBC3-2A01-4C97-B293-ECC6918C5A8F}" destId="{4404A8D5-CE8B-4446-9BE0-A3167ADD5DD2}" srcOrd="0" destOrd="0" parTransId="{CBEFAEDB-EB54-499B-B783-AE5B2EBDF35D}" sibTransId="{8CE08033-87C9-4242-91BA-DB06C6756224}"/>
    <dgm:cxn modelId="{858D9A19-C7F6-4A90-AE7E-5C846D684AF8}" srcId="{4404A8D5-CE8B-4446-9BE0-A3167ADD5DD2}" destId="{9708F7AA-BB88-4466-8817-E27C39E43BBF}" srcOrd="1" destOrd="0" parTransId="{9B348F47-FFBD-47D0-A489-7D8782DD0149}" sibTransId="{ED281069-A455-4C8F-8799-FD196912F55D}"/>
    <dgm:cxn modelId="{DF18E7B0-4C3C-4083-A613-2904A31F3804}" srcId="{4404A8D5-CE8B-4446-9BE0-A3167ADD5DD2}" destId="{151D521F-E26C-48F4-9D13-D73BE2A288B8}" srcOrd="3" destOrd="0" parTransId="{47E14455-1F5E-4644-B78F-5C6ED595DEC3}" sibTransId="{AA2247B9-4F60-4F51-94ED-8D3F37CE39CB}"/>
    <dgm:cxn modelId="{C6028AB1-4250-4CC1-AD34-88FABDB71085}" type="presOf" srcId="{14AD57E6-C829-41A9-9CAD-7867D9438680}" destId="{6A67D962-C7DC-4C22-B984-94BA6586D004}" srcOrd="0" destOrd="0" presId="urn:microsoft.com/office/officeart/2005/8/layout/lProcess1"/>
    <dgm:cxn modelId="{01C75D32-8781-48B5-B198-F6A34206E851}" srcId="{4404A8D5-CE8B-4446-9BE0-A3167ADD5DD2}" destId="{39A9C5AC-7B74-4348-BA61-EF837D0A5227}" srcOrd="0" destOrd="0" parTransId="{2A508407-BA91-44B2-8F0F-21377D454596}" sibTransId="{14AD57E6-C829-41A9-9CAD-7867D9438680}"/>
    <dgm:cxn modelId="{C9087112-7290-404C-8917-C99E2421391D}" type="presOf" srcId="{869E8D0A-88FC-462E-B99A-611A62F04CEB}" destId="{5B3E04C4-C733-4E9A-8F20-4805B4CABB5F}" srcOrd="0" destOrd="0" presId="urn:microsoft.com/office/officeart/2005/8/layout/lProcess1"/>
    <dgm:cxn modelId="{BCBC82EA-D5F5-4F33-8172-E0B6F3B5A71E}" srcId="{4404A8D5-CE8B-4446-9BE0-A3167ADD5DD2}" destId="{E5028368-653A-4FAA-A1A7-624A8E7A3BA2}" srcOrd="2" destOrd="0" parTransId="{8444A49D-C911-4E48-A0AF-2EF8A51A4203}" sibTransId="{869E8D0A-88FC-462E-B99A-611A62F04CEB}"/>
    <dgm:cxn modelId="{6EBE17EC-B331-4760-9646-8F53ABCDF90A}" type="presOf" srcId="{ED281069-A455-4C8F-8799-FD196912F55D}" destId="{D0E10F7E-4581-4705-9A40-4AAD0FC62240}" srcOrd="0" destOrd="0" presId="urn:microsoft.com/office/officeart/2005/8/layout/lProcess1"/>
    <dgm:cxn modelId="{79E5B2BC-03A8-4303-B529-BC35F0CB71DF}" type="presOf" srcId="{39A9C5AC-7B74-4348-BA61-EF837D0A5227}" destId="{303FB74E-5738-4334-AAAF-775425A6E529}" srcOrd="0" destOrd="0" presId="urn:microsoft.com/office/officeart/2005/8/layout/lProcess1"/>
    <dgm:cxn modelId="{5B70A467-BA60-409D-9FB6-B691A7A39604}" type="presParOf" srcId="{4C3FD814-4734-4960-ACB3-F778B60419D5}" destId="{3D51AFE7-F8F3-4BDC-AEFD-0E7DEFFB88FA}" srcOrd="0" destOrd="0" presId="urn:microsoft.com/office/officeart/2005/8/layout/lProcess1"/>
    <dgm:cxn modelId="{7370490A-B98C-41E4-A643-D857A5E99F5D}" type="presParOf" srcId="{3D51AFE7-F8F3-4BDC-AEFD-0E7DEFFB88FA}" destId="{BD932712-030E-444B-8C67-D7FDCB9A0A69}" srcOrd="0" destOrd="0" presId="urn:microsoft.com/office/officeart/2005/8/layout/lProcess1"/>
    <dgm:cxn modelId="{0223B92E-F86B-43D8-8EBA-35C85AD2FE87}" type="presParOf" srcId="{3D51AFE7-F8F3-4BDC-AEFD-0E7DEFFB88FA}" destId="{DF4454E7-B19C-4471-8173-494066FF6DB6}" srcOrd="1" destOrd="0" presId="urn:microsoft.com/office/officeart/2005/8/layout/lProcess1"/>
    <dgm:cxn modelId="{87266D77-CF8C-4165-8215-16D49A448E20}" type="presParOf" srcId="{3D51AFE7-F8F3-4BDC-AEFD-0E7DEFFB88FA}" destId="{303FB74E-5738-4334-AAAF-775425A6E529}" srcOrd="2" destOrd="0" presId="urn:microsoft.com/office/officeart/2005/8/layout/lProcess1"/>
    <dgm:cxn modelId="{BD56CC69-86F4-4FEA-A4D1-038CA2111FD7}" type="presParOf" srcId="{3D51AFE7-F8F3-4BDC-AEFD-0E7DEFFB88FA}" destId="{6A67D962-C7DC-4C22-B984-94BA6586D004}" srcOrd="3" destOrd="0" presId="urn:microsoft.com/office/officeart/2005/8/layout/lProcess1"/>
    <dgm:cxn modelId="{26F89248-F94A-4CD4-A40D-2FCFDDD7BE6F}" type="presParOf" srcId="{3D51AFE7-F8F3-4BDC-AEFD-0E7DEFFB88FA}" destId="{7EDC0FDD-7BCE-44A6-BE27-11C426F57274}" srcOrd="4" destOrd="0" presId="urn:microsoft.com/office/officeart/2005/8/layout/lProcess1"/>
    <dgm:cxn modelId="{42D82A26-C22A-451E-9358-D1BBD8A7085A}" type="presParOf" srcId="{3D51AFE7-F8F3-4BDC-AEFD-0E7DEFFB88FA}" destId="{D0E10F7E-4581-4705-9A40-4AAD0FC62240}" srcOrd="5" destOrd="0" presId="urn:microsoft.com/office/officeart/2005/8/layout/lProcess1"/>
    <dgm:cxn modelId="{394A0328-5BB4-47BD-B238-F8B166000D7A}" type="presParOf" srcId="{3D51AFE7-F8F3-4BDC-AEFD-0E7DEFFB88FA}" destId="{B29C9A11-7492-45BF-8339-020F92A68AA5}" srcOrd="6" destOrd="0" presId="urn:microsoft.com/office/officeart/2005/8/layout/lProcess1"/>
    <dgm:cxn modelId="{26B6D6D8-7B17-460E-AC8A-CFF9605F22BD}" type="presParOf" srcId="{3D51AFE7-F8F3-4BDC-AEFD-0E7DEFFB88FA}" destId="{5B3E04C4-C733-4E9A-8F20-4805B4CABB5F}" srcOrd="7" destOrd="0" presId="urn:microsoft.com/office/officeart/2005/8/layout/lProcess1"/>
    <dgm:cxn modelId="{81C96001-4A63-4E8D-B361-DF37202F6BA0}" type="presParOf" srcId="{3D51AFE7-F8F3-4BDC-AEFD-0E7DEFFB88FA}" destId="{76951090-1220-4D86-9D32-60C0C676617D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EEBC3-2A01-4C97-B293-ECC6918C5A8F}" type="doc">
      <dgm:prSet loTypeId="urn:microsoft.com/office/officeart/2005/8/layout/l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404A8D5-CE8B-4446-9BE0-A3167ADD5DD2}">
      <dgm:prSet phldrT="[Texto]" custT="1"/>
      <dgm:spPr/>
      <dgm:t>
        <a:bodyPr/>
        <a:lstStyle/>
        <a:p>
          <a:r>
            <a:rPr lang="es-EC" sz="2400" b="1" dirty="0" smtClean="0"/>
            <a:t>Polifenoles Totales</a:t>
          </a:r>
          <a:endParaRPr lang="es-EC" sz="2400" b="1" dirty="0"/>
        </a:p>
      </dgm:t>
    </dgm:pt>
    <dgm:pt modelId="{CBEFAEDB-EB54-499B-B783-AE5B2EBDF35D}" type="par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8CE08033-87C9-4242-91BA-DB06C6756224}" type="sibTrans" cxnId="{480EC811-0810-41B1-BFDD-A81C95AD92D8}">
      <dgm:prSet/>
      <dgm:spPr/>
      <dgm:t>
        <a:bodyPr/>
        <a:lstStyle/>
        <a:p>
          <a:endParaRPr lang="es-EC" sz="1800" b="1"/>
        </a:p>
      </dgm:t>
    </dgm:pt>
    <dgm:pt modelId="{39A9C5AC-7B74-4348-BA61-EF837D0A5227}">
      <dgm:prSet phldrT="[Texto]" custT="1"/>
      <dgm:spPr/>
      <dgm:t>
        <a:bodyPr/>
        <a:lstStyle/>
        <a:p>
          <a:r>
            <a:rPr lang="es-EC" sz="1800" dirty="0" smtClean="0"/>
            <a:t>100 µL  (</a:t>
          </a:r>
          <a:r>
            <a:rPr lang="es-EC" sz="1800" b="0" dirty="0" smtClean="0"/>
            <a:t>2 gr de la muestra + 40 ml de metanol) + </a:t>
          </a:r>
          <a:r>
            <a:rPr lang="es-EC" sz="1800" dirty="0" smtClean="0"/>
            <a:t>50 µL del reactivo </a:t>
          </a:r>
          <a:r>
            <a:rPr lang="es-EC" sz="1800" dirty="0" err="1" smtClean="0"/>
            <a:t>Folin-Ciocalteu`s</a:t>
          </a:r>
          <a:r>
            <a:rPr lang="es-EC" sz="1800" dirty="0" smtClean="0"/>
            <a:t> + 750 µL de agua destilada y 100 µL de una solución de </a:t>
          </a:r>
          <a:r>
            <a:rPr lang="es-EC" sz="1800" b="0" i="0" dirty="0" smtClean="0"/>
            <a:t>Carbonato de sodio</a:t>
          </a:r>
          <a:r>
            <a:rPr lang="es-EC" sz="1800" dirty="0" smtClean="0"/>
            <a:t>.</a:t>
          </a:r>
          <a:endParaRPr lang="es-EC" sz="1800" b="0" dirty="0"/>
        </a:p>
      </dgm:t>
    </dgm:pt>
    <dgm:pt modelId="{2A508407-BA91-44B2-8F0F-21377D454596}" type="par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14AD57E6-C829-41A9-9CAD-7867D9438680}" type="sibTrans" cxnId="{01C75D32-8781-48B5-B198-F6A34206E851}">
      <dgm:prSet/>
      <dgm:spPr/>
      <dgm:t>
        <a:bodyPr/>
        <a:lstStyle/>
        <a:p>
          <a:endParaRPr lang="es-EC" sz="1800" b="1"/>
        </a:p>
      </dgm:t>
    </dgm:pt>
    <dgm:pt modelId="{9F04DA6C-395C-42E3-BFD6-3C00A8BEF960}">
      <dgm:prSet phldrT="[Texto]" custT="1"/>
      <dgm:spPr/>
      <dgm:t>
        <a:bodyPr/>
        <a:lstStyle/>
        <a:p>
          <a:r>
            <a:rPr lang="es-EC" sz="1800" dirty="0" smtClean="0"/>
            <a:t>Medición de absorbancia usando el espectrofotómetro a una longitud de onda de 760 nm.</a:t>
          </a:r>
          <a:endParaRPr lang="es-EC" sz="1800" b="0" dirty="0"/>
        </a:p>
      </dgm:t>
    </dgm:pt>
    <dgm:pt modelId="{F106C29B-E7A3-490A-A97A-B50669FBB678}" type="parTrans" cxnId="{66AD69D8-7496-42CB-A1C9-EC4C125EB6F0}">
      <dgm:prSet/>
      <dgm:spPr/>
      <dgm:t>
        <a:bodyPr/>
        <a:lstStyle/>
        <a:p>
          <a:endParaRPr lang="es-EC"/>
        </a:p>
      </dgm:t>
    </dgm:pt>
    <dgm:pt modelId="{5A4DF983-F4FB-4840-A1EC-060349B8AD97}" type="sibTrans" cxnId="{66AD69D8-7496-42CB-A1C9-EC4C125EB6F0}">
      <dgm:prSet/>
      <dgm:spPr/>
      <dgm:t>
        <a:bodyPr/>
        <a:lstStyle/>
        <a:p>
          <a:endParaRPr lang="es-EC"/>
        </a:p>
      </dgm:t>
    </dgm:pt>
    <dgm:pt modelId="{4C3FD814-4734-4960-ACB3-F778B60419D5}" type="pres">
      <dgm:prSet presAssocID="{A16EEBC3-2A01-4C97-B293-ECC6918C5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51AFE7-F8F3-4BDC-AEFD-0E7DEFFB88FA}" type="pres">
      <dgm:prSet presAssocID="{4404A8D5-CE8B-4446-9BE0-A3167ADD5DD2}" presName="vertFlow" presStyleCnt="0"/>
      <dgm:spPr/>
    </dgm:pt>
    <dgm:pt modelId="{BD932712-030E-444B-8C67-D7FDCB9A0A69}" type="pres">
      <dgm:prSet presAssocID="{4404A8D5-CE8B-4446-9BE0-A3167ADD5DD2}" presName="header" presStyleLbl="node1" presStyleIdx="0" presStyleCnt="1"/>
      <dgm:spPr/>
      <dgm:t>
        <a:bodyPr/>
        <a:lstStyle/>
        <a:p>
          <a:endParaRPr lang="es-EC"/>
        </a:p>
      </dgm:t>
    </dgm:pt>
    <dgm:pt modelId="{DF4454E7-B19C-4471-8173-494066FF6DB6}" type="pres">
      <dgm:prSet presAssocID="{2A508407-BA91-44B2-8F0F-21377D454596}" presName="parTrans" presStyleLbl="sibTrans2D1" presStyleIdx="0" presStyleCnt="2"/>
      <dgm:spPr/>
      <dgm:t>
        <a:bodyPr/>
        <a:lstStyle/>
        <a:p>
          <a:endParaRPr lang="es-EC"/>
        </a:p>
      </dgm:t>
    </dgm:pt>
    <dgm:pt modelId="{303FB74E-5738-4334-AAAF-775425A6E529}" type="pres">
      <dgm:prSet presAssocID="{39A9C5AC-7B74-4348-BA61-EF837D0A5227}" presName="child" presStyleLbl="alignAccFollowNode1" presStyleIdx="0" presStyleCnt="2" custScaleX="1074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67D962-C7DC-4C22-B984-94BA6586D004}" type="pres">
      <dgm:prSet presAssocID="{14AD57E6-C829-41A9-9CAD-7867D9438680}" presName="sibTrans" presStyleLbl="sibTrans2D1" presStyleIdx="1" presStyleCnt="2"/>
      <dgm:spPr/>
      <dgm:t>
        <a:bodyPr/>
        <a:lstStyle/>
        <a:p>
          <a:endParaRPr lang="es-EC"/>
        </a:p>
      </dgm:t>
    </dgm:pt>
    <dgm:pt modelId="{DFAB1010-4208-4AAA-B033-8397A282724F}" type="pres">
      <dgm:prSet presAssocID="{9F04DA6C-395C-42E3-BFD6-3C00A8BEF960}" presName="child" presStyleLbl="alignAccFollowNode1" presStyleIdx="1" presStyleCnt="2" custScaleX="10744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878E1FF-EBF2-43F9-9BA1-A6B2115BD203}" type="presOf" srcId="{A16EEBC3-2A01-4C97-B293-ECC6918C5A8F}" destId="{4C3FD814-4734-4960-ACB3-F778B60419D5}" srcOrd="0" destOrd="0" presId="urn:microsoft.com/office/officeart/2005/8/layout/lProcess1"/>
    <dgm:cxn modelId="{A79247B6-3FA9-4003-8C82-28046749821A}" type="presOf" srcId="{9F04DA6C-395C-42E3-BFD6-3C00A8BEF960}" destId="{DFAB1010-4208-4AAA-B033-8397A282724F}" srcOrd="0" destOrd="0" presId="urn:microsoft.com/office/officeart/2005/8/layout/lProcess1"/>
    <dgm:cxn modelId="{B795758B-8108-432D-AD2B-EB2BF2A6A7A7}" type="presOf" srcId="{2A508407-BA91-44B2-8F0F-21377D454596}" destId="{DF4454E7-B19C-4471-8173-494066FF6DB6}" srcOrd="0" destOrd="0" presId="urn:microsoft.com/office/officeart/2005/8/layout/lProcess1"/>
    <dgm:cxn modelId="{359F0AA6-E683-43CA-95D8-A639C010A8C3}" type="presOf" srcId="{4404A8D5-CE8B-4446-9BE0-A3167ADD5DD2}" destId="{BD932712-030E-444B-8C67-D7FDCB9A0A69}" srcOrd="0" destOrd="0" presId="urn:microsoft.com/office/officeart/2005/8/layout/lProcess1"/>
    <dgm:cxn modelId="{480EC811-0810-41B1-BFDD-A81C95AD92D8}" srcId="{A16EEBC3-2A01-4C97-B293-ECC6918C5A8F}" destId="{4404A8D5-CE8B-4446-9BE0-A3167ADD5DD2}" srcOrd="0" destOrd="0" parTransId="{CBEFAEDB-EB54-499B-B783-AE5B2EBDF35D}" sibTransId="{8CE08033-87C9-4242-91BA-DB06C6756224}"/>
    <dgm:cxn modelId="{66AD69D8-7496-42CB-A1C9-EC4C125EB6F0}" srcId="{4404A8D5-CE8B-4446-9BE0-A3167ADD5DD2}" destId="{9F04DA6C-395C-42E3-BFD6-3C00A8BEF960}" srcOrd="1" destOrd="0" parTransId="{F106C29B-E7A3-490A-A97A-B50669FBB678}" sibTransId="{5A4DF983-F4FB-4840-A1EC-060349B8AD97}"/>
    <dgm:cxn modelId="{32AB8058-7AB9-4B4F-BB4E-5056D7076E45}" type="presOf" srcId="{14AD57E6-C829-41A9-9CAD-7867D9438680}" destId="{6A67D962-C7DC-4C22-B984-94BA6586D004}" srcOrd="0" destOrd="0" presId="urn:microsoft.com/office/officeart/2005/8/layout/lProcess1"/>
    <dgm:cxn modelId="{01C75D32-8781-48B5-B198-F6A34206E851}" srcId="{4404A8D5-CE8B-4446-9BE0-A3167ADD5DD2}" destId="{39A9C5AC-7B74-4348-BA61-EF837D0A5227}" srcOrd="0" destOrd="0" parTransId="{2A508407-BA91-44B2-8F0F-21377D454596}" sibTransId="{14AD57E6-C829-41A9-9CAD-7867D9438680}"/>
    <dgm:cxn modelId="{69149C7A-637F-4E61-99D6-88D5BADCF94C}" type="presOf" srcId="{39A9C5AC-7B74-4348-BA61-EF837D0A5227}" destId="{303FB74E-5738-4334-AAAF-775425A6E529}" srcOrd="0" destOrd="0" presId="urn:microsoft.com/office/officeart/2005/8/layout/lProcess1"/>
    <dgm:cxn modelId="{96C8301C-C8FC-439D-8286-D3564AF781BA}" type="presParOf" srcId="{4C3FD814-4734-4960-ACB3-F778B60419D5}" destId="{3D51AFE7-F8F3-4BDC-AEFD-0E7DEFFB88FA}" srcOrd="0" destOrd="0" presId="urn:microsoft.com/office/officeart/2005/8/layout/lProcess1"/>
    <dgm:cxn modelId="{CA6056DA-75E1-4C38-82FE-69E0ED1F3C53}" type="presParOf" srcId="{3D51AFE7-F8F3-4BDC-AEFD-0E7DEFFB88FA}" destId="{BD932712-030E-444B-8C67-D7FDCB9A0A69}" srcOrd="0" destOrd="0" presId="urn:microsoft.com/office/officeart/2005/8/layout/lProcess1"/>
    <dgm:cxn modelId="{606A2866-B7F9-46E6-8F1F-831EB8AD9C38}" type="presParOf" srcId="{3D51AFE7-F8F3-4BDC-AEFD-0E7DEFFB88FA}" destId="{DF4454E7-B19C-4471-8173-494066FF6DB6}" srcOrd="1" destOrd="0" presId="urn:microsoft.com/office/officeart/2005/8/layout/lProcess1"/>
    <dgm:cxn modelId="{7B7F9048-ACF6-47EF-9F42-321AE0641861}" type="presParOf" srcId="{3D51AFE7-F8F3-4BDC-AEFD-0E7DEFFB88FA}" destId="{303FB74E-5738-4334-AAAF-775425A6E529}" srcOrd="2" destOrd="0" presId="urn:microsoft.com/office/officeart/2005/8/layout/lProcess1"/>
    <dgm:cxn modelId="{3E1D9FF8-06B3-428F-9AB1-0C51CFF6E06E}" type="presParOf" srcId="{3D51AFE7-F8F3-4BDC-AEFD-0E7DEFFB88FA}" destId="{6A67D962-C7DC-4C22-B984-94BA6586D004}" srcOrd="3" destOrd="0" presId="urn:microsoft.com/office/officeart/2005/8/layout/lProcess1"/>
    <dgm:cxn modelId="{EEC8C085-6DCA-4B3B-A113-ADC7F7FEA9E6}" type="presParOf" srcId="{3D51AFE7-F8F3-4BDC-AEFD-0E7DEFFB88FA}" destId="{DFAB1010-4208-4AAA-B033-8397A282724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940E-131B-4C7F-9F3E-969D4D19D09E}" type="datetimeFigureOut">
              <a:rPr lang="es-EC" smtClean="0"/>
              <a:t>10/06/2021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4C61-EE73-4030-B6C8-4E37F90934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2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690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86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805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985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0090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51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43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8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0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4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" t="35651" r="48363" b="40483"/>
          <a:stretch>
            <a:fillRect/>
          </a:stretch>
        </p:blipFill>
        <p:spPr bwMode="auto">
          <a:xfrm>
            <a:off x="250825" y="155575"/>
            <a:ext cx="31623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1052513"/>
            <a:ext cx="846043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b="1" dirty="0"/>
              <a:t>“Evaluación de un coctel microbiano utilizado como cultivo iniciador en la fermentación de grano de cacao (</a:t>
            </a:r>
            <a:r>
              <a:rPr lang="es-EC" b="1" i="1" dirty="0"/>
              <a:t>Theobroma cacao)</a:t>
            </a:r>
            <a:r>
              <a:rPr lang="es-EC" b="1" dirty="0"/>
              <a:t> variedad nacional”</a:t>
            </a:r>
            <a:endParaRPr lang="es-ES" i="1" dirty="0">
              <a:cs typeface="Times New Roman" panose="02020603050405020304" pitchFamily="18" charset="0"/>
            </a:endParaRPr>
          </a:p>
          <a:p>
            <a:pPr algn="ctr"/>
            <a:endParaRPr lang="es-ES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dirty="0"/>
              <a:t>Haro Sevilla, Roberto </a:t>
            </a:r>
            <a:r>
              <a:rPr lang="es-EC" dirty="0" smtClean="0"/>
              <a:t>José</a:t>
            </a:r>
          </a:p>
          <a:p>
            <a:pPr algn="ctr"/>
            <a:endParaRPr lang="es-EC" dirty="0"/>
          </a:p>
          <a:p>
            <a:pPr algn="ctr"/>
            <a:r>
              <a:rPr lang="es-ES" dirty="0" smtClean="0">
                <a:latin typeface="+mj-lt"/>
                <a:cs typeface="Times New Roman" panose="02020603050405020304" pitchFamily="18" charset="0"/>
              </a:rPr>
              <a:t>Departamento de Ciencias de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s-ES" dirty="0" smtClean="0">
                <a:latin typeface="+mj-lt"/>
                <a:cs typeface="Times New Roman" panose="02020603050405020304" pitchFamily="18" charset="0"/>
              </a:rPr>
              <a:t>a Vida y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s-ES" dirty="0" smtClean="0">
                <a:latin typeface="+mj-lt"/>
                <a:cs typeface="Times New Roman" panose="02020603050405020304" pitchFamily="18" charset="0"/>
              </a:rPr>
              <a:t>e </a:t>
            </a:r>
            <a:r>
              <a:rPr lang="es-ES" dirty="0">
                <a:latin typeface="+mj-lt"/>
                <a:cs typeface="Times New Roman" panose="02020603050405020304" pitchFamily="18" charset="0"/>
              </a:rPr>
              <a:t>l</a:t>
            </a:r>
            <a:r>
              <a:rPr lang="es-ES" dirty="0" smtClean="0">
                <a:latin typeface="+mj-lt"/>
                <a:cs typeface="Times New Roman" panose="02020603050405020304" pitchFamily="18" charset="0"/>
              </a:rPr>
              <a:t>a Agricultura</a:t>
            </a:r>
          </a:p>
          <a:p>
            <a:pPr algn="ctr"/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dirty="0" smtClean="0">
                <a:latin typeface="+mj-lt"/>
                <a:cs typeface="Times New Roman" panose="02020603050405020304" pitchFamily="18" charset="0"/>
              </a:rPr>
              <a:t>Carrera de Ingeniería Agropecuaria</a:t>
            </a:r>
          </a:p>
          <a:p>
            <a:pPr algn="ctr"/>
            <a:endParaRPr lang="es-ES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dirty="0"/>
              <a:t>Trabajo de titulación, previo a la obtención del título de Ingeniero Agropecuario</a:t>
            </a:r>
          </a:p>
          <a:p>
            <a:pPr algn="ctr"/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pt-BR" dirty="0" smtClean="0"/>
              <a:t>Falconí </a:t>
            </a:r>
            <a:r>
              <a:rPr lang="pt-BR" dirty="0"/>
              <a:t>Saá, César Eduardo., PhD</a:t>
            </a:r>
            <a:r>
              <a:rPr lang="pt-BR" dirty="0" smtClean="0"/>
              <a:t>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>
                <a:latin typeface="+mj-lt"/>
                <a:cs typeface="Times New Roman" panose="02020603050405020304" pitchFamily="18" charset="0"/>
              </a:rPr>
              <a:t>2021</a:t>
            </a:r>
            <a:endParaRPr lang="es-ES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S" b="1" dirty="0">
              <a:latin typeface="+mj-lt"/>
              <a:cs typeface="Times New Roman" panose="02020603050405020304" pitchFamily="18" charset="0"/>
            </a:endParaRPr>
          </a:p>
          <a:p>
            <a:r>
              <a:rPr lang="es-ES" b="1" dirty="0" smtClean="0">
                <a:latin typeface="+mj-lt"/>
                <a:cs typeface="Times New Roman" panose="02020603050405020304" pitchFamily="18" charset="0"/>
              </a:rPr>
              <a:t>		   </a:t>
            </a:r>
          </a:p>
          <a:p>
            <a:endParaRPr lang="es-ES" b="1" dirty="0">
              <a:latin typeface="+mj-lt"/>
              <a:cs typeface="Times New Roman" panose="02020603050405020304" pitchFamily="18" charset="0"/>
            </a:endParaRPr>
          </a:p>
          <a:p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endParaRPr lang="es-EC" b="1" dirty="0" smtClean="0">
              <a:latin typeface="+mj-lt"/>
              <a:cs typeface="Times New Roman" panose="02020603050405020304" pitchFamily="18" charset="0"/>
            </a:endParaRPr>
          </a:p>
          <a:p>
            <a:endParaRPr lang="es-EC" dirty="0">
              <a:latin typeface="+mj-lt"/>
              <a:cs typeface="Times New Roman" panose="02020603050405020304" pitchFamily="18" charset="0"/>
            </a:endParaRPr>
          </a:p>
          <a:p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	</a:t>
            </a:r>
            <a:endParaRPr lang="es-ES" sz="2000" dirty="0" smtClean="0">
              <a:latin typeface="+mj-lt"/>
              <a:cs typeface="Times New Roman" pitchFamily="18" charset="0"/>
            </a:endParaRPr>
          </a:p>
          <a:p>
            <a:r>
              <a:rPr lang="es-ES" sz="2000" dirty="0">
                <a:latin typeface="+mj-lt"/>
                <a:cs typeface="Times New Roman" pitchFamily="18" charset="0"/>
              </a:rPr>
              <a:t>	</a:t>
            </a:r>
            <a:r>
              <a:rPr lang="es-ES" sz="2000" dirty="0" smtClean="0">
                <a:latin typeface="+mj-lt"/>
                <a:cs typeface="Times New Roman" pitchFamily="18" charset="0"/>
              </a:rPr>
              <a:t>	</a:t>
            </a:r>
          </a:p>
        </p:txBody>
      </p:sp>
      <p:pic>
        <p:nvPicPr>
          <p:cNvPr id="181250" name="Picture 2" descr="https://scontent.fuio5-1.fna.fbcdn.net/v/t1.0-0/cp0/c5.0.64.64a/p64x64/1150338_195713903937519_168443068_n.png?_nc_cat=106&amp;ccb=1-3&amp;_nc_sid=85a577&amp;efg=eyJpIjoidCJ9&amp;_nc_eui2=AeHhFRvfNRr9u_c07-_qiPBXLo1lDL8UbQYujWUMvxRtBjEuGou0PlveJDkDbjX8sv9o3uzU2nXmUOODYF19Bx3_&amp;_nc_ohc=Q9m45hpnIoEAX-WVHAW&amp;_nc_ht=scontent.fuio5-1.fna&amp;_nc_tp=30&amp;oh=cf4f9abc83f89a352fdedda7dbb7d9a1&amp;oe=6083F9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72" y="27296"/>
            <a:ext cx="881424" cy="8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>
                <a:solidFill>
                  <a:schemeClr val="tx1"/>
                </a:solidFill>
              </a:rPr>
              <a:t>Hipótesis nula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</a:rPr>
              <a:t>La </a:t>
            </a:r>
            <a:r>
              <a:rPr lang="es-EC" dirty="0">
                <a:solidFill>
                  <a:schemeClr val="tx1"/>
                </a:solidFill>
              </a:rPr>
              <a:t>adición de un coctel microbiano no disminuye la población de </a:t>
            </a:r>
            <a:r>
              <a:rPr lang="es-EC" dirty="0" smtClean="0">
                <a:solidFill>
                  <a:schemeClr val="tx1"/>
                </a:solidFill>
              </a:rPr>
              <a:t>hongos filamentosos </a:t>
            </a:r>
            <a:r>
              <a:rPr lang="es-EC" dirty="0">
                <a:solidFill>
                  <a:schemeClr val="tx1"/>
                </a:solidFill>
              </a:rPr>
              <a:t>y la cantidad de ácidos orgánicos y azúcares durante el proceso de</a:t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>fermentación de almendras de cacao variedad nacional. </a:t>
            </a:r>
            <a:br>
              <a:rPr lang="es-EC" dirty="0">
                <a:solidFill>
                  <a:schemeClr val="tx1"/>
                </a:solidFill>
              </a:rPr>
            </a:br>
            <a:endParaRPr lang="es-EC" b="1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Hipótesis alterna</a:t>
            </a:r>
          </a:p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adición de un coctel microbiano disminuye la población de hongos filamentosos y aumenta la cantidad de ácidos orgánicos y azúcares durante el proceso de fermentación de almendras de cacao variedad nacional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608" y="278092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METODOLOGÍA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8" name="Picture 6" descr="https://lh3.googleusercontent.com/cpfWpyaB-S_820f5dsq1BCBGA3-jNqWqziOGaim0IS7hLtzN3IhNzRtnf3L6i07pkN8Rx6LFw_5wKEWiled4Hm_qwXDyRlBupyolAOm0rXWPiFVp1t_VKpINWKxmZ6IDk1nD8fOkn9Hq3XCCXVVBvO9rusBp3AV72eJZwYjKzDeQukxngEOxtBmY153-E-ErbtGmHbj_FyzGingGn4ZkiCmhgx2I5iLhiS2f9bEUIb9TXOFHW_LuYpIPjtmEjFr_2m9RdAf2dwyP-N0FbEa_cYbFwBnJ5COTSc9cd1Ep56GwSwJQzOVNY4s28_ZxuAy67wEXEJ4WnSqS18moHuqPmwslY5YPY5yYtyTnJBcUpQvfNc7A9yIC-kklictUGu4Ri56UJCj6WZu82ijbRr-k0M0RMkt1bz-Qpw5jjpRE_win31QsMArxqzCePTwy6aYb48VcIV8ivPFZUgiE_GoR9JT2kCW5pY4t3B686pMZr6YW0f3KsbzoWW5A_HfC7z5LBPJYDjcocbCdrdKwQid_h7k1drK9u9FaVK2YptNDPKJMB6PXTjeH6l1ju4thCJucL9BysfnDk_yFEEonG--D5K0qtHiaUJl1ockGw_UmffaMwldaW6ErqyGkpMXpzxgkNoxrrKCaHojUyd0x4AHMjudR7kGqRPdZR6sv2EU2KmlpZpgED5RthpgEaPKMUhkbetSL0d1-PwPfCcGsbrWDZEv63g=w352-h625-no?authus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62028"/>
            <a:ext cx="2808312" cy="50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271" t="40157" r="29523" b="24406"/>
          <a:stretch/>
        </p:blipFill>
        <p:spPr>
          <a:xfrm>
            <a:off x="5004048" y="1062028"/>
            <a:ext cx="3120347" cy="2088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9484" t="33266" r="23989" b="16532"/>
          <a:stretch/>
        </p:blipFill>
        <p:spPr>
          <a:xfrm>
            <a:off x="5004048" y="3575378"/>
            <a:ext cx="3120347" cy="229875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40353" y="720374"/>
            <a:ext cx="127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Muestreo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005012" y="692450"/>
            <a:ext cx="111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Análisis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F55D57B-CA5B-4FC4-A8CD-77ED4B2DC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938" y="1813592"/>
            <a:ext cx="1353617" cy="1336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38991"/>
          <a:stretch/>
        </p:blipFill>
        <p:spPr>
          <a:xfrm>
            <a:off x="7257057" y="4691899"/>
            <a:ext cx="1734675" cy="1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Preparación e inoculación del consorcio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83298" name="Picture 2" descr="https://lh3.googleusercontent.com/j_Xz8uLNRyW9E5DeAUaDDqk0M-YWA-HJ9govv2r9-7J3mfQNI-bJlprdc12YqcMOpjX_gi7zZDalusTfqfUy8Znfd_qghaxs4llbIDbszgbcl8aFcfnBXBWar86eD-tF3hrWLvcsAXARibwj_Y6TcxXudao1wUB1rFu0SeBZ0ZoXxFySmlDDsE_2N6ViQZT_0bmJjh5_MOw_0SM0rXroDD3ef7Kec1Is-2iFdTOcpncdVwuXe-1-HvNPdk37tMhHXfw9bOyp4J0mTYTCMHwz4fDiL9puZk5I_9Hd0Sb0JVBmQLvR8gGJ27FOUjjMCDiJFaYU0ibLZNIk2qkVDKm--UPRsbidWc8w5lSNHkFetpU83DUQZ-eVSkRMO7tqXPXkw8brXW9MYLDzCExG8Qf3l6z_ytbIrIfvcpvedBRdnCKHIpJVdpyVGbVyW8FO2RHNltDLVblq4pr-89Gz_BgECHeQ4XVJKEAKCWNmwaxGrkvdnaQLLugX0pbjiTHP0WE-BXpXlfCUfbhyFiiOkXEhFTWwWys6ZApUgetntJqb5eluVJTVf1nL6jtm3WMINgCiS6lS4fKWqVsql_YQayZVClZvJXRevdXi34sJetNEQR56KokOShibgExEjKrLVFeRQnvs_OgoQVtTx0Vz3y7iGCgleWEhFxyJqmV701Rj0InESDpj2ybhwGY3D3OoNPul-FpOxikMT7hbpQo4_udE80gm7w=w503-h625-no?authuser=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6"/>
          <a:stretch/>
        </p:blipFill>
        <p:spPr bwMode="auto">
          <a:xfrm>
            <a:off x="146403" y="620688"/>
            <a:ext cx="3960440" cy="44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4" name="Picture 8" descr="https://lh3.googleusercontent.com/aZ7bwH2_BaheMZ5SuTa59FZj5k5epFw_-XHXDtRkSucbqG4By3IfCMqUSTSuZsgCGRpuaZcjXD2ly5UH0d1YwzWocMY7smT3wiFy-suj0WCNc6L2o5-L4u-PVD56ELMyCnYEU8GUU1gGhQVGjO8nk4fQg0ax7kYYCBhLRGS-oAfIw6XoMf2EwHmJlSpf_Q3fqIDLQ5CWnKxO6ovdkVDIWnLaN9DEUvttOPqaTmfSg_3mqhBLTesHYaN2yBoLZbEu3BuWYUCO-UGaHQ_PsGwd0lfowbe6rmkOZ9RM6pCN7LxUx2KftsRt2gDXJ_l09KhJoK1pUgsBe7pVMNsP6D-kuG1ww1EIyAKCpdFY_qylDsfs0Ucmdyrg4_wWF6Rn59s83IeQFS1LvFBg9w6U8N3K6L-U1rS5pHZjCAwOQ0FJnBsUXIF-lQS94ne6ZHBCJf53hPYa4KN89Ev9qrd1OMZI_rknZK9_7IhbgQJKC7UxZQ6nrr7xD7sIwfi1aV7wvORSbuujXoZrkezs376VOY17jHiYF9tq5DnvGxw22n3bFZAHPHl7LKQG2UlSoTjQk-mx_kSr7wDPMJupw5J-6Mupcomll9RsV3pzCdi7jC_bcmyuZKiSx5eOeZiCOnd1pnXVKMy0FeNMlE8nnP3spmbTcMaZ-hFgnfIWhlWJ61MQkve-l1J-Pr4GuacTishGPE94osid454bOvIHenxLkuyxblqhXw=w834-h625-no?authuser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3111"/>
            <a:ext cx="3797232" cy="28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067944" y="620688"/>
            <a:ext cx="5076056" cy="1882962"/>
            <a:chOff x="4067944" y="620688"/>
            <a:chExt cx="5076056" cy="1882962"/>
          </a:xfrm>
        </p:grpSpPr>
        <p:pic>
          <p:nvPicPr>
            <p:cNvPr id="183300" name="Picture 4" descr="https://lh3.googleusercontent.com/Y4zku2Ve846SCDr9sgFrm3Nk3nCTFsel5N5yExkQ3-3VfGAyUy-6ImFvU6Dt4Tq6zb7vAenCAOun_cFOeYsZxyyQwrfaP7cSoVx7JIjY6yuCBmcAPkseTtUO3ChXoXk7iC3QA9I-41tNQr7HVrnGsgGEKhR87Ksf_HP-TcP1KT1JLwGrUywvyJ65yZH1ndRc7l_2TyjrwQvPwJdlhto1QBQfdJoBfEafz2rCAFHaWmSrE7FIYuRztiY6iJdIVirM6chWWSFzqyKMrIiJI8SUKsE_tgmGBPSU0v-wzdGumcfHrfa4f0sgGsv0lNRBytoNfMzZzn_ONZHio9gKaw-yiO9G_WxL3Q8SLJJhmNDNAdE3VJoWmvt4xi0A-qoYD7kD3fzEg3WNwHGNaOBsu-8eKj0oC_kil5bN5qYo219nTLTUGlqyqJPGJKC74zl7DNoQTNATIYGsbCidSk-bpjSpghfVmRT1047w0GOTYnsSf7I3WF72F-m0dkyLvXHCD8GOR2O9fmEYHICom_14YPMAdgqKs6LWPCZKxKKBLs4WFupXkshqRMB8nnEkcdRNrat1GT1qjkk8xxNoiegCWFfuCCtCqvQhmv8sAm5_om9GL5jSuOmoMPoCx6mXQbJXJm-inbKGM0k2gCmoyGxJZNN-mQcfbjGEc8Dy6wpHfIrO8uzoXA8-YEs8pmsHkl27RO33kRO36be2mM2EHN5DpLM1ivFhaw=w352-h625-no?authuser=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826"/>
            <a:stretch/>
          </p:blipFill>
          <p:spPr bwMode="auto">
            <a:xfrm>
              <a:off x="4572000" y="620688"/>
              <a:ext cx="2248040" cy="188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6820040" y="1100504"/>
              <a:ext cx="23239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Medios líquidos: NYDA, MRS, GYE</a:t>
              </a:r>
            </a:p>
            <a:p>
              <a:r>
                <a:rPr lang="es-EC" dirty="0" smtClean="0"/>
                <a:t>1x10^8 </a:t>
              </a:r>
              <a:r>
                <a:rPr lang="es-EC" dirty="0"/>
                <a:t>UFC/ml</a:t>
              </a:r>
              <a:endParaRPr lang="es-EC" dirty="0" smtClean="0"/>
            </a:p>
          </p:txBody>
        </p:sp>
        <p:cxnSp>
          <p:nvCxnSpPr>
            <p:cNvPr id="5" name="Conector recto de flecha 4"/>
            <p:cNvCxnSpPr>
              <a:endCxn id="183300" idx="1"/>
            </p:cNvCxnSpPr>
            <p:nvPr/>
          </p:nvCxnSpPr>
          <p:spPr>
            <a:xfrm>
              <a:off x="4067944" y="1562169"/>
              <a:ext cx="5040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ector recto de flecha 10"/>
          <p:cNvCxnSpPr>
            <a:endCxn id="183304" idx="0"/>
          </p:cNvCxnSpPr>
          <p:nvPr/>
        </p:nvCxnSpPr>
        <p:spPr>
          <a:xfrm>
            <a:off x="6239640" y="2494843"/>
            <a:ext cx="14952" cy="548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8627" y="6257836"/>
            <a:ext cx="16546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 smtClean="0"/>
              <a:t>Muñoz y </a:t>
            </a:r>
            <a:r>
              <a:rPr lang="es-EC" sz="1100" dirty="0" err="1" smtClean="0"/>
              <a:t>Gomez</a:t>
            </a:r>
            <a:r>
              <a:rPr lang="es-EC" sz="1100" dirty="0" smtClean="0"/>
              <a:t> (2020)</a:t>
            </a:r>
          </a:p>
          <a:p>
            <a:r>
              <a:rPr lang="es-EC" sz="1100" dirty="0" smtClean="0"/>
              <a:t>Freitas (1998</a:t>
            </a:r>
            <a:r>
              <a:rPr lang="es-EC" sz="1100" dirty="0"/>
              <a:t>) </a:t>
            </a:r>
            <a:endParaRPr lang="es-EC" sz="1100" dirty="0" smtClean="0"/>
          </a:p>
        </p:txBody>
      </p:sp>
      <p:sp>
        <p:nvSpPr>
          <p:cNvPr id="15" name="CuadroTexto 14"/>
          <p:cNvSpPr txBox="1"/>
          <p:nvPr/>
        </p:nvSpPr>
        <p:spPr>
          <a:xfrm>
            <a:off x="146402" y="5095937"/>
            <a:ext cx="4425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Levaduras: </a:t>
            </a:r>
            <a:r>
              <a:rPr lang="es-EC" i="1" dirty="0" smtClean="0"/>
              <a:t>Torulaspora </a:t>
            </a:r>
            <a:r>
              <a:rPr lang="es-EC" i="1" dirty="0"/>
              <a:t>delbrueckii </a:t>
            </a:r>
            <a:r>
              <a:rPr lang="es-EC" dirty="0"/>
              <a:t>y</a:t>
            </a:r>
            <a:r>
              <a:rPr lang="es-EC" i="1" dirty="0"/>
              <a:t> Hanseniaspora uvarum</a:t>
            </a:r>
            <a:endParaRPr lang="es-EC" i="1" dirty="0" smtClean="0"/>
          </a:p>
          <a:p>
            <a:r>
              <a:rPr lang="es-EC" b="1" dirty="0" smtClean="0"/>
              <a:t>BAL: </a:t>
            </a:r>
            <a:r>
              <a:rPr lang="es-EC" i="1" dirty="0" smtClean="0"/>
              <a:t>Lactobacillus </a:t>
            </a:r>
            <a:r>
              <a:rPr lang="es-EC" i="1" dirty="0"/>
              <a:t>plantarum </a:t>
            </a:r>
            <a:endParaRPr lang="es-EC" i="1" dirty="0" smtClean="0"/>
          </a:p>
          <a:p>
            <a:r>
              <a:rPr lang="es-EC" b="1" dirty="0" smtClean="0"/>
              <a:t>BAA: </a:t>
            </a:r>
            <a:r>
              <a:rPr lang="es-EC" i="1" dirty="0" smtClean="0"/>
              <a:t>Acetobacter </a:t>
            </a:r>
            <a:r>
              <a:rPr lang="es-EC" i="1" dirty="0"/>
              <a:t>ghanensis</a:t>
            </a:r>
            <a:r>
              <a:rPr lang="es-EC" dirty="0"/>
              <a:t> </a:t>
            </a:r>
            <a:endParaRPr lang="es-EC" dirty="0" smtClean="0"/>
          </a:p>
        </p:txBody>
      </p:sp>
      <p:cxnSp>
        <p:nvCxnSpPr>
          <p:cNvPr id="16" name="Conector recto de flecha 15"/>
          <p:cNvCxnSpPr>
            <a:stCxn id="183304" idx="3"/>
            <a:endCxn id="19" idx="1"/>
          </p:cNvCxnSpPr>
          <p:nvPr/>
        </p:nvCxnSpPr>
        <p:spPr>
          <a:xfrm>
            <a:off x="8153208" y="4467643"/>
            <a:ext cx="37923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532440" y="3313481"/>
            <a:ext cx="249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Muestreo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94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Temperatura, pH y humedad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84322" name="Picture 2" descr="2.1. La remoción de la masa de granos y tiempo de fermentación - Iss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9286"/>
            <a:ext cx="2759000" cy="36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6884" y="473066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ensor digital IFC 400 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84168" y="959286"/>
            <a:ext cx="2684984" cy="363280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202524" y="4869160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/>
              <a:t>ISO </a:t>
            </a:r>
            <a:r>
              <a:rPr lang="es-EC" dirty="0" smtClean="0"/>
              <a:t>2291-1980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3071180" y="4776827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/>
              <a:t>15g almendras + 135ml de agua + Vortex(20s)</a:t>
            </a:r>
          </a:p>
          <a:p>
            <a:pPr algn="ctr"/>
            <a:r>
              <a:rPr lang="es-EC" dirty="0" smtClean="0"/>
              <a:t>Gálvez </a:t>
            </a:r>
            <a:r>
              <a:rPr lang="es-EC" i="1" dirty="0"/>
              <a:t>et al</a:t>
            </a:r>
            <a:r>
              <a:rPr lang="es-EC" dirty="0"/>
              <a:t>. (2007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184324" name="Picture 4" descr="https://lh3.googleusercontent.com/LEV__wqDum0wRZxOquq9pf-dlUYOZFf7YkiwoV2LZcnycfiGGvXXvXTSI-jjKHBRLRbQZ6OU1nCaWCuWk58CxVyU_EalPaFuCMApL32NiKL8Tef_C_9CSV86FlMDTcK24BEYP65EsCQiebjEPQyM5yMIwKKKR_QSmdit5xjFk6_X_hu3ttsnAVFso0PwzlfZ440SrPal5x2xH0o_tj7i7UEX1wA0S6-soUp1NgBGPFw5j8gML_p7FLh3o1_RMAPlXOraGq0JdQ5mysbkIm-mUPiZ2ai-pXLoAEpc-4DGUpz3y00JleycXUsA0dIsjH7GcH-PYqMBrddQEW0dpGaL4UMsNmUeBD2hDN4TPHj3TZMVr3TRDlw8oA7CYB-10XYGERdC4oeYqxKPV2jW7VuCiScKDAoaGgaM2EibSiAwtilGr44i9T7VEcQEcz7SQi0k_ojRf1l17lNATnC4meYCBmGJj3-wCBtzRY0myFtK0zXlzBdjOMuJp4QwsP63JCjV6XdfbFfgcCATMohqnPByfhsyfJrLTyAYvT3uMyrR6UZA9F8ol40KRRaTqjqwIYs24-UeGTDQmjWhPMl1kA2h5nzFQfhJcCgFoFuHRpBwrgPzIvvzh0SdS3dUNhbvpg9SbE8ifICCePLRpxNB_zRHxA_c5CHAk6ObMxRMQNdeA7FQliaahHS95lKfqlBAxclQwYzGrtlUw0DQsnoRm3_xTw6jSA=w834-h625-no?authuser=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2" t="38977" r="26488" b="-1"/>
          <a:stretch/>
        </p:blipFill>
        <p:spPr bwMode="auto">
          <a:xfrm>
            <a:off x="3071179" y="959287"/>
            <a:ext cx="2952329" cy="36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Variables Microbiológicas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57645988"/>
              </p:ext>
            </p:extLst>
          </p:nvPr>
        </p:nvGraphicFramePr>
        <p:xfrm>
          <a:off x="1403648" y="847334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1122" y="764704"/>
            <a:ext cx="33087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b="1" dirty="0" smtClean="0"/>
              <a:t>MEA </a:t>
            </a:r>
            <a:r>
              <a:rPr lang="es-EC" b="1" dirty="0"/>
              <a:t>Y Rosa de </a:t>
            </a:r>
            <a:r>
              <a:rPr lang="es-EC" b="1" dirty="0" smtClean="0"/>
              <a:t>Bengala: </a:t>
            </a:r>
            <a:r>
              <a:rPr lang="es-EC" dirty="0" smtClean="0"/>
              <a:t>Hongos </a:t>
            </a:r>
            <a:r>
              <a:rPr lang="es-EC" dirty="0"/>
              <a:t>filamentosos y </a:t>
            </a:r>
            <a:r>
              <a:rPr lang="es-EC" dirty="0" smtClean="0"/>
              <a:t>levaduras;</a:t>
            </a:r>
          </a:p>
          <a:p>
            <a:pPr lvl="0"/>
            <a:r>
              <a:rPr lang="es-EC" b="1" dirty="0" smtClean="0"/>
              <a:t>MRS plus: </a:t>
            </a:r>
            <a:r>
              <a:rPr lang="es-EC" dirty="0" smtClean="0"/>
              <a:t>Bacterias </a:t>
            </a:r>
            <a:r>
              <a:rPr lang="es-EC" dirty="0"/>
              <a:t>ácido </a:t>
            </a:r>
            <a:r>
              <a:rPr lang="es-EC" dirty="0" smtClean="0"/>
              <a:t>lácticas (BAL);</a:t>
            </a:r>
          </a:p>
          <a:p>
            <a:pPr lvl="0"/>
            <a:r>
              <a:rPr lang="es-EC" b="1" dirty="0" smtClean="0"/>
              <a:t>GYEA: </a:t>
            </a:r>
            <a:r>
              <a:rPr lang="es-EC" dirty="0" smtClean="0"/>
              <a:t>Bacterias </a:t>
            </a:r>
            <a:r>
              <a:rPr lang="es-EC" dirty="0"/>
              <a:t>ácido acéticas </a:t>
            </a:r>
            <a:r>
              <a:rPr lang="es-EC" dirty="0" smtClean="0"/>
              <a:t>(BAA) </a:t>
            </a:r>
            <a:r>
              <a:rPr lang="es-EC" dirty="0"/>
              <a:t>y </a:t>
            </a:r>
            <a:endParaRPr lang="es-EC" dirty="0" smtClean="0"/>
          </a:p>
          <a:p>
            <a:pPr lvl="0"/>
            <a:r>
              <a:rPr lang="es-EC" b="1" dirty="0" smtClean="0"/>
              <a:t>NYDA: </a:t>
            </a:r>
            <a:r>
              <a:rPr lang="es-EC" dirty="0" smtClean="0"/>
              <a:t>Microorganismos mesófilos. 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3373824"/>
            <a:ext cx="1945581" cy="259272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492" y="3350027"/>
            <a:ext cx="1963438" cy="2616522"/>
          </a:xfrm>
          <a:prstGeom prst="rect">
            <a:avLst/>
          </a:prstGeom>
        </p:spPr>
      </p:pic>
      <p:pic>
        <p:nvPicPr>
          <p:cNvPr id="190470" name="Picture 6" descr="https://lh3.googleusercontent.com/LPBLd0SABc65h6ACdH2uubH6NOQ9GFc_hXcoIudFIHxaGm3eVt9-J1zC-cTtTQPxFEBr60-vlz4iUSce-w5MItnOwvqConoD-wT2MUKGYPT8EhdJhtbcAuT3_1mge3tydbnIyQEOvVk0VsmO-4gP8XYkr7zxY6s5cp7jy19lia0eIKHRHc1J3KSC8IX68pIDeD64UWskA8dbrJRVqmFltugxreVwiMqMwVpql3jXV3JlBvjiUouMfZ35GNwT96k1l3IRBo8N81lNy_WhUeHm6xFZfKDdoTt6K4f7OT2KxlaOacln_Tedr-Y4ohxX5YQfo7f13cy7Lg8HC72mzR6Kn7QpYa1fF60u-Gwq2t5NYYAjCZc5MFXC_LOkIYsRhn74SoBI03w_FhW3nUumWjA3EmgI6E3jL-TRbRC6msbJ1jpbTDCMdriyr7-dP8vTeOI4nKIF_sAFbpCYZ7LgMMilmjm4uHKlAb900AwXdkJ2PNStoHeibcDVXzj1NXvza94h_EYrzX5vOJgKpFpETR-WnqC9JDE37sBJMbNwQDCFFqsXDLtGl-VtDCza1FAodOqd_bpiHgee5euNw3Mu44Osn9YUnDLeWECZ1tE-XWFzxEeF-alkfGiQoUL_QQchAW93YNzhv5KzvfvnysrMfo-NAtABejeKRIIPHsCo_9cy4aDFRlmyExHGcPVhRbDOO8FvkESfR-Vcndju1amfiALW5m89=w469-h625-no?authuser=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788" y="687779"/>
            <a:ext cx="1911227" cy="254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251520" y="630932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Freitas (1998)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68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Variables Bioquímicas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0989141"/>
              </p:ext>
            </p:extLst>
          </p:nvPr>
        </p:nvGraphicFramePr>
        <p:xfrm>
          <a:off x="1403648" y="847334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5635" y="624557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Ho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(2014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300192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Ultrasonido 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04248" y="31365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Baño maría 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984268" y="400506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Agitación + reposo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2048" y="4653136"/>
            <a:ext cx="18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 smtClean="0"/>
              <a:t>Fase orgánica</a:t>
            </a:r>
          </a:p>
          <a:p>
            <a:pPr lvl="0"/>
            <a:r>
              <a:rPr lang="es-EC" dirty="0" smtClean="0"/>
              <a:t>filtrada (0,45µm)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991872" y="4653136"/>
            <a:ext cx="111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20 µl </a:t>
            </a:r>
            <a:r>
              <a:rPr lang="es-EC" dirty="0" smtClean="0"/>
              <a:t>35ºC</a:t>
            </a:r>
          </a:p>
          <a:p>
            <a:pPr lvl="0"/>
            <a:r>
              <a:rPr lang="es-EC" dirty="0" smtClean="0"/>
              <a:t>245 nm </a:t>
            </a:r>
            <a:endParaRPr lang="es-EC" dirty="0"/>
          </a:p>
        </p:txBody>
      </p:sp>
      <p:pic>
        <p:nvPicPr>
          <p:cNvPr id="17" name="Picture 4" descr="https://lh3.googleusercontent.com/EKD53B9wXREjV3pjkBNWcQBvbdvvz0Y4cyY9UDQ7TD1Z6wutFtsuLyWUfd0adUF2sb0hYl-GntVN9siTEdxt9WcBbUB-TRiXk9YLgntbafRsPLEqBBmY3IEPN7m3CWa-BYHQDMD7VDWxCobqR926JX-r7utPj4AaAG44UOjW17FpXBFxU47V6YTe1o00RSJFcGobpoFoka72-PfBNXvEj0Ui4F590XXUZszjvz1mZ4qXq0s8mxeRr-VJlR4pPCs3Yi61YybmdGtNY0KzXsQfaIjLuunnr5eVQ1IpdlhesX7ZBsTNtxbVHMd_KUUIxQ3tfYvksg5RbA0s5wZr3t2dyrGzrP1bjDfnoGcR9XE90JrJI_3VB9YUkovQJlaELl4UPBCz3QMKo_9NHaiwDU_DoAM2OmTBfveV6c55GSKWYVxnZ5eSyqMgOo177-LzDrkrfXqPycfwR10sOEq34Q84Lj-jIkTn0vDqb0g88M4AQlHM3k-PAnca8TXm6yhFXwNPif0DrvKxhwEU9bjoG15OaSQkDZtVGX5nVlPuaWDWLSycUKS1uJggkKl8E6zmRrTD7wBvQNae-Wbe3d_ut_6y1EaMPBBAtMDIn7Y3iR-VrgbgZOHFovqDDSUjYTaZ2oM03eAdevITpnhD_DPtFuSv4cdny7DgEtzK3xlaoYHNfYdXIDq6bSDry8YGP0zOKim4v17_6srdY37VAESbGA84KBpokA=w834-h625-no?authuser=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5" y="1313000"/>
            <a:ext cx="1931829" cy="14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81371" y="2520633"/>
            <a:ext cx="1454014" cy="1937652"/>
          </a:xfrm>
          <a:prstGeom prst="rect">
            <a:avLst/>
          </a:prstGeom>
        </p:spPr>
      </p:pic>
      <p:pic>
        <p:nvPicPr>
          <p:cNvPr id="189444" name="Picture 4" descr="https://lh3.googleusercontent.com/t5OcB9ROnnPH6RRP1fH4eC8Rw7UhB9bXQfxJmKPnDp48DQO7ry96xEOMMQkSxuvkXGT9yD3_ZTO5pDnClumop1AKEZWVfS_6bCVxwmjyVkZ3TGg2Bv2QGCzCrLPmocf_R2Q3AJz6ypSGoj0JylB9RwjniWLspi6_R7cnWeMP6IMz1XLsHlSf0bX6FUZB5xmKgUq4dsBZmN-J4nqGP3Ok41dE8lRaA2t2EPI1YM5iWMdFLkrDF07uS1thfjNAqqbQK4XIEULWNKboMqBNEDl-JrSFJP4ViotsogsYhxPcGWoopY5xWrKfcWLSqJUfQoJcpHXtx0KijKoNU-qkeStyhHvDnP19pK9llHkTlkVKveqLAa5-aSTWN3OA-C2poXV1nFE50vh701wLEtYyQ80mN_lMJW3O0gHgZXdjDNnO4V1Hk3rbYF-2sfHVF4eUmCQ2aoFyJY_Q-23lMJBpQTUUl4Aip20Yz5TsuoQKgat7dOoBRqiVsBFXn-wgANFKOqN3Pg54fN1qAKL9g8VeHSv3Acksr_wmVDY2HErIndMFTC93qA2Yr5bMFgvUYwHl38yzwYr47KKqFj5oidUv-gH0VhYJHohtuvBbRcmgyoWotQokjNE4LMP-vq-BzehaDLUFUqCMLLZkR_zCHG0kcjS10qNhG3Rk0bQeXxot1CwHKyxt4Ycls2tIONXQV4wiC6gM5y_x0LOxkky1Iv0BMG62taAIRA=w834-h625-no?authuser=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9004"/>
            <a:ext cx="1415445" cy="10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https://lh3.googleusercontent.com/kyNDQgRtqLUnm1P8Tx33CpmViRGvYm3sAhKQlNU2dJ-aSawmWSKeLhtxNQArCOtf6odm0U5AtC-dx6yytkPNyx_A78oqZyvywNYuXF-N8IXBPIHqbKrSkMkOlVBKjx-hTzQQ6azOzTH-YO0GQ3OgRKTqPuv54w54lI7C28o0HKRjPMFK67tm11uFtmJHS-w0tk_bLUcpdGnCGBh3R_DZQomSs9MBDjfVVTrh-xvYfgbSp8hSSu5KfSgwnhzFcnCS1iJYXWuYuFqOY88AVZZHbDnoS7AD2NXq2QUDixgEZY5vsPVOYJ9rPwQjCo8oN1gkRCxt79GwGEICwgl1TYidPXbs3awSz0UDksLmV8APQRKbvGHdbzxJukezKNqPlrlDximyCDUAZv-WCd1LrW2bUtGyAklXhZB0zVUUcKHct23lpPHGrJDSj7mBh1cJPUyur_HtwgdeOYVhQgUAf-autY03yC2p7tFS70zi5190P5YeGDTIheFeOF_nsQYvpDvk9ON0WeBt-SmXxAXnoP4lkf85aJuGJUrzCZFcXP7hTVGZanDrMho6kan6ayGxC8Hn4j4SGPgbpJLRXU63ZvM_p6iTMYhWNk9X5Gij2DGz8HyKjkZIi9uPAbviQift_5Eqov0ibNxJlxF6FsQfJQs0vrOGvORrWSysTRVLGIdQ0tqLefzvasJkcID9JTTvfSJ_wli10dYOqQOG1xq4VjyD6c3jfg=w834-h625-no?authuser=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72" y="751077"/>
            <a:ext cx="1380006" cy="10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Variables Bioquímicas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1800143"/>
              </p:ext>
            </p:extLst>
          </p:nvPr>
        </p:nvGraphicFramePr>
        <p:xfrm>
          <a:off x="1403648" y="847334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79512" y="630932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Nour</a:t>
            </a:r>
            <a:r>
              <a:rPr lang="es-EC" i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i="1" dirty="0">
                <a:latin typeface="Arial" panose="020B0604020202020204" pitchFamily="34" charset="0"/>
                <a:ea typeface="Calibri" panose="020F0502020204030204" pitchFamily="34" charset="0"/>
              </a:rPr>
              <a:t>et al.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 (2010)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300192" y="22768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Ultrasonido 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804248" y="31365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Lavado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984268" y="4005064"/>
            <a:ext cx="17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Filtrar 0,45</a:t>
            </a:r>
            <a:r>
              <a:rPr lang="es-EC" dirty="0"/>
              <a:t>µm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991872" y="4653136"/>
            <a:ext cx="111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dirty="0"/>
              <a:t>1</a:t>
            </a:r>
            <a:r>
              <a:rPr lang="es-EC" dirty="0" smtClean="0"/>
              <a:t>0 </a:t>
            </a:r>
            <a:r>
              <a:rPr lang="es-EC" dirty="0"/>
              <a:t>µl </a:t>
            </a:r>
            <a:r>
              <a:rPr lang="es-EC" dirty="0" smtClean="0"/>
              <a:t>20ºC</a:t>
            </a:r>
          </a:p>
          <a:p>
            <a:pPr lvl="0"/>
            <a:r>
              <a:rPr lang="es-EC" dirty="0" smtClean="0"/>
              <a:t>210 nm 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912225"/>
            <a:ext cx="2467926" cy="3294809"/>
          </a:xfrm>
          <a:prstGeom prst="rect">
            <a:avLst/>
          </a:prstGeom>
        </p:spPr>
      </p:pic>
      <p:pic>
        <p:nvPicPr>
          <p:cNvPr id="14" name="Picture 4" descr="https://lh3.googleusercontent.com/t5OcB9ROnnPH6RRP1fH4eC8Rw7UhB9bXQfxJmKPnDp48DQO7ry96xEOMMQkSxuvkXGT9yD3_ZTO5pDnClumop1AKEZWVfS_6bCVxwmjyVkZ3TGg2Bv2QGCzCrLPmocf_R2Q3AJz6ypSGoj0JylB9RwjniWLspi6_R7cnWeMP6IMz1XLsHlSf0bX6FUZB5xmKgUq4dsBZmN-J4nqGP3Ok41dE8lRaA2t2EPI1YM5iWMdFLkrDF07uS1thfjNAqqbQK4XIEULWNKboMqBNEDl-JrSFJP4ViotsogsYhxPcGWoopY5xWrKfcWLSqJUfQoJcpHXtx0KijKoNU-qkeStyhHvDnP19pK9llHkTlkVKveqLAa5-aSTWN3OA-C2poXV1nFE50vh701wLEtYyQ80mN_lMJW3O0gHgZXdjDNnO4V1Hk3rbYF-2sfHVF4eUmCQ2aoFyJY_Q-23lMJBpQTUUl4Aip20Yz5TsuoQKgat7dOoBRqiVsBFXn-wgANFKOqN3Pg54fN1qAKL9g8VeHSv3Acksr_wmVDY2HErIndMFTC93qA2Yr5bMFgvUYwHl38yzwYr47KKqFj5oidUv-gH0VhYJHohtuvBbRcmgyoWotQokjNE4LMP-vq-BzehaDLUFUqCMLLZkR_zCHG0kcjS10qNhG3Rk0bQeXxot1CwHKyxt4Ycls2tIONXQV4wiC6gM5y_x0LOxkky1Iv0BMG62taAIRA=w834-h625-no?authuser=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98" y="689003"/>
            <a:ext cx="1462739" cy="10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lh3.googleusercontent.com/kyNDQgRtqLUnm1P8Tx33CpmViRGvYm3sAhKQlNU2dJ-aSawmWSKeLhtxNQArCOtf6odm0U5AtC-dx6yytkPNyx_A78oqZyvywNYuXF-N8IXBPIHqbKrSkMkOlVBKjx-hTzQQ6azOzTH-YO0GQ3OgRKTqPuv54w54lI7C28o0HKRjPMFK67tm11uFtmJHS-w0tk_bLUcpdGnCGBh3R_DZQomSs9MBDjfVVTrh-xvYfgbSp8hSSu5KfSgwnhzFcnCS1iJYXWuYuFqOY88AVZZHbDnoS7AD2NXq2QUDixgEZY5vsPVOYJ9rPwQjCo8oN1gkRCxt79GwGEICwgl1TYidPXbs3awSz0UDksLmV8APQRKbvGHdbzxJukezKNqPlrlDximyCDUAZv-WCd1LrW2bUtGyAklXhZB0zVUUcKHct23lpPHGrJDSj7mBh1cJPUyur_HtwgdeOYVhQgUAf-autY03yC2p7tFS70zi5190P5YeGDTIheFeOF_nsQYvpDvk9ON0WeBt-SmXxAXnoP4lkf85aJuGJUrzCZFcXP7hTVGZanDrMho6kan6ayGxC8Hn4j4SGPgbpJLRXU63ZvM_p6iTMYhWNk9X5Gij2DGz8HyKjkZIi9uPAbviQift_5Eqov0ibNxJlxF6FsQfJQs0vrOGvORrWSysTRVLGIdQ0tqLefzvasJkcID9JTTvfSJ_wli10dYOqQOG1xq4VjyD6c3jfg=w834-h625-no?authuser=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72" y="751077"/>
            <a:ext cx="1380006" cy="10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Variables Bioquímicas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89508071"/>
              </p:ext>
            </p:extLst>
          </p:nvPr>
        </p:nvGraphicFramePr>
        <p:xfrm>
          <a:off x="1403648" y="847334"/>
          <a:ext cx="6984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251520" y="6309320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Carrillo </a:t>
            </a:r>
            <a:r>
              <a:rPr lang="es-EC" i="1" dirty="0"/>
              <a:t>et al</a:t>
            </a:r>
            <a:r>
              <a:rPr lang="es-EC" dirty="0"/>
              <a:t>. (2014</a:t>
            </a:r>
            <a:r>
              <a:rPr lang="es-EC" dirty="0" smtClean="0"/>
              <a:t>)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616776" y="386104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Obscuridad / 60 minutos</a:t>
            </a:r>
            <a:endParaRPr lang="es-EC" dirty="0"/>
          </a:p>
        </p:txBody>
      </p:sp>
      <p:pic>
        <p:nvPicPr>
          <p:cNvPr id="185350" name="Picture 6" descr="EXPERIMENTO :: Un-menu-inteligen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1800000" cy="3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Prueba de corte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827" y="630932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INEN </a:t>
            </a:r>
            <a:r>
              <a:rPr lang="es-EC" dirty="0" smtClean="0"/>
              <a:t>(2018); </a:t>
            </a:r>
            <a:r>
              <a:rPr lang="es-EC" dirty="0" err="1"/>
              <a:t>Coexca</a:t>
            </a:r>
            <a:r>
              <a:rPr lang="es-EC" dirty="0"/>
              <a:t> </a:t>
            </a:r>
            <a:r>
              <a:rPr lang="es-EC" dirty="0" smtClean="0"/>
              <a:t>(2017)</a:t>
            </a:r>
            <a:endParaRPr lang="es-EC" dirty="0"/>
          </a:p>
        </p:txBody>
      </p:sp>
      <p:grpSp>
        <p:nvGrpSpPr>
          <p:cNvPr id="6" name="Grupo 5"/>
          <p:cNvGrpSpPr/>
          <p:nvPr/>
        </p:nvGrpSpPr>
        <p:grpSpPr>
          <a:xfrm>
            <a:off x="683568" y="1047551"/>
            <a:ext cx="2890567" cy="1980220"/>
            <a:chOff x="683568" y="1047551"/>
            <a:chExt cx="2890567" cy="1980220"/>
          </a:xfrm>
        </p:grpSpPr>
        <p:pic>
          <p:nvPicPr>
            <p:cNvPr id="191490" name="Picture 2" descr="https://lh3.googleusercontent.com/KxF8sllRowjbnRSTRIiDlkv2vVs4pyebBvz8y_lvA-TO4_8Tkt6MaiSW83c3XWtU6zSntM1hTh-iqn3GdZxuIqgcn0J9xBeafwP9ea1BCjTMVV9aB_qMW-9HUjeC6N-dFh_-nB7MD1eH2xzkVHlAbrmp4ve0meLdAcr-gT3xZtkAwClibcsSelg8KcD5llgJCQgXzEhPSwM8qe9pVSVU_Unk4NzCgztNUoK6Uij3PmrMXMupNSCMVg0WczidMp5o7qIxr27wYHtRJf6Gw2wwIYabGdOUluEffWQnYo_5Q34D7zULm0W_BdBMLky0KJCR8PA60qb6MAfti-6hf0SCAvr6CiIv0Ow68V391pbVjtHPALeYAvZ4yBYJIUyFTbi70v6IiY0zgiU8-giHDjXtZBC_riNfsgSyBBavi2R5yEOtZlGrLqjmTQegwP1DnB_IeMPQzhPSSg5xOI4GQdO4iH2onJtdgZ5GBMAxgN9cGp1ypHXXseP5SRXmegYkRSPjiPcLhMsTzpwo2QVv6Ljxhgst7cDTx1f-Pw5NLGqJigoeQi_HM-whYlRA-oYJMC4BjdWbyUmoerrb0WnZ-CVo0Apa0SchmP7l2Og7IonVhiwlHqGqZfcNIm30RjsNfZsE5O1DRenEstmFtck-xgRNMeqsJV1_ePwb8mAnm8twOHxtpOLv3RCsVJt28wcvF-tE6Azxgo4PGX919SU946dmXB0y8w=w469-h625-no?authuser=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8" t="17272" r="26792" b="27425"/>
            <a:stretch/>
          </p:blipFill>
          <p:spPr bwMode="auto">
            <a:xfrm>
              <a:off x="683568" y="1047552"/>
              <a:ext cx="1444793" cy="198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492" name="Picture 4" descr="https://lh3.googleusercontent.com/lLTTEYPFDHVr6NtsB7_YNnsNM4BkiN4MXHqlVNEyKyoXIXCiZZj9sI3cRg82_slZXFQAd8NdBpFGwfOKIAXt467t4l0sGH1djcHjYYsXt1-5jcHymlRJU7qfL7qLQOoNVdW6iYOIUkUVZlDQjYiluJr8MFvTgWXtFeoB03TigGkE_sxzXGl6OtMiayn2RDLEHjyYVRpz2bi3FEfRq0jWUiV5bPJpRuwIl6uUQ87leBn8Jh8CH5sfBbUBZRehJfxTgPdJ2W6KWLOTIDNn2Up_nEmRQgQma5WotvP24PTKssm-MO1qvkLheFEOmhrlrH2DBs0whoRCnQtaX6GldpxwrqlT0pcumq99RG1V0R3ylXUojWStpFfZyYhFqJA2-eVpEimeOxWek_mnB193bsoiBEqqQT6zW1gj4mJhg4rcFTl2pSg6CvavAxIHbSxr8VKJXTUnpu7WV8bZ-mCquKROypkP0V3jPoq0Ga7gD9rfgAc8GEdViFds58JBPvpcUUieSnsd6BDieDsBFPHFnP-kvZyQSe-rARg0F0n6OnY-POzKlugad8zkWKAZZhH2dmv1sh43N25L3EVlW6dGbEklcK6HLY9ZQrd9k2bPo90m2Hmr0aV-qsLbJtX_zvllADZeg8u87enimEYiXCFTP0TN-lEZWsLyoDf_24yhnmauAjshTQY4lzzjcoOSYqGU8523VrnAE1TNp8mjQSEHxSbxx4W1DA=w469-h625-no?authuser=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6" t="21317" r="18868" b="21059"/>
            <a:stretch/>
          </p:blipFill>
          <p:spPr bwMode="auto">
            <a:xfrm>
              <a:off x="2093337" y="1047551"/>
              <a:ext cx="1480798" cy="198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o 14"/>
          <p:cNvGrpSpPr/>
          <p:nvPr/>
        </p:nvGrpSpPr>
        <p:grpSpPr>
          <a:xfrm flipH="1">
            <a:off x="683568" y="3027770"/>
            <a:ext cx="2890567" cy="1980220"/>
            <a:chOff x="683568" y="1047551"/>
            <a:chExt cx="2890567" cy="1980220"/>
          </a:xfrm>
        </p:grpSpPr>
        <p:pic>
          <p:nvPicPr>
            <p:cNvPr id="16" name="Picture 2" descr="https://lh3.googleusercontent.com/KxF8sllRowjbnRSTRIiDlkv2vVs4pyebBvz8y_lvA-TO4_8Tkt6MaiSW83c3XWtU6zSntM1hTh-iqn3GdZxuIqgcn0J9xBeafwP9ea1BCjTMVV9aB_qMW-9HUjeC6N-dFh_-nB7MD1eH2xzkVHlAbrmp4ve0meLdAcr-gT3xZtkAwClibcsSelg8KcD5llgJCQgXzEhPSwM8qe9pVSVU_Unk4NzCgztNUoK6Uij3PmrMXMupNSCMVg0WczidMp5o7qIxr27wYHtRJf6Gw2wwIYabGdOUluEffWQnYo_5Q34D7zULm0W_BdBMLky0KJCR8PA60qb6MAfti-6hf0SCAvr6CiIv0Ow68V391pbVjtHPALeYAvZ4yBYJIUyFTbi70v6IiY0zgiU8-giHDjXtZBC_riNfsgSyBBavi2R5yEOtZlGrLqjmTQegwP1DnB_IeMPQzhPSSg5xOI4GQdO4iH2onJtdgZ5GBMAxgN9cGp1ypHXXseP5SRXmegYkRSPjiPcLhMsTzpwo2QVv6Ljxhgst7cDTx1f-Pw5NLGqJigoeQi_HM-whYlRA-oYJMC4BjdWbyUmoerrb0WnZ-CVo0Apa0SchmP7l2Og7IonVhiwlHqGqZfcNIm30RjsNfZsE5O1DRenEstmFtck-xgRNMeqsJV1_ePwb8mAnm8twOHxtpOLv3RCsVJt28wcvF-tE6Azxgo4PGX919SU946dmXB0y8w=w469-h625-no?authuser=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8" t="17272" r="26792" b="27425"/>
            <a:stretch/>
          </p:blipFill>
          <p:spPr bwMode="auto">
            <a:xfrm>
              <a:off x="683568" y="1047552"/>
              <a:ext cx="1444793" cy="198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s://lh3.googleusercontent.com/lLTTEYPFDHVr6NtsB7_YNnsNM4BkiN4MXHqlVNEyKyoXIXCiZZj9sI3cRg82_slZXFQAd8NdBpFGwfOKIAXt467t4l0sGH1djcHjYYsXt1-5jcHymlRJU7qfL7qLQOoNVdW6iYOIUkUVZlDQjYiluJr8MFvTgWXtFeoB03TigGkE_sxzXGl6OtMiayn2RDLEHjyYVRpz2bi3FEfRq0jWUiV5bPJpRuwIl6uUQ87leBn8Jh8CH5sfBbUBZRehJfxTgPdJ2W6KWLOTIDNn2Up_nEmRQgQma5WotvP24PTKssm-MO1qvkLheFEOmhrlrH2DBs0whoRCnQtaX6GldpxwrqlT0pcumq99RG1V0R3ylXUojWStpFfZyYhFqJA2-eVpEimeOxWek_mnB193bsoiBEqqQT6zW1gj4mJhg4rcFTl2pSg6CvavAxIHbSxr8VKJXTUnpu7WV8bZ-mCquKROypkP0V3jPoq0Ga7gD9rfgAc8GEdViFds58JBPvpcUUieSnsd6BDieDsBFPHFnP-kvZyQSe-rARg0F0n6OnY-POzKlugad8zkWKAZZhH2dmv1sh43N25L3EVlW6dGbEklcK6HLY9ZQrd9k2bPo90m2Hmr0aV-qsLbJtX_zvllADZeg8u87enimEYiXCFTP0TN-lEZWsLyoDf_24yhnmauAjshTQY4lzzjcoOSYqGU8523VrnAE1TNp8mjQSEHxSbxx4W1DA=w469-h625-no?authuser=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36" t="21317" r="18868" b="21059"/>
            <a:stretch/>
          </p:blipFill>
          <p:spPr bwMode="auto">
            <a:xfrm>
              <a:off x="2093337" y="1047551"/>
              <a:ext cx="1480798" cy="198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1498" name="Picture 10" descr="https://i.pinimg.com/564x/92/9b/5b/929b5b65eef946066c5e2de0ca051ce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21447" r="21550" b="59788"/>
          <a:stretch/>
        </p:blipFill>
        <p:spPr bwMode="auto">
          <a:xfrm>
            <a:off x="4980704" y="1300441"/>
            <a:ext cx="352839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500" name="Picture 12" descr="https://i.pinimg.com/564x/92/9b/5b/929b5b65eef946066c5e2de0ca051ce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t="42484" r="18380" b="5239"/>
          <a:stretch/>
        </p:blipFill>
        <p:spPr bwMode="auto">
          <a:xfrm>
            <a:off x="4928528" y="2780928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/>
          <p:nvPr/>
        </p:nvCxnSpPr>
        <p:spPr>
          <a:xfrm>
            <a:off x="3574135" y="3027770"/>
            <a:ext cx="121388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3707904" y="2420888"/>
            <a:ext cx="9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Corte</a:t>
            </a:r>
            <a:endParaRPr lang="es-EC" dirty="0"/>
          </a:p>
        </p:txBody>
      </p:sp>
      <p:sp>
        <p:nvSpPr>
          <p:cNvPr id="13" name="Señal de prohibido 12"/>
          <p:cNvSpPr/>
          <p:nvPr/>
        </p:nvSpPr>
        <p:spPr>
          <a:xfrm>
            <a:off x="8509096" y="2563626"/>
            <a:ext cx="552720" cy="61206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191502" name="Picture 14" descr="Fotos de Logo visto bueno, Imágenes de Logo visto bueno ⬇ Descargar | 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296" y="833121"/>
            <a:ext cx="681520" cy="6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0"/>
            <a:ext cx="2891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 b="1">
                <a:solidFill>
                  <a:srgbClr val="FF0000"/>
                </a:solidFill>
              </a:defRPr>
            </a:lvl1pPr>
          </a:lstStyle>
          <a:p>
            <a:pPr algn="l"/>
            <a:r>
              <a:rPr lang="es-EC" sz="3200" dirty="0">
                <a:solidFill>
                  <a:srgbClr val="00713C"/>
                </a:solidFill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F7010AB-5B75-4C6D-9358-6E0AAA371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72" y="584775"/>
            <a:ext cx="493204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buFontTx/>
              <a:buAutoNum type="arabicPeriod"/>
            </a:pPr>
            <a:r>
              <a:rPr lang="es-MX" sz="2800" dirty="0">
                <a:latin typeface="+mn-lt"/>
              </a:rPr>
              <a:t>Introducción</a:t>
            </a:r>
          </a:p>
          <a:p>
            <a:pPr marL="457200" lvl="1" indent="0" algn="just" eaLnBrk="1" hangingPunct="1"/>
            <a:endParaRPr lang="es-MX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ES" sz="2800" dirty="0" smtClean="0">
                <a:latin typeface="+mn-lt"/>
              </a:rPr>
              <a:t>Objetivos</a:t>
            </a:r>
          </a:p>
          <a:p>
            <a:pPr algn="just" eaLnBrk="1" hangingPunct="1">
              <a:buFontTx/>
              <a:buAutoNum type="arabicPeriod"/>
            </a:pPr>
            <a:endParaRPr lang="es-ES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ES" sz="2800" dirty="0" smtClean="0">
                <a:latin typeface="+mn-lt"/>
              </a:rPr>
              <a:t>Hipótesis</a:t>
            </a:r>
            <a:endParaRPr lang="es-ES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endParaRPr lang="es-ES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800" dirty="0" smtClean="0">
                <a:latin typeface="+mn-lt"/>
              </a:rPr>
              <a:t>Metodología</a:t>
            </a:r>
          </a:p>
          <a:p>
            <a:pPr algn="just" eaLnBrk="1" hangingPunct="1">
              <a:buFontTx/>
              <a:buAutoNum type="arabicPeriod"/>
            </a:pPr>
            <a:endParaRPr lang="es-MX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800" dirty="0">
                <a:latin typeface="+mn-lt"/>
              </a:rPr>
              <a:t>Resultados y discusión</a:t>
            </a:r>
          </a:p>
          <a:p>
            <a:pPr algn="just" eaLnBrk="1" hangingPunct="1">
              <a:buFontTx/>
              <a:buAutoNum type="arabicPeriod"/>
            </a:pPr>
            <a:endParaRPr lang="es-MX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800" dirty="0">
                <a:latin typeface="+mn-lt"/>
              </a:rPr>
              <a:t>Conclusiones</a:t>
            </a:r>
          </a:p>
          <a:p>
            <a:pPr algn="just" eaLnBrk="1" hangingPunct="1">
              <a:buFontTx/>
              <a:buAutoNum type="arabicPeriod"/>
            </a:pPr>
            <a:endParaRPr lang="es-MX" sz="2800" dirty="0">
              <a:latin typeface="+mn-lt"/>
            </a:endParaRPr>
          </a:p>
          <a:p>
            <a:pPr algn="just" eaLnBrk="1" hangingPunct="1">
              <a:buFontTx/>
              <a:buAutoNum type="arabicPeriod"/>
            </a:pPr>
            <a:r>
              <a:rPr lang="es-MX" sz="2800" dirty="0">
                <a:latin typeface="+mn-lt"/>
              </a:rPr>
              <a:t>Recomendaciones</a:t>
            </a:r>
            <a:endParaRPr lang="es-E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9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827" y="14988"/>
            <a:ext cx="8574325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Diseño Experimental y Análisis Estadístico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827" y="6309320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Di </a:t>
            </a:r>
            <a:r>
              <a:rPr lang="es-EC" dirty="0" err="1"/>
              <a:t>Rienzo</a:t>
            </a:r>
            <a:r>
              <a:rPr lang="es-EC" dirty="0"/>
              <a:t> </a:t>
            </a:r>
            <a:r>
              <a:rPr lang="es-EC" i="1" dirty="0"/>
              <a:t>et al. </a:t>
            </a:r>
            <a:r>
              <a:rPr lang="es-EC" dirty="0" smtClean="0"/>
              <a:t>(2018)</a:t>
            </a:r>
            <a:endParaRPr lang="es-EC" dirty="0"/>
          </a:p>
        </p:txBody>
      </p:sp>
      <p:pic>
        <p:nvPicPr>
          <p:cNvPr id="18" name="Imagen 17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210108" cy="1867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277633" y="874106"/>
                <a:ext cx="6408712" cy="435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𝑃𝑇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C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33" y="874106"/>
                <a:ext cx="6408712" cy="435504"/>
              </a:xfrm>
              <a:prstGeom prst="rect">
                <a:avLst/>
              </a:prstGeom>
              <a:blipFill rotWithShape="0">
                <a:blip r:embed="rId3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2514" name="Imagen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0" t="24786" r="35796" b="15289"/>
          <a:stretch>
            <a:fillRect/>
          </a:stretch>
        </p:blipFill>
        <p:spPr bwMode="auto">
          <a:xfrm>
            <a:off x="328377" y="1820408"/>
            <a:ext cx="5251735" cy="41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6192" y="1369338"/>
            <a:ext cx="236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kumimoji="0" lang="es-EC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roquis experimental</a:t>
            </a:r>
            <a:endParaRPr kumimoji="0" lang="es-EC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4827" y="58552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latin typeface="+mj-lt"/>
                <a:cs typeface="Times New Roman" panose="02020603050405020304" pitchFamily="18" charset="0"/>
              </a:rPr>
              <a:t>RESULTADOS Y DISCUSIÓN</a:t>
            </a:r>
            <a:endParaRPr lang="es-EC" sz="36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0447"/>
            <a:ext cx="7690807" cy="398291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pH, temperatura y humedad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267744" y="3477704"/>
            <a:ext cx="1080120" cy="311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683568" y="6282266"/>
            <a:ext cx="4824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err="1"/>
              <a:t>Ardhana</a:t>
            </a:r>
            <a:r>
              <a:rPr lang="es-EC" sz="1100" dirty="0"/>
              <a:t> y </a:t>
            </a:r>
            <a:r>
              <a:rPr lang="es-EC" sz="1100" dirty="0" err="1"/>
              <a:t>Fleet</a:t>
            </a:r>
            <a:r>
              <a:rPr lang="es-EC" sz="1100" dirty="0"/>
              <a:t> (2003</a:t>
            </a:r>
            <a:r>
              <a:rPr lang="es-EC" sz="1100" dirty="0" smtClean="0"/>
              <a:t>)</a:t>
            </a:r>
          </a:p>
          <a:p>
            <a:r>
              <a:rPr lang="es-EC" sz="1100" dirty="0" smtClean="0"/>
              <a:t>El </a:t>
            </a:r>
            <a:r>
              <a:rPr lang="es-EC" sz="1100" dirty="0" err="1" smtClean="0"/>
              <a:t>Salous</a:t>
            </a:r>
            <a:r>
              <a:rPr lang="es-EC" sz="1100" dirty="0" smtClean="0"/>
              <a:t> </a:t>
            </a:r>
            <a:r>
              <a:rPr lang="es-EC" sz="1100" i="1" dirty="0" smtClean="0"/>
              <a:t>et al. </a:t>
            </a:r>
            <a:r>
              <a:rPr lang="es-EC" sz="1100" dirty="0" smtClean="0"/>
              <a:t>(2019)</a:t>
            </a:r>
            <a:r>
              <a:rPr lang="es-EC" sz="1100" dirty="0"/>
              <a:t/>
            </a:r>
            <a:br>
              <a:rPr lang="es-EC" sz="1100" dirty="0"/>
            </a:br>
            <a:r>
              <a:rPr lang="es-EC" sz="1100" dirty="0"/>
              <a:t>Alamilla </a:t>
            </a:r>
            <a:r>
              <a:rPr lang="es-EC" sz="1100" i="1" dirty="0"/>
              <a:t>et al</a:t>
            </a:r>
            <a:r>
              <a:rPr lang="es-EC" sz="1100" dirty="0"/>
              <a:t>. (2007) </a:t>
            </a:r>
            <a:r>
              <a:rPr lang="es-EC" sz="1100" dirty="0" smtClean="0"/>
              <a:t> </a:t>
            </a:r>
            <a:endParaRPr lang="es-EC" sz="11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7164288" y="3477704"/>
            <a:ext cx="1228982" cy="311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redondeado 13"/>
          <p:cNvSpPr/>
          <p:nvPr/>
        </p:nvSpPr>
        <p:spPr>
          <a:xfrm>
            <a:off x="7169134" y="3856758"/>
            <a:ext cx="1224136" cy="311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redondeado 14"/>
          <p:cNvSpPr/>
          <p:nvPr/>
        </p:nvSpPr>
        <p:spPr>
          <a:xfrm>
            <a:off x="7164288" y="4298708"/>
            <a:ext cx="1228982" cy="311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11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Dinámica Poblacional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94" y="1412776"/>
            <a:ext cx="8238203" cy="36004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3528" y="6309320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 err="1" smtClean="0"/>
              <a:t>Fleitas</a:t>
            </a:r>
            <a:r>
              <a:rPr lang="es-EC" sz="1100" dirty="0" smtClean="0"/>
              <a:t> (1998)</a:t>
            </a:r>
          </a:p>
          <a:p>
            <a:pPr marL="228600" indent="-228600">
              <a:buFontTx/>
              <a:buAutoNum type="alphaLcParenR"/>
            </a:pPr>
            <a:r>
              <a:rPr lang="es-EC" sz="1100" dirty="0" smtClean="0"/>
              <a:t>Santander </a:t>
            </a:r>
            <a:r>
              <a:rPr lang="es-EC" sz="1100" i="1" dirty="0" smtClean="0"/>
              <a:t>et al</a:t>
            </a:r>
            <a:r>
              <a:rPr lang="es-EC" sz="1100" dirty="0" smtClean="0"/>
              <a:t>. (2019)</a:t>
            </a:r>
          </a:p>
        </p:txBody>
      </p:sp>
      <p:sp>
        <p:nvSpPr>
          <p:cNvPr id="6" name="Elipse 5"/>
          <p:cNvSpPr/>
          <p:nvPr/>
        </p:nvSpPr>
        <p:spPr>
          <a:xfrm>
            <a:off x="1403648" y="256490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3635896" y="350100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7163362" y="3403951"/>
            <a:ext cx="377006" cy="306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5436096" y="2564904"/>
            <a:ext cx="504056" cy="486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403648" y="2316761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7,76</a:t>
            </a:r>
            <a:endParaRPr lang="es-EC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27151" y="296483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7,5</a:t>
            </a:r>
            <a:endParaRPr lang="es-EC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87924" y="4019677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4,89</a:t>
            </a:r>
            <a:endParaRPr lang="es-EC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635896" y="3239398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5,81</a:t>
            </a:r>
            <a:endParaRPr lang="es-EC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14921" y="2185956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7,9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414921" y="3136767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7,66</a:t>
            </a:r>
            <a:endParaRPr lang="es-EC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930039" y="2977788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7,42</a:t>
            </a:r>
            <a:endParaRPr lang="es-EC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998144" y="3495055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6,69</a:t>
            </a:r>
            <a:endParaRPr lang="es-EC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433" y="5066020"/>
            <a:ext cx="6915150" cy="6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Dinámica Poblacional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8092"/>
          <a:stretch/>
        </p:blipFill>
        <p:spPr>
          <a:xfrm>
            <a:off x="323528" y="836712"/>
            <a:ext cx="8428658" cy="50672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8598" y="6257836"/>
            <a:ext cx="33133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 startAt="3"/>
            </a:pPr>
            <a:r>
              <a:rPr lang="es-EC" sz="1100" dirty="0" smtClean="0"/>
              <a:t>Ho </a:t>
            </a:r>
            <a:r>
              <a:rPr lang="es-EC" sz="1100" i="1" dirty="0" smtClean="0"/>
              <a:t>et al. </a:t>
            </a:r>
            <a:r>
              <a:rPr lang="es-EC" sz="1100" dirty="0" smtClean="0"/>
              <a:t>(2018); </a:t>
            </a:r>
          </a:p>
          <a:p>
            <a:pPr marL="228600" indent="-228600">
              <a:buAutoNum type="alphaLcParenR" startAt="3"/>
            </a:pPr>
            <a:r>
              <a:rPr lang="es-EC" sz="1100" dirty="0" smtClean="0"/>
              <a:t>Schwan y Wheals (2004)</a:t>
            </a:r>
          </a:p>
          <a:p>
            <a:r>
              <a:rPr lang="es-EC" sz="1100" dirty="0" smtClean="0"/>
              <a:t>e)  </a:t>
            </a:r>
            <a:r>
              <a:rPr lang="es-EC" sz="1100" dirty="0" err="1" smtClean="0"/>
              <a:t>Romanensa</a:t>
            </a:r>
            <a:r>
              <a:rPr lang="es-EC" sz="1100" dirty="0" smtClean="0"/>
              <a:t> </a:t>
            </a:r>
            <a:r>
              <a:rPr lang="es-EC" sz="1100" i="1" dirty="0"/>
              <a:t>et al</a:t>
            </a:r>
            <a:r>
              <a:rPr lang="es-EC" sz="1100" dirty="0"/>
              <a:t>. (2019</a:t>
            </a:r>
            <a:r>
              <a:rPr lang="es-EC" sz="1100" dirty="0" smtClean="0"/>
              <a:t>)</a:t>
            </a:r>
            <a:endParaRPr lang="es-EC" sz="1100" dirty="0"/>
          </a:p>
        </p:txBody>
      </p:sp>
      <p:sp>
        <p:nvSpPr>
          <p:cNvPr id="2" name="Elipse 1"/>
          <p:cNvSpPr/>
          <p:nvPr/>
        </p:nvSpPr>
        <p:spPr>
          <a:xfrm>
            <a:off x="1403648" y="129364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Elipse 6"/>
          <p:cNvSpPr/>
          <p:nvPr/>
        </p:nvSpPr>
        <p:spPr>
          <a:xfrm>
            <a:off x="3491880" y="1844824"/>
            <a:ext cx="504056" cy="45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5508104" y="4365104"/>
            <a:ext cx="504056" cy="45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5508104" y="4906261"/>
            <a:ext cx="504056" cy="45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3347863" y="4365104"/>
            <a:ext cx="504056" cy="45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1327151" y="1032036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7,85</a:t>
            </a:r>
            <a:endParaRPr lang="es-EC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327151" y="1643320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7,59</a:t>
            </a:r>
            <a:endParaRPr lang="es-EC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60763" y="262466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4,50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634883" y="1616552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6,19</a:t>
            </a:r>
            <a:endParaRPr lang="es-EC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955591" y="1643320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7,64</a:t>
            </a:r>
            <a:endParaRPr lang="es-EC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668344" y="184482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7,41</a:t>
            </a:r>
            <a:endParaRPr lang="es-EC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338887" y="4133508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5,12</a:t>
            </a:r>
            <a:endParaRPr lang="es-EC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012160" y="4421582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5,27</a:t>
            </a:r>
            <a:endParaRPr lang="es-EC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012160" y="5039618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3,17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62295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Contenido de Azúcares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23528" y="6309320"/>
            <a:ext cx="2592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 err="1" smtClean="0"/>
              <a:t>Ooi</a:t>
            </a:r>
            <a:r>
              <a:rPr lang="es-EC" sz="1100" dirty="0" smtClean="0"/>
              <a:t> </a:t>
            </a:r>
            <a:r>
              <a:rPr lang="es-EC" sz="1100" i="1" dirty="0"/>
              <a:t>et al</a:t>
            </a:r>
            <a:r>
              <a:rPr lang="es-EC" sz="1100" dirty="0"/>
              <a:t>. (2020</a:t>
            </a:r>
            <a:r>
              <a:rPr lang="es-EC" sz="1100" dirty="0" smtClean="0"/>
              <a:t>)</a:t>
            </a:r>
          </a:p>
          <a:p>
            <a:pPr marL="228600" indent="-228600">
              <a:buAutoNum type="alphaLcParenR"/>
            </a:pPr>
            <a:r>
              <a:rPr lang="es-EC" sz="1100" dirty="0"/>
              <a:t>Schwan y Wheals </a:t>
            </a:r>
            <a:r>
              <a:rPr lang="es-EC" sz="1100" dirty="0" smtClean="0"/>
              <a:t>(2004)</a:t>
            </a:r>
          </a:p>
          <a:p>
            <a:pPr marL="228600" indent="-228600">
              <a:buAutoNum type="alphaLcParenR"/>
            </a:pPr>
            <a:r>
              <a:rPr lang="es-EC" sz="1100" dirty="0" err="1"/>
              <a:t>Viesser</a:t>
            </a:r>
            <a:r>
              <a:rPr lang="es-EC" sz="1100" dirty="0"/>
              <a:t> </a:t>
            </a:r>
            <a:r>
              <a:rPr lang="es-EC" sz="1100" i="1" dirty="0"/>
              <a:t>et al</a:t>
            </a:r>
            <a:r>
              <a:rPr lang="es-EC" sz="1100" dirty="0"/>
              <a:t>. (2020)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299" y="548680"/>
            <a:ext cx="8166158" cy="531872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17014" y="192844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Acción enzima invertasa</a:t>
            </a:r>
            <a:endParaRPr lang="es-EC" sz="1200" dirty="0"/>
          </a:p>
        </p:txBody>
      </p:sp>
      <p:sp>
        <p:nvSpPr>
          <p:cNvPr id="5" name="Elipse 4"/>
          <p:cNvSpPr/>
          <p:nvPr/>
        </p:nvSpPr>
        <p:spPr>
          <a:xfrm>
            <a:off x="6156176" y="2276872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Elipse 15"/>
          <p:cNvSpPr/>
          <p:nvPr/>
        </p:nvSpPr>
        <p:spPr>
          <a:xfrm>
            <a:off x="6660232" y="2276872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Elipse 16"/>
          <p:cNvSpPr/>
          <p:nvPr/>
        </p:nvSpPr>
        <p:spPr>
          <a:xfrm>
            <a:off x="3131841" y="1140407"/>
            <a:ext cx="1008112" cy="1194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Elipse 17"/>
          <p:cNvSpPr/>
          <p:nvPr/>
        </p:nvSpPr>
        <p:spPr>
          <a:xfrm>
            <a:off x="5594167" y="3501008"/>
            <a:ext cx="742029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3491880" y="1418012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11,24</a:t>
            </a:r>
            <a:endParaRPr lang="es-EC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07372" y="198724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8,48</a:t>
            </a:r>
            <a:endParaRPr lang="es-EC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20350" y="337020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32,14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31707" y="388108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20,02</a:t>
            </a:r>
            <a:endParaRPr lang="es-EC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635896" y="3095689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39,62</a:t>
            </a:r>
            <a:endParaRPr lang="es-EC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577941" y="3694239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31,29</a:t>
            </a:r>
            <a:endParaRPr lang="es-EC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265642" y="1025599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5,33</a:t>
            </a:r>
            <a:endParaRPr lang="es-EC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918762" y="1541756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4,72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56073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Contenido de Ácidos Orgánicos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3528" y="6309320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 err="1"/>
              <a:t>Ouattaraa</a:t>
            </a:r>
            <a:r>
              <a:rPr lang="es-EC" sz="1100" dirty="0"/>
              <a:t> </a:t>
            </a:r>
            <a:r>
              <a:rPr lang="es-EC" sz="1100" i="1" dirty="0"/>
              <a:t>et al</a:t>
            </a:r>
            <a:r>
              <a:rPr lang="es-EC" sz="1100" dirty="0"/>
              <a:t>. (2017) </a:t>
            </a:r>
            <a:endParaRPr lang="es-EC" sz="1100" dirty="0" smtClean="0"/>
          </a:p>
          <a:p>
            <a:pPr marL="228600" indent="-228600">
              <a:buAutoNum type="alphaLcParenR"/>
            </a:pPr>
            <a:r>
              <a:rPr lang="es-EC" sz="1100" dirty="0" smtClean="0"/>
              <a:t>Dircks </a:t>
            </a:r>
            <a:r>
              <a:rPr lang="es-EC" sz="1100" dirty="0"/>
              <a:t>(2009</a:t>
            </a:r>
            <a:r>
              <a:rPr lang="es-EC" sz="1100" dirty="0" smtClean="0"/>
              <a:t>) </a:t>
            </a:r>
            <a:r>
              <a:rPr lang="es-EC" sz="1100" dirty="0"/>
              <a:t>Muñoz y Gómez (2020</a:t>
            </a:r>
            <a:r>
              <a:rPr lang="es-EC" sz="1100" dirty="0" smtClean="0"/>
              <a:t>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0297" b="66472"/>
          <a:stretch/>
        </p:blipFill>
        <p:spPr>
          <a:xfrm>
            <a:off x="351759" y="1412776"/>
            <a:ext cx="8605186" cy="3816424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3347864" y="3647662"/>
            <a:ext cx="997405" cy="9996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7264527" y="3320988"/>
            <a:ext cx="1152128" cy="11881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4240268" y="365344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26,78</a:t>
            </a:r>
            <a:endParaRPr lang="es-EC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286890" y="4174829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12,56</a:t>
            </a:r>
            <a:endParaRPr lang="es-EC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724645" y="3435409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15,35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700921" y="410627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12,53</a:t>
            </a:r>
            <a:endParaRPr lang="es-EC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712479" y="3653444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12,93</a:t>
            </a:r>
            <a:endParaRPr lang="es-EC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5" y="5270543"/>
            <a:ext cx="6429997" cy="82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Contenido de Ácidos Orgánicos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9548" y="6309320"/>
            <a:ext cx="305634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 smtClean="0"/>
              <a:t>c</a:t>
            </a:r>
            <a:r>
              <a:rPr lang="es-EC" sz="1100" dirty="0"/>
              <a:t>) Santander </a:t>
            </a:r>
            <a:r>
              <a:rPr lang="es-EC" sz="1100" i="1" dirty="0"/>
              <a:t>et al</a:t>
            </a:r>
            <a:r>
              <a:rPr lang="es-EC" sz="1100" dirty="0"/>
              <a:t>. (2019)</a:t>
            </a:r>
          </a:p>
          <a:p>
            <a:r>
              <a:rPr lang="es-EC" sz="1100" dirty="0" smtClean="0"/>
              <a:t>e) y d)   Dircks </a:t>
            </a:r>
            <a:r>
              <a:rPr lang="es-EC" sz="1100" dirty="0"/>
              <a:t>(</a:t>
            </a:r>
            <a:r>
              <a:rPr lang="es-EC" sz="1100" dirty="0" smtClean="0"/>
              <a:t>2009); </a:t>
            </a:r>
            <a:r>
              <a:rPr lang="es-EC" sz="1100" dirty="0" err="1"/>
              <a:t>Puerari</a:t>
            </a:r>
            <a:r>
              <a:rPr lang="es-EC" sz="1100" dirty="0"/>
              <a:t> et al. (</a:t>
            </a:r>
            <a:r>
              <a:rPr lang="es-EC" sz="1100" dirty="0" smtClean="0"/>
              <a:t>2012)</a:t>
            </a:r>
          </a:p>
          <a:p>
            <a:r>
              <a:rPr lang="es-EC" sz="1100" dirty="0" smtClean="0"/>
              <a:t> 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90" t="33927" r="7207" b="13964"/>
          <a:stretch/>
        </p:blipFill>
        <p:spPr>
          <a:xfrm>
            <a:off x="505005" y="1005576"/>
            <a:ext cx="8027435" cy="5134880"/>
          </a:xfrm>
          <a:prstGeom prst="rect">
            <a:avLst/>
          </a:prstGeom>
        </p:spPr>
      </p:pic>
      <p:sp>
        <p:nvSpPr>
          <p:cNvPr id="22" name="Elipse 21"/>
          <p:cNvSpPr/>
          <p:nvPr/>
        </p:nvSpPr>
        <p:spPr>
          <a:xfrm>
            <a:off x="2267744" y="2492896"/>
            <a:ext cx="742029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Elipse 22"/>
          <p:cNvSpPr/>
          <p:nvPr/>
        </p:nvSpPr>
        <p:spPr>
          <a:xfrm>
            <a:off x="3203848" y="2132856"/>
            <a:ext cx="917215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Elipse 23"/>
          <p:cNvSpPr/>
          <p:nvPr/>
        </p:nvSpPr>
        <p:spPr>
          <a:xfrm>
            <a:off x="6660232" y="1916832"/>
            <a:ext cx="1109187" cy="9721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Elipse 24"/>
          <p:cNvSpPr/>
          <p:nvPr/>
        </p:nvSpPr>
        <p:spPr>
          <a:xfrm>
            <a:off x="4783331" y="4509120"/>
            <a:ext cx="1084813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3582788" y="266307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2,77</a:t>
            </a:r>
            <a:endParaRPr lang="es-EC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01562" y="2272081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3,30</a:t>
            </a:r>
            <a:endParaRPr lang="es-EC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151420" y="2231286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8,64</a:t>
            </a:r>
            <a:endParaRPr lang="es-EC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94197" y="2866147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5,83</a:t>
            </a:r>
            <a:endParaRPr lang="es-EC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112370" y="1969676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11,72</a:t>
            </a:r>
            <a:endParaRPr lang="es-EC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165356" y="257010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8,62</a:t>
            </a:r>
            <a:endParaRPr lang="es-EC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996320" y="526965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1,33</a:t>
            </a:r>
            <a:endParaRPr lang="es-EC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108246" y="5438517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</a:t>
            </a:r>
            <a:endParaRPr lang="es-EC" sz="11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211095" y="4509120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4,56</a:t>
            </a:r>
            <a:endParaRPr lang="es-EC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211095" y="5217123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2,58</a:t>
            </a:r>
            <a:endParaRPr lang="es-EC" sz="11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349377" y="2758135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0,57</a:t>
            </a:r>
            <a:endParaRPr lang="es-EC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238068" y="2966712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0,40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24894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32" y="1268760"/>
            <a:ext cx="7009439" cy="396049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Contenido de Polifenoles Totales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588224" y="3491460"/>
            <a:ext cx="576064" cy="540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323528" y="6309320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 smtClean="0"/>
              <a:t>Muñoz y Gómez (2020)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089742" y="2642018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25,29</a:t>
            </a:r>
            <a:endParaRPr lang="es-EC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089742" y="4146081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9,99</a:t>
            </a:r>
            <a:endParaRPr lang="es-EC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04630" y="3884471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11,89</a:t>
            </a:r>
            <a:endParaRPr lang="es-EC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108985" y="3508325"/>
            <a:ext cx="657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15,75</a:t>
            </a:r>
            <a:endParaRPr lang="es-EC" sz="1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96" y="5323277"/>
            <a:ext cx="69246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Prueba de corte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64" y="1412776"/>
            <a:ext cx="6657975" cy="381952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5292080" y="2060848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3"/>
          <p:cNvSpPr txBox="1"/>
          <p:nvPr/>
        </p:nvSpPr>
        <p:spPr>
          <a:xfrm>
            <a:off x="5974998" y="21642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77%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23528" y="6309320"/>
            <a:ext cx="4320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/>
              <a:t> </a:t>
            </a:r>
            <a:r>
              <a:rPr lang="es-EC" sz="1100" dirty="0" smtClean="0"/>
              <a:t>INEN (2018); </a:t>
            </a:r>
            <a:r>
              <a:rPr lang="es-EC" sz="1100" dirty="0"/>
              <a:t>El </a:t>
            </a:r>
            <a:r>
              <a:rPr lang="es-EC" sz="1100" dirty="0" err="1"/>
              <a:t>Salous</a:t>
            </a:r>
            <a:r>
              <a:rPr lang="es-EC" sz="1100" dirty="0"/>
              <a:t> </a:t>
            </a:r>
            <a:r>
              <a:rPr lang="es-EC" sz="1100" i="1" dirty="0"/>
              <a:t>et al.</a:t>
            </a:r>
            <a:r>
              <a:rPr lang="es-EC" sz="1100" dirty="0"/>
              <a:t> (2019</a:t>
            </a:r>
            <a:r>
              <a:rPr lang="es-EC" sz="1100" dirty="0" smtClean="0"/>
              <a:t>); </a:t>
            </a:r>
            <a:r>
              <a:rPr lang="es-EC" sz="1100" dirty="0"/>
              <a:t>Fonseca </a:t>
            </a:r>
            <a:r>
              <a:rPr lang="es-EC" sz="1100" i="1" dirty="0"/>
              <a:t>et al.</a:t>
            </a:r>
            <a:r>
              <a:rPr lang="es-EC" sz="1100" dirty="0"/>
              <a:t> (2020)</a:t>
            </a:r>
            <a:r>
              <a:rPr lang="es-EC" sz="1100" dirty="0" smtClean="0"/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283968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57,33%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136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INTRODUCCIÓN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Análisis de Correlación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6309320"/>
            <a:ext cx="4320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/>
              <a:t> </a:t>
            </a:r>
            <a:r>
              <a:rPr lang="es-EC" sz="1100" dirty="0" smtClean="0"/>
              <a:t>Santander</a:t>
            </a:r>
            <a:r>
              <a:rPr lang="es-EC" sz="1100" i="1" dirty="0" smtClean="0"/>
              <a:t> </a:t>
            </a:r>
            <a:r>
              <a:rPr lang="es-EC" sz="1100" i="1" dirty="0"/>
              <a:t>et al</a:t>
            </a:r>
            <a:r>
              <a:rPr lang="es-EC" sz="1100" dirty="0"/>
              <a:t>. </a:t>
            </a:r>
            <a:r>
              <a:rPr lang="es-EC" sz="1100" dirty="0" smtClean="0"/>
              <a:t>(2019)</a:t>
            </a:r>
          </a:p>
          <a:p>
            <a:pPr marL="228600" indent="-228600">
              <a:buFontTx/>
              <a:buAutoNum type="alphaLcParenR"/>
            </a:pPr>
            <a:r>
              <a:rPr lang="es-EC" sz="1100" dirty="0"/>
              <a:t> </a:t>
            </a:r>
            <a:r>
              <a:rPr lang="es-EC" sz="1100" dirty="0" err="1"/>
              <a:t>Romanensa</a:t>
            </a:r>
            <a:r>
              <a:rPr lang="es-EC" sz="1100" dirty="0"/>
              <a:t> </a:t>
            </a:r>
            <a:r>
              <a:rPr lang="es-EC" sz="1100" i="1" dirty="0"/>
              <a:t>et al. (</a:t>
            </a:r>
            <a:r>
              <a:rPr lang="es-EC" sz="1100" dirty="0"/>
              <a:t>2019)</a:t>
            </a:r>
          </a:p>
          <a:p>
            <a:pPr marL="228600" indent="-228600">
              <a:buAutoNum type="alphaLcParenR"/>
            </a:pPr>
            <a:endParaRPr lang="es-EC" sz="1100" dirty="0" smtClean="0"/>
          </a:p>
        </p:txBody>
      </p:sp>
      <p:grpSp>
        <p:nvGrpSpPr>
          <p:cNvPr id="2" name="Grupo 1"/>
          <p:cNvGrpSpPr/>
          <p:nvPr/>
        </p:nvGrpSpPr>
        <p:grpSpPr>
          <a:xfrm>
            <a:off x="709664" y="873539"/>
            <a:ext cx="7675158" cy="5110922"/>
            <a:chOff x="773125" y="801531"/>
            <a:chExt cx="7762453" cy="5110922"/>
          </a:xfrm>
        </p:grpSpPr>
        <p:grpSp>
          <p:nvGrpSpPr>
            <p:cNvPr id="16" name="Grupo 15"/>
            <p:cNvGrpSpPr/>
            <p:nvPr/>
          </p:nvGrpSpPr>
          <p:grpSpPr>
            <a:xfrm>
              <a:off x="773125" y="801531"/>
              <a:ext cx="7762453" cy="5110922"/>
              <a:chOff x="773125" y="801531"/>
              <a:chExt cx="7762453" cy="511092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3125" y="801531"/>
                <a:ext cx="7762453" cy="5110922"/>
              </a:xfrm>
              <a:prstGeom prst="rect">
                <a:avLst/>
              </a:prstGeom>
            </p:spPr>
          </p:pic>
          <p:sp>
            <p:nvSpPr>
              <p:cNvPr id="12" name="Rectángulo 11"/>
              <p:cNvSpPr/>
              <p:nvPr/>
            </p:nvSpPr>
            <p:spPr>
              <a:xfrm>
                <a:off x="3995936" y="3501008"/>
                <a:ext cx="432048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25" name="Rectángulo 24"/>
            <p:cNvSpPr/>
            <p:nvPr/>
          </p:nvSpPr>
          <p:spPr>
            <a:xfrm>
              <a:off x="1403648" y="2852936"/>
              <a:ext cx="1224136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415836" y="3433369"/>
              <a:ext cx="1224136" cy="11845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09664" y="807343"/>
            <a:ext cx="7733351" cy="5151222"/>
            <a:chOff x="741328" y="761231"/>
            <a:chExt cx="7733351" cy="5151222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328" y="761231"/>
              <a:ext cx="7733351" cy="515122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4524149" y="3636432"/>
              <a:ext cx="360040" cy="10835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34518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Análisis de Correlación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3528" y="6309320"/>
            <a:ext cx="43204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lphaLcParenR"/>
            </a:pPr>
            <a:r>
              <a:rPr lang="es-EC" sz="1100" dirty="0"/>
              <a:t> </a:t>
            </a:r>
            <a:r>
              <a:rPr lang="es-EC" sz="1100" dirty="0" smtClean="0"/>
              <a:t>Santander</a:t>
            </a:r>
            <a:r>
              <a:rPr lang="es-EC" sz="1100" i="1" dirty="0" smtClean="0"/>
              <a:t> </a:t>
            </a:r>
            <a:r>
              <a:rPr lang="es-EC" sz="1100" i="1" dirty="0"/>
              <a:t>et al</a:t>
            </a:r>
            <a:r>
              <a:rPr lang="es-EC" sz="1100" dirty="0"/>
              <a:t>. </a:t>
            </a:r>
            <a:r>
              <a:rPr lang="es-EC" sz="1100" dirty="0" smtClean="0"/>
              <a:t>(2019)</a:t>
            </a:r>
          </a:p>
          <a:p>
            <a:pPr marL="228600" indent="-228600">
              <a:buFontTx/>
              <a:buAutoNum type="alphaLcParenR"/>
            </a:pPr>
            <a:r>
              <a:rPr lang="es-EC" sz="1100" dirty="0"/>
              <a:t> </a:t>
            </a:r>
            <a:r>
              <a:rPr lang="es-EC" sz="1100" dirty="0" err="1"/>
              <a:t>Romanensa</a:t>
            </a:r>
            <a:r>
              <a:rPr lang="es-EC" sz="1100" dirty="0"/>
              <a:t> </a:t>
            </a:r>
            <a:r>
              <a:rPr lang="es-EC" sz="1100" i="1" dirty="0"/>
              <a:t>et al. (</a:t>
            </a:r>
            <a:r>
              <a:rPr lang="es-EC" sz="1100" dirty="0"/>
              <a:t>2019)</a:t>
            </a:r>
          </a:p>
          <a:p>
            <a:pPr marL="228600" indent="-228600">
              <a:buAutoNum type="alphaLcParenR"/>
            </a:pPr>
            <a:endParaRPr lang="es-EC" sz="1100" dirty="0" smtClean="0"/>
          </a:p>
        </p:txBody>
      </p:sp>
      <p:grpSp>
        <p:nvGrpSpPr>
          <p:cNvPr id="11" name="Grupo 10"/>
          <p:cNvGrpSpPr/>
          <p:nvPr/>
        </p:nvGrpSpPr>
        <p:grpSpPr>
          <a:xfrm>
            <a:off x="777332" y="853389"/>
            <a:ext cx="7733351" cy="5151222"/>
            <a:chOff x="741328" y="761231"/>
            <a:chExt cx="7733351" cy="5151222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328" y="761231"/>
              <a:ext cx="7733351" cy="5151222"/>
            </a:xfrm>
            <a:prstGeom prst="rect">
              <a:avLst/>
            </a:prstGeom>
          </p:spPr>
        </p:pic>
        <p:sp>
          <p:nvSpPr>
            <p:cNvPr id="18" name="Rectángulo 17"/>
            <p:cNvSpPr/>
            <p:nvPr/>
          </p:nvSpPr>
          <p:spPr>
            <a:xfrm>
              <a:off x="4524149" y="3636432"/>
              <a:ext cx="360040" cy="10835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36301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43608" y="249289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cs typeface="Times New Roman" panose="02020603050405020304" pitchFamily="18" charset="0"/>
              </a:rPr>
              <a:t>CONCLUSIONES  Y RECOMENDACIONES </a:t>
            </a:r>
            <a:endParaRPr lang="es-EC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Conclusiones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10941" y="1323233"/>
            <a:ext cx="914501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/>
              <a:t>La fermentación del cacao es un proceso en el cual intervienen muchos factores para llegar a los estándares deseados, entre estos: la temperatura ambiental, temperatura de la masa en fermentación, pH, contenido de humedad, contenido de azúcares, ácidos, polifenoles, alcoholes, diversidad microbiana. </a:t>
            </a:r>
            <a:endParaRPr lang="es-EC" sz="1600" dirty="0" smtClean="0"/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s-EC" sz="1600" dirty="0"/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adicionar un cultivo iniciador a base de un consorcio microbiano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 del proceso de fermentación de cacao se observó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las 96 horas  un menor contenido de ácido cítrico y láctico 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53,1% y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18,38% respectivamente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un aumento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contenidos de ácido málico, oxálico y acético del 76,74%, 35,96% y 19,13% comparado con la fermentación natural. </a:t>
            </a:r>
            <a:endPara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Conclusiones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21629" y="1093875"/>
            <a:ext cx="914501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adición del inóculo inicial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afectó la dinámica de los microorganismos, siendo las poblaciones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levaduras, BAA y microorganismos mesófilos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que se mantuvieron superiores,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excepción de las BAL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hongos filamentosos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 las 96 horas disminuyeron en 9,8 y 39,8 % respectivamente, comparadas con la fermentación natural.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C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encontró que la adición del inóculo aumentó el porcentaje de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fermentación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24,49% en comparación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la fermentación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natural, permitiendo que las almendras de cacao variedad Nacional 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estén aptas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etapa de secado a las 96 horas, lo cual permite mantener azúcares reductores y ácidos que mejoran las características organolépticas del producto final.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14988"/>
            <a:ext cx="8229600" cy="533692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effectLst/>
              </a:rPr>
              <a:t>Recomendaciones</a:t>
            </a:r>
            <a:endParaRPr lang="es-EC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544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0" y="980728"/>
            <a:ext cx="91440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en futuras investigaciones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contenido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etanol,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contenido de los distintos tipos de polifenoles como el epicatequina, catequina,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gallocatequina,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contenido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lípidos,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también sería ideal realizar pruebas de cata por personas especializadas que reporten cuales son las cualidades que se han mejorado o se han perdido tanto en sabor como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aroma.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un análisis completo a nivel nacional del contenido de azúcares, ácidos orgánicos, alcoholes, lípidos, polifenoles, microorganismos involucrados, etc., durante el proceso de fermentación y secado del cacao Nacional, para de esta manera crear y analizar nuevos consorcios que nos permitan disminuir el tiempo de fermentación y contaminación de hongos, aumentar las características organolépticas o generar productos con sabores y aromas específicos para mercados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determinados.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la producción e investigación del cacao variedad Nacional ya que hay poca información de esta variedad a pesar de ser una de las más apreciadas internacionalmente por su sabor y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aroma.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para gra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71" y="4136827"/>
            <a:ext cx="3135169" cy="196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55575" y="2009978"/>
            <a:ext cx="26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Cesar Falconí</a:t>
            </a:r>
            <a:r>
              <a:rPr lang="es-EC" dirty="0" smtClean="0">
                <a:cs typeface="Times New Roman" panose="02020603050405020304" pitchFamily="18" charset="0"/>
              </a:rPr>
              <a:t>, </a:t>
            </a:r>
            <a:r>
              <a:rPr lang="es-EC" dirty="0">
                <a:cs typeface="Times New Roman" panose="02020603050405020304" pitchFamily="18" charset="0"/>
              </a:rPr>
              <a:t>PhD</a:t>
            </a:r>
            <a:endParaRPr lang="es-EC" dirty="0" smtClean="0"/>
          </a:p>
          <a:p>
            <a:pPr algn="ctr"/>
            <a:r>
              <a:rPr lang="es-EC" dirty="0" smtClean="0"/>
              <a:t>Ing. Darwin Claudio</a:t>
            </a:r>
            <a:endParaRPr lang="es-EC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93238" y="97468"/>
            <a:ext cx="3102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  <a:cs typeface="Times New Roman" panose="02020603050405020304" pitchFamily="18" charset="0"/>
              </a:rPr>
              <a:t>Agradecimientos</a:t>
            </a:r>
            <a:endParaRPr lang="es-EC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AutoShape 2" descr="Hospital de Especialidades Fuerzas Armadas No.1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Hospital de Especialidades Fuerzas Armadas No.1 - Photo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F55D57B-CA5B-4FC4-A8CD-77ED4B2DC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78274"/>
            <a:ext cx="1353617" cy="13366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8991"/>
          <a:stretch/>
        </p:blipFill>
        <p:spPr>
          <a:xfrm>
            <a:off x="3851920" y="2754346"/>
            <a:ext cx="1734675" cy="11813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412" y="2754346"/>
            <a:ext cx="2365062" cy="818162"/>
          </a:xfrm>
          <a:prstGeom prst="rect">
            <a:avLst/>
          </a:prstGeom>
        </p:spPr>
      </p:pic>
      <p:pic>
        <p:nvPicPr>
          <p:cNvPr id="15" name="Picture 2" descr="http://www.biometriaecuador2017.com/wp-content/uploads/2017/03/espe-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104" y="781321"/>
            <a:ext cx="3600400" cy="106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459937" y="1929297"/>
            <a:ext cx="2518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/>
              <a:t>Viviana Yánez</a:t>
            </a:r>
            <a:r>
              <a:rPr lang="es-EC" dirty="0">
                <a:cs typeface="Times New Roman" panose="02020603050405020304" pitchFamily="18" charset="0"/>
              </a:rPr>
              <a:t>, PhD</a:t>
            </a:r>
            <a:r>
              <a:rPr lang="es-EC" dirty="0" smtClean="0"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s-EC" dirty="0" smtClean="0">
                <a:cs typeface="Times New Roman" panose="02020603050405020304" pitchFamily="18" charset="0"/>
              </a:rPr>
              <a:t>Ing. Genoveva Granda</a:t>
            </a:r>
            <a:endParaRPr lang="es-EC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87 Rectángulo"/>
          <p:cNvSpPr/>
          <p:nvPr/>
        </p:nvSpPr>
        <p:spPr>
          <a:xfrm>
            <a:off x="71915" y="6420682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(</a:t>
            </a:r>
            <a:r>
              <a:rPr lang="es-EC" dirty="0" err="1"/>
              <a:t>Anecacao</a:t>
            </a:r>
            <a:r>
              <a:rPr lang="es-EC" dirty="0"/>
              <a:t> 2019</a:t>
            </a:r>
            <a:r>
              <a:rPr lang="es-EC" dirty="0" smtClean="0"/>
              <a:t>; BCE 2020; </a:t>
            </a:r>
            <a:r>
              <a:rPr lang="es-EC" dirty="0"/>
              <a:t>CFN 2018)</a:t>
            </a:r>
          </a:p>
        </p:txBody>
      </p:sp>
      <p:pic>
        <p:nvPicPr>
          <p:cNvPr id="181252" name="Picture 4" descr="Ecuador inaugura muestra de fotos &quot;Cacao: El fino aroma de nuestra  identidad&quot; | Radio Huancavilca 830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5"/>
          <a:stretch/>
        </p:blipFill>
        <p:spPr bwMode="auto">
          <a:xfrm>
            <a:off x="2555775" y="2018122"/>
            <a:ext cx="3916579" cy="20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6218812" y="859809"/>
            <a:ext cx="2677862" cy="1145286"/>
            <a:chOff x="31599" y="860359"/>
            <a:chExt cx="2677862" cy="1069146"/>
          </a:xfrm>
        </p:grpSpPr>
        <p:grpSp>
          <p:nvGrpSpPr>
            <p:cNvPr id="6" name="Grupo 5"/>
            <p:cNvGrpSpPr/>
            <p:nvPr/>
          </p:nvGrpSpPr>
          <p:grpSpPr>
            <a:xfrm>
              <a:off x="31599" y="860359"/>
              <a:ext cx="2677862" cy="780367"/>
              <a:chOff x="313933" y="980728"/>
              <a:chExt cx="2677862" cy="780367"/>
            </a:xfrm>
          </p:grpSpPr>
          <p:sp>
            <p:nvSpPr>
              <p:cNvPr id="52" name="AutoShape 8" descr="Nanopartículas De Plata Para Depurar El Agua ( Español ) 2017 ..."/>
              <p:cNvSpPr>
                <a:spLocks noChangeAspect="1" noChangeArrowheads="1"/>
              </p:cNvSpPr>
              <p:nvPr/>
            </p:nvSpPr>
            <p:spPr bwMode="auto">
              <a:xfrm>
                <a:off x="313933" y="1303894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53" name="AutoShape 10" descr="Nanopartículas De Plata Para Depurar El Agua ( Español ) 2017 ..."/>
              <p:cNvSpPr>
                <a:spLocks noChangeAspect="1" noChangeArrowheads="1"/>
              </p:cNvSpPr>
              <p:nvPr/>
            </p:nvSpPr>
            <p:spPr bwMode="auto">
              <a:xfrm>
                <a:off x="466333" y="1456294"/>
                <a:ext cx="304800" cy="30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/>
              </a:p>
            </p:txBody>
          </p:sp>
          <p:sp>
            <p:nvSpPr>
              <p:cNvPr id="2" name="CuadroTexto 1"/>
              <p:cNvSpPr txBox="1"/>
              <p:nvPr/>
            </p:nvSpPr>
            <p:spPr>
              <a:xfrm>
                <a:off x="650066" y="980728"/>
                <a:ext cx="7102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/>
                  <a:t>5 % PEA</a:t>
                </a:r>
                <a:endParaRPr lang="es-EC" dirty="0"/>
              </a:p>
            </p:txBody>
          </p:sp>
          <p:sp>
            <p:nvSpPr>
              <p:cNvPr id="24" name="CuadroTexto 23"/>
              <p:cNvSpPr txBox="1"/>
              <p:nvPr/>
            </p:nvSpPr>
            <p:spPr>
              <a:xfrm>
                <a:off x="1683386" y="980728"/>
                <a:ext cx="13084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/>
                  <a:t>15 % PEA RURAL</a:t>
                </a:r>
                <a:endParaRPr lang="es-EC" dirty="0"/>
              </a:p>
            </p:txBody>
          </p:sp>
          <p:cxnSp>
            <p:nvCxnSpPr>
              <p:cNvPr id="4" name="Conector recto de flecha 3"/>
              <p:cNvCxnSpPr>
                <a:stCxn id="24" idx="1"/>
                <a:endCxn id="2" idx="3"/>
              </p:cNvCxnSpPr>
              <p:nvPr/>
            </p:nvCxnSpPr>
            <p:spPr>
              <a:xfrm flipH="1">
                <a:off x="1360280" y="1303894"/>
                <a:ext cx="32310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Rectángulo 4"/>
              <p:cNvSpPr/>
              <p:nvPr/>
            </p:nvSpPr>
            <p:spPr>
              <a:xfrm>
                <a:off x="618733" y="980728"/>
                <a:ext cx="2373062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cxnSp>
          <p:nvCxnSpPr>
            <p:cNvPr id="9" name="Conector recto de flecha 8"/>
            <p:cNvCxnSpPr/>
            <p:nvPr/>
          </p:nvCxnSpPr>
          <p:spPr>
            <a:xfrm flipH="1">
              <a:off x="244323" y="1506690"/>
              <a:ext cx="1278607" cy="422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202127" y="860359"/>
            <a:ext cx="2353648" cy="1238115"/>
            <a:chOff x="3151786" y="860359"/>
            <a:chExt cx="2353648" cy="1238115"/>
          </a:xfrm>
        </p:grpSpPr>
        <p:sp>
          <p:nvSpPr>
            <p:cNvPr id="13" name="CuadroTexto 12"/>
            <p:cNvSpPr txBox="1"/>
            <p:nvPr/>
          </p:nvSpPr>
          <p:spPr>
            <a:xfrm>
              <a:off x="3338143" y="875657"/>
              <a:ext cx="15395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3° Puesto a nivel mundial</a:t>
              </a:r>
              <a:endParaRPr lang="es-EC" dirty="0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3151786" y="860359"/>
              <a:ext cx="185226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16" name="Conector recto de flecha 15"/>
            <p:cNvCxnSpPr/>
            <p:nvPr/>
          </p:nvCxnSpPr>
          <p:spPr>
            <a:xfrm>
              <a:off x="3955077" y="1512505"/>
              <a:ext cx="1550357" cy="5859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2304422" y="875657"/>
            <a:ext cx="1852262" cy="1130538"/>
            <a:chOff x="3151786" y="860359"/>
            <a:chExt cx="1852262" cy="1130538"/>
          </a:xfrm>
        </p:grpSpPr>
        <p:sp>
          <p:nvSpPr>
            <p:cNvPr id="22" name="CuadroTexto 21"/>
            <p:cNvSpPr txBox="1"/>
            <p:nvPr/>
          </p:nvSpPr>
          <p:spPr>
            <a:xfrm>
              <a:off x="3166386" y="984612"/>
              <a:ext cx="18376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600000 ha</a:t>
              </a:r>
              <a:endParaRPr lang="es-EC" dirty="0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3151786" y="860359"/>
              <a:ext cx="185226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25" name="Conector recto de flecha 24"/>
            <p:cNvCxnSpPr/>
            <p:nvPr/>
          </p:nvCxnSpPr>
          <p:spPr>
            <a:xfrm>
              <a:off x="3955078" y="1512505"/>
              <a:ext cx="375642" cy="478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4421317" y="859809"/>
            <a:ext cx="1905583" cy="1145286"/>
            <a:chOff x="3151786" y="860359"/>
            <a:chExt cx="1905583" cy="1145286"/>
          </a:xfrm>
        </p:grpSpPr>
        <p:sp>
          <p:nvSpPr>
            <p:cNvPr id="31" name="CuadroTexto 30"/>
            <p:cNvSpPr txBox="1"/>
            <p:nvPr/>
          </p:nvSpPr>
          <p:spPr>
            <a:xfrm>
              <a:off x="3210258" y="860909"/>
              <a:ext cx="18471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354 mil TM $935 Millones </a:t>
              </a:r>
              <a:endParaRPr lang="es-EC" dirty="0"/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3151786" y="860359"/>
              <a:ext cx="1852262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cxnSp>
          <p:nvCxnSpPr>
            <p:cNvPr id="33" name="Conector recto de flecha 32"/>
            <p:cNvCxnSpPr/>
            <p:nvPr/>
          </p:nvCxnSpPr>
          <p:spPr>
            <a:xfrm flipH="1">
              <a:off x="3727123" y="1512505"/>
              <a:ext cx="227955" cy="493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2286700" y="4039745"/>
            <a:ext cx="2172728" cy="1543870"/>
            <a:chOff x="80119" y="4082303"/>
            <a:chExt cx="2172728" cy="1543870"/>
          </a:xfrm>
        </p:grpSpPr>
        <p:sp>
          <p:nvSpPr>
            <p:cNvPr id="37" name="Rectángulo 36"/>
            <p:cNvSpPr/>
            <p:nvPr/>
          </p:nvSpPr>
          <p:spPr>
            <a:xfrm>
              <a:off x="146294" y="4938219"/>
              <a:ext cx="202397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80119" y="4979842"/>
              <a:ext cx="217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63 % de la producción mundial</a:t>
              </a:r>
              <a:endParaRPr lang="es-EC" dirty="0"/>
            </a:p>
          </p:txBody>
        </p:sp>
        <p:cxnSp>
          <p:nvCxnSpPr>
            <p:cNvPr id="35" name="Conector recto de flecha 34"/>
            <p:cNvCxnSpPr>
              <a:stCxn id="37" idx="0"/>
            </p:cNvCxnSpPr>
            <p:nvPr/>
          </p:nvCxnSpPr>
          <p:spPr>
            <a:xfrm flipV="1">
              <a:off x="1158279" y="4082303"/>
              <a:ext cx="461445" cy="85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41"/>
          <p:cNvGrpSpPr/>
          <p:nvPr/>
        </p:nvGrpSpPr>
        <p:grpSpPr>
          <a:xfrm>
            <a:off x="4540185" y="4064697"/>
            <a:ext cx="2153573" cy="1484809"/>
            <a:chOff x="104082" y="4099741"/>
            <a:chExt cx="2153573" cy="1484809"/>
          </a:xfrm>
        </p:grpSpPr>
        <p:sp>
          <p:nvSpPr>
            <p:cNvPr id="43" name="Rectángulo 42"/>
            <p:cNvSpPr/>
            <p:nvPr/>
          </p:nvSpPr>
          <p:spPr>
            <a:xfrm>
              <a:off x="146294" y="4938219"/>
              <a:ext cx="202397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104082" y="4930705"/>
              <a:ext cx="2153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/>
                <a:t>99% pequeños </a:t>
              </a:r>
              <a:r>
                <a:rPr lang="es-EC" dirty="0" smtClean="0"/>
                <a:t>agricultores</a:t>
              </a:r>
            </a:p>
          </p:txBody>
        </p:sp>
        <p:cxnSp>
          <p:nvCxnSpPr>
            <p:cNvPr id="45" name="Conector recto de flecha 44"/>
            <p:cNvCxnSpPr>
              <a:stCxn id="43" idx="0"/>
            </p:cNvCxnSpPr>
            <p:nvPr/>
          </p:nvCxnSpPr>
          <p:spPr>
            <a:xfrm flipH="1" flipV="1">
              <a:off x="720309" y="4099741"/>
              <a:ext cx="437970" cy="83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o 33"/>
          <p:cNvGrpSpPr/>
          <p:nvPr/>
        </p:nvGrpSpPr>
        <p:grpSpPr>
          <a:xfrm>
            <a:off x="71915" y="4064697"/>
            <a:ext cx="2462756" cy="1519926"/>
            <a:chOff x="71915" y="4089649"/>
            <a:chExt cx="2462756" cy="1519926"/>
          </a:xfrm>
        </p:grpSpPr>
        <p:sp>
          <p:nvSpPr>
            <p:cNvPr id="38" name="Rectángulo 37"/>
            <p:cNvSpPr/>
            <p:nvPr/>
          </p:nvSpPr>
          <p:spPr>
            <a:xfrm>
              <a:off x="146294" y="4938219"/>
              <a:ext cx="202397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71915" y="4963244"/>
              <a:ext cx="2172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5% del total de cacao </a:t>
              </a:r>
              <a:endParaRPr lang="es-EC" dirty="0"/>
            </a:p>
          </p:txBody>
        </p:sp>
        <p:cxnSp>
          <p:nvCxnSpPr>
            <p:cNvPr id="40" name="Conector recto de flecha 39"/>
            <p:cNvCxnSpPr>
              <a:stCxn id="38" idx="0"/>
            </p:cNvCxnSpPr>
            <p:nvPr/>
          </p:nvCxnSpPr>
          <p:spPr>
            <a:xfrm flipV="1">
              <a:off x="1158279" y="4089649"/>
              <a:ext cx="1376392" cy="848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o 40"/>
          <p:cNvGrpSpPr/>
          <p:nvPr/>
        </p:nvGrpSpPr>
        <p:grpSpPr>
          <a:xfrm>
            <a:off x="6371212" y="4064697"/>
            <a:ext cx="2504793" cy="1635949"/>
            <a:chOff x="-286209" y="4099741"/>
            <a:chExt cx="2504793" cy="1635949"/>
          </a:xfrm>
        </p:grpSpPr>
        <p:sp>
          <p:nvSpPr>
            <p:cNvPr id="46" name="Rectángulo 45"/>
            <p:cNvSpPr/>
            <p:nvPr/>
          </p:nvSpPr>
          <p:spPr>
            <a:xfrm>
              <a:off x="146294" y="4938219"/>
              <a:ext cx="202397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65011" y="5089359"/>
              <a:ext cx="21535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dirty="0" smtClean="0"/>
                <a:t>Aroma </a:t>
              </a:r>
              <a:r>
                <a:rPr lang="es-EC" dirty="0"/>
                <a:t>y sabor</a:t>
              </a:r>
            </a:p>
            <a:p>
              <a:pPr algn="ctr"/>
              <a:endParaRPr lang="es-EC" dirty="0"/>
            </a:p>
          </p:txBody>
        </p:sp>
        <p:cxnSp>
          <p:nvCxnSpPr>
            <p:cNvPr id="48" name="Conector recto de flecha 47"/>
            <p:cNvCxnSpPr>
              <a:stCxn id="46" idx="0"/>
            </p:cNvCxnSpPr>
            <p:nvPr/>
          </p:nvCxnSpPr>
          <p:spPr>
            <a:xfrm flipH="1" flipV="1">
              <a:off x="-286209" y="4099741"/>
              <a:ext cx="1444488" cy="8384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o 9"/>
          <p:cNvGrpSpPr/>
          <p:nvPr/>
        </p:nvGrpSpPr>
        <p:grpSpPr>
          <a:xfrm>
            <a:off x="6803715" y="3100444"/>
            <a:ext cx="2153573" cy="1802731"/>
            <a:chOff x="6803715" y="3100444"/>
            <a:chExt cx="2153573" cy="1802731"/>
          </a:xfrm>
        </p:grpSpPr>
        <p:grpSp>
          <p:nvGrpSpPr>
            <p:cNvPr id="49" name="Grupo 48"/>
            <p:cNvGrpSpPr/>
            <p:nvPr/>
          </p:nvGrpSpPr>
          <p:grpSpPr>
            <a:xfrm>
              <a:off x="6803715" y="3100444"/>
              <a:ext cx="2153573" cy="1236147"/>
              <a:chOff x="61854" y="4906734"/>
              <a:chExt cx="2153573" cy="923330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146294" y="4938219"/>
                <a:ext cx="2023970" cy="64633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51" name="CuadroTexto 50"/>
              <p:cNvSpPr txBox="1"/>
              <p:nvPr/>
            </p:nvSpPr>
            <p:spPr>
              <a:xfrm>
                <a:off x="61854" y="4906734"/>
                <a:ext cx="21535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 smtClean="0"/>
                  <a:t>Correcta fermentación y secado</a:t>
                </a:r>
                <a:endParaRPr lang="es-EC" dirty="0"/>
              </a:p>
            </p:txBody>
          </p:sp>
        </p:grpSp>
        <p:cxnSp>
          <p:nvCxnSpPr>
            <p:cNvPr id="8" name="Conector recto de flecha 7"/>
            <p:cNvCxnSpPr>
              <a:stCxn id="46" idx="0"/>
            </p:cNvCxnSpPr>
            <p:nvPr/>
          </p:nvCxnSpPr>
          <p:spPr>
            <a:xfrm flipH="1" flipV="1">
              <a:off x="7802461" y="4007899"/>
              <a:ext cx="13239" cy="895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8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41" t="2332" r="2084" b="901"/>
          <a:stretch/>
        </p:blipFill>
        <p:spPr>
          <a:xfrm>
            <a:off x="683568" y="23517"/>
            <a:ext cx="7968470" cy="59766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5317" y="6408237"/>
            <a:ext cx="604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/>
              <a:t>(Dircks 2009; </a:t>
            </a:r>
            <a:r>
              <a:rPr lang="es-EC" dirty="0"/>
              <a:t>El </a:t>
            </a:r>
            <a:r>
              <a:rPr lang="es-EC" dirty="0" err="1"/>
              <a:t>Salous</a:t>
            </a:r>
            <a:r>
              <a:rPr lang="es-EC" dirty="0"/>
              <a:t> et al. </a:t>
            </a:r>
            <a:r>
              <a:rPr lang="es-EC" dirty="0" smtClean="0"/>
              <a:t>2019; Figueroa </a:t>
            </a:r>
            <a:r>
              <a:rPr lang="es-EC" i="1" dirty="0" smtClean="0"/>
              <a:t> </a:t>
            </a:r>
            <a:r>
              <a:rPr lang="es-EC" dirty="0"/>
              <a:t>et al. </a:t>
            </a:r>
            <a:r>
              <a:rPr lang="es-EC" dirty="0" smtClean="0"/>
              <a:t>2019)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46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2537" r="-541"/>
          <a:stretch/>
        </p:blipFill>
        <p:spPr>
          <a:xfrm>
            <a:off x="4692042" y="4176050"/>
            <a:ext cx="2160240" cy="1295400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913384" y="2002045"/>
            <a:ext cx="2590864" cy="3489802"/>
            <a:chOff x="913384" y="2002045"/>
            <a:chExt cx="2590864" cy="3489802"/>
          </a:xfrm>
        </p:grpSpPr>
        <p:pic>
          <p:nvPicPr>
            <p:cNvPr id="181250" name="Picture 2" descr="UNIVERSIDAD MAYOR DE SAN ANDRÉS FACULTAD DE AGRONOMÍA CARRERA DE INGENIERÍA  AGRONÓMICA - PDF Free Downloa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5" t="1253" r="594" b="71396"/>
            <a:stretch/>
          </p:blipFill>
          <p:spPr bwMode="auto">
            <a:xfrm>
              <a:off x="1596748" y="2740782"/>
              <a:ext cx="1224136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1252" name="Picture 4" descr="UNIVERSIDAD MAYOR DE SAN ANDRÉS FACULTAD DE AGRONOMÍA CARRERA DE INGENIERÍA  AGRONÓMICA - PDF Free Download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7" t="34381" r="1412" b="35194"/>
            <a:stretch/>
          </p:blipFill>
          <p:spPr bwMode="auto">
            <a:xfrm>
              <a:off x="913384" y="4123695"/>
              <a:ext cx="2590864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Conector recto de flecha 5"/>
            <p:cNvCxnSpPr>
              <a:stCxn id="7" idx="2"/>
              <a:endCxn id="181250" idx="0"/>
            </p:cNvCxnSpPr>
            <p:nvPr/>
          </p:nvCxnSpPr>
          <p:spPr>
            <a:xfrm>
              <a:off x="2208816" y="2002045"/>
              <a:ext cx="0" cy="73873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ector recto de flecha 8"/>
          <p:cNvCxnSpPr/>
          <p:nvPr/>
        </p:nvCxnSpPr>
        <p:spPr>
          <a:xfrm>
            <a:off x="4149865" y="4856949"/>
            <a:ext cx="542177" cy="59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55113" y="4256784"/>
            <a:ext cx="1788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Ocratoxinas.</a:t>
            </a:r>
          </a:p>
          <a:p>
            <a:r>
              <a:rPr lang="es-EC" dirty="0" smtClean="0"/>
              <a:t>Disminución de características organolépticas.</a:t>
            </a:r>
          </a:p>
        </p:txBody>
      </p:sp>
      <p:cxnSp>
        <p:nvCxnSpPr>
          <p:cNvPr id="14" name="Conector recto de flecha 13"/>
          <p:cNvCxnSpPr>
            <a:endCxn id="11" idx="1"/>
          </p:cNvCxnSpPr>
          <p:nvPr/>
        </p:nvCxnSpPr>
        <p:spPr>
          <a:xfrm flipV="1">
            <a:off x="6848299" y="4856949"/>
            <a:ext cx="506814" cy="337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/>
          <p:cNvGrpSpPr/>
          <p:nvPr/>
        </p:nvGrpSpPr>
        <p:grpSpPr>
          <a:xfrm>
            <a:off x="4420953" y="700659"/>
            <a:ext cx="3131840" cy="2866074"/>
            <a:chOff x="6012160" y="765052"/>
            <a:chExt cx="3131840" cy="2866074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/>
            <a:srcRect b="66464"/>
            <a:stretch/>
          </p:blipFill>
          <p:spPr>
            <a:xfrm>
              <a:off x="6012160" y="765052"/>
              <a:ext cx="3131840" cy="122289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/>
            <a:srcRect t="701" b="96779"/>
            <a:stretch/>
          </p:blipFill>
          <p:spPr>
            <a:xfrm>
              <a:off x="6012160" y="2019539"/>
              <a:ext cx="3124200" cy="153076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2160" y="2190886"/>
              <a:ext cx="3131840" cy="1440240"/>
            </a:xfrm>
            <a:prstGeom prst="rect">
              <a:avLst/>
            </a:prstGeom>
          </p:spPr>
        </p:pic>
      </p:grpSp>
      <p:grpSp>
        <p:nvGrpSpPr>
          <p:cNvPr id="3" name="Grupo 2"/>
          <p:cNvGrpSpPr/>
          <p:nvPr/>
        </p:nvGrpSpPr>
        <p:grpSpPr>
          <a:xfrm>
            <a:off x="1528932" y="706645"/>
            <a:ext cx="2892021" cy="1295400"/>
            <a:chOff x="1528932" y="706645"/>
            <a:chExt cx="2892021" cy="12954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r="63489"/>
            <a:stretch/>
          </p:blipFill>
          <p:spPr>
            <a:xfrm>
              <a:off x="1528932" y="706645"/>
              <a:ext cx="1359768" cy="1295400"/>
            </a:xfrm>
            <a:prstGeom prst="rect">
              <a:avLst/>
            </a:prstGeom>
          </p:spPr>
        </p:pic>
        <p:cxnSp>
          <p:nvCxnSpPr>
            <p:cNvPr id="24" name="Conector recto de flecha 23"/>
            <p:cNvCxnSpPr/>
            <p:nvPr/>
          </p:nvCxnSpPr>
          <p:spPr>
            <a:xfrm flipH="1">
              <a:off x="2888700" y="1484784"/>
              <a:ext cx="15322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3491880" y="1196752"/>
              <a:ext cx="288032" cy="6480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ángulo 28"/>
          <p:cNvSpPr/>
          <p:nvPr/>
        </p:nvSpPr>
        <p:spPr>
          <a:xfrm>
            <a:off x="323528" y="6419162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 smtClean="0"/>
              <a:t>Copetti</a:t>
            </a:r>
            <a:r>
              <a:rPr lang="es-EC" dirty="0" smtClean="0"/>
              <a:t> 2014; </a:t>
            </a:r>
            <a:r>
              <a:rPr lang="es-EC" dirty="0" err="1" smtClean="0"/>
              <a:t>Ortansa</a:t>
            </a:r>
            <a:r>
              <a:rPr lang="es-EC" dirty="0" smtClean="0"/>
              <a:t> 2019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796877" y="387222"/>
            <a:ext cx="2862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&gt;Tiempo de fermentación </a:t>
            </a:r>
          </a:p>
        </p:txBody>
      </p:sp>
    </p:spTree>
    <p:extLst>
      <p:ext uri="{BB962C8B-B14F-4D97-AF65-F5344CB8AC3E}">
        <p14:creationId xmlns:p14="http://schemas.microsoft.com/office/powerpoint/2010/main" val="23495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OBJETIVOS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536" y="764704"/>
            <a:ext cx="828092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600"/>
              </a:spcAft>
            </a:pPr>
            <a:r>
              <a:rPr lang="es-EC" sz="1700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C" sz="1700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general:</a:t>
            </a:r>
            <a:endParaRPr lang="en-US" sz="1700" b="1" i="1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EC" dirty="0"/>
              <a:t> Evaluar un coctel microbiano como cultivo iniciador en la fermentación del grano de cacao (</a:t>
            </a:r>
            <a:r>
              <a:rPr lang="es-EC" i="1" dirty="0"/>
              <a:t>Theobroma cacao</a:t>
            </a:r>
            <a:r>
              <a:rPr lang="es-EC" dirty="0"/>
              <a:t>) variedad Nacional</a:t>
            </a:r>
            <a:r>
              <a:rPr lang="es-EC" dirty="0" smtClean="0"/>
              <a:t>.</a:t>
            </a:r>
            <a:endParaRPr lang="es-EC" dirty="0"/>
          </a:p>
        </p:txBody>
      </p:sp>
      <p:sp>
        <p:nvSpPr>
          <p:cNvPr id="2" name="Rectángulo 1"/>
          <p:cNvSpPr/>
          <p:nvPr/>
        </p:nvSpPr>
        <p:spPr>
          <a:xfrm>
            <a:off x="402254" y="2288198"/>
            <a:ext cx="82742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b="1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Recolectar y analizar datos de pH, temperatura, humedad y dinámica poblacional durante el proceso de fermentación de las almendras de cacao variedad Nacional.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Analizar el contenido de ácidos orgánicos, azúcares, polifenoles totales en distintas etapas del proceso de fermentación.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Evaluar el % de fermentación de las almendras de cacao a las 96 </a:t>
            </a:r>
            <a:r>
              <a:rPr lang="es-EC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horas.</a:t>
            </a:r>
            <a:endParaRPr lang="es-EC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07604" y="310583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HIPÓTESIS</a:t>
            </a:r>
            <a:endParaRPr lang="es-EC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2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Crepúscu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43891</TotalTime>
  <Words>1404</Words>
  <Application>Microsoft Office PowerPoint</Application>
  <PresentationFormat>Presentación en pantalla (4:3)</PresentationFormat>
  <Paragraphs>240</Paragraphs>
  <Slides>36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1_Diseño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Preparación e inoculación del consorcio</vt:lpstr>
      <vt:lpstr>Temperatura, pH y humedad</vt:lpstr>
      <vt:lpstr>Variables Microbiológicas</vt:lpstr>
      <vt:lpstr>Variables Bioquímicas</vt:lpstr>
      <vt:lpstr>Variables Bioquímicas</vt:lpstr>
      <vt:lpstr>Variables Bioquímicas</vt:lpstr>
      <vt:lpstr>Prueba de corte</vt:lpstr>
      <vt:lpstr>Diseño Experimental y Análisis Estadístico</vt:lpstr>
      <vt:lpstr>Presentación de PowerPoint</vt:lpstr>
      <vt:lpstr>pH, temperatura y humedad</vt:lpstr>
      <vt:lpstr>Dinámica Poblacional</vt:lpstr>
      <vt:lpstr>Dinámica Poblacional</vt:lpstr>
      <vt:lpstr>Contenido de Azúcares</vt:lpstr>
      <vt:lpstr>Contenido de Ácidos Orgánicos</vt:lpstr>
      <vt:lpstr>Contenido de Ácidos Orgánicos</vt:lpstr>
      <vt:lpstr>Contenido de Polifenoles Totales</vt:lpstr>
      <vt:lpstr>Prueba de corte</vt:lpstr>
      <vt:lpstr>Análisis de Correlación</vt:lpstr>
      <vt:lpstr>Análisis de Correlación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User</cp:lastModifiedBy>
  <cp:revision>1357</cp:revision>
  <dcterms:created xsi:type="dcterms:W3CDTF">2015-04-23T21:31:36Z</dcterms:created>
  <dcterms:modified xsi:type="dcterms:W3CDTF">2021-06-10T15:23:36Z</dcterms:modified>
</cp:coreProperties>
</file>