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9" r:id="rId3"/>
    <p:sldId id="268" r:id="rId4"/>
    <p:sldId id="257" r:id="rId5"/>
    <p:sldId id="269" r:id="rId6"/>
    <p:sldId id="263" r:id="rId7"/>
    <p:sldId id="260" r:id="rId8"/>
    <p:sldId id="258" r:id="rId9"/>
    <p:sldId id="265" r:id="rId10"/>
    <p:sldId id="270" r:id="rId11"/>
    <p:sldId id="271" r:id="rId12"/>
    <p:sldId id="272" r:id="rId13"/>
    <p:sldId id="273" r:id="rId14"/>
    <p:sldId id="274" r:id="rId15"/>
    <p:sldId id="275" r:id="rId16"/>
    <p:sldId id="261" r:id="rId17"/>
    <p:sldId id="276" r:id="rId18"/>
    <p:sldId id="277" r:id="rId19"/>
    <p:sldId id="278" r:id="rId20"/>
    <p:sldId id="266" r:id="rId21"/>
    <p:sldId id="279" r:id="rId22"/>
    <p:sldId id="280" r:id="rId23"/>
    <p:sldId id="281" r:id="rId24"/>
    <p:sldId id="282" r:id="rId25"/>
    <p:sldId id="283" r:id="rId26"/>
    <p:sldId id="267" r:id="rId27"/>
    <p:sldId id="284" r:id="rId28"/>
    <p:sldId id="262" r:id="rId29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9" autoAdjust="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75-st\Desktop\TESIS\tes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75-st\Desktop\TESIS\tes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75-st\Desktop\TESIS\tes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75-st\Desktop\TESIS\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Hoja4!$M$26</c:f>
              <c:strCache>
                <c:ptCount val="1"/>
                <c:pt idx="0">
                  <c:v>SI</c:v>
                </c:pt>
              </c:strCache>
            </c:strRef>
          </c:tx>
          <c:invertIfNegative val="0"/>
          <c:cat>
            <c:strRef>
              <c:f>Hoja4!$N$25:$O$25</c:f>
              <c:strCache>
                <c:ptCount val="2"/>
                <c:pt idx="0">
                  <c:v>EVALUACIÓN INICIAL</c:v>
                </c:pt>
                <c:pt idx="1">
                  <c:v>EVALUACIÓN. FINAL</c:v>
                </c:pt>
              </c:strCache>
            </c:strRef>
          </c:cat>
          <c:val>
            <c:numRef>
              <c:f>Hoja4!$N$26:$O$26</c:f>
              <c:numCache>
                <c:formatCode>0%</c:formatCode>
                <c:ptCount val="2"/>
                <c:pt idx="0">
                  <c:v>0.39</c:v>
                </c:pt>
                <c:pt idx="1">
                  <c:v>0.83</c:v>
                </c:pt>
              </c:numCache>
            </c:numRef>
          </c:val>
        </c:ser>
        <c:ser>
          <c:idx val="1"/>
          <c:order val="1"/>
          <c:tx>
            <c:strRef>
              <c:f>Hoja4!$M$27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Hoja4!$N$25:$O$25</c:f>
              <c:strCache>
                <c:ptCount val="2"/>
                <c:pt idx="0">
                  <c:v>EVALUACIÓN INICIAL</c:v>
                </c:pt>
                <c:pt idx="1">
                  <c:v>EVALUACIÓN. FINAL</c:v>
                </c:pt>
              </c:strCache>
            </c:strRef>
          </c:cat>
          <c:val>
            <c:numRef>
              <c:f>Hoja4!$N$27:$O$27</c:f>
              <c:numCache>
                <c:formatCode>0%</c:formatCode>
                <c:ptCount val="2"/>
                <c:pt idx="0">
                  <c:v>0.61</c:v>
                </c:pt>
                <c:pt idx="1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203136"/>
        <c:axId val="166193984"/>
        <c:axId val="0"/>
      </c:bar3DChart>
      <c:catAx>
        <c:axId val="178203136"/>
        <c:scaling>
          <c:orientation val="minMax"/>
        </c:scaling>
        <c:delete val="0"/>
        <c:axPos val="b"/>
        <c:majorTickMark val="out"/>
        <c:minorTickMark val="none"/>
        <c:tickLblPos val="nextTo"/>
        <c:crossAx val="166193984"/>
        <c:crosses val="autoZero"/>
        <c:auto val="1"/>
        <c:lblAlgn val="ctr"/>
        <c:lblOffset val="100"/>
        <c:noMultiLvlLbl val="0"/>
      </c:catAx>
      <c:valAx>
        <c:axId val="1661939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8203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Hoja4!$I$26</c:f>
              <c:strCache>
                <c:ptCount val="1"/>
                <c:pt idx="0">
                  <c:v>SI</c:v>
                </c:pt>
              </c:strCache>
            </c:strRef>
          </c:tx>
          <c:invertIfNegative val="0"/>
          <c:cat>
            <c:strRef>
              <c:f>Hoja4!$J$25:$K$25</c:f>
              <c:strCache>
                <c:ptCount val="2"/>
                <c:pt idx="0">
                  <c:v>EVALUACIÓN INICIAL</c:v>
                </c:pt>
                <c:pt idx="1">
                  <c:v>EVALUACIÓN. FINAL</c:v>
                </c:pt>
              </c:strCache>
            </c:strRef>
          </c:cat>
          <c:val>
            <c:numRef>
              <c:f>Hoja4!$J$26:$K$26</c:f>
              <c:numCache>
                <c:formatCode>0%</c:formatCode>
                <c:ptCount val="2"/>
                <c:pt idx="0">
                  <c:v>0.56000000000000005</c:v>
                </c:pt>
                <c:pt idx="1">
                  <c:v>0.89</c:v>
                </c:pt>
              </c:numCache>
            </c:numRef>
          </c:val>
        </c:ser>
        <c:ser>
          <c:idx val="1"/>
          <c:order val="1"/>
          <c:tx>
            <c:strRef>
              <c:f>Hoja4!$I$27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Hoja4!$J$25:$K$25</c:f>
              <c:strCache>
                <c:ptCount val="2"/>
                <c:pt idx="0">
                  <c:v>EVALUACIÓN INICIAL</c:v>
                </c:pt>
                <c:pt idx="1">
                  <c:v>EVALUACIÓN. FINAL</c:v>
                </c:pt>
              </c:strCache>
            </c:strRef>
          </c:cat>
          <c:val>
            <c:numRef>
              <c:f>Hoja4!$J$27:$K$27</c:f>
              <c:numCache>
                <c:formatCode>0%</c:formatCode>
                <c:ptCount val="2"/>
                <c:pt idx="0">
                  <c:v>0.44</c:v>
                </c:pt>
                <c:pt idx="1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204160"/>
        <c:axId val="166196288"/>
        <c:axId val="0"/>
      </c:bar3DChart>
      <c:catAx>
        <c:axId val="178204160"/>
        <c:scaling>
          <c:orientation val="minMax"/>
        </c:scaling>
        <c:delete val="0"/>
        <c:axPos val="b"/>
        <c:majorTickMark val="out"/>
        <c:minorTickMark val="none"/>
        <c:tickLblPos val="nextTo"/>
        <c:crossAx val="166196288"/>
        <c:crosses val="autoZero"/>
        <c:auto val="1"/>
        <c:lblAlgn val="ctr"/>
        <c:lblOffset val="100"/>
        <c:noMultiLvlLbl val="0"/>
      </c:catAx>
      <c:valAx>
        <c:axId val="1661962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82041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Hoja4!$E$26</c:f>
              <c:strCache>
                <c:ptCount val="1"/>
                <c:pt idx="0">
                  <c:v>SI</c:v>
                </c:pt>
              </c:strCache>
            </c:strRef>
          </c:tx>
          <c:invertIfNegative val="0"/>
          <c:cat>
            <c:strRef>
              <c:f>Hoja4!$F$25:$G$25</c:f>
              <c:strCache>
                <c:ptCount val="2"/>
                <c:pt idx="0">
                  <c:v>EVALUACIÓN INICIAL</c:v>
                </c:pt>
                <c:pt idx="1">
                  <c:v>EVALUACIÓN. FINAL</c:v>
                </c:pt>
              </c:strCache>
            </c:strRef>
          </c:cat>
          <c:val>
            <c:numRef>
              <c:f>Hoja4!$F$26:$G$26</c:f>
              <c:numCache>
                <c:formatCode>0%</c:formatCode>
                <c:ptCount val="2"/>
                <c:pt idx="0">
                  <c:v>0.5</c:v>
                </c:pt>
                <c:pt idx="1">
                  <c:v>0.83</c:v>
                </c:pt>
              </c:numCache>
            </c:numRef>
          </c:val>
        </c:ser>
        <c:ser>
          <c:idx val="1"/>
          <c:order val="1"/>
          <c:tx>
            <c:strRef>
              <c:f>Hoja4!$E$27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Hoja4!$F$25:$G$25</c:f>
              <c:strCache>
                <c:ptCount val="2"/>
                <c:pt idx="0">
                  <c:v>EVALUACIÓN INICIAL</c:v>
                </c:pt>
                <c:pt idx="1">
                  <c:v>EVALUACIÓN. FINAL</c:v>
                </c:pt>
              </c:strCache>
            </c:strRef>
          </c:cat>
          <c:val>
            <c:numRef>
              <c:f>Hoja4!$F$27:$G$27</c:f>
              <c:numCache>
                <c:formatCode>0%</c:formatCode>
                <c:ptCount val="2"/>
                <c:pt idx="0">
                  <c:v>0.5</c:v>
                </c:pt>
                <c:pt idx="1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271744"/>
        <c:axId val="166198592"/>
        <c:axId val="0"/>
      </c:bar3DChart>
      <c:catAx>
        <c:axId val="178271744"/>
        <c:scaling>
          <c:orientation val="minMax"/>
        </c:scaling>
        <c:delete val="0"/>
        <c:axPos val="b"/>
        <c:majorTickMark val="out"/>
        <c:minorTickMark val="none"/>
        <c:tickLblPos val="nextTo"/>
        <c:crossAx val="166198592"/>
        <c:crosses val="autoZero"/>
        <c:auto val="1"/>
        <c:lblAlgn val="ctr"/>
        <c:lblOffset val="100"/>
        <c:noMultiLvlLbl val="0"/>
      </c:catAx>
      <c:valAx>
        <c:axId val="1661985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82717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Hoja4!$A$26</c:f>
              <c:strCache>
                <c:ptCount val="1"/>
                <c:pt idx="0">
                  <c:v>SI</c:v>
                </c:pt>
              </c:strCache>
            </c:strRef>
          </c:tx>
          <c:invertIfNegative val="0"/>
          <c:cat>
            <c:strRef>
              <c:f>Hoja4!$B$25:$C$25</c:f>
              <c:strCache>
                <c:ptCount val="2"/>
                <c:pt idx="0">
                  <c:v>EVALUACIÓN INICIAL</c:v>
                </c:pt>
                <c:pt idx="1">
                  <c:v>EVALUACIÓN. FINAL</c:v>
                </c:pt>
              </c:strCache>
            </c:strRef>
          </c:cat>
          <c:val>
            <c:numRef>
              <c:f>Hoja4!$B$26:$C$26</c:f>
              <c:numCache>
                <c:formatCode>0%</c:formatCode>
                <c:ptCount val="2"/>
                <c:pt idx="0">
                  <c:v>0.88880000000000003</c:v>
                </c:pt>
                <c:pt idx="1">
                  <c:v>0.94440000000000002</c:v>
                </c:pt>
              </c:numCache>
            </c:numRef>
          </c:val>
        </c:ser>
        <c:ser>
          <c:idx val="1"/>
          <c:order val="1"/>
          <c:tx>
            <c:strRef>
              <c:f>Hoja4!$A$27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strRef>
              <c:f>Hoja4!$B$25:$C$25</c:f>
              <c:strCache>
                <c:ptCount val="2"/>
                <c:pt idx="0">
                  <c:v>EVALUACIÓN INICIAL</c:v>
                </c:pt>
                <c:pt idx="1">
                  <c:v>EVALUACIÓN. FINAL</c:v>
                </c:pt>
              </c:strCache>
            </c:strRef>
          </c:cat>
          <c:val>
            <c:numRef>
              <c:f>Hoja4!$B$27:$C$27</c:f>
              <c:numCache>
                <c:formatCode>0%</c:formatCode>
                <c:ptCount val="2"/>
                <c:pt idx="0">
                  <c:v>0.17</c:v>
                </c:pt>
                <c:pt idx="1">
                  <c:v>5.5500000000000001E-2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273792"/>
        <c:axId val="179603136"/>
        <c:axId val="0"/>
      </c:bar3DChart>
      <c:catAx>
        <c:axId val="178273792"/>
        <c:scaling>
          <c:orientation val="minMax"/>
        </c:scaling>
        <c:delete val="0"/>
        <c:axPos val="b"/>
        <c:majorTickMark val="out"/>
        <c:minorTickMark val="none"/>
        <c:tickLblPos val="nextTo"/>
        <c:crossAx val="179603136"/>
        <c:crosses val="autoZero"/>
        <c:auto val="1"/>
        <c:lblAlgn val="ctr"/>
        <c:lblOffset val="100"/>
        <c:noMultiLvlLbl val="0"/>
      </c:catAx>
      <c:valAx>
        <c:axId val="1796031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8273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s-MX" altLang="es-MX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s-MX" altLang="es-MX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s-MX" altLang="es-MX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s-MX" altLang="es-MX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</p:grpSp>
      <p:sp>
        <p:nvSpPr>
          <p:cNvPr id="6452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s-ES" altLang="es-MX" noProof="0" smtClean="0"/>
              <a:t>Haga clic para cambiar el estilo de título	</a:t>
            </a:r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s-ES" altLang="es-MX" noProof="0" smtClean="0"/>
              <a:t>Haga clic para modificar el estilo de subtítulo del patrón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F3C4A-0416-49DE-A2A9-90CF6724E380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09285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E97A2-7D8E-4B45-A479-3C555DB97593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33298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894FE-4D2B-4434-9AB1-192B096B573C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84910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3F689-F248-4782-807B-BA434F3489B8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44712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DE31A-7CBD-466D-9B06-B60BE508D1E1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93106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AF640-6FFF-4A1C-BC4A-7F86D3558E68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21396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92E22-AC55-417F-9B19-5136CB324130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19454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7AE02-B1DC-4980-BB8A-42CD9612C849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21208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9E54D-DC87-4A98-BFAC-E2063F689CEB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74676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273AD-BDEF-46BC-A205-C7F8DA442953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27264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D6F99-8176-4C8A-B99B-012055D3B59F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96841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s-MX" altLang="es-MX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es-MX" altLang="es-MX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MX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cambiar el estilo de título	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</a:p>
        </p:txBody>
      </p:sp>
      <p:sp>
        <p:nvSpPr>
          <p:cNvPr id="6349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34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>
              <a:defRPr/>
            </a:pPr>
            <a:endParaRPr lang="es-ES" altLang="es-MX"/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3A6A11C8-C219-448A-92C1-4FFD15916FE0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712" y="1484784"/>
            <a:ext cx="6042992" cy="1781944"/>
          </a:xfrm>
        </p:spPr>
        <p:txBody>
          <a:bodyPr/>
          <a:lstStyle/>
          <a:p>
            <a:pPr algn="just" eaLnBrk="1" hangingPunct="1"/>
            <a:r>
              <a:rPr lang="es-EC" sz="2000" b="1" dirty="0"/>
              <a:t>“PLAN DE ENTRENAMIENTO DEL CORE PARA MEJORAR EL RENDIMIENTO TÉCNICO DE LA SENTADILLA EN LOS DEPORTISTAS DE LEVANTAMIENTO DE POTENCIA DE LA SELECCIÓN JUVENIL DE PICHINCHA”</a:t>
            </a:r>
            <a:r>
              <a:rPr lang="es-EC" sz="2000" dirty="0"/>
              <a:t/>
            </a:r>
            <a:br>
              <a:rPr lang="es-EC" sz="2000" dirty="0"/>
            </a:br>
            <a:endParaRPr lang="es-ES" altLang="es-MX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Autor: Miguel Stalin Curipoma Quituizaca </a:t>
            </a:r>
            <a:endParaRPr lang="es-ES" altLang="es-MX" dirty="0" smtClean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696"/>
            <a:ext cx="3574415" cy="936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Marco teórico</a:t>
            </a:r>
            <a:endParaRPr lang="es-EC" dirty="0"/>
          </a:p>
        </p:txBody>
      </p:sp>
      <p:sp>
        <p:nvSpPr>
          <p:cNvPr id="5" name="4 Cheurón"/>
          <p:cNvSpPr/>
          <p:nvPr/>
        </p:nvSpPr>
        <p:spPr>
          <a:xfrm>
            <a:off x="827584" y="1629832"/>
            <a:ext cx="4464496" cy="158314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/>
              <a:t>Sistema activo:</a:t>
            </a:r>
          </a:p>
          <a:p>
            <a:pPr algn="ctr"/>
            <a:r>
              <a:rPr lang="es-EC" dirty="0" smtClean="0"/>
              <a:t>Está </a:t>
            </a:r>
            <a:r>
              <a:rPr lang="es-EC" dirty="0"/>
              <a:t>compuesto de la </a:t>
            </a:r>
            <a:r>
              <a:rPr lang="es-EC" dirty="0" smtClean="0"/>
              <a:t>musculatura, </a:t>
            </a:r>
            <a:r>
              <a:rPr lang="es-EC" dirty="0"/>
              <a:t>los tendones y las fascias es decir de los elementos contráctiles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691664" y="3861048"/>
            <a:ext cx="5176480" cy="20882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s-EC" sz="2400" b="1" dirty="0"/>
              <a:t>S</a:t>
            </a:r>
            <a:r>
              <a:rPr lang="es-EC" sz="2400" b="1" dirty="0" smtClean="0"/>
              <a:t>istema neural:</a:t>
            </a:r>
          </a:p>
          <a:p>
            <a:pPr marL="0" indent="0">
              <a:buNone/>
            </a:pPr>
            <a:r>
              <a:rPr lang="es-EC" sz="1800" dirty="0" smtClean="0"/>
              <a:t> </a:t>
            </a:r>
            <a:r>
              <a:rPr lang="es-EC" sz="1800" dirty="0"/>
              <a:t>S</a:t>
            </a:r>
            <a:r>
              <a:rPr lang="es-EC" sz="1800" dirty="0" smtClean="0"/>
              <a:t>e </a:t>
            </a:r>
            <a:r>
              <a:rPr lang="es-EC" sz="1800" dirty="0"/>
              <a:t>encarga  de ajustar todo los movimientos del cuerpo, para realizar las diferentes acciones ya sea ante situaciones repentinas o automáticas. </a:t>
            </a:r>
            <a:endParaRPr lang="es-EC" sz="1800" b="1" dirty="0" smtClean="0"/>
          </a:p>
        </p:txBody>
      </p:sp>
      <p:pic>
        <p:nvPicPr>
          <p:cNvPr id="8" name="7 Imagen" descr="Concepto Core: Estabilización lumbopélvica | FisioOnlin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91" b="14335"/>
          <a:stretch/>
        </p:blipFill>
        <p:spPr bwMode="auto">
          <a:xfrm>
            <a:off x="5444192" y="1645856"/>
            <a:ext cx="1728192" cy="1727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8 Imagen" descr="Concepto Core: Estabilización lumbopélvica | FisioOnlin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8" t="5172" b="4741"/>
          <a:stretch/>
        </p:blipFill>
        <p:spPr bwMode="auto">
          <a:xfrm>
            <a:off x="7308304" y="1645855"/>
            <a:ext cx="1512168" cy="1727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9 Imagen" descr="Control Motor Final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5"/>
          <a:stretch/>
        </p:blipFill>
        <p:spPr bwMode="auto">
          <a:xfrm>
            <a:off x="6169716" y="4077072"/>
            <a:ext cx="2002684" cy="2088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7803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Marco teórico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Funciones del CORE</a:t>
            </a:r>
            <a:endParaRPr lang="es-EC" dirty="0"/>
          </a:p>
        </p:txBody>
      </p:sp>
      <p:sp>
        <p:nvSpPr>
          <p:cNvPr id="4" name="3 Datos"/>
          <p:cNvSpPr/>
          <p:nvPr/>
        </p:nvSpPr>
        <p:spPr>
          <a:xfrm>
            <a:off x="1239208" y="2222272"/>
            <a:ext cx="2931904" cy="72008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Estabilidad </a:t>
            </a:r>
            <a:endParaRPr lang="es-EC" dirty="0"/>
          </a:p>
        </p:txBody>
      </p:sp>
      <p:sp>
        <p:nvSpPr>
          <p:cNvPr id="5" name="4 Datos"/>
          <p:cNvSpPr/>
          <p:nvPr/>
        </p:nvSpPr>
        <p:spPr>
          <a:xfrm>
            <a:off x="1239208" y="3645024"/>
            <a:ext cx="2808312" cy="72008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Transferencia de fuerza</a:t>
            </a:r>
            <a:endParaRPr lang="es-EC" dirty="0"/>
          </a:p>
        </p:txBody>
      </p:sp>
      <p:sp>
        <p:nvSpPr>
          <p:cNvPr id="6" name="5 Datos"/>
          <p:cNvSpPr/>
          <p:nvPr/>
        </p:nvSpPr>
        <p:spPr>
          <a:xfrm>
            <a:off x="1420508" y="5229200"/>
            <a:ext cx="2808312" cy="72008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M</a:t>
            </a:r>
            <a:r>
              <a:rPr lang="es-EC" dirty="0" smtClean="0"/>
              <a:t>ovimiento</a:t>
            </a:r>
            <a:endParaRPr lang="es-EC" dirty="0"/>
          </a:p>
        </p:txBody>
      </p:sp>
      <p:pic>
        <p:nvPicPr>
          <p:cNvPr id="1026" name="Picture 2" descr="Fitba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26347" r="8691" b="16552"/>
          <a:stretch/>
        </p:blipFill>
        <p:spPr bwMode="auto">
          <a:xfrm>
            <a:off x="5633784" y="1652032"/>
            <a:ext cx="2560320" cy="12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do sobre el entrenamiento con kettlebells: ejercicios (y III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8" t="3549" r="3823" b="3969"/>
          <a:stretch/>
        </p:blipFill>
        <p:spPr bwMode="auto">
          <a:xfrm>
            <a:off x="6344096" y="2970531"/>
            <a:ext cx="1324248" cy="163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runch con disco girando el tors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5" t="24989" b="28575"/>
          <a:stretch/>
        </p:blipFill>
        <p:spPr bwMode="auto">
          <a:xfrm>
            <a:off x="6084168" y="4830256"/>
            <a:ext cx="2262924" cy="174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0394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teórico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Entrenamiento el CORE:</a:t>
            </a:r>
          </a:p>
          <a:p>
            <a:pPr algn="just"/>
            <a:r>
              <a:rPr lang="es-ES_tradnl" sz="2000" dirty="0"/>
              <a:t>Según </a:t>
            </a:r>
            <a:r>
              <a:rPr lang="es-EC" sz="2000" dirty="0"/>
              <a:t>(González &amp; López, 2014)</a:t>
            </a:r>
            <a:r>
              <a:rPr lang="es-ES_tradnl" sz="2000" dirty="0"/>
              <a:t>, manifiesta que la periodización del core se acopla al modelo tradicional de periodización del entrenamiento, que va comprender 4 fases del entrenamiento:</a:t>
            </a:r>
            <a:endParaRPr lang="es-EC" sz="2000" dirty="0"/>
          </a:p>
          <a:p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89040"/>
            <a:ext cx="6480720" cy="2015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326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teórico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/>
              <a:t>F</a:t>
            </a:r>
            <a:r>
              <a:rPr lang="es-ES_tradnl" b="1" dirty="0" smtClean="0"/>
              <a:t>ases </a:t>
            </a:r>
            <a:r>
              <a:rPr lang="es-ES_tradnl" b="1" dirty="0"/>
              <a:t>del entrenamiento del </a:t>
            </a:r>
            <a:r>
              <a:rPr lang="es-ES_tradnl" b="1" dirty="0" smtClean="0"/>
              <a:t>core:</a:t>
            </a:r>
            <a:endParaRPr lang="es-EC" dirty="0"/>
          </a:p>
        </p:txBody>
      </p:sp>
      <p:sp>
        <p:nvSpPr>
          <p:cNvPr id="4" name="3 Pentágono"/>
          <p:cNvSpPr/>
          <p:nvPr/>
        </p:nvSpPr>
        <p:spPr>
          <a:xfrm>
            <a:off x="827584" y="2315095"/>
            <a:ext cx="4752528" cy="190599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Fase inicial o de </a:t>
            </a:r>
            <a:r>
              <a:rPr lang="es-ES_tradnl" sz="2000" b="1" dirty="0" smtClean="0">
                <a:solidFill>
                  <a:schemeClr val="tx1"/>
                </a:solidFill>
              </a:rPr>
              <a:t>adaptación</a:t>
            </a:r>
            <a:r>
              <a:rPr lang="es-ES_tradnl" sz="2000" b="1" dirty="0">
                <a:solidFill>
                  <a:schemeClr val="tx1"/>
                </a:solidFill>
              </a:rPr>
              <a:t>: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dirty="0" smtClean="0"/>
              <a:t>Duración </a:t>
            </a:r>
            <a:r>
              <a:rPr lang="es-ES_tradnl" dirty="0"/>
              <a:t>es de </a:t>
            </a:r>
            <a:r>
              <a:rPr lang="es-ES_tradnl" dirty="0" smtClean="0"/>
              <a:t>6 semanas </a:t>
            </a:r>
            <a:r>
              <a:rPr lang="es-ES_tradnl" dirty="0"/>
              <a:t>y con un volumen </a:t>
            </a:r>
            <a:r>
              <a:rPr lang="es-ES_tradnl" dirty="0" smtClean="0"/>
              <a:t>14 </a:t>
            </a:r>
            <a:r>
              <a:rPr lang="es-ES_tradnl" dirty="0"/>
              <a:t>sesiones (3 sesiones por semana) donde se inicia con ejercicios isométricos familiarizando los músculos que se va a trabajar</a:t>
            </a:r>
            <a:endParaRPr lang="es-EC" dirty="0"/>
          </a:p>
        </p:txBody>
      </p:sp>
      <p:sp>
        <p:nvSpPr>
          <p:cNvPr id="5" name="4 Cheurón"/>
          <p:cNvSpPr/>
          <p:nvPr/>
        </p:nvSpPr>
        <p:spPr>
          <a:xfrm>
            <a:off x="1615232" y="4653136"/>
            <a:ext cx="3960440" cy="158417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_tradnl" dirty="0" smtClean="0"/>
              <a:t>Antiextensión</a:t>
            </a:r>
            <a:endParaRPr lang="es-EC" dirty="0"/>
          </a:p>
          <a:p>
            <a:pPr lvl="0"/>
            <a:r>
              <a:rPr lang="es-ES_tradnl" dirty="0"/>
              <a:t>Antilflexión frontal</a:t>
            </a:r>
            <a:endParaRPr lang="es-EC" dirty="0"/>
          </a:p>
          <a:p>
            <a:pPr lvl="0"/>
            <a:r>
              <a:rPr lang="es-ES_tradnl" dirty="0"/>
              <a:t>Antiflexion lateral</a:t>
            </a:r>
            <a:endParaRPr lang="es-EC" dirty="0"/>
          </a:p>
          <a:p>
            <a:pPr lvl="0"/>
            <a:r>
              <a:rPr lang="es-ES_tradnl" dirty="0"/>
              <a:t>Antirotación</a:t>
            </a:r>
            <a:endParaRPr lang="es-EC" dirty="0"/>
          </a:p>
        </p:txBody>
      </p:sp>
      <p:pic>
        <p:nvPicPr>
          <p:cNvPr id="6" name="5 Imagen" descr="C:\Users\75-st\Desktop\VIDEOS TESIS\planch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2492896"/>
            <a:ext cx="3024336" cy="1323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Imagen" descr="C:\Users\75-st\Desktop\VIDEOS TESIS\IMG_20200629_09233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t="26058" r="12876" b="5687"/>
          <a:stretch/>
        </p:blipFill>
        <p:spPr bwMode="auto">
          <a:xfrm>
            <a:off x="6372200" y="4149080"/>
            <a:ext cx="1944216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0979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teórico</a:t>
            </a:r>
          </a:p>
        </p:txBody>
      </p:sp>
      <p:sp>
        <p:nvSpPr>
          <p:cNvPr id="4" name="3 Marcador de texto"/>
          <p:cNvSpPr txBox="1">
            <a:spLocks/>
          </p:cNvSpPr>
          <p:nvPr/>
        </p:nvSpPr>
        <p:spPr bwMode="auto">
          <a:xfrm>
            <a:off x="755576" y="1600201"/>
            <a:ext cx="4968552" cy="2404864"/>
          </a:xfrm>
          <a:prstGeom prst="homePlate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000" b="1" smtClean="0">
                <a:solidFill>
                  <a:schemeClr val="tx1"/>
                </a:solidFill>
              </a:rPr>
              <a:t>Fase de acumulación o desarrollo: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s-ES_tradnl" sz="1800" smtClean="0"/>
              <a:t>Dura 9 semanas con un volumen de 27 sesiones (3 sesiones por semana), donde se introduce entrenamiento con </a:t>
            </a:r>
            <a:r>
              <a:rPr lang="es-ES_tradnl" sz="2000" smtClean="0"/>
              <a:t>ejercicios dinámicos </a:t>
            </a:r>
            <a:endParaRPr lang="es-EC" sz="2000" dirty="0"/>
          </a:p>
        </p:txBody>
      </p:sp>
      <p:sp>
        <p:nvSpPr>
          <p:cNvPr id="5" name="4 Cheurón"/>
          <p:cNvSpPr/>
          <p:nvPr/>
        </p:nvSpPr>
        <p:spPr>
          <a:xfrm>
            <a:off x="755576" y="4581128"/>
            <a:ext cx="4843968" cy="172819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C" dirty="0" smtClean="0"/>
              <a:t>Movimientos complejos en diferentes planos corporales</a:t>
            </a:r>
          </a:p>
          <a:p>
            <a:pPr lvl="0"/>
            <a:endParaRPr lang="es-EC" dirty="0" smtClean="0"/>
          </a:p>
          <a:p>
            <a:pPr lvl="0"/>
            <a:r>
              <a:rPr lang="es-EC" dirty="0" smtClean="0"/>
              <a:t>Introduce resistencia: pesas, mancuernas, bandas elásticas, etc.</a:t>
            </a:r>
            <a:endParaRPr lang="es-EC" dirty="0"/>
          </a:p>
        </p:txBody>
      </p:sp>
      <p:pic>
        <p:nvPicPr>
          <p:cNvPr id="6" name="5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30525"/>
            <a:ext cx="2160240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Marcador de contenido" descr="C:\Users\75-st\Desktop\VIDEOS TESIS\IMG_20200629_092512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8" t="23593" r="22517" b="5133"/>
          <a:stretch/>
        </p:blipFill>
        <p:spPr bwMode="auto">
          <a:xfrm>
            <a:off x="6425625" y="4077073"/>
            <a:ext cx="1674767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582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teórico</a:t>
            </a:r>
          </a:p>
        </p:txBody>
      </p:sp>
      <p:sp>
        <p:nvSpPr>
          <p:cNvPr id="4" name="3 Marcador de texto"/>
          <p:cNvSpPr txBox="1">
            <a:spLocks/>
          </p:cNvSpPr>
          <p:nvPr/>
        </p:nvSpPr>
        <p:spPr bwMode="auto">
          <a:xfrm>
            <a:off x="899592" y="1604289"/>
            <a:ext cx="5256584" cy="2404864"/>
          </a:xfrm>
          <a:prstGeom prst="homePlate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Fase avanzada o de especialización</a:t>
            </a:r>
            <a:r>
              <a:rPr lang="es-ES_tradnl" sz="2000" b="1" dirty="0" smtClean="0">
                <a:solidFill>
                  <a:schemeClr val="tx1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es-ES_tradnl" sz="1800" dirty="0"/>
              <a:t>D</a:t>
            </a:r>
            <a:r>
              <a:rPr lang="es-ES_tradnl" sz="1800" dirty="0" smtClean="0"/>
              <a:t>uración </a:t>
            </a:r>
            <a:r>
              <a:rPr lang="es-ES_tradnl" sz="1800" dirty="0"/>
              <a:t>de </a:t>
            </a:r>
            <a:r>
              <a:rPr lang="es-ES_tradnl" sz="1800" dirty="0" smtClean="0"/>
              <a:t>6 semanas </a:t>
            </a:r>
            <a:r>
              <a:rPr lang="es-ES_tradnl" sz="1800" dirty="0"/>
              <a:t>y un volumen de </a:t>
            </a:r>
            <a:r>
              <a:rPr lang="es-ES_tradnl" sz="1800" dirty="0" smtClean="0"/>
              <a:t>18 </a:t>
            </a:r>
            <a:r>
              <a:rPr lang="es-ES_tradnl" sz="1800" dirty="0"/>
              <a:t>sesiones, esta fase se asemeja a la anterior con la diferencia que se aplica fuerzas externas </a:t>
            </a:r>
            <a:r>
              <a:rPr lang="es-ES_tradnl" sz="1800" dirty="0" smtClean="0"/>
              <a:t>con movimientos sobre superficies inestables.</a:t>
            </a:r>
            <a:endParaRPr lang="es-EC" sz="2000" dirty="0"/>
          </a:p>
        </p:txBody>
      </p:sp>
      <p:sp>
        <p:nvSpPr>
          <p:cNvPr id="6" name="3 Marcador de texto"/>
          <p:cNvSpPr txBox="1">
            <a:spLocks noGrp="1"/>
          </p:cNvSpPr>
          <p:nvPr>
            <p:ph idx="1"/>
          </p:nvPr>
        </p:nvSpPr>
        <p:spPr bwMode="auto">
          <a:xfrm>
            <a:off x="914400" y="4221088"/>
            <a:ext cx="5313784" cy="2016224"/>
          </a:xfrm>
          <a:prstGeom prst="homePlate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Fase de </a:t>
            </a:r>
            <a:r>
              <a:rPr lang="es-ES_tradnl" sz="2000" b="1" dirty="0" smtClean="0">
                <a:solidFill>
                  <a:schemeClr val="tx1"/>
                </a:solidFill>
              </a:rPr>
              <a:t>mantenimiento</a:t>
            </a:r>
            <a:r>
              <a:rPr lang="es-ES_tradnl" sz="2000" dirty="0">
                <a:solidFill>
                  <a:schemeClr val="tx1"/>
                </a:solidFill>
              </a:rPr>
              <a:t>:</a:t>
            </a:r>
            <a:endParaRPr lang="es-ES_tradnl" sz="20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S_tradnl" sz="1800" dirty="0"/>
              <a:t>D</a:t>
            </a:r>
            <a:r>
              <a:rPr lang="es-ES_tradnl" sz="1800" dirty="0" smtClean="0"/>
              <a:t>uración </a:t>
            </a:r>
            <a:r>
              <a:rPr lang="es-ES_tradnl" sz="1800" dirty="0"/>
              <a:t>de 5</a:t>
            </a:r>
            <a:r>
              <a:rPr lang="es-ES_tradnl" sz="1800" dirty="0" smtClean="0"/>
              <a:t> semanas </a:t>
            </a:r>
            <a:r>
              <a:rPr lang="es-ES_tradnl" sz="1800" dirty="0"/>
              <a:t>y un volumen de </a:t>
            </a:r>
            <a:r>
              <a:rPr lang="es-ES_tradnl" sz="1800" dirty="0" smtClean="0"/>
              <a:t>10 </a:t>
            </a:r>
            <a:r>
              <a:rPr lang="es-ES_tradnl" sz="1800" dirty="0"/>
              <a:t>sesiones, es una etapa de sostén y conservación de las etapas adquiridas y corresponde a la fase de la temporada competitiva.</a:t>
            </a:r>
            <a:endParaRPr lang="es-EC" sz="2000" dirty="0"/>
          </a:p>
        </p:txBody>
      </p:sp>
      <p:pic>
        <p:nvPicPr>
          <p:cNvPr id="7" name="6 Imagen" descr="C:\Users\75-st\Desktop\VIDEOS TESIS\c2f6911e-5be6-4706-862c-e2f0acd7890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87"/>
          <a:stretch/>
        </p:blipFill>
        <p:spPr bwMode="auto">
          <a:xfrm>
            <a:off x="6588224" y="4581128"/>
            <a:ext cx="2376264" cy="1491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Sentadillas con Peso sobre bosu invertido para trabajar la estabilid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44824"/>
            <a:ext cx="1976639" cy="228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364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3600" dirty="0" smtClean="0"/>
              <a:t>Método</a:t>
            </a:r>
            <a:endParaRPr lang="es-ES" altLang="es-MX" sz="1400" dirty="0" smtClean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99592" y="1484784"/>
            <a:ext cx="7772400" cy="4530725"/>
          </a:xfrm>
        </p:spPr>
        <p:txBody>
          <a:bodyPr/>
          <a:lstStyle/>
          <a:p>
            <a:r>
              <a:rPr lang="es-EC" dirty="0"/>
              <a:t>Ficha de </a:t>
            </a:r>
            <a:r>
              <a:rPr lang="es-EC" dirty="0" smtClean="0"/>
              <a:t>evaluación</a:t>
            </a:r>
            <a:endParaRPr lang="es-EC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490724"/>
              </p:ext>
            </p:extLst>
          </p:nvPr>
        </p:nvGraphicFramePr>
        <p:xfrm>
          <a:off x="4067944" y="2276872"/>
          <a:ext cx="4752528" cy="4189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5677"/>
                <a:gridCol w="712200"/>
                <a:gridCol w="547477"/>
                <a:gridCol w="666765"/>
                <a:gridCol w="727442"/>
                <a:gridCol w="692967"/>
              </a:tblGrid>
              <a:tr h="272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FECHA EVALUACIÓN: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PORCENTAJE DE FALLO TÉCNICO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/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RESPIESTA SI/NO ( "SI" significa desempeño satisfactorio; "NO" significa desempeño insatisfactorio)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7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EVALUADOR: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33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DEPORTISTA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%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PIES</a:t>
                      </a:r>
                      <a:endParaRPr lang="es-EC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RODILLAS</a:t>
                      </a:r>
                      <a:endParaRPr lang="es-EC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TRONCO</a:t>
                      </a:r>
                      <a:endParaRPr lang="es-EC" sz="7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CADERA</a:t>
                      </a:r>
                      <a:endParaRPr lang="es-EC" sz="7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</a:tr>
              <a:tr h="158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DEPORTISTA 1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75%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</a:tr>
              <a:tr h="158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2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80%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</a:tr>
              <a:tr h="158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3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70%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</a:tr>
              <a:tr h="158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DEPORTISTA 4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60%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</a:tr>
              <a:tr h="158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5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80%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</a:tr>
              <a:tr h="158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6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75%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</a:tr>
              <a:tr h="158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7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85%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NO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</a:tr>
              <a:tr h="158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8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90%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</a:tr>
              <a:tr h="158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9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80%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</a:tr>
              <a:tr h="158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10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85%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</a:tr>
              <a:tr h="158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11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75%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</a:tr>
              <a:tr h="158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12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60%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</a:tr>
              <a:tr h="158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13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50%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</a:tr>
              <a:tr h="158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14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65%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</a:tr>
              <a:tr h="158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15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75%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</a:tr>
              <a:tr h="158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16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80%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</a:tr>
              <a:tr h="158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17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75%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</a:tr>
              <a:tr h="1587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18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85%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NO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73" marR="42273" marT="0" marB="0" anchor="b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194517"/>
              </p:ext>
            </p:extLst>
          </p:nvPr>
        </p:nvGraphicFramePr>
        <p:xfrm>
          <a:off x="1259632" y="2276872"/>
          <a:ext cx="2520280" cy="4104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8470"/>
                <a:gridCol w="1231810"/>
              </a:tblGrid>
              <a:tr h="32804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FECHA DE EVALUACIÓN: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4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DEPORTISTA 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1RM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</a:tr>
              <a:tr h="181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DEPORTISTA 1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140KG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</a:tr>
              <a:tr h="181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DEPORTISTA 2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120 KG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</a:tr>
              <a:tr h="181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DEPORTISTA 3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160 KG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</a:tr>
              <a:tr h="181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4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130KG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</a:tr>
              <a:tr h="181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5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150KG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</a:tr>
              <a:tr h="181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6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145KG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</a:tr>
              <a:tr h="181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7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125KG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</a:tr>
              <a:tr h="181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8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142,5KG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</a:tr>
              <a:tr h="181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9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155KG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</a:tr>
              <a:tr h="181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10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160KG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</a:tr>
              <a:tr h="181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11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170KG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</a:tr>
              <a:tr h="181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12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190KG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</a:tr>
              <a:tr h="181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13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180KG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</a:tr>
              <a:tr h="181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14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195KG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</a:tr>
              <a:tr h="181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15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180KG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</a:tr>
              <a:tr h="181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16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200KG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</a:tr>
              <a:tr h="1812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17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220KG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</a:tr>
              <a:tr h="172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18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212,5KG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</a:tr>
              <a:tr h="1724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164" marR="65164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z="4400" dirty="0"/>
              <a:t>Método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folHlink"/>
              </a:buClr>
              <a:buSzPct val="90000"/>
            </a:pPr>
            <a:r>
              <a:rPr lang="es-ES" sz="2000" b="1" dirty="0"/>
              <a:t>ASPECTOS A TENER EN CUENTA DE LOS ERRORES </a:t>
            </a:r>
            <a:r>
              <a:rPr lang="es-ES" sz="2000" b="1" dirty="0" smtClean="0"/>
              <a:t>TÉCNICOS </a:t>
            </a:r>
            <a:r>
              <a:rPr lang="es-ES" sz="2000" b="1" dirty="0"/>
              <a:t>EN LA EJECUCIÓN  DE LA </a:t>
            </a:r>
            <a:r>
              <a:rPr lang="es-ES" sz="2000" b="1" dirty="0" smtClean="0"/>
              <a:t>SENTADILLA</a:t>
            </a:r>
          </a:p>
          <a:p>
            <a:pPr marL="342900" lvl="1" indent="-342900">
              <a:buClr>
                <a:schemeClr val="folHlink"/>
              </a:buClr>
              <a:buSzPct val="90000"/>
            </a:pPr>
            <a:endParaRPr lang="es-EC" sz="2000" b="1" dirty="0"/>
          </a:p>
          <a:p>
            <a:pPr marL="0" indent="0">
              <a:buNone/>
            </a:pPr>
            <a:r>
              <a:rPr lang="es-EC" dirty="0" smtClean="0"/>
              <a:t>    </a:t>
            </a:r>
            <a:r>
              <a:rPr lang="es-EC" sz="2000" dirty="0" smtClean="0"/>
              <a:t>TRONCO                     CADERA                RODILLAS Y PIES</a:t>
            </a:r>
            <a:endParaRPr lang="es-EC" sz="2000" dirty="0"/>
          </a:p>
        </p:txBody>
      </p:sp>
      <p:pic>
        <p:nvPicPr>
          <p:cNvPr id="4" name="3 Imagen" descr="C:\Users\75-st\Desktop\tronco incorrecto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0" t="9710" r="16401" b="2678"/>
          <a:stretch/>
        </p:blipFill>
        <p:spPr bwMode="auto">
          <a:xfrm rot="5400000">
            <a:off x="979537" y="3205040"/>
            <a:ext cx="1792605" cy="1808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 descr="C:\Users\75-st\Desktop\rotacion cadera incorrecta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4" t="28846" r="26279" b="2801"/>
          <a:stretch/>
        </p:blipFill>
        <p:spPr bwMode="auto">
          <a:xfrm>
            <a:off x="3347864" y="3241744"/>
            <a:ext cx="2343150" cy="1694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 descr="C:\Users\75-st\Desktop\PIES INCORRECTO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r="42680" b="10577"/>
          <a:stretch/>
        </p:blipFill>
        <p:spPr bwMode="auto">
          <a:xfrm>
            <a:off x="6156176" y="3195072"/>
            <a:ext cx="2160240" cy="1787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4455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z="4000" dirty="0"/>
              <a:t>Método</a:t>
            </a:r>
            <a:endParaRPr lang="es-EC" dirty="0"/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820891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877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z="4000" dirty="0"/>
              <a:t>Método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8655"/>
              </p:ext>
            </p:extLst>
          </p:nvPr>
        </p:nvGraphicFramePr>
        <p:xfrm>
          <a:off x="1206500" y="2636910"/>
          <a:ext cx="7188200" cy="2047802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333670"/>
                <a:gridCol w="3470166"/>
                <a:gridCol w="619672"/>
                <a:gridCol w="619672"/>
                <a:gridCol w="619672"/>
                <a:gridCol w="762674"/>
                <a:gridCol w="762674"/>
              </a:tblGrid>
              <a:tr h="20239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SESION DIARIA DE ENTRENAMIENTO</a:t>
                      </a:r>
                      <a:endParaRPr lang="es-EC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239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DEPORTISTA:</a:t>
                      </a:r>
                      <a:endParaRPr lang="es-EC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FECHA: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4305"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 </a:t>
                      </a:r>
                      <a:endParaRPr lang="es-EC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239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N°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EJERCICIOS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SERIES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REPETIC.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TIEMPO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PESO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DIST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239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1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u="none" strike="noStrike">
                          <a:effectLst/>
                        </a:rPr>
                        <a:t>PLANCHA ABDOMINAL</a:t>
                      </a:r>
                      <a:endParaRPr lang="es-EC" sz="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4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20"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239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2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u="none" strike="noStrike">
                          <a:effectLst/>
                        </a:rPr>
                        <a:t>SENTADILLA DE ARRANQUE </a:t>
                      </a:r>
                      <a:endParaRPr lang="es-EC" sz="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4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6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50KG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239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3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u="none" strike="noStrike">
                          <a:effectLst/>
                        </a:rPr>
                        <a:t>ZANCADA </a:t>
                      </a:r>
                      <a:endParaRPr lang="es-EC" sz="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4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6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50 KG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239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4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u="none" strike="noStrike">
                          <a:effectLst/>
                        </a:rPr>
                        <a:t>SPRINT</a:t>
                      </a:r>
                      <a:endParaRPr lang="es-EC" sz="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4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 </a:t>
                      </a:r>
                      <a:endParaRPr lang="es-EC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30M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2399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5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 </a:t>
                      </a:r>
                      <a:endParaRPr lang="es-EC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1430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6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 </a:t>
                      </a:r>
                      <a:endParaRPr lang="es-EC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602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3600" smtClean="0"/>
              <a:t>Antecedentes</a:t>
            </a:r>
            <a:endParaRPr lang="es-ES" altLang="es-MX" sz="11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C" dirty="0"/>
              <a:t>El Levantamiento de potencia (Powerlifting) </a:t>
            </a:r>
            <a:r>
              <a:rPr lang="es-EC" dirty="0" smtClean="0"/>
              <a:t>deporte </a:t>
            </a:r>
            <a:r>
              <a:rPr lang="es-EC" dirty="0"/>
              <a:t>de fuerza </a:t>
            </a:r>
            <a:r>
              <a:rPr lang="es-EC" dirty="0" smtClean="0"/>
              <a:t>máxima.</a:t>
            </a:r>
          </a:p>
          <a:p>
            <a:pPr eaLnBrk="1" hangingPunct="1"/>
            <a:endParaRPr lang="es-EC" dirty="0" smtClean="0"/>
          </a:p>
          <a:p>
            <a:pPr eaLnBrk="1" hangingPunct="1"/>
            <a:endParaRPr lang="es-EC" altLang="es-MX" dirty="0" smtClean="0"/>
          </a:p>
        </p:txBody>
      </p:sp>
      <p:sp>
        <p:nvSpPr>
          <p:cNvPr id="3" name="2 Cheurón"/>
          <p:cNvSpPr/>
          <p:nvPr/>
        </p:nvSpPr>
        <p:spPr>
          <a:xfrm>
            <a:off x="2408992" y="2784480"/>
            <a:ext cx="1944216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s-EC" altLang="es-MX" dirty="0"/>
              <a:t>Sentadilla</a:t>
            </a:r>
          </a:p>
        </p:txBody>
      </p:sp>
      <p:sp>
        <p:nvSpPr>
          <p:cNvPr id="6" name="5 Cheurón"/>
          <p:cNvSpPr/>
          <p:nvPr/>
        </p:nvSpPr>
        <p:spPr>
          <a:xfrm>
            <a:off x="3381100" y="4221088"/>
            <a:ext cx="2079848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altLang="es-MX" dirty="0"/>
              <a:t>Press </a:t>
            </a:r>
            <a:r>
              <a:rPr lang="es-EC" altLang="es-MX" dirty="0" smtClean="0"/>
              <a:t>Banco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6 Cheurón"/>
          <p:cNvSpPr/>
          <p:nvPr/>
        </p:nvSpPr>
        <p:spPr>
          <a:xfrm>
            <a:off x="4421024" y="5589240"/>
            <a:ext cx="2232248" cy="5760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s-EC" altLang="es-MX" dirty="0"/>
              <a:t>Peso muero</a:t>
            </a:r>
            <a:endParaRPr lang="es-MX" altLang="es-MX" dirty="0"/>
          </a:p>
        </p:txBody>
      </p:sp>
      <p:pic>
        <p:nvPicPr>
          <p:cNvPr id="1026" name="Picture 2" descr="LA SENTADILLA EN POWERLIFTING | Power Explosiv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3"/>
          <a:stretch/>
        </p:blipFill>
        <p:spPr bwMode="auto">
          <a:xfrm>
            <a:off x="4933110" y="2492896"/>
            <a:ext cx="1729369" cy="115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 press banca de arriba a abajo – The Power Kn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39"/>
            <a:ext cx="1872208" cy="119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aja inscripción en el Campeonato de peso muerto y banca AEP 2019 |  Praetoreans Te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5" t="8335" r="16753" b="6317"/>
          <a:stretch/>
        </p:blipFill>
        <p:spPr bwMode="auto">
          <a:xfrm>
            <a:off x="7164288" y="5232752"/>
            <a:ext cx="1711124" cy="14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z="3600" dirty="0" smtClean="0"/>
              <a:t>Resultados</a:t>
            </a:r>
            <a:endParaRPr lang="es-MX" altLang="es-MX" sz="1400" dirty="0" smtClean="0"/>
          </a:p>
        </p:txBody>
      </p:sp>
      <p:sp>
        <p:nvSpPr>
          <p:cNvPr id="12291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b="1" dirty="0"/>
              <a:t>Control del tronco  en la ejecución de la sentadilla</a:t>
            </a:r>
            <a:endParaRPr lang="es-EC" dirty="0"/>
          </a:p>
          <a:p>
            <a:endParaRPr lang="es-MX" altLang="es-MX" dirty="0" smtClean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694417"/>
              </p:ext>
            </p:extLst>
          </p:nvPr>
        </p:nvGraphicFramePr>
        <p:xfrm>
          <a:off x="1763688" y="2852936"/>
          <a:ext cx="2736305" cy="3410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0809"/>
                <a:gridCol w="907748"/>
                <a:gridCol w="907748"/>
              </a:tblGrid>
              <a:tr h="243481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DEPORTISTA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EVALUACIÓN INICIAL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EVALUACIÓN FINAL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</a:tr>
              <a:tr h="3185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CONTROL DE TRONCO SI/NO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CONTROL DE TRONCO SI/NO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</a:tr>
              <a:tr h="1176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DEPORTISTA 1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</a:tr>
              <a:tr h="1176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DEPORTISTA 2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</a:tr>
              <a:tr h="1176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DEPORTISTA 3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</a:tr>
              <a:tr h="1176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DEPORTISTA 4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</a:tr>
              <a:tr h="1176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DEPORTISTA 5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</a:tr>
              <a:tr h="1176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DEPORTISTA 6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</a:tr>
              <a:tr h="1176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DEPORTISTA 7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</a:tr>
              <a:tr h="1176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DEPORTISTA 8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</a:tr>
              <a:tr h="1176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DEPORTISTA 9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</a:tr>
              <a:tr h="13388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DEPORTISTA 10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DEPORTISTA 11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</a:tr>
              <a:tr h="144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DEPORTISTA 12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</a:tr>
              <a:tr h="720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DEPORTISTA 13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</a:tr>
              <a:tr h="848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DEPORTISTA 14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</a:tr>
              <a:tr h="976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DEPORTISTA 15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</a:tr>
              <a:tr h="1104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DEPORTISTA 16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</a:tr>
              <a:tr h="1233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DEPORTISTA 17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</a:tr>
              <a:tr h="136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DEPORTISTA 18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</a:tr>
              <a:tr h="11769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TOTAL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SI: 7 = 39%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SI: 15 = 83%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</a:tr>
              <a:tr h="11769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NO: 11 = 61%</a:t>
                      </a:r>
                      <a:endParaRPr lang="es-EC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NO: 3 = 17%</a:t>
                      </a:r>
                      <a:endParaRPr lang="es-EC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797" marR="33797" marT="0" marB="0" anchor="b"/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056152916"/>
              </p:ext>
            </p:extLst>
          </p:nvPr>
        </p:nvGraphicFramePr>
        <p:xfrm>
          <a:off x="5004048" y="2852936"/>
          <a:ext cx="338437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z="4400" dirty="0"/>
              <a:t>Resultados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z="2400" b="1" dirty="0" smtClean="0"/>
              <a:t>Control de la cadera en la ejecución de la sentadilla</a:t>
            </a:r>
            <a:endParaRPr lang="es-EC" sz="2400" dirty="0" smtClean="0"/>
          </a:p>
          <a:p>
            <a:endParaRPr lang="es-EC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210427"/>
              </p:ext>
            </p:extLst>
          </p:nvPr>
        </p:nvGraphicFramePr>
        <p:xfrm>
          <a:off x="1403648" y="2564904"/>
          <a:ext cx="3430363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3579"/>
                <a:gridCol w="1098392"/>
                <a:gridCol w="1098392"/>
              </a:tblGrid>
              <a:tr h="32651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DEPORTISTA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EVALUACIÓN INICIAL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EVALUACIÓN FINAL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651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CONTROL DE CADERA SI/NO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CONTROL DE CADERA SI/NO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32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32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32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32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32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32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32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32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32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32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32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32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32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32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32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32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32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32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325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SI: 10 = 56%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SI: 16 = 89%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32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NO: 8 = 44%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NO: 2 = 11%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929211987"/>
              </p:ext>
            </p:extLst>
          </p:nvPr>
        </p:nvGraphicFramePr>
        <p:xfrm>
          <a:off x="5364088" y="2852936"/>
          <a:ext cx="32403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435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z="4400" dirty="0"/>
              <a:t>Resultados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z="2400" b="1" dirty="0" smtClean="0"/>
              <a:t>Control de las rodillas en la ejecución de la sentadilla</a:t>
            </a:r>
            <a:endParaRPr lang="es-EC" sz="2400" dirty="0" smtClean="0"/>
          </a:p>
          <a:p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212793"/>
              </p:ext>
            </p:extLst>
          </p:nvPr>
        </p:nvGraphicFramePr>
        <p:xfrm>
          <a:off x="1259632" y="2492896"/>
          <a:ext cx="3672409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3113"/>
                <a:gridCol w="1217168"/>
                <a:gridCol w="1152128"/>
              </a:tblGrid>
              <a:tr h="328782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DEPORTISTA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EVALUACIÓN INICIAL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EVALUACIÓN FINAL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2878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CONTROL DE </a:t>
                      </a:r>
                      <a:r>
                        <a:rPr lang="es-EC" sz="1000" dirty="0" smtClean="0">
                          <a:effectLst/>
                        </a:rPr>
                        <a:t>RODILLAS </a:t>
                      </a:r>
                      <a:r>
                        <a:rPr lang="es-EC" sz="1000" dirty="0">
                          <a:effectLst/>
                        </a:rPr>
                        <a:t>SI/NO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CONTROL DE </a:t>
                      </a:r>
                      <a:r>
                        <a:rPr lang="es-EC" sz="1000" dirty="0" smtClean="0">
                          <a:effectLst/>
                        </a:rPr>
                        <a:t>RODILLAS </a:t>
                      </a:r>
                      <a:r>
                        <a:rPr lang="es-EC" sz="1000" dirty="0">
                          <a:effectLst/>
                        </a:rPr>
                        <a:t>SI/NO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589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589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589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589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589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589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589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589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589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589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589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589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589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589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589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589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589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589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58913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SI: 9 = 50%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SI: 15 = 83%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5891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NO: 9 = 50%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NO: 3 = 17%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756032700"/>
              </p:ext>
            </p:extLst>
          </p:nvPr>
        </p:nvGraphicFramePr>
        <p:xfrm>
          <a:off x="5220072" y="2924944"/>
          <a:ext cx="331236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8235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z="4400" dirty="0"/>
              <a:t>Resultados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z="2400" b="1" dirty="0" smtClean="0"/>
              <a:t>Control de los pies en la ejecución de la sentadilla</a:t>
            </a:r>
            <a:endParaRPr lang="es-EC" sz="2400" dirty="0" smtClean="0"/>
          </a:p>
          <a:p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055760"/>
              </p:ext>
            </p:extLst>
          </p:nvPr>
        </p:nvGraphicFramePr>
        <p:xfrm>
          <a:off x="971600" y="2420888"/>
          <a:ext cx="3240360" cy="4206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3104"/>
                <a:gridCol w="1042690"/>
                <a:gridCol w="994566"/>
              </a:tblGrid>
              <a:tr h="33337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DEPORTISTA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EVALUACIÓN INICIAL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EVALUACIÓN FINAL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29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CONTROL DE PIES SI/NO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CONTROL DE PIES SI/NO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SI: 15 = 83%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SI: 17= 94%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428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NO: 3= 17%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NO: 1= 6%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795365635"/>
              </p:ext>
            </p:extLst>
          </p:nvPr>
        </p:nvGraphicFramePr>
        <p:xfrm>
          <a:off x="4860032" y="3068960"/>
          <a:ext cx="352839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1930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z="4000" dirty="0"/>
              <a:t>Resultados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Clr>
                <a:schemeClr val="folHlink"/>
              </a:buClr>
              <a:buSzPct val="90000"/>
              <a:buNone/>
            </a:pPr>
            <a:r>
              <a:rPr lang="es-ES" sz="2800" b="1" dirty="0" smtClean="0"/>
              <a:t>Evaluación de 1RM - Porcentaje fallo técnico</a:t>
            </a:r>
            <a:endParaRPr lang="es-EC" sz="28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393961"/>
              </p:ext>
            </p:extLst>
          </p:nvPr>
        </p:nvGraphicFramePr>
        <p:xfrm>
          <a:off x="1115616" y="2204864"/>
          <a:ext cx="2808312" cy="433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7643"/>
                <a:gridCol w="740765"/>
                <a:gridCol w="749904"/>
              </a:tblGrid>
              <a:tr h="3606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FECHA DE EVALUACIÓN: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</a:t>
                      </a:r>
                      <a:endParaRPr lang="es-EC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INICIAL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E. </a:t>
                      </a:r>
                      <a:endParaRPr lang="es-EC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FINAL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2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1RM ANTES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1RM DESPUÉS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DEPORTISTA 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DEPORTISTA 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135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DEPORTISTA 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DEPORTISTA 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130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140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DEPORTISTA 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150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155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DEPORTISTA 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130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150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DEPORTISTA 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132,5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DEPORTISTA 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142,5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150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DEPORTISTA 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127,5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DEPORTISTA 10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160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180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DEPORTISTA 11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115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150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DEPORTISTA 12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190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210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DEPORTISTA 13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197,5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215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DEPORTISTA 14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195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DEPORTISTA 15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170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190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DEPORTISTA 16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200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220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DEPORTISTA 17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215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225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DEPORTISTA 18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212,5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220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8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PROMEDIO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154,6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168,6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742726"/>
              </p:ext>
            </p:extLst>
          </p:nvPr>
        </p:nvGraphicFramePr>
        <p:xfrm>
          <a:off x="5076056" y="2204867"/>
          <a:ext cx="2953167" cy="4248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9324"/>
                <a:gridCol w="897776"/>
                <a:gridCol w="806067"/>
              </a:tblGrid>
              <a:tr h="379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DEPORTISTA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E. INICIAL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E. FINAL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3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3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3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03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3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3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3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3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3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3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3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3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3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3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3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3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3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3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036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PROMEDIO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75%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90%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260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z="4000" dirty="0"/>
              <a:t>Resultados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folHlink"/>
              </a:buClr>
              <a:buSzPct val="90000"/>
            </a:pPr>
            <a:r>
              <a:rPr lang="es-ES" sz="2400" b="1" dirty="0" smtClean="0"/>
              <a:t>Índice de correlación entre el porcentaje  donde se evidencia la falla técnica y el 1RM de la sentadilla</a:t>
            </a:r>
            <a:endParaRPr lang="es-EC" sz="2400" dirty="0" smtClean="0"/>
          </a:p>
          <a:p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997153"/>
              </p:ext>
            </p:extLst>
          </p:nvPr>
        </p:nvGraphicFramePr>
        <p:xfrm>
          <a:off x="3203848" y="2540547"/>
          <a:ext cx="3384376" cy="4209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6184"/>
                <a:gridCol w="989096"/>
                <a:gridCol w="989096"/>
              </a:tblGrid>
              <a:tr h="35152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ÍNDICE DE CORRELACIÓN ENTRE FALLA TÉCNICA Y 1RM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1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 RM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FALLA TÉCNICA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9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110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9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135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9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125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9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140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9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155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9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150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9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132,5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9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150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9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127,5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9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10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180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9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11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150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9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210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9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13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215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9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14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200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9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190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9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16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220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100%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9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17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225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9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DEPORTISTA 18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220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95%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51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ÍNDICE DE CORRELACIÓN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0,72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943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z="3600" smtClean="0"/>
              <a:t>Conclusiones</a:t>
            </a:r>
            <a:endParaRPr lang="es-MX" altLang="es-MX" sz="1400" smtClean="0"/>
          </a:p>
        </p:txBody>
      </p:sp>
      <p:sp>
        <p:nvSpPr>
          <p:cNvPr id="13315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C" sz="1800" dirty="0" smtClean="0"/>
              <a:t>Tienen  </a:t>
            </a:r>
            <a:r>
              <a:rPr lang="es-EC" sz="1800" dirty="0"/>
              <a:t>una idea clara del entrenamiento de core y cuál es la forma más adecuada de realizar una </a:t>
            </a:r>
            <a:r>
              <a:rPr lang="es-EC" sz="1800" dirty="0" smtClean="0"/>
              <a:t>estabilización.</a:t>
            </a:r>
          </a:p>
          <a:p>
            <a:pPr lvl="0"/>
            <a:endParaRPr lang="es-EC" sz="1800" dirty="0" smtClean="0"/>
          </a:p>
          <a:p>
            <a:pPr lvl="0"/>
            <a:r>
              <a:rPr lang="es-ES" sz="2000" dirty="0" smtClean="0"/>
              <a:t>Evaluación </a:t>
            </a:r>
            <a:r>
              <a:rPr lang="es-ES" sz="2000" dirty="0"/>
              <a:t>técnica </a:t>
            </a:r>
            <a:r>
              <a:rPr lang="es-ES" sz="2000" dirty="0" smtClean="0"/>
              <a:t>de </a:t>
            </a:r>
            <a:r>
              <a:rPr lang="es-ES" sz="2000" dirty="0"/>
              <a:t>la sentadilla, para determinar los errores </a:t>
            </a:r>
            <a:r>
              <a:rPr lang="es-ES" sz="2000" dirty="0" smtClean="0"/>
              <a:t>y corregir </a:t>
            </a:r>
            <a:r>
              <a:rPr lang="es-ES" sz="2000" dirty="0"/>
              <a:t>los desfases técnicos. </a:t>
            </a:r>
            <a:endParaRPr lang="es-ES" sz="2000" dirty="0" smtClean="0"/>
          </a:p>
          <a:p>
            <a:pPr lvl="0"/>
            <a:endParaRPr lang="es-EC" sz="2000" dirty="0"/>
          </a:p>
          <a:p>
            <a:r>
              <a:rPr lang="es-EC" sz="2000" dirty="0"/>
              <a:t>E</a:t>
            </a:r>
            <a:r>
              <a:rPr lang="es-EC" sz="2000" dirty="0" smtClean="0"/>
              <a:t>l </a:t>
            </a:r>
            <a:r>
              <a:rPr lang="es-EC" sz="2000" dirty="0"/>
              <a:t>plan de entrenamiento de </a:t>
            </a:r>
            <a:r>
              <a:rPr lang="es-EC" sz="2000" dirty="0" smtClean="0"/>
              <a:t>core tubo un efecto positivo,  </a:t>
            </a:r>
            <a:r>
              <a:rPr lang="es-EC" sz="2000" dirty="0"/>
              <a:t>permitió  corregir  la aptitud postural mejorando el desempeño </a:t>
            </a:r>
            <a:r>
              <a:rPr lang="es-EC" sz="2000" dirty="0" smtClean="0"/>
              <a:t>deportivo. </a:t>
            </a:r>
          </a:p>
          <a:p>
            <a:endParaRPr lang="es-EC" sz="2000" dirty="0" smtClean="0"/>
          </a:p>
          <a:p>
            <a:r>
              <a:rPr lang="es-EC" altLang="es-MX" sz="2000" dirty="0" smtClean="0"/>
              <a:t>Los levantadores mejoraron su rendimiento deportivo en un promedio de 14 kg en su 1RM</a:t>
            </a:r>
            <a:endParaRPr lang="es-MX" altLang="es-MX" sz="2000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2000" dirty="0"/>
              <a:t>F</a:t>
            </a:r>
            <a:r>
              <a:rPr lang="es-EC" sz="2000" dirty="0" smtClean="0"/>
              <a:t>ortalecimiento de CORE recomendable </a:t>
            </a:r>
            <a:r>
              <a:rPr lang="es-EC" sz="2000" dirty="0"/>
              <a:t>realizar </a:t>
            </a:r>
            <a:r>
              <a:rPr lang="es-EC" sz="2000" dirty="0" smtClean="0"/>
              <a:t>en seguida del </a:t>
            </a:r>
            <a:r>
              <a:rPr lang="es-EC" sz="2000" dirty="0"/>
              <a:t>entrenamiento de la sentadilla para </a:t>
            </a:r>
            <a:r>
              <a:rPr lang="es-EC" sz="2000" dirty="0" smtClean="0"/>
              <a:t>poder </a:t>
            </a:r>
            <a:r>
              <a:rPr lang="es-EC" sz="2000" dirty="0"/>
              <a:t>enfatizar en los movimientos o posturas específicas que deseamos </a:t>
            </a:r>
            <a:r>
              <a:rPr lang="es-EC" sz="2000" dirty="0" smtClean="0"/>
              <a:t>fortalecer</a:t>
            </a:r>
            <a:r>
              <a:rPr lang="es-EC" dirty="0" smtClean="0"/>
              <a:t>.</a:t>
            </a:r>
          </a:p>
          <a:p>
            <a:endParaRPr lang="es-EC" dirty="0" smtClean="0"/>
          </a:p>
          <a:p>
            <a:r>
              <a:rPr lang="es-EC" sz="2000" dirty="0" smtClean="0"/>
              <a:t>Verificar si hay dolor </a:t>
            </a:r>
            <a:r>
              <a:rPr lang="es-EC" sz="2000" dirty="0"/>
              <a:t>y al cansancio </a:t>
            </a:r>
            <a:r>
              <a:rPr lang="es-EC" sz="2000" dirty="0" smtClean="0"/>
              <a:t>exagerado</a:t>
            </a:r>
          </a:p>
          <a:p>
            <a:endParaRPr lang="es-EC" sz="2000" dirty="0"/>
          </a:p>
          <a:p>
            <a:r>
              <a:rPr lang="es-EC" sz="2000" dirty="0"/>
              <a:t>Respetar el ciclo menstrual de las </a:t>
            </a:r>
            <a:r>
              <a:rPr lang="es-EC" sz="2000" dirty="0" smtClean="0"/>
              <a:t>mujeres</a:t>
            </a:r>
          </a:p>
          <a:p>
            <a:endParaRPr lang="es-EC" sz="2000" dirty="0" smtClean="0"/>
          </a:p>
          <a:p>
            <a:pPr lvl="0"/>
            <a:r>
              <a:rPr lang="es-ES" sz="2000" dirty="0"/>
              <a:t>Al finalizar cada sesión de ejercicios, realizar estiramientos de los músculos trabajados y contar con una alimentación e hidratación equilibrada que supla las necesidades del deportista.</a:t>
            </a:r>
            <a:endParaRPr lang="es-EC" sz="2000" dirty="0"/>
          </a:p>
          <a:p>
            <a:endParaRPr lang="es-EC" sz="2000" dirty="0" smtClean="0"/>
          </a:p>
        </p:txBody>
      </p:sp>
    </p:spTree>
    <p:extLst>
      <p:ext uri="{BB962C8B-B14F-4D97-AF65-F5344CB8AC3E}">
        <p14:creationId xmlns:p14="http://schemas.microsoft.com/office/powerpoint/2010/main" val="1585058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z="3600" dirty="0" smtClean="0"/>
              <a:t>GRACIAS</a:t>
            </a:r>
          </a:p>
        </p:txBody>
      </p:sp>
      <p:pic>
        <p:nvPicPr>
          <p:cNvPr id="6146" name="Picture 2" descr="Esculturas de Piedras en Equilibrio por Michael Grab | MUNDO FLAN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8136904" cy="5675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828" y="1340768"/>
            <a:ext cx="7772400" cy="244827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s-EC" dirty="0">
                <a:solidFill>
                  <a:srgbClr val="00B0F0"/>
                </a:solidFill>
              </a:rPr>
              <a:t>Un </a:t>
            </a:r>
            <a:r>
              <a:rPr lang="es-EC" b="1" dirty="0">
                <a:solidFill>
                  <a:srgbClr val="00B0F0"/>
                </a:solidFill>
              </a:rPr>
              <a:t>pequeño cambio</a:t>
            </a:r>
            <a:r>
              <a:rPr lang="es-EC" dirty="0">
                <a:solidFill>
                  <a:srgbClr val="00B0F0"/>
                </a:solidFill>
              </a:rPr>
              <a:t> produce </a:t>
            </a:r>
            <a:r>
              <a:rPr lang="es-EC" b="1" dirty="0">
                <a:solidFill>
                  <a:srgbClr val="00B0F0"/>
                </a:solidFill>
              </a:rPr>
              <a:t>grandes </a:t>
            </a:r>
            <a:r>
              <a:rPr lang="es-EC" b="1" dirty="0" smtClean="0">
                <a:solidFill>
                  <a:srgbClr val="00B0F0"/>
                </a:solidFill>
              </a:rPr>
              <a:t>resultados</a:t>
            </a:r>
          </a:p>
          <a:p>
            <a:pPr marL="0" indent="0" eaLnBrk="1" hangingPunct="1">
              <a:buNone/>
            </a:pPr>
            <a:endParaRPr lang="es-EC" altLang="es-MX" b="1" dirty="0">
              <a:solidFill>
                <a:srgbClr val="00B0F0"/>
              </a:solidFill>
            </a:endParaRPr>
          </a:p>
          <a:p>
            <a:pPr marL="0" indent="0" eaLnBrk="1" hangingPunct="1">
              <a:buNone/>
            </a:pPr>
            <a:endParaRPr lang="es-EC" altLang="es-MX" b="1" dirty="0" smtClean="0">
              <a:solidFill>
                <a:srgbClr val="00B0F0"/>
              </a:solidFill>
            </a:endParaRPr>
          </a:p>
          <a:p>
            <a:pPr marL="0" indent="0" eaLnBrk="1" hangingPunct="1">
              <a:buNone/>
            </a:pPr>
            <a:endParaRPr lang="es-EC" altLang="es-MX" b="1" dirty="0">
              <a:solidFill>
                <a:srgbClr val="00B0F0"/>
              </a:solidFill>
            </a:endParaRPr>
          </a:p>
          <a:p>
            <a:pPr marL="0" indent="0" eaLnBrk="1" hangingPunct="1">
              <a:buNone/>
            </a:pPr>
            <a:endParaRPr lang="es-EC" altLang="es-MX" b="1" dirty="0" smtClean="0">
              <a:solidFill>
                <a:srgbClr val="00B0F0"/>
              </a:solidFill>
            </a:endParaRPr>
          </a:p>
          <a:p>
            <a:pPr marL="0" indent="0" eaLnBrk="1" hangingPunct="1">
              <a:buNone/>
            </a:pPr>
            <a:endParaRPr lang="es-EC" altLang="es-MX" b="1" dirty="0">
              <a:solidFill>
                <a:srgbClr val="00B0F0"/>
              </a:solidFill>
            </a:endParaRPr>
          </a:p>
          <a:p>
            <a:pPr marL="0" indent="0" eaLnBrk="1" hangingPunct="1">
              <a:buNone/>
            </a:pPr>
            <a:endParaRPr lang="es-EC" altLang="es-MX" b="1" dirty="0" smtClean="0">
              <a:solidFill>
                <a:srgbClr val="00B0F0"/>
              </a:solidFill>
            </a:endParaRPr>
          </a:p>
          <a:p>
            <a:pPr marL="0" indent="0" eaLnBrk="1" hangingPunct="1">
              <a:buNone/>
            </a:pPr>
            <a:endParaRPr lang="es-EC" altLang="es-MX" b="1" dirty="0">
              <a:solidFill>
                <a:srgbClr val="00B0F0"/>
              </a:solidFill>
            </a:endParaRPr>
          </a:p>
          <a:p>
            <a:pPr marL="0" indent="0" eaLnBrk="1" hangingPunct="1">
              <a:buNone/>
            </a:pPr>
            <a:endParaRPr lang="es-MX" altLang="es-MX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Sentadilla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600200"/>
            <a:ext cx="4593704" cy="4530725"/>
          </a:xfrm>
        </p:spPr>
        <p:txBody>
          <a:bodyPr/>
          <a:lstStyle/>
          <a:p>
            <a:pPr algn="just"/>
            <a:r>
              <a:rPr lang="es-EC" sz="2000" dirty="0" smtClean="0"/>
              <a:t>Ejercicio utilizado por muchos </a:t>
            </a:r>
            <a:r>
              <a:rPr lang="es-EC" sz="2000" dirty="0"/>
              <a:t>deportes que requieren niveles altos de fuerza y potencia, como el </a:t>
            </a:r>
            <a:r>
              <a:rPr lang="es-EC" sz="2000" dirty="0" smtClean="0"/>
              <a:t>fútbol, </a:t>
            </a:r>
            <a:r>
              <a:rPr lang="es-EC" sz="2000" dirty="0"/>
              <a:t>atletismo, </a:t>
            </a:r>
            <a:r>
              <a:rPr lang="es-EC" sz="2000" dirty="0" smtClean="0"/>
              <a:t>levantamiento </a:t>
            </a:r>
            <a:r>
              <a:rPr lang="es-EC" sz="2000" dirty="0"/>
              <a:t>de </a:t>
            </a:r>
            <a:r>
              <a:rPr lang="es-EC" sz="2000" dirty="0" smtClean="0"/>
              <a:t>pesas, entre otros.</a:t>
            </a:r>
          </a:p>
          <a:p>
            <a:pPr algn="just"/>
            <a:endParaRPr lang="es-EC" sz="2000" dirty="0" smtClean="0"/>
          </a:p>
          <a:p>
            <a:pPr algn="just"/>
            <a:r>
              <a:rPr lang="es-ES_tradnl" sz="2000" dirty="0"/>
              <a:t>G</a:t>
            </a:r>
            <a:r>
              <a:rPr lang="es-ES_tradnl" sz="2000" dirty="0" smtClean="0"/>
              <a:t>ran </a:t>
            </a:r>
            <a:r>
              <a:rPr lang="es-ES_tradnl" sz="2000" dirty="0"/>
              <a:t>impacto sobre estructuras musculares, </a:t>
            </a:r>
            <a:r>
              <a:rPr lang="es-ES_tradnl" sz="2000" dirty="0" smtClean="0"/>
              <a:t>óseas </a:t>
            </a:r>
            <a:r>
              <a:rPr lang="es-ES_tradnl" sz="2000" dirty="0"/>
              <a:t>y ligamentarias a nivel del complejo lumbo </a:t>
            </a:r>
            <a:r>
              <a:rPr lang="es-ES_tradnl" sz="2000" dirty="0" smtClean="0"/>
              <a:t>pélvico y rodillas.</a:t>
            </a:r>
          </a:p>
          <a:p>
            <a:pPr algn="just"/>
            <a:endParaRPr lang="es-ES_tradnl" sz="2000" dirty="0" smtClean="0"/>
          </a:p>
          <a:p>
            <a:pPr algn="just"/>
            <a:r>
              <a:rPr lang="es-EC" sz="2000" b="1" dirty="0" smtClean="0"/>
              <a:t>Ejercicio principal de la disciplina de Levantamiento de potencia.</a:t>
            </a:r>
          </a:p>
          <a:p>
            <a:pPr algn="just"/>
            <a:endParaRPr lang="es-EC" sz="2000" b="1" dirty="0"/>
          </a:p>
        </p:txBody>
      </p:sp>
      <p:pic>
        <p:nvPicPr>
          <p:cNvPr id="2050" name="Picture 2" descr="C:\Users\75-st\Desktop\VIDEOS TESIS\sentadilla 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36912"/>
            <a:ext cx="3139681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408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3600" smtClean="0"/>
              <a:t>Problema</a:t>
            </a:r>
            <a:endParaRPr lang="es-ES" altLang="es-MX" sz="36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5601816" cy="4530725"/>
          </a:xfrm>
        </p:spPr>
        <p:txBody>
          <a:bodyPr/>
          <a:lstStyle/>
          <a:p>
            <a:pPr marL="0" indent="0" eaLnBrk="1" hangingPunct="1">
              <a:buNone/>
            </a:pPr>
            <a:endParaRPr lang="es-MX" altLang="es-MX" dirty="0" smtClean="0"/>
          </a:p>
          <a:p>
            <a:pPr eaLnBrk="1" hangingPunct="1"/>
            <a:endParaRPr lang="es-MX" altLang="es-MX" dirty="0"/>
          </a:p>
          <a:p>
            <a:pPr eaLnBrk="1" hangingPunct="1"/>
            <a:endParaRPr lang="es-MX" altLang="es-MX" dirty="0" smtClean="0"/>
          </a:p>
          <a:p>
            <a:pPr eaLnBrk="1" hangingPunct="1"/>
            <a:endParaRPr lang="es-MX" altLang="es-MX" dirty="0" smtClean="0"/>
          </a:p>
        </p:txBody>
      </p:sp>
      <p:sp>
        <p:nvSpPr>
          <p:cNvPr id="2" name="1 Pentágono"/>
          <p:cNvSpPr/>
          <p:nvPr/>
        </p:nvSpPr>
        <p:spPr>
          <a:xfrm>
            <a:off x="683568" y="2132856"/>
            <a:ext cx="4068452" cy="13396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altLang="es-MX" dirty="0" smtClean="0"/>
              <a:t>El intento de levantar </a:t>
            </a:r>
            <a:r>
              <a:rPr lang="es-MX" altLang="es-MX" dirty="0"/>
              <a:t>más peso en el ejercicio de la sentadilla, hace que se produzca fallas </a:t>
            </a:r>
            <a:r>
              <a:rPr lang="es-MX" altLang="es-MX" dirty="0" smtClean="0"/>
              <a:t>técnicas y lesiones</a:t>
            </a:r>
            <a:endParaRPr lang="es-EC" dirty="0"/>
          </a:p>
        </p:txBody>
      </p:sp>
      <p:sp>
        <p:nvSpPr>
          <p:cNvPr id="3" name="2 Pentágono"/>
          <p:cNvSpPr/>
          <p:nvPr/>
        </p:nvSpPr>
        <p:spPr>
          <a:xfrm>
            <a:off x="791580" y="4149080"/>
            <a:ext cx="3960440" cy="129614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s-MX" altLang="es-MX" dirty="0"/>
              <a:t>Falta de control del centro del cuerpo denominado “CORE”.</a:t>
            </a:r>
          </a:p>
        </p:txBody>
      </p:sp>
      <p:pic>
        <p:nvPicPr>
          <p:cNvPr id="3074" name="Picture 2" descr="Sentadilla: Evitar lesiones y ejecución | CambiaTuFis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85576"/>
            <a:ext cx="4128591" cy="361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Problema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Cheurón"/>
          <p:cNvSpPr/>
          <p:nvPr/>
        </p:nvSpPr>
        <p:spPr>
          <a:xfrm>
            <a:off x="709308" y="1844824"/>
            <a:ext cx="4248472" cy="100811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s-MX" altLang="es-MX" dirty="0" smtClean="0"/>
              <a:t>Desconocimiento de la importancia de un adecuado entrenamiento del </a:t>
            </a:r>
            <a:r>
              <a:rPr lang="es-MX" altLang="es-MX" dirty="0"/>
              <a:t>CORE.</a:t>
            </a:r>
          </a:p>
        </p:txBody>
      </p:sp>
      <p:sp>
        <p:nvSpPr>
          <p:cNvPr id="6" name="5 Cheurón"/>
          <p:cNvSpPr/>
          <p:nvPr/>
        </p:nvSpPr>
        <p:spPr>
          <a:xfrm>
            <a:off x="528988" y="4736562"/>
            <a:ext cx="4464496" cy="98527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s-MX" altLang="es-MX" dirty="0"/>
              <a:t>Entrenamientos mal efectuados del core por falta de evaluación técnica de la sentadilla.</a:t>
            </a:r>
          </a:p>
        </p:txBody>
      </p:sp>
      <p:pic>
        <p:nvPicPr>
          <p:cNvPr id="4098" name="Picture 2" descr="Are you having difficulty with those squats at the gym? – Revitalize  Physical Thera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3754062" cy="23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189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3600" smtClean="0"/>
              <a:t>Justificación</a:t>
            </a:r>
            <a:endParaRPr lang="es-ES" altLang="es-MX" sz="3600" smtClean="0"/>
          </a:p>
        </p:txBody>
      </p:sp>
      <p:sp>
        <p:nvSpPr>
          <p:cNvPr id="2" name="1 Llamada de flecha hacia abajo"/>
          <p:cNvSpPr/>
          <p:nvPr/>
        </p:nvSpPr>
        <p:spPr>
          <a:xfrm>
            <a:off x="971600" y="1556792"/>
            <a:ext cx="4248472" cy="158417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smtClean="0"/>
              <a:t>Dar </a:t>
            </a:r>
            <a:r>
              <a:rPr lang="es-ES_tradnl" sz="2400" dirty="0"/>
              <a:t>un aporte válido y confiable</a:t>
            </a:r>
            <a:endParaRPr lang="es-EC" sz="2400" dirty="0"/>
          </a:p>
          <a:p>
            <a:pPr algn="ctr"/>
            <a:r>
              <a:rPr lang="es-ES_tradnl" sz="2400" dirty="0" smtClean="0"/>
              <a:t>para el desarrollo </a:t>
            </a:r>
            <a:r>
              <a:rPr lang="es-ES_tradnl" sz="2400" dirty="0"/>
              <a:t>del </a:t>
            </a:r>
            <a:r>
              <a:rPr lang="es-ES_tradnl" sz="2400" dirty="0" smtClean="0"/>
              <a:t>deporte</a:t>
            </a:r>
            <a:endParaRPr lang="es-EC" sz="24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1115616" y="4437112"/>
            <a:ext cx="4104456" cy="122413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s-EC" sz="2400" dirty="0" smtClean="0"/>
              <a:t>Disminuir el indicie de lesiones</a:t>
            </a:r>
            <a:endParaRPr lang="es-EC" sz="2400" dirty="0"/>
          </a:p>
        </p:txBody>
      </p:sp>
      <p:sp>
        <p:nvSpPr>
          <p:cNvPr id="7" name="4 Marcador de texto"/>
          <p:cNvSpPr txBox="1">
            <a:spLocks/>
          </p:cNvSpPr>
          <p:nvPr/>
        </p:nvSpPr>
        <p:spPr bwMode="auto">
          <a:xfrm>
            <a:off x="971600" y="3212976"/>
            <a:ext cx="4253592" cy="1224136"/>
          </a:xfrm>
          <a:prstGeom prst="downArrowCallou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s-EC" sz="2400" dirty="0" smtClean="0"/>
              <a:t>La importancia de tener un centro del cuerpo estable </a:t>
            </a:r>
            <a:endParaRPr lang="es-EC" sz="2400" dirty="0"/>
          </a:p>
        </p:txBody>
      </p:sp>
      <p:sp>
        <p:nvSpPr>
          <p:cNvPr id="6" name="5 Rectángulo"/>
          <p:cNvSpPr/>
          <p:nvPr/>
        </p:nvSpPr>
        <p:spPr>
          <a:xfrm>
            <a:off x="1115616" y="5733256"/>
            <a:ext cx="410445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 smtClean="0"/>
              <a:t>Mejorar el rendimiento deportivo en levantadores de potencia </a:t>
            </a:r>
            <a:endParaRPr lang="es-EC" sz="2400" dirty="0"/>
          </a:p>
        </p:txBody>
      </p:sp>
      <p:sp>
        <p:nvSpPr>
          <p:cNvPr id="10" name="9 Explosión 2"/>
          <p:cNvSpPr/>
          <p:nvPr/>
        </p:nvSpPr>
        <p:spPr>
          <a:xfrm>
            <a:off x="5508104" y="2204864"/>
            <a:ext cx="3456384" cy="3384376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 “Es imposible </a:t>
            </a:r>
            <a:r>
              <a:rPr lang="es-ES_tradnl" dirty="0" smtClean="0"/>
              <a:t>disparar un </a:t>
            </a:r>
            <a:r>
              <a:rPr lang="es-ES_tradnl" dirty="0"/>
              <a:t>cañón de una canoa”</a:t>
            </a:r>
            <a:endParaRPr lang="es-EC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3600" smtClean="0"/>
              <a:t>Objetivos</a:t>
            </a:r>
            <a:endParaRPr lang="es-ES" altLang="es-MX" sz="12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916832"/>
            <a:ext cx="7772400" cy="4530725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s-ES_tradnl" sz="2000" dirty="0"/>
              <a:t>Diseñar un plan de entrenamiento del CORE para mejorar la ejecución de la técnica de </a:t>
            </a:r>
            <a:r>
              <a:rPr lang="es-EC" sz="2000" dirty="0"/>
              <a:t>sentadilla en los deportistas de Levantamiento de Potencia de la Selección Juvenil de Pichincha</a:t>
            </a:r>
            <a:r>
              <a:rPr lang="es-EC" sz="2000" dirty="0" smtClean="0"/>
              <a:t>.</a:t>
            </a:r>
          </a:p>
          <a:p>
            <a:pPr marL="0" indent="0" algn="just" eaLnBrk="1" hangingPunct="1">
              <a:buNone/>
            </a:pPr>
            <a:endParaRPr lang="es-EC" sz="2000" dirty="0"/>
          </a:p>
          <a:p>
            <a:pPr lvl="0" eaLnBrk="1" hangingPunct="1"/>
            <a:r>
              <a:rPr lang="es-ES_tradnl" sz="2000" dirty="0"/>
              <a:t>Describir la influencia que existe </a:t>
            </a:r>
            <a:r>
              <a:rPr lang="es-ES_tradnl" sz="2000" dirty="0" smtClean="0"/>
              <a:t>entre: CORE - </a:t>
            </a:r>
            <a:r>
              <a:rPr lang="es-ES_tradnl" sz="2000" dirty="0"/>
              <a:t>E</a:t>
            </a:r>
            <a:r>
              <a:rPr lang="es-ES_tradnl" sz="2000" dirty="0" smtClean="0"/>
              <a:t>jecución técnica de </a:t>
            </a:r>
            <a:r>
              <a:rPr lang="es-ES_tradnl" sz="2000" dirty="0"/>
              <a:t>la sentadilla</a:t>
            </a:r>
            <a:r>
              <a:rPr lang="es-ES_tradnl" sz="2000" dirty="0" smtClean="0"/>
              <a:t>.</a:t>
            </a:r>
          </a:p>
          <a:p>
            <a:pPr lvl="0" eaLnBrk="1" hangingPunct="1"/>
            <a:endParaRPr lang="es-EC" sz="2000" dirty="0"/>
          </a:p>
          <a:p>
            <a:pPr eaLnBrk="1" hangingPunct="1"/>
            <a:r>
              <a:rPr lang="es-ES_tradnl" sz="2000" dirty="0"/>
              <a:t>Valorar cualitativamente el nivel técnico </a:t>
            </a:r>
            <a:r>
              <a:rPr lang="es-ES_tradnl" sz="2000" dirty="0" smtClean="0"/>
              <a:t>y cuantitativamente el rendimiento deportivo.</a:t>
            </a:r>
          </a:p>
          <a:p>
            <a:pPr eaLnBrk="1" hangingPunct="1"/>
            <a:endParaRPr lang="es-ES_tradnl" sz="2000" dirty="0" smtClean="0"/>
          </a:p>
          <a:p>
            <a:pPr lvl="0" eaLnBrk="1" hangingPunct="1"/>
            <a:r>
              <a:rPr lang="es-ES_tradnl" sz="2000" dirty="0"/>
              <a:t>Aplicar el plan de entrenamiento de CORE </a:t>
            </a:r>
            <a:r>
              <a:rPr lang="es-ES_tradnl" sz="2000" dirty="0" smtClean="0"/>
              <a:t>y </a:t>
            </a:r>
            <a:r>
              <a:rPr lang="es-ES_tradnl" sz="2000" dirty="0"/>
              <a:t>ver sus resultados.</a:t>
            </a:r>
            <a:endParaRPr lang="es-EC" sz="2000" dirty="0"/>
          </a:p>
          <a:p>
            <a:pPr eaLnBrk="1" hangingPunct="1"/>
            <a:endParaRPr lang="es-ES_tradnl" dirty="0"/>
          </a:p>
          <a:p>
            <a:pPr eaLnBrk="1" hangingPunct="1"/>
            <a:endParaRPr lang="es-MX" altLang="es-MX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804863"/>
            <a:ext cx="7772400" cy="792162"/>
          </a:xfrm>
        </p:spPr>
        <p:txBody>
          <a:bodyPr/>
          <a:lstStyle/>
          <a:p>
            <a:pPr eaLnBrk="1" hangingPunct="1"/>
            <a:r>
              <a:rPr lang="es-MX" altLang="es-MX" sz="3600" dirty="0" smtClean="0"/>
              <a:t>Hipótesis  </a:t>
            </a:r>
            <a:r>
              <a:rPr lang="es-MX" altLang="es-MX" sz="3800" dirty="0" smtClean="0"/>
              <a:t/>
            </a:r>
            <a:br>
              <a:rPr lang="es-MX" altLang="es-MX" sz="3800" dirty="0" smtClean="0"/>
            </a:br>
            <a:endParaRPr lang="es-ES" altLang="es-MX" sz="38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16833"/>
            <a:ext cx="7772400" cy="2592288"/>
          </a:xfrm>
        </p:spPr>
        <p:txBody>
          <a:bodyPr/>
          <a:lstStyle/>
          <a:p>
            <a:pPr eaLnBrk="1" hangingPunct="1"/>
            <a:r>
              <a:rPr lang="es-ES_tradnl" sz="2400" dirty="0"/>
              <a:t>¿</a:t>
            </a:r>
            <a:r>
              <a:rPr lang="es-ES_tradnl" sz="2400" dirty="0" smtClean="0"/>
              <a:t>La </a:t>
            </a:r>
            <a:r>
              <a:rPr lang="es-ES_tradnl" sz="2400" dirty="0"/>
              <a:t>aplicación de un plan de entrenamiento de CORE, contribuirá a mejorar el rendimiento   técnico y correcta ejecución de la sentadilla en los deportista de Levantamiento de Potencia de la Selección Juvenil de </a:t>
            </a:r>
            <a:r>
              <a:rPr lang="es-ES_tradnl" sz="2400" dirty="0" smtClean="0"/>
              <a:t>Pichincha?</a:t>
            </a:r>
            <a:endParaRPr lang="es-EC" sz="2400" dirty="0"/>
          </a:p>
          <a:p>
            <a:pPr eaLnBrk="1" hangingPunct="1"/>
            <a:endParaRPr lang="es-MX" altLang="es-MX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s-MX" sz="3600" dirty="0" smtClean="0"/>
              <a:t>Marco teórico</a:t>
            </a:r>
            <a:endParaRPr lang="es-ES" altLang="es-MX" sz="32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altLang="es-MX" dirty="0" smtClean="0"/>
              <a:t>El CORE</a:t>
            </a:r>
          </a:p>
          <a:p>
            <a:pPr eaLnBrk="1" hangingPunct="1"/>
            <a:endParaRPr lang="es-MX" altLang="es-MX" dirty="0"/>
          </a:p>
          <a:p>
            <a:pPr eaLnBrk="1" hangingPunct="1"/>
            <a:endParaRPr lang="es-MX" altLang="es-MX" dirty="0" smtClean="0"/>
          </a:p>
          <a:p>
            <a:pPr eaLnBrk="1" hangingPunct="1"/>
            <a:r>
              <a:rPr lang="es-MX" altLang="es-MX" dirty="0" smtClean="0"/>
              <a:t>SUBSISTEMAS:</a:t>
            </a:r>
          </a:p>
          <a:p>
            <a:pPr eaLnBrk="1" hangingPunct="1"/>
            <a:endParaRPr lang="es-MX" altLang="es-MX" dirty="0" smtClean="0"/>
          </a:p>
          <a:p>
            <a:pPr eaLnBrk="1" hangingPunct="1"/>
            <a:endParaRPr lang="es-MX" altLang="es-MX" dirty="0" smtClean="0"/>
          </a:p>
        </p:txBody>
      </p:sp>
      <p:sp>
        <p:nvSpPr>
          <p:cNvPr id="2" name="1 Rectángulo redondeado"/>
          <p:cNvSpPr/>
          <p:nvPr/>
        </p:nvSpPr>
        <p:spPr>
          <a:xfrm>
            <a:off x="910640" y="2072928"/>
            <a:ext cx="7837824" cy="996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Núcleo o centro para referirse al  complejo lumbopélvico, </a:t>
            </a:r>
            <a:r>
              <a:rPr lang="es-EC" dirty="0"/>
              <a:t>se compone de tres subsistemas, y la integridad de los mismos determinan la eficiencia del CORE”</a:t>
            </a:r>
          </a:p>
        </p:txBody>
      </p:sp>
      <p:sp>
        <p:nvSpPr>
          <p:cNvPr id="3" name="2 Pentágono"/>
          <p:cNvSpPr/>
          <p:nvPr/>
        </p:nvSpPr>
        <p:spPr>
          <a:xfrm>
            <a:off x="1259632" y="4077072"/>
            <a:ext cx="4392488" cy="19442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 smtClean="0"/>
              <a:t>Sistema pasivo: </a:t>
            </a:r>
          </a:p>
          <a:p>
            <a:pPr lvl="0" algn="ctr"/>
            <a:r>
              <a:rPr lang="es-ES_tradnl" dirty="0"/>
              <a:t>E</a:t>
            </a:r>
            <a:r>
              <a:rPr lang="es-ES_tradnl" dirty="0" smtClean="0"/>
              <a:t>structuras </a:t>
            </a:r>
            <a:r>
              <a:rPr lang="es-ES_tradnl" dirty="0"/>
              <a:t>no contráctiles como.: huesos, ligamentos, capsulas articulares, cartílagos, discos intervertebrales</a:t>
            </a:r>
            <a:endParaRPr lang="es-EC" dirty="0"/>
          </a:p>
        </p:txBody>
      </p:sp>
      <p:pic>
        <p:nvPicPr>
          <p:cNvPr id="6" name="5 Imagen" descr="SINDROME DE LACOMME: DOLOR ABDOMINO-PÉLVICO BAJO - Rehabilitación ..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8" t="6225" r="7762" b="18257"/>
          <a:stretch/>
        </p:blipFill>
        <p:spPr bwMode="auto">
          <a:xfrm>
            <a:off x="5796136" y="3789040"/>
            <a:ext cx="2952328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as">
  <a:themeElements>
    <a:clrScheme name="Capas 7">
      <a:dk1>
        <a:srgbClr val="000000"/>
      </a:dk1>
      <a:lt1>
        <a:srgbClr val="FFFFFF"/>
      </a:lt1>
      <a:dk2>
        <a:srgbClr val="000000"/>
      </a:dk2>
      <a:lt2>
        <a:srgbClr val="891411"/>
      </a:lt2>
      <a:accent1>
        <a:srgbClr val="4F917E"/>
      </a:accent1>
      <a:accent2>
        <a:srgbClr val="CC9900"/>
      </a:accent2>
      <a:accent3>
        <a:srgbClr val="FFFFFF"/>
      </a:accent3>
      <a:accent4>
        <a:srgbClr val="000000"/>
      </a:accent4>
      <a:accent5>
        <a:srgbClr val="B2C7C0"/>
      </a:accent5>
      <a:accent6>
        <a:srgbClr val="B98A00"/>
      </a:accent6>
      <a:hlink>
        <a:srgbClr val="5A84D8"/>
      </a:hlink>
      <a:folHlink>
        <a:srgbClr val="A0C6BA"/>
      </a:folHlink>
    </a:clrScheme>
    <a:fontScheme name="Capa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apa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727</TotalTime>
  <Words>1911</Words>
  <Application>Microsoft Office PowerPoint</Application>
  <PresentationFormat>Presentación en pantalla (4:3)</PresentationFormat>
  <Paragraphs>787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Capas</vt:lpstr>
      <vt:lpstr>“PLAN DE ENTRENAMIENTO DEL CORE PARA MEJORAR EL RENDIMIENTO TÉCNICO DE LA SENTADILLA EN LOS DEPORTISTAS DE LEVANTAMIENTO DE POTENCIA DE LA SELECCIÓN JUVENIL DE PICHINCHA” </vt:lpstr>
      <vt:lpstr>Antecedentes</vt:lpstr>
      <vt:lpstr>Sentadilla</vt:lpstr>
      <vt:lpstr>Problema</vt:lpstr>
      <vt:lpstr>Problema</vt:lpstr>
      <vt:lpstr>Justificación</vt:lpstr>
      <vt:lpstr>Objetivos</vt:lpstr>
      <vt:lpstr>Hipótesis   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Marco teórico</vt:lpstr>
      <vt:lpstr>Método</vt:lpstr>
      <vt:lpstr>Método</vt:lpstr>
      <vt:lpstr>Método</vt:lpstr>
      <vt:lpstr>Método</vt:lpstr>
      <vt:lpstr>Resultados</vt:lpstr>
      <vt:lpstr>Resultados</vt:lpstr>
      <vt:lpstr>Resultados</vt:lpstr>
      <vt:lpstr>Resultados</vt:lpstr>
      <vt:lpstr>Resultados</vt:lpstr>
      <vt:lpstr>Resultados</vt:lpstr>
      <vt:lpstr>Conclusiones</vt:lpstr>
      <vt:lpstr>Recomendaciones </vt:lpstr>
      <vt:lpstr>GRACIAS</vt:lpstr>
    </vt:vector>
  </TitlesOfParts>
  <Company>UdeC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del proyecto:</dc:title>
  <dc:creator>Posgrado</dc:creator>
  <cp:lastModifiedBy>STALIN CRIXUS CURIPOMA</cp:lastModifiedBy>
  <cp:revision>39</cp:revision>
  <dcterms:created xsi:type="dcterms:W3CDTF">2010-02-16T20:16:43Z</dcterms:created>
  <dcterms:modified xsi:type="dcterms:W3CDTF">2021-02-13T04:17:37Z</dcterms:modified>
</cp:coreProperties>
</file>