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338" r:id="rId4"/>
    <p:sldId id="262" r:id="rId5"/>
    <p:sldId id="331" r:id="rId6"/>
    <p:sldId id="343" r:id="rId7"/>
    <p:sldId id="344" r:id="rId8"/>
    <p:sldId id="347" r:id="rId9"/>
    <p:sldId id="348" r:id="rId10"/>
    <p:sldId id="350" r:id="rId11"/>
    <p:sldId id="352" r:id="rId12"/>
    <p:sldId id="353" r:id="rId13"/>
    <p:sldId id="355" r:id="rId14"/>
    <p:sldId id="356" r:id="rId15"/>
    <p:sldId id="346" r:id="rId16"/>
    <p:sldId id="358" r:id="rId17"/>
    <p:sldId id="359" r:id="rId18"/>
    <p:sldId id="360" r:id="rId19"/>
    <p:sldId id="361" r:id="rId20"/>
    <p:sldId id="362" r:id="rId21"/>
    <p:sldId id="321" r:id="rId22"/>
    <p:sldId id="357"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28" r:id="rId36"/>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4"/>
    <a:srgbClr val="000066"/>
    <a:srgbClr val="000099"/>
    <a:srgbClr val="158920"/>
    <a:srgbClr val="418AB3"/>
    <a:srgbClr val="2AAAE2"/>
    <a:srgbClr val="474D54"/>
    <a:srgbClr val="2EA9E1"/>
    <a:srgbClr val="606060"/>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80EB1-7768-4746-B1FE-10F36DF15166}" v="21" dt="2021-06-21T15:19:35.41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78" d="100"/>
          <a:sy n="78" d="100"/>
        </p:scale>
        <p:origin x="294" y="84"/>
      </p:cViewPr>
      <p:guideLst>
        <p:guide orient="horz" pos="2352"/>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cellere" userId="e56b25f35e976832" providerId="Windows Live" clId="Web-{70B80EB1-7768-4746-B1FE-10F36DF15166}"/>
    <pc:docChg chg="modSld">
      <pc:chgData name="jonathan cellere" userId="e56b25f35e976832" providerId="Windows Live" clId="Web-{70B80EB1-7768-4746-B1FE-10F36DF15166}" dt="2021-06-21T15:19:31.898" v="14" actId="20577"/>
      <pc:docMkLst>
        <pc:docMk/>
      </pc:docMkLst>
      <pc:sldChg chg="modSp">
        <pc:chgData name="jonathan cellere" userId="e56b25f35e976832" providerId="Windows Live" clId="Web-{70B80EB1-7768-4746-B1FE-10F36DF15166}" dt="2021-06-21T15:19:31.898" v="14" actId="20577"/>
        <pc:sldMkLst>
          <pc:docMk/>
          <pc:sldMk cId="2257827737" sldId="338"/>
        </pc:sldMkLst>
        <pc:spChg chg="mod">
          <ac:chgData name="jonathan cellere" userId="e56b25f35e976832" providerId="Windows Live" clId="Web-{70B80EB1-7768-4746-B1FE-10F36DF15166}" dt="2021-06-21T15:19:31.898" v="14" actId="20577"/>
          <ac:spMkLst>
            <pc:docMk/>
            <pc:sldMk cId="2257827737" sldId="338"/>
            <ac:spMk id="52" creationId="{DEF54020-39BE-4622-9FC4-905A6357E49C}"/>
          </ac:spMkLst>
        </pc:spChg>
      </pc:sldChg>
    </pc:docChg>
  </pc:docChgLst>
  <pc:docChgLst>
    <pc:chgData name="jonathan cellere" userId="e56b25f35e976832" providerId="LiveId" clId="{C8482387-FD8D-4788-BFDD-4FA26F157AE9}"/>
    <pc:docChg chg="modSld">
      <pc:chgData name="jonathan cellere" userId="e56b25f35e976832" providerId="LiveId" clId="{C8482387-FD8D-4788-BFDD-4FA26F157AE9}" dt="2021-06-21T15:50:03.188" v="9"/>
      <pc:docMkLst>
        <pc:docMk/>
      </pc:docMkLst>
      <pc:sldChg chg="modSp mod">
        <pc:chgData name="jonathan cellere" userId="e56b25f35e976832" providerId="LiveId" clId="{C8482387-FD8D-4788-BFDD-4FA26F157AE9}" dt="2021-06-21T15:50:03.188" v="9"/>
        <pc:sldMkLst>
          <pc:docMk/>
          <pc:sldMk cId="2257827737" sldId="338"/>
        </pc:sldMkLst>
        <pc:spChg chg="mod">
          <ac:chgData name="jonathan cellere" userId="e56b25f35e976832" providerId="LiveId" clId="{C8482387-FD8D-4788-BFDD-4FA26F157AE9}" dt="2021-06-21T15:50:03.188" v="9"/>
          <ac:spMkLst>
            <pc:docMk/>
            <pc:sldMk cId="2257827737" sldId="338"/>
            <ac:spMk id="52" creationId="{DEF54020-39BE-4622-9FC4-905A6357E49C}"/>
          </ac:spMkLst>
        </pc:spChg>
      </pc:sldChg>
    </pc:docChg>
  </pc:docChgLst>
  <pc:docChgLst>
    <pc:chgData name="Eduardo Nuñez" userId="683037282edaef21" providerId="Windows Live" clId="Web-{9363FCB2-DB9F-4736-97CD-97DCDF0FD34A}"/>
    <pc:docChg chg="modSld">
      <pc:chgData name="Eduardo Nuñez" userId="683037282edaef21" providerId="Windows Live" clId="Web-{9363FCB2-DB9F-4736-97CD-97DCDF0FD34A}" dt="2021-06-19T16:00:44.623" v="6" actId="20577"/>
      <pc:docMkLst>
        <pc:docMk/>
      </pc:docMkLst>
      <pc:sldChg chg="modSp">
        <pc:chgData name="Eduardo Nuñez" userId="683037282edaef21" providerId="Windows Live" clId="Web-{9363FCB2-DB9F-4736-97CD-97DCDF0FD34A}" dt="2021-06-19T16:00:44.623" v="6" actId="20577"/>
        <pc:sldMkLst>
          <pc:docMk/>
          <pc:sldMk cId="2257827737" sldId="338"/>
        </pc:sldMkLst>
        <pc:spChg chg="mod">
          <ac:chgData name="Eduardo Nuñez" userId="683037282edaef21" providerId="Windows Live" clId="Web-{9363FCB2-DB9F-4736-97CD-97DCDF0FD34A}" dt="2021-06-19T16:00:44.623" v="6" actId="20577"/>
          <ac:spMkLst>
            <pc:docMk/>
            <pc:sldMk cId="2257827737" sldId="338"/>
            <ac:spMk id="52" creationId="{DEF54020-39BE-4622-9FC4-905A6357E49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FA710374-A0D0-4639-B013-35A506CD37E6}"/>
              </a:ext>
            </a:extLst>
          </p:cNvPr>
          <p:cNvSpPr>
            <a:spLocks/>
          </p:cNvSpPr>
          <p:nvPr userDrawn="1"/>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4E7187E-67A8-49EF-8933-FEE04FEAF50C}"/>
              </a:ext>
            </a:extLst>
          </p:cNvPr>
          <p:cNvGrpSpPr/>
          <p:nvPr userDrawn="1"/>
        </p:nvGrpSpPr>
        <p:grpSpPr>
          <a:xfrm flipH="1">
            <a:off x="11178612" y="5759424"/>
            <a:ext cx="817770" cy="809183"/>
            <a:chOff x="3175" y="1588"/>
            <a:chExt cx="4686300" cy="4637087"/>
          </a:xfrm>
          <a:solidFill>
            <a:schemeClr val="accent1"/>
          </a:solidFill>
        </p:grpSpPr>
        <p:sp>
          <p:nvSpPr>
            <p:cNvPr id="12" name="Rectangle 5">
              <a:extLst>
                <a:ext uri="{FF2B5EF4-FFF2-40B4-BE49-F238E27FC236}">
                  <a16:creationId xmlns:a16="http://schemas.microsoft.com/office/drawing/2014/main" id="{1E0D8746-24E0-4548-8C4D-DD75A2E8938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6">
              <a:extLst>
                <a:ext uri="{FF2B5EF4-FFF2-40B4-BE49-F238E27FC236}">
                  <a16:creationId xmlns:a16="http://schemas.microsoft.com/office/drawing/2014/main" id="{36672466-A780-459C-AE15-37398D2D6018}"/>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7">
              <a:extLst>
                <a:ext uri="{FF2B5EF4-FFF2-40B4-BE49-F238E27FC236}">
                  <a16:creationId xmlns:a16="http://schemas.microsoft.com/office/drawing/2014/main" id="{29B98435-DD78-4523-A912-E2FFE0743C16}"/>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a:extLst>
                <a:ext uri="{FF2B5EF4-FFF2-40B4-BE49-F238E27FC236}">
                  <a16:creationId xmlns:a16="http://schemas.microsoft.com/office/drawing/2014/main" id="{FBBADD09-E087-4218-94AA-9A732C065A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a:extLst>
                <a:ext uri="{FF2B5EF4-FFF2-40B4-BE49-F238E27FC236}">
                  <a16:creationId xmlns:a16="http://schemas.microsoft.com/office/drawing/2014/main" id="{AD29BA87-8A6B-454A-870A-0930CAD32718}"/>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0">
              <a:extLst>
                <a:ext uri="{FF2B5EF4-FFF2-40B4-BE49-F238E27FC236}">
                  <a16:creationId xmlns:a16="http://schemas.microsoft.com/office/drawing/2014/main" id="{123A592A-5A52-4664-A9ED-ACB12583803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a:extLst>
                <a:ext uri="{FF2B5EF4-FFF2-40B4-BE49-F238E27FC236}">
                  <a16:creationId xmlns:a16="http://schemas.microsoft.com/office/drawing/2014/main" id="{C81F600D-2C20-46EA-8051-63C37B9BEB9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a:extLst>
                <a:ext uri="{FF2B5EF4-FFF2-40B4-BE49-F238E27FC236}">
                  <a16:creationId xmlns:a16="http://schemas.microsoft.com/office/drawing/2014/main" id="{899F243A-F661-4476-B974-A468A2C72C08}"/>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3">
              <a:extLst>
                <a:ext uri="{FF2B5EF4-FFF2-40B4-BE49-F238E27FC236}">
                  <a16:creationId xmlns:a16="http://schemas.microsoft.com/office/drawing/2014/main" id="{551C0F5B-D850-4F14-92ED-08B31C994BE4}"/>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a:extLst>
                <a:ext uri="{FF2B5EF4-FFF2-40B4-BE49-F238E27FC236}">
                  <a16:creationId xmlns:a16="http://schemas.microsoft.com/office/drawing/2014/main" id="{DDB35BF1-FC37-43C1-B5CB-9E8BD46BAA9D}"/>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a:extLst>
                <a:ext uri="{FF2B5EF4-FFF2-40B4-BE49-F238E27FC236}">
                  <a16:creationId xmlns:a16="http://schemas.microsoft.com/office/drawing/2014/main" id="{24FA2821-2268-4EEC-BB62-C826BAA13F9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16">
              <a:extLst>
                <a:ext uri="{FF2B5EF4-FFF2-40B4-BE49-F238E27FC236}">
                  <a16:creationId xmlns:a16="http://schemas.microsoft.com/office/drawing/2014/main" id="{CD9D3E4B-0D89-4DC9-9BF3-1825125DE43D}"/>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a:extLst>
                <a:ext uri="{FF2B5EF4-FFF2-40B4-BE49-F238E27FC236}">
                  <a16:creationId xmlns:a16="http://schemas.microsoft.com/office/drawing/2014/main" id="{D396BA03-71DB-4A9E-A491-CC50B3E0158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a:extLst>
                <a:ext uri="{FF2B5EF4-FFF2-40B4-BE49-F238E27FC236}">
                  <a16:creationId xmlns:a16="http://schemas.microsoft.com/office/drawing/2014/main" id="{89B117B3-FDE2-48F4-8E18-99B71391689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9">
              <a:extLst>
                <a:ext uri="{FF2B5EF4-FFF2-40B4-BE49-F238E27FC236}">
                  <a16:creationId xmlns:a16="http://schemas.microsoft.com/office/drawing/2014/main" id="{4D15AB71-4C87-4F96-A6F1-334D55AADD6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0">
              <a:extLst>
                <a:ext uri="{FF2B5EF4-FFF2-40B4-BE49-F238E27FC236}">
                  <a16:creationId xmlns:a16="http://schemas.microsoft.com/office/drawing/2014/main" id="{248F0BE9-E11B-4028-814F-E2A724D173CD}"/>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1">
              <a:extLst>
                <a:ext uri="{FF2B5EF4-FFF2-40B4-BE49-F238E27FC236}">
                  <a16:creationId xmlns:a16="http://schemas.microsoft.com/office/drawing/2014/main" id="{DEB11266-49E8-4D24-8542-C4A048AF02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a:extLst>
                <a:ext uri="{FF2B5EF4-FFF2-40B4-BE49-F238E27FC236}">
                  <a16:creationId xmlns:a16="http://schemas.microsoft.com/office/drawing/2014/main" id="{D411A65D-2AF3-496C-83AD-506A50975E91}"/>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a:extLst>
                <a:ext uri="{FF2B5EF4-FFF2-40B4-BE49-F238E27FC236}">
                  <a16:creationId xmlns:a16="http://schemas.microsoft.com/office/drawing/2014/main" id="{340303F8-CA51-4013-9A24-EEBF9EBC0B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4">
              <a:extLst>
                <a:ext uri="{FF2B5EF4-FFF2-40B4-BE49-F238E27FC236}">
                  <a16:creationId xmlns:a16="http://schemas.microsoft.com/office/drawing/2014/main" id="{34F8A7A6-DC0C-48BD-AB47-EA5A934ABE5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a:extLst>
                <a:ext uri="{FF2B5EF4-FFF2-40B4-BE49-F238E27FC236}">
                  <a16:creationId xmlns:a16="http://schemas.microsoft.com/office/drawing/2014/main" id="{96DEEB0A-E270-4DD9-9017-7926F8547ACE}"/>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a:extLst>
                <a:ext uri="{FF2B5EF4-FFF2-40B4-BE49-F238E27FC236}">
                  <a16:creationId xmlns:a16="http://schemas.microsoft.com/office/drawing/2014/main" id="{B5AAD273-90EB-45E1-9BBE-8741FDB7720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7">
              <a:extLst>
                <a:ext uri="{FF2B5EF4-FFF2-40B4-BE49-F238E27FC236}">
                  <a16:creationId xmlns:a16="http://schemas.microsoft.com/office/drawing/2014/main" id="{8DF0AAEB-1341-4548-A29D-7A9DC2A17F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a:extLst>
                <a:ext uri="{FF2B5EF4-FFF2-40B4-BE49-F238E27FC236}">
                  <a16:creationId xmlns:a16="http://schemas.microsoft.com/office/drawing/2014/main" id="{2CC3CCCD-AA24-440F-A0BE-897C9281D35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9">
              <a:extLst>
                <a:ext uri="{FF2B5EF4-FFF2-40B4-BE49-F238E27FC236}">
                  <a16:creationId xmlns:a16="http://schemas.microsoft.com/office/drawing/2014/main" id="{034501E6-BB13-484D-861F-D4CFA91A5D7D}"/>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30">
              <a:extLst>
                <a:ext uri="{FF2B5EF4-FFF2-40B4-BE49-F238E27FC236}">
                  <a16:creationId xmlns:a16="http://schemas.microsoft.com/office/drawing/2014/main" id="{0D67A953-9F89-4360-9C0B-AD7C57905AB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1">
              <a:extLst>
                <a:ext uri="{FF2B5EF4-FFF2-40B4-BE49-F238E27FC236}">
                  <a16:creationId xmlns:a16="http://schemas.microsoft.com/office/drawing/2014/main" id="{959C6397-6B14-4BF1-939F-1CEBB2C9267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2">
              <a:extLst>
                <a:ext uri="{FF2B5EF4-FFF2-40B4-BE49-F238E27FC236}">
                  <a16:creationId xmlns:a16="http://schemas.microsoft.com/office/drawing/2014/main" id="{086DEA11-5A0F-41A0-9E58-93A548D404C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3">
              <a:extLst>
                <a:ext uri="{FF2B5EF4-FFF2-40B4-BE49-F238E27FC236}">
                  <a16:creationId xmlns:a16="http://schemas.microsoft.com/office/drawing/2014/main" id="{95EF28D8-427E-4E48-8227-A39E83E6375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4">
              <a:extLst>
                <a:ext uri="{FF2B5EF4-FFF2-40B4-BE49-F238E27FC236}">
                  <a16:creationId xmlns:a16="http://schemas.microsoft.com/office/drawing/2014/main" id="{8AB2938F-B634-4E8A-B393-1E4DB0460B8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35">
              <a:extLst>
                <a:ext uri="{FF2B5EF4-FFF2-40B4-BE49-F238E27FC236}">
                  <a16:creationId xmlns:a16="http://schemas.microsoft.com/office/drawing/2014/main" id="{7AC677A7-BB8A-491C-A45F-A59C133CF52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6">
              <a:extLst>
                <a:ext uri="{FF2B5EF4-FFF2-40B4-BE49-F238E27FC236}">
                  <a16:creationId xmlns:a16="http://schemas.microsoft.com/office/drawing/2014/main" id="{0BF19144-EB5A-46F2-A7B5-9BFF79F927E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7">
              <a:extLst>
                <a:ext uri="{FF2B5EF4-FFF2-40B4-BE49-F238E27FC236}">
                  <a16:creationId xmlns:a16="http://schemas.microsoft.com/office/drawing/2014/main" id="{3DE460ED-F9F1-4390-B1B1-E1F0AAB4F67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38">
              <a:extLst>
                <a:ext uri="{FF2B5EF4-FFF2-40B4-BE49-F238E27FC236}">
                  <a16:creationId xmlns:a16="http://schemas.microsoft.com/office/drawing/2014/main" id="{A0875147-4462-4486-A8D9-B5FBD6147DC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9">
              <a:extLst>
                <a:ext uri="{FF2B5EF4-FFF2-40B4-BE49-F238E27FC236}">
                  <a16:creationId xmlns:a16="http://schemas.microsoft.com/office/drawing/2014/main" id="{F9D2850E-CADF-4A4F-9B9D-93A82DE33BF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0">
              <a:extLst>
                <a:ext uri="{FF2B5EF4-FFF2-40B4-BE49-F238E27FC236}">
                  <a16:creationId xmlns:a16="http://schemas.microsoft.com/office/drawing/2014/main" id="{FEEF3CDA-2F3C-4EF7-A0D3-8A4AA9FD7275}"/>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41">
              <a:extLst>
                <a:ext uri="{FF2B5EF4-FFF2-40B4-BE49-F238E27FC236}">
                  <a16:creationId xmlns:a16="http://schemas.microsoft.com/office/drawing/2014/main" id="{3342AED6-93BC-4255-97D4-E231A10A42F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2">
              <a:extLst>
                <a:ext uri="{FF2B5EF4-FFF2-40B4-BE49-F238E27FC236}">
                  <a16:creationId xmlns:a16="http://schemas.microsoft.com/office/drawing/2014/main" id="{5D5E12A5-7039-45EB-8E89-848972235FC5}"/>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3">
              <a:extLst>
                <a:ext uri="{FF2B5EF4-FFF2-40B4-BE49-F238E27FC236}">
                  <a16:creationId xmlns:a16="http://schemas.microsoft.com/office/drawing/2014/main" id="{4E825686-FC6B-43A0-9C18-8B370A8DEC3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44">
              <a:extLst>
                <a:ext uri="{FF2B5EF4-FFF2-40B4-BE49-F238E27FC236}">
                  <a16:creationId xmlns:a16="http://schemas.microsoft.com/office/drawing/2014/main" id="{571F6FA0-0ACD-47F0-A6EA-23366BFFB77F}"/>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5">
              <a:extLst>
                <a:ext uri="{FF2B5EF4-FFF2-40B4-BE49-F238E27FC236}">
                  <a16:creationId xmlns:a16="http://schemas.microsoft.com/office/drawing/2014/main" id="{3782179F-EDD5-45A3-AEBF-F5BC4E4E623A}"/>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6">
              <a:extLst>
                <a:ext uri="{FF2B5EF4-FFF2-40B4-BE49-F238E27FC236}">
                  <a16:creationId xmlns:a16="http://schemas.microsoft.com/office/drawing/2014/main" id="{36C073D7-7EAF-488F-9E76-4B3037D0B66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47">
              <a:extLst>
                <a:ext uri="{FF2B5EF4-FFF2-40B4-BE49-F238E27FC236}">
                  <a16:creationId xmlns:a16="http://schemas.microsoft.com/office/drawing/2014/main" id="{CEC5BC9B-46ED-4261-A6E9-E4203D254E0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48">
              <a:extLst>
                <a:ext uri="{FF2B5EF4-FFF2-40B4-BE49-F238E27FC236}">
                  <a16:creationId xmlns:a16="http://schemas.microsoft.com/office/drawing/2014/main" id="{3475CBE3-E77C-485B-8A25-FF8E3B7D953A}"/>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9">
              <a:extLst>
                <a:ext uri="{FF2B5EF4-FFF2-40B4-BE49-F238E27FC236}">
                  <a16:creationId xmlns:a16="http://schemas.microsoft.com/office/drawing/2014/main" id="{8C3A17A5-6EF4-473C-863E-6500240DC91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0">
              <a:extLst>
                <a:ext uri="{FF2B5EF4-FFF2-40B4-BE49-F238E27FC236}">
                  <a16:creationId xmlns:a16="http://schemas.microsoft.com/office/drawing/2014/main" id="{0063378E-9B99-4EA3-ACB8-B2242D59D609}"/>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1">
              <a:extLst>
                <a:ext uri="{FF2B5EF4-FFF2-40B4-BE49-F238E27FC236}">
                  <a16:creationId xmlns:a16="http://schemas.microsoft.com/office/drawing/2014/main" id="{264A3ADE-6E13-4D56-BB2D-CA6A43E4E3C6}"/>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2">
              <a:extLst>
                <a:ext uri="{FF2B5EF4-FFF2-40B4-BE49-F238E27FC236}">
                  <a16:creationId xmlns:a16="http://schemas.microsoft.com/office/drawing/2014/main" id="{DF6F7D2C-77EC-4870-9A63-A758BD09FFA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3">
              <a:extLst>
                <a:ext uri="{FF2B5EF4-FFF2-40B4-BE49-F238E27FC236}">
                  <a16:creationId xmlns:a16="http://schemas.microsoft.com/office/drawing/2014/main" id="{20DB3045-3E2E-4C75-ACDE-E0F938FF3CF1}"/>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4">
              <a:extLst>
                <a:ext uri="{FF2B5EF4-FFF2-40B4-BE49-F238E27FC236}">
                  <a16:creationId xmlns:a16="http://schemas.microsoft.com/office/drawing/2014/main" id="{B9EFB335-10CA-4102-8059-BD9F952E0AA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55">
              <a:extLst>
                <a:ext uri="{FF2B5EF4-FFF2-40B4-BE49-F238E27FC236}">
                  <a16:creationId xmlns:a16="http://schemas.microsoft.com/office/drawing/2014/main" id="{0F3D9485-861F-4A13-84FC-B39976B478A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a:extLst>
                <a:ext uri="{FF2B5EF4-FFF2-40B4-BE49-F238E27FC236}">
                  <a16:creationId xmlns:a16="http://schemas.microsoft.com/office/drawing/2014/main" id="{530011E5-173C-43DE-8839-B1A6E99F97CA}"/>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7">
              <a:extLst>
                <a:ext uri="{FF2B5EF4-FFF2-40B4-BE49-F238E27FC236}">
                  <a16:creationId xmlns:a16="http://schemas.microsoft.com/office/drawing/2014/main" id="{38A46E3E-5647-4CC0-AD60-1BB3273743D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58">
              <a:extLst>
                <a:ext uri="{FF2B5EF4-FFF2-40B4-BE49-F238E27FC236}">
                  <a16:creationId xmlns:a16="http://schemas.microsoft.com/office/drawing/2014/main" id="{9528AC6C-7139-48C1-AB49-EC660854FD3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9">
              <a:extLst>
                <a:ext uri="{FF2B5EF4-FFF2-40B4-BE49-F238E27FC236}">
                  <a16:creationId xmlns:a16="http://schemas.microsoft.com/office/drawing/2014/main" id="{A94F4C58-E881-472F-830C-BCC5166579CC}"/>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60">
              <a:extLst>
                <a:ext uri="{FF2B5EF4-FFF2-40B4-BE49-F238E27FC236}">
                  <a16:creationId xmlns:a16="http://schemas.microsoft.com/office/drawing/2014/main" id="{7DA10DC5-CC43-4070-9024-F49F7E85B6E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1">
              <a:extLst>
                <a:ext uri="{FF2B5EF4-FFF2-40B4-BE49-F238E27FC236}">
                  <a16:creationId xmlns:a16="http://schemas.microsoft.com/office/drawing/2014/main" id="{D8CD0BFC-6C12-40AE-B5C7-492CB2A52FE2}"/>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CC1BB5F-BB0B-41AB-BB77-D7ECAD374562}"/>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63">
              <a:extLst>
                <a:ext uri="{FF2B5EF4-FFF2-40B4-BE49-F238E27FC236}">
                  <a16:creationId xmlns:a16="http://schemas.microsoft.com/office/drawing/2014/main" id="{8B044195-3D8A-4717-A65B-411CBC1CC13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99110873-6B02-4A29-B252-A6014B83A5C7}"/>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536F628D-3077-400E-BB6E-77C2B335FCEB}"/>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66">
              <a:extLst>
                <a:ext uri="{FF2B5EF4-FFF2-40B4-BE49-F238E27FC236}">
                  <a16:creationId xmlns:a16="http://schemas.microsoft.com/office/drawing/2014/main" id="{19EC0686-2643-4C52-9039-7BEB2A3F0CB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AF361B49-917E-40EF-A48C-E8A2C129F0A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8">
              <a:extLst>
                <a:ext uri="{FF2B5EF4-FFF2-40B4-BE49-F238E27FC236}">
                  <a16:creationId xmlns:a16="http://schemas.microsoft.com/office/drawing/2014/main" id="{F2386B9C-2A16-4947-A66F-111CBE3F941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9">
              <a:extLst>
                <a:ext uri="{FF2B5EF4-FFF2-40B4-BE49-F238E27FC236}">
                  <a16:creationId xmlns:a16="http://schemas.microsoft.com/office/drawing/2014/main" id="{89A66264-8C16-459D-8B6B-2F535825CB4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0F75974E-275A-463A-9F84-A7FE6C3B66C0}"/>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FB9D0761-B16F-466E-9440-D35C3836B4F7}"/>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72">
              <a:extLst>
                <a:ext uri="{FF2B5EF4-FFF2-40B4-BE49-F238E27FC236}">
                  <a16:creationId xmlns:a16="http://schemas.microsoft.com/office/drawing/2014/main" id="{2F4DDCAA-8B21-40A7-A4F2-818DB7A59C9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73">
              <a:extLst>
                <a:ext uri="{FF2B5EF4-FFF2-40B4-BE49-F238E27FC236}">
                  <a16:creationId xmlns:a16="http://schemas.microsoft.com/office/drawing/2014/main" id="{FAE48D6E-6C59-4853-B04B-3EAC1422FDA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4">
              <a:extLst>
                <a:ext uri="{FF2B5EF4-FFF2-40B4-BE49-F238E27FC236}">
                  <a16:creationId xmlns:a16="http://schemas.microsoft.com/office/drawing/2014/main" id="{575E3495-B0B2-48FA-B96B-D03ECD9890B8}"/>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5">
              <a:extLst>
                <a:ext uri="{FF2B5EF4-FFF2-40B4-BE49-F238E27FC236}">
                  <a16:creationId xmlns:a16="http://schemas.microsoft.com/office/drawing/2014/main" id="{864E45C2-270E-4612-A8F0-CB5A9F98DE8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6">
              <a:extLst>
                <a:ext uri="{FF2B5EF4-FFF2-40B4-BE49-F238E27FC236}">
                  <a16:creationId xmlns:a16="http://schemas.microsoft.com/office/drawing/2014/main" id="{058042BC-3CD5-4BC7-82F3-1D172ED8B41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77">
              <a:extLst>
                <a:ext uri="{FF2B5EF4-FFF2-40B4-BE49-F238E27FC236}">
                  <a16:creationId xmlns:a16="http://schemas.microsoft.com/office/drawing/2014/main" id="{FAE0007D-318F-478E-8970-751B2005F7FA}"/>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78">
              <a:extLst>
                <a:ext uri="{FF2B5EF4-FFF2-40B4-BE49-F238E27FC236}">
                  <a16:creationId xmlns:a16="http://schemas.microsoft.com/office/drawing/2014/main" id="{75E03023-2AD3-4C51-94FE-E01ED6BED5B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79">
              <a:extLst>
                <a:ext uri="{FF2B5EF4-FFF2-40B4-BE49-F238E27FC236}">
                  <a16:creationId xmlns:a16="http://schemas.microsoft.com/office/drawing/2014/main" id="{301E4BA0-58B5-4D09-B28C-7562EB339241}"/>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80">
              <a:extLst>
                <a:ext uri="{FF2B5EF4-FFF2-40B4-BE49-F238E27FC236}">
                  <a16:creationId xmlns:a16="http://schemas.microsoft.com/office/drawing/2014/main" id="{407B9C6A-DEF3-4DED-81FF-EEF028FEB1D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1">
              <a:extLst>
                <a:ext uri="{FF2B5EF4-FFF2-40B4-BE49-F238E27FC236}">
                  <a16:creationId xmlns:a16="http://schemas.microsoft.com/office/drawing/2014/main" id="{671FA83C-C481-4D7C-A0F1-DDA57AD8CC4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2">
              <a:extLst>
                <a:ext uri="{FF2B5EF4-FFF2-40B4-BE49-F238E27FC236}">
                  <a16:creationId xmlns:a16="http://schemas.microsoft.com/office/drawing/2014/main" id="{1BA1340D-632A-4776-B404-ECA74918E385}"/>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83">
              <a:extLst>
                <a:ext uri="{FF2B5EF4-FFF2-40B4-BE49-F238E27FC236}">
                  <a16:creationId xmlns:a16="http://schemas.microsoft.com/office/drawing/2014/main" id="{414E7CCF-AFAE-4905-A104-FFE11AA51EFA}"/>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4">
              <a:extLst>
                <a:ext uri="{FF2B5EF4-FFF2-40B4-BE49-F238E27FC236}">
                  <a16:creationId xmlns:a16="http://schemas.microsoft.com/office/drawing/2014/main" id="{5DD1C2FB-B8CA-4518-AE75-01A531FDD99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85">
              <a:extLst>
                <a:ext uri="{FF2B5EF4-FFF2-40B4-BE49-F238E27FC236}">
                  <a16:creationId xmlns:a16="http://schemas.microsoft.com/office/drawing/2014/main" id="{2399D9C8-657F-4B1E-9CA4-F36CC465D88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86">
              <a:extLst>
                <a:ext uri="{FF2B5EF4-FFF2-40B4-BE49-F238E27FC236}">
                  <a16:creationId xmlns:a16="http://schemas.microsoft.com/office/drawing/2014/main" id="{88B31E9C-FA66-48FE-A7E7-3209284026B4}"/>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7">
              <a:extLst>
                <a:ext uri="{FF2B5EF4-FFF2-40B4-BE49-F238E27FC236}">
                  <a16:creationId xmlns:a16="http://schemas.microsoft.com/office/drawing/2014/main" id="{9E3C5DE0-3191-448B-B860-24FF051FB35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88">
              <a:extLst>
                <a:ext uri="{FF2B5EF4-FFF2-40B4-BE49-F238E27FC236}">
                  <a16:creationId xmlns:a16="http://schemas.microsoft.com/office/drawing/2014/main" id="{58B0F1BA-54B2-4C66-BC47-5A58A2B26DB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89">
              <a:extLst>
                <a:ext uri="{FF2B5EF4-FFF2-40B4-BE49-F238E27FC236}">
                  <a16:creationId xmlns:a16="http://schemas.microsoft.com/office/drawing/2014/main" id="{0E9F846D-48E5-4C10-9945-09829F82D27D}"/>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90">
              <a:extLst>
                <a:ext uri="{FF2B5EF4-FFF2-40B4-BE49-F238E27FC236}">
                  <a16:creationId xmlns:a16="http://schemas.microsoft.com/office/drawing/2014/main" id="{AEB606BF-7785-4835-951E-2B9A4D376DA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91">
              <a:extLst>
                <a:ext uri="{FF2B5EF4-FFF2-40B4-BE49-F238E27FC236}">
                  <a16:creationId xmlns:a16="http://schemas.microsoft.com/office/drawing/2014/main" id="{347555F6-1022-4B04-AB6B-C7318068040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92">
              <a:extLst>
                <a:ext uri="{FF2B5EF4-FFF2-40B4-BE49-F238E27FC236}">
                  <a16:creationId xmlns:a16="http://schemas.microsoft.com/office/drawing/2014/main" id="{C17C0340-E51A-4F17-848E-91F461BEA6D9}"/>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3">
              <a:extLst>
                <a:ext uri="{FF2B5EF4-FFF2-40B4-BE49-F238E27FC236}">
                  <a16:creationId xmlns:a16="http://schemas.microsoft.com/office/drawing/2014/main" id="{CB7564AF-0488-42C1-B10C-E3D26A118F32}"/>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4">
              <a:extLst>
                <a:ext uri="{FF2B5EF4-FFF2-40B4-BE49-F238E27FC236}">
                  <a16:creationId xmlns:a16="http://schemas.microsoft.com/office/drawing/2014/main" id="{EB558EA9-4E02-4D7F-8E10-2B43F8AB1B88}"/>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95">
              <a:extLst>
                <a:ext uri="{FF2B5EF4-FFF2-40B4-BE49-F238E27FC236}">
                  <a16:creationId xmlns:a16="http://schemas.microsoft.com/office/drawing/2014/main" id="{BD079FCF-B5FD-4C73-BBCB-3CA2565BD6C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6">
              <a:extLst>
                <a:ext uri="{FF2B5EF4-FFF2-40B4-BE49-F238E27FC236}">
                  <a16:creationId xmlns:a16="http://schemas.microsoft.com/office/drawing/2014/main" id="{72531B99-93E9-49EB-8BDB-598751A8A92B}"/>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97">
              <a:extLst>
                <a:ext uri="{FF2B5EF4-FFF2-40B4-BE49-F238E27FC236}">
                  <a16:creationId xmlns:a16="http://schemas.microsoft.com/office/drawing/2014/main" id="{655DD5EF-76F5-439C-A59F-D32BC74587AD}"/>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98">
              <a:extLst>
                <a:ext uri="{FF2B5EF4-FFF2-40B4-BE49-F238E27FC236}">
                  <a16:creationId xmlns:a16="http://schemas.microsoft.com/office/drawing/2014/main" id="{12614028-6637-4A32-9594-AD4AEBCA49D6}"/>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99">
              <a:extLst>
                <a:ext uri="{FF2B5EF4-FFF2-40B4-BE49-F238E27FC236}">
                  <a16:creationId xmlns:a16="http://schemas.microsoft.com/office/drawing/2014/main" id="{E5117DA5-34A5-4FF1-9582-E771FC0EC61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00">
              <a:extLst>
                <a:ext uri="{FF2B5EF4-FFF2-40B4-BE49-F238E27FC236}">
                  <a16:creationId xmlns:a16="http://schemas.microsoft.com/office/drawing/2014/main" id="{11CF2F24-E201-437D-8619-2CD4AE17C1D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01">
              <a:extLst>
                <a:ext uri="{FF2B5EF4-FFF2-40B4-BE49-F238E27FC236}">
                  <a16:creationId xmlns:a16="http://schemas.microsoft.com/office/drawing/2014/main" id="{F1214A04-D28B-472F-BD56-BD1F9E422025}"/>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102">
              <a:extLst>
                <a:ext uri="{FF2B5EF4-FFF2-40B4-BE49-F238E27FC236}">
                  <a16:creationId xmlns:a16="http://schemas.microsoft.com/office/drawing/2014/main" id="{EF1A0428-1375-40F8-949D-73BF9D67511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3">
              <a:extLst>
                <a:ext uri="{FF2B5EF4-FFF2-40B4-BE49-F238E27FC236}">
                  <a16:creationId xmlns:a16="http://schemas.microsoft.com/office/drawing/2014/main" id="{5D2D8534-2FF4-4623-AEA6-7908FE311242}"/>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104">
              <a:extLst>
                <a:ext uri="{FF2B5EF4-FFF2-40B4-BE49-F238E27FC236}">
                  <a16:creationId xmlns:a16="http://schemas.microsoft.com/office/drawing/2014/main" id="{5BB9E17A-220B-48A2-8F0E-FCBDAE589CAE}"/>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05">
              <a:extLst>
                <a:ext uri="{FF2B5EF4-FFF2-40B4-BE49-F238E27FC236}">
                  <a16:creationId xmlns:a16="http://schemas.microsoft.com/office/drawing/2014/main" id="{9A0D611E-9F25-4C68-AAFB-2130AD47F698}"/>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106">
              <a:extLst>
                <a:ext uri="{FF2B5EF4-FFF2-40B4-BE49-F238E27FC236}">
                  <a16:creationId xmlns:a16="http://schemas.microsoft.com/office/drawing/2014/main" id="{07EB0736-3617-4F98-AE1E-BC2A49521A8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Rectangle 107">
              <a:extLst>
                <a:ext uri="{FF2B5EF4-FFF2-40B4-BE49-F238E27FC236}">
                  <a16:creationId xmlns:a16="http://schemas.microsoft.com/office/drawing/2014/main" id="{F4D90D66-0E3B-4BC2-8FA3-D98C67D2C9D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8">
              <a:extLst>
                <a:ext uri="{FF2B5EF4-FFF2-40B4-BE49-F238E27FC236}">
                  <a16:creationId xmlns:a16="http://schemas.microsoft.com/office/drawing/2014/main" id="{2AFD7427-6FA0-4B03-8EAE-D3FD2BFF98D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109">
              <a:extLst>
                <a:ext uri="{FF2B5EF4-FFF2-40B4-BE49-F238E27FC236}">
                  <a16:creationId xmlns:a16="http://schemas.microsoft.com/office/drawing/2014/main" id="{95F0ABD9-F98C-47DA-B6CB-750AF10E658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Rectangle 110">
              <a:extLst>
                <a:ext uri="{FF2B5EF4-FFF2-40B4-BE49-F238E27FC236}">
                  <a16:creationId xmlns:a16="http://schemas.microsoft.com/office/drawing/2014/main" id="{2B777433-D91C-45E4-8FBB-080911726A2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11">
              <a:extLst>
                <a:ext uri="{FF2B5EF4-FFF2-40B4-BE49-F238E27FC236}">
                  <a16:creationId xmlns:a16="http://schemas.microsoft.com/office/drawing/2014/main" id="{0F5EA16B-9564-44E4-A852-2B340A549E5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12">
              <a:extLst>
                <a:ext uri="{FF2B5EF4-FFF2-40B4-BE49-F238E27FC236}">
                  <a16:creationId xmlns:a16="http://schemas.microsoft.com/office/drawing/2014/main" id="{0C6CD059-A68A-4255-8A29-C3948126C99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3">
              <a:extLst>
                <a:ext uri="{FF2B5EF4-FFF2-40B4-BE49-F238E27FC236}">
                  <a16:creationId xmlns:a16="http://schemas.microsoft.com/office/drawing/2014/main" id="{0072BB92-886F-463B-A076-69C8D35E23F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Rectangle 114">
              <a:extLst>
                <a:ext uri="{FF2B5EF4-FFF2-40B4-BE49-F238E27FC236}">
                  <a16:creationId xmlns:a16="http://schemas.microsoft.com/office/drawing/2014/main" id="{6E9DC577-21E3-4D66-9993-7CD62B5B73FB}"/>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5">
              <a:extLst>
                <a:ext uri="{FF2B5EF4-FFF2-40B4-BE49-F238E27FC236}">
                  <a16:creationId xmlns:a16="http://schemas.microsoft.com/office/drawing/2014/main" id="{59728FCC-2F04-49FD-807F-0BE902EEFA4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16">
              <a:extLst>
                <a:ext uri="{FF2B5EF4-FFF2-40B4-BE49-F238E27FC236}">
                  <a16:creationId xmlns:a16="http://schemas.microsoft.com/office/drawing/2014/main" id="{44A1446D-B918-4420-A459-56138715034C}"/>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Rectangle 117">
              <a:extLst>
                <a:ext uri="{FF2B5EF4-FFF2-40B4-BE49-F238E27FC236}">
                  <a16:creationId xmlns:a16="http://schemas.microsoft.com/office/drawing/2014/main" id="{AADC5436-87CD-48D8-ACF7-3E0F37A16231}"/>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8">
              <a:extLst>
                <a:ext uri="{FF2B5EF4-FFF2-40B4-BE49-F238E27FC236}">
                  <a16:creationId xmlns:a16="http://schemas.microsoft.com/office/drawing/2014/main" id="{4D0E9D2F-48DC-48D3-8FE4-07713550F73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9">
              <a:extLst>
                <a:ext uri="{FF2B5EF4-FFF2-40B4-BE49-F238E27FC236}">
                  <a16:creationId xmlns:a16="http://schemas.microsoft.com/office/drawing/2014/main" id="{A472EDF8-7731-48DE-935E-DE77A1DE8323}"/>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Rectangle 120">
              <a:extLst>
                <a:ext uri="{FF2B5EF4-FFF2-40B4-BE49-F238E27FC236}">
                  <a16:creationId xmlns:a16="http://schemas.microsoft.com/office/drawing/2014/main" id="{3A8ADDFA-5CBA-4993-969B-B1CE9ED623B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21">
              <a:extLst>
                <a:ext uri="{FF2B5EF4-FFF2-40B4-BE49-F238E27FC236}">
                  <a16:creationId xmlns:a16="http://schemas.microsoft.com/office/drawing/2014/main" id="{D1C253EF-87ED-4D24-9DC3-88D4215B9CA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22">
              <a:extLst>
                <a:ext uri="{FF2B5EF4-FFF2-40B4-BE49-F238E27FC236}">
                  <a16:creationId xmlns:a16="http://schemas.microsoft.com/office/drawing/2014/main" id="{062AEF8F-7618-4714-B045-047397A16F5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23">
              <a:extLst>
                <a:ext uri="{FF2B5EF4-FFF2-40B4-BE49-F238E27FC236}">
                  <a16:creationId xmlns:a16="http://schemas.microsoft.com/office/drawing/2014/main" id="{542FD34D-2296-4664-B4FE-5BB07577234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124">
              <a:extLst>
                <a:ext uri="{FF2B5EF4-FFF2-40B4-BE49-F238E27FC236}">
                  <a16:creationId xmlns:a16="http://schemas.microsoft.com/office/drawing/2014/main" id="{26A8FEB6-3DAC-421A-BC90-006925DFF2C8}"/>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25">
              <a:extLst>
                <a:ext uri="{FF2B5EF4-FFF2-40B4-BE49-F238E27FC236}">
                  <a16:creationId xmlns:a16="http://schemas.microsoft.com/office/drawing/2014/main" id="{B6774275-A9EC-4A04-AE53-8A95FC5224B9}"/>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0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9">
            <a:extLst>
              <a:ext uri="{FF2B5EF4-FFF2-40B4-BE49-F238E27FC236}">
                <a16:creationId xmlns:a16="http://schemas.microsoft.com/office/drawing/2014/main" id="{C1CE55D7-F1B0-42EB-BB4C-BEB6A4441DBB}"/>
              </a:ext>
            </a:extLst>
          </p:cNvPr>
          <p:cNvSpPr/>
          <p:nvPr userDrawn="1"/>
        </p:nvSpPr>
        <p:spPr>
          <a:xfrm>
            <a:off x="-2261" y="6720876"/>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upo 5">
            <a:extLst>
              <a:ext uri="{FF2B5EF4-FFF2-40B4-BE49-F238E27FC236}">
                <a16:creationId xmlns:a16="http://schemas.microsoft.com/office/drawing/2014/main" id="{2AD41B96-8108-4782-9297-2ABF2320E100}"/>
              </a:ext>
            </a:extLst>
          </p:cNvPr>
          <p:cNvGrpSpPr/>
          <p:nvPr userDrawn="1"/>
        </p:nvGrpSpPr>
        <p:grpSpPr>
          <a:xfrm>
            <a:off x="-1" y="4914309"/>
            <a:ext cx="12169007" cy="1786379"/>
            <a:chOff x="-1" y="4914309"/>
            <a:chExt cx="12169007" cy="1786379"/>
          </a:xfrm>
          <a:solidFill>
            <a:srgbClr val="2EA9E1"/>
          </a:solidFill>
        </p:grpSpPr>
        <p:sp>
          <p:nvSpPr>
            <p:cNvPr id="135" name="Freeform 84614">
              <a:extLst>
                <a:ext uri="{FF2B5EF4-FFF2-40B4-BE49-F238E27FC236}">
                  <a16:creationId xmlns:a16="http://schemas.microsoft.com/office/drawing/2014/main" id="{BEA0CC00-47C4-4618-94A4-C3377740EA1C}"/>
                </a:ext>
              </a:extLst>
            </p:cNvPr>
            <p:cNvSpPr>
              <a:spLocks/>
            </p:cNvSpPr>
            <p:nvPr userDrawn="1"/>
          </p:nvSpPr>
          <p:spPr bwMode="auto">
            <a:xfrm>
              <a:off x="-1" y="5758777"/>
              <a:ext cx="12169007" cy="941911"/>
            </a:xfrm>
            <a:custGeom>
              <a:avLst/>
              <a:gdLst>
                <a:gd name="T0" fmla="*/ 3737 w 3737"/>
                <a:gd name="T1" fmla="*/ 287 h 287"/>
                <a:gd name="T2" fmla="*/ 3737 w 3737"/>
                <a:gd name="T3" fmla="*/ 53 h 287"/>
                <a:gd name="T4" fmla="*/ 3737 w 3737"/>
                <a:gd name="T5" fmla="*/ 46 h 287"/>
                <a:gd name="T6" fmla="*/ 3730 w 3737"/>
                <a:gd name="T7" fmla="*/ 44 h 287"/>
                <a:gd name="T8" fmla="*/ 3623 w 3737"/>
                <a:gd name="T9" fmla="*/ 5 h 287"/>
                <a:gd name="T10" fmla="*/ 3610 w 3737"/>
                <a:gd name="T11" fmla="*/ 0 h 287"/>
                <a:gd name="T12" fmla="*/ 3610 w 3737"/>
                <a:gd name="T13" fmla="*/ 14 h 287"/>
                <a:gd name="T14" fmla="*/ 3610 w 3737"/>
                <a:gd name="T15" fmla="*/ 277 h 287"/>
                <a:gd name="T16" fmla="*/ 3620 w 3737"/>
                <a:gd name="T17" fmla="*/ 277 h 287"/>
                <a:gd name="T18" fmla="*/ 3620 w 3737"/>
                <a:gd name="T19" fmla="*/ 267 h 287"/>
                <a:gd name="T20" fmla="*/ 3593 w 3737"/>
                <a:gd name="T21" fmla="*/ 267 h 287"/>
                <a:gd name="T22" fmla="*/ 3593 w 3737"/>
                <a:gd name="T23" fmla="*/ 277 h 287"/>
                <a:gd name="T24" fmla="*/ 3603 w 3737"/>
                <a:gd name="T25" fmla="*/ 277 h 287"/>
                <a:gd name="T26" fmla="*/ 3603 w 3737"/>
                <a:gd name="T27" fmla="*/ 95 h 287"/>
                <a:gd name="T28" fmla="*/ 3603 w 3737"/>
                <a:gd name="T29" fmla="*/ 86 h 287"/>
                <a:gd name="T30" fmla="*/ 3595 w 3737"/>
                <a:gd name="T31" fmla="*/ 85 h 287"/>
                <a:gd name="T32" fmla="*/ 3490 w 3737"/>
                <a:gd name="T33" fmla="*/ 67 h 287"/>
                <a:gd name="T34" fmla="*/ 3478 w 3737"/>
                <a:gd name="T35" fmla="*/ 65 h 287"/>
                <a:gd name="T36" fmla="*/ 3478 w 3737"/>
                <a:gd name="T37" fmla="*/ 76 h 287"/>
                <a:gd name="T38" fmla="*/ 3478 w 3737"/>
                <a:gd name="T39" fmla="*/ 277 h 287"/>
                <a:gd name="T40" fmla="*/ 3488 w 3737"/>
                <a:gd name="T41" fmla="*/ 277 h 287"/>
                <a:gd name="T42" fmla="*/ 3488 w 3737"/>
                <a:gd name="T43" fmla="*/ 267 h 287"/>
                <a:gd name="T44" fmla="*/ 0 w 3737"/>
                <a:gd name="T45" fmla="*/ 267 h 287"/>
                <a:gd name="T46" fmla="*/ 0 w 3737"/>
                <a:gd name="T47" fmla="*/ 287 h 287"/>
                <a:gd name="T48" fmla="*/ 3488 w 3737"/>
                <a:gd name="T49" fmla="*/ 287 h 287"/>
                <a:gd name="T50" fmla="*/ 3498 w 3737"/>
                <a:gd name="T51" fmla="*/ 287 h 287"/>
                <a:gd name="T52" fmla="*/ 3498 w 3737"/>
                <a:gd name="T53" fmla="*/ 277 h 287"/>
                <a:gd name="T54" fmla="*/ 3498 w 3737"/>
                <a:gd name="T55" fmla="*/ 76 h 287"/>
                <a:gd name="T56" fmla="*/ 3488 w 3737"/>
                <a:gd name="T57" fmla="*/ 76 h 287"/>
                <a:gd name="T58" fmla="*/ 3486 w 3737"/>
                <a:gd name="T59" fmla="*/ 86 h 287"/>
                <a:gd name="T60" fmla="*/ 3592 w 3737"/>
                <a:gd name="T61" fmla="*/ 105 h 287"/>
                <a:gd name="T62" fmla="*/ 3593 w 3737"/>
                <a:gd name="T63" fmla="*/ 95 h 287"/>
                <a:gd name="T64" fmla="*/ 3583 w 3737"/>
                <a:gd name="T65" fmla="*/ 95 h 287"/>
                <a:gd name="T66" fmla="*/ 3583 w 3737"/>
                <a:gd name="T67" fmla="*/ 277 h 287"/>
                <a:gd name="T68" fmla="*/ 3583 w 3737"/>
                <a:gd name="T69" fmla="*/ 287 h 287"/>
                <a:gd name="T70" fmla="*/ 3593 w 3737"/>
                <a:gd name="T71" fmla="*/ 287 h 287"/>
                <a:gd name="T72" fmla="*/ 3620 w 3737"/>
                <a:gd name="T73" fmla="*/ 287 h 287"/>
                <a:gd name="T74" fmla="*/ 3630 w 3737"/>
                <a:gd name="T75" fmla="*/ 287 h 287"/>
                <a:gd name="T76" fmla="*/ 3630 w 3737"/>
                <a:gd name="T77" fmla="*/ 277 h 287"/>
                <a:gd name="T78" fmla="*/ 3630 w 3737"/>
                <a:gd name="T79" fmla="*/ 14 h 287"/>
                <a:gd name="T80" fmla="*/ 3620 w 3737"/>
                <a:gd name="T81" fmla="*/ 14 h 287"/>
                <a:gd name="T82" fmla="*/ 3616 w 3737"/>
                <a:gd name="T83" fmla="*/ 24 h 287"/>
                <a:gd name="T84" fmla="*/ 3724 w 3737"/>
                <a:gd name="T85" fmla="*/ 62 h 287"/>
                <a:gd name="T86" fmla="*/ 3727 w 3737"/>
                <a:gd name="T87" fmla="*/ 53 h 287"/>
                <a:gd name="T88" fmla="*/ 3717 w 3737"/>
                <a:gd name="T89" fmla="*/ 53 h 287"/>
                <a:gd name="T90" fmla="*/ 3717 w 3737"/>
                <a:gd name="T91" fmla="*/ 287 h 287"/>
                <a:gd name="T92" fmla="*/ 3737 w 3737"/>
                <a:gd name="T93" fmla="*/ 287 h 287"/>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648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10000" y="10000"/>
                  </a:moveTo>
                  <a:lnTo>
                    <a:pt x="10000" y="1847"/>
                  </a:lnTo>
                  <a:lnTo>
                    <a:pt x="10000" y="1603"/>
                  </a:lnTo>
                  <a:cubicBezTo>
                    <a:pt x="9994" y="1580"/>
                    <a:pt x="9987" y="1556"/>
                    <a:pt x="9981" y="1533"/>
                  </a:cubicBezTo>
                  <a:cubicBezTo>
                    <a:pt x="9888" y="1080"/>
                    <a:pt x="9791" y="627"/>
                    <a:pt x="9695" y="174"/>
                  </a:cubicBezTo>
                  <a:cubicBezTo>
                    <a:pt x="9683" y="116"/>
                    <a:pt x="9672" y="58"/>
                    <a:pt x="9660" y="0"/>
                  </a:cubicBezTo>
                  <a:lnTo>
                    <a:pt x="9660" y="488"/>
                  </a:lnTo>
                  <a:lnTo>
                    <a:pt x="9660" y="9652"/>
                  </a:lnTo>
                  <a:lnTo>
                    <a:pt x="9687" y="9652"/>
                  </a:lnTo>
                  <a:lnTo>
                    <a:pt x="9687" y="9303"/>
                  </a:lnTo>
                  <a:lnTo>
                    <a:pt x="9615" y="9303"/>
                  </a:lnTo>
                  <a:lnTo>
                    <a:pt x="9615" y="9652"/>
                  </a:lnTo>
                  <a:lnTo>
                    <a:pt x="9641" y="9652"/>
                  </a:lnTo>
                  <a:lnTo>
                    <a:pt x="9641" y="3310"/>
                  </a:lnTo>
                  <a:lnTo>
                    <a:pt x="9641" y="2997"/>
                  </a:lnTo>
                  <a:cubicBezTo>
                    <a:pt x="9634" y="2985"/>
                    <a:pt x="9627" y="2974"/>
                    <a:pt x="9620" y="2962"/>
                  </a:cubicBezTo>
                  <a:cubicBezTo>
                    <a:pt x="9526" y="2753"/>
                    <a:pt x="9433" y="2544"/>
                    <a:pt x="9339" y="2334"/>
                  </a:cubicBezTo>
                  <a:cubicBezTo>
                    <a:pt x="9328" y="2311"/>
                    <a:pt x="9318" y="2288"/>
                    <a:pt x="9307" y="2265"/>
                  </a:cubicBezTo>
                  <a:lnTo>
                    <a:pt x="9307" y="2648"/>
                  </a:lnTo>
                  <a:lnTo>
                    <a:pt x="9307" y="9652"/>
                  </a:lnTo>
                  <a:lnTo>
                    <a:pt x="9334" y="9652"/>
                  </a:lnTo>
                  <a:lnTo>
                    <a:pt x="9334" y="9303"/>
                  </a:lnTo>
                  <a:lnTo>
                    <a:pt x="0" y="9303"/>
                  </a:lnTo>
                  <a:lnTo>
                    <a:pt x="0" y="10000"/>
                  </a:lnTo>
                  <a:lnTo>
                    <a:pt x="9334" y="10000"/>
                  </a:lnTo>
                  <a:lnTo>
                    <a:pt x="9360" y="10000"/>
                  </a:lnTo>
                  <a:lnTo>
                    <a:pt x="9360" y="9652"/>
                  </a:lnTo>
                  <a:lnTo>
                    <a:pt x="9360" y="2972"/>
                  </a:lnTo>
                  <a:cubicBezTo>
                    <a:pt x="9334" y="2972"/>
                    <a:pt x="9359" y="2994"/>
                    <a:pt x="9359" y="3012"/>
                  </a:cubicBezTo>
                  <a:cubicBezTo>
                    <a:pt x="9359" y="3030"/>
                    <a:pt x="9322" y="2980"/>
                    <a:pt x="9361" y="3078"/>
                  </a:cubicBezTo>
                  <a:cubicBezTo>
                    <a:pt x="9400" y="3176"/>
                    <a:pt x="9499" y="3388"/>
                    <a:pt x="9595" y="3598"/>
                  </a:cubicBezTo>
                  <a:cubicBezTo>
                    <a:pt x="9596" y="3482"/>
                    <a:pt x="9593" y="3577"/>
                    <a:pt x="9592" y="3573"/>
                  </a:cubicBezTo>
                  <a:cubicBezTo>
                    <a:pt x="9591" y="3569"/>
                    <a:pt x="9589" y="3389"/>
                    <a:pt x="9588" y="3573"/>
                  </a:cubicBezTo>
                  <a:cubicBezTo>
                    <a:pt x="9582" y="4586"/>
                    <a:pt x="9588" y="8581"/>
                    <a:pt x="9588" y="9652"/>
                  </a:cubicBezTo>
                  <a:lnTo>
                    <a:pt x="9588" y="10000"/>
                  </a:lnTo>
                  <a:lnTo>
                    <a:pt x="9615" y="10000"/>
                  </a:lnTo>
                  <a:lnTo>
                    <a:pt x="9687" y="10000"/>
                  </a:lnTo>
                  <a:lnTo>
                    <a:pt x="9714" y="10000"/>
                  </a:lnTo>
                  <a:lnTo>
                    <a:pt x="9714" y="9652"/>
                  </a:lnTo>
                  <a:lnTo>
                    <a:pt x="9714" y="913"/>
                  </a:lnTo>
                  <a:cubicBezTo>
                    <a:pt x="9705" y="913"/>
                    <a:pt x="9712" y="899"/>
                    <a:pt x="9712" y="913"/>
                  </a:cubicBezTo>
                  <a:cubicBezTo>
                    <a:pt x="9712" y="927"/>
                    <a:pt x="9673" y="800"/>
                    <a:pt x="9712" y="998"/>
                  </a:cubicBezTo>
                  <a:cubicBezTo>
                    <a:pt x="9751" y="1196"/>
                    <a:pt x="9853" y="1646"/>
                    <a:pt x="9949" y="2099"/>
                  </a:cubicBezTo>
                  <a:cubicBezTo>
                    <a:pt x="9952" y="1995"/>
                    <a:pt x="9955" y="2132"/>
                    <a:pt x="9954" y="2090"/>
                  </a:cubicBezTo>
                  <a:cubicBezTo>
                    <a:pt x="9954" y="2048"/>
                    <a:pt x="9949" y="1928"/>
                    <a:pt x="9946" y="1847"/>
                  </a:cubicBezTo>
                  <a:lnTo>
                    <a:pt x="9946" y="10000"/>
                  </a:lnTo>
                  <a:lnTo>
                    <a:pt x="10000"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0" name="Forma libre: forma 139">
              <a:extLst>
                <a:ext uri="{FF2B5EF4-FFF2-40B4-BE49-F238E27FC236}">
                  <a16:creationId xmlns:a16="http://schemas.microsoft.com/office/drawing/2014/main" id="{2018EB47-0ABD-4A26-B6A7-90EC5AAB8013}"/>
                </a:ext>
              </a:extLst>
            </p:cNvPr>
            <p:cNvSpPr>
              <a:spLocks/>
            </p:cNvSpPr>
            <p:nvPr userDrawn="1"/>
          </p:nvSpPr>
          <p:spPr bwMode="auto">
            <a:xfrm>
              <a:off x="11573551" y="5282412"/>
              <a:ext cx="357279" cy="1418276"/>
            </a:xfrm>
            <a:custGeom>
              <a:avLst/>
              <a:gdLst>
                <a:gd name="connsiteX0" fmla="*/ 268583 w 357279"/>
                <a:gd name="connsiteY0" fmla="*/ 214365 h 1418276"/>
                <a:gd name="connsiteX1" fmla="*/ 272497 w 357279"/>
                <a:gd name="connsiteY1" fmla="*/ 216287 h 1418276"/>
                <a:gd name="connsiteX2" fmla="*/ 272545 w 357279"/>
                <a:gd name="connsiteY2" fmla="*/ 217154 h 1418276"/>
                <a:gd name="connsiteX3" fmla="*/ 268697 w 357279"/>
                <a:gd name="connsiteY3" fmla="*/ 215110 h 1418276"/>
                <a:gd name="connsiteX4" fmla="*/ 180228 w 357279"/>
                <a:gd name="connsiteY4" fmla="*/ 45437 h 1418276"/>
                <a:gd name="connsiteX5" fmla="*/ 179962 w 357279"/>
                <a:gd name="connsiteY5" fmla="*/ 46118 h 1418276"/>
                <a:gd name="connsiteX6" fmla="*/ 179892 w 357279"/>
                <a:gd name="connsiteY6" fmla="*/ 45574 h 1418276"/>
                <a:gd name="connsiteX7" fmla="*/ 180259 w 357279"/>
                <a:gd name="connsiteY7" fmla="*/ 45425 h 1418276"/>
                <a:gd name="connsiteX8" fmla="*/ 180228 w 357279"/>
                <a:gd name="connsiteY8" fmla="*/ 45437 h 1418276"/>
                <a:gd name="connsiteX9" fmla="*/ 180231 w 357279"/>
                <a:gd name="connsiteY9" fmla="*/ 45431 h 1418276"/>
                <a:gd name="connsiteX10" fmla="*/ 182191 w 357279"/>
                <a:gd name="connsiteY10" fmla="*/ 44636 h 1418276"/>
                <a:gd name="connsiteX11" fmla="*/ 181690 w 357279"/>
                <a:gd name="connsiteY11" fmla="*/ 45101 h 1418276"/>
                <a:gd name="connsiteX12" fmla="*/ 180259 w 357279"/>
                <a:gd name="connsiteY12" fmla="*/ 45425 h 1418276"/>
                <a:gd name="connsiteX13" fmla="*/ 129013 w 357279"/>
                <a:gd name="connsiteY13" fmla="*/ 0 h 1418276"/>
                <a:gd name="connsiteX14" fmla="*/ 152165 w 357279"/>
                <a:gd name="connsiteY14" fmla="*/ 0 h 1418276"/>
                <a:gd name="connsiteX15" fmla="*/ 208401 w 357279"/>
                <a:gd name="connsiteY15" fmla="*/ 0 h 1418276"/>
                <a:gd name="connsiteX16" fmla="*/ 238198 w 357279"/>
                <a:gd name="connsiteY16" fmla="*/ 0 h 1418276"/>
                <a:gd name="connsiteX17" fmla="*/ 241485 w 357279"/>
                <a:gd name="connsiteY17" fmla="*/ 29359 h 1418276"/>
                <a:gd name="connsiteX18" fmla="*/ 265837 w 357279"/>
                <a:gd name="connsiteY18" fmla="*/ 196394 h 1418276"/>
                <a:gd name="connsiteX19" fmla="*/ 268583 w 357279"/>
                <a:gd name="connsiteY19" fmla="*/ 214365 h 1418276"/>
                <a:gd name="connsiteX20" fmla="*/ 251417 w 357279"/>
                <a:gd name="connsiteY20" fmla="*/ 205934 h 1418276"/>
                <a:gd name="connsiteX21" fmla="*/ 268697 w 357279"/>
                <a:gd name="connsiteY21" fmla="*/ 215110 h 1418276"/>
                <a:gd name="connsiteX22" fmla="*/ 271282 w 357279"/>
                <a:gd name="connsiteY22" fmla="*/ 232030 h 1418276"/>
                <a:gd name="connsiteX23" fmla="*/ 273685 w 357279"/>
                <a:gd name="connsiteY23" fmla="*/ 237828 h 1418276"/>
                <a:gd name="connsiteX24" fmla="*/ 272545 w 357279"/>
                <a:gd name="connsiteY24" fmla="*/ 217154 h 1418276"/>
                <a:gd name="connsiteX25" fmla="*/ 337414 w 357279"/>
                <a:gd name="connsiteY25" fmla="*/ 251602 h 1418276"/>
                <a:gd name="connsiteX26" fmla="*/ 357279 w 357279"/>
                <a:gd name="connsiteY26" fmla="*/ 261389 h 1418276"/>
                <a:gd name="connsiteX27" fmla="*/ 357279 w 357279"/>
                <a:gd name="connsiteY27" fmla="*/ 281103 h 1418276"/>
                <a:gd name="connsiteX28" fmla="*/ 357279 w 357279"/>
                <a:gd name="connsiteY28" fmla="*/ 1418276 h 1418276"/>
                <a:gd name="connsiteX29" fmla="*/ 291111 w 357279"/>
                <a:gd name="connsiteY29" fmla="*/ 1418276 h 1418276"/>
                <a:gd name="connsiteX30" fmla="*/ 291111 w 357279"/>
                <a:gd name="connsiteY30" fmla="*/ 299014 h 1418276"/>
                <a:gd name="connsiteX31" fmla="*/ 307653 w 357279"/>
                <a:gd name="connsiteY31" fmla="*/ 307199 h 1418276"/>
                <a:gd name="connsiteX32" fmla="*/ 297542 w 357279"/>
                <a:gd name="connsiteY32" fmla="*/ 298264 h 1418276"/>
                <a:gd name="connsiteX33" fmla="*/ 291111 w 357279"/>
                <a:gd name="connsiteY33" fmla="*/ 281103 h 1418276"/>
                <a:gd name="connsiteX34" fmla="*/ 291111 w 357279"/>
                <a:gd name="connsiteY34" fmla="*/ 299014 h 1418276"/>
                <a:gd name="connsiteX35" fmla="*/ 221656 w 357279"/>
                <a:gd name="connsiteY35" fmla="*/ 264651 h 1418276"/>
                <a:gd name="connsiteX36" fmla="*/ 205114 w 357279"/>
                <a:gd name="connsiteY36" fmla="*/ 254864 h 1418276"/>
                <a:gd name="connsiteX37" fmla="*/ 205114 w 357279"/>
                <a:gd name="connsiteY37" fmla="*/ 238554 h 1418276"/>
                <a:gd name="connsiteX38" fmla="*/ 183293 w 357279"/>
                <a:gd name="connsiteY38" fmla="*/ 71878 h 1418276"/>
                <a:gd name="connsiteX39" fmla="*/ 181288 w 357279"/>
                <a:gd name="connsiteY39" fmla="*/ 56365 h 1418276"/>
                <a:gd name="connsiteX40" fmla="*/ 185249 w 357279"/>
                <a:gd name="connsiteY40" fmla="*/ 39145 h 1418276"/>
                <a:gd name="connsiteX41" fmla="*/ 180747 w 357279"/>
                <a:gd name="connsiteY41" fmla="*/ 44109 h 1418276"/>
                <a:gd name="connsiteX42" fmla="*/ 180231 w 357279"/>
                <a:gd name="connsiteY42" fmla="*/ 45431 h 1418276"/>
                <a:gd name="connsiteX43" fmla="*/ 179884 w 357279"/>
                <a:gd name="connsiteY43" fmla="*/ 45510 h 1418276"/>
                <a:gd name="connsiteX44" fmla="*/ 178639 w 357279"/>
                <a:gd name="connsiteY44" fmla="*/ 35883 h 1418276"/>
                <a:gd name="connsiteX45" fmla="*/ 177925 w 357279"/>
                <a:gd name="connsiteY45" fmla="*/ 45952 h 1418276"/>
                <a:gd name="connsiteX46" fmla="*/ 179884 w 357279"/>
                <a:gd name="connsiteY46" fmla="*/ 45510 h 1418276"/>
                <a:gd name="connsiteX47" fmla="*/ 179892 w 357279"/>
                <a:gd name="connsiteY47" fmla="*/ 45574 h 1418276"/>
                <a:gd name="connsiteX48" fmla="*/ 177925 w 357279"/>
                <a:gd name="connsiteY48" fmla="*/ 46378 h 1418276"/>
                <a:gd name="connsiteX49" fmla="*/ 176925 w 357279"/>
                <a:gd name="connsiteY49" fmla="*/ 53895 h 1418276"/>
                <a:gd name="connsiteX50" fmla="*/ 179962 w 357279"/>
                <a:gd name="connsiteY50" fmla="*/ 46118 h 1418276"/>
                <a:gd name="connsiteX51" fmla="*/ 181288 w 357279"/>
                <a:gd name="connsiteY51" fmla="*/ 56365 h 1418276"/>
                <a:gd name="connsiteX52" fmla="*/ 152165 w 357279"/>
                <a:gd name="connsiteY52" fmla="*/ 182958 h 1418276"/>
                <a:gd name="connsiteX53" fmla="*/ 142233 w 357279"/>
                <a:gd name="connsiteY53" fmla="*/ 222244 h 1418276"/>
                <a:gd name="connsiteX54" fmla="*/ 105862 w 357279"/>
                <a:gd name="connsiteY54" fmla="*/ 205934 h 1418276"/>
                <a:gd name="connsiteX55" fmla="*/ 66167 w 357279"/>
                <a:gd name="connsiteY55" fmla="*/ 183528 h 1418276"/>
                <a:gd name="connsiteX56" fmla="*/ 66168 w 357279"/>
                <a:gd name="connsiteY56" fmla="*/ 175441 h 1418276"/>
                <a:gd name="connsiteX57" fmla="*/ 65281 w 357279"/>
                <a:gd name="connsiteY57" fmla="*/ 183028 h 1418276"/>
                <a:gd name="connsiteX58" fmla="*/ 63595 w 357279"/>
                <a:gd name="connsiteY58" fmla="*/ 182077 h 1418276"/>
                <a:gd name="connsiteX59" fmla="*/ 63596 w 357279"/>
                <a:gd name="connsiteY59" fmla="*/ 181114 h 1418276"/>
                <a:gd name="connsiteX60" fmla="*/ 59880 w 357279"/>
                <a:gd name="connsiteY60" fmla="*/ 179980 h 1418276"/>
                <a:gd name="connsiteX61" fmla="*/ 63595 w 357279"/>
                <a:gd name="connsiteY61" fmla="*/ 182077 h 1418276"/>
                <a:gd name="connsiteX62" fmla="*/ 63582 w 357279"/>
                <a:gd name="connsiteY62" fmla="*/ 193702 h 1418276"/>
                <a:gd name="connsiteX63" fmla="*/ 64013 w 357279"/>
                <a:gd name="connsiteY63" fmla="*/ 193879 h 1418276"/>
                <a:gd name="connsiteX64" fmla="*/ 65281 w 357279"/>
                <a:gd name="connsiteY64" fmla="*/ 183028 h 1418276"/>
                <a:gd name="connsiteX65" fmla="*/ 66167 w 357279"/>
                <a:gd name="connsiteY65" fmla="*/ 183528 h 1418276"/>
                <a:gd name="connsiteX66" fmla="*/ 66152 w 357279"/>
                <a:gd name="connsiteY66" fmla="*/ 299680 h 1418276"/>
                <a:gd name="connsiteX67" fmla="*/ 66168 w 357279"/>
                <a:gd name="connsiteY67" fmla="*/ 1418276 h 1418276"/>
                <a:gd name="connsiteX68" fmla="*/ 0 w 357279"/>
                <a:gd name="connsiteY68" fmla="*/ 1418276 h 1418276"/>
                <a:gd name="connsiteX69" fmla="*/ 0 w 357279"/>
                <a:gd name="connsiteY69" fmla="*/ 137289 h 1418276"/>
                <a:gd name="connsiteX70" fmla="*/ 0 w 357279"/>
                <a:gd name="connsiteY70" fmla="*/ 88217 h 1418276"/>
                <a:gd name="connsiteX71" fmla="*/ 46303 w 357279"/>
                <a:gd name="connsiteY71" fmla="*/ 107789 h 1418276"/>
                <a:gd name="connsiteX72" fmla="*/ 96663 w 357279"/>
                <a:gd name="connsiteY72" fmla="*/ 125471 h 1418276"/>
                <a:gd name="connsiteX73" fmla="*/ 85997 w 357279"/>
                <a:gd name="connsiteY73" fmla="*/ 166648 h 1418276"/>
                <a:gd name="connsiteX74" fmla="*/ 98109 w 357279"/>
                <a:gd name="connsiteY74" fmla="*/ 126936 h 1418276"/>
                <a:gd name="connsiteX75" fmla="*/ 105683 w 357279"/>
                <a:gd name="connsiteY75" fmla="*/ 128638 h 1418276"/>
                <a:gd name="connsiteX76" fmla="*/ 96663 w 357279"/>
                <a:gd name="connsiteY76" fmla="*/ 125471 h 1418276"/>
                <a:gd name="connsiteX77" fmla="*/ 122404 w 357279"/>
                <a:gd name="connsiteY77" fmla="*/ 26097 h 1418276"/>
                <a:gd name="connsiteX78" fmla="*/ 129013 w 357279"/>
                <a:gd name="connsiteY78" fmla="*/ 0 h 141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57279" h="1418276">
                  <a:moveTo>
                    <a:pt x="268583" y="214365"/>
                  </a:moveTo>
                  <a:lnTo>
                    <a:pt x="272497" y="216287"/>
                  </a:lnTo>
                  <a:lnTo>
                    <a:pt x="272545" y="217154"/>
                  </a:lnTo>
                  <a:lnTo>
                    <a:pt x="268697" y="215110"/>
                  </a:lnTo>
                  <a:close/>
                  <a:moveTo>
                    <a:pt x="180228" y="45437"/>
                  </a:moveTo>
                  <a:lnTo>
                    <a:pt x="179962" y="46118"/>
                  </a:lnTo>
                  <a:lnTo>
                    <a:pt x="179892" y="45574"/>
                  </a:lnTo>
                  <a:close/>
                  <a:moveTo>
                    <a:pt x="180259" y="45425"/>
                  </a:moveTo>
                  <a:lnTo>
                    <a:pt x="180228" y="45437"/>
                  </a:lnTo>
                  <a:lnTo>
                    <a:pt x="180231" y="45431"/>
                  </a:lnTo>
                  <a:close/>
                  <a:moveTo>
                    <a:pt x="182191" y="44636"/>
                  </a:moveTo>
                  <a:cubicBezTo>
                    <a:pt x="182658" y="44516"/>
                    <a:pt x="182331" y="44764"/>
                    <a:pt x="181690" y="45101"/>
                  </a:cubicBezTo>
                  <a:lnTo>
                    <a:pt x="180259" y="45425"/>
                  </a:lnTo>
                  <a:close/>
                  <a:moveTo>
                    <a:pt x="129013" y="0"/>
                  </a:moveTo>
                  <a:lnTo>
                    <a:pt x="152165" y="0"/>
                  </a:lnTo>
                  <a:lnTo>
                    <a:pt x="208401" y="0"/>
                  </a:lnTo>
                  <a:lnTo>
                    <a:pt x="238198" y="0"/>
                  </a:lnTo>
                  <a:cubicBezTo>
                    <a:pt x="239305" y="9786"/>
                    <a:pt x="240377" y="19572"/>
                    <a:pt x="241485" y="29359"/>
                  </a:cubicBezTo>
                  <a:cubicBezTo>
                    <a:pt x="248934" y="78396"/>
                    <a:pt x="259056" y="150329"/>
                    <a:pt x="265837" y="196394"/>
                  </a:cubicBezTo>
                  <a:lnTo>
                    <a:pt x="268583" y="214365"/>
                  </a:lnTo>
                  <a:lnTo>
                    <a:pt x="251417" y="205934"/>
                  </a:lnTo>
                  <a:lnTo>
                    <a:pt x="268697" y="215110"/>
                  </a:lnTo>
                  <a:lnTo>
                    <a:pt x="271282" y="232030"/>
                  </a:lnTo>
                  <a:cubicBezTo>
                    <a:pt x="273872" y="247631"/>
                    <a:pt x="274078" y="245008"/>
                    <a:pt x="273685" y="237828"/>
                  </a:cubicBezTo>
                  <a:lnTo>
                    <a:pt x="272545" y="217154"/>
                  </a:lnTo>
                  <a:lnTo>
                    <a:pt x="337414" y="251602"/>
                  </a:lnTo>
                  <a:lnTo>
                    <a:pt x="357279" y="261389"/>
                  </a:lnTo>
                  <a:lnTo>
                    <a:pt x="357279" y="281103"/>
                  </a:lnTo>
                  <a:lnTo>
                    <a:pt x="357279" y="1418276"/>
                  </a:lnTo>
                  <a:lnTo>
                    <a:pt x="291111" y="1418276"/>
                  </a:lnTo>
                  <a:lnTo>
                    <a:pt x="291111" y="299014"/>
                  </a:lnTo>
                  <a:lnTo>
                    <a:pt x="307653" y="307199"/>
                  </a:lnTo>
                  <a:lnTo>
                    <a:pt x="297542" y="298264"/>
                  </a:lnTo>
                  <a:lnTo>
                    <a:pt x="291111" y="281103"/>
                  </a:lnTo>
                  <a:lnTo>
                    <a:pt x="291111" y="299014"/>
                  </a:lnTo>
                  <a:lnTo>
                    <a:pt x="221656" y="264651"/>
                  </a:lnTo>
                  <a:lnTo>
                    <a:pt x="205114" y="254864"/>
                  </a:lnTo>
                  <a:lnTo>
                    <a:pt x="205114" y="238554"/>
                  </a:lnTo>
                  <a:cubicBezTo>
                    <a:pt x="197665" y="189517"/>
                    <a:pt x="189050" y="118063"/>
                    <a:pt x="183293" y="71878"/>
                  </a:cubicBezTo>
                  <a:lnTo>
                    <a:pt x="181288" y="56365"/>
                  </a:lnTo>
                  <a:lnTo>
                    <a:pt x="185249" y="39145"/>
                  </a:lnTo>
                  <a:cubicBezTo>
                    <a:pt x="174209" y="37017"/>
                    <a:pt x="182141" y="41698"/>
                    <a:pt x="180747" y="44109"/>
                  </a:cubicBezTo>
                  <a:lnTo>
                    <a:pt x="180231" y="45431"/>
                  </a:lnTo>
                  <a:lnTo>
                    <a:pt x="179884" y="45510"/>
                  </a:lnTo>
                  <a:lnTo>
                    <a:pt x="178639" y="35883"/>
                  </a:lnTo>
                  <a:cubicBezTo>
                    <a:pt x="174102" y="3830"/>
                    <a:pt x="178032" y="44250"/>
                    <a:pt x="177925" y="45952"/>
                  </a:cubicBezTo>
                  <a:lnTo>
                    <a:pt x="179884" y="45510"/>
                  </a:lnTo>
                  <a:lnTo>
                    <a:pt x="179892" y="45574"/>
                  </a:lnTo>
                  <a:lnTo>
                    <a:pt x="177925" y="46378"/>
                  </a:lnTo>
                  <a:cubicBezTo>
                    <a:pt x="177603" y="48931"/>
                    <a:pt x="176460" y="54320"/>
                    <a:pt x="176925" y="53895"/>
                  </a:cubicBezTo>
                  <a:lnTo>
                    <a:pt x="179962" y="46118"/>
                  </a:lnTo>
                  <a:lnTo>
                    <a:pt x="181288" y="56365"/>
                  </a:lnTo>
                  <a:lnTo>
                    <a:pt x="152165" y="182958"/>
                  </a:lnTo>
                  <a:lnTo>
                    <a:pt x="142233" y="222244"/>
                  </a:lnTo>
                  <a:cubicBezTo>
                    <a:pt x="130121" y="216855"/>
                    <a:pt x="119581" y="213025"/>
                    <a:pt x="105862" y="205934"/>
                  </a:cubicBezTo>
                  <a:lnTo>
                    <a:pt x="66167" y="183528"/>
                  </a:lnTo>
                  <a:lnTo>
                    <a:pt x="66168" y="175441"/>
                  </a:lnTo>
                  <a:lnTo>
                    <a:pt x="65281" y="183028"/>
                  </a:lnTo>
                  <a:lnTo>
                    <a:pt x="63595" y="182077"/>
                  </a:lnTo>
                  <a:lnTo>
                    <a:pt x="63596" y="181114"/>
                  </a:lnTo>
                  <a:cubicBezTo>
                    <a:pt x="62560" y="181823"/>
                    <a:pt x="52842" y="175867"/>
                    <a:pt x="59880" y="179980"/>
                  </a:cubicBezTo>
                  <a:lnTo>
                    <a:pt x="63595" y="182077"/>
                  </a:lnTo>
                  <a:lnTo>
                    <a:pt x="63582" y="193702"/>
                  </a:lnTo>
                  <a:cubicBezTo>
                    <a:pt x="63558" y="195652"/>
                    <a:pt x="63641" y="196316"/>
                    <a:pt x="64013" y="193879"/>
                  </a:cubicBezTo>
                  <a:lnTo>
                    <a:pt x="65281" y="183028"/>
                  </a:lnTo>
                  <a:lnTo>
                    <a:pt x="66167" y="183528"/>
                  </a:lnTo>
                  <a:lnTo>
                    <a:pt x="66152" y="299680"/>
                  </a:lnTo>
                  <a:cubicBezTo>
                    <a:pt x="66082" y="527337"/>
                    <a:pt x="65824" y="391977"/>
                    <a:pt x="66168" y="1418276"/>
                  </a:cubicBezTo>
                  <a:lnTo>
                    <a:pt x="0" y="1418276"/>
                  </a:lnTo>
                  <a:lnTo>
                    <a:pt x="0" y="137289"/>
                  </a:lnTo>
                  <a:lnTo>
                    <a:pt x="0" y="88217"/>
                  </a:lnTo>
                  <a:cubicBezTo>
                    <a:pt x="15434" y="94741"/>
                    <a:pt x="28690" y="101123"/>
                    <a:pt x="46303" y="107789"/>
                  </a:cubicBezTo>
                  <a:lnTo>
                    <a:pt x="96663" y="125471"/>
                  </a:lnTo>
                  <a:lnTo>
                    <a:pt x="85997" y="166648"/>
                  </a:lnTo>
                  <a:cubicBezTo>
                    <a:pt x="90034" y="153458"/>
                    <a:pt x="94822" y="133318"/>
                    <a:pt x="98109" y="126936"/>
                  </a:cubicBezTo>
                  <a:cubicBezTo>
                    <a:pt x="101396" y="120554"/>
                    <a:pt x="103146" y="128071"/>
                    <a:pt x="105683" y="128638"/>
                  </a:cubicBezTo>
                  <a:lnTo>
                    <a:pt x="96663" y="125471"/>
                  </a:lnTo>
                  <a:lnTo>
                    <a:pt x="122404" y="26097"/>
                  </a:lnTo>
                  <a:cubicBezTo>
                    <a:pt x="124619" y="17445"/>
                    <a:pt x="126798" y="8652"/>
                    <a:pt x="1290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s-PE" dirty="0"/>
            </a:p>
          </p:txBody>
        </p:sp>
        <p:sp>
          <p:nvSpPr>
            <p:cNvPr id="137" name="Freeform 84616">
              <a:extLst>
                <a:ext uri="{FF2B5EF4-FFF2-40B4-BE49-F238E27FC236}">
                  <a16:creationId xmlns:a16="http://schemas.microsoft.com/office/drawing/2014/main" id="{26460EB9-0FBE-40A2-A261-8C6F832984B9}"/>
                </a:ext>
              </a:extLst>
            </p:cNvPr>
            <p:cNvSpPr>
              <a:spLocks/>
            </p:cNvSpPr>
            <p:nvPr userDrawn="1"/>
          </p:nvSpPr>
          <p:spPr bwMode="auto">
            <a:xfrm>
              <a:off x="11714292" y="4914309"/>
              <a:ext cx="64959" cy="400585"/>
            </a:xfrm>
            <a:custGeom>
              <a:avLst/>
              <a:gdLst>
                <a:gd name="T0" fmla="*/ 0 w 20"/>
                <a:gd name="T1" fmla="*/ 0 h 123"/>
                <a:gd name="T2" fmla="*/ 0 w 20"/>
                <a:gd name="T3" fmla="*/ 123 h 123"/>
                <a:gd name="T4" fmla="*/ 20 w 20"/>
                <a:gd name="T5" fmla="*/ 123 h 123"/>
                <a:gd name="T6" fmla="*/ 20 w 20"/>
                <a:gd name="T7" fmla="*/ 0 h 123"/>
                <a:gd name="T8" fmla="*/ 0 w 20"/>
                <a:gd name="T9" fmla="*/ 0 h 123"/>
              </a:gdLst>
              <a:ahLst/>
              <a:cxnLst>
                <a:cxn ang="0">
                  <a:pos x="T0" y="T1"/>
                </a:cxn>
                <a:cxn ang="0">
                  <a:pos x="T2" y="T3"/>
                </a:cxn>
                <a:cxn ang="0">
                  <a:pos x="T4" y="T5"/>
                </a:cxn>
                <a:cxn ang="0">
                  <a:pos x="T6" y="T7"/>
                </a:cxn>
                <a:cxn ang="0">
                  <a:pos x="T8" y="T9"/>
                </a:cxn>
              </a:cxnLst>
              <a:rect l="0" t="0" r="r" b="b"/>
              <a:pathLst>
                <a:path w="20" h="123">
                  <a:moveTo>
                    <a:pt x="0" y="0"/>
                  </a:moveTo>
                  <a:cubicBezTo>
                    <a:pt x="0" y="41"/>
                    <a:pt x="0" y="82"/>
                    <a:pt x="0" y="123"/>
                  </a:cubicBezTo>
                  <a:cubicBezTo>
                    <a:pt x="20" y="123"/>
                    <a:pt x="20" y="123"/>
                    <a:pt x="20" y="123"/>
                  </a:cubicBezTo>
                  <a:cubicBezTo>
                    <a:pt x="20" y="82"/>
                    <a:pt x="20" y="41"/>
                    <a:pt x="2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4" name="Rectángulo 3">
              <a:extLst>
                <a:ext uri="{FF2B5EF4-FFF2-40B4-BE49-F238E27FC236}">
                  <a16:creationId xmlns:a16="http://schemas.microsoft.com/office/drawing/2014/main" id="{1A8A99CB-D5E3-4986-AC58-921DFD77A96D}"/>
                </a:ext>
              </a:extLst>
            </p:cNvPr>
            <p:cNvSpPr/>
            <p:nvPr userDrawn="1"/>
          </p:nvSpPr>
          <p:spPr>
            <a:xfrm>
              <a:off x="11323945" y="6633210"/>
              <a:ext cx="45719"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9" name="Rectángulo 138">
              <a:extLst>
                <a:ext uri="{FF2B5EF4-FFF2-40B4-BE49-F238E27FC236}">
                  <a16:creationId xmlns:a16="http://schemas.microsoft.com/office/drawing/2014/main" id="{8B3FAF9A-733D-4ED4-8BCF-DCB1CEFFA8E2}"/>
                </a:ext>
              </a:extLst>
            </p:cNvPr>
            <p:cNvSpPr/>
            <p:nvPr userDrawn="1"/>
          </p:nvSpPr>
          <p:spPr>
            <a:xfrm>
              <a:off x="11701052" y="6633210"/>
              <a:ext cx="9851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Tree>
    <p:extLst>
      <p:ext uri="{BB962C8B-B14F-4D97-AF65-F5344CB8AC3E}">
        <p14:creationId xmlns:p14="http://schemas.microsoft.com/office/powerpoint/2010/main" val="262073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9">
            <a:extLst>
              <a:ext uri="{FF2B5EF4-FFF2-40B4-BE49-F238E27FC236}">
                <a16:creationId xmlns:a16="http://schemas.microsoft.com/office/drawing/2014/main" id="{C1CE55D7-F1B0-42EB-BB4C-BEB6A4441DBB}"/>
              </a:ext>
            </a:extLst>
          </p:cNvPr>
          <p:cNvSpPr/>
          <p:nvPr userDrawn="1"/>
        </p:nvSpPr>
        <p:spPr>
          <a:xfrm>
            <a:off x="-2261" y="6720876"/>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upo 2">
            <a:extLst>
              <a:ext uri="{FF2B5EF4-FFF2-40B4-BE49-F238E27FC236}">
                <a16:creationId xmlns:a16="http://schemas.microsoft.com/office/drawing/2014/main" id="{A22319B3-4574-4BC5-866B-8F5D2BA8DE38}"/>
              </a:ext>
            </a:extLst>
          </p:cNvPr>
          <p:cNvGrpSpPr/>
          <p:nvPr userDrawn="1"/>
        </p:nvGrpSpPr>
        <p:grpSpPr>
          <a:xfrm>
            <a:off x="7467" y="5749048"/>
            <a:ext cx="12125688" cy="939393"/>
            <a:chOff x="9210675" y="3165476"/>
            <a:chExt cx="1782763" cy="138113"/>
          </a:xfrm>
        </p:grpSpPr>
        <p:sp>
          <p:nvSpPr>
            <p:cNvPr id="11" name="Freeform 84617">
              <a:extLst>
                <a:ext uri="{FF2B5EF4-FFF2-40B4-BE49-F238E27FC236}">
                  <a16:creationId xmlns:a16="http://schemas.microsoft.com/office/drawing/2014/main" id="{3F80BCC2-7235-4AA3-8BE7-9B0BFABFB8BB}"/>
                </a:ext>
              </a:extLst>
            </p:cNvPr>
            <p:cNvSpPr>
              <a:spLocks/>
            </p:cNvSpPr>
            <p:nvPr userDrawn="1"/>
          </p:nvSpPr>
          <p:spPr bwMode="auto">
            <a:xfrm>
              <a:off x="10907713" y="3165476"/>
              <a:ext cx="36513" cy="60325"/>
            </a:xfrm>
            <a:custGeom>
              <a:avLst/>
              <a:gdLst>
                <a:gd name="T0" fmla="*/ 0 w 75"/>
                <a:gd name="T1" fmla="*/ 126 h 126"/>
                <a:gd name="T2" fmla="*/ 0 w 75"/>
                <a:gd name="T3" fmla="*/ 26 h 126"/>
                <a:gd name="T4" fmla="*/ 75 w 75"/>
                <a:gd name="T5" fmla="*/ 0 h 126"/>
                <a:gd name="T6" fmla="*/ 75 w 75"/>
                <a:gd name="T7" fmla="*/ 111 h 126"/>
                <a:gd name="T8" fmla="*/ 0 w 75"/>
                <a:gd name="T9" fmla="*/ 126 h 126"/>
              </a:gdLst>
              <a:ahLst/>
              <a:cxnLst>
                <a:cxn ang="0">
                  <a:pos x="T0" y="T1"/>
                </a:cxn>
                <a:cxn ang="0">
                  <a:pos x="T2" y="T3"/>
                </a:cxn>
                <a:cxn ang="0">
                  <a:pos x="T4" y="T5"/>
                </a:cxn>
                <a:cxn ang="0">
                  <a:pos x="T6" y="T7"/>
                </a:cxn>
                <a:cxn ang="0">
                  <a:pos x="T8" y="T9"/>
                </a:cxn>
              </a:cxnLst>
              <a:rect l="0" t="0" r="r" b="b"/>
              <a:pathLst>
                <a:path w="75" h="126">
                  <a:moveTo>
                    <a:pt x="0" y="126"/>
                  </a:moveTo>
                  <a:cubicBezTo>
                    <a:pt x="0" y="92"/>
                    <a:pt x="0" y="59"/>
                    <a:pt x="0" y="26"/>
                  </a:cubicBezTo>
                  <a:cubicBezTo>
                    <a:pt x="25" y="17"/>
                    <a:pt x="50" y="9"/>
                    <a:pt x="75" y="0"/>
                  </a:cubicBezTo>
                  <a:cubicBezTo>
                    <a:pt x="75" y="36"/>
                    <a:pt x="75" y="75"/>
                    <a:pt x="75" y="111"/>
                  </a:cubicBezTo>
                  <a:cubicBezTo>
                    <a:pt x="0" y="126"/>
                    <a:pt x="75" y="111"/>
                    <a:pt x="0" y="126"/>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2" name="Freeform 84618">
              <a:extLst>
                <a:ext uri="{FF2B5EF4-FFF2-40B4-BE49-F238E27FC236}">
                  <a16:creationId xmlns:a16="http://schemas.microsoft.com/office/drawing/2014/main" id="{6AB327A4-ABA2-4196-B2AC-8ECDFAE8866F}"/>
                </a:ext>
              </a:extLst>
            </p:cNvPr>
            <p:cNvSpPr>
              <a:spLocks/>
            </p:cNvSpPr>
            <p:nvPr userDrawn="1"/>
          </p:nvSpPr>
          <p:spPr bwMode="auto">
            <a:xfrm>
              <a:off x="10944225" y="3165476"/>
              <a:ext cx="9525" cy="57150"/>
            </a:xfrm>
            <a:custGeom>
              <a:avLst/>
              <a:gdLst>
                <a:gd name="T0" fmla="*/ 21 w 21"/>
                <a:gd name="T1" fmla="*/ 17 h 120"/>
                <a:gd name="T2" fmla="*/ 21 w 21"/>
                <a:gd name="T3" fmla="*/ 120 h 120"/>
                <a:gd name="T4" fmla="*/ 0 w 21"/>
                <a:gd name="T5" fmla="*/ 111 h 120"/>
                <a:gd name="T6" fmla="*/ 0 w 21"/>
                <a:gd name="T7" fmla="*/ 0 h 120"/>
                <a:gd name="T8" fmla="*/ 21 w 21"/>
                <a:gd name="T9" fmla="*/ 17 h 120"/>
              </a:gdLst>
              <a:ahLst/>
              <a:cxnLst>
                <a:cxn ang="0">
                  <a:pos x="T0" y="T1"/>
                </a:cxn>
                <a:cxn ang="0">
                  <a:pos x="T2" y="T3"/>
                </a:cxn>
                <a:cxn ang="0">
                  <a:pos x="T4" y="T5"/>
                </a:cxn>
                <a:cxn ang="0">
                  <a:pos x="T6" y="T7"/>
                </a:cxn>
                <a:cxn ang="0">
                  <a:pos x="T8" y="T9"/>
                </a:cxn>
              </a:cxnLst>
              <a:rect l="0" t="0" r="r" b="b"/>
              <a:pathLst>
                <a:path w="21" h="120">
                  <a:moveTo>
                    <a:pt x="21" y="17"/>
                  </a:moveTo>
                  <a:cubicBezTo>
                    <a:pt x="21" y="51"/>
                    <a:pt x="21" y="86"/>
                    <a:pt x="21" y="120"/>
                  </a:cubicBezTo>
                  <a:cubicBezTo>
                    <a:pt x="14" y="117"/>
                    <a:pt x="7" y="114"/>
                    <a:pt x="0" y="111"/>
                  </a:cubicBezTo>
                  <a:cubicBezTo>
                    <a:pt x="0" y="74"/>
                    <a:pt x="0" y="37"/>
                    <a:pt x="0" y="0"/>
                  </a:cubicBezTo>
                  <a:cubicBezTo>
                    <a:pt x="7" y="6"/>
                    <a:pt x="14" y="11"/>
                    <a:pt x="21" y="17"/>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3" name="Freeform 84619">
              <a:extLst>
                <a:ext uri="{FF2B5EF4-FFF2-40B4-BE49-F238E27FC236}">
                  <a16:creationId xmlns:a16="http://schemas.microsoft.com/office/drawing/2014/main" id="{1A01B33E-7E34-4E99-A2CC-289D69CC8374}"/>
                </a:ext>
              </a:extLst>
            </p:cNvPr>
            <p:cNvSpPr>
              <a:spLocks/>
            </p:cNvSpPr>
            <p:nvPr userDrawn="1"/>
          </p:nvSpPr>
          <p:spPr bwMode="auto">
            <a:xfrm>
              <a:off x="10942638" y="3230563"/>
              <a:ext cx="50800" cy="39688"/>
            </a:xfrm>
            <a:custGeom>
              <a:avLst/>
              <a:gdLst>
                <a:gd name="T0" fmla="*/ 0 w 107"/>
                <a:gd name="T1" fmla="*/ 0 h 85"/>
                <a:gd name="T2" fmla="*/ 0 w 107"/>
                <a:gd name="T3" fmla="*/ 47 h 85"/>
                <a:gd name="T4" fmla="*/ 107 w 107"/>
                <a:gd name="T5" fmla="*/ 85 h 85"/>
                <a:gd name="T6" fmla="*/ 107 w 107"/>
                <a:gd name="T7" fmla="*/ 38 h 85"/>
                <a:gd name="T8" fmla="*/ 0 w 107"/>
                <a:gd name="T9" fmla="*/ 0 h 85"/>
              </a:gdLst>
              <a:ahLst/>
              <a:cxnLst>
                <a:cxn ang="0">
                  <a:pos x="T0" y="T1"/>
                </a:cxn>
                <a:cxn ang="0">
                  <a:pos x="T2" y="T3"/>
                </a:cxn>
                <a:cxn ang="0">
                  <a:pos x="T4" y="T5"/>
                </a:cxn>
                <a:cxn ang="0">
                  <a:pos x="T6" y="T7"/>
                </a:cxn>
                <a:cxn ang="0">
                  <a:pos x="T8" y="T9"/>
                </a:cxn>
              </a:cxnLst>
              <a:rect l="0" t="0" r="r" b="b"/>
              <a:pathLst>
                <a:path w="107" h="85">
                  <a:moveTo>
                    <a:pt x="0" y="0"/>
                  </a:moveTo>
                  <a:cubicBezTo>
                    <a:pt x="0" y="16"/>
                    <a:pt x="0" y="31"/>
                    <a:pt x="0" y="47"/>
                  </a:cubicBezTo>
                  <a:cubicBezTo>
                    <a:pt x="36" y="60"/>
                    <a:pt x="72" y="72"/>
                    <a:pt x="107" y="85"/>
                  </a:cubicBezTo>
                  <a:cubicBezTo>
                    <a:pt x="107" y="69"/>
                    <a:pt x="107" y="54"/>
                    <a:pt x="107" y="38"/>
                  </a:cubicBezTo>
                  <a:cubicBezTo>
                    <a:pt x="72" y="26"/>
                    <a:pt x="36" y="13"/>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4" name="Freeform 84620">
              <a:extLst>
                <a:ext uri="{FF2B5EF4-FFF2-40B4-BE49-F238E27FC236}">
                  <a16:creationId xmlns:a16="http://schemas.microsoft.com/office/drawing/2014/main" id="{F4BC67D4-E43E-4700-B8EA-DA18FED909CA}"/>
                </a:ext>
              </a:extLst>
            </p:cNvPr>
            <p:cNvSpPr>
              <a:spLocks/>
            </p:cNvSpPr>
            <p:nvPr userDrawn="1"/>
          </p:nvSpPr>
          <p:spPr bwMode="auto">
            <a:xfrm>
              <a:off x="10944225" y="3275013"/>
              <a:ext cx="49213" cy="28575"/>
            </a:xfrm>
            <a:custGeom>
              <a:avLst/>
              <a:gdLst>
                <a:gd name="T0" fmla="*/ 105 w 105"/>
                <a:gd name="T1" fmla="*/ 22 h 58"/>
                <a:gd name="T2" fmla="*/ 0 w 105"/>
                <a:gd name="T3" fmla="*/ 0 h 58"/>
                <a:gd name="T4" fmla="*/ 0 w 105"/>
                <a:gd name="T5" fmla="*/ 58 h 58"/>
                <a:gd name="T6" fmla="*/ 105 w 105"/>
                <a:gd name="T7" fmla="*/ 58 h 58"/>
              </a:gdLst>
              <a:ahLst/>
              <a:cxnLst>
                <a:cxn ang="0">
                  <a:pos x="T0" y="T1"/>
                </a:cxn>
                <a:cxn ang="0">
                  <a:pos x="T2" y="T3"/>
                </a:cxn>
                <a:cxn ang="0">
                  <a:pos x="T4" y="T5"/>
                </a:cxn>
                <a:cxn ang="0">
                  <a:pos x="T6" y="T7"/>
                </a:cxn>
              </a:cxnLst>
              <a:rect l="0" t="0" r="r" b="b"/>
              <a:pathLst>
                <a:path w="105" h="58">
                  <a:moveTo>
                    <a:pt x="105" y="22"/>
                  </a:moveTo>
                  <a:cubicBezTo>
                    <a:pt x="0" y="0"/>
                    <a:pt x="105" y="22"/>
                    <a:pt x="0" y="0"/>
                  </a:cubicBezTo>
                  <a:cubicBezTo>
                    <a:pt x="0" y="20"/>
                    <a:pt x="0" y="39"/>
                    <a:pt x="0" y="58"/>
                  </a:cubicBezTo>
                  <a:cubicBezTo>
                    <a:pt x="35" y="58"/>
                    <a:pt x="70" y="58"/>
                    <a:pt x="105" y="58"/>
                  </a:cubicBezTo>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5" name="Freeform 84621">
              <a:extLst>
                <a:ext uri="{FF2B5EF4-FFF2-40B4-BE49-F238E27FC236}">
                  <a16:creationId xmlns:a16="http://schemas.microsoft.com/office/drawing/2014/main" id="{1C04634F-AA03-4590-9C3C-DB4FA872324E}"/>
                </a:ext>
              </a:extLst>
            </p:cNvPr>
            <p:cNvSpPr>
              <a:spLocks/>
            </p:cNvSpPr>
            <p:nvPr userDrawn="1"/>
          </p:nvSpPr>
          <p:spPr bwMode="auto">
            <a:xfrm>
              <a:off x="10882313" y="3206751"/>
              <a:ext cx="11113" cy="22225"/>
            </a:xfrm>
            <a:custGeom>
              <a:avLst/>
              <a:gdLst>
                <a:gd name="T0" fmla="*/ 0 w 25"/>
                <a:gd name="T1" fmla="*/ 0 h 45"/>
                <a:gd name="T2" fmla="*/ 0 w 25"/>
                <a:gd name="T3" fmla="*/ 31 h 45"/>
                <a:gd name="T4" fmla="*/ 25 w 25"/>
                <a:gd name="T5" fmla="*/ 45 h 45"/>
                <a:gd name="T6" fmla="*/ 25 w 25"/>
                <a:gd name="T7" fmla="*/ 14 h 45"/>
                <a:gd name="T8" fmla="*/ 0 w 25"/>
                <a:gd name="T9" fmla="*/ 0 h 45"/>
              </a:gdLst>
              <a:ahLst/>
              <a:cxnLst>
                <a:cxn ang="0">
                  <a:pos x="T0" y="T1"/>
                </a:cxn>
                <a:cxn ang="0">
                  <a:pos x="T2" y="T3"/>
                </a:cxn>
                <a:cxn ang="0">
                  <a:pos x="T4" y="T5"/>
                </a:cxn>
                <a:cxn ang="0">
                  <a:pos x="T6" y="T7"/>
                </a:cxn>
                <a:cxn ang="0">
                  <a:pos x="T8" y="T9"/>
                </a:cxn>
              </a:cxnLst>
              <a:rect l="0" t="0" r="r" b="b"/>
              <a:pathLst>
                <a:path w="25" h="45">
                  <a:moveTo>
                    <a:pt x="0" y="0"/>
                  </a:moveTo>
                  <a:cubicBezTo>
                    <a:pt x="0" y="11"/>
                    <a:pt x="0" y="21"/>
                    <a:pt x="0" y="31"/>
                  </a:cubicBezTo>
                  <a:cubicBezTo>
                    <a:pt x="9" y="36"/>
                    <a:pt x="17" y="40"/>
                    <a:pt x="25" y="45"/>
                  </a:cubicBezTo>
                  <a:cubicBezTo>
                    <a:pt x="25" y="34"/>
                    <a:pt x="25" y="24"/>
                    <a:pt x="25" y="14"/>
                  </a:cubicBezTo>
                  <a:cubicBezTo>
                    <a:pt x="17" y="9"/>
                    <a:pt x="9" y="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6" name="Freeform 84622">
              <a:extLst>
                <a:ext uri="{FF2B5EF4-FFF2-40B4-BE49-F238E27FC236}">
                  <a16:creationId xmlns:a16="http://schemas.microsoft.com/office/drawing/2014/main" id="{62CF63E5-B6BE-4B4A-901D-E722F27AC922}"/>
                </a:ext>
              </a:extLst>
            </p:cNvPr>
            <p:cNvSpPr>
              <a:spLocks/>
            </p:cNvSpPr>
            <p:nvPr userDrawn="1"/>
          </p:nvSpPr>
          <p:spPr bwMode="auto">
            <a:xfrm>
              <a:off x="10856913" y="3244851"/>
              <a:ext cx="14288" cy="26988"/>
            </a:xfrm>
            <a:custGeom>
              <a:avLst/>
              <a:gdLst>
                <a:gd name="T0" fmla="*/ 0 w 32"/>
                <a:gd name="T1" fmla="*/ 0 h 57"/>
                <a:gd name="T2" fmla="*/ 0 w 32"/>
                <a:gd name="T3" fmla="*/ 48 h 57"/>
                <a:gd name="T4" fmla="*/ 32 w 32"/>
                <a:gd name="T5" fmla="*/ 57 h 57"/>
                <a:gd name="T6" fmla="*/ 32 w 32"/>
                <a:gd name="T7" fmla="*/ 16 h 57"/>
                <a:gd name="T8" fmla="*/ 0 w 32"/>
                <a:gd name="T9" fmla="*/ 0 h 57"/>
              </a:gdLst>
              <a:ahLst/>
              <a:cxnLst>
                <a:cxn ang="0">
                  <a:pos x="T0" y="T1"/>
                </a:cxn>
                <a:cxn ang="0">
                  <a:pos x="T2" y="T3"/>
                </a:cxn>
                <a:cxn ang="0">
                  <a:pos x="T4" y="T5"/>
                </a:cxn>
                <a:cxn ang="0">
                  <a:pos x="T6" y="T7"/>
                </a:cxn>
                <a:cxn ang="0">
                  <a:pos x="T8" y="T9"/>
                </a:cxn>
              </a:cxnLst>
              <a:rect l="0" t="0" r="r" b="b"/>
              <a:pathLst>
                <a:path w="32" h="57">
                  <a:moveTo>
                    <a:pt x="0" y="0"/>
                  </a:moveTo>
                  <a:cubicBezTo>
                    <a:pt x="0" y="16"/>
                    <a:pt x="0" y="32"/>
                    <a:pt x="0" y="48"/>
                  </a:cubicBezTo>
                  <a:cubicBezTo>
                    <a:pt x="11" y="51"/>
                    <a:pt x="21" y="54"/>
                    <a:pt x="32" y="57"/>
                  </a:cubicBezTo>
                  <a:cubicBezTo>
                    <a:pt x="32" y="43"/>
                    <a:pt x="32" y="30"/>
                    <a:pt x="32" y="16"/>
                  </a:cubicBezTo>
                  <a:cubicBezTo>
                    <a:pt x="21" y="10"/>
                    <a:pt x="11" y="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7" name="Freeform 84623">
              <a:extLst>
                <a:ext uri="{FF2B5EF4-FFF2-40B4-BE49-F238E27FC236}">
                  <a16:creationId xmlns:a16="http://schemas.microsoft.com/office/drawing/2014/main" id="{C0CBCC65-3639-4DCB-9037-5AAE75AE83B9}"/>
                </a:ext>
              </a:extLst>
            </p:cNvPr>
            <p:cNvSpPr>
              <a:spLocks/>
            </p:cNvSpPr>
            <p:nvPr userDrawn="1"/>
          </p:nvSpPr>
          <p:spPr bwMode="auto">
            <a:xfrm>
              <a:off x="10726738" y="3275013"/>
              <a:ext cx="217488" cy="28575"/>
            </a:xfrm>
            <a:custGeom>
              <a:avLst/>
              <a:gdLst>
                <a:gd name="T0" fmla="*/ 453 w 453"/>
                <a:gd name="T1" fmla="*/ 0 h 58"/>
                <a:gd name="T2" fmla="*/ 453 w 453"/>
                <a:gd name="T3" fmla="*/ 58 h 58"/>
                <a:gd name="T4" fmla="*/ 0 w 453"/>
                <a:gd name="T5" fmla="*/ 58 h 58"/>
                <a:gd name="T6" fmla="*/ 453 w 453"/>
                <a:gd name="T7" fmla="*/ 0 h 58"/>
              </a:gdLst>
              <a:ahLst/>
              <a:cxnLst>
                <a:cxn ang="0">
                  <a:pos x="T0" y="T1"/>
                </a:cxn>
                <a:cxn ang="0">
                  <a:pos x="T2" y="T3"/>
                </a:cxn>
                <a:cxn ang="0">
                  <a:pos x="T4" y="T5"/>
                </a:cxn>
                <a:cxn ang="0">
                  <a:pos x="T6" y="T7"/>
                </a:cxn>
              </a:cxnLst>
              <a:rect l="0" t="0" r="r" b="b"/>
              <a:pathLst>
                <a:path w="453" h="58">
                  <a:moveTo>
                    <a:pt x="453" y="0"/>
                  </a:moveTo>
                  <a:cubicBezTo>
                    <a:pt x="453" y="20"/>
                    <a:pt x="453" y="39"/>
                    <a:pt x="453" y="58"/>
                  </a:cubicBezTo>
                  <a:cubicBezTo>
                    <a:pt x="302" y="58"/>
                    <a:pt x="151" y="58"/>
                    <a:pt x="0" y="58"/>
                  </a:cubicBezTo>
                  <a:cubicBezTo>
                    <a:pt x="151" y="39"/>
                    <a:pt x="302" y="20"/>
                    <a:pt x="453"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8" name="Freeform 84624">
              <a:extLst>
                <a:ext uri="{FF2B5EF4-FFF2-40B4-BE49-F238E27FC236}">
                  <a16:creationId xmlns:a16="http://schemas.microsoft.com/office/drawing/2014/main" id="{AFE1C1CD-55F7-445A-A255-A818975FA9A8}"/>
                </a:ext>
              </a:extLst>
            </p:cNvPr>
            <p:cNvSpPr>
              <a:spLocks/>
            </p:cNvSpPr>
            <p:nvPr userDrawn="1"/>
          </p:nvSpPr>
          <p:spPr bwMode="auto">
            <a:xfrm>
              <a:off x="10871200" y="3230563"/>
              <a:ext cx="71438" cy="41275"/>
            </a:xfrm>
            <a:custGeom>
              <a:avLst/>
              <a:gdLst>
                <a:gd name="T0" fmla="*/ 148 w 148"/>
                <a:gd name="T1" fmla="*/ 0 h 88"/>
                <a:gd name="T2" fmla="*/ 0 w 148"/>
                <a:gd name="T3" fmla="*/ 47 h 88"/>
                <a:gd name="T4" fmla="*/ 0 w 148"/>
                <a:gd name="T5" fmla="*/ 88 h 88"/>
                <a:gd name="T6" fmla="*/ 148 w 148"/>
                <a:gd name="T7" fmla="*/ 47 h 88"/>
                <a:gd name="T8" fmla="*/ 148 w 148"/>
                <a:gd name="T9" fmla="*/ 0 h 88"/>
              </a:gdLst>
              <a:ahLst/>
              <a:cxnLst>
                <a:cxn ang="0">
                  <a:pos x="T0" y="T1"/>
                </a:cxn>
                <a:cxn ang="0">
                  <a:pos x="T2" y="T3"/>
                </a:cxn>
                <a:cxn ang="0">
                  <a:pos x="T4" y="T5"/>
                </a:cxn>
                <a:cxn ang="0">
                  <a:pos x="T6" y="T7"/>
                </a:cxn>
                <a:cxn ang="0">
                  <a:pos x="T8" y="T9"/>
                </a:cxn>
              </a:cxnLst>
              <a:rect l="0" t="0" r="r" b="b"/>
              <a:pathLst>
                <a:path w="148" h="88">
                  <a:moveTo>
                    <a:pt x="148" y="0"/>
                  </a:moveTo>
                  <a:cubicBezTo>
                    <a:pt x="99" y="16"/>
                    <a:pt x="49" y="31"/>
                    <a:pt x="0" y="47"/>
                  </a:cubicBezTo>
                  <a:cubicBezTo>
                    <a:pt x="0" y="61"/>
                    <a:pt x="0" y="75"/>
                    <a:pt x="0" y="88"/>
                  </a:cubicBezTo>
                  <a:cubicBezTo>
                    <a:pt x="49" y="75"/>
                    <a:pt x="99" y="61"/>
                    <a:pt x="148" y="47"/>
                  </a:cubicBezTo>
                  <a:cubicBezTo>
                    <a:pt x="148" y="31"/>
                    <a:pt x="148" y="16"/>
                    <a:pt x="148"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19" name="Freeform 84625">
              <a:extLst>
                <a:ext uri="{FF2B5EF4-FFF2-40B4-BE49-F238E27FC236}">
                  <a16:creationId xmlns:a16="http://schemas.microsoft.com/office/drawing/2014/main" id="{0E5D7030-528F-4911-BD10-676B160C4587}"/>
                </a:ext>
              </a:extLst>
            </p:cNvPr>
            <p:cNvSpPr>
              <a:spLocks/>
            </p:cNvSpPr>
            <p:nvPr userDrawn="1"/>
          </p:nvSpPr>
          <p:spPr bwMode="auto">
            <a:xfrm>
              <a:off x="10783888" y="3244851"/>
              <a:ext cx="73025" cy="39688"/>
            </a:xfrm>
            <a:custGeom>
              <a:avLst/>
              <a:gdLst>
                <a:gd name="T0" fmla="*/ 0 w 153"/>
                <a:gd name="T1" fmla="*/ 59 h 82"/>
                <a:gd name="T2" fmla="*/ 0 w 153"/>
                <a:gd name="T3" fmla="*/ 82 h 82"/>
                <a:gd name="T4" fmla="*/ 153 w 153"/>
                <a:gd name="T5" fmla="*/ 48 h 82"/>
                <a:gd name="T6" fmla="*/ 153 w 153"/>
                <a:gd name="T7" fmla="*/ 0 h 82"/>
                <a:gd name="T8" fmla="*/ 0 w 153"/>
                <a:gd name="T9" fmla="*/ 59 h 82"/>
              </a:gdLst>
              <a:ahLst/>
              <a:cxnLst>
                <a:cxn ang="0">
                  <a:pos x="T0" y="T1"/>
                </a:cxn>
                <a:cxn ang="0">
                  <a:pos x="T2" y="T3"/>
                </a:cxn>
                <a:cxn ang="0">
                  <a:pos x="T4" y="T5"/>
                </a:cxn>
                <a:cxn ang="0">
                  <a:pos x="T6" y="T7"/>
                </a:cxn>
                <a:cxn ang="0">
                  <a:pos x="T8" y="T9"/>
                </a:cxn>
              </a:cxnLst>
              <a:rect l="0" t="0" r="r" b="b"/>
              <a:pathLst>
                <a:path w="153" h="82">
                  <a:moveTo>
                    <a:pt x="0" y="59"/>
                  </a:moveTo>
                  <a:cubicBezTo>
                    <a:pt x="0" y="67"/>
                    <a:pt x="0" y="74"/>
                    <a:pt x="0" y="82"/>
                  </a:cubicBezTo>
                  <a:cubicBezTo>
                    <a:pt x="153" y="48"/>
                    <a:pt x="0" y="82"/>
                    <a:pt x="153" y="48"/>
                  </a:cubicBezTo>
                  <a:cubicBezTo>
                    <a:pt x="153" y="32"/>
                    <a:pt x="153" y="16"/>
                    <a:pt x="153" y="0"/>
                  </a:cubicBezTo>
                  <a:cubicBezTo>
                    <a:pt x="79" y="29"/>
                    <a:pt x="74" y="31"/>
                    <a:pt x="0" y="59"/>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84626">
              <a:extLst>
                <a:ext uri="{FF2B5EF4-FFF2-40B4-BE49-F238E27FC236}">
                  <a16:creationId xmlns:a16="http://schemas.microsoft.com/office/drawing/2014/main" id="{AA9AFD93-7BC8-4A01-AA4C-CF322CAD5906}"/>
                </a:ext>
              </a:extLst>
            </p:cNvPr>
            <p:cNvSpPr>
              <a:spLocks/>
            </p:cNvSpPr>
            <p:nvPr userDrawn="1"/>
          </p:nvSpPr>
          <p:spPr bwMode="auto">
            <a:xfrm>
              <a:off x="10783888" y="3206751"/>
              <a:ext cx="98425" cy="52388"/>
            </a:xfrm>
            <a:custGeom>
              <a:avLst/>
              <a:gdLst>
                <a:gd name="T0" fmla="*/ 206 w 206"/>
                <a:gd name="T1" fmla="*/ 0 h 109"/>
                <a:gd name="T2" fmla="*/ 206 w 206"/>
                <a:gd name="T3" fmla="*/ 31 h 109"/>
                <a:gd name="T4" fmla="*/ 0 w 206"/>
                <a:gd name="T5" fmla="*/ 109 h 109"/>
                <a:gd name="T6" fmla="*/ 0 w 206"/>
                <a:gd name="T7" fmla="*/ 93 h 109"/>
                <a:gd name="T8" fmla="*/ 206 w 206"/>
                <a:gd name="T9" fmla="*/ 0 h 109"/>
              </a:gdLst>
              <a:ahLst/>
              <a:cxnLst>
                <a:cxn ang="0">
                  <a:pos x="T0" y="T1"/>
                </a:cxn>
                <a:cxn ang="0">
                  <a:pos x="T2" y="T3"/>
                </a:cxn>
                <a:cxn ang="0">
                  <a:pos x="T4" y="T5"/>
                </a:cxn>
                <a:cxn ang="0">
                  <a:pos x="T6" y="T7"/>
                </a:cxn>
                <a:cxn ang="0">
                  <a:pos x="T8" y="T9"/>
                </a:cxn>
              </a:cxnLst>
              <a:rect l="0" t="0" r="r" b="b"/>
              <a:pathLst>
                <a:path w="206" h="109">
                  <a:moveTo>
                    <a:pt x="206" y="0"/>
                  </a:moveTo>
                  <a:cubicBezTo>
                    <a:pt x="206" y="11"/>
                    <a:pt x="206" y="21"/>
                    <a:pt x="206" y="31"/>
                  </a:cubicBezTo>
                  <a:cubicBezTo>
                    <a:pt x="138" y="57"/>
                    <a:pt x="69" y="83"/>
                    <a:pt x="0" y="109"/>
                  </a:cubicBezTo>
                  <a:cubicBezTo>
                    <a:pt x="0" y="103"/>
                    <a:pt x="0" y="98"/>
                    <a:pt x="0" y="93"/>
                  </a:cubicBezTo>
                  <a:cubicBezTo>
                    <a:pt x="69" y="62"/>
                    <a:pt x="138" y="31"/>
                    <a:pt x="206"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1" name="Freeform 84627">
              <a:extLst>
                <a:ext uri="{FF2B5EF4-FFF2-40B4-BE49-F238E27FC236}">
                  <a16:creationId xmlns:a16="http://schemas.microsoft.com/office/drawing/2014/main" id="{DC37A23A-340B-4A74-8CE9-D8C910438E37}"/>
                </a:ext>
              </a:extLst>
            </p:cNvPr>
            <p:cNvSpPr>
              <a:spLocks/>
            </p:cNvSpPr>
            <p:nvPr userDrawn="1"/>
          </p:nvSpPr>
          <p:spPr bwMode="auto">
            <a:xfrm>
              <a:off x="9210675" y="3292476"/>
              <a:ext cx="1685925" cy="11113"/>
            </a:xfrm>
            <a:custGeom>
              <a:avLst/>
              <a:gdLst>
                <a:gd name="T0" fmla="*/ 0 w 3531"/>
                <a:gd name="T1" fmla="*/ 20 h 20"/>
                <a:gd name="T2" fmla="*/ 3531 w 3531"/>
                <a:gd name="T3" fmla="*/ 20 h 20"/>
                <a:gd name="T4" fmla="*/ 3531 w 3531"/>
                <a:gd name="T5" fmla="*/ 0 h 20"/>
                <a:gd name="T6" fmla="*/ 0 w 3531"/>
                <a:gd name="T7" fmla="*/ 0 h 20"/>
                <a:gd name="T8" fmla="*/ 0 w 3531"/>
                <a:gd name="T9" fmla="*/ 20 h 20"/>
              </a:gdLst>
              <a:ahLst/>
              <a:cxnLst>
                <a:cxn ang="0">
                  <a:pos x="T0" y="T1"/>
                </a:cxn>
                <a:cxn ang="0">
                  <a:pos x="T2" y="T3"/>
                </a:cxn>
                <a:cxn ang="0">
                  <a:pos x="T4" y="T5"/>
                </a:cxn>
                <a:cxn ang="0">
                  <a:pos x="T6" y="T7"/>
                </a:cxn>
                <a:cxn ang="0">
                  <a:pos x="T8" y="T9"/>
                </a:cxn>
              </a:cxnLst>
              <a:rect l="0" t="0" r="r" b="b"/>
              <a:pathLst>
                <a:path w="3531" h="20">
                  <a:moveTo>
                    <a:pt x="0" y="20"/>
                  </a:moveTo>
                  <a:cubicBezTo>
                    <a:pt x="1159" y="20"/>
                    <a:pt x="2372" y="20"/>
                    <a:pt x="3531" y="20"/>
                  </a:cubicBezTo>
                  <a:cubicBezTo>
                    <a:pt x="3531" y="0"/>
                    <a:pt x="3531" y="0"/>
                    <a:pt x="3531" y="0"/>
                  </a:cubicBezTo>
                  <a:cubicBezTo>
                    <a:pt x="2372" y="0"/>
                    <a:pt x="1159" y="0"/>
                    <a:pt x="0" y="0"/>
                  </a:cubicBezTo>
                  <a:cubicBezTo>
                    <a:pt x="0" y="20"/>
                    <a:pt x="0" y="20"/>
                    <a:pt x="0" y="20"/>
                  </a:cubicBezTo>
                  <a:close/>
                </a:path>
              </a:pathLst>
            </a:custGeom>
            <a:solidFill>
              <a:srgbClr val="2E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334765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521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2817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2"/>
            <a:ext cx="4862557"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03221" y="-3827"/>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3774835" y="1488113"/>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9583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6359981" y="2723208"/>
            <a:ext cx="7218431"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0"/>
            <a:ext cx="12209257"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2618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1F48C-B68C-4AA3-A327-D4E232CCC4D2}"/>
              </a:ext>
            </a:extLst>
          </p:cNvPr>
          <p:cNvSpPr/>
          <p:nvPr userDrawn="1"/>
        </p:nvSpPr>
        <p:spPr>
          <a:xfrm>
            <a:off x="7570177" y="551723"/>
            <a:ext cx="3436232"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B87D57F6-B3F3-4B57-BA8C-5AE6983ACFCC}"/>
              </a:ext>
            </a:extLst>
          </p:cNvPr>
          <p:cNvSpPr>
            <a:spLocks noGrp="1"/>
          </p:cNvSpPr>
          <p:nvPr>
            <p:ph type="pic" idx="14" hasCustomPrompt="1"/>
          </p:nvPr>
        </p:nvSpPr>
        <p:spPr>
          <a:xfrm>
            <a:off x="6972300" y="1144427"/>
            <a:ext cx="3436232" cy="515274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66975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736" r:id="rId1"/>
    <p:sldLayoutId id="2147483752" r:id="rId2"/>
    <p:sldLayoutId id="2147483753" r:id="rId3"/>
    <p:sldLayoutId id="2147483731" r:id="rId4"/>
    <p:sldLayoutId id="2147483747" r:id="rId5"/>
    <p:sldLayoutId id="2147483750" r:id="rId6"/>
    <p:sldLayoutId id="2147483746" r:id="rId7"/>
    <p:sldLayoutId id="2147483745" r:id="rId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54" r:id="rId2"/>
    <p:sldLayoutId id="2147483656" r:id="rId3"/>
    <p:sldLayoutId id="2147483687" r:id="rId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1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8.emf"/><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7.emf"/><Relationship Id="rId1" Type="http://schemas.openxmlformats.org/officeDocument/2006/relationships/slideLayout" Target="../slideLayouts/slideLayout4.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58.png"/><Relationship Id="rId9" Type="http://schemas.openxmlformats.org/officeDocument/2006/relationships/image" Target="../media/image73.png"/><Relationship Id="rId14"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7">
            <a:extLst>
              <a:ext uri="{FF2B5EF4-FFF2-40B4-BE49-F238E27FC236}">
                <a16:creationId xmlns:a16="http://schemas.microsoft.com/office/drawing/2014/main" id="{44678A20-5F09-4592-918E-8FB7A951068D}"/>
              </a:ext>
            </a:extLst>
          </p:cNvPr>
          <p:cNvSpPr/>
          <p:nvPr/>
        </p:nvSpPr>
        <p:spPr>
          <a:xfrm>
            <a:off x="4516516" y="100921"/>
            <a:ext cx="3012450" cy="6526183"/>
          </a:xfrm>
          <a:prstGeom prst="parallelogram">
            <a:avLst>
              <a:gd name="adj" fmla="val 70484"/>
            </a:avLst>
          </a:prstGeom>
          <a:solidFill>
            <a:srgbClr val="158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orma libre: forma 3">
            <a:extLst>
              <a:ext uri="{FF2B5EF4-FFF2-40B4-BE49-F238E27FC236}">
                <a16:creationId xmlns:a16="http://schemas.microsoft.com/office/drawing/2014/main" id="{7C676BC0-84B0-4A89-AF42-B06AB18FC530}"/>
              </a:ext>
            </a:extLst>
          </p:cNvPr>
          <p:cNvSpPr/>
          <p:nvPr/>
        </p:nvSpPr>
        <p:spPr>
          <a:xfrm>
            <a:off x="-9116" y="6302225"/>
            <a:ext cx="5322521" cy="324879"/>
          </a:xfrm>
          <a:custGeom>
            <a:avLst/>
            <a:gdLst>
              <a:gd name="connsiteX0" fmla="*/ 0 w 4945433"/>
              <a:gd name="connsiteY0" fmla="*/ 0 h 269971"/>
              <a:gd name="connsiteX1" fmla="*/ 4945433 w 4945433"/>
              <a:gd name="connsiteY1" fmla="*/ 0 h 269971"/>
              <a:gd name="connsiteX2" fmla="*/ 4945433 w 4945433"/>
              <a:gd name="connsiteY2" fmla="*/ 269971 h 269971"/>
              <a:gd name="connsiteX3" fmla="*/ 0 w 4945433"/>
              <a:gd name="connsiteY3" fmla="*/ 269971 h 269971"/>
            </a:gdLst>
            <a:ahLst/>
            <a:cxnLst>
              <a:cxn ang="0">
                <a:pos x="connsiteX0" y="connsiteY0"/>
              </a:cxn>
              <a:cxn ang="0">
                <a:pos x="connsiteX1" y="connsiteY1"/>
              </a:cxn>
              <a:cxn ang="0">
                <a:pos x="connsiteX2" y="connsiteY2"/>
              </a:cxn>
              <a:cxn ang="0">
                <a:pos x="connsiteX3" y="connsiteY3"/>
              </a:cxn>
            </a:cxnLst>
            <a:rect l="l" t="t" r="r" b="b"/>
            <a:pathLst>
              <a:path w="4945433" h="269971">
                <a:moveTo>
                  <a:pt x="0" y="0"/>
                </a:moveTo>
                <a:lnTo>
                  <a:pt x="4945433" y="0"/>
                </a:lnTo>
                <a:lnTo>
                  <a:pt x="4945433" y="269971"/>
                </a:lnTo>
                <a:lnTo>
                  <a:pt x="0" y="269971"/>
                </a:lnTo>
                <a:close/>
              </a:path>
            </a:pathLst>
          </a:custGeom>
          <a:solidFill>
            <a:srgbClr val="158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Forma libre: forma 4">
            <a:extLst>
              <a:ext uri="{FF2B5EF4-FFF2-40B4-BE49-F238E27FC236}">
                <a16:creationId xmlns:a16="http://schemas.microsoft.com/office/drawing/2014/main" id="{5A17BC94-E0A1-4530-9205-9EAB60176C3C}"/>
              </a:ext>
            </a:extLst>
          </p:cNvPr>
          <p:cNvSpPr/>
          <p:nvPr/>
        </p:nvSpPr>
        <p:spPr>
          <a:xfrm>
            <a:off x="7080422" y="94766"/>
            <a:ext cx="5104774" cy="352620"/>
          </a:xfrm>
          <a:custGeom>
            <a:avLst/>
            <a:gdLst>
              <a:gd name="connsiteX0" fmla="*/ 0 w 2885356"/>
              <a:gd name="connsiteY0" fmla="*/ 0 h 269971"/>
              <a:gd name="connsiteX1" fmla="*/ 2885356 w 2885356"/>
              <a:gd name="connsiteY1" fmla="*/ 0 h 269971"/>
              <a:gd name="connsiteX2" fmla="*/ 2885356 w 2885356"/>
              <a:gd name="connsiteY2" fmla="*/ 269971 h 269971"/>
              <a:gd name="connsiteX3" fmla="*/ 0 w 2885356"/>
              <a:gd name="connsiteY3" fmla="*/ 269971 h 269971"/>
            </a:gdLst>
            <a:ahLst/>
            <a:cxnLst>
              <a:cxn ang="0">
                <a:pos x="connsiteX0" y="connsiteY0"/>
              </a:cxn>
              <a:cxn ang="0">
                <a:pos x="connsiteX1" y="connsiteY1"/>
              </a:cxn>
              <a:cxn ang="0">
                <a:pos x="connsiteX2" y="connsiteY2"/>
              </a:cxn>
              <a:cxn ang="0">
                <a:pos x="connsiteX3" y="connsiteY3"/>
              </a:cxn>
            </a:cxnLst>
            <a:rect l="l" t="t" r="r" b="b"/>
            <a:pathLst>
              <a:path w="2885356" h="269971">
                <a:moveTo>
                  <a:pt x="0" y="0"/>
                </a:moveTo>
                <a:lnTo>
                  <a:pt x="2885356" y="0"/>
                </a:lnTo>
                <a:lnTo>
                  <a:pt x="2885356" y="269971"/>
                </a:lnTo>
                <a:lnTo>
                  <a:pt x="0" y="269971"/>
                </a:lnTo>
                <a:close/>
              </a:path>
            </a:pathLst>
          </a:custGeom>
          <a:solidFill>
            <a:srgbClr val="158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7" name="直接连接符 261">
            <a:extLst>
              <a:ext uri="{FF2B5EF4-FFF2-40B4-BE49-F238E27FC236}">
                <a16:creationId xmlns:a16="http://schemas.microsoft.com/office/drawing/2014/main" id="{4F364030-E45A-4107-A9D4-E8E462E1A2CB}"/>
              </a:ext>
            </a:extLst>
          </p:cNvPr>
          <p:cNvCxnSpPr>
            <a:cxnSpLocks/>
          </p:cNvCxnSpPr>
          <p:nvPr/>
        </p:nvCxnSpPr>
        <p:spPr>
          <a:xfrm>
            <a:off x="7430298" y="2761300"/>
            <a:ext cx="4079455" cy="489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 name="Rectángulo 50">
            <a:extLst>
              <a:ext uri="{FF2B5EF4-FFF2-40B4-BE49-F238E27FC236}">
                <a16:creationId xmlns:a16="http://schemas.microsoft.com/office/drawing/2014/main" id="{9236905E-D2E9-4EE3-A1CE-919AEC32C18E}"/>
              </a:ext>
            </a:extLst>
          </p:cNvPr>
          <p:cNvSpPr/>
          <p:nvPr/>
        </p:nvSpPr>
        <p:spPr>
          <a:xfrm>
            <a:off x="6586151" y="3292133"/>
            <a:ext cx="5555877" cy="1323439"/>
          </a:xfrm>
          <a:prstGeom prst="rect">
            <a:avLst/>
          </a:prstGeom>
        </p:spPr>
        <p:txBody>
          <a:bodyPr wrap="square">
            <a:spAutoFit/>
          </a:bodyPr>
          <a:lstStyle/>
          <a:p>
            <a:pPr algn="just" eaLnBrk="1" fontAlgn="auto" hangingPunct="1">
              <a:spcBef>
                <a:spcPts val="0"/>
              </a:spcBef>
              <a:spcAft>
                <a:spcPts val="0"/>
              </a:spcAft>
              <a:buFont typeface="Arial" panose="020B0604020202020204" pitchFamily="34" charset="0"/>
              <a:buNone/>
              <a:defRPr/>
            </a:pPr>
            <a:r>
              <a:rPr lang="es-ES" altLang="es-CO" sz="2000" b="1" dirty="0">
                <a:latin typeface="Bebas"/>
                <a:ea typeface="Open Sans Light" panose="020B0306030504020204" pitchFamily="34" charset="0"/>
                <a:cs typeface="Times New Roman" panose="02020603050405020304" pitchFamily="18" charset="0"/>
              </a:rPr>
              <a:t>TEMA: </a:t>
            </a:r>
            <a:r>
              <a:rPr lang="es-ES" altLang="es-CO" sz="2000" dirty="0">
                <a:latin typeface="Bebas"/>
                <a:ea typeface="Open Sans Light" panose="020B0306030504020204" pitchFamily="34" charset="0"/>
                <a:cs typeface="Times New Roman" panose="02020603050405020304" pitchFamily="18" charset="0"/>
              </a:rPr>
              <a:t>DISEÑO E IMPLEMENTACIÓN DE UN SISTEMA DE ACCESO Y ALARMA COMUNITARIA BASADO EN PBX VOIP VIRTUALES PARA ÁREAS RESIDENCIALES </a:t>
            </a:r>
            <a:endParaRPr lang="es-CO" altLang="es-CO" sz="2000" dirty="0">
              <a:latin typeface="Bebas"/>
              <a:ea typeface="Open Sans Light" panose="020B0306030504020204" pitchFamily="34" charset="0"/>
              <a:cs typeface="Times New Roman" panose="02020603050405020304" pitchFamily="18" charset="0"/>
            </a:endParaRPr>
          </a:p>
        </p:txBody>
      </p:sp>
      <p:sp>
        <p:nvSpPr>
          <p:cNvPr id="52" name="CuadroTexto 5">
            <a:extLst>
              <a:ext uri="{FF2B5EF4-FFF2-40B4-BE49-F238E27FC236}">
                <a16:creationId xmlns:a16="http://schemas.microsoft.com/office/drawing/2014/main" id="{DEF54020-39BE-4622-9FC4-905A6357E49C}"/>
              </a:ext>
            </a:extLst>
          </p:cNvPr>
          <p:cNvSpPr txBox="1">
            <a:spLocks noChangeArrowheads="1"/>
          </p:cNvSpPr>
          <p:nvPr/>
        </p:nvSpPr>
        <p:spPr bwMode="auto">
          <a:xfrm>
            <a:off x="7211669" y="970931"/>
            <a:ext cx="48743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ES" altLang="es-CO" sz="2000" b="1" dirty="0">
                <a:solidFill>
                  <a:srgbClr val="24416C"/>
                </a:solidFill>
                <a:latin typeface="Bebas"/>
              </a:rPr>
              <a:t>DEPARTAMENTO DE ELÉCTRICA, ELECTRÓNICA Y TELECOMUNICACIONES</a:t>
            </a:r>
            <a:br>
              <a:rPr lang="es-ES" altLang="es-CO" sz="2000" b="1" dirty="0">
                <a:latin typeface="Bebas" pitchFamily="2" charset="0"/>
              </a:rPr>
            </a:br>
            <a:br>
              <a:rPr lang="es-ES" altLang="es-CO" sz="2000" b="1" dirty="0">
                <a:latin typeface="Bebas" pitchFamily="2" charset="0"/>
              </a:rPr>
            </a:br>
            <a:r>
              <a:rPr lang="es-ES" altLang="es-CO" sz="2000" b="1" dirty="0">
                <a:solidFill>
                  <a:srgbClr val="24416C"/>
                </a:solidFill>
                <a:latin typeface="Bebas"/>
                <a:cs typeface="Calibri"/>
              </a:rPr>
              <a:t>CARRERA DE INGENIERÍA EN ELECTRÓNICA Y TELECOMUNICACIONES</a:t>
            </a:r>
          </a:p>
        </p:txBody>
      </p:sp>
      <p:sp>
        <p:nvSpPr>
          <p:cNvPr id="53" name="CuadroTexto 5">
            <a:extLst>
              <a:ext uri="{FF2B5EF4-FFF2-40B4-BE49-F238E27FC236}">
                <a16:creationId xmlns:a16="http://schemas.microsoft.com/office/drawing/2014/main" id="{203A6011-CBEF-4DC0-9281-FD16CB42BE4C}"/>
              </a:ext>
            </a:extLst>
          </p:cNvPr>
          <p:cNvSpPr txBox="1">
            <a:spLocks noChangeArrowheads="1"/>
          </p:cNvSpPr>
          <p:nvPr/>
        </p:nvSpPr>
        <p:spPr bwMode="auto">
          <a:xfrm>
            <a:off x="6935813" y="5187732"/>
            <a:ext cx="27130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800" b="1" dirty="0">
                <a:solidFill>
                  <a:srgbClr val="24416C"/>
                </a:solidFill>
                <a:latin typeface="Open Sans" panose="020B0606030504020204" pitchFamily="34" charset="0"/>
                <a:ea typeface="Open Sans" panose="020B0606030504020204" pitchFamily="34" charset="0"/>
                <a:cs typeface="Open Sans" panose="020B0606030504020204" pitchFamily="34" charset="0"/>
              </a:rPr>
              <a:t>NUÑEZ EDUARDO</a:t>
            </a:r>
          </a:p>
        </p:txBody>
      </p:sp>
      <p:sp>
        <p:nvSpPr>
          <p:cNvPr id="54" name="CuadroTexto 5">
            <a:extLst>
              <a:ext uri="{FF2B5EF4-FFF2-40B4-BE49-F238E27FC236}">
                <a16:creationId xmlns:a16="http://schemas.microsoft.com/office/drawing/2014/main" id="{F9EDDEFA-4DC6-4117-8C9D-25580A105376}"/>
              </a:ext>
            </a:extLst>
          </p:cNvPr>
          <p:cNvSpPr txBox="1">
            <a:spLocks noChangeArrowheads="1"/>
          </p:cNvSpPr>
          <p:nvPr/>
        </p:nvSpPr>
        <p:spPr bwMode="auto">
          <a:xfrm>
            <a:off x="8907189" y="5137769"/>
            <a:ext cx="32410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000" b="1" dirty="0">
                <a:solidFill>
                  <a:srgbClr val="24416C"/>
                </a:solidFill>
                <a:latin typeface="Bebas" pitchFamily="2" charset="0"/>
              </a:rPr>
              <a:t>      </a:t>
            </a:r>
            <a:r>
              <a:rPr lang="es-CO" altLang="es-CO" sz="2800" b="1" dirty="0">
                <a:solidFill>
                  <a:srgbClr val="24416C"/>
                </a:solidFill>
                <a:latin typeface="Open Sans" panose="020B0606030504020204" pitchFamily="34" charset="0"/>
                <a:ea typeface="Open Sans" panose="020B0606030504020204" pitchFamily="34" charset="0"/>
                <a:cs typeface="Open Sans" panose="020B0606030504020204" pitchFamily="34" charset="0"/>
              </a:rPr>
              <a:t>MSC. Darwin Aguilar </a:t>
            </a:r>
          </a:p>
        </p:txBody>
      </p:sp>
      <p:sp>
        <p:nvSpPr>
          <p:cNvPr id="55" name="Rectángulo 54">
            <a:extLst>
              <a:ext uri="{FF2B5EF4-FFF2-40B4-BE49-F238E27FC236}">
                <a16:creationId xmlns:a16="http://schemas.microsoft.com/office/drawing/2014/main" id="{9E2DE287-339F-46B6-B1F5-C5ADFBE35755}"/>
              </a:ext>
            </a:extLst>
          </p:cNvPr>
          <p:cNvSpPr/>
          <p:nvPr/>
        </p:nvSpPr>
        <p:spPr>
          <a:xfrm>
            <a:off x="7640266" y="5137769"/>
            <a:ext cx="45719" cy="9541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lumMod val="50000"/>
                </a:schemeClr>
              </a:solidFill>
            </a:endParaRPr>
          </a:p>
        </p:txBody>
      </p:sp>
      <p:sp>
        <p:nvSpPr>
          <p:cNvPr id="56" name="Rectángulo 55">
            <a:extLst>
              <a:ext uri="{FF2B5EF4-FFF2-40B4-BE49-F238E27FC236}">
                <a16:creationId xmlns:a16="http://schemas.microsoft.com/office/drawing/2014/main" id="{0C88E565-19DA-4B44-8EE0-FE27275122AF}"/>
              </a:ext>
            </a:extLst>
          </p:cNvPr>
          <p:cNvSpPr/>
          <p:nvPr/>
        </p:nvSpPr>
        <p:spPr>
          <a:xfrm>
            <a:off x="9732106" y="5127491"/>
            <a:ext cx="45719" cy="9541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lumMod val="50000"/>
                </a:schemeClr>
              </a:solidFill>
            </a:endParaRPr>
          </a:p>
        </p:txBody>
      </p:sp>
      <p:sp>
        <p:nvSpPr>
          <p:cNvPr id="57" name="Rectangle 9">
            <a:extLst>
              <a:ext uri="{FF2B5EF4-FFF2-40B4-BE49-F238E27FC236}">
                <a16:creationId xmlns:a16="http://schemas.microsoft.com/office/drawing/2014/main" id="{C7975A1E-C0BD-4A94-B2FC-9056FEFB50FB}"/>
              </a:ext>
            </a:extLst>
          </p:cNvPr>
          <p:cNvSpPr/>
          <p:nvPr/>
        </p:nvSpPr>
        <p:spPr>
          <a:xfrm>
            <a:off x="-2261" y="6720876"/>
            <a:ext cx="12192000" cy="137124"/>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uadroTexto 5">
            <a:extLst>
              <a:ext uri="{FF2B5EF4-FFF2-40B4-BE49-F238E27FC236}">
                <a16:creationId xmlns:a16="http://schemas.microsoft.com/office/drawing/2014/main" id="{D9150728-36D9-45C7-9584-F5B588C87C91}"/>
              </a:ext>
            </a:extLst>
          </p:cNvPr>
          <p:cNvSpPr txBox="1">
            <a:spLocks noChangeArrowheads="1"/>
          </p:cNvSpPr>
          <p:nvPr/>
        </p:nvSpPr>
        <p:spPr bwMode="auto">
          <a:xfrm>
            <a:off x="5534629" y="5147260"/>
            <a:ext cx="21375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800" b="1" dirty="0">
                <a:solidFill>
                  <a:srgbClr val="000099"/>
                </a:solidFill>
                <a:latin typeface="Open Sans" panose="020B0606030504020204" pitchFamily="34" charset="0"/>
                <a:ea typeface="Open Sans" panose="020B0606030504020204" pitchFamily="34" charset="0"/>
                <a:cs typeface="Open Sans" panose="020B0606030504020204" pitchFamily="34" charset="0"/>
              </a:rPr>
              <a:t>  </a:t>
            </a:r>
            <a:r>
              <a:rPr lang="es-CO" altLang="es-CO" sz="2700" b="1" dirty="0">
                <a:solidFill>
                  <a:srgbClr val="24416C"/>
                </a:solidFill>
                <a:latin typeface="Open Sans" panose="020B0606030504020204" pitchFamily="34" charset="0"/>
                <a:ea typeface="Open Sans" panose="020B0606030504020204" pitchFamily="34" charset="0"/>
                <a:cs typeface="Open Sans" panose="020B0606030504020204" pitchFamily="34" charset="0"/>
              </a:rPr>
              <a:t>CELLERE JONATHAN</a:t>
            </a:r>
          </a:p>
        </p:txBody>
      </p:sp>
      <p:pic>
        <p:nvPicPr>
          <p:cNvPr id="8" name="Imagen 7">
            <a:extLst>
              <a:ext uri="{FF2B5EF4-FFF2-40B4-BE49-F238E27FC236}">
                <a16:creationId xmlns:a16="http://schemas.microsoft.com/office/drawing/2014/main" id="{6A2AD1BF-106A-4F22-A73C-1FFA08BCD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5" y="981627"/>
            <a:ext cx="4554755" cy="5320598"/>
          </a:xfrm>
          <a:prstGeom prst="rect">
            <a:avLst/>
          </a:prstGeom>
        </p:spPr>
      </p:pic>
      <p:pic>
        <p:nvPicPr>
          <p:cNvPr id="26" name="Picture 2">
            <a:extLst>
              <a:ext uri="{FF2B5EF4-FFF2-40B4-BE49-F238E27FC236}">
                <a16:creationId xmlns:a16="http://schemas.microsoft.com/office/drawing/2014/main" id="{B1FD617D-A939-4852-BF2E-1F6F0DC04B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3" y="44433"/>
            <a:ext cx="1439898" cy="136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Logo">
            <a:extLst>
              <a:ext uri="{FF2B5EF4-FFF2-40B4-BE49-F238E27FC236}">
                <a16:creationId xmlns:a16="http://schemas.microsoft.com/office/drawing/2014/main" id="{9F19A727-F298-4FBB-8A2E-5A6531ED1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701" y="18995"/>
            <a:ext cx="1422291" cy="134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82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D8D2F4-A5BF-42D3-9FFE-F10A5058826C}"/>
              </a:ext>
            </a:extLst>
          </p:cNvPr>
          <p:cNvSpPr>
            <a:spLocks noGrp="1"/>
          </p:cNvSpPr>
          <p:nvPr>
            <p:ph type="body" sz="quarter" idx="10"/>
          </p:nvPr>
        </p:nvSpPr>
        <p:spPr/>
        <p:txBody>
          <a:bodyPr/>
          <a:lstStyle/>
          <a:p>
            <a:r>
              <a:rPr lang="es-EC" dirty="0"/>
              <a:t>Fundamento teórico</a:t>
            </a:r>
          </a:p>
        </p:txBody>
      </p:sp>
      <p:sp>
        <p:nvSpPr>
          <p:cNvPr id="6" name="TextBox 34">
            <a:extLst>
              <a:ext uri="{FF2B5EF4-FFF2-40B4-BE49-F238E27FC236}">
                <a16:creationId xmlns:a16="http://schemas.microsoft.com/office/drawing/2014/main" id="{ADD802E2-3558-4587-A9BF-133C6F74CD69}"/>
              </a:ext>
            </a:extLst>
          </p:cNvPr>
          <p:cNvSpPr txBox="1"/>
          <p:nvPr/>
        </p:nvSpPr>
        <p:spPr>
          <a:xfrm>
            <a:off x="6282532" y="732475"/>
            <a:ext cx="5380377"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Asterisk</a:t>
            </a:r>
          </a:p>
        </p:txBody>
      </p:sp>
      <p:sp>
        <p:nvSpPr>
          <p:cNvPr id="8" name="TextBox 36">
            <a:extLst>
              <a:ext uri="{FF2B5EF4-FFF2-40B4-BE49-F238E27FC236}">
                <a16:creationId xmlns:a16="http://schemas.microsoft.com/office/drawing/2014/main" id="{9616A944-A093-4B50-A12E-E20A17FFD34D}"/>
              </a:ext>
            </a:extLst>
          </p:cNvPr>
          <p:cNvSpPr txBox="1"/>
          <p:nvPr/>
        </p:nvSpPr>
        <p:spPr>
          <a:xfrm>
            <a:off x="6131789" y="1603944"/>
            <a:ext cx="5863389" cy="1720151"/>
          </a:xfrm>
          <a:prstGeom prst="rect">
            <a:avLst/>
          </a:prstGeom>
          <a:noFill/>
        </p:spPr>
        <p:txBody>
          <a:bodyPr wrap="square" rtlCol="0">
            <a:spAutoFit/>
          </a:bodyPr>
          <a:lstStyle/>
          <a:p>
            <a:pPr marL="75565" indent="234315" algn="just">
              <a:lnSpc>
                <a:spcPct val="150000"/>
              </a:lnSpc>
            </a:pPr>
            <a:r>
              <a:rPr lang="es-ES" sz="1200" dirty="0">
                <a:solidFill>
                  <a:schemeClr val="tx1">
                    <a:lumMod val="75000"/>
                    <a:lumOff val="25000"/>
                  </a:schemeClr>
                </a:solidFill>
                <a:cs typeface="Arial" pitchFamily="34" charset="0"/>
              </a:rPr>
              <a:t>Asterisk es una plataforma de código abierto desarrollado para construir aplicaciones relacionados con la comunicación (central telefónica). Entre las principales características de Asterisk se puede crear sistemas de telefonía IP, servidores de conferencia, </a:t>
            </a:r>
            <a:r>
              <a:rPr lang="es-ES" sz="1200" dirty="0" err="1">
                <a:solidFill>
                  <a:schemeClr val="tx1">
                    <a:lumMod val="75000"/>
                    <a:lumOff val="25000"/>
                  </a:schemeClr>
                </a:solidFill>
                <a:cs typeface="Arial" pitchFamily="34" charset="0"/>
              </a:rPr>
              <a:t>Gateways</a:t>
            </a:r>
            <a:r>
              <a:rPr lang="es-ES" sz="1200" dirty="0">
                <a:solidFill>
                  <a:schemeClr val="tx1">
                    <a:lumMod val="75000"/>
                    <a:lumOff val="25000"/>
                  </a:schemeClr>
                </a:solidFill>
                <a:cs typeface="Arial" pitchFamily="34" charset="0"/>
              </a:rPr>
              <a:t> VoIP y diferentes soluciones personalizadas, que en un tiempo atrás se las obtenía realizando una gran inversión para poder obtener y acceder a todas las funcionales de dichos sistemas.</a:t>
            </a:r>
            <a:endParaRPr lang="es-EC" sz="1200" dirty="0">
              <a:solidFill>
                <a:schemeClr val="tx1">
                  <a:lumMod val="75000"/>
                  <a:lumOff val="25000"/>
                </a:schemeClr>
              </a:solidFill>
              <a:cs typeface="Arial" pitchFamily="34" charset="0"/>
            </a:endParaRPr>
          </a:p>
        </p:txBody>
      </p:sp>
      <p:pic>
        <p:nvPicPr>
          <p:cNvPr id="52" name="Imagen 51">
            <a:extLst>
              <a:ext uri="{FF2B5EF4-FFF2-40B4-BE49-F238E27FC236}">
                <a16:creationId xmlns:a16="http://schemas.microsoft.com/office/drawing/2014/main" id="{ACD36D5F-A580-483A-A35B-90CE90475806}"/>
              </a:ext>
            </a:extLst>
          </p:cNvPr>
          <p:cNvPicPr>
            <a:picLocks noChangeAspect="1"/>
          </p:cNvPicPr>
          <p:nvPr/>
        </p:nvPicPr>
        <p:blipFill>
          <a:blip r:embed="rId2"/>
          <a:stretch>
            <a:fillRect/>
          </a:stretch>
        </p:blipFill>
        <p:spPr>
          <a:xfrm>
            <a:off x="11133818" y="4891595"/>
            <a:ext cx="1058182" cy="1679150"/>
          </a:xfrm>
          <a:prstGeom prst="rect">
            <a:avLst/>
          </a:prstGeom>
        </p:spPr>
      </p:pic>
      <p:pic>
        <p:nvPicPr>
          <p:cNvPr id="9" name="Imagen 8">
            <a:extLst>
              <a:ext uri="{FF2B5EF4-FFF2-40B4-BE49-F238E27FC236}">
                <a16:creationId xmlns:a16="http://schemas.microsoft.com/office/drawing/2014/main" id="{8B80BB82-C015-48D3-B8A8-591E61F2F9A8}"/>
              </a:ext>
            </a:extLst>
          </p:cNvPr>
          <p:cNvPicPr/>
          <p:nvPr/>
        </p:nvPicPr>
        <p:blipFill>
          <a:blip r:embed="rId3">
            <a:extLst>
              <a:ext uri="{28A0092B-C50C-407E-A947-70E740481C1C}">
                <a14:useLocalDpi xmlns:a14="http://schemas.microsoft.com/office/drawing/2010/main" val="0"/>
              </a:ext>
            </a:extLst>
          </a:blip>
          <a:stretch>
            <a:fillRect/>
          </a:stretch>
        </p:blipFill>
        <p:spPr>
          <a:xfrm>
            <a:off x="460230" y="1282000"/>
            <a:ext cx="5407660" cy="4152900"/>
          </a:xfrm>
          <a:prstGeom prst="rect">
            <a:avLst/>
          </a:prstGeom>
        </p:spPr>
      </p:pic>
      <p:pic>
        <p:nvPicPr>
          <p:cNvPr id="10" name="Imagen 9">
            <a:extLst>
              <a:ext uri="{FF2B5EF4-FFF2-40B4-BE49-F238E27FC236}">
                <a16:creationId xmlns:a16="http://schemas.microsoft.com/office/drawing/2014/main" id="{F25D20D7-B06D-4B71-8247-577DEBA31B0A}"/>
              </a:ext>
            </a:extLst>
          </p:cNvPr>
          <p:cNvPicPr/>
          <p:nvPr/>
        </p:nvPicPr>
        <p:blipFill>
          <a:blip r:embed="rId4">
            <a:extLst>
              <a:ext uri="{28A0092B-C50C-407E-A947-70E740481C1C}">
                <a14:useLocalDpi xmlns:a14="http://schemas.microsoft.com/office/drawing/2010/main" val="0"/>
              </a:ext>
            </a:extLst>
          </a:blip>
          <a:stretch>
            <a:fillRect/>
          </a:stretch>
        </p:blipFill>
        <p:spPr>
          <a:xfrm>
            <a:off x="6582222" y="3533906"/>
            <a:ext cx="4937760" cy="2971800"/>
          </a:xfrm>
          <a:prstGeom prst="rect">
            <a:avLst/>
          </a:prstGeom>
        </p:spPr>
      </p:pic>
    </p:spTree>
    <p:extLst>
      <p:ext uri="{BB962C8B-B14F-4D97-AF65-F5344CB8AC3E}">
        <p14:creationId xmlns:p14="http://schemas.microsoft.com/office/powerpoint/2010/main" val="311773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D8D2F4-A5BF-42D3-9FFE-F10A5058826C}"/>
              </a:ext>
            </a:extLst>
          </p:cNvPr>
          <p:cNvSpPr>
            <a:spLocks noGrp="1"/>
          </p:cNvSpPr>
          <p:nvPr>
            <p:ph type="body" sz="quarter" idx="10"/>
          </p:nvPr>
        </p:nvSpPr>
        <p:spPr/>
        <p:txBody>
          <a:bodyPr/>
          <a:lstStyle/>
          <a:p>
            <a:r>
              <a:rPr lang="es-EC" dirty="0"/>
              <a:t>Fundamento teórico</a:t>
            </a:r>
          </a:p>
        </p:txBody>
      </p:sp>
      <p:sp>
        <p:nvSpPr>
          <p:cNvPr id="6" name="TextBox 34">
            <a:extLst>
              <a:ext uri="{FF2B5EF4-FFF2-40B4-BE49-F238E27FC236}">
                <a16:creationId xmlns:a16="http://schemas.microsoft.com/office/drawing/2014/main" id="{ADD802E2-3558-4587-A9BF-133C6F74CD69}"/>
              </a:ext>
            </a:extLst>
          </p:cNvPr>
          <p:cNvSpPr txBox="1"/>
          <p:nvPr/>
        </p:nvSpPr>
        <p:spPr>
          <a:xfrm>
            <a:off x="6536550" y="672361"/>
            <a:ext cx="5380377" cy="1477328"/>
          </a:xfrm>
          <a:prstGeom prst="rect">
            <a:avLst/>
          </a:prstGeom>
          <a:noFill/>
        </p:spPr>
        <p:txBody>
          <a:bodyPr wrap="square" rtlCol="0" anchor="ctr">
            <a:spAutoFit/>
          </a:bodyPr>
          <a:lstStyle/>
          <a:p>
            <a:r>
              <a:rPr lang="es-EC" altLang="ko-KR" sz="3000" b="1" dirty="0">
                <a:solidFill>
                  <a:schemeClr val="tx1">
                    <a:lumMod val="85000"/>
                    <a:lumOff val="15000"/>
                  </a:schemeClr>
                </a:solidFill>
                <a:cs typeface="Arial" pitchFamily="34" charset="0"/>
              </a:rPr>
              <a:t>Complementos de monitoreo, seguridad de PBX</a:t>
            </a:r>
          </a:p>
        </p:txBody>
      </p:sp>
      <p:pic>
        <p:nvPicPr>
          <p:cNvPr id="52" name="Imagen 51">
            <a:extLst>
              <a:ext uri="{FF2B5EF4-FFF2-40B4-BE49-F238E27FC236}">
                <a16:creationId xmlns:a16="http://schemas.microsoft.com/office/drawing/2014/main" id="{ACD36D5F-A580-483A-A35B-90CE90475806}"/>
              </a:ext>
            </a:extLst>
          </p:cNvPr>
          <p:cNvPicPr>
            <a:picLocks noChangeAspect="1"/>
          </p:cNvPicPr>
          <p:nvPr/>
        </p:nvPicPr>
        <p:blipFill>
          <a:blip r:embed="rId2"/>
          <a:stretch>
            <a:fillRect/>
          </a:stretch>
        </p:blipFill>
        <p:spPr>
          <a:xfrm>
            <a:off x="11133818" y="4891595"/>
            <a:ext cx="1058182" cy="1679150"/>
          </a:xfrm>
          <a:prstGeom prst="rect">
            <a:avLst/>
          </a:prstGeom>
        </p:spPr>
      </p:pic>
      <p:pic>
        <p:nvPicPr>
          <p:cNvPr id="4098" name="Picture 2" descr="Monitoreo Zabbix de Jobs y Procesos del Bacula - Bacula America Latina">
            <a:extLst>
              <a:ext uri="{FF2B5EF4-FFF2-40B4-BE49-F238E27FC236}">
                <a16:creationId xmlns:a16="http://schemas.microsoft.com/office/drawing/2014/main" id="{B386F532-1BCD-4B07-8746-E3059F53D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22" y="1228595"/>
            <a:ext cx="2438094" cy="243809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48B2E82-E493-4229-A074-905D09F10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3065" y="1583867"/>
            <a:ext cx="4015234" cy="2673781"/>
          </a:xfrm>
          <a:prstGeom prst="rect">
            <a:avLst/>
          </a:prstGeom>
        </p:spPr>
      </p:pic>
      <p:pic>
        <p:nvPicPr>
          <p:cNvPr id="7" name="Imagen 6">
            <a:extLst>
              <a:ext uri="{FF2B5EF4-FFF2-40B4-BE49-F238E27FC236}">
                <a16:creationId xmlns:a16="http://schemas.microsoft.com/office/drawing/2014/main" id="{9FAFC619-CFF5-48E6-B0FB-7059D28883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22" y="3883782"/>
            <a:ext cx="5542241" cy="2055995"/>
          </a:xfrm>
          <a:prstGeom prst="rect">
            <a:avLst/>
          </a:prstGeom>
        </p:spPr>
      </p:pic>
      <p:sp>
        <p:nvSpPr>
          <p:cNvPr id="8" name="TextBox 36">
            <a:extLst>
              <a:ext uri="{FF2B5EF4-FFF2-40B4-BE49-F238E27FC236}">
                <a16:creationId xmlns:a16="http://schemas.microsoft.com/office/drawing/2014/main" id="{9616A944-A093-4B50-A12E-E20A17FFD34D}"/>
              </a:ext>
            </a:extLst>
          </p:cNvPr>
          <p:cNvSpPr txBox="1"/>
          <p:nvPr/>
        </p:nvSpPr>
        <p:spPr>
          <a:xfrm>
            <a:off x="6131789" y="2280064"/>
            <a:ext cx="5863389" cy="3936142"/>
          </a:xfrm>
          <a:prstGeom prst="rect">
            <a:avLst/>
          </a:prstGeom>
          <a:noFill/>
        </p:spPr>
        <p:txBody>
          <a:bodyPr wrap="square" rtlCol="0">
            <a:spAutoFit/>
          </a:bodyPr>
          <a:lstStyle/>
          <a:p>
            <a:pPr marL="75565" indent="234315" algn="just">
              <a:lnSpc>
                <a:spcPct val="150000"/>
              </a:lnSpc>
            </a:pPr>
            <a:r>
              <a:rPr lang="es-ES" sz="1200" b="1" dirty="0">
                <a:solidFill>
                  <a:schemeClr val="tx1">
                    <a:lumMod val="75000"/>
                    <a:lumOff val="25000"/>
                  </a:schemeClr>
                </a:solidFill>
                <a:cs typeface="Arial" pitchFamily="34" charset="0"/>
              </a:rPr>
              <a:t>ZABBIX: </a:t>
            </a:r>
            <a:r>
              <a:rPr lang="es-ES" sz="1200" dirty="0">
                <a:solidFill>
                  <a:schemeClr val="tx1">
                    <a:lumMod val="75000"/>
                    <a:lumOff val="25000"/>
                  </a:schemeClr>
                </a:solidFill>
                <a:cs typeface="Arial" pitchFamily="34" charset="0"/>
              </a:rPr>
              <a:t>Zabbix es un sistema que integra varias soluciones de monitoreo, nos ayuda a llevar un mejor control de servidores, servicios de red, máquinas virtuales, base de datos, </a:t>
            </a:r>
            <a:r>
              <a:rPr lang="es-ES" sz="1200" dirty="0" err="1">
                <a:solidFill>
                  <a:schemeClr val="tx1">
                    <a:lumMod val="75000"/>
                    <a:lumOff val="25000"/>
                  </a:schemeClr>
                </a:solidFill>
                <a:cs typeface="Arial" pitchFamily="34" charset="0"/>
              </a:rPr>
              <a:t>backups</a:t>
            </a:r>
            <a:r>
              <a:rPr lang="es-ES" sz="1200" dirty="0">
                <a:solidFill>
                  <a:schemeClr val="tx1">
                    <a:lumMod val="75000"/>
                    <a:lumOff val="25000"/>
                  </a:schemeClr>
                </a:solidFill>
                <a:cs typeface="Arial" pitchFamily="34" charset="0"/>
              </a:rPr>
              <a:t>, entre otros. Las principales características son : </a:t>
            </a:r>
          </a:p>
          <a:p>
            <a:pPr marL="75565" indent="234315" algn="just">
              <a:lnSpc>
                <a:spcPct val="150000"/>
              </a:lnSpc>
            </a:pPr>
            <a:r>
              <a:rPr lang="es-ES" sz="1200" dirty="0">
                <a:solidFill>
                  <a:schemeClr val="tx1">
                    <a:lumMod val="75000"/>
                    <a:lumOff val="25000"/>
                  </a:schemeClr>
                </a:solidFill>
                <a:cs typeface="Arial" pitchFamily="34" charset="0"/>
              </a:rPr>
              <a:t>• El panel de control nos ayuda a mostrar los diferentes datos, además  muestra notificaciones de aviso cuando existe algún tipo de problema por ejemplo, que el almacenamiento del servidor está totalmente lleno, también proporciona recopilamiento de datos que se los puede visualizar mediante gráficas. </a:t>
            </a:r>
          </a:p>
          <a:p>
            <a:pPr marL="75565" indent="234315" algn="just">
              <a:lnSpc>
                <a:spcPct val="150000"/>
              </a:lnSpc>
            </a:pPr>
            <a:r>
              <a:rPr lang="es-EC" sz="1200" b="1" dirty="0">
                <a:solidFill>
                  <a:schemeClr val="tx1">
                    <a:lumMod val="75000"/>
                    <a:lumOff val="25000"/>
                  </a:schemeClr>
                </a:solidFill>
                <a:cs typeface="Arial" pitchFamily="34" charset="0"/>
              </a:rPr>
              <a:t>Fail2Ban: </a:t>
            </a:r>
            <a:r>
              <a:rPr lang="es-ES" sz="1200" dirty="0">
                <a:solidFill>
                  <a:schemeClr val="tx1">
                    <a:lumMod val="75000"/>
                    <a:lumOff val="25000"/>
                  </a:schemeClr>
                </a:solidFill>
                <a:cs typeface="Arial" pitchFamily="34" charset="0"/>
              </a:rPr>
              <a:t>Es un sistema de prevención de intrusos, esta aplicación es realizada a través del software Python y su objetivo principal es la de bloquear </a:t>
            </a:r>
            <a:r>
              <a:rPr lang="es-ES" sz="1200" dirty="0" err="1">
                <a:solidFill>
                  <a:schemeClr val="tx1">
                    <a:lumMod val="75000"/>
                    <a:lumOff val="25000"/>
                  </a:schemeClr>
                </a:solidFill>
                <a:cs typeface="Arial" pitchFamily="34" charset="0"/>
              </a:rPr>
              <a:t>boots</a:t>
            </a:r>
            <a:r>
              <a:rPr lang="es-ES" sz="1200" dirty="0">
                <a:solidFill>
                  <a:schemeClr val="tx1">
                    <a:lumMod val="75000"/>
                    <a:lumOff val="25000"/>
                  </a:schemeClr>
                </a:solidFill>
                <a:cs typeface="Arial" pitchFamily="34" charset="0"/>
              </a:rPr>
              <a:t> o conexiones remotas que intentan ingresar a nuestro sistema mediante la fuerza bruta, es decir, ingresando claves aleatorias hasta lograr adivinarla</a:t>
            </a:r>
          </a:p>
          <a:p>
            <a:pPr marL="75565" indent="234315" algn="just">
              <a:lnSpc>
                <a:spcPct val="150000"/>
              </a:lnSpc>
            </a:pPr>
            <a:r>
              <a:rPr lang="es-ES" sz="1200" b="1" dirty="0">
                <a:solidFill>
                  <a:schemeClr val="tx1">
                    <a:lumMod val="75000"/>
                    <a:lumOff val="25000"/>
                  </a:schemeClr>
                </a:solidFill>
                <a:cs typeface="Arial" pitchFamily="34" charset="0"/>
              </a:rPr>
              <a:t>No-</a:t>
            </a:r>
            <a:r>
              <a:rPr lang="es-ES" sz="1200" b="1" dirty="0" err="1">
                <a:solidFill>
                  <a:schemeClr val="tx1">
                    <a:lumMod val="75000"/>
                    <a:lumOff val="25000"/>
                  </a:schemeClr>
                </a:solidFill>
                <a:cs typeface="Arial" pitchFamily="34" charset="0"/>
              </a:rPr>
              <a:t>ip</a:t>
            </a:r>
            <a:r>
              <a:rPr lang="es-ES" sz="1200" b="1" dirty="0">
                <a:solidFill>
                  <a:schemeClr val="tx1">
                    <a:lumMod val="75000"/>
                    <a:lumOff val="25000"/>
                  </a:schemeClr>
                </a:solidFill>
                <a:cs typeface="Arial" pitchFamily="34" charset="0"/>
              </a:rPr>
              <a:t>: </a:t>
            </a:r>
            <a:r>
              <a:rPr lang="es-ES" sz="1200" dirty="0">
                <a:solidFill>
                  <a:schemeClr val="tx1">
                    <a:lumMod val="75000"/>
                    <a:lumOff val="25000"/>
                  </a:schemeClr>
                </a:solidFill>
                <a:cs typeface="Arial" pitchFamily="34" charset="0"/>
              </a:rPr>
              <a:t>No-IP ofrece varios servicios los cuales son: Dominios, DNS , monitoreo de la red, correo electrónico, entre otros. El servicio de DNS dinámico se lo puede adquirir tanto de manera gratuita como pagada.</a:t>
            </a:r>
          </a:p>
        </p:txBody>
      </p:sp>
    </p:spTree>
    <p:extLst>
      <p:ext uri="{BB962C8B-B14F-4D97-AF65-F5344CB8AC3E}">
        <p14:creationId xmlns:p14="http://schemas.microsoft.com/office/powerpoint/2010/main" val="329211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s-EC" altLang="ko-KR" sz="4400" b="1" dirty="0">
                <a:solidFill>
                  <a:schemeClr val="tx1">
                    <a:lumMod val="85000"/>
                    <a:lumOff val="15000"/>
                  </a:schemeClr>
                </a:solidFill>
                <a:cs typeface="Arial" pitchFamily="34" charset="0"/>
              </a:rPr>
              <a:t>Análisis diseño e implementación </a:t>
            </a:r>
          </a:p>
        </p:txBody>
      </p:sp>
      <p:sp>
        <p:nvSpPr>
          <p:cNvPr id="3" name="Rectangle 2">
            <a:extLst>
              <a:ext uri="{FF2B5EF4-FFF2-40B4-BE49-F238E27FC236}">
                <a16:creationId xmlns:a16="http://schemas.microsoft.com/office/drawing/2014/main" id="{E3C49E06-6DDA-4DFC-BC01-6DB9AAFD49E7}"/>
              </a:ext>
            </a:extLst>
          </p:cNvPr>
          <p:cNvSpPr/>
          <p:nvPr/>
        </p:nvSpPr>
        <p:spPr>
          <a:xfrm>
            <a:off x="5006308" y="1835992"/>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 name="Rectangle 3">
            <a:extLst>
              <a:ext uri="{FF2B5EF4-FFF2-40B4-BE49-F238E27FC236}">
                <a16:creationId xmlns:a16="http://schemas.microsoft.com/office/drawing/2014/main" id="{BBD7B7FC-A5EA-4320-B467-3174151D8267}"/>
              </a:ext>
            </a:extLst>
          </p:cNvPr>
          <p:cNvSpPr/>
          <p:nvPr/>
        </p:nvSpPr>
        <p:spPr>
          <a:xfrm>
            <a:off x="5006308" y="2937276"/>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5" name="Rectangle 4">
            <a:extLst>
              <a:ext uri="{FF2B5EF4-FFF2-40B4-BE49-F238E27FC236}">
                <a16:creationId xmlns:a16="http://schemas.microsoft.com/office/drawing/2014/main" id="{F108BA24-EE90-4C59-A301-91FEB93FE227}"/>
              </a:ext>
            </a:extLst>
          </p:cNvPr>
          <p:cNvSpPr/>
          <p:nvPr/>
        </p:nvSpPr>
        <p:spPr>
          <a:xfrm>
            <a:off x="5006308" y="4038560"/>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6" name="Rectangle 5">
            <a:extLst>
              <a:ext uri="{FF2B5EF4-FFF2-40B4-BE49-F238E27FC236}">
                <a16:creationId xmlns:a16="http://schemas.microsoft.com/office/drawing/2014/main" id="{B29CD879-83C2-40E2-A1C5-B453D783B79B}"/>
              </a:ext>
            </a:extLst>
          </p:cNvPr>
          <p:cNvSpPr/>
          <p:nvPr/>
        </p:nvSpPr>
        <p:spPr>
          <a:xfrm>
            <a:off x="5006308" y="5139844"/>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11" name="Group 10">
            <a:extLst>
              <a:ext uri="{FF2B5EF4-FFF2-40B4-BE49-F238E27FC236}">
                <a16:creationId xmlns:a16="http://schemas.microsoft.com/office/drawing/2014/main" id="{7ADC06C6-5E54-43C7-B2FA-6E7094159219}"/>
              </a:ext>
            </a:extLst>
          </p:cNvPr>
          <p:cNvGrpSpPr/>
          <p:nvPr/>
        </p:nvGrpSpPr>
        <p:grpSpPr>
          <a:xfrm>
            <a:off x="6034303" y="1763915"/>
            <a:ext cx="5245190" cy="1311758"/>
            <a:chOff x="1353016" y="1766707"/>
            <a:chExt cx="4320480" cy="1585097"/>
          </a:xfrm>
        </p:grpSpPr>
        <p:sp>
          <p:nvSpPr>
            <p:cNvPr id="12" name="TextBox 11">
              <a:extLst>
                <a:ext uri="{FF2B5EF4-FFF2-40B4-BE49-F238E27FC236}">
                  <a16:creationId xmlns:a16="http://schemas.microsoft.com/office/drawing/2014/main" id="{9B266A78-832C-4658-BF01-A8F47167DE75}"/>
                </a:ext>
              </a:extLst>
            </p:cNvPr>
            <p:cNvSpPr txBox="1"/>
            <p:nvPr/>
          </p:nvSpPr>
          <p:spPr>
            <a:xfrm>
              <a:off x="1364065" y="2012928"/>
              <a:ext cx="4297635" cy="1338876"/>
            </a:xfrm>
            <a:prstGeom prst="rect">
              <a:avLst/>
            </a:prstGeom>
            <a:noFill/>
          </p:spPr>
          <p:txBody>
            <a:bodyPr wrap="square" rtlCol="0">
              <a:spAutoFit/>
            </a:bodyPr>
            <a:lstStyle/>
            <a:p>
              <a:pPr algn="just">
                <a:lnSpc>
                  <a:spcPct val="150000"/>
                </a:lnSpc>
              </a:pPr>
              <a:r>
                <a:rPr lang="es-ES" altLang="ko-KR" sz="1200" dirty="0">
                  <a:solidFill>
                    <a:schemeClr val="tx1">
                      <a:lumMod val="95000"/>
                      <a:lumOff val="5000"/>
                    </a:schemeClr>
                  </a:solidFill>
                  <a:cs typeface="Arial" pitchFamily="34" charset="0"/>
                </a:rPr>
                <a:t>• Instalación del sistema de control de acceso en la garita para visitantes.</a:t>
              </a:r>
            </a:p>
            <a:p>
              <a:pPr algn="just">
                <a:lnSpc>
                  <a:spcPct val="150000"/>
                </a:lnSpc>
              </a:pPr>
              <a:r>
                <a:rPr lang="es-ES" altLang="ko-KR" sz="1200" dirty="0">
                  <a:solidFill>
                    <a:schemeClr val="tx1">
                      <a:lumMod val="95000"/>
                      <a:lumOff val="5000"/>
                    </a:schemeClr>
                  </a:solidFill>
                  <a:cs typeface="Arial" pitchFamily="34" charset="0"/>
                </a:rPr>
                <a:t>• Instalación y socialización del Softphone en los dispositivos móviles de los usuarios.</a:t>
              </a:r>
            </a:p>
            <a:p>
              <a:r>
                <a:rPr lang="es-ES" altLang="ko-KR" sz="1200" dirty="0">
                  <a:solidFill>
                    <a:schemeClr val="tx1">
                      <a:lumMod val="95000"/>
                      <a:lumOff val="5000"/>
                    </a:schemeClr>
                  </a:solidFill>
                  <a:cs typeface="Arial" pitchFamily="34" charset="0"/>
                </a:rPr>
                <a:t> </a:t>
              </a:r>
              <a:endParaRPr lang="en-US" altLang="ko-KR" sz="1200" dirty="0">
                <a:solidFill>
                  <a:schemeClr val="tx1">
                    <a:lumMod val="95000"/>
                    <a:lumOff val="5000"/>
                  </a:schemeClr>
                </a:solidFill>
                <a:cs typeface="Arial" pitchFamily="34" charset="0"/>
              </a:endParaRPr>
            </a:p>
          </p:txBody>
        </p:sp>
        <p:sp>
          <p:nvSpPr>
            <p:cNvPr id="13" name="TextBox 12">
              <a:extLst>
                <a:ext uri="{FF2B5EF4-FFF2-40B4-BE49-F238E27FC236}">
                  <a16:creationId xmlns:a16="http://schemas.microsoft.com/office/drawing/2014/main" id="{88FA7370-0459-4C13-8103-4CD61D7470E8}"/>
                </a:ext>
              </a:extLst>
            </p:cNvPr>
            <p:cNvSpPr txBox="1"/>
            <p:nvPr/>
          </p:nvSpPr>
          <p:spPr>
            <a:xfrm>
              <a:off x="1353016" y="1766707"/>
              <a:ext cx="4320480" cy="307777"/>
            </a:xfrm>
            <a:prstGeom prst="rect">
              <a:avLst/>
            </a:prstGeom>
            <a:noFill/>
          </p:spPr>
          <p:txBody>
            <a:bodyPr wrap="square" lIns="108000" rIns="108000" rtlCol="0">
              <a:spAutoFit/>
            </a:bodyPr>
            <a:lstStyle/>
            <a:p>
              <a:r>
                <a:rPr lang="en-US" altLang="ko-KR" sz="1400" b="1" dirty="0">
                  <a:solidFill>
                    <a:schemeClr val="tx1">
                      <a:lumMod val="95000"/>
                      <a:lumOff val="5000"/>
                    </a:schemeClr>
                  </a:solidFill>
                  <a:cs typeface="Arial" pitchFamily="34" charset="0"/>
                </a:rPr>
                <a:t>Sistema de </a:t>
              </a:r>
              <a:r>
                <a:rPr lang="en-US" altLang="ko-KR" sz="1400" b="1" dirty="0" err="1">
                  <a:solidFill>
                    <a:schemeClr val="tx1">
                      <a:lumMod val="95000"/>
                      <a:lumOff val="5000"/>
                    </a:schemeClr>
                  </a:solidFill>
                  <a:cs typeface="Arial" pitchFamily="34" charset="0"/>
                </a:rPr>
                <a:t>acceso</a:t>
              </a:r>
              <a:endParaRPr lang="ko-KR" altLang="en-US" sz="1400" b="1" dirty="0">
                <a:solidFill>
                  <a:schemeClr val="tx1">
                    <a:lumMod val="95000"/>
                    <a:lumOff val="5000"/>
                  </a:schemeClr>
                </a:solidFill>
                <a:cs typeface="Arial" pitchFamily="34" charset="0"/>
              </a:endParaRPr>
            </a:p>
          </p:txBody>
        </p:sp>
      </p:grpSp>
      <p:grpSp>
        <p:nvGrpSpPr>
          <p:cNvPr id="14" name="Group 13">
            <a:extLst>
              <a:ext uri="{FF2B5EF4-FFF2-40B4-BE49-F238E27FC236}">
                <a16:creationId xmlns:a16="http://schemas.microsoft.com/office/drawing/2014/main" id="{6C3C52B6-26E9-44D6-BA9C-F7BFA52A1D58}"/>
              </a:ext>
            </a:extLst>
          </p:cNvPr>
          <p:cNvGrpSpPr/>
          <p:nvPr/>
        </p:nvGrpSpPr>
        <p:grpSpPr>
          <a:xfrm>
            <a:off x="6062038" y="2857039"/>
            <a:ext cx="5266300" cy="992322"/>
            <a:chOff x="1364065" y="1632761"/>
            <a:chExt cx="4337868" cy="992322"/>
          </a:xfrm>
        </p:grpSpPr>
        <p:sp>
          <p:nvSpPr>
            <p:cNvPr id="15" name="TextBox 14">
              <a:extLst>
                <a:ext uri="{FF2B5EF4-FFF2-40B4-BE49-F238E27FC236}">
                  <a16:creationId xmlns:a16="http://schemas.microsoft.com/office/drawing/2014/main" id="{D93AC62C-32FC-4AE9-B937-4614F4D1FE80}"/>
                </a:ext>
              </a:extLst>
            </p:cNvPr>
            <p:cNvSpPr txBox="1"/>
            <p:nvPr/>
          </p:nvSpPr>
          <p:spPr>
            <a:xfrm>
              <a:off x="1364065" y="2012928"/>
              <a:ext cx="4297635" cy="612155"/>
            </a:xfrm>
            <a:prstGeom prst="rect">
              <a:avLst/>
            </a:prstGeom>
            <a:noFill/>
          </p:spPr>
          <p:txBody>
            <a:bodyPr wrap="square" rtlCol="0">
              <a:spAutoFit/>
            </a:bodyPr>
            <a:lstStyle/>
            <a:p>
              <a:pPr algn="just">
                <a:lnSpc>
                  <a:spcPct val="150000"/>
                </a:lnSpc>
              </a:pPr>
              <a:r>
                <a:rPr lang="es-ES" altLang="ko-KR" sz="1200" dirty="0">
                  <a:solidFill>
                    <a:schemeClr val="tx1">
                      <a:lumMod val="95000"/>
                      <a:lumOff val="5000"/>
                    </a:schemeClr>
                  </a:solidFill>
                  <a:cs typeface="Arial" pitchFamily="34" charset="0"/>
                </a:rPr>
                <a:t>• El sistema de control de acceso debe contar con audio y video.</a:t>
              </a:r>
            </a:p>
            <a:p>
              <a:pPr algn="just">
                <a:lnSpc>
                  <a:spcPct val="150000"/>
                </a:lnSpc>
              </a:pPr>
              <a:r>
                <a:rPr lang="es-ES" altLang="ko-KR" sz="1200" dirty="0">
                  <a:solidFill>
                    <a:schemeClr val="tx1">
                      <a:lumMod val="95000"/>
                      <a:lumOff val="5000"/>
                    </a:schemeClr>
                  </a:solidFill>
                  <a:cs typeface="Arial" pitchFamily="34" charset="0"/>
                </a:rPr>
                <a:t> •Desarrollo de una página Web para visualizar el registro de llamadas.</a:t>
              </a:r>
              <a:endParaRPr lang="en-US" altLang="ko-KR" sz="1200" dirty="0">
                <a:solidFill>
                  <a:schemeClr val="tx1">
                    <a:lumMod val="95000"/>
                    <a:lumOff val="5000"/>
                  </a:schemeClr>
                </a:solidFill>
                <a:cs typeface="Arial" pitchFamily="34" charset="0"/>
              </a:endParaRPr>
            </a:p>
          </p:txBody>
        </p:sp>
        <p:sp>
          <p:nvSpPr>
            <p:cNvPr id="16" name="TextBox 15">
              <a:extLst>
                <a:ext uri="{FF2B5EF4-FFF2-40B4-BE49-F238E27FC236}">
                  <a16:creationId xmlns:a16="http://schemas.microsoft.com/office/drawing/2014/main" id="{B53224BC-E229-4DAC-9381-CF4A33CC73DF}"/>
                </a:ext>
              </a:extLst>
            </p:cNvPr>
            <p:cNvSpPr txBox="1"/>
            <p:nvPr/>
          </p:nvSpPr>
          <p:spPr>
            <a:xfrm>
              <a:off x="1381453" y="1632761"/>
              <a:ext cx="4320480" cy="523220"/>
            </a:xfrm>
            <a:prstGeom prst="rect">
              <a:avLst/>
            </a:prstGeom>
            <a:noFill/>
          </p:spPr>
          <p:txBody>
            <a:bodyPr wrap="square" lIns="108000" rIns="108000" rtlCol="0">
              <a:spAutoFit/>
            </a:bodyPr>
            <a:lstStyle/>
            <a:p>
              <a:r>
                <a:rPr lang="en-US" altLang="ko-KR" sz="1400" b="1" dirty="0">
                  <a:solidFill>
                    <a:schemeClr val="tx1">
                      <a:lumMod val="95000"/>
                      <a:lumOff val="5000"/>
                    </a:schemeClr>
                  </a:solidFill>
                  <a:cs typeface="Arial" pitchFamily="34" charset="0"/>
                </a:rPr>
                <a:t>Sistema de </a:t>
              </a:r>
              <a:r>
                <a:rPr lang="en-US" altLang="ko-KR" sz="1400" b="1" dirty="0" err="1">
                  <a:solidFill>
                    <a:schemeClr val="tx1">
                      <a:lumMod val="95000"/>
                      <a:lumOff val="5000"/>
                    </a:schemeClr>
                  </a:solidFill>
                  <a:cs typeface="Arial" pitchFamily="34" charset="0"/>
                </a:rPr>
                <a:t>acceso</a:t>
              </a:r>
              <a:endParaRPr lang="ko-KR" altLang="en-US" sz="1400" b="1" dirty="0">
                <a:solidFill>
                  <a:schemeClr val="tx1">
                    <a:lumMod val="95000"/>
                    <a:lumOff val="5000"/>
                  </a:schemeClr>
                </a:solidFill>
                <a:cs typeface="Arial" pitchFamily="34" charset="0"/>
              </a:endParaRPr>
            </a:p>
            <a:p>
              <a:endParaRPr lang="ko-KR" altLang="en-US" sz="1400" b="1" dirty="0">
                <a:solidFill>
                  <a:schemeClr val="tx1">
                    <a:lumMod val="95000"/>
                    <a:lumOff val="5000"/>
                  </a:schemeClr>
                </a:solidFill>
                <a:cs typeface="Arial" pitchFamily="34" charset="0"/>
              </a:endParaRPr>
            </a:p>
          </p:txBody>
        </p:sp>
      </p:grpSp>
      <p:grpSp>
        <p:nvGrpSpPr>
          <p:cNvPr id="17" name="Group 16">
            <a:extLst>
              <a:ext uri="{FF2B5EF4-FFF2-40B4-BE49-F238E27FC236}">
                <a16:creationId xmlns:a16="http://schemas.microsoft.com/office/drawing/2014/main" id="{712D02CA-F9C6-434A-A163-3EE2412BB3D7}"/>
              </a:ext>
            </a:extLst>
          </p:cNvPr>
          <p:cNvGrpSpPr/>
          <p:nvPr/>
        </p:nvGrpSpPr>
        <p:grpSpPr>
          <a:xfrm>
            <a:off x="6034303" y="4015190"/>
            <a:ext cx="5245190" cy="1352768"/>
            <a:chOff x="1341220" y="1705151"/>
            <a:chExt cx="4320480" cy="1352768"/>
          </a:xfrm>
        </p:grpSpPr>
        <p:sp>
          <p:nvSpPr>
            <p:cNvPr id="18" name="TextBox 17">
              <a:extLst>
                <a:ext uri="{FF2B5EF4-FFF2-40B4-BE49-F238E27FC236}">
                  <a16:creationId xmlns:a16="http://schemas.microsoft.com/office/drawing/2014/main" id="{523C3397-444E-4CD4-B6F3-6C897FF80459}"/>
                </a:ext>
              </a:extLst>
            </p:cNvPr>
            <p:cNvSpPr txBox="1"/>
            <p:nvPr/>
          </p:nvSpPr>
          <p:spPr>
            <a:xfrm>
              <a:off x="1364065" y="1949923"/>
              <a:ext cx="4297635" cy="1107996"/>
            </a:xfrm>
            <a:prstGeom prst="rect">
              <a:avLst/>
            </a:prstGeom>
            <a:noFill/>
          </p:spPr>
          <p:txBody>
            <a:bodyPr wrap="square" rtlCol="0">
              <a:spAutoFit/>
            </a:bodyPr>
            <a:lstStyle/>
            <a:p>
              <a:pPr algn="just">
                <a:lnSpc>
                  <a:spcPct val="150000"/>
                </a:lnSpc>
              </a:pPr>
              <a:r>
                <a:rPr lang="es-ES" altLang="ko-KR" sz="1200" dirty="0">
                  <a:solidFill>
                    <a:schemeClr val="tx1">
                      <a:lumMod val="95000"/>
                      <a:lumOff val="5000"/>
                    </a:schemeClr>
                  </a:solidFill>
                  <a:cs typeface="Arial" pitchFamily="34" charset="0"/>
                </a:rPr>
                <a:t>• Instalación del sistema de alarma y perifoneo.</a:t>
              </a:r>
            </a:p>
            <a:p>
              <a:pPr algn="just">
                <a:lnSpc>
                  <a:spcPct val="150000"/>
                </a:lnSpc>
              </a:pPr>
              <a:r>
                <a:rPr lang="es-ES" altLang="ko-KR" sz="1200" dirty="0">
                  <a:solidFill>
                    <a:schemeClr val="tx1">
                      <a:lumMod val="95000"/>
                      <a:lumOff val="5000"/>
                    </a:schemeClr>
                  </a:solidFill>
                  <a:cs typeface="Arial" pitchFamily="34" charset="0"/>
                </a:rPr>
                <a:t>• Instalación del parlante en una zona específica donde se tenían la mayor cantidad de inconvenientes.</a:t>
              </a:r>
            </a:p>
            <a:p>
              <a:endParaRPr lang="en-US" altLang="ko-KR" sz="1200" dirty="0">
                <a:solidFill>
                  <a:schemeClr val="tx1">
                    <a:lumMod val="95000"/>
                    <a:lumOff val="5000"/>
                  </a:schemeClr>
                </a:solidFill>
                <a:cs typeface="Arial" pitchFamily="34" charset="0"/>
              </a:endParaRPr>
            </a:p>
          </p:txBody>
        </p:sp>
        <p:sp>
          <p:nvSpPr>
            <p:cNvPr id="19" name="TextBox 18">
              <a:extLst>
                <a:ext uri="{FF2B5EF4-FFF2-40B4-BE49-F238E27FC236}">
                  <a16:creationId xmlns:a16="http://schemas.microsoft.com/office/drawing/2014/main" id="{A3CD2ACE-6214-48DE-ACA6-E6B920040C9A}"/>
                </a:ext>
              </a:extLst>
            </p:cNvPr>
            <p:cNvSpPr txBox="1"/>
            <p:nvPr/>
          </p:nvSpPr>
          <p:spPr>
            <a:xfrm>
              <a:off x="1341220" y="1705151"/>
              <a:ext cx="4320480" cy="307777"/>
            </a:xfrm>
            <a:prstGeom prst="rect">
              <a:avLst/>
            </a:prstGeom>
            <a:noFill/>
          </p:spPr>
          <p:txBody>
            <a:bodyPr wrap="square" lIns="108000" rIns="108000" rtlCol="0">
              <a:spAutoFit/>
            </a:bodyPr>
            <a:lstStyle/>
            <a:p>
              <a:r>
                <a:rPr lang="es-EC" altLang="ko-KR" sz="1400" b="1" dirty="0">
                  <a:solidFill>
                    <a:schemeClr val="tx1">
                      <a:lumMod val="95000"/>
                      <a:lumOff val="5000"/>
                    </a:schemeClr>
                  </a:solidFill>
                  <a:cs typeface="Arial" pitchFamily="34" charset="0"/>
                </a:rPr>
                <a:t>Sistema de Perifoneo</a:t>
              </a:r>
            </a:p>
          </p:txBody>
        </p:sp>
      </p:grpSp>
      <p:grpSp>
        <p:nvGrpSpPr>
          <p:cNvPr id="20" name="Group 19">
            <a:extLst>
              <a:ext uri="{FF2B5EF4-FFF2-40B4-BE49-F238E27FC236}">
                <a16:creationId xmlns:a16="http://schemas.microsoft.com/office/drawing/2014/main" id="{632D5424-8627-416F-9582-B6CEB7334422}"/>
              </a:ext>
            </a:extLst>
          </p:cNvPr>
          <p:cNvGrpSpPr/>
          <p:nvPr/>
        </p:nvGrpSpPr>
        <p:grpSpPr>
          <a:xfrm>
            <a:off x="6034303" y="5174866"/>
            <a:ext cx="5259512" cy="1548934"/>
            <a:chOff x="1341219" y="1766707"/>
            <a:chExt cx="4332277" cy="1548934"/>
          </a:xfrm>
        </p:grpSpPr>
        <p:sp>
          <p:nvSpPr>
            <p:cNvPr id="21" name="TextBox 20">
              <a:extLst>
                <a:ext uri="{FF2B5EF4-FFF2-40B4-BE49-F238E27FC236}">
                  <a16:creationId xmlns:a16="http://schemas.microsoft.com/office/drawing/2014/main" id="{9FFB192A-D671-4DBF-B9A6-9E91B96A8CA6}"/>
                </a:ext>
              </a:extLst>
            </p:cNvPr>
            <p:cNvSpPr txBox="1"/>
            <p:nvPr/>
          </p:nvSpPr>
          <p:spPr>
            <a:xfrm>
              <a:off x="1341219" y="1930646"/>
              <a:ext cx="4297635" cy="1384995"/>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s-ES" altLang="ko-KR" sz="1200" dirty="0">
                  <a:solidFill>
                    <a:schemeClr val="tx1">
                      <a:lumMod val="75000"/>
                      <a:lumOff val="25000"/>
                    </a:schemeClr>
                  </a:solidFill>
                  <a:cs typeface="Arial" pitchFamily="34" charset="0"/>
                </a:rPr>
                <a:t>Activación de una alarma comunitaria mediante la marcación de un numero definido en el </a:t>
              </a:r>
              <a:r>
                <a:rPr lang="es-ES" altLang="ko-KR" sz="1200" dirty="0" err="1">
                  <a:solidFill>
                    <a:schemeClr val="tx1">
                      <a:lumMod val="75000"/>
                      <a:lumOff val="25000"/>
                    </a:schemeClr>
                  </a:solidFill>
                  <a:cs typeface="Arial" pitchFamily="34" charset="0"/>
                </a:rPr>
                <a:t>Dialplan</a:t>
              </a:r>
              <a:r>
                <a:rPr lang="es-ES" altLang="ko-KR"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a:t>
              </a:r>
            </a:p>
            <a:p>
              <a:pPr marL="171450" indent="-171450" algn="just">
                <a:lnSpc>
                  <a:spcPct val="150000"/>
                </a:lnSpc>
                <a:buFont typeface="Arial" panose="020B0604020202020204" pitchFamily="34" charset="0"/>
                <a:buChar char="•"/>
              </a:pPr>
              <a:r>
                <a:rPr lang="es-ES" altLang="ko-KR" sz="1200" dirty="0">
                  <a:solidFill>
                    <a:schemeClr val="tx1">
                      <a:lumMod val="75000"/>
                      <a:lumOff val="25000"/>
                    </a:schemeClr>
                  </a:solidFill>
                  <a:cs typeface="Arial" pitchFamily="34" charset="0"/>
                </a:rPr>
                <a:t>Instalación del parlante en una zona específica donde se tenían la mayor cantidad de inconvenientes.</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en-US" altLang="ko-KR" sz="1200" dirty="0">
                <a:solidFill>
                  <a:schemeClr val="tx1">
                    <a:lumMod val="95000"/>
                    <a:lumOff val="5000"/>
                  </a:schemeClr>
                </a:solidFill>
                <a:cs typeface="Arial" pitchFamily="34" charset="0"/>
              </a:endParaRPr>
            </a:p>
          </p:txBody>
        </p:sp>
        <p:sp>
          <p:nvSpPr>
            <p:cNvPr id="22" name="TextBox 21">
              <a:extLst>
                <a:ext uri="{FF2B5EF4-FFF2-40B4-BE49-F238E27FC236}">
                  <a16:creationId xmlns:a16="http://schemas.microsoft.com/office/drawing/2014/main" id="{4618FEBE-5529-4053-9BB8-4CCAAE57A504}"/>
                </a:ext>
              </a:extLst>
            </p:cNvPr>
            <p:cNvSpPr txBox="1"/>
            <p:nvPr/>
          </p:nvSpPr>
          <p:spPr>
            <a:xfrm>
              <a:off x="1353016" y="1766707"/>
              <a:ext cx="4320480" cy="523220"/>
            </a:xfrm>
            <a:prstGeom prst="rect">
              <a:avLst/>
            </a:prstGeom>
            <a:noFill/>
          </p:spPr>
          <p:txBody>
            <a:bodyPr wrap="square" lIns="108000" rIns="108000" rtlCol="0">
              <a:spAutoFit/>
            </a:bodyPr>
            <a:lstStyle/>
            <a:p>
              <a:r>
                <a:rPr lang="es-EC" altLang="ko-KR" sz="1400" b="1" dirty="0">
                  <a:solidFill>
                    <a:schemeClr val="tx1">
                      <a:lumMod val="95000"/>
                      <a:lumOff val="5000"/>
                    </a:schemeClr>
                  </a:solidFill>
                  <a:cs typeface="Arial" pitchFamily="34" charset="0"/>
                </a:rPr>
                <a:t>Sistema de Perifoneo</a:t>
              </a:r>
            </a:p>
            <a:p>
              <a:endParaRPr lang="ko-KR" altLang="en-US" sz="1400" b="1" dirty="0">
                <a:solidFill>
                  <a:schemeClr val="tx1">
                    <a:lumMod val="95000"/>
                    <a:lumOff val="5000"/>
                  </a:schemeClr>
                </a:solidFill>
                <a:cs typeface="Arial" pitchFamily="34" charset="0"/>
              </a:endParaRPr>
            </a:p>
          </p:txBody>
        </p:sp>
      </p:grpSp>
      <p:pic>
        <p:nvPicPr>
          <p:cNvPr id="33" name="Imagen 32">
            <a:extLst>
              <a:ext uri="{FF2B5EF4-FFF2-40B4-BE49-F238E27FC236}">
                <a16:creationId xmlns:a16="http://schemas.microsoft.com/office/drawing/2014/main" id="{D480A4BD-EBCA-4A5C-BB78-C20154C3D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9" y="1835992"/>
            <a:ext cx="5054092" cy="4222537"/>
          </a:xfrm>
          <a:prstGeom prst="rect">
            <a:avLst/>
          </a:prstGeom>
        </p:spPr>
      </p:pic>
      <p:sp>
        <p:nvSpPr>
          <p:cNvPr id="36" name="Freeform 25">
            <a:extLst>
              <a:ext uri="{FF2B5EF4-FFF2-40B4-BE49-F238E27FC236}">
                <a16:creationId xmlns:a16="http://schemas.microsoft.com/office/drawing/2014/main" id="{261FE423-2F9B-4FF5-9E59-812D8AE5A8C8}"/>
              </a:ext>
            </a:extLst>
          </p:cNvPr>
          <p:cNvSpPr/>
          <p:nvPr/>
        </p:nvSpPr>
        <p:spPr>
          <a:xfrm>
            <a:off x="5325999" y="3170464"/>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Rounded Rectangle 7">
            <a:extLst>
              <a:ext uri="{FF2B5EF4-FFF2-40B4-BE49-F238E27FC236}">
                <a16:creationId xmlns:a16="http://schemas.microsoft.com/office/drawing/2014/main" id="{70F5094C-82CC-46E8-925A-566A8ED65ADF}"/>
              </a:ext>
            </a:extLst>
          </p:cNvPr>
          <p:cNvSpPr/>
          <p:nvPr/>
        </p:nvSpPr>
        <p:spPr>
          <a:xfrm>
            <a:off x="5348555" y="2074628"/>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ound Same Side Corner Rectangle 11">
            <a:extLst>
              <a:ext uri="{FF2B5EF4-FFF2-40B4-BE49-F238E27FC236}">
                <a16:creationId xmlns:a16="http://schemas.microsoft.com/office/drawing/2014/main" id="{B35A440E-0AEA-46C6-82AA-CAFDE355A595}"/>
              </a:ext>
            </a:extLst>
          </p:cNvPr>
          <p:cNvSpPr/>
          <p:nvPr/>
        </p:nvSpPr>
        <p:spPr>
          <a:xfrm rot="9900000">
            <a:off x="5329915" y="5310493"/>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Isosceles Triangle 8">
            <a:extLst>
              <a:ext uri="{FF2B5EF4-FFF2-40B4-BE49-F238E27FC236}">
                <a16:creationId xmlns:a16="http://schemas.microsoft.com/office/drawing/2014/main" id="{D2FD458B-937E-4DC5-A385-E0C35689F7F8}"/>
              </a:ext>
            </a:extLst>
          </p:cNvPr>
          <p:cNvSpPr/>
          <p:nvPr/>
        </p:nvSpPr>
        <p:spPr>
          <a:xfrm rot="16200000">
            <a:off x="5262127" y="4234712"/>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40" name="Imagen 39">
            <a:extLst>
              <a:ext uri="{FF2B5EF4-FFF2-40B4-BE49-F238E27FC236}">
                <a16:creationId xmlns:a16="http://schemas.microsoft.com/office/drawing/2014/main" id="{74EF1578-829C-4E1B-ACE9-9CDBFBB584ED}"/>
              </a:ext>
            </a:extLst>
          </p:cNvPr>
          <p:cNvPicPr>
            <a:picLocks noChangeAspect="1"/>
          </p:cNvPicPr>
          <p:nvPr/>
        </p:nvPicPr>
        <p:blipFill>
          <a:blip r:embed="rId3"/>
          <a:stretch>
            <a:fillRect/>
          </a:stretch>
        </p:blipFill>
        <p:spPr>
          <a:xfrm>
            <a:off x="11178130" y="5225796"/>
            <a:ext cx="1035680" cy="1679150"/>
          </a:xfrm>
          <a:prstGeom prst="rect">
            <a:avLst/>
          </a:prstGeom>
        </p:spPr>
      </p:pic>
      <p:pic>
        <p:nvPicPr>
          <p:cNvPr id="41" name="Imagen 40">
            <a:extLst>
              <a:ext uri="{FF2B5EF4-FFF2-40B4-BE49-F238E27FC236}">
                <a16:creationId xmlns:a16="http://schemas.microsoft.com/office/drawing/2014/main" id="{8608D6CD-A036-4898-959E-D154129A6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1789" y="5845933"/>
            <a:ext cx="906582" cy="973380"/>
          </a:xfrm>
          <a:prstGeom prst="rect">
            <a:avLst/>
          </a:prstGeom>
        </p:spPr>
      </p:pic>
    </p:spTree>
    <p:extLst>
      <p:ext uri="{BB962C8B-B14F-4D97-AF65-F5344CB8AC3E}">
        <p14:creationId xmlns:p14="http://schemas.microsoft.com/office/powerpoint/2010/main" val="182526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1960227" y="209930"/>
            <a:ext cx="10524657"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Análisis diseño e implementación</a:t>
            </a:r>
          </a:p>
        </p:txBody>
      </p:sp>
      <p:sp>
        <p:nvSpPr>
          <p:cNvPr id="37" name="TextBox 36">
            <a:extLst>
              <a:ext uri="{FF2B5EF4-FFF2-40B4-BE49-F238E27FC236}">
                <a16:creationId xmlns:a16="http://schemas.microsoft.com/office/drawing/2014/main" id="{E1F60436-7B27-4AA1-8207-60320C7F58AB}"/>
              </a:ext>
            </a:extLst>
          </p:cNvPr>
          <p:cNvSpPr txBox="1"/>
          <p:nvPr/>
        </p:nvSpPr>
        <p:spPr>
          <a:xfrm>
            <a:off x="6565079" y="1125950"/>
            <a:ext cx="5485094" cy="2274149"/>
          </a:xfrm>
          <a:prstGeom prst="rect">
            <a:avLst/>
          </a:prstGeom>
          <a:noFill/>
        </p:spPr>
        <p:txBody>
          <a:bodyPr wrap="square" rtlCol="0">
            <a:spAutoFit/>
          </a:bodyPr>
          <a:lstStyle/>
          <a:p>
            <a:pPr algn="just">
              <a:lnSpc>
                <a:spcPct val="150000"/>
              </a:lnSpc>
            </a:pPr>
            <a:r>
              <a:rPr lang="es-ES" altLang="ko-KR" sz="1200" dirty="0">
                <a:solidFill>
                  <a:schemeClr val="tx1">
                    <a:lumMod val="75000"/>
                    <a:lumOff val="25000"/>
                  </a:schemeClr>
                </a:solidFill>
                <a:cs typeface="Arial" pitchFamily="34" charset="0"/>
              </a:rPr>
              <a:t>Para la elección correcta de un plan del Cloud-Hosting o servidor como se lo llamará en adelante, se basa principalmente en parámetros como son: Cuota de transferencia, Número de CPU, Capacidad de Almacenamiento, Memoria RAM, por ello primero se determinará el ancho de banda necesario, en este caso se implementara un prototipo a un total de 30 personas de un total aproximado de 1114 personas, considerando que el tiempo de duración medio de una llamada es de 2.5 minutos, con estos datos se calculará la intensidad de tráfico en base a la Tabla de </a:t>
            </a:r>
            <a:r>
              <a:rPr lang="es-ES" altLang="ko-KR" sz="1200" dirty="0" err="1">
                <a:solidFill>
                  <a:schemeClr val="tx1">
                    <a:lumMod val="75000"/>
                    <a:lumOff val="25000"/>
                  </a:schemeClr>
                </a:solidFill>
                <a:cs typeface="Arial" pitchFamily="34" charset="0"/>
              </a:rPr>
              <a:t>Erlang</a:t>
            </a:r>
            <a:r>
              <a:rPr lang="es-ES" altLang="ko-KR" sz="1200" dirty="0">
                <a:solidFill>
                  <a:schemeClr val="tx1">
                    <a:lumMod val="75000"/>
                    <a:lumOff val="25000"/>
                  </a:schemeClr>
                </a:solidFill>
                <a:cs typeface="Arial" pitchFamily="34" charset="0"/>
              </a:rPr>
              <a:t> B.</a:t>
            </a:r>
            <a:endParaRPr lang="ko-KR" altLang="en-US" sz="1200" dirty="0">
              <a:solidFill>
                <a:schemeClr val="tx1">
                  <a:lumMod val="75000"/>
                  <a:lumOff val="25000"/>
                </a:schemeClr>
              </a:solidFill>
              <a:cs typeface="Arial" pitchFamily="34" charset="0"/>
            </a:endParaRPr>
          </a:p>
        </p:txBody>
      </p:sp>
      <p:sp>
        <p:nvSpPr>
          <p:cNvPr id="38" name="Rectangle 37">
            <a:extLst>
              <a:ext uri="{FF2B5EF4-FFF2-40B4-BE49-F238E27FC236}">
                <a16:creationId xmlns:a16="http://schemas.microsoft.com/office/drawing/2014/main" id="{6E0F37DC-BFE9-473A-B6F1-4546F6CB69C2}"/>
              </a:ext>
            </a:extLst>
          </p:cNvPr>
          <p:cNvSpPr/>
          <p:nvPr/>
        </p:nvSpPr>
        <p:spPr>
          <a:xfrm>
            <a:off x="2615134" y="1940338"/>
            <a:ext cx="45719"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Rectangle 38">
            <a:extLst>
              <a:ext uri="{FF2B5EF4-FFF2-40B4-BE49-F238E27FC236}">
                <a16:creationId xmlns:a16="http://schemas.microsoft.com/office/drawing/2014/main" id="{BF8352E5-8256-4B33-82E1-EAA3FFED31AD}"/>
              </a:ext>
            </a:extLst>
          </p:cNvPr>
          <p:cNvSpPr/>
          <p:nvPr/>
        </p:nvSpPr>
        <p:spPr>
          <a:xfrm>
            <a:off x="4544386" y="1929049"/>
            <a:ext cx="45719"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2" name="TextBox 51">
            <a:extLst>
              <a:ext uri="{FF2B5EF4-FFF2-40B4-BE49-F238E27FC236}">
                <a16:creationId xmlns:a16="http://schemas.microsoft.com/office/drawing/2014/main" id="{F7AD6DD7-BA47-4D05-AFB1-EC7EB1603828}"/>
              </a:ext>
            </a:extLst>
          </p:cNvPr>
          <p:cNvSpPr txBox="1"/>
          <p:nvPr/>
        </p:nvSpPr>
        <p:spPr>
          <a:xfrm>
            <a:off x="848260" y="2002877"/>
            <a:ext cx="1484041"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GSM</a:t>
            </a:r>
            <a:endParaRPr lang="ko-KR" altLang="en-US" b="1" dirty="0">
              <a:solidFill>
                <a:schemeClr val="tx1">
                  <a:lumMod val="75000"/>
                  <a:lumOff val="25000"/>
                </a:schemeClr>
              </a:solidFill>
              <a:cs typeface="Arial" pitchFamily="34" charset="0"/>
            </a:endParaRPr>
          </a:p>
        </p:txBody>
      </p:sp>
      <p:pic>
        <p:nvPicPr>
          <p:cNvPr id="33" name="Imagen 32">
            <a:extLst>
              <a:ext uri="{FF2B5EF4-FFF2-40B4-BE49-F238E27FC236}">
                <a16:creationId xmlns:a16="http://schemas.microsoft.com/office/drawing/2014/main" id="{DA063AD8-AEA7-428B-930D-6A9FFFFC8F9E}"/>
              </a:ext>
            </a:extLst>
          </p:cNvPr>
          <p:cNvPicPr/>
          <p:nvPr/>
        </p:nvPicPr>
        <p:blipFill>
          <a:blip r:embed="rId2">
            <a:extLst>
              <a:ext uri="{28A0092B-C50C-407E-A947-70E740481C1C}">
                <a14:useLocalDpi xmlns:a14="http://schemas.microsoft.com/office/drawing/2010/main" val="0"/>
              </a:ext>
            </a:extLst>
          </a:blip>
          <a:stretch>
            <a:fillRect/>
          </a:stretch>
        </p:blipFill>
        <p:spPr>
          <a:xfrm>
            <a:off x="695790" y="3400099"/>
            <a:ext cx="11071550" cy="3300056"/>
          </a:xfrm>
          <a:prstGeom prst="rect">
            <a:avLst/>
          </a:prstGeom>
        </p:spPr>
      </p:pic>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F4948023-54F0-4CF6-A5AA-E10DB181F441}"/>
                  </a:ext>
                </a:extLst>
              </p:cNvPr>
              <p:cNvGraphicFramePr>
                <a:graphicFrameLocks noGrp="1"/>
              </p:cNvGraphicFramePr>
              <p:nvPr>
                <p:extLst>
                  <p:ext uri="{D42A27DB-BD31-4B8C-83A1-F6EECF244321}">
                    <p14:modId xmlns:p14="http://schemas.microsoft.com/office/powerpoint/2010/main" val="1202096564"/>
                  </p:ext>
                </p:extLst>
              </p:nvPr>
            </p:nvGraphicFramePr>
            <p:xfrm>
              <a:off x="695790" y="2295805"/>
              <a:ext cx="1843928" cy="736537"/>
            </p:xfrm>
            <a:graphic>
              <a:graphicData uri="http://schemas.openxmlformats.org/drawingml/2006/table">
                <a:tbl>
                  <a:tblPr firstRow="1" firstCol="1" bandRow="1">
                    <a:tableStyleId>{2D5ABB26-0587-4C30-8999-92F81FD0307C}</a:tableStyleId>
                  </a:tblPr>
                  <a:tblGrid>
                    <a:gridCol w="1843928">
                      <a:extLst>
                        <a:ext uri="{9D8B030D-6E8A-4147-A177-3AD203B41FA5}">
                          <a16:colId xmlns:a16="http://schemas.microsoft.com/office/drawing/2014/main" val="3468455176"/>
                        </a:ext>
                      </a:extLst>
                    </a:gridCol>
                  </a:tblGrid>
                  <a:tr h="643869">
                    <a:tc>
                      <a:txBody>
                        <a:bodyPr/>
                        <a:lstStyle/>
                        <a:p>
                          <a:pPr marL="75565" indent="234315" algn="just">
                            <a:lnSpc>
                              <a:spcPct val="200000"/>
                            </a:lnSpc>
                          </a:pPr>
                          <a14:m>
                            <m:oMathPara xmlns:m="http://schemas.openxmlformats.org/officeDocument/2006/math">
                              <m:oMathParaPr>
                                <m:jc m:val="left"/>
                              </m:oMathParaPr>
                              <m:oMath xmlns:m="http://schemas.openxmlformats.org/officeDocument/2006/math">
                                <m:r>
                                  <a:rPr lang="es-EC" sz="1400">
                                    <a:effectLst/>
                                    <a:latin typeface="Cambria Math" panose="02040503050406030204" pitchFamily="18" charset="0"/>
                                  </a:rPr>
                                  <m:t>𝑅𝐵𝑅</m:t>
                                </m:r>
                                <m:r>
                                  <a:rPr lang="es-EC" sz="1400">
                                    <a:effectLst/>
                                    <a:latin typeface="Cambria Math" panose="02040503050406030204" pitchFamily="18" charset="0"/>
                                  </a:rPr>
                                  <m:t>=0.24 </m:t>
                                </m:r>
                                <m:r>
                                  <a:rPr lang="es-EC" sz="1400">
                                    <a:effectLst/>
                                    <a:latin typeface="Cambria Math" panose="02040503050406030204" pitchFamily="18" charset="0"/>
                                  </a:rPr>
                                  <m:t>𝑀𝑏𝑝𝑠</m:t>
                                </m:r>
                              </m:oMath>
                            </m:oMathPara>
                          </a14:m>
                          <a:endParaRPr lang="es-EC" sz="1400" dirty="0">
                            <a:effectLst/>
                          </a:endParaRPr>
                        </a:p>
                        <a:p>
                          <a:pPr marL="75565" indent="234315" algn="l">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107740"/>
                      </a:ext>
                    </a:extLst>
                  </a:tr>
                </a:tbl>
              </a:graphicData>
            </a:graphic>
          </p:graphicFrame>
        </mc:Choice>
        <mc:Fallback xmlns="">
          <p:graphicFrame>
            <p:nvGraphicFramePr>
              <p:cNvPr id="4" name="Tabla 3">
                <a:extLst>
                  <a:ext uri="{FF2B5EF4-FFF2-40B4-BE49-F238E27FC236}">
                    <a16:creationId xmlns:a16="http://schemas.microsoft.com/office/drawing/2014/main" id="{F4948023-54F0-4CF6-A5AA-E10DB181F441}"/>
                  </a:ext>
                </a:extLst>
              </p:cNvPr>
              <p:cNvGraphicFramePr>
                <a:graphicFrameLocks noGrp="1"/>
              </p:cNvGraphicFramePr>
              <p:nvPr>
                <p:extLst>
                  <p:ext uri="{D42A27DB-BD31-4B8C-83A1-F6EECF244321}">
                    <p14:modId xmlns:p14="http://schemas.microsoft.com/office/powerpoint/2010/main" val="1202096564"/>
                  </p:ext>
                </p:extLst>
              </p:nvPr>
            </p:nvGraphicFramePr>
            <p:xfrm>
              <a:off x="695790" y="2295805"/>
              <a:ext cx="1843928" cy="736537"/>
            </p:xfrm>
            <a:graphic>
              <a:graphicData uri="http://schemas.openxmlformats.org/drawingml/2006/table">
                <a:tbl>
                  <a:tblPr firstRow="1" firstCol="1" bandRow="1">
                    <a:tableStyleId>{2D5ABB26-0587-4C30-8999-92F81FD0307C}</a:tableStyleId>
                  </a:tblPr>
                  <a:tblGrid>
                    <a:gridCol w="1843928">
                      <a:extLst>
                        <a:ext uri="{9D8B030D-6E8A-4147-A177-3AD203B41FA5}">
                          <a16:colId xmlns:a16="http://schemas.microsoft.com/office/drawing/2014/main" val="3468455176"/>
                        </a:ext>
                      </a:extLst>
                    </a:gridCol>
                  </a:tblGrid>
                  <a:tr h="736537">
                    <a:tc>
                      <a:txBody>
                        <a:bodyPr/>
                        <a:lstStyle/>
                        <a:p>
                          <a:endParaRPr lang="es-EC"/>
                        </a:p>
                      </a:txBody>
                      <a:tcPr marL="68580" marR="68580" marT="0" marB="0" anchor="ctr">
                        <a:blipFill>
                          <a:blip r:embed="rId3"/>
                          <a:stretch>
                            <a:fillRect/>
                          </a:stretch>
                        </a:blipFill>
                      </a:tcPr>
                    </a:tc>
                    <a:extLst>
                      <a:ext uri="{0D108BD9-81ED-4DB2-BD59-A6C34878D82A}">
                        <a16:rowId xmlns:a16="http://schemas.microsoft.com/office/drawing/2014/main" val="2538107740"/>
                      </a:ext>
                    </a:extLst>
                  </a:tr>
                </a:tbl>
              </a:graphicData>
            </a:graphic>
          </p:graphicFrame>
        </mc:Fallback>
      </mc:AlternateContent>
      <p:sp>
        <p:nvSpPr>
          <p:cNvPr id="55" name="TextBox 51">
            <a:extLst>
              <a:ext uri="{FF2B5EF4-FFF2-40B4-BE49-F238E27FC236}">
                <a16:creationId xmlns:a16="http://schemas.microsoft.com/office/drawing/2014/main" id="{0E062CC5-A312-4096-AB60-036B84FFA27B}"/>
              </a:ext>
            </a:extLst>
          </p:cNvPr>
          <p:cNvSpPr txBox="1"/>
          <p:nvPr/>
        </p:nvSpPr>
        <p:spPr>
          <a:xfrm>
            <a:off x="2878356" y="2002877"/>
            <a:ext cx="1484041"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G.711</a:t>
            </a:r>
            <a:endParaRPr lang="ko-KR" altLang="en-US" b="1" dirty="0">
              <a:solidFill>
                <a:schemeClr val="tx1">
                  <a:lumMod val="75000"/>
                  <a:lumOff val="25000"/>
                </a:schemeClr>
              </a:solidFill>
              <a:cs typeface="Arial" pitchFamily="34" charset="0"/>
            </a:endParaRPr>
          </a:p>
        </p:txBody>
      </p:sp>
      <mc:AlternateContent xmlns:mc="http://schemas.openxmlformats.org/markup-compatibility/2006" xmlns:a14="http://schemas.microsoft.com/office/drawing/2010/main">
        <mc:Choice Requires="a14">
          <p:graphicFrame>
            <p:nvGraphicFramePr>
              <p:cNvPr id="56" name="Tabla 55">
                <a:extLst>
                  <a:ext uri="{FF2B5EF4-FFF2-40B4-BE49-F238E27FC236}">
                    <a16:creationId xmlns:a16="http://schemas.microsoft.com/office/drawing/2014/main" id="{208C3096-4403-48F8-87B4-5C764F24CFD2}"/>
                  </a:ext>
                </a:extLst>
              </p:cNvPr>
              <p:cNvGraphicFramePr>
                <a:graphicFrameLocks noGrp="1"/>
              </p:cNvGraphicFramePr>
              <p:nvPr>
                <p:extLst>
                  <p:ext uri="{D42A27DB-BD31-4B8C-83A1-F6EECF244321}">
                    <p14:modId xmlns:p14="http://schemas.microsoft.com/office/powerpoint/2010/main" val="1800690604"/>
                  </p:ext>
                </p:extLst>
              </p:nvPr>
            </p:nvGraphicFramePr>
            <p:xfrm>
              <a:off x="2725886" y="2295805"/>
              <a:ext cx="1843928" cy="736537"/>
            </p:xfrm>
            <a:graphic>
              <a:graphicData uri="http://schemas.openxmlformats.org/drawingml/2006/table">
                <a:tbl>
                  <a:tblPr firstRow="1" firstCol="1" bandRow="1">
                    <a:tableStyleId>{2D5ABB26-0587-4C30-8999-92F81FD0307C}</a:tableStyleId>
                  </a:tblPr>
                  <a:tblGrid>
                    <a:gridCol w="1843928">
                      <a:extLst>
                        <a:ext uri="{9D8B030D-6E8A-4147-A177-3AD203B41FA5}">
                          <a16:colId xmlns:a16="http://schemas.microsoft.com/office/drawing/2014/main" val="3468455176"/>
                        </a:ext>
                      </a:extLst>
                    </a:gridCol>
                  </a:tblGrid>
                  <a:tr h="643869">
                    <a:tc>
                      <a:txBody>
                        <a:bodyPr/>
                        <a:lstStyle/>
                        <a:p>
                          <a:pPr marL="75565" indent="234315" algn="just">
                            <a:lnSpc>
                              <a:spcPct val="200000"/>
                            </a:lnSpc>
                          </a:pPr>
                          <a14:m>
                            <m:oMathPara xmlns:m="http://schemas.openxmlformats.org/officeDocument/2006/math">
                              <m:oMathParaPr>
                                <m:jc m:val="left"/>
                              </m:oMathParaPr>
                              <m:oMath xmlns:m="http://schemas.openxmlformats.org/officeDocument/2006/math">
                                <m:r>
                                  <a:rPr lang="es-EC" sz="1400" smtClean="0">
                                    <a:effectLst/>
                                    <a:latin typeface="Cambria Math" panose="02040503050406030204" pitchFamily="18" charset="0"/>
                                  </a:rPr>
                                  <m:t>𝑅𝐵𝑅</m:t>
                                </m:r>
                                <m:r>
                                  <a:rPr lang="es-EC" sz="1400" smtClean="0">
                                    <a:effectLst/>
                                    <a:latin typeface="Cambria Math" panose="02040503050406030204" pitchFamily="18" charset="0"/>
                                  </a:rPr>
                                  <m:t>=1,16 </m:t>
                                </m:r>
                                <m:r>
                                  <a:rPr lang="es-EC" sz="1400">
                                    <a:effectLst/>
                                    <a:latin typeface="Cambria Math" panose="02040503050406030204" pitchFamily="18" charset="0"/>
                                  </a:rPr>
                                  <m:t>𝑀𝑏𝑝𝑠</m:t>
                                </m:r>
                              </m:oMath>
                            </m:oMathPara>
                          </a14:m>
                          <a:endParaRPr lang="es-EC" sz="1400" dirty="0">
                            <a:effectLst/>
                          </a:endParaRPr>
                        </a:p>
                        <a:p>
                          <a:pPr marL="75565" indent="234315" algn="l">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107740"/>
                      </a:ext>
                    </a:extLst>
                  </a:tr>
                </a:tbl>
              </a:graphicData>
            </a:graphic>
          </p:graphicFrame>
        </mc:Choice>
        <mc:Fallback xmlns="">
          <p:graphicFrame>
            <p:nvGraphicFramePr>
              <p:cNvPr id="56" name="Tabla 55">
                <a:extLst>
                  <a:ext uri="{FF2B5EF4-FFF2-40B4-BE49-F238E27FC236}">
                    <a16:creationId xmlns:a16="http://schemas.microsoft.com/office/drawing/2014/main" id="{208C3096-4403-48F8-87B4-5C764F24CFD2}"/>
                  </a:ext>
                </a:extLst>
              </p:cNvPr>
              <p:cNvGraphicFramePr>
                <a:graphicFrameLocks noGrp="1"/>
              </p:cNvGraphicFramePr>
              <p:nvPr>
                <p:extLst>
                  <p:ext uri="{D42A27DB-BD31-4B8C-83A1-F6EECF244321}">
                    <p14:modId xmlns:p14="http://schemas.microsoft.com/office/powerpoint/2010/main" val="1800690604"/>
                  </p:ext>
                </p:extLst>
              </p:nvPr>
            </p:nvGraphicFramePr>
            <p:xfrm>
              <a:off x="2725886" y="2295805"/>
              <a:ext cx="1843928" cy="736537"/>
            </p:xfrm>
            <a:graphic>
              <a:graphicData uri="http://schemas.openxmlformats.org/drawingml/2006/table">
                <a:tbl>
                  <a:tblPr firstRow="1" firstCol="1" bandRow="1">
                    <a:tableStyleId>{2D5ABB26-0587-4C30-8999-92F81FD0307C}</a:tableStyleId>
                  </a:tblPr>
                  <a:tblGrid>
                    <a:gridCol w="1843928">
                      <a:extLst>
                        <a:ext uri="{9D8B030D-6E8A-4147-A177-3AD203B41FA5}">
                          <a16:colId xmlns:a16="http://schemas.microsoft.com/office/drawing/2014/main" val="3468455176"/>
                        </a:ext>
                      </a:extLst>
                    </a:gridCol>
                  </a:tblGrid>
                  <a:tr h="736537">
                    <a:tc>
                      <a:txBody>
                        <a:bodyPr/>
                        <a:lstStyle/>
                        <a:p>
                          <a:endParaRPr lang="es-EC"/>
                        </a:p>
                      </a:txBody>
                      <a:tcPr marL="68580" marR="68580" marT="0" marB="0" anchor="ctr">
                        <a:blipFill>
                          <a:blip r:embed="rId4"/>
                          <a:stretch>
                            <a:fillRect/>
                          </a:stretch>
                        </a:blipFill>
                      </a:tcPr>
                    </a:tc>
                    <a:extLst>
                      <a:ext uri="{0D108BD9-81ED-4DB2-BD59-A6C34878D82A}">
                        <a16:rowId xmlns:a16="http://schemas.microsoft.com/office/drawing/2014/main" val="2538107740"/>
                      </a:ext>
                    </a:extLst>
                  </a:tr>
                </a:tbl>
              </a:graphicData>
            </a:graphic>
          </p:graphicFrame>
        </mc:Fallback>
      </mc:AlternateContent>
      <p:sp>
        <p:nvSpPr>
          <p:cNvPr id="57" name="TextBox 51">
            <a:extLst>
              <a:ext uri="{FF2B5EF4-FFF2-40B4-BE49-F238E27FC236}">
                <a16:creationId xmlns:a16="http://schemas.microsoft.com/office/drawing/2014/main" id="{4D0DB0BB-3079-49B0-8E0A-F9655C1C1388}"/>
              </a:ext>
            </a:extLst>
          </p:cNvPr>
          <p:cNvSpPr txBox="1"/>
          <p:nvPr/>
        </p:nvSpPr>
        <p:spPr>
          <a:xfrm>
            <a:off x="4589682" y="2002877"/>
            <a:ext cx="1484041"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VP8</a:t>
            </a:r>
            <a:endParaRPr lang="ko-KR" altLang="en-US" b="1" dirty="0">
              <a:solidFill>
                <a:schemeClr val="tx1">
                  <a:lumMod val="75000"/>
                  <a:lumOff val="25000"/>
                </a:schemeClr>
              </a:solidFill>
              <a:cs typeface="Arial" pitchFamily="34" charset="0"/>
            </a:endParaRPr>
          </a:p>
        </p:txBody>
      </p:sp>
      <mc:AlternateContent xmlns:mc="http://schemas.openxmlformats.org/markup-compatibility/2006" xmlns:a14="http://schemas.microsoft.com/office/drawing/2010/main">
        <mc:Choice Requires="a14">
          <p:graphicFrame>
            <p:nvGraphicFramePr>
              <p:cNvPr id="58" name="Tabla 57">
                <a:extLst>
                  <a:ext uri="{FF2B5EF4-FFF2-40B4-BE49-F238E27FC236}">
                    <a16:creationId xmlns:a16="http://schemas.microsoft.com/office/drawing/2014/main" id="{80DFA615-E140-42E6-B78C-BAAA0B028600}"/>
                  </a:ext>
                </a:extLst>
              </p:cNvPr>
              <p:cNvGraphicFramePr>
                <a:graphicFrameLocks noGrp="1"/>
              </p:cNvGraphicFramePr>
              <p:nvPr>
                <p:extLst>
                  <p:ext uri="{D42A27DB-BD31-4B8C-83A1-F6EECF244321}">
                    <p14:modId xmlns:p14="http://schemas.microsoft.com/office/powerpoint/2010/main" val="2578495706"/>
                  </p:ext>
                </p:extLst>
              </p:nvPr>
            </p:nvGraphicFramePr>
            <p:xfrm>
              <a:off x="4437212" y="2295805"/>
              <a:ext cx="1843928" cy="736537"/>
            </p:xfrm>
            <a:graphic>
              <a:graphicData uri="http://schemas.openxmlformats.org/drawingml/2006/table">
                <a:tbl>
                  <a:tblPr firstRow="1" firstCol="1" bandRow="1">
                    <a:tableStyleId>{2D5ABB26-0587-4C30-8999-92F81FD0307C}</a:tableStyleId>
                  </a:tblPr>
                  <a:tblGrid>
                    <a:gridCol w="1843928">
                      <a:extLst>
                        <a:ext uri="{9D8B030D-6E8A-4147-A177-3AD203B41FA5}">
                          <a16:colId xmlns:a16="http://schemas.microsoft.com/office/drawing/2014/main" val="3468455176"/>
                        </a:ext>
                      </a:extLst>
                    </a:gridCol>
                  </a:tblGrid>
                  <a:tr h="643869">
                    <a:tc>
                      <a:txBody>
                        <a:bodyPr/>
                        <a:lstStyle/>
                        <a:p>
                          <a:pPr marL="75565" indent="234315" algn="just">
                            <a:lnSpc>
                              <a:spcPct val="200000"/>
                            </a:lnSpc>
                          </a:pPr>
                          <a14:m>
                            <m:oMathPara xmlns:m="http://schemas.openxmlformats.org/officeDocument/2006/math">
                              <m:oMathParaPr>
                                <m:jc m:val="left"/>
                              </m:oMathParaPr>
                              <m:oMath xmlns:m="http://schemas.openxmlformats.org/officeDocument/2006/math">
                                <m:r>
                                  <a:rPr lang="es-EC" sz="1400" smtClean="0">
                                    <a:effectLst/>
                                    <a:latin typeface="Cambria Math" panose="02040503050406030204" pitchFamily="18" charset="0"/>
                                  </a:rPr>
                                  <m:t>𝑅𝐵𝑅</m:t>
                                </m:r>
                                <m:r>
                                  <a:rPr lang="es-EC" sz="1400" smtClean="0">
                                    <a:effectLst/>
                                    <a:latin typeface="Cambria Math" panose="02040503050406030204" pitchFamily="18" charset="0"/>
                                  </a:rPr>
                                  <m:t>=8,91 </m:t>
                                </m:r>
                                <m:r>
                                  <a:rPr lang="es-EC" sz="1400">
                                    <a:effectLst/>
                                    <a:latin typeface="Cambria Math" panose="02040503050406030204" pitchFamily="18" charset="0"/>
                                  </a:rPr>
                                  <m:t>𝑀𝑏𝑝𝑠</m:t>
                                </m:r>
                              </m:oMath>
                            </m:oMathPara>
                          </a14:m>
                          <a:endParaRPr lang="es-EC" sz="1400" dirty="0">
                            <a:effectLst/>
                          </a:endParaRPr>
                        </a:p>
                        <a:p>
                          <a:pPr marL="75565" indent="234315" algn="l">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107740"/>
                      </a:ext>
                    </a:extLst>
                  </a:tr>
                </a:tbl>
              </a:graphicData>
            </a:graphic>
          </p:graphicFrame>
        </mc:Choice>
        <mc:Fallback xmlns="">
          <p:graphicFrame>
            <p:nvGraphicFramePr>
              <p:cNvPr id="58" name="Tabla 57">
                <a:extLst>
                  <a:ext uri="{FF2B5EF4-FFF2-40B4-BE49-F238E27FC236}">
                    <a16:creationId xmlns:a16="http://schemas.microsoft.com/office/drawing/2014/main" id="{80DFA615-E140-42E6-B78C-BAAA0B028600}"/>
                  </a:ext>
                </a:extLst>
              </p:cNvPr>
              <p:cNvGraphicFramePr>
                <a:graphicFrameLocks noGrp="1"/>
              </p:cNvGraphicFramePr>
              <p:nvPr>
                <p:extLst>
                  <p:ext uri="{D42A27DB-BD31-4B8C-83A1-F6EECF244321}">
                    <p14:modId xmlns:p14="http://schemas.microsoft.com/office/powerpoint/2010/main" val="2578495706"/>
                  </p:ext>
                </p:extLst>
              </p:nvPr>
            </p:nvGraphicFramePr>
            <p:xfrm>
              <a:off x="4437212" y="2295805"/>
              <a:ext cx="1843928" cy="736537"/>
            </p:xfrm>
            <a:graphic>
              <a:graphicData uri="http://schemas.openxmlformats.org/drawingml/2006/table">
                <a:tbl>
                  <a:tblPr firstRow="1" firstCol="1" bandRow="1">
                    <a:tableStyleId>{2D5ABB26-0587-4C30-8999-92F81FD0307C}</a:tableStyleId>
                  </a:tblPr>
                  <a:tblGrid>
                    <a:gridCol w="1843928">
                      <a:extLst>
                        <a:ext uri="{9D8B030D-6E8A-4147-A177-3AD203B41FA5}">
                          <a16:colId xmlns:a16="http://schemas.microsoft.com/office/drawing/2014/main" val="3468455176"/>
                        </a:ext>
                      </a:extLst>
                    </a:gridCol>
                  </a:tblGrid>
                  <a:tr h="736537">
                    <a:tc>
                      <a:txBody>
                        <a:bodyPr/>
                        <a:lstStyle/>
                        <a:p>
                          <a:endParaRPr lang="es-EC"/>
                        </a:p>
                      </a:txBody>
                      <a:tcPr marL="68580" marR="68580" marT="0" marB="0" anchor="ctr">
                        <a:blipFill>
                          <a:blip r:embed="rId5"/>
                          <a:stretch>
                            <a:fillRect/>
                          </a:stretch>
                        </a:blipFill>
                      </a:tcPr>
                    </a:tc>
                    <a:extLst>
                      <a:ext uri="{0D108BD9-81ED-4DB2-BD59-A6C34878D82A}">
                        <a16:rowId xmlns:a16="http://schemas.microsoft.com/office/drawing/2014/main" val="2538107740"/>
                      </a:ext>
                    </a:extLst>
                  </a:tr>
                </a:tbl>
              </a:graphicData>
            </a:graphic>
          </p:graphicFrame>
        </mc:Fallback>
      </mc:AlternateContent>
      <p:pic>
        <p:nvPicPr>
          <p:cNvPr id="1026" name="Picture 2" descr="Ver las imágenes de origen">
            <a:extLst>
              <a:ext uri="{FF2B5EF4-FFF2-40B4-BE49-F238E27FC236}">
                <a16:creationId xmlns:a16="http://schemas.microsoft.com/office/drawing/2014/main" id="{C6D42AFB-BCC7-4D23-A049-920434F03D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514" y="-218925"/>
            <a:ext cx="1977613" cy="19776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34">
            <a:extLst>
              <a:ext uri="{FF2B5EF4-FFF2-40B4-BE49-F238E27FC236}">
                <a16:creationId xmlns:a16="http://schemas.microsoft.com/office/drawing/2014/main" id="{9C6BE839-99E9-4ACD-8974-A0A566CACF24}"/>
              </a:ext>
            </a:extLst>
          </p:cNvPr>
          <p:cNvSpPr txBox="1"/>
          <p:nvPr/>
        </p:nvSpPr>
        <p:spPr>
          <a:xfrm>
            <a:off x="3114974" y="1013953"/>
            <a:ext cx="5380377" cy="630942"/>
          </a:xfrm>
          <a:prstGeom prst="rect">
            <a:avLst/>
          </a:prstGeom>
          <a:noFill/>
        </p:spPr>
        <p:txBody>
          <a:bodyPr wrap="square" rtlCol="0" anchor="ctr">
            <a:spAutoFit/>
          </a:bodyPr>
          <a:lstStyle/>
          <a:p>
            <a:r>
              <a:rPr lang="es-EC" altLang="ko-KR" sz="3500" b="1" dirty="0">
                <a:solidFill>
                  <a:schemeClr val="tx1">
                    <a:lumMod val="85000"/>
                    <a:lumOff val="15000"/>
                  </a:schemeClr>
                </a:solidFill>
                <a:cs typeface="Arial" pitchFamily="34" charset="0"/>
              </a:rPr>
              <a:t>Cloud hosting</a:t>
            </a:r>
          </a:p>
        </p:txBody>
      </p:sp>
    </p:spTree>
    <p:extLst>
      <p:ext uri="{BB962C8B-B14F-4D97-AF65-F5344CB8AC3E}">
        <p14:creationId xmlns:p14="http://schemas.microsoft.com/office/powerpoint/2010/main" val="394480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2">
            <a:extLst>
              <a:ext uri="{FF2B5EF4-FFF2-40B4-BE49-F238E27FC236}">
                <a16:creationId xmlns:a16="http://schemas.microsoft.com/office/drawing/2014/main" id="{CFD0F0EC-FBAF-4AF4-821C-CEB075704870}"/>
              </a:ext>
            </a:extLst>
          </p:cNvPr>
          <p:cNvSpPr>
            <a:spLocks noChangeArrowheads="1"/>
          </p:cNvSpPr>
          <p:nvPr/>
        </p:nvSpPr>
        <p:spPr bwMode="auto">
          <a:xfrm>
            <a:off x="399690" y="373809"/>
            <a:ext cx="11392620" cy="131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07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50000"/>
              </a:lnSpc>
              <a:spcBef>
                <a:spcPts val="2400"/>
              </a:spcBef>
              <a:spcAft>
                <a:spcPts val="0"/>
              </a:spcAft>
              <a:buFontTx/>
              <a:buNone/>
              <a:defRPr/>
            </a:pPr>
            <a:r>
              <a:rPr lang="es-CO" altLang="es-CO" sz="5400" b="1" dirty="0">
                <a:latin typeface="Bebas" pitchFamily="2" charset="0"/>
              </a:rPr>
              <a:t>Análisis diseño e implementación</a:t>
            </a:r>
          </a:p>
          <a:p>
            <a:pPr eaLnBrk="1" fontAlgn="auto" hangingPunct="1">
              <a:lnSpc>
                <a:spcPct val="50000"/>
              </a:lnSpc>
              <a:spcBef>
                <a:spcPts val="2400"/>
              </a:spcBef>
              <a:spcAft>
                <a:spcPts val="0"/>
              </a:spcAft>
              <a:buFontTx/>
              <a:buNone/>
              <a:defRPr/>
            </a:pPr>
            <a:endParaRPr lang="es-CO" altLang="es-CO" sz="5400" b="1" spc="-150" dirty="0">
              <a:solidFill>
                <a:srgbClr val="24416C"/>
              </a:solidFill>
              <a:latin typeface="Bebas" pitchFamily="2" charset="0"/>
            </a:endParaRPr>
          </a:p>
        </p:txBody>
      </p:sp>
      <p:sp>
        <p:nvSpPr>
          <p:cNvPr id="15" name="Rectángulo 14">
            <a:extLst>
              <a:ext uri="{FF2B5EF4-FFF2-40B4-BE49-F238E27FC236}">
                <a16:creationId xmlns:a16="http://schemas.microsoft.com/office/drawing/2014/main" id="{A92F8AEB-97F5-4524-86E7-69FA2F306CD0}"/>
              </a:ext>
            </a:extLst>
          </p:cNvPr>
          <p:cNvSpPr/>
          <p:nvPr/>
        </p:nvSpPr>
        <p:spPr>
          <a:xfrm>
            <a:off x="5522693" y="5683377"/>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6" name="Rectángulo 15">
            <a:extLst>
              <a:ext uri="{FF2B5EF4-FFF2-40B4-BE49-F238E27FC236}">
                <a16:creationId xmlns:a16="http://schemas.microsoft.com/office/drawing/2014/main" id="{950488F2-7BD0-4246-9C86-E948F1BE576E}"/>
              </a:ext>
            </a:extLst>
          </p:cNvPr>
          <p:cNvSpPr/>
          <p:nvPr/>
        </p:nvSpPr>
        <p:spPr>
          <a:xfrm>
            <a:off x="3021276" y="5683377"/>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7" name="Rectángulo 16">
            <a:extLst>
              <a:ext uri="{FF2B5EF4-FFF2-40B4-BE49-F238E27FC236}">
                <a16:creationId xmlns:a16="http://schemas.microsoft.com/office/drawing/2014/main" id="{07A2ACEB-8A80-4BED-BD6B-DF0A0769FC69}"/>
              </a:ext>
            </a:extLst>
          </p:cNvPr>
          <p:cNvSpPr/>
          <p:nvPr/>
        </p:nvSpPr>
        <p:spPr>
          <a:xfrm>
            <a:off x="714858" y="5272925"/>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9" name="Rectángulo 18">
            <a:extLst>
              <a:ext uri="{FF2B5EF4-FFF2-40B4-BE49-F238E27FC236}">
                <a16:creationId xmlns:a16="http://schemas.microsoft.com/office/drawing/2014/main" id="{68AEF8F7-7B28-43E0-97C8-8A84A40F97F1}"/>
              </a:ext>
            </a:extLst>
          </p:cNvPr>
          <p:cNvSpPr/>
          <p:nvPr/>
        </p:nvSpPr>
        <p:spPr>
          <a:xfrm>
            <a:off x="8729148" y="3162271"/>
            <a:ext cx="2726101" cy="3170099"/>
          </a:xfrm>
          <a:prstGeom prst="rect">
            <a:avLst/>
          </a:prstGeom>
        </p:spPr>
        <p:txBody>
          <a:bodyPr wrap="square">
            <a:spAutoFit/>
          </a:bodyPr>
          <a:lstStyle/>
          <a:p>
            <a:pPr algn="r" eaLnBrk="1" fontAlgn="auto" hangingPunct="1">
              <a:spcBef>
                <a:spcPts val="0"/>
              </a:spcBef>
              <a:spcAft>
                <a:spcPts val="0"/>
              </a:spcAft>
              <a:buFont typeface="Arial" panose="020B0604020202020204" pitchFamily="34" charset="0"/>
              <a:buNone/>
              <a:defRPr/>
            </a:pPr>
            <a:r>
              <a:rPr lang="es-CO" altLang="es-CO"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This is an example text. In this paragraph, resume the ideas. Remember that the slides are a visual support to make your presentation, for that reason they should be brief. </a:t>
            </a:r>
          </a:p>
        </p:txBody>
      </p:sp>
      <p:sp>
        <p:nvSpPr>
          <p:cNvPr id="20" name="CuadroTexto 5">
            <a:extLst>
              <a:ext uri="{FF2B5EF4-FFF2-40B4-BE49-F238E27FC236}">
                <a16:creationId xmlns:a16="http://schemas.microsoft.com/office/drawing/2014/main" id="{BFDA1148-927C-4F82-B21C-ED96B1BC8860}"/>
              </a:ext>
            </a:extLst>
          </p:cNvPr>
          <p:cNvSpPr txBox="1">
            <a:spLocks noChangeArrowheads="1"/>
          </p:cNvSpPr>
          <p:nvPr/>
        </p:nvSpPr>
        <p:spPr bwMode="auto">
          <a:xfrm>
            <a:off x="9937170" y="2885626"/>
            <a:ext cx="38011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800" b="1" dirty="0">
                <a:solidFill>
                  <a:schemeClr val="bg1"/>
                </a:solidFill>
                <a:latin typeface="Bebas" pitchFamily="2" charset="0"/>
              </a:rPr>
              <a:t>TITLE    EXAMPLE</a:t>
            </a:r>
          </a:p>
        </p:txBody>
      </p:sp>
      <p:graphicFrame>
        <p:nvGraphicFramePr>
          <p:cNvPr id="9" name="Tabla 8">
            <a:extLst>
              <a:ext uri="{FF2B5EF4-FFF2-40B4-BE49-F238E27FC236}">
                <a16:creationId xmlns:a16="http://schemas.microsoft.com/office/drawing/2014/main" id="{1DB210D2-D660-4A48-8673-591C009AC98B}"/>
              </a:ext>
            </a:extLst>
          </p:cNvPr>
          <p:cNvGraphicFramePr>
            <a:graphicFrameLocks noGrp="1"/>
          </p:cNvGraphicFramePr>
          <p:nvPr>
            <p:extLst>
              <p:ext uri="{D42A27DB-BD31-4B8C-83A1-F6EECF244321}">
                <p14:modId xmlns:p14="http://schemas.microsoft.com/office/powerpoint/2010/main" val="3949768132"/>
              </p:ext>
            </p:extLst>
          </p:nvPr>
        </p:nvGraphicFramePr>
        <p:xfrm>
          <a:off x="1083441" y="1725027"/>
          <a:ext cx="10626336" cy="4708113"/>
        </p:xfrm>
        <a:graphic>
          <a:graphicData uri="http://schemas.openxmlformats.org/drawingml/2006/table">
            <a:tbl>
              <a:tblPr firstRow="1" firstCol="1" bandRow="1">
                <a:tableStyleId>{BC89EF96-8CEA-46FF-86C4-4CE0E7609802}</a:tableStyleId>
              </a:tblPr>
              <a:tblGrid>
                <a:gridCol w="2894459">
                  <a:extLst>
                    <a:ext uri="{9D8B030D-6E8A-4147-A177-3AD203B41FA5}">
                      <a16:colId xmlns:a16="http://schemas.microsoft.com/office/drawing/2014/main" val="2230390563"/>
                    </a:ext>
                  </a:extLst>
                </a:gridCol>
                <a:gridCol w="1380269">
                  <a:extLst>
                    <a:ext uri="{9D8B030D-6E8A-4147-A177-3AD203B41FA5}">
                      <a16:colId xmlns:a16="http://schemas.microsoft.com/office/drawing/2014/main" val="1568081380"/>
                    </a:ext>
                  </a:extLst>
                </a:gridCol>
                <a:gridCol w="1378108">
                  <a:extLst>
                    <a:ext uri="{9D8B030D-6E8A-4147-A177-3AD203B41FA5}">
                      <a16:colId xmlns:a16="http://schemas.microsoft.com/office/drawing/2014/main" val="3522467853"/>
                    </a:ext>
                  </a:extLst>
                </a:gridCol>
                <a:gridCol w="1509289">
                  <a:extLst>
                    <a:ext uri="{9D8B030D-6E8A-4147-A177-3AD203B41FA5}">
                      <a16:colId xmlns:a16="http://schemas.microsoft.com/office/drawing/2014/main" val="3608191565"/>
                    </a:ext>
                  </a:extLst>
                </a:gridCol>
                <a:gridCol w="2158542">
                  <a:extLst>
                    <a:ext uri="{9D8B030D-6E8A-4147-A177-3AD203B41FA5}">
                      <a16:colId xmlns:a16="http://schemas.microsoft.com/office/drawing/2014/main" val="1777356725"/>
                    </a:ext>
                  </a:extLst>
                </a:gridCol>
                <a:gridCol w="1305669">
                  <a:extLst>
                    <a:ext uri="{9D8B030D-6E8A-4147-A177-3AD203B41FA5}">
                      <a16:colId xmlns:a16="http://schemas.microsoft.com/office/drawing/2014/main" val="28963877"/>
                    </a:ext>
                  </a:extLst>
                </a:gridCol>
              </a:tblGrid>
              <a:tr h="1144513">
                <a:tc>
                  <a:txBody>
                    <a:bodyPr/>
                    <a:lstStyle/>
                    <a:p>
                      <a:pPr marL="75565" indent="234315" algn="ctr">
                        <a:lnSpc>
                          <a:spcPct val="200000"/>
                        </a:lnSpc>
                      </a:pPr>
                      <a:r>
                        <a:rPr lang="es-EC" sz="1200" b="1" dirty="0">
                          <a:effectLst/>
                        </a:rPr>
                        <a:t>            Softphone</a:t>
                      </a:r>
                      <a:endParaRPr lang="es-EC" sz="1200" dirty="0">
                        <a:effectLst/>
                      </a:endParaRPr>
                    </a:p>
                    <a:p>
                      <a:pPr marL="75565" indent="234315" algn="just">
                        <a:lnSpc>
                          <a:spcPct val="200000"/>
                        </a:lnSpc>
                      </a:pPr>
                      <a:r>
                        <a:rPr lang="es-EC" sz="1200" b="1" dirty="0">
                          <a:effectLst/>
                        </a:rPr>
                        <a:t> </a:t>
                      </a:r>
                      <a:endParaRPr lang="es-EC" sz="1200" dirty="0">
                        <a:effectLst/>
                      </a:endParaRPr>
                    </a:p>
                    <a:p>
                      <a:pPr marL="75565" indent="234315" algn="just">
                        <a:lnSpc>
                          <a:spcPct val="200000"/>
                        </a:lnSpc>
                      </a:pPr>
                      <a:r>
                        <a:rPr lang="es-EC" sz="1200" b="1" dirty="0">
                          <a:effectLst/>
                        </a:rPr>
                        <a:t>Características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l">
                        <a:lnSpc>
                          <a:spcPct val="200000"/>
                        </a:lnSpc>
                      </a:pPr>
                      <a:r>
                        <a:rPr lang="es-EC" sz="1200" b="1" dirty="0" err="1">
                          <a:effectLst/>
                        </a:rPr>
                        <a:t>Linphone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l">
                        <a:lnSpc>
                          <a:spcPct val="200000"/>
                        </a:lnSpc>
                      </a:pPr>
                      <a:r>
                        <a:rPr lang="es-EC" sz="1200" b="1" dirty="0" err="1">
                          <a:effectLst/>
                        </a:rPr>
                        <a:t>Zoiper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l">
                        <a:lnSpc>
                          <a:spcPct val="200000"/>
                        </a:lnSpc>
                      </a:pPr>
                      <a:r>
                        <a:rPr lang="es-EC" sz="1200" b="1" dirty="0">
                          <a:effectLst/>
                        </a:rPr>
                        <a:t>Softphone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l">
                        <a:lnSpc>
                          <a:spcPct val="200000"/>
                        </a:lnSpc>
                      </a:pPr>
                      <a:r>
                        <a:rPr lang="es-EC" sz="1200" b="1" dirty="0" err="1">
                          <a:effectLst/>
                        </a:rPr>
                        <a:t>Acrobits</a:t>
                      </a:r>
                      <a:r>
                        <a:rPr lang="es-EC" sz="1200" b="1" dirty="0">
                          <a:effectLst/>
                        </a:rPr>
                        <a:t> </a:t>
                      </a:r>
                      <a:r>
                        <a:rPr lang="es-EC" sz="1200" b="1" dirty="0" err="1">
                          <a:effectLst/>
                        </a:rPr>
                        <a:t>Groundwire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l">
                        <a:lnSpc>
                          <a:spcPct val="200000"/>
                        </a:lnSpc>
                      </a:pPr>
                      <a:r>
                        <a:rPr lang="es-EC" sz="1200" b="1" dirty="0" err="1">
                          <a:effectLst/>
                        </a:rPr>
                        <a:t>SessionTalk</a:t>
                      </a:r>
                      <a:r>
                        <a:rPr lang="es-EC" sz="1200" b="1"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extLst>
                  <a:ext uri="{0D108BD9-81ED-4DB2-BD59-A6C34878D82A}">
                    <a16:rowId xmlns:a16="http://schemas.microsoft.com/office/drawing/2014/main" val="3151160086"/>
                  </a:ext>
                </a:extLst>
              </a:tr>
              <a:tr h="252121">
                <a:tc>
                  <a:txBody>
                    <a:bodyPr/>
                    <a:lstStyle/>
                    <a:p>
                      <a:pPr marL="75565" indent="234315" algn="ctr">
                        <a:lnSpc>
                          <a:spcPct val="200000"/>
                        </a:lnSpc>
                      </a:pPr>
                      <a:r>
                        <a:rPr lang="es-EC" sz="1200">
                          <a:effectLst/>
                        </a:rPr>
                        <a:t>Notificaciones Push</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dirty="0">
                          <a:effectLst/>
                        </a:rPr>
                        <a:t>X</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extLst>
                  <a:ext uri="{0D108BD9-81ED-4DB2-BD59-A6C34878D82A}">
                    <a16:rowId xmlns:a16="http://schemas.microsoft.com/office/drawing/2014/main" val="2049462466"/>
                  </a:ext>
                </a:extLst>
              </a:tr>
              <a:tr h="252121">
                <a:tc>
                  <a:txBody>
                    <a:bodyPr/>
                    <a:lstStyle/>
                    <a:p>
                      <a:pPr marL="75565" indent="234315" algn="ctr">
                        <a:lnSpc>
                          <a:spcPct val="200000"/>
                        </a:lnSpc>
                      </a:pPr>
                      <a:r>
                        <a:rPr lang="es-EC" sz="1200">
                          <a:effectLst/>
                        </a:rPr>
                        <a:t>Video llamada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dirty="0">
                          <a:effectLst/>
                        </a:rPr>
                        <a:t>X</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extLst>
                  <a:ext uri="{0D108BD9-81ED-4DB2-BD59-A6C34878D82A}">
                    <a16:rowId xmlns:a16="http://schemas.microsoft.com/office/drawing/2014/main" val="1532906937"/>
                  </a:ext>
                </a:extLst>
              </a:tr>
              <a:tr h="549585">
                <a:tc>
                  <a:txBody>
                    <a:bodyPr/>
                    <a:lstStyle/>
                    <a:p>
                      <a:pPr marL="75565" indent="234315" algn="ctr">
                        <a:lnSpc>
                          <a:spcPct val="200000"/>
                        </a:lnSpc>
                      </a:pPr>
                      <a:r>
                        <a:rPr lang="es-EC" sz="1200">
                          <a:effectLst/>
                        </a:rPr>
                        <a:t>Transferencia de llamada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dirty="0">
                          <a:effectLst/>
                        </a:rPr>
                        <a:t>X</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extLst>
                  <a:ext uri="{0D108BD9-81ED-4DB2-BD59-A6C34878D82A}">
                    <a16:rowId xmlns:a16="http://schemas.microsoft.com/office/drawing/2014/main" val="3078323611"/>
                  </a:ext>
                </a:extLst>
              </a:tr>
              <a:tr h="252121">
                <a:tc>
                  <a:txBody>
                    <a:bodyPr/>
                    <a:lstStyle/>
                    <a:p>
                      <a:pPr marL="75565" indent="234315" algn="ctr">
                        <a:lnSpc>
                          <a:spcPct val="200000"/>
                        </a:lnSpc>
                      </a:pPr>
                      <a:r>
                        <a:rPr lang="es-EC" sz="1200">
                          <a:effectLst/>
                        </a:rPr>
                        <a:t>Open Source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extLst>
                  <a:ext uri="{0D108BD9-81ED-4DB2-BD59-A6C34878D82A}">
                    <a16:rowId xmlns:a16="http://schemas.microsoft.com/office/drawing/2014/main" val="2535608714"/>
                  </a:ext>
                </a:extLst>
              </a:tr>
              <a:tr h="252121">
                <a:tc>
                  <a:txBody>
                    <a:bodyPr/>
                    <a:lstStyle/>
                    <a:p>
                      <a:pPr marL="75565" indent="234315" algn="ctr">
                        <a:lnSpc>
                          <a:spcPct val="200000"/>
                        </a:lnSpc>
                      </a:pPr>
                      <a:r>
                        <a:rPr lang="es-EC" sz="1200">
                          <a:effectLst/>
                        </a:rPr>
                        <a:t>Encriptación SRTP</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extLst>
                  <a:ext uri="{0D108BD9-81ED-4DB2-BD59-A6C34878D82A}">
                    <a16:rowId xmlns:a16="http://schemas.microsoft.com/office/drawing/2014/main" val="603444837"/>
                  </a:ext>
                </a:extLst>
              </a:tr>
              <a:tr h="549585">
                <a:tc>
                  <a:txBody>
                    <a:bodyPr/>
                    <a:lstStyle/>
                    <a:p>
                      <a:pPr marL="75565" indent="234315" algn="ctr">
                        <a:lnSpc>
                          <a:spcPct val="200000"/>
                        </a:lnSpc>
                      </a:pPr>
                      <a:r>
                        <a:rPr lang="es-EC" sz="1200">
                          <a:effectLst/>
                        </a:rPr>
                        <a:t>Integración de contactos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extLst>
                  <a:ext uri="{0D108BD9-81ED-4DB2-BD59-A6C34878D82A}">
                    <a16:rowId xmlns:a16="http://schemas.microsoft.com/office/drawing/2014/main" val="3848532509"/>
                  </a:ext>
                </a:extLst>
              </a:tr>
              <a:tr h="549585">
                <a:tc>
                  <a:txBody>
                    <a:bodyPr/>
                    <a:lstStyle/>
                    <a:p>
                      <a:pPr marL="75565" indent="234315" algn="ctr">
                        <a:lnSpc>
                          <a:spcPct val="200000"/>
                        </a:lnSpc>
                      </a:pPr>
                      <a:r>
                        <a:rPr lang="es-EC" sz="1200">
                          <a:effectLst/>
                        </a:rPr>
                        <a:t>Registro simultaneo de múltiples cuentas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dirty="0">
                          <a:effectLst/>
                        </a:rPr>
                        <a:t>X</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extLst>
                  <a:ext uri="{0D108BD9-81ED-4DB2-BD59-A6C34878D82A}">
                    <a16:rowId xmlns:a16="http://schemas.microsoft.com/office/drawing/2014/main" val="1295810518"/>
                  </a:ext>
                </a:extLst>
              </a:tr>
              <a:tr h="549585">
                <a:tc>
                  <a:txBody>
                    <a:bodyPr/>
                    <a:lstStyle/>
                    <a:p>
                      <a:pPr marL="75565" indent="234315" algn="ctr">
                        <a:lnSpc>
                          <a:spcPct val="200000"/>
                        </a:lnSpc>
                      </a:pPr>
                      <a:r>
                        <a:rPr lang="es-EC" sz="1200">
                          <a:effectLst/>
                        </a:rPr>
                        <a:t>Contestación automática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a:effectLst/>
                        </a:rPr>
                        <a:t>X</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tc>
                  <a:txBody>
                    <a:bodyPr/>
                    <a:lstStyle/>
                    <a:p>
                      <a:pPr marL="75565" indent="234315" algn="ctr">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55774" marT="0" marB="0"/>
                </a:tc>
                <a:extLst>
                  <a:ext uri="{0D108BD9-81ED-4DB2-BD59-A6C34878D82A}">
                    <a16:rowId xmlns:a16="http://schemas.microsoft.com/office/drawing/2014/main" val="3145371236"/>
                  </a:ext>
                </a:extLst>
              </a:tr>
            </a:tbl>
          </a:graphicData>
        </a:graphic>
      </p:graphicFrame>
      <p:cxnSp>
        <p:nvCxnSpPr>
          <p:cNvPr id="24" name="Conector recto 23">
            <a:extLst>
              <a:ext uri="{FF2B5EF4-FFF2-40B4-BE49-F238E27FC236}">
                <a16:creationId xmlns:a16="http://schemas.microsoft.com/office/drawing/2014/main" id="{DC6E60EB-E88E-4FCD-8900-B58DEB66F334}"/>
              </a:ext>
            </a:extLst>
          </p:cNvPr>
          <p:cNvCxnSpPr>
            <a:cxnSpLocks/>
          </p:cNvCxnSpPr>
          <p:nvPr/>
        </p:nvCxnSpPr>
        <p:spPr>
          <a:xfrm>
            <a:off x="1058729" y="1707911"/>
            <a:ext cx="2904026" cy="117091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75CCE644-EE09-4886-AD76-52FEFC03D7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1143" y="1947602"/>
            <a:ext cx="1861389" cy="9765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E607C90-D540-4E46-95DD-ABE083DC21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1720" y="2076705"/>
            <a:ext cx="683264" cy="683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r las imágenes de origen">
            <a:extLst>
              <a:ext uri="{FF2B5EF4-FFF2-40B4-BE49-F238E27FC236}">
                <a16:creationId xmlns:a16="http://schemas.microsoft.com/office/drawing/2014/main" id="{B2DEB390-DCFF-4958-A93B-81B91D5A84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5458" y="2076705"/>
            <a:ext cx="683264" cy="6832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9E4CD92-424A-48B9-B6C2-683E45080A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0246" y="1618080"/>
            <a:ext cx="1600514" cy="16005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24072D-21F3-4A55-8922-EC47FAD02E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2712" y="1947602"/>
            <a:ext cx="1968447" cy="103272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2E046DB-00ED-43B2-B1D4-C408B628868B}"/>
              </a:ext>
            </a:extLst>
          </p:cNvPr>
          <p:cNvSpPr txBox="1"/>
          <p:nvPr/>
        </p:nvSpPr>
        <p:spPr>
          <a:xfrm>
            <a:off x="989510" y="839709"/>
            <a:ext cx="5380377" cy="630942"/>
          </a:xfrm>
          <a:prstGeom prst="rect">
            <a:avLst/>
          </a:prstGeom>
          <a:noFill/>
        </p:spPr>
        <p:txBody>
          <a:bodyPr wrap="square" rtlCol="0" anchor="ctr">
            <a:spAutoFit/>
          </a:bodyPr>
          <a:lstStyle/>
          <a:p>
            <a:r>
              <a:rPr lang="es-EC" altLang="ko-KR" sz="3500" b="1" dirty="0">
                <a:solidFill>
                  <a:schemeClr val="tx1">
                    <a:lumMod val="85000"/>
                    <a:lumOff val="15000"/>
                  </a:schemeClr>
                </a:solidFill>
                <a:cs typeface="Arial" pitchFamily="34" charset="0"/>
              </a:rPr>
              <a:t>Elección del Softphone</a:t>
            </a:r>
          </a:p>
        </p:txBody>
      </p:sp>
    </p:spTree>
    <p:extLst>
      <p:ext uri="{BB962C8B-B14F-4D97-AF65-F5344CB8AC3E}">
        <p14:creationId xmlns:p14="http://schemas.microsoft.com/office/powerpoint/2010/main" val="181325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p:txBody>
          <a:bodyPr/>
          <a:lstStyle/>
          <a:p>
            <a:r>
              <a:rPr lang="es-CO" altLang="es-CO" sz="4400" b="1" dirty="0">
                <a:latin typeface="Bebas" pitchFamily="2" charset="0"/>
              </a:rPr>
              <a:t>Análisis diseño e implementación</a:t>
            </a:r>
          </a:p>
        </p:txBody>
      </p:sp>
      <p:grpSp>
        <p:nvGrpSpPr>
          <p:cNvPr id="3" name="Group 2">
            <a:extLst>
              <a:ext uri="{FF2B5EF4-FFF2-40B4-BE49-F238E27FC236}">
                <a16:creationId xmlns:a16="http://schemas.microsoft.com/office/drawing/2014/main" id="{8830BF83-6A47-4EBB-B2B0-DB12BFE48BEC}"/>
              </a:ext>
            </a:extLst>
          </p:cNvPr>
          <p:cNvGrpSpPr/>
          <p:nvPr/>
        </p:nvGrpSpPr>
        <p:grpSpPr>
          <a:xfrm>
            <a:off x="-3713" y="1535435"/>
            <a:ext cx="5466835" cy="3453754"/>
            <a:chOff x="683568" y="3068712"/>
            <a:chExt cx="2443245" cy="1584176"/>
          </a:xfrm>
        </p:grpSpPr>
        <p:sp>
          <p:nvSpPr>
            <p:cNvPr id="4" name="Right Arrow Callout 6">
              <a:extLst>
                <a:ext uri="{FF2B5EF4-FFF2-40B4-BE49-F238E27FC236}">
                  <a16:creationId xmlns:a16="http://schemas.microsoft.com/office/drawing/2014/main" id="{9CE40176-3FE8-41EA-BF64-B0390CA54DFB}"/>
                </a:ext>
              </a:extLst>
            </p:cNvPr>
            <p:cNvSpPr/>
            <p:nvPr/>
          </p:nvSpPr>
          <p:spPr>
            <a:xfrm>
              <a:off x="683568" y="3068712"/>
              <a:ext cx="2443245" cy="1584176"/>
            </a:xfrm>
            <a:prstGeom prst="rightArrowCallout">
              <a:avLst>
                <a:gd name="adj1" fmla="val 22853"/>
                <a:gd name="adj2" fmla="val 25000"/>
                <a:gd name="adj3" fmla="val 35376"/>
                <a:gd name="adj4" fmla="val 638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5" name="Rectangle 4">
              <a:extLst>
                <a:ext uri="{FF2B5EF4-FFF2-40B4-BE49-F238E27FC236}">
                  <a16:creationId xmlns:a16="http://schemas.microsoft.com/office/drawing/2014/main" id="{4181B5E4-2990-4ABC-B5D3-D610478D5BAC}"/>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6" name="Group 5">
            <a:extLst>
              <a:ext uri="{FF2B5EF4-FFF2-40B4-BE49-F238E27FC236}">
                <a16:creationId xmlns:a16="http://schemas.microsoft.com/office/drawing/2014/main" id="{475F8453-2E28-4342-B88A-7896B97B77ED}"/>
              </a:ext>
            </a:extLst>
          </p:cNvPr>
          <p:cNvGrpSpPr/>
          <p:nvPr/>
        </p:nvGrpSpPr>
        <p:grpSpPr>
          <a:xfrm>
            <a:off x="5389571" y="987169"/>
            <a:ext cx="3729949" cy="4494876"/>
            <a:chOff x="3366985" y="2024642"/>
            <a:chExt cx="2485320" cy="3778717"/>
          </a:xfrm>
          <a:solidFill>
            <a:schemeClr val="accent4"/>
          </a:solidFill>
        </p:grpSpPr>
        <p:grpSp>
          <p:nvGrpSpPr>
            <p:cNvPr id="7" name="Group 6">
              <a:extLst>
                <a:ext uri="{FF2B5EF4-FFF2-40B4-BE49-F238E27FC236}">
                  <a16:creationId xmlns:a16="http://schemas.microsoft.com/office/drawing/2014/main" id="{B9372897-2FDB-4526-BF5E-AD75D2BB47E1}"/>
                </a:ext>
              </a:extLst>
            </p:cNvPr>
            <p:cNvGrpSpPr/>
            <p:nvPr/>
          </p:nvGrpSpPr>
          <p:grpSpPr>
            <a:xfrm>
              <a:off x="3366985" y="3078869"/>
              <a:ext cx="2485320" cy="1584176"/>
              <a:chOff x="720736" y="3027375"/>
              <a:chExt cx="2485320" cy="1584176"/>
            </a:xfrm>
            <a:grpFill/>
          </p:grpSpPr>
          <p:sp>
            <p:nvSpPr>
              <p:cNvPr id="10" name="Right Arrow Callout 12">
                <a:extLst>
                  <a:ext uri="{FF2B5EF4-FFF2-40B4-BE49-F238E27FC236}">
                    <a16:creationId xmlns:a16="http://schemas.microsoft.com/office/drawing/2014/main" id="{D0EEF900-85B1-4CC3-B431-E57B2FF36AD7}"/>
                  </a:ext>
                </a:extLst>
              </p:cNvPr>
              <p:cNvSpPr/>
              <p:nvPr/>
            </p:nvSpPr>
            <p:spPr>
              <a:xfrm>
                <a:off x="720736" y="3027375"/>
                <a:ext cx="2485320" cy="1584176"/>
              </a:xfrm>
              <a:prstGeom prst="rightArrowCallout">
                <a:avLst>
                  <a:gd name="adj1" fmla="val 25000"/>
                  <a:gd name="adj2" fmla="val 25000"/>
                  <a:gd name="adj3" fmla="val 25000"/>
                  <a:gd name="adj4" fmla="val 638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8ADE9675-31A6-4599-B65D-0AAA80676775}"/>
                  </a:ext>
                </a:extLst>
              </p:cNvPr>
              <p:cNvSpPr/>
              <p:nvPr/>
            </p:nvSpPr>
            <p:spPr>
              <a:xfrm>
                <a:off x="782418"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8" name="Bent-Up Arrow 10">
              <a:extLst>
                <a:ext uri="{FF2B5EF4-FFF2-40B4-BE49-F238E27FC236}">
                  <a16:creationId xmlns:a16="http://schemas.microsoft.com/office/drawing/2014/main" id="{680E495F-7F94-49E6-86C3-D83CA4AFC143}"/>
                </a:ext>
              </a:extLst>
            </p:cNvPr>
            <p:cNvSpPr/>
            <p:nvPr/>
          </p:nvSpPr>
          <p:spPr>
            <a:xfrm rot="5400000">
              <a:off x="4326251" y="4319318"/>
              <a:ext cx="1110508"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9" name="Bent-Up Arrow 11">
              <a:extLst>
                <a:ext uri="{FF2B5EF4-FFF2-40B4-BE49-F238E27FC236}">
                  <a16:creationId xmlns:a16="http://schemas.microsoft.com/office/drawing/2014/main" id="{A024AA69-9E5E-4126-9329-7A38FEA29618}"/>
                </a:ext>
              </a:extLst>
            </p:cNvPr>
            <p:cNvSpPr/>
            <p:nvPr/>
          </p:nvSpPr>
          <p:spPr>
            <a:xfrm rot="16200000" flipV="1">
              <a:off x="4331096" y="1651110"/>
              <a:ext cx="1110509"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pic>
        <p:nvPicPr>
          <p:cNvPr id="75" name="Imagen 74">
            <a:extLst>
              <a:ext uri="{FF2B5EF4-FFF2-40B4-BE49-F238E27FC236}">
                <a16:creationId xmlns:a16="http://schemas.microsoft.com/office/drawing/2014/main" id="{95BAAC21-0437-441F-822E-F4391D1CC308}"/>
              </a:ext>
            </a:extLst>
          </p:cNvPr>
          <p:cNvPicPr/>
          <p:nvPr/>
        </p:nvPicPr>
        <p:blipFill>
          <a:blip r:embed="rId2">
            <a:extLst>
              <a:ext uri="{28A0092B-C50C-407E-A947-70E740481C1C}">
                <a14:useLocalDpi xmlns:a14="http://schemas.microsoft.com/office/drawing/2010/main" val="0"/>
              </a:ext>
            </a:extLst>
          </a:blip>
          <a:stretch>
            <a:fillRect/>
          </a:stretch>
        </p:blipFill>
        <p:spPr>
          <a:xfrm>
            <a:off x="154648" y="1707187"/>
            <a:ext cx="3186583" cy="3114369"/>
          </a:xfrm>
          <a:prstGeom prst="rect">
            <a:avLst/>
          </a:prstGeom>
        </p:spPr>
      </p:pic>
      <p:pic>
        <p:nvPicPr>
          <p:cNvPr id="76" name="Imagen 75">
            <a:extLst>
              <a:ext uri="{FF2B5EF4-FFF2-40B4-BE49-F238E27FC236}">
                <a16:creationId xmlns:a16="http://schemas.microsoft.com/office/drawing/2014/main" id="{CC217EC3-B970-413D-AF01-799388A5D472}"/>
              </a:ext>
            </a:extLst>
          </p:cNvPr>
          <p:cNvPicPr/>
          <p:nvPr/>
        </p:nvPicPr>
        <p:blipFill>
          <a:blip r:embed="rId3">
            <a:extLst>
              <a:ext uri="{28A0092B-C50C-407E-A947-70E740481C1C}">
                <a14:useLocalDpi xmlns:a14="http://schemas.microsoft.com/office/drawing/2010/main" val="0"/>
              </a:ext>
            </a:extLst>
          </a:blip>
          <a:stretch>
            <a:fillRect/>
          </a:stretch>
        </p:blipFill>
        <p:spPr>
          <a:xfrm>
            <a:off x="5509032" y="2424916"/>
            <a:ext cx="3591467" cy="1618451"/>
          </a:xfrm>
          <a:prstGeom prst="rect">
            <a:avLst/>
          </a:prstGeom>
        </p:spPr>
      </p:pic>
      <p:pic>
        <p:nvPicPr>
          <p:cNvPr id="77" name="Imagen 76">
            <a:extLst>
              <a:ext uri="{FF2B5EF4-FFF2-40B4-BE49-F238E27FC236}">
                <a16:creationId xmlns:a16="http://schemas.microsoft.com/office/drawing/2014/main" id="{A231C2B3-8C18-4901-8825-6C023048F92D}"/>
              </a:ext>
            </a:extLst>
          </p:cNvPr>
          <p:cNvPicPr/>
          <p:nvPr/>
        </p:nvPicPr>
        <p:blipFill>
          <a:blip r:embed="rId4">
            <a:extLst>
              <a:ext uri="{28A0092B-C50C-407E-A947-70E740481C1C}">
                <a14:useLocalDpi xmlns:a14="http://schemas.microsoft.com/office/drawing/2010/main" val="0"/>
              </a:ext>
            </a:extLst>
          </a:blip>
          <a:stretch>
            <a:fillRect/>
          </a:stretch>
        </p:blipFill>
        <p:spPr>
          <a:xfrm>
            <a:off x="9100499" y="798247"/>
            <a:ext cx="3009900" cy="4714875"/>
          </a:xfrm>
          <a:prstGeom prst="rect">
            <a:avLst/>
          </a:prstGeom>
        </p:spPr>
      </p:pic>
      <mc:AlternateContent xmlns:mc="http://schemas.openxmlformats.org/markup-compatibility/2006" xmlns:a14="http://schemas.microsoft.com/office/drawing/2010/main">
        <mc:Choice Requires="a14">
          <p:sp>
            <p:nvSpPr>
              <p:cNvPr id="78" name="CuadroTexto 77">
                <a:extLst>
                  <a:ext uri="{FF2B5EF4-FFF2-40B4-BE49-F238E27FC236}">
                    <a16:creationId xmlns:a16="http://schemas.microsoft.com/office/drawing/2014/main" id="{4ED8516F-12FD-452D-A4BC-D4CF38C25333}"/>
                  </a:ext>
                </a:extLst>
              </p:cNvPr>
              <p:cNvSpPr txBox="1"/>
              <p:nvPr/>
            </p:nvSpPr>
            <p:spPr>
              <a:xfrm>
                <a:off x="4717192" y="3610302"/>
                <a:ext cx="609805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𝑆𝑃𝐿</m:t>
                      </m:r>
                      <m:r>
                        <a:rPr lang="es-EC" i="0">
                          <a:latin typeface="Cambria Math" panose="02040503050406030204" pitchFamily="18" charset="0"/>
                        </a:rPr>
                        <m:t>≥118.64 </m:t>
                      </m:r>
                      <m:r>
                        <a:rPr lang="es-EC" i="1">
                          <a:latin typeface="Cambria Math" panose="02040503050406030204" pitchFamily="18" charset="0"/>
                        </a:rPr>
                        <m:t>𝑑𝐵</m:t>
                      </m:r>
                    </m:oMath>
                  </m:oMathPara>
                </a14:m>
                <a:endParaRPr lang="es-EC" dirty="0"/>
              </a:p>
            </p:txBody>
          </p:sp>
        </mc:Choice>
        <mc:Fallback xmlns="">
          <p:sp>
            <p:nvSpPr>
              <p:cNvPr id="78" name="CuadroTexto 77">
                <a:extLst>
                  <a:ext uri="{FF2B5EF4-FFF2-40B4-BE49-F238E27FC236}">
                    <a16:creationId xmlns:a16="http://schemas.microsoft.com/office/drawing/2014/main" id="{4ED8516F-12FD-452D-A4BC-D4CF38C25333}"/>
                  </a:ext>
                </a:extLst>
              </p:cNvPr>
              <p:cNvSpPr txBox="1">
                <a:spLocks noRot="1" noChangeAspect="1" noMove="1" noResize="1" noEditPoints="1" noAdjustHandles="1" noChangeArrowheads="1" noChangeShapeType="1" noTextEdit="1"/>
              </p:cNvSpPr>
              <p:nvPr/>
            </p:nvSpPr>
            <p:spPr>
              <a:xfrm>
                <a:off x="4717192" y="3610302"/>
                <a:ext cx="6098058" cy="369332"/>
              </a:xfrm>
              <a:prstGeom prst="rect">
                <a:avLst/>
              </a:prstGeom>
              <a:blipFill>
                <a:blip r:embed="rId5"/>
                <a:stretch>
                  <a:fillRect/>
                </a:stretch>
              </a:blipFill>
            </p:spPr>
            <p:txBody>
              <a:bodyPr/>
              <a:lstStyle/>
              <a:p>
                <a:r>
                  <a:rPr lang="es-EC">
                    <a:noFill/>
                  </a:rPr>
                  <a:t> </a:t>
                </a:r>
              </a:p>
            </p:txBody>
          </p:sp>
        </mc:Fallback>
      </mc:AlternateContent>
      <p:sp>
        <p:nvSpPr>
          <p:cNvPr id="79" name="TextBox 34">
            <a:extLst>
              <a:ext uri="{FF2B5EF4-FFF2-40B4-BE49-F238E27FC236}">
                <a16:creationId xmlns:a16="http://schemas.microsoft.com/office/drawing/2014/main" id="{CC443C4D-69D8-4E5E-A85C-324118721ECA}"/>
              </a:ext>
            </a:extLst>
          </p:cNvPr>
          <p:cNvSpPr txBox="1"/>
          <p:nvPr/>
        </p:nvSpPr>
        <p:spPr>
          <a:xfrm>
            <a:off x="247298" y="5485307"/>
            <a:ext cx="5380377" cy="630942"/>
          </a:xfrm>
          <a:prstGeom prst="rect">
            <a:avLst/>
          </a:prstGeom>
          <a:noFill/>
        </p:spPr>
        <p:txBody>
          <a:bodyPr wrap="square" rtlCol="0" anchor="ctr">
            <a:spAutoFit/>
          </a:bodyPr>
          <a:lstStyle/>
          <a:p>
            <a:r>
              <a:rPr lang="es-EC" altLang="ko-KR" sz="3500" b="1" dirty="0">
                <a:solidFill>
                  <a:schemeClr val="tx1">
                    <a:lumMod val="85000"/>
                    <a:lumOff val="15000"/>
                  </a:schemeClr>
                </a:solidFill>
                <a:cs typeface="Arial" pitchFamily="34" charset="0"/>
              </a:rPr>
              <a:t>Sonorización</a:t>
            </a:r>
          </a:p>
        </p:txBody>
      </p:sp>
      <p:pic>
        <p:nvPicPr>
          <p:cNvPr id="80" name="Imagen 79">
            <a:extLst>
              <a:ext uri="{FF2B5EF4-FFF2-40B4-BE49-F238E27FC236}">
                <a16:creationId xmlns:a16="http://schemas.microsoft.com/office/drawing/2014/main" id="{DD51715A-328F-426B-A8C3-8B8945FC9219}"/>
              </a:ext>
            </a:extLst>
          </p:cNvPr>
          <p:cNvPicPr>
            <a:picLocks noChangeAspect="1"/>
          </p:cNvPicPr>
          <p:nvPr/>
        </p:nvPicPr>
        <p:blipFill>
          <a:blip r:embed="rId6"/>
          <a:stretch>
            <a:fillRect/>
          </a:stretch>
        </p:blipFill>
        <p:spPr>
          <a:xfrm>
            <a:off x="11133818" y="5604078"/>
            <a:ext cx="1058182" cy="911350"/>
          </a:xfrm>
          <a:prstGeom prst="rect">
            <a:avLst/>
          </a:prstGeom>
        </p:spPr>
      </p:pic>
      <p:pic>
        <p:nvPicPr>
          <p:cNvPr id="81" name="Imagen 80">
            <a:extLst>
              <a:ext uri="{FF2B5EF4-FFF2-40B4-BE49-F238E27FC236}">
                <a16:creationId xmlns:a16="http://schemas.microsoft.com/office/drawing/2014/main" id="{4A5635F0-22B7-4277-8608-21B535BF96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20248" y="5679496"/>
            <a:ext cx="771752" cy="891249"/>
          </a:xfrm>
          <a:prstGeom prst="rect">
            <a:avLst/>
          </a:prstGeom>
        </p:spPr>
      </p:pic>
    </p:spTree>
    <p:extLst>
      <p:ext uri="{BB962C8B-B14F-4D97-AF65-F5344CB8AC3E}">
        <p14:creationId xmlns:p14="http://schemas.microsoft.com/office/powerpoint/2010/main" val="358378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2">
            <a:extLst>
              <a:ext uri="{FF2B5EF4-FFF2-40B4-BE49-F238E27FC236}">
                <a16:creationId xmlns:a16="http://schemas.microsoft.com/office/drawing/2014/main" id="{CFD0F0EC-FBAF-4AF4-821C-CEB075704870}"/>
              </a:ext>
            </a:extLst>
          </p:cNvPr>
          <p:cNvSpPr>
            <a:spLocks noChangeArrowheads="1"/>
          </p:cNvSpPr>
          <p:nvPr/>
        </p:nvSpPr>
        <p:spPr bwMode="auto">
          <a:xfrm>
            <a:off x="399690" y="373809"/>
            <a:ext cx="11392620" cy="131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07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50000"/>
              </a:lnSpc>
              <a:spcBef>
                <a:spcPts val="2400"/>
              </a:spcBef>
              <a:spcAft>
                <a:spcPts val="0"/>
              </a:spcAft>
              <a:buFontTx/>
              <a:buNone/>
              <a:defRPr/>
            </a:pPr>
            <a:r>
              <a:rPr lang="es-CO" altLang="es-CO" sz="5400" b="1" dirty="0">
                <a:latin typeface="Bebas" pitchFamily="2" charset="0"/>
              </a:rPr>
              <a:t>Análisis diseño e implementación</a:t>
            </a:r>
          </a:p>
          <a:p>
            <a:pPr eaLnBrk="1" fontAlgn="auto" hangingPunct="1">
              <a:lnSpc>
                <a:spcPct val="50000"/>
              </a:lnSpc>
              <a:spcBef>
                <a:spcPts val="2400"/>
              </a:spcBef>
              <a:spcAft>
                <a:spcPts val="0"/>
              </a:spcAft>
              <a:buFontTx/>
              <a:buNone/>
              <a:defRPr/>
            </a:pPr>
            <a:endParaRPr lang="es-CO" altLang="es-CO" sz="5400" b="1" spc="-150" dirty="0">
              <a:solidFill>
                <a:srgbClr val="24416C"/>
              </a:solidFill>
              <a:latin typeface="Bebas" pitchFamily="2" charset="0"/>
            </a:endParaRPr>
          </a:p>
        </p:txBody>
      </p:sp>
      <p:sp>
        <p:nvSpPr>
          <p:cNvPr id="15" name="Rectángulo 14">
            <a:extLst>
              <a:ext uri="{FF2B5EF4-FFF2-40B4-BE49-F238E27FC236}">
                <a16:creationId xmlns:a16="http://schemas.microsoft.com/office/drawing/2014/main" id="{A92F8AEB-97F5-4524-86E7-69FA2F306CD0}"/>
              </a:ext>
            </a:extLst>
          </p:cNvPr>
          <p:cNvSpPr/>
          <p:nvPr/>
        </p:nvSpPr>
        <p:spPr>
          <a:xfrm>
            <a:off x="5522693" y="5683377"/>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6" name="Rectángulo 15">
            <a:extLst>
              <a:ext uri="{FF2B5EF4-FFF2-40B4-BE49-F238E27FC236}">
                <a16:creationId xmlns:a16="http://schemas.microsoft.com/office/drawing/2014/main" id="{950488F2-7BD0-4246-9C86-E948F1BE576E}"/>
              </a:ext>
            </a:extLst>
          </p:cNvPr>
          <p:cNvSpPr/>
          <p:nvPr/>
        </p:nvSpPr>
        <p:spPr>
          <a:xfrm>
            <a:off x="3021276" y="5683377"/>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7" name="Rectángulo 16">
            <a:extLst>
              <a:ext uri="{FF2B5EF4-FFF2-40B4-BE49-F238E27FC236}">
                <a16:creationId xmlns:a16="http://schemas.microsoft.com/office/drawing/2014/main" id="{07A2ACEB-8A80-4BED-BD6B-DF0A0769FC69}"/>
              </a:ext>
            </a:extLst>
          </p:cNvPr>
          <p:cNvSpPr/>
          <p:nvPr/>
        </p:nvSpPr>
        <p:spPr>
          <a:xfrm>
            <a:off x="714858" y="5272925"/>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20" name="CuadroTexto 5">
            <a:extLst>
              <a:ext uri="{FF2B5EF4-FFF2-40B4-BE49-F238E27FC236}">
                <a16:creationId xmlns:a16="http://schemas.microsoft.com/office/drawing/2014/main" id="{BFDA1148-927C-4F82-B21C-ED96B1BC8860}"/>
              </a:ext>
            </a:extLst>
          </p:cNvPr>
          <p:cNvSpPr txBox="1">
            <a:spLocks noChangeArrowheads="1"/>
          </p:cNvSpPr>
          <p:nvPr/>
        </p:nvSpPr>
        <p:spPr bwMode="auto">
          <a:xfrm>
            <a:off x="9937170" y="2885626"/>
            <a:ext cx="38011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800" b="1" dirty="0">
                <a:solidFill>
                  <a:schemeClr val="bg1"/>
                </a:solidFill>
                <a:latin typeface="Bebas" pitchFamily="2" charset="0"/>
              </a:rPr>
              <a:t>TITLE    EXAMPLE</a:t>
            </a:r>
          </a:p>
        </p:txBody>
      </p:sp>
      <p:sp>
        <p:nvSpPr>
          <p:cNvPr id="35" name="TextBox 34">
            <a:extLst>
              <a:ext uri="{FF2B5EF4-FFF2-40B4-BE49-F238E27FC236}">
                <a16:creationId xmlns:a16="http://schemas.microsoft.com/office/drawing/2014/main" id="{02E046DB-00ED-43B2-B1D4-C408B628868B}"/>
              </a:ext>
            </a:extLst>
          </p:cNvPr>
          <p:cNvSpPr txBox="1"/>
          <p:nvPr/>
        </p:nvSpPr>
        <p:spPr>
          <a:xfrm>
            <a:off x="989510" y="839709"/>
            <a:ext cx="5380377" cy="630942"/>
          </a:xfrm>
          <a:prstGeom prst="rect">
            <a:avLst/>
          </a:prstGeom>
          <a:noFill/>
        </p:spPr>
        <p:txBody>
          <a:bodyPr wrap="square" rtlCol="0" anchor="ctr">
            <a:spAutoFit/>
          </a:bodyPr>
          <a:lstStyle/>
          <a:p>
            <a:r>
              <a:rPr lang="es-EC" altLang="ko-KR" sz="3500" b="1" dirty="0">
                <a:solidFill>
                  <a:schemeClr val="tx1">
                    <a:lumMod val="85000"/>
                    <a:lumOff val="15000"/>
                  </a:schemeClr>
                </a:solidFill>
                <a:cs typeface="Arial" pitchFamily="34" charset="0"/>
              </a:rPr>
              <a:t>Elección del Hardware</a:t>
            </a:r>
          </a:p>
        </p:txBody>
      </p:sp>
      <p:graphicFrame>
        <p:nvGraphicFramePr>
          <p:cNvPr id="3" name="Tabla 2">
            <a:extLst>
              <a:ext uri="{FF2B5EF4-FFF2-40B4-BE49-F238E27FC236}">
                <a16:creationId xmlns:a16="http://schemas.microsoft.com/office/drawing/2014/main" id="{5567A6F7-3F2F-452B-9F82-0A33C4B413CD}"/>
              </a:ext>
            </a:extLst>
          </p:cNvPr>
          <p:cNvGraphicFramePr>
            <a:graphicFrameLocks noGrp="1"/>
          </p:cNvGraphicFramePr>
          <p:nvPr>
            <p:extLst>
              <p:ext uri="{D42A27DB-BD31-4B8C-83A1-F6EECF244321}">
                <p14:modId xmlns:p14="http://schemas.microsoft.com/office/powerpoint/2010/main" val="4108290221"/>
              </p:ext>
            </p:extLst>
          </p:nvPr>
        </p:nvGraphicFramePr>
        <p:xfrm>
          <a:off x="714858" y="1683848"/>
          <a:ext cx="10974634" cy="4964087"/>
        </p:xfrm>
        <a:graphic>
          <a:graphicData uri="http://schemas.openxmlformats.org/drawingml/2006/table">
            <a:tbl>
              <a:tblPr firstRow="1" firstCol="1" bandRow="1">
                <a:tableStyleId>{3B4B98B0-60AC-42C2-AFA5-B58CD77FA1E5}</a:tableStyleId>
              </a:tblPr>
              <a:tblGrid>
                <a:gridCol w="3797447">
                  <a:extLst>
                    <a:ext uri="{9D8B030D-6E8A-4147-A177-3AD203B41FA5}">
                      <a16:colId xmlns:a16="http://schemas.microsoft.com/office/drawing/2014/main" val="305175402"/>
                    </a:ext>
                  </a:extLst>
                </a:gridCol>
                <a:gridCol w="1678430">
                  <a:extLst>
                    <a:ext uri="{9D8B030D-6E8A-4147-A177-3AD203B41FA5}">
                      <a16:colId xmlns:a16="http://schemas.microsoft.com/office/drawing/2014/main" val="1835545045"/>
                    </a:ext>
                  </a:extLst>
                </a:gridCol>
                <a:gridCol w="3410218">
                  <a:extLst>
                    <a:ext uri="{9D8B030D-6E8A-4147-A177-3AD203B41FA5}">
                      <a16:colId xmlns:a16="http://schemas.microsoft.com/office/drawing/2014/main" val="3859516187"/>
                    </a:ext>
                  </a:extLst>
                </a:gridCol>
                <a:gridCol w="2088539">
                  <a:extLst>
                    <a:ext uri="{9D8B030D-6E8A-4147-A177-3AD203B41FA5}">
                      <a16:colId xmlns:a16="http://schemas.microsoft.com/office/drawing/2014/main" val="26382117"/>
                    </a:ext>
                  </a:extLst>
                </a:gridCol>
              </a:tblGrid>
              <a:tr h="417267">
                <a:tc>
                  <a:txBody>
                    <a:bodyPr/>
                    <a:lstStyle/>
                    <a:p>
                      <a:pPr marL="75565" indent="234315" algn="ctr">
                        <a:lnSpc>
                          <a:spcPct val="200000"/>
                        </a:lnSpc>
                      </a:pPr>
                      <a:r>
                        <a:rPr lang="es-EC" sz="1200">
                          <a:effectLst/>
                        </a:rPr>
                        <a:t>Equipo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Empresa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Características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Precio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1614717"/>
                  </a:ext>
                </a:extLst>
              </a:tr>
              <a:tr h="909364">
                <a:tc>
                  <a:txBody>
                    <a:bodyPr/>
                    <a:lstStyle/>
                    <a:p>
                      <a:pPr marL="767080" indent="234315" algn="just">
                        <a:lnSpc>
                          <a:spcPct val="200000"/>
                        </a:lnSpc>
                      </a:pPr>
                      <a:r>
                        <a:rPr lang="es-EC" sz="1200" dirty="0">
                          <a:effectLst/>
                        </a:rPr>
                        <a:t>KNSIPSP-L8‐30W</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KNTECH (China)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Potencia: 30W, Alimentación: 110 V, Máximo SPL: &gt;95dB, Grado de protección: IP66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$220.00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5226467"/>
                  </a:ext>
                </a:extLst>
              </a:tr>
              <a:tr h="909364">
                <a:tc>
                  <a:txBody>
                    <a:bodyPr/>
                    <a:lstStyle/>
                    <a:p>
                      <a:pPr marL="767080" indent="234315" algn="just">
                        <a:lnSpc>
                          <a:spcPct val="200000"/>
                        </a:lnSpc>
                      </a:pPr>
                      <a:r>
                        <a:rPr lang="es-EC" sz="1200" dirty="0">
                          <a:effectLst/>
                        </a:rPr>
                        <a:t>Altoparlante bocina IP</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err="1">
                          <a:effectLst/>
                        </a:rPr>
                        <a:t>Cineto</a:t>
                      </a:r>
                      <a:r>
                        <a:rPr lang="es-EC" sz="1200" dirty="0">
                          <a:effectLst/>
                        </a:rPr>
                        <a:t> (Ecuador)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Potencia: 20W, Alimentación: </a:t>
                      </a:r>
                      <a:r>
                        <a:rPr lang="es-ES" sz="1200" dirty="0" err="1">
                          <a:effectLst/>
                          <a:latin typeface="Times New Roman" panose="02020603050405020304" pitchFamily="18" charset="0"/>
                          <a:ea typeface="Times New Roman" panose="02020603050405020304" pitchFamily="18" charset="0"/>
                          <a:cs typeface="Times New Roman" panose="02020603050405020304" pitchFamily="18" charset="0"/>
                        </a:rPr>
                        <a:t>PoE</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Máximo SPL: &gt;92dB, Grado de protección: IP66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$470.40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4034944"/>
                  </a:ext>
                </a:extLst>
              </a:tr>
              <a:tr h="909364">
                <a:tc>
                  <a:txBody>
                    <a:bodyPr/>
                    <a:lstStyle/>
                    <a:p>
                      <a:pPr marL="767080" indent="234315" algn="just">
                        <a:lnSpc>
                          <a:spcPct val="200000"/>
                        </a:lnSpc>
                      </a:pPr>
                      <a:r>
                        <a:rPr lang="es-EC" sz="1200" dirty="0">
                          <a:effectLst/>
                        </a:rPr>
                        <a:t>IA-20SIP</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EMACS (Madrid)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Potencia: 2W, Alimentación: </a:t>
                      </a:r>
                      <a:r>
                        <a:rPr lang="es-ES" sz="1200" dirty="0" err="1">
                          <a:effectLst/>
                          <a:latin typeface="Times New Roman" panose="02020603050405020304" pitchFamily="18" charset="0"/>
                          <a:ea typeface="Times New Roman" panose="02020603050405020304" pitchFamily="18" charset="0"/>
                          <a:cs typeface="Times New Roman" panose="02020603050405020304" pitchFamily="18" charset="0"/>
                        </a:rPr>
                        <a:t>PoE</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Entrada de audio: AUX, Configuración: Servidor WEB</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$689.85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1809206"/>
                  </a:ext>
                </a:extLst>
              </a:tr>
              <a:tr h="909364">
                <a:tc>
                  <a:txBody>
                    <a:bodyPr/>
                    <a:lstStyle/>
                    <a:p>
                      <a:pPr marL="767080" indent="234315" algn="just">
                        <a:lnSpc>
                          <a:spcPct val="200000"/>
                        </a:lnSpc>
                      </a:pPr>
                      <a:r>
                        <a:rPr lang="es-EC" sz="1200" dirty="0">
                          <a:effectLst/>
                        </a:rPr>
                        <a:t>Bocina IP MIP-650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Ciser System (Madrid)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Potencia: 20W, Alimentación: </a:t>
                      </a:r>
                      <a:r>
                        <a:rPr lang="es-ES" sz="1200" dirty="0" err="1">
                          <a:effectLst/>
                          <a:latin typeface="Times New Roman" panose="02020603050405020304" pitchFamily="18" charset="0"/>
                          <a:ea typeface="Times New Roman" panose="02020603050405020304" pitchFamily="18" charset="0"/>
                          <a:cs typeface="Times New Roman" panose="02020603050405020304" pitchFamily="18" charset="0"/>
                        </a:rPr>
                        <a:t>PoE</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Máximo SPL: &gt;92dB, Grado de protección: IP60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$205.64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7603871"/>
                  </a:ext>
                </a:extLst>
              </a:tr>
              <a:tr h="909364">
                <a:tc>
                  <a:txBody>
                    <a:bodyPr/>
                    <a:lstStyle/>
                    <a:p>
                      <a:pPr marL="767080" indent="234315" algn="just">
                        <a:lnSpc>
                          <a:spcPct val="200000"/>
                        </a:lnSpc>
                      </a:pPr>
                      <a:r>
                        <a:rPr lang="es-EC" sz="1200" dirty="0">
                          <a:effectLst/>
                        </a:rPr>
                        <a:t>MIP-3840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err="1">
                          <a:effectLst/>
                        </a:rPr>
                        <a:t>Ciser</a:t>
                      </a:r>
                      <a:r>
                        <a:rPr lang="es-EC" sz="1200" dirty="0">
                          <a:effectLst/>
                        </a:rPr>
                        <a:t> </a:t>
                      </a:r>
                      <a:r>
                        <a:rPr lang="es-EC" sz="1200" dirty="0" err="1">
                          <a:effectLst/>
                        </a:rPr>
                        <a:t>System</a:t>
                      </a:r>
                      <a:r>
                        <a:rPr lang="es-EC" sz="1200" dirty="0">
                          <a:effectLst/>
                        </a:rPr>
                        <a:t> (Madrid)</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Potencia: 40W, Alimentación: 110 V, Entrada de audio: AUX, Configuración: Servidor WEB</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$436.21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6596328"/>
                  </a:ext>
                </a:extLst>
              </a:tr>
            </a:tbl>
          </a:graphicData>
        </a:graphic>
      </p:graphicFrame>
      <p:pic>
        <p:nvPicPr>
          <p:cNvPr id="2050" name="Picture 2">
            <a:extLst>
              <a:ext uri="{FF2B5EF4-FFF2-40B4-BE49-F238E27FC236}">
                <a16:creationId xmlns:a16="http://schemas.microsoft.com/office/drawing/2014/main" id="{B425C2E4-2BD5-47CF-A7A8-6C8D1B7981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20" r="36838"/>
          <a:stretch/>
        </p:blipFill>
        <p:spPr bwMode="auto">
          <a:xfrm>
            <a:off x="3656089" y="2149748"/>
            <a:ext cx="758989" cy="9090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6CE219A-48EF-4CB8-93A8-B897DE2469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855" b="11645"/>
          <a:stretch/>
        </p:blipFill>
        <p:spPr bwMode="auto">
          <a:xfrm>
            <a:off x="3607824" y="3140995"/>
            <a:ext cx="855517" cy="6832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AE74811-4442-4982-AABC-BBD6568643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7470" y="4004536"/>
            <a:ext cx="1471591" cy="6975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BEE792A-3C28-4A14-8077-F0B49A9D1A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9196" y="5028324"/>
            <a:ext cx="2100344" cy="74751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5112C182-F4CC-4F53-94D3-A0AE834DC8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7470" y="5847996"/>
            <a:ext cx="1309818" cy="67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1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6F8DA-76DC-42AE-9949-A0D46A66577D}"/>
              </a:ext>
            </a:extLst>
          </p:cNvPr>
          <p:cNvSpPr>
            <a:spLocks noGrp="1"/>
          </p:cNvSpPr>
          <p:nvPr>
            <p:ph type="body" sz="quarter" idx="10"/>
          </p:nvPr>
        </p:nvSpPr>
        <p:spPr/>
        <p:txBody>
          <a:bodyPr/>
          <a:lstStyle/>
          <a:p>
            <a:r>
              <a:rPr lang="es-CO" altLang="es-CO" sz="4400" b="1" dirty="0">
                <a:latin typeface="Bebas" pitchFamily="2" charset="0"/>
              </a:rPr>
              <a:t>Análisis diseño e implementación</a:t>
            </a:r>
          </a:p>
        </p:txBody>
      </p:sp>
      <p:sp>
        <p:nvSpPr>
          <p:cNvPr id="24" name="Freeform 325">
            <a:extLst>
              <a:ext uri="{FF2B5EF4-FFF2-40B4-BE49-F238E27FC236}">
                <a16:creationId xmlns:a16="http://schemas.microsoft.com/office/drawing/2014/main" id="{C15591DC-FE8C-4882-B6D4-FC52E32348E2}"/>
              </a:ext>
            </a:extLst>
          </p:cNvPr>
          <p:cNvSpPr/>
          <p:nvPr/>
        </p:nvSpPr>
        <p:spPr>
          <a:xfrm>
            <a:off x="7376468" y="3594118"/>
            <a:ext cx="1264815" cy="1093712"/>
          </a:xfrm>
          <a:custGeom>
            <a:avLst/>
            <a:gdLst>
              <a:gd name="connsiteX0" fmla="*/ 0 w 495300"/>
              <a:gd name="connsiteY0" fmla="*/ 0 h 962025"/>
              <a:gd name="connsiteX1" fmla="*/ 0 w 495300"/>
              <a:gd name="connsiteY1" fmla="*/ 962025 h 962025"/>
              <a:gd name="connsiteX2" fmla="*/ 495300 w 495300"/>
              <a:gd name="connsiteY2" fmla="*/ 962025 h 962025"/>
            </a:gdLst>
            <a:ahLst/>
            <a:cxnLst>
              <a:cxn ang="0">
                <a:pos x="connsiteX0" y="connsiteY0"/>
              </a:cxn>
              <a:cxn ang="0">
                <a:pos x="connsiteX1" y="connsiteY1"/>
              </a:cxn>
              <a:cxn ang="0">
                <a:pos x="connsiteX2" y="connsiteY2"/>
              </a:cxn>
            </a:cxnLst>
            <a:rect l="l" t="t" r="r" b="b"/>
            <a:pathLst>
              <a:path w="495300" h="962025">
                <a:moveTo>
                  <a:pt x="0" y="0"/>
                </a:moveTo>
                <a:lnTo>
                  <a:pt x="0" y="962025"/>
                </a:lnTo>
                <a:lnTo>
                  <a:pt x="495300" y="962025"/>
                </a:lnTo>
              </a:path>
            </a:pathLst>
          </a:custGeom>
          <a:ln w="25400">
            <a:solidFill>
              <a:schemeClr val="accent3"/>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5" name="Freeform 326">
            <a:extLst>
              <a:ext uri="{FF2B5EF4-FFF2-40B4-BE49-F238E27FC236}">
                <a16:creationId xmlns:a16="http://schemas.microsoft.com/office/drawing/2014/main" id="{1E216069-247F-474A-B68E-1CAA3493E123}"/>
              </a:ext>
            </a:extLst>
          </p:cNvPr>
          <p:cNvSpPr/>
          <p:nvPr/>
        </p:nvSpPr>
        <p:spPr>
          <a:xfrm>
            <a:off x="3648586" y="4033911"/>
            <a:ext cx="1023731" cy="499917"/>
          </a:xfrm>
          <a:custGeom>
            <a:avLst/>
            <a:gdLst>
              <a:gd name="connsiteX0" fmla="*/ 1381125 w 1381125"/>
              <a:gd name="connsiteY0" fmla="*/ 0 h 371475"/>
              <a:gd name="connsiteX1" fmla="*/ 0 w 1381125"/>
              <a:gd name="connsiteY1" fmla="*/ 0 h 371475"/>
              <a:gd name="connsiteX2" fmla="*/ 0 w 1381125"/>
              <a:gd name="connsiteY2" fmla="*/ 371475 h 371475"/>
            </a:gdLst>
            <a:ahLst/>
            <a:cxnLst>
              <a:cxn ang="0">
                <a:pos x="connsiteX0" y="connsiteY0"/>
              </a:cxn>
              <a:cxn ang="0">
                <a:pos x="connsiteX1" y="connsiteY1"/>
              </a:cxn>
              <a:cxn ang="0">
                <a:pos x="connsiteX2" y="connsiteY2"/>
              </a:cxn>
            </a:cxnLst>
            <a:rect l="l" t="t" r="r" b="b"/>
            <a:pathLst>
              <a:path w="1381125" h="371475">
                <a:moveTo>
                  <a:pt x="1381125" y="0"/>
                </a:moveTo>
                <a:lnTo>
                  <a:pt x="0" y="0"/>
                </a:lnTo>
                <a:lnTo>
                  <a:pt x="0" y="371475"/>
                </a:lnTo>
              </a:path>
            </a:pathLst>
          </a:custGeom>
          <a:ln w="25400">
            <a:solidFill>
              <a:schemeClr val="accent6"/>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6" name="Freeform 327">
            <a:extLst>
              <a:ext uri="{FF2B5EF4-FFF2-40B4-BE49-F238E27FC236}">
                <a16:creationId xmlns:a16="http://schemas.microsoft.com/office/drawing/2014/main" id="{F172AA63-5292-4C21-8317-C48DF904B9AB}"/>
              </a:ext>
            </a:extLst>
          </p:cNvPr>
          <p:cNvSpPr/>
          <p:nvPr/>
        </p:nvSpPr>
        <p:spPr>
          <a:xfrm>
            <a:off x="2618069" y="2339935"/>
            <a:ext cx="2747165" cy="317394"/>
          </a:xfrm>
          <a:custGeom>
            <a:avLst/>
            <a:gdLst>
              <a:gd name="connsiteX0" fmla="*/ 1381125 w 1381125"/>
              <a:gd name="connsiteY0" fmla="*/ 0 h 371475"/>
              <a:gd name="connsiteX1" fmla="*/ 0 w 1381125"/>
              <a:gd name="connsiteY1" fmla="*/ 0 h 371475"/>
              <a:gd name="connsiteX2" fmla="*/ 0 w 1381125"/>
              <a:gd name="connsiteY2" fmla="*/ 371475 h 371475"/>
            </a:gdLst>
            <a:ahLst/>
            <a:cxnLst>
              <a:cxn ang="0">
                <a:pos x="connsiteX0" y="connsiteY0"/>
              </a:cxn>
              <a:cxn ang="0">
                <a:pos x="connsiteX1" y="connsiteY1"/>
              </a:cxn>
              <a:cxn ang="0">
                <a:pos x="connsiteX2" y="connsiteY2"/>
              </a:cxn>
            </a:cxnLst>
            <a:rect l="l" t="t" r="r" b="b"/>
            <a:pathLst>
              <a:path w="1381125" h="371475">
                <a:moveTo>
                  <a:pt x="1381125" y="0"/>
                </a:moveTo>
                <a:lnTo>
                  <a:pt x="0" y="0"/>
                </a:lnTo>
                <a:lnTo>
                  <a:pt x="0" y="371475"/>
                </a:lnTo>
              </a:path>
            </a:pathLst>
          </a:custGeom>
          <a:ln w="25400">
            <a:solidFill>
              <a:schemeClr val="accent1"/>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30" name="Group 297">
            <a:extLst>
              <a:ext uri="{FF2B5EF4-FFF2-40B4-BE49-F238E27FC236}">
                <a16:creationId xmlns:a16="http://schemas.microsoft.com/office/drawing/2014/main" id="{2FF4CC13-B9F7-495F-9268-16E1F0F98DED}"/>
              </a:ext>
            </a:extLst>
          </p:cNvPr>
          <p:cNvGrpSpPr/>
          <p:nvPr/>
        </p:nvGrpSpPr>
        <p:grpSpPr>
          <a:xfrm>
            <a:off x="8753479" y="4142133"/>
            <a:ext cx="2694757" cy="1038194"/>
            <a:chOff x="3131840" y="2053206"/>
            <a:chExt cx="3139297" cy="1015254"/>
          </a:xfrm>
        </p:grpSpPr>
        <p:sp>
          <p:nvSpPr>
            <p:cNvPr id="31" name="TextBox 30">
              <a:extLst>
                <a:ext uri="{FF2B5EF4-FFF2-40B4-BE49-F238E27FC236}">
                  <a16:creationId xmlns:a16="http://schemas.microsoft.com/office/drawing/2014/main" id="{1627BBCB-5DB0-4786-979E-32C842B1ABB5}"/>
                </a:ext>
              </a:extLst>
            </p:cNvPr>
            <p:cNvSpPr txBox="1"/>
            <p:nvPr/>
          </p:nvSpPr>
          <p:spPr>
            <a:xfrm>
              <a:off x="3174793" y="2053206"/>
              <a:ext cx="3096344" cy="300976"/>
            </a:xfrm>
            <a:prstGeom prst="rect">
              <a:avLst/>
            </a:prstGeom>
            <a:noFill/>
          </p:spPr>
          <p:txBody>
            <a:bodyPr wrap="square" rtlCol="0" anchor="ctr">
              <a:spAutoFit/>
            </a:bodyPr>
            <a:lstStyle/>
            <a:p>
              <a:r>
                <a:rPr lang="es-EC" altLang="ko-KR" sz="1400" b="1" dirty="0">
                  <a:solidFill>
                    <a:schemeClr val="accent3"/>
                  </a:solidFill>
                  <a:cs typeface="Arial" pitchFamily="34" charset="0"/>
                </a:rPr>
                <a:t>Amplificador BT-309A</a:t>
              </a:r>
              <a:r>
                <a:rPr lang="es-EC" altLang="ko-KR" sz="1400" b="1" dirty="0">
                  <a:solidFill>
                    <a:schemeClr val="tx1">
                      <a:lumMod val="75000"/>
                      <a:lumOff val="25000"/>
                    </a:schemeClr>
                  </a:solidFill>
                  <a:cs typeface="Arial" pitchFamily="34" charset="0"/>
                </a:rPr>
                <a:t>.</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8FDD078A-AE58-4BE5-BD85-0797EF6B153F}"/>
                </a:ext>
              </a:extLst>
            </p:cNvPr>
            <p:cNvSpPr txBox="1"/>
            <p:nvPr/>
          </p:nvSpPr>
          <p:spPr>
            <a:xfrm>
              <a:off x="3131840" y="2468296"/>
              <a:ext cx="3096344" cy="600164"/>
            </a:xfrm>
            <a:prstGeom prst="rect">
              <a:avLst/>
            </a:prstGeom>
            <a:noFill/>
          </p:spPr>
          <p:txBody>
            <a:bodyPr wrap="square" rtlCol="0">
              <a:spAutoFit/>
            </a:bodyPr>
            <a:lstStyle/>
            <a:p>
              <a:r>
                <a:rPr lang="es-ES" altLang="ko-KR" sz="1100" dirty="0">
                  <a:solidFill>
                    <a:schemeClr val="tx1">
                      <a:lumMod val="75000"/>
                      <a:lumOff val="25000"/>
                    </a:schemeClr>
                  </a:solidFill>
                  <a:cs typeface="Arial" pitchFamily="34" charset="0"/>
                </a:rPr>
                <a:t>Potencia: 50WRMS, Alimentación: 110 V, Interfaces: AUX, USB, MIC, </a:t>
              </a:r>
            </a:p>
            <a:p>
              <a:r>
                <a:rPr lang="es-ES" altLang="ko-KR" sz="1100" dirty="0">
                  <a:solidFill>
                    <a:schemeClr val="tx1">
                      <a:lumMod val="75000"/>
                      <a:lumOff val="25000"/>
                    </a:schemeClr>
                  </a:solidFill>
                  <a:cs typeface="Arial" pitchFamily="34" charset="0"/>
                </a:rPr>
                <a:t>Resistencia de carga: 4 Ω, 8 Ω, 16 Ω</a:t>
              </a:r>
            </a:p>
          </p:txBody>
        </p:sp>
      </p:grpSp>
      <p:grpSp>
        <p:nvGrpSpPr>
          <p:cNvPr id="33" name="Group 297">
            <a:extLst>
              <a:ext uri="{FF2B5EF4-FFF2-40B4-BE49-F238E27FC236}">
                <a16:creationId xmlns:a16="http://schemas.microsoft.com/office/drawing/2014/main" id="{557E0907-D4D8-4EAD-AFF1-0D3AED0F2414}"/>
              </a:ext>
            </a:extLst>
          </p:cNvPr>
          <p:cNvGrpSpPr/>
          <p:nvPr/>
        </p:nvGrpSpPr>
        <p:grpSpPr>
          <a:xfrm>
            <a:off x="2013442" y="4717748"/>
            <a:ext cx="1808641" cy="1202151"/>
            <a:chOff x="3131840" y="2204864"/>
            <a:chExt cx="3096344" cy="1202151"/>
          </a:xfrm>
        </p:grpSpPr>
        <p:sp>
          <p:nvSpPr>
            <p:cNvPr id="34" name="TextBox 33">
              <a:extLst>
                <a:ext uri="{FF2B5EF4-FFF2-40B4-BE49-F238E27FC236}">
                  <a16:creationId xmlns:a16="http://schemas.microsoft.com/office/drawing/2014/main" id="{70F05824-28E3-4C0B-AB8F-72EB452163BE}"/>
                </a:ext>
              </a:extLst>
            </p:cNvPr>
            <p:cNvSpPr txBox="1"/>
            <p:nvPr/>
          </p:nvSpPr>
          <p:spPr>
            <a:xfrm>
              <a:off x="3131840" y="2204864"/>
              <a:ext cx="3096344" cy="307777"/>
            </a:xfrm>
            <a:prstGeom prst="rect">
              <a:avLst/>
            </a:prstGeom>
            <a:noFill/>
          </p:spPr>
          <p:txBody>
            <a:bodyPr wrap="square" rtlCol="0" anchor="ctr">
              <a:spAutoFit/>
            </a:bodyPr>
            <a:lstStyle/>
            <a:p>
              <a:pPr algn="r"/>
              <a:r>
                <a:rPr lang="es-EC" altLang="ko-KR" sz="1400" b="1" dirty="0">
                  <a:solidFill>
                    <a:schemeClr val="accent6"/>
                  </a:solidFill>
                  <a:cs typeface="Arial" pitchFamily="34" charset="0"/>
                </a:rPr>
                <a:t>Altavoz HN-30P</a:t>
              </a:r>
              <a:endParaRPr lang="ko-KR" altLang="en-US" sz="1400" b="1" dirty="0">
                <a:solidFill>
                  <a:schemeClr val="accent6"/>
                </a:solidFill>
                <a:cs typeface="Arial" pitchFamily="34" charset="0"/>
              </a:endParaRPr>
            </a:p>
          </p:txBody>
        </p:sp>
        <p:sp>
          <p:nvSpPr>
            <p:cNvPr id="35" name="TextBox 34">
              <a:extLst>
                <a:ext uri="{FF2B5EF4-FFF2-40B4-BE49-F238E27FC236}">
                  <a16:creationId xmlns:a16="http://schemas.microsoft.com/office/drawing/2014/main" id="{4892F9F3-699D-4EDC-AB0F-2F26FAC5BDD4}"/>
                </a:ext>
              </a:extLst>
            </p:cNvPr>
            <p:cNvSpPr txBox="1"/>
            <p:nvPr/>
          </p:nvSpPr>
          <p:spPr>
            <a:xfrm>
              <a:off x="3131840" y="2468296"/>
              <a:ext cx="3096344" cy="938719"/>
            </a:xfrm>
            <a:prstGeom prst="rect">
              <a:avLst/>
            </a:prstGeom>
            <a:noFill/>
          </p:spPr>
          <p:txBody>
            <a:bodyPr wrap="square" rtlCol="0">
              <a:spAutoFit/>
            </a:bodyPr>
            <a:lstStyle/>
            <a:p>
              <a:pPr algn="r"/>
              <a:r>
                <a:rPr lang="es-ES" altLang="ko-KR" sz="1100" dirty="0">
                  <a:solidFill>
                    <a:schemeClr val="tx1">
                      <a:lumMod val="75000"/>
                      <a:lumOff val="25000"/>
                    </a:schemeClr>
                  </a:solidFill>
                  <a:cs typeface="Arial" pitchFamily="34" charset="0"/>
                </a:rPr>
                <a:t>Potencia: 30W, Sensibilidad 105 dB, Máximo SPL: 120dB, Grado de protección: IP67.</a:t>
              </a:r>
              <a:r>
                <a:rPr lang="en-US" altLang="ko-KR" sz="1100" dirty="0">
                  <a:solidFill>
                    <a:schemeClr val="tx1">
                      <a:lumMod val="75000"/>
                      <a:lumOff val="25000"/>
                    </a:schemeClr>
                  </a:solidFill>
                  <a:cs typeface="Arial" pitchFamily="34" charset="0"/>
                </a:rPr>
                <a:t>.  </a:t>
              </a:r>
            </a:p>
          </p:txBody>
        </p:sp>
      </p:grpSp>
      <p:grpSp>
        <p:nvGrpSpPr>
          <p:cNvPr id="36" name="Group 297">
            <a:extLst>
              <a:ext uri="{FF2B5EF4-FFF2-40B4-BE49-F238E27FC236}">
                <a16:creationId xmlns:a16="http://schemas.microsoft.com/office/drawing/2014/main" id="{F26F3F99-D8FA-4240-BEAC-E0C1342FEC95}"/>
              </a:ext>
            </a:extLst>
          </p:cNvPr>
          <p:cNvGrpSpPr/>
          <p:nvPr/>
        </p:nvGrpSpPr>
        <p:grpSpPr>
          <a:xfrm>
            <a:off x="642552" y="2708080"/>
            <a:ext cx="2446282" cy="1202151"/>
            <a:chOff x="3131840" y="2204864"/>
            <a:chExt cx="3096344" cy="1202151"/>
          </a:xfrm>
        </p:grpSpPr>
        <p:sp>
          <p:nvSpPr>
            <p:cNvPr id="37" name="TextBox 36">
              <a:extLst>
                <a:ext uri="{FF2B5EF4-FFF2-40B4-BE49-F238E27FC236}">
                  <a16:creationId xmlns:a16="http://schemas.microsoft.com/office/drawing/2014/main" id="{0858E868-0189-4203-A983-07D9A1BBF23E}"/>
                </a:ext>
              </a:extLst>
            </p:cNvPr>
            <p:cNvSpPr txBox="1"/>
            <p:nvPr/>
          </p:nvSpPr>
          <p:spPr>
            <a:xfrm>
              <a:off x="3131840" y="2204864"/>
              <a:ext cx="3096344" cy="307777"/>
            </a:xfrm>
            <a:prstGeom prst="rect">
              <a:avLst/>
            </a:prstGeom>
            <a:noFill/>
          </p:spPr>
          <p:txBody>
            <a:bodyPr wrap="square" rtlCol="0" anchor="ctr">
              <a:spAutoFit/>
            </a:bodyPr>
            <a:lstStyle/>
            <a:p>
              <a:pPr algn="r"/>
              <a:r>
                <a:rPr lang="en-US" altLang="ko-KR" sz="1400" b="1" dirty="0">
                  <a:solidFill>
                    <a:schemeClr val="accent1"/>
                  </a:solidFill>
                  <a:cs typeface="Arial" pitchFamily="34" charset="0"/>
                </a:rPr>
                <a:t>Tv Box TX3 mini</a:t>
              </a:r>
              <a:endParaRPr lang="ko-KR" altLang="en-US" sz="1400" b="1" dirty="0">
                <a:solidFill>
                  <a:schemeClr val="accent1"/>
                </a:solidFill>
                <a:cs typeface="Arial" pitchFamily="34" charset="0"/>
              </a:endParaRPr>
            </a:p>
          </p:txBody>
        </p:sp>
        <p:sp>
          <p:nvSpPr>
            <p:cNvPr id="38" name="TextBox 37">
              <a:extLst>
                <a:ext uri="{FF2B5EF4-FFF2-40B4-BE49-F238E27FC236}">
                  <a16:creationId xmlns:a16="http://schemas.microsoft.com/office/drawing/2014/main" id="{7D8527C4-C136-4E4E-BCE4-E832D71AA9D2}"/>
                </a:ext>
              </a:extLst>
            </p:cNvPr>
            <p:cNvSpPr txBox="1"/>
            <p:nvPr/>
          </p:nvSpPr>
          <p:spPr>
            <a:xfrm>
              <a:off x="3131840" y="2468296"/>
              <a:ext cx="3096344" cy="938719"/>
            </a:xfrm>
            <a:prstGeom prst="rect">
              <a:avLst/>
            </a:prstGeom>
            <a:noFill/>
          </p:spPr>
          <p:txBody>
            <a:bodyPr wrap="square" rtlCol="0">
              <a:spAutoFit/>
            </a:bodyPr>
            <a:lstStyle/>
            <a:p>
              <a:pPr algn="r"/>
              <a:r>
                <a:rPr lang="es-ES" altLang="ko-KR" sz="1100" dirty="0">
                  <a:solidFill>
                    <a:schemeClr val="tx1">
                      <a:lumMod val="75000"/>
                      <a:lumOff val="25000"/>
                    </a:schemeClr>
                  </a:solidFill>
                  <a:cs typeface="Arial" pitchFamily="34" charset="0"/>
                </a:rPr>
                <a:t>Sistema operativo Android, consta de varios tipos de puertos y conectores (Tarjeta microSD, USB, Wifi, Ethernet, </a:t>
              </a:r>
              <a:r>
                <a:rPr lang="es-ES" altLang="ko-KR" sz="1100" dirty="0" err="1">
                  <a:solidFill>
                    <a:schemeClr val="tx1">
                      <a:lumMod val="75000"/>
                      <a:lumOff val="25000"/>
                    </a:schemeClr>
                  </a:solidFill>
                  <a:cs typeface="Arial" pitchFamily="34" charset="0"/>
                </a:rPr>
                <a:t>etc</a:t>
              </a:r>
              <a:r>
                <a:rPr lang="es-ES" altLang="ko-KR" sz="1100" dirty="0">
                  <a:solidFill>
                    <a:schemeClr val="tx1">
                      <a:lumMod val="75000"/>
                      <a:lumOff val="25000"/>
                    </a:schemeClr>
                  </a:solidFill>
                  <a:cs typeface="Arial" pitchFamily="34" charset="0"/>
                </a:rPr>
                <a:t>), interfaces de audio y video (HDMI, AV).</a:t>
              </a:r>
              <a:endParaRPr lang="en-US" altLang="ko-KR" sz="1100" dirty="0">
                <a:solidFill>
                  <a:schemeClr val="tx1">
                    <a:lumMod val="75000"/>
                    <a:lumOff val="25000"/>
                  </a:schemeClr>
                </a:solidFill>
                <a:cs typeface="Arial" pitchFamily="34" charset="0"/>
              </a:endParaRPr>
            </a:p>
          </p:txBody>
        </p:sp>
      </p:grpSp>
      <p:sp>
        <p:nvSpPr>
          <p:cNvPr id="39" name="Rounded Rectangle 10">
            <a:extLst>
              <a:ext uri="{FF2B5EF4-FFF2-40B4-BE49-F238E27FC236}">
                <a16:creationId xmlns:a16="http://schemas.microsoft.com/office/drawing/2014/main" id="{74426D57-CD22-49EE-A78D-D8242052321B}"/>
              </a:ext>
            </a:extLst>
          </p:cNvPr>
          <p:cNvSpPr/>
          <p:nvPr/>
        </p:nvSpPr>
        <p:spPr>
          <a:xfrm>
            <a:off x="5545033" y="5565030"/>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ounded Rectangle 6">
            <a:extLst>
              <a:ext uri="{FF2B5EF4-FFF2-40B4-BE49-F238E27FC236}">
                <a16:creationId xmlns:a16="http://schemas.microsoft.com/office/drawing/2014/main" id="{57377BB8-9732-4078-B45C-4B9316DD2D9F}"/>
              </a:ext>
            </a:extLst>
          </p:cNvPr>
          <p:cNvSpPr/>
          <p:nvPr/>
        </p:nvSpPr>
        <p:spPr>
          <a:xfrm>
            <a:off x="5768602" y="5338845"/>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27">
            <a:extLst>
              <a:ext uri="{FF2B5EF4-FFF2-40B4-BE49-F238E27FC236}">
                <a16:creationId xmlns:a16="http://schemas.microsoft.com/office/drawing/2014/main" id="{3B0C89E6-78A4-4294-8B6C-33B495F4A563}"/>
              </a:ext>
            </a:extLst>
          </p:cNvPr>
          <p:cNvSpPr/>
          <p:nvPr/>
        </p:nvSpPr>
        <p:spPr>
          <a:xfrm>
            <a:off x="6322686" y="478284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ounded Rectangle 7">
            <a:extLst>
              <a:ext uri="{FF2B5EF4-FFF2-40B4-BE49-F238E27FC236}">
                <a16:creationId xmlns:a16="http://schemas.microsoft.com/office/drawing/2014/main" id="{18E6BE8C-8ADA-42D5-923B-611DB2571DE6}"/>
              </a:ext>
            </a:extLst>
          </p:cNvPr>
          <p:cNvSpPr/>
          <p:nvPr/>
        </p:nvSpPr>
        <p:spPr>
          <a:xfrm>
            <a:off x="6315770" y="553275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4098" name="Picture 2">
            <a:extLst>
              <a:ext uri="{FF2B5EF4-FFF2-40B4-BE49-F238E27FC236}">
                <a16:creationId xmlns:a16="http://schemas.microsoft.com/office/drawing/2014/main" id="{38A5D88E-A402-4B38-885E-63EC8486C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198" y="1652162"/>
            <a:ext cx="2683669" cy="10359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2DF9489-E7D5-4A81-899B-0D50DE45B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097" y="3558317"/>
            <a:ext cx="1364472" cy="100828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EA02332A-0B41-4B14-86F8-5D6B2E992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309" y="2498632"/>
            <a:ext cx="3289827" cy="1366363"/>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n 50">
            <a:extLst>
              <a:ext uri="{FF2B5EF4-FFF2-40B4-BE49-F238E27FC236}">
                <a16:creationId xmlns:a16="http://schemas.microsoft.com/office/drawing/2014/main" id="{8EFB6742-194B-4E38-AEDC-3FA6BB4F6345}"/>
              </a:ext>
            </a:extLst>
          </p:cNvPr>
          <p:cNvPicPr>
            <a:picLocks noChangeAspect="1"/>
          </p:cNvPicPr>
          <p:nvPr/>
        </p:nvPicPr>
        <p:blipFill>
          <a:blip r:embed="rId5"/>
          <a:stretch>
            <a:fillRect/>
          </a:stretch>
        </p:blipFill>
        <p:spPr>
          <a:xfrm>
            <a:off x="11133818" y="5754872"/>
            <a:ext cx="1058182" cy="540172"/>
          </a:xfrm>
          <a:prstGeom prst="rect">
            <a:avLst/>
          </a:prstGeom>
        </p:spPr>
      </p:pic>
      <p:pic>
        <p:nvPicPr>
          <p:cNvPr id="52" name="Imagen 51">
            <a:extLst>
              <a:ext uri="{FF2B5EF4-FFF2-40B4-BE49-F238E27FC236}">
                <a16:creationId xmlns:a16="http://schemas.microsoft.com/office/drawing/2014/main" id="{3CE27921-B740-444E-A713-A7B27DDC7B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0248" y="5579333"/>
            <a:ext cx="771752" cy="891249"/>
          </a:xfrm>
          <a:prstGeom prst="rect">
            <a:avLst/>
          </a:prstGeom>
        </p:spPr>
      </p:pic>
      <p:sp>
        <p:nvSpPr>
          <p:cNvPr id="53" name="TextBox 34">
            <a:extLst>
              <a:ext uri="{FF2B5EF4-FFF2-40B4-BE49-F238E27FC236}">
                <a16:creationId xmlns:a16="http://schemas.microsoft.com/office/drawing/2014/main" id="{5FAE40B7-D848-4DC6-A28C-C0B79938F6FA}"/>
              </a:ext>
            </a:extLst>
          </p:cNvPr>
          <p:cNvSpPr txBox="1"/>
          <p:nvPr/>
        </p:nvSpPr>
        <p:spPr>
          <a:xfrm>
            <a:off x="958397" y="851912"/>
            <a:ext cx="5380377" cy="630942"/>
          </a:xfrm>
          <a:prstGeom prst="rect">
            <a:avLst/>
          </a:prstGeom>
          <a:noFill/>
        </p:spPr>
        <p:txBody>
          <a:bodyPr wrap="square" rtlCol="0" anchor="ctr">
            <a:spAutoFit/>
          </a:bodyPr>
          <a:lstStyle/>
          <a:p>
            <a:r>
              <a:rPr lang="es-EC" altLang="ko-KR" sz="3500" b="1" dirty="0">
                <a:solidFill>
                  <a:schemeClr val="tx1">
                    <a:lumMod val="85000"/>
                    <a:lumOff val="15000"/>
                  </a:schemeClr>
                </a:solidFill>
                <a:cs typeface="Arial" pitchFamily="34" charset="0"/>
              </a:rPr>
              <a:t>Elección del Hardware</a:t>
            </a:r>
          </a:p>
        </p:txBody>
      </p:sp>
    </p:spTree>
    <p:extLst>
      <p:ext uri="{BB962C8B-B14F-4D97-AF65-F5344CB8AC3E}">
        <p14:creationId xmlns:p14="http://schemas.microsoft.com/office/powerpoint/2010/main" val="64627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95CD3803-AB1B-45EB-B3BC-2CB4A540B005}"/>
              </a:ext>
            </a:extLst>
          </p:cNvPr>
          <p:cNvPicPr/>
          <p:nvPr/>
        </p:nvPicPr>
        <p:blipFill>
          <a:blip r:embed="rId2">
            <a:extLst>
              <a:ext uri="{28A0092B-C50C-407E-A947-70E740481C1C}">
                <a14:useLocalDpi xmlns:a14="http://schemas.microsoft.com/office/drawing/2010/main" val="0"/>
              </a:ext>
            </a:extLst>
          </a:blip>
          <a:stretch>
            <a:fillRect/>
          </a:stretch>
        </p:blipFill>
        <p:spPr>
          <a:xfrm>
            <a:off x="3826209" y="1687022"/>
            <a:ext cx="4937760" cy="2971800"/>
          </a:xfrm>
          <a:prstGeom prst="rect">
            <a:avLst/>
          </a:prstGeom>
        </p:spPr>
      </p:pic>
      <p:sp>
        <p:nvSpPr>
          <p:cNvPr id="2" name="Text Placeholder 1">
            <a:extLst>
              <a:ext uri="{FF2B5EF4-FFF2-40B4-BE49-F238E27FC236}">
                <a16:creationId xmlns:a16="http://schemas.microsoft.com/office/drawing/2014/main" id="{EFF6F8DA-76DC-42AE-9949-A0D46A66577D}"/>
              </a:ext>
            </a:extLst>
          </p:cNvPr>
          <p:cNvSpPr>
            <a:spLocks noGrp="1"/>
          </p:cNvSpPr>
          <p:nvPr>
            <p:ph type="body" sz="quarter" idx="10"/>
          </p:nvPr>
        </p:nvSpPr>
        <p:spPr/>
        <p:txBody>
          <a:bodyPr/>
          <a:lstStyle/>
          <a:p>
            <a:r>
              <a:rPr lang="es-CO" altLang="es-CO" sz="4400" b="1" dirty="0">
                <a:latin typeface="Bebas" pitchFamily="2" charset="0"/>
              </a:rPr>
              <a:t>Análisis diseño e implementación</a:t>
            </a:r>
          </a:p>
        </p:txBody>
      </p:sp>
      <p:sp>
        <p:nvSpPr>
          <p:cNvPr id="24" name="Freeform 325">
            <a:extLst>
              <a:ext uri="{FF2B5EF4-FFF2-40B4-BE49-F238E27FC236}">
                <a16:creationId xmlns:a16="http://schemas.microsoft.com/office/drawing/2014/main" id="{C15591DC-FE8C-4882-B6D4-FC52E32348E2}"/>
              </a:ext>
            </a:extLst>
          </p:cNvPr>
          <p:cNvSpPr/>
          <p:nvPr/>
        </p:nvSpPr>
        <p:spPr>
          <a:xfrm>
            <a:off x="8567843" y="3471358"/>
            <a:ext cx="1264815" cy="198599"/>
          </a:xfrm>
          <a:custGeom>
            <a:avLst/>
            <a:gdLst>
              <a:gd name="connsiteX0" fmla="*/ 0 w 495300"/>
              <a:gd name="connsiteY0" fmla="*/ 0 h 962025"/>
              <a:gd name="connsiteX1" fmla="*/ 0 w 495300"/>
              <a:gd name="connsiteY1" fmla="*/ 962025 h 962025"/>
              <a:gd name="connsiteX2" fmla="*/ 495300 w 495300"/>
              <a:gd name="connsiteY2" fmla="*/ 962025 h 962025"/>
            </a:gdLst>
            <a:ahLst/>
            <a:cxnLst>
              <a:cxn ang="0">
                <a:pos x="connsiteX0" y="connsiteY0"/>
              </a:cxn>
              <a:cxn ang="0">
                <a:pos x="connsiteX1" y="connsiteY1"/>
              </a:cxn>
              <a:cxn ang="0">
                <a:pos x="connsiteX2" y="connsiteY2"/>
              </a:cxn>
            </a:cxnLst>
            <a:rect l="l" t="t" r="r" b="b"/>
            <a:pathLst>
              <a:path w="495300" h="962025">
                <a:moveTo>
                  <a:pt x="0" y="0"/>
                </a:moveTo>
                <a:lnTo>
                  <a:pt x="0" y="962025"/>
                </a:lnTo>
                <a:lnTo>
                  <a:pt x="495300" y="962025"/>
                </a:lnTo>
              </a:path>
            </a:pathLst>
          </a:custGeom>
          <a:ln w="25400">
            <a:solidFill>
              <a:schemeClr val="accent3"/>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5" name="Freeform 326">
            <a:extLst>
              <a:ext uri="{FF2B5EF4-FFF2-40B4-BE49-F238E27FC236}">
                <a16:creationId xmlns:a16="http://schemas.microsoft.com/office/drawing/2014/main" id="{1E216069-247F-474A-B68E-1CAA3493E123}"/>
              </a:ext>
            </a:extLst>
          </p:cNvPr>
          <p:cNvSpPr/>
          <p:nvPr/>
        </p:nvSpPr>
        <p:spPr>
          <a:xfrm>
            <a:off x="3536960" y="3184660"/>
            <a:ext cx="824976" cy="2098101"/>
          </a:xfrm>
          <a:custGeom>
            <a:avLst/>
            <a:gdLst>
              <a:gd name="connsiteX0" fmla="*/ 1381125 w 1381125"/>
              <a:gd name="connsiteY0" fmla="*/ 0 h 371475"/>
              <a:gd name="connsiteX1" fmla="*/ 0 w 1381125"/>
              <a:gd name="connsiteY1" fmla="*/ 0 h 371475"/>
              <a:gd name="connsiteX2" fmla="*/ 0 w 1381125"/>
              <a:gd name="connsiteY2" fmla="*/ 371475 h 371475"/>
            </a:gdLst>
            <a:ahLst/>
            <a:cxnLst>
              <a:cxn ang="0">
                <a:pos x="connsiteX0" y="connsiteY0"/>
              </a:cxn>
              <a:cxn ang="0">
                <a:pos x="connsiteX1" y="connsiteY1"/>
              </a:cxn>
              <a:cxn ang="0">
                <a:pos x="connsiteX2" y="connsiteY2"/>
              </a:cxn>
            </a:cxnLst>
            <a:rect l="l" t="t" r="r" b="b"/>
            <a:pathLst>
              <a:path w="1381125" h="371475">
                <a:moveTo>
                  <a:pt x="1381125" y="0"/>
                </a:moveTo>
                <a:lnTo>
                  <a:pt x="0" y="0"/>
                </a:lnTo>
                <a:lnTo>
                  <a:pt x="0" y="371475"/>
                </a:lnTo>
              </a:path>
            </a:pathLst>
          </a:custGeom>
          <a:ln w="25400">
            <a:solidFill>
              <a:schemeClr val="accent6"/>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6" name="Freeform 327">
            <a:extLst>
              <a:ext uri="{FF2B5EF4-FFF2-40B4-BE49-F238E27FC236}">
                <a16:creationId xmlns:a16="http://schemas.microsoft.com/office/drawing/2014/main" id="{F172AA63-5292-4C21-8317-C48DF904B9AB}"/>
              </a:ext>
            </a:extLst>
          </p:cNvPr>
          <p:cNvSpPr/>
          <p:nvPr/>
        </p:nvSpPr>
        <p:spPr>
          <a:xfrm>
            <a:off x="1503165" y="2357527"/>
            <a:ext cx="2446283" cy="317394"/>
          </a:xfrm>
          <a:custGeom>
            <a:avLst/>
            <a:gdLst>
              <a:gd name="connsiteX0" fmla="*/ 1381125 w 1381125"/>
              <a:gd name="connsiteY0" fmla="*/ 0 h 371475"/>
              <a:gd name="connsiteX1" fmla="*/ 0 w 1381125"/>
              <a:gd name="connsiteY1" fmla="*/ 0 h 371475"/>
              <a:gd name="connsiteX2" fmla="*/ 0 w 1381125"/>
              <a:gd name="connsiteY2" fmla="*/ 371475 h 371475"/>
            </a:gdLst>
            <a:ahLst/>
            <a:cxnLst>
              <a:cxn ang="0">
                <a:pos x="connsiteX0" y="connsiteY0"/>
              </a:cxn>
              <a:cxn ang="0">
                <a:pos x="connsiteX1" y="connsiteY1"/>
              </a:cxn>
              <a:cxn ang="0">
                <a:pos x="connsiteX2" y="connsiteY2"/>
              </a:cxn>
            </a:cxnLst>
            <a:rect l="l" t="t" r="r" b="b"/>
            <a:pathLst>
              <a:path w="1381125" h="371475">
                <a:moveTo>
                  <a:pt x="1381125" y="0"/>
                </a:moveTo>
                <a:lnTo>
                  <a:pt x="0" y="0"/>
                </a:lnTo>
                <a:lnTo>
                  <a:pt x="0" y="371475"/>
                </a:lnTo>
              </a:path>
            </a:pathLst>
          </a:custGeom>
          <a:ln w="25400">
            <a:solidFill>
              <a:schemeClr val="accent1"/>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30" name="Group 297">
            <a:extLst>
              <a:ext uri="{FF2B5EF4-FFF2-40B4-BE49-F238E27FC236}">
                <a16:creationId xmlns:a16="http://schemas.microsoft.com/office/drawing/2014/main" id="{2FF4CC13-B9F7-495F-9268-16E1F0F98DED}"/>
              </a:ext>
            </a:extLst>
          </p:cNvPr>
          <p:cNvGrpSpPr/>
          <p:nvPr/>
        </p:nvGrpSpPr>
        <p:grpSpPr>
          <a:xfrm>
            <a:off x="9200250" y="3744650"/>
            <a:ext cx="2694757" cy="1193910"/>
            <a:chOff x="3131840" y="2053206"/>
            <a:chExt cx="3139297" cy="1167529"/>
          </a:xfrm>
        </p:grpSpPr>
        <p:sp>
          <p:nvSpPr>
            <p:cNvPr id="31" name="TextBox 30">
              <a:extLst>
                <a:ext uri="{FF2B5EF4-FFF2-40B4-BE49-F238E27FC236}">
                  <a16:creationId xmlns:a16="http://schemas.microsoft.com/office/drawing/2014/main" id="{1627BBCB-5DB0-4786-979E-32C842B1ABB5}"/>
                </a:ext>
              </a:extLst>
            </p:cNvPr>
            <p:cNvSpPr txBox="1"/>
            <p:nvPr/>
          </p:nvSpPr>
          <p:spPr>
            <a:xfrm>
              <a:off x="3174793" y="2053206"/>
              <a:ext cx="3096344" cy="300976"/>
            </a:xfrm>
            <a:prstGeom prst="rect">
              <a:avLst/>
            </a:prstGeom>
            <a:noFill/>
          </p:spPr>
          <p:txBody>
            <a:bodyPr wrap="square" rtlCol="0" anchor="ctr">
              <a:spAutoFit/>
            </a:bodyPr>
            <a:lstStyle/>
            <a:p>
              <a:r>
                <a:rPr lang="es-EC" altLang="ko-KR" sz="1400" b="1" dirty="0">
                  <a:solidFill>
                    <a:schemeClr val="accent3"/>
                  </a:solidFill>
                  <a:cs typeface="Arial" pitchFamily="34" charset="0"/>
                </a:rPr>
                <a:t>Dial-</a:t>
              </a:r>
              <a:r>
                <a:rPr lang="es-EC" altLang="ko-KR" sz="1400" b="1" dirty="0" err="1">
                  <a:solidFill>
                    <a:schemeClr val="accent3"/>
                  </a:solidFill>
                  <a:cs typeface="Arial" pitchFamily="34" charset="0"/>
                </a:rPr>
                <a:t>Voicemail</a:t>
              </a:r>
              <a:r>
                <a:rPr lang="es-EC" altLang="ko-KR" sz="1400" b="1" dirty="0">
                  <a:solidFill>
                    <a:schemeClr val="tx1">
                      <a:lumMod val="75000"/>
                      <a:lumOff val="25000"/>
                    </a:schemeClr>
                  </a:solidFill>
                  <a:cs typeface="Arial" pitchFamily="34" charset="0"/>
                </a:rPr>
                <a:t>.</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8FDD078A-AE58-4BE5-BD85-0797EF6B153F}"/>
                </a:ext>
              </a:extLst>
            </p:cNvPr>
            <p:cNvSpPr txBox="1"/>
            <p:nvPr/>
          </p:nvSpPr>
          <p:spPr>
            <a:xfrm>
              <a:off x="3131840" y="2468296"/>
              <a:ext cx="3096344" cy="752439"/>
            </a:xfrm>
            <a:prstGeom prst="rect">
              <a:avLst/>
            </a:prstGeom>
            <a:noFill/>
          </p:spPr>
          <p:txBody>
            <a:bodyPr wrap="square" rtlCol="0">
              <a:spAutoFit/>
            </a:bodyPr>
            <a:lstStyle/>
            <a:p>
              <a:pPr algn="just"/>
              <a:r>
                <a:rPr lang="es-ES" altLang="ko-KR" sz="1100" dirty="0">
                  <a:solidFill>
                    <a:schemeClr val="tx1">
                      <a:lumMod val="75000"/>
                      <a:lumOff val="25000"/>
                    </a:schemeClr>
                  </a:solidFill>
                  <a:cs typeface="Arial" pitchFamily="34" charset="0"/>
                </a:rPr>
                <a:t>Este módulo nos permite aportar con varias herramientas al momento de realizar la configuración de la plataforma Asterisk.</a:t>
              </a:r>
              <a:endParaRPr lang="en-US" altLang="ko-KR" sz="1100" dirty="0">
                <a:solidFill>
                  <a:schemeClr val="tx1">
                    <a:lumMod val="75000"/>
                    <a:lumOff val="25000"/>
                  </a:schemeClr>
                </a:solidFill>
                <a:cs typeface="Arial" pitchFamily="34" charset="0"/>
              </a:endParaRPr>
            </a:p>
          </p:txBody>
        </p:sp>
      </p:grpSp>
      <p:grpSp>
        <p:nvGrpSpPr>
          <p:cNvPr id="33" name="Group 297">
            <a:extLst>
              <a:ext uri="{FF2B5EF4-FFF2-40B4-BE49-F238E27FC236}">
                <a16:creationId xmlns:a16="http://schemas.microsoft.com/office/drawing/2014/main" id="{557E0907-D4D8-4EAD-AFF1-0D3AED0F2414}"/>
              </a:ext>
            </a:extLst>
          </p:cNvPr>
          <p:cNvGrpSpPr/>
          <p:nvPr/>
        </p:nvGrpSpPr>
        <p:grpSpPr>
          <a:xfrm>
            <a:off x="1288902" y="5159769"/>
            <a:ext cx="3974416" cy="1032873"/>
            <a:chOff x="3131840" y="2204864"/>
            <a:chExt cx="3096344" cy="1032873"/>
          </a:xfrm>
        </p:grpSpPr>
        <p:sp>
          <p:nvSpPr>
            <p:cNvPr id="34" name="TextBox 33">
              <a:extLst>
                <a:ext uri="{FF2B5EF4-FFF2-40B4-BE49-F238E27FC236}">
                  <a16:creationId xmlns:a16="http://schemas.microsoft.com/office/drawing/2014/main" id="{70F05824-28E3-4C0B-AB8F-72EB452163BE}"/>
                </a:ext>
              </a:extLst>
            </p:cNvPr>
            <p:cNvSpPr txBox="1"/>
            <p:nvPr/>
          </p:nvSpPr>
          <p:spPr>
            <a:xfrm>
              <a:off x="3131840" y="2204864"/>
              <a:ext cx="3096344" cy="307777"/>
            </a:xfrm>
            <a:prstGeom prst="rect">
              <a:avLst/>
            </a:prstGeom>
            <a:noFill/>
          </p:spPr>
          <p:txBody>
            <a:bodyPr wrap="square" rtlCol="0" anchor="ctr">
              <a:spAutoFit/>
            </a:bodyPr>
            <a:lstStyle/>
            <a:p>
              <a:r>
                <a:rPr lang="es-EC" altLang="ko-KR" sz="1400" b="1" dirty="0">
                  <a:solidFill>
                    <a:schemeClr val="accent6"/>
                  </a:solidFill>
                  <a:cs typeface="Arial" pitchFamily="34" charset="0"/>
                </a:rPr>
                <a:t>CDR</a:t>
              </a:r>
              <a:endParaRPr lang="ko-KR" altLang="en-US" sz="1400" b="1" dirty="0">
                <a:solidFill>
                  <a:schemeClr val="accent6"/>
                </a:solidFill>
                <a:cs typeface="Arial" pitchFamily="34" charset="0"/>
              </a:endParaRPr>
            </a:p>
          </p:txBody>
        </p:sp>
        <p:sp>
          <p:nvSpPr>
            <p:cNvPr id="35" name="TextBox 34">
              <a:extLst>
                <a:ext uri="{FF2B5EF4-FFF2-40B4-BE49-F238E27FC236}">
                  <a16:creationId xmlns:a16="http://schemas.microsoft.com/office/drawing/2014/main" id="{4892F9F3-699D-4EDC-AB0F-2F26FAC5BDD4}"/>
                </a:ext>
              </a:extLst>
            </p:cNvPr>
            <p:cNvSpPr txBox="1"/>
            <p:nvPr/>
          </p:nvSpPr>
          <p:spPr>
            <a:xfrm>
              <a:off x="3131840" y="2468296"/>
              <a:ext cx="3096344" cy="769441"/>
            </a:xfrm>
            <a:prstGeom prst="rect">
              <a:avLst/>
            </a:prstGeom>
            <a:noFill/>
          </p:spPr>
          <p:txBody>
            <a:bodyPr wrap="square" rtlCol="0">
              <a:spAutoFit/>
            </a:bodyPr>
            <a:lstStyle/>
            <a:p>
              <a:pPr algn="just"/>
              <a:r>
                <a:rPr lang="es-ES" altLang="ko-KR" sz="1100" dirty="0">
                  <a:solidFill>
                    <a:schemeClr val="tx1">
                      <a:lumMod val="75000"/>
                      <a:lumOff val="25000"/>
                    </a:schemeClr>
                  </a:solidFill>
                  <a:cs typeface="Arial" pitchFamily="34" charset="0"/>
                </a:rPr>
                <a:t>Este módulo es el encargado de realizar todo el registro telefónico (por ejemplo, número de extensión, duración de la llamada, fuente de la llamada, destino de la llamada, </a:t>
              </a:r>
              <a:r>
                <a:rPr lang="es-ES" altLang="ko-KR" sz="1100" dirty="0" err="1">
                  <a:solidFill>
                    <a:schemeClr val="tx1">
                      <a:lumMod val="75000"/>
                      <a:lumOff val="25000"/>
                    </a:schemeClr>
                  </a:solidFill>
                  <a:cs typeface="Arial" pitchFamily="34" charset="0"/>
                </a:rPr>
                <a:t>etc</a:t>
              </a:r>
              <a:r>
                <a:rPr lang="es-ES" altLang="ko-KR" sz="1100" dirty="0">
                  <a:solidFill>
                    <a:schemeClr val="tx1">
                      <a:lumMod val="75000"/>
                      <a:lumOff val="25000"/>
                    </a:schemeClr>
                  </a:solidFill>
                  <a:cs typeface="Arial" pitchFamily="34" charset="0"/>
                </a:rPr>
                <a:t>). Además, es compatible con el formato CSV, MySQL, etc.</a:t>
              </a:r>
              <a:r>
                <a:rPr lang="en-US" altLang="ko-KR" sz="1100" dirty="0">
                  <a:solidFill>
                    <a:schemeClr val="tx1">
                      <a:lumMod val="75000"/>
                      <a:lumOff val="25000"/>
                    </a:schemeClr>
                  </a:solidFill>
                  <a:cs typeface="Arial" pitchFamily="34" charset="0"/>
                </a:rPr>
                <a:t>  </a:t>
              </a:r>
            </a:p>
          </p:txBody>
        </p:sp>
      </p:grpSp>
      <p:grpSp>
        <p:nvGrpSpPr>
          <p:cNvPr id="36" name="Group 297">
            <a:extLst>
              <a:ext uri="{FF2B5EF4-FFF2-40B4-BE49-F238E27FC236}">
                <a16:creationId xmlns:a16="http://schemas.microsoft.com/office/drawing/2014/main" id="{F26F3F99-D8FA-4240-BEAC-E0C1342FEC95}"/>
              </a:ext>
            </a:extLst>
          </p:cNvPr>
          <p:cNvGrpSpPr/>
          <p:nvPr/>
        </p:nvGrpSpPr>
        <p:grpSpPr>
          <a:xfrm>
            <a:off x="218405" y="2612834"/>
            <a:ext cx="2446282" cy="1540705"/>
            <a:chOff x="3131840" y="2204864"/>
            <a:chExt cx="3096344" cy="1540705"/>
          </a:xfrm>
        </p:grpSpPr>
        <p:sp>
          <p:nvSpPr>
            <p:cNvPr id="37" name="TextBox 36">
              <a:extLst>
                <a:ext uri="{FF2B5EF4-FFF2-40B4-BE49-F238E27FC236}">
                  <a16:creationId xmlns:a16="http://schemas.microsoft.com/office/drawing/2014/main" id="{0858E868-0189-4203-A983-07D9A1BBF23E}"/>
                </a:ext>
              </a:extLst>
            </p:cNvPr>
            <p:cNvSpPr txBox="1"/>
            <p:nvPr/>
          </p:nvSpPr>
          <p:spPr>
            <a:xfrm>
              <a:off x="3131840" y="2204864"/>
              <a:ext cx="3096344" cy="307777"/>
            </a:xfrm>
            <a:prstGeom prst="rect">
              <a:avLst/>
            </a:prstGeom>
            <a:noFill/>
          </p:spPr>
          <p:txBody>
            <a:bodyPr wrap="square" rtlCol="0" anchor="ctr">
              <a:spAutoFit/>
            </a:bodyPr>
            <a:lstStyle/>
            <a:p>
              <a:pPr algn="r"/>
              <a:r>
                <a:rPr lang="en-US" altLang="ko-KR" sz="1400" b="1" dirty="0">
                  <a:solidFill>
                    <a:schemeClr val="accent1"/>
                  </a:solidFill>
                  <a:cs typeface="Arial" pitchFamily="34" charset="0"/>
                </a:rPr>
                <a:t>Canales SIP/ IAX2</a:t>
              </a:r>
              <a:endParaRPr lang="ko-KR" altLang="en-US" sz="1400" b="1" dirty="0">
                <a:solidFill>
                  <a:schemeClr val="accent1"/>
                </a:solidFill>
                <a:cs typeface="Arial" pitchFamily="34" charset="0"/>
              </a:endParaRPr>
            </a:p>
          </p:txBody>
        </p:sp>
        <p:sp>
          <p:nvSpPr>
            <p:cNvPr id="38" name="TextBox 37">
              <a:extLst>
                <a:ext uri="{FF2B5EF4-FFF2-40B4-BE49-F238E27FC236}">
                  <a16:creationId xmlns:a16="http://schemas.microsoft.com/office/drawing/2014/main" id="{7D8527C4-C136-4E4E-BCE4-E832D71AA9D2}"/>
                </a:ext>
              </a:extLst>
            </p:cNvPr>
            <p:cNvSpPr txBox="1"/>
            <p:nvPr/>
          </p:nvSpPr>
          <p:spPr>
            <a:xfrm>
              <a:off x="3131840" y="2468296"/>
              <a:ext cx="3096344" cy="1277273"/>
            </a:xfrm>
            <a:prstGeom prst="rect">
              <a:avLst/>
            </a:prstGeom>
            <a:noFill/>
          </p:spPr>
          <p:txBody>
            <a:bodyPr wrap="square" rtlCol="0">
              <a:spAutoFit/>
            </a:bodyPr>
            <a:lstStyle/>
            <a:p>
              <a:pPr algn="just"/>
              <a:r>
                <a:rPr lang="es-ES" altLang="ko-KR" sz="1100" dirty="0">
                  <a:solidFill>
                    <a:schemeClr val="tx1">
                      <a:lumMod val="75000"/>
                      <a:lumOff val="25000"/>
                    </a:schemeClr>
                  </a:solidFill>
                  <a:cs typeface="Arial" pitchFamily="34" charset="0"/>
                </a:rPr>
                <a:t>Este módulo se refiere a los diferentes protocolos que soporta la plataforma Asterisk. El protocolo IAX2 utiliza el módulo </a:t>
              </a:r>
              <a:r>
                <a:rPr lang="es-ES" altLang="ko-KR" sz="1100" dirty="0" err="1">
                  <a:solidFill>
                    <a:schemeClr val="tx1">
                      <a:lumMod val="75000"/>
                      <a:lumOff val="25000"/>
                    </a:schemeClr>
                  </a:solidFill>
                  <a:cs typeface="Arial" pitchFamily="34" charset="0"/>
                </a:rPr>
                <a:t>chan_iax</a:t>
              </a:r>
              <a:r>
                <a:rPr lang="es-ES" altLang="ko-KR" sz="1100" dirty="0">
                  <a:solidFill>
                    <a:schemeClr val="tx1">
                      <a:lumMod val="75000"/>
                      <a:lumOff val="25000"/>
                    </a:schemeClr>
                  </a:solidFill>
                  <a:cs typeface="Arial" pitchFamily="34" charset="0"/>
                </a:rPr>
                <a:t>, el protocolo SIP </a:t>
              </a:r>
              <a:r>
                <a:rPr lang="es-ES" altLang="ko-KR" sz="1100" dirty="0" err="1">
                  <a:solidFill>
                    <a:schemeClr val="tx1">
                      <a:lumMod val="75000"/>
                      <a:lumOff val="25000"/>
                    </a:schemeClr>
                  </a:solidFill>
                  <a:cs typeface="Arial" pitchFamily="34" charset="0"/>
                </a:rPr>
                <a:t>chan_sip</a:t>
              </a:r>
              <a:r>
                <a:rPr lang="es-ES" altLang="ko-KR" sz="1100" dirty="0">
                  <a:solidFill>
                    <a:schemeClr val="tx1">
                      <a:lumMod val="75000"/>
                      <a:lumOff val="25000"/>
                    </a:schemeClr>
                  </a:solidFill>
                  <a:cs typeface="Arial" pitchFamily="34" charset="0"/>
                </a:rPr>
                <a:t> y para canales análogos/digitales se utiliza </a:t>
              </a:r>
              <a:r>
                <a:rPr lang="es-ES" altLang="ko-KR" sz="1100" dirty="0" err="1">
                  <a:solidFill>
                    <a:schemeClr val="tx1">
                      <a:lumMod val="75000"/>
                      <a:lumOff val="25000"/>
                    </a:schemeClr>
                  </a:solidFill>
                  <a:cs typeface="Arial" pitchFamily="34" charset="0"/>
                </a:rPr>
                <a:t>chan_zap</a:t>
              </a:r>
              <a:r>
                <a:rPr lang="es-ES" altLang="ko-KR" sz="1100" dirty="0">
                  <a:solidFill>
                    <a:schemeClr val="tx1">
                      <a:lumMod val="75000"/>
                      <a:lumOff val="25000"/>
                    </a:schemeClr>
                  </a:solidFill>
                  <a:cs typeface="Arial" pitchFamily="34" charset="0"/>
                </a:rPr>
                <a:t>.</a:t>
              </a:r>
              <a:r>
                <a:rPr lang="en-US" altLang="ko-KR" sz="1100" dirty="0">
                  <a:solidFill>
                    <a:schemeClr val="tx1">
                      <a:lumMod val="75000"/>
                      <a:lumOff val="25000"/>
                    </a:schemeClr>
                  </a:solidFill>
                  <a:cs typeface="Arial" pitchFamily="34" charset="0"/>
                </a:rPr>
                <a:t>.  </a:t>
              </a:r>
            </a:p>
          </p:txBody>
        </p:sp>
      </p:grpSp>
      <p:sp>
        <p:nvSpPr>
          <p:cNvPr id="39" name="Rounded Rectangle 10">
            <a:extLst>
              <a:ext uri="{FF2B5EF4-FFF2-40B4-BE49-F238E27FC236}">
                <a16:creationId xmlns:a16="http://schemas.microsoft.com/office/drawing/2014/main" id="{74426D57-CD22-49EE-A78D-D8242052321B}"/>
              </a:ext>
            </a:extLst>
          </p:cNvPr>
          <p:cNvSpPr/>
          <p:nvPr/>
        </p:nvSpPr>
        <p:spPr>
          <a:xfrm>
            <a:off x="5545033" y="5565030"/>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ounded Rectangle 6">
            <a:extLst>
              <a:ext uri="{FF2B5EF4-FFF2-40B4-BE49-F238E27FC236}">
                <a16:creationId xmlns:a16="http://schemas.microsoft.com/office/drawing/2014/main" id="{57377BB8-9732-4078-B45C-4B9316DD2D9F}"/>
              </a:ext>
            </a:extLst>
          </p:cNvPr>
          <p:cNvSpPr/>
          <p:nvPr/>
        </p:nvSpPr>
        <p:spPr>
          <a:xfrm>
            <a:off x="5656975" y="6087777"/>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27">
            <a:extLst>
              <a:ext uri="{FF2B5EF4-FFF2-40B4-BE49-F238E27FC236}">
                <a16:creationId xmlns:a16="http://schemas.microsoft.com/office/drawing/2014/main" id="{3B0C89E6-78A4-4294-8B6C-33B495F4A563}"/>
              </a:ext>
            </a:extLst>
          </p:cNvPr>
          <p:cNvSpPr/>
          <p:nvPr/>
        </p:nvSpPr>
        <p:spPr>
          <a:xfrm>
            <a:off x="6322686" y="478284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ounded Rectangle 7">
            <a:extLst>
              <a:ext uri="{FF2B5EF4-FFF2-40B4-BE49-F238E27FC236}">
                <a16:creationId xmlns:a16="http://schemas.microsoft.com/office/drawing/2014/main" id="{18E6BE8C-8ADA-42D5-923B-611DB2571DE6}"/>
              </a:ext>
            </a:extLst>
          </p:cNvPr>
          <p:cNvSpPr/>
          <p:nvPr/>
        </p:nvSpPr>
        <p:spPr>
          <a:xfrm>
            <a:off x="6315770" y="553275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51" name="Imagen 50">
            <a:extLst>
              <a:ext uri="{FF2B5EF4-FFF2-40B4-BE49-F238E27FC236}">
                <a16:creationId xmlns:a16="http://schemas.microsoft.com/office/drawing/2014/main" id="{8EFB6742-194B-4E38-AEDC-3FA6BB4F6345}"/>
              </a:ext>
            </a:extLst>
          </p:cNvPr>
          <p:cNvPicPr>
            <a:picLocks noChangeAspect="1"/>
          </p:cNvPicPr>
          <p:nvPr/>
        </p:nvPicPr>
        <p:blipFill>
          <a:blip r:embed="rId3"/>
          <a:stretch>
            <a:fillRect/>
          </a:stretch>
        </p:blipFill>
        <p:spPr>
          <a:xfrm>
            <a:off x="11133818" y="5754872"/>
            <a:ext cx="1058182" cy="540172"/>
          </a:xfrm>
          <a:prstGeom prst="rect">
            <a:avLst/>
          </a:prstGeom>
        </p:spPr>
      </p:pic>
      <p:pic>
        <p:nvPicPr>
          <p:cNvPr id="52" name="Imagen 51">
            <a:extLst>
              <a:ext uri="{FF2B5EF4-FFF2-40B4-BE49-F238E27FC236}">
                <a16:creationId xmlns:a16="http://schemas.microsoft.com/office/drawing/2014/main" id="{3CE27921-B740-444E-A713-A7B27DDC7B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0248" y="5579333"/>
            <a:ext cx="771752" cy="891249"/>
          </a:xfrm>
          <a:prstGeom prst="rect">
            <a:avLst/>
          </a:prstGeom>
        </p:spPr>
      </p:pic>
      <p:sp>
        <p:nvSpPr>
          <p:cNvPr id="53" name="TextBox 34">
            <a:extLst>
              <a:ext uri="{FF2B5EF4-FFF2-40B4-BE49-F238E27FC236}">
                <a16:creationId xmlns:a16="http://schemas.microsoft.com/office/drawing/2014/main" id="{5FAE40B7-D848-4DC6-A28C-C0B79938F6FA}"/>
              </a:ext>
            </a:extLst>
          </p:cNvPr>
          <p:cNvSpPr txBox="1"/>
          <p:nvPr/>
        </p:nvSpPr>
        <p:spPr>
          <a:xfrm>
            <a:off x="958397" y="851912"/>
            <a:ext cx="5380377" cy="630942"/>
          </a:xfrm>
          <a:prstGeom prst="rect">
            <a:avLst/>
          </a:prstGeom>
          <a:noFill/>
        </p:spPr>
        <p:txBody>
          <a:bodyPr wrap="square" rtlCol="0" anchor="ctr">
            <a:spAutoFit/>
          </a:bodyPr>
          <a:lstStyle/>
          <a:p>
            <a:r>
              <a:rPr lang="es-EC" altLang="ko-KR" sz="3500" b="1" dirty="0">
                <a:solidFill>
                  <a:schemeClr val="tx1">
                    <a:lumMod val="85000"/>
                    <a:lumOff val="15000"/>
                  </a:schemeClr>
                </a:solidFill>
                <a:cs typeface="Arial" pitchFamily="34" charset="0"/>
              </a:rPr>
              <a:t>Asterisk</a:t>
            </a:r>
          </a:p>
        </p:txBody>
      </p:sp>
    </p:spTree>
    <p:extLst>
      <p:ext uri="{BB962C8B-B14F-4D97-AF65-F5344CB8AC3E}">
        <p14:creationId xmlns:p14="http://schemas.microsoft.com/office/powerpoint/2010/main" val="978764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A009C5A-9975-4856-9FC8-628817F2DF16}"/>
              </a:ext>
            </a:extLst>
          </p:cNvPr>
          <p:cNvSpPr/>
          <p:nvPr/>
        </p:nvSpPr>
        <p:spPr>
          <a:xfrm>
            <a:off x="7975600" y="0"/>
            <a:ext cx="4216400" cy="6858000"/>
          </a:xfrm>
          <a:prstGeom prst="rect">
            <a:avLst/>
          </a:prstGeom>
          <a:solidFill>
            <a:srgbClr val="24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24416C"/>
              </a:solidFill>
            </a:endParaRPr>
          </a:p>
        </p:txBody>
      </p:sp>
      <p:sp>
        <p:nvSpPr>
          <p:cNvPr id="7" name="Rectángulo 12">
            <a:extLst>
              <a:ext uri="{FF2B5EF4-FFF2-40B4-BE49-F238E27FC236}">
                <a16:creationId xmlns:a16="http://schemas.microsoft.com/office/drawing/2014/main" id="{CFD0F0EC-FBAF-4AF4-821C-CEB075704870}"/>
              </a:ext>
            </a:extLst>
          </p:cNvPr>
          <p:cNvSpPr>
            <a:spLocks noChangeArrowheads="1"/>
          </p:cNvSpPr>
          <p:nvPr/>
        </p:nvSpPr>
        <p:spPr bwMode="auto">
          <a:xfrm>
            <a:off x="907888" y="764901"/>
            <a:ext cx="4711808" cy="41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07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50000"/>
              </a:lnSpc>
              <a:spcBef>
                <a:spcPts val="2400"/>
              </a:spcBef>
              <a:spcAft>
                <a:spcPts val="0"/>
              </a:spcAft>
              <a:buFontTx/>
              <a:buNone/>
              <a:defRPr/>
            </a:pPr>
            <a:r>
              <a:rPr lang="es-CO" altLang="es-CO" sz="3500" b="1" spc="-150" dirty="0">
                <a:latin typeface="Bebas" pitchFamily="2" charset="0"/>
              </a:rPr>
              <a:t>Página WEB</a:t>
            </a:r>
          </a:p>
        </p:txBody>
      </p:sp>
      <p:sp>
        <p:nvSpPr>
          <p:cNvPr id="16" name="Rectángulo 15">
            <a:extLst>
              <a:ext uri="{FF2B5EF4-FFF2-40B4-BE49-F238E27FC236}">
                <a16:creationId xmlns:a16="http://schemas.microsoft.com/office/drawing/2014/main" id="{950488F2-7BD0-4246-9C86-E948F1BE576E}"/>
              </a:ext>
            </a:extLst>
          </p:cNvPr>
          <p:cNvSpPr/>
          <p:nvPr/>
        </p:nvSpPr>
        <p:spPr>
          <a:xfrm>
            <a:off x="3074655" y="5272925"/>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23" name="Text Placeholder 1">
            <a:extLst>
              <a:ext uri="{FF2B5EF4-FFF2-40B4-BE49-F238E27FC236}">
                <a16:creationId xmlns:a16="http://schemas.microsoft.com/office/drawing/2014/main" id="{785CCB9F-510F-4556-BD04-6DB9C2772252}"/>
              </a:ext>
            </a:extLst>
          </p:cNvPr>
          <p:cNvSpPr>
            <a:spLocks noGrp="1"/>
          </p:cNvSpPr>
          <p:nvPr>
            <p:ph type="body" sz="quarter" idx="10"/>
          </p:nvPr>
        </p:nvSpPr>
        <p:spPr>
          <a:xfrm>
            <a:off x="-1560202" y="80604"/>
            <a:ext cx="11219558" cy="724247"/>
          </a:xfrm>
        </p:spPr>
        <p:txBody>
          <a:bodyPr/>
          <a:lstStyle/>
          <a:p>
            <a:r>
              <a:rPr lang="es-CO" altLang="es-CO" sz="4400" b="1" dirty="0">
                <a:latin typeface="Bebas" pitchFamily="2" charset="0"/>
              </a:rPr>
              <a:t>Análisis diseño e implementación</a:t>
            </a:r>
          </a:p>
        </p:txBody>
      </p:sp>
      <p:pic>
        <p:nvPicPr>
          <p:cNvPr id="24" name="Imagen 23">
            <a:extLst>
              <a:ext uri="{FF2B5EF4-FFF2-40B4-BE49-F238E27FC236}">
                <a16:creationId xmlns:a16="http://schemas.microsoft.com/office/drawing/2014/main" id="{A4EA20BA-C3C6-4A76-8ACB-3770A8DB8E5C}"/>
              </a:ext>
            </a:extLst>
          </p:cNvPr>
          <p:cNvPicPr/>
          <p:nvPr/>
        </p:nvPicPr>
        <p:blipFill>
          <a:blip r:embed="rId2">
            <a:extLst>
              <a:ext uri="{28A0092B-C50C-407E-A947-70E740481C1C}">
                <a14:useLocalDpi xmlns:a14="http://schemas.microsoft.com/office/drawing/2010/main" val="0"/>
              </a:ext>
            </a:extLst>
          </a:blip>
          <a:stretch>
            <a:fillRect/>
          </a:stretch>
        </p:blipFill>
        <p:spPr>
          <a:xfrm>
            <a:off x="7975601" y="0"/>
            <a:ext cx="4216400" cy="3222852"/>
          </a:xfrm>
          <a:prstGeom prst="rect">
            <a:avLst/>
          </a:prstGeom>
        </p:spPr>
      </p:pic>
      <p:pic>
        <p:nvPicPr>
          <p:cNvPr id="26" name="Imagen 25">
            <a:extLst>
              <a:ext uri="{FF2B5EF4-FFF2-40B4-BE49-F238E27FC236}">
                <a16:creationId xmlns:a16="http://schemas.microsoft.com/office/drawing/2014/main" id="{D93106F3-F205-4B25-8D01-ABFF24F53AD0}"/>
              </a:ext>
            </a:extLst>
          </p:cNvPr>
          <p:cNvPicPr/>
          <p:nvPr/>
        </p:nvPicPr>
        <p:blipFill>
          <a:blip r:embed="rId3">
            <a:extLst>
              <a:ext uri="{28A0092B-C50C-407E-A947-70E740481C1C}">
                <a14:useLocalDpi xmlns:a14="http://schemas.microsoft.com/office/drawing/2010/main" val="0"/>
              </a:ext>
            </a:extLst>
          </a:blip>
          <a:stretch>
            <a:fillRect/>
          </a:stretch>
        </p:blipFill>
        <p:spPr>
          <a:xfrm>
            <a:off x="7975600" y="3222852"/>
            <a:ext cx="4216400" cy="3635148"/>
          </a:xfrm>
          <a:prstGeom prst="rect">
            <a:avLst/>
          </a:prstGeom>
        </p:spPr>
      </p:pic>
      <p:pic>
        <p:nvPicPr>
          <p:cNvPr id="27" name="Imagen 26">
            <a:extLst>
              <a:ext uri="{FF2B5EF4-FFF2-40B4-BE49-F238E27FC236}">
                <a16:creationId xmlns:a16="http://schemas.microsoft.com/office/drawing/2014/main" id="{72C36E36-D727-4C55-84EB-CAD6B64BDB98}"/>
              </a:ext>
            </a:extLst>
          </p:cNvPr>
          <p:cNvPicPr/>
          <p:nvPr/>
        </p:nvPicPr>
        <p:blipFill>
          <a:blip r:embed="rId4">
            <a:extLst>
              <a:ext uri="{28A0092B-C50C-407E-A947-70E740481C1C}">
                <a14:useLocalDpi xmlns:a14="http://schemas.microsoft.com/office/drawing/2010/main" val="0"/>
              </a:ext>
            </a:extLst>
          </a:blip>
          <a:stretch>
            <a:fillRect/>
          </a:stretch>
        </p:blipFill>
        <p:spPr>
          <a:xfrm>
            <a:off x="1562671" y="3429000"/>
            <a:ext cx="3831321" cy="2664210"/>
          </a:xfrm>
          <a:prstGeom prst="rect">
            <a:avLst/>
          </a:prstGeom>
        </p:spPr>
      </p:pic>
      <p:pic>
        <p:nvPicPr>
          <p:cNvPr id="28" name="Imagen 27">
            <a:extLst>
              <a:ext uri="{FF2B5EF4-FFF2-40B4-BE49-F238E27FC236}">
                <a16:creationId xmlns:a16="http://schemas.microsoft.com/office/drawing/2014/main" id="{B7514AE8-EF04-4ACA-AFC7-814F08566A9B}"/>
              </a:ext>
            </a:extLst>
          </p:cNvPr>
          <p:cNvPicPr/>
          <p:nvPr/>
        </p:nvPicPr>
        <p:blipFill>
          <a:blip r:embed="rId5">
            <a:extLst>
              <a:ext uri="{28A0092B-C50C-407E-A947-70E740481C1C}">
                <a14:useLocalDpi xmlns:a14="http://schemas.microsoft.com/office/drawing/2010/main" val="0"/>
              </a:ext>
            </a:extLst>
          </a:blip>
          <a:stretch>
            <a:fillRect/>
          </a:stretch>
        </p:blipFill>
        <p:spPr>
          <a:xfrm>
            <a:off x="133016" y="1485348"/>
            <a:ext cx="7118853" cy="4869733"/>
          </a:xfrm>
          <a:prstGeom prst="rect">
            <a:avLst/>
          </a:prstGeom>
        </p:spPr>
      </p:pic>
    </p:spTree>
    <p:extLst>
      <p:ext uri="{BB962C8B-B14F-4D97-AF65-F5344CB8AC3E}">
        <p14:creationId xmlns:p14="http://schemas.microsoft.com/office/powerpoint/2010/main" val="173195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304327"/>
            <a:ext cx="6191673" cy="923330"/>
          </a:xfrm>
          <a:prstGeom prst="rect">
            <a:avLst/>
          </a:prstGeom>
          <a:noFill/>
        </p:spPr>
        <p:txBody>
          <a:bodyPr wrap="square" rtlCol="0" anchor="ctr">
            <a:spAutoFit/>
          </a:bodyPr>
          <a:lstStyle/>
          <a:p>
            <a:r>
              <a:rPr lang="es-EC" altLang="ko-KR" sz="5400" dirty="0">
                <a:solidFill>
                  <a:schemeClr val="accent1"/>
                </a:solidFill>
                <a:cs typeface="Arial" pitchFamily="34" charset="0"/>
              </a:rPr>
              <a:t>Contenido</a:t>
            </a:r>
            <a:endParaRPr lang="es-EC" altLang="ko-KR" sz="5400" dirty="0">
              <a:solidFill>
                <a:schemeClr val="tx1">
                  <a:lumMod val="85000"/>
                  <a:lumOff val="15000"/>
                </a:schemeClr>
              </a:solidFill>
              <a:cs typeface="Arial" pitchFamily="34" charset="0"/>
            </a:endParaRPr>
          </a:p>
        </p:txBody>
      </p:sp>
      <p:grpSp>
        <p:nvGrpSpPr>
          <p:cNvPr id="518" name="Group 517">
            <a:extLst>
              <a:ext uri="{FF2B5EF4-FFF2-40B4-BE49-F238E27FC236}">
                <a16:creationId xmlns:a16="http://schemas.microsoft.com/office/drawing/2014/main" id="{00497DD8-356E-4BAB-B211-B7C471D4EE7B}"/>
              </a:ext>
            </a:extLst>
          </p:cNvPr>
          <p:cNvGrpSpPr/>
          <p:nvPr/>
        </p:nvGrpSpPr>
        <p:grpSpPr>
          <a:xfrm>
            <a:off x="6016646" y="1247741"/>
            <a:ext cx="5566926" cy="830997"/>
            <a:chOff x="5610479" y="1770064"/>
            <a:chExt cx="5566926" cy="830997"/>
          </a:xfrm>
        </p:grpSpPr>
        <p:sp>
          <p:nvSpPr>
            <p:cNvPr id="9" name="TextBox 8"/>
            <p:cNvSpPr txBox="1"/>
            <p:nvPr/>
          </p:nvSpPr>
          <p:spPr>
            <a:xfrm>
              <a:off x="6669713" y="1975573"/>
              <a:ext cx="4507692" cy="507831"/>
            </a:xfrm>
            <a:prstGeom prst="rect">
              <a:avLst/>
            </a:prstGeom>
            <a:noFill/>
          </p:spPr>
          <p:txBody>
            <a:bodyPr wrap="square" lIns="108000" rIns="108000" rtlCol="0">
              <a:spAutoFit/>
            </a:bodyPr>
            <a:lstStyle/>
            <a:p>
              <a:r>
                <a:rPr lang="es-EC" altLang="ko-KR" sz="2700" b="1" dirty="0">
                  <a:solidFill>
                    <a:schemeClr val="tx1">
                      <a:lumMod val="85000"/>
                      <a:lumOff val="15000"/>
                    </a:schemeClr>
                  </a:solidFill>
                  <a:cs typeface="Arial" pitchFamily="34" charset="0"/>
                </a:rPr>
                <a:t>Introducción</a:t>
              </a:r>
              <a:r>
                <a:rPr lang="en-US" altLang="ko-KR" sz="2700" b="1" dirty="0">
                  <a:solidFill>
                    <a:schemeClr val="tx1">
                      <a:lumMod val="85000"/>
                      <a:lumOff val="15000"/>
                    </a:schemeClr>
                  </a:solidFill>
                  <a:cs typeface="Arial" pitchFamily="34" charset="0"/>
                </a:rPr>
                <a:t> </a:t>
              </a:r>
              <a:endParaRPr lang="ko-KR" altLang="en-US" sz="2700" b="1" dirty="0">
                <a:solidFill>
                  <a:schemeClr val="tx1">
                    <a:lumMod val="85000"/>
                    <a:lumOff val="15000"/>
                  </a:schemeClr>
                </a:solidFill>
                <a:cs typeface="Arial" pitchFamily="34" charset="0"/>
              </a:endParaRPr>
            </a:p>
          </p:txBody>
        </p:sp>
        <p:sp>
          <p:nvSpPr>
            <p:cNvPr id="7" name="TextBox 6"/>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01</a:t>
              </a:r>
              <a:endParaRPr lang="ko-KR" altLang="en-US" sz="4800" b="1" dirty="0">
                <a:solidFill>
                  <a:schemeClr val="tx1">
                    <a:lumMod val="85000"/>
                    <a:lumOff val="15000"/>
                  </a:schemeClr>
                </a:solidFill>
                <a:cs typeface="Arial" pitchFamily="34" charset="0"/>
              </a:endParaRPr>
            </a:p>
          </p:txBody>
        </p:sp>
      </p:grpSp>
      <p:grpSp>
        <p:nvGrpSpPr>
          <p:cNvPr id="519" name="Group 518">
            <a:extLst>
              <a:ext uri="{FF2B5EF4-FFF2-40B4-BE49-F238E27FC236}">
                <a16:creationId xmlns:a16="http://schemas.microsoft.com/office/drawing/2014/main" id="{A8FAD785-8AC8-49C3-9097-096756178E13}"/>
              </a:ext>
            </a:extLst>
          </p:cNvPr>
          <p:cNvGrpSpPr/>
          <p:nvPr/>
        </p:nvGrpSpPr>
        <p:grpSpPr>
          <a:xfrm>
            <a:off x="5999080" y="2011574"/>
            <a:ext cx="5564131" cy="830997"/>
            <a:chOff x="5610479" y="1770064"/>
            <a:chExt cx="5564131" cy="830997"/>
          </a:xfrm>
        </p:grpSpPr>
        <p:sp>
          <p:nvSpPr>
            <p:cNvPr id="523" name="TextBox 522">
              <a:extLst>
                <a:ext uri="{FF2B5EF4-FFF2-40B4-BE49-F238E27FC236}">
                  <a16:creationId xmlns:a16="http://schemas.microsoft.com/office/drawing/2014/main" id="{B831105A-5E4E-47C1-8CFA-567C10A0F2EB}"/>
                </a:ext>
              </a:extLst>
            </p:cNvPr>
            <p:cNvSpPr txBox="1"/>
            <p:nvPr/>
          </p:nvSpPr>
          <p:spPr>
            <a:xfrm>
              <a:off x="6666918" y="1947435"/>
              <a:ext cx="4507692" cy="507831"/>
            </a:xfrm>
            <a:prstGeom prst="rect">
              <a:avLst/>
            </a:prstGeom>
            <a:noFill/>
          </p:spPr>
          <p:txBody>
            <a:bodyPr wrap="square" lIns="108000" rIns="108000" rtlCol="0">
              <a:spAutoFit/>
            </a:bodyPr>
            <a:lstStyle/>
            <a:p>
              <a:r>
                <a:rPr lang="es-EC" altLang="ko-KR" sz="2700" b="1" dirty="0">
                  <a:solidFill>
                    <a:schemeClr val="tx1">
                      <a:lumMod val="85000"/>
                      <a:lumOff val="15000"/>
                    </a:schemeClr>
                  </a:solidFill>
                  <a:cs typeface="Arial" pitchFamily="34" charset="0"/>
                </a:rPr>
                <a:t>Objetivos</a:t>
              </a:r>
            </a:p>
          </p:txBody>
        </p:sp>
        <p:sp>
          <p:nvSpPr>
            <p:cNvPr id="521" name="TextBox 520">
              <a:extLst>
                <a:ext uri="{FF2B5EF4-FFF2-40B4-BE49-F238E27FC236}">
                  <a16:creationId xmlns:a16="http://schemas.microsoft.com/office/drawing/2014/main" id="{CA4229A1-7E6B-497E-ABCB-53CF7F63B457}"/>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02</a:t>
              </a:r>
              <a:endParaRPr lang="ko-KR" altLang="en-US" sz="4800" b="1" dirty="0">
                <a:solidFill>
                  <a:schemeClr val="tx1">
                    <a:lumMod val="85000"/>
                    <a:lumOff val="15000"/>
                  </a:schemeClr>
                </a:solidFill>
                <a:cs typeface="Arial" pitchFamily="34" charset="0"/>
              </a:endParaRPr>
            </a:p>
          </p:txBody>
        </p:sp>
      </p:grpSp>
      <p:grpSp>
        <p:nvGrpSpPr>
          <p:cNvPr id="524" name="Group 523">
            <a:extLst>
              <a:ext uri="{FF2B5EF4-FFF2-40B4-BE49-F238E27FC236}">
                <a16:creationId xmlns:a16="http://schemas.microsoft.com/office/drawing/2014/main" id="{41ECBB98-E891-4FC6-BDE8-370D937679A8}"/>
              </a:ext>
            </a:extLst>
          </p:cNvPr>
          <p:cNvGrpSpPr/>
          <p:nvPr/>
        </p:nvGrpSpPr>
        <p:grpSpPr>
          <a:xfrm>
            <a:off x="6024292" y="3437748"/>
            <a:ext cx="5548669" cy="923330"/>
            <a:chOff x="5610479" y="1680106"/>
            <a:chExt cx="5548669" cy="923330"/>
          </a:xfrm>
        </p:grpSpPr>
        <p:sp>
          <p:nvSpPr>
            <p:cNvPr id="528" name="TextBox 527">
              <a:extLst>
                <a:ext uri="{FF2B5EF4-FFF2-40B4-BE49-F238E27FC236}">
                  <a16:creationId xmlns:a16="http://schemas.microsoft.com/office/drawing/2014/main" id="{EF6561FD-7370-4EC5-9755-4A2683568965}"/>
                </a:ext>
              </a:extLst>
            </p:cNvPr>
            <p:cNvSpPr txBox="1"/>
            <p:nvPr/>
          </p:nvSpPr>
          <p:spPr>
            <a:xfrm>
              <a:off x="6651456" y="1680106"/>
              <a:ext cx="4507692" cy="923330"/>
            </a:xfrm>
            <a:prstGeom prst="rect">
              <a:avLst/>
            </a:prstGeom>
            <a:noFill/>
          </p:spPr>
          <p:txBody>
            <a:bodyPr wrap="square" lIns="108000" rIns="108000" rtlCol="0">
              <a:spAutoFit/>
            </a:bodyPr>
            <a:lstStyle/>
            <a:p>
              <a:r>
                <a:rPr lang="es-EC" altLang="ko-KR" sz="2700" b="1" dirty="0">
                  <a:solidFill>
                    <a:schemeClr val="tx1">
                      <a:lumMod val="85000"/>
                      <a:lumOff val="15000"/>
                    </a:schemeClr>
                  </a:solidFill>
                  <a:cs typeface="Arial" pitchFamily="34" charset="0"/>
                </a:rPr>
                <a:t>Análisis diseño e implementación </a:t>
              </a:r>
            </a:p>
          </p:txBody>
        </p:sp>
        <p:sp>
          <p:nvSpPr>
            <p:cNvPr id="526" name="TextBox 525">
              <a:extLst>
                <a:ext uri="{FF2B5EF4-FFF2-40B4-BE49-F238E27FC236}">
                  <a16:creationId xmlns:a16="http://schemas.microsoft.com/office/drawing/2014/main" id="{FC8A8104-67B1-40D1-996D-4A3EEC17B248}"/>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04</a:t>
              </a:r>
              <a:endParaRPr lang="ko-KR" altLang="en-US" sz="4800" b="1" dirty="0">
                <a:solidFill>
                  <a:schemeClr val="tx1">
                    <a:lumMod val="85000"/>
                    <a:lumOff val="15000"/>
                  </a:schemeClr>
                </a:solidFill>
                <a:cs typeface="Arial" pitchFamily="34" charset="0"/>
              </a:endParaRPr>
            </a:p>
          </p:txBody>
        </p:sp>
      </p:grpSp>
      <p:grpSp>
        <p:nvGrpSpPr>
          <p:cNvPr id="529" name="Group 528">
            <a:extLst>
              <a:ext uri="{FF2B5EF4-FFF2-40B4-BE49-F238E27FC236}">
                <a16:creationId xmlns:a16="http://schemas.microsoft.com/office/drawing/2014/main" id="{BE6A5442-66B9-4C76-BA02-4CE800AE5CE2}"/>
              </a:ext>
            </a:extLst>
          </p:cNvPr>
          <p:cNvGrpSpPr/>
          <p:nvPr/>
        </p:nvGrpSpPr>
        <p:grpSpPr>
          <a:xfrm>
            <a:off x="6013941" y="4318142"/>
            <a:ext cx="5530745" cy="830997"/>
            <a:chOff x="5610479" y="1770064"/>
            <a:chExt cx="5530745" cy="830997"/>
          </a:xfrm>
        </p:grpSpPr>
        <p:sp>
          <p:nvSpPr>
            <p:cNvPr id="533" name="TextBox 532">
              <a:extLst>
                <a:ext uri="{FF2B5EF4-FFF2-40B4-BE49-F238E27FC236}">
                  <a16:creationId xmlns:a16="http://schemas.microsoft.com/office/drawing/2014/main" id="{2346C14C-1F16-4F96-9ACE-C9571706B312}"/>
                </a:ext>
              </a:extLst>
            </p:cNvPr>
            <p:cNvSpPr txBox="1"/>
            <p:nvPr/>
          </p:nvSpPr>
          <p:spPr>
            <a:xfrm>
              <a:off x="6633532" y="1964627"/>
              <a:ext cx="4507692" cy="507831"/>
            </a:xfrm>
            <a:prstGeom prst="rect">
              <a:avLst/>
            </a:prstGeom>
            <a:noFill/>
          </p:spPr>
          <p:txBody>
            <a:bodyPr wrap="square" lIns="108000" rIns="108000" rtlCol="0">
              <a:spAutoFit/>
            </a:bodyPr>
            <a:lstStyle/>
            <a:p>
              <a:r>
                <a:rPr lang="es-EC" altLang="ko-KR" sz="2700" b="1" dirty="0">
                  <a:solidFill>
                    <a:schemeClr val="tx1">
                      <a:lumMod val="85000"/>
                      <a:lumOff val="15000"/>
                    </a:schemeClr>
                  </a:solidFill>
                  <a:cs typeface="Arial" pitchFamily="34" charset="0"/>
                </a:rPr>
                <a:t>Análisis de Resultados</a:t>
              </a:r>
            </a:p>
          </p:txBody>
        </p:sp>
        <p:sp>
          <p:nvSpPr>
            <p:cNvPr id="531" name="TextBox 530">
              <a:extLst>
                <a:ext uri="{FF2B5EF4-FFF2-40B4-BE49-F238E27FC236}">
                  <a16:creationId xmlns:a16="http://schemas.microsoft.com/office/drawing/2014/main" id="{5C81FCFF-3D2F-4EF9-A74F-806FD3150BD8}"/>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05</a:t>
              </a:r>
              <a:endParaRPr lang="ko-KR" altLang="en-US" sz="4800" b="1" dirty="0">
                <a:solidFill>
                  <a:schemeClr val="tx1">
                    <a:lumMod val="85000"/>
                    <a:lumOff val="15000"/>
                  </a:schemeClr>
                </a:solidFill>
                <a:cs typeface="Arial" pitchFamily="34" charset="0"/>
              </a:endParaRPr>
            </a:p>
          </p:txBody>
        </p:sp>
      </p:grpSp>
      <p:sp>
        <p:nvSpPr>
          <p:cNvPr id="195" name="Freeform: Shape 8">
            <a:extLst>
              <a:ext uri="{FF2B5EF4-FFF2-40B4-BE49-F238E27FC236}">
                <a16:creationId xmlns:a16="http://schemas.microsoft.com/office/drawing/2014/main" id="{7580E864-59ED-4D87-98E0-839CC2795BAB}"/>
              </a:ext>
            </a:extLst>
          </p:cNvPr>
          <p:cNvSpPr>
            <a:spLocks/>
          </p:cNvSpPr>
          <p:nvPr/>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6" name="Rectangle 9">
            <a:extLst>
              <a:ext uri="{FF2B5EF4-FFF2-40B4-BE49-F238E27FC236}">
                <a16:creationId xmlns:a16="http://schemas.microsoft.com/office/drawing/2014/main" id="{92C44B38-EB2F-4113-A51A-C1AEB17E6B89}"/>
              </a:ext>
            </a:extLst>
          </p:cNvPr>
          <p:cNvSpPr/>
          <p:nvPr/>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7" name="Group 10">
            <a:extLst>
              <a:ext uri="{FF2B5EF4-FFF2-40B4-BE49-F238E27FC236}">
                <a16:creationId xmlns:a16="http://schemas.microsoft.com/office/drawing/2014/main" id="{340C51D7-B75A-477A-A826-4B8A3AF2D396}"/>
              </a:ext>
            </a:extLst>
          </p:cNvPr>
          <p:cNvGrpSpPr/>
          <p:nvPr/>
        </p:nvGrpSpPr>
        <p:grpSpPr>
          <a:xfrm flipH="1">
            <a:off x="11178612" y="5759424"/>
            <a:ext cx="817770" cy="809183"/>
            <a:chOff x="3175" y="1588"/>
            <a:chExt cx="4686300" cy="4637087"/>
          </a:xfrm>
          <a:solidFill>
            <a:schemeClr val="accent1"/>
          </a:solidFill>
        </p:grpSpPr>
        <p:sp>
          <p:nvSpPr>
            <p:cNvPr id="198" name="Rectangle 5">
              <a:extLst>
                <a:ext uri="{FF2B5EF4-FFF2-40B4-BE49-F238E27FC236}">
                  <a16:creationId xmlns:a16="http://schemas.microsoft.com/office/drawing/2014/main" id="{D32B6B45-39B7-497B-9FD5-1F026EB59DD5}"/>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Rectangle 6">
              <a:extLst>
                <a:ext uri="{FF2B5EF4-FFF2-40B4-BE49-F238E27FC236}">
                  <a16:creationId xmlns:a16="http://schemas.microsoft.com/office/drawing/2014/main" id="{6C0D3D7A-BB31-4436-AA54-B76810D14BDA}"/>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Rectangle 7">
              <a:extLst>
                <a:ext uri="{FF2B5EF4-FFF2-40B4-BE49-F238E27FC236}">
                  <a16:creationId xmlns:a16="http://schemas.microsoft.com/office/drawing/2014/main" id="{C9140F22-E4E9-4E9E-9C6E-DE9AB45E69B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8">
              <a:extLst>
                <a:ext uri="{FF2B5EF4-FFF2-40B4-BE49-F238E27FC236}">
                  <a16:creationId xmlns:a16="http://schemas.microsoft.com/office/drawing/2014/main" id="{4C1EF332-558B-4EB6-B955-8D36C10EED8C}"/>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9">
              <a:extLst>
                <a:ext uri="{FF2B5EF4-FFF2-40B4-BE49-F238E27FC236}">
                  <a16:creationId xmlns:a16="http://schemas.microsoft.com/office/drawing/2014/main" id="{A7D0500F-DDAC-447E-9947-3908215669D9}"/>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Rectangle 10">
              <a:extLst>
                <a:ext uri="{FF2B5EF4-FFF2-40B4-BE49-F238E27FC236}">
                  <a16:creationId xmlns:a16="http://schemas.microsoft.com/office/drawing/2014/main" id="{8DA329A3-CEA9-478C-8396-80D0E02BC48B}"/>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1">
              <a:extLst>
                <a:ext uri="{FF2B5EF4-FFF2-40B4-BE49-F238E27FC236}">
                  <a16:creationId xmlns:a16="http://schemas.microsoft.com/office/drawing/2014/main" id="{075FBA76-534F-468A-BB3C-603244051C51}"/>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12">
              <a:extLst>
                <a:ext uri="{FF2B5EF4-FFF2-40B4-BE49-F238E27FC236}">
                  <a16:creationId xmlns:a16="http://schemas.microsoft.com/office/drawing/2014/main" id="{8E6760D2-BAAC-42EA-BDFE-32DFEC0A4D89}"/>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Rectangle 13">
              <a:extLst>
                <a:ext uri="{FF2B5EF4-FFF2-40B4-BE49-F238E27FC236}">
                  <a16:creationId xmlns:a16="http://schemas.microsoft.com/office/drawing/2014/main" id="{BCA18EC7-D49A-47F8-9B20-954406849B81}"/>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14">
              <a:extLst>
                <a:ext uri="{FF2B5EF4-FFF2-40B4-BE49-F238E27FC236}">
                  <a16:creationId xmlns:a16="http://schemas.microsoft.com/office/drawing/2014/main" id="{90619387-C536-407D-AEEE-A0E66121D296}"/>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15">
              <a:extLst>
                <a:ext uri="{FF2B5EF4-FFF2-40B4-BE49-F238E27FC236}">
                  <a16:creationId xmlns:a16="http://schemas.microsoft.com/office/drawing/2014/main" id="{17E9AD0D-D262-4A36-901D-04C41D9FBB59}"/>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Rectangle 16">
              <a:extLst>
                <a:ext uri="{FF2B5EF4-FFF2-40B4-BE49-F238E27FC236}">
                  <a16:creationId xmlns:a16="http://schemas.microsoft.com/office/drawing/2014/main" id="{E1B0F957-49F4-463D-913B-8142FBFE3569}"/>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17">
              <a:extLst>
                <a:ext uri="{FF2B5EF4-FFF2-40B4-BE49-F238E27FC236}">
                  <a16:creationId xmlns:a16="http://schemas.microsoft.com/office/drawing/2014/main" id="{5D752659-9FA1-4611-9D1B-2561CB50374B}"/>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18">
              <a:extLst>
                <a:ext uri="{FF2B5EF4-FFF2-40B4-BE49-F238E27FC236}">
                  <a16:creationId xmlns:a16="http://schemas.microsoft.com/office/drawing/2014/main" id="{BF2348CF-C6B8-4364-BFC8-54BD84898CAA}"/>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Rectangle 19">
              <a:extLst>
                <a:ext uri="{FF2B5EF4-FFF2-40B4-BE49-F238E27FC236}">
                  <a16:creationId xmlns:a16="http://schemas.microsoft.com/office/drawing/2014/main" id="{327D6FAA-6701-42F6-8B78-6F0CAE76E517}"/>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Rectangle 20">
              <a:extLst>
                <a:ext uri="{FF2B5EF4-FFF2-40B4-BE49-F238E27FC236}">
                  <a16:creationId xmlns:a16="http://schemas.microsoft.com/office/drawing/2014/main" id="{791EBBF2-5962-4347-BF34-239F848AF66E}"/>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Rectangle 21">
              <a:extLst>
                <a:ext uri="{FF2B5EF4-FFF2-40B4-BE49-F238E27FC236}">
                  <a16:creationId xmlns:a16="http://schemas.microsoft.com/office/drawing/2014/main" id="{45F34078-06D3-481C-8015-513856C82FBD}"/>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22">
              <a:extLst>
                <a:ext uri="{FF2B5EF4-FFF2-40B4-BE49-F238E27FC236}">
                  <a16:creationId xmlns:a16="http://schemas.microsoft.com/office/drawing/2014/main" id="{8BB2CD9A-02E5-4589-8F2C-AF00B339F299}"/>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23">
              <a:extLst>
                <a:ext uri="{FF2B5EF4-FFF2-40B4-BE49-F238E27FC236}">
                  <a16:creationId xmlns:a16="http://schemas.microsoft.com/office/drawing/2014/main" id="{4EB3352A-0B39-4A31-B907-EDC78E9AB4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Rectangle 24">
              <a:extLst>
                <a:ext uri="{FF2B5EF4-FFF2-40B4-BE49-F238E27FC236}">
                  <a16:creationId xmlns:a16="http://schemas.microsoft.com/office/drawing/2014/main" id="{2BDF1283-9EBA-4BC7-A797-3722B0B2A4DE}"/>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25">
              <a:extLst>
                <a:ext uri="{FF2B5EF4-FFF2-40B4-BE49-F238E27FC236}">
                  <a16:creationId xmlns:a16="http://schemas.microsoft.com/office/drawing/2014/main" id="{907FC20B-7510-4DD7-9184-4C649498E804}"/>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26">
              <a:extLst>
                <a:ext uri="{FF2B5EF4-FFF2-40B4-BE49-F238E27FC236}">
                  <a16:creationId xmlns:a16="http://schemas.microsoft.com/office/drawing/2014/main" id="{FF5B3662-FF1D-4DC8-BFCF-C32A2D4169F2}"/>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Rectangle 27">
              <a:extLst>
                <a:ext uri="{FF2B5EF4-FFF2-40B4-BE49-F238E27FC236}">
                  <a16:creationId xmlns:a16="http://schemas.microsoft.com/office/drawing/2014/main" id="{B5FC2E00-9C8D-439F-B0B5-6103E99BFA9C}"/>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28">
              <a:extLst>
                <a:ext uri="{FF2B5EF4-FFF2-40B4-BE49-F238E27FC236}">
                  <a16:creationId xmlns:a16="http://schemas.microsoft.com/office/drawing/2014/main" id="{6A660C1A-6822-4D27-9CC2-0D9756D56AA7}"/>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29">
              <a:extLst>
                <a:ext uri="{FF2B5EF4-FFF2-40B4-BE49-F238E27FC236}">
                  <a16:creationId xmlns:a16="http://schemas.microsoft.com/office/drawing/2014/main" id="{E82EDC4F-8B27-44AD-A10C-167D07D95F95}"/>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Rectangle 30">
              <a:extLst>
                <a:ext uri="{FF2B5EF4-FFF2-40B4-BE49-F238E27FC236}">
                  <a16:creationId xmlns:a16="http://schemas.microsoft.com/office/drawing/2014/main" id="{70F85899-5F9F-4825-B65E-7D3597E5670D}"/>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31">
              <a:extLst>
                <a:ext uri="{FF2B5EF4-FFF2-40B4-BE49-F238E27FC236}">
                  <a16:creationId xmlns:a16="http://schemas.microsoft.com/office/drawing/2014/main" id="{A40118CD-DD3C-45FE-AE4C-578247DDC891}"/>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32">
              <a:extLst>
                <a:ext uri="{FF2B5EF4-FFF2-40B4-BE49-F238E27FC236}">
                  <a16:creationId xmlns:a16="http://schemas.microsoft.com/office/drawing/2014/main" id="{31E305B0-11D0-4FE7-B72F-AC6C3CB5C911}"/>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Rectangle 33">
              <a:extLst>
                <a:ext uri="{FF2B5EF4-FFF2-40B4-BE49-F238E27FC236}">
                  <a16:creationId xmlns:a16="http://schemas.microsoft.com/office/drawing/2014/main" id="{2259AE53-A287-41E5-BFEE-193BB53F0EA2}"/>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Rectangle 34">
              <a:extLst>
                <a:ext uri="{FF2B5EF4-FFF2-40B4-BE49-F238E27FC236}">
                  <a16:creationId xmlns:a16="http://schemas.microsoft.com/office/drawing/2014/main" id="{25EF43A3-7AB0-4FCB-AB63-D20BDD21F83B}"/>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Rectangle 35">
              <a:extLst>
                <a:ext uri="{FF2B5EF4-FFF2-40B4-BE49-F238E27FC236}">
                  <a16:creationId xmlns:a16="http://schemas.microsoft.com/office/drawing/2014/main" id="{8C9FE851-BBC3-40CD-8E5D-47B8A0C9D56A}"/>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36">
              <a:extLst>
                <a:ext uri="{FF2B5EF4-FFF2-40B4-BE49-F238E27FC236}">
                  <a16:creationId xmlns:a16="http://schemas.microsoft.com/office/drawing/2014/main" id="{0447BA1E-8572-4D4C-8902-31C019186B9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37">
              <a:extLst>
                <a:ext uri="{FF2B5EF4-FFF2-40B4-BE49-F238E27FC236}">
                  <a16:creationId xmlns:a16="http://schemas.microsoft.com/office/drawing/2014/main" id="{62068362-05A8-4034-955E-D13E7421F93E}"/>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Rectangle 38">
              <a:extLst>
                <a:ext uri="{FF2B5EF4-FFF2-40B4-BE49-F238E27FC236}">
                  <a16:creationId xmlns:a16="http://schemas.microsoft.com/office/drawing/2014/main" id="{B087CF02-577D-4AF3-853C-C5B8F80BB91D}"/>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39">
              <a:extLst>
                <a:ext uri="{FF2B5EF4-FFF2-40B4-BE49-F238E27FC236}">
                  <a16:creationId xmlns:a16="http://schemas.microsoft.com/office/drawing/2014/main" id="{F958F9B3-FBB9-4432-98FC-9B2E05EEB741}"/>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40">
              <a:extLst>
                <a:ext uri="{FF2B5EF4-FFF2-40B4-BE49-F238E27FC236}">
                  <a16:creationId xmlns:a16="http://schemas.microsoft.com/office/drawing/2014/main" id="{08B84AF3-E79A-4594-B4CB-A6FFC2614F44}"/>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Rectangle 41">
              <a:extLst>
                <a:ext uri="{FF2B5EF4-FFF2-40B4-BE49-F238E27FC236}">
                  <a16:creationId xmlns:a16="http://schemas.microsoft.com/office/drawing/2014/main" id="{0BA7DD68-ECDE-4A38-938B-81DACF19550F}"/>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42">
              <a:extLst>
                <a:ext uri="{FF2B5EF4-FFF2-40B4-BE49-F238E27FC236}">
                  <a16:creationId xmlns:a16="http://schemas.microsoft.com/office/drawing/2014/main" id="{0F722492-9F78-46E1-98C5-16FDBA5A4153}"/>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43">
              <a:extLst>
                <a:ext uri="{FF2B5EF4-FFF2-40B4-BE49-F238E27FC236}">
                  <a16:creationId xmlns:a16="http://schemas.microsoft.com/office/drawing/2014/main" id="{3DD81C6D-48A1-4535-8193-BA9ABAF92742}"/>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Rectangle 44">
              <a:extLst>
                <a:ext uri="{FF2B5EF4-FFF2-40B4-BE49-F238E27FC236}">
                  <a16:creationId xmlns:a16="http://schemas.microsoft.com/office/drawing/2014/main" id="{22F72FC2-E7CB-4020-A2EA-4C9C3D656650}"/>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45">
              <a:extLst>
                <a:ext uri="{FF2B5EF4-FFF2-40B4-BE49-F238E27FC236}">
                  <a16:creationId xmlns:a16="http://schemas.microsoft.com/office/drawing/2014/main" id="{4D71EFC4-2304-443D-9F58-E25DBE96B23F}"/>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46">
              <a:extLst>
                <a:ext uri="{FF2B5EF4-FFF2-40B4-BE49-F238E27FC236}">
                  <a16:creationId xmlns:a16="http://schemas.microsoft.com/office/drawing/2014/main" id="{B8DE9B9A-FF36-4BA3-9953-3CFF0710E1E3}"/>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Rectangle 47">
              <a:extLst>
                <a:ext uri="{FF2B5EF4-FFF2-40B4-BE49-F238E27FC236}">
                  <a16:creationId xmlns:a16="http://schemas.microsoft.com/office/drawing/2014/main" id="{B1651E3C-563B-43BA-99B8-B74A9B8C6D73}"/>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Rectangle 48">
              <a:extLst>
                <a:ext uri="{FF2B5EF4-FFF2-40B4-BE49-F238E27FC236}">
                  <a16:creationId xmlns:a16="http://schemas.microsoft.com/office/drawing/2014/main" id="{41DB0088-F3A0-48D0-8DDF-9C0CCCBB8C41}"/>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9">
              <a:extLst>
                <a:ext uri="{FF2B5EF4-FFF2-40B4-BE49-F238E27FC236}">
                  <a16:creationId xmlns:a16="http://schemas.microsoft.com/office/drawing/2014/main" id="{D50E1AB1-ABFC-4D1E-8F79-0262FBFA772B}"/>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50">
              <a:extLst>
                <a:ext uri="{FF2B5EF4-FFF2-40B4-BE49-F238E27FC236}">
                  <a16:creationId xmlns:a16="http://schemas.microsoft.com/office/drawing/2014/main" id="{381C6DE0-65B0-4AFE-AD70-58C27EFDEA8B}"/>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51">
              <a:extLst>
                <a:ext uri="{FF2B5EF4-FFF2-40B4-BE49-F238E27FC236}">
                  <a16:creationId xmlns:a16="http://schemas.microsoft.com/office/drawing/2014/main" id="{812BDBFD-440C-468A-B539-3EA48119DE43}"/>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Rectangle 52">
              <a:extLst>
                <a:ext uri="{FF2B5EF4-FFF2-40B4-BE49-F238E27FC236}">
                  <a16:creationId xmlns:a16="http://schemas.microsoft.com/office/drawing/2014/main" id="{EE5385AC-3209-491D-B508-369197AE883B}"/>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53">
              <a:extLst>
                <a:ext uri="{FF2B5EF4-FFF2-40B4-BE49-F238E27FC236}">
                  <a16:creationId xmlns:a16="http://schemas.microsoft.com/office/drawing/2014/main" id="{BC513318-B03D-4B2F-A699-818664A23FB5}"/>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54">
              <a:extLst>
                <a:ext uri="{FF2B5EF4-FFF2-40B4-BE49-F238E27FC236}">
                  <a16:creationId xmlns:a16="http://schemas.microsoft.com/office/drawing/2014/main" id="{547D49E0-4AE9-4540-A025-55977DE002C3}"/>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Rectangle 55">
              <a:extLst>
                <a:ext uri="{FF2B5EF4-FFF2-40B4-BE49-F238E27FC236}">
                  <a16:creationId xmlns:a16="http://schemas.microsoft.com/office/drawing/2014/main" id="{1DD58E96-4C90-426D-915A-3AF823746E92}"/>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56">
              <a:extLst>
                <a:ext uri="{FF2B5EF4-FFF2-40B4-BE49-F238E27FC236}">
                  <a16:creationId xmlns:a16="http://schemas.microsoft.com/office/drawing/2014/main" id="{7E3A8C2F-5518-4BB8-8248-C7D68ABCEC1D}"/>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57">
              <a:extLst>
                <a:ext uri="{FF2B5EF4-FFF2-40B4-BE49-F238E27FC236}">
                  <a16:creationId xmlns:a16="http://schemas.microsoft.com/office/drawing/2014/main" id="{470B7463-C72B-47CB-B917-3831540CBCFB}"/>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Rectangle 58">
              <a:extLst>
                <a:ext uri="{FF2B5EF4-FFF2-40B4-BE49-F238E27FC236}">
                  <a16:creationId xmlns:a16="http://schemas.microsoft.com/office/drawing/2014/main" id="{675BBC47-B788-4505-BCB1-1CABCE88DFD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Rectangle 59">
              <a:extLst>
                <a:ext uri="{FF2B5EF4-FFF2-40B4-BE49-F238E27FC236}">
                  <a16:creationId xmlns:a16="http://schemas.microsoft.com/office/drawing/2014/main" id="{F24C6018-521C-4B49-8E2B-ACF49F9F5125}"/>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Rectangle 60">
              <a:extLst>
                <a:ext uri="{FF2B5EF4-FFF2-40B4-BE49-F238E27FC236}">
                  <a16:creationId xmlns:a16="http://schemas.microsoft.com/office/drawing/2014/main" id="{0766041A-8A8A-4714-9BFD-C9D1528D0ECD}"/>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61">
              <a:extLst>
                <a:ext uri="{FF2B5EF4-FFF2-40B4-BE49-F238E27FC236}">
                  <a16:creationId xmlns:a16="http://schemas.microsoft.com/office/drawing/2014/main" id="{44AB3F89-EC06-4B22-8D89-437ABC59A85A}"/>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62">
              <a:extLst>
                <a:ext uri="{FF2B5EF4-FFF2-40B4-BE49-F238E27FC236}">
                  <a16:creationId xmlns:a16="http://schemas.microsoft.com/office/drawing/2014/main" id="{F8AE6301-5D28-434A-8CA8-FEC06B251FE9}"/>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Rectangle 63">
              <a:extLst>
                <a:ext uri="{FF2B5EF4-FFF2-40B4-BE49-F238E27FC236}">
                  <a16:creationId xmlns:a16="http://schemas.microsoft.com/office/drawing/2014/main" id="{E9A78C70-B454-4211-9399-1D29993A3D34}"/>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64">
              <a:extLst>
                <a:ext uri="{FF2B5EF4-FFF2-40B4-BE49-F238E27FC236}">
                  <a16:creationId xmlns:a16="http://schemas.microsoft.com/office/drawing/2014/main" id="{9E1F448A-38A7-4CD5-AC56-682C72C6C5E6}"/>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65">
              <a:extLst>
                <a:ext uri="{FF2B5EF4-FFF2-40B4-BE49-F238E27FC236}">
                  <a16:creationId xmlns:a16="http://schemas.microsoft.com/office/drawing/2014/main" id="{5C6A4286-234E-46F9-8B60-16D4472B36A5}"/>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Rectangle 66">
              <a:extLst>
                <a:ext uri="{FF2B5EF4-FFF2-40B4-BE49-F238E27FC236}">
                  <a16:creationId xmlns:a16="http://schemas.microsoft.com/office/drawing/2014/main" id="{239E785A-F4C5-4828-965B-2A4474C4E16C}"/>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67">
              <a:extLst>
                <a:ext uri="{FF2B5EF4-FFF2-40B4-BE49-F238E27FC236}">
                  <a16:creationId xmlns:a16="http://schemas.microsoft.com/office/drawing/2014/main" id="{02AA3D74-47D6-4884-BE0A-0D25FC63DA32}"/>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68">
              <a:extLst>
                <a:ext uri="{FF2B5EF4-FFF2-40B4-BE49-F238E27FC236}">
                  <a16:creationId xmlns:a16="http://schemas.microsoft.com/office/drawing/2014/main" id="{20BCFCA1-101F-43B3-B266-E841689A96AD}"/>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Rectangle 69">
              <a:extLst>
                <a:ext uri="{FF2B5EF4-FFF2-40B4-BE49-F238E27FC236}">
                  <a16:creationId xmlns:a16="http://schemas.microsoft.com/office/drawing/2014/main" id="{D1F22CC5-7F99-4681-BBDE-0A8B28366BAD}"/>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70">
              <a:extLst>
                <a:ext uri="{FF2B5EF4-FFF2-40B4-BE49-F238E27FC236}">
                  <a16:creationId xmlns:a16="http://schemas.microsoft.com/office/drawing/2014/main" id="{AB1A006C-6CA0-41FA-8530-7CF24F4CD381}"/>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71">
              <a:extLst>
                <a:ext uri="{FF2B5EF4-FFF2-40B4-BE49-F238E27FC236}">
                  <a16:creationId xmlns:a16="http://schemas.microsoft.com/office/drawing/2014/main" id="{C113870E-E034-494F-988C-13E236C1832C}"/>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Rectangle 72">
              <a:extLst>
                <a:ext uri="{FF2B5EF4-FFF2-40B4-BE49-F238E27FC236}">
                  <a16:creationId xmlns:a16="http://schemas.microsoft.com/office/drawing/2014/main" id="{0D5608E6-1E3D-4A10-9E1C-0D8AB00D2ACE}"/>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Rectangle 73">
              <a:extLst>
                <a:ext uri="{FF2B5EF4-FFF2-40B4-BE49-F238E27FC236}">
                  <a16:creationId xmlns:a16="http://schemas.microsoft.com/office/drawing/2014/main" id="{310E5E22-1B37-4083-A8A6-F40C47CEFCC2}"/>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Rectangle 74">
              <a:extLst>
                <a:ext uri="{FF2B5EF4-FFF2-40B4-BE49-F238E27FC236}">
                  <a16:creationId xmlns:a16="http://schemas.microsoft.com/office/drawing/2014/main" id="{A0A3E072-8396-488E-AE18-5F5FF1292ABF}"/>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75">
              <a:extLst>
                <a:ext uri="{FF2B5EF4-FFF2-40B4-BE49-F238E27FC236}">
                  <a16:creationId xmlns:a16="http://schemas.microsoft.com/office/drawing/2014/main" id="{0F995AEB-48AB-4A62-954F-E59D6B1BD45D}"/>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76">
              <a:extLst>
                <a:ext uri="{FF2B5EF4-FFF2-40B4-BE49-F238E27FC236}">
                  <a16:creationId xmlns:a16="http://schemas.microsoft.com/office/drawing/2014/main" id="{6C9CD7FD-76E0-4102-9D0F-16D7639A27F9}"/>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Rectangle 77">
              <a:extLst>
                <a:ext uri="{FF2B5EF4-FFF2-40B4-BE49-F238E27FC236}">
                  <a16:creationId xmlns:a16="http://schemas.microsoft.com/office/drawing/2014/main" id="{6E4FCB58-B4B8-4641-BEDE-2905817E1FB1}"/>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78">
              <a:extLst>
                <a:ext uri="{FF2B5EF4-FFF2-40B4-BE49-F238E27FC236}">
                  <a16:creationId xmlns:a16="http://schemas.microsoft.com/office/drawing/2014/main" id="{D2A6CB12-DC5A-4251-B218-F7FD47CD01E1}"/>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79">
              <a:extLst>
                <a:ext uri="{FF2B5EF4-FFF2-40B4-BE49-F238E27FC236}">
                  <a16:creationId xmlns:a16="http://schemas.microsoft.com/office/drawing/2014/main" id="{A776592E-7E3B-46BA-BF92-39DF3DD09767}"/>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Rectangle 80">
              <a:extLst>
                <a:ext uri="{FF2B5EF4-FFF2-40B4-BE49-F238E27FC236}">
                  <a16:creationId xmlns:a16="http://schemas.microsoft.com/office/drawing/2014/main" id="{BA2F07AD-8D09-45C8-BCE1-AEDAA8C07451}"/>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81">
              <a:extLst>
                <a:ext uri="{FF2B5EF4-FFF2-40B4-BE49-F238E27FC236}">
                  <a16:creationId xmlns:a16="http://schemas.microsoft.com/office/drawing/2014/main" id="{9E3A0225-EB47-4310-9CDF-9FFBCDA3F563}"/>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82">
              <a:extLst>
                <a:ext uri="{FF2B5EF4-FFF2-40B4-BE49-F238E27FC236}">
                  <a16:creationId xmlns:a16="http://schemas.microsoft.com/office/drawing/2014/main" id="{FB525F6C-A049-46DF-B0AC-8335C6931854}"/>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Rectangle 83">
              <a:extLst>
                <a:ext uri="{FF2B5EF4-FFF2-40B4-BE49-F238E27FC236}">
                  <a16:creationId xmlns:a16="http://schemas.microsoft.com/office/drawing/2014/main" id="{0A272ACA-142E-43F6-92E5-AA0ADDD5FFD3}"/>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84">
              <a:extLst>
                <a:ext uri="{FF2B5EF4-FFF2-40B4-BE49-F238E27FC236}">
                  <a16:creationId xmlns:a16="http://schemas.microsoft.com/office/drawing/2014/main" id="{F2413B24-C7CC-4A93-B871-FEACEA993CB7}"/>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85">
              <a:extLst>
                <a:ext uri="{FF2B5EF4-FFF2-40B4-BE49-F238E27FC236}">
                  <a16:creationId xmlns:a16="http://schemas.microsoft.com/office/drawing/2014/main" id="{8364FBE0-1F52-4450-ABC6-1CB4A84EAE84}"/>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Rectangle 86">
              <a:extLst>
                <a:ext uri="{FF2B5EF4-FFF2-40B4-BE49-F238E27FC236}">
                  <a16:creationId xmlns:a16="http://schemas.microsoft.com/office/drawing/2014/main" id="{5F1527FD-1556-40AB-AFF4-9C56D39F0005}"/>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87">
              <a:extLst>
                <a:ext uri="{FF2B5EF4-FFF2-40B4-BE49-F238E27FC236}">
                  <a16:creationId xmlns:a16="http://schemas.microsoft.com/office/drawing/2014/main" id="{6E3C8D85-CB5A-4181-985B-6F0A8C6345EC}"/>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88">
              <a:extLst>
                <a:ext uri="{FF2B5EF4-FFF2-40B4-BE49-F238E27FC236}">
                  <a16:creationId xmlns:a16="http://schemas.microsoft.com/office/drawing/2014/main" id="{ED083C9B-93BF-4695-B140-A716C5A4104C}"/>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Rectangle 89">
              <a:extLst>
                <a:ext uri="{FF2B5EF4-FFF2-40B4-BE49-F238E27FC236}">
                  <a16:creationId xmlns:a16="http://schemas.microsoft.com/office/drawing/2014/main" id="{534B3459-9A4B-412F-9247-C6C71B968107}"/>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90">
              <a:extLst>
                <a:ext uri="{FF2B5EF4-FFF2-40B4-BE49-F238E27FC236}">
                  <a16:creationId xmlns:a16="http://schemas.microsoft.com/office/drawing/2014/main" id="{6A971AC6-36A7-4699-B170-80D5B8B33E40}"/>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91">
              <a:extLst>
                <a:ext uri="{FF2B5EF4-FFF2-40B4-BE49-F238E27FC236}">
                  <a16:creationId xmlns:a16="http://schemas.microsoft.com/office/drawing/2014/main" id="{3D12FE89-FA43-4D7E-A013-C764050EE6E6}"/>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 name="Rectangle 92">
              <a:extLst>
                <a:ext uri="{FF2B5EF4-FFF2-40B4-BE49-F238E27FC236}">
                  <a16:creationId xmlns:a16="http://schemas.microsoft.com/office/drawing/2014/main" id="{1916C86D-0004-4B7C-8A79-0EAD94236594}"/>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 name="Freeform 93">
              <a:extLst>
                <a:ext uri="{FF2B5EF4-FFF2-40B4-BE49-F238E27FC236}">
                  <a16:creationId xmlns:a16="http://schemas.microsoft.com/office/drawing/2014/main" id="{34061772-9703-4241-8537-35A282233C74}"/>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94">
              <a:extLst>
                <a:ext uri="{FF2B5EF4-FFF2-40B4-BE49-F238E27FC236}">
                  <a16:creationId xmlns:a16="http://schemas.microsoft.com/office/drawing/2014/main" id="{4937E3CB-E201-4749-BE7F-9714F74396B3}"/>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 name="Rectangle 95">
              <a:extLst>
                <a:ext uri="{FF2B5EF4-FFF2-40B4-BE49-F238E27FC236}">
                  <a16:creationId xmlns:a16="http://schemas.microsoft.com/office/drawing/2014/main" id="{8EDA910D-4BE4-4AD9-B182-232922555118}"/>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96">
              <a:extLst>
                <a:ext uri="{FF2B5EF4-FFF2-40B4-BE49-F238E27FC236}">
                  <a16:creationId xmlns:a16="http://schemas.microsoft.com/office/drawing/2014/main" id="{FBDBD2E0-4603-46A5-8167-F1D6C0DA34A8}"/>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97">
              <a:extLst>
                <a:ext uri="{FF2B5EF4-FFF2-40B4-BE49-F238E27FC236}">
                  <a16:creationId xmlns:a16="http://schemas.microsoft.com/office/drawing/2014/main" id="{34F49D7D-5E21-466F-9FD0-765DA446DDEE}"/>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Rectangle 98">
              <a:extLst>
                <a:ext uri="{FF2B5EF4-FFF2-40B4-BE49-F238E27FC236}">
                  <a16:creationId xmlns:a16="http://schemas.microsoft.com/office/drawing/2014/main" id="{94EDD8EE-EE37-4D8D-B539-67A05911AA90}"/>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99">
              <a:extLst>
                <a:ext uri="{FF2B5EF4-FFF2-40B4-BE49-F238E27FC236}">
                  <a16:creationId xmlns:a16="http://schemas.microsoft.com/office/drawing/2014/main" id="{6CEF32E5-53EC-48AE-A505-72911CAB8621}"/>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100">
              <a:extLst>
                <a:ext uri="{FF2B5EF4-FFF2-40B4-BE49-F238E27FC236}">
                  <a16:creationId xmlns:a16="http://schemas.microsoft.com/office/drawing/2014/main" id="{41F81AB4-78BD-47ED-8397-461B6C36ADA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101">
              <a:extLst>
                <a:ext uri="{FF2B5EF4-FFF2-40B4-BE49-F238E27FC236}">
                  <a16:creationId xmlns:a16="http://schemas.microsoft.com/office/drawing/2014/main" id="{AC2AC20E-75F2-45BE-A169-A16DFB0736A8}"/>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7" name="Rectangle 102">
              <a:extLst>
                <a:ext uri="{FF2B5EF4-FFF2-40B4-BE49-F238E27FC236}">
                  <a16:creationId xmlns:a16="http://schemas.microsoft.com/office/drawing/2014/main" id="{5A242F3F-8AC2-439E-9283-7C108D58240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103">
              <a:extLst>
                <a:ext uri="{FF2B5EF4-FFF2-40B4-BE49-F238E27FC236}">
                  <a16:creationId xmlns:a16="http://schemas.microsoft.com/office/drawing/2014/main" id="{F987EB85-BB92-427F-A33F-504AFFCC6D40}"/>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9" name="Rectangle 104">
              <a:extLst>
                <a:ext uri="{FF2B5EF4-FFF2-40B4-BE49-F238E27FC236}">
                  <a16:creationId xmlns:a16="http://schemas.microsoft.com/office/drawing/2014/main" id="{DDDCEF2B-F38B-4A01-BF68-093B9B85F2F4}"/>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0" name="Rectangle 105">
              <a:extLst>
                <a:ext uri="{FF2B5EF4-FFF2-40B4-BE49-F238E27FC236}">
                  <a16:creationId xmlns:a16="http://schemas.microsoft.com/office/drawing/2014/main" id="{5F623E51-2AD8-464E-B6BE-D402B72AA3B3}"/>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1" name="Rectangle 106">
              <a:extLst>
                <a:ext uri="{FF2B5EF4-FFF2-40B4-BE49-F238E27FC236}">
                  <a16:creationId xmlns:a16="http://schemas.microsoft.com/office/drawing/2014/main" id="{D6B0F6DB-304C-4712-A782-ECF9392C3E8E}"/>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2" name="Rectangle 107">
              <a:extLst>
                <a:ext uri="{FF2B5EF4-FFF2-40B4-BE49-F238E27FC236}">
                  <a16:creationId xmlns:a16="http://schemas.microsoft.com/office/drawing/2014/main" id="{86419B84-197C-4BEB-9E29-BC57957BE1C6}"/>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108">
              <a:extLst>
                <a:ext uri="{FF2B5EF4-FFF2-40B4-BE49-F238E27FC236}">
                  <a16:creationId xmlns:a16="http://schemas.microsoft.com/office/drawing/2014/main" id="{2B5B9346-F025-4BA5-ABC3-DE96912098F7}"/>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4" name="Rectangle 109">
              <a:extLst>
                <a:ext uri="{FF2B5EF4-FFF2-40B4-BE49-F238E27FC236}">
                  <a16:creationId xmlns:a16="http://schemas.microsoft.com/office/drawing/2014/main" id="{42317527-04FD-494D-9308-D9D82EB96503}"/>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5" name="Rectangle 110">
              <a:extLst>
                <a:ext uri="{FF2B5EF4-FFF2-40B4-BE49-F238E27FC236}">
                  <a16:creationId xmlns:a16="http://schemas.microsoft.com/office/drawing/2014/main" id="{C4CB86D3-AF08-40EE-8081-264F3083258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111">
              <a:extLst>
                <a:ext uri="{FF2B5EF4-FFF2-40B4-BE49-F238E27FC236}">
                  <a16:creationId xmlns:a16="http://schemas.microsoft.com/office/drawing/2014/main" id="{4D5FF4C3-FAAF-463C-8A43-F47DDF85FBDB}"/>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112">
              <a:extLst>
                <a:ext uri="{FF2B5EF4-FFF2-40B4-BE49-F238E27FC236}">
                  <a16:creationId xmlns:a16="http://schemas.microsoft.com/office/drawing/2014/main" id="{02E383A1-783A-4AE0-A5D6-2DD8D231B5B7}"/>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113">
              <a:extLst>
                <a:ext uri="{FF2B5EF4-FFF2-40B4-BE49-F238E27FC236}">
                  <a16:creationId xmlns:a16="http://schemas.microsoft.com/office/drawing/2014/main" id="{7FFE6C60-C163-4C59-8329-DA5D2ADF3AA9}"/>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9" name="Rectangle 114">
              <a:extLst>
                <a:ext uri="{FF2B5EF4-FFF2-40B4-BE49-F238E27FC236}">
                  <a16:creationId xmlns:a16="http://schemas.microsoft.com/office/drawing/2014/main" id="{A54B1C3B-A450-4965-9C7A-CEE87BE41956}"/>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115">
              <a:extLst>
                <a:ext uri="{FF2B5EF4-FFF2-40B4-BE49-F238E27FC236}">
                  <a16:creationId xmlns:a16="http://schemas.microsoft.com/office/drawing/2014/main" id="{C4CBA72B-0395-4BFD-B13B-662E0F4716A4}"/>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116">
              <a:extLst>
                <a:ext uri="{FF2B5EF4-FFF2-40B4-BE49-F238E27FC236}">
                  <a16:creationId xmlns:a16="http://schemas.microsoft.com/office/drawing/2014/main" id="{635F5E01-211A-4646-BB80-57DC3D1DB41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2" name="Rectangle 117">
              <a:extLst>
                <a:ext uri="{FF2B5EF4-FFF2-40B4-BE49-F238E27FC236}">
                  <a16:creationId xmlns:a16="http://schemas.microsoft.com/office/drawing/2014/main" id="{C15AA531-3D60-437D-8FDD-794C399ACC8D}"/>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118">
              <a:extLst>
                <a:ext uri="{FF2B5EF4-FFF2-40B4-BE49-F238E27FC236}">
                  <a16:creationId xmlns:a16="http://schemas.microsoft.com/office/drawing/2014/main" id="{D880E0A4-8BB7-4B7D-81A7-9E8F060DD7D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119">
              <a:extLst>
                <a:ext uri="{FF2B5EF4-FFF2-40B4-BE49-F238E27FC236}">
                  <a16:creationId xmlns:a16="http://schemas.microsoft.com/office/drawing/2014/main" id="{89C34051-966C-4A50-B60C-C6D05129E9C2}"/>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5" name="Rectangle 120">
              <a:extLst>
                <a:ext uri="{FF2B5EF4-FFF2-40B4-BE49-F238E27FC236}">
                  <a16:creationId xmlns:a16="http://schemas.microsoft.com/office/drawing/2014/main" id="{0F287CD1-0A9C-469A-BC7F-687016C347F6}"/>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121">
              <a:extLst>
                <a:ext uri="{FF2B5EF4-FFF2-40B4-BE49-F238E27FC236}">
                  <a16:creationId xmlns:a16="http://schemas.microsoft.com/office/drawing/2014/main" id="{274997B0-D000-4B21-B8B8-D8E84AB67B92}"/>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122">
              <a:extLst>
                <a:ext uri="{FF2B5EF4-FFF2-40B4-BE49-F238E27FC236}">
                  <a16:creationId xmlns:a16="http://schemas.microsoft.com/office/drawing/2014/main" id="{B0A49FEF-AA0F-444F-A216-7ABB00ED09C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Rectangle 123">
              <a:extLst>
                <a:ext uri="{FF2B5EF4-FFF2-40B4-BE49-F238E27FC236}">
                  <a16:creationId xmlns:a16="http://schemas.microsoft.com/office/drawing/2014/main" id="{F60C4EE9-52B9-432D-85E9-875DEBBCA653}"/>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9" name="Rectangle 124">
              <a:extLst>
                <a:ext uri="{FF2B5EF4-FFF2-40B4-BE49-F238E27FC236}">
                  <a16:creationId xmlns:a16="http://schemas.microsoft.com/office/drawing/2014/main" id="{7B9A24CB-B849-4861-978C-749B7DD59807}"/>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0" name="Freeform 125">
              <a:extLst>
                <a:ext uri="{FF2B5EF4-FFF2-40B4-BE49-F238E27FC236}">
                  <a16:creationId xmlns:a16="http://schemas.microsoft.com/office/drawing/2014/main" id="{2405EBD8-4945-4D85-B826-AE728F8C957F}"/>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86018" name="Picture 2" descr="Ver las imágenes de origen">
            <a:extLst>
              <a:ext uri="{FF2B5EF4-FFF2-40B4-BE49-F238E27FC236}">
                <a16:creationId xmlns:a16="http://schemas.microsoft.com/office/drawing/2014/main" id="{7214956E-C0AE-4071-AD40-764F2526F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04" y="1469636"/>
            <a:ext cx="5400096" cy="4591050"/>
          </a:xfrm>
          <a:prstGeom prst="rect">
            <a:avLst/>
          </a:prstGeom>
          <a:noFill/>
          <a:extLst>
            <a:ext uri="{909E8E84-426E-40DD-AFC4-6F175D3DCCD1}">
              <a14:hiddenFill xmlns:a14="http://schemas.microsoft.com/office/drawing/2010/main">
                <a:solidFill>
                  <a:srgbClr val="FFFFFF"/>
                </a:solidFill>
              </a14:hiddenFill>
            </a:ext>
          </a:extLst>
        </p:spPr>
      </p:pic>
      <p:grpSp>
        <p:nvGrpSpPr>
          <p:cNvPr id="327" name="Group 528">
            <a:extLst>
              <a:ext uri="{FF2B5EF4-FFF2-40B4-BE49-F238E27FC236}">
                <a16:creationId xmlns:a16="http://schemas.microsoft.com/office/drawing/2014/main" id="{614951DF-599B-4731-AB17-0B2ED381E60A}"/>
              </a:ext>
            </a:extLst>
          </p:cNvPr>
          <p:cNvGrpSpPr/>
          <p:nvPr/>
        </p:nvGrpSpPr>
        <p:grpSpPr>
          <a:xfrm>
            <a:off x="6020183" y="5076835"/>
            <a:ext cx="5530745" cy="1117893"/>
            <a:chOff x="5610479" y="1770064"/>
            <a:chExt cx="5530745" cy="1117893"/>
          </a:xfrm>
        </p:grpSpPr>
        <p:sp>
          <p:nvSpPr>
            <p:cNvPr id="328" name="TextBox 532">
              <a:extLst>
                <a:ext uri="{FF2B5EF4-FFF2-40B4-BE49-F238E27FC236}">
                  <a16:creationId xmlns:a16="http://schemas.microsoft.com/office/drawing/2014/main" id="{4F3DB6D0-8A9C-4AE4-BFB2-49A696211851}"/>
                </a:ext>
              </a:extLst>
            </p:cNvPr>
            <p:cNvSpPr txBox="1"/>
            <p:nvPr/>
          </p:nvSpPr>
          <p:spPr>
            <a:xfrm>
              <a:off x="6633532" y="1964627"/>
              <a:ext cx="4507692" cy="923330"/>
            </a:xfrm>
            <a:prstGeom prst="rect">
              <a:avLst/>
            </a:prstGeom>
            <a:noFill/>
          </p:spPr>
          <p:txBody>
            <a:bodyPr wrap="square" lIns="108000" rIns="108000" rtlCol="0">
              <a:spAutoFit/>
            </a:bodyPr>
            <a:lstStyle/>
            <a:p>
              <a:r>
                <a:rPr lang="es-EC" altLang="ko-KR" sz="2700" b="1" dirty="0">
                  <a:solidFill>
                    <a:schemeClr val="tx1">
                      <a:lumMod val="85000"/>
                      <a:lumOff val="15000"/>
                    </a:schemeClr>
                  </a:solidFill>
                  <a:cs typeface="Arial" pitchFamily="34" charset="0"/>
                </a:rPr>
                <a:t>Conclusiones y Recomendaciones</a:t>
              </a:r>
            </a:p>
          </p:txBody>
        </p:sp>
        <p:sp>
          <p:nvSpPr>
            <p:cNvPr id="329" name="TextBox 530">
              <a:extLst>
                <a:ext uri="{FF2B5EF4-FFF2-40B4-BE49-F238E27FC236}">
                  <a16:creationId xmlns:a16="http://schemas.microsoft.com/office/drawing/2014/main" id="{56BE5EAB-9074-4228-88D5-74E3FE33417B}"/>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06</a:t>
              </a:r>
              <a:endParaRPr lang="ko-KR" altLang="en-US" sz="4800" b="1" dirty="0">
                <a:solidFill>
                  <a:schemeClr val="tx1">
                    <a:lumMod val="85000"/>
                    <a:lumOff val="15000"/>
                  </a:schemeClr>
                </a:solidFill>
                <a:cs typeface="Arial" pitchFamily="34" charset="0"/>
              </a:endParaRPr>
            </a:p>
          </p:txBody>
        </p:sp>
      </p:grpSp>
      <p:pic>
        <p:nvPicPr>
          <p:cNvPr id="143" name="Imagen 142">
            <a:extLst>
              <a:ext uri="{FF2B5EF4-FFF2-40B4-BE49-F238E27FC236}">
                <a16:creationId xmlns:a16="http://schemas.microsoft.com/office/drawing/2014/main" id="{C98898CF-ED0F-4682-A5CF-0E389EB30CD7}"/>
              </a:ext>
            </a:extLst>
          </p:cNvPr>
          <p:cNvPicPr>
            <a:picLocks noChangeAspect="1"/>
          </p:cNvPicPr>
          <p:nvPr/>
        </p:nvPicPr>
        <p:blipFill>
          <a:blip r:embed="rId3"/>
          <a:stretch>
            <a:fillRect/>
          </a:stretch>
        </p:blipFill>
        <p:spPr>
          <a:xfrm>
            <a:off x="11133818" y="5754872"/>
            <a:ext cx="1058182" cy="540172"/>
          </a:xfrm>
          <a:prstGeom prst="rect">
            <a:avLst/>
          </a:prstGeom>
        </p:spPr>
      </p:pic>
      <p:pic>
        <p:nvPicPr>
          <p:cNvPr id="144" name="Imagen 143">
            <a:extLst>
              <a:ext uri="{FF2B5EF4-FFF2-40B4-BE49-F238E27FC236}">
                <a16:creationId xmlns:a16="http://schemas.microsoft.com/office/drawing/2014/main" id="{307135CF-FAD6-467E-94D0-0362134131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0248" y="5579333"/>
            <a:ext cx="771752" cy="891249"/>
          </a:xfrm>
          <a:prstGeom prst="rect">
            <a:avLst/>
          </a:prstGeom>
        </p:spPr>
      </p:pic>
      <p:grpSp>
        <p:nvGrpSpPr>
          <p:cNvPr id="145" name="Group 518">
            <a:extLst>
              <a:ext uri="{FF2B5EF4-FFF2-40B4-BE49-F238E27FC236}">
                <a16:creationId xmlns:a16="http://schemas.microsoft.com/office/drawing/2014/main" id="{80EF5679-B8DB-4588-84EE-B362395713B0}"/>
              </a:ext>
            </a:extLst>
          </p:cNvPr>
          <p:cNvGrpSpPr/>
          <p:nvPr/>
        </p:nvGrpSpPr>
        <p:grpSpPr>
          <a:xfrm>
            <a:off x="5994256" y="2657910"/>
            <a:ext cx="5564131" cy="830997"/>
            <a:chOff x="5610479" y="1770064"/>
            <a:chExt cx="5564131" cy="830997"/>
          </a:xfrm>
        </p:grpSpPr>
        <p:sp>
          <p:nvSpPr>
            <p:cNvPr id="146" name="TextBox 522">
              <a:extLst>
                <a:ext uri="{FF2B5EF4-FFF2-40B4-BE49-F238E27FC236}">
                  <a16:creationId xmlns:a16="http://schemas.microsoft.com/office/drawing/2014/main" id="{A0812F56-A400-4D9D-911B-AF5082F720E0}"/>
                </a:ext>
              </a:extLst>
            </p:cNvPr>
            <p:cNvSpPr txBox="1"/>
            <p:nvPr/>
          </p:nvSpPr>
          <p:spPr>
            <a:xfrm>
              <a:off x="6666918" y="1947435"/>
              <a:ext cx="4507692" cy="507831"/>
            </a:xfrm>
            <a:prstGeom prst="rect">
              <a:avLst/>
            </a:prstGeom>
            <a:noFill/>
          </p:spPr>
          <p:txBody>
            <a:bodyPr wrap="square" lIns="108000" rIns="108000" rtlCol="0">
              <a:spAutoFit/>
            </a:bodyPr>
            <a:lstStyle/>
            <a:p>
              <a:r>
                <a:rPr lang="es-EC" altLang="ko-KR" sz="2700" b="1" dirty="0">
                  <a:solidFill>
                    <a:schemeClr val="tx1">
                      <a:lumMod val="85000"/>
                      <a:lumOff val="15000"/>
                    </a:schemeClr>
                  </a:solidFill>
                  <a:cs typeface="Arial" pitchFamily="34" charset="0"/>
                </a:rPr>
                <a:t>Fundamento Teórico </a:t>
              </a:r>
            </a:p>
          </p:txBody>
        </p:sp>
        <p:sp>
          <p:nvSpPr>
            <p:cNvPr id="147" name="TextBox 520">
              <a:extLst>
                <a:ext uri="{FF2B5EF4-FFF2-40B4-BE49-F238E27FC236}">
                  <a16:creationId xmlns:a16="http://schemas.microsoft.com/office/drawing/2014/main" id="{DB092B0F-465C-43DC-B119-866282936FD3}"/>
                </a:ext>
              </a:extLst>
            </p:cNvPr>
            <p:cNvSpPr txBox="1"/>
            <p:nvPr/>
          </p:nvSpPr>
          <p:spPr>
            <a:xfrm>
              <a:off x="5610479" y="1770064"/>
              <a:ext cx="1077420" cy="830997"/>
            </a:xfrm>
            <a:prstGeom prst="rect">
              <a:avLst/>
            </a:prstGeom>
            <a:noFill/>
          </p:spPr>
          <p:txBody>
            <a:bodyPr wrap="square" lIns="108000" rIns="108000" rtlCol="0">
              <a:spAutoFit/>
            </a:bodyPr>
            <a:lstStyle/>
            <a:p>
              <a:pPr algn="r"/>
              <a:r>
                <a:rPr lang="en-US" altLang="ko-KR" sz="4800" b="1" dirty="0">
                  <a:solidFill>
                    <a:schemeClr val="tx1">
                      <a:lumMod val="85000"/>
                      <a:lumOff val="15000"/>
                    </a:schemeClr>
                  </a:solidFill>
                  <a:cs typeface="Arial" pitchFamily="34" charset="0"/>
                </a:rPr>
                <a:t>03</a:t>
              </a:r>
              <a:endParaRPr lang="ko-KR" altLang="en-US" sz="4800" b="1" dirty="0">
                <a:solidFill>
                  <a:schemeClr val="tx1">
                    <a:lumMod val="85000"/>
                    <a:lumOff val="15000"/>
                  </a:schemeClr>
                </a:solidFill>
                <a:cs typeface="Arial" pitchFamily="34" charset="0"/>
              </a:endParaRPr>
            </a:p>
          </p:txBody>
        </p:sp>
      </p:gr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6724861" y="752407"/>
            <a:ext cx="5380377" cy="1569660"/>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Análisis de Resultados</a:t>
            </a:r>
          </a:p>
        </p:txBody>
      </p:sp>
      <p:sp>
        <p:nvSpPr>
          <p:cNvPr id="37" name="TextBox 36">
            <a:extLst>
              <a:ext uri="{FF2B5EF4-FFF2-40B4-BE49-F238E27FC236}">
                <a16:creationId xmlns:a16="http://schemas.microsoft.com/office/drawing/2014/main" id="{E1F60436-7B27-4AA1-8207-60320C7F58AB}"/>
              </a:ext>
            </a:extLst>
          </p:cNvPr>
          <p:cNvSpPr txBox="1"/>
          <p:nvPr/>
        </p:nvSpPr>
        <p:spPr>
          <a:xfrm>
            <a:off x="6652705" y="2592063"/>
            <a:ext cx="5061500" cy="3659143"/>
          </a:xfrm>
          <a:prstGeom prst="rect">
            <a:avLst/>
          </a:prstGeom>
          <a:noFill/>
        </p:spPr>
        <p:txBody>
          <a:bodyPr wrap="square" rtlCol="0">
            <a:spAutoFit/>
          </a:bodyPr>
          <a:lstStyle/>
          <a:p>
            <a:pPr algn="just">
              <a:lnSpc>
                <a:spcPct val="150000"/>
              </a:lnSpc>
            </a:pPr>
            <a:r>
              <a:rPr lang="es-ES" altLang="ko-KR" sz="1200" dirty="0">
                <a:solidFill>
                  <a:schemeClr val="tx1">
                    <a:lumMod val="75000"/>
                    <a:lumOff val="25000"/>
                  </a:schemeClr>
                </a:solidFill>
                <a:cs typeface="Arial" pitchFamily="34" charset="0"/>
              </a:rPr>
              <a:t>Se realizó una evaluación en base al criterio de MOS (</a:t>
            </a:r>
            <a:r>
              <a:rPr lang="es-ES" altLang="ko-KR" sz="1200" dirty="0" err="1">
                <a:solidFill>
                  <a:schemeClr val="tx1">
                    <a:lumMod val="75000"/>
                    <a:lumOff val="25000"/>
                  </a:schemeClr>
                </a:solidFill>
                <a:cs typeface="Arial" pitchFamily="34" charset="0"/>
              </a:rPr>
              <a:t>Means</a:t>
            </a:r>
            <a:r>
              <a:rPr lang="es-ES" altLang="ko-KR" sz="1200" dirty="0">
                <a:solidFill>
                  <a:schemeClr val="tx1">
                    <a:lumMod val="75000"/>
                    <a:lumOff val="25000"/>
                  </a:schemeClr>
                </a:solidFill>
                <a:cs typeface="Arial" pitchFamily="34" charset="0"/>
              </a:rPr>
              <a:t> </a:t>
            </a:r>
            <a:r>
              <a:rPr lang="es-ES" altLang="ko-KR" sz="1200" dirty="0" err="1">
                <a:solidFill>
                  <a:schemeClr val="tx1">
                    <a:lumMod val="75000"/>
                    <a:lumOff val="25000"/>
                  </a:schemeClr>
                </a:solidFill>
                <a:cs typeface="Arial" pitchFamily="34" charset="0"/>
              </a:rPr>
              <a:t>Opinion</a:t>
            </a:r>
            <a:r>
              <a:rPr lang="es-ES" altLang="ko-KR" sz="1200" dirty="0">
                <a:solidFill>
                  <a:schemeClr val="tx1">
                    <a:lumMod val="75000"/>
                    <a:lumOff val="25000"/>
                  </a:schemeClr>
                </a:solidFill>
                <a:cs typeface="Arial" pitchFamily="34" charset="0"/>
              </a:rPr>
              <a:t> Score), para lo cual se aplicó una encuesta a los participantes del plan piloto. Además, se utilizó la plataforma VoIP </a:t>
            </a:r>
            <a:r>
              <a:rPr lang="es-ES" altLang="ko-KR" sz="1200" dirty="0" err="1">
                <a:solidFill>
                  <a:schemeClr val="tx1">
                    <a:lumMod val="75000"/>
                    <a:lumOff val="25000"/>
                  </a:schemeClr>
                </a:solidFill>
                <a:cs typeface="Arial" pitchFamily="34" charset="0"/>
              </a:rPr>
              <a:t>Spear</a:t>
            </a:r>
            <a:r>
              <a:rPr lang="es-ES" altLang="ko-KR" sz="1200" dirty="0">
                <a:solidFill>
                  <a:schemeClr val="tx1">
                    <a:lumMod val="75000"/>
                    <a:lumOff val="25000"/>
                  </a:schemeClr>
                </a:solidFill>
                <a:cs typeface="Arial" pitchFamily="34" charset="0"/>
              </a:rPr>
              <a:t> cuya función principal es el monitoreo de servicios IP, mediante estos dos métodos se logró obtener métricas del MOS en base a la Tabla 10.</a:t>
            </a:r>
          </a:p>
          <a:p>
            <a:pPr algn="just">
              <a:lnSpc>
                <a:spcPct val="150000"/>
              </a:lnSpc>
            </a:pPr>
            <a:r>
              <a:rPr lang="es-ES" altLang="ko-KR" sz="1200" dirty="0">
                <a:solidFill>
                  <a:schemeClr val="tx1">
                    <a:lumMod val="75000"/>
                    <a:lumOff val="25000"/>
                  </a:schemeClr>
                </a:solidFill>
                <a:cs typeface="Arial" pitchFamily="34" charset="0"/>
              </a:rPr>
              <a:t>Por otra parte, se utilizó el software Zabbix para monitorear la cantidad de llamadas procesadas, luego,  al tener ya en claro la perspectiva que tiene el usuario del sistema mediante el MOS, es importante analizar la seguridad del mismo, esto con el fin de garantizarle al usuario la seguridad en sus llamadas, para este  análisis se utilizó el software de Wireshark y una tarjeta de red la cual se configuró en modo monitor para hacer la captura de los paquetes mientras se realizaba una llamada.</a:t>
            </a:r>
            <a:endParaRPr lang="ko-KR" altLang="en-US" sz="1200" dirty="0">
              <a:solidFill>
                <a:schemeClr val="tx1">
                  <a:lumMod val="75000"/>
                  <a:lumOff val="25000"/>
                </a:schemeClr>
              </a:solidFill>
              <a:cs typeface="Arial" pitchFamily="34" charset="0"/>
            </a:endParaRPr>
          </a:p>
        </p:txBody>
      </p:sp>
      <p:pic>
        <p:nvPicPr>
          <p:cNvPr id="5122" name="Picture 2">
            <a:extLst>
              <a:ext uri="{FF2B5EF4-FFF2-40B4-BE49-F238E27FC236}">
                <a16:creationId xmlns:a16="http://schemas.microsoft.com/office/drawing/2014/main" id="{25DA7062-D17F-4DFA-AB88-B5B8E5729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809" y="2134384"/>
            <a:ext cx="4232744" cy="31763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Monitoreo Zabbix de Jobs y Procesos del Bacula - Bacula America Latina">
            <a:extLst>
              <a:ext uri="{FF2B5EF4-FFF2-40B4-BE49-F238E27FC236}">
                <a16:creationId xmlns:a16="http://schemas.microsoft.com/office/drawing/2014/main" id="{04FF94C6-E72D-4605-BACE-994FB9CAE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62" y="-33318"/>
            <a:ext cx="2438094" cy="24380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C0A344D-C2F8-413F-8B73-1148B8A21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181" y="90286"/>
            <a:ext cx="2620055" cy="2620055"/>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id="{481CA179-8563-4C1B-9AB4-237DD5476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51" y="4653996"/>
            <a:ext cx="3552278" cy="1855821"/>
          </a:xfrm>
          <a:prstGeom prst="rect">
            <a:avLst/>
          </a:prstGeom>
        </p:spPr>
      </p:pic>
      <p:pic>
        <p:nvPicPr>
          <p:cNvPr id="55" name="Picture 8">
            <a:extLst>
              <a:ext uri="{FF2B5EF4-FFF2-40B4-BE49-F238E27FC236}">
                <a16:creationId xmlns:a16="http://schemas.microsoft.com/office/drawing/2014/main" id="{33891F8A-55DD-420E-95F1-2D650B3C47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426" y="4825777"/>
            <a:ext cx="1974037" cy="19740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B53FD18-1F16-4A68-86B8-F806773CEF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657" y="1698504"/>
            <a:ext cx="2410742" cy="141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9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369634" y="191295"/>
            <a:ext cx="10998582"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Análisis de Resultados</a:t>
            </a:r>
          </a:p>
        </p:txBody>
      </p:sp>
      <p:sp>
        <p:nvSpPr>
          <p:cNvPr id="2" name="Rectangle 2">
            <a:extLst>
              <a:ext uri="{FF2B5EF4-FFF2-40B4-BE49-F238E27FC236}">
                <a16:creationId xmlns:a16="http://schemas.microsoft.com/office/drawing/2014/main" id="{F364FA17-8502-48E4-989C-991D744DC253}"/>
              </a:ext>
            </a:extLst>
          </p:cNvPr>
          <p:cNvSpPr>
            <a:spLocks noChangeArrowheads="1"/>
          </p:cNvSpPr>
          <p:nvPr/>
        </p:nvSpPr>
        <p:spPr bwMode="auto">
          <a:xfrm>
            <a:off x="103667" y="963470"/>
            <a:ext cx="67107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Del 0 al 5 valore que tan satisfecho se siente con la calidad del sonido, siendo 0 muy malo y 5 excelente.</a:t>
            </a:r>
            <a:endParaRPr kumimoji="0" lang="es-EC" altLang="es-EC"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7169" name="Imagen 1325865035">
            <a:extLst>
              <a:ext uri="{FF2B5EF4-FFF2-40B4-BE49-F238E27FC236}">
                <a16:creationId xmlns:a16="http://schemas.microsoft.com/office/drawing/2014/main" id="{28B435AB-AA8C-4C6B-9723-AA29D5D998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226" t="29457" r="1814" b="14342"/>
          <a:stretch>
            <a:fillRect/>
          </a:stretch>
        </p:blipFill>
        <p:spPr bwMode="auto">
          <a:xfrm>
            <a:off x="239650" y="1676887"/>
            <a:ext cx="5629275" cy="1793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7159B0D-57AE-49C1-A9AF-497FA31856D0}"/>
              </a:ext>
            </a:extLst>
          </p:cNvPr>
          <p:cNvSpPr>
            <a:spLocks noChangeArrowheads="1"/>
          </p:cNvSpPr>
          <p:nvPr/>
        </p:nvSpPr>
        <p:spPr bwMode="auto">
          <a:xfrm>
            <a:off x="369634"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a:extLst>
              <a:ext uri="{FF2B5EF4-FFF2-40B4-BE49-F238E27FC236}">
                <a16:creationId xmlns:a16="http://schemas.microsoft.com/office/drawing/2014/main" id="{6EDB03DD-581A-4BEE-8AE0-ACA86F412834}"/>
              </a:ext>
            </a:extLst>
          </p:cNvPr>
          <p:cNvSpPr>
            <a:spLocks noChangeArrowheads="1"/>
          </p:cNvSpPr>
          <p:nvPr/>
        </p:nvSpPr>
        <p:spPr bwMode="auto">
          <a:xfrm>
            <a:off x="6391117" y="972508"/>
            <a:ext cx="60131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Del 0 al 5 valore que tan satisfecho se siente con la calidad del video, siendo 0 muy malo y 5 excelente.</a:t>
            </a:r>
            <a:endParaRPr kumimoji="0" lang="es-EC" altLang="es-EC"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7172" name="Imagen 1325865036">
            <a:extLst>
              <a:ext uri="{FF2B5EF4-FFF2-40B4-BE49-F238E27FC236}">
                <a16:creationId xmlns:a16="http://schemas.microsoft.com/office/drawing/2014/main" id="{23F1ABB5-03CD-48E7-92D0-8B3B3F8F96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44" t="29706" r="2283" b="14252"/>
          <a:stretch>
            <a:fillRect/>
          </a:stretch>
        </p:blipFill>
        <p:spPr bwMode="auto">
          <a:xfrm>
            <a:off x="6391117" y="1676887"/>
            <a:ext cx="564832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a:extLst>
              <a:ext uri="{FF2B5EF4-FFF2-40B4-BE49-F238E27FC236}">
                <a16:creationId xmlns:a16="http://schemas.microsoft.com/office/drawing/2014/main" id="{2C811F0B-0BC2-44B0-8625-1AC44A3E5804}"/>
              </a:ext>
            </a:extLst>
          </p:cNvPr>
          <p:cNvSpPr>
            <a:spLocks noChangeArrowheads="1"/>
          </p:cNvSpPr>
          <p:nvPr/>
        </p:nvSpPr>
        <p:spPr bwMode="auto">
          <a:xfrm>
            <a:off x="0" y="3633013"/>
            <a:ext cx="58689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¿Cree usted que el sistema implementado ha ayudado a mejorar la seguridad de la urbanización?</a:t>
            </a:r>
            <a:endParaRPr kumimoji="0" lang="es-EC" altLang="es-EC"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7174" name="Imagen 1325865037">
            <a:extLst>
              <a:ext uri="{FF2B5EF4-FFF2-40B4-BE49-F238E27FC236}">
                <a16:creationId xmlns:a16="http://schemas.microsoft.com/office/drawing/2014/main" id="{ED17EC9B-87A5-4499-B8EF-ED39FEFFDC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0229" t="22900" b="10687"/>
          <a:stretch>
            <a:fillRect/>
          </a:stretch>
        </p:blipFill>
        <p:spPr bwMode="auto">
          <a:xfrm>
            <a:off x="239650" y="4368981"/>
            <a:ext cx="5259107" cy="20810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a:extLst>
              <a:ext uri="{FF2B5EF4-FFF2-40B4-BE49-F238E27FC236}">
                <a16:creationId xmlns:a16="http://schemas.microsoft.com/office/drawing/2014/main" id="{E2D46E08-F973-4383-BEAF-6A6F5C6C7EB5}"/>
              </a:ext>
            </a:extLst>
          </p:cNvPr>
          <p:cNvSpPr>
            <a:spLocks noChangeArrowheads="1"/>
          </p:cNvSpPr>
          <p:nvPr/>
        </p:nvSpPr>
        <p:spPr bwMode="auto">
          <a:xfrm>
            <a:off x="6096000" y="3560034"/>
            <a:ext cx="60690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Del 0 al 5 valore que tan útil cree usted que es el sistema de perifoneo para realizar los avisos, siendo 0 nada útil y 5 muy útil. </a:t>
            </a:r>
            <a:endParaRPr kumimoji="0" lang="es-EC" altLang="es-EC"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7176" name="Imagen 1325865038">
            <a:extLst>
              <a:ext uri="{FF2B5EF4-FFF2-40B4-BE49-F238E27FC236}">
                <a16:creationId xmlns:a16="http://schemas.microsoft.com/office/drawing/2014/main" id="{DB090FA9-FE57-4EF5-ABB7-3FECAB5A14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5911" t="29706" r="1971" b="14252"/>
          <a:stretch>
            <a:fillRect/>
          </a:stretch>
        </p:blipFill>
        <p:spPr bwMode="auto">
          <a:xfrm>
            <a:off x="6190201" y="4698851"/>
            <a:ext cx="5665146" cy="17512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34">
            <a:extLst>
              <a:ext uri="{FF2B5EF4-FFF2-40B4-BE49-F238E27FC236}">
                <a16:creationId xmlns:a16="http://schemas.microsoft.com/office/drawing/2014/main" id="{8A1C7253-8EE0-4477-A38A-2BBB55287FF4}"/>
              </a:ext>
            </a:extLst>
          </p:cNvPr>
          <p:cNvSpPr txBox="1"/>
          <p:nvPr/>
        </p:nvSpPr>
        <p:spPr>
          <a:xfrm>
            <a:off x="9714074" y="292666"/>
            <a:ext cx="5380377" cy="630942"/>
          </a:xfrm>
          <a:prstGeom prst="rect">
            <a:avLst/>
          </a:prstGeom>
          <a:noFill/>
        </p:spPr>
        <p:txBody>
          <a:bodyPr wrap="square" rtlCol="0" anchor="ctr">
            <a:spAutoFit/>
          </a:bodyPr>
          <a:lstStyle/>
          <a:p>
            <a:r>
              <a:rPr lang="es-EC" altLang="ko-KR" sz="3500" b="1" dirty="0">
                <a:solidFill>
                  <a:schemeClr val="tx1">
                    <a:lumMod val="85000"/>
                    <a:lumOff val="15000"/>
                  </a:schemeClr>
                </a:solidFill>
                <a:cs typeface="Arial" pitchFamily="34" charset="0"/>
              </a:rPr>
              <a:t>Encuestas</a:t>
            </a:r>
          </a:p>
        </p:txBody>
      </p:sp>
    </p:spTree>
    <p:extLst>
      <p:ext uri="{BB962C8B-B14F-4D97-AF65-F5344CB8AC3E}">
        <p14:creationId xmlns:p14="http://schemas.microsoft.com/office/powerpoint/2010/main" val="3100814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369634" y="191295"/>
            <a:ext cx="10998582"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Análisis de Resultados</a:t>
            </a:r>
          </a:p>
        </p:txBody>
      </p:sp>
      <p:sp>
        <p:nvSpPr>
          <p:cNvPr id="3" name="Rectangle 3">
            <a:extLst>
              <a:ext uri="{FF2B5EF4-FFF2-40B4-BE49-F238E27FC236}">
                <a16:creationId xmlns:a16="http://schemas.microsoft.com/office/drawing/2014/main" id="{67159B0D-57AE-49C1-A9AF-497FA31856D0}"/>
              </a:ext>
            </a:extLst>
          </p:cNvPr>
          <p:cNvSpPr>
            <a:spLocks noChangeArrowheads="1"/>
          </p:cNvSpPr>
          <p:nvPr/>
        </p:nvSpPr>
        <p:spPr bwMode="auto">
          <a:xfrm>
            <a:off x="369634"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a:extLst>
              <a:ext uri="{FF2B5EF4-FFF2-40B4-BE49-F238E27FC236}">
                <a16:creationId xmlns:a16="http://schemas.microsoft.com/office/drawing/2014/main" id="{53B58BF2-6FB3-4798-A22E-9E4B6E15E41B}"/>
              </a:ext>
            </a:extLst>
          </p:cNvPr>
          <p:cNvSpPr>
            <a:spLocks noChangeArrowheads="1"/>
          </p:cNvSpPr>
          <p:nvPr/>
        </p:nvSpPr>
        <p:spPr bwMode="auto">
          <a:xfrm>
            <a:off x="145930" y="1683693"/>
            <a:ext cx="6118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Del 0 al 5 valore que tan difícil o complicado ha resultado para usted instalar el sistema, siendo 0 nada complicado y 5 muy complicado.</a:t>
            </a:r>
            <a:endParaRPr kumimoji="0" lang="es-EC" altLang="es-EC"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8193" name="Imagen 1325865039">
            <a:extLst>
              <a:ext uri="{FF2B5EF4-FFF2-40B4-BE49-F238E27FC236}">
                <a16:creationId xmlns:a16="http://schemas.microsoft.com/office/drawing/2014/main" id="{94ABB8E6-4AE2-4ABC-AAD8-72354A899D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226" t="29401" r="2281" b="14555"/>
          <a:stretch>
            <a:fillRect/>
          </a:stretch>
        </p:blipFill>
        <p:spPr bwMode="auto">
          <a:xfrm>
            <a:off x="145930" y="3035578"/>
            <a:ext cx="6347379" cy="19721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D2F3E069-C768-4634-A2A5-1C0EF0E2B152}"/>
              </a:ext>
            </a:extLst>
          </p:cNvPr>
          <p:cNvSpPr>
            <a:spLocks noChangeArrowheads="1"/>
          </p:cNvSpPr>
          <p:nvPr/>
        </p:nvSpPr>
        <p:spPr bwMode="auto">
          <a:xfrm>
            <a:off x="5968313" y="1659603"/>
            <a:ext cx="72163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¿Cuál de estos dispositivos preferiría usted utilizar o se sentiría más cómodo para usar el sistema?</a:t>
            </a:r>
            <a:endParaRPr kumimoji="0" lang="es-EC" altLang="es-EC"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8195" name="Imagen 1325865040">
            <a:extLst>
              <a:ext uri="{FF2B5EF4-FFF2-40B4-BE49-F238E27FC236}">
                <a16:creationId xmlns:a16="http://schemas.microsoft.com/office/drawing/2014/main" id="{A8869B6F-16DF-4CEC-B330-3316B3C81F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205" t="33990" r="15041" b="7301"/>
          <a:stretch>
            <a:fillRect/>
          </a:stretch>
        </p:blipFill>
        <p:spPr bwMode="auto">
          <a:xfrm>
            <a:off x="6785358" y="2953495"/>
            <a:ext cx="5406642" cy="215509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4">
            <a:extLst>
              <a:ext uri="{FF2B5EF4-FFF2-40B4-BE49-F238E27FC236}">
                <a16:creationId xmlns:a16="http://schemas.microsoft.com/office/drawing/2014/main" id="{2AF8AA0D-909D-4740-8631-E17F2BF15E24}"/>
              </a:ext>
            </a:extLst>
          </p:cNvPr>
          <p:cNvSpPr txBox="1"/>
          <p:nvPr/>
        </p:nvSpPr>
        <p:spPr>
          <a:xfrm>
            <a:off x="9714074" y="313399"/>
            <a:ext cx="5380377" cy="630942"/>
          </a:xfrm>
          <a:prstGeom prst="rect">
            <a:avLst/>
          </a:prstGeom>
          <a:noFill/>
        </p:spPr>
        <p:txBody>
          <a:bodyPr wrap="square" rtlCol="0" anchor="ctr">
            <a:spAutoFit/>
          </a:bodyPr>
          <a:lstStyle/>
          <a:p>
            <a:r>
              <a:rPr lang="es-EC" altLang="ko-KR" sz="3500" b="1" dirty="0">
                <a:solidFill>
                  <a:schemeClr val="tx1">
                    <a:lumMod val="85000"/>
                    <a:lumOff val="15000"/>
                  </a:schemeClr>
                </a:solidFill>
                <a:cs typeface="Arial" pitchFamily="34" charset="0"/>
              </a:rPr>
              <a:t>Encuestas</a:t>
            </a:r>
          </a:p>
        </p:txBody>
      </p:sp>
    </p:spTree>
    <p:extLst>
      <p:ext uri="{BB962C8B-B14F-4D97-AF65-F5344CB8AC3E}">
        <p14:creationId xmlns:p14="http://schemas.microsoft.com/office/powerpoint/2010/main" val="107079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369634" y="191295"/>
            <a:ext cx="10998582"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Análisis de Resultados</a:t>
            </a:r>
          </a:p>
        </p:txBody>
      </p:sp>
      <p:sp>
        <p:nvSpPr>
          <p:cNvPr id="3" name="Rectangle 3">
            <a:extLst>
              <a:ext uri="{FF2B5EF4-FFF2-40B4-BE49-F238E27FC236}">
                <a16:creationId xmlns:a16="http://schemas.microsoft.com/office/drawing/2014/main" id="{67159B0D-57AE-49C1-A9AF-497FA31856D0}"/>
              </a:ext>
            </a:extLst>
          </p:cNvPr>
          <p:cNvSpPr>
            <a:spLocks noChangeArrowheads="1"/>
          </p:cNvSpPr>
          <p:nvPr/>
        </p:nvSpPr>
        <p:spPr bwMode="auto">
          <a:xfrm>
            <a:off x="369634"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4" name="Imagen 3">
            <a:extLst>
              <a:ext uri="{FF2B5EF4-FFF2-40B4-BE49-F238E27FC236}">
                <a16:creationId xmlns:a16="http://schemas.microsoft.com/office/drawing/2014/main" id="{9AB0754C-EE0C-4402-B1C6-72A0103A43D0}"/>
              </a:ext>
            </a:extLst>
          </p:cNvPr>
          <p:cNvPicPr>
            <a:picLocks noChangeAspect="1"/>
          </p:cNvPicPr>
          <p:nvPr/>
        </p:nvPicPr>
        <p:blipFill>
          <a:blip r:embed="rId2"/>
          <a:stretch>
            <a:fillRect/>
          </a:stretch>
        </p:blipFill>
        <p:spPr>
          <a:xfrm>
            <a:off x="550983" y="1019174"/>
            <a:ext cx="5549435" cy="6486523"/>
          </a:xfrm>
          <a:prstGeom prst="rect">
            <a:avLst/>
          </a:prstGeom>
        </p:spPr>
      </p:pic>
      <p:pic>
        <p:nvPicPr>
          <p:cNvPr id="6" name="Imagen 5">
            <a:extLst>
              <a:ext uri="{FF2B5EF4-FFF2-40B4-BE49-F238E27FC236}">
                <a16:creationId xmlns:a16="http://schemas.microsoft.com/office/drawing/2014/main" id="{D7CD6162-186A-4E00-A7C6-FC04EF6F2F8F}"/>
              </a:ext>
            </a:extLst>
          </p:cNvPr>
          <p:cNvPicPr>
            <a:picLocks noChangeAspect="1"/>
          </p:cNvPicPr>
          <p:nvPr/>
        </p:nvPicPr>
        <p:blipFill rotWithShape="1">
          <a:blip r:embed="rId3"/>
          <a:srcRect b="5416"/>
          <a:stretch/>
        </p:blipFill>
        <p:spPr>
          <a:xfrm>
            <a:off x="5887785" y="1019175"/>
            <a:ext cx="6031414" cy="6486525"/>
          </a:xfrm>
          <a:prstGeom prst="rect">
            <a:avLst/>
          </a:prstGeom>
        </p:spPr>
      </p:pic>
      <p:pic>
        <p:nvPicPr>
          <p:cNvPr id="25" name="Picture 4">
            <a:extLst>
              <a:ext uri="{FF2B5EF4-FFF2-40B4-BE49-F238E27FC236}">
                <a16:creationId xmlns:a16="http://schemas.microsoft.com/office/drawing/2014/main" id="{B8B9DDC6-52E4-400F-A2B9-FCEA3BB8D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158" y="-371159"/>
            <a:ext cx="1891041" cy="1891041"/>
          </a:xfrm>
          <a:prstGeom prst="rect">
            <a:avLst/>
          </a:prstGeom>
          <a:noFill/>
          <a:extLst>
            <a:ext uri="{909E8E84-426E-40DD-AFC4-6F175D3DCCD1}">
              <a14:hiddenFill xmlns:a14="http://schemas.microsoft.com/office/drawing/2010/main">
                <a:solidFill>
                  <a:srgbClr val="FFFFFF"/>
                </a:solidFill>
              </a14:hiddenFill>
            </a:ext>
          </a:extLst>
        </p:spPr>
      </p:pic>
      <p:pic>
        <p:nvPicPr>
          <p:cNvPr id="9222" name="Imagen 1325865055">
            <a:extLst>
              <a:ext uri="{FF2B5EF4-FFF2-40B4-BE49-F238E27FC236}">
                <a16:creationId xmlns:a16="http://schemas.microsoft.com/office/drawing/2014/main" id="{796ADC3E-412B-46B2-838A-70E63CB0A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908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21" name="Imagen 1325865042">
            <a:extLst>
              <a:ext uri="{FF2B5EF4-FFF2-40B4-BE49-F238E27FC236}">
                <a16:creationId xmlns:a16="http://schemas.microsoft.com/office/drawing/2014/main" id="{FA53D864-C167-4FBB-ACCD-DE885A706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432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Imagen 1325865043">
            <a:extLst>
              <a:ext uri="{FF2B5EF4-FFF2-40B4-BE49-F238E27FC236}">
                <a16:creationId xmlns:a16="http://schemas.microsoft.com/office/drawing/2014/main" id="{7E1A239D-8100-4F38-9F61-9DACE1C240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765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Imagen 1325865044">
            <a:extLst>
              <a:ext uri="{FF2B5EF4-FFF2-40B4-BE49-F238E27FC236}">
                <a16:creationId xmlns:a16="http://schemas.microsoft.com/office/drawing/2014/main" id="{6F169EF2-3632-4502-898A-2C8F0B719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146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18" name="Imagen 1325865045">
            <a:extLst>
              <a:ext uri="{FF2B5EF4-FFF2-40B4-BE49-F238E27FC236}">
                <a16:creationId xmlns:a16="http://schemas.microsoft.com/office/drawing/2014/main" id="{8328333F-0EC5-4321-BC1C-DB91FB571A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9241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17" name="Imagen 1325865053">
            <a:extLst>
              <a:ext uri="{FF2B5EF4-FFF2-40B4-BE49-F238E27FC236}">
                <a16:creationId xmlns:a16="http://schemas.microsoft.com/office/drawing/2014/main" id="{21067D22-C282-4BF5-AE25-2E00C20870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1432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28" name="Imagen 1325865062">
            <a:extLst>
              <a:ext uri="{FF2B5EF4-FFF2-40B4-BE49-F238E27FC236}">
                <a16:creationId xmlns:a16="http://schemas.microsoft.com/office/drawing/2014/main" id="{72A18751-A986-4102-B895-6196FE4248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9908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27" name="Imagen 1325865063">
            <a:extLst>
              <a:ext uri="{FF2B5EF4-FFF2-40B4-BE49-F238E27FC236}">
                <a16:creationId xmlns:a16="http://schemas.microsoft.com/office/drawing/2014/main" id="{EC5C07A0-70FD-47AA-9CD5-42B16399CD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01942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9226" name="Imagen 1325865064">
            <a:extLst>
              <a:ext uri="{FF2B5EF4-FFF2-40B4-BE49-F238E27FC236}">
                <a16:creationId xmlns:a16="http://schemas.microsoft.com/office/drawing/2014/main" id="{408CFAC8-B783-416E-AE35-43A61F8D28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8956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25" name="Imagen 1325865065">
            <a:extLst>
              <a:ext uri="{FF2B5EF4-FFF2-40B4-BE49-F238E27FC236}">
                <a16:creationId xmlns:a16="http://schemas.microsoft.com/office/drawing/2014/main" id="{CB10A7DA-10BE-45A9-81E1-BA9266C5DCE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9146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Imagen 1325865067">
            <a:extLst>
              <a:ext uri="{FF2B5EF4-FFF2-40B4-BE49-F238E27FC236}">
                <a16:creationId xmlns:a16="http://schemas.microsoft.com/office/drawing/2014/main" id="{9C37FD87-AD0C-4844-AEA2-6F5CCF057B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94322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9223" name="Imagen 1325865066">
            <a:extLst>
              <a:ext uri="{FF2B5EF4-FFF2-40B4-BE49-F238E27FC236}">
                <a16:creationId xmlns:a16="http://schemas.microsoft.com/office/drawing/2014/main" id="{10293C40-114D-4805-ACB6-96882F118B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0289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17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369634" y="191295"/>
            <a:ext cx="10998582"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Análisis de Resultados</a:t>
            </a:r>
          </a:p>
        </p:txBody>
      </p:sp>
      <p:sp>
        <p:nvSpPr>
          <p:cNvPr id="3" name="Rectangle 3">
            <a:extLst>
              <a:ext uri="{FF2B5EF4-FFF2-40B4-BE49-F238E27FC236}">
                <a16:creationId xmlns:a16="http://schemas.microsoft.com/office/drawing/2014/main" id="{67159B0D-57AE-49C1-A9AF-497FA31856D0}"/>
              </a:ext>
            </a:extLst>
          </p:cNvPr>
          <p:cNvSpPr>
            <a:spLocks noChangeArrowheads="1"/>
          </p:cNvSpPr>
          <p:nvPr/>
        </p:nvSpPr>
        <p:spPr bwMode="auto">
          <a:xfrm>
            <a:off x="369634"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Tabla 1">
            <a:extLst>
              <a:ext uri="{FF2B5EF4-FFF2-40B4-BE49-F238E27FC236}">
                <a16:creationId xmlns:a16="http://schemas.microsoft.com/office/drawing/2014/main" id="{0F1A8791-7273-4361-B92C-E13F353C2F51}"/>
              </a:ext>
            </a:extLst>
          </p:cNvPr>
          <p:cNvGraphicFramePr>
            <a:graphicFrameLocks noGrp="1"/>
          </p:cNvGraphicFramePr>
          <p:nvPr>
            <p:extLst>
              <p:ext uri="{D42A27DB-BD31-4B8C-83A1-F6EECF244321}">
                <p14:modId xmlns:p14="http://schemas.microsoft.com/office/powerpoint/2010/main" val="3490036650"/>
              </p:ext>
            </p:extLst>
          </p:nvPr>
        </p:nvGraphicFramePr>
        <p:xfrm>
          <a:off x="3147724" y="1145281"/>
          <a:ext cx="6288376" cy="5521425"/>
        </p:xfrm>
        <a:graphic>
          <a:graphicData uri="http://schemas.openxmlformats.org/drawingml/2006/table">
            <a:tbl>
              <a:tblPr firstRow="1" firstCol="1" bandRow="1">
                <a:tableStyleId>{5C22544A-7EE6-4342-B048-85BDC9FD1C3A}</a:tableStyleId>
              </a:tblPr>
              <a:tblGrid>
                <a:gridCol w="1037421">
                  <a:extLst>
                    <a:ext uri="{9D8B030D-6E8A-4147-A177-3AD203B41FA5}">
                      <a16:colId xmlns:a16="http://schemas.microsoft.com/office/drawing/2014/main" val="3666575217"/>
                    </a:ext>
                  </a:extLst>
                </a:gridCol>
                <a:gridCol w="957621">
                  <a:extLst>
                    <a:ext uri="{9D8B030D-6E8A-4147-A177-3AD203B41FA5}">
                      <a16:colId xmlns:a16="http://schemas.microsoft.com/office/drawing/2014/main" val="1938203668"/>
                    </a:ext>
                  </a:extLst>
                </a:gridCol>
                <a:gridCol w="957621">
                  <a:extLst>
                    <a:ext uri="{9D8B030D-6E8A-4147-A177-3AD203B41FA5}">
                      <a16:colId xmlns:a16="http://schemas.microsoft.com/office/drawing/2014/main" val="941068043"/>
                    </a:ext>
                  </a:extLst>
                </a:gridCol>
                <a:gridCol w="957621">
                  <a:extLst>
                    <a:ext uri="{9D8B030D-6E8A-4147-A177-3AD203B41FA5}">
                      <a16:colId xmlns:a16="http://schemas.microsoft.com/office/drawing/2014/main" val="298703433"/>
                    </a:ext>
                  </a:extLst>
                </a:gridCol>
                <a:gridCol w="1420471">
                  <a:extLst>
                    <a:ext uri="{9D8B030D-6E8A-4147-A177-3AD203B41FA5}">
                      <a16:colId xmlns:a16="http://schemas.microsoft.com/office/drawing/2014/main" val="2816936284"/>
                    </a:ext>
                  </a:extLst>
                </a:gridCol>
                <a:gridCol w="957621">
                  <a:extLst>
                    <a:ext uri="{9D8B030D-6E8A-4147-A177-3AD203B41FA5}">
                      <a16:colId xmlns:a16="http://schemas.microsoft.com/office/drawing/2014/main" val="3087461278"/>
                    </a:ext>
                  </a:extLst>
                </a:gridCol>
              </a:tblGrid>
              <a:tr h="304800">
                <a:tc>
                  <a:txBody>
                    <a:bodyPr/>
                    <a:lstStyle/>
                    <a:p>
                      <a:pPr algn="l"/>
                      <a:r>
                        <a:rPr lang="es-EC" sz="1000" dirty="0">
                          <a:effectLst/>
                        </a:rPr>
                        <a:t>New York</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MOS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 Latency Avg (ms)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 Latency Min (ms)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 Latency Max (ms)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 Jitter (ms)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4172571848"/>
                  </a:ext>
                </a:extLst>
              </a:tr>
              <a:tr h="208665">
                <a:tc>
                  <a:txBody>
                    <a:bodyPr/>
                    <a:lstStyle/>
                    <a:p>
                      <a:pPr algn="l"/>
                      <a:r>
                        <a:rPr lang="es-EC" sz="1000" dirty="0">
                          <a:effectLst/>
                        </a:rPr>
                        <a:t> 2021 1:30pm</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4.3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950840110"/>
                  </a:ext>
                </a:extLst>
              </a:tr>
              <a:tr h="208665">
                <a:tc>
                  <a:txBody>
                    <a:bodyPr/>
                    <a:lstStyle/>
                    <a:p>
                      <a:pPr algn="l"/>
                      <a:r>
                        <a:rPr lang="es-EC" sz="1000">
                          <a:effectLst/>
                        </a:rPr>
                        <a:t> 2021 1:45pm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4.3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828210619"/>
                  </a:ext>
                </a:extLst>
              </a:tr>
              <a:tr h="208665">
                <a:tc>
                  <a:txBody>
                    <a:bodyPr/>
                    <a:lstStyle/>
                    <a:p>
                      <a:pPr algn="l"/>
                      <a:r>
                        <a:rPr lang="es-EC" sz="1000">
                          <a:effectLst/>
                        </a:rPr>
                        <a:t> 2021 2:00pm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3.2</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020895211"/>
                  </a:ext>
                </a:extLst>
              </a:tr>
              <a:tr h="208665">
                <a:tc>
                  <a:txBody>
                    <a:bodyPr/>
                    <a:lstStyle/>
                    <a:p>
                      <a:pPr algn="l"/>
                      <a:r>
                        <a:rPr lang="es-EC" sz="1000">
                          <a:effectLst/>
                        </a:rPr>
                        <a:t> 2021 2:15pm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631443640"/>
                  </a:ext>
                </a:extLst>
              </a:tr>
              <a:tr h="208665">
                <a:tc>
                  <a:txBody>
                    <a:bodyPr/>
                    <a:lstStyle/>
                    <a:p>
                      <a:pPr algn="l"/>
                      <a:r>
                        <a:rPr lang="es-EC" sz="1000">
                          <a:effectLst/>
                        </a:rPr>
                        <a:t> 2021 2:30pm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3312953115"/>
                  </a:ext>
                </a:extLst>
              </a:tr>
              <a:tr h="208665">
                <a:tc>
                  <a:txBody>
                    <a:bodyPr/>
                    <a:lstStyle/>
                    <a:p>
                      <a:pPr algn="l"/>
                      <a:r>
                        <a:rPr lang="es-EC" sz="1000">
                          <a:effectLst/>
                        </a:rPr>
                        <a:t> 2021 2:45pm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330960638"/>
                  </a:ext>
                </a:extLst>
              </a:tr>
              <a:tr h="208665">
                <a:tc>
                  <a:txBody>
                    <a:bodyPr/>
                    <a:lstStyle/>
                    <a:p>
                      <a:pPr algn="l"/>
                      <a:r>
                        <a:rPr lang="es-EC" sz="1000">
                          <a:effectLst/>
                        </a:rPr>
                        <a:t> 2021 3:00pm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2211876412"/>
                  </a:ext>
                </a:extLst>
              </a:tr>
              <a:tr h="208665">
                <a:tc>
                  <a:txBody>
                    <a:bodyPr/>
                    <a:lstStyle/>
                    <a:p>
                      <a:pPr algn="l"/>
                      <a:r>
                        <a:rPr lang="es-EC" sz="1000">
                          <a:effectLst/>
                        </a:rPr>
                        <a:t> 2021 3:15pm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108412969"/>
                  </a:ext>
                </a:extLst>
              </a:tr>
              <a:tr h="208665">
                <a:tc>
                  <a:txBody>
                    <a:bodyPr/>
                    <a:lstStyle/>
                    <a:p>
                      <a:pPr algn="l"/>
                      <a:r>
                        <a:rPr lang="es-EC" sz="1000">
                          <a:effectLst/>
                        </a:rPr>
                        <a:t> 2021 3:30pm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3005599533"/>
                  </a:ext>
                </a:extLst>
              </a:tr>
              <a:tr h="208665">
                <a:tc>
                  <a:txBody>
                    <a:bodyPr/>
                    <a:lstStyle/>
                    <a:p>
                      <a:pPr algn="l"/>
                      <a:r>
                        <a:rPr lang="es-EC" sz="1000">
                          <a:effectLst/>
                        </a:rPr>
                        <a:t> 2021 3:45pm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0.5</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25.4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823825529"/>
                  </a:ext>
                </a:extLst>
              </a:tr>
              <a:tr h="208665">
                <a:tc>
                  <a:txBody>
                    <a:bodyPr/>
                    <a:lstStyle/>
                    <a:p>
                      <a:pPr algn="l"/>
                      <a:r>
                        <a:rPr lang="es-EC" sz="1000">
                          <a:effectLst/>
                        </a:rPr>
                        <a:t> 2021 4:00pm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0.5</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2114579449"/>
                  </a:ext>
                </a:extLst>
              </a:tr>
              <a:tr h="208665">
                <a:tc>
                  <a:txBody>
                    <a:bodyPr/>
                    <a:lstStyle/>
                    <a:p>
                      <a:pPr algn="l"/>
                      <a:r>
                        <a:rPr lang="es-EC" sz="1000">
                          <a:effectLst/>
                        </a:rPr>
                        <a:t> 2021 4:15pm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4150294892"/>
                  </a:ext>
                </a:extLst>
              </a:tr>
              <a:tr h="208665">
                <a:tc>
                  <a:txBody>
                    <a:bodyPr/>
                    <a:lstStyle/>
                    <a:p>
                      <a:pPr algn="l"/>
                      <a:r>
                        <a:rPr lang="es-EC" sz="1000">
                          <a:effectLst/>
                        </a:rPr>
                        <a:t> 2021 4:30pm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4.5</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2661541706"/>
                  </a:ext>
                </a:extLst>
              </a:tr>
              <a:tr h="208665">
                <a:tc>
                  <a:txBody>
                    <a:bodyPr/>
                    <a:lstStyle/>
                    <a:p>
                      <a:pPr algn="l"/>
                      <a:r>
                        <a:rPr lang="es-EC" sz="1000">
                          <a:effectLst/>
                        </a:rPr>
                        <a:t> 2021 4:45pm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2.3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3691122251"/>
                  </a:ext>
                </a:extLst>
              </a:tr>
              <a:tr h="208665">
                <a:tc>
                  <a:txBody>
                    <a:bodyPr/>
                    <a:lstStyle/>
                    <a:p>
                      <a:pPr algn="l"/>
                      <a:r>
                        <a:rPr lang="es-EC" sz="1000">
                          <a:effectLst/>
                        </a:rPr>
                        <a:t> 2021 5:00pm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1.9</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3686250498"/>
                  </a:ext>
                </a:extLst>
              </a:tr>
              <a:tr h="208665">
                <a:tc>
                  <a:txBody>
                    <a:bodyPr/>
                    <a:lstStyle/>
                    <a:p>
                      <a:pPr algn="l"/>
                      <a:r>
                        <a:rPr lang="es-EC" sz="1000">
                          <a:effectLst/>
                        </a:rPr>
                        <a:t> 2021 5:15pm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3.9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301869893"/>
                  </a:ext>
                </a:extLst>
              </a:tr>
              <a:tr h="208665">
                <a:tc>
                  <a:txBody>
                    <a:bodyPr/>
                    <a:lstStyle/>
                    <a:p>
                      <a:pPr algn="l"/>
                      <a:r>
                        <a:rPr lang="es-EC" sz="1000">
                          <a:effectLst/>
                        </a:rPr>
                        <a:t> 2021 5:30pm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3094893384"/>
                  </a:ext>
                </a:extLst>
              </a:tr>
              <a:tr h="208665">
                <a:tc>
                  <a:txBody>
                    <a:bodyPr/>
                    <a:lstStyle/>
                    <a:p>
                      <a:pPr algn="l"/>
                      <a:r>
                        <a:rPr lang="es-EC" sz="1000">
                          <a:effectLst/>
                        </a:rPr>
                        <a:t> 2021 5:45pm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2265924579"/>
                  </a:ext>
                </a:extLst>
              </a:tr>
              <a:tr h="208665">
                <a:tc>
                  <a:txBody>
                    <a:bodyPr/>
                    <a:lstStyle/>
                    <a:p>
                      <a:pPr algn="l"/>
                      <a:r>
                        <a:rPr lang="es-EC" sz="1000">
                          <a:effectLst/>
                        </a:rPr>
                        <a:t> 2021 6:00pm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108033860"/>
                  </a:ext>
                </a:extLst>
              </a:tr>
              <a:tr h="208665">
                <a:tc>
                  <a:txBody>
                    <a:bodyPr/>
                    <a:lstStyle/>
                    <a:p>
                      <a:pPr algn="l"/>
                      <a:r>
                        <a:rPr lang="es-EC" sz="1000">
                          <a:effectLst/>
                        </a:rPr>
                        <a:t> 2021 6:15pm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593391021"/>
                  </a:ext>
                </a:extLst>
              </a:tr>
              <a:tr h="208665">
                <a:tc>
                  <a:txBody>
                    <a:bodyPr/>
                    <a:lstStyle/>
                    <a:p>
                      <a:pPr algn="l"/>
                      <a:r>
                        <a:rPr lang="es-EC" sz="1000">
                          <a:effectLst/>
                        </a:rPr>
                        <a:t> 2021 6:30pm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267462506"/>
                  </a:ext>
                </a:extLst>
              </a:tr>
              <a:tr h="208665">
                <a:tc>
                  <a:txBody>
                    <a:bodyPr/>
                    <a:lstStyle/>
                    <a:p>
                      <a:pPr algn="l"/>
                      <a:r>
                        <a:rPr lang="es-EC" sz="1000">
                          <a:effectLst/>
                        </a:rPr>
                        <a:t> 2021 6:45pm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5.3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1371524255"/>
                  </a:ext>
                </a:extLst>
              </a:tr>
              <a:tr h="208665">
                <a:tc>
                  <a:txBody>
                    <a:bodyPr/>
                    <a:lstStyle/>
                    <a:p>
                      <a:pPr algn="l"/>
                      <a:r>
                        <a:rPr lang="es-EC" sz="1000">
                          <a:effectLst/>
                        </a:rPr>
                        <a:t> 2021 7:00pm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1.7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3660677005"/>
                  </a:ext>
                </a:extLst>
              </a:tr>
              <a:tr h="208665">
                <a:tc>
                  <a:txBody>
                    <a:bodyPr/>
                    <a:lstStyle/>
                    <a:p>
                      <a:pPr algn="l"/>
                      <a:r>
                        <a:rPr lang="es-EC" sz="1000">
                          <a:effectLst/>
                        </a:rPr>
                        <a:t> 2021 7:15pm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4.0</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394231356"/>
                  </a:ext>
                </a:extLst>
              </a:tr>
              <a:tr h="208665">
                <a:tc>
                  <a:txBody>
                    <a:bodyPr/>
                    <a:lstStyle/>
                    <a:p>
                      <a:pPr algn="l"/>
                      <a:r>
                        <a:rPr lang="es-EC" sz="1000">
                          <a:effectLst/>
                        </a:rPr>
                        <a:t> 2021 7:30pm</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0.5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a:effectLst/>
                        </a:rPr>
                        <a:t>4.5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tc>
                  <a:txBody>
                    <a:bodyPr/>
                    <a:lstStyle/>
                    <a:p>
                      <a:pPr algn="l"/>
                      <a:r>
                        <a:rPr lang="es-EC" sz="1000" dirty="0">
                          <a:effectLst/>
                        </a:rPr>
                        <a:t>0.3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39" marR="20339" marT="0" marB="0" anchor="b"/>
                </a:tc>
                <a:extLst>
                  <a:ext uri="{0D108BD9-81ED-4DB2-BD59-A6C34878D82A}">
                    <a16:rowId xmlns:a16="http://schemas.microsoft.com/office/drawing/2014/main" val="863764460"/>
                  </a:ext>
                </a:extLst>
              </a:tr>
            </a:tbl>
          </a:graphicData>
        </a:graphic>
      </p:graphicFrame>
      <p:pic>
        <p:nvPicPr>
          <p:cNvPr id="20" name="Picture 4">
            <a:extLst>
              <a:ext uri="{FF2B5EF4-FFF2-40B4-BE49-F238E27FC236}">
                <a16:creationId xmlns:a16="http://schemas.microsoft.com/office/drawing/2014/main" id="{E9811820-73B2-4E5C-8EE4-757A5AF90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135" y="-589336"/>
            <a:ext cx="2620055" cy="262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77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369634" y="191295"/>
            <a:ext cx="10998582"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Análisis de Resultados</a:t>
            </a:r>
          </a:p>
        </p:txBody>
      </p:sp>
      <p:sp>
        <p:nvSpPr>
          <p:cNvPr id="3" name="Rectangle 3">
            <a:extLst>
              <a:ext uri="{FF2B5EF4-FFF2-40B4-BE49-F238E27FC236}">
                <a16:creationId xmlns:a16="http://schemas.microsoft.com/office/drawing/2014/main" id="{67159B0D-57AE-49C1-A9AF-497FA31856D0}"/>
              </a:ext>
            </a:extLst>
          </p:cNvPr>
          <p:cNvSpPr>
            <a:spLocks noChangeArrowheads="1"/>
          </p:cNvSpPr>
          <p:nvPr/>
        </p:nvSpPr>
        <p:spPr bwMode="auto">
          <a:xfrm>
            <a:off x="369634"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id="{31D2D576-6837-45AB-91E5-711A1AA3D167}"/>
              </a:ext>
            </a:extLst>
          </p:cNvPr>
          <p:cNvPicPr/>
          <p:nvPr/>
        </p:nvPicPr>
        <p:blipFill>
          <a:blip r:embed="rId2">
            <a:extLst>
              <a:ext uri="{28A0092B-C50C-407E-A947-70E740481C1C}">
                <a14:useLocalDpi xmlns:a14="http://schemas.microsoft.com/office/drawing/2010/main" val="0"/>
              </a:ext>
            </a:extLst>
          </a:blip>
          <a:stretch>
            <a:fillRect/>
          </a:stretch>
        </p:blipFill>
        <p:spPr>
          <a:xfrm>
            <a:off x="944300" y="1547608"/>
            <a:ext cx="10878065" cy="4842117"/>
          </a:xfrm>
          <a:prstGeom prst="rect">
            <a:avLst/>
          </a:prstGeom>
        </p:spPr>
      </p:pic>
      <p:pic>
        <p:nvPicPr>
          <p:cNvPr id="11266" name="Picture 2">
            <a:extLst>
              <a:ext uri="{FF2B5EF4-FFF2-40B4-BE49-F238E27FC236}">
                <a16:creationId xmlns:a16="http://schemas.microsoft.com/office/drawing/2014/main" id="{3563EE30-B053-4162-B486-D1C204902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482" y="-49125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12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369634" y="191295"/>
            <a:ext cx="10998582"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Análisis de Resultados</a:t>
            </a:r>
          </a:p>
        </p:txBody>
      </p:sp>
      <p:sp>
        <p:nvSpPr>
          <p:cNvPr id="3" name="Rectangle 3">
            <a:extLst>
              <a:ext uri="{FF2B5EF4-FFF2-40B4-BE49-F238E27FC236}">
                <a16:creationId xmlns:a16="http://schemas.microsoft.com/office/drawing/2014/main" id="{67159B0D-57AE-49C1-A9AF-497FA31856D0}"/>
              </a:ext>
            </a:extLst>
          </p:cNvPr>
          <p:cNvSpPr>
            <a:spLocks noChangeArrowheads="1"/>
          </p:cNvSpPr>
          <p:nvPr/>
        </p:nvSpPr>
        <p:spPr bwMode="auto">
          <a:xfrm>
            <a:off x="369634"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a:extLst>
              <a:ext uri="{FF2B5EF4-FFF2-40B4-BE49-F238E27FC236}">
                <a16:creationId xmlns:a16="http://schemas.microsoft.com/office/drawing/2014/main" id="{716A4D5A-DBD8-4D2D-81A8-A76863454ABE}"/>
              </a:ext>
            </a:extLst>
          </p:cNvPr>
          <p:cNvPicPr/>
          <p:nvPr/>
        </p:nvPicPr>
        <p:blipFill>
          <a:blip r:embed="rId2">
            <a:extLst>
              <a:ext uri="{28A0092B-C50C-407E-A947-70E740481C1C}">
                <a14:useLocalDpi xmlns:a14="http://schemas.microsoft.com/office/drawing/2010/main" val="0"/>
              </a:ext>
            </a:extLst>
          </a:blip>
          <a:stretch>
            <a:fillRect/>
          </a:stretch>
        </p:blipFill>
        <p:spPr>
          <a:xfrm>
            <a:off x="695715" y="1322106"/>
            <a:ext cx="6121400" cy="2612390"/>
          </a:xfrm>
          <a:prstGeom prst="rect">
            <a:avLst/>
          </a:prstGeom>
        </p:spPr>
      </p:pic>
      <p:pic>
        <p:nvPicPr>
          <p:cNvPr id="8" name="Imagen 7">
            <a:extLst>
              <a:ext uri="{FF2B5EF4-FFF2-40B4-BE49-F238E27FC236}">
                <a16:creationId xmlns:a16="http://schemas.microsoft.com/office/drawing/2014/main" id="{E19D6D45-9AA3-4786-89EC-689B261596E8}"/>
              </a:ext>
            </a:extLst>
          </p:cNvPr>
          <p:cNvPicPr/>
          <p:nvPr/>
        </p:nvPicPr>
        <p:blipFill>
          <a:blip r:embed="rId3">
            <a:extLst>
              <a:ext uri="{28A0092B-C50C-407E-A947-70E740481C1C}">
                <a14:useLocalDpi xmlns:a14="http://schemas.microsoft.com/office/drawing/2010/main" val="0"/>
              </a:ext>
            </a:extLst>
          </a:blip>
          <a:stretch>
            <a:fillRect/>
          </a:stretch>
        </p:blipFill>
        <p:spPr>
          <a:xfrm>
            <a:off x="695715" y="4229699"/>
            <a:ext cx="6121400" cy="2696845"/>
          </a:xfrm>
          <a:prstGeom prst="rect">
            <a:avLst/>
          </a:prstGeom>
        </p:spPr>
      </p:pic>
      <p:pic>
        <p:nvPicPr>
          <p:cNvPr id="9" name="Picture 6">
            <a:extLst>
              <a:ext uri="{FF2B5EF4-FFF2-40B4-BE49-F238E27FC236}">
                <a16:creationId xmlns:a16="http://schemas.microsoft.com/office/drawing/2014/main" id="{63B9C9D3-55AB-446E-A230-24C4E6BCEB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1258" y="256737"/>
            <a:ext cx="2410742" cy="1412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2">
            <a:extLst>
              <a:ext uri="{FF2B5EF4-FFF2-40B4-BE49-F238E27FC236}">
                <a16:creationId xmlns:a16="http://schemas.microsoft.com/office/drawing/2014/main" id="{5D3605AA-C1C2-4A97-9A92-9494B1B016AA}"/>
              </a:ext>
            </a:extLst>
          </p:cNvPr>
          <p:cNvSpPr txBox="1"/>
          <p:nvPr/>
        </p:nvSpPr>
        <p:spPr>
          <a:xfrm>
            <a:off x="7143196" y="2167086"/>
            <a:ext cx="5245190" cy="307777"/>
          </a:xfrm>
          <a:prstGeom prst="rect">
            <a:avLst/>
          </a:prstGeom>
          <a:noFill/>
        </p:spPr>
        <p:txBody>
          <a:bodyPr wrap="square" lIns="108000" rIns="108000" rtlCol="0">
            <a:spAutoFit/>
          </a:bodyPr>
          <a:lstStyle/>
          <a:p>
            <a:r>
              <a:rPr lang="es-ES" altLang="ko-KR" sz="1400" b="1" dirty="0">
                <a:solidFill>
                  <a:schemeClr val="tx1">
                    <a:lumMod val="95000"/>
                    <a:lumOff val="5000"/>
                  </a:schemeClr>
                </a:solidFill>
                <a:cs typeface="Arial" pitchFamily="34" charset="0"/>
              </a:rPr>
              <a:t>Captura de tráfico de la llamada sin el protocolo SRTP</a:t>
            </a:r>
            <a:endParaRPr lang="ko-KR" altLang="en-US" sz="1400" b="1" dirty="0">
              <a:solidFill>
                <a:schemeClr val="tx1">
                  <a:lumMod val="95000"/>
                  <a:lumOff val="5000"/>
                </a:schemeClr>
              </a:solidFill>
              <a:cs typeface="Arial" pitchFamily="34" charset="0"/>
            </a:endParaRPr>
          </a:p>
        </p:txBody>
      </p:sp>
      <p:sp>
        <p:nvSpPr>
          <p:cNvPr id="11" name="TextBox 12">
            <a:extLst>
              <a:ext uri="{FF2B5EF4-FFF2-40B4-BE49-F238E27FC236}">
                <a16:creationId xmlns:a16="http://schemas.microsoft.com/office/drawing/2014/main" id="{6D332879-30A4-468A-B394-6B58661DFC49}"/>
              </a:ext>
            </a:extLst>
          </p:cNvPr>
          <p:cNvSpPr txBox="1"/>
          <p:nvPr/>
        </p:nvSpPr>
        <p:spPr>
          <a:xfrm>
            <a:off x="7143196" y="4881571"/>
            <a:ext cx="5245190" cy="307777"/>
          </a:xfrm>
          <a:prstGeom prst="rect">
            <a:avLst/>
          </a:prstGeom>
          <a:noFill/>
        </p:spPr>
        <p:txBody>
          <a:bodyPr wrap="square" lIns="108000" rIns="108000" rtlCol="0">
            <a:spAutoFit/>
          </a:bodyPr>
          <a:lstStyle/>
          <a:p>
            <a:r>
              <a:rPr lang="es-ES" altLang="ko-KR" sz="1400" b="1" dirty="0">
                <a:solidFill>
                  <a:schemeClr val="tx1">
                    <a:lumMod val="95000"/>
                    <a:lumOff val="5000"/>
                  </a:schemeClr>
                </a:solidFill>
                <a:cs typeface="Arial" pitchFamily="34" charset="0"/>
              </a:rPr>
              <a:t>Captura de tráfico de la llamada con el protocolo SRTP</a:t>
            </a:r>
            <a:endParaRPr lang="ko-KR" altLang="en-US" sz="1400" b="1" dirty="0">
              <a:solidFill>
                <a:schemeClr val="tx1">
                  <a:lumMod val="95000"/>
                  <a:lumOff val="5000"/>
                </a:schemeClr>
              </a:solidFill>
              <a:cs typeface="Arial" pitchFamily="34" charset="0"/>
            </a:endParaRPr>
          </a:p>
        </p:txBody>
      </p:sp>
    </p:spTree>
    <p:extLst>
      <p:ext uri="{BB962C8B-B14F-4D97-AF65-F5344CB8AC3E}">
        <p14:creationId xmlns:p14="http://schemas.microsoft.com/office/powerpoint/2010/main" val="3925950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2">
            <a:extLst>
              <a:ext uri="{FF2B5EF4-FFF2-40B4-BE49-F238E27FC236}">
                <a16:creationId xmlns:a16="http://schemas.microsoft.com/office/drawing/2014/main" id="{CFD0F0EC-FBAF-4AF4-821C-CEB075704870}"/>
              </a:ext>
            </a:extLst>
          </p:cNvPr>
          <p:cNvSpPr>
            <a:spLocks noChangeArrowheads="1"/>
          </p:cNvSpPr>
          <p:nvPr/>
        </p:nvSpPr>
        <p:spPr bwMode="auto">
          <a:xfrm>
            <a:off x="315177" y="144259"/>
            <a:ext cx="1139262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07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s-EC" altLang="ko-KR" sz="5400" b="1" dirty="0">
                <a:solidFill>
                  <a:schemeClr val="tx1">
                    <a:lumMod val="85000"/>
                    <a:lumOff val="15000"/>
                  </a:schemeClr>
                </a:solidFill>
                <a:cs typeface="Arial" pitchFamily="34" charset="0"/>
              </a:rPr>
              <a:t>Análisis de Resultados</a:t>
            </a:r>
          </a:p>
        </p:txBody>
      </p:sp>
      <p:sp>
        <p:nvSpPr>
          <p:cNvPr id="15" name="Rectángulo 14">
            <a:extLst>
              <a:ext uri="{FF2B5EF4-FFF2-40B4-BE49-F238E27FC236}">
                <a16:creationId xmlns:a16="http://schemas.microsoft.com/office/drawing/2014/main" id="{A92F8AEB-97F5-4524-86E7-69FA2F306CD0}"/>
              </a:ext>
            </a:extLst>
          </p:cNvPr>
          <p:cNvSpPr/>
          <p:nvPr/>
        </p:nvSpPr>
        <p:spPr>
          <a:xfrm>
            <a:off x="5522693" y="5683377"/>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6" name="Rectángulo 15">
            <a:extLst>
              <a:ext uri="{FF2B5EF4-FFF2-40B4-BE49-F238E27FC236}">
                <a16:creationId xmlns:a16="http://schemas.microsoft.com/office/drawing/2014/main" id="{950488F2-7BD0-4246-9C86-E948F1BE576E}"/>
              </a:ext>
            </a:extLst>
          </p:cNvPr>
          <p:cNvSpPr/>
          <p:nvPr/>
        </p:nvSpPr>
        <p:spPr>
          <a:xfrm>
            <a:off x="3021276" y="5683377"/>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17" name="Rectángulo 16">
            <a:extLst>
              <a:ext uri="{FF2B5EF4-FFF2-40B4-BE49-F238E27FC236}">
                <a16:creationId xmlns:a16="http://schemas.microsoft.com/office/drawing/2014/main" id="{07A2ACEB-8A80-4BED-BD6B-DF0A0769FC69}"/>
              </a:ext>
            </a:extLst>
          </p:cNvPr>
          <p:cNvSpPr/>
          <p:nvPr/>
        </p:nvSpPr>
        <p:spPr>
          <a:xfrm>
            <a:off x="714858" y="5272925"/>
            <a:ext cx="2319337" cy="683264"/>
          </a:xfrm>
          <a:prstGeom prst="rect">
            <a:avLst/>
          </a:prstGeom>
        </p:spPr>
        <p:txBody>
          <a:bodyPr>
            <a:spAutoFit/>
          </a:bodyPr>
          <a:lstStyle/>
          <a:p>
            <a:pPr algn="ctr" eaLnBrk="1" fontAlgn="auto" hangingPunct="1">
              <a:lnSpc>
                <a:spcPct val="80000"/>
              </a:lnSpc>
              <a:spcBef>
                <a:spcPts val="1800"/>
              </a:spcBef>
              <a:spcAft>
                <a:spcPts val="0"/>
              </a:spcAft>
              <a:defRPr/>
            </a:pPr>
            <a:r>
              <a:rPr lang="es-CO" altLang="es-CO"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an example text  In these paragraphs</a:t>
            </a:r>
          </a:p>
        </p:txBody>
      </p:sp>
      <p:sp>
        <p:nvSpPr>
          <p:cNvPr id="20" name="CuadroTexto 5">
            <a:extLst>
              <a:ext uri="{FF2B5EF4-FFF2-40B4-BE49-F238E27FC236}">
                <a16:creationId xmlns:a16="http://schemas.microsoft.com/office/drawing/2014/main" id="{BFDA1148-927C-4F82-B21C-ED96B1BC8860}"/>
              </a:ext>
            </a:extLst>
          </p:cNvPr>
          <p:cNvSpPr txBox="1">
            <a:spLocks noChangeArrowheads="1"/>
          </p:cNvSpPr>
          <p:nvPr/>
        </p:nvSpPr>
        <p:spPr bwMode="auto">
          <a:xfrm>
            <a:off x="9937170" y="2885626"/>
            <a:ext cx="38011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s-CO" altLang="es-CO" sz="2800" b="1" dirty="0">
                <a:solidFill>
                  <a:schemeClr val="bg1"/>
                </a:solidFill>
                <a:latin typeface="Bebas" pitchFamily="2" charset="0"/>
              </a:rPr>
              <a:t>TITLE    EXAMPLE</a:t>
            </a:r>
          </a:p>
        </p:txBody>
      </p:sp>
      <p:sp>
        <p:nvSpPr>
          <p:cNvPr id="35" name="TextBox 34">
            <a:extLst>
              <a:ext uri="{FF2B5EF4-FFF2-40B4-BE49-F238E27FC236}">
                <a16:creationId xmlns:a16="http://schemas.microsoft.com/office/drawing/2014/main" id="{02E046DB-00ED-43B2-B1D4-C408B628868B}"/>
              </a:ext>
            </a:extLst>
          </p:cNvPr>
          <p:cNvSpPr txBox="1"/>
          <p:nvPr/>
        </p:nvSpPr>
        <p:spPr>
          <a:xfrm>
            <a:off x="989510" y="839709"/>
            <a:ext cx="5380377" cy="630942"/>
          </a:xfrm>
          <a:prstGeom prst="rect">
            <a:avLst/>
          </a:prstGeom>
          <a:noFill/>
        </p:spPr>
        <p:txBody>
          <a:bodyPr wrap="square" rtlCol="0" anchor="ctr">
            <a:spAutoFit/>
          </a:bodyPr>
          <a:lstStyle/>
          <a:p>
            <a:r>
              <a:rPr lang="es-EC" altLang="ko-KR" sz="3500" b="1" dirty="0">
                <a:solidFill>
                  <a:schemeClr val="tx1">
                    <a:lumMod val="85000"/>
                    <a:lumOff val="15000"/>
                  </a:schemeClr>
                </a:solidFill>
                <a:cs typeface="Arial" pitchFamily="34" charset="0"/>
              </a:rPr>
              <a:t>Costos</a:t>
            </a:r>
          </a:p>
        </p:txBody>
      </p:sp>
      <p:graphicFrame>
        <p:nvGraphicFramePr>
          <p:cNvPr id="3" name="Tabla 2">
            <a:extLst>
              <a:ext uri="{FF2B5EF4-FFF2-40B4-BE49-F238E27FC236}">
                <a16:creationId xmlns:a16="http://schemas.microsoft.com/office/drawing/2014/main" id="{5567A6F7-3F2F-452B-9F82-0A33C4B413CD}"/>
              </a:ext>
            </a:extLst>
          </p:cNvPr>
          <p:cNvGraphicFramePr>
            <a:graphicFrameLocks noGrp="1"/>
          </p:cNvGraphicFramePr>
          <p:nvPr>
            <p:extLst>
              <p:ext uri="{D42A27DB-BD31-4B8C-83A1-F6EECF244321}">
                <p14:modId xmlns:p14="http://schemas.microsoft.com/office/powerpoint/2010/main" val="1217597573"/>
              </p:ext>
            </p:extLst>
          </p:nvPr>
        </p:nvGraphicFramePr>
        <p:xfrm>
          <a:off x="6369887" y="1881103"/>
          <a:ext cx="4805767" cy="4101416"/>
        </p:xfrm>
        <a:graphic>
          <a:graphicData uri="http://schemas.openxmlformats.org/drawingml/2006/table">
            <a:tbl>
              <a:tblPr firstRow="1" firstCol="1" bandRow="1">
                <a:tableStyleId>{3B4B98B0-60AC-42C2-AFA5-B58CD77FA1E5}</a:tableStyleId>
              </a:tblPr>
              <a:tblGrid>
                <a:gridCol w="2126418">
                  <a:extLst>
                    <a:ext uri="{9D8B030D-6E8A-4147-A177-3AD203B41FA5}">
                      <a16:colId xmlns:a16="http://schemas.microsoft.com/office/drawing/2014/main" val="305175402"/>
                    </a:ext>
                  </a:extLst>
                </a:gridCol>
                <a:gridCol w="1567224">
                  <a:extLst>
                    <a:ext uri="{9D8B030D-6E8A-4147-A177-3AD203B41FA5}">
                      <a16:colId xmlns:a16="http://schemas.microsoft.com/office/drawing/2014/main" val="1835545045"/>
                    </a:ext>
                  </a:extLst>
                </a:gridCol>
                <a:gridCol w="1112125">
                  <a:extLst>
                    <a:ext uri="{9D8B030D-6E8A-4147-A177-3AD203B41FA5}">
                      <a16:colId xmlns:a16="http://schemas.microsoft.com/office/drawing/2014/main" val="26382117"/>
                    </a:ext>
                  </a:extLst>
                </a:gridCol>
              </a:tblGrid>
              <a:tr h="525921">
                <a:tc>
                  <a:txBody>
                    <a:bodyPr/>
                    <a:lstStyle/>
                    <a:p>
                      <a:pPr marL="75565" indent="234315" algn="ctr">
                        <a:lnSpc>
                          <a:spcPct val="200000"/>
                        </a:lnSpc>
                      </a:pPr>
                      <a:r>
                        <a:rPr lang="es-EC" sz="1200" dirty="0">
                          <a:effectLst/>
                        </a:rPr>
                        <a:t>Equipo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Empresa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Precio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1614717"/>
                  </a:ext>
                </a:extLst>
              </a:tr>
              <a:tr h="642152">
                <a:tc>
                  <a:txBody>
                    <a:bodyPr/>
                    <a:lstStyle/>
                    <a:p>
                      <a:pPr marL="767080" indent="234315" algn="ctr">
                        <a:lnSpc>
                          <a:spcPct val="200000"/>
                        </a:lnSpc>
                      </a:pPr>
                      <a:r>
                        <a:rPr lang="es-EC" sz="1200" dirty="0">
                          <a:effectLst/>
                        </a:rPr>
                        <a:t>KNSIPSP-L8‐30W</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KNTECH (China)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$220.00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5226467"/>
                  </a:ext>
                </a:extLst>
              </a:tr>
              <a:tr h="642152">
                <a:tc>
                  <a:txBody>
                    <a:bodyPr/>
                    <a:lstStyle/>
                    <a:p>
                      <a:pPr marL="767080" indent="234315" algn="ctr">
                        <a:lnSpc>
                          <a:spcPct val="200000"/>
                        </a:lnSpc>
                      </a:pPr>
                      <a:r>
                        <a:rPr lang="es-EC" sz="1200" dirty="0">
                          <a:effectLst/>
                        </a:rPr>
                        <a:t>Altoparlante bocina IP</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err="1">
                          <a:effectLst/>
                        </a:rPr>
                        <a:t>Cineto</a:t>
                      </a:r>
                      <a:r>
                        <a:rPr lang="es-EC" sz="1200" dirty="0">
                          <a:effectLst/>
                        </a:rPr>
                        <a:t> (Ecuador)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$470.40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4034944"/>
                  </a:ext>
                </a:extLst>
              </a:tr>
              <a:tr h="738106">
                <a:tc>
                  <a:txBody>
                    <a:bodyPr/>
                    <a:lstStyle/>
                    <a:p>
                      <a:pPr marL="767080" indent="234315" algn="ctr">
                        <a:lnSpc>
                          <a:spcPct val="200000"/>
                        </a:lnSpc>
                      </a:pPr>
                      <a:r>
                        <a:rPr lang="es-EC" sz="1200" dirty="0">
                          <a:effectLst/>
                        </a:rPr>
                        <a:t>IA-20SIP</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EMACS (Madrid)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$689.85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1809206"/>
                  </a:ext>
                </a:extLst>
              </a:tr>
              <a:tr h="642152">
                <a:tc>
                  <a:txBody>
                    <a:bodyPr/>
                    <a:lstStyle/>
                    <a:p>
                      <a:pPr marL="767080" indent="234315" algn="ctr">
                        <a:lnSpc>
                          <a:spcPct val="200000"/>
                        </a:lnSpc>
                      </a:pPr>
                      <a:r>
                        <a:rPr lang="es-EC" sz="1200" dirty="0">
                          <a:effectLst/>
                        </a:rPr>
                        <a:t>Bocina IP MIP-650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Ciser System (Madrid)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$205.64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7603871"/>
                  </a:ext>
                </a:extLst>
              </a:tr>
              <a:tr h="810658">
                <a:tc>
                  <a:txBody>
                    <a:bodyPr/>
                    <a:lstStyle/>
                    <a:p>
                      <a:pPr marL="767080" indent="234315" algn="ctr">
                        <a:lnSpc>
                          <a:spcPct val="200000"/>
                        </a:lnSpc>
                      </a:pPr>
                      <a:r>
                        <a:rPr lang="es-EC" sz="1200" dirty="0">
                          <a:effectLst/>
                        </a:rPr>
                        <a:t>MIP-3840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err="1">
                          <a:effectLst/>
                        </a:rPr>
                        <a:t>Ciser</a:t>
                      </a:r>
                      <a:r>
                        <a:rPr lang="es-EC" sz="1200" dirty="0">
                          <a:effectLst/>
                        </a:rPr>
                        <a:t> </a:t>
                      </a:r>
                      <a:r>
                        <a:rPr lang="es-EC" sz="1200" dirty="0" err="1">
                          <a:effectLst/>
                        </a:rPr>
                        <a:t>System</a:t>
                      </a:r>
                      <a:r>
                        <a:rPr lang="es-EC" sz="1200" dirty="0">
                          <a:effectLst/>
                        </a:rPr>
                        <a:t> (Madrid)</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$436.21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6596328"/>
                  </a:ext>
                </a:extLst>
              </a:tr>
            </a:tbl>
          </a:graphicData>
        </a:graphic>
      </p:graphicFrame>
      <p:graphicFrame>
        <p:nvGraphicFramePr>
          <p:cNvPr id="2" name="Tabla 1">
            <a:extLst>
              <a:ext uri="{FF2B5EF4-FFF2-40B4-BE49-F238E27FC236}">
                <a16:creationId xmlns:a16="http://schemas.microsoft.com/office/drawing/2014/main" id="{28E25B35-2CE9-41A1-ADF5-ACBD6AABE2C8}"/>
              </a:ext>
            </a:extLst>
          </p:cNvPr>
          <p:cNvGraphicFramePr>
            <a:graphicFrameLocks noGrp="1"/>
          </p:cNvGraphicFramePr>
          <p:nvPr>
            <p:extLst>
              <p:ext uri="{D42A27DB-BD31-4B8C-83A1-F6EECF244321}">
                <p14:modId xmlns:p14="http://schemas.microsoft.com/office/powerpoint/2010/main" val="4252506641"/>
              </p:ext>
            </p:extLst>
          </p:nvPr>
        </p:nvGraphicFramePr>
        <p:xfrm>
          <a:off x="143452" y="1881103"/>
          <a:ext cx="5868035" cy="4075088"/>
        </p:xfrm>
        <a:graphic>
          <a:graphicData uri="http://schemas.openxmlformats.org/drawingml/2006/table">
            <a:tbl>
              <a:tblPr firstRow="1" firstCol="1" bandRow="1">
                <a:tableStyleId>{3B4B98B0-60AC-42C2-AFA5-B58CD77FA1E5}</a:tableStyleId>
              </a:tblPr>
              <a:tblGrid>
                <a:gridCol w="1233805">
                  <a:extLst>
                    <a:ext uri="{9D8B030D-6E8A-4147-A177-3AD203B41FA5}">
                      <a16:colId xmlns:a16="http://schemas.microsoft.com/office/drawing/2014/main" val="1078905432"/>
                    </a:ext>
                  </a:extLst>
                </a:gridCol>
                <a:gridCol w="1233805">
                  <a:extLst>
                    <a:ext uri="{9D8B030D-6E8A-4147-A177-3AD203B41FA5}">
                      <a16:colId xmlns:a16="http://schemas.microsoft.com/office/drawing/2014/main" val="3595798385"/>
                    </a:ext>
                  </a:extLst>
                </a:gridCol>
                <a:gridCol w="1143000">
                  <a:extLst>
                    <a:ext uri="{9D8B030D-6E8A-4147-A177-3AD203B41FA5}">
                      <a16:colId xmlns:a16="http://schemas.microsoft.com/office/drawing/2014/main" val="871578167"/>
                    </a:ext>
                  </a:extLst>
                </a:gridCol>
                <a:gridCol w="1143000">
                  <a:extLst>
                    <a:ext uri="{9D8B030D-6E8A-4147-A177-3AD203B41FA5}">
                      <a16:colId xmlns:a16="http://schemas.microsoft.com/office/drawing/2014/main" val="268307507"/>
                    </a:ext>
                  </a:extLst>
                </a:gridCol>
                <a:gridCol w="1114425">
                  <a:extLst>
                    <a:ext uri="{9D8B030D-6E8A-4147-A177-3AD203B41FA5}">
                      <a16:colId xmlns:a16="http://schemas.microsoft.com/office/drawing/2014/main" val="1006741084"/>
                    </a:ext>
                  </a:extLst>
                </a:gridCol>
              </a:tblGrid>
              <a:tr h="651240">
                <a:tc>
                  <a:txBody>
                    <a:bodyPr/>
                    <a:lstStyle/>
                    <a:p>
                      <a:pPr algn="ctr" fontAlgn="base"/>
                      <a:r>
                        <a:rPr lang="es-EC" sz="1200">
                          <a:effectLst/>
                        </a:rPr>
                        <a:t>Costos de implementación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Descripción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Cantidad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Costo unitario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Costo total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896374556"/>
                  </a:ext>
                </a:extLst>
              </a:tr>
              <a:tr h="344964">
                <a:tc rowSpan="5">
                  <a:txBody>
                    <a:bodyPr/>
                    <a:lstStyle/>
                    <a:p>
                      <a:pPr algn="ctr" fontAlgn="base"/>
                      <a:r>
                        <a:rPr lang="es-EC" sz="1200">
                          <a:effectLst/>
                        </a:rPr>
                        <a:t> </a:t>
                      </a:r>
                    </a:p>
                    <a:p>
                      <a:pPr algn="just" fontAlgn="base"/>
                      <a:r>
                        <a:rPr lang="es-EC" sz="1200">
                          <a:effectLst/>
                        </a:rPr>
                        <a:t> </a:t>
                      </a:r>
                    </a:p>
                    <a:p>
                      <a:pPr algn="ctr" fontAlgn="base"/>
                      <a:r>
                        <a:rPr lang="es-EC" sz="1200">
                          <a:effectLst/>
                        </a:rPr>
                        <a:t>Costos de instalación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Cloud hosting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6 meses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$10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dirty="0">
                          <a:effectLst/>
                        </a:rPr>
                        <a:t>$60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116380004"/>
                  </a:ext>
                </a:extLst>
              </a:tr>
              <a:tr h="341740">
                <a:tc vMerge="1">
                  <a:txBody>
                    <a:bodyPr/>
                    <a:lstStyle/>
                    <a:p>
                      <a:endParaRPr lang="es-EC"/>
                    </a:p>
                  </a:txBody>
                  <a:tcPr/>
                </a:tc>
                <a:tc>
                  <a:txBody>
                    <a:bodyPr/>
                    <a:lstStyle/>
                    <a:p>
                      <a:pPr algn="ctr" fontAlgn="base"/>
                      <a:r>
                        <a:rPr lang="es-EC" sz="1200">
                          <a:effectLst/>
                        </a:rPr>
                        <a:t>Cable # 12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100 metros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$0.15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$15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300724147"/>
                  </a:ext>
                </a:extLst>
              </a:tr>
              <a:tr h="341740">
                <a:tc vMerge="1">
                  <a:txBody>
                    <a:bodyPr/>
                    <a:lstStyle/>
                    <a:p>
                      <a:endParaRPr lang="es-EC"/>
                    </a:p>
                  </a:txBody>
                  <a:tcPr/>
                </a:tc>
                <a:tc>
                  <a:txBody>
                    <a:bodyPr/>
                    <a:lstStyle/>
                    <a:p>
                      <a:pPr algn="ctr" fontAlgn="base"/>
                      <a:r>
                        <a:rPr lang="es-EC" sz="1200">
                          <a:effectLst/>
                        </a:rPr>
                        <a:t>Teléfono IP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1 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$35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$35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753628209"/>
                  </a:ext>
                </a:extLst>
              </a:tr>
              <a:tr h="344964">
                <a:tc vMerge="1">
                  <a:txBody>
                    <a:bodyPr/>
                    <a:lstStyle/>
                    <a:p>
                      <a:endParaRPr lang="es-EC"/>
                    </a:p>
                  </a:txBody>
                  <a:tcPr/>
                </a:tc>
                <a:tc>
                  <a:txBody>
                    <a:bodyPr/>
                    <a:lstStyle/>
                    <a:p>
                      <a:pPr algn="ctr" fontAlgn="base"/>
                      <a:r>
                        <a:rPr lang="es-EC" sz="1200">
                          <a:effectLst/>
                        </a:rPr>
                        <a:t>Accesorios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$1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$20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23159519"/>
                  </a:ext>
                </a:extLst>
              </a:tr>
              <a:tr h="341740">
                <a:tc vMerge="1">
                  <a:txBody>
                    <a:bodyPr/>
                    <a:lstStyle/>
                    <a:p>
                      <a:endParaRPr lang="es-EC"/>
                    </a:p>
                  </a:txBody>
                  <a:tcPr/>
                </a:tc>
                <a:tc gridSpan="3">
                  <a:txBody>
                    <a:bodyPr/>
                    <a:lstStyle/>
                    <a:p>
                      <a:pPr algn="ctr" fontAlgn="base"/>
                      <a:r>
                        <a:rPr lang="es-EC" sz="1200" dirty="0">
                          <a:effectLst/>
                        </a:rPr>
                        <a:t>Subtotal 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hMerge="1">
                  <a:txBody>
                    <a:bodyPr/>
                    <a:lstStyle/>
                    <a:p>
                      <a:endParaRPr lang="es-EC"/>
                    </a:p>
                  </a:txBody>
                  <a:tcPr/>
                </a:tc>
                <a:tc hMerge="1">
                  <a:txBody>
                    <a:bodyPr/>
                    <a:lstStyle/>
                    <a:p>
                      <a:endParaRPr lang="es-EC"/>
                    </a:p>
                  </a:txBody>
                  <a:tcPr/>
                </a:tc>
                <a:tc>
                  <a:txBody>
                    <a:bodyPr/>
                    <a:lstStyle/>
                    <a:p>
                      <a:pPr algn="ctr" fontAlgn="base"/>
                      <a:r>
                        <a:rPr lang="es-EC" sz="1200">
                          <a:effectLst/>
                        </a:rPr>
                        <a:t>$130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288529197"/>
                  </a:ext>
                </a:extLst>
              </a:tr>
              <a:tr h="341740">
                <a:tc rowSpan="4">
                  <a:txBody>
                    <a:bodyPr/>
                    <a:lstStyle/>
                    <a:p>
                      <a:pPr algn="ctr" fontAlgn="base"/>
                      <a:r>
                        <a:rPr lang="es-EC" sz="1200">
                          <a:effectLst/>
                        </a:rPr>
                        <a:t> </a:t>
                      </a:r>
                    </a:p>
                    <a:p>
                      <a:pPr algn="ctr" fontAlgn="base"/>
                      <a:r>
                        <a:rPr lang="es-EC" sz="1200">
                          <a:effectLst/>
                        </a:rPr>
                        <a:t>Costos del dispositivo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Amplificador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1 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$50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$50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495304705"/>
                  </a:ext>
                </a:extLst>
              </a:tr>
              <a:tr h="341740">
                <a:tc vMerge="1">
                  <a:txBody>
                    <a:bodyPr/>
                    <a:lstStyle/>
                    <a:p>
                      <a:endParaRPr lang="es-EC"/>
                    </a:p>
                  </a:txBody>
                  <a:tcPr/>
                </a:tc>
                <a:tc>
                  <a:txBody>
                    <a:bodyPr/>
                    <a:lstStyle/>
                    <a:p>
                      <a:pPr algn="ctr" fontAlgn="base"/>
                      <a:r>
                        <a:rPr lang="es-EC" sz="1200">
                          <a:effectLst/>
                        </a:rPr>
                        <a:t>Parlante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1 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$72,80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$72,80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107903382"/>
                  </a:ext>
                </a:extLst>
              </a:tr>
              <a:tr h="341740">
                <a:tc vMerge="1">
                  <a:txBody>
                    <a:bodyPr/>
                    <a:lstStyle/>
                    <a:p>
                      <a:endParaRPr lang="es-EC"/>
                    </a:p>
                  </a:txBody>
                  <a:tcPr/>
                </a:tc>
                <a:tc>
                  <a:txBody>
                    <a:bodyPr/>
                    <a:lstStyle/>
                    <a:p>
                      <a:pPr algn="ctr" fontAlgn="base"/>
                      <a:r>
                        <a:rPr lang="es-EC" sz="1200">
                          <a:effectLst/>
                        </a:rPr>
                        <a:t>TV Box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$40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a:txBody>
                    <a:bodyPr/>
                    <a:lstStyle/>
                    <a:p>
                      <a:pPr algn="ctr" fontAlgn="base"/>
                      <a:r>
                        <a:rPr lang="es-EC" sz="1200">
                          <a:effectLst/>
                        </a:rPr>
                        <a:t>$40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391475268"/>
                  </a:ext>
                </a:extLst>
              </a:tr>
              <a:tr h="341740">
                <a:tc vMerge="1">
                  <a:txBody>
                    <a:bodyPr/>
                    <a:lstStyle/>
                    <a:p>
                      <a:endParaRPr lang="es-EC"/>
                    </a:p>
                  </a:txBody>
                  <a:tcPr/>
                </a:tc>
                <a:tc gridSpan="3">
                  <a:txBody>
                    <a:bodyPr/>
                    <a:lstStyle/>
                    <a:p>
                      <a:pPr algn="ctr" fontAlgn="base"/>
                      <a:r>
                        <a:rPr lang="es-EC" sz="1200">
                          <a:effectLst/>
                        </a:rPr>
                        <a:t>Subtotal 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hMerge="1">
                  <a:txBody>
                    <a:bodyPr/>
                    <a:lstStyle/>
                    <a:p>
                      <a:endParaRPr lang="es-EC"/>
                    </a:p>
                  </a:txBody>
                  <a:tcPr/>
                </a:tc>
                <a:tc hMerge="1">
                  <a:txBody>
                    <a:bodyPr/>
                    <a:lstStyle/>
                    <a:p>
                      <a:endParaRPr lang="es-EC"/>
                    </a:p>
                  </a:txBody>
                  <a:tcPr/>
                </a:tc>
                <a:tc>
                  <a:txBody>
                    <a:bodyPr/>
                    <a:lstStyle/>
                    <a:p>
                      <a:pPr algn="ctr" fontAlgn="base"/>
                      <a:r>
                        <a:rPr lang="es-EC" sz="1200">
                          <a:effectLst/>
                        </a:rPr>
                        <a:t>$162,80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996269543"/>
                  </a:ext>
                </a:extLst>
              </a:tr>
              <a:tr h="341740">
                <a:tc gridSpan="4">
                  <a:txBody>
                    <a:bodyPr/>
                    <a:lstStyle/>
                    <a:p>
                      <a:pPr algn="ctr" fontAlgn="base"/>
                      <a:r>
                        <a:rPr lang="es-EC" sz="1200">
                          <a:effectLst/>
                        </a:rPr>
                        <a:t>Total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ase"/>
                      <a:r>
                        <a:rPr lang="es-EC" sz="1200" dirty="0">
                          <a:effectLst/>
                        </a:rPr>
                        <a:t>$292,80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085035877"/>
                  </a:ext>
                </a:extLst>
              </a:tr>
            </a:tbl>
          </a:graphicData>
        </a:graphic>
      </p:graphicFrame>
    </p:spTree>
    <p:extLst>
      <p:ext uri="{BB962C8B-B14F-4D97-AF65-F5344CB8AC3E}">
        <p14:creationId xmlns:p14="http://schemas.microsoft.com/office/powerpoint/2010/main" val="128857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1">
            <a:extLst>
              <a:ext uri="{FF2B5EF4-FFF2-40B4-BE49-F238E27FC236}">
                <a16:creationId xmlns:a16="http://schemas.microsoft.com/office/drawing/2014/main" id="{B76B4E7D-69CA-45AE-A95A-91803E4309F6}"/>
              </a:ext>
            </a:extLst>
          </p:cNvPr>
          <p:cNvSpPr txBox="1">
            <a:spLocks noChangeArrowheads="1"/>
          </p:cNvSpPr>
          <p:nvPr/>
        </p:nvSpPr>
        <p:spPr bwMode="auto">
          <a:xfrm>
            <a:off x="3915893" y="1076897"/>
            <a:ext cx="3944875" cy="41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En esta tesis se evidencia el funcionamiento correcto del sistema mediante análisis y mediciones de diferentes parámetros como latencia, jitter, perdida de paquetes y MOS. Para garantizar un funcionamiento adecuado es necesario establecer prioridad al tráfico de voz y video, por lo cual  las configuraciones de QoS en el servidor son un punto importante, en consecuencia, los valores mostrados fueron capturados mediante la plataforma VoIP </a:t>
            </a:r>
            <a:r>
              <a:rPr lang="es-ES" altLang="es-MX" sz="1400" dirty="0" err="1">
                <a:latin typeface="+mn-lt"/>
                <a:cs typeface="Calibri Light" panose="020F0302020204030204" pitchFamily="34" charset="0"/>
              </a:rPr>
              <a:t>Spear</a:t>
            </a:r>
            <a:r>
              <a:rPr lang="es-ES" altLang="es-MX" sz="1400" dirty="0">
                <a:latin typeface="+mn-lt"/>
                <a:cs typeface="Calibri Light" panose="020F0302020204030204" pitchFamily="34" charset="0"/>
              </a:rPr>
              <a:t>, donde se muestra que el tiempo de retardo es menor a 30 ms y el jitter menor a 1 ms, estos valores se encuentran dentro del rango establecidos por la ITU-T que indica que el tiempo de retardo máximo de ida y vuelta debe ser de máximo 300 ms y un jitter no mayor a 50 ms. </a:t>
            </a:r>
            <a:endParaRPr lang="en-US" altLang="es-MX" sz="1400" dirty="0">
              <a:latin typeface="+mn-lt"/>
              <a:cs typeface="Calibri Light" panose="020F0302020204030204" pitchFamily="34" charset="0"/>
            </a:endParaRPr>
          </a:p>
        </p:txBody>
      </p:sp>
      <p:sp>
        <p:nvSpPr>
          <p:cNvPr id="23" name="TextBox 41">
            <a:extLst>
              <a:ext uri="{FF2B5EF4-FFF2-40B4-BE49-F238E27FC236}">
                <a16:creationId xmlns:a16="http://schemas.microsoft.com/office/drawing/2014/main" id="{F77F451F-9ECB-4235-8413-B4AD96C5A4B3}"/>
              </a:ext>
            </a:extLst>
          </p:cNvPr>
          <p:cNvSpPr txBox="1">
            <a:spLocks noChangeArrowheads="1"/>
          </p:cNvSpPr>
          <p:nvPr/>
        </p:nvSpPr>
        <p:spPr bwMode="auto">
          <a:xfrm>
            <a:off x="14350" y="1076897"/>
            <a:ext cx="3868773" cy="293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El aporte principal de este trabajo consiste en el diseño e implementación de un sistema que permite realizar el control de acceso e integración de los servicios de alarmas comunitarias basado en VoIP para los residentes de la urbanización San Francisco del Rancho ubicada en la provincia de Pichincha, cantón Rumiñahui, puesto que, hoy en día no se han desarrollado soluciones de este tipo con tecnología VoIP enfocadas a una serie de necesidades que presentan en la actualidad muchas áreas residenciales. </a:t>
            </a:r>
            <a:endParaRPr lang="en-US" altLang="es-MX" sz="1400" dirty="0">
              <a:latin typeface="+mn-lt"/>
              <a:cs typeface="Calibri Light" panose="020F0302020204030204" pitchFamily="34" charset="0"/>
            </a:endParaRPr>
          </a:p>
        </p:txBody>
      </p:sp>
      <p:sp>
        <p:nvSpPr>
          <p:cNvPr id="43" name="TextBox 19">
            <a:extLst>
              <a:ext uri="{FF2B5EF4-FFF2-40B4-BE49-F238E27FC236}">
                <a16:creationId xmlns:a16="http://schemas.microsoft.com/office/drawing/2014/main" id="{BBFB03FE-4F76-4827-8755-22A9EDD430BD}"/>
              </a:ext>
            </a:extLst>
          </p:cNvPr>
          <p:cNvSpPr txBox="1"/>
          <p:nvPr/>
        </p:nvSpPr>
        <p:spPr>
          <a:xfrm>
            <a:off x="806476" y="245900"/>
            <a:ext cx="7544366"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Conclusiones</a:t>
            </a:r>
            <a:r>
              <a:rPr lang="en-US" altLang="ko-KR" sz="4800" b="1" dirty="0">
                <a:solidFill>
                  <a:schemeClr val="tx1">
                    <a:lumMod val="85000"/>
                    <a:lumOff val="15000"/>
                  </a:schemeClr>
                </a:solidFill>
                <a:cs typeface="Arial" pitchFamily="34" charset="0"/>
              </a:rPr>
              <a:t> </a:t>
            </a:r>
          </a:p>
        </p:txBody>
      </p:sp>
      <p:pic>
        <p:nvPicPr>
          <p:cNvPr id="17" name="Imagen 16">
            <a:extLst>
              <a:ext uri="{FF2B5EF4-FFF2-40B4-BE49-F238E27FC236}">
                <a16:creationId xmlns:a16="http://schemas.microsoft.com/office/drawing/2014/main" id="{BF02DA76-CD3D-4779-ABEF-28D3C4BC49B0}"/>
              </a:ext>
            </a:extLst>
          </p:cNvPr>
          <p:cNvPicPr>
            <a:picLocks noChangeAspect="1"/>
          </p:cNvPicPr>
          <p:nvPr/>
        </p:nvPicPr>
        <p:blipFill>
          <a:blip r:embed="rId2"/>
          <a:stretch>
            <a:fillRect/>
          </a:stretch>
        </p:blipFill>
        <p:spPr>
          <a:xfrm>
            <a:off x="11133818" y="4806778"/>
            <a:ext cx="1058182" cy="1808406"/>
          </a:xfrm>
          <a:prstGeom prst="rect">
            <a:avLst/>
          </a:prstGeom>
        </p:spPr>
      </p:pic>
      <p:sp>
        <p:nvSpPr>
          <p:cNvPr id="15" name="TextBox 41">
            <a:extLst>
              <a:ext uri="{FF2B5EF4-FFF2-40B4-BE49-F238E27FC236}">
                <a16:creationId xmlns:a16="http://schemas.microsoft.com/office/drawing/2014/main" id="{34D8D84F-4894-4E3A-985D-EE3D79189253}"/>
              </a:ext>
            </a:extLst>
          </p:cNvPr>
          <p:cNvSpPr txBox="1">
            <a:spLocks noChangeArrowheads="1"/>
          </p:cNvSpPr>
          <p:nvPr/>
        </p:nvSpPr>
        <p:spPr bwMode="auto">
          <a:xfrm>
            <a:off x="8052981" y="1076897"/>
            <a:ext cx="3868773" cy="38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Otra conclusión que se deriva del presente trabajo de investigación que se presenta es que, no solo debe ser fundamental asegurar la calidad de las llamadas y el video, sino también asegurar la confidencialidad de las llamadas, por ende, es necesario configurar el protocolo SRTP, por medio del cual se obtiene un cifrado desde la fuente hasta el destino, por consiguiente, para comprobar el cifrado del tráfico se utilizó el software Wireshark y una tarjeta de red la cual se configuró en modo monitor para hacer la captura de los paquetes mientras se realizaba una llamada, este </a:t>
            </a:r>
            <a:r>
              <a:rPr lang="es-ES" altLang="es-MX" sz="1400" dirty="0" err="1">
                <a:latin typeface="+mn-lt"/>
                <a:cs typeface="Calibri Light" panose="020F0302020204030204" pitchFamily="34" charset="0"/>
              </a:rPr>
              <a:t>cifrado,de</a:t>
            </a:r>
            <a:r>
              <a:rPr lang="es-ES" altLang="es-MX" sz="1400" dirty="0">
                <a:latin typeface="+mn-lt"/>
                <a:cs typeface="Calibri Light" panose="020F0302020204030204" pitchFamily="34" charset="0"/>
              </a:rPr>
              <a:t> esta manera se garantiza la protección de la información confidencial de los usuarios. </a:t>
            </a:r>
            <a:endParaRPr lang="en-US" altLang="es-MX" sz="1400" dirty="0">
              <a:latin typeface="+mn-lt"/>
              <a:cs typeface="Calibri Light" panose="020F0302020204030204" pitchFamily="34" charset="0"/>
            </a:endParaRPr>
          </a:p>
        </p:txBody>
      </p:sp>
      <p:pic>
        <p:nvPicPr>
          <p:cNvPr id="18" name="Imagen 17">
            <a:extLst>
              <a:ext uri="{FF2B5EF4-FFF2-40B4-BE49-F238E27FC236}">
                <a16:creationId xmlns:a16="http://schemas.microsoft.com/office/drawing/2014/main" id="{A120BBD1-538B-41DE-A658-4527E94C93C0}"/>
              </a:ext>
            </a:extLst>
          </p:cNvPr>
          <p:cNvPicPr>
            <a:picLocks noChangeAspect="1"/>
          </p:cNvPicPr>
          <p:nvPr/>
        </p:nvPicPr>
        <p:blipFill rotWithShape="1">
          <a:blip r:embed="rId3">
            <a:extLst>
              <a:ext uri="{28A0092B-C50C-407E-A947-70E740481C1C}">
                <a14:useLocalDpi xmlns:a14="http://schemas.microsoft.com/office/drawing/2010/main" val="0"/>
              </a:ext>
            </a:extLst>
          </a:blip>
          <a:srcRect r="41616" b="46995"/>
          <a:stretch/>
        </p:blipFill>
        <p:spPr>
          <a:xfrm>
            <a:off x="806476" y="3924075"/>
            <a:ext cx="2494140" cy="2419446"/>
          </a:xfrm>
          <a:prstGeom prst="rect">
            <a:avLst/>
          </a:prstGeom>
        </p:spPr>
      </p:pic>
    </p:spTree>
    <p:extLst>
      <p:ext uri="{BB962C8B-B14F-4D97-AF65-F5344CB8AC3E}">
        <p14:creationId xmlns:p14="http://schemas.microsoft.com/office/powerpoint/2010/main" val="1630878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1">
            <a:extLst>
              <a:ext uri="{FF2B5EF4-FFF2-40B4-BE49-F238E27FC236}">
                <a16:creationId xmlns:a16="http://schemas.microsoft.com/office/drawing/2014/main" id="{B76B4E7D-69CA-45AE-A95A-91803E4309F6}"/>
              </a:ext>
            </a:extLst>
          </p:cNvPr>
          <p:cNvSpPr txBox="1">
            <a:spLocks noChangeArrowheads="1"/>
          </p:cNvSpPr>
          <p:nvPr/>
        </p:nvSpPr>
        <p:spPr bwMode="auto">
          <a:xfrm>
            <a:off x="0" y="1148197"/>
            <a:ext cx="3944875" cy="435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En la última etapa de la implementación del sistema se logró integrar el altavoz IP, los puntos a considerar sobre instalación y elección de la zona, se basan en los requerimientos de los moradores de la urbanización San Francisco del Rancho se eligió la zona más conflictiva. Por otra parte, es importante tener en cuenta que, en áreas muy extensas, no es factible instalar una cantidad excesiva de parlantes para tratar de cubrir el área en su totalidad, por ello, es necesario buscar alternativas, así como, en nuestro caso fue la de enviar los mensajes del perifoneo al correo electrónico y al buzón de voz, de esta manera el sistema es más eficiente, ya que estos avisos llegan a todos los usuarios y se utilizan la menor cantidad de parlantes posibles.</a:t>
            </a:r>
            <a:endParaRPr lang="en-US" altLang="es-MX" sz="1400" dirty="0">
              <a:latin typeface="+mn-lt"/>
              <a:cs typeface="Calibri Light" panose="020F0302020204030204" pitchFamily="34" charset="0"/>
            </a:endParaRPr>
          </a:p>
        </p:txBody>
      </p:sp>
      <p:sp>
        <p:nvSpPr>
          <p:cNvPr id="23" name="TextBox 41">
            <a:extLst>
              <a:ext uri="{FF2B5EF4-FFF2-40B4-BE49-F238E27FC236}">
                <a16:creationId xmlns:a16="http://schemas.microsoft.com/office/drawing/2014/main" id="{F77F451F-9ECB-4235-8413-B4AD96C5A4B3}"/>
              </a:ext>
            </a:extLst>
          </p:cNvPr>
          <p:cNvSpPr txBox="1">
            <a:spLocks noChangeArrowheads="1"/>
          </p:cNvSpPr>
          <p:nvPr/>
        </p:nvSpPr>
        <p:spPr bwMode="auto">
          <a:xfrm>
            <a:off x="4161613" y="1148197"/>
            <a:ext cx="3868773" cy="341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En base a este trabajo una de las conclusiones más importantes que se obtuvo fue sobre el costo de los equipos, ya que actualmente en el mercado existen varios dispositivos de un costo muy elevado o bastante limitados como se muestra en las tablas anteriores, obteniendo  un valor neto del sistema implementado en la urbanización San Francisco del Rancho menor a $300, que además, presenta mayores beneficios, ya que es compatible con cualquier tipo de parlante y con cualquier amplificador comercial, de esta manera se puede ampliar el alcance de la sonorización.</a:t>
            </a:r>
            <a:endParaRPr lang="en-US" altLang="es-MX" sz="1400" dirty="0">
              <a:latin typeface="+mn-lt"/>
              <a:cs typeface="Calibri Light" panose="020F0302020204030204" pitchFamily="34" charset="0"/>
            </a:endParaRPr>
          </a:p>
        </p:txBody>
      </p:sp>
      <p:sp>
        <p:nvSpPr>
          <p:cNvPr id="43" name="TextBox 19">
            <a:extLst>
              <a:ext uri="{FF2B5EF4-FFF2-40B4-BE49-F238E27FC236}">
                <a16:creationId xmlns:a16="http://schemas.microsoft.com/office/drawing/2014/main" id="{BBFB03FE-4F76-4827-8755-22A9EDD430BD}"/>
              </a:ext>
            </a:extLst>
          </p:cNvPr>
          <p:cNvSpPr txBox="1"/>
          <p:nvPr/>
        </p:nvSpPr>
        <p:spPr>
          <a:xfrm>
            <a:off x="806476" y="245900"/>
            <a:ext cx="7544366"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Conclusiones</a:t>
            </a:r>
            <a:r>
              <a:rPr lang="en-US" altLang="ko-KR" sz="4800" b="1" dirty="0">
                <a:solidFill>
                  <a:schemeClr val="tx1">
                    <a:lumMod val="85000"/>
                    <a:lumOff val="15000"/>
                  </a:schemeClr>
                </a:solidFill>
                <a:cs typeface="Arial" pitchFamily="34" charset="0"/>
              </a:rPr>
              <a:t> </a:t>
            </a:r>
          </a:p>
        </p:txBody>
      </p:sp>
      <p:pic>
        <p:nvPicPr>
          <p:cNvPr id="17" name="Imagen 16">
            <a:extLst>
              <a:ext uri="{FF2B5EF4-FFF2-40B4-BE49-F238E27FC236}">
                <a16:creationId xmlns:a16="http://schemas.microsoft.com/office/drawing/2014/main" id="{BF02DA76-CD3D-4779-ABEF-28D3C4BC49B0}"/>
              </a:ext>
            </a:extLst>
          </p:cNvPr>
          <p:cNvPicPr>
            <a:picLocks noChangeAspect="1"/>
          </p:cNvPicPr>
          <p:nvPr/>
        </p:nvPicPr>
        <p:blipFill>
          <a:blip r:embed="rId2"/>
          <a:stretch>
            <a:fillRect/>
          </a:stretch>
        </p:blipFill>
        <p:spPr>
          <a:xfrm>
            <a:off x="11133818" y="4806778"/>
            <a:ext cx="1058182" cy="1808406"/>
          </a:xfrm>
          <a:prstGeom prst="rect">
            <a:avLst/>
          </a:prstGeom>
        </p:spPr>
      </p:pic>
      <p:sp>
        <p:nvSpPr>
          <p:cNvPr id="15" name="TextBox 41">
            <a:extLst>
              <a:ext uri="{FF2B5EF4-FFF2-40B4-BE49-F238E27FC236}">
                <a16:creationId xmlns:a16="http://schemas.microsoft.com/office/drawing/2014/main" id="{34D8D84F-4894-4E3A-985D-EE3D79189253}"/>
              </a:ext>
            </a:extLst>
          </p:cNvPr>
          <p:cNvSpPr txBox="1">
            <a:spLocks noChangeArrowheads="1"/>
          </p:cNvSpPr>
          <p:nvPr/>
        </p:nvSpPr>
        <p:spPr bwMode="auto">
          <a:xfrm>
            <a:off x="8247127" y="1148197"/>
            <a:ext cx="3868773" cy="48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Finalmente, el </a:t>
            </a:r>
            <a:r>
              <a:rPr lang="es-ES" altLang="es-MX" sz="1400" dirty="0" err="1">
                <a:latin typeface="+mn-lt"/>
                <a:cs typeface="Calibri Light" panose="020F0302020204030204" pitchFamily="34" charset="0"/>
              </a:rPr>
              <a:t>cloud</a:t>
            </a:r>
            <a:r>
              <a:rPr lang="es-ES" altLang="es-MX" sz="1400" dirty="0">
                <a:latin typeface="+mn-lt"/>
                <a:cs typeface="Calibri Light" panose="020F0302020204030204" pitchFamily="34" charset="0"/>
              </a:rPr>
              <a:t> </a:t>
            </a:r>
            <a:r>
              <a:rPr lang="es-ES" altLang="es-MX" sz="1400" dirty="0" err="1">
                <a:latin typeface="+mn-lt"/>
                <a:cs typeface="Calibri Light" panose="020F0302020204030204" pitchFamily="34" charset="0"/>
              </a:rPr>
              <a:t>service</a:t>
            </a:r>
            <a:r>
              <a:rPr lang="es-ES" altLang="es-MX" sz="1400" dirty="0">
                <a:latin typeface="+mn-lt"/>
                <a:cs typeface="Calibri Light" panose="020F0302020204030204" pitchFamily="34" charset="0"/>
              </a:rPr>
              <a:t> que se utilizó para alojar la centralita VoIP fue Digital </a:t>
            </a:r>
            <a:r>
              <a:rPr lang="es-ES" altLang="es-MX" sz="1400" dirty="0" err="1">
                <a:latin typeface="+mn-lt"/>
                <a:cs typeface="Calibri Light" panose="020F0302020204030204" pitchFamily="34" charset="0"/>
              </a:rPr>
              <a:t>Ocean</a:t>
            </a:r>
            <a:r>
              <a:rPr lang="es-ES" altLang="es-MX" sz="1400" dirty="0">
                <a:latin typeface="+mn-lt"/>
                <a:cs typeface="Calibri Light" panose="020F0302020204030204" pitchFamily="34" charset="0"/>
              </a:rPr>
              <a:t>, esto debido a las características tanto técnicas como económicas, esto permitió cumplir con ciertos requerimientos básicos que necesitó el sistema como es un ancho de banda aproximado de 10 Mbps cuando se realiza una videollamada y de 1 Mbps cuando se realiza solo llamada, estos valores hacen referencia al ancho de banda por usuario y son basados  en los codecs VP8, GSM o G711. Además, una de las particularidades de la plataforma Digital </a:t>
            </a:r>
            <a:r>
              <a:rPr lang="es-ES" altLang="es-MX" sz="1400" dirty="0" err="1">
                <a:latin typeface="+mn-lt"/>
                <a:cs typeface="Calibri Light" panose="020F0302020204030204" pitchFamily="34" charset="0"/>
              </a:rPr>
              <a:t>Ocean</a:t>
            </a:r>
            <a:r>
              <a:rPr lang="es-ES" altLang="es-MX" sz="1400" dirty="0">
                <a:latin typeface="+mn-lt"/>
                <a:cs typeface="Calibri Light" panose="020F0302020204030204" pitchFamily="34" charset="0"/>
              </a:rPr>
              <a:t> es que nos permite alojar un hosting, lo que permitió alojar una página web, en consecuencia, se realizó sobre esta la tarifación del servicio VoIP, es decir, se puede observar detalladamente diferente información sobre las llamadas como la duración, fecha, destino, etc.</a:t>
            </a:r>
            <a:endParaRPr lang="en-US" altLang="es-MX" sz="1400" dirty="0">
              <a:latin typeface="+mn-lt"/>
              <a:cs typeface="Calibri Light" panose="020F0302020204030204" pitchFamily="34" charset="0"/>
            </a:endParaRPr>
          </a:p>
        </p:txBody>
      </p:sp>
      <p:pic>
        <p:nvPicPr>
          <p:cNvPr id="18" name="Imagen 17">
            <a:extLst>
              <a:ext uri="{FF2B5EF4-FFF2-40B4-BE49-F238E27FC236}">
                <a16:creationId xmlns:a16="http://schemas.microsoft.com/office/drawing/2014/main" id="{A120BBD1-538B-41DE-A658-4527E94C93C0}"/>
              </a:ext>
            </a:extLst>
          </p:cNvPr>
          <p:cNvPicPr>
            <a:picLocks noChangeAspect="1"/>
          </p:cNvPicPr>
          <p:nvPr/>
        </p:nvPicPr>
        <p:blipFill rotWithShape="1">
          <a:blip r:embed="rId3">
            <a:extLst>
              <a:ext uri="{28A0092B-C50C-407E-A947-70E740481C1C}">
                <a14:useLocalDpi xmlns:a14="http://schemas.microsoft.com/office/drawing/2010/main" val="0"/>
              </a:ext>
            </a:extLst>
          </a:blip>
          <a:srcRect l="57851" t="-541" r="-65123" b="47536"/>
          <a:stretch/>
        </p:blipFill>
        <p:spPr>
          <a:xfrm>
            <a:off x="5265717" y="4192654"/>
            <a:ext cx="4582618" cy="2419446"/>
          </a:xfrm>
          <a:prstGeom prst="rect">
            <a:avLst/>
          </a:prstGeom>
        </p:spPr>
      </p:pic>
    </p:spTree>
    <p:extLst>
      <p:ext uri="{BB962C8B-B14F-4D97-AF65-F5344CB8AC3E}">
        <p14:creationId xmlns:p14="http://schemas.microsoft.com/office/powerpoint/2010/main" val="12202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1">
            <a:extLst>
              <a:ext uri="{FF2B5EF4-FFF2-40B4-BE49-F238E27FC236}">
                <a16:creationId xmlns:a16="http://schemas.microsoft.com/office/drawing/2014/main" id="{B76B4E7D-69CA-45AE-A95A-91803E4309F6}"/>
              </a:ext>
            </a:extLst>
          </p:cNvPr>
          <p:cNvSpPr txBox="1">
            <a:spLocks noChangeArrowheads="1"/>
          </p:cNvSpPr>
          <p:nvPr/>
        </p:nvSpPr>
        <p:spPr bwMode="auto">
          <a:xfrm>
            <a:off x="7580247" y="961743"/>
            <a:ext cx="3944875" cy="246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Se presenta un enfoque para realizar un diseño en base a diferentes requerimientos, posteriormente con estos requerimientos se realizará una investigación para lograr elegir de una manera eficiente los equipos y software necesario que cumplan con dichos requerimientos, por añadidura, una vez se plantee la elección del software y equipos necesarios se procederá con  la configuración  del software y construcción del  sistema.</a:t>
            </a:r>
            <a:endParaRPr lang="en-US" altLang="es-MX" sz="1400" dirty="0">
              <a:latin typeface="+mn-lt"/>
              <a:cs typeface="Calibri Light" panose="020F0302020204030204" pitchFamily="34" charset="0"/>
            </a:endParaRPr>
          </a:p>
        </p:txBody>
      </p:sp>
      <p:sp>
        <p:nvSpPr>
          <p:cNvPr id="22" name="TextBox 41">
            <a:extLst>
              <a:ext uri="{FF2B5EF4-FFF2-40B4-BE49-F238E27FC236}">
                <a16:creationId xmlns:a16="http://schemas.microsoft.com/office/drawing/2014/main" id="{87C992CA-8D0A-4009-A6A2-B906B0F75FEF}"/>
              </a:ext>
            </a:extLst>
          </p:cNvPr>
          <p:cNvSpPr txBox="1">
            <a:spLocks noChangeArrowheads="1"/>
          </p:cNvSpPr>
          <p:nvPr/>
        </p:nvSpPr>
        <p:spPr bwMode="auto">
          <a:xfrm>
            <a:off x="7572860" y="3742325"/>
            <a:ext cx="3777311" cy="2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fontAlgn="base">
              <a:lnSpc>
                <a:spcPct val="110000"/>
              </a:lnSpc>
            </a:pPr>
            <a:r>
              <a:rPr lang="es-ES" sz="1400" dirty="0">
                <a:latin typeface="+mn-lt"/>
                <a:cs typeface="Calibri Light" panose="020F0302020204030204" pitchFamily="34" charset="0"/>
              </a:rPr>
              <a:t>Se presenta un análisis sobre los resultados obtenidos de todo el sistema implementado, para esto se realizará una serie de análisis como es en la instalación del dispositivo, costos, protocolos de seguridad y también un análisis sobre la experiencia del usuario QoE, en consecuencia, se busca  analizar el comportamiento del sistema y la experiencia del usuario frente al mismo, buscado que ambos tengan los mejores resultados posibles.  </a:t>
            </a:r>
          </a:p>
        </p:txBody>
      </p:sp>
      <p:sp>
        <p:nvSpPr>
          <p:cNvPr id="23" name="TextBox 41">
            <a:extLst>
              <a:ext uri="{FF2B5EF4-FFF2-40B4-BE49-F238E27FC236}">
                <a16:creationId xmlns:a16="http://schemas.microsoft.com/office/drawing/2014/main" id="{F77F451F-9ECB-4235-8413-B4AD96C5A4B3}"/>
              </a:ext>
            </a:extLst>
          </p:cNvPr>
          <p:cNvSpPr txBox="1">
            <a:spLocks noChangeArrowheads="1"/>
          </p:cNvSpPr>
          <p:nvPr/>
        </p:nvSpPr>
        <p:spPr bwMode="auto">
          <a:xfrm>
            <a:off x="268214" y="1438244"/>
            <a:ext cx="3524250" cy="2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Se tiene como  objetivo recopilar información y estado del arte sobre la implementación de centrales virtuales IP, protocolos de señalización, protocolos de transporte de voz, protocolos de plataforma IP, protocolos de control, mantenimiento, gestión integrada, técnicas de QoS [</a:t>
            </a:r>
            <a:r>
              <a:rPr lang="es-ES" altLang="es-MX" sz="1400" dirty="0" err="1">
                <a:latin typeface="+mn-lt"/>
                <a:cs typeface="Calibri Light" panose="020F0302020204030204" pitchFamily="34" charset="0"/>
              </a:rPr>
              <a:t>Quality</a:t>
            </a:r>
            <a:r>
              <a:rPr lang="es-ES" altLang="es-MX" sz="1400" dirty="0">
                <a:latin typeface="+mn-lt"/>
                <a:cs typeface="Calibri Light" panose="020F0302020204030204" pitchFamily="34" charset="0"/>
              </a:rPr>
              <a:t> </a:t>
            </a:r>
            <a:r>
              <a:rPr lang="es-ES" altLang="es-MX" sz="1400" dirty="0" err="1">
                <a:latin typeface="+mn-lt"/>
                <a:cs typeface="Calibri Light" panose="020F0302020204030204" pitchFamily="34" charset="0"/>
              </a:rPr>
              <a:t>of</a:t>
            </a:r>
            <a:r>
              <a:rPr lang="es-ES" altLang="es-MX" sz="1400" dirty="0">
                <a:latin typeface="+mn-lt"/>
                <a:cs typeface="Calibri Light" panose="020F0302020204030204" pitchFamily="34" charset="0"/>
              </a:rPr>
              <a:t> </a:t>
            </a:r>
            <a:r>
              <a:rPr lang="es-ES" altLang="es-MX" sz="1400" dirty="0" err="1">
                <a:latin typeface="+mn-lt"/>
                <a:cs typeface="Calibri Light" panose="020F0302020204030204" pitchFamily="34" charset="0"/>
              </a:rPr>
              <a:t>Service</a:t>
            </a:r>
            <a:r>
              <a:rPr lang="es-ES" altLang="es-MX" sz="1400" dirty="0">
                <a:latin typeface="+mn-lt"/>
                <a:cs typeface="Calibri Light" panose="020F0302020204030204" pitchFamily="34" charset="0"/>
              </a:rPr>
              <a:t>], herramientas de análisis y medición, estimación de densidad de tráfico y densidad de usuarios. </a:t>
            </a:r>
            <a:r>
              <a:rPr lang="en-US" altLang="es-MX" sz="1400" dirty="0">
                <a:latin typeface="+mn-lt"/>
                <a:cs typeface="Calibri Light" panose="020F0302020204030204" pitchFamily="34" charset="0"/>
              </a:rPr>
              <a:t> </a:t>
            </a:r>
          </a:p>
        </p:txBody>
      </p:sp>
      <p:sp>
        <p:nvSpPr>
          <p:cNvPr id="24" name="TextBox 41">
            <a:extLst>
              <a:ext uri="{FF2B5EF4-FFF2-40B4-BE49-F238E27FC236}">
                <a16:creationId xmlns:a16="http://schemas.microsoft.com/office/drawing/2014/main" id="{74953DDB-CA9D-4BF0-9008-DB98F877936F}"/>
              </a:ext>
            </a:extLst>
          </p:cNvPr>
          <p:cNvSpPr txBox="1">
            <a:spLocks noChangeArrowheads="1"/>
          </p:cNvSpPr>
          <p:nvPr/>
        </p:nvSpPr>
        <p:spPr bwMode="auto">
          <a:xfrm>
            <a:off x="197643" y="4502906"/>
            <a:ext cx="3925492" cy="175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Su  objetivo es dar una introducción  a los conceptos básicos de VoIP y la telefonía IP, su historia, protocolos de seguridad, protocolos de señalización, entre otros, además, dar a conocer técnicas de QoS, herramientas de monitoreo entre otros aspectos relacionados a la telefonía IP. </a:t>
            </a:r>
            <a:r>
              <a:rPr lang="en-US" altLang="es-MX" sz="1400" dirty="0">
                <a:latin typeface="+mn-lt"/>
                <a:cs typeface="Calibri Light" panose="020F0302020204030204" pitchFamily="34" charset="0"/>
              </a:rPr>
              <a:t> </a:t>
            </a:r>
          </a:p>
        </p:txBody>
      </p:sp>
      <p:sp>
        <p:nvSpPr>
          <p:cNvPr id="27" name="Freeform 84548">
            <a:extLst>
              <a:ext uri="{FF2B5EF4-FFF2-40B4-BE49-F238E27FC236}">
                <a16:creationId xmlns:a16="http://schemas.microsoft.com/office/drawing/2014/main" id="{F847FC8C-275A-4518-87BE-4C254381A5E1}"/>
              </a:ext>
            </a:extLst>
          </p:cNvPr>
          <p:cNvSpPr>
            <a:spLocks/>
          </p:cNvSpPr>
          <p:nvPr/>
        </p:nvSpPr>
        <p:spPr bwMode="auto">
          <a:xfrm>
            <a:off x="5382254" y="4461267"/>
            <a:ext cx="1000661" cy="135231"/>
          </a:xfrm>
          <a:custGeom>
            <a:avLst/>
            <a:gdLst>
              <a:gd name="T0" fmla="*/ 0 w 120"/>
              <a:gd name="T1" fmla="*/ 1 h 16"/>
              <a:gd name="T2" fmla="*/ 18 w 120"/>
              <a:gd name="T3" fmla="*/ 1 h 16"/>
              <a:gd name="T4" fmla="*/ 20 w 120"/>
              <a:gd name="T5" fmla="*/ 2 h 16"/>
              <a:gd name="T6" fmla="*/ 24 w 120"/>
              <a:gd name="T7" fmla="*/ 2 h 16"/>
              <a:gd name="T8" fmla="*/ 26 w 120"/>
              <a:gd name="T9" fmla="*/ 1 h 16"/>
              <a:gd name="T10" fmla="*/ 32 w 120"/>
              <a:gd name="T11" fmla="*/ 1 h 16"/>
              <a:gd name="T12" fmla="*/ 29 w 120"/>
              <a:gd name="T13" fmla="*/ 3 h 16"/>
              <a:gd name="T14" fmla="*/ 28 w 120"/>
              <a:gd name="T15" fmla="*/ 4 h 16"/>
              <a:gd name="T16" fmla="*/ 30 w 120"/>
              <a:gd name="T17" fmla="*/ 5 h 16"/>
              <a:gd name="T18" fmla="*/ 35 w 120"/>
              <a:gd name="T19" fmla="*/ 4 h 16"/>
              <a:gd name="T20" fmla="*/ 43 w 120"/>
              <a:gd name="T21" fmla="*/ 1 h 16"/>
              <a:gd name="T22" fmla="*/ 46 w 120"/>
              <a:gd name="T23" fmla="*/ 5 h 16"/>
              <a:gd name="T24" fmla="*/ 61 w 120"/>
              <a:gd name="T25" fmla="*/ 3 h 16"/>
              <a:gd name="T26" fmla="*/ 63 w 120"/>
              <a:gd name="T27" fmla="*/ 3 h 16"/>
              <a:gd name="T28" fmla="*/ 67 w 120"/>
              <a:gd name="T29" fmla="*/ 0 h 16"/>
              <a:gd name="T30" fmla="*/ 88 w 120"/>
              <a:gd name="T31" fmla="*/ 0 h 16"/>
              <a:gd name="T32" fmla="*/ 91 w 120"/>
              <a:gd name="T33" fmla="*/ 1 h 16"/>
              <a:gd name="T34" fmla="*/ 104 w 120"/>
              <a:gd name="T35" fmla="*/ 7 h 16"/>
              <a:gd name="T36" fmla="*/ 105 w 120"/>
              <a:gd name="T37" fmla="*/ 8 h 16"/>
              <a:gd name="T38" fmla="*/ 109 w 120"/>
              <a:gd name="T39" fmla="*/ 10 h 16"/>
              <a:gd name="T40" fmla="*/ 118 w 120"/>
              <a:gd name="T41" fmla="*/ 12 h 16"/>
              <a:gd name="T42" fmla="*/ 120 w 120"/>
              <a:gd name="T43" fmla="*/ 13 h 16"/>
              <a:gd name="T44" fmla="*/ 86 w 120"/>
              <a:gd name="T45" fmla="*/ 14 h 16"/>
              <a:gd name="T46" fmla="*/ 38 w 120"/>
              <a:gd name="T47" fmla="*/ 15 h 16"/>
              <a:gd name="T48" fmla="*/ 17 w 120"/>
              <a:gd name="T49" fmla="*/ 16 h 16"/>
              <a:gd name="T50" fmla="*/ 14 w 120"/>
              <a:gd name="T51" fmla="*/ 14 h 16"/>
              <a:gd name="T52" fmla="*/ 7 w 120"/>
              <a:gd name="T53" fmla="*/ 8 h 16"/>
              <a:gd name="T54" fmla="*/ 0 w 120"/>
              <a:gd name="T5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6">
                <a:moveTo>
                  <a:pt x="0" y="1"/>
                </a:moveTo>
                <a:cubicBezTo>
                  <a:pt x="6" y="1"/>
                  <a:pt x="12" y="1"/>
                  <a:pt x="18" y="1"/>
                </a:cubicBezTo>
                <a:cubicBezTo>
                  <a:pt x="19" y="1"/>
                  <a:pt x="19" y="1"/>
                  <a:pt x="20" y="2"/>
                </a:cubicBezTo>
                <a:cubicBezTo>
                  <a:pt x="22" y="3"/>
                  <a:pt x="23" y="3"/>
                  <a:pt x="24" y="2"/>
                </a:cubicBezTo>
                <a:cubicBezTo>
                  <a:pt x="25" y="1"/>
                  <a:pt x="25" y="1"/>
                  <a:pt x="26" y="1"/>
                </a:cubicBezTo>
                <a:cubicBezTo>
                  <a:pt x="28" y="1"/>
                  <a:pt x="30" y="1"/>
                  <a:pt x="32" y="1"/>
                </a:cubicBezTo>
                <a:cubicBezTo>
                  <a:pt x="31" y="2"/>
                  <a:pt x="30" y="2"/>
                  <a:pt x="29" y="3"/>
                </a:cubicBezTo>
                <a:cubicBezTo>
                  <a:pt x="29" y="3"/>
                  <a:pt x="28" y="4"/>
                  <a:pt x="28" y="4"/>
                </a:cubicBezTo>
                <a:cubicBezTo>
                  <a:pt x="29" y="5"/>
                  <a:pt x="29" y="5"/>
                  <a:pt x="30" y="5"/>
                </a:cubicBezTo>
                <a:cubicBezTo>
                  <a:pt x="32" y="5"/>
                  <a:pt x="33" y="5"/>
                  <a:pt x="35" y="4"/>
                </a:cubicBezTo>
                <a:cubicBezTo>
                  <a:pt x="38" y="3"/>
                  <a:pt x="40" y="2"/>
                  <a:pt x="43" y="1"/>
                </a:cubicBezTo>
                <a:cubicBezTo>
                  <a:pt x="43" y="4"/>
                  <a:pt x="44" y="5"/>
                  <a:pt x="46" y="5"/>
                </a:cubicBezTo>
                <a:cubicBezTo>
                  <a:pt x="51" y="4"/>
                  <a:pt x="56" y="4"/>
                  <a:pt x="61" y="3"/>
                </a:cubicBezTo>
                <a:cubicBezTo>
                  <a:pt x="62" y="3"/>
                  <a:pt x="62" y="3"/>
                  <a:pt x="63" y="3"/>
                </a:cubicBezTo>
                <a:cubicBezTo>
                  <a:pt x="63" y="1"/>
                  <a:pt x="65" y="1"/>
                  <a:pt x="67" y="0"/>
                </a:cubicBezTo>
                <a:cubicBezTo>
                  <a:pt x="74" y="0"/>
                  <a:pt x="81" y="0"/>
                  <a:pt x="88" y="0"/>
                </a:cubicBezTo>
                <a:cubicBezTo>
                  <a:pt x="89" y="0"/>
                  <a:pt x="90" y="1"/>
                  <a:pt x="91" y="1"/>
                </a:cubicBezTo>
                <a:cubicBezTo>
                  <a:pt x="95" y="3"/>
                  <a:pt x="100" y="5"/>
                  <a:pt x="104" y="7"/>
                </a:cubicBezTo>
                <a:cubicBezTo>
                  <a:pt x="105" y="8"/>
                  <a:pt x="105" y="8"/>
                  <a:pt x="105" y="8"/>
                </a:cubicBezTo>
                <a:cubicBezTo>
                  <a:pt x="106" y="11"/>
                  <a:pt x="108" y="10"/>
                  <a:pt x="109" y="10"/>
                </a:cubicBezTo>
                <a:cubicBezTo>
                  <a:pt x="113" y="10"/>
                  <a:pt x="115" y="10"/>
                  <a:pt x="118" y="12"/>
                </a:cubicBezTo>
                <a:cubicBezTo>
                  <a:pt x="118" y="13"/>
                  <a:pt x="119" y="13"/>
                  <a:pt x="120" y="13"/>
                </a:cubicBezTo>
                <a:cubicBezTo>
                  <a:pt x="109" y="14"/>
                  <a:pt x="98" y="14"/>
                  <a:pt x="86" y="14"/>
                </a:cubicBezTo>
                <a:cubicBezTo>
                  <a:pt x="70" y="14"/>
                  <a:pt x="54" y="15"/>
                  <a:pt x="38" y="15"/>
                </a:cubicBezTo>
                <a:cubicBezTo>
                  <a:pt x="31" y="15"/>
                  <a:pt x="24" y="16"/>
                  <a:pt x="17" y="16"/>
                </a:cubicBezTo>
                <a:cubicBezTo>
                  <a:pt x="15" y="16"/>
                  <a:pt x="14" y="16"/>
                  <a:pt x="14" y="14"/>
                </a:cubicBezTo>
                <a:cubicBezTo>
                  <a:pt x="12" y="12"/>
                  <a:pt x="10" y="10"/>
                  <a:pt x="7" y="8"/>
                </a:cubicBezTo>
                <a:cubicBezTo>
                  <a:pt x="5" y="6"/>
                  <a:pt x="3" y="4"/>
                  <a:pt x="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28" name="Freeform 84549">
            <a:extLst>
              <a:ext uri="{FF2B5EF4-FFF2-40B4-BE49-F238E27FC236}">
                <a16:creationId xmlns:a16="http://schemas.microsoft.com/office/drawing/2014/main" id="{E4AFB1BC-0ACE-44E3-8E29-6DB6A1371867}"/>
              </a:ext>
            </a:extLst>
          </p:cNvPr>
          <p:cNvSpPr>
            <a:spLocks/>
          </p:cNvSpPr>
          <p:nvPr/>
        </p:nvSpPr>
        <p:spPr bwMode="auto">
          <a:xfrm>
            <a:off x="6464044" y="3216354"/>
            <a:ext cx="216355" cy="676124"/>
          </a:xfrm>
          <a:custGeom>
            <a:avLst/>
            <a:gdLst>
              <a:gd name="T0" fmla="*/ 14 w 25"/>
              <a:gd name="T1" fmla="*/ 82 h 82"/>
              <a:gd name="T2" fmla="*/ 4 w 25"/>
              <a:gd name="T3" fmla="*/ 66 h 82"/>
              <a:gd name="T4" fmla="*/ 1 w 25"/>
              <a:gd name="T5" fmla="*/ 60 h 82"/>
              <a:gd name="T6" fmla="*/ 0 w 25"/>
              <a:gd name="T7" fmla="*/ 55 h 82"/>
              <a:gd name="T8" fmla="*/ 2 w 25"/>
              <a:gd name="T9" fmla="*/ 46 h 82"/>
              <a:gd name="T10" fmla="*/ 10 w 25"/>
              <a:gd name="T11" fmla="*/ 42 h 82"/>
              <a:gd name="T12" fmla="*/ 24 w 25"/>
              <a:gd name="T13" fmla="*/ 0 h 82"/>
              <a:gd name="T14" fmla="*/ 25 w 25"/>
              <a:gd name="T15" fmla="*/ 0 h 82"/>
              <a:gd name="T16" fmla="*/ 25 w 25"/>
              <a:gd name="T17" fmla="*/ 2 h 82"/>
              <a:gd name="T18" fmla="*/ 24 w 25"/>
              <a:gd name="T19" fmla="*/ 19 h 82"/>
              <a:gd name="T20" fmla="*/ 22 w 25"/>
              <a:gd name="T21" fmla="*/ 27 h 82"/>
              <a:gd name="T22" fmla="*/ 14 w 25"/>
              <a:gd name="T23" fmla="*/ 42 h 82"/>
              <a:gd name="T24" fmla="*/ 12 w 25"/>
              <a:gd name="T25" fmla="*/ 59 h 82"/>
              <a:gd name="T26" fmla="*/ 14 w 25"/>
              <a:gd name="T27" fmla="*/ 79 h 82"/>
              <a:gd name="T28" fmla="*/ 14 w 25"/>
              <a:gd name="T2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82">
                <a:moveTo>
                  <a:pt x="14" y="82"/>
                </a:moveTo>
                <a:cubicBezTo>
                  <a:pt x="10" y="77"/>
                  <a:pt x="6" y="72"/>
                  <a:pt x="4" y="66"/>
                </a:cubicBezTo>
                <a:cubicBezTo>
                  <a:pt x="4" y="63"/>
                  <a:pt x="2" y="62"/>
                  <a:pt x="1" y="60"/>
                </a:cubicBezTo>
                <a:cubicBezTo>
                  <a:pt x="0" y="58"/>
                  <a:pt x="0" y="56"/>
                  <a:pt x="0" y="55"/>
                </a:cubicBezTo>
                <a:cubicBezTo>
                  <a:pt x="0" y="52"/>
                  <a:pt x="1" y="49"/>
                  <a:pt x="2" y="46"/>
                </a:cubicBezTo>
                <a:cubicBezTo>
                  <a:pt x="2" y="42"/>
                  <a:pt x="6" y="40"/>
                  <a:pt x="10" y="42"/>
                </a:cubicBezTo>
                <a:cubicBezTo>
                  <a:pt x="11" y="26"/>
                  <a:pt x="16" y="12"/>
                  <a:pt x="24" y="0"/>
                </a:cubicBezTo>
                <a:cubicBezTo>
                  <a:pt x="25" y="0"/>
                  <a:pt x="25" y="0"/>
                  <a:pt x="25" y="0"/>
                </a:cubicBezTo>
                <a:cubicBezTo>
                  <a:pt x="25" y="0"/>
                  <a:pt x="25" y="1"/>
                  <a:pt x="25" y="2"/>
                </a:cubicBezTo>
                <a:cubicBezTo>
                  <a:pt x="23" y="7"/>
                  <a:pt x="24" y="13"/>
                  <a:pt x="24" y="19"/>
                </a:cubicBezTo>
                <a:cubicBezTo>
                  <a:pt x="24" y="22"/>
                  <a:pt x="23" y="24"/>
                  <a:pt x="22" y="27"/>
                </a:cubicBezTo>
                <a:cubicBezTo>
                  <a:pt x="19" y="32"/>
                  <a:pt x="16" y="37"/>
                  <a:pt x="14" y="42"/>
                </a:cubicBezTo>
                <a:cubicBezTo>
                  <a:pt x="11" y="47"/>
                  <a:pt x="12" y="53"/>
                  <a:pt x="12" y="59"/>
                </a:cubicBezTo>
                <a:cubicBezTo>
                  <a:pt x="13" y="66"/>
                  <a:pt x="13" y="72"/>
                  <a:pt x="14" y="79"/>
                </a:cubicBezTo>
                <a:cubicBezTo>
                  <a:pt x="14" y="80"/>
                  <a:pt x="14" y="81"/>
                  <a:pt x="14"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6" name="Freeform 84557">
            <a:extLst>
              <a:ext uri="{FF2B5EF4-FFF2-40B4-BE49-F238E27FC236}">
                <a16:creationId xmlns:a16="http://schemas.microsoft.com/office/drawing/2014/main" id="{FEE69680-79CE-4E9C-9D18-3B3150383311}"/>
              </a:ext>
            </a:extLst>
          </p:cNvPr>
          <p:cNvSpPr>
            <a:spLocks/>
          </p:cNvSpPr>
          <p:nvPr/>
        </p:nvSpPr>
        <p:spPr bwMode="auto">
          <a:xfrm>
            <a:off x="6626308" y="2676321"/>
            <a:ext cx="54091" cy="54091"/>
          </a:xfrm>
          <a:custGeom>
            <a:avLst/>
            <a:gdLst>
              <a:gd name="T0" fmla="*/ 7 w 7"/>
              <a:gd name="T1" fmla="*/ 6 h 6"/>
              <a:gd name="T2" fmla="*/ 1 w 7"/>
              <a:gd name="T3" fmla="*/ 4 h 6"/>
              <a:gd name="T4" fmla="*/ 0 w 7"/>
              <a:gd name="T5" fmla="*/ 0 h 6"/>
              <a:gd name="T6" fmla="*/ 7 w 7"/>
              <a:gd name="T7" fmla="*/ 6 h 6"/>
            </a:gdLst>
            <a:ahLst/>
            <a:cxnLst>
              <a:cxn ang="0">
                <a:pos x="T0" y="T1"/>
              </a:cxn>
              <a:cxn ang="0">
                <a:pos x="T2" y="T3"/>
              </a:cxn>
              <a:cxn ang="0">
                <a:pos x="T4" y="T5"/>
              </a:cxn>
              <a:cxn ang="0">
                <a:pos x="T6" y="T7"/>
              </a:cxn>
            </a:cxnLst>
            <a:rect l="0" t="0" r="r" b="b"/>
            <a:pathLst>
              <a:path w="7" h="6">
                <a:moveTo>
                  <a:pt x="7" y="6"/>
                </a:moveTo>
                <a:cubicBezTo>
                  <a:pt x="5" y="5"/>
                  <a:pt x="3" y="5"/>
                  <a:pt x="1" y="4"/>
                </a:cubicBezTo>
                <a:cubicBezTo>
                  <a:pt x="1" y="4"/>
                  <a:pt x="1" y="2"/>
                  <a:pt x="0" y="0"/>
                </a:cubicBezTo>
                <a:cubicBezTo>
                  <a:pt x="5" y="1"/>
                  <a:pt x="6" y="2"/>
                  <a:pt x="7" y="6"/>
                </a:cubicBezTo>
                <a:close/>
              </a:path>
            </a:pathLst>
          </a:custGeom>
          <a:solidFill>
            <a:srgbClr val="418AB3"/>
          </a:solidFill>
          <a:ln>
            <a:noFill/>
          </a:ln>
        </p:spPr>
        <p:txBody>
          <a:bodyPr vert="horz" wrap="square" lIns="91440" tIns="45720" rIns="91440" bIns="45720" numCol="1" anchor="t" anchorCtr="0" compatLnSpc="1">
            <a:prstTxWarp prst="textNoShape">
              <a:avLst/>
            </a:prstTxWarp>
          </a:bodyPr>
          <a:lstStyle/>
          <a:p>
            <a:endParaRPr lang="es-PE" dirty="0"/>
          </a:p>
        </p:txBody>
      </p:sp>
      <p:sp>
        <p:nvSpPr>
          <p:cNvPr id="38" name="TextBox 42">
            <a:extLst>
              <a:ext uri="{FF2B5EF4-FFF2-40B4-BE49-F238E27FC236}">
                <a16:creationId xmlns:a16="http://schemas.microsoft.com/office/drawing/2014/main" id="{E99F9D66-30FB-450B-BC94-446E19830889}"/>
              </a:ext>
            </a:extLst>
          </p:cNvPr>
          <p:cNvSpPr txBox="1">
            <a:spLocks noChangeArrowheads="1"/>
          </p:cNvSpPr>
          <p:nvPr/>
        </p:nvSpPr>
        <p:spPr bwMode="auto">
          <a:xfrm>
            <a:off x="8035228" y="599132"/>
            <a:ext cx="106147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600" b="1" dirty="0">
                <a:latin typeface="Source Sans Pro" panose="020B0503030403020204" pitchFamily="34" charset="0"/>
              </a:rPr>
              <a:t>Capítulo 3</a:t>
            </a:r>
          </a:p>
        </p:txBody>
      </p:sp>
      <p:sp>
        <p:nvSpPr>
          <p:cNvPr id="39" name="TextBox 44">
            <a:extLst>
              <a:ext uri="{FF2B5EF4-FFF2-40B4-BE49-F238E27FC236}">
                <a16:creationId xmlns:a16="http://schemas.microsoft.com/office/drawing/2014/main" id="{8BC47EBB-7B27-4F4B-9271-015F982A0E2E}"/>
              </a:ext>
            </a:extLst>
          </p:cNvPr>
          <p:cNvSpPr txBox="1">
            <a:spLocks noChangeArrowheads="1"/>
          </p:cNvSpPr>
          <p:nvPr/>
        </p:nvSpPr>
        <p:spPr bwMode="auto">
          <a:xfrm>
            <a:off x="3061662" y="1130543"/>
            <a:ext cx="106147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altLang="es-MX" sz="1600" b="1" dirty="0">
                <a:latin typeface="Source Sans Pro" panose="020B0503030403020204" pitchFamily="34" charset="0"/>
              </a:rPr>
              <a:t>Capítulo 1</a:t>
            </a:r>
          </a:p>
        </p:txBody>
      </p:sp>
      <p:sp>
        <p:nvSpPr>
          <p:cNvPr id="40" name="TextBox 46">
            <a:extLst>
              <a:ext uri="{FF2B5EF4-FFF2-40B4-BE49-F238E27FC236}">
                <a16:creationId xmlns:a16="http://schemas.microsoft.com/office/drawing/2014/main" id="{7FF3F7F0-B047-4DE2-8808-3BD1A4B262D4}"/>
              </a:ext>
            </a:extLst>
          </p:cNvPr>
          <p:cNvSpPr txBox="1">
            <a:spLocks noChangeArrowheads="1"/>
          </p:cNvSpPr>
          <p:nvPr/>
        </p:nvSpPr>
        <p:spPr bwMode="auto">
          <a:xfrm>
            <a:off x="3085078" y="4121150"/>
            <a:ext cx="106147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altLang="es-MX" sz="1600" b="1" dirty="0">
                <a:latin typeface="Source Sans Pro" panose="020B0503030403020204" pitchFamily="34" charset="0"/>
              </a:rPr>
              <a:t>Capítulo 2</a:t>
            </a:r>
          </a:p>
        </p:txBody>
      </p:sp>
      <p:sp>
        <p:nvSpPr>
          <p:cNvPr id="41" name="TextBox 48">
            <a:extLst>
              <a:ext uri="{FF2B5EF4-FFF2-40B4-BE49-F238E27FC236}">
                <a16:creationId xmlns:a16="http://schemas.microsoft.com/office/drawing/2014/main" id="{6CF9B0C9-C384-4A9A-89A4-9387232F1825}"/>
              </a:ext>
            </a:extLst>
          </p:cNvPr>
          <p:cNvSpPr txBox="1">
            <a:spLocks noChangeArrowheads="1"/>
          </p:cNvSpPr>
          <p:nvPr/>
        </p:nvSpPr>
        <p:spPr bwMode="auto">
          <a:xfrm>
            <a:off x="7858378" y="3433998"/>
            <a:ext cx="106147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600" b="1" dirty="0">
                <a:latin typeface="Source Sans Pro" panose="020B0503030403020204" pitchFamily="34" charset="0"/>
              </a:rPr>
              <a:t>Capítulo 4</a:t>
            </a:r>
          </a:p>
        </p:txBody>
      </p:sp>
      <p:sp>
        <p:nvSpPr>
          <p:cNvPr id="43" name="TextBox 19">
            <a:extLst>
              <a:ext uri="{FF2B5EF4-FFF2-40B4-BE49-F238E27FC236}">
                <a16:creationId xmlns:a16="http://schemas.microsoft.com/office/drawing/2014/main" id="{BBFB03FE-4F76-4827-8755-22A9EDD430BD}"/>
              </a:ext>
            </a:extLst>
          </p:cNvPr>
          <p:cNvSpPr txBox="1"/>
          <p:nvPr/>
        </p:nvSpPr>
        <p:spPr>
          <a:xfrm>
            <a:off x="806476" y="245900"/>
            <a:ext cx="7544366"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Introducción</a:t>
            </a:r>
            <a:r>
              <a:rPr lang="en-US" altLang="ko-KR" sz="4800" b="1" dirty="0">
                <a:solidFill>
                  <a:schemeClr val="tx1">
                    <a:lumMod val="85000"/>
                    <a:lumOff val="15000"/>
                  </a:schemeClr>
                </a:solidFill>
                <a:cs typeface="Arial" pitchFamily="34" charset="0"/>
              </a:rPr>
              <a:t> </a:t>
            </a:r>
          </a:p>
        </p:txBody>
      </p:sp>
      <p:pic>
        <p:nvPicPr>
          <p:cNvPr id="5" name="Imagen 4">
            <a:extLst>
              <a:ext uri="{FF2B5EF4-FFF2-40B4-BE49-F238E27FC236}">
                <a16:creationId xmlns:a16="http://schemas.microsoft.com/office/drawing/2014/main" id="{47B84E99-7DAD-4860-A84A-81CCC7855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005" y="1187231"/>
            <a:ext cx="3925492" cy="4194382"/>
          </a:xfrm>
          <a:prstGeom prst="rect">
            <a:avLst/>
          </a:prstGeom>
        </p:spPr>
      </p:pic>
    </p:spTree>
    <p:extLst>
      <p:ext uri="{BB962C8B-B14F-4D97-AF65-F5344CB8AC3E}">
        <p14:creationId xmlns:p14="http://schemas.microsoft.com/office/powerpoint/2010/main" val="332230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1">
            <a:extLst>
              <a:ext uri="{FF2B5EF4-FFF2-40B4-BE49-F238E27FC236}">
                <a16:creationId xmlns:a16="http://schemas.microsoft.com/office/drawing/2014/main" id="{B76B4E7D-69CA-45AE-A95A-91803E4309F6}"/>
              </a:ext>
            </a:extLst>
          </p:cNvPr>
          <p:cNvSpPr txBox="1">
            <a:spLocks noChangeArrowheads="1"/>
          </p:cNvSpPr>
          <p:nvPr/>
        </p:nvSpPr>
        <p:spPr bwMode="auto">
          <a:xfrm>
            <a:off x="3988439" y="2067043"/>
            <a:ext cx="3944875" cy="198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Además, es de suma importancia tener en cuenta que cuando se realiza la instalación de un sistema de audio, se debe considerar que si la potencia es excesiva puede causar molestias a las personas que se encuentren cercanas al dispositivo, lo cual es desfavorable para el sistema e incluso puede llegar a tener implicaciones legales. </a:t>
            </a:r>
            <a:endParaRPr lang="en-US" altLang="es-MX" sz="1400" dirty="0">
              <a:latin typeface="+mn-lt"/>
              <a:cs typeface="Calibri Light" panose="020F0302020204030204" pitchFamily="34" charset="0"/>
            </a:endParaRPr>
          </a:p>
        </p:txBody>
      </p:sp>
      <p:sp>
        <p:nvSpPr>
          <p:cNvPr id="23" name="TextBox 41">
            <a:extLst>
              <a:ext uri="{FF2B5EF4-FFF2-40B4-BE49-F238E27FC236}">
                <a16:creationId xmlns:a16="http://schemas.microsoft.com/office/drawing/2014/main" id="{F77F451F-9ECB-4235-8413-B4AD96C5A4B3}"/>
              </a:ext>
            </a:extLst>
          </p:cNvPr>
          <p:cNvSpPr txBox="1">
            <a:spLocks noChangeArrowheads="1"/>
          </p:cNvSpPr>
          <p:nvPr/>
        </p:nvSpPr>
        <p:spPr bwMode="auto">
          <a:xfrm>
            <a:off x="0" y="1076897"/>
            <a:ext cx="3868773" cy="246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A manera general es recomendable   tener en cuenta que cuando se realiza un proyecto en el que se brinda un servicio hacia las personas, muchas de ellas no están familiarizadas con las nuevas tecnologías, por lo cual, para estas personas les resulta complicada la interacción con estos servicios o sistemas, debido a ello es indispensable realizar una socialización y capacitación del servicio o sistema. </a:t>
            </a:r>
            <a:endParaRPr lang="en-US" altLang="es-MX" sz="1400" dirty="0">
              <a:latin typeface="+mn-lt"/>
              <a:cs typeface="Calibri Light" panose="020F0302020204030204" pitchFamily="34" charset="0"/>
            </a:endParaRPr>
          </a:p>
        </p:txBody>
      </p:sp>
      <p:sp>
        <p:nvSpPr>
          <p:cNvPr id="43" name="TextBox 19">
            <a:extLst>
              <a:ext uri="{FF2B5EF4-FFF2-40B4-BE49-F238E27FC236}">
                <a16:creationId xmlns:a16="http://schemas.microsoft.com/office/drawing/2014/main" id="{BBFB03FE-4F76-4827-8755-22A9EDD430BD}"/>
              </a:ext>
            </a:extLst>
          </p:cNvPr>
          <p:cNvSpPr txBox="1"/>
          <p:nvPr/>
        </p:nvSpPr>
        <p:spPr>
          <a:xfrm>
            <a:off x="806476" y="245900"/>
            <a:ext cx="7544366"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Recomendaciones</a:t>
            </a:r>
            <a:r>
              <a:rPr lang="en-US" altLang="ko-KR" sz="4800" b="1" dirty="0">
                <a:solidFill>
                  <a:schemeClr val="tx1">
                    <a:lumMod val="85000"/>
                    <a:lumOff val="15000"/>
                  </a:schemeClr>
                </a:solidFill>
                <a:cs typeface="Arial" pitchFamily="34" charset="0"/>
              </a:rPr>
              <a:t> </a:t>
            </a:r>
          </a:p>
        </p:txBody>
      </p:sp>
      <p:pic>
        <p:nvPicPr>
          <p:cNvPr id="17" name="Imagen 16">
            <a:extLst>
              <a:ext uri="{FF2B5EF4-FFF2-40B4-BE49-F238E27FC236}">
                <a16:creationId xmlns:a16="http://schemas.microsoft.com/office/drawing/2014/main" id="{BF02DA76-CD3D-4779-ABEF-28D3C4BC49B0}"/>
              </a:ext>
            </a:extLst>
          </p:cNvPr>
          <p:cNvPicPr>
            <a:picLocks noChangeAspect="1"/>
          </p:cNvPicPr>
          <p:nvPr/>
        </p:nvPicPr>
        <p:blipFill>
          <a:blip r:embed="rId2"/>
          <a:stretch>
            <a:fillRect/>
          </a:stretch>
        </p:blipFill>
        <p:spPr>
          <a:xfrm>
            <a:off x="11133818" y="4806778"/>
            <a:ext cx="1058182" cy="1808406"/>
          </a:xfrm>
          <a:prstGeom prst="rect">
            <a:avLst/>
          </a:prstGeom>
        </p:spPr>
      </p:pic>
      <p:sp>
        <p:nvSpPr>
          <p:cNvPr id="15" name="TextBox 41">
            <a:extLst>
              <a:ext uri="{FF2B5EF4-FFF2-40B4-BE49-F238E27FC236}">
                <a16:creationId xmlns:a16="http://schemas.microsoft.com/office/drawing/2014/main" id="{34D8D84F-4894-4E3A-985D-EE3D79189253}"/>
              </a:ext>
            </a:extLst>
          </p:cNvPr>
          <p:cNvSpPr txBox="1">
            <a:spLocks noChangeArrowheads="1"/>
          </p:cNvSpPr>
          <p:nvPr/>
        </p:nvSpPr>
        <p:spPr bwMode="auto">
          <a:xfrm>
            <a:off x="7933314" y="3236506"/>
            <a:ext cx="3868773" cy="246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Por otro lado, al momento de instalar el sistema, pudimos darnos cuenta que para este tipo de soluciones el punto más importante es el personal de seguridad, ya que estas personas son las que, utilizarán constantemente el sistema, en consecuencia, es necesario ajustarse a sus necesidades, en nuestro caso para ello en lugar de utilizar un teléfono móvil se instaló adicionalmente un teléfono IP físico (fijo), para facilitar su trabajo. </a:t>
            </a:r>
            <a:endParaRPr lang="en-US" altLang="es-MX" sz="1400" dirty="0">
              <a:latin typeface="+mn-lt"/>
              <a:cs typeface="Calibri Light" panose="020F0302020204030204" pitchFamily="34" charset="0"/>
            </a:endParaRPr>
          </a:p>
        </p:txBody>
      </p:sp>
      <p:pic>
        <p:nvPicPr>
          <p:cNvPr id="18" name="Imagen 17">
            <a:extLst>
              <a:ext uri="{FF2B5EF4-FFF2-40B4-BE49-F238E27FC236}">
                <a16:creationId xmlns:a16="http://schemas.microsoft.com/office/drawing/2014/main" id="{A120BBD1-538B-41DE-A658-4527E94C93C0}"/>
              </a:ext>
            </a:extLst>
          </p:cNvPr>
          <p:cNvPicPr>
            <a:picLocks noChangeAspect="1"/>
          </p:cNvPicPr>
          <p:nvPr/>
        </p:nvPicPr>
        <p:blipFill rotWithShape="1">
          <a:blip r:embed="rId3">
            <a:extLst>
              <a:ext uri="{28A0092B-C50C-407E-A947-70E740481C1C}">
                <a14:useLocalDpi xmlns:a14="http://schemas.microsoft.com/office/drawing/2010/main" val="0"/>
              </a:ext>
            </a:extLst>
          </a:blip>
          <a:srcRect l="46280" t="49540" r="-4664" b="-2545"/>
          <a:stretch/>
        </p:blipFill>
        <p:spPr>
          <a:xfrm>
            <a:off x="806476" y="3924075"/>
            <a:ext cx="2494140" cy="2419446"/>
          </a:xfrm>
          <a:prstGeom prst="rect">
            <a:avLst/>
          </a:prstGeom>
        </p:spPr>
      </p:pic>
      <p:pic>
        <p:nvPicPr>
          <p:cNvPr id="8" name="Imagen 7">
            <a:extLst>
              <a:ext uri="{FF2B5EF4-FFF2-40B4-BE49-F238E27FC236}">
                <a16:creationId xmlns:a16="http://schemas.microsoft.com/office/drawing/2014/main" id="{D57116B7-2280-4F0F-ADE9-61A8C442CBEB}"/>
              </a:ext>
            </a:extLst>
          </p:cNvPr>
          <p:cNvPicPr>
            <a:picLocks noChangeAspect="1"/>
          </p:cNvPicPr>
          <p:nvPr/>
        </p:nvPicPr>
        <p:blipFill rotWithShape="1">
          <a:blip r:embed="rId3">
            <a:extLst>
              <a:ext uri="{28A0092B-C50C-407E-A947-70E740481C1C}">
                <a14:useLocalDpi xmlns:a14="http://schemas.microsoft.com/office/drawing/2010/main" val="0"/>
              </a:ext>
            </a:extLst>
          </a:blip>
          <a:srcRect l="-9610" t="51711" r="51226" b="-4716"/>
          <a:stretch/>
        </p:blipFill>
        <p:spPr>
          <a:xfrm>
            <a:off x="8891384" y="522216"/>
            <a:ext cx="2494140" cy="2419446"/>
          </a:xfrm>
          <a:prstGeom prst="rect">
            <a:avLst/>
          </a:prstGeom>
        </p:spPr>
      </p:pic>
    </p:spTree>
    <p:extLst>
      <p:ext uri="{BB962C8B-B14F-4D97-AF65-F5344CB8AC3E}">
        <p14:creationId xmlns:p14="http://schemas.microsoft.com/office/powerpoint/2010/main" val="2442648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1">
            <a:extLst>
              <a:ext uri="{FF2B5EF4-FFF2-40B4-BE49-F238E27FC236}">
                <a16:creationId xmlns:a16="http://schemas.microsoft.com/office/drawing/2014/main" id="{B76B4E7D-69CA-45AE-A95A-91803E4309F6}"/>
              </a:ext>
            </a:extLst>
          </p:cNvPr>
          <p:cNvSpPr txBox="1">
            <a:spLocks noChangeArrowheads="1"/>
          </p:cNvSpPr>
          <p:nvPr/>
        </p:nvSpPr>
        <p:spPr bwMode="auto">
          <a:xfrm>
            <a:off x="4015415" y="1986450"/>
            <a:ext cx="3944875" cy="222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Es de suma importancia realizar un mantenimiento del sistema de control de acceso y alarma comunitaria, debido a que el equipo está instalado al aire libre, entonces está sujeto a los diferentes cambios climáticos del medio ambiente, por ende, para alargar la vida útil y el correcto desempeño del dispositivo es recomendable realizar este proceso cada cuatro o seis meses.</a:t>
            </a:r>
            <a:endParaRPr lang="en-US" altLang="es-MX" sz="1400" dirty="0">
              <a:latin typeface="+mn-lt"/>
              <a:cs typeface="Calibri Light" panose="020F0302020204030204" pitchFamily="34" charset="0"/>
            </a:endParaRPr>
          </a:p>
        </p:txBody>
      </p:sp>
      <p:sp>
        <p:nvSpPr>
          <p:cNvPr id="23" name="TextBox 41">
            <a:extLst>
              <a:ext uri="{FF2B5EF4-FFF2-40B4-BE49-F238E27FC236}">
                <a16:creationId xmlns:a16="http://schemas.microsoft.com/office/drawing/2014/main" id="{F77F451F-9ECB-4235-8413-B4AD96C5A4B3}"/>
              </a:ext>
            </a:extLst>
          </p:cNvPr>
          <p:cNvSpPr txBox="1">
            <a:spLocks noChangeArrowheads="1"/>
          </p:cNvSpPr>
          <p:nvPr/>
        </p:nvSpPr>
        <p:spPr bwMode="auto">
          <a:xfrm>
            <a:off x="119159" y="1229296"/>
            <a:ext cx="3868773" cy="151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Otro punto importante necesario de señalar es la realización de encuestas para medir el nivel de satisfacción de los usuarios, ya que es necesario evaluar los resultados que se obtuvieron mediante la realización del proyecto y así conocer la opinión del público.</a:t>
            </a:r>
            <a:endParaRPr lang="en-US" altLang="es-MX" sz="1400" dirty="0">
              <a:latin typeface="+mn-lt"/>
              <a:cs typeface="Calibri Light" panose="020F0302020204030204" pitchFamily="34" charset="0"/>
            </a:endParaRPr>
          </a:p>
        </p:txBody>
      </p:sp>
      <p:sp>
        <p:nvSpPr>
          <p:cNvPr id="43" name="TextBox 19">
            <a:extLst>
              <a:ext uri="{FF2B5EF4-FFF2-40B4-BE49-F238E27FC236}">
                <a16:creationId xmlns:a16="http://schemas.microsoft.com/office/drawing/2014/main" id="{BBFB03FE-4F76-4827-8755-22A9EDD430BD}"/>
              </a:ext>
            </a:extLst>
          </p:cNvPr>
          <p:cNvSpPr txBox="1"/>
          <p:nvPr/>
        </p:nvSpPr>
        <p:spPr>
          <a:xfrm>
            <a:off x="806476" y="245900"/>
            <a:ext cx="7544366"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Recomendaciones</a:t>
            </a:r>
            <a:r>
              <a:rPr lang="en-US" altLang="ko-KR" sz="4800" b="1" dirty="0">
                <a:solidFill>
                  <a:schemeClr val="tx1">
                    <a:lumMod val="85000"/>
                    <a:lumOff val="15000"/>
                  </a:schemeClr>
                </a:solidFill>
                <a:cs typeface="Arial" pitchFamily="34" charset="0"/>
              </a:rPr>
              <a:t> </a:t>
            </a:r>
          </a:p>
        </p:txBody>
      </p:sp>
      <p:pic>
        <p:nvPicPr>
          <p:cNvPr id="17" name="Imagen 16">
            <a:extLst>
              <a:ext uri="{FF2B5EF4-FFF2-40B4-BE49-F238E27FC236}">
                <a16:creationId xmlns:a16="http://schemas.microsoft.com/office/drawing/2014/main" id="{BF02DA76-CD3D-4779-ABEF-28D3C4BC49B0}"/>
              </a:ext>
            </a:extLst>
          </p:cNvPr>
          <p:cNvPicPr>
            <a:picLocks noChangeAspect="1"/>
          </p:cNvPicPr>
          <p:nvPr/>
        </p:nvPicPr>
        <p:blipFill>
          <a:blip r:embed="rId2"/>
          <a:stretch>
            <a:fillRect/>
          </a:stretch>
        </p:blipFill>
        <p:spPr>
          <a:xfrm>
            <a:off x="11133818" y="4806778"/>
            <a:ext cx="1058182" cy="1808406"/>
          </a:xfrm>
          <a:prstGeom prst="rect">
            <a:avLst/>
          </a:prstGeom>
        </p:spPr>
      </p:pic>
      <p:sp>
        <p:nvSpPr>
          <p:cNvPr id="15" name="TextBox 41">
            <a:extLst>
              <a:ext uri="{FF2B5EF4-FFF2-40B4-BE49-F238E27FC236}">
                <a16:creationId xmlns:a16="http://schemas.microsoft.com/office/drawing/2014/main" id="{34D8D84F-4894-4E3A-985D-EE3D79189253}"/>
              </a:ext>
            </a:extLst>
          </p:cNvPr>
          <p:cNvSpPr txBox="1">
            <a:spLocks noChangeArrowheads="1"/>
          </p:cNvSpPr>
          <p:nvPr/>
        </p:nvSpPr>
        <p:spPr bwMode="auto">
          <a:xfrm>
            <a:off x="7960290" y="3429000"/>
            <a:ext cx="3868773" cy="2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Conviene señalar que es necesario realizar una capacitación del uso adecuado del sistema de acceso y alarma comunitaria, enfocándose en el personal que lo vaya a utilizar (administración, guardias), debido a que estos usuarios estarán en constante utilización del sistema, en consecuencia, es necesario que ellos adquieran los conocimientos y habilidades necesarias para controlar y realizar un correcto, rápido y eficaz uso del sistema.</a:t>
            </a:r>
            <a:endParaRPr lang="en-US" altLang="es-MX" sz="1400" dirty="0">
              <a:latin typeface="+mn-lt"/>
              <a:cs typeface="Calibri Light" panose="020F0302020204030204" pitchFamily="34" charset="0"/>
            </a:endParaRPr>
          </a:p>
        </p:txBody>
      </p:sp>
      <p:pic>
        <p:nvPicPr>
          <p:cNvPr id="18" name="Imagen 17">
            <a:extLst>
              <a:ext uri="{FF2B5EF4-FFF2-40B4-BE49-F238E27FC236}">
                <a16:creationId xmlns:a16="http://schemas.microsoft.com/office/drawing/2014/main" id="{A120BBD1-538B-41DE-A658-4527E94C93C0}"/>
              </a:ext>
            </a:extLst>
          </p:cNvPr>
          <p:cNvPicPr>
            <a:picLocks noChangeAspect="1"/>
          </p:cNvPicPr>
          <p:nvPr/>
        </p:nvPicPr>
        <p:blipFill rotWithShape="1">
          <a:blip r:embed="rId3">
            <a:extLst>
              <a:ext uri="{28A0092B-C50C-407E-A947-70E740481C1C}">
                <a14:useLocalDpi xmlns:a14="http://schemas.microsoft.com/office/drawing/2010/main" val="0"/>
              </a:ext>
            </a:extLst>
          </a:blip>
          <a:srcRect l="-9610" t="51711" r="51226" b="-4716"/>
          <a:stretch/>
        </p:blipFill>
        <p:spPr>
          <a:xfrm>
            <a:off x="815321" y="3568900"/>
            <a:ext cx="2494140" cy="2419446"/>
          </a:xfrm>
          <a:prstGeom prst="rect">
            <a:avLst/>
          </a:prstGeom>
        </p:spPr>
      </p:pic>
      <p:pic>
        <p:nvPicPr>
          <p:cNvPr id="8" name="Imagen 7">
            <a:extLst>
              <a:ext uri="{FF2B5EF4-FFF2-40B4-BE49-F238E27FC236}">
                <a16:creationId xmlns:a16="http://schemas.microsoft.com/office/drawing/2014/main" id="{27756D50-FB9C-4B41-9E32-AA42F0C81426}"/>
              </a:ext>
            </a:extLst>
          </p:cNvPr>
          <p:cNvPicPr>
            <a:picLocks noChangeAspect="1"/>
          </p:cNvPicPr>
          <p:nvPr/>
        </p:nvPicPr>
        <p:blipFill rotWithShape="1">
          <a:blip r:embed="rId3">
            <a:extLst>
              <a:ext uri="{28A0092B-C50C-407E-A947-70E740481C1C}">
                <a14:useLocalDpi xmlns:a14="http://schemas.microsoft.com/office/drawing/2010/main" val="0"/>
              </a:ext>
            </a:extLst>
          </a:blip>
          <a:srcRect l="46280" t="49540" r="-4664" b="-2545"/>
          <a:stretch/>
        </p:blipFill>
        <p:spPr>
          <a:xfrm>
            <a:off x="9334923" y="242816"/>
            <a:ext cx="2494140" cy="2419446"/>
          </a:xfrm>
          <a:prstGeom prst="rect">
            <a:avLst/>
          </a:prstGeom>
        </p:spPr>
      </p:pic>
    </p:spTree>
    <p:extLst>
      <p:ext uri="{BB962C8B-B14F-4D97-AF65-F5344CB8AC3E}">
        <p14:creationId xmlns:p14="http://schemas.microsoft.com/office/powerpoint/2010/main" val="2028082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1">
            <a:extLst>
              <a:ext uri="{FF2B5EF4-FFF2-40B4-BE49-F238E27FC236}">
                <a16:creationId xmlns:a16="http://schemas.microsoft.com/office/drawing/2014/main" id="{B76B4E7D-69CA-45AE-A95A-91803E4309F6}"/>
              </a:ext>
            </a:extLst>
          </p:cNvPr>
          <p:cNvSpPr txBox="1">
            <a:spLocks noChangeArrowheads="1"/>
          </p:cNvSpPr>
          <p:nvPr/>
        </p:nvSpPr>
        <p:spPr bwMode="auto">
          <a:xfrm>
            <a:off x="7985271" y="1569537"/>
            <a:ext cx="3944875" cy="151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Desarrollar una plataforma web para el dispositivo IP basado en el controlador Rasberry Pi planteado en el ítem anterior, que permita configurar los parámetros de las cuentas SIP como usuario, contraseña, codecs, etcétera.</a:t>
            </a:r>
            <a:endParaRPr lang="en-US" altLang="es-MX" sz="1400" dirty="0">
              <a:latin typeface="+mn-lt"/>
              <a:cs typeface="Calibri Light" panose="020F0302020204030204" pitchFamily="34" charset="0"/>
            </a:endParaRPr>
          </a:p>
        </p:txBody>
      </p:sp>
      <p:sp>
        <p:nvSpPr>
          <p:cNvPr id="23" name="TextBox 41">
            <a:extLst>
              <a:ext uri="{FF2B5EF4-FFF2-40B4-BE49-F238E27FC236}">
                <a16:creationId xmlns:a16="http://schemas.microsoft.com/office/drawing/2014/main" id="{F77F451F-9ECB-4235-8413-B4AD96C5A4B3}"/>
              </a:ext>
            </a:extLst>
          </p:cNvPr>
          <p:cNvSpPr txBox="1">
            <a:spLocks noChangeArrowheads="1"/>
          </p:cNvSpPr>
          <p:nvPr/>
        </p:nvSpPr>
        <p:spPr bwMode="auto">
          <a:xfrm>
            <a:off x="247725" y="1332550"/>
            <a:ext cx="3868773" cy="198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Desarrollar y elaborar un prototipo de un dispositivo IP que permita la conexión de una cuenta SIP en base a PJSUA y Rasberry Pi, ya que por medio de este controlador se pueden agregar nuevas funcionalidades, debido a sus puertos GPIO como son el control de energía, la activación o desactivación de un actuador, entre otros.</a:t>
            </a:r>
            <a:endParaRPr lang="en-US" altLang="es-MX" sz="1400" dirty="0">
              <a:latin typeface="+mn-lt"/>
              <a:cs typeface="Calibri Light" panose="020F0302020204030204" pitchFamily="34" charset="0"/>
            </a:endParaRPr>
          </a:p>
        </p:txBody>
      </p:sp>
      <p:sp>
        <p:nvSpPr>
          <p:cNvPr id="43" name="TextBox 19">
            <a:extLst>
              <a:ext uri="{FF2B5EF4-FFF2-40B4-BE49-F238E27FC236}">
                <a16:creationId xmlns:a16="http://schemas.microsoft.com/office/drawing/2014/main" id="{BBFB03FE-4F76-4827-8755-22A9EDD430BD}"/>
              </a:ext>
            </a:extLst>
          </p:cNvPr>
          <p:cNvSpPr txBox="1"/>
          <p:nvPr/>
        </p:nvSpPr>
        <p:spPr>
          <a:xfrm>
            <a:off x="806476" y="245900"/>
            <a:ext cx="7544366"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Trabajos futuros</a:t>
            </a:r>
            <a:r>
              <a:rPr lang="en-US" altLang="ko-KR" sz="4800" b="1" dirty="0">
                <a:solidFill>
                  <a:schemeClr val="tx1">
                    <a:lumMod val="85000"/>
                    <a:lumOff val="15000"/>
                  </a:schemeClr>
                </a:solidFill>
                <a:cs typeface="Arial" pitchFamily="34" charset="0"/>
              </a:rPr>
              <a:t> </a:t>
            </a:r>
          </a:p>
        </p:txBody>
      </p:sp>
      <p:pic>
        <p:nvPicPr>
          <p:cNvPr id="17" name="Imagen 16">
            <a:extLst>
              <a:ext uri="{FF2B5EF4-FFF2-40B4-BE49-F238E27FC236}">
                <a16:creationId xmlns:a16="http://schemas.microsoft.com/office/drawing/2014/main" id="{BF02DA76-CD3D-4779-ABEF-28D3C4BC49B0}"/>
              </a:ext>
            </a:extLst>
          </p:cNvPr>
          <p:cNvPicPr>
            <a:picLocks noChangeAspect="1"/>
          </p:cNvPicPr>
          <p:nvPr/>
        </p:nvPicPr>
        <p:blipFill>
          <a:blip r:embed="rId2"/>
          <a:stretch>
            <a:fillRect/>
          </a:stretch>
        </p:blipFill>
        <p:spPr>
          <a:xfrm>
            <a:off x="11133818" y="4806778"/>
            <a:ext cx="1058182" cy="1808406"/>
          </a:xfrm>
          <a:prstGeom prst="rect">
            <a:avLst/>
          </a:prstGeom>
        </p:spPr>
      </p:pic>
      <p:sp>
        <p:nvSpPr>
          <p:cNvPr id="15" name="TextBox 41">
            <a:extLst>
              <a:ext uri="{FF2B5EF4-FFF2-40B4-BE49-F238E27FC236}">
                <a16:creationId xmlns:a16="http://schemas.microsoft.com/office/drawing/2014/main" id="{34D8D84F-4894-4E3A-985D-EE3D79189253}"/>
              </a:ext>
            </a:extLst>
          </p:cNvPr>
          <p:cNvSpPr txBox="1">
            <a:spLocks noChangeArrowheads="1"/>
          </p:cNvSpPr>
          <p:nvPr/>
        </p:nvSpPr>
        <p:spPr bwMode="auto">
          <a:xfrm>
            <a:off x="143872" y="3722698"/>
            <a:ext cx="3868773" cy="198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 Analizar y desarrollar un </a:t>
            </a:r>
            <a:r>
              <a:rPr lang="es-ES" altLang="es-MX" sz="1400" dirty="0" err="1">
                <a:latin typeface="+mn-lt"/>
                <a:cs typeface="Calibri Light" panose="020F0302020204030204" pitchFamily="34" charset="0"/>
              </a:rPr>
              <a:t>softphone</a:t>
            </a:r>
            <a:r>
              <a:rPr lang="es-ES" altLang="es-MX" sz="1400" dirty="0">
                <a:latin typeface="+mn-lt"/>
                <a:cs typeface="Calibri Light" panose="020F0302020204030204" pitchFamily="34" charset="0"/>
              </a:rPr>
              <a:t> para dispositivos móviles que cuente con las características tradicionales (audio, video, seguridad) y también permita notificaciones </a:t>
            </a:r>
            <a:r>
              <a:rPr lang="es-ES" altLang="es-MX" sz="1400" dirty="0" err="1">
                <a:latin typeface="+mn-lt"/>
                <a:cs typeface="Calibri Light" panose="020F0302020204030204" pitchFamily="34" charset="0"/>
              </a:rPr>
              <a:t>push</a:t>
            </a:r>
            <a:r>
              <a:rPr lang="es-ES" altLang="es-MX" sz="1400" dirty="0">
                <a:latin typeface="+mn-lt"/>
                <a:cs typeface="Calibri Light" panose="020F0302020204030204" pitchFamily="34" charset="0"/>
              </a:rPr>
              <a:t> para los dispositivos, además de permitir generar códigos QR con las credenciales de cada usuario, con el fin de no depender de aplicaciones de terceros</a:t>
            </a:r>
            <a:endParaRPr lang="en-US" altLang="es-MX" sz="1400" dirty="0">
              <a:latin typeface="+mn-lt"/>
              <a:cs typeface="Calibri Light" panose="020F0302020204030204" pitchFamily="34" charset="0"/>
            </a:endParaRPr>
          </a:p>
        </p:txBody>
      </p:sp>
      <p:sp>
        <p:nvSpPr>
          <p:cNvPr id="9" name="TextBox 41">
            <a:extLst>
              <a:ext uri="{FF2B5EF4-FFF2-40B4-BE49-F238E27FC236}">
                <a16:creationId xmlns:a16="http://schemas.microsoft.com/office/drawing/2014/main" id="{4FD161EA-8E7D-421E-A3AF-88BF15439768}"/>
              </a:ext>
            </a:extLst>
          </p:cNvPr>
          <p:cNvSpPr txBox="1">
            <a:spLocks noChangeArrowheads="1"/>
          </p:cNvSpPr>
          <p:nvPr/>
        </p:nvSpPr>
        <p:spPr bwMode="auto">
          <a:xfrm>
            <a:off x="7999400" y="3575648"/>
            <a:ext cx="3944875" cy="246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400" dirty="0">
                <a:latin typeface="+mn-lt"/>
                <a:cs typeface="Calibri Light" panose="020F0302020204030204" pitchFamily="34" charset="0"/>
              </a:rPr>
              <a:t>Implementar un sistema centralizado para una zona residencial con varios dispositivos de perifoneo IP (parlantes) ubicados estratégicamente, los cuales se conecten mediante un radio enlace a un AP y este AP se conecte a una centralita VoIP alojada en la nube, esto con el fin de no depender de terceros y realizar un sistema independiente que pueda tener un fácil acceso para su mantenimiento y no molestar a los residentes. </a:t>
            </a:r>
            <a:endParaRPr lang="en-US" altLang="es-MX" sz="1400" dirty="0">
              <a:latin typeface="+mn-lt"/>
              <a:cs typeface="Calibri Light" panose="020F0302020204030204" pitchFamily="34" charset="0"/>
            </a:endParaRPr>
          </a:p>
        </p:txBody>
      </p:sp>
      <p:pic>
        <p:nvPicPr>
          <p:cNvPr id="15362" name="Picture 2">
            <a:extLst>
              <a:ext uri="{FF2B5EF4-FFF2-40B4-BE49-F238E27FC236}">
                <a16:creationId xmlns:a16="http://schemas.microsoft.com/office/drawing/2014/main" id="{E8CF5FB4-31D3-47B5-A577-29A020A19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498" y="1896058"/>
            <a:ext cx="3359179" cy="335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200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2">
            <a:extLst>
              <a:ext uri="{FF2B5EF4-FFF2-40B4-BE49-F238E27FC236}">
                <a16:creationId xmlns:a16="http://schemas.microsoft.com/office/drawing/2014/main" id="{95CCD50D-CF20-4A2B-8A08-126B161AF051}"/>
              </a:ext>
            </a:extLst>
          </p:cNvPr>
          <p:cNvSpPr>
            <a:spLocks noChangeArrowheads="1"/>
          </p:cNvSpPr>
          <p:nvPr/>
        </p:nvSpPr>
        <p:spPr bwMode="auto">
          <a:xfrm>
            <a:off x="6898494" y="2723614"/>
            <a:ext cx="4712927" cy="141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07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70000"/>
              </a:lnSpc>
              <a:spcBef>
                <a:spcPts val="2400"/>
              </a:spcBef>
              <a:spcAft>
                <a:spcPts val="0"/>
              </a:spcAft>
              <a:buFontTx/>
              <a:buNone/>
              <a:defRPr/>
            </a:pPr>
            <a:r>
              <a:rPr lang="es-CO" altLang="es-CO" sz="11500" b="1" dirty="0">
                <a:solidFill>
                  <a:srgbClr val="24416C"/>
                </a:solidFill>
                <a:latin typeface="Bebas" pitchFamily="2" charset="0"/>
              </a:rPr>
              <a:t>Gracias</a:t>
            </a:r>
          </a:p>
        </p:txBody>
      </p:sp>
      <p:pic>
        <p:nvPicPr>
          <p:cNvPr id="16386" name="Picture 2">
            <a:extLst>
              <a:ext uri="{FF2B5EF4-FFF2-40B4-BE49-F238E27FC236}">
                <a16:creationId xmlns:a16="http://schemas.microsoft.com/office/drawing/2014/main" id="{379F1B60-7CB2-475A-B995-A2E7AEF02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9" y="496105"/>
            <a:ext cx="6295698" cy="507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50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2">
            <a:extLst>
              <a:ext uri="{FF2B5EF4-FFF2-40B4-BE49-F238E27FC236}">
                <a16:creationId xmlns:a16="http://schemas.microsoft.com/office/drawing/2014/main" id="{32D06A13-3710-48FD-83BE-9B029A63625E}"/>
              </a:ext>
            </a:extLst>
          </p:cNvPr>
          <p:cNvGrpSpPr>
            <a:grpSpLocks noChangeAspect="1"/>
          </p:cNvGrpSpPr>
          <p:nvPr/>
        </p:nvGrpSpPr>
        <p:grpSpPr bwMode="auto">
          <a:xfrm>
            <a:off x="3714501" y="1238215"/>
            <a:ext cx="4279900" cy="4945061"/>
            <a:chOff x="2458" y="571"/>
            <a:chExt cx="2696" cy="3115"/>
          </a:xfrm>
        </p:grpSpPr>
        <p:sp>
          <p:nvSpPr>
            <p:cNvPr id="28" name="Freeform 23">
              <a:extLst>
                <a:ext uri="{FF2B5EF4-FFF2-40B4-BE49-F238E27FC236}">
                  <a16:creationId xmlns:a16="http://schemas.microsoft.com/office/drawing/2014/main" id="{05219059-3AEA-402B-B60F-7CA033D4D0F2}"/>
                </a:ext>
              </a:extLst>
            </p:cNvPr>
            <p:cNvSpPr>
              <a:spLocks/>
            </p:cNvSpPr>
            <p:nvPr/>
          </p:nvSpPr>
          <p:spPr bwMode="auto">
            <a:xfrm>
              <a:off x="4097" y="1534"/>
              <a:ext cx="1057" cy="1218"/>
            </a:xfrm>
            <a:custGeom>
              <a:avLst/>
              <a:gdLst>
                <a:gd name="T0" fmla="*/ 1057 w 1057"/>
                <a:gd name="T1" fmla="*/ 915 h 1218"/>
                <a:gd name="T2" fmla="*/ 1057 w 1057"/>
                <a:gd name="T3" fmla="*/ 307 h 1218"/>
                <a:gd name="T4" fmla="*/ 528 w 1057"/>
                <a:gd name="T5" fmla="*/ 0 h 1218"/>
                <a:gd name="T6" fmla="*/ 0 w 1057"/>
                <a:gd name="T7" fmla="*/ 307 h 1218"/>
                <a:gd name="T8" fmla="*/ 0 w 1057"/>
                <a:gd name="T9" fmla="*/ 915 h 1218"/>
                <a:gd name="T10" fmla="*/ 528 w 1057"/>
                <a:gd name="T11" fmla="*/ 1218 h 1218"/>
                <a:gd name="T12" fmla="*/ 1057 w 1057"/>
                <a:gd name="T13" fmla="*/ 915 h 1218"/>
              </a:gdLst>
              <a:ahLst/>
              <a:cxnLst>
                <a:cxn ang="0">
                  <a:pos x="T0" y="T1"/>
                </a:cxn>
                <a:cxn ang="0">
                  <a:pos x="T2" y="T3"/>
                </a:cxn>
                <a:cxn ang="0">
                  <a:pos x="T4" y="T5"/>
                </a:cxn>
                <a:cxn ang="0">
                  <a:pos x="T6" y="T7"/>
                </a:cxn>
                <a:cxn ang="0">
                  <a:pos x="T8" y="T9"/>
                </a:cxn>
                <a:cxn ang="0">
                  <a:pos x="T10" y="T11"/>
                </a:cxn>
                <a:cxn ang="0">
                  <a:pos x="T12" y="T13"/>
                </a:cxn>
              </a:cxnLst>
              <a:rect l="0" t="0" r="r" b="b"/>
              <a:pathLst>
                <a:path w="1057" h="1218">
                  <a:moveTo>
                    <a:pt x="1057" y="915"/>
                  </a:moveTo>
                  <a:lnTo>
                    <a:pt x="1057" y="307"/>
                  </a:lnTo>
                  <a:lnTo>
                    <a:pt x="528" y="0"/>
                  </a:lnTo>
                  <a:lnTo>
                    <a:pt x="0" y="307"/>
                  </a:lnTo>
                  <a:lnTo>
                    <a:pt x="0" y="915"/>
                  </a:lnTo>
                  <a:lnTo>
                    <a:pt x="528" y="1218"/>
                  </a:lnTo>
                  <a:lnTo>
                    <a:pt x="1057" y="915"/>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4">
              <a:extLst>
                <a:ext uri="{FF2B5EF4-FFF2-40B4-BE49-F238E27FC236}">
                  <a16:creationId xmlns:a16="http://schemas.microsoft.com/office/drawing/2014/main" id="{E6FD4847-0A79-422A-B24B-853FB976D026}"/>
                </a:ext>
              </a:extLst>
            </p:cNvPr>
            <p:cNvSpPr>
              <a:spLocks/>
            </p:cNvSpPr>
            <p:nvPr/>
          </p:nvSpPr>
          <p:spPr bwMode="auto">
            <a:xfrm>
              <a:off x="2458" y="1534"/>
              <a:ext cx="1053" cy="1218"/>
            </a:xfrm>
            <a:custGeom>
              <a:avLst/>
              <a:gdLst>
                <a:gd name="T0" fmla="*/ 1053 w 1053"/>
                <a:gd name="T1" fmla="*/ 915 h 1218"/>
                <a:gd name="T2" fmla="*/ 1053 w 1053"/>
                <a:gd name="T3" fmla="*/ 307 h 1218"/>
                <a:gd name="T4" fmla="*/ 525 w 1053"/>
                <a:gd name="T5" fmla="*/ 0 h 1218"/>
                <a:gd name="T6" fmla="*/ 0 w 1053"/>
                <a:gd name="T7" fmla="*/ 307 h 1218"/>
                <a:gd name="T8" fmla="*/ 0 w 1053"/>
                <a:gd name="T9" fmla="*/ 915 h 1218"/>
                <a:gd name="T10" fmla="*/ 525 w 1053"/>
                <a:gd name="T11" fmla="*/ 1218 h 1218"/>
                <a:gd name="T12" fmla="*/ 1053 w 1053"/>
                <a:gd name="T13" fmla="*/ 915 h 1218"/>
              </a:gdLst>
              <a:ahLst/>
              <a:cxnLst>
                <a:cxn ang="0">
                  <a:pos x="T0" y="T1"/>
                </a:cxn>
                <a:cxn ang="0">
                  <a:pos x="T2" y="T3"/>
                </a:cxn>
                <a:cxn ang="0">
                  <a:pos x="T4" y="T5"/>
                </a:cxn>
                <a:cxn ang="0">
                  <a:pos x="T6" y="T7"/>
                </a:cxn>
                <a:cxn ang="0">
                  <a:pos x="T8" y="T9"/>
                </a:cxn>
                <a:cxn ang="0">
                  <a:pos x="T10" y="T11"/>
                </a:cxn>
                <a:cxn ang="0">
                  <a:pos x="T12" y="T13"/>
                </a:cxn>
              </a:cxnLst>
              <a:rect l="0" t="0" r="r" b="b"/>
              <a:pathLst>
                <a:path w="1053" h="1218">
                  <a:moveTo>
                    <a:pt x="1053" y="915"/>
                  </a:moveTo>
                  <a:lnTo>
                    <a:pt x="1053" y="307"/>
                  </a:lnTo>
                  <a:lnTo>
                    <a:pt x="525" y="0"/>
                  </a:lnTo>
                  <a:lnTo>
                    <a:pt x="0" y="307"/>
                  </a:lnTo>
                  <a:lnTo>
                    <a:pt x="0" y="915"/>
                  </a:lnTo>
                  <a:lnTo>
                    <a:pt x="525" y="1218"/>
                  </a:lnTo>
                  <a:lnTo>
                    <a:pt x="1053" y="915"/>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5">
              <a:extLst>
                <a:ext uri="{FF2B5EF4-FFF2-40B4-BE49-F238E27FC236}">
                  <a16:creationId xmlns:a16="http://schemas.microsoft.com/office/drawing/2014/main" id="{19C529E2-94B5-4DD3-BA09-69C5FA14BDA6}"/>
                </a:ext>
              </a:extLst>
            </p:cNvPr>
            <p:cNvSpPr>
              <a:spLocks/>
            </p:cNvSpPr>
            <p:nvPr/>
          </p:nvSpPr>
          <p:spPr bwMode="auto">
            <a:xfrm>
              <a:off x="3278" y="571"/>
              <a:ext cx="1056" cy="1219"/>
            </a:xfrm>
            <a:custGeom>
              <a:avLst/>
              <a:gdLst>
                <a:gd name="T0" fmla="*/ 1056 w 1056"/>
                <a:gd name="T1" fmla="*/ 915 h 1219"/>
                <a:gd name="T2" fmla="*/ 1056 w 1056"/>
                <a:gd name="T3" fmla="*/ 307 h 1219"/>
                <a:gd name="T4" fmla="*/ 528 w 1056"/>
                <a:gd name="T5" fmla="*/ 0 h 1219"/>
                <a:gd name="T6" fmla="*/ 0 w 1056"/>
                <a:gd name="T7" fmla="*/ 307 h 1219"/>
                <a:gd name="T8" fmla="*/ 0 w 1056"/>
                <a:gd name="T9" fmla="*/ 915 h 1219"/>
                <a:gd name="T10" fmla="*/ 528 w 1056"/>
                <a:gd name="T11" fmla="*/ 1219 h 1219"/>
                <a:gd name="T12" fmla="*/ 1056 w 1056"/>
                <a:gd name="T13" fmla="*/ 915 h 1219"/>
              </a:gdLst>
              <a:ahLst/>
              <a:cxnLst>
                <a:cxn ang="0">
                  <a:pos x="T0" y="T1"/>
                </a:cxn>
                <a:cxn ang="0">
                  <a:pos x="T2" y="T3"/>
                </a:cxn>
                <a:cxn ang="0">
                  <a:pos x="T4" y="T5"/>
                </a:cxn>
                <a:cxn ang="0">
                  <a:pos x="T6" y="T7"/>
                </a:cxn>
                <a:cxn ang="0">
                  <a:pos x="T8" y="T9"/>
                </a:cxn>
                <a:cxn ang="0">
                  <a:pos x="T10" y="T11"/>
                </a:cxn>
                <a:cxn ang="0">
                  <a:pos x="T12" y="T13"/>
                </a:cxn>
              </a:cxnLst>
              <a:rect l="0" t="0" r="r" b="b"/>
              <a:pathLst>
                <a:path w="1056" h="1219">
                  <a:moveTo>
                    <a:pt x="1056" y="915"/>
                  </a:moveTo>
                  <a:lnTo>
                    <a:pt x="1056" y="307"/>
                  </a:lnTo>
                  <a:lnTo>
                    <a:pt x="528" y="0"/>
                  </a:lnTo>
                  <a:lnTo>
                    <a:pt x="0" y="307"/>
                  </a:lnTo>
                  <a:lnTo>
                    <a:pt x="0" y="915"/>
                  </a:lnTo>
                  <a:lnTo>
                    <a:pt x="528" y="1219"/>
                  </a:lnTo>
                  <a:lnTo>
                    <a:pt x="1056" y="915"/>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6">
              <a:extLst>
                <a:ext uri="{FF2B5EF4-FFF2-40B4-BE49-F238E27FC236}">
                  <a16:creationId xmlns:a16="http://schemas.microsoft.com/office/drawing/2014/main" id="{CE1AAEA2-F62F-40D2-BE0A-B59732F31BAE}"/>
                </a:ext>
              </a:extLst>
            </p:cNvPr>
            <p:cNvSpPr>
              <a:spLocks/>
            </p:cNvSpPr>
            <p:nvPr/>
          </p:nvSpPr>
          <p:spPr bwMode="auto">
            <a:xfrm>
              <a:off x="3200" y="2468"/>
              <a:ext cx="1264" cy="1218"/>
            </a:xfrm>
            <a:custGeom>
              <a:avLst/>
              <a:gdLst>
                <a:gd name="T0" fmla="*/ 1056 w 1056"/>
                <a:gd name="T1" fmla="*/ 911 h 1215"/>
                <a:gd name="T2" fmla="*/ 1056 w 1056"/>
                <a:gd name="T3" fmla="*/ 304 h 1215"/>
                <a:gd name="T4" fmla="*/ 528 w 1056"/>
                <a:gd name="T5" fmla="*/ 0 h 1215"/>
                <a:gd name="T6" fmla="*/ 0 w 1056"/>
                <a:gd name="T7" fmla="*/ 304 h 1215"/>
                <a:gd name="T8" fmla="*/ 0 w 1056"/>
                <a:gd name="T9" fmla="*/ 911 h 1215"/>
                <a:gd name="T10" fmla="*/ 528 w 1056"/>
                <a:gd name="T11" fmla="*/ 1215 h 1215"/>
                <a:gd name="T12" fmla="*/ 1056 w 1056"/>
                <a:gd name="T13" fmla="*/ 911 h 1215"/>
              </a:gdLst>
              <a:ahLst/>
              <a:cxnLst>
                <a:cxn ang="0">
                  <a:pos x="T0" y="T1"/>
                </a:cxn>
                <a:cxn ang="0">
                  <a:pos x="T2" y="T3"/>
                </a:cxn>
                <a:cxn ang="0">
                  <a:pos x="T4" y="T5"/>
                </a:cxn>
                <a:cxn ang="0">
                  <a:pos x="T6" y="T7"/>
                </a:cxn>
                <a:cxn ang="0">
                  <a:pos x="T8" y="T9"/>
                </a:cxn>
                <a:cxn ang="0">
                  <a:pos x="T10" y="T11"/>
                </a:cxn>
                <a:cxn ang="0">
                  <a:pos x="T12" y="T13"/>
                </a:cxn>
              </a:cxnLst>
              <a:rect l="0" t="0" r="r" b="b"/>
              <a:pathLst>
                <a:path w="1056" h="1215">
                  <a:moveTo>
                    <a:pt x="1056" y="911"/>
                  </a:moveTo>
                  <a:lnTo>
                    <a:pt x="1056" y="304"/>
                  </a:lnTo>
                  <a:lnTo>
                    <a:pt x="528" y="0"/>
                  </a:lnTo>
                  <a:lnTo>
                    <a:pt x="0" y="304"/>
                  </a:lnTo>
                  <a:lnTo>
                    <a:pt x="0" y="911"/>
                  </a:lnTo>
                  <a:lnTo>
                    <a:pt x="528" y="1215"/>
                  </a:lnTo>
                  <a:lnTo>
                    <a:pt x="1056" y="911"/>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4" name="TextBox 157">
            <a:extLst>
              <a:ext uri="{FF2B5EF4-FFF2-40B4-BE49-F238E27FC236}">
                <a16:creationId xmlns:a16="http://schemas.microsoft.com/office/drawing/2014/main" id="{3A8A43BF-D238-4C14-A0AD-00B6FB8322FF}"/>
              </a:ext>
            </a:extLst>
          </p:cNvPr>
          <p:cNvSpPr txBox="1">
            <a:spLocks noChangeArrowheads="1"/>
          </p:cNvSpPr>
          <p:nvPr/>
        </p:nvSpPr>
        <p:spPr bwMode="auto">
          <a:xfrm>
            <a:off x="8170558" y="3280652"/>
            <a:ext cx="3600527" cy="88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dirty="0">
                <a:latin typeface="+mn-lt"/>
                <a:cs typeface="Calibri Light" panose="020F0302020204030204" pitchFamily="34" charset="0"/>
              </a:rPr>
              <a:t> </a:t>
            </a:r>
            <a:r>
              <a:rPr lang="es-EC" altLang="es-MX" sz="1600" dirty="0">
                <a:latin typeface="+mn-lt"/>
                <a:cs typeface="Calibri Light" panose="020F0302020204030204" pitchFamily="34" charset="0"/>
              </a:rPr>
              <a:t>Implementar un sistema de perifoneo mediante altavoces IP integrados a la central virtual. </a:t>
            </a:r>
          </a:p>
        </p:txBody>
      </p:sp>
      <p:sp>
        <p:nvSpPr>
          <p:cNvPr id="95" name="TextBox 157">
            <a:extLst>
              <a:ext uri="{FF2B5EF4-FFF2-40B4-BE49-F238E27FC236}">
                <a16:creationId xmlns:a16="http://schemas.microsoft.com/office/drawing/2014/main" id="{52C7F2BE-4CBC-40DB-AE3F-065028A1E956}"/>
              </a:ext>
            </a:extLst>
          </p:cNvPr>
          <p:cNvSpPr txBox="1">
            <a:spLocks noChangeArrowheads="1"/>
          </p:cNvSpPr>
          <p:nvPr/>
        </p:nvSpPr>
        <p:spPr bwMode="auto">
          <a:xfrm>
            <a:off x="159657" y="3143672"/>
            <a:ext cx="3486491" cy="115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600" dirty="0">
                <a:latin typeface="+mn-lt"/>
                <a:cs typeface="Calibri Light" panose="020F0302020204030204" pitchFamily="34" charset="0"/>
              </a:rPr>
              <a:t> Estudio del estado del arte sobre la implementación de centrales virtuales VoIP y servicios provistos por alarmas comunitarias</a:t>
            </a:r>
            <a:r>
              <a:rPr lang="pt-BR" altLang="es-MX" sz="1600" dirty="0">
                <a:latin typeface="+mn-lt"/>
                <a:cs typeface="Calibri Light" panose="020F0302020204030204" pitchFamily="34" charset="0"/>
              </a:rPr>
              <a:t>. </a:t>
            </a:r>
            <a:endParaRPr lang="en-US" altLang="es-MX" sz="1600" dirty="0">
              <a:latin typeface="+mn-lt"/>
              <a:cs typeface="Calibri Light" panose="020F0302020204030204" pitchFamily="34" charset="0"/>
            </a:endParaRPr>
          </a:p>
        </p:txBody>
      </p:sp>
      <p:sp>
        <p:nvSpPr>
          <p:cNvPr id="96" name="TextBox 157">
            <a:extLst>
              <a:ext uri="{FF2B5EF4-FFF2-40B4-BE49-F238E27FC236}">
                <a16:creationId xmlns:a16="http://schemas.microsoft.com/office/drawing/2014/main" id="{2347EE9E-445C-46EE-95A3-5256AADF7F07}"/>
              </a:ext>
            </a:extLst>
          </p:cNvPr>
          <p:cNvSpPr txBox="1">
            <a:spLocks noChangeArrowheads="1"/>
          </p:cNvSpPr>
          <p:nvPr/>
        </p:nvSpPr>
        <p:spPr bwMode="auto">
          <a:xfrm>
            <a:off x="1741714" y="4959976"/>
            <a:ext cx="3081723" cy="88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600" b="1" dirty="0">
                <a:latin typeface="+mn-lt"/>
              </a:rPr>
              <a:t> </a:t>
            </a:r>
            <a:r>
              <a:rPr lang="es-ES" altLang="es-MX" sz="1600" dirty="0">
                <a:latin typeface="+mn-lt"/>
              </a:rPr>
              <a:t>Configuración y evaluación de protocolos de seguridad para la central virtual IP. </a:t>
            </a:r>
            <a:endParaRPr lang="en-US" altLang="es-MX" sz="1600" dirty="0">
              <a:latin typeface="+mn-lt"/>
              <a:cs typeface="Calibri Light" panose="020F0302020204030204" pitchFamily="34" charset="0"/>
            </a:endParaRPr>
          </a:p>
        </p:txBody>
      </p:sp>
      <p:sp>
        <p:nvSpPr>
          <p:cNvPr id="97" name="TextBox 157">
            <a:extLst>
              <a:ext uri="{FF2B5EF4-FFF2-40B4-BE49-F238E27FC236}">
                <a16:creationId xmlns:a16="http://schemas.microsoft.com/office/drawing/2014/main" id="{98B18652-D4A5-40C8-963E-47B783116CE3}"/>
              </a:ext>
            </a:extLst>
          </p:cNvPr>
          <p:cNvSpPr txBox="1">
            <a:spLocks noChangeArrowheads="1"/>
          </p:cNvSpPr>
          <p:nvPr/>
        </p:nvSpPr>
        <p:spPr bwMode="auto">
          <a:xfrm>
            <a:off x="6868653" y="1103128"/>
            <a:ext cx="4512781" cy="14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600" dirty="0">
                <a:latin typeface="+mn-lt"/>
              </a:rPr>
              <a:t>Desarrollar e implementar un sistema que permita realizar el control de acceso e integración de los servicios de alarmas comunitarias para usuarios de áreas residenciales basados en VoIP. </a:t>
            </a:r>
            <a:endParaRPr lang="en-US" altLang="es-MX" sz="1600" dirty="0">
              <a:latin typeface="+mn-lt"/>
              <a:cs typeface="Calibri Light" panose="020F0302020204030204" pitchFamily="34" charset="0"/>
            </a:endParaRPr>
          </a:p>
        </p:txBody>
      </p:sp>
      <p:sp>
        <p:nvSpPr>
          <p:cNvPr id="98" name="TextBox 19">
            <a:extLst>
              <a:ext uri="{FF2B5EF4-FFF2-40B4-BE49-F238E27FC236}">
                <a16:creationId xmlns:a16="http://schemas.microsoft.com/office/drawing/2014/main" id="{7015E098-D672-4C85-A7B1-6D1F90C0DC61}"/>
              </a:ext>
            </a:extLst>
          </p:cNvPr>
          <p:cNvSpPr txBox="1"/>
          <p:nvPr/>
        </p:nvSpPr>
        <p:spPr>
          <a:xfrm>
            <a:off x="806476" y="245900"/>
            <a:ext cx="7544366"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Objetivos</a:t>
            </a:r>
          </a:p>
        </p:txBody>
      </p:sp>
      <p:pic>
        <p:nvPicPr>
          <p:cNvPr id="99" name="Imagen 98">
            <a:extLst>
              <a:ext uri="{FF2B5EF4-FFF2-40B4-BE49-F238E27FC236}">
                <a16:creationId xmlns:a16="http://schemas.microsoft.com/office/drawing/2014/main" id="{0DF01030-B61E-4444-98AB-381B63F37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754" y="1747392"/>
            <a:ext cx="1482515" cy="938926"/>
          </a:xfrm>
          <a:prstGeom prst="rect">
            <a:avLst/>
          </a:prstGeom>
        </p:spPr>
      </p:pic>
      <p:pic>
        <p:nvPicPr>
          <p:cNvPr id="101" name="Imagen 100">
            <a:extLst>
              <a:ext uri="{FF2B5EF4-FFF2-40B4-BE49-F238E27FC236}">
                <a16:creationId xmlns:a16="http://schemas.microsoft.com/office/drawing/2014/main" id="{E233E624-BD2A-417C-80FB-11F1D555D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842" y="3001364"/>
            <a:ext cx="1506559" cy="1453443"/>
          </a:xfrm>
          <a:prstGeom prst="rect">
            <a:avLst/>
          </a:prstGeom>
        </p:spPr>
      </p:pic>
      <p:pic>
        <p:nvPicPr>
          <p:cNvPr id="105" name="Imagen 104">
            <a:extLst>
              <a:ext uri="{FF2B5EF4-FFF2-40B4-BE49-F238E27FC236}">
                <a16:creationId xmlns:a16="http://schemas.microsoft.com/office/drawing/2014/main" id="{D1D1F8E0-D9AE-42CE-B3BA-CAE322CB7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3993" y="3092454"/>
            <a:ext cx="1944860" cy="1459488"/>
          </a:xfrm>
          <a:prstGeom prst="rect">
            <a:avLst/>
          </a:prstGeom>
        </p:spPr>
      </p:pic>
      <p:pic>
        <p:nvPicPr>
          <p:cNvPr id="107" name="Imagen 106">
            <a:extLst>
              <a:ext uri="{FF2B5EF4-FFF2-40B4-BE49-F238E27FC236}">
                <a16:creationId xmlns:a16="http://schemas.microsoft.com/office/drawing/2014/main" id="{D80FC276-3F06-4087-9043-0C4C5FA096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2760" y="4798819"/>
            <a:ext cx="1796501" cy="938548"/>
          </a:xfrm>
          <a:prstGeom prst="rect">
            <a:avLst/>
          </a:prstGeom>
        </p:spPr>
      </p:pic>
      <p:pic>
        <p:nvPicPr>
          <p:cNvPr id="113" name="Imagen 112">
            <a:extLst>
              <a:ext uri="{FF2B5EF4-FFF2-40B4-BE49-F238E27FC236}">
                <a16:creationId xmlns:a16="http://schemas.microsoft.com/office/drawing/2014/main" id="{E808016A-9B23-4C10-8728-3DD9E33BEB53}"/>
              </a:ext>
            </a:extLst>
          </p:cNvPr>
          <p:cNvPicPr>
            <a:picLocks noChangeAspect="1"/>
          </p:cNvPicPr>
          <p:nvPr/>
        </p:nvPicPr>
        <p:blipFill>
          <a:blip r:embed="rId6"/>
          <a:stretch>
            <a:fillRect/>
          </a:stretch>
        </p:blipFill>
        <p:spPr>
          <a:xfrm>
            <a:off x="11133818" y="5754872"/>
            <a:ext cx="1058182" cy="540172"/>
          </a:xfrm>
          <a:prstGeom prst="rect">
            <a:avLst/>
          </a:prstGeom>
        </p:spPr>
      </p:pic>
      <p:pic>
        <p:nvPicPr>
          <p:cNvPr id="111" name="Imagen 110">
            <a:extLst>
              <a:ext uri="{FF2B5EF4-FFF2-40B4-BE49-F238E27FC236}">
                <a16:creationId xmlns:a16="http://schemas.microsoft.com/office/drawing/2014/main" id="{F2B16B5B-628A-48A1-BE2D-CDD7926360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20248" y="5579333"/>
            <a:ext cx="771752" cy="891249"/>
          </a:xfrm>
          <a:prstGeom prst="rect">
            <a:avLst/>
          </a:prstGeom>
        </p:spPr>
      </p:pic>
    </p:spTree>
    <p:extLst>
      <p:ext uri="{BB962C8B-B14F-4D97-AF65-F5344CB8AC3E}">
        <p14:creationId xmlns:p14="http://schemas.microsoft.com/office/powerpoint/2010/main" val="23028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2">
            <a:extLst>
              <a:ext uri="{FF2B5EF4-FFF2-40B4-BE49-F238E27FC236}">
                <a16:creationId xmlns:a16="http://schemas.microsoft.com/office/drawing/2014/main" id="{32D06A13-3710-48FD-83BE-9B029A63625E}"/>
              </a:ext>
            </a:extLst>
          </p:cNvPr>
          <p:cNvGrpSpPr>
            <a:grpSpLocks noChangeAspect="1"/>
          </p:cNvGrpSpPr>
          <p:nvPr/>
        </p:nvGrpSpPr>
        <p:grpSpPr bwMode="auto">
          <a:xfrm>
            <a:off x="3822452" y="1238215"/>
            <a:ext cx="4029076" cy="3587749"/>
            <a:chOff x="2526" y="571"/>
            <a:chExt cx="2538" cy="2260"/>
          </a:xfrm>
        </p:grpSpPr>
        <p:sp>
          <p:nvSpPr>
            <p:cNvPr id="28" name="Freeform 23">
              <a:extLst>
                <a:ext uri="{FF2B5EF4-FFF2-40B4-BE49-F238E27FC236}">
                  <a16:creationId xmlns:a16="http://schemas.microsoft.com/office/drawing/2014/main" id="{05219059-3AEA-402B-B60F-7CA033D4D0F2}"/>
                </a:ext>
              </a:extLst>
            </p:cNvPr>
            <p:cNvSpPr>
              <a:spLocks/>
            </p:cNvSpPr>
            <p:nvPr/>
          </p:nvSpPr>
          <p:spPr bwMode="auto">
            <a:xfrm>
              <a:off x="3799" y="1613"/>
              <a:ext cx="1265" cy="1218"/>
            </a:xfrm>
            <a:custGeom>
              <a:avLst/>
              <a:gdLst>
                <a:gd name="T0" fmla="*/ 1057 w 1057"/>
                <a:gd name="T1" fmla="*/ 915 h 1218"/>
                <a:gd name="T2" fmla="*/ 1057 w 1057"/>
                <a:gd name="T3" fmla="*/ 307 h 1218"/>
                <a:gd name="T4" fmla="*/ 528 w 1057"/>
                <a:gd name="T5" fmla="*/ 0 h 1218"/>
                <a:gd name="T6" fmla="*/ 0 w 1057"/>
                <a:gd name="T7" fmla="*/ 307 h 1218"/>
                <a:gd name="T8" fmla="*/ 0 w 1057"/>
                <a:gd name="T9" fmla="*/ 915 h 1218"/>
                <a:gd name="T10" fmla="*/ 528 w 1057"/>
                <a:gd name="T11" fmla="*/ 1218 h 1218"/>
                <a:gd name="T12" fmla="*/ 1057 w 1057"/>
                <a:gd name="T13" fmla="*/ 915 h 1218"/>
              </a:gdLst>
              <a:ahLst/>
              <a:cxnLst>
                <a:cxn ang="0">
                  <a:pos x="T0" y="T1"/>
                </a:cxn>
                <a:cxn ang="0">
                  <a:pos x="T2" y="T3"/>
                </a:cxn>
                <a:cxn ang="0">
                  <a:pos x="T4" y="T5"/>
                </a:cxn>
                <a:cxn ang="0">
                  <a:pos x="T6" y="T7"/>
                </a:cxn>
                <a:cxn ang="0">
                  <a:pos x="T8" y="T9"/>
                </a:cxn>
                <a:cxn ang="0">
                  <a:pos x="T10" y="T11"/>
                </a:cxn>
                <a:cxn ang="0">
                  <a:pos x="T12" y="T13"/>
                </a:cxn>
              </a:cxnLst>
              <a:rect l="0" t="0" r="r" b="b"/>
              <a:pathLst>
                <a:path w="1057" h="1218">
                  <a:moveTo>
                    <a:pt x="1057" y="915"/>
                  </a:moveTo>
                  <a:lnTo>
                    <a:pt x="1057" y="307"/>
                  </a:lnTo>
                  <a:lnTo>
                    <a:pt x="528" y="0"/>
                  </a:lnTo>
                  <a:lnTo>
                    <a:pt x="0" y="307"/>
                  </a:lnTo>
                  <a:lnTo>
                    <a:pt x="0" y="915"/>
                  </a:lnTo>
                  <a:lnTo>
                    <a:pt x="528" y="1218"/>
                  </a:lnTo>
                  <a:lnTo>
                    <a:pt x="1057" y="915"/>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4">
              <a:extLst>
                <a:ext uri="{FF2B5EF4-FFF2-40B4-BE49-F238E27FC236}">
                  <a16:creationId xmlns:a16="http://schemas.microsoft.com/office/drawing/2014/main" id="{E6FD4847-0A79-422A-B24B-853FB976D026}"/>
                </a:ext>
              </a:extLst>
            </p:cNvPr>
            <p:cNvSpPr>
              <a:spLocks/>
            </p:cNvSpPr>
            <p:nvPr/>
          </p:nvSpPr>
          <p:spPr bwMode="auto">
            <a:xfrm>
              <a:off x="2526" y="1612"/>
              <a:ext cx="1204" cy="1218"/>
            </a:xfrm>
            <a:custGeom>
              <a:avLst/>
              <a:gdLst>
                <a:gd name="T0" fmla="*/ 1053 w 1053"/>
                <a:gd name="T1" fmla="*/ 915 h 1218"/>
                <a:gd name="T2" fmla="*/ 1053 w 1053"/>
                <a:gd name="T3" fmla="*/ 307 h 1218"/>
                <a:gd name="T4" fmla="*/ 525 w 1053"/>
                <a:gd name="T5" fmla="*/ 0 h 1218"/>
                <a:gd name="T6" fmla="*/ 0 w 1053"/>
                <a:gd name="T7" fmla="*/ 307 h 1218"/>
                <a:gd name="T8" fmla="*/ 0 w 1053"/>
                <a:gd name="T9" fmla="*/ 915 h 1218"/>
                <a:gd name="T10" fmla="*/ 525 w 1053"/>
                <a:gd name="T11" fmla="*/ 1218 h 1218"/>
                <a:gd name="T12" fmla="*/ 1053 w 1053"/>
                <a:gd name="T13" fmla="*/ 915 h 1218"/>
              </a:gdLst>
              <a:ahLst/>
              <a:cxnLst>
                <a:cxn ang="0">
                  <a:pos x="T0" y="T1"/>
                </a:cxn>
                <a:cxn ang="0">
                  <a:pos x="T2" y="T3"/>
                </a:cxn>
                <a:cxn ang="0">
                  <a:pos x="T4" y="T5"/>
                </a:cxn>
                <a:cxn ang="0">
                  <a:pos x="T6" y="T7"/>
                </a:cxn>
                <a:cxn ang="0">
                  <a:pos x="T8" y="T9"/>
                </a:cxn>
                <a:cxn ang="0">
                  <a:pos x="T10" y="T11"/>
                </a:cxn>
                <a:cxn ang="0">
                  <a:pos x="T12" y="T13"/>
                </a:cxn>
              </a:cxnLst>
              <a:rect l="0" t="0" r="r" b="b"/>
              <a:pathLst>
                <a:path w="1053" h="1218">
                  <a:moveTo>
                    <a:pt x="1053" y="915"/>
                  </a:moveTo>
                  <a:lnTo>
                    <a:pt x="1053" y="307"/>
                  </a:lnTo>
                  <a:lnTo>
                    <a:pt x="525" y="0"/>
                  </a:lnTo>
                  <a:lnTo>
                    <a:pt x="0" y="307"/>
                  </a:lnTo>
                  <a:lnTo>
                    <a:pt x="0" y="915"/>
                  </a:lnTo>
                  <a:lnTo>
                    <a:pt x="525" y="1218"/>
                  </a:lnTo>
                  <a:lnTo>
                    <a:pt x="1053" y="915"/>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5">
              <a:extLst>
                <a:ext uri="{FF2B5EF4-FFF2-40B4-BE49-F238E27FC236}">
                  <a16:creationId xmlns:a16="http://schemas.microsoft.com/office/drawing/2014/main" id="{19C529E2-94B5-4DD3-BA09-69C5FA14BDA6}"/>
                </a:ext>
              </a:extLst>
            </p:cNvPr>
            <p:cNvSpPr>
              <a:spLocks/>
            </p:cNvSpPr>
            <p:nvPr/>
          </p:nvSpPr>
          <p:spPr bwMode="auto">
            <a:xfrm>
              <a:off x="3125" y="571"/>
              <a:ext cx="1265" cy="1219"/>
            </a:xfrm>
            <a:custGeom>
              <a:avLst/>
              <a:gdLst>
                <a:gd name="T0" fmla="*/ 1056 w 1056"/>
                <a:gd name="T1" fmla="*/ 915 h 1219"/>
                <a:gd name="T2" fmla="*/ 1056 w 1056"/>
                <a:gd name="T3" fmla="*/ 307 h 1219"/>
                <a:gd name="T4" fmla="*/ 528 w 1056"/>
                <a:gd name="T5" fmla="*/ 0 h 1219"/>
                <a:gd name="T6" fmla="*/ 0 w 1056"/>
                <a:gd name="T7" fmla="*/ 307 h 1219"/>
                <a:gd name="T8" fmla="*/ 0 w 1056"/>
                <a:gd name="T9" fmla="*/ 915 h 1219"/>
                <a:gd name="T10" fmla="*/ 528 w 1056"/>
                <a:gd name="T11" fmla="*/ 1219 h 1219"/>
                <a:gd name="T12" fmla="*/ 1056 w 1056"/>
                <a:gd name="T13" fmla="*/ 915 h 1219"/>
              </a:gdLst>
              <a:ahLst/>
              <a:cxnLst>
                <a:cxn ang="0">
                  <a:pos x="T0" y="T1"/>
                </a:cxn>
                <a:cxn ang="0">
                  <a:pos x="T2" y="T3"/>
                </a:cxn>
                <a:cxn ang="0">
                  <a:pos x="T4" y="T5"/>
                </a:cxn>
                <a:cxn ang="0">
                  <a:pos x="T6" y="T7"/>
                </a:cxn>
                <a:cxn ang="0">
                  <a:pos x="T8" y="T9"/>
                </a:cxn>
                <a:cxn ang="0">
                  <a:pos x="T10" y="T11"/>
                </a:cxn>
                <a:cxn ang="0">
                  <a:pos x="T12" y="T13"/>
                </a:cxn>
              </a:cxnLst>
              <a:rect l="0" t="0" r="r" b="b"/>
              <a:pathLst>
                <a:path w="1056" h="1219">
                  <a:moveTo>
                    <a:pt x="1056" y="915"/>
                  </a:moveTo>
                  <a:lnTo>
                    <a:pt x="1056" y="307"/>
                  </a:lnTo>
                  <a:lnTo>
                    <a:pt x="528" y="0"/>
                  </a:lnTo>
                  <a:lnTo>
                    <a:pt x="0" y="307"/>
                  </a:lnTo>
                  <a:lnTo>
                    <a:pt x="0" y="915"/>
                  </a:lnTo>
                  <a:lnTo>
                    <a:pt x="528" y="1219"/>
                  </a:lnTo>
                  <a:lnTo>
                    <a:pt x="1056" y="915"/>
                  </a:lnTo>
                  <a:close/>
                </a:path>
              </a:pathLst>
            </a:custGeom>
            <a:noFill/>
            <a:ln w="9525">
              <a:solidFill>
                <a:srgbClr val="FBC84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4" name="TextBox 157">
            <a:extLst>
              <a:ext uri="{FF2B5EF4-FFF2-40B4-BE49-F238E27FC236}">
                <a16:creationId xmlns:a16="http://schemas.microsoft.com/office/drawing/2014/main" id="{3A8A43BF-D238-4C14-A0AD-00B6FB8322FF}"/>
              </a:ext>
            </a:extLst>
          </p:cNvPr>
          <p:cNvSpPr txBox="1">
            <a:spLocks noChangeArrowheads="1"/>
          </p:cNvSpPr>
          <p:nvPr/>
        </p:nvSpPr>
        <p:spPr bwMode="auto">
          <a:xfrm>
            <a:off x="8170558" y="3280652"/>
            <a:ext cx="3760185" cy="115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600" dirty="0">
                <a:latin typeface="+mn-lt"/>
                <a:cs typeface="Calibri Light" panose="020F0302020204030204" pitchFamily="34" charset="0"/>
              </a:rPr>
              <a:t>Elaborar un manual de usuario para la instalación y uso del Softphone de software libre para S.O. de Android y iOS. </a:t>
            </a:r>
            <a:endParaRPr lang="es-EC" altLang="es-MX" sz="1600" dirty="0">
              <a:latin typeface="+mn-lt"/>
              <a:cs typeface="Calibri Light" panose="020F0302020204030204" pitchFamily="34" charset="0"/>
            </a:endParaRPr>
          </a:p>
        </p:txBody>
      </p:sp>
      <p:sp>
        <p:nvSpPr>
          <p:cNvPr id="95" name="TextBox 157">
            <a:extLst>
              <a:ext uri="{FF2B5EF4-FFF2-40B4-BE49-F238E27FC236}">
                <a16:creationId xmlns:a16="http://schemas.microsoft.com/office/drawing/2014/main" id="{52C7F2BE-4CBC-40DB-AE3F-065028A1E956}"/>
              </a:ext>
            </a:extLst>
          </p:cNvPr>
          <p:cNvSpPr txBox="1">
            <a:spLocks noChangeArrowheads="1"/>
          </p:cNvSpPr>
          <p:nvPr/>
        </p:nvSpPr>
        <p:spPr bwMode="auto">
          <a:xfrm>
            <a:off x="281192" y="3433237"/>
            <a:ext cx="3486491" cy="88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s-ES" altLang="es-MX" sz="1600" dirty="0">
                <a:latin typeface="+mn-lt"/>
                <a:cs typeface="Calibri Light" panose="020F0302020204030204" pitchFamily="34" charset="0"/>
              </a:rPr>
              <a:t> Implementación de la página web para la creación y tarifación del servicio VoIP. </a:t>
            </a:r>
            <a:endParaRPr lang="en-US" altLang="es-MX" sz="1600" dirty="0">
              <a:latin typeface="+mn-lt"/>
              <a:cs typeface="Calibri Light" panose="020F0302020204030204" pitchFamily="34" charset="0"/>
            </a:endParaRPr>
          </a:p>
        </p:txBody>
      </p:sp>
      <p:sp>
        <p:nvSpPr>
          <p:cNvPr id="97" name="TextBox 157">
            <a:extLst>
              <a:ext uri="{FF2B5EF4-FFF2-40B4-BE49-F238E27FC236}">
                <a16:creationId xmlns:a16="http://schemas.microsoft.com/office/drawing/2014/main" id="{98B18652-D4A5-40C8-963E-47B783116CE3}"/>
              </a:ext>
            </a:extLst>
          </p:cNvPr>
          <p:cNvSpPr txBox="1">
            <a:spLocks noChangeArrowheads="1"/>
          </p:cNvSpPr>
          <p:nvPr/>
        </p:nvSpPr>
        <p:spPr bwMode="auto">
          <a:xfrm>
            <a:off x="6984060" y="1763285"/>
            <a:ext cx="451278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rtl="0" fontAlgn="base"/>
            <a:r>
              <a:rPr lang="es-ES" sz="1600" b="0" i="0" dirty="0">
                <a:effectLst/>
                <a:latin typeface="+mj-lt"/>
              </a:rPr>
              <a:t>Evaluar el desempeño y funcionamiento del sistema VoIP considerando configuraciones de QoE</a:t>
            </a:r>
            <a:r>
              <a:rPr lang="es-ES" sz="1600" b="0" i="0" dirty="0">
                <a:effectLst/>
                <a:latin typeface="Times New Roman" panose="02020603050405020304" pitchFamily="18" charset="0"/>
              </a:rPr>
              <a:t>. </a:t>
            </a:r>
          </a:p>
        </p:txBody>
      </p:sp>
      <p:sp>
        <p:nvSpPr>
          <p:cNvPr id="98" name="TextBox 19">
            <a:extLst>
              <a:ext uri="{FF2B5EF4-FFF2-40B4-BE49-F238E27FC236}">
                <a16:creationId xmlns:a16="http://schemas.microsoft.com/office/drawing/2014/main" id="{7015E098-D672-4C85-A7B1-6D1F90C0DC61}"/>
              </a:ext>
            </a:extLst>
          </p:cNvPr>
          <p:cNvSpPr txBox="1"/>
          <p:nvPr/>
        </p:nvSpPr>
        <p:spPr>
          <a:xfrm>
            <a:off x="806476" y="245900"/>
            <a:ext cx="7544366"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Objetivos</a:t>
            </a:r>
          </a:p>
        </p:txBody>
      </p:sp>
      <p:pic>
        <p:nvPicPr>
          <p:cNvPr id="99" name="Imagen 98">
            <a:extLst>
              <a:ext uri="{FF2B5EF4-FFF2-40B4-BE49-F238E27FC236}">
                <a16:creationId xmlns:a16="http://schemas.microsoft.com/office/drawing/2014/main" id="{9E413EDB-6FE3-4CA8-B1EA-099ED31406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7326" y="1572946"/>
            <a:ext cx="2090458" cy="1172161"/>
          </a:xfrm>
          <a:prstGeom prst="rect">
            <a:avLst/>
          </a:prstGeom>
        </p:spPr>
      </p:pic>
      <p:pic>
        <p:nvPicPr>
          <p:cNvPr id="101" name="Imagen 100">
            <a:extLst>
              <a:ext uri="{FF2B5EF4-FFF2-40B4-BE49-F238E27FC236}">
                <a16:creationId xmlns:a16="http://schemas.microsoft.com/office/drawing/2014/main" id="{39DA6CBA-5DF2-43D3-B06C-CFC53BB99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352" y="3153837"/>
            <a:ext cx="2571648" cy="1306001"/>
          </a:xfrm>
          <a:prstGeom prst="rect">
            <a:avLst/>
          </a:prstGeom>
        </p:spPr>
      </p:pic>
      <p:pic>
        <p:nvPicPr>
          <p:cNvPr id="103" name="Imagen 102">
            <a:extLst>
              <a:ext uri="{FF2B5EF4-FFF2-40B4-BE49-F238E27FC236}">
                <a16:creationId xmlns:a16="http://schemas.microsoft.com/office/drawing/2014/main" id="{5C419763-0B4E-408A-A616-D02351174C02}"/>
              </a:ext>
            </a:extLst>
          </p:cNvPr>
          <p:cNvPicPr>
            <a:picLocks noChangeAspect="1"/>
          </p:cNvPicPr>
          <p:nvPr/>
        </p:nvPicPr>
        <p:blipFill rotWithShape="1">
          <a:blip r:embed="rId4">
            <a:extLst>
              <a:ext uri="{28A0092B-C50C-407E-A947-70E740481C1C}">
                <a14:useLocalDpi xmlns:a14="http://schemas.microsoft.com/office/drawing/2010/main" val="0"/>
              </a:ext>
            </a:extLst>
          </a:blip>
          <a:srcRect l="45886" t="18541" r="12360" b="4029"/>
          <a:stretch/>
        </p:blipFill>
        <p:spPr>
          <a:xfrm>
            <a:off x="6133778" y="2929042"/>
            <a:ext cx="1700564" cy="1892204"/>
          </a:xfrm>
          <a:prstGeom prst="rect">
            <a:avLst/>
          </a:prstGeom>
        </p:spPr>
      </p:pic>
      <p:pic>
        <p:nvPicPr>
          <p:cNvPr id="104" name="Imagen 103">
            <a:extLst>
              <a:ext uri="{FF2B5EF4-FFF2-40B4-BE49-F238E27FC236}">
                <a16:creationId xmlns:a16="http://schemas.microsoft.com/office/drawing/2014/main" id="{EEEE51D6-A88A-4FF5-BFB4-6FFA707BF448}"/>
              </a:ext>
            </a:extLst>
          </p:cNvPr>
          <p:cNvPicPr>
            <a:picLocks noChangeAspect="1"/>
          </p:cNvPicPr>
          <p:nvPr/>
        </p:nvPicPr>
        <p:blipFill>
          <a:blip r:embed="rId5"/>
          <a:stretch>
            <a:fillRect/>
          </a:stretch>
        </p:blipFill>
        <p:spPr>
          <a:xfrm>
            <a:off x="11133818" y="5754872"/>
            <a:ext cx="1058182" cy="540172"/>
          </a:xfrm>
          <a:prstGeom prst="rect">
            <a:avLst/>
          </a:prstGeom>
        </p:spPr>
      </p:pic>
      <p:pic>
        <p:nvPicPr>
          <p:cNvPr id="105" name="Imagen 104">
            <a:extLst>
              <a:ext uri="{FF2B5EF4-FFF2-40B4-BE49-F238E27FC236}">
                <a16:creationId xmlns:a16="http://schemas.microsoft.com/office/drawing/2014/main" id="{1EE3CBF2-6906-4978-967F-4FBB075356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0248" y="5579333"/>
            <a:ext cx="771752" cy="891249"/>
          </a:xfrm>
          <a:prstGeom prst="rect">
            <a:avLst/>
          </a:prstGeom>
        </p:spPr>
      </p:pic>
    </p:spTree>
    <p:extLst>
      <p:ext uri="{BB962C8B-B14F-4D97-AF65-F5344CB8AC3E}">
        <p14:creationId xmlns:p14="http://schemas.microsoft.com/office/powerpoint/2010/main" val="205124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D8D2F4-A5BF-42D3-9FFE-F10A5058826C}"/>
              </a:ext>
            </a:extLst>
          </p:cNvPr>
          <p:cNvSpPr>
            <a:spLocks noGrp="1"/>
          </p:cNvSpPr>
          <p:nvPr>
            <p:ph type="body" sz="quarter" idx="10"/>
          </p:nvPr>
        </p:nvSpPr>
        <p:spPr/>
        <p:txBody>
          <a:bodyPr/>
          <a:lstStyle/>
          <a:p>
            <a:r>
              <a:rPr lang="es-EC" dirty="0"/>
              <a:t>Fundamento teórico</a:t>
            </a:r>
          </a:p>
        </p:txBody>
      </p:sp>
      <p:sp>
        <p:nvSpPr>
          <p:cNvPr id="6" name="TextBox 34">
            <a:extLst>
              <a:ext uri="{FF2B5EF4-FFF2-40B4-BE49-F238E27FC236}">
                <a16:creationId xmlns:a16="http://schemas.microsoft.com/office/drawing/2014/main" id="{ADD802E2-3558-4587-A9BF-133C6F74CD69}"/>
              </a:ext>
            </a:extLst>
          </p:cNvPr>
          <p:cNvSpPr txBox="1"/>
          <p:nvPr/>
        </p:nvSpPr>
        <p:spPr>
          <a:xfrm>
            <a:off x="6096000" y="1035821"/>
            <a:ext cx="5380377" cy="830997"/>
          </a:xfrm>
          <a:prstGeom prst="rect">
            <a:avLst/>
          </a:prstGeom>
          <a:noFill/>
        </p:spPr>
        <p:txBody>
          <a:bodyPr wrap="square" rtlCol="0" anchor="ctr">
            <a:spAutoFit/>
          </a:bodyPr>
          <a:lstStyle/>
          <a:p>
            <a:r>
              <a:rPr lang="en-US" altLang="ko-KR" sz="4800" b="1" dirty="0">
                <a:solidFill>
                  <a:schemeClr val="tx1">
                    <a:lumMod val="85000"/>
                    <a:lumOff val="15000"/>
                  </a:schemeClr>
                </a:solidFill>
                <a:cs typeface="Arial" pitchFamily="34" charset="0"/>
              </a:rPr>
              <a:t>VoIP</a:t>
            </a:r>
          </a:p>
        </p:txBody>
      </p:sp>
      <p:sp>
        <p:nvSpPr>
          <p:cNvPr id="7" name="TextBox 35">
            <a:extLst>
              <a:ext uri="{FF2B5EF4-FFF2-40B4-BE49-F238E27FC236}">
                <a16:creationId xmlns:a16="http://schemas.microsoft.com/office/drawing/2014/main" id="{C1894987-1ECA-4A1A-A3BF-F62DD656209B}"/>
              </a:ext>
            </a:extLst>
          </p:cNvPr>
          <p:cNvSpPr txBox="1"/>
          <p:nvPr/>
        </p:nvSpPr>
        <p:spPr>
          <a:xfrm>
            <a:off x="5988151" y="3173311"/>
            <a:ext cx="4450588" cy="430887"/>
          </a:xfrm>
          <a:prstGeom prst="rect">
            <a:avLst/>
          </a:prstGeom>
          <a:noFill/>
        </p:spPr>
        <p:txBody>
          <a:bodyPr wrap="square" rtlCol="0" anchor="ctr">
            <a:spAutoFit/>
          </a:bodyPr>
          <a:lstStyle/>
          <a:p>
            <a:r>
              <a:rPr lang="es-EC" altLang="ko-KR" sz="2200" b="1" dirty="0">
                <a:solidFill>
                  <a:schemeClr val="tx1">
                    <a:lumMod val="85000"/>
                    <a:lumOff val="15000"/>
                  </a:schemeClr>
                </a:solidFill>
                <a:cs typeface="Arial" pitchFamily="34" charset="0"/>
              </a:rPr>
              <a:t>Protocolos </a:t>
            </a:r>
            <a:endParaRPr lang="es-EC" altLang="ko-KR" sz="2200" b="1" dirty="0">
              <a:solidFill>
                <a:schemeClr val="tx1">
                  <a:lumMod val="85000"/>
                  <a:lumOff val="15000"/>
                </a:schemeClr>
              </a:solidFill>
              <a:highlight>
                <a:srgbClr val="FFFF00"/>
              </a:highlight>
              <a:cs typeface="Arial" pitchFamily="34" charset="0"/>
            </a:endParaRPr>
          </a:p>
        </p:txBody>
      </p:sp>
      <p:sp>
        <p:nvSpPr>
          <p:cNvPr id="8" name="TextBox 36">
            <a:extLst>
              <a:ext uri="{FF2B5EF4-FFF2-40B4-BE49-F238E27FC236}">
                <a16:creationId xmlns:a16="http://schemas.microsoft.com/office/drawing/2014/main" id="{9616A944-A093-4B50-A12E-E20A17FFD34D}"/>
              </a:ext>
            </a:extLst>
          </p:cNvPr>
          <p:cNvSpPr txBox="1"/>
          <p:nvPr/>
        </p:nvSpPr>
        <p:spPr>
          <a:xfrm>
            <a:off x="6032704" y="1992669"/>
            <a:ext cx="5767410" cy="1200329"/>
          </a:xfrm>
          <a:prstGeom prst="rect">
            <a:avLst/>
          </a:prstGeom>
          <a:noFill/>
        </p:spPr>
        <p:txBody>
          <a:bodyPr wrap="square" rtlCol="0">
            <a:spAutoFit/>
          </a:bodyPr>
          <a:lstStyle/>
          <a:p>
            <a:pPr algn="just"/>
            <a:r>
              <a:rPr lang="es-ES" altLang="ko-KR" sz="1200" dirty="0" err="1">
                <a:solidFill>
                  <a:schemeClr val="tx1">
                    <a:lumMod val="75000"/>
                    <a:lumOff val="25000"/>
                  </a:schemeClr>
                </a:solidFill>
                <a:cs typeface="Arial" pitchFamily="34" charset="0"/>
              </a:rPr>
              <a:t>Voice</a:t>
            </a:r>
            <a:r>
              <a:rPr lang="es-ES" altLang="ko-KR" sz="1200" dirty="0">
                <a:solidFill>
                  <a:schemeClr val="tx1">
                    <a:lumMod val="75000"/>
                    <a:lumOff val="25000"/>
                  </a:schemeClr>
                </a:solidFill>
                <a:cs typeface="Arial" pitchFamily="34" charset="0"/>
              </a:rPr>
              <a:t> </a:t>
            </a:r>
            <a:r>
              <a:rPr lang="es-ES" altLang="ko-KR" sz="1200" dirty="0" err="1">
                <a:solidFill>
                  <a:schemeClr val="tx1">
                    <a:lumMod val="75000"/>
                    <a:lumOff val="25000"/>
                  </a:schemeClr>
                </a:solidFill>
                <a:cs typeface="Arial" pitchFamily="34" charset="0"/>
              </a:rPr>
              <a:t>over</a:t>
            </a:r>
            <a:r>
              <a:rPr lang="es-ES" altLang="ko-KR" sz="1200" dirty="0">
                <a:solidFill>
                  <a:schemeClr val="tx1">
                    <a:lumMod val="75000"/>
                    <a:lumOff val="25000"/>
                  </a:schemeClr>
                </a:solidFill>
                <a:cs typeface="Arial" pitchFamily="34" charset="0"/>
              </a:rPr>
              <a:t> IP es una tecnología, no es un servicio, en cambio, la telefonía IP es un servicio que integra aplicaciones de VoIP y a estas les añade otros servicios o prestaciones de valor agregado que son parte de la telefonía tradicional como la facturación, contestadora automática entre otros, en definitiva, la telefonía IP utiliza VoIP para establecer la comunicación a través de paquetes de datos y brinda el servicio telefónico como tal al público.</a:t>
            </a:r>
            <a:endParaRPr lang="ko-KR" altLang="en-US" sz="1200" dirty="0">
              <a:solidFill>
                <a:schemeClr val="tx1">
                  <a:lumMod val="75000"/>
                  <a:lumOff val="25000"/>
                </a:schemeClr>
              </a:solidFill>
              <a:cs typeface="Arial" pitchFamily="34" charset="0"/>
            </a:endParaRPr>
          </a:p>
        </p:txBody>
      </p:sp>
      <p:sp>
        <p:nvSpPr>
          <p:cNvPr id="9" name="Rectangle 37">
            <a:extLst>
              <a:ext uri="{FF2B5EF4-FFF2-40B4-BE49-F238E27FC236}">
                <a16:creationId xmlns:a16="http://schemas.microsoft.com/office/drawing/2014/main" id="{ABBEE9CA-E01A-43BE-823B-083B8718B661}"/>
              </a:ext>
            </a:extLst>
          </p:cNvPr>
          <p:cNvSpPr/>
          <p:nvPr/>
        </p:nvSpPr>
        <p:spPr>
          <a:xfrm flipH="1">
            <a:off x="7689932" y="3875867"/>
            <a:ext cx="63801" cy="15769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TextBox 51">
            <a:extLst>
              <a:ext uri="{FF2B5EF4-FFF2-40B4-BE49-F238E27FC236}">
                <a16:creationId xmlns:a16="http://schemas.microsoft.com/office/drawing/2014/main" id="{FE802ECC-12DB-4976-8360-798E00FB0E5C}"/>
              </a:ext>
            </a:extLst>
          </p:cNvPr>
          <p:cNvSpPr txBox="1"/>
          <p:nvPr/>
        </p:nvSpPr>
        <p:spPr>
          <a:xfrm>
            <a:off x="5939314" y="5452847"/>
            <a:ext cx="1484041" cy="369332"/>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SIP</a:t>
            </a:r>
            <a:endParaRPr lang="ko-KR" altLang="en-US" dirty="0">
              <a:solidFill>
                <a:schemeClr val="tx1">
                  <a:lumMod val="75000"/>
                  <a:lumOff val="25000"/>
                </a:schemeClr>
              </a:solidFill>
              <a:cs typeface="Arial" pitchFamily="34" charset="0"/>
            </a:endParaRPr>
          </a:p>
        </p:txBody>
      </p:sp>
      <p:sp>
        <p:nvSpPr>
          <p:cNvPr id="24" name="TextBox 52">
            <a:extLst>
              <a:ext uri="{FF2B5EF4-FFF2-40B4-BE49-F238E27FC236}">
                <a16:creationId xmlns:a16="http://schemas.microsoft.com/office/drawing/2014/main" id="{FE65778A-0401-4DE7-AD0A-498D0EE687C2}"/>
              </a:ext>
            </a:extLst>
          </p:cNvPr>
          <p:cNvSpPr txBox="1"/>
          <p:nvPr/>
        </p:nvSpPr>
        <p:spPr>
          <a:xfrm>
            <a:off x="7593577" y="5444887"/>
            <a:ext cx="1484041" cy="369332"/>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RTP</a:t>
            </a:r>
            <a:endParaRPr lang="ko-KR" altLang="en-US" dirty="0">
              <a:solidFill>
                <a:schemeClr val="tx1">
                  <a:lumMod val="75000"/>
                  <a:lumOff val="25000"/>
                </a:schemeClr>
              </a:solidFill>
              <a:cs typeface="Arial" pitchFamily="34" charset="0"/>
            </a:endParaRPr>
          </a:p>
        </p:txBody>
      </p:sp>
      <p:sp>
        <p:nvSpPr>
          <p:cNvPr id="25" name="TextBox 53">
            <a:extLst>
              <a:ext uri="{FF2B5EF4-FFF2-40B4-BE49-F238E27FC236}">
                <a16:creationId xmlns:a16="http://schemas.microsoft.com/office/drawing/2014/main" id="{1C2323E5-AF33-4173-9F70-F0765A9789F6}"/>
              </a:ext>
            </a:extLst>
          </p:cNvPr>
          <p:cNvSpPr txBox="1"/>
          <p:nvPr/>
        </p:nvSpPr>
        <p:spPr>
          <a:xfrm>
            <a:off x="8889981" y="5420434"/>
            <a:ext cx="1484041" cy="369332"/>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RTCP</a:t>
            </a:r>
            <a:endParaRPr lang="ko-KR" altLang="en-US" dirty="0">
              <a:solidFill>
                <a:schemeClr val="tx1">
                  <a:lumMod val="75000"/>
                  <a:lumOff val="25000"/>
                </a:schemeClr>
              </a:solidFill>
              <a:cs typeface="Arial" pitchFamily="34" charset="0"/>
            </a:endParaRPr>
          </a:p>
        </p:txBody>
      </p:sp>
      <p:sp>
        <p:nvSpPr>
          <p:cNvPr id="33" name="Rectangle 38">
            <a:extLst>
              <a:ext uri="{FF2B5EF4-FFF2-40B4-BE49-F238E27FC236}">
                <a16:creationId xmlns:a16="http://schemas.microsoft.com/office/drawing/2014/main" id="{101CC38E-B9D0-4853-A4A4-006139714028}"/>
              </a:ext>
            </a:extLst>
          </p:cNvPr>
          <p:cNvSpPr/>
          <p:nvPr/>
        </p:nvSpPr>
        <p:spPr>
          <a:xfrm flipH="1">
            <a:off x="10419740" y="3875865"/>
            <a:ext cx="63802" cy="1576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44" name="Tabla 43">
            <a:extLst>
              <a:ext uri="{FF2B5EF4-FFF2-40B4-BE49-F238E27FC236}">
                <a16:creationId xmlns:a16="http://schemas.microsoft.com/office/drawing/2014/main" id="{8B5268C9-D272-4922-812E-5FA2665EC2C6}"/>
              </a:ext>
            </a:extLst>
          </p:cNvPr>
          <p:cNvGraphicFramePr>
            <a:graphicFrameLocks noGrp="1"/>
          </p:cNvGraphicFramePr>
          <p:nvPr>
            <p:extLst>
              <p:ext uri="{D42A27DB-BD31-4B8C-83A1-F6EECF244321}">
                <p14:modId xmlns:p14="http://schemas.microsoft.com/office/powerpoint/2010/main" val="758268136"/>
              </p:ext>
            </p:extLst>
          </p:nvPr>
        </p:nvGraphicFramePr>
        <p:xfrm>
          <a:off x="63044" y="1466326"/>
          <a:ext cx="5633681" cy="4745788"/>
        </p:xfrm>
        <a:graphic>
          <a:graphicData uri="http://schemas.openxmlformats.org/drawingml/2006/table">
            <a:tbl>
              <a:tblPr firstRow="1" firstCol="1" bandRow="1">
                <a:tableStyleId>{5C22544A-7EE6-4342-B048-85BDC9FD1C3A}</a:tableStyleId>
              </a:tblPr>
              <a:tblGrid>
                <a:gridCol w="1375751">
                  <a:extLst>
                    <a:ext uri="{9D8B030D-6E8A-4147-A177-3AD203B41FA5}">
                      <a16:colId xmlns:a16="http://schemas.microsoft.com/office/drawing/2014/main" val="712677286"/>
                    </a:ext>
                  </a:extLst>
                </a:gridCol>
                <a:gridCol w="4257930">
                  <a:extLst>
                    <a:ext uri="{9D8B030D-6E8A-4147-A177-3AD203B41FA5}">
                      <a16:colId xmlns:a16="http://schemas.microsoft.com/office/drawing/2014/main" val="2974662451"/>
                    </a:ext>
                  </a:extLst>
                </a:gridCol>
              </a:tblGrid>
              <a:tr h="625755">
                <a:tc>
                  <a:txBody>
                    <a:bodyPr/>
                    <a:lstStyle/>
                    <a:p>
                      <a:pPr marL="75565" indent="234315" algn="ctr">
                        <a:lnSpc>
                          <a:spcPct val="200000"/>
                        </a:lnSpc>
                      </a:pPr>
                      <a:r>
                        <a:rPr lang="es-EC" sz="1000">
                          <a:effectLst/>
                        </a:rPr>
                        <a:t>PROTOCOLO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ctr">
                        <a:lnSpc>
                          <a:spcPct val="200000"/>
                        </a:lnSpc>
                      </a:pPr>
                      <a:r>
                        <a:rPr lang="es-EC" sz="1000">
                          <a:effectLst/>
                        </a:rPr>
                        <a:t>DESCRIPCIÓN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3166166557"/>
                  </a:ext>
                </a:extLst>
              </a:tr>
              <a:tr h="287064">
                <a:tc>
                  <a:txBody>
                    <a:bodyPr/>
                    <a:lstStyle/>
                    <a:p>
                      <a:pPr marL="75565" indent="234315" algn="l">
                        <a:lnSpc>
                          <a:spcPct val="200000"/>
                        </a:lnSpc>
                      </a:pPr>
                      <a:r>
                        <a:rPr lang="es-EC" sz="1000" dirty="0">
                          <a:effectLst/>
                        </a:rPr>
                        <a:t>H.323</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dirty="0">
                          <a:effectLst/>
                        </a:rPr>
                        <a:t>Este fue el primer protocolo definido para VoIP por la ITU-T</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3200755040"/>
                  </a:ext>
                </a:extLst>
              </a:tr>
              <a:tr h="287064">
                <a:tc>
                  <a:txBody>
                    <a:bodyPr/>
                    <a:lstStyle/>
                    <a:p>
                      <a:pPr marL="75565" indent="234315" algn="l">
                        <a:lnSpc>
                          <a:spcPct val="200000"/>
                        </a:lnSpc>
                      </a:pPr>
                      <a:r>
                        <a:rPr lang="es-EC" sz="1000" dirty="0">
                          <a:effectLst/>
                        </a:rPr>
                        <a:t>SIP</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a:effectLst/>
                        </a:rPr>
                        <a:t>El protocolo más utilizado actualmente, este fue definido por la IETF</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4245780355"/>
                  </a:ext>
                </a:extLst>
              </a:tr>
              <a:tr h="625755">
                <a:tc>
                  <a:txBody>
                    <a:bodyPr/>
                    <a:lstStyle/>
                    <a:p>
                      <a:pPr marL="75565" indent="234315" algn="l">
                        <a:lnSpc>
                          <a:spcPct val="200000"/>
                        </a:lnSpc>
                      </a:pPr>
                      <a:r>
                        <a:rPr lang="es-EC" sz="1000" dirty="0" err="1">
                          <a:effectLst/>
                        </a:rPr>
                        <a:t>Megaco</a:t>
                      </a:r>
                      <a:r>
                        <a:rPr lang="es-EC" sz="1000" dirty="0">
                          <a:effectLst/>
                        </a:rPr>
                        <a:t> (H.248)</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dirty="0">
                          <a:effectLst/>
                        </a:rPr>
                        <a:t>Es un protocolo de control entre entidades y fue definido conjuntamente entre ITU-T y IETF.</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1612620469"/>
                  </a:ext>
                </a:extLst>
              </a:tr>
              <a:tr h="520384">
                <a:tc>
                  <a:txBody>
                    <a:bodyPr/>
                    <a:lstStyle/>
                    <a:p>
                      <a:pPr marL="75565" indent="234315" algn="l">
                        <a:lnSpc>
                          <a:spcPct val="200000"/>
                        </a:lnSpc>
                      </a:pPr>
                      <a:r>
                        <a:rPr lang="es-EC" sz="1000">
                          <a:effectLst/>
                        </a:rPr>
                        <a:t>Skinny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dirty="0">
                          <a:effectLst/>
                        </a:rPr>
                        <a:t>Es un protocolo propietario, propiedad de CISCO</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1470021861"/>
                  </a:ext>
                </a:extLst>
              </a:tr>
              <a:tr h="287064">
                <a:tc>
                  <a:txBody>
                    <a:bodyPr/>
                    <a:lstStyle/>
                    <a:p>
                      <a:pPr marL="75565" indent="234315" algn="l">
                        <a:lnSpc>
                          <a:spcPct val="200000"/>
                        </a:lnSpc>
                      </a:pPr>
                      <a:r>
                        <a:rPr lang="es-EC" sz="1000">
                          <a:effectLst/>
                        </a:rPr>
                        <a:t>MiNet</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dirty="0">
                          <a:effectLst/>
                        </a:rPr>
                        <a:t>Es un protocolo propietario, propiedad de MINTEL</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2550738146"/>
                  </a:ext>
                </a:extLst>
              </a:tr>
              <a:tr h="287064">
                <a:tc>
                  <a:txBody>
                    <a:bodyPr/>
                    <a:lstStyle/>
                    <a:p>
                      <a:pPr marL="75565" indent="234315" algn="l">
                        <a:lnSpc>
                          <a:spcPct val="200000"/>
                        </a:lnSpc>
                      </a:pPr>
                      <a:r>
                        <a:rPr lang="es-EC" sz="1000">
                          <a:effectLst/>
                        </a:rPr>
                        <a:t>Cornet-IP</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dirty="0">
                          <a:effectLst/>
                        </a:rPr>
                        <a:t>Es un protocolo propietario, propiedad de SIEMENS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1780168605"/>
                  </a:ext>
                </a:extLst>
              </a:tr>
              <a:tr h="625755">
                <a:tc>
                  <a:txBody>
                    <a:bodyPr/>
                    <a:lstStyle/>
                    <a:p>
                      <a:pPr marL="75565" indent="234315" algn="l">
                        <a:lnSpc>
                          <a:spcPct val="200000"/>
                        </a:lnSpc>
                      </a:pPr>
                      <a:r>
                        <a:rPr lang="es-EC" sz="1000">
                          <a:effectLst/>
                        </a:rPr>
                        <a:t>IAX</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dirty="0">
                          <a:effectLst/>
                        </a:rPr>
                        <a:t>Este es un protocolo que permite la comunicación entre centrales Asterisk actualmente fue remplazado con IAX2.</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2787563103"/>
                  </a:ext>
                </a:extLst>
              </a:tr>
              <a:tr h="287064">
                <a:tc>
                  <a:txBody>
                    <a:bodyPr/>
                    <a:lstStyle/>
                    <a:p>
                      <a:pPr marL="75565" indent="234315" algn="l">
                        <a:lnSpc>
                          <a:spcPct val="200000"/>
                        </a:lnSpc>
                      </a:pPr>
                      <a:r>
                        <a:rPr lang="es-EC" sz="1000">
                          <a:effectLst/>
                        </a:rPr>
                        <a:t>Skype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dirty="0">
                          <a:effectLst/>
                        </a:rPr>
                        <a:t>Es un protocolo propietario peer </a:t>
                      </a:r>
                      <a:r>
                        <a:rPr lang="es-EC" sz="1000" dirty="0" err="1">
                          <a:effectLst/>
                        </a:rPr>
                        <a:t>to</a:t>
                      </a:r>
                      <a:r>
                        <a:rPr lang="es-EC" sz="1000" dirty="0">
                          <a:effectLst/>
                        </a:rPr>
                        <a:t> peer, utilizado por Skype</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2176194560"/>
                  </a:ext>
                </a:extLst>
              </a:tr>
              <a:tr h="625755">
                <a:tc>
                  <a:txBody>
                    <a:bodyPr/>
                    <a:lstStyle/>
                    <a:p>
                      <a:pPr marL="75565" indent="234315" algn="l">
                        <a:lnSpc>
                          <a:spcPct val="200000"/>
                        </a:lnSpc>
                      </a:pPr>
                      <a:r>
                        <a:rPr lang="es-EC" sz="1000">
                          <a:effectLst/>
                        </a:rPr>
                        <a:t>IAX2</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dirty="0">
                          <a:effectLst/>
                        </a:rPr>
                        <a:t>Es un protocolo para la comunicación entre centrales Asterisk que remplazo a IAX</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2522531891"/>
                  </a:ext>
                </a:extLst>
              </a:tr>
              <a:tr h="287064">
                <a:tc>
                  <a:txBody>
                    <a:bodyPr/>
                    <a:lstStyle/>
                    <a:p>
                      <a:pPr marL="75565" indent="234315" algn="l">
                        <a:lnSpc>
                          <a:spcPct val="200000"/>
                        </a:lnSpc>
                      </a:pPr>
                      <a:r>
                        <a:rPr lang="es-EC" sz="1000">
                          <a:effectLst/>
                        </a:rPr>
                        <a:t>Jingle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tc>
                  <a:txBody>
                    <a:bodyPr/>
                    <a:lstStyle/>
                    <a:p>
                      <a:pPr marL="75565" indent="234315" algn="l">
                        <a:lnSpc>
                          <a:spcPct val="200000"/>
                        </a:lnSpc>
                      </a:pPr>
                      <a:r>
                        <a:rPr lang="es-EC" sz="1000" dirty="0">
                          <a:effectLst/>
                        </a:rPr>
                        <a:t>Es un protocolo utilizado por la tecnología JABBER</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26" marR="58226" marT="0" marB="0"/>
                </a:tc>
                <a:extLst>
                  <a:ext uri="{0D108BD9-81ED-4DB2-BD59-A6C34878D82A}">
                    <a16:rowId xmlns:a16="http://schemas.microsoft.com/office/drawing/2014/main" val="3723662988"/>
                  </a:ext>
                </a:extLst>
              </a:tr>
            </a:tbl>
          </a:graphicData>
        </a:graphic>
      </p:graphicFrame>
      <p:pic>
        <p:nvPicPr>
          <p:cNvPr id="46" name="Imagen 45">
            <a:extLst>
              <a:ext uri="{FF2B5EF4-FFF2-40B4-BE49-F238E27FC236}">
                <a16:creationId xmlns:a16="http://schemas.microsoft.com/office/drawing/2014/main" id="{68C23CD8-0343-40D5-B475-19541B16E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725" y="3875865"/>
            <a:ext cx="1991191" cy="1607025"/>
          </a:xfrm>
          <a:prstGeom prst="rect">
            <a:avLst/>
          </a:prstGeom>
        </p:spPr>
      </p:pic>
      <p:pic>
        <p:nvPicPr>
          <p:cNvPr id="50" name="Imagen 49">
            <a:extLst>
              <a:ext uri="{FF2B5EF4-FFF2-40B4-BE49-F238E27FC236}">
                <a16:creationId xmlns:a16="http://schemas.microsoft.com/office/drawing/2014/main" id="{DB8990A3-EBF3-41CE-A2A9-C4572192C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721" y="4026411"/>
            <a:ext cx="2223794" cy="1176389"/>
          </a:xfrm>
          <a:prstGeom prst="rect">
            <a:avLst/>
          </a:prstGeom>
        </p:spPr>
      </p:pic>
      <p:pic>
        <p:nvPicPr>
          <p:cNvPr id="51" name="Imagen 50">
            <a:extLst>
              <a:ext uri="{FF2B5EF4-FFF2-40B4-BE49-F238E27FC236}">
                <a16:creationId xmlns:a16="http://schemas.microsoft.com/office/drawing/2014/main" id="{C423C8B5-9FAC-4CFE-BBBE-2EA0D6048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9157" y="4145331"/>
            <a:ext cx="1702844" cy="938548"/>
          </a:xfrm>
          <a:prstGeom prst="rect">
            <a:avLst/>
          </a:prstGeom>
        </p:spPr>
      </p:pic>
      <p:pic>
        <p:nvPicPr>
          <p:cNvPr id="52" name="Imagen 51">
            <a:extLst>
              <a:ext uri="{FF2B5EF4-FFF2-40B4-BE49-F238E27FC236}">
                <a16:creationId xmlns:a16="http://schemas.microsoft.com/office/drawing/2014/main" id="{ACD36D5F-A580-483A-A35B-90CE90475806}"/>
              </a:ext>
            </a:extLst>
          </p:cNvPr>
          <p:cNvPicPr>
            <a:picLocks noChangeAspect="1"/>
          </p:cNvPicPr>
          <p:nvPr/>
        </p:nvPicPr>
        <p:blipFill>
          <a:blip r:embed="rId5"/>
          <a:stretch>
            <a:fillRect/>
          </a:stretch>
        </p:blipFill>
        <p:spPr>
          <a:xfrm>
            <a:off x="11133818" y="4891595"/>
            <a:ext cx="1058182" cy="1679150"/>
          </a:xfrm>
          <a:prstGeom prst="rect">
            <a:avLst/>
          </a:prstGeom>
        </p:spPr>
      </p:pic>
      <p:sp>
        <p:nvSpPr>
          <p:cNvPr id="40" name="TextBox 53">
            <a:extLst>
              <a:ext uri="{FF2B5EF4-FFF2-40B4-BE49-F238E27FC236}">
                <a16:creationId xmlns:a16="http://schemas.microsoft.com/office/drawing/2014/main" id="{CC3875CF-B722-4237-A369-5D19FB498A8F}"/>
              </a:ext>
            </a:extLst>
          </p:cNvPr>
          <p:cNvSpPr txBox="1"/>
          <p:nvPr/>
        </p:nvSpPr>
        <p:spPr>
          <a:xfrm>
            <a:off x="10419740" y="5361838"/>
            <a:ext cx="1484041" cy="369332"/>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SRTP</a:t>
            </a:r>
            <a:endParaRPr lang="ko-KR" altLang="en-US"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60573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D8D2F4-A5BF-42D3-9FFE-F10A5058826C}"/>
              </a:ext>
            </a:extLst>
          </p:cNvPr>
          <p:cNvSpPr>
            <a:spLocks noGrp="1"/>
          </p:cNvSpPr>
          <p:nvPr>
            <p:ph type="body" sz="quarter" idx="10"/>
          </p:nvPr>
        </p:nvSpPr>
        <p:spPr/>
        <p:txBody>
          <a:bodyPr/>
          <a:lstStyle/>
          <a:p>
            <a:r>
              <a:rPr lang="es-EC" dirty="0"/>
              <a:t>Fundamento teórico</a:t>
            </a:r>
          </a:p>
        </p:txBody>
      </p:sp>
      <p:sp>
        <p:nvSpPr>
          <p:cNvPr id="6" name="TextBox 34">
            <a:extLst>
              <a:ext uri="{FF2B5EF4-FFF2-40B4-BE49-F238E27FC236}">
                <a16:creationId xmlns:a16="http://schemas.microsoft.com/office/drawing/2014/main" id="{ADD802E2-3558-4587-A9BF-133C6F74CD69}"/>
              </a:ext>
            </a:extLst>
          </p:cNvPr>
          <p:cNvSpPr txBox="1"/>
          <p:nvPr/>
        </p:nvSpPr>
        <p:spPr>
          <a:xfrm>
            <a:off x="5832938" y="865469"/>
            <a:ext cx="5380377"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Tipos de PBX</a:t>
            </a:r>
          </a:p>
        </p:txBody>
      </p:sp>
      <p:sp>
        <p:nvSpPr>
          <p:cNvPr id="7" name="TextBox 35">
            <a:extLst>
              <a:ext uri="{FF2B5EF4-FFF2-40B4-BE49-F238E27FC236}">
                <a16:creationId xmlns:a16="http://schemas.microsoft.com/office/drawing/2014/main" id="{C1894987-1ECA-4A1A-A3BF-F62DD656209B}"/>
              </a:ext>
            </a:extLst>
          </p:cNvPr>
          <p:cNvSpPr txBox="1"/>
          <p:nvPr/>
        </p:nvSpPr>
        <p:spPr>
          <a:xfrm>
            <a:off x="5832938" y="3422049"/>
            <a:ext cx="4450588" cy="430887"/>
          </a:xfrm>
          <a:prstGeom prst="rect">
            <a:avLst/>
          </a:prstGeom>
          <a:noFill/>
        </p:spPr>
        <p:txBody>
          <a:bodyPr wrap="square" rtlCol="0" anchor="ctr">
            <a:spAutoFit/>
          </a:bodyPr>
          <a:lstStyle/>
          <a:p>
            <a:r>
              <a:rPr lang="es-EC" altLang="ko-KR" sz="2200" b="1" dirty="0">
                <a:solidFill>
                  <a:schemeClr val="tx1">
                    <a:lumMod val="85000"/>
                    <a:lumOff val="15000"/>
                  </a:schemeClr>
                </a:solidFill>
                <a:cs typeface="Arial" pitchFamily="34" charset="0"/>
              </a:rPr>
              <a:t>PBX Virtual</a:t>
            </a:r>
            <a:endParaRPr lang="es-EC" altLang="ko-KR" sz="2200" b="1" dirty="0">
              <a:solidFill>
                <a:schemeClr val="tx1">
                  <a:lumMod val="85000"/>
                  <a:lumOff val="15000"/>
                </a:schemeClr>
              </a:solidFill>
              <a:highlight>
                <a:srgbClr val="FFFF00"/>
              </a:highlight>
              <a:cs typeface="Arial" pitchFamily="34" charset="0"/>
            </a:endParaRPr>
          </a:p>
        </p:txBody>
      </p:sp>
      <p:sp>
        <p:nvSpPr>
          <p:cNvPr id="8" name="TextBox 36">
            <a:extLst>
              <a:ext uri="{FF2B5EF4-FFF2-40B4-BE49-F238E27FC236}">
                <a16:creationId xmlns:a16="http://schemas.microsoft.com/office/drawing/2014/main" id="{9616A944-A093-4B50-A12E-E20A17FFD34D}"/>
              </a:ext>
            </a:extLst>
          </p:cNvPr>
          <p:cNvSpPr txBox="1"/>
          <p:nvPr/>
        </p:nvSpPr>
        <p:spPr>
          <a:xfrm>
            <a:off x="6096000" y="1644958"/>
            <a:ext cx="6032956" cy="1569660"/>
          </a:xfrm>
          <a:prstGeom prst="rect">
            <a:avLst/>
          </a:prstGeom>
          <a:noFill/>
        </p:spPr>
        <p:txBody>
          <a:bodyPr wrap="square" rtlCol="0">
            <a:spAutoFit/>
          </a:bodyPr>
          <a:lstStyle/>
          <a:p>
            <a:pPr algn="just"/>
            <a:r>
              <a:rPr lang="es-ES" altLang="ko-KR" sz="1200" dirty="0">
                <a:solidFill>
                  <a:schemeClr val="tx1">
                    <a:lumMod val="75000"/>
                    <a:lumOff val="25000"/>
                  </a:schemeClr>
                </a:solidFill>
                <a:cs typeface="Arial" pitchFamily="34" charset="0"/>
              </a:rPr>
              <a:t>La central telefónica o PBX [</a:t>
            </a:r>
            <a:r>
              <a:rPr lang="es-ES" altLang="ko-KR" sz="1200" dirty="0" err="1">
                <a:solidFill>
                  <a:schemeClr val="tx1">
                    <a:lumMod val="75000"/>
                    <a:lumOff val="25000"/>
                  </a:schemeClr>
                </a:solidFill>
                <a:cs typeface="Arial" pitchFamily="34" charset="0"/>
              </a:rPr>
              <a:t>Private</a:t>
            </a:r>
            <a:r>
              <a:rPr lang="es-ES" altLang="ko-KR" sz="1200" dirty="0">
                <a:solidFill>
                  <a:schemeClr val="tx1">
                    <a:lumMod val="75000"/>
                    <a:lumOff val="25000"/>
                  </a:schemeClr>
                </a:solidFill>
                <a:cs typeface="Arial" pitchFamily="34" charset="0"/>
              </a:rPr>
              <a:t> Branch Exchange] se puede definir como un equipo que permite gestionar llamadas telefónicas internas en una empresa, pero, que además permite compartir las líneas de acceso a la PSTN entre varios usuarios con el objetivo de realizar y recibir llamadas hacia y desde el exterior, en la actualidad existen varios tipos de PBX, que son:</a:t>
            </a:r>
          </a:p>
          <a:p>
            <a:pPr algn="just"/>
            <a:r>
              <a:rPr lang="es-ES" altLang="ko-KR" sz="1200" dirty="0">
                <a:solidFill>
                  <a:schemeClr val="tx1">
                    <a:lumMod val="75000"/>
                    <a:lumOff val="25000"/>
                  </a:schemeClr>
                </a:solidFill>
                <a:cs typeface="Arial" pitchFamily="34" charset="0"/>
              </a:rPr>
              <a:t>•	PBX Analógicas o Convencionales</a:t>
            </a:r>
          </a:p>
          <a:p>
            <a:pPr algn="just"/>
            <a:r>
              <a:rPr lang="es-ES" altLang="ko-KR" sz="1200" dirty="0">
                <a:solidFill>
                  <a:schemeClr val="tx1">
                    <a:lumMod val="75000"/>
                    <a:lumOff val="25000"/>
                  </a:schemeClr>
                </a:solidFill>
                <a:cs typeface="Arial" pitchFamily="34" charset="0"/>
              </a:rPr>
              <a:t>•	PBX Virtual</a:t>
            </a:r>
          </a:p>
          <a:p>
            <a:pPr algn="just"/>
            <a:r>
              <a:rPr lang="es-ES" altLang="ko-KR" sz="1200" dirty="0">
                <a:solidFill>
                  <a:schemeClr val="tx1">
                    <a:lumMod val="75000"/>
                    <a:lumOff val="25000"/>
                  </a:schemeClr>
                </a:solidFill>
                <a:cs typeface="Arial" pitchFamily="34" charset="0"/>
              </a:rPr>
              <a:t>•	PBX Hibrida</a:t>
            </a:r>
          </a:p>
        </p:txBody>
      </p:sp>
      <p:pic>
        <p:nvPicPr>
          <p:cNvPr id="52" name="Imagen 51">
            <a:extLst>
              <a:ext uri="{FF2B5EF4-FFF2-40B4-BE49-F238E27FC236}">
                <a16:creationId xmlns:a16="http://schemas.microsoft.com/office/drawing/2014/main" id="{ACD36D5F-A580-483A-A35B-90CE90475806}"/>
              </a:ext>
            </a:extLst>
          </p:cNvPr>
          <p:cNvPicPr>
            <a:picLocks noChangeAspect="1"/>
          </p:cNvPicPr>
          <p:nvPr/>
        </p:nvPicPr>
        <p:blipFill>
          <a:blip r:embed="rId2"/>
          <a:stretch>
            <a:fillRect/>
          </a:stretch>
        </p:blipFill>
        <p:spPr>
          <a:xfrm>
            <a:off x="11133818" y="4891595"/>
            <a:ext cx="1058182" cy="1679150"/>
          </a:xfrm>
          <a:prstGeom prst="rect">
            <a:avLst/>
          </a:prstGeom>
        </p:spPr>
      </p:pic>
      <p:pic>
        <p:nvPicPr>
          <p:cNvPr id="5" name="Imagen 4">
            <a:extLst>
              <a:ext uri="{FF2B5EF4-FFF2-40B4-BE49-F238E27FC236}">
                <a16:creationId xmlns:a16="http://schemas.microsoft.com/office/drawing/2014/main" id="{3FD0E696-BEF3-41D8-ABBE-A4ACFF8A1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775" y="4074706"/>
            <a:ext cx="3552278" cy="1855821"/>
          </a:xfrm>
          <a:prstGeom prst="rect">
            <a:avLst/>
          </a:prstGeom>
        </p:spPr>
      </p:pic>
      <p:pic>
        <p:nvPicPr>
          <p:cNvPr id="11" name="Imagen 10">
            <a:extLst>
              <a:ext uri="{FF2B5EF4-FFF2-40B4-BE49-F238E27FC236}">
                <a16:creationId xmlns:a16="http://schemas.microsoft.com/office/drawing/2014/main" id="{D33BEE84-E8B7-4AC1-B6EB-D4555DA65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5853" y="1327205"/>
            <a:ext cx="1981479" cy="1981479"/>
          </a:xfrm>
          <a:prstGeom prst="rect">
            <a:avLst/>
          </a:prstGeom>
        </p:spPr>
      </p:pic>
      <p:pic>
        <p:nvPicPr>
          <p:cNvPr id="13" name="Imagen 12">
            <a:extLst>
              <a:ext uri="{FF2B5EF4-FFF2-40B4-BE49-F238E27FC236}">
                <a16:creationId xmlns:a16="http://schemas.microsoft.com/office/drawing/2014/main" id="{97B1759E-408B-4573-97FC-B3B47837D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727" y="2715276"/>
            <a:ext cx="2766647" cy="1844431"/>
          </a:xfrm>
          <a:prstGeom prst="rect">
            <a:avLst/>
          </a:prstGeom>
        </p:spPr>
      </p:pic>
      <p:pic>
        <p:nvPicPr>
          <p:cNvPr id="15" name="Imagen 14">
            <a:extLst>
              <a:ext uri="{FF2B5EF4-FFF2-40B4-BE49-F238E27FC236}">
                <a16:creationId xmlns:a16="http://schemas.microsoft.com/office/drawing/2014/main" id="{DF720DFD-25D1-44C5-A730-BA6DA57C1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6460" y="2562534"/>
            <a:ext cx="2599398" cy="1732932"/>
          </a:xfrm>
          <a:prstGeom prst="rect">
            <a:avLst/>
          </a:prstGeom>
        </p:spPr>
      </p:pic>
      <p:pic>
        <p:nvPicPr>
          <p:cNvPr id="17" name="Imagen 16">
            <a:extLst>
              <a:ext uri="{FF2B5EF4-FFF2-40B4-BE49-F238E27FC236}">
                <a16:creationId xmlns:a16="http://schemas.microsoft.com/office/drawing/2014/main" id="{433E2699-3FEF-4B5F-B05E-F457AA886E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008" y="2180505"/>
            <a:ext cx="2208452" cy="602790"/>
          </a:xfrm>
          <a:prstGeom prst="rect">
            <a:avLst/>
          </a:prstGeom>
        </p:spPr>
      </p:pic>
      <p:sp>
        <p:nvSpPr>
          <p:cNvPr id="29" name="TextBox 36">
            <a:extLst>
              <a:ext uri="{FF2B5EF4-FFF2-40B4-BE49-F238E27FC236}">
                <a16:creationId xmlns:a16="http://schemas.microsoft.com/office/drawing/2014/main" id="{7AE46A73-1240-4111-A079-37DC7289F505}"/>
              </a:ext>
            </a:extLst>
          </p:cNvPr>
          <p:cNvSpPr txBox="1"/>
          <p:nvPr/>
        </p:nvSpPr>
        <p:spPr>
          <a:xfrm>
            <a:off x="5832937" y="3962386"/>
            <a:ext cx="6234335" cy="2123658"/>
          </a:xfrm>
          <a:prstGeom prst="rect">
            <a:avLst/>
          </a:prstGeom>
          <a:noFill/>
        </p:spPr>
        <p:txBody>
          <a:bodyPr wrap="square" rtlCol="0">
            <a:spAutoFit/>
          </a:bodyPr>
          <a:lstStyle/>
          <a:p>
            <a:pPr algn="just"/>
            <a:r>
              <a:rPr lang="es-EC" sz="1200" dirty="0">
                <a:solidFill>
                  <a:schemeClr val="tx1">
                    <a:lumMod val="75000"/>
                    <a:lumOff val="25000"/>
                  </a:schemeClr>
                </a:solidFill>
                <a:cs typeface="Arial" pitchFamily="34" charset="0"/>
              </a:rPr>
              <a:t>PBX Virtual o Cloud PBX es un servicio dirigido a empresas, esta tiene funciones similares a un PBX tradicional pero alojado en la nube, otra diferencia es que una PBX tradicional está limitada por su máximo número de líneas, en cambio una PBX Virtual permite una mayor escalabilidad, ya que se pueden crear o disminuir muchas extensiones y troncales de manera sencilla, lo que lo hace que se adapte a las necesidades del cliente, además es mucho menos complejo la creación de estas extensiones y troncales a comparación de una PBX tradicional. Algunas de sus ventajas son que las extensiones pueden ser utilizadas en cualquier parte del mundo, además, el cliente no requiere hacer ningún tipo de instalación o comprar costosos aparatos, por otra parte, se ofrecen servicios como, Grupos de marcado, Buzón de voz, IVR, Reportes de llamadas, entre otros. </a:t>
            </a:r>
            <a:endParaRPr lang="es-E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6063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D8D2F4-A5BF-42D3-9FFE-F10A5058826C}"/>
              </a:ext>
            </a:extLst>
          </p:cNvPr>
          <p:cNvSpPr>
            <a:spLocks noGrp="1"/>
          </p:cNvSpPr>
          <p:nvPr>
            <p:ph type="body" sz="quarter" idx="10"/>
          </p:nvPr>
        </p:nvSpPr>
        <p:spPr/>
        <p:txBody>
          <a:bodyPr/>
          <a:lstStyle/>
          <a:p>
            <a:r>
              <a:rPr lang="es-EC" dirty="0"/>
              <a:t>Fundamento teórico</a:t>
            </a:r>
          </a:p>
        </p:txBody>
      </p:sp>
      <p:sp>
        <p:nvSpPr>
          <p:cNvPr id="6" name="TextBox 34">
            <a:extLst>
              <a:ext uri="{FF2B5EF4-FFF2-40B4-BE49-F238E27FC236}">
                <a16:creationId xmlns:a16="http://schemas.microsoft.com/office/drawing/2014/main" id="{ADD802E2-3558-4587-A9BF-133C6F74CD69}"/>
              </a:ext>
            </a:extLst>
          </p:cNvPr>
          <p:cNvSpPr txBox="1"/>
          <p:nvPr/>
        </p:nvSpPr>
        <p:spPr>
          <a:xfrm>
            <a:off x="6032077" y="919183"/>
            <a:ext cx="5380377"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Códecs</a:t>
            </a:r>
          </a:p>
        </p:txBody>
      </p:sp>
      <p:sp>
        <p:nvSpPr>
          <p:cNvPr id="7" name="TextBox 35">
            <a:extLst>
              <a:ext uri="{FF2B5EF4-FFF2-40B4-BE49-F238E27FC236}">
                <a16:creationId xmlns:a16="http://schemas.microsoft.com/office/drawing/2014/main" id="{C1894987-1ECA-4A1A-A3BF-F62DD656209B}"/>
              </a:ext>
            </a:extLst>
          </p:cNvPr>
          <p:cNvSpPr txBox="1"/>
          <p:nvPr/>
        </p:nvSpPr>
        <p:spPr>
          <a:xfrm>
            <a:off x="6032077" y="3601131"/>
            <a:ext cx="4450588" cy="430887"/>
          </a:xfrm>
          <a:prstGeom prst="rect">
            <a:avLst/>
          </a:prstGeom>
          <a:noFill/>
        </p:spPr>
        <p:txBody>
          <a:bodyPr wrap="square" rtlCol="0" anchor="ctr">
            <a:spAutoFit/>
          </a:bodyPr>
          <a:lstStyle/>
          <a:p>
            <a:r>
              <a:rPr lang="es-EC" altLang="ko-KR" sz="2200" b="1" dirty="0">
                <a:solidFill>
                  <a:schemeClr val="tx1">
                    <a:lumMod val="85000"/>
                    <a:lumOff val="15000"/>
                  </a:schemeClr>
                </a:solidFill>
                <a:cs typeface="Arial" pitchFamily="34" charset="0"/>
              </a:rPr>
              <a:t>Clasificación de los códecs </a:t>
            </a:r>
          </a:p>
        </p:txBody>
      </p:sp>
      <p:sp>
        <p:nvSpPr>
          <p:cNvPr id="8" name="TextBox 36">
            <a:extLst>
              <a:ext uri="{FF2B5EF4-FFF2-40B4-BE49-F238E27FC236}">
                <a16:creationId xmlns:a16="http://schemas.microsoft.com/office/drawing/2014/main" id="{9616A944-A093-4B50-A12E-E20A17FFD34D}"/>
              </a:ext>
            </a:extLst>
          </p:cNvPr>
          <p:cNvSpPr txBox="1"/>
          <p:nvPr/>
        </p:nvSpPr>
        <p:spPr>
          <a:xfrm>
            <a:off x="6032077" y="1659971"/>
            <a:ext cx="6032956" cy="1938992"/>
          </a:xfrm>
          <a:prstGeom prst="rect">
            <a:avLst/>
          </a:prstGeom>
          <a:noFill/>
        </p:spPr>
        <p:txBody>
          <a:bodyPr wrap="square" rtlCol="0">
            <a:spAutoFit/>
          </a:bodyPr>
          <a:lstStyle/>
          <a:p>
            <a:pPr algn="just"/>
            <a:r>
              <a:rPr lang="es-ES" altLang="ko-KR" sz="1200" dirty="0">
                <a:solidFill>
                  <a:schemeClr val="tx1">
                    <a:lumMod val="75000"/>
                    <a:lumOff val="25000"/>
                  </a:schemeClr>
                </a:solidFill>
                <a:cs typeface="Arial" pitchFamily="34" charset="0"/>
              </a:rPr>
              <a:t>En todo transceptor de comunicaciones, un codificador/decodificar es un elemento básico para la transmisión eficiente de datos, este codificador/decodificador posee la capacidad de convertir una señal analógica en un flujo digital mediante técnicas de codificación, en cambio, el decodificador realiza el proceso inverso, además el codificador o códec utiliza códigos de longitud variable para reducir los símbolos al mínimo, de esta manera representa la información transmitida  de manera comprimida, de manera similar,  el decodificar utiliza la misma técnica pero de manera inversa para obtener el mensaje original, todo esto tiene un propósito general que es la eficiencia, ya que con estas técnicas se puede reducir el consumo de recursos, como por ejemplo el ancho de banda, tiempo de procesamiento, entre otros. </a:t>
            </a:r>
          </a:p>
        </p:txBody>
      </p:sp>
      <p:pic>
        <p:nvPicPr>
          <p:cNvPr id="52" name="Imagen 51">
            <a:extLst>
              <a:ext uri="{FF2B5EF4-FFF2-40B4-BE49-F238E27FC236}">
                <a16:creationId xmlns:a16="http://schemas.microsoft.com/office/drawing/2014/main" id="{ACD36D5F-A580-483A-A35B-90CE90475806}"/>
              </a:ext>
            </a:extLst>
          </p:cNvPr>
          <p:cNvPicPr>
            <a:picLocks noChangeAspect="1"/>
          </p:cNvPicPr>
          <p:nvPr/>
        </p:nvPicPr>
        <p:blipFill>
          <a:blip r:embed="rId2"/>
          <a:stretch>
            <a:fillRect/>
          </a:stretch>
        </p:blipFill>
        <p:spPr>
          <a:xfrm>
            <a:off x="11133818" y="4891595"/>
            <a:ext cx="1058182" cy="1679150"/>
          </a:xfrm>
          <a:prstGeom prst="rect">
            <a:avLst/>
          </a:prstGeom>
        </p:spPr>
      </p:pic>
      <p:graphicFrame>
        <p:nvGraphicFramePr>
          <p:cNvPr id="4" name="Tabla 3">
            <a:extLst>
              <a:ext uri="{FF2B5EF4-FFF2-40B4-BE49-F238E27FC236}">
                <a16:creationId xmlns:a16="http://schemas.microsoft.com/office/drawing/2014/main" id="{0AEA612C-CA98-4ED9-A338-670F334431FF}"/>
              </a:ext>
            </a:extLst>
          </p:cNvPr>
          <p:cNvGraphicFramePr>
            <a:graphicFrameLocks noGrp="1"/>
          </p:cNvGraphicFramePr>
          <p:nvPr>
            <p:extLst>
              <p:ext uri="{D42A27DB-BD31-4B8C-83A1-F6EECF244321}">
                <p14:modId xmlns:p14="http://schemas.microsoft.com/office/powerpoint/2010/main" val="1667004163"/>
              </p:ext>
            </p:extLst>
          </p:nvPr>
        </p:nvGraphicFramePr>
        <p:xfrm>
          <a:off x="6096000" y="4245322"/>
          <a:ext cx="5393690" cy="1914845"/>
        </p:xfrm>
        <a:graphic>
          <a:graphicData uri="http://schemas.openxmlformats.org/drawingml/2006/table">
            <a:tbl>
              <a:tblPr firstRow="1" firstCol="1" bandRow="1">
                <a:tableStyleId>{5C22544A-7EE6-4342-B048-85BDC9FD1C3A}</a:tableStyleId>
              </a:tblPr>
              <a:tblGrid>
                <a:gridCol w="1436370">
                  <a:extLst>
                    <a:ext uri="{9D8B030D-6E8A-4147-A177-3AD203B41FA5}">
                      <a16:colId xmlns:a16="http://schemas.microsoft.com/office/drawing/2014/main" val="4048962312"/>
                    </a:ext>
                  </a:extLst>
                </a:gridCol>
                <a:gridCol w="2159000">
                  <a:extLst>
                    <a:ext uri="{9D8B030D-6E8A-4147-A177-3AD203B41FA5}">
                      <a16:colId xmlns:a16="http://schemas.microsoft.com/office/drawing/2014/main" val="4253896006"/>
                    </a:ext>
                  </a:extLst>
                </a:gridCol>
                <a:gridCol w="1798320">
                  <a:extLst>
                    <a:ext uri="{9D8B030D-6E8A-4147-A177-3AD203B41FA5}">
                      <a16:colId xmlns:a16="http://schemas.microsoft.com/office/drawing/2014/main" val="3109682134"/>
                    </a:ext>
                  </a:extLst>
                </a:gridCol>
              </a:tblGrid>
              <a:tr h="0">
                <a:tc>
                  <a:txBody>
                    <a:bodyPr/>
                    <a:lstStyle/>
                    <a:p>
                      <a:pPr marL="75565" indent="234315" algn="ctr">
                        <a:lnSpc>
                          <a:spcPct val="200000"/>
                        </a:lnSpc>
                      </a:pPr>
                      <a:r>
                        <a:rPr lang="es-EC" sz="1200" dirty="0">
                          <a:effectLst/>
                        </a:rPr>
                        <a:t>Tipo de códec</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Banda de frecuencias (Hz)</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Calidad esperada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8900251"/>
                  </a:ext>
                </a:extLst>
              </a:tr>
              <a:tr h="0">
                <a:tc>
                  <a:txBody>
                    <a:bodyPr/>
                    <a:lstStyle/>
                    <a:p>
                      <a:pPr marL="75565" indent="234315" algn="ctr">
                        <a:lnSpc>
                          <a:spcPct val="200000"/>
                        </a:lnSpc>
                      </a:pPr>
                      <a:r>
                        <a:rPr lang="es-EC" sz="1200">
                          <a:effectLst/>
                        </a:rPr>
                        <a:t>NB</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300-3400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Teléfono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2432161"/>
                  </a:ext>
                </a:extLst>
              </a:tr>
              <a:tr h="0">
                <a:tc>
                  <a:txBody>
                    <a:bodyPr/>
                    <a:lstStyle/>
                    <a:p>
                      <a:pPr marL="75565" indent="234315" algn="ctr">
                        <a:lnSpc>
                          <a:spcPct val="200000"/>
                        </a:lnSpc>
                      </a:pPr>
                      <a:r>
                        <a:rPr lang="es-EC" sz="1200">
                          <a:effectLst/>
                        </a:rPr>
                        <a:t>WB</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50-7000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Radio AM</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2051583"/>
                  </a:ext>
                </a:extLst>
              </a:tr>
              <a:tr h="0">
                <a:tc>
                  <a:txBody>
                    <a:bodyPr/>
                    <a:lstStyle/>
                    <a:p>
                      <a:pPr marL="75565" indent="234315" algn="ctr">
                        <a:lnSpc>
                          <a:spcPct val="200000"/>
                        </a:lnSpc>
                      </a:pPr>
                      <a:r>
                        <a:rPr lang="es-EC" sz="1200">
                          <a:effectLst/>
                        </a:rPr>
                        <a:t>SWB</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50-14000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Radio FM</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6271615"/>
                  </a:ext>
                </a:extLst>
              </a:tr>
              <a:tr h="0">
                <a:tc>
                  <a:txBody>
                    <a:bodyPr/>
                    <a:lstStyle/>
                    <a:p>
                      <a:pPr marL="75565" indent="234315" algn="ctr">
                        <a:lnSpc>
                          <a:spcPct val="200000"/>
                        </a:lnSpc>
                      </a:pPr>
                      <a:r>
                        <a:rPr lang="es-EC" sz="1200">
                          <a:effectLst/>
                        </a:rPr>
                        <a:t>FB</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20-20000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CD</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4489126"/>
                  </a:ext>
                </a:extLst>
              </a:tr>
            </a:tbl>
          </a:graphicData>
        </a:graphic>
      </p:graphicFrame>
      <p:graphicFrame>
        <p:nvGraphicFramePr>
          <p:cNvPr id="10" name="Tabla 9">
            <a:extLst>
              <a:ext uri="{FF2B5EF4-FFF2-40B4-BE49-F238E27FC236}">
                <a16:creationId xmlns:a16="http://schemas.microsoft.com/office/drawing/2014/main" id="{491513A5-1EAC-46E5-8AA6-E5EC21FBCB61}"/>
              </a:ext>
            </a:extLst>
          </p:cNvPr>
          <p:cNvGraphicFramePr>
            <a:graphicFrameLocks noGrp="1"/>
          </p:cNvGraphicFramePr>
          <p:nvPr>
            <p:extLst>
              <p:ext uri="{D42A27DB-BD31-4B8C-83A1-F6EECF244321}">
                <p14:modId xmlns:p14="http://schemas.microsoft.com/office/powerpoint/2010/main" val="3473441219"/>
              </p:ext>
            </p:extLst>
          </p:nvPr>
        </p:nvGraphicFramePr>
        <p:xfrm>
          <a:off x="427476" y="1362122"/>
          <a:ext cx="4998767" cy="4798045"/>
        </p:xfrm>
        <a:graphic>
          <a:graphicData uri="http://schemas.openxmlformats.org/drawingml/2006/table">
            <a:tbl>
              <a:tblPr firstRow="1" firstCol="1" bandRow="1">
                <a:tableStyleId>{5C22544A-7EE6-4342-B048-85BDC9FD1C3A}</a:tableStyleId>
              </a:tblPr>
              <a:tblGrid>
                <a:gridCol w="822771">
                  <a:extLst>
                    <a:ext uri="{9D8B030D-6E8A-4147-A177-3AD203B41FA5}">
                      <a16:colId xmlns:a16="http://schemas.microsoft.com/office/drawing/2014/main" val="3722934615"/>
                    </a:ext>
                  </a:extLst>
                </a:gridCol>
                <a:gridCol w="824262">
                  <a:extLst>
                    <a:ext uri="{9D8B030D-6E8A-4147-A177-3AD203B41FA5}">
                      <a16:colId xmlns:a16="http://schemas.microsoft.com/office/drawing/2014/main" val="2455424345"/>
                    </a:ext>
                  </a:extLst>
                </a:gridCol>
                <a:gridCol w="821777">
                  <a:extLst>
                    <a:ext uri="{9D8B030D-6E8A-4147-A177-3AD203B41FA5}">
                      <a16:colId xmlns:a16="http://schemas.microsoft.com/office/drawing/2014/main" val="199112909"/>
                    </a:ext>
                  </a:extLst>
                </a:gridCol>
                <a:gridCol w="822273">
                  <a:extLst>
                    <a:ext uri="{9D8B030D-6E8A-4147-A177-3AD203B41FA5}">
                      <a16:colId xmlns:a16="http://schemas.microsoft.com/office/drawing/2014/main" val="227924042"/>
                    </a:ext>
                  </a:extLst>
                </a:gridCol>
                <a:gridCol w="1707684">
                  <a:extLst>
                    <a:ext uri="{9D8B030D-6E8A-4147-A177-3AD203B41FA5}">
                      <a16:colId xmlns:a16="http://schemas.microsoft.com/office/drawing/2014/main" val="3186455611"/>
                    </a:ext>
                  </a:extLst>
                </a:gridCol>
              </a:tblGrid>
              <a:tr h="288183">
                <a:tc>
                  <a:txBody>
                    <a:bodyPr/>
                    <a:lstStyle/>
                    <a:p>
                      <a:pPr>
                        <a:lnSpc>
                          <a:spcPct val="107000"/>
                        </a:lnSpc>
                        <a:spcAft>
                          <a:spcPts val="800"/>
                        </a:spcAft>
                      </a:pPr>
                      <a:r>
                        <a:rPr lang="es-EC" sz="800">
                          <a:effectLst/>
                        </a:rPr>
                        <a:t>Códec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a:effectLst/>
                        </a:rPr>
                        <a:t>Nombre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a:effectLst/>
                        </a:rPr>
                        <a:t>Tasa de bit (Kbps)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a:effectLst/>
                        </a:rPr>
                        <a:t>Retardo (ms)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a:effectLst/>
                        </a:rPr>
                        <a:t>Comentarios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extLst>
                  <a:ext uri="{0D108BD9-81ED-4DB2-BD59-A6C34878D82A}">
                    <a16:rowId xmlns:a16="http://schemas.microsoft.com/office/drawing/2014/main" val="2888295054"/>
                  </a:ext>
                </a:extLst>
              </a:tr>
              <a:tr h="418943">
                <a:tc>
                  <a:txBody>
                    <a:bodyPr/>
                    <a:lstStyle/>
                    <a:p>
                      <a:pPr>
                        <a:lnSpc>
                          <a:spcPct val="107000"/>
                        </a:lnSpc>
                        <a:spcAft>
                          <a:spcPts val="800"/>
                        </a:spcAft>
                      </a:pPr>
                      <a:r>
                        <a:rPr lang="es-EC" sz="800">
                          <a:effectLst/>
                        </a:rPr>
                        <a:t>G.711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PCM: Pulse Code Modulation</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 </a:t>
                      </a:r>
                    </a:p>
                    <a:p>
                      <a:pPr>
                        <a:lnSpc>
                          <a:spcPct val="107000"/>
                        </a:lnSpc>
                        <a:spcAft>
                          <a:spcPts val="800"/>
                        </a:spcAft>
                      </a:pPr>
                      <a:r>
                        <a:rPr lang="es-EC" sz="800" b="1">
                          <a:effectLst/>
                        </a:rPr>
                        <a:t>64 / 56</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 </a:t>
                      </a:r>
                    </a:p>
                    <a:p>
                      <a:pPr>
                        <a:lnSpc>
                          <a:spcPct val="107000"/>
                        </a:lnSpc>
                        <a:spcAft>
                          <a:spcPts val="800"/>
                        </a:spcAft>
                      </a:pPr>
                      <a:r>
                        <a:rPr lang="es-EC" sz="800" b="1">
                          <a:effectLst/>
                        </a:rPr>
                        <a:t>0,125</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Utiliza dos posibles leyes de compresión: µ-law y A-law </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extLst>
                  <a:ext uri="{0D108BD9-81ED-4DB2-BD59-A6C34878D82A}">
                    <a16:rowId xmlns:a16="http://schemas.microsoft.com/office/drawing/2014/main" val="3025727506"/>
                  </a:ext>
                </a:extLst>
              </a:tr>
              <a:tr h="924721">
                <a:tc>
                  <a:txBody>
                    <a:bodyPr/>
                    <a:lstStyle/>
                    <a:p>
                      <a:pPr>
                        <a:lnSpc>
                          <a:spcPct val="107000"/>
                        </a:lnSpc>
                        <a:spcAft>
                          <a:spcPts val="800"/>
                        </a:spcAft>
                      </a:pPr>
                      <a:r>
                        <a:rPr lang="es-EC" sz="800">
                          <a:effectLst/>
                        </a:rPr>
                        <a:t>G.723.1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n-US" sz="800" b="1" dirty="0">
                          <a:effectLst/>
                        </a:rPr>
                        <a:t>Hybrid MPC-MLQ and ACELP</a:t>
                      </a:r>
                      <a:endParaRPr lang="es-EC"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n-US" sz="800" b="1">
                          <a:effectLst/>
                        </a:rPr>
                        <a:t> </a:t>
                      </a:r>
                      <a:endParaRPr lang="es-EC" sz="800" b="1">
                        <a:effectLst/>
                      </a:endParaRPr>
                    </a:p>
                    <a:p>
                      <a:pPr>
                        <a:lnSpc>
                          <a:spcPct val="107000"/>
                        </a:lnSpc>
                        <a:spcAft>
                          <a:spcPts val="800"/>
                        </a:spcAft>
                      </a:pPr>
                      <a:r>
                        <a:rPr lang="es-EC" sz="800" b="1">
                          <a:effectLst/>
                        </a:rPr>
                        <a:t>6,3 / 5,3</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 </a:t>
                      </a:r>
                    </a:p>
                    <a:p>
                      <a:pPr>
                        <a:lnSpc>
                          <a:spcPct val="107000"/>
                        </a:lnSpc>
                        <a:spcAft>
                          <a:spcPts val="800"/>
                        </a:spcAft>
                      </a:pPr>
                      <a:r>
                        <a:rPr lang="es-EC" sz="800" b="1">
                          <a:effectLst/>
                        </a:rPr>
                        <a:t>37,5</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Desarrollado inicialmente para videoconferencias en la PSTN. Se utiliza actualmente en VoIP </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extLst>
                  <a:ext uri="{0D108BD9-81ED-4DB2-BD59-A6C34878D82A}">
                    <a16:rowId xmlns:a16="http://schemas.microsoft.com/office/drawing/2014/main" val="235031579"/>
                  </a:ext>
                </a:extLst>
              </a:tr>
              <a:tr h="765033">
                <a:tc>
                  <a:txBody>
                    <a:bodyPr/>
                    <a:lstStyle/>
                    <a:p>
                      <a:pPr>
                        <a:lnSpc>
                          <a:spcPct val="107000"/>
                        </a:lnSpc>
                        <a:spcAft>
                          <a:spcPts val="800"/>
                        </a:spcAft>
                      </a:pPr>
                      <a:r>
                        <a:rPr lang="es-EC" sz="800">
                          <a:effectLst/>
                        </a:rPr>
                        <a:t>G.728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n-US" sz="800" b="1">
                          <a:effectLst/>
                        </a:rPr>
                        <a:t>LD-CELP: LowDelay Code Excited Linear Prediction</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n-US" sz="800" b="1">
                          <a:effectLst/>
                        </a:rPr>
                        <a:t> </a:t>
                      </a:r>
                      <a:endParaRPr lang="es-EC" sz="800" b="1">
                        <a:effectLst/>
                      </a:endParaRPr>
                    </a:p>
                    <a:p>
                      <a:pPr>
                        <a:lnSpc>
                          <a:spcPct val="107000"/>
                        </a:lnSpc>
                        <a:spcAft>
                          <a:spcPts val="800"/>
                        </a:spcAft>
                      </a:pPr>
                      <a:r>
                        <a:rPr lang="en-US" sz="800" b="1">
                          <a:effectLst/>
                        </a:rPr>
                        <a:t> </a:t>
                      </a:r>
                      <a:endParaRPr lang="es-EC" sz="800" b="1">
                        <a:effectLst/>
                      </a:endParaRPr>
                    </a:p>
                    <a:p>
                      <a:pPr>
                        <a:lnSpc>
                          <a:spcPct val="107000"/>
                        </a:lnSpc>
                        <a:spcAft>
                          <a:spcPts val="800"/>
                        </a:spcAft>
                      </a:pPr>
                      <a:r>
                        <a:rPr lang="es-EC" sz="800" b="1">
                          <a:effectLst/>
                        </a:rPr>
                        <a:t>40 / 16 / 12,8 / 9,6</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 </a:t>
                      </a:r>
                    </a:p>
                    <a:p>
                      <a:pPr>
                        <a:lnSpc>
                          <a:spcPct val="107000"/>
                        </a:lnSpc>
                        <a:spcAft>
                          <a:spcPts val="800"/>
                        </a:spcAft>
                      </a:pPr>
                      <a:r>
                        <a:rPr lang="es-EC" sz="800" b="1">
                          <a:effectLst/>
                        </a:rPr>
                        <a:t> </a:t>
                      </a:r>
                    </a:p>
                    <a:p>
                      <a:pPr>
                        <a:lnSpc>
                          <a:spcPct val="107000"/>
                        </a:lnSpc>
                        <a:spcAft>
                          <a:spcPts val="800"/>
                        </a:spcAft>
                      </a:pPr>
                      <a:r>
                        <a:rPr lang="es-EC" sz="800" b="1">
                          <a:effectLst/>
                        </a:rPr>
                        <a:t>1,25</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Diseñado para aplicaciones DCME (Digital Circuit Multiplex Encoding) </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extLst>
                  <a:ext uri="{0D108BD9-81ED-4DB2-BD59-A6C34878D82A}">
                    <a16:rowId xmlns:a16="http://schemas.microsoft.com/office/drawing/2014/main" val="629065344"/>
                  </a:ext>
                </a:extLst>
              </a:tr>
              <a:tr h="1005463">
                <a:tc>
                  <a:txBody>
                    <a:bodyPr/>
                    <a:lstStyle/>
                    <a:p>
                      <a:pPr>
                        <a:lnSpc>
                          <a:spcPct val="107000"/>
                        </a:lnSpc>
                        <a:spcAft>
                          <a:spcPts val="800"/>
                        </a:spcAft>
                      </a:pPr>
                      <a:r>
                        <a:rPr lang="es-EC" sz="800">
                          <a:effectLst/>
                        </a:rPr>
                        <a:t>G.729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n-US" sz="800" b="1">
                          <a:effectLst/>
                        </a:rPr>
                        <a:t>CS-ACELP: Conjugate Structure Algebraic Codebook Excited Linear Prediction</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n-US" sz="800" b="1">
                          <a:effectLst/>
                        </a:rPr>
                        <a:t> </a:t>
                      </a:r>
                      <a:endParaRPr lang="es-EC" sz="800" b="1">
                        <a:effectLst/>
                      </a:endParaRPr>
                    </a:p>
                    <a:p>
                      <a:pPr>
                        <a:lnSpc>
                          <a:spcPct val="107000"/>
                        </a:lnSpc>
                        <a:spcAft>
                          <a:spcPts val="800"/>
                        </a:spcAft>
                      </a:pPr>
                      <a:r>
                        <a:rPr lang="en-US" sz="800" b="1">
                          <a:effectLst/>
                        </a:rPr>
                        <a:t> </a:t>
                      </a:r>
                      <a:endParaRPr lang="es-EC" sz="800" b="1">
                        <a:effectLst/>
                      </a:endParaRPr>
                    </a:p>
                    <a:p>
                      <a:pPr>
                        <a:lnSpc>
                          <a:spcPct val="107000"/>
                        </a:lnSpc>
                        <a:spcAft>
                          <a:spcPts val="800"/>
                        </a:spcAft>
                      </a:pPr>
                      <a:r>
                        <a:rPr lang="en-US" sz="800" b="1">
                          <a:effectLst/>
                        </a:rPr>
                        <a:t> </a:t>
                      </a:r>
                      <a:endParaRPr lang="es-EC" sz="800" b="1">
                        <a:effectLst/>
                      </a:endParaRPr>
                    </a:p>
                    <a:p>
                      <a:pPr>
                        <a:lnSpc>
                          <a:spcPct val="107000"/>
                        </a:lnSpc>
                        <a:spcAft>
                          <a:spcPts val="800"/>
                        </a:spcAft>
                      </a:pPr>
                      <a:r>
                        <a:rPr lang="es-EC" sz="800" b="1">
                          <a:effectLst/>
                        </a:rPr>
                        <a:t>11,8 / 8 / 6,4</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 </a:t>
                      </a:r>
                    </a:p>
                    <a:p>
                      <a:pPr>
                        <a:lnSpc>
                          <a:spcPct val="107000"/>
                        </a:lnSpc>
                        <a:spcAft>
                          <a:spcPts val="800"/>
                        </a:spcAft>
                      </a:pPr>
                      <a:r>
                        <a:rPr lang="es-EC" sz="800" b="1">
                          <a:effectLst/>
                        </a:rPr>
                        <a:t> </a:t>
                      </a:r>
                    </a:p>
                    <a:p>
                      <a:pPr>
                        <a:lnSpc>
                          <a:spcPct val="107000"/>
                        </a:lnSpc>
                        <a:spcAft>
                          <a:spcPts val="800"/>
                        </a:spcAft>
                      </a:pPr>
                      <a:r>
                        <a:rPr lang="es-EC" sz="800" b="1">
                          <a:effectLst/>
                        </a:rPr>
                        <a:t> </a:t>
                      </a:r>
                    </a:p>
                    <a:p>
                      <a:pPr>
                        <a:lnSpc>
                          <a:spcPct val="107000"/>
                        </a:lnSpc>
                        <a:spcAft>
                          <a:spcPts val="800"/>
                        </a:spcAft>
                      </a:pPr>
                      <a:r>
                        <a:rPr lang="es-EC" sz="800" b="1">
                          <a:effectLst/>
                        </a:rPr>
                        <a:t>15</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tc>
                  <a:txBody>
                    <a:bodyPr/>
                    <a:lstStyle/>
                    <a:p>
                      <a:pPr>
                        <a:lnSpc>
                          <a:spcPct val="107000"/>
                        </a:lnSpc>
                        <a:spcAft>
                          <a:spcPts val="800"/>
                        </a:spcAft>
                      </a:pPr>
                      <a:r>
                        <a:rPr lang="es-EC" sz="800" b="1">
                          <a:effectLst/>
                        </a:rPr>
                        <a:t>Ampliamente utilizado en aplicaciones de VoIP, a 8 KHz </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35159" marR="35159" marT="7225" marB="0"/>
                </a:tc>
                <a:extLst>
                  <a:ext uri="{0D108BD9-81ED-4DB2-BD59-A6C34878D82A}">
                    <a16:rowId xmlns:a16="http://schemas.microsoft.com/office/drawing/2014/main" val="1504410507"/>
                  </a:ext>
                </a:extLst>
              </a:tr>
              <a:tr h="431638">
                <a:tc>
                  <a:txBody>
                    <a:bodyPr/>
                    <a:lstStyle/>
                    <a:p>
                      <a:pPr>
                        <a:lnSpc>
                          <a:spcPct val="107000"/>
                        </a:lnSpc>
                        <a:spcAft>
                          <a:spcPts val="800"/>
                        </a:spcAft>
                      </a:pPr>
                      <a:r>
                        <a:rPr lang="es-EC" sz="800">
                          <a:effectLst/>
                        </a:rPr>
                        <a:t>GSM</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a:effectLst/>
                        </a:rPr>
                        <a:t>-</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a:effectLst/>
                        </a:rPr>
                        <a:t>13</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a:effectLst/>
                        </a:rPr>
                        <a:t>22,5</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a:effectLst/>
                        </a:rPr>
                        <a:t>Alta relación de compresión, es gratuito y se usa en muchas plataformas.</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extLst>
                  <a:ext uri="{0D108BD9-81ED-4DB2-BD59-A6C34878D82A}">
                    <a16:rowId xmlns:a16="http://schemas.microsoft.com/office/drawing/2014/main" val="2464720175"/>
                  </a:ext>
                </a:extLst>
              </a:tr>
              <a:tr h="413273">
                <a:tc>
                  <a:txBody>
                    <a:bodyPr/>
                    <a:lstStyle/>
                    <a:p>
                      <a:pPr>
                        <a:lnSpc>
                          <a:spcPct val="107000"/>
                        </a:lnSpc>
                        <a:spcAft>
                          <a:spcPts val="800"/>
                        </a:spcAft>
                      </a:pPr>
                      <a:r>
                        <a:rPr lang="es-EC" sz="800">
                          <a:effectLst/>
                        </a:rPr>
                        <a:t>Opus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a:effectLst/>
                        </a:rPr>
                        <a:t>Opus</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a:effectLst/>
                        </a:rPr>
                        <a:t>6 a 510</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a:effectLst/>
                        </a:rPr>
                        <a:t>Hasta 60</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a:effectLst/>
                        </a:rPr>
                        <a:t>Incorpora tecnología de SKYPERFC 6716 (propuesta en set 2012)</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extLst>
                  <a:ext uri="{0D108BD9-81ED-4DB2-BD59-A6C34878D82A}">
                    <a16:rowId xmlns:a16="http://schemas.microsoft.com/office/drawing/2014/main" val="584490420"/>
                  </a:ext>
                </a:extLst>
              </a:tr>
              <a:tr h="550791">
                <a:tc>
                  <a:txBody>
                    <a:bodyPr/>
                    <a:lstStyle/>
                    <a:p>
                      <a:pPr>
                        <a:lnSpc>
                          <a:spcPct val="107000"/>
                        </a:lnSpc>
                        <a:spcAft>
                          <a:spcPts val="800"/>
                        </a:spcAft>
                      </a:pPr>
                      <a:r>
                        <a:rPr lang="es-EC" sz="800">
                          <a:effectLst/>
                        </a:rPr>
                        <a:t>VP8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a:effectLst/>
                        </a:rPr>
                        <a:t>Video Compression Format </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gn="ctr">
                        <a:lnSpc>
                          <a:spcPct val="107000"/>
                        </a:lnSpc>
                        <a:spcAft>
                          <a:spcPts val="800"/>
                        </a:spcAft>
                      </a:pPr>
                      <a:r>
                        <a:rPr lang="es-EC" sz="800" b="1">
                          <a:effectLst/>
                        </a:rPr>
                        <a:t>490</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gn="ctr">
                        <a:lnSpc>
                          <a:spcPct val="107000"/>
                        </a:lnSpc>
                        <a:spcAft>
                          <a:spcPts val="800"/>
                        </a:spcAft>
                      </a:pPr>
                      <a:r>
                        <a:rPr lang="es-EC" sz="800" b="1">
                          <a:effectLst/>
                        </a:rPr>
                        <a:t>-</a:t>
                      </a:r>
                      <a:endParaRPr lang="es-EC" sz="800" b="1">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tc>
                  <a:txBody>
                    <a:bodyPr/>
                    <a:lstStyle/>
                    <a:p>
                      <a:pPr>
                        <a:lnSpc>
                          <a:spcPct val="107000"/>
                        </a:lnSpc>
                        <a:spcAft>
                          <a:spcPts val="800"/>
                        </a:spcAft>
                      </a:pPr>
                      <a:r>
                        <a:rPr lang="es-EC" sz="800" b="1" dirty="0">
                          <a:effectLst/>
                        </a:rPr>
                        <a:t>Es un códec de video abierto desarrollado por Google que ofrece una calidad media de video</a:t>
                      </a:r>
                      <a:endParaRPr lang="es-EC"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017" marR="52017" marT="7225" marB="0"/>
                </a:tc>
                <a:extLst>
                  <a:ext uri="{0D108BD9-81ED-4DB2-BD59-A6C34878D82A}">
                    <a16:rowId xmlns:a16="http://schemas.microsoft.com/office/drawing/2014/main" val="868352730"/>
                  </a:ext>
                </a:extLst>
              </a:tr>
            </a:tbl>
          </a:graphicData>
        </a:graphic>
      </p:graphicFrame>
    </p:spTree>
    <p:extLst>
      <p:ext uri="{BB962C8B-B14F-4D97-AF65-F5344CB8AC3E}">
        <p14:creationId xmlns:p14="http://schemas.microsoft.com/office/powerpoint/2010/main" val="363472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D8D2F4-A5BF-42D3-9FFE-F10A5058826C}"/>
              </a:ext>
            </a:extLst>
          </p:cNvPr>
          <p:cNvSpPr>
            <a:spLocks noGrp="1"/>
          </p:cNvSpPr>
          <p:nvPr>
            <p:ph type="body" sz="quarter" idx="10"/>
          </p:nvPr>
        </p:nvSpPr>
        <p:spPr/>
        <p:txBody>
          <a:bodyPr/>
          <a:lstStyle/>
          <a:p>
            <a:r>
              <a:rPr lang="es-EC" dirty="0"/>
              <a:t>Fundamento teórico</a:t>
            </a:r>
          </a:p>
        </p:txBody>
      </p:sp>
      <p:sp>
        <p:nvSpPr>
          <p:cNvPr id="6" name="TextBox 34">
            <a:extLst>
              <a:ext uri="{FF2B5EF4-FFF2-40B4-BE49-F238E27FC236}">
                <a16:creationId xmlns:a16="http://schemas.microsoft.com/office/drawing/2014/main" id="{ADD802E2-3558-4587-A9BF-133C6F74CD69}"/>
              </a:ext>
            </a:extLst>
          </p:cNvPr>
          <p:cNvSpPr txBox="1"/>
          <p:nvPr/>
        </p:nvSpPr>
        <p:spPr>
          <a:xfrm>
            <a:off x="6282532" y="451003"/>
            <a:ext cx="5380377" cy="830997"/>
          </a:xfrm>
          <a:prstGeom prst="rect">
            <a:avLst/>
          </a:prstGeom>
          <a:noFill/>
        </p:spPr>
        <p:txBody>
          <a:bodyPr wrap="square" rtlCol="0" anchor="ctr">
            <a:spAutoFit/>
          </a:bodyPr>
          <a:lstStyle/>
          <a:p>
            <a:r>
              <a:rPr lang="es-EC" altLang="ko-KR" sz="4800" b="1" dirty="0">
                <a:solidFill>
                  <a:schemeClr val="tx1">
                    <a:lumMod val="85000"/>
                    <a:lumOff val="15000"/>
                  </a:schemeClr>
                </a:solidFill>
                <a:cs typeface="Arial" pitchFamily="34" charset="0"/>
              </a:rPr>
              <a:t>MOS</a:t>
            </a:r>
          </a:p>
        </p:txBody>
      </p:sp>
      <p:sp>
        <p:nvSpPr>
          <p:cNvPr id="7" name="TextBox 35">
            <a:extLst>
              <a:ext uri="{FF2B5EF4-FFF2-40B4-BE49-F238E27FC236}">
                <a16:creationId xmlns:a16="http://schemas.microsoft.com/office/drawing/2014/main" id="{C1894987-1ECA-4A1A-A3BF-F62DD656209B}"/>
              </a:ext>
            </a:extLst>
          </p:cNvPr>
          <p:cNvSpPr txBox="1"/>
          <p:nvPr/>
        </p:nvSpPr>
        <p:spPr>
          <a:xfrm>
            <a:off x="6282532" y="3429000"/>
            <a:ext cx="4450588" cy="430887"/>
          </a:xfrm>
          <a:prstGeom prst="rect">
            <a:avLst/>
          </a:prstGeom>
          <a:noFill/>
        </p:spPr>
        <p:txBody>
          <a:bodyPr wrap="square" rtlCol="0" anchor="ctr">
            <a:spAutoFit/>
          </a:bodyPr>
          <a:lstStyle/>
          <a:p>
            <a:r>
              <a:rPr lang="es-EC" altLang="ko-KR" sz="2200" b="1" dirty="0">
                <a:solidFill>
                  <a:schemeClr val="tx1">
                    <a:lumMod val="85000"/>
                    <a:lumOff val="15000"/>
                  </a:schemeClr>
                </a:solidFill>
                <a:cs typeface="Arial" pitchFamily="34" charset="0"/>
              </a:rPr>
              <a:t>Valores de MOS </a:t>
            </a:r>
          </a:p>
        </p:txBody>
      </p:sp>
      <p:sp>
        <p:nvSpPr>
          <p:cNvPr id="8" name="TextBox 36">
            <a:extLst>
              <a:ext uri="{FF2B5EF4-FFF2-40B4-BE49-F238E27FC236}">
                <a16:creationId xmlns:a16="http://schemas.microsoft.com/office/drawing/2014/main" id="{9616A944-A093-4B50-A12E-E20A17FFD34D}"/>
              </a:ext>
            </a:extLst>
          </p:cNvPr>
          <p:cNvSpPr txBox="1"/>
          <p:nvPr/>
        </p:nvSpPr>
        <p:spPr>
          <a:xfrm>
            <a:off x="6096000" y="1187509"/>
            <a:ext cx="5863389" cy="2777940"/>
          </a:xfrm>
          <a:prstGeom prst="rect">
            <a:avLst/>
          </a:prstGeom>
          <a:noFill/>
        </p:spPr>
        <p:txBody>
          <a:bodyPr wrap="square" rtlCol="0">
            <a:spAutoFit/>
          </a:bodyPr>
          <a:lstStyle/>
          <a:p>
            <a:pPr marL="75565" indent="234315" algn="just">
              <a:lnSpc>
                <a:spcPct val="150000"/>
              </a:lnSpc>
            </a:pPr>
            <a:r>
              <a:rPr lang="es-EC" sz="1200" dirty="0">
                <a:solidFill>
                  <a:schemeClr val="tx1">
                    <a:lumMod val="75000"/>
                    <a:lumOff val="25000"/>
                  </a:schemeClr>
                </a:solidFill>
                <a:cs typeface="Arial" pitchFamily="34" charset="0"/>
              </a:rPr>
              <a:t>Se basa en medir los valores de paquetes perdidos, jitter, retardo, pero genera un valor promedio entre 1 y 5, siendo 1 el peor y 5 el mejor, esta medida es la más utiliza para tener una idea la calidad de la llamada mediante VoIP. Es importante entender que estas mediciones de las llamadas VoIP son principalmente más objetivas, por lo que se calculan en base al rendimiento de la red IP, sin embargo, la implementación es abierta a la interpretación del software o fabricante del equipo, para ello existen diferentes herramientas de monitoreo VoIP tanto de paga como de software libre. </a:t>
            </a:r>
          </a:p>
          <a:p>
            <a:pPr marL="75565" indent="234315" algn="just">
              <a:lnSpc>
                <a:spcPct val="200000"/>
              </a:lnSpc>
            </a:pP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2" name="Imagen 51">
            <a:extLst>
              <a:ext uri="{FF2B5EF4-FFF2-40B4-BE49-F238E27FC236}">
                <a16:creationId xmlns:a16="http://schemas.microsoft.com/office/drawing/2014/main" id="{ACD36D5F-A580-483A-A35B-90CE90475806}"/>
              </a:ext>
            </a:extLst>
          </p:cNvPr>
          <p:cNvPicPr>
            <a:picLocks noChangeAspect="1"/>
          </p:cNvPicPr>
          <p:nvPr/>
        </p:nvPicPr>
        <p:blipFill>
          <a:blip r:embed="rId2"/>
          <a:stretch>
            <a:fillRect/>
          </a:stretch>
        </p:blipFill>
        <p:spPr>
          <a:xfrm>
            <a:off x="11133818" y="4891595"/>
            <a:ext cx="1058182" cy="1679150"/>
          </a:xfrm>
          <a:prstGeom prst="rect">
            <a:avLst/>
          </a:prstGeom>
        </p:spPr>
      </p:pic>
      <p:graphicFrame>
        <p:nvGraphicFramePr>
          <p:cNvPr id="3" name="Tabla 2">
            <a:extLst>
              <a:ext uri="{FF2B5EF4-FFF2-40B4-BE49-F238E27FC236}">
                <a16:creationId xmlns:a16="http://schemas.microsoft.com/office/drawing/2014/main" id="{38E456BE-25DC-4AC1-B8EF-19796B50D1DE}"/>
              </a:ext>
            </a:extLst>
          </p:cNvPr>
          <p:cNvGraphicFramePr>
            <a:graphicFrameLocks noGrp="1"/>
          </p:cNvGraphicFramePr>
          <p:nvPr>
            <p:extLst>
              <p:ext uri="{D42A27DB-BD31-4B8C-83A1-F6EECF244321}">
                <p14:modId xmlns:p14="http://schemas.microsoft.com/office/powerpoint/2010/main" val="6017740"/>
              </p:ext>
            </p:extLst>
          </p:nvPr>
        </p:nvGraphicFramePr>
        <p:xfrm>
          <a:off x="96253" y="1859712"/>
          <a:ext cx="6096000" cy="3569461"/>
        </p:xfrm>
        <a:graphic>
          <a:graphicData uri="http://schemas.openxmlformats.org/drawingml/2006/table">
            <a:tbl>
              <a:tblPr firstRow="1" firstCol="1" bandRow="1">
                <a:tableStyleId>{5C22544A-7EE6-4342-B048-85BDC9FD1C3A}</a:tableStyleId>
              </a:tblPr>
              <a:tblGrid>
                <a:gridCol w="804952">
                  <a:extLst>
                    <a:ext uri="{9D8B030D-6E8A-4147-A177-3AD203B41FA5}">
                      <a16:colId xmlns:a16="http://schemas.microsoft.com/office/drawing/2014/main" val="2166551048"/>
                    </a:ext>
                  </a:extLst>
                </a:gridCol>
                <a:gridCol w="1221306">
                  <a:extLst>
                    <a:ext uri="{9D8B030D-6E8A-4147-A177-3AD203B41FA5}">
                      <a16:colId xmlns:a16="http://schemas.microsoft.com/office/drawing/2014/main" val="1472441469"/>
                    </a:ext>
                  </a:extLst>
                </a:gridCol>
                <a:gridCol w="1220348">
                  <a:extLst>
                    <a:ext uri="{9D8B030D-6E8A-4147-A177-3AD203B41FA5}">
                      <a16:colId xmlns:a16="http://schemas.microsoft.com/office/drawing/2014/main" val="4083642964"/>
                    </a:ext>
                  </a:extLst>
                </a:gridCol>
                <a:gridCol w="2849394">
                  <a:extLst>
                    <a:ext uri="{9D8B030D-6E8A-4147-A177-3AD203B41FA5}">
                      <a16:colId xmlns:a16="http://schemas.microsoft.com/office/drawing/2014/main" val="2927995105"/>
                    </a:ext>
                  </a:extLst>
                </a:gridCol>
              </a:tblGrid>
              <a:tr h="626731">
                <a:tc>
                  <a:txBody>
                    <a:bodyPr/>
                    <a:lstStyle/>
                    <a:p>
                      <a:pPr marL="75565" indent="234315" algn="ctr">
                        <a:lnSpc>
                          <a:spcPct val="200000"/>
                        </a:lnSpc>
                      </a:pPr>
                      <a:r>
                        <a:rPr lang="es-EC" sz="1200">
                          <a:effectLst/>
                        </a:rPr>
                        <a:t>MOS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R-Factor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err="1">
                          <a:effectLst/>
                        </a:rPr>
                        <a:t>Quality</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457200" algn="just">
                        <a:lnSpc>
                          <a:spcPct val="200000"/>
                        </a:lnSpc>
                        <a:tabLst>
                          <a:tab pos="2174875" algn="ctr"/>
                          <a:tab pos="2945130" algn="l"/>
                        </a:tabLst>
                      </a:pPr>
                      <a:r>
                        <a:rPr lang="es-EC" sz="1200" dirty="0">
                          <a:effectLst/>
                        </a:rPr>
                        <a:t>Deterioro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0603011"/>
                  </a:ext>
                </a:extLst>
              </a:tr>
              <a:tr h="626731">
                <a:tc>
                  <a:txBody>
                    <a:bodyPr/>
                    <a:lstStyle/>
                    <a:p>
                      <a:pPr marL="75565" indent="234315" algn="ctr">
                        <a:lnSpc>
                          <a:spcPct val="200000"/>
                        </a:lnSpc>
                      </a:pPr>
                      <a:r>
                        <a:rPr lang="es-EC" sz="1200">
                          <a:effectLst/>
                        </a:rPr>
                        <a: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90-100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Excelente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Imperceptible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6475529"/>
                  </a:ext>
                </a:extLst>
              </a:tr>
              <a:tr h="626731">
                <a:tc>
                  <a:txBody>
                    <a:bodyPr/>
                    <a:lstStyle/>
                    <a:p>
                      <a:pPr marL="75565" indent="234315" algn="ctr">
                        <a:lnSpc>
                          <a:spcPct val="200000"/>
                        </a:lnSpc>
                      </a:pPr>
                      <a:r>
                        <a:rPr lang="es-EC" sz="12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80-90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Bueno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Perceptible pero no molesta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6513953"/>
                  </a:ext>
                </a:extLst>
              </a:tr>
              <a:tr h="626731">
                <a:tc>
                  <a:txBody>
                    <a:bodyPr/>
                    <a:lstStyle/>
                    <a:p>
                      <a:pPr marL="75565" indent="234315" algn="ctr">
                        <a:lnSpc>
                          <a:spcPct val="200000"/>
                        </a:lnSpc>
                      </a:pPr>
                      <a:r>
                        <a:rPr lang="es-EC" sz="12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70-80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Normal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Ligeramente molesta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1475510"/>
                  </a:ext>
                </a:extLst>
              </a:tr>
              <a:tr h="626731">
                <a:tc>
                  <a:txBody>
                    <a:bodyPr/>
                    <a:lstStyle/>
                    <a:p>
                      <a:pPr marL="75565" indent="234315" algn="ctr">
                        <a:lnSpc>
                          <a:spcPct val="200000"/>
                        </a:lnSpc>
                      </a:pPr>
                      <a:r>
                        <a:rPr lang="es-EC" sz="12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50-70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Pobre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Molesta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6750987"/>
                  </a:ext>
                </a:extLst>
              </a:tr>
              <a:tr h="435806">
                <a:tc>
                  <a:txBody>
                    <a:bodyPr/>
                    <a:lstStyle/>
                    <a:p>
                      <a:pPr marL="75565" indent="234315" algn="ctr">
                        <a:lnSpc>
                          <a:spcPct val="200000"/>
                        </a:lnSpc>
                      </a:pPr>
                      <a:r>
                        <a:rPr lang="es-EC" sz="12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&lt;50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a:effectLst/>
                        </a:rPr>
                        <a:t>Malo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75565" indent="234315" algn="ctr">
                        <a:lnSpc>
                          <a:spcPct val="200000"/>
                        </a:lnSpc>
                      </a:pPr>
                      <a:r>
                        <a:rPr lang="es-EC" sz="1200" dirty="0">
                          <a:effectLst/>
                        </a:rPr>
                        <a:t>Muy molesta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989024"/>
                  </a:ext>
                </a:extLst>
              </a:tr>
            </a:tbl>
          </a:graphicData>
        </a:graphic>
      </p:graphicFrame>
      <p:pic>
        <p:nvPicPr>
          <p:cNvPr id="3074" name="Picture 2" descr="Codecs de audio para VoIP">
            <a:extLst>
              <a:ext uri="{FF2B5EF4-FFF2-40B4-BE49-F238E27FC236}">
                <a16:creationId xmlns:a16="http://schemas.microsoft.com/office/drawing/2014/main" id="{C2D45A19-CE83-4A2E-8775-330E08518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222" y="3846595"/>
            <a:ext cx="4962525"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54170"/>
      </p:ext>
    </p:extLst>
  </p:cSld>
  <p:clrMapOvr>
    <a:masterClrMapping/>
  </p:clrMapOvr>
</p:sld>
</file>

<file path=ppt/theme/theme1.xml><?xml version="1.0" encoding="utf-8"?>
<a:theme xmlns:a="http://schemas.openxmlformats.org/drawingml/2006/main" name="Cover and End Slide Master">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5351</TotalTime>
  <Words>4609</Words>
  <Application>Microsoft Office PowerPoint</Application>
  <PresentationFormat>Panorámica</PresentationFormat>
  <Paragraphs>591</Paragraphs>
  <Slides>33</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33</vt:i4>
      </vt:variant>
    </vt:vector>
  </HeadingPairs>
  <TitlesOfParts>
    <vt:vector size="44" baseType="lpstr">
      <vt:lpstr>Arial</vt:lpstr>
      <vt:lpstr>Bebas</vt:lpstr>
      <vt:lpstr>Calibri</vt:lpstr>
      <vt:lpstr>Cambria Math</vt:lpstr>
      <vt:lpstr>Open Sans</vt:lpstr>
      <vt:lpstr>Open Sans Light</vt:lpstr>
      <vt:lpstr>Source Sans Pro</vt:lpstr>
      <vt:lpstr>Times New Roman</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jonathan cellere</cp:lastModifiedBy>
  <cp:revision>220</cp:revision>
  <dcterms:created xsi:type="dcterms:W3CDTF">2018-04-24T17:14:44Z</dcterms:created>
  <dcterms:modified xsi:type="dcterms:W3CDTF">2021-06-21T15:50:06Z</dcterms:modified>
</cp:coreProperties>
</file>