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67" r:id="rId2"/>
    <p:sldId id="268" r:id="rId3"/>
    <p:sldId id="412" r:id="rId4"/>
    <p:sldId id="341" r:id="rId5"/>
    <p:sldId id="273" r:id="rId6"/>
    <p:sldId id="432" r:id="rId7"/>
    <p:sldId id="434" r:id="rId8"/>
    <p:sldId id="429" r:id="rId9"/>
    <p:sldId id="431" r:id="rId10"/>
    <p:sldId id="428" r:id="rId11"/>
    <p:sldId id="408" r:id="rId12"/>
    <p:sldId id="404" r:id="rId13"/>
    <p:sldId id="403" r:id="rId14"/>
    <p:sldId id="410" r:id="rId15"/>
    <p:sldId id="409" r:id="rId16"/>
    <p:sldId id="411" r:id="rId17"/>
    <p:sldId id="433" r:id="rId18"/>
    <p:sldId id="413" r:id="rId19"/>
    <p:sldId id="406" r:id="rId20"/>
    <p:sldId id="415" r:id="rId21"/>
    <p:sldId id="416" r:id="rId22"/>
    <p:sldId id="417" r:id="rId23"/>
    <p:sldId id="418" r:id="rId24"/>
    <p:sldId id="419" r:id="rId25"/>
    <p:sldId id="420" r:id="rId26"/>
    <p:sldId id="414" r:id="rId27"/>
    <p:sldId id="421" r:id="rId28"/>
    <p:sldId id="422" r:id="rId29"/>
    <p:sldId id="423" r:id="rId30"/>
    <p:sldId id="424" r:id="rId31"/>
    <p:sldId id="425" r:id="rId32"/>
    <p:sldId id="438" r:id="rId33"/>
    <p:sldId id="439" r:id="rId34"/>
    <p:sldId id="440" r:id="rId35"/>
    <p:sldId id="426" r:id="rId36"/>
    <p:sldId id="436" r:id="rId37"/>
    <p:sldId id="437" r:id="rId38"/>
    <p:sldId id="333" r:id="rId39"/>
    <p:sldId id="427" r:id="rId40"/>
    <p:sldId id="40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0" d="100"/>
          <a:sy n="40" d="100"/>
        </p:scale>
        <p:origin x="20" y="5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BD045E81-BEEC-4B88-8DE5-ADFB963FCECA}"/>
    <pc:docChg chg="modSld">
      <pc:chgData name="" userId="" providerId="" clId="Web-{BD045E81-BEEC-4B88-8DE5-ADFB963FCECA}" dt="2019-01-06T19:20:12.750" v="20" actId="1076"/>
      <pc:docMkLst>
        <pc:docMk/>
      </pc:docMkLst>
      <pc:sldChg chg="addSp delSp modSp">
        <pc:chgData name="" userId="" providerId="" clId="Web-{BD045E81-BEEC-4B88-8DE5-ADFB963FCECA}" dt="2019-01-06T19:20:12.750" v="20" actId="1076"/>
        <pc:sldMkLst>
          <pc:docMk/>
          <pc:sldMk cId="6925969" sldId="356"/>
        </pc:sldMkLst>
        <pc:spChg chg="mod">
          <ac:chgData name="" userId="" providerId="" clId="Web-{BD045E81-BEEC-4B88-8DE5-ADFB963FCECA}" dt="2019-01-06T19:19:56.532" v="18" actId="20577"/>
          <ac:spMkLst>
            <pc:docMk/>
            <pc:sldMk cId="6925969" sldId="356"/>
            <ac:spMk id="4" creationId="{00000000-0000-0000-0000-000000000000}"/>
          </ac:spMkLst>
        </pc:spChg>
        <pc:picChg chg="add mod">
          <ac:chgData name="" userId="" providerId="" clId="Web-{BD045E81-BEEC-4B88-8DE5-ADFB963FCECA}" dt="2019-01-06T19:20:08.422" v="19" actId="1076"/>
          <ac:picMkLst>
            <pc:docMk/>
            <pc:sldMk cId="6925969" sldId="356"/>
            <ac:picMk id="3" creationId="{60BCF575-C660-40A9-AD93-CED814D5C2E7}"/>
          </ac:picMkLst>
        </pc:picChg>
        <pc:picChg chg="del">
          <ac:chgData name="" userId="" providerId="" clId="Web-{BD045E81-BEEC-4B88-8DE5-ADFB963FCECA}" dt="2019-01-06T19:19:00.267" v="0"/>
          <ac:picMkLst>
            <pc:docMk/>
            <pc:sldMk cId="6925969" sldId="356"/>
            <ac:picMk id="6" creationId="{00000000-0000-0000-0000-000000000000}"/>
          </ac:picMkLst>
        </pc:picChg>
        <pc:picChg chg="mod">
          <ac:chgData name="" userId="" providerId="" clId="Web-{BD045E81-BEEC-4B88-8DE5-ADFB963FCECA}" dt="2019-01-06T19:20:12.750" v="20" actId="1076"/>
          <ac:picMkLst>
            <pc:docMk/>
            <pc:sldMk cId="6925969" sldId="356"/>
            <ac:picMk id="7" creationId="{00000000-0000-0000-0000-00000000000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s-EC" dirty="0"/>
              <a:t>Verdadero Positivo</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EC"/>
        </a:p>
      </c:txPr>
    </c:title>
    <c:autoTitleDeleted val="0"/>
    <c:plotArea>
      <c:layout/>
      <c:barChart>
        <c:barDir val="col"/>
        <c:grouping val="clustered"/>
        <c:varyColors val="0"/>
        <c:ser>
          <c:idx val="0"/>
          <c:order val="0"/>
          <c:tx>
            <c:strRef>
              <c:f>Sheet1!$A$20</c:f>
              <c:strCache>
                <c:ptCount val="1"/>
                <c:pt idx="0">
                  <c:v>Haar Cascade</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Sheet1!$B$19:$K$19</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Sheet1!$B$20:$K$20</c:f>
              <c:numCache>
                <c:formatCode>General</c:formatCode>
                <c:ptCount val="10"/>
                <c:pt idx="0">
                  <c:v>2</c:v>
                </c:pt>
                <c:pt idx="1">
                  <c:v>1</c:v>
                </c:pt>
                <c:pt idx="2">
                  <c:v>4</c:v>
                </c:pt>
                <c:pt idx="3">
                  <c:v>1</c:v>
                </c:pt>
                <c:pt idx="4">
                  <c:v>3</c:v>
                </c:pt>
                <c:pt idx="5">
                  <c:v>2</c:v>
                </c:pt>
                <c:pt idx="6">
                  <c:v>1</c:v>
                </c:pt>
                <c:pt idx="7">
                  <c:v>2</c:v>
                </c:pt>
                <c:pt idx="8">
                  <c:v>1</c:v>
                </c:pt>
                <c:pt idx="9">
                  <c:v>0</c:v>
                </c:pt>
              </c:numCache>
            </c:numRef>
          </c:val>
          <c:extLst>
            <c:ext xmlns:c16="http://schemas.microsoft.com/office/drawing/2014/chart" uri="{C3380CC4-5D6E-409C-BE32-E72D297353CC}">
              <c16:uniqueId val="{00000000-FDD9-4841-BC54-391FFD1E2DAE}"/>
            </c:ext>
          </c:extLst>
        </c:ser>
        <c:ser>
          <c:idx val="1"/>
          <c:order val="1"/>
          <c:tx>
            <c:strRef>
              <c:f>Sheet1!$A$21</c:f>
              <c:strCache>
                <c:ptCount val="1"/>
                <c:pt idx="0">
                  <c:v>HOG+SVM</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Sheet1!$B$19:$K$19</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Sheet1!$B$21:$K$21</c:f>
              <c:numCache>
                <c:formatCode>General</c:formatCode>
                <c:ptCount val="10"/>
                <c:pt idx="0">
                  <c:v>3</c:v>
                </c:pt>
                <c:pt idx="1">
                  <c:v>4</c:v>
                </c:pt>
                <c:pt idx="2">
                  <c:v>4</c:v>
                </c:pt>
                <c:pt idx="3">
                  <c:v>2</c:v>
                </c:pt>
                <c:pt idx="4">
                  <c:v>2</c:v>
                </c:pt>
                <c:pt idx="5">
                  <c:v>2</c:v>
                </c:pt>
                <c:pt idx="6">
                  <c:v>1</c:v>
                </c:pt>
                <c:pt idx="7">
                  <c:v>2</c:v>
                </c:pt>
                <c:pt idx="8">
                  <c:v>2</c:v>
                </c:pt>
                <c:pt idx="9">
                  <c:v>2</c:v>
                </c:pt>
              </c:numCache>
            </c:numRef>
          </c:val>
          <c:extLst>
            <c:ext xmlns:c16="http://schemas.microsoft.com/office/drawing/2014/chart" uri="{C3380CC4-5D6E-409C-BE32-E72D297353CC}">
              <c16:uniqueId val="{00000001-FDD9-4841-BC54-391FFD1E2DAE}"/>
            </c:ext>
          </c:extLst>
        </c:ser>
        <c:ser>
          <c:idx val="2"/>
          <c:order val="2"/>
          <c:tx>
            <c:strRef>
              <c:f>Sheet1!$A$22</c:f>
              <c:strCache>
                <c:ptCount val="1"/>
                <c:pt idx="0">
                  <c:v>YOLO</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Sheet1!$B$19:$K$19</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Sheet1!$B$22:$K$22</c:f>
              <c:numCache>
                <c:formatCode>General</c:formatCode>
                <c:ptCount val="10"/>
                <c:pt idx="0">
                  <c:v>4</c:v>
                </c:pt>
                <c:pt idx="1">
                  <c:v>6</c:v>
                </c:pt>
                <c:pt idx="2">
                  <c:v>5</c:v>
                </c:pt>
                <c:pt idx="3">
                  <c:v>4</c:v>
                </c:pt>
                <c:pt idx="4">
                  <c:v>3</c:v>
                </c:pt>
                <c:pt idx="5">
                  <c:v>3</c:v>
                </c:pt>
                <c:pt idx="6">
                  <c:v>3</c:v>
                </c:pt>
                <c:pt idx="7">
                  <c:v>2</c:v>
                </c:pt>
                <c:pt idx="8">
                  <c:v>3</c:v>
                </c:pt>
                <c:pt idx="9">
                  <c:v>3</c:v>
                </c:pt>
              </c:numCache>
            </c:numRef>
          </c:val>
          <c:extLst>
            <c:ext xmlns:c16="http://schemas.microsoft.com/office/drawing/2014/chart" uri="{C3380CC4-5D6E-409C-BE32-E72D297353CC}">
              <c16:uniqueId val="{00000002-FDD9-4841-BC54-391FFD1E2DAE}"/>
            </c:ext>
          </c:extLst>
        </c:ser>
        <c:dLbls>
          <c:showLegendKey val="0"/>
          <c:showVal val="0"/>
          <c:showCatName val="0"/>
          <c:showSerName val="0"/>
          <c:showPercent val="0"/>
          <c:showBubbleSize val="0"/>
        </c:dLbls>
        <c:gapWidth val="100"/>
        <c:overlap val="-24"/>
        <c:axId val="649925464"/>
        <c:axId val="649923824"/>
      </c:barChart>
      <c:catAx>
        <c:axId val="64992546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649923824"/>
        <c:crosses val="autoZero"/>
        <c:auto val="1"/>
        <c:lblAlgn val="ctr"/>
        <c:lblOffset val="100"/>
        <c:noMultiLvlLbl val="0"/>
      </c:catAx>
      <c:valAx>
        <c:axId val="64992382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649925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s-EC" dirty="0"/>
              <a:t>Falso positivo</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EC"/>
        </a:p>
      </c:txPr>
    </c:title>
    <c:autoTitleDeleted val="0"/>
    <c:plotArea>
      <c:layout/>
      <c:barChart>
        <c:barDir val="col"/>
        <c:grouping val="clustered"/>
        <c:varyColors val="0"/>
        <c:ser>
          <c:idx val="0"/>
          <c:order val="0"/>
          <c:tx>
            <c:strRef>
              <c:f>Sheet1!$A$26</c:f>
              <c:strCache>
                <c:ptCount val="1"/>
                <c:pt idx="0">
                  <c:v>Haar Cascade</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Sheet1!$B$25:$K$25</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Sheet1!$B$26:$K$26</c:f>
              <c:numCache>
                <c:formatCode>General</c:formatCode>
                <c:ptCount val="10"/>
                <c:pt idx="0">
                  <c:v>1</c:v>
                </c:pt>
                <c:pt idx="1">
                  <c:v>1</c:v>
                </c:pt>
                <c:pt idx="2">
                  <c:v>2</c:v>
                </c:pt>
                <c:pt idx="3">
                  <c:v>1</c:v>
                </c:pt>
                <c:pt idx="4">
                  <c:v>3</c:v>
                </c:pt>
                <c:pt idx="5">
                  <c:v>1</c:v>
                </c:pt>
                <c:pt idx="6">
                  <c:v>2</c:v>
                </c:pt>
                <c:pt idx="7">
                  <c:v>1</c:v>
                </c:pt>
                <c:pt idx="8">
                  <c:v>3</c:v>
                </c:pt>
                <c:pt idx="9">
                  <c:v>2</c:v>
                </c:pt>
              </c:numCache>
            </c:numRef>
          </c:val>
          <c:extLst>
            <c:ext xmlns:c16="http://schemas.microsoft.com/office/drawing/2014/chart" uri="{C3380CC4-5D6E-409C-BE32-E72D297353CC}">
              <c16:uniqueId val="{00000000-66B4-4A75-9D69-66A403B3FCF2}"/>
            </c:ext>
          </c:extLst>
        </c:ser>
        <c:ser>
          <c:idx val="1"/>
          <c:order val="1"/>
          <c:tx>
            <c:strRef>
              <c:f>Sheet1!$A$27</c:f>
              <c:strCache>
                <c:ptCount val="1"/>
                <c:pt idx="0">
                  <c:v>HOG+SVM</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Sheet1!$B$25:$K$25</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Sheet1!$B$27:$K$27</c:f>
              <c:numCache>
                <c:formatCode>General</c:formatCode>
                <c:ptCount val="10"/>
                <c:pt idx="0">
                  <c:v>3</c:v>
                </c:pt>
                <c:pt idx="1">
                  <c:v>1</c:v>
                </c:pt>
                <c:pt idx="2">
                  <c:v>6</c:v>
                </c:pt>
                <c:pt idx="3">
                  <c:v>6</c:v>
                </c:pt>
                <c:pt idx="4">
                  <c:v>4</c:v>
                </c:pt>
                <c:pt idx="5">
                  <c:v>5</c:v>
                </c:pt>
                <c:pt idx="6">
                  <c:v>7</c:v>
                </c:pt>
                <c:pt idx="7">
                  <c:v>7</c:v>
                </c:pt>
                <c:pt idx="8">
                  <c:v>9</c:v>
                </c:pt>
                <c:pt idx="9">
                  <c:v>8</c:v>
                </c:pt>
              </c:numCache>
            </c:numRef>
          </c:val>
          <c:extLst>
            <c:ext xmlns:c16="http://schemas.microsoft.com/office/drawing/2014/chart" uri="{C3380CC4-5D6E-409C-BE32-E72D297353CC}">
              <c16:uniqueId val="{00000001-66B4-4A75-9D69-66A403B3FCF2}"/>
            </c:ext>
          </c:extLst>
        </c:ser>
        <c:ser>
          <c:idx val="2"/>
          <c:order val="2"/>
          <c:tx>
            <c:strRef>
              <c:f>Sheet1!$A$28</c:f>
              <c:strCache>
                <c:ptCount val="1"/>
                <c:pt idx="0">
                  <c:v>YOLO</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Sheet1!$B$25:$K$25</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Sheet1!$B$28:$K$28</c:f>
              <c:numCache>
                <c:formatCode>General</c:formatCode>
                <c:ptCount val="10"/>
                <c:pt idx="0">
                  <c:v>0</c:v>
                </c:pt>
                <c:pt idx="1">
                  <c:v>0</c:v>
                </c:pt>
                <c:pt idx="2">
                  <c:v>2</c:v>
                </c:pt>
                <c:pt idx="3">
                  <c:v>0</c:v>
                </c:pt>
                <c:pt idx="4">
                  <c:v>0</c:v>
                </c:pt>
                <c:pt idx="5">
                  <c:v>0</c:v>
                </c:pt>
                <c:pt idx="6">
                  <c:v>0</c:v>
                </c:pt>
                <c:pt idx="7">
                  <c:v>1</c:v>
                </c:pt>
                <c:pt idx="8">
                  <c:v>0</c:v>
                </c:pt>
                <c:pt idx="9">
                  <c:v>0</c:v>
                </c:pt>
              </c:numCache>
            </c:numRef>
          </c:val>
          <c:extLst>
            <c:ext xmlns:c16="http://schemas.microsoft.com/office/drawing/2014/chart" uri="{C3380CC4-5D6E-409C-BE32-E72D297353CC}">
              <c16:uniqueId val="{00000002-66B4-4A75-9D69-66A403B3FCF2}"/>
            </c:ext>
          </c:extLst>
        </c:ser>
        <c:dLbls>
          <c:showLegendKey val="0"/>
          <c:showVal val="0"/>
          <c:showCatName val="0"/>
          <c:showSerName val="0"/>
          <c:showPercent val="0"/>
          <c:showBubbleSize val="0"/>
        </c:dLbls>
        <c:gapWidth val="100"/>
        <c:overlap val="-24"/>
        <c:axId val="489226824"/>
        <c:axId val="489224528"/>
      </c:barChart>
      <c:catAx>
        <c:axId val="48922682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489224528"/>
        <c:crosses val="autoZero"/>
        <c:auto val="1"/>
        <c:lblAlgn val="ctr"/>
        <c:lblOffset val="100"/>
        <c:noMultiLvlLbl val="0"/>
      </c:catAx>
      <c:valAx>
        <c:axId val="48922452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489226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s-EC"/>
              <a:t>Falso negativo</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EC"/>
        </a:p>
      </c:txPr>
    </c:title>
    <c:autoTitleDeleted val="0"/>
    <c:plotArea>
      <c:layout/>
      <c:barChart>
        <c:barDir val="col"/>
        <c:grouping val="clustered"/>
        <c:varyColors val="0"/>
        <c:ser>
          <c:idx val="0"/>
          <c:order val="0"/>
          <c:tx>
            <c:strRef>
              <c:f>Sheet1!$A$32</c:f>
              <c:strCache>
                <c:ptCount val="1"/>
                <c:pt idx="0">
                  <c:v>Haar Cascade</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Sheet1!$B$31:$K$31</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Sheet1!$B$32:$K$32</c:f>
              <c:numCache>
                <c:formatCode>General</c:formatCode>
                <c:ptCount val="10"/>
                <c:pt idx="0">
                  <c:v>4</c:v>
                </c:pt>
                <c:pt idx="1">
                  <c:v>5</c:v>
                </c:pt>
                <c:pt idx="2">
                  <c:v>2</c:v>
                </c:pt>
                <c:pt idx="3">
                  <c:v>3</c:v>
                </c:pt>
                <c:pt idx="4">
                  <c:v>1</c:v>
                </c:pt>
                <c:pt idx="5">
                  <c:v>1</c:v>
                </c:pt>
                <c:pt idx="6">
                  <c:v>2</c:v>
                </c:pt>
                <c:pt idx="7">
                  <c:v>0</c:v>
                </c:pt>
                <c:pt idx="8">
                  <c:v>2</c:v>
                </c:pt>
                <c:pt idx="9">
                  <c:v>3</c:v>
                </c:pt>
              </c:numCache>
            </c:numRef>
          </c:val>
          <c:extLst>
            <c:ext xmlns:c16="http://schemas.microsoft.com/office/drawing/2014/chart" uri="{C3380CC4-5D6E-409C-BE32-E72D297353CC}">
              <c16:uniqueId val="{00000000-AF7C-4B79-93C1-A03CBD3FFC2E}"/>
            </c:ext>
          </c:extLst>
        </c:ser>
        <c:ser>
          <c:idx val="1"/>
          <c:order val="1"/>
          <c:tx>
            <c:strRef>
              <c:f>Sheet1!$A$33</c:f>
              <c:strCache>
                <c:ptCount val="1"/>
                <c:pt idx="0">
                  <c:v>HOG+SVM</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Sheet1!$B$31:$K$31</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Sheet1!$B$33:$K$33</c:f>
              <c:numCache>
                <c:formatCode>General</c:formatCode>
                <c:ptCount val="10"/>
                <c:pt idx="0">
                  <c:v>3</c:v>
                </c:pt>
                <c:pt idx="1">
                  <c:v>2</c:v>
                </c:pt>
                <c:pt idx="2">
                  <c:v>2</c:v>
                </c:pt>
                <c:pt idx="3">
                  <c:v>2</c:v>
                </c:pt>
                <c:pt idx="4">
                  <c:v>2</c:v>
                </c:pt>
                <c:pt idx="5">
                  <c:v>1</c:v>
                </c:pt>
                <c:pt idx="6">
                  <c:v>2</c:v>
                </c:pt>
                <c:pt idx="7">
                  <c:v>0</c:v>
                </c:pt>
                <c:pt idx="8">
                  <c:v>1</c:v>
                </c:pt>
                <c:pt idx="9">
                  <c:v>1</c:v>
                </c:pt>
              </c:numCache>
            </c:numRef>
          </c:val>
          <c:extLst>
            <c:ext xmlns:c16="http://schemas.microsoft.com/office/drawing/2014/chart" uri="{C3380CC4-5D6E-409C-BE32-E72D297353CC}">
              <c16:uniqueId val="{00000001-AF7C-4B79-93C1-A03CBD3FFC2E}"/>
            </c:ext>
          </c:extLst>
        </c:ser>
        <c:ser>
          <c:idx val="2"/>
          <c:order val="2"/>
          <c:tx>
            <c:strRef>
              <c:f>Sheet1!$A$34</c:f>
              <c:strCache>
                <c:ptCount val="1"/>
                <c:pt idx="0">
                  <c:v>YOLO</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Sheet1!$B$31:$K$31</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Sheet1!$B$34:$K$34</c:f>
              <c:numCache>
                <c:formatCode>General</c:formatCode>
                <c:ptCount val="10"/>
                <c:pt idx="0">
                  <c:v>2</c:v>
                </c:pt>
                <c:pt idx="1">
                  <c:v>0</c:v>
                </c:pt>
                <c:pt idx="2">
                  <c:v>0</c:v>
                </c:pt>
                <c:pt idx="3">
                  <c:v>0</c:v>
                </c:pt>
                <c:pt idx="4">
                  <c:v>1</c:v>
                </c:pt>
                <c:pt idx="5">
                  <c:v>0</c:v>
                </c:pt>
                <c:pt idx="6">
                  <c:v>0</c:v>
                </c:pt>
                <c:pt idx="7">
                  <c:v>0</c:v>
                </c:pt>
                <c:pt idx="8">
                  <c:v>0</c:v>
                </c:pt>
                <c:pt idx="9">
                  <c:v>0</c:v>
                </c:pt>
              </c:numCache>
            </c:numRef>
          </c:val>
          <c:extLst>
            <c:ext xmlns:c16="http://schemas.microsoft.com/office/drawing/2014/chart" uri="{C3380CC4-5D6E-409C-BE32-E72D297353CC}">
              <c16:uniqueId val="{00000002-AF7C-4B79-93C1-A03CBD3FFC2E}"/>
            </c:ext>
          </c:extLst>
        </c:ser>
        <c:dLbls>
          <c:showLegendKey val="0"/>
          <c:showVal val="0"/>
          <c:showCatName val="0"/>
          <c:showSerName val="0"/>
          <c:showPercent val="0"/>
          <c:showBubbleSize val="0"/>
        </c:dLbls>
        <c:gapWidth val="100"/>
        <c:overlap val="-24"/>
        <c:axId val="485545024"/>
        <c:axId val="485543056"/>
      </c:barChart>
      <c:catAx>
        <c:axId val="48554502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485543056"/>
        <c:crosses val="autoZero"/>
        <c:auto val="1"/>
        <c:lblAlgn val="ctr"/>
        <c:lblOffset val="100"/>
        <c:noMultiLvlLbl val="0"/>
      </c:catAx>
      <c:valAx>
        <c:axId val="48554305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485545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s-EC" dirty="0"/>
              <a:t>Verdaderos</a:t>
            </a:r>
            <a:r>
              <a:rPr lang="es-EC" baseline="0" dirty="0"/>
              <a:t> Positivos</a:t>
            </a:r>
            <a:endParaRPr lang="es-EC" dirty="0"/>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EC"/>
        </a:p>
      </c:txPr>
    </c:title>
    <c:autoTitleDeleted val="0"/>
    <c:plotArea>
      <c:layout/>
      <c:barChart>
        <c:barDir val="col"/>
        <c:grouping val="clustered"/>
        <c:varyColors val="0"/>
        <c:ser>
          <c:idx val="0"/>
          <c:order val="0"/>
          <c:tx>
            <c:strRef>
              <c:f>Sheet1!$M$20</c:f>
              <c:strCache>
                <c:ptCount val="1"/>
                <c:pt idx="0">
                  <c:v>Haar Cascade</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Sheet1!$N$19:$W$19</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Sheet1!$N$20:$W$20</c:f>
              <c:numCache>
                <c:formatCode>General</c:formatCode>
                <c:ptCount val="10"/>
                <c:pt idx="0">
                  <c:v>1</c:v>
                </c:pt>
                <c:pt idx="1">
                  <c:v>1</c:v>
                </c:pt>
                <c:pt idx="2">
                  <c:v>0</c:v>
                </c:pt>
                <c:pt idx="3">
                  <c:v>1</c:v>
                </c:pt>
                <c:pt idx="4">
                  <c:v>1</c:v>
                </c:pt>
                <c:pt idx="5">
                  <c:v>0</c:v>
                </c:pt>
                <c:pt idx="6">
                  <c:v>0</c:v>
                </c:pt>
                <c:pt idx="7">
                  <c:v>1</c:v>
                </c:pt>
                <c:pt idx="8">
                  <c:v>1</c:v>
                </c:pt>
                <c:pt idx="9">
                  <c:v>0</c:v>
                </c:pt>
              </c:numCache>
            </c:numRef>
          </c:val>
          <c:extLst>
            <c:ext xmlns:c16="http://schemas.microsoft.com/office/drawing/2014/chart" uri="{C3380CC4-5D6E-409C-BE32-E72D297353CC}">
              <c16:uniqueId val="{00000000-C751-4EC5-8BD7-73B753E04EB4}"/>
            </c:ext>
          </c:extLst>
        </c:ser>
        <c:ser>
          <c:idx val="1"/>
          <c:order val="1"/>
          <c:tx>
            <c:strRef>
              <c:f>Sheet1!$M$21</c:f>
              <c:strCache>
                <c:ptCount val="1"/>
                <c:pt idx="0">
                  <c:v>HOG+SVM</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Sheet1!$N$19:$W$19</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Sheet1!$N$21:$W$21</c:f>
              <c:numCache>
                <c:formatCode>General</c:formatCode>
                <c:ptCount val="10"/>
                <c:pt idx="0">
                  <c:v>2</c:v>
                </c:pt>
                <c:pt idx="1">
                  <c:v>0</c:v>
                </c:pt>
                <c:pt idx="2">
                  <c:v>2</c:v>
                </c:pt>
                <c:pt idx="3">
                  <c:v>1</c:v>
                </c:pt>
                <c:pt idx="4">
                  <c:v>0</c:v>
                </c:pt>
                <c:pt idx="5">
                  <c:v>1</c:v>
                </c:pt>
                <c:pt idx="6">
                  <c:v>1</c:v>
                </c:pt>
                <c:pt idx="7">
                  <c:v>1</c:v>
                </c:pt>
                <c:pt idx="8">
                  <c:v>0</c:v>
                </c:pt>
                <c:pt idx="9">
                  <c:v>1</c:v>
                </c:pt>
              </c:numCache>
            </c:numRef>
          </c:val>
          <c:extLst>
            <c:ext xmlns:c16="http://schemas.microsoft.com/office/drawing/2014/chart" uri="{C3380CC4-5D6E-409C-BE32-E72D297353CC}">
              <c16:uniqueId val="{00000001-C751-4EC5-8BD7-73B753E04EB4}"/>
            </c:ext>
          </c:extLst>
        </c:ser>
        <c:ser>
          <c:idx val="2"/>
          <c:order val="2"/>
          <c:tx>
            <c:strRef>
              <c:f>Sheet1!$M$22</c:f>
              <c:strCache>
                <c:ptCount val="1"/>
                <c:pt idx="0">
                  <c:v>YOLO</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Sheet1!$N$19:$W$19</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Sheet1!$N$22:$W$22</c:f>
              <c:numCache>
                <c:formatCode>General</c:formatCode>
                <c:ptCount val="10"/>
                <c:pt idx="0">
                  <c:v>2</c:v>
                </c:pt>
                <c:pt idx="1">
                  <c:v>1</c:v>
                </c:pt>
                <c:pt idx="2">
                  <c:v>2</c:v>
                </c:pt>
                <c:pt idx="3">
                  <c:v>1</c:v>
                </c:pt>
                <c:pt idx="4">
                  <c:v>0</c:v>
                </c:pt>
                <c:pt idx="5">
                  <c:v>1</c:v>
                </c:pt>
                <c:pt idx="6">
                  <c:v>1</c:v>
                </c:pt>
                <c:pt idx="7">
                  <c:v>1</c:v>
                </c:pt>
                <c:pt idx="8">
                  <c:v>0</c:v>
                </c:pt>
                <c:pt idx="9">
                  <c:v>1</c:v>
                </c:pt>
              </c:numCache>
            </c:numRef>
          </c:val>
          <c:extLst>
            <c:ext xmlns:c16="http://schemas.microsoft.com/office/drawing/2014/chart" uri="{C3380CC4-5D6E-409C-BE32-E72D297353CC}">
              <c16:uniqueId val="{00000002-C751-4EC5-8BD7-73B753E04EB4}"/>
            </c:ext>
          </c:extLst>
        </c:ser>
        <c:dLbls>
          <c:showLegendKey val="0"/>
          <c:showVal val="0"/>
          <c:showCatName val="0"/>
          <c:showSerName val="0"/>
          <c:showPercent val="0"/>
          <c:showBubbleSize val="0"/>
        </c:dLbls>
        <c:gapWidth val="100"/>
        <c:overlap val="-24"/>
        <c:axId val="353528528"/>
        <c:axId val="353528856"/>
      </c:barChart>
      <c:catAx>
        <c:axId val="35352852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353528856"/>
        <c:crosses val="autoZero"/>
        <c:auto val="1"/>
        <c:lblAlgn val="ctr"/>
        <c:lblOffset val="100"/>
        <c:noMultiLvlLbl val="0"/>
      </c:catAx>
      <c:valAx>
        <c:axId val="35352885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353528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s-EC"/>
              <a:t>Falso positivo</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EC"/>
        </a:p>
      </c:txPr>
    </c:title>
    <c:autoTitleDeleted val="0"/>
    <c:plotArea>
      <c:layout/>
      <c:barChart>
        <c:barDir val="col"/>
        <c:grouping val="clustered"/>
        <c:varyColors val="0"/>
        <c:ser>
          <c:idx val="0"/>
          <c:order val="0"/>
          <c:tx>
            <c:strRef>
              <c:f>Sheet1!$M$26</c:f>
              <c:strCache>
                <c:ptCount val="1"/>
                <c:pt idx="0">
                  <c:v>Haar Cascade</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Sheet1!$N$25:$W$25</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Sheet1!$N$26:$W$26</c:f>
              <c:numCache>
                <c:formatCode>General</c:formatCode>
                <c:ptCount val="10"/>
                <c:pt idx="0">
                  <c:v>0</c:v>
                </c:pt>
                <c:pt idx="1">
                  <c:v>2</c:v>
                </c:pt>
                <c:pt idx="2">
                  <c:v>0</c:v>
                </c:pt>
                <c:pt idx="3">
                  <c:v>1</c:v>
                </c:pt>
                <c:pt idx="4">
                  <c:v>1</c:v>
                </c:pt>
                <c:pt idx="5">
                  <c:v>2</c:v>
                </c:pt>
                <c:pt idx="6">
                  <c:v>2</c:v>
                </c:pt>
                <c:pt idx="7">
                  <c:v>0</c:v>
                </c:pt>
                <c:pt idx="8">
                  <c:v>1</c:v>
                </c:pt>
                <c:pt idx="9">
                  <c:v>2</c:v>
                </c:pt>
              </c:numCache>
            </c:numRef>
          </c:val>
          <c:extLst>
            <c:ext xmlns:c16="http://schemas.microsoft.com/office/drawing/2014/chart" uri="{C3380CC4-5D6E-409C-BE32-E72D297353CC}">
              <c16:uniqueId val="{00000000-8447-4AC1-B834-FAF97FC450FE}"/>
            </c:ext>
          </c:extLst>
        </c:ser>
        <c:ser>
          <c:idx val="1"/>
          <c:order val="1"/>
          <c:tx>
            <c:strRef>
              <c:f>Sheet1!$M$27</c:f>
              <c:strCache>
                <c:ptCount val="1"/>
                <c:pt idx="0">
                  <c:v>HOG+SVM</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Sheet1!$N$25:$W$25</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Sheet1!$N$27:$W$27</c:f>
              <c:numCache>
                <c:formatCode>General</c:formatCode>
                <c:ptCount val="10"/>
                <c:pt idx="0">
                  <c:v>0</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1-8447-4AC1-B834-FAF97FC450FE}"/>
            </c:ext>
          </c:extLst>
        </c:ser>
        <c:ser>
          <c:idx val="2"/>
          <c:order val="2"/>
          <c:tx>
            <c:strRef>
              <c:f>Sheet1!$M$28</c:f>
              <c:strCache>
                <c:ptCount val="1"/>
                <c:pt idx="0">
                  <c:v>YOLO</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Sheet1!$N$25:$W$25</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Sheet1!$N$28:$W$28</c:f>
              <c:numCache>
                <c:formatCode>General</c:formatCode>
                <c:ptCount val="10"/>
                <c:pt idx="0">
                  <c:v>2</c:v>
                </c:pt>
                <c:pt idx="1">
                  <c:v>0</c:v>
                </c:pt>
                <c:pt idx="2">
                  <c:v>2</c:v>
                </c:pt>
                <c:pt idx="3">
                  <c:v>1</c:v>
                </c:pt>
                <c:pt idx="4">
                  <c:v>0</c:v>
                </c:pt>
                <c:pt idx="5">
                  <c:v>1</c:v>
                </c:pt>
                <c:pt idx="6">
                  <c:v>1</c:v>
                </c:pt>
                <c:pt idx="7">
                  <c:v>1</c:v>
                </c:pt>
                <c:pt idx="8">
                  <c:v>0</c:v>
                </c:pt>
                <c:pt idx="9">
                  <c:v>1</c:v>
                </c:pt>
              </c:numCache>
            </c:numRef>
          </c:val>
          <c:extLst>
            <c:ext xmlns:c16="http://schemas.microsoft.com/office/drawing/2014/chart" uri="{C3380CC4-5D6E-409C-BE32-E72D297353CC}">
              <c16:uniqueId val="{00000002-8447-4AC1-B834-FAF97FC450FE}"/>
            </c:ext>
          </c:extLst>
        </c:ser>
        <c:dLbls>
          <c:showLegendKey val="0"/>
          <c:showVal val="0"/>
          <c:showCatName val="0"/>
          <c:showSerName val="0"/>
          <c:showPercent val="0"/>
          <c:showBubbleSize val="0"/>
        </c:dLbls>
        <c:gapWidth val="100"/>
        <c:overlap val="-24"/>
        <c:axId val="486576376"/>
        <c:axId val="486573424"/>
      </c:barChart>
      <c:catAx>
        <c:axId val="48657637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486573424"/>
        <c:crosses val="autoZero"/>
        <c:auto val="1"/>
        <c:lblAlgn val="ctr"/>
        <c:lblOffset val="100"/>
        <c:noMultiLvlLbl val="0"/>
      </c:catAx>
      <c:valAx>
        <c:axId val="48657342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486576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s-EC"/>
              <a:t>Falso negativo</a:t>
            </a:r>
          </a:p>
        </c:rich>
      </c:tx>
      <c:layout>
        <c:manualLayout>
          <c:xMode val="edge"/>
          <c:yMode val="edge"/>
          <c:x val="0.40949300087489071"/>
          <c:y val="2.3148148148148147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EC"/>
        </a:p>
      </c:txPr>
    </c:title>
    <c:autoTitleDeleted val="0"/>
    <c:plotArea>
      <c:layout/>
      <c:barChart>
        <c:barDir val="col"/>
        <c:grouping val="clustered"/>
        <c:varyColors val="0"/>
        <c:ser>
          <c:idx val="0"/>
          <c:order val="0"/>
          <c:tx>
            <c:strRef>
              <c:f>Sheet1!$M$33</c:f>
              <c:strCache>
                <c:ptCount val="1"/>
                <c:pt idx="0">
                  <c:v>Haar Cascade</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Sheet1!$N$32:$W$32</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Sheet1!$N$33:$W$33</c:f>
              <c:numCache>
                <c:formatCode>General</c:formatCode>
                <c:ptCount val="10"/>
                <c:pt idx="0">
                  <c:v>1</c:v>
                </c:pt>
                <c:pt idx="1">
                  <c:v>1</c:v>
                </c:pt>
                <c:pt idx="2">
                  <c:v>2</c:v>
                </c:pt>
                <c:pt idx="3">
                  <c:v>0</c:v>
                </c:pt>
                <c:pt idx="4">
                  <c:v>1</c:v>
                </c:pt>
                <c:pt idx="5">
                  <c:v>2</c:v>
                </c:pt>
                <c:pt idx="6">
                  <c:v>1</c:v>
                </c:pt>
                <c:pt idx="7">
                  <c:v>0</c:v>
                </c:pt>
                <c:pt idx="8">
                  <c:v>0</c:v>
                </c:pt>
                <c:pt idx="9">
                  <c:v>0</c:v>
                </c:pt>
              </c:numCache>
            </c:numRef>
          </c:val>
          <c:extLst>
            <c:ext xmlns:c16="http://schemas.microsoft.com/office/drawing/2014/chart" uri="{C3380CC4-5D6E-409C-BE32-E72D297353CC}">
              <c16:uniqueId val="{00000000-2532-43A1-A33D-B55A763162E9}"/>
            </c:ext>
          </c:extLst>
        </c:ser>
        <c:ser>
          <c:idx val="1"/>
          <c:order val="1"/>
          <c:tx>
            <c:strRef>
              <c:f>Sheet1!$M$34</c:f>
              <c:strCache>
                <c:ptCount val="1"/>
                <c:pt idx="0">
                  <c:v>HOG+SVM</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Sheet1!$N$32:$W$32</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Sheet1!$N$34:$W$34</c:f>
              <c:numCache>
                <c:formatCode>General</c:formatCode>
                <c:ptCount val="10"/>
                <c:pt idx="0">
                  <c:v>0</c:v>
                </c:pt>
                <c:pt idx="1">
                  <c:v>1</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1-2532-43A1-A33D-B55A763162E9}"/>
            </c:ext>
          </c:extLst>
        </c:ser>
        <c:ser>
          <c:idx val="2"/>
          <c:order val="2"/>
          <c:tx>
            <c:strRef>
              <c:f>Sheet1!$M$35</c:f>
              <c:strCache>
                <c:ptCount val="1"/>
                <c:pt idx="0">
                  <c:v>YOLO</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Sheet1!$N$32:$W$32</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Sheet1!$N$35:$W$35</c:f>
              <c:numCache>
                <c:formatCode>General</c:formatCode>
                <c:ptCount val="10"/>
                <c:pt idx="0">
                  <c:v>0</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2-2532-43A1-A33D-B55A763162E9}"/>
            </c:ext>
          </c:extLst>
        </c:ser>
        <c:dLbls>
          <c:showLegendKey val="0"/>
          <c:showVal val="0"/>
          <c:showCatName val="0"/>
          <c:showSerName val="0"/>
          <c:showPercent val="0"/>
          <c:showBubbleSize val="0"/>
        </c:dLbls>
        <c:gapWidth val="100"/>
        <c:overlap val="-24"/>
        <c:axId val="652341160"/>
        <c:axId val="652344112"/>
      </c:barChart>
      <c:catAx>
        <c:axId val="65234116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652344112"/>
        <c:crosses val="autoZero"/>
        <c:auto val="1"/>
        <c:lblAlgn val="ctr"/>
        <c:lblOffset val="100"/>
        <c:noMultiLvlLbl val="0"/>
      </c:catAx>
      <c:valAx>
        <c:axId val="65234411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652341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s-EC" dirty="0"/>
              <a:t>Verdaderos</a:t>
            </a:r>
            <a:r>
              <a:rPr lang="es-EC" baseline="0" dirty="0"/>
              <a:t> Positivos</a:t>
            </a:r>
            <a:endParaRPr lang="es-EC" dirty="0"/>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EC"/>
        </a:p>
      </c:txPr>
    </c:title>
    <c:autoTitleDeleted val="0"/>
    <c:plotArea>
      <c:layout/>
      <c:barChart>
        <c:barDir val="col"/>
        <c:grouping val="clustered"/>
        <c:varyColors val="0"/>
        <c:ser>
          <c:idx val="0"/>
          <c:order val="0"/>
          <c:tx>
            <c:strRef>
              <c:f>Sheet1!$Y$20</c:f>
              <c:strCache>
                <c:ptCount val="1"/>
                <c:pt idx="0">
                  <c:v>Haar Cascade</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Sheet1!$Z$19:$AI$19</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Sheet1!$Z$20:$AI$20</c:f>
              <c:numCache>
                <c:formatCode>General</c:formatCode>
                <c:ptCount val="10"/>
                <c:pt idx="0">
                  <c:v>3</c:v>
                </c:pt>
                <c:pt idx="1">
                  <c:v>1</c:v>
                </c:pt>
                <c:pt idx="2">
                  <c:v>1</c:v>
                </c:pt>
                <c:pt idx="3">
                  <c:v>0</c:v>
                </c:pt>
                <c:pt idx="4">
                  <c:v>0</c:v>
                </c:pt>
                <c:pt idx="5">
                  <c:v>2</c:v>
                </c:pt>
                <c:pt idx="6">
                  <c:v>2</c:v>
                </c:pt>
                <c:pt idx="7">
                  <c:v>2</c:v>
                </c:pt>
                <c:pt idx="8">
                  <c:v>0</c:v>
                </c:pt>
                <c:pt idx="9">
                  <c:v>2</c:v>
                </c:pt>
              </c:numCache>
            </c:numRef>
          </c:val>
          <c:extLst>
            <c:ext xmlns:c16="http://schemas.microsoft.com/office/drawing/2014/chart" uri="{C3380CC4-5D6E-409C-BE32-E72D297353CC}">
              <c16:uniqueId val="{00000000-5BD4-49B1-994E-2BA493B23CF3}"/>
            </c:ext>
          </c:extLst>
        </c:ser>
        <c:ser>
          <c:idx val="1"/>
          <c:order val="1"/>
          <c:tx>
            <c:strRef>
              <c:f>Sheet1!$Y$21</c:f>
              <c:strCache>
                <c:ptCount val="1"/>
                <c:pt idx="0">
                  <c:v>HOG+SVM</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Sheet1!$Z$19:$AI$19</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Sheet1!$Z$21:$AI$21</c:f>
              <c:numCache>
                <c:formatCode>General</c:formatCode>
                <c:ptCount val="10"/>
                <c:pt idx="0">
                  <c:v>2</c:v>
                </c:pt>
                <c:pt idx="1">
                  <c:v>1</c:v>
                </c:pt>
                <c:pt idx="2">
                  <c:v>1</c:v>
                </c:pt>
                <c:pt idx="3">
                  <c:v>1</c:v>
                </c:pt>
                <c:pt idx="4">
                  <c:v>2</c:v>
                </c:pt>
                <c:pt idx="5">
                  <c:v>2</c:v>
                </c:pt>
                <c:pt idx="6">
                  <c:v>1</c:v>
                </c:pt>
                <c:pt idx="7">
                  <c:v>1</c:v>
                </c:pt>
                <c:pt idx="8">
                  <c:v>2</c:v>
                </c:pt>
                <c:pt idx="9">
                  <c:v>2</c:v>
                </c:pt>
              </c:numCache>
            </c:numRef>
          </c:val>
          <c:extLst>
            <c:ext xmlns:c16="http://schemas.microsoft.com/office/drawing/2014/chart" uri="{C3380CC4-5D6E-409C-BE32-E72D297353CC}">
              <c16:uniqueId val="{00000001-5BD4-49B1-994E-2BA493B23CF3}"/>
            </c:ext>
          </c:extLst>
        </c:ser>
        <c:ser>
          <c:idx val="2"/>
          <c:order val="2"/>
          <c:tx>
            <c:strRef>
              <c:f>Sheet1!$Y$22</c:f>
              <c:strCache>
                <c:ptCount val="1"/>
                <c:pt idx="0">
                  <c:v>YOLO</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Sheet1!$Z$19:$AI$19</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Sheet1!$Z$22:$AI$22</c:f>
              <c:numCache>
                <c:formatCode>General</c:formatCode>
                <c:ptCount val="10"/>
                <c:pt idx="0">
                  <c:v>6</c:v>
                </c:pt>
                <c:pt idx="1">
                  <c:v>6</c:v>
                </c:pt>
                <c:pt idx="2">
                  <c:v>5</c:v>
                </c:pt>
                <c:pt idx="3">
                  <c:v>4</c:v>
                </c:pt>
                <c:pt idx="4">
                  <c:v>2</c:v>
                </c:pt>
                <c:pt idx="5">
                  <c:v>4</c:v>
                </c:pt>
                <c:pt idx="6">
                  <c:v>3</c:v>
                </c:pt>
                <c:pt idx="7">
                  <c:v>3</c:v>
                </c:pt>
                <c:pt idx="8">
                  <c:v>5</c:v>
                </c:pt>
                <c:pt idx="9">
                  <c:v>5</c:v>
                </c:pt>
              </c:numCache>
            </c:numRef>
          </c:val>
          <c:extLst>
            <c:ext xmlns:c16="http://schemas.microsoft.com/office/drawing/2014/chart" uri="{C3380CC4-5D6E-409C-BE32-E72D297353CC}">
              <c16:uniqueId val="{00000002-5BD4-49B1-994E-2BA493B23CF3}"/>
            </c:ext>
          </c:extLst>
        </c:ser>
        <c:dLbls>
          <c:showLegendKey val="0"/>
          <c:showVal val="0"/>
          <c:showCatName val="0"/>
          <c:showSerName val="0"/>
          <c:showPercent val="0"/>
          <c:showBubbleSize val="0"/>
        </c:dLbls>
        <c:gapWidth val="100"/>
        <c:overlap val="-24"/>
        <c:axId val="647989112"/>
        <c:axId val="647988784"/>
      </c:barChart>
      <c:catAx>
        <c:axId val="64798911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647988784"/>
        <c:crosses val="autoZero"/>
        <c:auto val="1"/>
        <c:lblAlgn val="ctr"/>
        <c:lblOffset val="100"/>
        <c:noMultiLvlLbl val="0"/>
      </c:catAx>
      <c:valAx>
        <c:axId val="64798878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647989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s-EC"/>
              <a:t>Falso positivo</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EC"/>
        </a:p>
      </c:txPr>
    </c:title>
    <c:autoTitleDeleted val="0"/>
    <c:plotArea>
      <c:layout/>
      <c:barChart>
        <c:barDir val="col"/>
        <c:grouping val="clustered"/>
        <c:varyColors val="0"/>
        <c:ser>
          <c:idx val="0"/>
          <c:order val="0"/>
          <c:tx>
            <c:strRef>
              <c:f>Sheet1!$Y$26</c:f>
              <c:strCache>
                <c:ptCount val="1"/>
                <c:pt idx="0">
                  <c:v>Haar Cascade</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Sheet1!$Z$25:$AI$25</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Sheet1!$Z$26:$AI$26</c:f>
              <c:numCache>
                <c:formatCode>General</c:formatCode>
                <c:ptCount val="10"/>
                <c:pt idx="0">
                  <c:v>0</c:v>
                </c:pt>
                <c:pt idx="1">
                  <c:v>0</c:v>
                </c:pt>
                <c:pt idx="2">
                  <c:v>0</c:v>
                </c:pt>
                <c:pt idx="3">
                  <c:v>1</c:v>
                </c:pt>
                <c:pt idx="4">
                  <c:v>2</c:v>
                </c:pt>
                <c:pt idx="5">
                  <c:v>1</c:v>
                </c:pt>
                <c:pt idx="6">
                  <c:v>0</c:v>
                </c:pt>
                <c:pt idx="7">
                  <c:v>0</c:v>
                </c:pt>
                <c:pt idx="8">
                  <c:v>1</c:v>
                </c:pt>
                <c:pt idx="9">
                  <c:v>0</c:v>
                </c:pt>
              </c:numCache>
            </c:numRef>
          </c:val>
          <c:extLst>
            <c:ext xmlns:c16="http://schemas.microsoft.com/office/drawing/2014/chart" uri="{C3380CC4-5D6E-409C-BE32-E72D297353CC}">
              <c16:uniqueId val="{00000000-571A-454D-A1A6-B66397335EE2}"/>
            </c:ext>
          </c:extLst>
        </c:ser>
        <c:ser>
          <c:idx val="1"/>
          <c:order val="1"/>
          <c:tx>
            <c:strRef>
              <c:f>Sheet1!$Y$27</c:f>
              <c:strCache>
                <c:ptCount val="1"/>
                <c:pt idx="0">
                  <c:v>HOG+SVM</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Sheet1!$Z$25:$AI$25</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Sheet1!$Z$27:$AI$27</c:f>
              <c:numCache>
                <c:formatCode>General</c:formatCode>
                <c:ptCount val="10"/>
                <c:pt idx="0">
                  <c:v>0</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1-571A-454D-A1A6-B66397335EE2}"/>
            </c:ext>
          </c:extLst>
        </c:ser>
        <c:ser>
          <c:idx val="2"/>
          <c:order val="2"/>
          <c:tx>
            <c:strRef>
              <c:f>Sheet1!$Y$28</c:f>
              <c:strCache>
                <c:ptCount val="1"/>
                <c:pt idx="0">
                  <c:v>YOLO</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Sheet1!$Z$25:$AI$25</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Sheet1!$Z$28:$AI$28</c:f>
              <c:numCache>
                <c:formatCode>General</c:formatCode>
                <c:ptCount val="10"/>
                <c:pt idx="0">
                  <c:v>0</c:v>
                </c:pt>
                <c:pt idx="1">
                  <c:v>2</c:v>
                </c:pt>
                <c:pt idx="2">
                  <c:v>0</c:v>
                </c:pt>
                <c:pt idx="3">
                  <c:v>0</c:v>
                </c:pt>
                <c:pt idx="4">
                  <c:v>0</c:v>
                </c:pt>
                <c:pt idx="5">
                  <c:v>0</c:v>
                </c:pt>
                <c:pt idx="6">
                  <c:v>1</c:v>
                </c:pt>
                <c:pt idx="7">
                  <c:v>2</c:v>
                </c:pt>
                <c:pt idx="8">
                  <c:v>1</c:v>
                </c:pt>
                <c:pt idx="9">
                  <c:v>1</c:v>
                </c:pt>
              </c:numCache>
            </c:numRef>
          </c:val>
          <c:extLst>
            <c:ext xmlns:c16="http://schemas.microsoft.com/office/drawing/2014/chart" uri="{C3380CC4-5D6E-409C-BE32-E72D297353CC}">
              <c16:uniqueId val="{00000002-571A-454D-A1A6-B66397335EE2}"/>
            </c:ext>
          </c:extLst>
        </c:ser>
        <c:dLbls>
          <c:showLegendKey val="0"/>
          <c:showVal val="0"/>
          <c:showCatName val="0"/>
          <c:showSerName val="0"/>
          <c:showPercent val="0"/>
          <c:showBubbleSize val="0"/>
        </c:dLbls>
        <c:gapWidth val="100"/>
        <c:overlap val="-24"/>
        <c:axId val="649827192"/>
        <c:axId val="649827520"/>
      </c:barChart>
      <c:catAx>
        <c:axId val="64982719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649827520"/>
        <c:crosses val="autoZero"/>
        <c:auto val="1"/>
        <c:lblAlgn val="ctr"/>
        <c:lblOffset val="100"/>
        <c:noMultiLvlLbl val="0"/>
      </c:catAx>
      <c:valAx>
        <c:axId val="649827520"/>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649827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s-EC"/>
              <a:t>Falso negativo</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s-EC"/>
        </a:p>
      </c:txPr>
    </c:title>
    <c:autoTitleDeleted val="0"/>
    <c:plotArea>
      <c:layout/>
      <c:barChart>
        <c:barDir val="col"/>
        <c:grouping val="clustered"/>
        <c:varyColors val="0"/>
        <c:ser>
          <c:idx val="0"/>
          <c:order val="0"/>
          <c:tx>
            <c:strRef>
              <c:f>Sheet1!$Y$33</c:f>
              <c:strCache>
                <c:ptCount val="1"/>
                <c:pt idx="0">
                  <c:v>Haar Cascade</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Sheet1!$Z$32:$AI$32</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Sheet1!$Z$33:$AI$33</c:f>
              <c:numCache>
                <c:formatCode>General</c:formatCode>
                <c:ptCount val="10"/>
                <c:pt idx="0">
                  <c:v>3</c:v>
                </c:pt>
                <c:pt idx="1">
                  <c:v>5</c:v>
                </c:pt>
                <c:pt idx="2">
                  <c:v>4</c:v>
                </c:pt>
                <c:pt idx="3">
                  <c:v>5</c:v>
                </c:pt>
                <c:pt idx="4">
                  <c:v>3</c:v>
                </c:pt>
                <c:pt idx="5">
                  <c:v>1</c:v>
                </c:pt>
                <c:pt idx="6">
                  <c:v>1</c:v>
                </c:pt>
                <c:pt idx="7">
                  <c:v>4</c:v>
                </c:pt>
                <c:pt idx="8">
                  <c:v>5</c:v>
                </c:pt>
                <c:pt idx="9">
                  <c:v>2</c:v>
                </c:pt>
              </c:numCache>
            </c:numRef>
          </c:val>
          <c:extLst>
            <c:ext xmlns:c16="http://schemas.microsoft.com/office/drawing/2014/chart" uri="{C3380CC4-5D6E-409C-BE32-E72D297353CC}">
              <c16:uniqueId val="{00000000-85B0-4ED6-85F9-0314605586C6}"/>
            </c:ext>
          </c:extLst>
        </c:ser>
        <c:ser>
          <c:idx val="1"/>
          <c:order val="1"/>
          <c:tx>
            <c:strRef>
              <c:f>Sheet1!$Y$34</c:f>
              <c:strCache>
                <c:ptCount val="1"/>
                <c:pt idx="0">
                  <c:v>HOG+SVM</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Sheet1!$Z$32:$AI$32</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Sheet1!$Z$34:$AI$34</c:f>
              <c:numCache>
                <c:formatCode>General</c:formatCode>
                <c:ptCount val="10"/>
                <c:pt idx="0">
                  <c:v>4</c:v>
                </c:pt>
                <c:pt idx="1">
                  <c:v>3</c:v>
                </c:pt>
                <c:pt idx="2">
                  <c:v>3</c:v>
                </c:pt>
                <c:pt idx="3">
                  <c:v>3</c:v>
                </c:pt>
                <c:pt idx="4">
                  <c:v>1</c:v>
                </c:pt>
                <c:pt idx="5">
                  <c:v>1</c:v>
                </c:pt>
                <c:pt idx="6">
                  <c:v>2</c:v>
                </c:pt>
                <c:pt idx="7">
                  <c:v>2</c:v>
                </c:pt>
                <c:pt idx="8">
                  <c:v>3</c:v>
                </c:pt>
                <c:pt idx="9">
                  <c:v>4</c:v>
                </c:pt>
              </c:numCache>
            </c:numRef>
          </c:val>
          <c:extLst>
            <c:ext xmlns:c16="http://schemas.microsoft.com/office/drawing/2014/chart" uri="{C3380CC4-5D6E-409C-BE32-E72D297353CC}">
              <c16:uniqueId val="{00000001-85B0-4ED6-85F9-0314605586C6}"/>
            </c:ext>
          </c:extLst>
        </c:ser>
        <c:ser>
          <c:idx val="2"/>
          <c:order val="2"/>
          <c:tx>
            <c:strRef>
              <c:f>Sheet1!$Y$35</c:f>
              <c:strCache>
                <c:ptCount val="1"/>
                <c:pt idx="0">
                  <c:v>YOLO</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Sheet1!$Z$32:$AI$32</c:f>
              <c:strCache>
                <c:ptCount val="10"/>
                <c:pt idx="0">
                  <c:v>Img 1</c:v>
                </c:pt>
                <c:pt idx="1">
                  <c:v>Img 2</c:v>
                </c:pt>
                <c:pt idx="2">
                  <c:v>Img 3</c:v>
                </c:pt>
                <c:pt idx="3">
                  <c:v>Img 4</c:v>
                </c:pt>
                <c:pt idx="4">
                  <c:v>Img 5</c:v>
                </c:pt>
                <c:pt idx="5">
                  <c:v>Img 6</c:v>
                </c:pt>
                <c:pt idx="6">
                  <c:v>Img 7</c:v>
                </c:pt>
                <c:pt idx="7">
                  <c:v>Img 8</c:v>
                </c:pt>
                <c:pt idx="8">
                  <c:v>Img 9</c:v>
                </c:pt>
                <c:pt idx="9">
                  <c:v>Img 10</c:v>
                </c:pt>
              </c:strCache>
            </c:strRef>
          </c:cat>
          <c:val>
            <c:numRef>
              <c:f>Sheet1!$Z$35:$AI$35</c:f>
              <c:numCache>
                <c:formatCode>General</c:formatCode>
                <c:ptCount val="10"/>
                <c:pt idx="0">
                  <c:v>0</c:v>
                </c:pt>
                <c:pt idx="1">
                  <c:v>0</c:v>
                </c:pt>
                <c:pt idx="2">
                  <c:v>0</c:v>
                </c:pt>
                <c:pt idx="3">
                  <c:v>0</c:v>
                </c:pt>
                <c:pt idx="4">
                  <c:v>1</c:v>
                </c:pt>
                <c:pt idx="5">
                  <c:v>0</c:v>
                </c:pt>
                <c:pt idx="6">
                  <c:v>0</c:v>
                </c:pt>
                <c:pt idx="7">
                  <c:v>0</c:v>
                </c:pt>
                <c:pt idx="8">
                  <c:v>0</c:v>
                </c:pt>
                <c:pt idx="9">
                  <c:v>1</c:v>
                </c:pt>
              </c:numCache>
            </c:numRef>
          </c:val>
          <c:extLst>
            <c:ext xmlns:c16="http://schemas.microsoft.com/office/drawing/2014/chart" uri="{C3380CC4-5D6E-409C-BE32-E72D297353CC}">
              <c16:uniqueId val="{00000002-85B0-4ED6-85F9-0314605586C6}"/>
            </c:ext>
          </c:extLst>
        </c:ser>
        <c:dLbls>
          <c:showLegendKey val="0"/>
          <c:showVal val="0"/>
          <c:showCatName val="0"/>
          <c:showSerName val="0"/>
          <c:showPercent val="0"/>
          <c:showBubbleSize val="0"/>
        </c:dLbls>
        <c:gapWidth val="100"/>
        <c:overlap val="-24"/>
        <c:axId val="693517528"/>
        <c:axId val="693514904"/>
      </c:barChart>
      <c:catAx>
        <c:axId val="69351752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693514904"/>
        <c:crosses val="autoZero"/>
        <c:auto val="1"/>
        <c:lblAlgn val="ctr"/>
        <c:lblOffset val="100"/>
        <c:noMultiLvlLbl val="0"/>
      </c:catAx>
      <c:valAx>
        <c:axId val="69351490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crossAx val="693517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diagrams/_rels/data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image" Target="../media/image2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image" Target="../media/image2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2C03C6-8961-4DF4-B53D-D77A7A62FFF8}" type="doc">
      <dgm:prSet loTypeId="urn:microsoft.com/office/officeart/2005/8/layout/vList3" loCatId="list" qsTypeId="urn:microsoft.com/office/officeart/2005/8/quickstyle/simple1" qsCatId="simple" csTypeId="urn:microsoft.com/office/officeart/2005/8/colors/accent1_2" csCatId="accent1" phldr="1"/>
      <dgm:spPr/>
    </dgm:pt>
    <dgm:pt modelId="{92656D5A-7895-470D-B7E1-764A3500EBAF}">
      <dgm:prSet phldrT="[Texto]"/>
      <dgm:spPr/>
      <dgm:t>
        <a:bodyPr/>
        <a:lstStyle/>
        <a:p>
          <a:r>
            <a:rPr lang="es-ES" dirty="0"/>
            <a:t>Cámara Monocular</a:t>
          </a:r>
        </a:p>
      </dgm:t>
    </dgm:pt>
    <dgm:pt modelId="{84199BFF-9785-4ECE-958E-1DC8D73FC401}" type="parTrans" cxnId="{7826F179-4250-421B-BF03-16E8EDAC133C}">
      <dgm:prSet/>
      <dgm:spPr/>
      <dgm:t>
        <a:bodyPr/>
        <a:lstStyle/>
        <a:p>
          <a:endParaRPr lang="es-ES"/>
        </a:p>
      </dgm:t>
    </dgm:pt>
    <dgm:pt modelId="{0179FCC7-6645-4E58-91A2-C59877E8EB3C}" type="sibTrans" cxnId="{7826F179-4250-421B-BF03-16E8EDAC133C}">
      <dgm:prSet/>
      <dgm:spPr/>
      <dgm:t>
        <a:bodyPr/>
        <a:lstStyle/>
        <a:p>
          <a:endParaRPr lang="es-ES"/>
        </a:p>
      </dgm:t>
    </dgm:pt>
    <dgm:pt modelId="{E1FBD3A3-4B02-4803-BB31-EBF83080C517}">
      <dgm:prSet phldrT="[Texto]"/>
      <dgm:spPr/>
      <dgm:t>
        <a:bodyPr/>
        <a:lstStyle/>
        <a:p>
          <a:r>
            <a:rPr lang="es-EC" dirty="0"/>
            <a:t>Filtro Kalman </a:t>
          </a:r>
          <a:endParaRPr lang="es-ES" dirty="0"/>
        </a:p>
      </dgm:t>
    </dgm:pt>
    <dgm:pt modelId="{B537806C-E381-4E33-8480-83731D738D21}" type="parTrans" cxnId="{2F1C99E9-7188-42E7-B136-819662865DED}">
      <dgm:prSet/>
      <dgm:spPr/>
      <dgm:t>
        <a:bodyPr/>
        <a:lstStyle/>
        <a:p>
          <a:endParaRPr lang="es-ES"/>
        </a:p>
      </dgm:t>
    </dgm:pt>
    <dgm:pt modelId="{A4A593B4-6B15-4526-B91B-06CD3BB84FCC}" type="sibTrans" cxnId="{2F1C99E9-7188-42E7-B136-819662865DED}">
      <dgm:prSet/>
      <dgm:spPr/>
      <dgm:t>
        <a:bodyPr/>
        <a:lstStyle/>
        <a:p>
          <a:endParaRPr lang="es-ES"/>
        </a:p>
      </dgm:t>
    </dgm:pt>
    <dgm:pt modelId="{394C3999-FFE7-4F82-B3EF-E427721FBC8D}">
      <dgm:prSet phldrT="[Texto]"/>
      <dgm:spPr/>
      <dgm:t>
        <a:bodyPr/>
        <a:lstStyle/>
        <a:p>
          <a:r>
            <a:rPr lang="es-ES" dirty="0"/>
            <a:t>PID</a:t>
          </a:r>
        </a:p>
      </dgm:t>
    </dgm:pt>
    <dgm:pt modelId="{FF25F4A4-9AEA-45A0-95F1-D8A251838399}" type="parTrans" cxnId="{931FC694-87D1-4504-A197-F57439996705}">
      <dgm:prSet/>
      <dgm:spPr/>
      <dgm:t>
        <a:bodyPr/>
        <a:lstStyle/>
        <a:p>
          <a:endParaRPr lang="es-ES"/>
        </a:p>
      </dgm:t>
    </dgm:pt>
    <dgm:pt modelId="{D2AC9F79-C2DC-44F4-B59A-A8C266296221}" type="sibTrans" cxnId="{931FC694-87D1-4504-A197-F57439996705}">
      <dgm:prSet/>
      <dgm:spPr/>
      <dgm:t>
        <a:bodyPr/>
        <a:lstStyle/>
        <a:p>
          <a:endParaRPr lang="es-ES"/>
        </a:p>
      </dgm:t>
    </dgm:pt>
    <dgm:pt modelId="{ABFBBF57-878F-42F9-8078-E89A80F1D88F}" type="pres">
      <dgm:prSet presAssocID="{832C03C6-8961-4DF4-B53D-D77A7A62FFF8}" presName="linearFlow" presStyleCnt="0">
        <dgm:presLayoutVars>
          <dgm:dir/>
          <dgm:resizeHandles val="exact"/>
        </dgm:presLayoutVars>
      </dgm:prSet>
      <dgm:spPr/>
    </dgm:pt>
    <dgm:pt modelId="{72FF7914-3CED-4618-A8C6-0A1E970EF56A}" type="pres">
      <dgm:prSet presAssocID="{92656D5A-7895-470D-B7E1-764A3500EBAF}" presName="composite" presStyleCnt="0"/>
      <dgm:spPr/>
    </dgm:pt>
    <dgm:pt modelId="{A507CE0C-FE19-45F8-9DA7-D1246B3735A8}" type="pres">
      <dgm:prSet presAssocID="{92656D5A-7895-470D-B7E1-764A3500EBAF}" presName="imgShp" presStyleLbl="fgImgPlace1" presStyleIdx="0" presStyleCnt="3"/>
      <dgm:spPr>
        <a:blipFill rotWithShape="1">
          <a:blip xmlns:r="http://schemas.openxmlformats.org/officeDocument/2006/relationships" r:embed="rId1"/>
          <a:stretch>
            <a:fillRect/>
          </a:stretch>
        </a:blipFill>
      </dgm:spPr>
    </dgm:pt>
    <dgm:pt modelId="{77E512F8-3373-406C-9E4B-ADD4E49941C3}" type="pres">
      <dgm:prSet presAssocID="{92656D5A-7895-470D-B7E1-764A3500EBAF}" presName="txShp" presStyleLbl="node1" presStyleIdx="0" presStyleCnt="3">
        <dgm:presLayoutVars>
          <dgm:bulletEnabled val="1"/>
        </dgm:presLayoutVars>
      </dgm:prSet>
      <dgm:spPr/>
    </dgm:pt>
    <dgm:pt modelId="{1D68F3B8-2FF7-4191-86D2-8E5C21F21CEE}" type="pres">
      <dgm:prSet presAssocID="{0179FCC7-6645-4E58-91A2-C59877E8EB3C}" presName="spacing" presStyleCnt="0"/>
      <dgm:spPr/>
    </dgm:pt>
    <dgm:pt modelId="{C4CF3FB0-58BB-45D7-9BCC-C61281698704}" type="pres">
      <dgm:prSet presAssocID="{E1FBD3A3-4B02-4803-BB31-EBF83080C517}" presName="composite" presStyleCnt="0"/>
      <dgm:spPr/>
    </dgm:pt>
    <dgm:pt modelId="{73CE768D-5649-4457-AEBC-EB3A8F8BF5D8}" type="pres">
      <dgm:prSet presAssocID="{E1FBD3A3-4B02-4803-BB31-EBF83080C517}" presName="imgShp" presStyleLbl="fgImgPlace1" presStyleIdx="1" presStyleCnt="3"/>
      <dgm:spPr>
        <a:blipFill rotWithShape="1">
          <a:blip xmlns:r="http://schemas.openxmlformats.org/officeDocument/2006/relationships" r:embed="rId2"/>
          <a:stretch>
            <a:fillRect/>
          </a:stretch>
        </a:blipFill>
      </dgm:spPr>
    </dgm:pt>
    <dgm:pt modelId="{1A078257-669A-4F13-915E-2396FDBFC4F7}" type="pres">
      <dgm:prSet presAssocID="{E1FBD3A3-4B02-4803-BB31-EBF83080C517}" presName="txShp" presStyleLbl="node1" presStyleIdx="1" presStyleCnt="3">
        <dgm:presLayoutVars>
          <dgm:bulletEnabled val="1"/>
        </dgm:presLayoutVars>
      </dgm:prSet>
      <dgm:spPr/>
    </dgm:pt>
    <dgm:pt modelId="{5247E756-247E-4C76-BEBA-FBD8A9271189}" type="pres">
      <dgm:prSet presAssocID="{A4A593B4-6B15-4526-B91B-06CD3BB84FCC}" presName="spacing" presStyleCnt="0"/>
      <dgm:spPr/>
    </dgm:pt>
    <dgm:pt modelId="{29FCC252-329D-4B84-B73A-7FDA4B6533BD}" type="pres">
      <dgm:prSet presAssocID="{394C3999-FFE7-4F82-B3EF-E427721FBC8D}" presName="composite" presStyleCnt="0"/>
      <dgm:spPr/>
    </dgm:pt>
    <dgm:pt modelId="{0DB7A048-0D0F-4F7E-8630-464FAA517C70}" type="pres">
      <dgm:prSet presAssocID="{394C3999-FFE7-4F82-B3EF-E427721FBC8D}" presName="imgShp" presStyleLbl="fgImgPlace1" presStyleIdx="2" presStyleCnt="3"/>
      <dgm:spPr>
        <a:blipFill rotWithShape="1">
          <a:blip xmlns:r="http://schemas.openxmlformats.org/officeDocument/2006/relationships" r:embed="rId3"/>
          <a:stretch>
            <a:fillRect/>
          </a:stretch>
        </a:blipFill>
      </dgm:spPr>
    </dgm:pt>
    <dgm:pt modelId="{35CE81DA-A7AB-4928-9CF3-81C13BE23C9F}" type="pres">
      <dgm:prSet presAssocID="{394C3999-FFE7-4F82-B3EF-E427721FBC8D}" presName="txShp" presStyleLbl="node1" presStyleIdx="2" presStyleCnt="3">
        <dgm:presLayoutVars>
          <dgm:bulletEnabled val="1"/>
        </dgm:presLayoutVars>
      </dgm:prSet>
      <dgm:spPr/>
    </dgm:pt>
  </dgm:ptLst>
  <dgm:cxnLst>
    <dgm:cxn modelId="{0EDCCA64-32A3-4559-9D31-5F38D58F99FB}" type="presOf" srcId="{832C03C6-8961-4DF4-B53D-D77A7A62FFF8}" destId="{ABFBBF57-878F-42F9-8078-E89A80F1D88F}" srcOrd="0" destOrd="0" presId="urn:microsoft.com/office/officeart/2005/8/layout/vList3"/>
    <dgm:cxn modelId="{2DDE4552-A9B9-4D41-AA30-9484285F5C8E}" type="presOf" srcId="{E1FBD3A3-4B02-4803-BB31-EBF83080C517}" destId="{1A078257-669A-4F13-915E-2396FDBFC4F7}" srcOrd="0" destOrd="0" presId="urn:microsoft.com/office/officeart/2005/8/layout/vList3"/>
    <dgm:cxn modelId="{7826F179-4250-421B-BF03-16E8EDAC133C}" srcId="{832C03C6-8961-4DF4-B53D-D77A7A62FFF8}" destId="{92656D5A-7895-470D-B7E1-764A3500EBAF}" srcOrd="0" destOrd="0" parTransId="{84199BFF-9785-4ECE-958E-1DC8D73FC401}" sibTransId="{0179FCC7-6645-4E58-91A2-C59877E8EB3C}"/>
    <dgm:cxn modelId="{931FC694-87D1-4504-A197-F57439996705}" srcId="{832C03C6-8961-4DF4-B53D-D77A7A62FFF8}" destId="{394C3999-FFE7-4F82-B3EF-E427721FBC8D}" srcOrd="2" destOrd="0" parTransId="{FF25F4A4-9AEA-45A0-95F1-D8A251838399}" sibTransId="{D2AC9F79-C2DC-44F4-B59A-A8C266296221}"/>
    <dgm:cxn modelId="{017FB99A-F965-4974-A4FF-094DF5E75558}" type="presOf" srcId="{92656D5A-7895-470D-B7E1-764A3500EBAF}" destId="{77E512F8-3373-406C-9E4B-ADD4E49941C3}" srcOrd="0" destOrd="0" presId="urn:microsoft.com/office/officeart/2005/8/layout/vList3"/>
    <dgm:cxn modelId="{5DED39B9-054A-4851-ABDB-BDD368BA881A}" type="presOf" srcId="{394C3999-FFE7-4F82-B3EF-E427721FBC8D}" destId="{35CE81DA-A7AB-4928-9CF3-81C13BE23C9F}" srcOrd="0" destOrd="0" presId="urn:microsoft.com/office/officeart/2005/8/layout/vList3"/>
    <dgm:cxn modelId="{2F1C99E9-7188-42E7-B136-819662865DED}" srcId="{832C03C6-8961-4DF4-B53D-D77A7A62FFF8}" destId="{E1FBD3A3-4B02-4803-BB31-EBF83080C517}" srcOrd="1" destOrd="0" parTransId="{B537806C-E381-4E33-8480-83731D738D21}" sibTransId="{A4A593B4-6B15-4526-B91B-06CD3BB84FCC}"/>
    <dgm:cxn modelId="{10B90743-BF0C-4F6D-9FED-6AFE2E096AE5}" type="presParOf" srcId="{ABFBBF57-878F-42F9-8078-E89A80F1D88F}" destId="{72FF7914-3CED-4618-A8C6-0A1E970EF56A}" srcOrd="0" destOrd="0" presId="urn:microsoft.com/office/officeart/2005/8/layout/vList3"/>
    <dgm:cxn modelId="{71416250-EF43-4142-A623-175C6DB20E7B}" type="presParOf" srcId="{72FF7914-3CED-4618-A8C6-0A1E970EF56A}" destId="{A507CE0C-FE19-45F8-9DA7-D1246B3735A8}" srcOrd="0" destOrd="0" presId="urn:microsoft.com/office/officeart/2005/8/layout/vList3"/>
    <dgm:cxn modelId="{BA76E7FD-4358-4F96-B557-049A7DF15014}" type="presParOf" srcId="{72FF7914-3CED-4618-A8C6-0A1E970EF56A}" destId="{77E512F8-3373-406C-9E4B-ADD4E49941C3}" srcOrd="1" destOrd="0" presId="urn:microsoft.com/office/officeart/2005/8/layout/vList3"/>
    <dgm:cxn modelId="{E540D109-1ECB-43E9-BB8E-5CD74BB849DF}" type="presParOf" srcId="{ABFBBF57-878F-42F9-8078-E89A80F1D88F}" destId="{1D68F3B8-2FF7-4191-86D2-8E5C21F21CEE}" srcOrd="1" destOrd="0" presId="urn:microsoft.com/office/officeart/2005/8/layout/vList3"/>
    <dgm:cxn modelId="{189497A0-2538-4532-937A-335C1B87DAF6}" type="presParOf" srcId="{ABFBBF57-878F-42F9-8078-E89A80F1D88F}" destId="{C4CF3FB0-58BB-45D7-9BCC-C61281698704}" srcOrd="2" destOrd="0" presId="urn:microsoft.com/office/officeart/2005/8/layout/vList3"/>
    <dgm:cxn modelId="{9A8A3A8D-6D2B-4DA6-81CF-B9B99C17D602}" type="presParOf" srcId="{C4CF3FB0-58BB-45D7-9BCC-C61281698704}" destId="{73CE768D-5649-4457-AEBC-EB3A8F8BF5D8}" srcOrd="0" destOrd="0" presId="urn:microsoft.com/office/officeart/2005/8/layout/vList3"/>
    <dgm:cxn modelId="{B1963729-6BBE-45A8-A9C0-EF4F040FDB72}" type="presParOf" srcId="{C4CF3FB0-58BB-45D7-9BCC-C61281698704}" destId="{1A078257-669A-4F13-915E-2396FDBFC4F7}" srcOrd="1" destOrd="0" presId="urn:microsoft.com/office/officeart/2005/8/layout/vList3"/>
    <dgm:cxn modelId="{23D533E2-1D24-45E2-99DC-A5C3A07396EC}" type="presParOf" srcId="{ABFBBF57-878F-42F9-8078-E89A80F1D88F}" destId="{5247E756-247E-4C76-BEBA-FBD8A9271189}" srcOrd="3" destOrd="0" presId="urn:microsoft.com/office/officeart/2005/8/layout/vList3"/>
    <dgm:cxn modelId="{6D6C1A88-8459-4580-9C31-5F3EF91E8F8C}" type="presParOf" srcId="{ABFBBF57-878F-42F9-8078-E89A80F1D88F}" destId="{29FCC252-329D-4B84-B73A-7FDA4B6533BD}" srcOrd="4" destOrd="0" presId="urn:microsoft.com/office/officeart/2005/8/layout/vList3"/>
    <dgm:cxn modelId="{BE018A76-49DA-46CB-A0D4-1666F4F23A55}" type="presParOf" srcId="{29FCC252-329D-4B84-B73A-7FDA4B6533BD}" destId="{0DB7A048-0D0F-4F7E-8630-464FAA517C70}" srcOrd="0" destOrd="0" presId="urn:microsoft.com/office/officeart/2005/8/layout/vList3"/>
    <dgm:cxn modelId="{4622D51D-6568-4AA2-92B1-CC90FA6E2175}" type="presParOf" srcId="{29FCC252-329D-4B84-B73A-7FDA4B6533BD}" destId="{35CE81DA-A7AB-4928-9CF3-81C13BE23C9F}"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37398C-823B-4F4F-9B8F-BD7C8B324892}"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s-EC"/>
        </a:p>
      </dgm:t>
    </dgm:pt>
    <dgm:pt modelId="{1BC5F53B-53B9-4174-A406-BBD2199B766B}">
      <dgm:prSet phldrT="[Text]"/>
      <dgm:spPr/>
      <dgm:t>
        <a:bodyPr/>
        <a:lstStyle/>
        <a:p>
          <a:r>
            <a:rPr lang="es-EC" dirty="0"/>
            <a:t>Dificultad</a:t>
          </a:r>
        </a:p>
      </dgm:t>
    </dgm:pt>
    <dgm:pt modelId="{F7A74E20-88C1-4797-BE0E-DB93FB5EE143}" type="parTrans" cxnId="{3C830649-2884-40D7-B4D8-A0FE19161CE0}">
      <dgm:prSet/>
      <dgm:spPr/>
      <dgm:t>
        <a:bodyPr/>
        <a:lstStyle/>
        <a:p>
          <a:endParaRPr lang="es-EC"/>
        </a:p>
      </dgm:t>
    </dgm:pt>
    <dgm:pt modelId="{EE83F9F0-A275-45A6-A228-591369401809}" type="sibTrans" cxnId="{3C830649-2884-40D7-B4D8-A0FE19161CE0}">
      <dgm:prSet/>
      <dgm:spPr/>
      <dgm:t>
        <a:bodyPr/>
        <a:lstStyle/>
        <a:p>
          <a:endParaRPr lang="es-EC"/>
        </a:p>
      </dgm:t>
    </dgm:pt>
    <dgm:pt modelId="{39A0F3E8-C713-43C4-AC70-68F3E4C4C301}">
      <dgm:prSet phldrT="[Text]"/>
      <dgm:spPr/>
      <dgm:t>
        <a:bodyPr/>
        <a:lstStyle/>
        <a:p>
          <a:r>
            <a:rPr lang="es-EC" dirty="0"/>
            <a:t>Múltiples personas</a:t>
          </a:r>
        </a:p>
      </dgm:t>
    </dgm:pt>
    <dgm:pt modelId="{EF5C9C3F-8ADA-4B56-B171-8426D4287F3E}" type="parTrans" cxnId="{F514386B-B280-462D-9B94-C47CBC33075E}">
      <dgm:prSet/>
      <dgm:spPr/>
      <dgm:t>
        <a:bodyPr/>
        <a:lstStyle/>
        <a:p>
          <a:endParaRPr lang="es-EC"/>
        </a:p>
      </dgm:t>
    </dgm:pt>
    <dgm:pt modelId="{0544A3C9-7FF4-4E00-88A9-7EED2E22EE7B}" type="sibTrans" cxnId="{F514386B-B280-462D-9B94-C47CBC33075E}">
      <dgm:prSet/>
      <dgm:spPr/>
      <dgm:t>
        <a:bodyPr/>
        <a:lstStyle/>
        <a:p>
          <a:endParaRPr lang="es-EC"/>
        </a:p>
      </dgm:t>
    </dgm:pt>
    <dgm:pt modelId="{817C147A-41A1-4928-98F7-127C0DDAD9E5}">
      <dgm:prSet phldrT="[Text]"/>
      <dgm:spPr/>
      <dgm:t>
        <a:bodyPr/>
        <a:lstStyle/>
        <a:p>
          <a:r>
            <a:rPr lang="es-EC" dirty="0"/>
            <a:t>Fondos desordenados</a:t>
          </a:r>
        </a:p>
      </dgm:t>
    </dgm:pt>
    <dgm:pt modelId="{45161B9B-9330-4FDA-8760-FB0B302699AD}" type="parTrans" cxnId="{A43393F3-9B9C-40AD-9C05-B2424D6E7087}">
      <dgm:prSet/>
      <dgm:spPr/>
      <dgm:t>
        <a:bodyPr/>
        <a:lstStyle/>
        <a:p>
          <a:endParaRPr lang="es-EC"/>
        </a:p>
      </dgm:t>
    </dgm:pt>
    <dgm:pt modelId="{7D704256-CBA5-4EC0-A979-438C3A5B5B39}" type="sibTrans" cxnId="{A43393F3-9B9C-40AD-9C05-B2424D6E7087}">
      <dgm:prSet/>
      <dgm:spPr/>
      <dgm:t>
        <a:bodyPr/>
        <a:lstStyle/>
        <a:p>
          <a:endParaRPr lang="es-EC"/>
        </a:p>
      </dgm:t>
    </dgm:pt>
    <dgm:pt modelId="{CA5FF41F-B718-497E-97B3-C21BE6D4C310}">
      <dgm:prSet phldrT="[Text]"/>
      <dgm:spPr/>
      <dgm:t>
        <a:bodyPr/>
        <a:lstStyle/>
        <a:p>
          <a:r>
            <a:rPr lang="es-EC" dirty="0"/>
            <a:t>Movimiento</a:t>
          </a:r>
        </a:p>
      </dgm:t>
    </dgm:pt>
    <dgm:pt modelId="{831B487A-98C3-4272-A180-7402DBDC2943}" type="parTrans" cxnId="{CDDB74CA-4066-4AD3-A57A-DA9283A1FED2}">
      <dgm:prSet/>
      <dgm:spPr/>
      <dgm:t>
        <a:bodyPr/>
        <a:lstStyle/>
        <a:p>
          <a:endParaRPr lang="es-EC"/>
        </a:p>
      </dgm:t>
    </dgm:pt>
    <dgm:pt modelId="{3925E83D-CAE3-4E2F-8B58-AD9645AEA563}" type="sibTrans" cxnId="{CDDB74CA-4066-4AD3-A57A-DA9283A1FED2}">
      <dgm:prSet/>
      <dgm:spPr/>
      <dgm:t>
        <a:bodyPr/>
        <a:lstStyle/>
        <a:p>
          <a:endParaRPr lang="es-EC"/>
        </a:p>
      </dgm:t>
    </dgm:pt>
    <dgm:pt modelId="{495A8BD5-0661-48A4-82B4-56DF9D1CD3B3}">
      <dgm:prSet phldrT="[Text]"/>
      <dgm:spPr/>
      <dgm:t>
        <a:bodyPr/>
        <a:lstStyle/>
        <a:p>
          <a:r>
            <a:rPr lang="es-EC" dirty="0"/>
            <a:t>Niveles de iluminación</a:t>
          </a:r>
        </a:p>
      </dgm:t>
    </dgm:pt>
    <dgm:pt modelId="{99B995A1-6F93-43CC-8395-22EA4BBE6236}" type="parTrans" cxnId="{FC3825CD-1731-496A-9373-9FBDA286A69E}">
      <dgm:prSet/>
      <dgm:spPr/>
      <dgm:t>
        <a:bodyPr/>
        <a:lstStyle/>
        <a:p>
          <a:endParaRPr lang="es-EC"/>
        </a:p>
      </dgm:t>
    </dgm:pt>
    <dgm:pt modelId="{064E24E1-C367-43B9-A1A7-861C1D25F2B1}" type="sibTrans" cxnId="{FC3825CD-1731-496A-9373-9FBDA286A69E}">
      <dgm:prSet/>
      <dgm:spPr/>
      <dgm:t>
        <a:bodyPr/>
        <a:lstStyle/>
        <a:p>
          <a:endParaRPr lang="es-EC"/>
        </a:p>
      </dgm:t>
    </dgm:pt>
    <dgm:pt modelId="{A86E0867-27FF-4787-9505-0E62FCD9E548}" type="pres">
      <dgm:prSet presAssocID="{CF37398C-823B-4F4F-9B8F-BD7C8B324892}" presName="Name0" presStyleCnt="0">
        <dgm:presLayoutVars>
          <dgm:chMax val="1"/>
          <dgm:dir/>
          <dgm:animLvl val="ctr"/>
          <dgm:resizeHandles val="exact"/>
        </dgm:presLayoutVars>
      </dgm:prSet>
      <dgm:spPr/>
    </dgm:pt>
    <dgm:pt modelId="{7F4E3432-9CD9-4506-9C11-2255BF731EB9}" type="pres">
      <dgm:prSet presAssocID="{1BC5F53B-53B9-4174-A406-BBD2199B766B}" presName="centerShape" presStyleLbl="node0" presStyleIdx="0" presStyleCnt="1"/>
      <dgm:spPr/>
    </dgm:pt>
    <dgm:pt modelId="{0FA3B860-C15F-4911-882D-FB00A6476BB6}" type="pres">
      <dgm:prSet presAssocID="{EF5C9C3F-8ADA-4B56-B171-8426D4287F3E}" presName="parTrans" presStyleLbl="sibTrans2D1" presStyleIdx="0" presStyleCnt="4"/>
      <dgm:spPr/>
    </dgm:pt>
    <dgm:pt modelId="{7C8D2EA5-8C37-422C-ADC7-540B52347B12}" type="pres">
      <dgm:prSet presAssocID="{EF5C9C3F-8ADA-4B56-B171-8426D4287F3E}" presName="connectorText" presStyleLbl="sibTrans2D1" presStyleIdx="0" presStyleCnt="4"/>
      <dgm:spPr/>
    </dgm:pt>
    <dgm:pt modelId="{47C4DEA2-B788-4B2C-8FA9-839ADA557435}" type="pres">
      <dgm:prSet presAssocID="{39A0F3E8-C713-43C4-AC70-68F3E4C4C301}" presName="node" presStyleLbl="node1" presStyleIdx="0" presStyleCnt="4">
        <dgm:presLayoutVars>
          <dgm:bulletEnabled val="1"/>
        </dgm:presLayoutVars>
      </dgm:prSet>
      <dgm:spPr/>
    </dgm:pt>
    <dgm:pt modelId="{869C1D4C-CCC4-4357-A9F2-146E1A47DC0F}" type="pres">
      <dgm:prSet presAssocID="{45161B9B-9330-4FDA-8760-FB0B302699AD}" presName="parTrans" presStyleLbl="sibTrans2D1" presStyleIdx="1" presStyleCnt="4"/>
      <dgm:spPr/>
    </dgm:pt>
    <dgm:pt modelId="{6EDAC3F4-2C7C-4634-A8AC-D06FBEA2ECD4}" type="pres">
      <dgm:prSet presAssocID="{45161B9B-9330-4FDA-8760-FB0B302699AD}" presName="connectorText" presStyleLbl="sibTrans2D1" presStyleIdx="1" presStyleCnt="4"/>
      <dgm:spPr/>
    </dgm:pt>
    <dgm:pt modelId="{79DFD9D3-56E4-44A0-8D71-097D3B1B33FD}" type="pres">
      <dgm:prSet presAssocID="{817C147A-41A1-4928-98F7-127C0DDAD9E5}" presName="node" presStyleLbl="node1" presStyleIdx="1" presStyleCnt="4">
        <dgm:presLayoutVars>
          <dgm:bulletEnabled val="1"/>
        </dgm:presLayoutVars>
      </dgm:prSet>
      <dgm:spPr/>
    </dgm:pt>
    <dgm:pt modelId="{BBACD764-1264-4AC8-86CE-123A1206E1DA}" type="pres">
      <dgm:prSet presAssocID="{831B487A-98C3-4272-A180-7402DBDC2943}" presName="parTrans" presStyleLbl="sibTrans2D1" presStyleIdx="2" presStyleCnt="4"/>
      <dgm:spPr/>
    </dgm:pt>
    <dgm:pt modelId="{F225112E-7C50-402D-BDA2-A17CDFEA8AA1}" type="pres">
      <dgm:prSet presAssocID="{831B487A-98C3-4272-A180-7402DBDC2943}" presName="connectorText" presStyleLbl="sibTrans2D1" presStyleIdx="2" presStyleCnt="4"/>
      <dgm:spPr/>
    </dgm:pt>
    <dgm:pt modelId="{38D54EA3-94CF-4A87-B389-FB1CB9658366}" type="pres">
      <dgm:prSet presAssocID="{CA5FF41F-B718-497E-97B3-C21BE6D4C310}" presName="node" presStyleLbl="node1" presStyleIdx="2" presStyleCnt="4">
        <dgm:presLayoutVars>
          <dgm:bulletEnabled val="1"/>
        </dgm:presLayoutVars>
      </dgm:prSet>
      <dgm:spPr/>
    </dgm:pt>
    <dgm:pt modelId="{ADA55476-3E5C-459B-8C97-296376D50D4F}" type="pres">
      <dgm:prSet presAssocID="{99B995A1-6F93-43CC-8395-22EA4BBE6236}" presName="parTrans" presStyleLbl="sibTrans2D1" presStyleIdx="3" presStyleCnt="4"/>
      <dgm:spPr/>
    </dgm:pt>
    <dgm:pt modelId="{A4EEC568-215F-4A16-8979-8B9DEF9C9822}" type="pres">
      <dgm:prSet presAssocID="{99B995A1-6F93-43CC-8395-22EA4BBE6236}" presName="connectorText" presStyleLbl="sibTrans2D1" presStyleIdx="3" presStyleCnt="4"/>
      <dgm:spPr/>
    </dgm:pt>
    <dgm:pt modelId="{A1D81862-7145-4E4D-8E7C-4D2A80B07056}" type="pres">
      <dgm:prSet presAssocID="{495A8BD5-0661-48A4-82B4-56DF9D1CD3B3}" presName="node" presStyleLbl="node1" presStyleIdx="3" presStyleCnt="4">
        <dgm:presLayoutVars>
          <dgm:bulletEnabled val="1"/>
        </dgm:presLayoutVars>
      </dgm:prSet>
      <dgm:spPr/>
    </dgm:pt>
  </dgm:ptLst>
  <dgm:cxnLst>
    <dgm:cxn modelId="{B2540209-6DF8-4F95-8B33-190ED39C7DB5}" type="presOf" srcId="{EF5C9C3F-8ADA-4B56-B171-8426D4287F3E}" destId="{7C8D2EA5-8C37-422C-ADC7-540B52347B12}" srcOrd="1" destOrd="0" presId="urn:microsoft.com/office/officeart/2005/8/layout/radial5"/>
    <dgm:cxn modelId="{8C156C16-CB9C-496C-ABAD-841626EDCB59}" type="presOf" srcId="{831B487A-98C3-4272-A180-7402DBDC2943}" destId="{BBACD764-1264-4AC8-86CE-123A1206E1DA}" srcOrd="0" destOrd="0" presId="urn:microsoft.com/office/officeart/2005/8/layout/radial5"/>
    <dgm:cxn modelId="{19910322-38E2-41ED-A627-429F1736F6BB}" type="presOf" srcId="{EF5C9C3F-8ADA-4B56-B171-8426D4287F3E}" destId="{0FA3B860-C15F-4911-882D-FB00A6476BB6}" srcOrd="0" destOrd="0" presId="urn:microsoft.com/office/officeart/2005/8/layout/radial5"/>
    <dgm:cxn modelId="{A8D9E02B-6D38-4C86-9D60-4D2592C71ECA}" type="presOf" srcId="{99B995A1-6F93-43CC-8395-22EA4BBE6236}" destId="{A4EEC568-215F-4A16-8979-8B9DEF9C9822}" srcOrd="1" destOrd="0" presId="urn:microsoft.com/office/officeart/2005/8/layout/radial5"/>
    <dgm:cxn modelId="{8CAD2F5C-51AD-49CB-AA8D-C2EC6577177F}" type="presOf" srcId="{CF37398C-823B-4F4F-9B8F-BD7C8B324892}" destId="{A86E0867-27FF-4787-9505-0E62FCD9E548}" srcOrd="0" destOrd="0" presId="urn:microsoft.com/office/officeart/2005/8/layout/radial5"/>
    <dgm:cxn modelId="{3C830649-2884-40D7-B4D8-A0FE19161CE0}" srcId="{CF37398C-823B-4F4F-9B8F-BD7C8B324892}" destId="{1BC5F53B-53B9-4174-A406-BBD2199B766B}" srcOrd="0" destOrd="0" parTransId="{F7A74E20-88C1-4797-BE0E-DB93FB5EE143}" sibTransId="{EE83F9F0-A275-45A6-A228-591369401809}"/>
    <dgm:cxn modelId="{F514386B-B280-462D-9B94-C47CBC33075E}" srcId="{1BC5F53B-53B9-4174-A406-BBD2199B766B}" destId="{39A0F3E8-C713-43C4-AC70-68F3E4C4C301}" srcOrd="0" destOrd="0" parTransId="{EF5C9C3F-8ADA-4B56-B171-8426D4287F3E}" sibTransId="{0544A3C9-7FF4-4E00-88A9-7EED2E22EE7B}"/>
    <dgm:cxn modelId="{215BD34B-BD7C-498B-8E06-C7BA831822E1}" type="presOf" srcId="{495A8BD5-0661-48A4-82B4-56DF9D1CD3B3}" destId="{A1D81862-7145-4E4D-8E7C-4D2A80B07056}" srcOrd="0" destOrd="0" presId="urn:microsoft.com/office/officeart/2005/8/layout/radial5"/>
    <dgm:cxn modelId="{80494774-02C6-471E-AB2D-16872810A570}" type="presOf" srcId="{817C147A-41A1-4928-98F7-127C0DDAD9E5}" destId="{79DFD9D3-56E4-44A0-8D71-097D3B1B33FD}" srcOrd="0" destOrd="0" presId="urn:microsoft.com/office/officeart/2005/8/layout/radial5"/>
    <dgm:cxn modelId="{6162897C-0A21-417E-B4F3-67A4605FB83B}" type="presOf" srcId="{45161B9B-9330-4FDA-8760-FB0B302699AD}" destId="{6EDAC3F4-2C7C-4634-A8AC-D06FBEA2ECD4}" srcOrd="1" destOrd="0" presId="urn:microsoft.com/office/officeart/2005/8/layout/radial5"/>
    <dgm:cxn modelId="{06BDF989-825A-4C94-840A-78EEC92A77B7}" type="presOf" srcId="{CA5FF41F-B718-497E-97B3-C21BE6D4C310}" destId="{38D54EA3-94CF-4A87-B389-FB1CB9658366}" srcOrd="0" destOrd="0" presId="urn:microsoft.com/office/officeart/2005/8/layout/radial5"/>
    <dgm:cxn modelId="{8AE3B1A7-AE84-4EB5-8B37-B952B10E6BB6}" type="presOf" srcId="{99B995A1-6F93-43CC-8395-22EA4BBE6236}" destId="{ADA55476-3E5C-459B-8C97-296376D50D4F}" srcOrd="0" destOrd="0" presId="urn:microsoft.com/office/officeart/2005/8/layout/radial5"/>
    <dgm:cxn modelId="{CDDB74CA-4066-4AD3-A57A-DA9283A1FED2}" srcId="{1BC5F53B-53B9-4174-A406-BBD2199B766B}" destId="{CA5FF41F-B718-497E-97B3-C21BE6D4C310}" srcOrd="2" destOrd="0" parTransId="{831B487A-98C3-4272-A180-7402DBDC2943}" sibTransId="{3925E83D-CAE3-4E2F-8B58-AD9645AEA563}"/>
    <dgm:cxn modelId="{FC3825CD-1731-496A-9373-9FBDA286A69E}" srcId="{1BC5F53B-53B9-4174-A406-BBD2199B766B}" destId="{495A8BD5-0661-48A4-82B4-56DF9D1CD3B3}" srcOrd="3" destOrd="0" parTransId="{99B995A1-6F93-43CC-8395-22EA4BBE6236}" sibTransId="{064E24E1-C367-43B9-A1A7-861C1D25F2B1}"/>
    <dgm:cxn modelId="{6D557FD7-4AB0-4643-B45B-D85F54F5F712}" type="presOf" srcId="{1BC5F53B-53B9-4174-A406-BBD2199B766B}" destId="{7F4E3432-9CD9-4506-9C11-2255BF731EB9}" srcOrd="0" destOrd="0" presId="urn:microsoft.com/office/officeart/2005/8/layout/radial5"/>
    <dgm:cxn modelId="{DD4A8EE9-099C-461A-A28A-2F7155926E58}" type="presOf" srcId="{45161B9B-9330-4FDA-8760-FB0B302699AD}" destId="{869C1D4C-CCC4-4357-A9F2-146E1A47DC0F}" srcOrd="0" destOrd="0" presId="urn:microsoft.com/office/officeart/2005/8/layout/radial5"/>
    <dgm:cxn modelId="{A43393F3-9B9C-40AD-9C05-B2424D6E7087}" srcId="{1BC5F53B-53B9-4174-A406-BBD2199B766B}" destId="{817C147A-41A1-4928-98F7-127C0DDAD9E5}" srcOrd="1" destOrd="0" parTransId="{45161B9B-9330-4FDA-8760-FB0B302699AD}" sibTransId="{7D704256-CBA5-4EC0-A979-438C3A5B5B39}"/>
    <dgm:cxn modelId="{92FC44F6-EBC5-4B60-9A41-B1FEB21B433D}" type="presOf" srcId="{39A0F3E8-C713-43C4-AC70-68F3E4C4C301}" destId="{47C4DEA2-B788-4B2C-8FA9-839ADA557435}" srcOrd="0" destOrd="0" presId="urn:microsoft.com/office/officeart/2005/8/layout/radial5"/>
    <dgm:cxn modelId="{9F59E8FC-9EB1-46EF-878B-44DF464E244D}" type="presOf" srcId="{831B487A-98C3-4272-A180-7402DBDC2943}" destId="{F225112E-7C50-402D-BDA2-A17CDFEA8AA1}" srcOrd="1" destOrd="0" presId="urn:microsoft.com/office/officeart/2005/8/layout/radial5"/>
    <dgm:cxn modelId="{0699FBD6-47FB-4E20-87A1-D9E8C45260D5}" type="presParOf" srcId="{A86E0867-27FF-4787-9505-0E62FCD9E548}" destId="{7F4E3432-9CD9-4506-9C11-2255BF731EB9}" srcOrd="0" destOrd="0" presId="urn:microsoft.com/office/officeart/2005/8/layout/radial5"/>
    <dgm:cxn modelId="{9442F37B-3FB8-4EF9-9B05-86224973293B}" type="presParOf" srcId="{A86E0867-27FF-4787-9505-0E62FCD9E548}" destId="{0FA3B860-C15F-4911-882D-FB00A6476BB6}" srcOrd="1" destOrd="0" presId="urn:microsoft.com/office/officeart/2005/8/layout/radial5"/>
    <dgm:cxn modelId="{32133EFC-6F37-4CEA-B576-E0DDAF7961BD}" type="presParOf" srcId="{0FA3B860-C15F-4911-882D-FB00A6476BB6}" destId="{7C8D2EA5-8C37-422C-ADC7-540B52347B12}" srcOrd="0" destOrd="0" presId="urn:microsoft.com/office/officeart/2005/8/layout/radial5"/>
    <dgm:cxn modelId="{BB74D4B0-5DB9-4B29-8FA9-361D13A3DFCD}" type="presParOf" srcId="{A86E0867-27FF-4787-9505-0E62FCD9E548}" destId="{47C4DEA2-B788-4B2C-8FA9-839ADA557435}" srcOrd="2" destOrd="0" presId="urn:microsoft.com/office/officeart/2005/8/layout/radial5"/>
    <dgm:cxn modelId="{AA1F89E5-B2A9-4E99-9BDD-C8872BE69002}" type="presParOf" srcId="{A86E0867-27FF-4787-9505-0E62FCD9E548}" destId="{869C1D4C-CCC4-4357-A9F2-146E1A47DC0F}" srcOrd="3" destOrd="0" presId="urn:microsoft.com/office/officeart/2005/8/layout/radial5"/>
    <dgm:cxn modelId="{89556CD1-427E-4A3C-98D9-07A9634C50BD}" type="presParOf" srcId="{869C1D4C-CCC4-4357-A9F2-146E1A47DC0F}" destId="{6EDAC3F4-2C7C-4634-A8AC-D06FBEA2ECD4}" srcOrd="0" destOrd="0" presId="urn:microsoft.com/office/officeart/2005/8/layout/radial5"/>
    <dgm:cxn modelId="{9210F408-0318-4C0D-815D-696F7B5A0F82}" type="presParOf" srcId="{A86E0867-27FF-4787-9505-0E62FCD9E548}" destId="{79DFD9D3-56E4-44A0-8D71-097D3B1B33FD}" srcOrd="4" destOrd="0" presId="urn:microsoft.com/office/officeart/2005/8/layout/radial5"/>
    <dgm:cxn modelId="{E1C1DAF1-6E41-4DD6-A530-F59FD10EB954}" type="presParOf" srcId="{A86E0867-27FF-4787-9505-0E62FCD9E548}" destId="{BBACD764-1264-4AC8-86CE-123A1206E1DA}" srcOrd="5" destOrd="0" presId="urn:microsoft.com/office/officeart/2005/8/layout/radial5"/>
    <dgm:cxn modelId="{9567A23D-5C0C-4F82-B89D-A4FB20AE7C80}" type="presParOf" srcId="{BBACD764-1264-4AC8-86CE-123A1206E1DA}" destId="{F225112E-7C50-402D-BDA2-A17CDFEA8AA1}" srcOrd="0" destOrd="0" presId="urn:microsoft.com/office/officeart/2005/8/layout/radial5"/>
    <dgm:cxn modelId="{613976B4-768D-4718-8FFB-845C70A453EC}" type="presParOf" srcId="{A86E0867-27FF-4787-9505-0E62FCD9E548}" destId="{38D54EA3-94CF-4A87-B389-FB1CB9658366}" srcOrd="6" destOrd="0" presId="urn:microsoft.com/office/officeart/2005/8/layout/radial5"/>
    <dgm:cxn modelId="{B7F24B3F-9FD7-4D38-B6FD-4DBBFF628C43}" type="presParOf" srcId="{A86E0867-27FF-4787-9505-0E62FCD9E548}" destId="{ADA55476-3E5C-459B-8C97-296376D50D4F}" srcOrd="7" destOrd="0" presId="urn:microsoft.com/office/officeart/2005/8/layout/radial5"/>
    <dgm:cxn modelId="{B9703849-E2A3-444A-952E-7C0E309AE4F0}" type="presParOf" srcId="{ADA55476-3E5C-459B-8C97-296376D50D4F}" destId="{A4EEC568-215F-4A16-8979-8B9DEF9C9822}" srcOrd="0" destOrd="0" presId="urn:microsoft.com/office/officeart/2005/8/layout/radial5"/>
    <dgm:cxn modelId="{DBFDCBF5-3CFF-475F-B5BD-B071CD36DA44}" type="presParOf" srcId="{A86E0867-27FF-4787-9505-0E62FCD9E548}" destId="{A1D81862-7145-4E4D-8E7C-4D2A80B07056}" srcOrd="8"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2C03C6-8961-4DF4-B53D-D77A7A62FFF8}" type="doc">
      <dgm:prSet loTypeId="urn:microsoft.com/office/officeart/2005/8/layout/vList3" loCatId="list" qsTypeId="urn:microsoft.com/office/officeart/2005/8/quickstyle/simple1" qsCatId="simple" csTypeId="urn:microsoft.com/office/officeart/2005/8/colors/accent1_2" csCatId="accent1" phldr="1"/>
      <dgm:spPr/>
    </dgm:pt>
    <dgm:pt modelId="{92656D5A-7895-470D-B7E1-764A3500EBAF}">
      <dgm:prSet phldrT="[Texto]"/>
      <dgm:spPr/>
      <dgm:t>
        <a:bodyPr/>
        <a:lstStyle/>
        <a:p>
          <a:r>
            <a:rPr lang="es-ES" dirty="0"/>
            <a:t>Velocidad  y autonomía </a:t>
          </a:r>
        </a:p>
      </dgm:t>
    </dgm:pt>
    <dgm:pt modelId="{84199BFF-9785-4ECE-958E-1DC8D73FC401}" type="parTrans" cxnId="{7826F179-4250-421B-BF03-16E8EDAC133C}">
      <dgm:prSet/>
      <dgm:spPr/>
      <dgm:t>
        <a:bodyPr/>
        <a:lstStyle/>
        <a:p>
          <a:endParaRPr lang="es-ES"/>
        </a:p>
      </dgm:t>
    </dgm:pt>
    <dgm:pt modelId="{0179FCC7-6645-4E58-91A2-C59877E8EB3C}" type="sibTrans" cxnId="{7826F179-4250-421B-BF03-16E8EDAC133C}">
      <dgm:prSet/>
      <dgm:spPr/>
      <dgm:t>
        <a:bodyPr/>
        <a:lstStyle/>
        <a:p>
          <a:endParaRPr lang="es-ES"/>
        </a:p>
      </dgm:t>
    </dgm:pt>
    <dgm:pt modelId="{E1FBD3A3-4B02-4803-BB31-EBF83080C517}">
      <dgm:prSet phldrT="[Texto]"/>
      <dgm:spPr/>
      <dgm:t>
        <a:bodyPr/>
        <a:lstStyle/>
        <a:p>
          <a:r>
            <a:rPr lang="es-EC" dirty="0"/>
            <a:t>Desplazamiento</a:t>
          </a:r>
          <a:endParaRPr lang="es-ES" dirty="0"/>
        </a:p>
      </dgm:t>
    </dgm:pt>
    <dgm:pt modelId="{B537806C-E381-4E33-8480-83731D738D21}" type="parTrans" cxnId="{2F1C99E9-7188-42E7-B136-819662865DED}">
      <dgm:prSet/>
      <dgm:spPr/>
      <dgm:t>
        <a:bodyPr/>
        <a:lstStyle/>
        <a:p>
          <a:endParaRPr lang="es-ES"/>
        </a:p>
      </dgm:t>
    </dgm:pt>
    <dgm:pt modelId="{A4A593B4-6B15-4526-B91B-06CD3BB84FCC}" type="sibTrans" cxnId="{2F1C99E9-7188-42E7-B136-819662865DED}">
      <dgm:prSet/>
      <dgm:spPr/>
      <dgm:t>
        <a:bodyPr/>
        <a:lstStyle/>
        <a:p>
          <a:endParaRPr lang="es-ES"/>
        </a:p>
      </dgm:t>
    </dgm:pt>
    <dgm:pt modelId="{394C3999-FFE7-4F82-B3EF-E427721FBC8D}">
      <dgm:prSet phldrT="[Texto]"/>
      <dgm:spPr/>
      <dgm:t>
        <a:bodyPr/>
        <a:lstStyle/>
        <a:p>
          <a:r>
            <a:rPr lang="es-ES" dirty="0"/>
            <a:t>Costos y mantenimiento</a:t>
          </a:r>
        </a:p>
      </dgm:t>
    </dgm:pt>
    <dgm:pt modelId="{FF25F4A4-9AEA-45A0-95F1-D8A251838399}" type="parTrans" cxnId="{931FC694-87D1-4504-A197-F57439996705}">
      <dgm:prSet/>
      <dgm:spPr/>
      <dgm:t>
        <a:bodyPr/>
        <a:lstStyle/>
        <a:p>
          <a:endParaRPr lang="es-ES"/>
        </a:p>
      </dgm:t>
    </dgm:pt>
    <dgm:pt modelId="{D2AC9F79-C2DC-44F4-B59A-A8C266296221}" type="sibTrans" cxnId="{931FC694-87D1-4504-A197-F57439996705}">
      <dgm:prSet/>
      <dgm:spPr/>
      <dgm:t>
        <a:bodyPr/>
        <a:lstStyle/>
        <a:p>
          <a:endParaRPr lang="es-ES"/>
        </a:p>
      </dgm:t>
    </dgm:pt>
    <dgm:pt modelId="{ABFBBF57-878F-42F9-8078-E89A80F1D88F}" type="pres">
      <dgm:prSet presAssocID="{832C03C6-8961-4DF4-B53D-D77A7A62FFF8}" presName="linearFlow" presStyleCnt="0">
        <dgm:presLayoutVars>
          <dgm:dir/>
          <dgm:resizeHandles val="exact"/>
        </dgm:presLayoutVars>
      </dgm:prSet>
      <dgm:spPr/>
    </dgm:pt>
    <dgm:pt modelId="{72FF7914-3CED-4618-A8C6-0A1E970EF56A}" type="pres">
      <dgm:prSet presAssocID="{92656D5A-7895-470D-B7E1-764A3500EBAF}" presName="composite" presStyleCnt="0"/>
      <dgm:spPr/>
    </dgm:pt>
    <dgm:pt modelId="{A507CE0C-FE19-45F8-9DA7-D1246B3735A8}" type="pres">
      <dgm:prSet presAssocID="{92656D5A-7895-470D-B7E1-764A3500EBAF}"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77E512F8-3373-406C-9E4B-ADD4E49941C3}" type="pres">
      <dgm:prSet presAssocID="{92656D5A-7895-470D-B7E1-764A3500EBAF}" presName="txShp" presStyleLbl="node1" presStyleIdx="0" presStyleCnt="3">
        <dgm:presLayoutVars>
          <dgm:bulletEnabled val="1"/>
        </dgm:presLayoutVars>
      </dgm:prSet>
      <dgm:spPr/>
    </dgm:pt>
    <dgm:pt modelId="{1D68F3B8-2FF7-4191-86D2-8E5C21F21CEE}" type="pres">
      <dgm:prSet presAssocID="{0179FCC7-6645-4E58-91A2-C59877E8EB3C}" presName="spacing" presStyleCnt="0"/>
      <dgm:spPr/>
    </dgm:pt>
    <dgm:pt modelId="{C4CF3FB0-58BB-45D7-9BCC-C61281698704}" type="pres">
      <dgm:prSet presAssocID="{E1FBD3A3-4B02-4803-BB31-EBF83080C517}" presName="composite" presStyleCnt="0"/>
      <dgm:spPr/>
    </dgm:pt>
    <dgm:pt modelId="{73CE768D-5649-4457-AEBC-EB3A8F8BF5D8}" type="pres">
      <dgm:prSet presAssocID="{E1FBD3A3-4B02-4803-BB31-EBF83080C517}"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dgm:spPr>
    </dgm:pt>
    <dgm:pt modelId="{1A078257-669A-4F13-915E-2396FDBFC4F7}" type="pres">
      <dgm:prSet presAssocID="{E1FBD3A3-4B02-4803-BB31-EBF83080C517}" presName="txShp" presStyleLbl="node1" presStyleIdx="1" presStyleCnt="3">
        <dgm:presLayoutVars>
          <dgm:bulletEnabled val="1"/>
        </dgm:presLayoutVars>
      </dgm:prSet>
      <dgm:spPr/>
    </dgm:pt>
    <dgm:pt modelId="{5247E756-247E-4C76-BEBA-FBD8A9271189}" type="pres">
      <dgm:prSet presAssocID="{A4A593B4-6B15-4526-B91B-06CD3BB84FCC}" presName="spacing" presStyleCnt="0"/>
      <dgm:spPr/>
    </dgm:pt>
    <dgm:pt modelId="{29FCC252-329D-4B84-B73A-7FDA4B6533BD}" type="pres">
      <dgm:prSet presAssocID="{394C3999-FFE7-4F82-B3EF-E427721FBC8D}" presName="composite" presStyleCnt="0"/>
      <dgm:spPr/>
    </dgm:pt>
    <dgm:pt modelId="{0DB7A048-0D0F-4F7E-8630-464FAA517C70}" type="pres">
      <dgm:prSet presAssocID="{394C3999-FFE7-4F82-B3EF-E427721FBC8D}" presName="imgShp"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43000" r="-43000"/>
          </a:stretch>
        </a:blipFill>
      </dgm:spPr>
    </dgm:pt>
    <dgm:pt modelId="{35CE81DA-A7AB-4928-9CF3-81C13BE23C9F}" type="pres">
      <dgm:prSet presAssocID="{394C3999-FFE7-4F82-B3EF-E427721FBC8D}" presName="txShp" presStyleLbl="node1" presStyleIdx="2" presStyleCnt="3">
        <dgm:presLayoutVars>
          <dgm:bulletEnabled val="1"/>
        </dgm:presLayoutVars>
      </dgm:prSet>
      <dgm:spPr/>
    </dgm:pt>
  </dgm:ptLst>
  <dgm:cxnLst>
    <dgm:cxn modelId="{0EDCCA64-32A3-4559-9D31-5F38D58F99FB}" type="presOf" srcId="{832C03C6-8961-4DF4-B53D-D77A7A62FFF8}" destId="{ABFBBF57-878F-42F9-8078-E89A80F1D88F}" srcOrd="0" destOrd="0" presId="urn:microsoft.com/office/officeart/2005/8/layout/vList3"/>
    <dgm:cxn modelId="{2DDE4552-A9B9-4D41-AA30-9484285F5C8E}" type="presOf" srcId="{E1FBD3A3-4B02-4803-BB31-EBF83080C517}" destId="{1A078257-669A-4F13-915E-2396FDBFC4F7}" srcOrd="0" destOrd="0" presId="urn:microsoft.com/office/officeart/2005/8/layout/vList3"/>
    <dgm:cxn modelId="{7826F179-4250-421B-BF03-16E8EDAC133C}" srcId="{832C03C6-8961-4DF4-B53D-D77A7A62FFF8}" destId="{92656D5A-7895-470D-B7E1-764A3500EBAF}" srcOrd="0" destOrd="0" parTransId="{84199BFF-9785-4ECE-958E-1DC8D73FC401}" sibTransId="{0179FCC7-6645-4E58-91A2-C59877E8EB3C}"/>
    <dgm:cxn modelId="{931FC694-87D1-4504-A197-F57439996705}" srcId="{832C03C6-8961-4DF4-B53D-D77A7A62FFF8}" destId="{394C3999-FFE7-4F82-B3EF-E427721FBC8D}" srcOrd="2" destOrd="0" parTransId="{FF25F4A4-9AEA-45A0-95F1-D8A251838399}" sibTransId="{D2AC9F79-C2DC-44F4-B59A-A8C266296221}"/>
    <dgm:cxn modelId="{017FB99A-F965-4974-A4FF-094DF5E75558}" type="presOf" srcId="{92656D5A-7895-470D-B7E1-764A3500EBAF}" destId="{77E512F8-3373-406C-9E4B-ADD4E49941C3}" srcOrd="0" destOrd="0" presId="urn:microsoft.com/office/officeart/2005/8/layout/vList3"/>
    <dgm:cxn modelId="{5DED39B9-054A-4851-ABDB-BDD368BA881A}" type="presOf" srcId="{394C3999-FFE7-4F82-B3EF-E427721FBC8D}" destId="{35CE81DA-A7AB-4928-9CF3-81C13BE23C9F}" srcOrd="0" destOrd="0" presId="urn:microsoft.com/office/officeart/2005/8/layout/vList3"/>
    <dgm:cxn modelId="{2F1C99E9-7188-42E7-B136-819662865DED}" srcId="{832C03C6-8961-4DF4-B53D-D77A7A62FFF8}" destId="{E1FBD3A3-4B02-4803-BB31-EBF83080C517}" srcOrd="1" destOrd="0" parTransId="{B537806C-E381-4E33-8480-83731D738D21}" sibTransId="{A4A593B4-6B15-4526-B91B-06CD3BB84FCC}"/>
    <dgm:cxn modelId="{10B90743-BF0C-4F6D-9FED-6AFE2E096AE5}" type="presParOf" srcId="{ABFBBF57-878F-42F9-8078-E89A80F1D88F}" destId="{72FF7914-3CED-4618-A8C6-0A1E970EF56A}" srcOrd="0" destOrd="0" presId="urn:microsoft.com/office/officeart/2005/8/layout/vList3"/>
    <dgm:cxn modelId="{71416250-EF43-4142-A623-175C6DB20E7B}" type="presParOf" srcId="{72FF7914-3CED-4618-A8C6-0A1E970EF56A}" destId="{A507CE0C-FE19-45F8-9DA7-D1246B3735A8}" srcOrd="0" destOrd="0" presId="urn:microsoft.com/office/officeart/2005/8/layout/vList3"/>
    <dgm:cxn modelId="{BA76E7FD-4358-4F96-B557-049A7DF15014}" type="presParOf" srcId="{72FF7914-3CED-4618-A8C6-0A1E970EF56A}" destId="{77E512F8-3373-406C-9E4B-ADD4E49941C3}" srcOrd="1" destOrd="0" presId="urn:microsoft.com/office/officeart/2005/8/layout/vList3"/>
    <dgm:cxn modelId="{E540D109-1ECB-43E9-BB8E-5CD74BB849DF}" type="presParOf" srcId="{ABFBBF57-878F-42F9-8078-E89A80F1D88F}" destId="{1D68F3B8-2FF7-4191-86D2-8E5C21F21CEE}" srcOrd="1" destOrd="0" presId="urn:microsoft.com/office/officeart/2005/8/layout/vList3"/>
    <dgm:cxn modelId="{189497A0-2538-4532-937A-335C1B87DAF6}" type="presParOf" srcId="{ABFBBF57-878F-42F9-8078-E89A80F1D88F}" destId="{C4CF3FB0-58BB-45D7-9BCC-C61281698704}" srcOrd="2" destOrd="0" presId="urn:microsoft.com/office/officeart/2005/8/layout/vList3"/>
    <dgm:cxn modelId="{9A8A3A8D-6D2B-4DA6-81CF-B9B99C17D602}" type="presParOf" srcId="{C4CF3FB0-58BB-45D7-9BCC-C61281698704}" destId="{73CE768D-5649-4457-AEBC-EB3A8F8BF5D8}" srcOrd="0" destOrd="0" presId="urn:microsoft.com/office/officeart/2005/8/layout/vList3"/>
    <dgm:cxn modelId="{B1963729-6BBE-45A8-A9C0-EF4F040FDB72}" type="presParOf" srcId="{C4CF3FB0-58BB-45D7-9BCC-C61281698704}" destId="{1A078257-669A-4F13-915E-2396FDBFC4F7}" srcOrd="1" destOrd="0" presId="urn:microsoft.com/office/officeart/2005/8/layout/vList3"/>
    <dgm:cxn modelId="{23D533E2-1D24-45E2-99DC-A5C3A07396EC}" type="presParOf" srcId="{ABFBBF57-878F-42F9-8078-E89A80F1D88F}" destId="{5247E756-247E-4C76-BEBA-FBD8A9271189}" srcOrd="3" destOrd="0" presId="urn:microsoft.com/office/officeart/2005/8/layout/vList3"/>
    <dgm:cxn modelId="{6D6C1A88-8459-4580-9C31-5F3EF91E8F8C}" type="presParOf" srcId="{ABFBBF57-878F-42F9-8078-E89A80F1D88F}" destId="{29FCC252-329D-4B84-B73A-7FDA4B6533BD}" srcOrd="4" destOrd="0" presId="urn:microsoft.com/office/officeart/2005/8/layout/vList3"/>
    <dgm:cxn modelId="{BE018A76-49DA-46CB-A0D4-1666F4F23A55}" type="presParOf" srcId="{29FCC252-329D-4B84-B73A-7FDA4B6533BD}" destId="{0DB7A048-0D0F-4F7E-8630-464FAA517C70}" srcOrd="0" destOrd="0" presId="urn:microsoft.com/office/officeart/2005/8/layout/vList3"/>
    <dgm:cxn modelId="{4622D51D-6568-4AA2-92B1-CC90FA6E2175}" type="presParOf" srcId="{29FCC252-329D-4B84-B73A-7FDA4B6533BD}" destId="{35CE81DA-A7AB-4928-9CF3-81C13BE23C9F}"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512F8-3373-406C-9E4B-ADD4E49941C3}">
      <dsp:nvSpPr>
        <dsp:cNvPr id="0" name=""/>
        <dsp:cNvSpPr/>
      </dsp:nvSpPr>
      <dsp:spPr>
        <a:xfrm rot="10800000">
          <a:off x="874344" y="171"/>
          <a:ext cx="2926188" cy="54918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2176" tIns="91440" rIns="170688" bIns="91440" numCol="1" spcCol="1270" anchor="ctr" anchorCtr="0">
          <a:noAutofit/>
        </a:bodyPr>
        <a:lstStyle/>
        <a:p>
          <a:pPr marL="0" lvl="0" indent="0" algn="ctr" defTabSz="1066800">
            <a:lnSpc>
              <a:spcPct val="90000"/>
            </a:lnSpc>
            <a:spcBef>
              <a:spcPct val="0"/>
            </a:spcBef>
            <a:spcAft>
              <a:spcPct val="35000"/>
            </a:spcAft>
            <a:buNone/>
          </a:pPr>
          <a:r>
            <a:rPr lang="es-ES" sz="2400" kern="1200" dirty="0"/>
            <a:t>Cámara Monocular</a:t>
          </a:r>
        </a:p>
      </dsp:txBody>
      <dsp:txXfrm rot="10800000">
        <a:off x="1011640" y="171"/>
        <a:ext cx="2788892" cy="549186"/>
      </dsp:txXfrm>
    </dsp:sp>
    <dsp:sp modelId="{A507CE0C-FE19-45F8-9DA7-D1246B3735A8}">
      <dsp:nvSpPr>
        <dsp:cNvPr id="0" name=""/>
        <dsp:cNvSpPr/>
      </dsp:nvSpPr>
      <dsp:spPr>
        <a:xfrm>
          <a:off x="599750" y="171"/>
          <a:ext cx="549186" cy="549186"/>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078257-669A-4F13-915E-2396FDBFC4F7}">
      <dsp:nvSpPr>
        <dsp:cNvPr id="0" name=""/>
        <dsp:cNvSpPr/>
      </dsp:nvSpPr>
      <dsp:spPr>
        <a:xfrm rot="10800000">
          <a:off x="874344" y="713294"/>
          <a:ext cx="2926188" cy="54918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2176" tIns="91440" rIns="170688" bIns="91440" numCol="1" spcCol="1270" anchor="ctr" anchorCtr="0">
          <a:noAutofit/>
        </a:bodyPr>
        <a:lstStyle/>
        <a:p>
          <a:pPr marL="0" lvl="0" indent="0" algn="ctr" defTabSz="1066800">
            <a:lnSpc>
              <a:spcPct val="90000"/>
            </a:lnSpc>
            <a:spcBef>
              <a:spcPct val="0"/>
            </a:spcBef>
            <a:spcAft>
              <a:spcPct val="35000"/>
            </a:spcAft>
            <a:buNone/>
          </a:pPr>
          <a:r>
            <a:rPr lang="es-EC" sz="2400" kern="1200" dirty="0"/>
            <a:t>Filtro Kalman </a:t>
          </a:r>
          <a:endParaRPr lang="es-ES" sz="2400" kern="1200" dirty="0"/>
        </a:p>
      </dsp:txBody>
      <dsp:txXfrm rot="10800000">
        <a:off x="1011640" y="713294"/>
        <a:ext cx="2788892" cy="549186"/>
      </dsp:txXfrm>
    </dsp:sp>
    <dsp:sp modelId="{73CE768D-5649-4457-AEBC-EB3A8F8BF5D8}">
      <dsp:nvSpPr>
        <dsp:cNvPr id="0" name=""/>
        <dsp:cNvSpPr/>
      </dsp:nvSpPr>
      <dsp:spPr>
        <a:xfrm>
          <a:off x="599750" y="713294"/>
          <a:ext cx="549186" cy="549186"/>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CE81DA-A7AB-4928-9CF3-81C13BE23C9F}">
      <dsp:nvSpPr>
        <dsp:cNvPr id="0" name=""/>
        <dsp:cNvSpPr/>
      </dsp:nvSpPr>
      <dsp:spPr>
        <a:xfrm rot="10800000">
          <a:off x="874344" y="1426417"/>
          <a:ext cx="2926188" cy="54918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2176" tIns="91440" rIns="170688" bIns="91440" numCol="1" spcCol="1270" anchor="ctr" anchorCtr="0">
          <a:noAutofit/>
        </a:bodyPr>
        <a:lstStyle/>
        <a:p>
          <a:pPr marL="0" lvl="0" indent="0" algn="ctr" defTabSz="1066800">
            <a:lnSpc>
              <a:spcPct val="90000"/>
            </a:lnSpc>
            <a:spcBef>
              <a:spcPct val="0"/>
            </a:spcBef>
            <a:spcAft>
              <a:spcPct val="35000"/>
            </a:spcAft>
            <a:buNone/>
          </a:pPr>
          <a:r>
            <a:rPr lang="es-ES" sz="2400" kern="1200" dirty="0"/>
            <a:t>PID</a:t>
          </a:r>
        </a:p>
      </dsp:txBody>
      <dsp:txXfrm rot="10800000">
        <a:off x="1011640" y="1426417"/>
        <a:ext cx="2788892" cy="549186"/>
      </dsp:txXfrm>
    </dsp:sp>
    <dsp:sp modelId="{0DB7A048-0D0F-4F7E-8630-464FAA517C70}">
      <dsp:nvSpPr>
        <dsp:cNvPr id="0" name=""/>
        <dsp:cNvSpPr/>
      </dsp:nvSpPr>
      <dsp:spPr>
        <a:xfrm>
          <a:off x="599750" y="1426417"/>
          <a:ext cx="549186" cy="549186"/>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E3432-9CD9-4506-9C11-2255BF731EB9}">
      <dsp:nvSpPr>
        <dsp:cNvPr id="0" name=""/>
        <dsp:cNvSpPr/>
      </dsp:nvSpPr>
      <dsp:spPr>
        <a:xfrm>
          <a:off x="2798205" y="1530321"/>
          <a:ext cx="925039" cy="9250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C" sz="1200" kern="1200" dirty="0"/>
            <a:t>Dificultad</a:t>
          </a:r>
        </a:p>
      </dsp:txBody>
      <dsp:txXfrm>
        <a:off x="2933674" y="1665790"/>
        <a:ext cx="654101" cy="654101"/>
      </dsp:txXfrm>
    </dsp:sp>
    <dsp:sp modelId="{0FA3B860-C15F-4911-882D-FB00A6476BB6}">
      <dsp:nvSpPr>
        <dsp:cNvPr id="0" name=""/>
        <dsp:cNvSpPr/>
      </dsp:nvSpPr>
      <dsp:spPr>
        <a:xfrm rot="16200000">
          <a:off x="3162126" y="1192611"/>
          <a:ext cx="197196" cy="3145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C" sz="900" kern="1200"/>
        </a:p>
      </dsp:txBody>
      <dsp:txXfrm>
        <a:off x="3191706" y="1285094"/>
        <a:ext cx="138037" cy="188707"/>
      </dsp:txXfrm>
    </dsp:sp>
    <dsp:sp modelId="{47C4DEA2-B788-4B2C-8FA9-839ADA557435}">
      <dsp:nvSpPr>
        <dsp:cNvPr id="0" name=""/>
        <dsp:cNvSpPr/>
      </dsp:nvSpPr>
      <dsp:spPr>
        <a:xfrm>
          <a:off x="2682575" y="1953"/>
          <a:ext cx="1156299" cy="115629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EC" sz="1000" kern="1200" dirty="0"/>
            <a:t>Múltiples personas</a:t>
          </a:r>
        </a:p>
      </dsp:txBody>
      <dsp:txXfrm>
        <a:off x="2851911" y="171289"/>
        <a:ext cx="817627" cy="817627"/>
      </dsp:txXfrm>
    </dsp:sp>
    <dsp:sp modelId="{869C1D4C-CCC4-4357-A9F2-146E1A47DC0F}">
      <dsp:nvSpPr>
        <dsp:cNvPr id="0" name=""/>
        <dsp:cNvSpPr/>
      </dsp:nvSpPr>
      <dsp:spPr>
        <a:xfrm>
          <a:off x="3805099" y="1835584"/>
          <a:ext cx="197196" cy="3145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C" sz="900" kern="1200"/>
        </a:p>
      </dsp:txBody>
      <dsp:txXfrm>
        <a:off x="3805099" y="1898487"/>
        <a:ext cx="138037" cy="188707"/>
      </dsp:txXfrm>
    </dsp:sp>
    <dsp:sp modelId="{79DFD9D3-56E4-44A0-8D71-097D3B1B33FD}">
      <dsp:nvSpPr>
        <dsp:cNvPr id="0" name=""/>
        <dsp:cNvSpPr/>
      </dsp:nvSpPr>
      <dsp:spPr>
        <a:xfrm>
          <a:off x="4095313" y="1414691"/>
          <a:ext cx="1156299" cy="115629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EC" sz="1000" kern="1200" dirty="0"/>
            <a:t>Fondos desordenados</a:t>
          </a:r>
        </a:p>
      </dsp:txBody>
      <dsp:txXfrm>
        <a:off x="4264649" y="1584027"/>
        <a:ext cx="817627" cy="817627"/>
      </dsp:txXfrm>
    </dsp:sp>
    <dsp:sp modelId="{BBACD764-1264-4AC8-86CE-123A1206E1DA}">
      <dsp:nvSpPr>
        <dsp:cNvPr id="0" name=""/>
        <dsp:cNvSpPr/>
      </dsp:nvSpPr>
      <dsp:spPr>
        <a:xfrm rot="5400000">
          <a:off x="3162126" y="2478557"/>
          <a:ext cx="197196" cy="3145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C" sz="900" kern="1200"/>
        </a:p>
      </dsp:txBody>
      <dsp:txXfrm>
        <a:off x="3191706" y="2511881"/>
        <a:ext cx="138037" cy="188707"/>
      </dsp:txXfrm>
    </dsp:sp>
    <dsp:sp modelId="{38D54EA3-94CF-4A87-B389-FB1CB9658366}">
      <dsp:nvSpPr>
        <dsp:cNvPr id="0" name=""/>
        <dsp:cNvSpPr/>
      </dsp:nvSpPr>
      <dsp:spPr>
        <a:xfrm>
          <a:off x="2682575" y="2827430"/>
          <a:ext cx="1156299" cy="115629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EC" sz="1000" kern="1200" dirty="0"/>
            <a:t>Movimiento</a:t>
          </a:r>
        </a:p>
      </dsp:txBody>
      <dsp:txXfrm>
        <a:off x="2851911" y="2996766"/>
        <a:ext cx="817627" cy="817627"/>
      </dsp:txXfrm>
    </dsp:sp>
    <dsp:sp modelId="{ADA55476-3E5C-459B-8C97-296376D50D4F}">
      <dsp:nvSpPr>
        <dsp:cNvPr id="0" name=""/>
        <dsp:cNvSpPr/>
      </dsp:nvSpPr>
      <dsp:spPr>
        <a:xfrm rot="10800000">
          <a:off x="2519153" y="1835584"/>
          <a:ext cx="197196" cy="3145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C" sz="900" kern="1200"/>
        </a:p>
      </dsp:txBody>
      <dsp:txXfrm rot="10800000">
        <a:off x="2578312" y="1898487"/>
        <a:ext cx="138037" cy="188707"/>
      </dsp:txXfrm>
    </dsp:sp>
    <dsp:sp modelId="{A1D81862-7145-4E4D-8E7C-4D2A80B07056}">
      <dsp:nvSpPr>
        <dsp:cNvPr id="0" name=""/>
        <dsp:cNvSpPr/>
      </dsp:nvSpPr>
      <dsp:spPr>
        <a:xfrm>
          <a:off x="1269836" y="1414691"/>
          <a:ext cx="1156299" cy="115629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EC" sz="1000" kern="1200" dirty="0"/>
            <a:t>Niveles de iluminación</a:t>
          </a:r>
        </a:p>
      </dsp:txBody>
      <dsp:txXfrm>
        <a:off x="1439172" y="1584027"/>
        <a:ext cx="817627" cy="8176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512F8-3373-406C-9E4B-ADD4E49941C3}">
      <dsp:nvSpPr>
        <dsp:cNvPr id="0" name=""/>
        <dsp:cNvSpPr/>
      </dsp:nvSpPr>
      <dsp:spPr>
        <a:xfrm rot="10800000">
          <a:off x="1050508" y="2125"/>
          <a:ext cx="2926188" cy="125384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911" tIns="80010" rIns="149352" bIns="80010" numCol="1" spcCol="1270" anchor="ctr" anchorCtr="0">
          <a:noAutofit/>
        </a:bodyPr>
        <a:lstStyle/>
        <a:p>
          <a:pPr marL="0" lvl="0" indent="0" algn="ctr" defTabSz="933450">
            <a:lnSpc>
              <a:spcPct val="90000"/>
            </a:lnSpc>
            <a:spcBef>
              <a:spcPct val="0"/>
            </a:spcBef>
            <a:spcAft>
              <a:spcPct val="35000"/>
            </a:spcAft>
            <a:buNone/>
          </a:pPr>
          <a:r>
            <a:rPr lang="es-ES" sz="2100" kern="1200" dirty="0"/>
            <a:t>Velocidad  y autonomía </a:t>
          </a:r>
        </a:p>
      </dsp:txBody>
      <dsp:txXfrm rot="10800000">
        <a:off x="1363969" y="2125"/>
        <a:ext cx="2612727" cy="1253844"/>
      </dsp:txXfrm>
    </dsp:sp>
    <dsp:sp modelId="{A507CE0C-FE19-45F8-9DA7-D1246B3735A8}">
      <dsp:nvSpPr>
        <dsp:cNvPr id="0" name=""/>
        <dsp:cNvSpPr/>
      </dsp:nvSpPr>
      <dsp:spPr>
        <a:xfrm>
          <a:off x="423586" y="2125"/>
          <a:ext cx="1253844" cy="125384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078257-669A-4F13-915E-2396FDBFC4F7}">
      <dsp:nvSpPr>
        <dsp:cNvPr id="0" name=""/>
        <dsp:cNvSpPr/>
      </dsp:nvSpPr>
      <dsp:spPr>
        <a:xfrm rot="10800000">
          <a:off x="1050508" y="1630251"/>
          <a:ext cx="2926188" cy="125384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911" tIns="80010" rIns="149352" bIns="80010" numCol="1" spcCol="1270" anchor="ctr" anchorCtr="0">
          <a:noAutofit/>
        </a:bodyPr>
        <a:lstStyle/>
        <a:p>
          <a:pPr marL="0" lvl="0" indent="0" algn="ctr" defTabSz="933450">
            <a:lnSpc>
              <a:spcPct val="90000"/>
            </a:lnSpc>
            <a:spcBef>
              <a:spcPct val="0"/>
            </a:spcBef>
            <a:spcAft>
              <a:spcPct val="35000"/>
            </a:spcAft>
            <a:buNone/>
          </a:pPr>
          <a:r>
            <a:rPr lang="es-EC" sz="2100" kern="1200" dirty="0"/>
            <a:t>Desplazamiento</a:t>
          </a:r>
          <a:endParaRPr lang="es-ES" sz="2100" kern="1200" dirty="0"/>
        </a:p>
      </dsp:txBody>
      <dsp:txXfrm rot="10800000">
        <a:off x="1363969" y="1630251"/>
        <a:ext cx="2612727" cy="1253844"/>
      </dsp:txXfrm>
    </dsp:sp>
    <dsp:sp modelId="{73CE768D-5649-4457-AEBC-EB3A8F8BF5D8}">
      <dsp:nvSpPr>
        <dsp:cNvPr id="0" name=""/>
        <dsp:cNvSpPr/>
      </dsp:nvSpPr>
      <dsp:spPr>
        <a:xfrm>
          <a:off x="423586" y="1630251"/>
          <a:ext cx="1253844" cy="125384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CE81DA-A7AB-4928-9CF3-81C13BE23C9F}">
      <dsp:nvSpPr>
        <dsp:cNvPr id="0" name=""/>
        <dsp:cNvSpPr/>
      </dsp:nvSpPr>
      <dsp:spPr>
        <a:xfrm rot="10800000">
          <a:off x="1050508" y="3258377"/>
          <a:ext cx="2926188" cy="125384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911" tIns="80010" rIns="149352" bIns="80010" numCol="1" spcCol="1270" anchor="ctr" anchorCtr="0">
          <a:noAutofit/>
        </a:bodyPr>
        <a:lstStyle/>
        <a:p>
          <a:pPr marL="0" lvl="0" indent="0" algn="ctr" defTabSz="933450">
            <a:lnSpc>
              <a:spcPct val="90000"/>
            </a:lnSpc>
            <a:spcBef>
              <a:spcPct val="0"/>
            </a:spcBef>
            <a:spcAft>
              <a:spcPct val="35000"/>
            </a:spcAft>
            <a:buNone/>
          </a:pPr>
          <a:r>
            <a:rPr lang="es-ES" sz="2100" kern="1200" dirty="0"/>
            <a:t>Costos y mantenimiento</a:t>
          </a:r>
        </a:p>
      </dsp:txBody>
      <dsp:txXfrm rot="10800000">
        <a:off x="1363969" y="3258377"/>
        <a:ext cx="2612727" cy="1253844"/>
      </dsp:txXfrm>
    </dsp:sp>
    <dsp:sp modelId="{0DB7A048-0D0F-4F7E-8630-464FAA517C70}">
      <dsp:nvSpPr>
        <dsp:cNvPr id="0" name=""/>
        <dsp:cNvSpPr/>
      </dsp:nvSpPr>
      <dsp:spPr>
        <a:xfrm>
          <a:off x="423586" y="3258377"/>
          <a:ext cx="1253844" cy="125384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43000" r="-4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BB913E-DC6F-4DFB-B708-2F201623D886}" type="datetimeFigureOut">
              <a:rPr lang="en-US" smtClean="0"/>
              <a:t>7/5/2021</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BC0B71-BF45-4984-9553-48954AFE43BA}" type="slidenum">
              <a:rPr lang="en-US" smtClean="0"/>
              <a:t>‹#›</a:t>
            </a:fld>
            <a:endParaRPr lang="en-US"/>
          </a:p>
        </p:txBody>
      </p:sp>
    </p:spTree>
    <p:extLst>
      <p:ext uri="{BB962C8B-B14F-4D97-AF65-F5344CB8AC3E}">
        <p14:creationId xmlns:p14="http://schemas.microsoft.com/office/powerpoint/2010/main" val="1252080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10"/>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2CA3AB2B-189A-4C92-A457-C6A3833631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7702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16</a:t>
            </a:fld>
            <a:endParaRPr lang="en-US"/>
          </a:p>
        </p:txBody>
      </p:sp>
    </p:spTree>
    <p:extLst>
      <p:ext uri="{BB962C8B-B14F-4D97-AF65-F5344CB8AC3E}">
        <p14:creationId xmlns:p14="http://schemas.microsoft.com/office/powerpoint/2010/main" val="3112986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19</a:t>
            </a:fld>
            <a:endParaRPr lang="en-US"/>
          </a:p>
        </p:txBody>
      </p:sp>
    </p:spTree>
    <p:extLst>
      <p:ext uri="{BB962C8B-B14F-4D97-AF65-F5344CB8AC3E}">
        <p14:creationId xmlns:p14="http://schemas.microsoft.com/office/powerpoint/2010/main" val="1577627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20</a:t>
            </a:fld>
            <a:endParaRPr lang="en-US"/>
          </a:p>
        </p:txBody>
      </p:sp>
    </p:spTree>
    <p:extLst>
      <p:ext uri="{BB962C8B-B14F-4D97-AF65-F5344CB8AC3E}">
        <p14:creationId xmlns:p14="http://schemas.microsoft.com/office/powerpoint/2010/main" val="1234070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21</a:t>
            </a:fld>
            <a:endParaRPr lang="en-US"/>
          </a:p>
        </p:txBody>
      </p:sp>
    </p:spTree>
    <p:extLst>
      <p:ext uri="{BB962C8B-B14F-4D97-AF65-F5344CB8AC3E}">
        <p14:creationId xmlns:p14="http://schemas.microsoft.com/office/powerpoint/2010/main" val="1449543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22</a:t>
            </a:fld>
            <a:endParaRPr lang="en-US"/>
          </a:p>
        </p:txBody>
      </p:sp>
    </p:spTree>
    <p:extLst>
      <p:ext uri="{BB962C8B-B14F-4D97-AF65-F5344CB8AC3E}">
        <p14:creationId xmlns:p14="http://schemas.microsoft.com/office/powerpoint/2010/main" val="1714288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23</a:t>
            </a:fld>
            <a:endParaRPr lang="en-US"/>
          </a:p>
        </p:txBody>
      </p:sp>
    </p:spTree>
    <p:extLst>
      <p:ext uri="{BB962C8B-B14F-4D97-AF65-F5344CB8AC3E}">
        <p14:creationId xmlns:p14="http://schemas.microsoft.com/office/powerpoint/2010/main" val="3300651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24</a:t>
            </a:fld>
            <a:endParaRPr lang="en-US"/>
          </a:p>
        </p:txBody>
      </p:sp>
    </p:spTree>
    <p:extLst>
      <p:ext uri="{BB962C8B-B14F-4D97-AF65-F5344CB8AC3E}">
        <p14:creationId xmlns:p14="http://schemas.microsoft.com/office/powerpoint/2010/main" val="838545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25</a:t>
            </a:fld>
            <a:endParaRPr lang="en-US"/>
          </a:p>
        </p:txBody>
      </p:sp>
    </p:spTree>
    <p:extLst>
      <p:ext uri="{BB962C8B-B14F-4D97-AF65-F5344CB8AC3E}">
        <p14:creationId xmlns:p14="http://schemas.microsoft.com/office/powerpoint/2010/main" val="2379514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26</a:t>
            </a:fld>
            <a:endParaRPr lang="en-US"/>
          </a:p>
        </p:txBody>
      </p:sp>
    </p:spTree>
    <p:extLst>
      <p:ext uri="{BB962C8B-B14F-4D97-AF65-F5344CB8AC3E}">
        <p14:creationId xmlns:p14="http://schemas.microsoft.com/office/powerpoint/2010/main" val="4129424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27</a:t>
            </a:fld>
            <a:endParaRPr lang="en-US"/>
          </a:p>
        </p:txBody>
      </p:sp>
    </p:spTree>
    <p:extLst>
      <p:ext uri="{BB962C8B-B14F-4D97-AF65-F5344CB8AC3E}">
        <p14:creationId xmlns:p14="http://schemas.microsoft.com/office/powerpoint/2010/main" val="1133074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2CA3AB2B-189A-4C92-A457-C6A3833631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3092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28</a:t>
            </a:fld>
            <a:endParaRPr lang="en-US"/>
          </a:p>
        </p:txBody>
      </p:sp>
    </p:spTree>
    <p:extLst>
      <p:ext uri="{BB962C8B-B14F-4D97-AF65-F5344CB8AC3E}">
        <p14:creationId xmlns:p14="http://schemas.microsoft.com/office/powerpoint/2010/main" val="742570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29</a:t>
            </a:fld>
            <a:endParaRPr lang="en-US"/>
          </a:p>
        </p:txBody>
      </p:sp>
    </p:spTree>
    <p:extLst>
      <p:ext uri="{BB962C8B-B14F-4D97-AF65-F5344CB8AC3E}">
        <p14:creationId xmlns:p14="http://schemas.microsoft.com/office/powerpoint/2010/main" val="1514411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31</a:t>
            </a:fld>
            <a:endParaRPr lang="en-US"/>
          </a:p>
        </p:txBody>
      </p:sp>
    </p:spTree>
    <p:extLst>
      <p:ext uri="{BB962C8B-B14F-4D97-AF65-F5344CB8AC3E}">
        <p14:creationId xmlns:p14="http://schemas.microsoft.com/office/powerpoint/2010/main" val="1540324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32</a:t>
            </a:fld>
            <a:endParaRPr lang="en-US"/>
          </a:p>
        </p:txBody>
      </p:sp>
    </p:spTree>
    <p:extLst>
      <p:ext uri="{BB962C8B-B14F-4D97-AF65-F5344CB8AC3E}">
        <p14:creationId xmlns:p14="http://schemas.microsoft.com/office/powerpoint/2010/main" val="2340930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33</a:t>
            </a:fld>
            <a:endParaRPr lang="en-US"/>
          </a:p>
        </p:txBody>
      </p:sp>
    </p:spTree>
    <p:extLst>
      <p:ext uri="{BB962C8B-B14F-4D97-AF65-F5344CB8AC3E}">
        <p14:creationId xmlns:p14="http://schemas.microsoft.com/office/powerpoint/2010/main" val="2616421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34</a:t>
            </a:fld>
            <a:endParaRPr lang="en-US"/>
          </a:p>
        </p:txBody>
      </p:sp>
    </p:spTree>
    <p:extLst>
      <p:ext uri="{BB962C8B-B14F-4D97-AF65-F5344CB8AC3E}">
        <p14:creationId xmlns:p14="http://schemas.microsoft.com/office/powerpoint/2010/main" val="1564000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35</a:t>
            </a:fld>
            <a:endParaRPr lang="en-US"/>
          </a:p>
        </p:txBody>
      </p:sp>
    </p:spTree>
    <p:extLst>
      <p:ext uri="{BB962C8B-B14F-4D97-AF65-F5344CB8AC3E}">
        <p14:creationId xmlns:p14="http://schemas.microsoft.com/office/powerpoint/2010/main" val="16069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36</a:t>
            </a:fld>
            <a:endParaRPr lang="en-US"/>
          </a:p>
        </p:txBody>
      </p:sp>
    </p:spTree>
    <p:extLst>
      <p:ext uri="{BB962C8B-B14F-4D97-AF65-F5344CB8AC3E}">
        <p14:creationId xmlns:p14="http://schemas.microsoft.com/office/powerpoint/2010/main" val="4248246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37</a:t>
            </a:fld>
            <a:endParaRPr lang="en-US"/>
          </a:p>
        </p:txBody>
      </p:sp>
    </p:spTree>
    <p:extLst>
      <p:ext uri="{BB962C8B-B14F-4D97-AF65-F5344CB8AC3E}">
        <p14:creationId xmlns:p14="http://schemas.microsoft.com/office/powerpoint/2010/main" val="887101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40</a:t>
            </a:fld>
            <a:endParaRPr lang="en-US"/>
          </a:p>
        </p:txBody>
      </p:sp>
    </p:spTree>
    <p:extLst>
      <p:ext uri="{BB962C8B-B14F-4D97-AF65-F5344CB8AC3E}">
        <p14:creationId xmlns:p14="http://schemas.microsoft.com/office/powerpoint/2010/main" val="3801099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4</a:t>
            </a:fld>
            <a:endParaRPr lang="en-US"/>
          </a:p>
        </p:txBody>
      </p:sp>
    </p:spTree>
    <p:extLst>
      <p:ext uri="{BB962C8B-B14F-4D97-AF65-F5344CB8AC3E}">
        <p14:creationId xmlns:p14="http://schemas.microsoft.com/office/powerpoint/2010/main" val="3623296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5</a:t>
            </a:fld>
            <a:endParaRPr lang="en-US"/>
          </a:p>
        </p:txBody>
      </p:sp>
    </p:spTree>
    <p:extLst>
      <p:ext uri="{BB962C8B-B14F-4D97-AF65-F5344CB8AC3E}">
        <p14:creationId xmlns:p14="http://schemas.microsoft.com/office/powerpoint/2010/main" val="18181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11</a:t>
            </a:fld>
            <a:endParaRPr lang="en-US"/>
          </a:p>
        </p:txBody>
      </p:sp>
    </p:spTree>
    <p:extLst>
      <p:ext uri="{BB962C8B-B14F-4D97-AF65-F5344CB8AC3E}">
        <p14:creationId xmlns:p14="http://schemas.microsoft.com/office/powerpoint/2010/main" val="867504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12</a:t>
            </a:fld>
            <a:endParaRPr lang="en-US"/>
          </a:p>
        </p:txBody>
      </p:sp>
    </p:spTree>
    <p:extLst>
      <p:ext uri="{BB962C8B-B14F-4D97-AF65-F5344CB8AC3E}">
        <p14:creationId xmlns:p14="http://schemas.microsoft.com/office/powerpoint/2010/main" val="1725209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13</a:t>
            </a:fld>
            <a:endParaRPr lang="en-US"/>
          </a:p>
        </p:txBody>
      </p:sp>
    </p:spTree>
    <p:extLst>
      <p:ext uri="{BB962C8B-B14F-4D97-AF65-F5344CB8AC3E}">
        <p14:creationId xmlns:p14="http://schemas.microsoft.com/office/powerpoint/2010/main" val="3230096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14</a:t>
            </a:fld>
            <a:endParaRPr lang="en-US"/>
          </a:p>
        </p:txBody>
      </p:sp>
    </p:spTree>
    <p:extLst>
      <p:ext uri="{BB962C8B-B14F-4D97-AF65-F5344CB8AC3E}">
        <p14:creationId xmlns:p14="http://schemas.microsoft.com/office/powerpoint/2010/main" val="1901848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15</a:t>
            </a:fld>
            <a:endParaRPr lang="en-US"/>
          </a:p>
        </p:txBody>
      </p:sp>
    </p:spTree>
    <p:extLst>
      <p:ext uri="{BB962C8B-B14F-4D97-AF65-F5344CB8AC3E}">
        <p14:creationId xmlns:p14="http://schemas.microsoft.com/office/powerpoint/2010/main" val="452826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grpSp>
        <p:nvGrpSpPr>
          <p:cNvPr id="5" name="Group 4"/>
          <p:cNvGrpSpPr/>
          <p:nvPr userDrawn="1"/>
        </p:nvGrpSpPr>
        <p:grpSpPr>
          <a:xfrm>
            <a:off x="328169" y="6237312"/>
            <a:ext cx="439241" cy="439240"/>
            <a:chOff x="186858" y="6096003"/>
            <a:chExt cx="580550" cy="580549"/>
          </a:xfrm>
          <a:solidFill>
            <a:schemeClr val="bg1">
              <a:lumMod val="95000"/>
            </a:schemeClr>
          </a:solidFill>
        </p:grpSpPr>
        <p:sp>
          <p:nvSpPr>
            <p:cNvPr id="14" name="Rectangle 13"/>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GeosansLight" panose="02000603020000020003"/>
                <a:ea typeface="+mn-ea"/>
                <a:cs typeface="+mn-cs"/>
              </a:endParaRPr>
            </a:p>
          </p:txBody>
        </p:sp>
        <p:sp>
          <p:nvSpPr>
            <p:cNvPr id="15" name="Rectangle 14"/>
            <p:cNvSpPr/>
            <p:nvPr userDrawn="1"/>
          </p:nvSpPr>
          <p:spPr>
            <a:xfrm>
              <a:off x="186858" y="6612049"/>
              <a:ext cx="580549" cy="645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endParaRPr>
            </a:p>
          </p:txBody>
        </p:sp>
      </p:gr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
        <p:nvSpPr>
          <p:cNvPr id="16" name="Slide Number Placeholder 5"/>
          <p:cNvSpPr>
            <a:spLocks noGrp="1"/>
          </p:cNvSpPr>
          <p:nvPr>
            <p:ph type="sldNum" sz="quarter" idx="12"/>
          </p:nvPr>
        </p:nvSpPr>
        <p:spPr>
          <a:xfrm>
            <a:off x="328169" y="6237312"/>
            <a:ext cx="439241" cy="390437"/>
          </a:xfrm>
          <a:prstGeom prst="rect">
            <a:avLst/>
          </a:prstGeom>
        </p:spPr>
        <p:txBody>
          <a:bodyPr anchor="ctr"/>
          <a:lstStyle>
            <a:lvl1pPr algn="ctr">
              <a:defRPr sz="1400">
                <a:solidFill>
                  <a:srgbClr val="2F3A46"/>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F68327C5-B821-4FE9-A59A-A60D9EB59A9A}" type="slidenum">
              <a:rPr kumimoji="0" lang="en-US" sz="1400" b="0" i="0" u="none" strike="noStrike" kern="1200" cap="none" spc="0" normalizeH="0" baseline="0" noProof="0" smtClean="0">
                <a:ln>
                  <a:noFill/>
                </a:ln>
                <a:solidFill>
                  <a:srgbClr val="2F3A46"/>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2F3A46"/>
              </a:solidFill>
              <a:effectLst/>
              <a:uLnTx/>
              <a:uFillTx/>
              <a:latin typeface="Calibri"/>
              <a:ea typeface="+mn-ea"/>
              <a:cs typeface="+mn-cs"/>
            </a:endParaRPr>
          </a:p>
        </p:txBody>
      </p:sp>
      <p:sp>
        <p:nvSpPr>
          <p:cNvPr id="10" name="Sous-titre 2"/>
          <p:cNvSpPr>
            <a:spLocks noGrp="1"/>
          </p:cNvSpPr>
          <p:nvPr>
            <p:ph type="subTitle" idx="1"/>
          </p:nvPr>
        </p:nvSpPr>
        <p:spPr>
          <a:xfrm>
            <a:off x="623888" y="620688"/>
            <a:ext cx="7694645" cy="288032"/>
          </a:xfrm>
        </p:spPr>
        <p:txBody>
          <a:bodyPr anchor="ctr">
            <a:noAutofit/>
          </a:bodyPr>
          <a:lstStyle>
            <a:lvl1pPr marL="0" indent="0" algn="l">
              <a:buNone/>
              <a:defRPr sz="1600" cap="small" baseline="0">
                <a:solidFill>
                  <a:srgbClr val="2F3A46"/>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fr-FR" dirty="0"/>
              <a:t>Modifiez le style des sous-titres du masque</a:t>
            </a:r>
            <a:endParaRPr lang="en-US" dirty="0"/>
          </a:p>
        </p:txBody>
      </p:sp>
      <p:sp>
        <p:nvSpPr>
          <p:cNvPr id="11" name="Espace réservé du titre 1"/>
          <p:cNvSpPr>
            <a:spLocks noGrp="1"/>
          </p:cNvSpPr>
          <p:nvPr>
            <p:ph type="title"/>
          </p:nvPr>
        </p:nvSpPr>
        <p:spPr>
          <a:xfrm>
            <a:off x="623888" y="3078"/>
            <a:ext cx="7694645" cy="617612"/>
          </a:xfrm>
          <a:prstGeom prst="rect">
            <a:avLst/>
          </a:prstGeom>
        </p:spPr>
        <p:txBody>
          <a:bodyPr vert="horz" lIns="91440" tIns="45720" rIns="91440" bIns="45720" rtlCol="0" anchor="ctr">
            <a:normAutofit/>
          </a:bodyPr>
          <a:lstStyle>
            <a:lvl1pPr algn="l">
              <a:defRPr>
                <a:solidFill>
                  <a:srgbClr val="2F3A46"/>
                </a:solidFill>
              </a:defRPr>
            </a:lvl1pPr>
          </a:lstStyle>
          <a:p>
            <a:r>
              <a:rPr lang="fr-FR" dirty="0"/>
              <a:t>Modifiez le style du titre</a:t>
            </a:r>
            <a:endParaRPr lang="en-US" dirty="0"/>
          </a:p>
        </p:txBody>
      </p:sp>
      <p:pic>
        <p:nvPicPr>
          <p:cNvPr id="12" name="Picture 11"/>
          <p:cNvPicPr>
            <a:picLocks noChangeAspect="1"/>
          </p:cNvPicPr>
          <p:nvPr userDrawn="1"/>
        </p:nvPicPr>
        <p:blipFill>
          <a:blip r:embed="rId3"/>
          <a:stretch>
            <a:fillRect/>
          </a:stretch>
        </p:blipFill>
        <p:spPr>
          <a:xfrm>
            <a:off x="10344472" y="100099"/>
            <a:ext cx="1627773" cy="451143"/>
          </a:xfrm>
          <a:prstGeom prst="rect">
            <a:avLst/>
          </a:prstGeom>
        </p:spPr>
      </p:pic>
    </p:spTree>
    <p:extLst>
      <p:ext uri="{BB962C8B-B14F-4D97-AF65-F5344CB8AC3E}">
        <p14:creationId xmlns:p14="http://schemas.microsoft.com/office/powerpoint/2010/main" val="3716375455"/>
      </p:ext>
    </p:extLst>
  </p:cSld>
  <p:clrMapOvr>
    <a:masterClrMapping/>
  </p:clrMapOvr>
  <p:extLst>
    <p:ext uri="{DCECCB84-F9BA-43D5-87BE-67443E8EF086}">
      <p15:sldGuideLst xmlns:p15="http://schemas.microsoft.com/office/powerpoint/2012/main">
        <p15:guide id="1" pos="3840">
          <p15:clr>
            <a:srgbClr val="FBAE40"/>
          </p15:clr>
        </p15:guide>
        <p15:guide id="2" pos="7287">
          <p15:clr>
            <a:srgbClr val="FBAE40"/>
          </p15:clr>
        </p15:guide>
        <p15:guide id="3" pos="39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75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ransition">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accent1">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p:cNvSpPr/>
          <p:nvPr userDrawn="1"/>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1188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7" name="Rectangle 6"/>
          <p:cNvSpPr/>
          <p:nvPr userDrawn="1"/>
        </p:nvSpPr>
        <p:spPr>
          <a:xfrm>
            <a:off x="3"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6"/>
            <a:ext cx="2743200" cy="281437"/>
          </a:xfrm>
        </p:spPr>
        <p:txBody>
          <a:bodyPr/>
          <a:lstStyle>
            <a:lvl1pPr>
              <a:defRPr>
                <a:solidFill>
                  <a:srgbClr val="576973"/>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76973"/>
                </a:solidFill>
                <a:effectLst/>
                <a:uLnTx/>
                <a:uFillTx/>
                <a:latin typeface="Calibri"/>
                <a:ea typeface="+mn-ea"/>
                <a:cs typeface="+mn-cs"/>
              </a:rPr>
              <a:t>your date here</a:t>
            </a:r>
          </a:p>
        </p:txBody>
      </p:sp>
      <p:sp>
        <p:nvSpPr>
          <p:cNvPr id="5" name="Footer Placeholder 4"/>
          <p:cNvSpPr>
            <a:spLocks noGrp="1"/>
          </p:cNvSpPr>
          <p:nvPr>
            <p:ph type="ftr" sz="quarter" idx="11"/>
          </p:nvPr>
        </p:nvSpPr>
        <p:spPr>
          <a:xfrm>
            <a:off x="4038600" y="6466116"/>
            <a:ext cx="4114800" cy="281437"/>
          </a:xfrm>
        </p:spPr>
        <p:txBody>
          <a:bodyPr/>
          <a:lstStyle>
            <a:lvl1pPr>
              <a:defRPr>
                <a:solidFill>
                  <a:srgbClr val="576973"/>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76973"/>
                </a:solidFill>
                <a:effectLst/>
                <a:uLnTx/>
                <a:uFillTx/>
                <a:latin typeface="Calibri"/>
                <a:ea typeface="+mn-ea"/>
                <a:cs typeface="+mn-cs"/>
              </a:rPr>
              <a:t>större - a multipurpose PowerPoint template</a:t>
            </a:r>
          </a:p>
        </p:txBody>
      </p:sp>
      <p:sp>
        <p:nvSpPr>
          <p:cNvPr id="6" name="Slide Number Placeholder 5"/>
          <p:cNvSpPr>
            <a:spLocks noGrp="1"/>
          </p:cNvSpPr>
          <p:nvPr>
            <p:ph type="sldNum" sz="quarter" idx="12"/>
          </p:nvPr>
        </p:nvSpPr>
        <p:spPr>
          <a:xfrm>
            <a:off x="8966201" y="6466116"/>
            <a:ext cx="2743200" cy="281437"/>
          </a:xfrm>
        </p:spPr>
        <p:txBody>
          <a:bodyPr/>
          <a:lstStyle>
            <a:lvl1pPr algn="r">
              <a:defRPr>
                <a:solidFill>
                  <a:srgbClr val="576973"/>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18DBF4-37B7-4C4F-9728-A1C100B177EE}" type="slidenum">
              <a:rPr kumimoji="0" lang="en-US" sz="1800" b="0" i="0" u="none" strike="noStrike" kern="1200" cap="none" spc="0" normalizeH="0" baseline="0" noProof="0" smtClean="0">
                <a:ln>
                  <a:noFill/>
                </a:ln>
                <a:solidFill>
                  <a:srgbClr val="576973"/>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576973"/>
              </a:solidFill>
              <a:effectLst/>
              <a:uLnTx/>
              <a:uFillTx/>
              <a:latin typeface="Calibri"/>
              <a:ea typeface="+mn-ea"/>
              <a:cs typeface="+mn-cs"/>
            </a:endParaRPr>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022092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over">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9376" y="228855"/>
            <a:ext cx="11233248" cy="954108"/>
          </a:xfrm>
        </p:spPr>
        <p:txBody>
          <a:bodyPr wrap="square" anchor="b">
            <a:spAutoFit/>
          </a:bodyPr>
          <a:lstStyle>
            <a:lvl1pPr algn="ctr">
              <a:defRPr sz="6000">
                <a:solidFill>
                  <a:schemeClr val="bg1"/>
                </a:solidFill>
              </a:defRPr>
            </a:lvl1pPr>
          </a:lstStyle>
          <a:p>
            <a:r>
              <a:rPr lang="en-US" dirty="0"/>
              <a:t>Click to edit Master title style</a:t>
            </a:r>
          </a:p>
        </p:txBody>
      </p:sp>
      <p:sp>
        <p:nvSpPr>
          <p:cNvPr id="7" name="Rectangle 6"/>
          <p:cNvSpPr/>
          <p:nvPr userDrawn="1"/>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2939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7" name="Rectangle 6"/>
          <p:cNvSpPr/>
          <p:nvPr userDrawn="1"/>
        </p:nvSpPr>
        <p:spPr>
          <a:xfrm>
            <a:off x="3" y="-9731"/>
            <a:ext cx="12191999"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6"/>
            <a:ext cx="2743200" cy="281437"/>
          </a:xfrm>
          <a:prstGeom prst="rect">
            <a:avLst/>
          </a:prstGeom>
        </p:spPr>
        <p:txBody>
          <a:bodyPr/>
          <a:lstStyle>
            <a:lvl1pPr>
              <a:defRPr>
                <a:solidFill>
                  <a:srgbClr val="576973"/>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76973"/>
                </a:solidFill>
                <a:effectLst/>
                <a:uLnTx/>
                <a:uFillTx/>
                <a:latin typeface="Calibri"/>
                <a:ea typeface="+mn-ea"/>
                <a:cs typeface="+mn-cs"/>
              </a:rPr>
              <a:t>your date here</a:t>
            </a:r>
          </a:p>
        </p:txBody>
      </p:sp>
      <p:sp>
        <p:nvSpPr>
          <p:cNvPr id="5" name="Footer Placeholder 4"/>
          <p:cNvSpPr>
            <a:spLocks noGrp="1"/>
          </p:cNvSpPr>
          <p:nvPr>
            <p:ph type="ftr" sz="quarter" idx="11"/>
          </p:nvPr>
        </p:nvSpPr>
        <p:spPr>
          <a:xfrm>
            <a:off x="4038600" y="6466116"/>
            <a:ext cx="4114800" cy="281437"/>
          </a:xfrm>
          <a:prstGeom prst="rect">
            <a:avLst/>
          </a:prstGeom>
        </p:spPr>
        <p:txBody>
          <a:bodyPr/>
          <a:lstStyle>
            <a:lvl1pPr>
              <a:defRPr>
                <a:solidFill>
                  <a:srgbClr val="576973"/>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76973"/>
                </a:solidFill>
                <a:effectLst/>
                <a:uLnTx/>
                <a:uFillTx/>
                <a:latin typeface="Calibri"/>
                <a:ea typeface="+mn-ea"/>
                <a:cs typeface="+mn-cs"/>
              </a:rPr>
              <a:t>större - a multipurpose PowerPoint template</a:t>
            </a:r>
          </a:p>
        </p:txBody>
      </p:sp>
      <p:sp>
        <p:nvSpPr>
          <p:cNvPr id="6" name="Slide Number Placeholder 5"/>
          <p:cNvSpPr>
            <a:spLocks noGrp="1"/>
          </p:cNvSpPr>
          <p:nvPr>
            <p:ph type="sldNum" sz="quarter" idx="12"/>
          </p:nvPr>
        </p:nvSpPr>
        <p:spPr>
          <a:xfrm>
            <a:off x="8966201" y="6466116"/>
            <a:ext cx="2743200" cy="281437"/>
          </a:xfrm>
          <a:prstGeom prst="rect">
            <a:avLst/>
          </a:prstGeom>
        </p:spPr>
        <p:txBody>
          <a:bodyPr/>
          <a:lstStyle>
            <a:lvl1pPr algn="r">
              <a:defRPr>
                <a:solidFill>
                  <a:srgbClr val="576973"/>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18DBF4-37B7-4C4F-9728-A1C100B177EE}" type="slidenum">
              <a:rPr kumimoji="0" lang="en-US" sz="1800" b="0" i="0" u="none" strike="noStrike" kern="1200" cap="none" spc="0" normalizeH="0" baseline="0" noProof="0" smtClean="0">
                <a:ln>
                  <a:noFill/>
                </a:ln>
                <a:solidFill>
                  <a:srgbClr val="576973"/>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576973"/>
              </a:solidFill>
              <a:effectLst/>
              <a:uLnTx/>
              <a:uFillTx/>
              <a:latin typeface="Calibri"/>
              <a:ea typeface="+mn-ea"/>
              <a:cs typeface="+mn-cs"/>
            </a:endParaRPr>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3389270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887756" y="3078"/>
            <a:ext cx="7694645" cy="617612"/>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5" name="Rectangle 14"/>
          <p:cNvSpPr/>
          <p:nvPr/>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Copyright Showeet.com</a:t>
            </a:r>
          </a:p>
        </p:txBody>
      </p:sp>
    </p:spTree>
    <p:extLst>
      <p:ext uri="{BB962C8B-B14F-4D97-AF65-F5344CB8AC3E}">
        <p14:creationId xmlns:p14="http://schemas.microsoft.com/office/powerpoint/2010/main" val="7220270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r" defTabSz="914354" rtl="0" eaLnBrk="1" latinLnBrk="0" hangingPunct="1">
        <a:spcBef>
          <a:spcPct val="0"/>
        </a:spcBef>
        <a:buNone/>
        <a:defRPr sz="3200" b="1" kern="1200" cap="small" normalizeH="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package" Target="../embeddings/Dibujo_de_Microsoft_Visio11111.vsdx"/><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6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50.pn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56.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5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68.png"/><Relationship Id="rId7"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image" Target="../media/image71.png"/><Relationship Id="rId7"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chart" Target="../charts/chart4.xml"/><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image" Target="../media/image74.png"/><Relationship Id="rId7"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chart" Target="../charts/chart7.xml"/><Relationship Id="rId5" Type="http://schemas.openxmlformats.org/officeDocument/2006/relationships/image" Target="../media/image76.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4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jpeg"/><Relationship Id="rId7" Type="http://schemas.openxmlformats.org/officeDocument/2006/relationships/image" Target="../media/image108.gif"/><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5.jpg"/><Relationship Id="rId7"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Data" Target="../diagrams/data1.xml"/><Relationship Id="rId11" Type="http://schemas.openxmlformats.org/officeDocument/2006/relationships/image" Target="../media/image21.jpeg"/><Relationship Id="rId5" Type="http://schemas.openxmlformats.org/officeDocument/2006/relationships/image" Target="../media/image17.png"/><Relationship Id="rId10" Type="http://schemas.microsoft.com/office/2007/relationships/diagramDrawing" Target="../diagrams/drawing1.xml"/><Relationship Id="rId4" Type="http://schemas.openxmlformats.org/officeDocument/2006/relationships/image" Target="../media/image16.jpeg"/><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3.jpeg"/><Relationship Id="rId7" Type="http://schemas.openxmlformats.org/officeDocument/2006/relationships/diagramQuickStyle" Target="../diagrams/quickStyle2.xml"/><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5.png"/><Relationship Id="rId4" Type="http://schemas.openxmlformats.org/officeDocument/2006/relationships/image" Target="../media/image24.jpe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7.jpeg"/><Relationship Id="rId7" Type="http://schemas.openxmlformats.org/officeDocument/2006/relationships/diagramQuickStyle" Target="../diagrams/quickStyle3.xml"/><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8.jpeg"/><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39F3E974-CB0D-4E6D-A119-DEB3FCC451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8054" y="429132"/>
            <a:ext cx="4530065" cy="1169969"/>
          </a:xfrm>
          <a:prstGeom prst="rect">
            <a:avLst/>
          </a:prstGeom>
        </p:spPr>
      </p:pic>
      <p:sp>
        <p:nvSpPr>
          <p:cNvPr id="14" name="CuadroTexto 15">
            <a:extLst>
              <a:ext uri="{FF2B5EF4-FFF2-40B4-BE49-F238E27FC236}">
                <a16:creationId xmlns:a16="http://schemas.microsoft.com/office/drawing/2014/main" id="{765D6AB8-8F71-4B60-B7FC-04BBB3F33F8C}"/>
              </a:ext>
            </a:extLst>
          </p:cNvPr>
          <p:cNvSpPr txBox="1"/>
          <p:nvPr/>
        </p:nvSpPr>
        <p:spPr>
          <a:xfrm>
            <a:off x="602291" y="1638848"/>
            <a:ext cx="11185003" cy="1015663"/>
          </a:xfrm>
          <a:prstGeom prst="rect">
            <a:avLst/>
          </a:prstGeom>
          <a:noFill/>
        </p:spPr>
        <p:txBody>
          <a:bodyPr wrap="square" rtlCol="0">
            <a:spAutoFit/>
          </a:bodyPr>
          <a:lstStyle/>
          <a:p>
            <a:pPr algn="ctr">
              <a:lnSpc>
                <a:spcPct val="150000"/>
              </a:lnSpc>
            </a:pPr>
            <a:r>
              <a:rPr lang="es-ES" sz="2000" b="1" dirty="0">
                <a:solidFill>
                  <a:schemeClr val="bg1"/>
                </a:solidFill>
                <a:latin typeface="Times New Roman" panose="02020603050405020304" pitchFamily="18" charset="0"/>
                <a:cs typeface="Times New Roman" panose="02020603050405020304" pitchFamily="18" charset="0"/>
              </a:rPr>
              <a:t>DEPARTAMENTO DE ELÉCTRICA, ELECTRÓNICA Y TELECOMUNICACIONES  </a:t>
            </a:r>
            <a:endParaRPr lang="es-EC" sz="2000" b="1" dirty="0">
              <a:solidFill>
                <a:schemeClr val="bg1"/>
              </a:solidFill>
              <a:latin typeface="Times New Roman" panose="02020603050405020304" pitchFamily="18" charset="0"/>
              <a:cs typeface="Times New Roman" panose="02020603050405020304" pitchFamily="18" charset="0"/>
            </a:endParaRPr>
          </a:p>
          <a:p>
            <a:pPr algn="ctr">
              <a:lnSpc>
                <a:spcPct val="150000"/>
              </a:lnSpc>
            </a:pPr>
            <a:r>
              <a:rPr lang="es-ES" sz="2000" dirty="0">
                <a:solidFill>
                  <a:schemeClr val="bg1"/>
                </a:solidFill>
                <a:latin typeface="Times New Roman" panose="02020603050405020304" pitchFamily="18" charset="0"/>
                <a:cs typeface="Times New Roman" panose="02020603050405020304" pitchFamily="18" charset="0"/>
              </a:rPr>
              <a:t>CARRERA DE INGENIERÍA EN ELECTRÓNICA, AUTOMATIZACIÓN Y CONTROL</a:t>
            </a:r>
          </a:p>
        </p:txBody>
      </p:sp>
      <p:sp>
        <p:nvSpPr>
          <p:cNvPr id="15" name="Rectángulo 16">
            <a:extLst>
              <a:ext uri="{FF2B5EF4-FFF2-40B4-BE49-F238E27FC236}">
                <a16:creationId xmlns:a16="http://schemas.microsoft.com/office/drawing/2014/main" id="{E81282B7-6F5E-4B6F-8783-1E2FFFFB7ED6}"/>
              </a:ext>
            </a:extLst>
          </p:cNvPr>
          <p:cNvSpPr/>
          <p:nvPr/>
        </p:nvSpPr>
        <p:spPr>
          <a:xfrm>
            <a:off x="1201834" y="2786064"/>
            <a:ext cx="9788324" cy="769441"/>
          </a:xfrm>
          <a:prstGeom prst="rect">
            <a:avLst/>
          </a:prstGeom>
        </p:spPr>
        <p:txBody>
          <a:bodyPr wrap="square">
            <a:spAutoFit/>
          </a:bodyPr>
          <a:lstStyle/>
          <a:p>
            <a:pPr algn="ctr"/>
            <a:r>
              <a:rPr lang="es-ES" sz="2200" b="1" dirty="0">
                <a:solidFill>
                  <a:schemeClr val="bg1"/>
                </a:solidFill>
                <a:latin typeface="Times New Roman" panose="02020603050405020304" pitchFamily="18" charset="0"/>
                <a:ea typeface="Calibri" panose="020F0502020204030204" pitchFamily="34" charset="0"/>
              </a:rPr>
              <a:t>SISTEMA DE PATRULLAJE DE DRONES PARA DETECCIÓN DE PERSONAS EN ESPACIOS RESTRINGIDOS</a:t>
            </a:r>
            <a:endParaRPr lang="es-EC" sz="2200" b="1" dirty="0">
              <a:solidFill>
                <a:schemeClr val="bg1"/>
              </a:solidFill>
              <a:latin typeface="Calibri" panose="020F0502020204030204" pitchFamily="34" charset="0"/>
              <a:ea typeface="Calibri" panose="020F0502020204030204" pitchFamily="34" charset="0"/>
            </a:endParaRPr>
          </a:p>
        </p:txBody>
      </p:sp>
      <p:sp>
        <p:nvSpPr>
          <p:cNvPr id="16" name="Rectángulo 17">
            <a:extLst>
              <a:ext uri="{FF2B5EF4-FFF2-40B4-BE49-F238E27FC236}">
                <a16:creationId xmlns:a16="http://schemas.microsoft.com/office/drawing/2014/main" id="{2AFC7EC1-6764-4D20-8BC3-6280DE57F9FD}"/>
              </a:ext>
            </a:extLst>
          </p:cNvPr>
          <p:cNvSpPr/>
          <p:nvPr/>
        </p:nvSpPr>
        <p:spPr>
          <a:xfrm>
            <a:off x="1592496" y="3902224"/>
            <a:ext cx="8381179" cy="1200329"/>
          </a:xfrm>
          <a:prstGeom prst="rect">
            <a:avLst/>
          </a:prstGeom>
        </p:spPr>
        <p:txBody>
          <a:bodyPr wrap="square">
            <a:spAutoFit/>
          </a:bodyPr>
          <a:lstStyle/>
          <a:p>
            <a:pPr algn="ctr"/>
            <a:r>
              <a:rPr lang="es-EC"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AUTORES:  MANCERO VISCAINO LUIS ANTONIO </a:t>
            </a:r>
          </a:p>
          <a:p>
            <a:pPr algn="ctr"/>
            <a:r>
              <a:rPr lang="es-EC"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VITERI BASANTES JAVIER ALEJANDRO</a:t>
            </a:r>
          </a:p>
          <a:p>
            <a:pPr algn="ctr"/>
            <a:endPar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EC"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DIRECTOR: DR. WILBERT G. AGUILAR, PhD.</a:t>
            </a:r>
          </a:p>
        </p:txBody>
      </p:sp>
      <p:sp>
        <p:nvSpPr>
          <p:cNvPr id="17" name="Rectángulo 18">
            <a:extLst>
              <a:ext uri="{FF2B5EF4-FFF2-40B4-BE49-F238E27FC236}">
                <a16:creationId xmlns:a16="http://schemas.microsoft.com/office/drawing/2014/main" id="{86002672-EEB2-44A6-81C1-D934C83F15B8}"/>
              </a:ext>
            </a:extLst>
          </p:cNvPr>
          <p:cNvSpPr/>
          <p:nvPr/>
        </p:nvSpPr>
        <p:spPr>
          <a:xfrm>
            <a:off x="3047996" y="5148144"/>
            <a:ext cx="6096000" cy="561949"/>
          </a:xfrm>
          <a:prstGeom prst="rect">
            <a:avLst/>
          </a:prstGeom>
        </p:spPr>
        <p:txBody>
          <a:bodyPr>
            <a:spAutoFit/>
          </a:bodyPr>
          <a:lstStyle/>
          <a:p>
            <a:pPr algn="ctr">
              <a:lnSpc>
                <a:spcPct val="200000"/>
              </a:lnSpc>
            </a:pPr>
            <a:r>
              <a:rPr lang="es-EC"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JUNIO 2021</a:t>
            </a:r>
          </a:p>
        </p:txBody>
      </p:sp>
    </p:spTree>
    <p:extLst>
      <p:ext uri="{BB962C8B-B14F-4D97-AF65-F5344CB8AC3E}">
        <p14:creationId xmlns:p14="http://schemas.microsoft.com/office/powerpoint/2010/main" val="2577972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a:t>DESARROLLO</a:t>
            </a:r>
          </a:p>
        </p:txBody>
      </p:sp>
      <p:sp>
        <p:nvSpPr>
          <p:cNvPr id="3" name="Subtítulo 2"/>
          <p:cNvSpPr>
            <a:spLocks noGrp="1"/>
          </p:cNvSpPr>
          <p:nvPr>
            <p:ph type="subTitle" idx="1"/>
          </p:nvPr>
        </p:nvSpPr>
        <p:spPr/>
        <p:txBody>
          <a:bodyPr/>
          <a:lstStyle/>
          <a:p>
            <a:endParaRPr lang="es-ES"/>
          </a:p>
        </p:txBody>
      </p:sp>
    </p:spTree>
    <p:extLst>
      <p:ext uri="{BB962C8B-B14F-4D97-AF65-F5344CB8AC3E}">
        <p14:creationId xmlns:p14="http://schemas.microsoft.com/office/powerpoint/2010/main" val="3657912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320" y="297045"/>
            <a:ext cx="10515600" cy="773781"/>
          </a:xfrm>
        </p:spPr>
        <p:txBody>
          <a:bodyPr>
            <a:normAutofit fontScale="90000"/>
          </a:bodyPr>
          <a:lstStyle/>
          <a:p>
            <a:pPr algn="ctr"/>
            <a:r>
              <a:rPr lang="en-US" sz="3600" dirty="0"/>
              <a:t>ESQUEMA GENERAL DEL SISTEMA DE PATRULLAJE</a:t>
            </a:r>
            <a:br>
              <a:rPr lang="en-US" dirty="0"/>
            </a:br>
            <a:endParaRPr lang="en-US" sz="1300" dirty="0"/>
          </a:p>
        </p:txBody>
      </p:sp>
      <p:sp>
        <p:nvSpPr>
          <p:cNvPr id="5" name="Slide Number Placeholder 4"/>
          <p:cNvSpPr>
            <a:spLocks noGrp="1"/>
          </p:cNvSpPr>
          <p:nvPr>
            <p:ph type="sldNum" sz="quarter" idx="12"/>
          </p:nvPr>
        </p:nvSpPr>
        <p:spPr/>
        <p:txBody>
          <a:bodyPr/>
          <a:lstStyle/>
          <a:p>
            <a:r>
              <a:rPr lang="en-US" b="1" dirty="0"/>
              <a:t>11</a:t>
            </a:r>
          </a:p>
        </p:txBody>
      </p:sp>
      <p:sp>
        <p:nvSpPr>
          <p:cNvPr id="9" name="23 CuadroTexto">
            <a:extLst>
              <a:ext uri="{FF2B5EF4-FFF2-40B4-BE49-F238E27FC236}">
                <a16:creationId xmlns:a16="http://schemas.microsoft.com/office/drawing/2014/main" id="{3935F5FB-0D79-443B-B8AE-2725AEB2D1B3}"/>
              </a:ext>
            </a:extLst>
          </p:cNvPr>
          <p:cNvSpPr txBox="1"/>
          <p:nvPr/>
        </p:nvSpPr>
        <p:spPr>
          <a:xfrm>
            <a:off x="1030310" y="6466116"/>
            <a:ext cx="184817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latin typeface="Georgia" pitchFamily="18" charset="0"/>
              </a:rPr>
              <a:t>1. Introducción</a:t>
            </a:r>
          </a:p>
        </p:txBody>
      </p:sp>
      <p:sp>
        <p:nvSpPr>
          <p:cNvPr id="10" name="25 CuadroTexto">
            <a:extLst>
              <a:ext uri="{FF2B5EF4-FFF2-40B4-BE49-F238E27FC236}">
                <a16:creationId xmlns:a16="http://schemas.microsoft.com/office/drawing/2014/main" id="{E671AE59-3A68-4369-ADEF-D6BFA175F1F0}"/>
              </a:ext>
            </a:extLst>
          </p:cNvPr>
          <p:cNvSpPr txBox="1"/>
          <p:nvPr/>
        </p:nvSpPr>
        <p:spPr>
          <a:xfrm>
            <a:off x="4778062" y="6466116"/>
            <a:ext cx="1848567"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1" name="26 CuadroTexto">
            <a:extLst>
              <a:ext uri="{FF2B5EF4-FFF2-40B4-BE49-F238E27FC236}">
                <a16:creationId xmlns:a16="http://schemas.microsoft.com/office/drawing/2014/main" id="{4151BF80-33AC-451A-9B6D-5843DF8B81B5}"/>
              </a:ext>
            </a:extLst>
          </p:cNvPr>
          <p:cNvSpPr txBox="1"/>
          <p:nvPr/>
        </p:nvSpPr>
        <p:spPr>
          <a:xfrm>
            <a:off x="3013266" y="6466116"/>
            <a:ext cx="1630017"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t>2. Objetivos</a:t>
            </a:r>
          </a:p>
        </p:txBody>
      </p:sp>
      <p:sp>
        <p:nvSpPr>
          <p:cNvPr id="12" name="27 CuadroTexto">
            <a:extLst>
              <a:ext uri="{FF2B5EF4-FFF2-40B4-BE49-F238E27FC236}">
                <a16:creationId xmlns:a16="http://schemas.microsoft.com/office/drawing/2014/main" id="{864EE58E-C8CF-4F58-8D1E-F0B1AD6A3035}"/>
              </a:ext>
            </a:extLst>
          </p:cNvPr>
          <p:cNvSpPr txBox="1"/>
          <p:nvPr/>
        </p:nvSpPr>
        <p:spPr>
          <a:xfrm>
            <a:off x="6761408" y="6466116"/>
            <a:ext cx="1800455"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a:solidFill>
                  <a:schemeClr val="bg1">
                    <a:lumMod val="75000"/>
                  </a:schemeClr>
                </a:solidFill>
                <a:latin typeface="Georgia" pitchFamily="18" charset="0"/>
              </a:rPr>
              <a:t>4. Resultados</a:t>
            </a:r>
          </a:p>
        </p:txBody>
      </p:sp>
      <p:sp>
        <p:nvSpPr>
          <p:cNvPr id="13" name="27 CuadroTexto">
            <a:extLst>
              <a:ext uri="{FF2B5EF4-FFF2-40B4-BE49-F238E27FC236}">
                <a16:creationId xmlns:a16="http://schemas.microsoft.com/office/drawing/2014/main" id="{70FBEF4F-4BCF-44A4-8297-414910496D96}"/>
              </a:ext>
            </a:extLst>
          </p:cNvPr>
          <p:cNvSpPr txBox="1"/>
          <p:nvPr/>
        </p:nvSpPr>
        <p:spPr>
          <a:xfrm>
            <a:off x="8696642" y="6466116"/>
            <a:ext cx="2427278"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
        <p:nvSpPr>
          <p:cNvPr id="3" name="Rectangle 2"/>
          <p:cNvSpPr>
            <a:spLocks noChangeArrowheads="1"/>
          </p:cNvSpPr>
          <p:nvPr/>
        </p:nvSpPr>
        <p:spPr bwMode="auto">
          <a:xfrm>
            <a:off x="3185544" y="1250742"/>
            <a:ext cx="142174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graphicFrame>
        <p:nvGraphicFramePr>
          <p:cNvPr id="4" name="Objeto 3"/>
          <p:cNvGraphicFramePr>
            <a:graphicFrameLocks noChangeAspect="1"/>
          </p:cNvGraphicFramePr>
          <p:nvPr>
            <p:extLst>
              <p:ext uri="{D42A27DB-BD31-4B8C-83A1-F6EECF244321}">
                <p14:modId xmlns:p14="http://schemas.microsoft.com/office/powerpoint/2010/main" val="436144343"/>
              </p:ext>
            </p:extLst>
          </p:nvPr>
        </p:nvGraphicFramePr>
        <p:xfrm>
          <a:off x="5866120" y="1230916"/>
          <a:ext cx="5653655" cy="5215373"/>
        </p:xfrm>
        <a:graphic>
          <a:graphicData uri="http://schemas.openxmlformats.org/presentationml/2006/ole">
            <mc:AlternateContent xmlns:mc="http://schemas.openxmlformats.org/markup-compatibility/2006">
              <mc:Choice xmlns:v="urn:schemas-microsoft-com:vml" Requires="v">
                <p:oleObj r:id="rId3" imgW="5486242" imgH="5419658" progId="Visio.Drawing.15">
                  <p:embed/>
                </p:oleObj>
              </mc:Choice>
              <mc:Fallback>
                <p:oleObj r:id="rId3" imgW="5486242" imgH="5419658" progId="Visio.Drawing.1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6120" y="1230916"/>
                        <a:ext cx="5653655" cy="5215373"/>
                      </a:xfrm>
                      <a:prstGeom prst="rect">
                        <a:avLst/>
                      </a:prstGeom>
                      <a:noFill/>
                    </p:spPr>
                  </p:pic>
                </p:oleObj>
              </mc:Fallback>
            </mc:AlternateContent>
          </a:graphicData>
        </a:graphic>
      </p:graphicFrame>
      <p:pic>
        <p:nvPicPr>
          <p:cNvPr id="5134" name="Picture 14" descr="Developing a Robot: ROS Makes It Easier! - Open Electronics - Open  Electronic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7362" y="1230916"/>
            <a:ext cx="2762250" cy="18954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a 5"/>
          <p:cNvGraphicFramePr>
            <a:graphicFrameLocks noGrp="1"/>
          </p:cNvGraphicFramePr>
          <p:nvPr>
            <p:extLst>
              <p:ext uri="{D42A27DB-BD31-4B8C-83A1-F6EECF244321}">
                <p14:modId xmlns:p14="http://schemas.microsoft.com/office/powerpoint/2010/main" val="3530438697"/>
              </p:ext>
            </p:extLst>
          </p:nvPr>
        </p:nvGraphicFramePr>
        <p:xfrm>
          <a:off x="322297" y="2936324"/>
          <a:ext cx="5381938" cy="2152024"/>
        </p:xfrm>
        <a:graphic>
          <a:graphicData uri="http://schemas.openxmlformats.org/drawingml/2006/table">
            <a:tbl>
              <a:tblPr firstRow="1" bandRow="1">
                <a:tableStyleId>{2A488322-F2BA-4B5B-9748-0D474271808F}</a:tableStyleId>
              </a:tblPr>
              <a:tblGrid>
                <a:gridCol w="2690969">
                  <a:extLst>
                    <a:ext uri="{9D8B030D-6E8A-4147-A177-3AD203B41FA5}">
                      <a16:colId xmlns:a16="http://schemas.microsoft.com/office/drawing/2014/main" val="20000"/>
                    </a:ext>
                  </a:extLst>
                </a:gridCol>
                <a:gridCol w="2690969">
                  <a:extLst>
                    <a:ext uri="{9D8B030D-6E8A-4147-A177-3AD203B41FA5}">
                      <a16:colId xmlns:a16="http://schemas.microsoft.com/office/drawing/2014/main" val="20001"/>
                    </a:ext>
                  </a:extLst>
                </a:gridCol>
              </a:tblGrid>
              <a:tr h="377986">
                <a:tc>
                  <a:txBody>
                    <a:bodyPr/>
                    <a:lstStyle/>
                    <a:p>
                      <a:pPr algn="ctr"/>
                      <a:r>
                        <a:rPr lang="en-US" dirty="0"/>
                        <a:t>Publishers</a:t>
                      </a:r>
                      <a:endParaRPr lang="es-ES" dirty="0"/>
                    </a:p>
                  </a:txBody>
                  <a:tcPr/>
                </a:tc>
                <a:tc>
                  <a:txBody>
                    <a:bodyPr/>
                    <a:lstStyle/>
                    <a:p>
                      <a:pPr algn="ctr"/>
                      <a:r>
                        <a:rPr lang="en-US" dirty="0"/>
                        <a:t>Subscribers</a:t>
                      </a:r>
                      <a:endParaRPr lang="es-ES" dirty="0"/>
                    </a:p>
                  </a:txBody>
                  <a:tcPr/>
                </a:tc>
                <a:extLst>
                  <a:ext uri="{0D108BD9-81ED-4DB2-BD59-A6C34878D82A}">
                    <a16:rowId xmlns:a16="http://schemas.microsoft.com/office/drawing/2014/main" val="10000"/>
                  </a:ext>
                </a:extLst>
              </a:tr>
              <a:tr h="377986">
                <a:tc>
                  <a:txBody>
                    <a:bodyPr/>
                    <a:lstStyle/>
                    <a:p>
                      <a:r>
                        <a:rPr lang="es-ES" sz="1800" dirty="0">
                          <a:solidFill>
                            <a:schemeClr val="tx2"/>
                          </a:solidFill>
                        </a:rPr>
                        <a:t>Direcciones del drone y velocidades</a:t>
                      </a:r>
                    </a:p>
                  </a:txBody>
                  <a:tcPr/>
                </a:tc>
                <a:tc>
                  <a:txBody>
                    <a:bodyPr/>
                    <a:lstStyle/>
                    <a:p>
                      <a:r>
                        <a:rPr lang="es-ES" dirty="0">
                          <a:solidFill>
                            <a:schemeClr val="tx2"/>
                          </a:solidFill>
                        </a:rPr>
                        <a:t>Información de batería</a:t>
                      </a:r>
                    </a:p>
                  </a:txBody>
                  <a:tcPr/>
                </a:tc>
                <a:extLst>
                  <a:ext uri="{0D108BD9-81ED-4DB2-BD59-A6C34878D82A}">
                    <a16:rowId xmlns:a16="http://schemas.microsoft.com/office/drawing/2014/main" val="10001"/>
                  </a:ext>
                </a:extLst>
              </a:tr>
              <a:tr h="377986">
                <a:tc>
                  <a:txBody>
                    <a:bodyPr/>
                    <a:lstStyle/>
                    <a:p>
                      <a:r>
                        <a:rPr lang="es-ES" noProof="0" dirty="0">
                          <a:solidFill>
                            <a:schemeClr val="tx2"/>
                          </a:solidFill>
                        </a:rPr>
                        <a:t>Despegue</a:t>
                      </a:r>
                    </a:p>
                  </a:txBody>
                  <a:tcPr/>
                </a:tc>
                <a:tc>
                  <a:txBody>
                    <a:bodyPr/>
                    <a:lstStyle/>
                    <a:p>
                      <a:r>
                        <a:rPr lang="es-ES" dirty="0">
                          <a:solidFill>
                            <a:schemeClr val="tx2"/>
                          </a:solidFill>
                        </a:rPr>
                        <a:t>Datos odometría</a:t>
                      </a:r>
                    </a:p>
                  </a:txBody>
                  <a:tcPr/>
                </a:tc>
                <a:extLst>
                  <a:ext uri="{0D108BD9-81ED-4DB2-BD59-A6C34878D82A}">
                    <a16:rowId xmlns:a16="http://schemas.microsoft.com/office/drawing/2014/main" val="10002"/>
                  </a:ext>
                </a:extLst>
              </a:tr>
              <a:tr h="377986">
                <a:tc>
                  <a:txBody>
                    <a:bodyPr/>
                    <a:lstStyle/>
                    <a:p>
                      <a:r>
                        <a:rPr lang="es-ES" noProof="0" dirty="0">
                          <a:solidFill>
                            <a:schemeClr val="tx2"/>
                          </a:solidFill>
                        </a:rPr>
                        <a:t>Aterrizaje</a:t>
                      </a:r>
                    </a:p>
                  </a:txBody>
                  <a:tcPr/>
                </a:tc>
                <a:tc>
                  <a:txBody>
                    <a:bodyPr/>
                    <a:lstStyle/>
                    <a:p>
                      <a:r>
                        <a:rPr lang="es-ES" dirty="0">
                          <a:solidFill>
                            <a:schemeClr val="tx2"/>
                          </a:solidFill>
                        </a:rPr>
                        <a:t>Datos GPS</a:t>
                      </a:r>
                    </a:p>
                  </a:txBody>
                  <a:tcPr/>
                </a:tc>
                <a:extLst>
                  <a:ext uri="{0D108BD9-81ED-4DB2-BD59-A6C34878D82A}">
                    <a16:rowId xmlns:a16="http://schemas.microsoft.com/office/drawing/2014/main" val="10003"/>
                  </a:ext>
                </a:extLst>
              </a:tr>
              <a:tr h="377986">
                <a:tc>
                  <a:txBody>
                    <a:bodyPr/>
                    <a:lstStyle/>
                    <a:p>
                      <a:r>
                        <a:rPr lang="es-ES" dirty="0">
                          <a:solidFill>
                            <a:schemeClr val="tx2"/>
                          </a:solidFill>
                        </a:rPr>
                        <a:t>Movimiento</a:t>
                      </a:r>
                      <a:r>
                        <a:rPr lang="es-ES" baseline="0" dirty="0">
                          <a:solidFill>
                            <a:schemeClr val="tx2"/>
                          </a:solidFill>
                        </a:rPr>
                        <a:t> de cámara</a:t>
                      </a:r>
                      <a:endParaRPr lang="es-ES" dirty="0">
                        <a:solidFill>
                          <a:schemeClr val="tx2"/>
                        </a:solidFill>
                      </a:endParaRPr>
                    </a:p>
                  </a:txBody>
                  <a:tcPr/>
                </a:tc>
                <a:tc>
                  <a:txBody>
                    <a:bodyPr/>
                    <a:lstStyle/>
                    <a:p>
                      <a:r>
                        <a:rPr lang="es-ES" dirty="0">
                          <a:solidFill>
                            <a:schemeClr val="tx2"/>
                          </a:solidFill>
                        </a:rPr>
                        <a:t>Imagen</a:t>
                      </a:r>
                      <a:r>
                        <a:rPr lang="es-ES" baseline="0" dirty="0">
                          <a:solidFill>
                            <a:schemeClr val="tx2"/>
                          </a:solidFill>
                        </a:rPr>
                        <a:t> c</a:t>
                      </a:r>
                      <a:r>
                        <a:rPr lang="es-ES" dirty="0">
                          <a:solidFill>
                            <a:schemeClr val="tx2"/>
                          </a:solidFill>
                        </a:rPr>
                        <a:t>ámara</a:t>
                      </a:r>
                      <a:r>
                        <a:rPr lang="es-ES" baseline="0" dirty="0">
                          <a:solidFill>
                            <a:schemeClr val="tx2"/>
                          </a:solidFill>
                        </a:rPr>
                        <a:t> abordo</a:t>
                      </a:r>
                      <a:endParaRPr lang="es-ES" dirty="0">
                        <a:solidFill>
                          <a:schemeClr val="tx2"/>
                        </a:solidFill>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90035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320" y="297045"/>
            <a:ext cx="10515600" cy="773781"/>
          </a:xfrm>
        </p:spPr>
        <p:txBody>
          <a:bodyPr>
            <a:normAutofit fontScale="90000"/>
          </a:bodyPr>
          <a:lstStyle/>
          <a:p>
            <a:pPr algn="ctr"/>
            <a:r>
              <a:rPr lang="en-US" sz="3600" dirty="0"/>
              <a:t>ESTACIÓN TERRESTRE</a:t>
            </a:r>
            <a:br>
              <a:rPr lang="en-US" dirty="0"/>
            </a:br>
            <a:endParaRPr lang="en-US" sz="1300" dirty="0"/>
          </a:p>
        </p:txBody>
      </p:sp>
      <p:sp>
        <p:nvSpPr>
          <p:cNvPr id="5" name="Slide Number Placeholder 4"/>
          <p:cNvSpPr>
            <a:spLocks noGrp="1"/>
          </p:cNvSpPr>
          <p:nvPr>
            <p:ph type="sldNum" sz="quarter" idx="12"/>
          </p:nvPr>
        </p:nvSpPr>
        <p:spPr/>
        <p:txBody>
          <a:bodyPr/>
          <a:lstStyle/>
          <a:p>
            <a:r>
              <a:rPr lang="en-US" b="1" dirty="0"/>
              <a:t>12</a:t>
            </a:r>
          </a:p>
        </p:txBody>
      </p:sp>
      <p:sp>
        <p:nvSpPr>
          <p:cNvPr id="9" name="23 CuadroTexto">
            <a:extLst>
              <a:ext uri="{FF2B5EF4-FFF2-40B4-BE49-F238E27FC236}">
                <a16:creationId xmlns:a16="http://schemas.microsoft.com/office/drawing/2014/main" id="{3935F5FB-0D79-443B-B8AE-2725AEB2D1B3}"/>
              </a:ext>
            </a:extLst>
          </p:cNvPr>
          <p:cNvSpPr txBox="1"/>
          <p:nvPr/>
        </p:nvSpPr>
        <p:spPr>
          <a:xfrm>
            <a:off x="1030310" y="6466116"/>
            <a:ext cx="184817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latin typeface="Georgia" pitchFamily="18" charset="0"/>
              </a:rPr>
              <a:t>1. Introducción</a:t>
            </a:r>
          </a:p>
        </p:txBody>
      </p:sp>
      <p:sp>
        <p:nvSpPr>
          <p:cNvPr id="10" name="25 CuadroTexto">
            <a:extLst>
              <a:ext uri="{FF2B5EF4-FFF2-40B4-BE49-F238E27FC236}">
                <a16:creationId xmlns:a16="http://schemas.microsoft.com/office/drawing/2014/main" id="{E671AE59-3A68-4369-ADEF-D6BFA175F1F0}"/>
              </a:ext>
            </a:extLst>
          </p:cNvPr>
          <p:cNvSpPr txBox="1"/>
          <p:nvPr/>
        </p:nvSpPr>
        <p:spPr>
          <a:xfrm>
            <a:off x="4778062" y="6466116"/>
            <a:ext cx="1848567"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1" name="26 CuadroTexto">
            <a:extLst>
              <a:ext uri="{FF2B5EF4-FFF2-40B4-BE49-F238E27FC236}">
                <a16:creationId xmlns:a16="http://schemas.microsoft.com/office/drawing/2014/main" id="{4151BF80-33AC-451A-9B6D-5843DF8B81B5}"/>
              </a:ext>
            </a:extLst>
          </p:cNvPr>
          <p:cNvSpPr txBox="1"/>
          <p:nvPr/>
        </p:nvSpPr>
        <p:spPr>
          <a:xfrm>
            <a:off x="3013266" y="6466116"/>
            <a:ext cx="1630017"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t>2. Objetivos</a:t>
            </a:r>
          </a:p>
        </p:txBody>
      </p:sp>
      <p:sp>
        <p:nvSpPr>
          <p:cNvPr id="12" name="27 CuadroTexto">
            <a:extLst>
              <a:ext uri="{FF2B5EF4-FFF2-40B4-BE49-F238E27FC236}">
                <a16:creationId xmlns:a16="http://schemas.microsoft.com/office/drawing/2014/main" id="{864EE58E-C8CF-4F58-8D1E-F0B1AD6A3035}"/>
              </a:ext>
            </a:extLst>
          </p:cNvPr>
          <p:cNvSpPr txBox="1"/>
          <p:nvPr/>
        </p:nvSpPr>
        <p:spPr>
          <a:xfrm>
            <a:off x="6761408" y="6466116"/>
            <a:ext cx="1800455"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a:solidFill>
                  <a:schemeClr val="bg1">
                    <a:lumMod val="75000"/>
                  </a:schemeClr>
                </a:solidFill>
                <a:latin typeface="Georgia" pitchFamily="18" charset="0"/>
              </a:rPr>
              <a:t>4. Resultados</a:t>
            </a:r>
          </a:p>
        </p:txBody>
      </p:sp>
      <p:sp>
        <p:nvSpPr>
          <p:cNvPr id="13" name="27 CuadroTexto">
            <a:extLst>
              <a:ext uri="{FF2B5EF4-FFF2-40B4-BE49-F238E27FC236}">
                <a16:creationId xmlns:a16="http://schemas.microsoft.com/office/drawing/2014/main" id="{70FBEF4F-4BCF-44A4-8297-414910496D96}"/>
              </a:ext>
            </a:extLst>
          </p:cNvPr>
          <p:cNvSpPr txBox="1"/>
          <p:nvPr/>
        </p:nvSpPr>
        <p:spPr>
          <a:xfrm>
            <a:off x="8696642" y="6466116"/>
            <a:ext cx="2427278"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
        <p:nvSpPr>
          <p:cNvPr id="3" name="Rectangle 2"/>
          <p:cNvSpPr>
            <a:spLocks noChangeArrowheads="1"/>
          </p:cNvSpPr>
          <p:nvPr/>
        </p:nvSpPr>
        <p:spPr bwMode="auto">
          <a:xfrm>
            <a:off x="3185544" y="1250742"/>
            <a:ext cx="142174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8" name="Rectángulo 7"/>
          <p:cNvSpPr/>
          <p:nvPr/>
        </p:nvSpPr>
        <p:spPr>
          <a:xfrm>
            <a:off x="214164" y="3710260"/>
            <a:ext cx="3480467" cy="226612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i="1" dirty="0"/>
              <a:t>Lenovo Y700</a:t>
            </a:r>
          </a:p>
          <a:p>
            <a:pPr algn="ctr"/>
            <a:endParaRPr lang="es-EC" dirty="0"/>
          </a:p>
          <a:p>
            <a:pPr marL="285750" indent="-285750">
              <a:buFont typeface="Arial" panose="020B0604020202020204" pitchFamily="34" charset="0"/>
              <a:buChar char="•"/>
            </a:pPr>
            <a:r>
              <a:rPr lang="es-EC" dirty="0"/>
              <a:t>Procesador Intel® </a:t>
            </a:r>
            <a:r>
              <a:rPr lang="es-EC" dirty="0" err="1"/>
              <a:t>Quad-Core</a:t>
            </a:r>
            <a:r>
              <a:rPr lang="es-EC" dirty="0"/>
              <a:t>™ i7 </a:t>
            </a:r>
            <a:r>
              <a:rPr lang="es-EC" dirty="0" err="1"/>
              <a:t>vPro</a:t>
            </a:r>
            <a:r>
              <a:rPr lang="es-EC" dirty="0"/>
              <a:t> 6° generación</a:t>
            </a:r>
          </a:p>
          <a:p>
            <a:pPr marL="285750" indent="-285750">
              <a:buFont typeface="Arial" panose="020B0604020202020204" pitchFamily="34" charset="0"/>
              <a:buChar char="•"/>
            </a:pPr>
            <a:r>
              <a:rPr lang="es-EC" dirty="0"/>
              <a:t>Memoria RAM de 16GB </a:t>
            </a:r>
          </a:p>
          <a:p>
            <a:pPr marL="285750" indent="-285750">
              <a:buFont typeface="Arial" panose="020B0604020202020204" pitchFamily="34" charset="0"/>
              <a:buChar char="•"/>
            </a:pPr>
            <a:r>
              <a:rPr lang="pt-BR" dirty="0"/>
              <a:t>AMD Radeon R9 M275X</a:t>
            </a:r>
            <a:endParaRPr lang="es-ES" dirty="0"/>
          </a:p>
        </p:txBody>
      </p:sp>
      <p:sp>
        <p:nvSpPr>
          <p:cNvPr id="15" name="Rectángulo 14"/>
          <p:cNvSpPr/>
          <p:nvPr/>
        </p:nvSpPr>
        <p:spPr>
          <a:xfrm>
            <a:off x="4184330" y="3710260"/>
            <a:ext cx="3554939" cy="2266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i="1" dirty="0"/>
              <a:t>Bebop Parrot 2</a:t>
            </a:r>
          </a:p>
          <a:p>
            <a:pPr algn="ctr"/>
            <a:endParaRPr lang="es-ES" dirty="0"/>
          </a:p>
          <a:p>
            <a:pPr marL="285750" indent="-285750">
              <a:buFont typeface="Arial" panose="020B0604020202020204" pitchFamily="34" charset="0"/>
              <a:buChar char="•"/>
            </a:pPr>
            <a:r>
              <a:rPr lang="es-ES" dirty="0"/>
              <a:t>Peso: 500 gr</a:t>
            </a:r>
          </a:p>
          <a:p>
            <a:pPr marL="285750" indent="-285750">
              <a:buFont typeface="Arial" panose="020B0604020202020204" pitchFamily="34" charset="0"/>
              <a:buChar char="•"/>
            </a:pPr>
            <a:r>
              <a:rPr lang="es-ES" dirty="0"/>
              <a:t>Autonomía de vuelo: 25 min</a:t>
            </a:r>
          </a:p>
          <a:p>
            <a:pPr marL="285750" indent="-285750">
              <a:buFont typeface="Arial" panose="020B0604020202020204" pitchFamily="34" charset="0"/>
              <a:buChar char="•"/>
            </a:pPr>
            <a:r>
              <a:rPr lang="es-ES" dirty="0"/>
              <a:t>Dimensiones : </a:t>
            </a:r>
            <a:r>
              <a:rPr lang="es-EC" dirty="0"/>
              <a:t>38 x 33 x 9 cm</a:t>
            </a:r>
          </a:p>
        </p:txBody>
      </p:sp>
      <p:sp>
        <p:nvSpPr>
          <p:cNvPr id="16" name="Rectángulo 15"/>
          <p:cNvSpPr/>
          <p:nvPr/>
        </p:nvSpPr>
        <p:spPr>
          <a:xfrm>
            <a:off x="8228967" y="3710260"/>
            <a:ext cx="3300423" cy="226260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i="1" dirty="0"/>
              <a:t>Plataforma de aterrizaje</a:t>
            </a:r>
          </a:p>
          <a:p>
            <a:pPr algn="ctr"/>
            <a:endParaRPr lang="es-ES" dirty="0"/>
          </a:p>
          <a:p>
            <a:pPr marL="285750" indent="-285750">
              <a:buFont typeface="Arial" panose="020B0604020202020204" pitchFamily="34" charset="0"/>
              <a:buChar char="•"/>
            </a:pPr>
            <a:r>
              <a:rPr lang="es-ES" dirty="0"/>
              <a:t>Dimensiones: 841 mm X 1189 mm</a:t>
            </a:r>
          </a:p>
          <a:p>
            <a:pPr marL="285750" indent="-285750">
              <a:buFont typeface="Arial" panose="020B0604020202020204" pitchFamily="34" charset="0"/>
              <a:buChar char="•"/>
            </a:pPr>
            <a:r>
              <a:rPr lang="es-ES" dirty="0"/>
              <a:t>Material: Madera</a:t>
            </a:r>
          </a:p>
        </p:txBody>
      </p:sp>
      <p:pic>
        <p:nvPicPr>
          <p:cNvPr id="14" name="image13.png"/>
          <p:cNvPicPr/>
          <p:nvPr/>
        </p:nvPicPr>
        <p:blipFill>
          <a:blip r:embed="rId3"/>
          <a:srcRect l="2084" t="3204" r="7231" b="8083"/>
          <a:stretch>
            <a:fillRect/>
          </a:stretch>
        </p:blipFill>
        <p:spPr>
          <a:xfrm>
            <a:off x="8352417" y="1296461"/>
            <a:ext cx="3053521" cy="2182287"/>
          </a:xfrm>
          <a:prstGeom prst="rect">
            <a:avLst/>
          </a:prstGeom>
          <a:ln/>
        </p:spPr>
      </p:pic>
      <p:pic>
        <p:nvPicPr>
          <p:cNvPr id="17" name="image11.jpg" descr="Parrot Bebop 2 drone review - A lightweight and compact camera drone"/>
          <p:cNvPicPr/>
          <p:nvPr/>
        </p:nvPicPr>
        <p:blipFill>
          <a:blip r:embed="rId4"/>
          <a:srcRect/>
          <a:stretch>
            <a:fillRect/>
          </a:stretch>
        </p:blipFill>
        <p:spPr>
          <a:xfrm>
            <a:off x="4625607" y="1620738"/>
            <a:ext cx="2565400" cy="1835150"/>
          </a:xfrm>
          <a:prstGeom prst="rect">
            <a:avLst/>
          </a:prstGeom>
          <a:ln/>
        </p:spPr>
      </p:pic>
      <p:pic>
        <p:nvPicPr>
          <p:cNvPr id="3074" name="Picture 2" descr="Ideapad Serie Y700 | Portátiles potentes para los juegos | Lenovo Ecuad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807" y="1476377"/>
            <a:ext cx="2837737" cy="20157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rone Logo Vector Art, Icons, and Graphics for Free Download"/>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466" t="27933" r="24803" b="27526"/>
          <a:stretch/>
        </p:blipFill>
        <p:spPr bwMode="auto">
          <a:xfrm>
            <a:off x="3752587" y="3710260"/>
            <a:ext cx="373786" cy="33165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rone Logo Vector Art, Icons, and Graphics for Free Download"/>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466" t="27933" r="24803" b="27526"/>
          <a:stretch/>
        </p:blipFill>
        <p:spPr bwMode="auto">
          <a:xfrm>
            <a:off x="3752587" y="5641212"/>
            <a:ext cx="373786" cy="33165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rone Logo Vector Art, Icons, and Graphics for Free Download"/>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466" t="27933" r="24803" b="27526"/>
          <a:stretch/>
        </p:blipFill>
        <p:spPr bwMode="auto">
          <a:xfrm>
            <a:off x="7797225" y="3710260"/>
            <a:ext cx="373786" cy="33165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Drone Logo Vector Art, Icons, and Graphics for Free Download"/>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466" t="27933" r="24803" b="27526"/>
          <a:stretch/>
        </p:blipFill>
        <p:spPr bwMode="auto">
          <a:xfrm>
            <a:off x="7815424" y="5641211"/>
            <a:ext cx="373786" cy="331653"/>
          </a:xfrm>
          <a:prstGeom prst="rect">
            <a:avLst/>
          </a:prstGeom>
          <a:noFill/>
          <a:extLst>
            <a:ext uri="{909E8E84-426E-40DD-AFC4-6F175D3DCCD1}">
              <a14:hiddenFill xmlns:a14="http://schemas.microsoft.com/office/drawing/2010/main">
                <a:solidFill>
                  <a:srgbClr val="FFFFFF"/>
                </a:solidFill>
              </a14:hiddenFill>
            </a:ext>
          </a:extLst>
        </p:spPr>
      </p:pic>
      <p:sp>
        <p:nvSpPr>
          <p:cNvPr id="23" name="Rectángulo 22"/>
          <p:cNvSpPr/>
          <p:nvPr/>
        </p:nvSpPr>
        <p:spPr>
          <a:xfrm>
            <a:off x="3882887" y="1363786"/>
            <a:ext cx="106018" cy="2114962"/>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ES"/>
          </a:p>
        </p:txBody>
      </p:sp>
      <p:sp>
        <p:nvSpPr>
          <p:cNvPr id="26" name="Rectángulo 25"/>
          <p:cNvSpPr/>
          <p:nvPr/>
        </p:nvSpPr>
        <p:spPr>
          <a:xfrm>
            <a:off x="7931109" y="1363786"/>
            <a:ext cx="106018" cy="2114962"/>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99925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320" y="297045"/>
            <a:ext cx="10515600" cy="773781"/>
          </a:xfrm>
        </p:spPr>
        <p:txBody>
          <a:bodyPr>
            <a:normAutofit fontScale="90000"/>
          </a:bodyPr>
          <a:lstStyle/>
          <a:p>
            <a:pPr algn="ctr"/>
            <a:r>
              <a:rPr lang="en-US" sz="3600" dirty="0"/>
              <a:t>NAVEGACIÓN GRUESA</a:t>
            </a:r>
            <a:br>
              <a:rPr lang="en-US" dirty="0"/>
            </a:br>
            <a:endParaRPr lang="en-US" sz="1300" dirty="0"/>
          </a:p>
        </p:txBody>
      </p:sp>
      <p:sp>
        <p:nvSpPr>
          <p:cNvPr id="5" name="Slide Number Placeholder 4"/>
          <p:cNvSpPr>
            <a:spLocks noGrp="1"/>
          </p:cNvSpPr>
          <p:nvPr>
            <p:ph type="sldNum" sz="quarter" idx="12"/>
          </p:nvPr>
        </p:nvSpPr>
        <p:spPr/>
        <p:txBody>
          <a:bodyPr/>
          <a:lstStyle/>
          <a:p>
            <a:r>
              <a:rPr lang="en-US" b="1" dirty="0"/>
              <a:t>13</a:t>
            </a:r>
          </a:p>
        </p:txBody>
      </p:sp>
      <p:sp>
        <p:nvSpPr>
          <p:cNvPr id="9" name="23 CuadroTexto">
            <a:extLst>
              <a:ext uri="{FF2B5EF4-FFF2-40B4-BE49-F238E27FC236}">
                <a16:creationId xmlns:a16="http://schemas.microsoft.com/office/drawing/2014/main" id="{3935F5FB-0D79-443B-B8AE-2725AEB2D1B3}"/>
              </a:ext>
            </a:extLst>
          </p:cNvPr>
          <p:cNvSpPr txBox="1"/>
          <p:nvPr/>
        </p:nvSpPr>
        <p:spPr>
          <a:xfrm>
            <a:off x="1030310" y="6466116"/>
            <a:ext cx="184817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latin typeface="Georgia" pitchFamily="18" charset="0"/>
              </a:rPr>
              <a:t>1. Introducción</a:t>
            </a:r>
          </a:p>
        </p:txBody>
      </p:sp>
      <p:sp>
        <p:nvSpPr>
          <p:cNvPr id="10" name="25 CuadroTexto">
            <a:extLst>
              <a:ext uri="{FF2B5EF4-FFF2-40B4-BE49-F238E27FC236}">
                <a16:creationId xmlns:a16="http://schemas.microsoft.com/office/drawing/2014/main" id="{E671AE59-3A68-4369-ADEF-D6BFA175F1F0}"/>
              </a:ext>
            </a:extLst>
          </p:cNvPr>
          <p:cNvSpPr txBox="1"/>
          <p:nvPr/>
        </p:nvSpPr>
        <p:spPr>
          <a:xfrm>
            <a:off x="4778062" y="6466116"/>
            <a:ext cx="1848567"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1" name="26 CuadroTexto">
            <a:extLst>
              <a:ext uri="{FF2B5EF4-FFF2-40B4-BE49-F238E27FC236}">
                <a16:creationId xmlns:a16="http://schemas.microsoft.com/office/drawing/2014/main" id="{4151BF80-33AC-451A-9B6D-5843DF8B81B5}"/>
              </a:ext>
            </a:extLst>
          </p:cNvPr>
          <p:cNvSpPr txBox="1"/>
          <p:nvPr/>
        </p:nvSpPr>
        <p:spPr>
          <a:xfrm>
            <a:off x="3013266" y="6466116"/>
            <a:ext cx="1630017"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t>2. Objetivos</a:t>
            </a:r>
          </a:p>
        </p:txBody>
      </p:sp>
      <p:sp>
        <p:nvSpPr>
          <p:cNvPr id="12" name="27 CuadroTexto">
            <a:extLst>
              <a:ext uri="{FF2B5EF4-FFF2-40B4-BE49-F238E27FC236}">
                <a16:creationId xmlns:a16="http://schemas.microsoft.com/office/drawing/2014/main" id="{864EE58E-C8CF-4F58-8D1E-F0B1AD6A3035}"/>
              </a:ext>
            </a:extLst>
          </p:cNvPr>
          <p:cNvSpPr txBox="1"/>
          <p:nvPr/>
        </p:nvSpPr>
        <p:spPr>
          <a:xfrm>
            <a:off x="6761408" y="6466116"/>
            <a:ext cx="1800455"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a:solidFill>
                  <a:schemeClr val="bg1">
                    <a:lumMod val="75000"/>
                  </a:schemeClr>
                </a:solidFill>
                <a:latin typeface="Georgia" pitchFamily="18" charset="0"/>
              </a:rPr>
              <a:t>4. Resultados</a:t>
            </a:r>
          </a:p>
        </p:txBody>
      </p:sp>
      <p:sp>
        <p:nvSpPr>
          <p:cNvPr id="13" name="27 CuadroTexto">
            <a:extLst>
              <a:ext uri="{FF2B5EF4-FFF2-40B4-BE49-F238E27FC236}">
                <a16:creationId xmlns:a16="http://schemas.microsoft.com/office/drawing/2014/main" id="{70FBEF4F-4BCF-44A4-8297-414910496D96}"/>
              </a:ext>
            </a:extLst>
          </p:cNvPr>
          <p:cNvSpPr txBox="1"/>
          <p:nvPr/>
        </p:nvSpPr>
        <p:spPr>
          <a:xfrm>
            <a:off x="8696642" y="6466116"/>
            <a:ext cx="2427278"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
        <p:nvSpPr>
          <p:cNvPr id="3" name="Rectangle 2"/>
          <p:cNvSpPr>
            <a:spLocks noChangeArrowheads="1"/>
          </p:cNvSpPr>
          <p:nvPr/>
        </p:nvSpPr>
        <p:spPr bwMode="auto">
          <a:xfrm>
            <a:off x="3185544" y="1250742"/>
            <a:ext cx="142174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24" name="Imagen 23"/>
          <p:cNvPicPr/>
          <p:nvPr/>
        </p:nvPicPr>
        <p:blipFill>
          <a:blip r:embed="rId3"/>
          <a:stretch>
            <a:fillRect/>
          </a:stretch>
        </p:blipFill>
        <p:spPr>
          <a:xfrm>
            <a:off x="6761408" y="1300123"/>
            <a:ext cx="4720730" cy="4845258"/>
          </a:xfrm>
          <a:prstGeom prst="rect">
            <a:avLst/>
          </a:prstGeom>
        </p:spPr>
      </p:pic>
      <p:pic>
        <p:nvPicPr>
          <p:cNvPr id="6" name="Imagen 5"/>
          <p:cNvPicPr>
            <a:picLocks noChangeAspect="1"/>
          </p:cNvPicPr>
          <p:nvPr/>
        </p:nvPicPr>
        <p:blipFill rotWithShape="1">
          <a:blip r:embed="rId4"/>
          <a:srcRect t="6649" r="2378" b="5232"/>
          <a:stretch/>
        </p:blipFill>
        <p:spPr>
          <a:xfrm>
            <a:off x="22751" y="1211753"/>
            <a:ext cx="6185466" cy="2210911"/>
          </a:xfrm>
          <a:prstGeom prst="rect">
            <a:avLst/>
          </a:prstGeom>
        </p:spPr>
      </p:pic>
      <p:pic>
        <p:nvPicPr>
          <p:cNvPr id="26" name="Picture 2081524659"/>
          <p:cNvPicPr/>
          <p:nvPr/>
        </p:nvPicPr>
        <p:blipFill rotWithShape="1">
          <a:blip r:embed="rId5"/>
          <a:srcRect l="40376" t="31524" r="42854" b="23091"/>
          <a:stretch/>
        </p:blipFill>
        <p:spPr bwMode="auto">
          <a:xfrm>
            <a:off x="982382" y="3602580"/>
            <a:ext cx="1856105" cy="2327707"/>
          </a:xfrm>
          <a:prstGeom prst="rect">
            <a:avLst/>
          </a:prstGeom>
          <a:ln>
            <a:noFill/>
          </a:ln>
          <a:extLst>
            <a:ext uri="{53640926-AAD7-44D8-BBD7-CCE9431645EC}">
              <a14:shadowObscured xmlns:a14="http://schemas.microsoft.com/office/drawing/2010/main"/>
            </a:ext>
          </a:extLst>
        </p:spPr>
      </p:pic>
      <p:sp>
        <p:nvSpPr>
          <p:cNvPr id="27" name="Rectángulo 26"/>
          <p:cNvSpPr/>
          <p:nvPr/>
        </p:nvSpPr>
        <p:spPr>
          <a:xfrm>
            <a:off x="6308033" y="1211753"/>
            <a:ext cx="111278" cy="514154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ES"/>
          </a:p>
        </p:txBody>
      </p:sp>
      <p:pic>
        <p:nvPicPr>
          <p:cNvPr id="28" name="Picture 2081524647"/>
          <p:cNvPicPr/>
          <p:nvPr/>
        </p:nvPicPr>
        <p:blipFill rotWithShape="1">
          <a:blip r:embed="rId6"/>
          <a:srcRect l="40803" t="34561" r="34095" b="23471"/>
          <a:stretch/>
        </p:blipFill>
        <p:spPr bwMode="auto">
          <a:xfrm>
            <a:off x="3280400" y="3602580"/>
            <a:ext cx="2585720" cy="24314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420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320" y="297045"/>
            <a:ext cx="10515600" cy="773781"/>
          </a:xfrm>
        </p:spPr>
        <p:txBody>
          <a:bodyPr>
            <a:normAutofit fontScale="90000"/>
          </a:bodyPr>
          <a:lstStyle/>
          <a:p>
            <a:pPr algn="ctr"/>
            <a:r>
              <a:rPr lang="en-US" sz="3600" dirty="0"/>
              <a:t>MODELAMIENTO DE CONTROLADOR DE ATERRIZAJE</a:t>
            </a:r>
            <a:br>
              <a:rPr lang="en-US" dirty="0"/>
            </a:br>
            <a:endParaRPr lang="en-US" sz="1300" dirty="0"/>
          </a:p>
        </p:txBody>
      </p:sp>
      <p:sp>
        <p:nvSpPr>
          <p:cNvPr id="5" name="Slide Number Placeholder 4"/>
          <p:cNvSpPr>
            <a:spLocks noGrp="1"/>
          </p:cNvSpPr>
          <p:nvPr>
            <p:ph type="sldNum" sz="quarter" idx="12"/>
          </p:nvPr>
        </p:nvSpPr>
        <p:spPr/>
        <p:txBody>
          <a:bodyPr/>
          <a:lstStyle/>
          <a:p>
            <a:r>
              <a:rPr lang="en-US" b="1" dirty="0"/>
              <a:t>14</a:t>
            </a:r>
          </a:p>
        </p:txBody>
      </p:sp>
      <p:sp>
        <p:nvSpPr>
          <p:cNvPr id="9" name="23 CuadroTexto">
            <a:extLst>
              <a:ext uri="{FF2B5EF4-FFF2-40B4-BE49-F238E27FC236}">
                <a16:creationId xmlns:a16="http://schemas.microsoft.com/office/drawing/2014/main" id="{3935F5FB-0D79-443B-B8AE-2725AEB2D1B3}"/>
              </a:ext>
            </a:extLst>
          </p:cNvPr>
          <p:cNvSpPr txBox="1"/>
          <p:nvPr/>
        </p:nvSpPr>
        <p:spPr>
          <a:xfrm>
            <a:off x="1030310" y="6466116"/>
            <a:ext cx="184817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latin typeface="Georgia" pitchFamily="18" charset="0"/>
              </a:rPr>
              <a:t>1. Introducción</a:t>
            </a:r>
          </a:p>
        </p:txBody>
      </p:sp>
      <p:sp>
        <p:nvSpPr>
          <p:cNvPr id="10" name="25 CuadroTexto">
            <a:extLst>
              <a:ext uri="{FF2B5EF4-FFF2-40B4-BE49-F238E27FC236}">
                <a16:creationId xmlns:a16="http://schemas.microsoft.com/office/drawing/2014/main" id="{E671AE59-3A68-4369-ADEF-D6BFA175F1F0}"/>
              </a:ext>
            </a:extLst>
          </p:cNvPr>
          <p:cNvSpPr txBox="1"/>
          <p:nvPr/>
        </p:nvSpPr>
        <p:spPr>
          <a:xfrm>
            <a:off x="4778062" y="6466116"/>
            <a:ext cx="1848567"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1" name="26 CuadroTexto">
            <a:extLst>
              <a:ext uri="{FF2B5EF4-FFF2-40B4-BE49-F238E27FC236}">
                <a16:creationId xmlns:a16="http://schemas.microsoft.com/office/drawing/2014/main" id="{4151BF80-33AC-451A-9B6D-5843DF8B81B5}"/>
              </a:ext>
            </a:extLst>
          </p:cNvPr>
          <p:cNvSpPr txBox="1"/>
          <p:nvPr/>
        </p:nvSpPr>
        <p:spPr>
          <a:xfrm>
            <a:off x="3013266" y="6466116"/>
            <a:ext cx="1630017"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t>2. Objetivos</a:t>
            </a:r>
          </a:p>
        </p:txBody>
      </p:sp>
      <p:sp>
        <p:nvSpPr>
          <p:cNvPr id="12" name="27 CuadroTexto">
            <a:extLst>
              <a:ext uri="{FF2B5EF4-FFF2-40B4-BE49-F238E27FC236}">
                <a16:creationId xmlns:a16="http://schemas.microsoft.com/office/drawing/2014/main" id="{864EE58E-C8CF-4F58-8D1E-F0B1AD6A3035}"/>
              </a:ext>
            </a:extLst>
          </p:cNvPr>
          <p:cNvSpPr txBox="1"/>
          <p:nvPr/>
        </p:nvSpPr>
        <p:spPr>
          <a:xfrm>
            <a:off x="6761408" y="6466116"/>
            <a:ext cx="1800455"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a:solidFill>
                  <a:schemeClr val="bg1">
                    <a:lumMod val="75000"/>
                  </a:schemeClr>
                </a:solidFill>
                <a:latin typeface="Georgia" pitchFamily="18" charset="0"/>
              </a:rPr>
              <a:t>4. Resultados</a:t>
            </a:r>
          </a:p>
        </p:txBody>
      </p:sp>
      <p:sp>
        <p:nvSpPr>
          <p:cNvPr id="13" name="27 CuadroTexto">
            <a:extLst>
              <a:ext uri="{FF2B5EF4-FFF2-40B4-BE49-F238E27FC236}">
                <a16:creationId xmlns:a16="http://schemas.microsoft.com/office/drawing/2014/main" id="{70FBEF4F-4BCF-44A4-8297-414910496D96}"/>
              </a:ext>
            </a:extLst>
          </p:cNvPr>
          <p:cNvSpPr txBox="1"/>
          <p:nvPr/>
        </p:nvSpPr>
        <p:spPr>
          <a:xfrm>
            <a:off x="8696642" y="6466116"/>
            <a:ext cx="2427278"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
        <p:nvSpPr>
          <p:cNvPr id="3" name="Rectangle 2"/>
          <p:cNvSpPr>
            <a:spLocks noChangeArrowheads="1"/>
          </p:cNvSpPr>
          <p:nvPr/>
        </p:nvSpPr>
        <p:spPr bwMode="auto">
          <a:xfrm>
            <a:off x="3185544" y="1250742"/>
            <a:ext cx="142174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27" name="Rectángulo 26"/>
          <p:cNvSpPr/>
          <p:nvPr/>
        </p:nvSpPr>
        <p:spPr>
          <a:xfrm>
            <a:off x="6308033" y="1211753"/>
            <a:ext cx="111278" cy="514154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ES"/>
          </a:p>
        </p:txBody>
      </p:sp>
      <p:pic>
        <p:nvPicPr>
          <p:cNvPr id="15" name="Picture 29"/>
          <p:cNvPicPr/>
          <p:nvPr/>
        </p:nvPicPr>
        <p:blipFill>
          <a:blip r:embed="rId3">
            <a:extLst>
              <a:ext uri="{28A0092B-C50C-407E-A947-70E740481C1C}">
                <a14:useLocalDpi xmlns:a14="http://schemas.microsoft.com/office/drawing/2010/main" val="0"/>
              </a:ext>
            </a:extLst>
          </a:blip>
          <a:srcRect/>
          <a:stretch>
            <a:fillRect/>
          </a:stretch>
        </p:blipFill>
        <p:spPr bwMode="auto">
          <a:xfrm>
            <a:off x="1218197" y="1250742"/>
            <a:ext cx="3764620" cy="5102556"/>
          </a:xfrm>
          <a:prstGeom prst="rect">
            <a:avLst/>
          </a:prstGeom>
          <a:noFill/>
          <a:ln>
            <a:noFill/>
          </a:ln>
        </p:spPr>
      </p:pic>
      <p:pic>
        <p:nvPicPr>
          <p:cNvPr id="14" name="Picture 2081524717"/>
          <p:cNvPicPr/>
          <p:nvPr/>
        </p:nvPicPr>
        <p:blipFill rotWithShape="1">
          <a:blip r:embed="rId4"/>
          <a:srcRect l="13245" t="25826" r="72976" b="49677"/>
          <a:stretch/>
        </p:blipFill>
        <p:spPr bwMode="auto">
          <a:xfrm rot="10800000">
            <a:off x="9369830" y="3470222"/>
            <a:ext cx="2451110" cy="2254250"/>
          </a:xfrm>
          <a:prstGeom prst="rect">
            <a:avLst/>
          </a:prstGeom>
          <a:ln>
            <a:noFill/>
          </a:ln>
          <a:extLst>
            <a:ext uri="{53640926-AAD7-44D8-BBD7-CCE9431645EC}">
              <a14:shadowObscured xmlns:a14="http://schemas.microsoft.com/office/drawing/2010/main"/>
            </a:ext>
          </a:extLst>
        </p:spPr>
      </p:pic>
      <p:pic>
        <p:nvPicPr>
          <p:cNvPr id="4" name="Imagen 3"/>
          <p:cNvPicPr>
            <a:picLocks noChangeAspect="1"/>
          </p:cNvPicPr>
          <p:nvPr/>
        </p:nvPicPr>
        <p:blipFill rotWithShape="1">
          <a:blip r:embed="rId5"/>
          <a:srcRect l="44297" t="33198" r="41036" b="33831"/>
          <a:stretch/>
        </p:blipFill>
        <p:spPr>
          <a:xfrm rot="5400000">
            <a:off x="6767445" y="3329405"/>
            <a:ext cx="2254251" cy="2535883"/>
          </a:xfrm>
          <a:prstGeom prst="rect">
            <a:avLst/>
          </a:prstGeom>
        </p:spPr>
      </p:pic>
      <p:pic>
        <p:nvPicPr>
          <p:cNvPr id="6" name="Imagen 5"/>
          <p:cNvPicPr>
            <a:picLocks noChangeAspect="1"/>
          </p:cNvPicPr>
          <p:nvPr/>
        </p:nvPicPr>
        <p:blipFill>
          <a:blip r:embed="rId6"/>
          <a:stretch>
            <a:fillRect/>
          </a:stretch>
        </p:blipFill>
        <p:spPr>
          <a:xfrm>
            <a:off x="7500491" y="2260999"/>
            <a:ext cx="3251229" cy="773420"/>
          </a:xfrm>
          <a:prstGeom prst="rect">
            <a:avLst/>
          </a:prstGeom>
        </p:spPr>
      </p:pic>
      <p:sp>
        <p:nvSpPr>
          <p:cNvPr id="16" name="Rectángulo 15"/>
          <p:cNvSpPr/>
          <p:nvPr/>
        </p:nvSpPr>
        <p:spPr>
          <a:xfrm>
            <a:off x="7204430" y="1529201"/>
            <a:ext cx="3843350" cy="476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Matriz de transformación de similitud</a:t>
            </a:r>
            <a:endParaRPr lang="es-ES" dirty="0"/>
          </a:p>
        </p:txBody>
      </p:sp>
      <p:sp>
        <p:nvSpPr>
          <p:cNvPr id="17" name="CuadroTexto 19">
            <a:extLst>
              <a:ext uri="{FF2B5EF4-FFF2-40B4-BE49-F238E27FC236}">
                <a16:creationId xmlns:a16="http://schemas.microsoft.com/office/drawing/2014/main" id="{C535B99A-7664-4675-A64E-D185A599892C}"/>
              </a:ext>
            </a:extLst>
          </p:cNvPr>
          <p:cNvSpPr txBox="1"/>
          <p:nvPr/>
        </p:nvSpPr>
        <p:spPr>
          <a:xfrm>
            <a:off x="9608894" y="5765882"/>
            <a:ext cx="1972982" cy="400110"/>
          </a:xfrm>
          <a:prstGeom prst="rect">
            <a:avLst/>
          </a:prstGeom>
          <a:noFill/>
        </p:spPr>
        <p:txBody>
          <a:bodyPr wrap="square" rtlCol="0">
            <a:spAutoFit/>
          </a:bodyPr>
          <a:lstStyle/>
          <a:p>
            <a:pPr algn="ctr"/>
            <a:r>
              <a:rPr lang="es-ES" sz="2000" dirty="0">
                <a:solidFill>
                  <a:schemeClr val="tx2"/>
                </a:solidFill>
              </a:rPr>
              <a:t>Encapsulamiento</a:t>
            </a:r>
          </a:p>
        </p:txBody>
      </p:sp>
      <p:sp>
        <p:nvSpPr>
          <p:cNvPr id="18" name="CuadroTexto 19">
            <a:extLst>
              <a:ext uri="{FF2B5EF4-FFF2-40B4-BE49-F238E27FC236}">
                <a16:creationId xmlns:a16="http://schemas.microsoft.com/office/drawing/2014/main" id="{AE8E816A-01B7-4FBC-BBF9-1BABA9A7E467}"/>
              </a:ext>
            </a:extLst>
          </p:cNvPr>
          <p:cNvSpPr txBox="1"/>
          <p:nvPr/>
        </p:nvSpPr>
        <p:spPr>
          <a:xfrm>
            <a:off x="6865509" y="5754511"/>
            <a:ext cx="2058122" cy="400110"/>
          </a:xfrm>
          <a:prstGeom prst="rect">
            <a:avLst/>
          </a:prstGeom>
          <a:noFill/>
        </p:spPr>
        <p:txBody>
          <a:bodyPr wrap="square" rtlCol="0">
            <a:spAutoFit/>
          </a:bodyPr>
          <a:lstStyle/>
          <a:p>
            <a:pPr algn="ctr"/>
            <a:r>
              <a:rPr lang="es-ES" sz="2000" dirty="0">
                <a:solidFill>
                  <a:schemeClr val="tx2"/>
                </a:solidFill>
              </a:rPr>
              <a:t>Área de aterrizaje</a:t>
            </a:r>
          </a:p>
        </p:txBody>
      </p:sp>
    </p:spTree>
    <p:extLst>
      <p:ext uri="{BB962C8B-B14F-4D97-AF65-F5344CB8AC3E}">
        <p14:creationId xmlns:p14="http://schemas.microsoft.com/office/powerpoint/2010/main" val="4199429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320" y="297045"/>
            <a:ext cx="10515600" cy="773781"/>
          </a:xfrm>
        </p:spPr>
        <p:txBody>
          <a:bodyPr>
            <a:normAutofit fontScale="90000"/>
          </a:bodyPr>
          <a:lstStyle/>
          <a:p>
            <a:pPr algn="ctr"/>
            <a:r>
              <a:rPr lang="en-US" sz="3600" dirty="0"/>
              <a:t>MODELAMIENTO DE CONTROLADOR DE ATERRIZAJE</a:t>
            </a:r>
            <a:br>
              <a:rPr lang="en-US" dirty="0"/>
            </a:br>
            <a:endParaRPr lang="en-US" sz="1300" dirty="0"/>
          </a:p>
        </p:txBody>
      </p:sp>
      <p:sp>
        <p:nvSpPr>
          <p:cNvPr id="5" name="Slide Number Placeholder 4"/>
          <p:cNvSpPr>
            <a:spLocks noGrp="1"/>
          </p:cNvSpPr>
          <p:nvPr>
            <p:ph type="sldNum" sz="quarter" idx="12"/>
          </p:nvPr>
        </p:nvSpPr>
        <p:spPr/>
        <p:txBody>
          <a:bodyPr/>
          <a:lstStyle/>
          <a:p>
            <a:r>
              <a:rPr lang="en-US" b="1" dirty="0"/>
              <a:t>15</a:t>
            </a:r>
          </a:p>
        </p:txBody>
      </p:sp>
      <p:sp>
        <p:nvSpPr>
          <p:cNvPr id="9" name="23 CuadroTexto">
            <a:extLst>
              <a:ext uri="{FF2B5EF4-FFF2-40B4-BE49-F238E27FC236}">
                <a16:creationId xmlns:a16="http://schemas.microsoft.com/office/drawing/2014/main" id="{3935F5FB-0D79-443B-B8AE-2725AEB2D1B3}"/>
              </a:ext>
            </a:extLst>
          </p:cNvPr>
          <p:cNvSpPr txBox="1"/>
          <p:nvPr/>
        </p:nvSpPr>
        <p:spPr>
          <a:xfrm>
            <a:off x="1030310" y="6466116"/>
            <a:ext cx="184817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latin typeface="Georgia" pitchFamily="18" charset="0"/>
              </a:rPr>
              <a:t>1. Introducción</a:t>
            </a:r>
          </a:p>
        </p:txBody>
      </p:sp>
      <p:sp>
        <p:nvSpPr>
          <p:cNvPr id="10" name="25 CuadroTexto">
            <a:extLst>
              <a:ext uri="{FF2B5EF4-FFF2-40B4-BE49-F238E27FC236}">
                <a16:creationId xmlns:a16="http://schemas.microsoft.com/office/drawing/2014/main" id="{E671AE59-3A68-4369-ADEF-D6BFA175F1F0}"/>
              </a:ext>
            </a:extLst>
          </p:cNvPr>
          <p:cNvSpPr txBox="1"/>
          <p:nvPr/>
        </p:nvSpPr>
        <p:spPr>
          <a:xfrm>
            <a:off x="4778062" y="6466116"/>
            <a:ext cx="1848567"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1" name="26 CuadroTexto">
            <a:extLst>
              <a:ext uri="{FF2B5EF4-FFF2-40B4-BE49-F238E27FC236}">
                <a16:creationId xmlns:a16="http://schemas.microsoft.com/office/drawing/2014/main" id="{4151BF80-33AC-451A-9B6D-5843DF8B81B5}"/>
              </a:ext>
            </a:extLst>
          </p:cNvPr>
          <p:cNvSpPr txBox="1"/>
          <p:nvPr/>
        </p:nvSpPr>
        <p:spPr>
          <a:xfrm>
            <a:off x="3013266" y="6466116"/>
            <a:ext cx="1630017"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t>2. Objetivos</a:t>
            </a:r>
          </a:p>
        </p:txBody>
      </p:sp>
      <p:sp>
        <p:nvSpPr>
          <p:cNvPr id="12" name="27 CuadroTexto">
            <a:extLst>
              <a:ext uri="{FF2B5EF4-FFF2-40B4-BE49-F238E27FC236}">
                <a16:creationId xmlns:a16="http://schemas.microsoft.com/office/drawing/2014/main" id="{864EE58E-C8CF-4F58-8D1E-F0B1AD6A3035}"/>
              </a:ext>
            </a:extLst>
          </p:cNvPr>
          <p:cNvSpPr txBox="1"/>
          <p:nvPr/>
        </p:nvSpPr>
        <p:spPr>
          <a:xfrm>
            <a:off x="6761408" y="6466116"/>
            <a:ext cx="1800455"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a:solidFill>
                  <a:schemeClr val="bg1">
                    <a:lumMod val="75000"/>
                  </a:schemeClr>
                </a:solidFill>
                <a:latin typeface="Georgia" pitchFamily="18" charset="0"/>
              </a:rPr>
              <a:t>4. Resultados</a:t>
            </a:r>
          </a:p>
        </p:txBody>
      </p:sp>
      <p:sp>
        <p:nvSpPr>
          <p:cNvPr id="13" name="27 CuadroTexto">
            <a:extLst>
              <a:ext uri="{FF2B5EF4-FFF2-40B4-BE49-F238E27FC236}">
                <a16:creationId xmlns:a16="http://schemas.microsoft.com/office/drawing/2014/main" id="{70FBEF4F-4BCF-44A4-8297-414910496D96}"/>
              </a:ext>
            </a:extLst>
          </p:cNvPr>
          <p:cNvSpPr txBox="1"/>
          <p:nvPr/>
        </p:nvSpPr>
        <p:spPr>
          <a:xfrm>
            <a:off x="8696642" y="6466116"/>
            <a:ext cx="2427278"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
        <p:nvSpPr>
          <p:cNvPr id="3" name="Rectangle 2"/>
          <p:cNvSpPr>
            <a:spLocks noChangeArrowheads="1"/>
          </p:cNvSpPr>
          <p:nvPr/>
        </p:nvSpPr>
        <p:spPr bwMode="auto">
          <a:xfrm>
            <a:off x="3185544" y="1250742"/>
            <a:ext cx="142174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7" name="Picture 2081524706"/>
          <p:cNvPicPr/>
          <p:nvPr/>
        </p:nvPicPr>
        <p:blipFill rotWithShape="1">
          <a:blip r:embed="rId3"/>
          <a:srcRect l="52767" t="56020" r="2050" b="10178"/>
          <a:stretch/>
        </p:blipFill>
        <p:spPr bwMode="auto">
          <a:xfrm>
            <a:off x="201964" y="2279374"/>
            <a:ext cx="3760436" cy="2994990"/>
          </a:xfrm>
          <a:prstGeom prst="rect">
            <a:avLst/>
          </a:prstGeom>
          <a:ln>
            <a:noFill/>
          </a:ln>
          <a:extLst>
            <a:ext uri="{53640926-AAD7-44D8-BBD7-CCE9431645EC}">
              <a14:shadowObscured xmlns:a14="http://schemas.microsoft.com/office/drawing/2010/main"/>
            </a:ext>
          </a:extLst>
        </p:spPr>
      </p:pic>
      <p:sp>
        <p:nvSpPr>
          <p:cNvPr id="4" name="Rectángulo 3"/>
          <p:cNvSpPr/>
          <p:nvPr/>
        </p:nvSpPr>
        <p:spPr>
          <a:xfrm>
            <a:off x="228468" y="1577009"/>
            <a:ext cx="3645627" cy="476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Tren de impulsos para modelamiento servo visual en el eje X y eje Y</a:t>
            </a:r>
          </a:p>
        </p:txBody>
      </p:sp>
      <p:sp>
        <p:nvSpPr>
          <p:cNvPr id="21" name="Rectángulo 20"/>
          <p:cNvSpPr/>
          <p:nvPr/>
        </p:nvSpPr>
        <p:spPr>
          <a:xfrm>
            <a:off x="4145256" y="1563444"/>
            <a:ext cx="3843350" cy="476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Estimación de movimiento obtenido a partir del tren de impulsos en el eje X.</a:t>
            </a:r>
          </a:p>
        </p:txBody>
      </p:sp>
      <p:sp>
        <p:nvSpPr>
          <p:cNvPr id="22" name="Rectángulo 21"/>
          <p:cNvSpPr/>
          <p:nvPr/>
        </p:nvSpPr>
        <p:spPr>
          <a:xfrm>
            <a:off x="8259767" y="1574182"/>
            <a:ext cx="3843350" cy="476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Estimación de movimiento obtenido a partir del tren de impulsos en el eje Y.</a:t>
            </a:r>
          </a:p>
        </p:txBody>
      </p:sp>
      <p:pic>
        <p:nvPicPr>
          <p:cNvPr id="23" name="Picture 2081524709"/>
          <p:cNvPicPr/>
          <p:nvPr/>
        </p:nvPicPr>
        <p:blipFill rotWithShape="1">
          <a:blip r:embed="rId4"/>
          <a:srcRect l="5128" t="25850" r="51252" b="8849"/>
          <a:stretch/>
        </p:blipFill>
        <p:spPr bwMode="auto">
          <a:xfrm>
            <a:off x="4145256" y="2279373"/>
            <a:ext cx="3843350" cy="2994991"/>
          </a:xfrm>
          <a:prstGeom prst="rect">
            <a:avLst/>
          </a:prstGeom>
          <a:ln>
            <a:noFill/>
          </a:ln>
          <a:extLst>
            <a:ext uri="{53640926-AAD7-44D8-BBD7-CCE9431645EC}">
              <a14:shadowObscured xmlns:a14="http://schemas.microsoft.com/office/drawing/2010/main"/>
            </a:ext>
          </a:extLst>
        </p:spPr>
      </p:pic>
      <p:pic>
        <p:nvPicPr>
          <p:cNvPr id="25" name="Picture 2081524710"/>
          <p:cNvPicPr/>
          <p:nvPr/>
        </p:nvPicPr>
        <p:blipFill rotWithShape="1">
          <a:blip r:embed="rId5"/>
          <a:srcRect l="5768" t="26965" r="52895" b="10938"/>
          <a:stretch/>
        </p:blipFill>
        <p:spPr bwMode="auto">
          <a:xfrm>
            <a:off x="8259767" y="2279372"/>
            <a:ext cx="3843350" cy="29949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77850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320" y="297045"/>
            <a:ext cx="10515600" cy="773781"/>
          </a:xfrm>
        </p:spPr>
        <p:txBody>
          <a:bodyPr>
            <a:normAutofit fontScale="90000"/>
          </a:bodyPr>
          <a:lstStyle/>
          <a:p>
            <a:pPr algn="ctr"/>
            <a:r>
              <a:rPr lang="en-US" sz="3600" dirty="0"/>
              <a:t>SINTONOZACIÓN DE CONTROLADOR PID</a:t>
            </a:r>
            <a:br>
              <a:rPr lang="en-US" dirty="0"/>
            </a:br>
            <a:endParaRPr lang="en-US" sz="1300" dirty="0"/>
          </a:p>
        </p:txBody>
      </p:sp>
      <p:sp>
        <p:nvSpPr>
          <p:cNvPr id="5" name="Slide Number Placeholder 4"/>
          <p:cNvSpPr>
            <a:spLocks noGrp="1"/>
          </p:cNvSpPr>
          <p:nvPr>
            <p:ph type="sldNum" sz="quarter" idx="12"/>
          </p:nvPr>
        </p:nvSpPr>
        <p:spPr/>
        <p:txBody>
          <a:bodyPr/>
          <a:lstStyle/>
          <a:p>
            <a:r>
              <a:rPr lang="en-US" b="1" dirty="0"/>
              <a:t>16</a:t>
            </a:r>
          </a:p>
        </p:txBody>
      </p:sp>
      <p:sp>
        <p:nvSpPr>
          <p:cNvPr id="9" name="23 CuadroTexto">
            <a:extLst>
              <a:ext uri="{FF2B5EF4-FFF2-40B4-BE49-F238E27FC236}">
                <a16:creationId xmlns:a16="http://schemas.microsoft.com/office/drawing/2014/main" id="{3935F5FB-0D79-443B-B8AE-2725AEB2D1B3}"/>
              </a:ext>
            </a:extLst>
          </p:cNvPr>
          <p:cNvSpPr txBox="1"/>
          <p:nvPr/>
        </p:nvSpPr>
        <p:spPr>
          <a:xfrm>
            <a:off x="1030310" y="6466116"/>
            <a:ext cx="184817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latin typeface="Georgia" pitchFamily="18" charset="0"/>
              </a:rPr>
              <a:t>1. Introducción</a:t>
            </a:r>
          </a:p>
        </p:txBody>
      </p:sp>
      <p:sp>
        <p:nvSpPr>
          <p:cNvPr id="10" name="25 CuadroTexto">
            <a:extLst>
              <a:ext uri="{FF2B5EF4-FFF2-40B4-BE49-F238E27FC236}">
                <a16:creationId xmlns:a16="http://schemas.microsoft.com/office/drawing/2014/main" id="{E671AE59-3A68-4369-ADEF-D6BFA175F1F0}"/>
              </a:ext>
            </a:extLst>
          </p:cNvPr>
          <p:cNvSpPr txBox="1"/>
          <p:nvPr/>
        </p:nvSpPr>
        <p:spPr>
          <a:xfrm>
            <a:off x="4778062" y="6466116"/>
            <a:ext cx="1848567"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1" name="26 CuadroTexto">
            <a:extLst>
              <a:ext uri="{FF2B5EF4-FFF2-40B4-BE49-F238E27FC236}">
                <a16:creationId xmlns:a16="http://schemas.microsoft.com/office/drawing/2014/main" id="{4151BF80-33AC-451A-9B6D-5843DF8B81B5}"/>
              </a:ext>
            </a:extLst>
          </p:cNvPr>
          <p:cNvSpPr txBox="1"/>
          <p:nvPr/>
        </p:nvSpPr>
        <p:spPr>
          <a:xfrm>
            <a:off x="3013266" y="6466116"/>
            <a:ext cx="1630017"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t>2. Objetivos</a:t>
            </a:r>
          </a:p>
        </p:txBody>
      </p:sp>
      <p:sp>
        <p:nvSpPr>
          <p:cNvPr id="12" name="27 CuadroTexto">
            <a:extLst>
              <a:ext uri="{FF2B5EF4-FFF2-40B4-BE49-F238E27FC236}">
                <a16:creationId xmlns:a16="http://schemas.microsoft.com/office/drawing/2014/main" id="{864EE58E-C8CF-4F58-8D1E-F0B1AD6A3035}"/>
              </a:ext>
            </a:extLst>
          </p:cNvPr>
          <p:cNvSpPr txBox="1"/>
          <p:nvPr/>
        </p:nvSpPr>
        <p:spPr>
          <a:xfrm>
            <a:off x="6761408" y="6466116"/>
            <a:ext cx="1800455"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a:solidFill>
                  <a:schemeClr val="bg1">
                    <a:lumMod val="75000"/>
                  </a:schemeClr>
                </a:solidFill>
                <a:latin typeface="Georgia" pitchFamily="18" charset="0"/>
              </a:rPr>
              <a:t>4. Resultados</a:t>
            </a:r>
          </a:p>
        </p:txBody>
      </p:sp>
      <p:sp>
        <p:nvSpPr>
          <p:cNvPr id="13" name="27 CuadroTexto">
            <a:extLst>
              <a:ext uri="{FF2B5EF4-FFF2-40B4-BE49-F238E27FC236}">
                <a16:creationId xmlns:a16="http://schemas.microsoft.com/office/drawing/2014/main" id="{70FBEF4F-4BCF-44A4-8297-414910496D96}"/>
              </a:ext>
            </a:extLst>
          </p:cNvPr>
          <p:cNvSpPr txBox="1"/>
          <p:nvPr/>
        </p:nvSpPr>
        <p:spPr>
          <a:xfrm>
            <a:off x="8696642" y="6466116"/>
            <a:ext cx="2427278"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
        <p:nvSpPr>
          <p:cNvPr id="3" name="Rectangle 2"/>
          <p:cNvSpPr>
            <a:spLocks noChangeArrowheads="1"/>
          </p:cNvSpPr>
          <p:nvPr/>
        </p:nvSpPr>
        <p:spPr bwMode="auto">
          <a:xfrm>
            <a:off x="3185544" y="1250742"/>
            <a:ext cx="142174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4" name="Rectángulo 3"/>
          <p:cNvSpPr/>
          <p:nvPr/>
        </p:nvSpPr>
        <p:spPr>
          <a:xfrm>
            <a:off x="2820468" y="1543196"/>
            <a:ext cx="3645627" cy="476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CONTROL EN ROLL</a:t>
            </a:r>
          </a:p>
        </p:txBody>
      </p:sp>
      <p:sp>
        <p:nvSpPr>
          <p:cNvPr id="21" name="Rectángulo 20"/>
          <p:cNvSpPr/>
          <p:nvPr/>
        </p:nvSpPr>
        <p:spPr>
          <a:xfrm>
            <a:off x="7280570" y="1543196"/>
            <a:ext cx="3843350" cy="476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CONTROL DE PITCH</a:t>
            </a:r>
          </a:p>
        </p:txBody>
      </p:sp>
      <p:pic>
        <p:nvPicPr>
          <p:cNvPr id="16" name="Picture 2081524707"/>
          <p:cNvPicPr/>
          <p:nvPr/>
        </p:nvPicPr>
        <p:blipFill rotWithShape="1">
          <a:blip r:embed="rId3"/>
          <a:srcRect l="11429" t="26586" r="7072" b="8659"/>
          <a:stretch/>
        </p:blipFill>
        <p:spPr bwMode="auto">
          <a:xfrm>
            <a:off x="2465326" y="2266661"/>
            <a:ext cx="4355909" cy="3686589"/>
          </a:xfrm>
          <a:prstGeom prst="rect">
            <a:avLst/>
          </a:prstGeom>
          <a:ln>
            <a:noFill/>
          </a:ln>
          <a:extLst>
            <a:ext uri="{53640926-AAD7-44D8-BBD7-CCE9431645EC}">
              <a14:shadowObscured xmlns:a14="http://schemas.microsoft.com/office/drawing/2010/main"/>
            </a:ext>
          </a:extLst>
        </p:spPr>
      </p:pic>
      <p:pic>
        <p:nvPicPr>
          <p:cNvPr id="18" name="Picture 2081524716"/>
          <p:cNvPicPr/>
          <p:nvPr/>
        </p:nvPicPr>
        <p:blipFill rotWithShape="1">
          <a:blip r:embed="rId4"/>
          <a:srcRect l="53942" t="26016" b="10179"/>
          <a:stretch/>
        </p:blipFill>
        <p:spPr bwMode="auto">
          <a:xfrm>
            <a:off x="7140163" y="2266661"/>
            <a:ext cx="4597245" cy="3656946"/>
          </a:xfrm>
          <a:prstGeom prst="rect">
            <a:avLst/>
          </a:prstGeom>
          <a:ln>
            <a:noFill/>
          </a:ln>
          <a:extLst>
            <a:ext uri="{53640926-AAD7-44D8-BBD7-CCE9431645EC}">
              <a14:shadowObscured xmlns:a14="http://schemas.microsoft.com/office/drawing/2010/main"/>
            </a:ext>
          </a:extLst>
        </p:spPr>
      </p:pic>
      <p:pic>
        <p:nvPicPr>
          <p:cNvPr id="6" name="Imagen 5"/>
          <p:cNvPicPr>
            <a:picLocks noChangeAspect="1"/>
          </p:cNvPicPr>
          <p:nvPr/>
        </p:nvPicPr>
        <p:blipFill>
          <a:blip r:embed="rId5"/>
          <a:stretch>
            <a:fillRect/>
          </a:stretch>
        </p:blipFill>
        <p:spPr>
          <a:xfrm>
            <a:off x="454592" y="2336800"/>
            <a:ext cx="1551401" cy="699880"/>
          </a:xfrm>
          <a:prstGeom prst="rect">
            <a:avLst/>
          </a:prstGeom>
        </p:spPr>
      </p:pic>
      <p:sp>
        <p:nvSpPr>
          <p:cNvPr id="19" name="Rectángulo 18"/>
          <p:cNvSpPr/>
          <p:nvPr/>
        </p:nvSpPr>
        <p:spPr>
          <a:xfrm>
            <a:off x="495307" y="1543249"/>
            <a:ext cx="1426854" cy="476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PLANTA</a:t>
            </a:r>
          </a:p>
        </p:txBody>
      </p:sp>
      <mc:AlternateContent xmlns:mc="http://schemas.openxmlformats.org/markup-compatibility/2006" xmlns:a14="http://schemas.microsoft.com/office/drawing/2010/main">
        <mc:Choice Requires="a14">
          <p:sp>
            <p:nvSpPr>
              <p:cNvPr id="20" name="Rectángulo 19"/>
              <p:cNvSpPr/>
              <p:nvPr/>
            </p:nvSpPr>
            <p:spPr>
              <a:xfrm>
                <a:off x="336667" y="3088842"/>
                <a:ext cx="1744133" cy="14649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i="1" dirty="0">
                    <a:latin typeface="Cambria Math" panose="02040503050406030204" pitchFamily="18" charset="0"/>
                  </a:rPr>
                  <a:t>ROLL</a:t>
                </a:r>
              </a:p>
              <a:p>
                <a14:m>
                  <m:oMath xmlns:m="http://schemas.openxmlformats.org/officeDocument/2006/math">
                    <m:sSub>
                      <m:sSubPr>
                        <m:ctrlPr>
                          <a:rPr lang="es-ES" i="1" smtClean="0">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𝑝</m:t>
                        </m:r>
                      </m:sub>
                    </m:sSub>
                    <m:r>
                      <a:rPr lang="es-EC" i="1">
                        <a:latin typeface="Cambria Math" panose="02040503050406030204" pitchFamily="18" charset="0"/>
                      </a:rPr>
                      <m:t>=</m:t>
                    </m:r>
                    <m:r>
                      <a:rPr lang="es-EC" b="0" i="1" smtClean="0">
                        <a:latin typeface="Cambria Math" panose="02040503050406030204" pitchFamily="18" charset="0"/>
                      </a:rPr>
                      <m:t>0.008109</m:t>
                    </m:r>
                  </m:oMath>
                </a14:m>
                <a:r>
                  <a:rPr lang="es-EC" dirty="0"/>
                  <a:t> </a:t>
                </a:r>
                <a14:m>
                  <m:oMath xmlns:m="http://schemas.openxmlformats.org/officeDocument/2006/math">
                    <m:sSub>
                      <m:sSubPr>
                        <m:ctrlPr>
                          <a:rPr lang="es-ES" i="1">
                            <a:latin typeface="Cambria Math" panose="02040503050406030204" pitchFamily="18" charset="0"/>
                          </a:rPr>
                        </m:ctrlPr>
                      </m:sSubPr>
                      <m:e>
                        <m:r>
                          <a:rPr lang="es-EC" b="0" i="1" smtClean="0">
                            <a:latin typeface="Cambria Math" panose="02040503050406030204" pitchFamily="18" charset="0"/>
                          </a:rPr>
                          <m:t>𝐾</m:t>
                        </m:r>
                      </m:e>
                      <m:sub>
                        <m:r>
                          <a:rPr lang="es-EC" b="0" i="1" smtClean="0">
                            <a:latin typeface="Cambria Math" panose="02040503050406030204" pitchFamily="18" charset="0"/>
                          </a:rPr>
                          <m:t>𝑖</m:t>
                        </m:r>
                      </m:sub>
                    </m:sSub>
                    <m:r>
                      <a:rPr lang="es-EC" i="1">
                        <a:latin typeface="Cambria Math" panose="02040503050406030204" pitchFamily="18" charset="0"/>
                      </a:rPr>
                      <m:t>=</m:t>
                    </m:r>
                    <m:r>
                      <a:rPr lang="es-EC" b="0" i="1" smtClean="0">
                        <a:latin typeface="Cambria Math" panose="02040503050406030204" pitchFamily="18" charset="0"/>
                      </a:rPr>
                      <m:t>0.006312</m:t>
                    </m:r>
                  </m:oMath>
                </a14:m>
                <a:endParaRPr lang="en-US" i="1" dirty="0"/>
              </a:p>
              <a:p>
                <a14:m>
                  <m:oMath xmlns:m="http://schemas.openxmlformats.org/officeDocument/2006/math">
                    <m:sSub>
                      <m:sSubPr>
                        <m:ctrlPr>
                          <a:rPr lang="es-ES" i="1">
                            <a:latin typeface="Cambria Math" panose="02040503050406030204" pitchFamily="18" charset="0"/>
                          </a:rPr>
                        </m:ctrlPr>
                      </m:sSubPr>
                      <m:e>
                        <m:r>
                          <a:rPr lang="es-EC" b="0" i="1" smtClean="0">
                            <a:latin typeface="Cambria Math" panose="02040503050406030204" pitchFamily="18" charset="0"/>
                          </a:rPr>
                          <m:t>𝐾</m:t>
                        </m:r>
                      </m:e>
                      <m:sub>
                        <m:r>
                          <a:rPr lang="es-EC" b="0" i="1" smtClean="0">
                            <a:latin typeface="Cambria Math" panose="02040503050406030204" pitchFamily="18" charset="0"/>
                          </a:rPr>
                          <m:t>𝑑</m:t>
                        </m:r>
                      </m:sub>
                    </m:sSub>
                    <m:r>
                      <a:rPr lang="es-EC" i="1">
                        <a:latin typeface="Cambria Math" panose="02040503050406030204" pitchFamily="18" charset="0"/>
                      </a:rPr>
                      <m:t>=</m:t>
                    </m:r>
                  </m:oMath>
                </a14:m>
                <a:r>
                  <a:rPr lang="en-US" i="1" dirty="0"/>
                  <a:t> 0</a:t>
                </a:r>
              </a:p>
              <a:p>
                <a:endParaRPr lang="es-ES" dirty="0"/>
              </a:p>
            </p:txBody>
          </p:sp>
        </mc:Choice>
        <mc:Fallback xmlns="">
          <p:sp>
            <p:nvSpPr>
              <p:cNvPr id="20" name="Rectángulo 19"/>
              <p:cNvSpPr>
                <a:spLocks noRot="1" noChangeAspect="1" noMove="1" noResize="1" noEditPoints="1" noAdjustHandles="1" noChangeArrowheads="1" noChangeShapeType="1" noTextEdit="1"/>
              </p:cNvSpPr>
              <p:nvPr/>
            </p:nvSpPr>
            <p:spPr>
              <a:xfrm>
                <a:off x="336667" y="3088842"/>
                <a:ext cx="1744133" cy="1464957"/>
              </a:xfrm>
              <a:prstGeom prst="rect">
                <a:avLst/>
              </a:prstGeom>
              <a:blipFill>
                <a:blip r:embed="rId6"/>
                <a:stretch>
                  <a:fillRect t="-245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7" name="Rectángulo 19">
                <a:extLst>
                  <a:ext uri="{FF2B5EF4-FFF2-40B4-BE49-F238E27FC236}">
                    <a16:creationId xmlns:a16="http://schemas.microsoft.com/office/drawing/2014/main" id="{E1F2AB8B-62DD-4153-BAD6-C1F35262D040}"/>
                  </a:ext>
                </a:extLst>
              </p:cNvPr>
              <p:cNvSpPr/>
              <p:nvPr/>
            </p:nvSpPr>
            <p:spPr>
              <a:xfrm>
                <a:off x="336666" y="4744726"/>
                <a:ext cx="1744133" cy="14649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i="1" dirty="0">
                    <a:latin typeface="Cambria Math" panose="02040503050406030204" pitchFamily="18" charset="0"/>
                  </a:rPr>
                  <a:t>PITCH</a:t>
                </a:r>
              </a:p>
              <a:p>
                <a14:m>
                  <m:oMath xmlns:m="http://schemas.openxmlformats.org/officeDocument/2006/math">
                    <m:sSub>
                      <m:sSubPr>
                        <m:ctrlPr>
                          <a:rPr lang="es-ES" i="1" smtClean="0">
                            <a:latin typeface="Cambria Math" panose="02040503050406030204" pitchFamily="18" charset="0"/>
                          </a:rPr>
                        </m:ctrlPr>
                      </m:sSubPr>
                      <m:e>
                        <m:r>
                          <a:rPr lang="es-EC" i="1">
                            <a:latin typeface="Cambria Math" panose="02040503050406030204" pitchFamily="18" charset="0"/>
                          </a:rPr>
                          <m:t>𝐾</m:t>
                        </m:r>
                      </m:e>
                      <m:sub>
                        <m:r>
                          <a:rPr lang="es-EC" i="1">
                            <a:latin typeface="Cambria Math" panose="02040503050406030204" pitchFamily="18" charset="0"/>
                          </a:rPr>
                          <m:t>𝑝</m:t>
                        </m:r>
                      </m:sub>
                    </m:sSub>
                    <m:r>
                      <a:rPr lang="es-EC" i="1">
                        <a:latin typeface="Cambria Math" panose="02040503050406030204" pitchFamily="18" charset="0"/>
                      </a:rPr>
                      <m:t>=</m:t>
                    </m:r>
                    <m:r>
                      <a:rPr lang="es-EC" b="0" i="1" smtClean="0">
                        <a:latin typeface="Cambria Math" panose="02040503050406030204" pitchFamily="18" charset="0"/>
                      </a:rPr>
                      <m:t>0.006127</m:t>
                    </m:r>
                  </m:oMath>
                </a14:m>
                <a:r>
                  <a:rPr lang="es-EC" dirty="0"/>
                  <a:t> </a:t>
                </a:r>
                <a14:m>
                  <m:oMath xmlns:m="http://schemas.openxmlformats.org/officeDocument/2006/math">
                    <m:sSub>
                      <m:sSubPr>
                        <m:ctrlPr>
                          <a:rPr lang="es-ES" i="1">
                            <a:latin typeface="Cambria Math" panose="02040503050406030204" pitchFamily="18" charset="0"/>
                          </a:rPr>
                        </m:ctrlPr>
                      </m:sSubPr>
                      <m:e>
                        <m:r>
                          <a:rPr lang="es-EC" b="0" i="1" smtClean="0">
                            <a:latin typeface="Cambria Math" panose="02040503050406030204" pitchFamily="18" charset="0"/>
                          </a:rPr>
                          <m:t>𝐾</m:t>
                        </m:r>
                      </m:e>
                      <m:sub>
                        <m:r>
                          <a:rPr lang="es-EC" b="0" i="1" smtClean="0">
                            <a:latin typeface="Cambria Math" panose="02040503050406030204" pitchFamily="18" charset="0"/>
                          </a:rPr>
                          <m:t>𝑖</m:t>
                        </m:r>
                      </m:sub>
                    </m:sSub>
                    <m:r>
                      <a:rPr lang="es-EC" i="1">
                        <a:latin typeface="Cambria Math" panose="02040503050406030204" pitchFamily="18" charset="0"/>
                      </a:rPr>
                      <m:t>=</m:t>
                    </m:r>
                    <m:r>
                      <a:rPr lang="es-EC" b="0" i="1" smtClean="0">
                        <a:latin typeface="Cambria Math" panose="02040503050406030204" pitchFamily="18" charset="0"/>
                      </a:rPr>
                      <m:t>0.005679</m:t>
                    </m:r>
                  </m:oMath>
                </a14:m>
                <a:endParaRPr lang="en-US" i="1" dirty="0"/>
              </a:p>
              <a:p>
                <a14:m>
                  <m:oMath xmlns:m="http://schemas.openxmlformats.org/officeDocument/2006/math">
                    <m:sSub>
                      <m:sSubPr>
                        <m:ctrlPr>
                          <a:rPr lang="es-ES" i="1">
                            <a:latin typeface="Cambria Math" panose="02040503050406030204" pitchFamily="18" charset="0"/>
                          </a:rPr>
                        </m:ctrlPr>
                      </m:sSubPr>
                      <m:e>
                        <m:r>
                          <a:rPr lang="es-EC" b="0" i="1" smtClean="0">
                            <a:latin typeface="Cambria Math" panose="02040503050406030204" pitchFamily="18" charset="0"/>
                          </a:rPr>
                          <m:t>𝐾</m:t>
                        </m:r>
                      </m:e>
                      <m:sub>
                        <m:r>
                          <a:rPr lang="es-EC" b="0" i="1" smtClean="0">
                            <a:latin typeface="Cambria Math" panose="02040503050406030204" pitchFamily="18" charset="0"/>
                          </a:rPr>
                          <m:t>𝑑</m:t>
                        </m:r>
                      </m:sub>
                    </m:sSub>
                    <m:r>
                      <a:rPr lang="es-EC" i="1">
                        <a:latin typeface="Cambria Math" panose="02040503050406030204" pitchFamily="18" charset="0"/>
                      </a:rPr>
                      <m:t>=</m:t>
                    </m:r>
                  </m:oMath>
                </a14:m>
                <a:r>
                  <a:rPr lang="en-US" i="1" dirty="0"/>
                  <a:t> 0</a:t>
                </a:r>
              </a:p>
              <a:p>
                <a:endParaRPr lang="es-ES" dirty="0"/>
              </a:p>
            </p:txBody>
          </p:sp>
        </mc:Choice>
        <mc:Fallback xmlns="">
          <p:sp>
            <p:nvSpPr>
              <p:cNvPr id="17" name="Rectángulo 19">
                <a:extLst>
                  <a:ext uri="{FF2B5EF4-FFF2-40B4-BE49-F238E27FC236}">
                    <a16:creationId xmlns:a16="http://schemas.microsoft.com/office/drawing/2014/main" id="{E1F2AB8B-62DD-4153-BAD6-C1F35262D040}"/>
                  </a:ext>
                </a:extLst>
              </p:cNvPr>
              <p:cNvSpPr>
                <a:spLocks noRot="1" noChangeAspect="1" noMove="1" noResize="1" noEditPoints="1" noAdjustHandles="1" noChangeArrowheads="1" noChangeShapeType="1" noTextEdit="1"/>
              </p:cNvSpPr>
              <p:nvPr/>
            </p:nvSpPr>
            <p:spPr>
              <a:xfrm>
                <a:off x="336666" y="4744726"/>
                <a:ext cx="1744133" cy="1464957"/>
              </a:xfrm>
              <a:prstGeom prst="rect">
                <a:avLst/>
              </a:prstGeom>
              <a:blipFill>
                <a:blip r:embed="rId7"/>
                <a:stretch>
                  <a:fillRect t="-2449"/>
                </a:stretch>
              </a:blipFill>
            </p:spPr>
            <p:txBody>
              <a:bodyPr/>
              <a:lstStyle/>
              <a:p>
                <a:r>
                  <a:rPr lang="es-EC">
                    <a:noFill/>
                  </a:rPr>
                  <a:t> </a:t>
                </a:r>
              </a:p>
            </p:txBody>
          </p:sp>
        </mc:Fallback>
      </mc:AlternateContent>
    </p:spTree>
    <p:extLst>
      <p:ext uri="{BB962C8B-B14F-4D97-AF65-F5344CB8AC3E}">
        <p14:creationId xmlns:p14="http://schemas.microsoft.com/office/powerpoint/2010/main" val="1774728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47866-FF25-4344-A8FB-11473D9067CC}"/>
              </a:ext>
            </a:extLst>
          </p:cNvPr>
          <p:cNvSpPr>
            <a:spLocks noGrp="1"/>
          </p:cNvSpPr>
          <p:nvPr>
            <p:ph type="title"/>
          </p:nvPr>
        </p:nvSpPr>
        <p:spPr/>
        <p:txBody>
          <a:bodyPr/>
          <a:lstStyle/>
          <a:p>
            <a:pPr algn="ctr"/>
            <a:r>
              <a:rPr lang="es-EC" dirty="0"/>
              <a:t>DETECCIÓN DE PERSONAS</a:t>
            </a:r>
          </a:p>
        </p:txBody>
      </p:sp>
      <p:sp>
        <p:nvSpPr>
          <p:cNvPr id="3" name="Slide Number Placeholder 2">
            <a:extLst>
              <a:ext uri="{FF2B5EF4-FFF2-40B4-BE49-F238E27FC236}">
                <a16:creationId xmlns:a16="http://schemas.microsoft.com/office/drawing/2014/main" id="{4B346DF3-5450-4D10-B3BC-5F3D1EBBFD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8DBF4-37B7-4C4F-9728-A1C100B177EE}" type="slidenum">
              <a:rPr kumimoji="0" lang="en-US" sz="1800" b="0" i="0" u="none" strike="noStrike" kern="1200" cap="none" spc="0" normalizeH="0" baseline="0" noProof="0" smtClean="0">
                <a:ln>
                  <a:noFill/>
                </a:ln>
                <a:solidFill>
                  <a:srgbClr val="576973"/>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srgbClr val="576973"/>
              </a:solidFill>
              <a:effectLst/>
              <a:uLnTx/>
              <a:uFillTx/>
              <a:latin typeface="Calibri"/>
              <a:ea typeface="+mn-ea"/>
              <a:cs typeface="+mn-cs"/>
            </a:endParaRPr>
          </a:p>
        </p:txBody>
      </p:sp>
      <p:pic>
        <p:nvPicPr>
          <p:cNvPr id="2050" name="Picture 2">
            <a:extLst>
              <a:ext uri="{FF2B5EF4-FFF2-40B4-BE49-F238E27FC236}">
                <a16:creationId xmlns:a16="http://schemas.microsoft.com/office/drawing/2014/main" id="{FECD6CB5-5007-4799-9A99-F9237D9BD8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96" b="4816"/>
          <a:stretch/>
        </p:blipFill>
        <p:spPr bwMode="auto">
          <a:xfrm>
            <a:off x="751840" y="1190625"/>
            <a:ext cx="4433887" cy="52754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194561E-AF5B-44E8-A28F-D3D2DB1F2160}"/>
              </a:ext>
            </a:extLst>
          </p:cNvPr>
          <p:cNvPicPr/>
          <p:nvPr/>
        </p:nvPicPr>
        <p:blipFill>
          <a:blip r:embed="rId3">
            <a:extLst>
              <a:ext uri="{28A0092B-C50C-407E-A947-70E740481C1C}">
                <a14:useLocalDpi xmlns:a14="http://schemas.microsoft.com/office/drawing/2010/main" val="0"/>
              </a:ext>
            </a:extLst>
          </a:blip>
          <a:stretch>
            <a:fillRect/>
          </a:stretch>
        </p:blipFill>
        <p:spPr>
          <a:xfrm>
            <a:off x="5777586" y="1940515"/>
            <a:ext cx="5944870" cy="1878330"/>
          </a:xfrm>
          <a:prstGeom prst="rect">
            <a:avLst/>
          </a:prstGeom>
        </p:spPr>
      </p:pic>
      <p:sp>
        <p:nvSpPr>
          <p:cNvPr id="6" name="Rectángulo 15">
            <a:extLst>
              <a:ext uri="{FF2B5EF4-FFF2-40B4-BE49-F238E27FC236}">
                <a16:creationId xmlns:a16="http://schemas.microsoft.com/office/drawing/2014/main" id="{F4A43D6F-CB7B-407F-8DC3-77610506B5BE}"/>
              </a:ext>
            </a:extLst>
          </p:cNvPr>
          <p:cNvSpPr/>
          <p:nvPr/>
        </p:nvSpPr>
        <p:spPr>
          <a:xfrm>
            <a:off x="6828346" y="1281551"/>
            <a:ext cx="3843350" cy="476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Extracción de características HOG</a:t>
            </a:r>
            <a:endParaRPr lang="es-ES" dirty="0"/>
          </a:p>
        </p:txBody>
      </p:sp>
      <p:sp>
        <p:nvSpPr>
          <p:cNvPr id="7" name="Rectángulo 26">
            <a:extLst>
              <a:ext uri="{FF2B5EF4-FFF2-40B4-BE49-F238E27FC236}">
                <a16:creationId xmlns:a16="http://schemas.microsoft.com/office/drawing/2014/main" id="{8E9D49B9-C379-4D2D-963B-41C3C005A346}"/>
              </a:ext>
            </a:extLst>
          </p:cNvPr>
          <p:cNvSpPr/>
          <p:nvPr/>
        </p:nvSpPr>
        <p:spPr>
          <a:xfrm>
            <a:off x="5252377" y="1324571"/>
            <a:ext cx="111278" cy="514154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ES"/>
          </a:p>
        </p:txBody>
      </p:sp>
      <p:pic>
        <p:nvPicPr>
          <p:cNvPr id="8" name="Picture 7">
            <a:extLst>
              <a:ext uri="{FF2B5EF4-FFF2-40B4-BE49-F238E27FC236}">
                <a16:creationId xmlns:a16="http://schemas.microsoft.com/office/drawing/2014/main" id="{551F3533-E44B-4953-B1BD-F37BE3B701B2}"/>
              </a:ext>
            </a:extLst>
          </p:cNvPr>
          <p:cNvPicPr/>
          <p:nvPr/>
        </p:nvPicPr>
        <p:blipFill>
          <a:blip r:embed="rId4"/>
          <a:stretch>
            <a:fillRect/>
          </a:stretch>
        </p:blipFill>
        <p:spPr>
          <a:xfrm>
            <a:off x="6642320" y="4263697"/>
            <a:ext cx="4215402" cy="2141401"/>
          </a:xfrm>
          <a:prstGeom prst="rect">
            <a:avLst/>
          </a:prstGeom>
        </p:spPr>
      </p:pic>
      <p:sp>
        <p:nvSpPr>
          <p:cNvPr id="10" name="CuadroTexto 19">
            <a:extLst>
              <a:ext uri="{FF2B5EF4-FFF2-40B4-BE49-F238E27FC236}">
                <a16:creationId xmlns:a16="http://schemas.microsoft.com/office/drawing/2014/main" id="{DD238FC1-F89E-4090-A154-BA8BCBC2C848}"/>
              </a:ext>
            </a:extLst>
          </p:cNvPr>
          <p:cNvSpPr txBox="1"/>
          <p:nvPr/>
        </p:nvSpPr>
        <p:spPr>
          <a:xfrm>
            <a:off x="6412685" y="3894365"/>
            <a:ext cx="4674672" cy="369332"/>
          </a:xfrm>
          <a:prstGeom prst="rect">
            <a:avLst/>
          </a:prstGeom>
          <a:noFill/>
        </p:spPr>
        <p:txBody>
          <a:bodyPr wrap="square" rtlCol="0">
            <a:spAutoFit/>
          </a:bodyPr>
          <a:lstStyle/>
          <a:p>
            <a:pPr algn="ctr"/>
            <a:r>
              <a:rPr lang="es-ES" dirty="0">
                <a:solidFill>
                  <a:schemeClr val="tx2"/>
                </a:solidFill>
              </a:rPr>
              <a:t>Detección de personas estación en tierra</a:t>
            </a:r>
          </a:p>
        </p:txBody>
      </p:sp>
      <p:sp>
        <p:nvSpPr>
          <p:cNvPr id="11" name="23 CuadroTexto">
            <a:extLst>
              <a:ext uri="{FF2B5EF4-FFF2-40B4-BE49-F238E27FC236}">
                <a16:creationId xmlns:a16="http://schemas.microsoft.com/office/drawing/2014/main" id="{8F578282-F1D7-4A7F-A7A1-F49C1AE05FF1}"/>
              </a:ext>
            </a:extLst>
          </p:cNvPr>
          <p:cNvSpPr txBox="1"/>
          <p:nvPr/>
        </p:nvSpPr>
        <p:spPr>
          <a:xfrm>
            <a:off x="1030310" y="6466116"/>
            <a:ext cx="184817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latin typeface="Georgia" pitchFamily="18" charset="0"/>
              </a:rPr>
              <a:t>1. Introducción</a:t>
            </a:r>
          </a:p>
        </p:txBody>
      </p:sp>
      <p:sp>
        <p:nvSpPr>
          <p:cNvPr id="12" name="25 CuadroTexto">
            <a:extLst>
              <a:ext uri="{FF2B5EF4-FFF2-40B4-BE49-F238E27FC236}">
                <a16:creationId xmlns:a16="http://schemas.microsoft.com/office/drawing/2014/main" id="{0619422A-4849-4866-AB28-770018F0FCA0}"/>
              </a:ext>
            </a:extLst>
          </p:cNvPr>
          <p:cNvSpPr txBox="1"/>
          <p:nvPr/>
        </p:nvSpPr>
        <p:spPr>
          <a:xfrm>
            <a:off x="4778062" y="6466116"/>
            <a:ext cx="1848567"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3" name="26 CuadroTexto">
            <a:extLst>
              <a:ext uri="{FF2B5EF4-FFF2-40B4-BE49-F238E27FC236}">
                <a16:creationId xmlns:a16="http://schemas.microsoft.com/office/drawing/2014/main" id="{106BFD6D-7398-4FE6-A2A3-3F8BBF159974}"/>
              </a:ext>
            </a:extLst>
          </p:cNvPr>
          <p:cNvSpPr txBox="1"/>
          <p:nvPr/>
        </p:nvSpPr>
        <p:spPr>
          <a:xfrm>
            <a:off x="3013266" y="6466116"/>
            <a:ext cx="1630017"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t>2. Objetivos</a:t>
            </a:r>
          </a:p>
        </p:txBody>
      </p:sp>
      <p:sp>
        <p:nvSpPr>
          <p:cNvPr id="14" name="27 CuadroTexto">
            <a:extLst>
              <a:ext uri="{FF2B5EF4-FFF2-40B4-BE49-F238E27FC236}">
                <a16:creationId xmlns:a16="http://schemas.microsoft.com/office/drawing/2014/main" id="{A80908E0-D931-4552-B39F-BAA5F599638E}"/>
              </a:ext>
            </a:extLst>
          </p:cNvPr>
          <p:cNvSpPr txBox="1"/>
          <p:nvPr/>
        </p:nvSpPr>
        <p:spPr>
          <a:xfrm>
            <a:off x="6761408" y="6466116"/>
            <a:ext cx="1800455"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a:solidFill>
                  <a:schemeClr val="bg1">
                    <a:lumMod val="75000"/>
                  </a:schemeClr>
                </a:solidFill>
                <a:latin typeface="Georgia" pitchFamily="18" charset="0"/>
              </a:rPr>
              <a:t>4. Resultados</a:t>
            </a:r>
          </a:p>
        </p:txBody>
      </p:sp>
      <p:sp>
        <p:nvSpPr>
          <p:cNvPr id="15" name="27 CuadroTexto">
            <a:extLst>
              <a:ext uri="{FF2B5EF4-FFF2-40B4-BE49-F238E27FC236}">
                <a16:creationId xmlns:a16="http://schemas.microsoft.com/office/drawing/2014/main" id="{26AFE83D-B4A1-454C-86E2-D9FCA3A8649F}"/>
              </a:ext>
            </a:extLst>
          </p:cNvPr>
          <p:cNvSpPr txBox="1"/>
          <p:nvPr/>
        </p:nvSpPr>
        <p:spPr>
          <a:xfrm>
            <a:off x="8696642" y="6466116"/>
            <a:ext cx="2427278"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Tree>
    <p:extLst>
      <p:ext uri="{BB962C8B-B14F-4D97-AF65-F5344CB8AC3E}">
        <p14:creationId xmlns:p14="http://schemas.microsoft.com/office/powerpoint/2010/main" val="1410295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a:t>RESULTADOS</a:t>
            </a:r>
          </a:p>
        </p:txBody>
      </p:sp>
      <p:sp>
        <p:nvSpPr>
          <p:cNvPr id="3" name="Subtítulo 2"/>
          <p:cNvSpPr>
            <a:spLocks noGrp="1"/>
          </p:cNvSpPr>
          <p:nvPr>
            <p:ph type="subTitle" idx="1"/>
          </p:nvPr>
        </p:nvSpPr>
        <p:spPr/>
        <p:txBody>
          <a:bodyPr/>
          <a:lstStyle/>
          <a:p>
            <a:endParaRPr lang="es-ES"/>
          </a:p>
        </p:txBody>
      </p:sp>
    </p:spTree>
    <p:extLst>
      <p:ext uri="{BB962C8B-B14F-4D97-AF65-F5344CB8AC3E}">
        <p14:creationId xmlns:p14="http://schemas.microsoft.com/office/powerpoint/2010/main" val="475416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320" y="297045"/>
            <a:ext cx="10515600" cy="773781"/>
          </a:xfrm>
        </p:spPr>
        <p:txBody>
          <a:bodyPr>
            <a:normAutofit fontScale="90000"/>
          </a:bodyPr>
          <a:lstStyle/>
          <a:p>
            <a:pPr algn="ctr"/>
            <a:r>
              <a:rPr lang="en-US" sz="3600" dirty="0"/>
              <a:t>PRUEBAS DE PATRULLAJE</a:t>
            </a:r>
            <a:br>
              <a:rPr lang="en-US" dirty="0"/>
            </a:br>
            <a:endParaRPr lang="en-US" sz="1300" dirty="0"/>
          </a:p>
        </p:txBody>
      </p:sp>
      <p:sp>
        <p:nvSpPr>
          <p:cNvPr id="5" name="Slide Number Placeholder 4"/>
          <p:cNvSpPr>
            <a:spLocks noGrp="1"/>
          </p:cNvSpPr>
          <p:nvPr>
            <p:ph type="sldNum" sz="quarter" idx="12"/>
          </p:nvPr>
        </p:nvSpPr>
        <p:spPr/>
        <p:txBody>
          <a:bodyPr/>
          <a:lstStyle/>
          <a:p>
            <a:r>
              <a:rPr lang="en-US" b="1" dirty="0"/>
              <a:t>19</a:t>
            </a:r>
          </a:p>
        </p:txBody>
      </p:sp>
      <p:sp>
        <p:nvSpPr>
          <p:cNvPr id="9" name="23 CuadroTexto">
            <a:extLst>
              <a:ext uri="{FF2B5EF4-FFF2-40B4-BE49-F238E27FC236}">
                <a16:creationId xmlns:a16="http://schemas.microsoft.com/office/drawing/2014/main" id="{3935F5FB-0D79-443B-B8AE-2725AEB2D1B3}"/>
              </a:ext>
            </a:extLst>
          </p:cNvPr>
          <p:cNvSpPr txBox="1"/>
          <p:nvPr/>
        </p:nvSpPr>
        <p:spPr>
          <a:xfrm>
            <a:off x="1030310" y="6466116"/>
            <a:ext cx="184817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latin typeface="Georgia" pitchFamily="18" charset="0"/>
              </a:rPr>
              <a:t>1. Introducción</a:t>
            </a:r>
          </a:p>
        </p:txBody>
      </p:sp>
      <p:sp>
        <p:nvSpPr>
          <p:cNvPr id="10" name="25 CuadroTexto">
            <a:extLst>
              <a:ext uri="{FF2B5EF4-FFF2-40B4-BE49-F238E27FC236}">
                <a16:creationId xmlns:a16="http://schemas.microsoft.com/office/drawing/2014/main" id="{E671AE59-3A68-4369-ADEF-D6BFA175F1F0}"/>
              </a:ext>
            </a:extLst>
          </p:cNvPr>
          <p:cNvSpPr txBox="1"/>
          <p:nvPr/>
        </p:nvSpPr>
        <p:spPr>
          <a:xfrm>
            <a:off x="4778062" y="6466116"/>
            <a:ext cx="184856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1" name="26 CuadroTexto">
            <a:extLst>
              <a:ext uri="{FF2B5EF4-FFF2-40B4-BE49-F238E27FC236}">
                <a16:creationId xmlns:a16="http://schemas.microsoft.com/office/drawing/2014/main" id="{4151BF80-33AC-451A-9B6D-5843DF8B81B5}"/>
              </a:ext>
            </a:extLst>
          </p:cNvPr>
          <p:cNvSpPr txBox="1"/>
          <p:nvPr/>
        </p:nvSpPr>
        <p:spPr>
          <a:xfrm>
            <a:off x="3013266" y="6466116"/>
            <a:ext cx="1630017"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t>2. Objetivos</a:t>
            </a:r>
          </a:p>
        </p:txBody>
      </p:sp>
      <p:sp>
        <p:nvSpPr>
          <p:cNvPr id="12" name="27 CuadroTexto">
            <a:extLst>
              <a:ext uri="{FF2B5EF4-FFF2-40B4-BE49-F238E27FC236}">
                <a16:creationId xmlns:a16="http://schemas.microsoft.com/office/drawing/2014/main" id="{864EE58E-C8CF-4F58-8D1E-F0B1AD6A3035}"/>
              </a:ext>
            </a:extLst>
          </p:cNvPr>
          <p:cNvSpPr txBox="1"/>
          <p:nvPr/>
        </p:nvSpPr>
        <p:spPr>
          <a:xfrm>
            <a:off x="6761408" y="6466116"/>
            <a:ext cx="1800455"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solidFill>
                  <a:schemeClr val="bg1">
                    <a:lumMod val="75000"/>
                  </a:schemeClr>
                </a:solidFill>
                <a:latin typeface="Georgia" pitchFamily="18" charset="0"/>
              </a:rPr>
              <a:t>4. Resultados</a:t>
            </a:r>
          </a:p>
        </p:txBody>
      </p:sp>
      <p:sp>
        <p:nvSpPr>
          <p:cNvPr id="13" name="27 CuadroTexto">
            <a:extLst>
              <a:ext uri="{FF2B5EF4-FFF2-40B4-BE49-F238E27FC236}">
                <a16:creationId xmlns:a16="http://schemas.microsoft.com/office/drawing/2014/main" id="{70FBEF4F-4BCF-44A4-8297-414910496D96}"/>
              </a:ext>
            </a:extLst>
          </p:cNvPr>
          <p:cNvSpPr txBox="1"/>
          <p:nvPr/>
        </p:nvSpPr>
        <p:spPr>
          <a:xfrm>
            <a:off x="8696642" y="6466116"/>
            <a:ext cx="2427278"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
        <p:nvSpPr>
          <p:cNvPr id="3" name="Rectangle 2"/>
          <p:cNvSpPr>
            <a:spLocks noChangeArrowheads="1"/>
          </p:cNvSpPr>
          <p:nvPr/>
        </p:nvSpPr>
        <p:spPr bwMode="auto">
          <a:xfrm>
            <a:off x="3185544" y="1250742"/>
            <a:ext cx="142174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4" name="Imagen 13"/>
          <p:cNvPicPr/>
          <p:nvPr/>
        </p:nvPicPr>
        <p:blipFill rotWithShape="1">
          <a:blip r:embed="rId3"/>
          <a:srcRect l="31345" t="8747" r="11788"/>
          <a:stretch/>
        </p:blipFill>
        <p:spPr bwMode="auto">
          <a:xfrm>
            <a:off x="344556" y="1296461"/>
            <a:ext cx="5618922" cy="4944020"/>
          </a:xfrm>
          <a:prstGeom prst="rect">
            <a:avLst/>
          </a:prstGeom>
          <a:ln>
            <a:noFill/>
          </a:ln>
          <a:extLst>
            <a:ext uri="{53640926-AAD7-44D8-BBD7-CCE9431645EC}">
              <a14:shadowObscured xmlns:a14="http://schemas.microsoft.com/office/drawing/2010/main"/>
            </a:ext>
          </a:extLst>
        </p:spPr>
      </p:pic>
      <p:pic>
        <p:nvPicPr>
          <p:cNvPr id="15" name="Imagen 14"/>
          <p:cNvPicPr/>
          <p:nvPr/>
        </p:nvPicPr>
        <p:blipFill rotWithShape="1">
          <a:blip r:embed="rId4"/>
          <a:srcRect l="21519" t="34927" b="13979"/>
          <a:stretch/>
        </p:blipFill>
        <p:spPr bwMode="auto">
          <a:xfrm>
            <a:off x="6302833" y="1296460"/>
            <a:ext cx="5406567" cy="1687183"/>
          </a:xfrm>
          <a:prstGeom prst="rect">
            <a:avLst/>
          </a:prstGeom>
          <a:ln>
            <a:noFill/>
          </a:ln>
          <a:extLst>
            <a:ext uri="{53640926-AAD7-44D8-BBD7-CCE9431645EC}">
              <a14:shadowObscured xmlns:a14="http://schemas.microsoft.com/office/drawing/2010/main"/>
            </a:ext>
          </a:extLst>
        </p:spPr>
      </p:pic>
      <p:pic>
        <p:nvPicPr>
          <p:cNvPr id="16" name="Imagen 15"/>
          <p:cNvPicPr/>
          <p:nvPr/>
        </p:nvPicPr>
        <p:blipFill rotWithShape="1">
          <a:blip r:embed="rId5"/>
          <a:srcRect l="12701" t="21282" r="7220" b="9744"/>
          <a:stretch/>
        </p:blipFill>
        <p:spPr bwMode="auto">
          <a:xfrm>
            <a:off x="6302834" y="3096461"/>
            <a:ext cx="5406566" cy="1569655"/>
          </a:xfrm>
          <a:prstGeom prst="rect">
            <a:avLst/>
          </a:prstGeom>
          <a:ln>
            <a:noFill/>
          </a:ln>
          <a:extLst>
            <a:ext uri="{53640926-AAD7-44D8-BBD7-CCE9431645EC}">
              <a14:shadowObscured xmlns:a14="http://schemas.microsoft.com/office/drawing/2010/main"/>
            </a:ext>
          </a:extLst>
        </p:spPr>
      </p:pic>
      <p:pic>
        <p:nvPicPr>
          <p:cNvPr id="17" name="Imagen 16"/>
          <p:cNvPicPr/>
          <p:nvPr/>
        </p:nvPicPr>
        <p:blipFill rotWithShape="1">
          <a:blip r:embed="rId6"/>
          <a:srcRect l="22931" t="31187" r="25741" b="29125"/>
          <a:stretch/>
        </p:blipFill>
        <p:spPr bwMode="auto">
          <a:xfrm>
            <a:off x="6302832" y="4744031"/>
            <a:ext cx="5406567" cy="14964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7473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572000"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Text Placeholder 3"/>
          <p:cNvSpPr txBox="1">
            <a:spLocks/>
          </p:cNvSpPr>
          <p:nvPr/>
        </p:nvSpPr>
        <p:spPr>
          <a:xfrm>
            <a:off x="419429" y="952606"/>
            <a:ext cx="3943349" cy="90287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914354" rtl="0" eaLnBrk="1" fontAlgn="auto" latinLnBrk="0" hangingPunct="1">
              <a:lnSpc>
                <a:spcPct val="100000"/>
              </a:lnSpc>
              <a:spcBef>
                <a:spcPct val="20000"/>
              </a:spcBef>
              <a:spcAft>
                <a:spcPts val="0"/>
              </a:spcAft>
              <a:buClrTx/>
              <a:buSzTx/>
              <a:buFontTx/>
              <a:buNone/>
              <a:tabLst/>
              <a:defRPr/>
            </a:pPr>
            <a:r>
              <a:rPr kumimoji="0" lang="en-US" sz="5867" b="0" i="0" u="none" strike="noStrike" kern="1200" cap="none" spc="0" normalizeH="0" baseline="0" noProof="0" dirty="0">
                <a:ln>
                  <a:noFill/>
                </a:ln>
                <a:solidFill>
                  <a:prstClr val="white"/>
                </a:solidFill>
                <a:effectLst/>
                <a:uLnTx/>
                <a:uFillTx/>
                <a:latin typeface="Calibri"/>
                <a:ea typeface="+mn-ea"/>
                <a:cs typeface="+mn-cs"/>
              </a:rPr>
              <a:t>AGENDA</a:t>
            </a:r>
          </a:p>
        </p:txBody>
      </p:sp>
      <p:sp>
        <p:nvSpPr>
          <p:cNvPr id="79" name="TextBox 78"/>
          <p:cNvSpPr txBox="1"/>
          <p:nvPr/>
        </p:nvSpPr>
        <p:spPr>
          <a:xfrm>
            <a:off x="2827127" y="2506177"/>
            <a:ext cx="1344317" cy="400110"/>
          </a:xfrm>
          <a:prstGeom prst="rect">
            <a:avLst/>
          </a:prstGeom>
          <a:noFill/>
        </p:spPr>
        <p:txBody>
          <a:bodyPr wrap="square" rtlCol="0" anchor="ctr">
            <a:spAutoFit/>
          </a:bodyPr>
          <a:lstStyle/>
          <a:p>
            <a:pPr marL="0" marR="0" lvl="0" indent="0" algn="r" defTabSz="914354"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01</a:t>
            </a:r>
          </a:p>
        </p:txBody>
      </p:sp>
      <p:sp>
        <p:nvSpPr>
          <p:cNvPr id="80" name="TextBox 79"/>
          <p:cNvSpPr txBox="1"/>
          <p:nvPr/>
        </p:nvSpPr>
        <p:spPr>
          <a:xfrm>
            <a:off x="2827127" y="2979904"/>
            <a:ext cx="1344317" cy="400110"/>
          </a:xfrm>
          <a:prstGeom prst="rect">
            <a:avLst/>
          </a:prstGeom>
          <a:noFill/>
        </p:spPr>
        <p:txBody>
          <a:bodyPr wrap="square" rtlCol="0" anchor="ctr">
            <a:spAutoFit/>
          </a:bodyPr>
          <a:lstStyle/>
          <a:p>
            <a:pPr marL="0" marR="0" lvl="0" indent="0" algn="r" defTabSz="914354"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02</a:t>
            </a:r>
          </a:p>
        </p:txBody>
      </p:sp>
      <p:sp>
        <p:nvSpPr>
          <p:cNvPr id="81" name="TextBox 80"/>
          <p:cNvSpPr txBox="1"/>
          <p:nvPr/>
        </p:nvSpPr>
        <p:spPr>
          <a:xfrm>
            <a:off x="2827127" y="3453631"/>
            <a:ext cx="1344317" cy="400110"/>
          </a:xfrm>
          <a:prstGeom prst="rect">
            <a:avLst/>
          </a:prstGeom>
          <a:noFill/>
        </p:spPr>
        <p:txBody>
          <a:bodyPr wrap="square" rtlCol="0" anchor="ctr">
            <a:spAutoFit/>
          </a:bodyPr>
          <a:lstStyle/>
          <a:p>
            <a:pPr marL="0" marR="0" lvl="0" indent="0" algn="r" defTabSz="914354"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03</a:t>
            </a:r>
          </a:p>
        </p:txBody>
      </p:sp>
      <p:sp>
        <p:nvSpPr>
          <p:cNvPr id="82" name="TextBox 81"/>
          <p:cNvSpPr txBox="1"/>
          <p:nvPr/>
        </p:nvSpPr>
        <p:spPr>
          <a:xfrm>
            <a:off x="2827127" y="3927358"/>
            <a:ext cx="1344317" cy="400110"/>
          </a:xfrm>
          <a:prstGeom prst="rect">
            <a:avLst/>
          </a:prstGeom>
          <a:noFill/>
        </p:spPr>
        <p:txBody>
          <a:bodyPr wrap="square" rtlCol="0" anchor="ctr">
            <a:spAutoFit/>
          </a:bodyPr>
          <a:lstStyle/>
          <a:p>
            <a:pPr marL="0" marR="0" lvl="0" indent="0" algn="r" defTabSz="914354"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04</a:t>
            </a:r>
          </a:p>
        </p:txBody>
      </p:sp>
      <p:sp>
        <p:nvSpPr>
          <p:cNvPr id="83" name="TextBox 82"/>
          <p:cNvSpPr txBox="1"/>
          <p:nvPr/>
        </p:nvSpPr>
        <p:spPr>
          <a:xfrm>
            <a:off x="2827127" y="4401085"/>
            <a:ext cx="1344317" cy="400110"/>
          </a:xfrm>
          <a:prstGeom prst="rect">
            <a:avLst/>
          </a:prstGeom>
          <a:noFill/>
        </p:spPr>
        <p:txBody>
          <a:bodyPr wrap="square" rtlCol="0" anchor="ctr">
            <a:spAutoFit/>
          </a:bodyPr>
          <a:lstStyle/>
          <a:p>
            <a:pPr marL="0" marR="0" lvl="0" indent="0" algn="r" defTabSz="914354"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05</a:t>
            </a:r>
          </a:p>
        </p:txBody>
      </p:sp>
      <p:sp>
        <p:nvSpPr>
          <p:cNvPr id="86" name="Rectangle 85"/>
          <p:cNvSpPr/>
          <p:nvPr/>
        </p:nvSpPr>
        <p:spPr>
          <a:xfrm>
            <a:off x="4859803" y="2468202"/>
            <a:ext cx="6912768" cy="471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2000" dirty="0">
                <a:solidFill>
                  <a:srgbClr val="4B2C50">
                    <a:lumMod val="75000"/>
                  </a:srgbClr>
                </a:solidFill>
                <a:latin typeface="Calibri"/>
                <a:ea typeface="Open Sans" panose="020B0606030504020204" pitchFamily="34" charset="0"/>
                <a:cs typeface="Open Sans" panose="020B0606030504020204" pitchFamily="34" charset="0"/>
              </a:rPr>
              <a:t>INTRODUCCIÓN</a:t>
            </a:r>
            <a:endParaRPr kumimoji="0" lang="en-US" sz="2000" b="0" i="0" u="none" strike="noStrike" kern="1200" cap="none" spc="0" normalizeH="0" baseline="0" noProof="0" dirty="0">
              <a:ln>
                <a:noFill/>
              </a:ln>
              <a:solidFill>
                <a:srgbClr val="4B2C50">
                  <a:lumMod val="75000"/>
                </a:srgbClr>
              </a:solidFill>
              <a:effectLst/>
              <a:uLnTx/>
              <a:uFillTx/>
              <a:latin typeface="Calibri"/>
              <a:ea typeface="Open Sans" panose="020B0606030504020204" pitchFamily="34" charset="0"/>
              <a:cs typeface="Open Sans" panose="020B0606030504020204" pitchFamily="34" charset="0"/>
            </a:endParaRPr>
          </a:p>
        </p:txBody>
      </p:sp>
      <p:sp>
        <p:nvSpPr>
          <p:cNvPr id="87" name="Rectangle 86"/>
          <p:cNvSpPr/>
          <p:nvPr/>
        </p:nvSpPr>
        <p:spPr>
          <a:xfrm>
            <a:off x="4859803" y="2939597"/>
            <a:ext cx="6912768" cy="471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B2C50">
                    <a:lumMod val="75000"/>
                  </a:srgbClr>
                </a:solidFill>
                <a:effectLst/>
                <a:uLnTx/>
                <a:uFillTx/>
                <a:latin typeface="Calibri"/>
                <a:ea typeface="Open Sans" panose="020B0606030504020204" pitchFamily="34" charset="0"/>
                <a:cs typeface="Open Sans" panose="020B0606030504020204" pitchFamily="34" charset="0"/>
              </a:rPr>
              <a:t>OBJETIVOS</a:t>
            </a:r>
          </a:p>
        </p:txBody>
      </p:sp>
      <p:sp>
        <p:nvSpPr>
          <p:cNvPr id="88" name="Rectangle 87"/>
          <p:cNvSpPr/>
          <p:nvPr/>
        </p:nvSpPr>
        <p:spPr>
          <a:xfrm>
            <a:off x="4859803" y="3413714"/>
            <a:ext cx="6912768" cy="471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2000" dirty="0">
                <a:solidFill>
                  <a:srgbClr val="4B2C50">
                    <a:lumMod val="75000"/>
                  </a:srgbClr>
                </a:solidFill>
                <a:latin typeface="Calibri"/>
                <a:ea typeface="Open Sans" panose="020B0606030504020204" pitchFamily="34" charset="0"/>
                <a:cs typeface="Open Sans" panose="020B0606030504020204" pitchFamily="34" charset="0"/>
              </a:rPr>
              <a:t>DESARROLLO</a:t>
            </a:r>
            <a:endParaRPr kumimoji="0" lang="en-US" sz="2000" b="0" i="0" u="none" strike="noStrike" kern="1200" cap="none" spc="0" normalizeH="0" baseline="0" noProof="0" dirty="0">
              <a:ln>
                <a:noFill/>
              </a:ln>
              <a:solidFill>
                <a:srgbClr val="4B2C50">
                  <a:lumMod val="75000"/>
                </a:srgbClr>
              </a:solidFill>
              <a:effectLst/>
              <a:uLnTx/>
              <a:uFillTx/>
              <a:latin typeface="Calibri"/>
              <a:ea typeface="Open Sans" panose="020B0606030504020204" pitchFamily="34" charset="0"/>
              <a:cs typeface="Open Sans" panose="020B0606030504020204" pitchFamily="34" charset="0"/>
            </a:endParaRPr>
          </a:p>
        </p:txBody>
      </p:sp>
      <p:sp>
        <p:nvSpPr>
          <p:cNvPr id="89" name="Rectangle 88"/>
          <p:cNvSpPr/>
          <p:nvPr/>
        </p:nvSpPr>
        <p:spPr>
          <a:xfrm>
            <a:off x="4859803" y="3890549"/>
            <a:ext cx="6912768" cy="471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2000" dirty="0">
                <a:solidFill>
                  <a:srgbClr val="4B2C50">
                    <a:lumMod val="75000"/>
                  </a:srgbClr>
                </a:solidFill>
                <a:latin typeface="Calibri"/>
                <a:ea typeface="Open Sans" panose="020B0606030504020204" pitchFamily="34" charset="0"/>
                <a:cs typeface="Open Sans" panose="020B0606030504020204" pitchFamily="34" charset="0"/>
              </a:rPr>
              <a:t>RESULTADOS</a:t>
            </a:r>
            <a:endParaRPr kumimoji="0" lang="en-US" sz="2000" b="0" i="0" u="none" strike="noStrike" kern="1200" cap="none" spc="0" normalizeH="0" baseline="0" noProof="0" dirty="0">
              <a:ln>
                <a:noFill/>
              </a:ln>
              <a:solidFill>
                <a:srgbClr val="4B2C50">
                  <a:lumMod val="75000"/>
                </a:srgbClr>
              </a:solidFill>
              <a:effectLst/>
              <a:uLnTx/>
              <a:uFillTx/>
              <a:latin typeface="Calibri"/>
              <a:ea typeface="Open Sans" panose="020B0606030504020204" pitchFamily="34" charset="0"/>
              <a:cs typeface="Open Sans" panose="020B0606030504020204" pitchFamily="34" charset="0"/>
            </a:endParaRPr>
          </a:p>
        </p:txBody>
      </p:sp>
      <p:sp>
        <p:nvSpPr>
          <p:cNvPr id="90" name="Rectangle 89"/>
          <p:cNvSpPr/>
          <p:nvPr/>
        </p:nvSpPr>
        <p:spPr>
          <a:xfrm>
            <a:off x="4859803" y="4367384"/>
            <a:ext cx="6912768" cy="471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2000" dirty="0">
                <a:solidFill>
                  <a:srgbClr val="4B2C50">
                    <a:lumMod val="75000"/>
                  </a:srgbClr>
                </a:solidFill>
                <a:latin typeface="Calibri"/>
                <a:ea typeface="Open Sans" panose="020B0606030504020204" pitchFamily="34" charset="0"/>
                <a:cs typeface="Open Sans" panose="020B0606030504020204" pitchFamily="34" charset="0"/>
              </a:rPr>
              <a:t>CONCLUSIONES Y RECOMENDACIONES</a:t>
            </a:r>
            <a:endParaRPr kumimoji="0" lang="en-US" sz="2000" b="0" i="0" u="none" strike="noStrike" kern="1200" cap="none" spc="0" normalizeH="0" baseline="0" noProof="0" dirty="0">
              <a:ln>
                <a:noFill/>
              </a:ln>
              <a:solidFill>
                <a:srgbClr val="4B2C50">
                  <a:lumMod val="75000"/>
                </a:srgbClr>
              </a:solidFill>
              <a:effectLst/>
              <a:uLnTx/>
              <a:uFillTx/>
              <a:latin typeface="Calibri"/>
              <a:ea typeface="Open Sans" panose="020B0606030504020204" pitchFamily="34" charset="0"/>
              <a:cs typeface="Open Sans" panose="020B0606030504020204" pitchFamily="34" charset="0"/>
            </a:endParaRPr>
          </a:p>
        </p:txBody>
      </p:sp>
      <p:grpSp>
        <p:nvGrpSpPr>
          <p:cNvPr id="12" name="Group 11"/>
          <p:cNvGrpSpPr/>
          <p:nvPr/>
        </p:nvGrpSpPr>
        <p:grpSpPr>
          <a:xfrm>
            <a:off x="3415325" y="2426041"/>
            <a:ext cx="7603476" cy="2442975"/>
            <a:chOff x="3431704" y="2921223"/>
            <a:chExt cx="8357247" cy="2372800"/>
          </a:xfrm>
        </p:grpSpPr>
        <p:cxnSp>
          <p:nvCxnSpPr>
            <p:cNvPr id="10" name="Straight Connector 9"/>
            <p:cNvCxnSpPr/>
            <p:nvPr/>
          </p:nvCxnSpPr>
          <p:spPr>
            <a:xfrm>
              <a:off x="3431704" y="2921223"/>
              <a:ext cx="835724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3431704" y="3395783"/>
              <a:ext cx="835724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431704" y="3870343"/>
              <a:ext cx="835724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431704" y="4344903"/>
              <a:ext cx="835724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3431704" y="4819463"/>
              <a:ext cx="835724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3431704" y="5294023"/>
              <a:ext cx="835724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55858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320" y="297045"/>
            <a:ext cx="10515600" cy="773781"/>
          </a:xfrm>
        </p:spPr>
        <p:txBody>
          <a:bodyPr>
            <a:normAutofit fontScale="90000"/>
          </a:bodyPr>
          <a:lstStyle/>
          <a:p>
            <a:pPr algn="ctr"/>
            <a:r>
              <a:rPr lang="en-US" sz="3600" dirty="0"/>
              <a:t>CIRCUITO CON FORMA DE CUADRADO</a:t>
            </a:r>
            <a:br>
              <a:rPr lang="en-US" dirty="0"/>
            </a:br>
            <a:endParaRPr lang="en-US" sz="1300" dirty="0"/>
          </a:p>
        </p:txBody>
      </p:sp>
      <p:sp>
        <p:nvSpPr>
          <p:cNvPr id="5" name="Slide Number Placeholder 4"/>
          <p:cNvSpPr>
            <a:spLocks noGrp="1"/>
          </p:cNvSpPr>
          <p:nvPr>
            <p:ph type="sldNum" sz="quarter" idx="12"/>
          </p:nvPr>
        </p:nvSpPr>
        <p:spPr/>
        <p:txBody>
          <a:bodyPr/>
          <a:lstStyle/>
          <a:p>
            <a:r>
              <a:rPr lang="en-US" b="1" dirty="0"/>
              <a:t>20</a:t>
            </a:r>
          </a:p>
        </p:txBody>
      </p:sp>
      <p:sp>
        <p:nvSpPr>
          <p:cNvPr id="9" name="23 CuadroTexto">
            <a:extLst>
              <a:ext uri="{FF2B5EF4-FFF2-40B4-BE49-F238E27FC236}">
                <a16:creationId xmlns:a16="http://schemas.microsoft.com/office/drawing/2014/main" id="{3935F5FB-0D79-443B-B8AE-2725AEB2D1B3}"/>
              </a:ext>
            </a:extLst>
          </p:cNvPr>
          <p:cNvSpPr txBox="1"/>
          <p:nvPr/>
        </p:nvSpPr>
        <p:spPr>
          <a:xfrm>
            <a:off x="1030310" y="6466116"/>
            <a:ext cx="184817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latin typeface="Georgia" pitchFamily="18" charset="0"/>
              </a:rPr>
              <a:t>1. Introducción</a:t>
            </a:r>
          </a:p>
        </p:txBody>
      </p:sp>
      <p:sp>
        <p:nvSpPr>
          <p:cNvPr id="10" name="25 CuadroTexto">
            <a:extLst>
              <a:ext uri="{FF2B5EF4-FFF2-40B4-BE49-F238E27FC236}">
                <a16:creationId xmlns:a16="http://schemas.microsoft.com/office/drawing/2014/main" id="{E671AE59-3A68-4369-ADEF-D6BFA175F1F0}"/>
              </a:ext>
            </a:extLst>
          </p:cNvPr>
          <p:cNvSpPr txBox="1"/>
          <p:nvPr/>
        </p:nvSpPr>
        <p:spPr>
          <a:xfrm>
            <a:off x="4778062" y="6466116"/>
            <a:ext cx="184856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1" name="26 CuadroTexto">
            <a:extLst>
              <a:ext uri="{FF2B5EF4-FFF2-40B4-BE49-F238E27FC236}">
                <a16:creationId xmlns:a16="http://schemas.microsoft.com/office/drawing/2014/main" id="{4151BF80-33AC-451A-9B6D-5843DF8B81B5}"/>
              </a:ext>
            </a:extLst>
          </p:cNvPr>
          <p:cNvSpPr txBox="1"/>
          <p:nvPr/>
        </p:nvSpPr>
        <p:spPr>
          <a:xfrm>
            <a:off x="3013266" y="6466116"/>
            <a:ext cx="1630017"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t>2. Objetivos</a:t>
            </a:r>
          </a:p>
        </p:txBody>
      </p:sp>
      <p:sp>
        <p:nvSpPr>
          <p:cNvPr id="12" name="27 CuadroTexto">
            <a:extLst>
              <a:ext uri="{FF2B5EF4-FFF2-40B4-BE49-F238E27FC236}">
                <a16:creationId xmlns:a16="http://schemas.microsoft.com/office/drawing/2014/main" id="{864EE58E-C8CF-4F58-8D1E-F0B1AD6A3035}"/>
              </a:ext>
            </a:extLst>
          </p:cNvPr>
          <p:cNvSpPr txBox="1"/>
          <p:nvPr/>
        </p:nvSpPr>
        <p:spPr>
          <a:xfrm>
            <a:off x="6761408" y="6466116"/>
            <a:ext cx="1800455"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solidFill>
                  <a:schemeClr val="bg1">
                    <a:lumMod val="75000"/>
                  </a:schemeClr>
                </a:solidFill>
                <a:latin typeface="Georgia" pitchFamily="18" charset="0"/>
              </a:rPr>
              <a:t>4. Resultados</a:t>
            </a:r>
          </a:p>
        </p:txBody>
      </p:sp>
      <p:sp>
        <p:nvSpPr>
          <p:cNvPr id="13" name="27 CuadroTexto">
            <a:extLst>
              <a:ext uri="{FF2B5EF4-FFF2-40B4-BE49-F238E27FC236}">
                <a16:creationId xmlns:a16="http://schemas.microsoft.com/office/drawing/2014/main" id="{70FBEF4F-4BCF-44A4-8297-414910496D96}"/>
              </a:ext>
            </a:extLst>
          </p:cNvPr>
          <p:cNvSpPr txBox="1"/>
          <p:nvPr/>
        </p:nvSpPr>
        <p:spPr>
          <a:xfrm>
            <a:off x="8696642" y="6466116"/>
            <a:ext cx="2427278"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
        <p:nvSpPr>
          <p:cNvPr id="3" name="Rectangle 2"/>
          <p:cNvSpPr>
            <a:spLocks noChangeArrowheads="1"/>
          </p:cNvSpPr>
          <p:nvPr/>
        </p:nvSpPr>
        <p:spPr bwMode="auto">
          <a:xfrm>
            <a:off x="3185544" y="1250742"/>
            <a:ext cx="142174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8" name="Imagen 17"/>
          <p:cNvPicPr/>
          <p:nvPr/>
        </p:nvPicPr>
        <p:blipFill rotWithShape="1">
          <a:blip r:embed="rId3">
            <a:extLst>
              <a:ext uri="{28A0092B-C50C-407E-A947-70E740481C1C}">
                <a14:useLocalDpi xmlns:a14="http://schemas.microsoft.com/office/drawing/2010/main" val="0"/>
              </a:ext>
            </a:extLst>
          </a:blip>
          <a:srcRect l="20990" t="10517" r="18156" b="6344"/>
          <a:stretch/>
        </p:blipFill>
        <p:spPr bwMode="auto">
          <a:xfrm>
            <a:off x="6429367" y="1296461"/>
            <a:ext cx="5431329" cy="4836164"/>
          </a:xfrm>
          <a:prstGeom prst="rect">
            <a:avLst/>
          </a:prstGeom>
          <a:ln>
            <a:noFill/>
          </a:ln>
          <a:extLst>
            <a:ext uri="{53640926-AAD7-44D8-BBD7-CCE9431645EC}">
              <a14:shadowObscured xmlns:a14="http://schemas.microsoft.com/office/drawing/2010/main"/>
            </a:ext>
          </a:extLst>
        </p:spPr>
      </p:pic>
      <p:pic>
        <p:nvPicPr>
          <p:cNvPr id="19" name="Imagen 18"/>
          <p:cNvPicPr/>
          <p:nvPr/>
        </p:nvPicPr>
        <p:blipFill rotWithShape="1">
          <a:blip r:embed="rId4">
            <a:extLst>
              <a:ext uri="{28A0092B-C50C-407E-A947-70E740481C1C}">
                <a14:useLocalDpi xmlns:a14="http://schemas.microsoft.com/office/drawing/2010/main" val="0"/>
              </a:ext>
            </a:extLst>
          </a:blip>
          <a:srcRect l="34395" t="33464" r="29092" b="21104"/>
          <a:stretch/>
        </p:blipFill>
        <p:spPr bwMode="auto">
          <a:xfrm>
            <a:off x="3272811" y="4028659"/>
            <a:ext cx="2740943" cy="2103965"/>
          </a:xfrm>
          <a:prstGeom prst="rect">
            <a:avLst/>
          </a:prstGeom>
          <a:ln>
            <a:noFill/>
          </a:ln>
          <a:extLst>
            <a:ext uri="{53640926-AAD7-44D8-BBD7-CCE9431645EC}">
              <a14:shadowObscured xmlns:a14="http://schemas.microsoft.com/office/drawing/2010/main"/>
            </a:ext>
          </a:extLst>
        </p:spPr>
      </p:pic>
      <p:pic>
        <p:nvPicPr>
          <p:cNvPr id="6" name="Imagen 5"/>
          <p:cNvPicPr>
            <a:picLocks noChangeAspect="1"/>
          </p:cNvPicPr>
          <p:nvPr/>
        </p:nvPicPr>
        <p:blipFill>
          <a:blip r:embed="rId5"/>
          <a:stretch>
            <a:fillRect/>
          </a:stretch>
        </p:blipFill>
        <p:spPr>
          <a:xfrm>
            <a:off x="137544" y="1250741"/>
            <a:ext cx="6096000" cy="2777919"/>
          </a:xfrm>
          <a:prstGeom prst="rect">
            <a:avLst/>
          </a:prstGeom>
        </p:spPr>
      </p:pic>
      <p:pic>
        <p:nvPicPr>
          <p:cNvPr id="20" name="Imagen 19"/>
          <p:cNvPicPr/>
          <p:nvPr/>
        </p:nvPicPr>
        <p:blipFill rotWithShape="1">
          <a:blip r:embed="rId6" cstate="print">
            <a:extLst>
              <a:ext uri="{28A0092B-C50C-407E-A947-70E740481C1C}">
                <a14:useLocalDpi xmlns:a14="http://schemas.microsoft.com/office/drawing/2010/main" val="0"/>
              </a:ext>
            </a:extLst>
          </a:blip>
          <a:srcRect l="17462" t="9603" r="13570" b="5997"/>
          <a:stretch/>
        </p:blipFill>
        <p:spPr bwMode="auto">
          <a:xfrm>
            <a:off x="386489" y="4028659"/>
            <a:ext cx="2637378" cy="2103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26737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320" y="297045"/>
            <a:ext cx="10515600" cy="773781"/>
          </a:xfrm>
        </p:spPr>
        <p:txBody>
          <a:bodyPr>
            <a:normAutofit fontScale="90000"/>
          </a:bodyPr>
          <a:lstStyle/>
          <a:p>
            <a:pPr algn="ctr"/>
            <a:r>
              <a:rPr lang="en-US" sz="3600" dirty="0"/>
              <a:t>CIRCUITO CON FORMA DE ROMBO</a:t>
            </a:r>
            <a:br>
              <a:rPr lang="en-US" dirty="0"/>
            </a:br>
            <a:endParaRPr lang="en-US" sz="1300" dirty="0"/>
          </a:p>
        </p:txBody>
      </p:sp>
      <p:sp>
        <p:nvSpPr>
          <p:cNvPr id="5" name="Slide Number Placeholder 4"/>
          <p:cNvSpPr>
            <a:spLocks noGrp="1"/>
          </p:cNvSpPr>
          <p:nvPr>
            <p:ph type="sldNum" sz="quarter" idx="12"/>
          </p:nvPr>
        </p:nvSpPr>
        <p:spPr/>
        <p:txBody>
          <a:bodyPr/>
          <a:lstStyle/>
          <a:p>
            <a:r>
              <a:rPr lang="en-US" b="1" dirty="0"/>
              <a:t>21</a:t>
            </a:r>
          </a:p>
        </p:txBody>
      </p:sp>
      <p:sp>
        <p:nvSpPr>
          <p:cNvPr id="9" name="23 CuadroTexto">
            <a:extLst>
              <a:ext uri="{FF2B5EF4-FFF2-40B4-BE49-F238E27FC236}">
                <a16:creationId xmlns:a16="http://schemas.microsoft.com/office/drawing/2014/main" id="{3935F5FB-0D79-443B-B8AE-2725AEB2D1B3}"/>
              </a:ext>
            </a:extLst>
          </p:cNvPr>
          <p:cNvSpPr txBox="1"/>
          <p:nvPr/>
        </p:nvSpPr>
        <p:spPr>
          <a:xfrm>
            <a:off x="1030310" y="6466116"/>
            <a:ext cx="184817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latin typeface="Georgia" pitchFamily="18" charset="0"/>
              </a:rPr>
              <a:t>1. Introducción</a:t>
            </a:r>
          </a:p>
        </p:txBody>
      </p:sp>
      <p:sp>
        <p:nvSpPr>
          <p:cNvPr id="10" name="25 CuadroTexto">
            <a:extLst>
              <a:ext uri="{FF2B5EF4-FFF2-40B4-BE49-F238E27FC236}">
                <a16:creationId xmlns:a16="http://schemas.microsoft.com/office/drawing/2014/main" id="{E671AE59-3A68-4369-ADEF-D6BFA175F1F0}"/>
              </a:ext>
            </a:extLst>
          </p:cNvPr>
          <p:cNvSpPr txBox="1"/>
          <p:nvPr/>
        </p:nvSpPr>
        <p:spPr>
          <a:xfrm>
            <a:off x="4778062" y="6466116"/>
            <a:ext cx="184856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1" name="26 CuadroTexto">
            <a:extLst>
              <a:ext uri="{FF2B5EF4-FFF2-40B4-BE49-F238E27FC236}">
                <a16:creationId xmlns:a16="http://schemas.microsoft.com/office/drawing/2014/main" id="{4151BF80-33AC-451A-9B6D-5843DF8B81B5}"/>
              </a:ext>
            </a:extLst>
          </p:cNvPr>
          <p:cNvSpPr txBox="1"/>
          <p:nvPr/>
        </p:nvSpPr>
        <p:spPr>
          <a:xfrm>
            <a:off x="3013266" y="6466116"/>
            <a:ext cx="1630017"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t>2. Objetivos</a:t>
            </a:r>
          </a:p>
        </p:txBody>
      </p:sp>
      <p:sp>
        <p:nvSpPr>
          <p:cNvPr id="12" name="27 CuadroTexto">
            <a:extLst>
              <a:ext uri="{FF2B5EF4-FFF2-40B4-BE49-F238E27FC236}">
                <a16:creationId xmlns:a16="http://schemas.microsoft.com/office/drawing/2014/main" id="{864EE58E-C8CF-4F58-8D1E-F0B1AD6A3035}"/>
              </a:ext>
            </a:extLst>
          </p:cNvPr>
          <p:cNvSpPr txBox="1"/>
          <p:nvPr/>
        </p:nvSpPr>
        <p:spPr>
          <a:xfrm>
            <a:off x="6761408" y="6466116"/>
            <a:ext cx="1800455"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solidFill>
                  <a:schemeClr val="bg1">
                    <a:lumMod val="75000"/>
                  </a:schemeClr>
                </a:solidFill>
                <a:latin typeface="Georgia" pitchFamily="18" charset="0"/>
              </a:rPr>
              <a:t>4. Resultados</a:t>
            </a:r>
          </a:p>
        </p:txBody>
      </p:sp>
      <p:sp>
        <p:nvSpPr>
          <p:cNvPr id="13" name="27 CuadroTexto">
            <a:extLst>
              <a:ext uri="{FF2B5EF4-FFF2-40B4-BE49-F238E27FC236}">
                <a16:creationId xmlns:a16="http://schemas.microsoft.com/office/drawing/2014/main" id="{70FBEF4F-4BCF-44A4-8297-414910496D96}"/>
              </a:ext>
            </a:extLst>
          </p:cNvPr>
          <p:cNvSpPr txBox="1"/>
          <p:nvPr/>
        </p:nvSpPr>
        <p:spPr>
          <a:xfrm>
            <a:off x="8696642" y="6466116"/>
            <a:ext cx="2427278"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
        <p:nvSpPr>
          <p:cNvPr id="3" name="Rectangle 2"/>
          <p:cNvSpPr>
            <a:spLocks noChangeArrowheads="1"/>
          </p:cNvSpPr>
          <p:nvPr/>
        </p:nvSpPr>
        <p:spPr bwMode="auto">
          <a:xfrm>
            <a:off x="3185544" y="1250742"/>
            <a:ext cx="142174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4" name="Imagen 13"/>
          <p:cNvPicPr/>
          <p:nvPr/>
        </p:nvPicPr>
        <p:blipFill rotWithShape="1">
          <a:blip r:embed="rId3">
            <a:extLst>
              <a:ext uri="{28A0092B-C50C-407E-A947-70E740481C1C}">
                <a14:useLocalDpi xmlns:a14="http://schemas.microsoft.com/office/drawing/2010/main" val="0"/>
              </a:ext>
            </a:extLst>
          </a:blip>
          <a:srcRect l="11921" t="14351" r="1779" b="7740"/>
          <a:stretch/>
        </p:blipFill>
        <p:spPr bwMode="auto">
          <a:xfrm>
            <a:off x="6429366" y="1283208"/>
            <a:ext cx="5457833" cy="4836163"/>
          </a:xfrm>
          <a:prstGeom prst="rect">
            <a:avLst/>
          </a:prstGeom>
          <a:ln>
            <a:noFill/>
          </a:ln>
          <a:extLst>
            <a:ext uri="{53640926-AAD7-44D8-BBD7-CCE9431645EC}">
              <a14:shadowObscured xmlns:a14="http://schemas.microsoft.com/office/drawing/2010/main"/>
            </a:ext>
          </a:extLst>
        </p:spPr>
      </p:pic>
      <p:pic>
        <p:nvPicPr>
          <p:cNvPr id="15" name="Imagen 14"/>
          <p:cNvPicPr/>
          <p:nvPr/>
        </p:nvPicPr>
        <p:blipFill rotWithShape="1">
          <a:blip r:embed="rId4">
            <a:extLst>
              <a:ext uri="{28A0092B-C50C-407E-A947-70E740481C1C}">
                <a14:useLocalDpi xmlns:a14="http://schemas.microsoft.com/office/drawing/2010/main" val="0"/>
              </a:ext>
            </a:extLst>
          </a:blip>
          <a:srcRect l="27870" t="29489" r="21861" b="23975"/>
          <a:stretch/>
        </p:blipFill>
        <p:spPr bwMode="auto">
          <a:xfrm>
            <a:off x="3268217" y="4041911"/>
            <a:ext cx="2748269" cy="2090713"/>
          </a:xfrm>
          <a:prstGeom prst="rect">
            <a:avLst/>
          </a:prstGeom>
          <a:ln>
            <a:noFill/>
          </a:ln>
          <a:extLst>
            <a:ext uri="{53640926-AAD7-44D8-BBD7-CCE9431645EC}">
              <a14:shadowObscured xmlns:a14="http://schemas.microsoft.com/office/drawing/2010/main"/>
            </a:ext>
          </a:extLst>
        </p:spPr>
      </p:pic>
      <p:pic>
        <p:nvPicPr>
          <p:cNvPr id="16" name="Imagen 15"/>
          <p:cNvPicPr/>
          <p:nvPr/>
        </p:nvPicPr>
        <p:blipFill rotWithShape="1">
          <a:blip r:embed="rId5">
            <a:extLst>
              <a:ext uri="{28A0092B-C50C-407E-A947-70E740481C1C}">
                <a14:useLocalDpi xmlns:a14="http://schemas.microsoft.com/office/drawing/2010/main" val="0"/>
              </a:ext>
            </a:extLst>
          </a:blip>
          <a:srcRect l="15699" t="22820" r="12336" b="8205"/>
          <a:stretch/>
        </p:blipFill>
        <p:spPr bwMode="auto">
          <a:xfrm>
            <a:off x="399741" y="4042839"/>
            <a:ext cx="2613525" cy="2089785"/>
          </a:xfrm>
          <a:prstGeom prst="rect">
            <a:avLst/>
          </a:prstGeom>
          <a:ln>
            <a:noFill/>
          </a:ln>
          <a:extLst>
            <a:ext uri="{53640926-AAD7-44D8-BBD7-CCE9431645EC}">
              <a14:shadowObscured xmlns:a14="http://schemas.microsoft.com/office/drawing/2010/main"/>
            </a:ext>
          </a:extLst>
        </p:spPr>
      </p:pic>
      <p:pic>
        <p:nvPicPr>
          <p:cNvPr id="4" name="Imagen 3"/>
          <p:cNvPicPr>
            <a:picLocks noChangeAspect="1"/>
          </p:cNvPicPr>
          <p:nvPr/>
        </p:nvPicPr>
        <p:blipFill>
          <a:blip r:embed="rId6"/>
          <a:stretch>
            <a:fillRect/>
          </a:stretch>
        </p:blipFill>
        <p:spPr>
          <a:xfrm>
            <a:off x="108969" y="1250742"/>
            <a:ext cx="6153150" cy="2791169"/>
          </a:xfrm>
          <a:prstGeom prst="rect">
            <a:avLst/>
          </a:prstGeom>
        </p:spPr>
      </p:pic>
    </p:spTree>
    <p:extLst>
      <p:ext uri="{BB962C8B-B14F-4D97-AF65-F5344CB8AC3E}">
        <p14:creationId xmlns:p14="http://schemas.microsoft.com/office/powerpoint/2010/main" val="333512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320" y="297045"/>
            <a:ext cx="10515600" cy="773781"/>
          </a:xfrm>
        </p:spPr>
        <p:txBody>
          <a:bodyPr>
            <a:normAutofit fontScale="90000"/>
          </a:bodyPr>
          <a:lstStyle/>
          <a:p>
            <a:pPr algn="ctr"/>
            <a:r>
              <a:rPr lang="en-US" sz="3600" dirty="0"/>
              <a:t>CIRCUITO CON FORMA DE TRAPECIO</a:t>
            </a:r>
            <a:br>
              <a:rPr lang="en-US" dirty="0"/>
            </a:br>
            <a:endParaRPr lang="en-US" sz="1300" dirty="0"/>
          </a:p>
        </p:txBody>
      </p:sp>
      <p:sp>
        <p:nvSpPr>
          <p:cNvPr id="5" name="Slide Number Placeholder 4"/>
          <p:cNvSpPr>
            <a:spLocks noGrp="1"/>
          </p:cNvSpPr>
          <p:nvPr>
            <p:ph type="sldNum" sz="quarter" idx="12"/>
          </p:nvPr>
        </p:nvSpPr>
        <p:spPr/>
        <p:txBody>
          <a:bodyPr/>
          <a:lstStyle/>
          <a:p>
            <a:r>
              <a:rPr lang="en-US" b="1" dirty="0"/>
              <a:t>22</a:t>
            </a:r>
          </a:p>
        </p:txBody>
      </p:sp>
      <p:sp>
        <p:nvSpPr>
          <p:cNvPr id="9" name="23 CuadroTexto">
            <a:extLst>
              <a:ext uri="{FF2B5EF4-FFF2-40B4-BE49-F238E27FC236}">
                <a16:creationId xmlns:a16="http://schemas.microsoft.com/office/drawing/2014/main" id="{3935F5FB-0D79-443B-B8AE-2725AEB2D1B3}"/>
              </a:ext>
            </a:extLst>
          </p:cNvPr>
          <p:cNvSpPr txBox="1"/>
          <p:nvPr/>
        </p:nvSpPr>
        <p:spPr>
          <a:xfrm>
            <a:off x="1030310" y="6466116"/>
            <a:ext cx="184817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latin typeface="Georgia" pitchFamily="18" charset="0"/>
              </a:rPr>
              <a:t>1. Introducción</a:t>
            </a:r>
          </a:p>
        </p:txBody>
      </p:sp>
      <p:sp>
        <p:nvSpPr>
          <p:cNvPr id="10" name="25 CuadroTexto">
            <a:extLst>
              <a:ext uri="{FF2B5EF4-FFF2-40B4-BE49-F238E27FC236}">
                <a16:creationId xmlns:a16="http://schemas.microsoft.com/office/drawing/2014/main" id="{E671AE59-3A68-4369-ADEF-D6BFA175F1F0}"/>
              </a:ext>
            </a:extLst>
          </p:cNvPr>
          <p:cNvSpPr txBox="1"/>
          <p:nvPr/>
        </p:nvSpPr>
        <p:spPr>
          <a:xfrm>
            <a:off x="4778062" y="6466116"/>
            <a:ext cx="184856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1" name="26 CuadroTexto">
            <a:extLst>
              <a:ext uri="{FF2B5EF4-FFF2-40B4-BE49-F238E27FC236}">
                <a16:creationId xmlns:a16="http://schemas.microsoft.com/office/drawing/2014/main" id="{4151BF80-33AC-451A-9B6D-5843DF8B81B5}"/>
              </a:ext>
            </a:extLst>
          </p:cNvPr>
          <p:cNvSpPr txBox="1"/>
          <p:nvPr/>
        </p:nvSpPr>
        <p:spPr>
          <a:xfrm>
            <a:off x="3013266" y="6466116"/>
            <a:ext cx="1630017"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t>2. Objetivos</a:t>
            </a:r>
          </a:p>
        </p:txBody>
      </p:sp>
      <p:sp>
        <p:nvSpPr>
          <p:cNvPr id="12" name="27 CuadroTexto">
            <a:extLst>
              <a:ext uri="{FF2B5EF4-FFF2-40B4-BE49-F238E27FC236}">
                <a16:creationId xmlns:a16="http://schemas.microsoft.com/office/drawing/2014/main" id="{864EE58E-C8CF-4F58-8D1E-F0B1AD6A3035}"/>
              </a:ext>
            </a:extLst>
          </p:cNvPr>
          <p:cNvSpPr txBox="1"/>
          <p:nvPr/>
        </p:nvSpPr>
        <p:spPr>
          <a:xfrm>
            <a:off x="6761408" y="6466116"/>
            <a:ext cx="1800455"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solidFill>
                  <a:schemeClr val="bg1">
                    <a:lumMod val="75000"/>
                  </a:schemeClr>
                </a:solidFill>
                <a:latin typeface="Georgia" pitchFamily="18" charset="0"/>
              </a:rPr>
              <a:t>4. Resultados</a:t>
            </a:r>
          </a:p>
        </p:txBody>
      </p:sp>
      <p:sp>
        <p:nvSpPr>
          <p:cNvPr id="13" name="27 CuadroTexto">
            <a:extLst>
              <a:ext uri="{FF2B5EF4-FFF2-40B4-BE49-F238E27FC236}">
                <a16:creationId xmlns:a16="http://schemas.microsoft.com/office/drawing/2014/main" id="{70FBEF4F-4BCF-44A4-8297-414910496D96}"/>
              </a:ext>
            </a:extLst>
          </p:cNvPr>
          <p:cNvSpPr txBox="1"/>
          <p:nvPr/>
        </p:nvSpPr>
        <p:spPr>
          <a:xfrm>
            <a:off x="8696642" y="6466116"/>
            <a:ext cx="2427278"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
        <p:nvSpPr>
          <p:cNvPr id="3" name="Rectangle 2"/>
          <p:cNvSpPr>
            <a:spLocks noChangeArrowheads="1"/>
          </p:cNvSpPr>
          <p:nvPr/>
        </p:nvSpPr>
        <p:spPr bwMode="auto">
          <a:xfrm>
            <a:off x="3185544" y="1250742"/>
            <a:ext cx="142174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7" name="Imagen 16"/>
          <p:cNvPicPr/>
          <p:nvPr/>
        </p:nvPicPr>
        <p:blipFill rotWithShape="1">
          <a:blip r:embed="rId3">
            <a:extLst>
              <a:ext uri="{28A0092B-C50C-407E-A947-70E740481C1C}">
                <a14:useLocalDpi xmlns:a14="http://schemas.microsoft.com/office/drawing/2010/main" val="0"/>
              </a:ext>
            </a:extLst>
          </a:blip>
          <a:srcRect l="23989" t="12506" r="20273" b="8117"/>
          <a:stretch/>
        </p:blipFill>
        <p:spPr bwMode="auto">
          <a:xfrm>
            <a:off x="6429364" y="1296461"/>
            <a:ext cx="5471087" cy="4822910"/>
          </a:xfrm>
          <a:prstGeom prst="rect">
            <a:avLst/>
          </a:prstGeom>
          <a:ln>
            <a:noFill/>
          </a:ln>
          <a:extLst>
            <a:ext uri="{53640926-AAD7-44D8-BBD7-CCE9431645EC}">
              <a14:shadowObscured xmlns:a14="http://schemas.microsoft.com/office/drawing/2010/main"/>
            </a:ext>
          </a:extLst>
        </p:spPr>
      </p:pic>
      <p:pic>
        <p:nvPicPr>
          <p:cNvPr id="18" name="Imagen 17"/>
          <p:cNvPicPr/>
          <p:nvPr/>
        </p:nvPicPr>
        <p:blipFill rotWithShape="1">
          <a:blip r:embed="rId4">
            <a:extLst>
              <a:ext uri="{28A0092B-C50C-407E-A947-70E740481C1C}">
                <a14:useLocalDpi xmlns:a14="http://schemas.microsoft.com/office/drawing/2010/main" val="0"/>
              </a:ext>
            </a:extLst>
          </a:blip>
          <a:srcRect l="21932" t="17403" r="25587" b="24862"/>
          <a:stretch/>
        </p:blipFill>
        <p:spPr bwMode="auto">
          <a:xfrm>
            <a:off x="3268217" y="4041911"/>
            <a:ext cx="2735018" cy="2077460"/>
          </a:xfrm>
          <a:prstGeom prst="rect">
            <a:avLst/>
          </a:prstGeom>
          <a:ln>
            <a:noFill/>
          </a:ln>
          <a:extLst>
            <a:ext uri="{53640926-AAD7-44D8-BBD7-CCE9431645EC}">
              <a14:shadowObscured xmlns:a14="http://schemas.microsoft.com/office/drawing/2010/main"/>
            </a:ext>
          </a:extLst>
        </p:spPr>
      </p:pic>
      <p:pic>
        <p:nvPicPr>
          <p:cNvPr id="19" name="Imagen 18"/>
          <p:cNvPicPr/>
          <p:nvPr/>
        </p:nvPicPr>
        <p:blipFill rotWithShape="1">
          <a:blip r:embed="rId5">
            <a:extLst>
              <a:ext uri="{28A0092B-C50C-407E-A947-70E740481C1C}">
                <a14:useLocalDpi xmlns:a14="http://schemas.microsoft.com/office/drawing/2010/main" val="0"/>
              </a:ext>
            </a:extLst>
          </a:blip>
          <a:srcRect l="30339" t="25806" r="31385" b="20077"/>
          <a:stretch/>
        </p:blipFill>
        <p:spPr bwMode="auto">
          <a:xfrm>
            <a:off x="439995" y="4041911"/>
            <a:ext cx="2573271" cy="2077460"/>
          </a:xfrm>
          <a:prstGeom prst="rect">
            <a:avLst/>
          </a:prstGeom>
          <a:ln>
            <a:noFill/>
          </a:ln>
          <a:extLst>
            <a:ext uri="{53640926-AAD7-44D8-BBD7-CCE9431645EC}">
              <a14:shadowObscured xmlns:a14="http://schemas.microsoft.com/office/drawing/2010/main"/>
            </a:ext>
          </a:extLst>
        </p:spPr>
      </p:pic>
      <p:pic>
        <p:nvPicPr>
          <p:cNvPr id="6" name="Imagen 5"/>
          <p:cNvPicPr>
            <a:picLocks noChangeAspect="1"/>
          </p:cNvPicPr>
          <p:nvPr/>
        </p:nvPicPr>
        <p:blipFill>
          <a:blip r:embed="rId6"/>
          <a:stretch>
            <a:fillRect/>
          </a:stretch>
        </p:blipFill>
        <p:spPr>
          <a:xfrm>
            <a:off x="151831" y="1250742"/>
            <a:ext cx="6067425" cy="2791169"/>
          </a:xfrm>
          <a:prstGeom prst="rect">
            <a:avLst/>
          </a:prstGeom>
        </p:spPr>
      </p:pic>
    </p:spTree>
    <p:extLst>
      <p:ext uri="{BB962C8B-B14F-4D97-AF65-F5344CB8AC3E}">
        <p14:creationId xmlns:p14="http://schemas.microsoft.com/office/powerpoint/2010/main" val="1225730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320" y="297045"/>
            <a:ext cx="10515600" cy="773781"/>
          </a:xfrm>
        </p:spPr>
        <p:txBody>
          <a:bodyPr>
            <a:normAutofit fontScale="90000"/>
          </a:bodyPr>
          <a:lstStyle/>
          <a:p>
            <a:pPr algn="ctr"/>
            <a:r>
              <a:rPr lang="en-US" sz="3600" dirty="0"/>
              <a:t>PRUEBAS DE RECONOCIMIENTO DE PERSONAS </a:t>
            </a:r>
            <a:br>
              <a:rPr lang="en-US" sz="3600" dirty="0"/>
            </a:br>
            <a:r>
              <a:rPr lang="en-US" sz="3600" dirty="0"/>
              <a:t>(VIDEO 1)</a:t>
            </a:r>
            <a:br>
              <a:rPr lang="en-US" dirty="0"/>
            </a:br>
            <a:endParaRPr lang="en-US" sz="1300" dirty="0"/>
          </a:p>
        </p:txBody>
      </p:sp>
      <p:sp>
        <p:nvSpPr>
          <p:cNvPr id="5" name="Slide Number Placeholder 4"/>
          <p:cNvSpPr>
            <a:spLocks noGrp="1"/>
          </p:cNvSpPr>
          <p:nvPr>
            <p:ph type="sldNum" sz="quarter" idx="12"/>
          </p:nvPr>
        </p:nvSpPr>
        <p:spPr/>
        <p:txBody>
          <a:bodyPr/>
          <a:lstStyle/>
          <a:p>
            <a:r>
              <a:rPr lang="en-US" b="1" dirty="0"/>
              <a:t>23</a:t>
            </a:r>
          </a:p>
        </p:txBody>
      </p:sp>
      <p:sp>
        <p:nvSpPr>
          <p:cNvPr id="9" name="23 CuadroTexto">
            <a:extLst>
              <a:ext uri="{FF2B5EF4-FFF2-40B4-BE49-F238E27FC236}">
                <a16:creationId xmlns:a16="http://schemas.microsoft.com/office/drawing/2014/main" id="{3935F5FB-0D79-443B-B8AE-2725AEB2D1B3}"/>
              </a:ext>
            </a:extLst>
          </p:cNvPr>
          <p:cNvSpPr txBox="1"/>
          <p:nvPr/>
        </p:nvSpPr>
        <p:spPr>
          <a:xfrm>
            <a:off x="1030310" y="6466116"/>
            <a:ext cx="184817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latin typeface="Georgia" pitchFamily="18" charset="0"/>
              </a:rPr>
              <a:t>1. Introducción</a:t>
            </a:r>
          </a:p>
        </p:txBody>
      </p:sp>
      <p:sp>
        <p:nvSpPr>
          <p:cNvPr id="10" name="25 CuadroTexto">
            <a:extLst>
              <a:ext uri="{FF2B5EF4-FFF2-40B4-BE49-F238E27FC236}">
                <a16:creationId xmlns:a16="http://schemas.microsoft.com/office/drawing/2014/main" id="{E671AE59-3A68-4369-ADEF-D6BFA175F1F0}"/>
              </a:ext>
            </a:extLst>
          </p:cNvPr>
          <p:cNvSpPr txBox="1"/>
          <p:nvPr/>
        </p:nvSpPr>
        <p:spPr>
          <a:xfrm>
            <a:off x="4778062" y="6466116"/>
            <a:ext cx="184856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1" name="26 CuadroTexto">
            <a:extLst>
              <a:ext uri="{FF2B5EF4-FFF2-40B4-BE49-F238E27FC236}">
                <a16:creationId xmlns:a16="http://schemas.microsoft.com/office/drawing/2014/main" id="{4151BF80-33AC-451A-9B6D-5843DF8B81B5}"/>
              </a:ext>
            </a:extLst>
          </p:cNvPr>
          <p:cNvSpPr txBox="1"/>
          <p:nvPr/>
        </p:nvSpPr>
        <p:spPr>
          <a:xfrm>
            <a:off x="3013266" y="6466116"/>
            <a:ext cx="1630017"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t>2. Objetivos</a:t>
            </a:r>
          </a:p>
        </p:txBody>
      </p:sp>
      <p:sp>
        <p:nvSpPr>
          <p:cNvPr id="12" name="27 CuadroTexto">
            <a:extLst>
              <a:ext uri="{FF2B5EF4-FFF2-40B4-BE49-F238E27FC236}">
                <a16:creationId xmlns:a16="http://schemas.microsoft.com/office/drawing/2014/main" id="{864EE58E-C8CF-4F58-8D1E-F0B1AD6A3035}"/>
              </a:ext>
            </a:extLst>
          </p:cNvPr>
          <p:cNvSpPr txBox="1"/>
          <p:nvPr/>
        </p:nvSpPr>
        <p:spPr>
          <a:xfrm>
            <a:off x="6761408" y="6466116"/>
            <a:ext cx="1800455"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solidFill>
                  <a:schemeClr val="bg1">
                    <a:lumMod val="75000"/>
                  </a:schemeClr>
                </a:solidFill>
                <a:latin typeface="Georgia" pitchFamily="18" charset="0"/>
              </a:rPr>
              <a:t>4. Resultados</a:t>
            </a:r>
          </a:p>
        </p:txBody>
      </p:sp>
      <p:sp>
        <p:nvSpPr>
          <p:cNvPr id="13" name="27 CuadroTexto">
            <a:extLst>
              <a:ext uri="{FF2B5EF4-FFF2-40B4-BE49-F238E27FC236}">
                <a16:creationId xmlns:a16="http://schemas.microsoft.com/office/drawing/2014/main" id="{70FBEF4F-4BCF-44A4-8297-414910496D96}"/>
              </a:ext>
            </a:extLst>
          </p:cNvPr>
          <p:cNvSpPr txBox="1"/>
          <p:nvPr/>
        </p:nvSpPr>
        <p:spPr>
          <a:xfrm>
            <a:off x="8696642" y="6466116"/>
            <a:ext cx="2427278"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
        <p:nvSpPr>
          <p:cNvPr id="3" name="Rectangle 2"/>
          <p:cNvSpPr>
            <a:spLocks noChangeArrowheads="1"/>
          </p:cNvSpPr>
          <p:nvPr/>
        </p:nvSpPr>
        <p:spPr bwMode="auto">
          <a:xfrm>
            <a:off x="3185544" y="1250742"/>
            <a:ext cx="142174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5" name="Picture 30"/>
          <p:cNvPicPr/>
          <p:nvPr/>
        </p:nvPicPr>
        <p:blipFill rotWithShape="1">
          <a:blip r:embed="rId3"/>
          <a:srcRect l="-1" t="3228" r="770" b="5622"/>
          <a:stretch/>
        </p:blipFill>
        <p:spPr bwMode="auto">
          <a:xfrm>
            <a:off x="444252" y="4122137"/>
            <a:ext cx="3498627" cy="2252870"/>
          </a:xfrm>
          <a:prstGeom prst="rect">
            <a:avLst/>
          </a:prstGeom>
          <a:ln>
            <a:noFill/>
          </a:ln>
          <a:extLst>
            <a:ext uri="{53640926-AAD7-44D8-BBD7-CCE9431645EC}">
              <a14:shadowObscured xmlns:a14="http://schemas.microsoft.com/office/drawing/2010/main"/>
            </a:ext>
          </a:extLst>
        </p:spPr>
      </p:pic>
      <p:graphicFrame>
        <p:nvGraphicFramePr>
          <p:cNvPr id="17" name="Chart 16">
            <a:extLst>
              <a:ext uri="{FF2B5EF4-FFF2-40B4-BE49-F238E27FC236}">
                <a16:creationId xmlns:a16="http://schemas.microsoft.com/office/drawing/2014/main" id="{82B0C3AA-C8FE-4BDF-B456-5C938D354A03}"/>
              </a:ext>
            </a:extLst>
          </p:cNvPr>
          <p:cNvGraphicFramePr>
            <a:graphicFrameLocks/>
          </p:cNvGraphicFramePr>
          <p:nvPr>
            <p:extLst>
              <p:ext uri="{D42A27DB-BD31-4B8C-83A1-F6EECF244321}">
                <p14:modId xmlns:p14="http://schemas.microsoft.com/office/powerpoint/2010/main" val="1500863632"/>
              </p:ext>
            </p:extLst>
          </p:nvPr>
        </p:nvGraphicFramePr>
        <p:xfrm>
          <a:off x="59555" y="1070826"/>
          <a:ext cx="4217805"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18" name="Picture 2081524715">
            <a:extLst>
              <a:ext uri="{FF2B5EF4-FFF2-40B4-BE49-F238E27FC236}">
                <a16:creationId xmlns:a16="http://schemas.microsoft.com/office/drawing/2014/main" id="{4FF4C24D-80B3-4608-8F69-FD8143088AF0}"/>
              </a:ext>
            </a:extLst>
          </p:cNvPr>
          <p:cNvPicPr/>
          <p:nvPr/>
        </p:nvPicPr>
        <p:blipFill rotWithShape="1">
          <a:blip r:embed="rId5"/>
          <a:srcRect l="4273" t="4367" r="19248" b="23092"/>
          <a:stretch/>
        </p:blipFill>
        <p:spPr bwMode="auto">
          <a:xfrm>
            <a:off x="4368299" y="4143650"/>
            <a:ext cx="3498627" cy="2239618"/>
          </a:xfrm>
          <a:prstGeom prst="rect">
            <a:avLst/>
          </a:prstGeom>
          <a:ln>
            <a:noFill/>
          </a:ln>
          <a:extLst>
            <a:ext uri="{53640926-AAD7-44D8-BBD7-CCE9431645EC}">
              <a14:shadowObscured xmlns:a14="http://schemas.microsoft.com/office/drawing/2010/main"/>
            </a:ext>
          </a:extLst>
        </p:spPr>
      </p:pic>
      <p:pic>
        <p:nvPicPr>
          <p:cNvPr id="19" name="Picture 2081524719">
            <a:extLst>
              <a:ext uri="{FF2B5EF4-FFF2-40B4-BE49-F238E27FC236}">
                <a16:creationId xmlns:a16="http://schemas.microsoft.com/office/drawing/2014/main" id="{A5414004-FAAB-4FE8-AEFB-762C2ACEC1FF}"/>
              </a:ext>
            </a:extLst>
          </p:cNvPr>
          <p:cNvPicPr/>
          <p:nvPr/>
        </p:nvPicPr>
        <p:blipFill rotWithShape="1">
          <a:blip r:embed="rId6"/>
          <a:srcRect l="20295" t="3988" r="14976" b="23471"/>
          <a:stretch/>
        </p:blipFill>
        <p:spPr bwMode="auto">
          <a:xfrm>
            <a:off x="8292346" y="4122137"/>
            <a:ext cx="3498627" cy="2240811"/>
          </a:xfrm>
          <a:prstGeom prst="rect">
            <a:avLst/>
          </a:prstGeom>
          <a:ln>
            <a:noFill/>
          </a:ln>
          <a:extLst>
            <a:ext uri="{53640926-AAD7-44D8-BBD7-CCE9431645EC}">
              <a14:shadowObscured xmlns:a14="http://schemas.microsoft.com/office/drawing/2010/main"/>
            </a:ext>
          </a:extLst>
        </p:spPr>
      </p:pic>
      <p:graphicFrame>
        <p:nvGraphicFramePr>
          <p:cNvPr id="23" name="Chart 22">
            <a:extLst>
              <a:ext uri="{FF2B5EF4-FFF2-40B4-BE49-F238E27FC236}">
                <a16:creationId xmlns:a16="http://schemas.microsoft.com/office/drawing/2014/main" id="{E6E6B8CB-34EA-432C-BD41-AA777B5E03B5}"/>
              </a:ext>
            </a:extLst>
          </p:cNvPr>
          <p:cNvGraphicFramePr>
            <a:graphicFrameLocks/>
          </p:cNvGraphicFramePr>
          <p:nvPr>
            <p:extLst>
              <p:ext uri="{D42A27DB-BD31-4B8C-83A1-F6EECF244321}">
                <p14:modId xmlns:p14="http://schemas.microsoft.com/office/powerpoint/2010/main" val="1700403998"/>
              </p:ext>
            </p:extLst>
          </p:nvPr>
        </p:nvGraphicFramePr>
        <p:xfrm>
          <a:off x="4008709" y="1070826"/>
          <a:ext cx="4217805" cy="27432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4" name="Chart 23">
            <a:extLst>
              <a:ext uri="{FF2B5EF4-FFF2-40B4-BE49-F238E27FC236}">
                <a16:creationId xmlns:a16="http://schemas.microsoft.com/office/drawing/2014/main" id="{CC237A7C-41E1-4B09-B1E9-A5C887F4452B}"/>
              </a:ext>
            </a:extLst>
          </p:cNvPr>
          <p:cNvGraphicFramePr>
            <a:graphicFrameLocks/>
          </p:cNvGraphicFramePr>
          <p:nvPr>
            <p:extLst>
              <p:ext uri="{D42A27DB-BD31-4B8C-83A1-F6EECF244321}">
                <p14:modId xmlns:p14="http://schemas.microsoft.com/office/powerpoint/2010/main" val="3254128147"/>
              </p:ext>
            </p:extLst>
          </p:nvPr>
        </p:nvGraphicFramePr>
        <p:xfrm>
          <a:off x="8053282" y="1138089"/>
          <a:ext cx="4217805" cy="2743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663416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320" y="297045"/>
            <a:ext cx="10515600" cy="773781"/>
          </a:xfrm>
        </p:spPr>
        <p:txBody>
          <a:bodyPr>
            <a:normAutofit fontScale="90000"/>
          </a:bodyPr>
          <a:lstStyle/>
          <a:p>
            <a:pPr algn="ctr"/>
            <a:r>
              <a:rPr lang="en-US" sz="3600" dirty="0"/>
              <a:t>PRUEBAS DE RECONOCIMIENTO DE PERSONAS </a:t>
            </a:r>
            <a:br>
              <a:rPr lang="en-US" sz="3600" dirty="0"/>
            </a:br>
            <a:r>
              <a:rPr lang="en-US" sz="3600" dirty="0"/>
              <a:t>(</a:t>
            </a:r>
            <a:r>
              <a:rPr lang="es-EC" sz="3600" dirty="0"/>
              <a:t>VIDEO 2</a:t>
            </a:r>
            <a:r>
              <a:rPr lang="en-US" sz="3600" dirty="0"/>
              <a:t>)</a:t>
            </a:r>
            <a:br>
              <a:rPr lang="en-US" dirty="0"/>
            </a:br>
            <a:endParaRPr lang="en-US" sz="1300" dirty="0"/>
          </a:p>
        </p:txBody>
      </p:sp>
      <p:sp>
        <p:nvSpPr>
          <p:cNvPr id="5" name="Slide Number Placeholder 4"/>
          <p:cNvSpPr>
            <a:spLocks noGrp="1"/>
          </p:cNvSpPr>
          <p:nvPr>
            <p:ph type="sldNum" sz="quarter" idx="12"/>
          </p:nvPr>
        </p:nvSpPr>
        <p:spPr/>
        <p:txBody>
          <a:bodyPr/>
          <a:lstStyle/>
          <a:p>
            <a:r>
              <a:rPr lang="en-US" b="1" dirty="0"/>
              <a:t>24</a:t>
            </a:r>
          </a:p>
        </p:txBody>
      </p:sp>
      <p:sp>
        <p:nvSpPr>
          <p:cNvPr id="9" name="23 CuadroTexto">
            <a:extLst>
              <a:ext uri="{FF2B5EF4-FFF2-40B4-BE49-F238E27FC236}">
                <a16:creationId xmlns:a16="http://schemas.microsoft.com/office/drawing/2014/main" id="{3935F5FB-0D79-443B-B8AE-2725AEB2D1B3}"/>
              </a:ext>
            </a:extLst>
          </p:cNvPr>
          <p:cNvSpPr txBox="1"/>
          <p:nvPr/>
        </p:nvSpPr>
        <p:spPr>
          <a:xfrm>
            <a:off x="1030310" y="6466116"/>
            <a:ext cx="184817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latin typeface="Georgia" pitchFamily="18" charset="0"/>
              </a:rPr>
              <a:t>1. Introducción</a:t>
            </a:r>
          </a:p>
        </p:txBody>
      </p:sp>
      <p:sp>
        <p:nvSpPr>
          <p:cNvPr id="10" name="25 CuadroTexto">
            <a:extLst>
              <a:ext uri="{FF2B5EF4-FFF2-40B4-BE49-F238E27FC236}">
                <a16:creationId xmlns:a16="http://schemas.microsoft.com/office/drawing/2014/main" id="{E671AE59-3A68-4369-ADEF-D6BFA175F1F0}"/>
              </a:ext>
            </a:extLst>
          </p:cNvPr>
          <p:cNvSpPr txBox="1"/>
          <p:nvPr/>
        </p:nvSpPr>
        <p:spPr>
          <a:xfrm>
            <a:off x="4778062" y="6466116"/>
            <a:ext cx="184856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1" name="26 CuadroTexto">
            <a:extLst>
              <a:ext uri="{FF2B5EF4-FFF2-40B4-BE49-F238E27FC236}">
                <a16:creationId xmlns:a16="http://schemas.microsoft.com/office/drawing/2014/main" id="{4151BF80-33AC-451A-9B6D-5843DF8B81B5}"/>
              </a:ext>
            </a:extLst>
          </p:cNvPr>
          <p:cNvSpPr txBox="1"/>
          <p:nvPr/>
        </p:nvSpPr>
        <p:spPr>
          <a:xfrm>
            <a:off x="3013266" y="6466116"/>
            <a:ext cx="1630017"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t>2. Objetivos</a:t>
            </a:r>
          </a:p>
        </p:txBody>
      </p:sp>
      <p:sp>
        <p:nvSpPr>
          <p:cNvPr id="12" name="27 CuadroTexto">
            <a:extLst>
              <a:ext uri="{FF2B5EF4-FFF2-40B4-BE49-F238E27FC236}">
                <a16:creationId xmlns:a16="http://schemas.microsoft.com/office/drawing/2014/main" id="{864EE58E-C8CF-4F58-8D1E-F0B1AD6A3035}"/>
              </a:ext>
            </a:extLst>
          </p:cNvPr>
          <p:cNvSpPr txBox="1"/>
          <p:nvPr/>
        </p:nvSpPr>
        <p:spPr>
          <a:xfrm>
            <a:off x="6761408" y="6466116"/>
            <a:ext cx="1800455"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solidFill>
                  <a:schemeClr val="bg1">
                    <a:lumMod val="75000"/>
                  </a:schemeClr>
                </a:solidFill>
                <a:latin typeface="Georgia" pitchFamily="18" charset="0"/>
              </a:rPr>
              <a:t>4. Resultados</a:t>
            </a:r>
          </a:p>
        </p:txBody>
      </p:sp>
      <p:sp>
        <p:nvSpPr>
          <p:cNvPr id="13" name="27 CuadroTexto">
            <a:extLst>
              <a:ext uri="{FF2B5EF4-FFF2-40B4-BE49-F238E27FC236}">
                <a16:creationId xmlns:a16="http://schemas.microsoft.com/office/drawing/2014/main" id="{70FBEF4F-4BCF-44A4-8297-414910496D96}"/>
              </a:ext>
            </a:extLst>
          </p:cNvPr>
          <p:cNvSpPr txBox="1"/>
          <p:nvPr/>
        </p:nvSpPr>
        <p:spPr>
          <a:xfrm>
            <a:off x="8696642" y="6466116"/>
            <a:ext cx="2427278"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
        <p:nvSpPr>
          <p:cNvPr id="3" name="Rectangle 2"/>
          <p:cNvSpPr>
            <a:spLocks noChangeArrowheads="1"/>
          </p:cNvSpPr>
          <p:nvPr/>
        </p:nvSpPr>
        <p:spPr bwMode="auto">
          <a:xfrm>
            <a:off x="3185544" y="1250742"/>
            <a:ext cx="142174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8" name="Picture 2081524713"/>
          <p:cNvPicPr/>
          <p:nvPr/>
        </p:nvPicPr>
        <p:blipFill rotWithShape="1">
          <a:blip r:embed="rId3"/>
          <a:srcRect l="1602" t="3797" r="14014" b="9039"/>
          <a:stretch/>
        </p:blipFill>
        <p:spPr bwMode="auto">
          <a:xfrm>
            <a:off x="4057397" y="3987611"/>
            <a:ext cx="3761386" cy="2239618"/>
          </a:xfrm>
          <a:prstGeom prst="rect">
            <a:avLst/>
          </a:prstGeom>
          <a:ln>
            <a:noFill/>
          </a:ln>
          <a:extLst>
            <a:ext uri="{53640926-AAD7-44D8-BBD7-CCE9431645EC}">
              <a14:shadowObscured xmlns:a14="http://schemas.microsoft.com/office/drawing/2010/main"/>
            </a:ext>
          </a:extLst>
        </p:spPr>
      </p:pic>
      <p:pic>
        <p:nvPicPr>
          <p:cNvPr id="16" name="Picture 22">
            <a:extLst>
              <a:ext uri="{FF2B5EF4-FFF2-40B4-BE49-F238E27FC236}">
                <a16:creationId xmlns:a16="http://schemas.microsoft.com/office/drawing/2014/main" id="{8BD194A0-327E-4E01-99CE-F099547B9F78}"/>
              </a:ext>
            </a:extLst>
          </p:cNvPr>
          <p:cNvPicPr/>
          <p:nvPr/>
        </p:nvPicPr>
        <p:blipFill rotWithShape="1">
          <a:blip r:embed="rId4"/>
          <a:srcRect l="3525" t="380" r="34095" b="36574"/>
          <a:stretch/>
        </p:blipFill>
        <p:spPr bwMode="auto">
          <a:xfrm>
            <a:off x="225287" y="3974359"/>
            <a:ext cx="3515273" cy="2252870"/>
          </a:xfrm>
          <a:prstGeom prst="rect">
            <a:avLst/>
          </a:prstGeom>
          <a:ln>
            <a:noFill/>
          </a:ln>
          <a:extLst>
            <a:ext uri="{53640926-AAD7-44D8-BBD7-CCE9431645EC}">
              <a14:shadowObscured xmlns:a14="http://schemas.microsoft.com/office/drawing/2010/main"/>
            </a:ext>
          </a:extLst>
        </p:spPr>
      </p:pic>
      <p:pic>
        <p:nvPicPr>
          <p:cNvPr id="20" name="Picture 2081524720">
            <a:extLst>
              <a:ext uri="{FF2B5EF4-FFF2-40B4-BE49-F238E27FC236}">
                <a16:creationId xmlns:a16="http://schemas.microsoft.com/office/drawing/2014/main" id="{FD167FD8-342D-4569-B6FA-6D47EE43F571}"/>
              </a:ext>
            </a:extLst>
          </p:cNvPr>
          <p:cNvPicPr/>
          <p:nvPr/>
        </p:nvPicPr>
        <p:blipFill rotWithShape="1">
          <a:blip r:embed="rId5"/>
          <a:srcRect l="6088" t="4748" r="19461" b="7139"/>
          <a:stretch/>
        </p:blipFill>
        <p:spPr bwMode="auto">
          <a:xfrm>
            <a:off x="8135620" y="3987611"/>
            <a:ext cx="3498628" cy="2224360"/>
          </a:xfrm>
          <a:prstGeom prst="rect">
            <a:avLst/>
          </a:prstGeom>
          <a:ln>
            <a:noFill/>
          </a:ln>
          <a:extLst>
            <a:ext uri="{53640926-AAD7-44D8-BBD7-CCE9431645EC}">
              <a14:shadowObscured xmlns:a14="http://schemas.microsoft.com/office/drawing/2010/main"/>
            </a:ext>
          </a:extLst>
        </p:spPr>
      </p:pic>
      <p:graphicFrame>
        <p:nvGraphicFramePr>
          <p:cNvPr id="23" name="Chart 22">
            <a:extLst>
              <a:ext uri="{FF2B5EF4-FFF2-40B4-BE49-F238E27FC236}">
                <a16:creationId xmlns:a16="http://schemas.microsoft.com/office/drawing/2014/main" id="{EE1C7050-978A-4216-BF46-9A958586C530}"/>
              </a:ext>
            </a:extLst>
          </p:cNvPr>
          <p:cNvGraphicFramePr>
            <a:graphicFrameLocks/>
          </p:cNvGraphicFramePr>
          <p:nvPr>
            <p:extLst>
              <p:ext uri="{D42A27DB-BD31-4B8C-83A1-F6EECF244321}">
                <p14:modId xmlns:p14="http://schemas.microsoft.com/office/powerpoint/2010/main" val="299561970"/>
              </p:ext>
            </p:extLst>
          </p:nvPr>
        </p:nvGraphicFramePr>
        <p:xfrm>
          <a:off x="-75877" y="1070826"/>
          <a:ext cx="4219200"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4" name="Chart 23">
            <a:extLst>
              <a:ext uri="{FF2B5EF4-FFF2-40B4-BE49-F238E27FC236}">
                <a16:creationId xmlns:a16="http://schemas.microsoft.com/office/drawing/2014/main" id="{B1A3B771-4962-422D-A242-EC48D7A5048D}"/>
              </a:ext>
            </a:extLst>
          </p:cNvPr>
          <p:cNvGraphicFramePr>
            <a:graphicFrameLocks/>
          </p:cNvGraphicFramePr>
          <p:nvPr>
            <p:extLst>
              <p:ext uri="{D42A27DB-BD31-4B8C-83A1-F6EECF244321}">
                <p14:modId xmlns:p14="http://schemas.microsoft.com/office/powerpoint/2010/main" val="2447448045"/>
              </p:ext>
            </p:extLst>
          </p:nvPr>
        </p:nvGraphicFramePr>
        <p:xfrm>
          <a:off x="3948462" y="1069899"/>
          <a:ext cx="4219200" cy="27432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5" name="Chart 24">
            <a:extLst>
              <a:ext uri="{FF2B5EF4-FFF2-40B4-BE49-F238E27FC236}">
                <a16:creationId xmlns:a16="http://schemas.microsoft.com/office/drawing/2014/main" id="{8845A8B8-4E72-4DC2-8617-2D78AEEB6A55}"/>
              </a:ext>
            </a:extLst>
          </p:cNvPr>
          <p:cNvGraphicFramePr>
            <a:graphicFrameLocks/>
          </p:cNvGraphicFramePr>
          <p:nvPr>
            <p:extLst>
              <p:ext uri="{D42A27DB-BD31-4B8C-83A1-F6EECF244321}">
                <p14:modId xmlns:p14="http://schemas.microsoft.com/office/powerpoint/2010/main" val="1668126013"/>
              </p:ext>
            </p:extLst>
          </p:nvPr>
        </p:nvGraphicFramePr>
        <p:xfrm>
          <a:off x="7972800" y="1069899"/>
          <a:ext cx="4219200" cy="2743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631609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320" y="297045"/>
            <a:ext cx="10515600" cy="773781"/>
          </a:xfrm>
        </p:spPr>
        <p:txBody>
          <a:bodyPr>
            <a:normAutofit fontScale="90000"/>
          </a:bodyPr>
          <a:lstStyle/>
          <a:p>
            <a:pPr algn="ctr"/>
            <a:r>
              <a:rPr lang="en-US" sz="3600" dirty="0"/>
              <a:t>PRUEBAS DE RECONOCIMIENTO DE PERSONAS </a:t>
            </a:r>
            <a:br>
              <a:rPr lang="en-US" sz="3600" dirty="0"/>
            </a:br>
            <a:r>
              <a:rPr lang="en-US" sz="3600" dirty="0"/>
              <a:t>(</a:t>
            </a:r>
            <a:r>
              <a:rPr lang="es-EC" sz="3600" dirty="0"/>
              <a:t>video 3</a:t>
            </a:r>
            <a:r>
              <a:rPr lang="en-US" sz="3600" dirty="0"/>
              <a:t>)</a:t>
            </a:r>
            <a:br>
              <a:rPr lang="en-US" dirty="0"/>
            </a:br>
            <a:endParaRPr lang="en-US" sz="1300" dirty="0"/>
          </a:p>
        </p:txBody>
      </p:sp>
      <p:sp>
        <p:nvSpPr>
          <p:cNvPr id="5" name="Slide Number Placeholder 4"/>
          <p:cNvSpPr>
            <a:spLocks noGrp="1"/>
          </p:cNvSpPr>
          <p:nvPr>
            <p:ph type="sldNum" sz="quarter" idx="12"/>
          </p:nvPr>
        </p:nvSpPr>
        <p:spPr/>
        <p:txBody>
          <a:bodyPr/>
          <a:lstStyle/>
          <a:p>
            <a:r>
              <a:rPr lang="en-US" b="1" dirty="0"/>
              <a:t>25</a:t>
            </a:r>
          </a:p>
        </p:txBody>
      </p:sp>
      <p:sp>
        <p:nvSpPr>
          <p:cNvPr id="9" name="23 CuadroTexto">
            <a:extLst>
              <a:ext uri="{FF2B5EF4-FFF2-40B4-BE49-F238E27FC236}">
                <a16:creationId xmlns:a16="http://schemas.microsoft.com/office/drawing/2014/main" id="{3935F5FB-0D79-443B-B8AE-2725AEB2D1B3}"/>
              </a:ext>
            </a:extLst>
          </p:cNvPr>
          <p:cNvSpPr txBox="1"/>
          <p:nvPr/>
        </p:nvSpPr>
        <p:spPr>
          <a:xfrm>
            <a:off x="1030310" y="6466116"/>
            <a:ext cx="184817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latin typeface="Georgia" pitchFamily="18" charset="0"/>
              </a:rPr>
              <a:t>1. Introducción</a:t>
            </a:r>
          </a:p>
        </p:txBody>
      </p:sp>
      <p:sp>
        <p:nvSpPr>
          <p:cNvPr id="10" name="25 CuadroTexto">
            <a:extLst>
              <a:ext uri="{FF2B5EF4-FFF2-40B4-BE49-F238E27FC236}">
                <a16:creationId xmlns:a16="http://schemas.microsoft.com/office/drawing/2014/main" id="{E671AE59-3A68-4369-ADEF-D6BFA175F1F0}"/>
              </a:ext>
            </a:extLst>
          </p:cNvPr>
          <p:cNvSpPr txBox="1"/>
          <p:nvPr/>
        </p:nvSpPr>
        <p:spPr>
          <a:xfrm>
            <a:off x="4778062" y="6466116"/>
            <a:ext cx="184856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1" name="26 CuadroTexto">
            <a:extLst>
              <a:ext uri="{FF2B5EF4-FFF2-40B4-BE49-F238E27FC236}">
                <a16:creationId xmlns:a16="http://schemas.microsoft.com/office/drawing/2014/main" id="{4151BF80-33AC-451A-9B6D-5843DF8B81B5}"/>
              </a:ext>
            </a:extLst>
          </p:cNvPr>
          <p:cNvSpPr txBox="1"/>
          <p:nvPr/>
        </p:nvSpPr>
        <p:spPr>
          <a:xfrm>
            <a:off x="3013266" y="6466116"/>
            <a:ext cx="1630017"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t>2. Objetivos</a:t>
            </a:r>
          </a:p>
        </p:txBody>
      </p:sp>
      <p:sp>
        <p:nvSpPr>
          <p:cNvPr id="12" name="27 CuadroTexto">
            <a:extLst>
              <a:ext uri="{FF2B5EF4-FFF2-40B4-BE49-F238E27FC236}">
                <a16:creationId xmlns:a16="http://schemas.microsoft.com/office/drawing/2014/main" id="{864EE58E-C8CF-4F58-8D1E-F0B1AD6A3035}"/>
              </a:ext>
            </a:extLst>
          </p:cNvPr>
          <p:cNvSpPr txBox="1"/>
          <p:nvPr/>
        </p:nvSpPr>
        <p:spPr>
          <a:xfrm>
            <a:off x="6761408" y="6466116"/>
            <a:ext cx="1800455"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solidFill>
                  <a:schemeClr val="bg1">
                    <a:lumMod val="75000"/>
                  </a:schemeClr>
                </a:solidFill>
                <a:latin typeface="Georgia" pitchFamily="18" charset="0"/>
              </a:rPr>
              <a:t>4. Resultados</a:t>
            </a:r>
          </a:p>
        </p:txBody>
      </p:sp>
      <p:sp>
        <p:nvSpPr>
          <p:cNvPr id="13" name="27 CuadroTexto">
            <a:extLst>
              <a:ext uri="{FF2B5EF4-FFF2-40B4-BE49-F238E27FC236}">
                <a16:creationId xmlns:a16="http://schemas.microsoft.com/office/drawing/2014/main" id="{70FBEF4F-4BCF-44A4-8297-414910496D96}"/>
              </a:ext>
            </a:extLst>
          </p:cNvPr>
          <p:cNvSpPr txBox="1"/>
          <p:nvPr/>
        </p:nvSpPr>
        <p:spPr>
          <a:xfrm>
            <a:off x="8696642" y="6466116"/>
            <a:ext cx="2427278"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
        <p:nvSpPr>
          <p:cNvPr id="3" name="Rectangle 2"/>
          <p:cNvSpPr>
            <a:spLocks noChangeArrowheads="1"/>
          </p:cNvSpPr>
          <p:nvPr/>
        </p:nvSpPr>
        <p:spPr bwMode="auto">
          <a:xfrm>
            <a:off x="3185544" y="1250742"/>
            <a:ext cx="142174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23" name="Picture 2081524721"/>
          <p:cNvPicPr/>
          <p:nvPr/>
        </p:nvPicPr>
        <p:blipFill rotWithShape="1">
          <a:blip r:embed="rId3"/>
          <a:srcRect l="29908" t="7026" r="45631" b="30877"/>
          <a:stretch/>
        </p:blipFill>
        <p:spPr bwMode="auto">
          <a:xfrm>
            <a:off x="8111161" y="4122314"/>
            <a:ext cx="3598240" cy="2224359"/>
          </a:xfrm>
          <a:prstGeom prst="rect">
            <a:avLst/>
          </a:prstGeom>
          <a:ln>
            <a:noFill/>
          </a:ln>
          <a:extLst>
            <a:ext uri="{53640926-AAD7-44D8-BBD7-CCE9431645EC}">
              <a14:shadowObscured xmlns:a14="http://schemas.microsoft.com/office/drawing/2010/main"/>
            </a:ext>
          </a:extLst>
        </p:spPr>
      </p:pic>
      <p:pic>
        <p:nvPicPr>
          <p:cNvPr id="17" name="Picture 2081524714">
            <a:extLst>
              <a:ext uri="{FF2B5EF4-FFF2-40B4-BE49-F238E27FC236}">
                <a16:creationId xmlns:a16="http://schemas.microsoft.com/office/drawing/2014/main" id="{AE0F7874-4546-4DFB-8997-10EADA4DBCFC}"/>
              </a:ext>
            </a:extLst>
          </p:cNvPr>
          <p:cNvPicPr/>
          <p:nvPr/>
        </p:nvPicPr>
        <p:blipFill rotWithShape="1">
          <a:blip r:embed="rId4"/>
          <a:srcRect l="34928" t="4747" r="33348" b="25370"/>
          <a:stretch/>
        </p:blipFill>
        <p:spPr bwMode="auto">
          <a:xfrm>
            <a:off x="4289231" y="4122313"/>
            <a:ext cx="3613537" cy="2224360"/>
          </a:xfrm>
          <a:prstGeom prst="rect">
            <a:avLst/>
          </a:prstGeom>
          <a:ln>
            <a:noFill/>
          </a:ln>
          <a:extLst>
            <a:ext uri="{53640926-AAD7-44D8-BBD7-CCE9431645EC}">
              <a14:shadowObscured xmlns:a14="http://schemas.microsoft.com/office/drawing/2010/main"/>
            </a:ext>
          </a:extLst>
        </p:spPr>
      </p:pic>
      <p:pic>
        <p:nvPicPr>
          <p:cNvPr id="18" name="Picture 2081524708">
            <a:extLst>
              <a:ext uri="{FF2B5EF4-FFF2-40B4-BE49-F238E27FC236}">
                <a16:creationId xmlns:a16="http://schemas.microsoft.com/office/drawing/2014/main" id="{ED2B168B-71F4-4617-BD5F-AC9F7BC84FC4}"/>
              </a:ext>
            </a:extLst>
          </p:cNvPr>
          <p:cNvPicPr/>
          <p:nvPr/>
        </p:nvPicPr>
        <p:blipFill rotWithShape="1">
          <a:blip r:embed="rId5"/>
          <a:srcRect l="56778" r="18928" b="45499"/>
          <a:stretch/>
        </p:blipFill>
        <p:spPr bwMode="auto">
          <a:xfrm>
            <a:off x="482599" y="4093803"/>
            <a:ext cx="3635822" cy="2252870"/>
          </a:xfrm>
          <a:prstGeom prst="rect">
            <a:avLst/>
          </a:prstGeom>
          <a:ln>
            <a:noFill/>
          </a:ln>
          <a:extLst>
            <a:ext uri="{53640926-AAD7-44D8-BBD7-CCE9431645EC}">
              <a14:shadowObscured xmlns:a14="http://schemas.microsoft.com/office/drawing/2010/main"/>
            </a:ext>
          </a:extLst>
        </p:spPr>
      </p:pic>
      <p:graphicFrame>
        <p:nvGraphicFramePr>
          <p:cNvPr id="19" name="Chart 18">
            <a:extLst>
              <a:ext uri="{FF2B5EF4-FFF2-40B4-BE49-F238E27FC236}">
                <a16:creationId xmlns:a16="http://schemas.microsoft.com/office/drawing/2014/main" id="{831CC9FC-F9EB-41C0-8B18-AD97C119CEFE}"/>
              </a:ext>
            </a:extLst>
          </p:cNvPr>
          <p:cNvGraphicFramePr>
            <a:graphicFrameLocks/>
          </p:cNvGraphicFramePr>
          <p:nvPr>
            <p:extLst>
              <p:ext uri="{D42A27DB-BD31-4B8C-83A1-F6EECF244321}">
                <p14:modId xmlns:p14="http://schemas.microsoft.com/office/powerpoint/2010/main" val="843969188"/>
              </p:ext>
            </p:extLst>
          </p:nvPr>
        </p:nvGraphicFramePr>
        <p:xfrm>
          <a:off x="0" y="1124968"/>
          <a:ext cx="4219200"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4" name="Chart 23">
            <a:extLst>
              <a:ext uri="{FF2B5EF4-FFF2-40B4-BE49-F238E27FC236}">
                <a16:creationId xmlns:a16="http://schemas.microsoft.com/office/drawing/2014/main" id="{FB1B889F-5E69-49CF-8E12-871C0EE7CEE5}"/>
              </a:ext>
            </a:extLst>
          </p:cNvPr>
          <p:cNvGraphicFramePr>
            <a:graphicFrameLocks/>
          </p:cNvGraphicFramePr>
          <p:nvPr>
            <p:extLst>
              <p:ext uri="{D42A27DB-BD31-4B8C-83A1-F6EECF244321}">
                <p14:modId xmlns:p14="http://schemas.microsoft.com/office/powerpoint/2010/main" val="3756477695"/>
              </p:ext>
            </p:extLst>
          </p:nvPr>
        </p:nvGraphicFramePr>
        <p:xfrm>
          <a:off x="4047301" y="1115870"/>
          <a:ext cx="4219200" cy="27432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5" name="Chart 24">
            <a:extLst>
              <a:ext uri="{FF2B5EF4-FFF2-40B4-BE49-F238E27FC236}">
                <a16:creationId xmlns:a16="http://schemas.microsoft.com/office/drawing/2014/main" id="{091E3CD8-A239-46E7-B88C-8D72BAD5539A}"/>
              </a:ext>
            </a:extLst>
          </p:cNvPr>
          <p:cNvGraphicFramePr>
            <a:graphicFrameLocks/>
          </p:cNvGraphicFramePr>
          <p:nvPr>
            <p:extLst>
              <p:ext uri="{D42A27DB-BD31-4B8C-83A1-F6EECF244321}">
                <p14:modId xmlns:p14="http://schemas.microsoft.com/office/powerpoint/2010/main" val="97506019"/>
              </p:ext>
            </p:extLst>
          </p:nvPr>
        </p:nvGraphicFramePr>
        <p:xfrm>
          <a:off x="8101001" y="1124968"/>
          <a:ext cx="4219200" cy="2743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320744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320" y="297045"/>
            <a:ext cx="10515600" cy="773781"/>
          </a:xfrm>
        </p:spPr>
        <p:txBody>
          <a:bodyPr>
            <a:normAutofit fontScale="90000"/>
          </a:bodyPr>
          <a:lstStyle/>
          <a:p>
            <a:pPr algn="ctr"/>
            <a:r>
              <a:rPr lang="en-US" sz="3600" dirty="0"/>
              <a:t>APLICACIÓN DE </a:t>
            </a:r>
            <a:r>
              <a:rPr lang="es-EC" sz="3600" dirty="0"/>
              <a:t>HOG + SVM EN PATRULLAJE CIRCUITO CUADRADO</a:t>
            </a:r>
            <a:br>
              <a:rPr lang="en-US" dirty="0"/>
            </a:br>
            <a:endParaRPr lang="en-US" sz="1300" dirty="0"/>
          </a:p>
        </p:txBody>
      </p:sp>
      <p:sp>
        <p:nvSpPr>
          <p:cNvPr id="5" name="Slide Number Placeholder 4"/>
          <p:cNvSpPr>
            <a:spLocks noGrp="1"/>
          </p:cNvSpPr>
          <p:nvPr>
            <p:ph type="sldNum" sz="quarter" idx="12"/>
          </p:nvPr>
        </p:nvSpPr>
        <p:spPr/>
        <p:txBody>
          <a:bodyPr/>
          <a:lstStyle/>
          <a:p>
            <a:r>
              <a:rPr lang="en-US" b="1" dirty="0"/>
              <a:t>26</a:t>
            </a:r>
          </a:p>
        </p:txBody>
      </p:sp>
      <p:sp>
        <p:nvSpPr>
          <p:cNvPr id="9" name="23 CuadroTexto">
            <a:extLst>
              <a:ext uri="{FF2B5EF4-FFF2-40B4-BE49-F238E27FC236}">
                <a16:creationId xmlns:a16="http://schemas.microsoft.com/office/drawing/2014/main" id="{3935F5FB-0D79-443B-B8AE-2725AEB2D1B3}"/>
              </a:ext>
            </a:extLst>
          </p:cNvPr>
          <p:cNvSpPr txBox="1"/>
          <p:nvPr/>
        </p:nvSpPr>
        <p:spPr>
          <a:xfrm>
            <a:off x="1030310" y="6466116"/>
            <a:ext cx="184817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latin typeface="Georgia" pitchFamily="18" charset="0"/>
              </a:rPr>
              <a:t>1. Introducción</a:t>
            </a:r>
          </a:p>
        </p:txBody>
      </p:sp>
      <p:sp>
        <p:nvSpPr>
          <p:cNvPr id="10" name="25 CuadroTexto">
            <a:extLst>
              <a:ext uri="{FF2B5EF4-FFF2-40B4-BE49-F238E27FC236}">
                <a16:creationId xmlns:a16="http://schemas.microsoft.com/office/drawing/2014/main" id="{E671AE59-3A68-4369-ADEF-D6BFA175F1F0}"/>
              </a:ext>
            </a:extLst>
          </p:cNvPr>
          <p:cNvSpPr txBox="1"/>
          <p:nvPr/>
        </p:nvSpPr>
        <p:spPr>
          <a:xfrm>
            <a:off x="4778062" y="6466116"/>
            <a:ext cx="184856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1" name="26 CuadroTexto">
            <a:extLst>
              <a:ext uri="{FF2B5EF4-FFF2-40B4-BE49-F238E27FC236}">
                <a16:creationId xmlns:a16="http://schemas.microsoft.com/office/drawing/2014/main" id="{4151BF80-33AC-451A-9B6D-5843DF8B81B5}"/>
              </a:ext>
            </a:extLst>
          </p:cNvPr>
          <p:cNvSpPr txBox="1"/>
          <p:nvPr/>
        </p:nvSpPr>
        <p:spPr>
          <a:xfrm>
            <a:off x="3013266" y="6466116"/>
            <a:ext cx="163001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solidFill>
                  <a:schemeClr val="bg2">
                    <a:lumMod val="75000"/>
                  </a:schemeClr>
                </a:solidFill>
              </a:rPr>
              <a:t>2. Objetivos</a:t>
            </a:r>
          </a:p>
        </p:txBody>
      </p:sp>
      <p:sp>
        <p:nvSpPr>
          <p:cNvPr id="12" name="27 CuadroTexto">
            <a:extLst>
              <a:ext uri="{FF2B5EF4-FFF2-40B4-BE49-F238E27FC236}">
                <a16:creationId xmlns:a16="http://schemas.microsoft.com/office/drawing/2014/main" id="{864EE58E-C8CF-4F58-8D1E-F0B1AD6A3035}"/>
              </a:ext>
            </a:extLst>
          </p:cNvPr>
          <p:cNvSpPr txBox="1"/>
          <p:nvPr/>
        </p:nvSpPr>
        <p:spPr>
          <a:xfrm>
            <a:off x="6761408" y="6466116"/>
            <a:ext cx="1800455"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solidFill>
                  <a:schemeClr val="bg1">
                    <a:lumMod val="75000"/>
                  </a:schemeClr>
                </a:solidFill>
                <a:latin typeface="Georgia" pitchFamily="18" charset="0"/>
              </a:rPr>
              <a:t>4. Resultados</a:t>
            </a:r>
          </a:p>
        </p:txBody>
      </p:sp>
      <p:sp>
        <p:nvSpPr>
          <p:cNvPr id="13" name="27 CuadroTexto">
            <a:extLst>
              <a:ext uri="{FF2B5EF4-FFF2-40B4-BE49-F238E27FC236}">
                <a16:creationId xmlns:a16="http://schemas.microsoft.com/office/drawing/2014/main" id="{70FBEF4F-4BCF-44A4-8297-414910496D96}"/>
              </a:ext>
            </a:extLst>
          </p:cNvPr>
          <p:cNvSpPr txBox="1"/>
          <p:nvPr/>
        </p:nvSpPr>
        <p:spPr>
          <a:xfrm>
            <a:off x="8696642" y="6466116"/>
            <a:ext cx="2427278"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
        <p:nvSpPr>
          <p:cNvPr id="3" name="Rectangle 2"/>
          <p:cNvSpPr>
            <a:spLocks noChangeArrowheads="1"/>
          </p:cNvSpPr>
          <p:nvPr/>
        </p:nvSpPr>
        <p:spPr bwMode="auto">
          <a:xfrm>
            <a:off x="3185544" y="1250742"/>
            <a:ext cx="142174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4" name="Imagen 3"/>
          <p:cNvPicPr>
            <a:picLocks noChangeAspect="1"/>
          </p:cNvPicPr>
          <p:nvPr/>
        </p:nvPicPr>
        <p:blipFill>
          <a:blip r:embed="rId3"/>
          <a:stretch>
            <a:fillRect/>
          </a:stretch>
        </p:blipFill>
        <p:spPr>
          <a:xfrm>
            <a:off x="166119" y="1250742"/>
            <a:ext cx="6038850" cy="2333625"/>
          </a:xfrm>
          <a:prstGeom prst="rect">
            <a:avLst/>
          </a:prstGeom>
        </p:spPr>
      </p:pic>
      <p:pic>
        <p:nvPicPr>
          <p:cNvPr id="14" name="Imagen 13"/>
          <p:cNvPicPr/>
          <p:nvPr/>
        </p:nvPicPr>
        <p:blipFill rotWithShape="1">
          <a:blip r:embed="rId4"/>
          <a:srcRect l="37121" t="10162" r="505" b="29674"/>
          <a:stretch/>
        </p:blipFill>
        <p:spPr bwMode="auto">
          <a:xfrm>
            <a:off x="6308985" y="3727954"/>
            <a:ext cx="2759851" cy="2253269"/>
          </a:xfrm>
          <a:prstGeom prst="rect">
            <a:avLst/>
          </a:prstGeom>
          <a:ln>
            <a:noFill/>
          </a:ln>
          <a:extLst>
            <a:ext uri="{53640926-AAD7-44D8-BBD7-CCE9431645EC}">
              <a14:shadowObscured xmlns:a14="http://schemas.microsoft.com/office/drawing/2010/main"/>
            </a:ext>
          </a:extLst>
        </p:spPr>
      </p:pic>
      <p:pic>
        <p:nvPicPr>
          <p:cNvPr id="15" name="Imagen 14"/>
          <p:cNvPicPr/>
          <p:nvPr/>
        </p:nvPicPr>
        <p:blipFill rotWithShape="1">
          <a:blip r:embed="rId5"/>
          <a:srcRect l="24181" t="9756" b="19513"/>
          <a:stretch/>
        </p:blipFill>
        <p:spPr bwMode="auto">
          <a:xfrm>
            <a:off x="9172853" y="3712031"/>
            <a:ext cx="2671418" cy="2264699"/>
          </a:xfrm>
          <a:prstGeom prst="rect">
            <a:avLst/>
          </a:prstGeom>
          <a:ln>
            <a:noFill/>
          </a:ln>
          <a:extLst>
            <a:ext uri="{53640926-AAD7-44D8-BBD7-CCE9431645EC}">
              <a14:shadowObscured xmlns:a14="http://schemas.microsoft.com/office/drawing/2010/main"/>
            </a:ext>
          </a:extLst>
        </p:spPr>
      </p:pic>
      <p:pic>
        <p:nvPicPr>
          <p:cNvPr id="16" name="Imagen 15"/>
          <p:cNvPicPr/>
          <p:nvPr/>
        </p:nvPicPr>
        <p:blipFill rotWithShape="1">
          <a:blip r:embed="rId6"/>
          <a:srcRect l="2525" t="10401" r="31818" b="30399"/>
          <a:stretch/>
        </p:blipFill>
        <p:spPr bwMode="auto">
          <a:xfrm>
            <a:off x="216144" y="3727954"/>
            <a:ext cx="2969400" cy="2248776"/>
          </a:xfrm>
          <a:prstGeom prst="rect">
            <a:avLst/>
          </a:prstGeom>
          <a:ln>
            <a:noFill/>
          </a:ln>
          <a:extLst>
            <a:ext uri="{53640926-AAD7-44D8-BBD7-CCE9431645EC}">
              <a14:shadowObscured xmlns:a14="http://schemas.microsoft.com/office/drawing/2010/main"/>
            </a:ext>
          </a:extLst>
        </p:spPr>
      </p:pic>
      <p:pic>
        <p:nvPicPr>
          <p:cNvPr id="17" name="Imagen 16"/>
          <p:cNvPicPr/>
          <p:nvPr/>
        </p:nvPicPr>
        <p:blipFill rotWithShape="1">
          <a:blip r:embed="rId7"/>
          <a:srcRect l="28132" t="11393" b="13080"/>
          <a:stretch/>
        </p:blipFill>
        <p:spPr bwMode="auto">
          <a:xfrm>
            <a:off x="3294369" y="3727954"/>
            <a:ext cx="2910599" cy="2248776"/>
          </a:xfrm>
          <a:prstGeom prst="rect">
            <a:avLst/>
          </a:prstGeom>
          <a:ln>
            <a:noFill/>
          </a:ln>
          <a:extLst>
            <a:ext uri="{53640926-AAD7-44D8-BBD7-CCE9431645EC}">
              <a14:shadowObscured xmlns:a14="http://schemas.microsoft.com/office/drawing/2010/main"/>
            </a:ext>
          </a:extLst>
        </p:spPr>
      </p:pic>
      <p:pic>
        <p:nvPicPr>
          <p:cNvPr id="18" name="Imagen 17"/>
          <p:cNvPicPr/>
          <p:nvPr/>
        </p:nvPicPr>
        <p:blipFill rotWithShape="1">
          <a:blip r:embed="rId8" cstate="print">
            <a:extLst>
              <a:ext uri="{28A0092B-C50C-407E-A947-70E740481C1C}">
                <a14:useLocalDpi xmlns:a14="http://schemas.microsoft.com/office/drawing/2010/main" val="0"/>
              </a:ext>
            </a:extLst>
          </a:blip>
          <a:srcRect l="18169" t="9131" r="16568" b="8438"/>
          <a:stretch/>
        </p:blipFill>
        <p:spPr bwMode="auto">
          <a:xfrm>
            <a:off x="6626629" y="1250741"/>
            <a:ext cx="4961422" cy="23336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7183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p:cNvPicPr>
            <a:picLocks noChangeAspect="1"/>
          </p:cNvPicPr>
          <p:nvPr/>
        </p:nvPicPr>
        <p:blipFill>
          <a:blip r:embed="rId3"/>
          <a:stretch>
            <a:fillRect/>
          </a:stretch>
        </p:blipFill>
        <p:spPr>
          <a:xfrm>
            <a:off x="216144" y="1250570"/>
            <a:ext cx="5988824" cy="2295525"/>
          </a:xfrm>
          <a:prstGeom prst="rect">
            <a:avLst/>
          </a:prstGeom>
        </p:spPr>
      </p:pic>
      <p:sp>
        <p:nvSpPr>
          <p:cNvPr id="2" name="Title 1"/>
          <p:cNvSpPr>
            <a:spLocks noGrp="1"/>
          </p:cNvSpPr>
          <p:nvPr>
            <p:ph type="title"/>
          </p:nvPr>
        </p:nvSpPr>
        <p:spPr>
          <a:xfrm>
            <a:off x="166119" y="333201"/>
            <a:ext cx="11888480" cy="773781"/>
          </a:xfrm>
        </p:spPr>
        <p:txBody>
          <a:bodyPr>
            <a:normAutofit fontScale="90000"/>
          </a:bodyPr>
          <a:lstStyle/>
          <a:p>
            <a:pPr algn="ctr"/>
            <a:r>
              <a:rPr lang="en-US" sz="3600" dirty="0"/>
              <a:t>APLICACIÓN DE </a:t>
            </a:r>
            <a:r>
              <a:rPr lang="es-EC" sz="3600" dirty="0"/>
              <a:t>HOG + SVM EN PATRULLAJE CIRCUITO CONFORMA DE ROMBO</a:t>
            </a:r>
            <a:br>
              <a:rPr lang="en-US" dirty="0"/>
            </a:br>
            <a:endParaRPr lang="en-US" sz="1300" dirty="0"/>
          </a:p>
        </p:txBody>
      </p:sp>
      <p:sp>
        <p:nvSpPr>
          <p:cNvPr id="5" name="Slide Number Placeholder 4"/>
          <p:cNvSpPr>
            <a:spLocks noGrp="1"/>
          </p:cNvSpPr>
          <p:nvPr>
            <p:ph type="sldNum" sz="quarter" idx="12"/>
          </p:nvPr>
        </p:nvSpPr>
        <p:spPr/>
        <p:txBody>
          <a:bodyPr/>
          <a:lstStyle/>
          <a:p>
            <a:r>
              <a:rPr lang="en-US" b="1" dirty="0"/>
              <a:t>27</a:t>
            </a:r>
          </a:p>
        </p:txBody>
      </p:sp>
      <p:sp>
        <p:nvSpPr>
          <p:cNvPr id="9" name="23 CuadroTexto">
            <a:extLst>
              <a:ext uri="{FF2B5EF4-FFF2-40B4-BE49-F238E27FC236}">
                <a16:creationId xmlns:a16="http://schemas.microsoft.com/office/drawing/2014/main" id="{3935F5FB-0D79-443B-B8AE-2725AEB2D1B3}"/>
              </a:ext>
            </a:extLst>
          </p:cNvPr>
          <p:cNvSpPr txBox="1"/>
          <p:nvPr/>
        </p:nvSpPr>
        <p:spPr>
          <a:xfrm>
            <a:off x="1030310" y="6466116"/>
            <a:ext cx="184817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latin typeface="Georgia" pitchFamily="18" charset="0"/>
              </a:rPr>
              <a:t>1. Introducción</a:t>
            </a:r>
          </a:p>
        </p:txBody>
      </p:sp>
      <p:sp>
        <p:nvSpPr>
          <p:cNvPr id="10" name="25 CuadroTexto">
            <a:extLst>
              <a:ext uri="{FF2B5EF4-FFF2-40B4-BE49-F238E27FC236}">
                <a16:creationId xmlns:a16="http://schemas.microsoft.com/office/drawing/2014/main" id="{E671AE59-3A68-4369-ADEF-D6BFA175F1F0}"/>
              </a:ext>
            </a:extLst>
          </p:cNvPr>
          <p:cNvSpPr txBox="1"/>
          <p:nvPr/>
        </p:nvSpPr>
        <p:spPr>
          <a:xfrm>
            <a:off x="4778062" y="6466116"/>
            <a:ext cx="184856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1" name="26 CuadroTexto">
            <a:extLst>
              <a:ext uri="{FF2B5EF4-FFF2-40B4-BE49-F238E27FC236}">
                <a16:creationId xmlns:a16="http://schemas.microsoft.com/office/drawing/2014/main" id="{4151BF80-33AC-451A-9B6D-5843DF8B81B5}"/>
              </a:ext>
            </a:extLst>
          </p:cNvPr>
          <p:cNvSpPr txBox="1"/>
          <p:nvPr/>
        </p:nvSpPr>
        <p:spPr>
          <a:xfrm>
            <a:off x="3013266" y="6466116"/>
            <a:ext cx="163001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solidFill>
                  <a:schemeClr val="bg2">
                    <a:lumMod val="75000"/>
                  </a:schemeClr>
                </a:solidFill>
              </a:rPr>
              <a:t>2. Objetivos</a:t>
            </a:r>
          </a:p>
        </p:txBody>
      </p:sp>
      <p:sp>
        <p:nvSpPr>
          <p:cNvPr id="12" name="27 CuadroTexto">
            <a:extLst>
              <a:ext uri="{FF2B5EF4-FFF2-40B4-BE49-F238E27FC236}">
                <a16:creationId xmlns:a16="http://schemas.microsoft.com/office/drawing/2014/main" id="{864EE58E-C8CF-4F58-8D1E-F0B1AD6A3035}"/>
              </a:ext>
            </a:extLst>
          </p:cNvPr>
          <p:cNvSpPr txBox="1"/>
          <p:nvPr/>
        </p:nvSpPr>
        <p:spPr>
          <a:xfrm>
            <a:off x="6761408" y="6466116"/>
            <a:ext cx="1800455"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solidFill>
                  <a:schemeClr val="bg1">
                    <a:lumMod val="75000"/>
                  </a:schemeClr>
                </a:solidFill>
                <a:latin typeface="Georgia" pitchFamily="18" charset="0"/>
              </a:rPr>
              <a:t>4. Resultados</a:t>
            </a:r>
          </a:p>
        </p:txBody>
      </p:sp>
      <p:sp>
        <p:nvSpPr>
          <p:cNvPr id="13" name="27 CuadroTexto">
            <a:extLst>
              <a:ext uri="{FF2B5EF4-FFF2-40B4-BE49-F238E27FC236}">
                <a16:creationId xmlns:a16="http://schemas.microsoft.com/office/drawing/2014/main" id="{70FBEF4F-4BCF-44A4-8297-414910496D96}"/>
              </a:ext>
            </a:extLst>
          </p:cNvPr>
          <p:cNvSpPr txBox="1"/>
          <p:nvPr/>
        </p:nvSpPr>
        <p:spPr>
          <a:xfrm>
            <a:off x="8696642" y="6466116"/>
            <a:ext cx="2427278"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
        <p:nvSpPr>
          <p:cNvPr id="3" name="Rectangle 2"/>
          <p:cNvSpPr>
            <a:spLocks noChangeArrowheads="1"/>
          </p:cNvSpPr>
          <p:nvPr/>
        </p:nvSpPr>
        <p:spPr bwMode="auto">
          <a:xfrm>
            <a:off x="3185544" y="1250742"/>
            <a:ext cx="142174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9" name="Imagen 18"/>
          <p:cNvPicPr/>
          <p:nvPr/>
        </p:nvPicPr>
        <p:blipFill rotWithShape="1">
          <a:blip r:embed="rId4">
            <a:extLst>
              <a:ext uri="{28A0092B-C50C-407E-A947-70E740481C1C}">
                <a14:useLocalDpi xmlns:a14="http://schemas.microsoft.com/office/drawing/2010/main" val="0"/>
              </a:ext>
            </a:extLst>
          </a:blip>
          <a:srcRect l="9525" t="14516" b="7555"/>
          <a:stretch/>
        </p:blipFill>
        <p:spPr bwMode="auto">
          <a:xfrm>
            <a:off x="6626628" y="1250570"/>
            <a:ext cx="4942519" cy="2333796"/>
          </a:xfrm>
          <a:prstGeom prst="rect">
            <a:avLst/>
          </a:prstGeom>
          <a:ln>
            <a:noFill/>
          </a:ln>
          <a:extLst>
            <a:ext uri="{53640926-AAD7-44D8-BBD7-CCE9431645EC}">
              <a14:shadowObscured xmlns:a14="http://schemas.microsoft.com/office/drawing/2010/main"/>
            </a:ext>
          </a:extLst>
        </p:spPr>
      </p:pic>
      <p:pic>
        <p:nvPicPr>
          <p:cNvPr id="20" name="Imagen 19"/>
          <p:cNvPicPr/>
          <p:nvPr/>
        </p:nvPicPr>
        <p:blipFill rotWithShape="1">
          <a:blip r:embed="rId5"/>
          <a:srcRect l="28283" t="10887" b="15322"/>
          <a:stretch/>
        </p:blipFill>
        <p:spPr bwMode="auto">
          <a:xfrm>
            <a:off x="216144" y="3727954"/>
            <a:ext cx="2969400" cy="2248776"/>
          </a:xfrm>
          <a:prstGeom prst="rect">
            <a:avLst/>
          </a:prstGeom>
          <a:ln>
            <a:noFill/>
          </a:ln>
          <a:extLst>
            <a:ext uri="{53640926-AAD7-44D8-BBD7-CCE9431645EC}">
              <a14:shadowObscured xmlns:a14="http://schemas.microsoft.com/office/drawing/2010/main"/>
            </a:ext>
          </a:extLst>
        </p:spPr>
      </p:pic>
      <p:pic>
        <p:nvPicPr>
          <p:cNvPr id="21" name="Imagen 20"/>
          <p:cNvPicPr/>
          <p:nvPr/>
        </p:nvPicPr>
        <p:blipFill rotWithShape="1">
          <a:blip r:embed="rId6"/>
          <a:srcRect l="26684" t="7949" b="29708"/>
          <a:stretch/>
        </p:blipFill>
        <p:spPr bwMode="auto">
          <a:xfrm>
            <a:off x="3289562" y="3727954"/>
            <a:ext cx="2915406" cy="2248776"/>
          </a:xfrm>
          <a:prstGeom prst="rect">
            <a:avLst/>
          </a:prstGeom>
          <a:ln>
            <a:noFill/>
          </a:ln>
          <a:extLst>
            <a:ext uri="{53640926-AAD7-44D8-BBD7-CCE9431645EC}">
              <a14:shadowObscured xmlns:a14="http://schemas.microsoft.com/office/drawing/2010/main"/>
            </a:ext>
          </a:extLst>
        </p:spPr>
      </p:pic>
      <p:pic>
        <p:nvPicPr>
          <p:cNvPr id="22" name="Imagen 21"/>
          <p:cNvPicPr/>
          <p:nvPr/>
        </p:nvPicPr>
        <p:blipFill rotWithShape="1">
          <a:blip r:embed="rId7"/>
          <a:srcRect l="5013" t="12018" r="25313" b="22316"/>
          <a:stretch/>
        </p:blipFill>
        <p:spPr bwMode="auto">
          <a:xfrm>
            <a:off x="6318251" y="3727954"/>
            <a:ext cx="2746236" cy="2248776"/>
          </a:xfrm>
          <a:prstGeom prst="rect">
            <a:avLst/>
          </a:prstGeom>
          <a:ln>
            <a:noFill/>
          </a:ln>
          <a:extLst>
            <a:ext uri="{53640926-AAD7-44D8-BBD7-CCE9431645EC}">
              <a14:shadowObscured xmlns:a14="http://schemas.microsoft.com/office/drawing/2010/main"/>
            </a:ext>
          </a:extLst>
        </p:spPr>
      </p:pic>
      <p:pic>
        <p:nvPicPr>
          <p:cNvPr id="23" name="Imagen 22"/>
          <p:cNvPicPr/>
          <p:nvPr/>
        </p:nvPicPr>
        <p:blipFill rotWithShape="1">
          <a:blip r:embed="rId8"/>
          <a:srcRect l="13846" r="14103" b="19178"/>
          <a:stretch/>
        </p:blipFill>
        <p:spPr bwMode="auto">
          <a:xfrm>
            <a:off x="9177271" y="3712031"/>
            <a:ext cx="2667000" cy="22646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8410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930"/>
            <a:ext cx="12246289" cy="773781"/>
          </a:xfrm>
        </p:spPr>
        <p:txBody>
          <a:bodyPr>
            <a:normAutofit fontScale="90000"/>
          </a:bodyPr>
          <a:lstStyle/>
          <a:p>
            <a:pPr algn="ctr"/>
            <a:r>
              <a:rPr lang="en-US" sz="3600" dirty="0"/>
              <a:t>APLICACIÓN DE </a:t>
            </a:r>
            <a:r>
              <a:rPr lang="es-EC" sz="3600" dirty="0"/>
              <a:t>HOG + SVM EN PATRULLAJE CIRCUITO CON FORMA DE TRAPECIO</a:t>
            </a:r>
            <a:br>
              <a:rPr lang="en-US" dirty="0"/>
            </a:br>
            <a:endParaRPr lang="en-US" sz="1300" dirty="0"/>
          </a:p>
        </p:txBody>
      </p:sp>
      <p:sp>
        <p:nvSpPr>
          <p:cNvPr id="5" name="Slide Number Placeholder 4"/>
          <p:cNvSpPr>
            <a:spLocks noGrp="1"/>
          </p:cNvSpPr>
          <p:nvPr>
            <p:ph type="sldNum" sz="quarter" idx="12"/>
          </p:nvPr>
        </p:nvSpPr>
        <p:spPr/>
        <p:txBody>
          <a:bodyPr/>
          <a:lstStyle/>
          <a:p>
            <a:r>
              <a:rPr lang="en-US" b="1" dirty="0"/>
              <a:t>28</a:t>
            </a:r>
          </a:p>
        </p:txBody>
      </p:sp>
      <p:sp>
        <p:nvSpPr>
          <p:cNvPr id="9" name="23 CuadroTexto">
            <a:extLst>
              <a:ext uri="{FF2B5EF4-FFF2-40B4-BE49-F238E27FC236}">
                <a16:creationId xmlns:a16="http://schemas.microsoft.com/office/drawing/2014/main" id="{3935F5FB-0D79-443B-B8AE-2725AEB2D1B3}"/>
              </a:ext>
            </a:extLst>
          </p:cNvPr>
          <p:cNvSpPr txBox="1"/>
          <p:nvPr/>
        </p:nvSpPr>
        <p:spPr>
          <a:xfrm>
            <a:off x="1030310" y="6466116"/>
            <a:ext cx="184817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latin typeface="Georgia" pitchFamily="18" charset="0"/>
              </a:rPr>
              <a:t>1. Introducción</a:t>
            </a:r>
          </a:p>
        </p:txBody>
      </p:sp>
      <p:sp>
        <p:nvSpPr>
          <p:cNvPr id="10" name="25 CuadroTexto">
            <a:extLst>
              <a:ext uri="{FF2B5EF4-FFF2-40B4-BE49-F238E27FC236}">
                <a16:creationId xmlns:a16="http://schemas.microsoft.com/office/drawing/2014/main" id="{E671AE59-3A68-4369-ADEF-D6BFA175F1F0}"/>
              </a:ext>
            </a:extLst>
          </p:cNvPr>
          <p:cNvSpPr txBox="1"/>
          <p:nvPr/>
        </p:nvSpPr>
        <p:spPr>
          <a:xfrm>
            <a:off x="4778062" y="6466116"/>
            <a:ext cx="184856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1" name="26 CuadroTexto">
            <a:extLst>
              <a:ext uri="{FF2B5EF4-FFF2-40B4-BE49-F238E27FC236}">
                <a16:creationId xmlns:a16="http://schemas.microsoft.com/office/drawing/2014/main" id="{4151BF80-33AC-451A-9B6D-5843DF8B81B5}"/>
              </a:ext>
            </a:extLst>
          </p:cNvPr>
          <p:cNvSpPr txBox="1"/>
          <p:nvPr/>
        </p:nvSpPr>
        <p:spPr>
          <a:xfrm>
            <a:off x="3013266" y="6466116"/>
            <a:ext cx="163001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solidFill>
                  <a:schemeClr val="bg2">
                    <a:lumMod val="75000"/>
                  </a:schemeClr>
                </a:solidFill>
              </a:rPr>
              <a:t>2. Objetivos</a:t>
            </a:r>
          </a:p>
        </p:txBody>
      </p:sp>
      <p:sp>
        <p:nvSpPr>
          <p:cNvPr id="12" name="27 CuadroTexto">
            <a:extLst>
              <a:ext uri="{FF2B5EF4-FFF2-40B4-BE49-F238E27FC236}">
                <a16:creationId xmlns:a16="http://schemas.microsoft.com/office/drawing/2014/main" id="{864EE58E-C8CF-4F58-8D1E-F0B1AD6A3035}"/>
              </a:ext>
            </a:extLst>
          </p:cNvPr>
          <p:cNvSpPr txBox="1"/>
          <p:nvPr/>
        </p:nvSpPr>
        <p:spPr>
          <a:xfrm>
            <a:off x="6761408" y="6466116"/>
            <a:ext cx="1800455"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solidFill>
                  <a:schemeClr val="bg1">
                    <a:lumMod val="75000"/>
                  </a:schemeClr>
                </a:solidFill>
                <a:latin typeface="Georgia" pitchFamily="18" charset="0"/>
              </a:rPr>
              <a:t>4. Resultados</a:t>
            </a:r>
          </a:p>
        </p:txBody>
      </p:sp>
      <p:sp>
        <p:nvSpPr>
          <p:cNvPr id="13" name="27 CuadroTexto">
            <a:extLst>
              <a:ext uri="{FF2B5EF4-FFF2-40B4-BE49-F238E27FC236}">
                <a16:creationId xmlns:a16="http://schemas.microsoft.com/office/drawing/2014/main" id="{70FBEF4F-4BCF-44A4-8297-414910496D96}"/>
              </a:ext>
            </a:extLst>
          </p:cNvPr>
          <p:cNvSpPr txBox="1"/>
          <p:nvPr/>
        </p:nvSpPr>
        <p:spPr>
          <a:xfrm>
            <a:off x="8696642" y="6466116"/>
            <a:ext cx="2427278"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
        <p:nvSpPr>
          <p:cNvPr id="3" name="Rectangle 2"/>
          <p:cNvSpPr>
            <a:spLocks noChangeArrowheads="1"/>
          </p:cNvSpPr>
          <p:nvPr/>
        </p:nvSpPr>
        <p:spPr bwMode="auto">
          <a:xfrm>
            <a:off x="3185544" y="1250742"/>
            <a:ext cx="142174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8" name="Imagen 17"/>
          <p:cNvPicPr/>
          <p:nvPr/>
        </p:nvPicPr>
        <p:blipFill rotWithShape="1">
          <a:blip r:embed="rId3">
            <a:extLst>
              <a:ext uri="{28A0092B-C50C-407E-A947-70E740481C1C}">
                <a14:useLocalDpi xmlns:a14="http://schemas.microsoft.com/office/drawing/2010/main" val="0"/>
              </a:ext>
            </a:extLst>
          </a:blip>
          <a:srcRect l="27870" t="17827" r="26976" b="21307"/>
          <a:stretch/>
        </p:blipFill>
        <p:spPr bwMode="auto">
          <a:xfrm>
            <a:off x="6622021" y="1250570"/>
            <a:ext cx="4907369" cy="2333796"/>
          </a:xfrm>
          <a:prstGeom prst="rect">
            <a:avLst/>
          </a:prstGeom>
          <a:ln>
            <a:noFill/>
          </a:ln>
          <a:extLst>
            <a:ext uri="{53640926-AAD7-44D8-BBD7-CCE9431645EC}">
              <a14:shadowObscured xmlns:a14="http://schemas.microsoft.com/office/drawing/2010/main"/>
            </a:ext>
          </a:extLst>
        </p:spPr>
      </p:pic>
      <p:pic>
        <p:nvPicPr>
          <p:cNvPr id="20" name="Imagen 19"/>
          <p:cNvPicPr/>
          <p:nvPr/>
        </p:nvPicPr>
        <p:blipFill rotWithShape="1">
          <a:blip r:embed="rId4"/>
          <a:srcRect l="11311" t="9167"/>
          <a:stretch/>
        </p:blipFill>
        <p:spPr bwMode="auto">
          <a:xfrm>
            <a:off x="216144" y="3727954"/>
            <a:ext cx="2969400" cy="2248776"/>
          </a:xfrm>
          <a:prstGeom prst="rect">
            <a:avLst/>
          </a:prstGeom>
          <a:ln>
            <a:noFill/>
          </a:ln>
          <a:extLst>
            <a:ext uri="{53640926-AAD7-44D8-BBD7-CCE9431645EC}">
              <a14:shadowObscured xmlns:a14="http://schemas.microsoft.com/office/drawing/2010/main"/>
            </a:ext>
          </a:extLst>
        </p:spPr>
      </p:pic>
      <p:pic>
        <p:nvPicPr>
          <p:cNvPr id="21" name="Imagen 20"/>
          <p:cNvPicPr/>
          <p:nvPr/>
        </p:nvPicPr>
        <p:blipFill rotWithShape="1">
          <a:blip r:embed="rId5"/>
          <a:srcRect r="23469" b="21445"/>
          <a:stretch/>
        </p:blipFill>
        <p:spPr bwMode="auto">
          <a:xfrm>
            <a:off x="3289561" y="3712031"/>
            <a:ext cx="2915407" cy="2264699"/>
          </a:xfrm>
          <a:prstGeom prst="rect">
            <a:avLst/>
          </a:prstGeom>
          <a:ln>
            <a:noFill/>
          </a:ln>
          <a:extLst>
            <a:ext uri="{53640926-AAD7-44D8-BBD7-CCE9431645EC}">
              <a14:shadowObscured xmlns:a14="http://schemas.microsoft.com/office/drawing/2010/main"/>
            </a:ext>
          </a:extLst>
        </p:spPr>
      </p:pic>
      <p:pic>
        <p:nvPicPr>
          <p:cNvPr id="22" name="Imagen 21"/>
          <p:cNvPicPr/>
          <p:nvPr/>
        </p:nvPicPr>
        <p:blipFill rotWithShape="1">
          <a:blip r:embed="rId6"/>
          <a:srcRect l="15307" t="9349" r="14540" b="24390"/>
          <a:stretch/>
        </p:blipFill>
        <p:spPr bwMode="auto">
          <a:xfrm>
            <a:off x="6309935" y="3727954"/>
            <a:ext cx="2754552" cy="2248775"/>
          </a:xfrm>
          <a:prstGeom prst="rect">
            <a:avLst/>
          </a:prstGeom>
          <a:ln>
            <a:noFill/>
          </a:ln>
          <a:extLst>
            <a:ext uri="{53640926-AAD7-44D8-BBD7-CCE9431645EC}">
              <a14:shadowObscured xmlns:a14="http://schemas.microsoft.com/office/drawing/2010/main"/>
            </a:ext>
          </a:extLst>
        </p:spPr>
      </p:pic>
      <p:pic>
        <p:nvPicPr>
          <p:cNvPr id="23" name="Imagen 22"/>
          <p:cNvPicPr/>
          <p:nvPr/>
        </p:nvPicPr>
        <p:blipFill rotWithShape="1">
          <a:blip r:embed="rId7"/>
          <a:srcRect t="9917" r="21574" b="21901"/>
          <a:stretch/>
        </p:blipFill>
        <p:spPr bwMode="auto">
          <a:xfrm>
            <a:off x="9169454" y="3727954"/>
            <a:ext cx="2674817" cy="2248775"/>
          </a:xfrm>
          <a:prstGeom prst="rect">
            <a:avLst/>
          </a:prstGeom>
          <a:ln>
            <a:noFill/>
          </a:ln>
          <a:extLst>
            <a:ext uri="{53640926-AAD7-44D8-BBD7-CCE9431645EC}">
              <a14:shadowObscured xmlns:a14="http://schemas.microsoft.com/office/drawing/2010/main"/>
            </a:ext>
          </a:extLst>
        </p:spPr>
      </p:pic>
      <p:pic>
        <p:nvPicPr>
          <p:cNvPr id="7" name="Imagen 6"/>
          <p:cNvPicPr>
            <a:picLocks noChangeAspect="1"/>
          </p:cNvPicPr>
          <p:nvPr/>
        </p:nvPicPr>
        <p:blipFill>
          <a:blip r:embed="rId8"/>
          <a:stretch>
            <a:fillRect/>
          </a:stretch>
        </p:blipFill>
        <p:spPr>
          <a:xfrm>
            <a:off x="216144" y="1226757"/>
            <a:ext cx="6010275" cy="2343150"/>
          </a:xfrm>
          <a:prstGeom prst="rect">
            <a:avLst/>
          </a:prstGeom>
        </p:spPr>
      </p:pic>
    </p:spTree>
    <p:extLst>
      <p:ext uri="{BB962C8B-B14F-4D97-AF65-F5344CB8AC3E}">
        <p14:creationId xmlns:p14="http://schemas.microsoft.com/office/powerpoint/2010/main" val="3953753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930"/>
            <a:ext cx="12246289" cy="773781"/>
          </a:xfrm>
        </p:spPr>
        <p:txBody>
          <a:bodyPr>
            <a:normAutofit/>
          </a:bodyPr>
          <a:lstStyle/>
          <a:p>
            <a:pPr algn="ctr"/>
            <a:r>
              <a:rPr lang="es-ES" sz="3600" dirty="0"/>
              <a:t>PRUEBAS DE ATERRIZAJE</a:t>
            </a:r>
            <a:endParaRPr lang="en-US" sz="1300" dirty="0"/>
          </a:p>
        </p:txBody>
      </p:sp>
      <p:sp>
        <p:nvSpPr>
          <p:cNvPr id="5" name="Slide Number Placeholder 4"/>
          <p:cNvSpPr>
            <a:spLocks noGrp="1"/>
          </p:cNvSpPr>
          <p:nvPr>
            <p:ph type="sldNum" sz="quarter" idx="12"/>
          </p:nvPr>
        </p:nvSpPr>
        <p:spPr/>
        <p:txBody>
          <a:bodyPr/>
          <a:lstStyle/>
          <a:p>
            <a:r>
              <a:rPr lang="en-US" b="1" dirty="0"/>
              <a:t>29</a:t>
            </a:r>
          </a:p>
        </p:txBody>
      </p:sp>
      <p:sp>
        <p:nvSpPr>
          <p:cNvPr id="9" name="23 CuadroTexto">
            <a:extLst>
              <a:ext uri="{FF2B5EF4-FFF2-40B4-BE49-F238E27FC236}">
                <a16:creationId xmlns:a16="http://schemas.microsoft.com/office/drawing/2014/main" id="{3935F5FB-0D79-443B-B8AE-2725AEB2D1B3}"/>
              </a:ext>
            </a:extLst>
          </p:cNvPr>
          <p:cNvSpPr txBox="1"/>
          <p:nvPr/>
        </p:nvSpPr>
        <p:spPr>
          <a:xfrm>
            <a:off x="1030310" y="6466116"/>
            <a:ext cx="184817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latin typeface="Georgia" pitchFamily="18" charset="0"/>
              </a:rPr>
              <a:t>1. Introducción</a:t>
            </a:r>
          </a:p>
        </p:txBody>
      </p:sp>
      <p:sp>
        <p:nvSpPr>
          <p:cNvPr id="10" name="25 CuadroTexto">
            <a:extLst>
              <a:ext uri="{FF2B5EF4-FFF2-40B4-BE49-F238E27FC236}">
                <a16:creationId xmlns:a16="http://schemas.microsoft.com/office/drawing/2014/main" id="{E671AE59-3A68-4369-ADEF-D6BFA175F1F0}"/>
              </a:ext>
            </a:extLst>
          </p:cNvPr>
          <p:cNvSpPr txBox="1"/>
          <p:nvPr/>
        </p:nvSpPr>
        <p:spPr>
          <a:xfrm>
            <a:off x="4778062" y="6466116"/>
            <a:ext cx="184856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1" name="26 CuadroTexto">
            <a:extLst>
              <a:ext uri="{FF2B5EF4-FFF2-40B4-BE49-F238E27FC236}">
                <a16:creationId xmlns:a16="http://schemas.microsoft.com/office/drawing/2014/main" id="{4151BF80-33AC-451A-9B6D-5843DF8B81B5}"/>
              </a:ext>
            </a:extLst>
          </p:cNvPr>
          <p:cNvSpPr txBox="1"/>
          <p:nvPr/>
        </p:nvSpPr>
        <p:spPr>
          <a:xfrm>
            <a:off x="3013266" y="6466116"/>
            <a:ext cx="163001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solidFill>
                  <a:schemeClr val="bg2">
                    <a:lumMod val="75000"/>
                  </a:schemeClr>
                </a:solidFill>
              </a:rPr>
              <a:t>2. Objetivos</a:t>
            </a:r>
          </a:p>
        </p:txBody>
      </p:sp>
      <p:sp>
        <p:nvSpPr>
          <p:cNvPr id="12" name="27 CuadroTexto">
            <a:extLst>
              <a:ext uri="{FF2B5EF4-FFF2-40B4-BE49-F238E27FC236}">
                <a16:creationId xmlns:a16="http://schemas.microsoft.com/office/drawing/2014/main" id="{864EE58E-C8CF-4F58-8D1E-F0B1AD6A3035}"/>
              </a:ext>
            </a:extLst>
          </p:cNvPr>
          <p:cNvSpPr txBox="1"/>
          <p:nvPr/>
        </p:nvSpPr>
        <p:spPr>
          <a:xfrm>
            <a:off x="6761408" y="6466116"/>
            <a:ext cx="1800455"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solidFill>
                  <a:schemeClr val="bg1">
                    <a:lumMod val="75000"/>
                  </a:schemeClr>
                </a:solidFill>
                <a:latin typeface="Georgia" pitchFamily="18" charset="0"/>
              </a:rPr>
              <a:t>4. Resultados</a:t>
            </a:r>
          </a:p>
        </p:txBody>
      </p:sp>
      <p:sp>
        <p:nvSpPr>
          <p:cNvPr id="13" name="27 CuadroTexto">
            <a:extLst>
              <a:ext uri="{FF2B5EF4-FFF2-40B4-BE49-F238E27FC236}">
                <a16:creationId xmlns:a16="http://schemas.microsoft.com/office/drawing/2014/main" id="{70FBEF4F-4BCF-44A4-8297-414910496D96}"/>
              </a:ext>
            </a:extLst>
          </p:cNvPr>
          <p:cNvSpPr txBox="1"/>
          <p:nvPr/>
        </p:nvSpPr>
        <p:spPr>
          <a:xfrm>
            <a:off x="8696642" y="6466116"/>
            <a:ext cx="2427278"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
        <p:nvSpPr>
          <p:cNvPr id="3" name="Rectangle 2"/>
          <p:cNvSpPr>
            <a:spLocks noChangeArrowheads="1"/>
          </p:cNvSpPr>
          <p:nvPr/>
        </p:nvSpPr>
        <p:spPr bwMode="auto">
          <a:xfrm>
            <a:off x="3185544" y="1250742"/>
            <a:ext cx="142174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6" name="Imagen 5"/>
          <p:cNvPicPr>
            <a:picLocks noChangeAspect="1"/>
          </p:cNvPicPr>
          <p:nvPr/>
        </p:nvPicPr>
        <p:blipFill>
          <a:blip r:embed="rId3"/>
          <a:stretch>
            <a:fillRect/>
          </a:stretch>
        </p:blipFill>
        <p:spPr>
          <a:xfrm>
            <a:off x="1954398" y="1273601"/>
            <a:ext cx="8210291" cy="966675"/>
          </a:xfrm>
          <a:prstGeom prst="rect">
            <a:avLst/>
          </a:prstGeom>
        </p:spPr>
      </p:pic>
      <p:pic>
        <p:nvPicPr>
          <p:cNvPr id="24" name="Imagen 23"/>
          <p:cNvPicPr/>
          <p:nvPr/>
        </p:nvPicPr>
        <p:blipFill>
          <a:blip r:embed="rId4"/>
          <a:stretch>
            <a:fillRect/>
          </a:stretch>
        </p:blipFill>
        <p:spPr>
          <a:xfrm>
            <a:off x="2690919" y="2265044"/>
            <a:ext cx="2481665" cy="2004431"/>
          </a:xfrm>
          <a:prstGeom prst="rect">
            <a:avLst/>
          </a:prstGeom>
        </p:spPr>
      </p:pic>
      <p:pic>
        <p:nvPicPr>
          <p:cNvPr id="25" name="Imagen 24"/>
          <p:cNvPicPr/>
          <p:nvPr/>
        </p:nvPicPr>
        <p:blipFill>
          <a:blip r:embed="rId5"/>
          <a:stretch>
            <a:fillRect/>
          </a:stretch>
        </p:blipFill>
        <p:spPr>
          <a:xfrm>
            <a:off x="151831" y="2263136"/>
            <a:ext cx="2339578" cy="2004431"/>
          </a:xfrm>
          <a:prstGeom prst="rect">
            <a:avLst/>
          </a:prstGeom>
        </p:spPr>
      </p:pic>
      <p:pic>
        <p:nvPicPr>
          <p:cNvPr id="27" name="Imagen 26"/>
          <p:cNvPicPr/>
          <p:nvPr/>
        </p:nvPicPr>
        <p:blipFill>
          <a:blip r:embed="rId6"/>
          <a:stretch>
            <a:fillRect/>
          </a:stretch>
        </p:blipFill>
        <p:spPr>
          <a:xfrm>
            <a:off x="9068802" y="2263134"/>
            <a:ext cx="2450925" cy="2004431"/>
          </a:xfrm>
          <a:prstGeom prst="rect">
            <a:avLst/>
          </a:prstGeom>
        </p:spPr>
      </p:pic>
      <p:pic>
        <p:nvPicPr>
          <p:cNvPr id="28" name="Imagen 27"/>
          <p:cNvPicPr/>
          <p:nvPr/>
        </p:nvPicPr>
        <p:blipFill>
          <a:blip r:embed="rId7"/>
          <a:stretch>
            <a:fillRect/>
          </a:stretch>
        </p:blipFill>
        <p:spPr>
          <a:xfrm>
            <a:off x="6387627" y="2263134"/>
            <a:ext cx="2477428" cy="2004431"/>
          </a:xfrm>
          <a:prstGeom prst="rect">
            <a:avLst/>
          </a:prstGeom>
        </p:spPr>
      </p:pic>
      <p:sp>
        <p:nvSpPr>
          <p:cNvPr id="29" name="Rectángulo 28"/>
          <p:cNvSpPr/>
          <p:nvPr/>
        </p:nvSpPr>
        <p:spPr>
          <a:xfrm>
            <a:off x="5702345" y="2240276"/>
            <a:ext cx="155116" cy="3998089"/>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ES"/>
          </a:p>
        </p:txBody>
      </p:sp>
      <p:pic>
        <p:nvPicPr>
          <p:cNvPr id="30" name="Imagen 29"/>
          <p:cNvPicPr/>
          <p:nvPr/>
        </p:nvPicPr>
        <p:blipFill rotWithShape="1">
          <a:blip r:embed="rId8"/>
          <a:srcRect t="37838" r="25964"/>
          <a:stretch/>
        </p:blipFill>
        <p:spPr bwMode="auto">
          <a:xfrm>
            <a:off x="2690918" y="4324130"/>
            <a:ext cx="2481665" cy="1904392"/>
          </a:xfrm>
          <a:prstGeom prst="rect">
            <a:avLst/>
          </a:prstGeom>
          <a:ln>
            <a:noFill/>
          </a:ln>
          <a:extLst>
            <a:ext uri="{53640926-AAD7-44D8-BBD7-CCE9431645EC}">
              <a14:shadowObscured xmlns:a14="http://schemas.microsoft.com/office/drawing/2010/main"/>
            </a:ext>
          </a:extLst>
        </p:spPr>
      </p:pic>
      <p:pic>
        <p:nvPicPr>
          <p:cNvPr id="31" name="Imagen 30"/>
          <p:cNvPicPr/>
          <p:nvPr/>
        </p:nvPicPr>
        <p:blipFill>
          <a:blip r:embed="rId9"/>
          <a:stretch>
            <a:fillRect/>
          </a:stretch>
        </p:blipFill>
        <p:spPr>
          <a:xfrm>
            <a:off x="156002" y="4353196"/>
            <a:ext cx="2321750" cy="1875326"/>
          </a:xfrm>
          <a:prstGeom prst="rect">
            <a:avLst/>
          </a:prstGeom>
        </p:spPr>
      </p:pic>
      <p:pic>
        <p:nvPicPr>
          <p:cNvPr id="32" name="Imagen 31"/>
          <p:cNvPicPr/>
          <p:nvPr/>
        </p:nvPicPr>
        <p:blipFill rotWithShape="1">
          <a:blip r:embed="rId10"/>
          <a:srcRect r="39241"/>
          <a:stretch/>
        </p:blipFill>
        <p:spPr bwMode="auto">
          <a:xfrm>
            <a:off x="9068802" y="4324130"/>
            <a:ext cx="2477428" cy="1914235"/>
          </a:xfrm>
          <a:prstGeom prst="rect">
            <a:avLst/>
          </a:prstGeom>
          <a:ln>
            <a:noFill/>
          </a:ln>
          <a:extLst>
            <a:ext uri="{53640926-AAD7-44D8-BBD7-CCE9431645EC}">
              <a14:shadowObscured xmlns:a14="http://schemas.microsoft.com/office/drawing/2010/main"/>
            </a:ext>
          </a:extLst>
        </p:spPr>
      </p:pic>
      <p:pic>
        <p:nvPicPr>
          <p:cNvPr id="33" name="Imagen 32"/>
          <p:cNvPicPr/>
          <p:nvPr/>
        </p:nvPicPr>
        <p:blipFill>
          <a:blip r:embed="rId11"/>
          <a:stretch>
            <a:fillRect/>
          </a:stretch>
        </p:blipFill>
        <p:spPr>
          <a:xfrm>
            <a:off x="6397294" y="4324130"/>
            <a:ext cx="2467761" cy="1904392"/>
          </a:xfrm>
          <a:prstGeom prst="rect">
            <a:avLst/>
          </a:prstGeom>
        </p:spPr>
      </p:pic>
    </p:spTree>
    <p:extLst>
      <p:ext uri="{BB962C8B-B14F-4D97-AF65-F5344CB8AC3E}">
        <p14:creationId xmlns:p14="http://schemas.microsoft.com/office/powerpoint/2010/main" val="742390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a:t>INTRODUCCIÓN</a:t>
            </a:r>
          </a:p>
        </p:txBody>
      </p:sp>
      <p:sp>
        <p:nvSpPr>
          <p:cNvPr id="3" name="Subtítulo 2"/>
          <p:cNvSpPr>
            <a:spLocks noGrp="1"/>
          </p:cNvSpPr>
          <p:nvPr>
            <p:ph type="subTitle" idx="1"/>
          </p:nvPr>
        </p:nvSpPr>
        <p:spPr/>
        <p:txBody>
          <a:bodyPr/>
          <a:lstStyle/>
          <a:p>
            <a:endParaRPr lang="es-ES"/>
          </a:p>
        </p:txBody>
      </p:sp>
    </p:spTree>
    <p:extLst>
      <p:ext uri="{BB962C8B-B14F-4D97-AF65-F5344CB8AC3E}">
        <p14:creationId xmlns:p14="http://schemas.microsoft.com/office/powerpoint/2010/main" val="709605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a:t>CONCLUSIONES Y RECOMENDACIONES</a:t>
            </a:r>
          </a:p>
        </p:txBody>
      </p:sp>
      <p:sp>
        <p:nvSpPr>
          <p:cNvPr id="3" name="Subtítulo 2"/>
          <p:cNvSpPr>
            <a:spLocks noGrp="1"/>
          </p:cNvSpPr>
          <p:nvPr>
            <p:ph type="subTitle" idx="1"/>
          </p:nvPr>
        </p:nvSpPr>
        <p:spPr/>
        <p:txBody>
          <a:bodyPr/>
          <a:lstStyle/>
          <a:p>
            <a:endParaRPr lang="es-ES"/>
          </a:p>
        </p:txBody>
      </p:sp>
    </p:spTree>
    <p:extLst>
      <p:ext uri="{BB962C8B-B14F-4D97-AF65-F5344CB8AC3E}">
        <p14:creationId xmlns:p14="http://schemas.microsoft.com/office/powerpoint/2010/main" val="1051642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930"/>
            <a:ext cx="12246289" cy="773781"/>
          </a:xfrm>
        </p:spPr>
        <p:txBody>
          <a:bodyPr>
            <a:normAutofit/>
          </a:bodyPr>
          <a:lstStyle/>
          <a:p>
            <a:pPr algn="ctr"/>
            <a:r>
              <a:rPr lang="es-ES" sz="3600" dirty="0"/>
              <a:t>CONCLUSIONES</a:t>
            </a:r>
            <a:endParaRPr lang="en-US" sz="1300" dirty="0"/>
          </a:p>
        </p:txBody>
      </p:sp>
      <p:sp>
        <p:nvSpPr>
          <p:cNvPr id="5" name="Slide Number Placeholder 4"/>
          <p:cNvSpPr>
            <a:spLocks noGrp="1"/>
          </p:cNvSpPr>
          <p:nvPr>
            <p:ph type="sldNum" sz="quarter" idx="12"/>
          </p:nvPr>
        </p:nvSpPr>
        <p:spPr/>
        <p:txBody>
          <a:bodyPr/>
          <a:lstStyle/>
          <a:p>
            <a:r>
              <a:rPr lang="en-US" b="1" dirty="0"/>
              <a:t>31</a:t>
            </a:r>
          </a:p>
        </p:txBody>
      </p:sp>
      <p:sp>
        <p:nvSpPr>
          <p:cNvPr id="9" name="23 CuadroTexto">
            <a:extLst>
              <a:ext uri="{FF2B5EF4-FFF2-40B4-BE49-F238E27FC236}">
                <a16:creationId xmlns:a16="http://schemas.microsoft.com/office/drawing/2014/main" id="{3935F5FB-0D79-443B-B8AE-2725AEB2D1B3}"/>
              </a:ext>
            </a:extLst>
          </p:cNvPr>
          <p:cNvSpPr txBox="1"/>
          <p:nvPr/>
        </p:nvSpPr>
        <p:spPr>
          <a:xfrm>
            <a:off x="1030310" y="6466116"/>
            <a:ext cx="184817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latin typeface="Georgia" pitchFamily="18" charset="0"/>
              </a:rPr>
              <a:t>1. </a:t>
            </a:r>
            <a:r>
              <a:rPr lang="es-EC" sz="1100" dirty="0">
                <a:solidFill>
                  <a:schemeClr val="bg2">
                    <a:lumMod val="75000"/>
                  </a:schemeClr>
                </a:solidFill>
                <a:latin typeface="Georgia" pitchFamily="18" charset="0"/>
              </a:rPr>
              <a:t>Introducción</a:t>
            </a:r>
          </a:p>
        </p:txBody>
      </p:sp>
      <p:sp>
        <p:nvSpPr>
          <p:cNvPr id="10" name="25 CuadroTexto">
            <a:extLst>
              <a:ext uri="{FF2B5EF4-FFF2-40B4-BE49-F238E27FC236}">
                <a16:creationId xmlns:a16="http://schemas.microsoft.com/office/drawing/2014/main" id="{E671AE59-3A68-4369-ADEF-D6BFA175F1F0}"/>
              </a:ext>
            </a:extLst>
          </p:cNvPr>
          <p:cNvSpPr txBox="1"/>
          <p:nvPr/>
        </p:nvSpPr>
        <p:spPr>
          <a:xfrm>
            <a:off x="4778062" y="6466116"/>
            <a:ext cx="184856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1" name="26 CuadroTexto">
            <a:extLst>
              <a:ext uri="{FF2B5EF4-FFF2-40B4-BE49-F238E27FC236}">
                <a16:creationId xmlns:a16="http://schemas.microsoft.com/office/drawing/2014/main" id="{4151BF80-33AC-451A-9B6D-5843DF8B81B5}"/>
              </a:ext>
            </a:extLst>
          </p:cNvPr>
          <p:cNvSpPr txBox="1"/>
          <p:nvPr/>
        </p:nvSpPr>
        <p:spPr>
          <a:xfrm>
            <a:off x="3013266" y="6466116"/>
            <a:ext cx="163001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solidFill>
                  <a:schemeClr val="bg2">
                    <a:lumMod val="75000"/>
                  </a:schemeClr>
                </a:solidFill>
              </a:rPr>
              <a:t>2. Objetivos</a:t>
            </a:r>
          </a:p>
        </p:txBody>
      </p:sp>
      <p:sp>
        <p:nvSpPr>
          <p:cNvPr id="12" name="27 CuadroTexto">
            <a:extLst>
              <a:ext uri="{FF2B5EF4-FFF2-40B4-BE49-F238E27FC236}">
                <a16:creationId xmlns:a16="http://schemas.microsoft.com/office/drawing/2014/main" id="{864EE58E-C8CF-4F58-8D1E-F0B1AD6A3035}"/>
              </a:ext>
            </a:extLst>
          </p:cNvPr>
          <p:cNvSpPr txBox="1"/>
          <p:nvPr/>
        </p:nvSpPr>
        <p:spPr>
          <a:xfrm>
            <a:off x="6761408" y="6466116"/>
            <a:ext cx="1800455"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solidFill>
                  <a:schemeClr val="bg1">
                    <a:lumMod val="75000"/>
                  </a:schemeClr>
                </a:solidFill>
                <a:latin typeface="Georgia" pitchFamily="18" charset="0"/>
              </a:rPr>
              <a:t>4. Resultados</a:t>
            </a:r>
          </a:p>
        </p:txBody>
      </p:sp>
      <p:sp>
        <p:nvSpPr>
          <p:cNvPr id="13" name="27 CuadroTexto">
            <a:extLst>
              <a:ext uri="{FF2B5EF4-FFF2-40B4-BE49-F238E27FC236}">
                <a16:creationId xmlns:a16="http://schemas.microsoft.com/office/drawing/2014/main" id="{70FBEF4F-4BCF-44A4-8297-414910496D96}"/>
              </a:ext>
            </a:extLst>
          </p:cNvPr>
          <p:cNvSpPr txBox="1"/>
          <p:nvPr/>
        </p:nvSpPr>
        <p:spPr>
          <a:xfrm>
            <a:off x="8696642" y="6466116"/>
            <a:ext cx="2427278"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
        <p:nvSpPr>
          <p:cNvPr id="3" name="Rectangle 2"/>
          <p:cNvSpPr>
            <a:spLocks noChangeArrowheads="1"/>
          </p:cNvSpPr>
          <p:nvPr/>
        </p:nvSpPr>
        <p:spPr bwMode="auto">
          <a:xfrm>
            <a:off x="3185544" y="1250742"/>
            <a:ext cx="142174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4" name="TextBox 13">
            <a:extLst>
              <a:ext uri="{FF2B5EF4-FFF2-40B4-BE49-F238E27FC236}">
                <a16:creationId xmlns:a16="http://schemas.microsoft.com/office/drawing/2014/main" id="{6FCF475D-E07A-4981-BCB4-26DB41CCC43C}"/>
              </a:ext>
            </a:extLst>
          </p:cNvPr>
          <p:cNvSpPr txBox="1"/>
          <p:nvPr/>
        </p:nvSpPr>
        <p:spPr>
          <a:xfrm>
            <a:off x="120505" y="1328756"/>
            <a:ext cx="11895032" cy="461305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s-EC" sz="1800" dirty="0">
                <a:solidFill>
                  <a:srgbClr val="00000A"/>
                </a:solidFill>
                <a:effectLst/>
                <a:latin typeface="Times New Roman" panose="02020603050405020304" pitchFamily="18" charset="0"/>
                <a:ea typeface="Times New Roman" panose="02020603050405020304" pitchFamily="18" charset="0"/>
              </a:rPr>
              <a:t>Se implemento </a:t>
            </a:r>
            <a:r>
              <a:rPr lang="es-EC" dirty="0">
                <a:solidFill>
                  <a:srgbClr val="00000A"/>
                </a:solidFill>
                <a:latin typeface="Times New Roman" panose="02020603050405020304" pitchFamily="18" charset="0"/>
              </a:rPr>
              <a:t>un sistema de patrullaje de drones para detección de personas en espacios restringidos. Capaz de navegar en un espacio delimitado de forma autónoma, realizar su aterrizaje igualmente sin asistencia sobre una superficie de características establecidas y reconocer personas en el rango de visión del UAV. </a:t>
            </a:r>
          </a:p>
          <a:p>
            <a:pPr marL="285750" indent="-285750">
              <a:lnSpc>
                <a:spcPct val="150000"/>
              </a:lnSpc>
              <a:buFont typeface="Arial" panose="020B0604020202020204" pitchFamily="34" charset="0"/>
              <a:buChar char="•"/>
            </a:pPr>
            <a:r>
              <a:rPr lang="es-EC" dirty="0">
                <a:solidFill>
                  <a:srgbClr val="00000A"/>
                </a:solidFill>
                <a:latin typeface="Times New Roman" panose="02020603050405020304" pitchFamily="18" charset="0"/>
              </a:rPr>
              <a:t>La implementación de dos controladores. El primero se realizo un controlador ON/OFF encargado de estabilizar la trayectoria del cuadricóptero en caso de que existiera alguna perturbación ambiental que lo desvié de su misión de vuelo. Este al ser implementado presentó pequeños movimientos en zigzag debido a la baja la taza de refresco del GPS integrado en el Bebop Parrot 2. No se implementó un controlador de mayor complejidad como un control P o PI ya que de igual manera debido a la baja taza de refresco del GPS integrado entregaría datos fuera de tiempo y provocaría el mismo movimiento en zigzag en el cuadricóptero. Aun con estos leves movimientos, en todas sus misiones de vuelo, el cuadricóptero se mantuvo estable y su error relativo máximo encontrado en los diferentes tramos de sus misiones de vuelo fue de 5,20%,</a:t>
            </a:r>
            <a:r>
              <a:rPr lang="es-ES" dirty="0">
                <a:solidFill>
                  <a:srgbClr val="00000A"/>
                </a:solidFill>
                <a:latin typeface="Times New Roman" panose="02020603050405020304" pitchFamily="18" charset="0"/>
              </a:rPr>
              <a:t> lo cual es aceptable para patrullajes en la intemperie.</a:t>
            </a:r>
            <a:endParaRPr lang="es-EC" dirty="0">
              <a:solidFill>
                <a:srgbClr val="00000A"/>
              </a:solidFill>
              <a:latin typeface="Times New Roman" panose="02020603050405020304" pitchFamily="18" charset="0"/>
            </a:endParaRPr>
          </a:p>
        </p:txBody>
      </p:sp>
    </p:spTree>
    <p:extLst>
      <p:ext uri="{BB962C8B-B14F-4D97-AF65-F5344CB8AC3E}">
        <p14:creationId xmlns:p14="http://schemas.microsoft.com/office/powerpoint/2010/main" val="1117656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930"/>
            <a:ext cx="12246289" cy="773781"/>
          </a:xfrm>
        </p:spPr>
        <p:txBody>
          <a:bodyPr>
            <a:normAutofit/>
          </a:bodyPr>
          <a:lstStyle/>
          <a:p>
            <a:pPr algn="ctr"/>
            <a:r>
              <a:rPr lang="es-ES" sz="3600" dirty="0"/>
              <a:t>CONCLUSIONES</a:t>
            </a:r>
            <a:endParaRPr lang="en-US" sz="1300" dirty="0"/>
          </a:p>
        </p:txBody>
      </p:sp>
      <p:sp>
        <p:nvSpPr>
          <p:cNvPr id="5" name="Slide Number Placeholder 4"/>
          <p:cNvSpPr>
            <a:spLocks noGrp="1"/>
          </p:cNvSpPr>
          <p:nvPr>
            <p:ph type="sldNum" sz="quarter" idx="12"/>
          </p:nvPr>
        </p:nvSpPr>
        <p:spPr/>
        <p:txBody>
          <a:bodyPr/>
          <a:lstStyle/>
          <a:p>
            <a:r>
              <a:rPr lang="en-US" b="1" dirty="0"/>
              <a:t>31</a:t>
            </a:r>
          </a:p>
        </p:txBody>
      </p:sp>
      <p:sp>
        <p:nvSpPr>
          <p:cNvPr id="9" name="23 CuadroTexto">
            <a:extLst>
              <a:ext uri="{FF2B5EF4-FFF2-40B4-BE49-F238E27FC236}">
                <a16:creationId xmlns:a16="http://schemas.microsoft.com/office/drawing/2014/main" id="{3935F5FB-0D79-443B-B8AE-2725AEB2D1B3}"/>
              </a:ext>
            </a:extLst>
          </p:cNvPr>
          <p:cNvSpPr txBox="1"/>
          <p:nvPr/>
        </p:nvSpPr>
        <p:spPr>
          <a:xfrm>
            <a:off x="1030310" y="6466116"/>
            <a:ext cx="184817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latin typeface="Georgia" pitchFamily="18" charset="0"/>
              </a:rPr>
              <a:t>1. </a:t>
            </a:r>
            <a:r>
              <a:rPr lang="es-EC" sz="1100" dirty="0">
                <a:solidFill>
                  <a:schemeClr val="bg2">
                    <a:lumMod val="75000"/>
                  </a:schemeClr>
                </a:solidFill>
                <a:latin typeface="Georgia" pitchFamily="18" charset="0"/>
              </a:rPr>
              <a:t>Introducción</a:t>
            </a:r>
          </a:p>
        </p:txBody>
      </p:sp>
      <p:sp>
        <p:nvSpPr>
          <p:cNvPr id="10" name="25 CuadroTexto">
            <a:extLst>
              <a:ext uri="{FF2B5EF4-FFF2-40B4-BE49-F238E27FC236}">
                <a16:creationId xmlns:a16="http://schemas.microsoft.com/office/drawing/2014/main" id="{E671AE59-3A68-4369-ADEF-D6BFA175F1F0}"/>
              </a:ext>
            </a:extLst>
          </p:cNvPr>
          <p:cNvSpPr txBox="1"/>
          <p:nvPr/>
        </p:nvSpPr>
        <p:spPr>
          <a:xfrm>
            <a:off x="4778062" y="6466116"/>
            <a:ext cx="184856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1" name="26 CuadroTexto">
            <a:extLst>
              <a:ext uri="{FF2B5EF4-FFF2-40B4-BE49-F238E27FC236}">
                <a16:creationId xmlns:a16="http://schemas.microsoft.com/office/drawing/2014/main" id="{4151BF80-33AC-451A-9B6D-5843DF8B81B5}"/>
              </a:ext>
            </a:extLst>
          </p:cNvPr>
          <p:cNvSpPr txBox="1"/>
          <p:nvPr/>
        </p:nvSpPr>
        <p:spPr>
          <a:xfrm>
            <a:off x="3013266" y="6466116"/>
            <a:ext cx="163001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solidFill>
                  <a:schemeClr val="bg2">
                    <a:lumMod val="75000"/>
                  </a:schemeClr>
                </a:solidFill>
              </a:rPr>
              <a:t>2. Objetivos</a:t>
            </a:r>
          </a:p>
        </p:txBody>
      </p:sp>
      <p:sp>
        <p:nvSpPr>
          <p:cNvPr id="12" name="27 CuadroTexto">
            <a:extLst>
              <a:ext uri="{FF2B5EF4-FFF2-40B4-BE49-F238E27FC236}">
                <a16:creationId xmlns:a16="http://schemas.microsoft.com/office/drawing/2014/main" id="{864EE58E-C8CF-4F58-8D1E-F0B1AD6A3035}"/>
              </a:ext>
            </a:extLst>
          </p:cNvPr>
          <p:cNvSpPr txBox="1"/>
          <p:nvPr/>
        </p:nvSpPr>
        <p:spPr>
          <a:xfrm>
            <a:off x="6761408" y="6466116"/>
            <a:ext cx="1800455"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solidFill>
                  <a:schemeClr val="bg1">
                    <a:lumMod val="75000"/>
                  </a:schemeClr>
                </a:solidFill>
                <a:latin typeface="Georgia" pitchFamily="18" charset="0"/>
              </a:rPr>
              <a:t>4. Resultados</a:t>
            </a:r>
          </a:p>
        </p:txBody>
      </p:sp>
      <p:sp>
        <p:nvSpPr>
          <p:cNvPr id="13" name="27 CuadroTexto">
            <a:extLst>
              <a:ext uri="{FF2B5EF4-FFF2-40B4-BE49-F238E27FC236}">
                <a16:creationId xmlns:a16="http://schemas.microsoft.com/office/drawing/2014/main" id="{70FBEF4F-4BCF-44A4-8297-414910496D96}"/>
              </a:ext>
            </a:extLst>
          </p:cNvPr>
          <p:cNvSpPr txBox="1"/>
          <p:nvPr/>
        </p:nvSpPr>
        <p:spPr>
          <a:xfrm>
            <a:off x="8696642" y="6466116"/>
            <a:ext cx="2427278"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
        <p:nvSpPr>
          <p:cNvPr id="3" name="Rectangle 2"/>
          <p:cNvSpPr>
            <a:spLocks noChangeArrowheads="1"/>
          </p:cNvSpPr>
          <p:nvPr/>
        </p:nvSpPr>
        <p:spPr bwMode="auto">
          <a:xfrm>
            <a:off x="3185544" y="1250742"/>
            <a:ext cx="142174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4" name="TextBox 13">
            <a:extLst>
              <a:ext uri="{FF2B5EF4-FFF2-40B4-BE49-F238E27FC236}">
                <a16:creationId xmlns:a16="http://schemas.microsoft.com/office/drawing/2014/main" id="{6FCF475D-E07A-4981-BCB4-26DB41CCC43C}"/>
              </a:ext>
            </a:extLst>
          </p:cNvPr>
          <p:cNvSpPr txBox="1"/>
          <p:nvPr/>
        </p:nvSpPr>
        <p:spPr>
          <a:xfrm>
            <a:off x="120505" y="1328756"/>
            <a:ext cx="11895032" cy="378206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s-ES" dirty="0">
                <a:solidFill>
                  <a:srgbClr val="00000A"/>
                </a:solidFill>
                <a:latin typeface="Times New Roman" panose="02020603050405020304" pitchFamily="18" charset="0"/>
              </a:rPr>
              <a:t>El control PID implementado para aterrizaje autónomo requirió de una correcta calibración en el análisis de coincidencias. Si se le exigía al control un alto número de coincidencias para cada corrección de posición el proceso de aterrizaje tomaba más de un minuto en realizarse. Por lo tanto, se optó por un menor número de coincidencias para recortar el tiempo de aterrizaje a menos de un minuto.</a:t>
            </a:r>
          </a:p>
          <a:p>
            <a:pPr marL="285750" indent="-285750">
              <a:lnSpc>
                <a:spcPct val="150000"/>
              </a:lnSpc>
              <a:buFont typeface="Arial" panose="020B0604020202020204" pitchFamily="34" charset="0"/>
              <a:buChar char="•"/>
            </a:pPr>
            <a:r>
              <a:rPr lang="es-ES" dirty="0">
                <a:solidFill>
                  <a:srgbClr val="00000A"/>
                </a:solidFill>
                <a:latin typeface="Times New Roman" panose="02020603050405020304" pitchFamily="18" charset="0"/>
              </a:rPr>
              <a:t>El porcentaje mínimo de la plataforma que necesitó ser detectado por el UAV para realizar un aterrizaje exitoso fue del 53%. Lo cual implica que la cámara del cuadricóptero necesita por lo menos la mitad de la imagen para iniciar el proceso de corrección y aterrizaje. De esta forma, al reducirse la cantidad de puntos de interés el error de aterrizaje aumentó hasta alcanzar un pico registrado de 69[cm] de distancia del centro de la plataforma a la posición final del cuadricóptero.</a:t>
            </a:r>
          </a:p>
          <a:p>
            <a:pPr marL="285750" indent="-285750">
              <a:lnSpc>
                <a:spcPct val="150000"/>
              </a:lnSpc>
              <a:buFont typeface="Arial" panose="020B0604020202020204" pitchFamily="34" charset="0"/>
              <a:buChar char="•"/>
            </a:pPr>
            <a:endParaRPr lang="es-EC" dirty="0">
              <a:solidFill>
                <a:srgbClr val="00000A"/>
              </a:solidFill>
              <a:latin typeface="Times New Roman" panose="02020603050405020304" pitchFamily="18" charset="0"/>
            </a:endParaRPr>
          </a:p>
        </p:txBody>
      </p:sp>
    </p:spTree>
    <p:extLst>
      <p:ext uri="{BB962C8B-B14F-4D97-AF65-F5344CB8AC3E}">
        <p14:creationId xmlns:p14="http://schemas.microsoft.com/office/powerpoint/2010/main" val="154557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930"/>
            <a:ext cx="12246289" cy="773781"/>
          </a:xfrm>
        </p:spPr>
        <p:txBody>
          <a:bodyPr>
            <a:normAutofit/>
          </a:bodyPr>
          <a:lstStyle/>
          <a:p>
            <a:pPr algn="ctr"/>
            <a:r>
              <a:rPr lang="es-ES" sz="3600" dirty="0"/>
              <a:t>CONCLUSIONES</a:t>
            </a:r>
            <a:endParaRPr lang="en-US" sz="1300" dirty="0"/>
          </a:p>
        </p:txBody>
      </p:sp>
      <p:sp>
        <p:nvSpPr>
          <p:cNvPr id="5" name="Slide Number Placeholder 4"/>
          <p:cNvSpPr>
            <a:spLocks noGrp="1"/>
          </p:cNvSpPr>
          <p:nvPr>
            <p:ph type="sldNum" sz="quarter" idx="12"/>
          </p:nvPr>
        </p:nvSpPr>
        <p:spPr/>
        <p:txBody>
          <a:bodyPr/>
          <a:lstStyle/>
          <a:p>
            <a:r>
              <a:rPr lang="en-US" b="1" dirty="0"/>
              <a:t>31</a:t>
            </a:r>
          </a:p>
        </p:txBody>
      </p:sp>
      <p:sp>
        <p:nvSpPr>
          <p:cNvPr id="9" name="23 CuadroTexto">
            <a:extLst>
              <a:ext uri="{FF2B5EF4-FFF2-40B4-BE49-F238E27FC236}">
                <a16:creationId xmlns:a16="http://schemas.microsoft.com/office/drawing/2014/main" id="{3935F5FB-0D79-443B-B8AE-2725AEB2D1B3}"/>
              </a:ext>
            </a:extLst>
          </p:cNvPr>
          <p:cNvSpPr txBox="1"/>
          <p:nvPr/>
        </p:nvSpPr>
        <p:spPr>
          <a:xfrm>
            <a:off x="1030310" y="6466116"/>
            <a:ext cx="184817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latin typeface="Georgia" pitchFamily="18" charset="0"/>
              </a:rPr>
              <a:t>1. </a:t>
            </a:r>
            <a:r>
              <a:rPr lang="es-EC" sz="1100" dirty="0">
                <a:solidFill>
                  <a:schemeClr val="bg2">
                    <a:lumMod val="75000"/>
                  </a:schemeClr>
                </a:solidFill>
                <a:latin typeface="Georgia" pitchFamily="18" charset="0"/>
              </a:rPr>
              <a:t>Introducción</a:t>
            </a:r>
          </a:p>
        </p:txBody>
      </p:sp>
      <p:sp>
        <p:nvSpPr>
          <p:cNvPr id="10" name="25 CuadroTexto">
            <a:extLst>
              <a:ext uri="{FF2B5EF4-FFF2-40B4-BE49-F238E27FC236}">
                <a16:creationId xmlns:a16="http://schemas.microsoft.com/office/drawing/2014/main" id="{E671AE59-3A68-4369-ADEF-D6BFA175F1F0}"/>
              </a:ext>
            </a:extLst>
          </p:cNvPr>
          <p:cNvSpPr txBox="1"/>
          <p:nvPr/>
        </p:nvSpPr>
        <p:spPr>
          <a:xfrm>
            <a:off x="4778062" y="6466116"/>
            <a:ext cx="184856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1" name="26 CuadroTexto">
            <a:extLst>
              <a:ext uri="{FF2B5EF4-FFF2-40B4-BE49-F238E27FC236}">
                <a16:creationId xmlns:a16="http://schemas.microsoft.com/office/drawing/2014/main" id="{4151BF80-33AC-451A-9B6D-5843DF8B81B5}"/>
              </a:ext>
            </a:extLst>
          </p:cNvPr>
          <p:cNvSpPr txBox="1"/>
          <p:nvPr/>
        </p:nvSpPr>
        <p:spPr>
          <a:xfrm>
            <a:off x="3013266" y="6466116"/>
            <a:ext cx="163001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solidFill>
                  <a:schemeClr val="bg2">
                    <a:lumMod val="75000"/>
                  </a:schemeClr>
                </a:solidFill>
              </a:rPr>
              <a:t>2. Objetivos</a:t>
            </a:r>
          </a:p>
        </p:txBody>
      </p:sp>
      <p:sp>
        <p:nvSpPr>
          <p:cNvPr id="12" name="27 CuadroTexto">
            <a:extLst>
              <a:ext uri="{FF2B5EF4-FFF2-40B4-BE49-F238E27FC236}">
                <a16:creationId xmlns:a16="http://schemas.microsoft.com/office/drawing/2014/main" id="{864EE58E-C8CF-4F58-8D1E-F0B1AD6A3035}"/>
              </a:ext>
            </a:extLst>
          </p:cNvPr>
          <p:cNvSpPr txBox="1"/>
          <p:nvPr/>
        </p:nvSpPr>
        <p:spPr>
          <a:xfrm>
            <a:off x="6761408" y="6466116"/>
            <a:ext cx="1800455"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solidFill>
                  <a:schemeClr val="bg1">
                    <a:lumMod val="75000"/>
                  </a:schemeClr>
                </a:solidFill>
                <a:latin typeface="Georgia" pitchFamily="18" charset="0"/>
              </a:rPr>
              <a:t>4. Resultados</a:t>
            </a:r>
          </a:p>
        </p:txBody>
      </p:sp>
      <p:sp>
        <p:nvSpPr>
          <p:cNvPr id="13" name="27 CuadroTexto">
            <a:extLst>
              <a:ext uri="{FF2B5EF4-FFF2-40B4-BE49-F238E27FC236}">
                <a16:creationId xmlns:a16="http://schemas.microsoft.com/office/drawing/2014/main" id="{70FBEF4F-4BCF-44A4-8297-414910496D96}"/>
              </a:ext>
            </a:extLst>
          </p:cNvPr>
          <p:cNvSpPr txBox="1"/>
          <p:nvPr/>
        </p:nvSpPr>
        <p:spPr>
          <a:xfrm>
            <a:off x="8696642" y="6466116"/>
            <a:ext cx="2427278"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
        <p:nvSpPr>
          <p:cNvPr id="3" name="Rectangle 2"/>
          <p:cNvSpPr>
            <a:spLocks noChangeArrowheads="1"/>
          </p:cNvSpPr>
          <p:nvPr/>
        </p:nvSpPr>
        <p:spPr bwMode="auto">
          <a:xfrm>
            <a:off x="3185544" y="1250742"/>
            <a:ext cx="142174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4" name="TextBox 13">
            <a:extLst>
              <a:ext uri="{FF2B5EF4-FFF2-40B4-BE49-F238E27FC236}">
                <a16:creationId xmlns:a16="http://schemas.microsoft.com/office/drawing/2014/main" id="{6FCF475D-E07A-4981-BCB4-26DB41CCC43C}"/>
              </a:ext>
            </a:extLst>
          </p:cNvPr>
          <p:cNvSpPr txBox="1"/>
          <p:nvPr/>
        </p:nvSpPr>
        <p:spPr>
          <a:xfrm>
            <a:off x="120505" y="1328756"/>
            <a:ext cx="11895032" cy="2535566"/>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s-ES" dirty="0">
                <a:solidFill>
                  <a:srgbClr val="00000A"/>
                </a:solidFill>
                <a:latin typeface="Times New Roman" panose="02020603050405020304" pitchFamily="18" charset="0"/>
              </a:rPr>
              <a:t>Se optó por implementar HOG + SVM ya que su costo computacional no es muy exigente siendo capaz de ser implementado en computadoras de gama media sin problemas de </a:t>
            </a:r>
            <a:r>
              <a:rPr lang="es-ES" dirty="0" err="1">
                <a:solidFill>
                  <a:srgbClr val="00000A"/>
                </a:solidFill>
                <a:latin typeface="Times New Roman" panose="02020603050405020304" pitchFamily="18" charset="0"/>
              </a:rPr>
              <a:t>delays</a:t>
            </a:r>
            <a:r>
              <a:rPr lang="es-ES" dirty="0">
                <a:solidFill>
                  <a:srgbClr val="00000A"/>
                </a:solidFill>
                <a:latin typeface="Times New Roman" panose="02020603050405020304" pitchFamily="18" charset="0"/>
              </a:rPr>
              <a:t> superiores a 1 segundos. En las pruebas de implementación en las diferentes misiones de vuelo se obtuvo un error máximo de 4 falsos positivos provocados en su mayoría en el despegue y aterrizaje al tener objetos muy cerca de su cámara. Los resultados obtenidos fueron muy prometedores ya que las personas dentro del rango de visión del UAV fueron correctamente detectadas con la presencia de un solo falso negativo en todas las misiones de vuelo.</a:t>
            </a:r>
            <a:r>
              <a:rPr lang="es-ES" sz="1800" dirty="0">
                <a:effectLst/>
                <a:latin typeface="Times New Roman" panose="02020603050405020304" pitchFamily="18" charset="0"/>
                <a:ea typeface="Times New Roman" panose="02020603050405020304" pitchFamily="18" charset="0"/>
              </a:rPr>
              <a:t> </a:t>
            </a:r>
            <a:endParaRPr lang="es-EC" dirty="0">
              <a:solidFill>
                <a:srgbClr val="00000A"/>
              </a:solidFill>
              <a:latin typeface="Times New Roman" panose="02020603050405020304" pitchFamily="18" charset="0"/>
            </a:endParaRPr>
          </a:p>
        </p:txBody>
      </p:sp>
    </p:spTree>
    <p:extLst>
      <p:ext uri="{BB962C8B-B14F-4D97-AF65-F5344CB8AC3E}">
        <p14:creationId xmlns:p14="http://schemas.microsoft.com/office/powerpoint/2010/main" val="528899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930"/>
            <a:ext cx="12246289" cy="773781"/>
          </a:xfrm>
        </p:spPr>
        <p:txBody>
          <a:bodyPr>
            <a:normAutofit/>
          </a:bodyPr>
          <a:lstStyle/>
          <a:p>
            <a:pPr algn="ctr"/>
            <a:r>
              <a:rPr lang="es-ES" sz="3600" dirty="0"/>
              <a:t>CONCLUSIONES</a:t>
            </a:r>
            <a:endParaRPr lang="en-US" sz="1300" dirty="0"/>
          </a:p>
        </p:txBody>
      </p:sp>
      <p:sp>
        <p:nvSpPr>
          <p:cNvPr id="5" name="Slide Number Placeholder 4"/>
          <p:cNvSpPr>
            <a:spLocks noGrp="1"/>
          </p:cNvSpPr>
          <p:nvPr>
            <p:ph type="sldNum" sz="quarter" idx="12"/>
          </p:nvPr>
        </p:nvSpPr>
        <p:spPr/>
        <p:txBody>
          <a:bodyPr/>
          <a:lstStyle/>
          <a:p>
            <a:r>
              <a:rPr lang="en-US" b="1" dirty="0"/>
              <a:t>31</a:t>
            </a:r>
          </a:p>
        </p:txBody>
      </p:sp>
      <p:sp>
        <p:nvSpPr>
          <p:cNvPr id="9" name="23 CuadroTexto">
            <a:extLst>
              <a:ext uri="{FF2B5EF4-FFF2-40B4-BE49-F238E27FC236}">
                <a16:creationId xmlns:a16="http://schemas.microsoft.com/office/drawing/2014/main" id="{3935F5FB-0D79-443B-B8AE-2725AEB2D1B3}"/>
              </a:ext>
            </a:extLst>
          </p:cNvPr>
          <p:cNvSpPr txBox="1"/>
          <p:nvPr/>
        </p:nvSpPr>
        <p:spPr>
          <a:xfrm>
            <a:off x="1030310" y="6466116"/>
            <a:ext cx="184817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latin typeface="Georgia" pitchFamily="18" charset="0"/>
              </a:rPr>
              <a:t>1. </a:t>
            </a:r>
            <a:r>
              <a:rPr lang="es-EC" sz="1100" dirty="0">
                <a:solidFill>
                  <a:schemeClr val="bg2">
                    <a:lumMod val="75000"/>
                  </a:schemeClr>
                </a:solidFill>
                <a:latin typeface="Georgia" pitchFamily="18" charset="0"/>
              </a:rPr>
              <a:t>Introducción</a:t>
            </a:r>
          </a:p>
        </p:txBody>
      </p:sp>
      <p:sp>
        <p:nvSpPr>
          <p:cNvPr id="10" name="25 CuadroTexto">
            <a:extLst>
              <a:ext uri="{FF2B5EF4-FFF2-40B4-BE49-F238E27FC236}">
                <a16:creationId xmlns:a16="http://schemas.microsoft.com/office/drawing/2014/main" id="{E671AE59-3A68-4369-ADEF-D6BFA175F1F0}"/>
              </a:ext>
            </a:extLst>
          </p:cNvPr>
          <p:cNvSpPr txBox="1"/>
          <p:nvPr/>
        </p:nvSpPr>
        <p:spPr>
          <a:xfrm>
            <a:off x="4778062" y="6466116"/>
            <a:ext cx="184856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1" name="26 CuadroTexto">
            <a:extLst>
              <a:ext uri="{FF2B5EF4-FFF2-40B4-BE49-F238E27FC236}">
                <a16:creationId xmlns:a16="http://schemas.microsoft.com/office/drawing/2014/main" id="{4151BF80-33AC-451A-9B6D-5843DF8B81B5}"/>
              </a:ext>
            </a:extLst>
          </p:cNvPr>
          <p:cNvSpPr txBox="1"/>
          <p:nvPr/>
        </p:nvSpPr>
        <p:spPr>
          <a:xfrm>
            <a:off x="3013266" y="6466116"/>
            <a:ext cx="163001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solidFill>
                  <a:schemeClr val="bg2">
                    <a:lumMod val="75000"/>
                  </a:schemeClr>
                </a:solidFill>
              </a:rPr>
              <a:t>2. Objetivos</a:t>
            </a:r>
          </a:p>
        </p:txBody>
      </p:sp>
      <p:sp>
        <p:nvSpPr>
          <p:cNvPr id="12" name="27 CuadroTexto">
            <a:extLst>
              <a:ext uri="{FF2B5EF4-FFF2-40B4-BE49-F238E27FC236}">
                <a16:creationId xmlns:a16="http://schemas.microsoft.com/office/drawing/2014/main" id="{864EE58E-C8CF-4F58-8D1E-F0B1AD6A3035}"/>
              </a:ext>
            </a:extLst>
          </p:cNvPr>
          <p:cNvSpPr txBox="1"/>
          <p:nvPr/>
        </p:nvSpPr>
        <p:spPr>
          <a:xfrm>
            <a:off x="6761408" y="6466116"/>
            <a:ext cx="1800455"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solidFill>
                  <a:schemeClr val="bg1">
                    <a:lumMod val="75000"/>
                  </a:schemeClr>
                </a:solidFill>
                <a:latin typeface="Georgia" pitchFamily="18" charset="0"/>
              </a:rPr>
              <a:t>4. Resultados</a:t>
            </a:r>
          </a:p>
        </p:txBody>
      </p:sp>
      <p:sp>
        <p:nvSpPr>
          <p:cNvPr id="13" name="27 CuadroTexto">
            <a:extLst>
              <a:ext uri="{FF2B5EF4-FFF2-40B4-BE49-F238E27FC236}">
                <a16:creationId xmlns:a16="http://schemas.microsoft.com/office/drawing/2014/main" id="{70FBEF4F-4BCF-44A4-8297-414910496D96}"/>
              </a:ext>
            </a:extLst>
          </p:cNvPr>
          <p:cNvSpPr txBox="1"/>
          <p:nvPr/>
        </p:nvSpPr>
        <p:spPr>
          <a:xfrm>
            <a:off x="8696642" y="6466116"/>
            <a:ext cx="2427278"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
        <p:nvSpPr>
          <p:cNvPr id="3" name="Rectangle 2"/>
          <p:cNvSpPr>
            <a:spLocks noChangeArrowheads="1"/>
          </p:cNvSpPr>
          <p:nvPr/>
        </p:nvSpPr>
        <p:spPr bwMode="auto">
          <a:xfrm>
            <a:off x="3185544" y="1250742"/>
            <a:ext cx="142174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4" name="TextBox 13">
            <a:extLst>
              <a:ext uri="{FF2B5EF4-FFF2-40B4-BE49-F238E27FC236}">
                <a16:creationId xmlns:a16="http://schemas.microsoft.com/office/drawing/2014/main" id="{6FCF475D-E07A-4981-BCB4-26DB41CCC43C}"/>
              </a:ext>
            </a:extLst>
          </p:cNvPr>
          <p:cNvSpPr txBox="1"/>
          <p:nvPr/>
        </p:nvSpPr>
        <p:spPr>
          <a:xfrm>
            <a:off x="120505" y="1328756"/>
            <a:ext cx="11895032" cy="419755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s-ES" dirty="0">
                <a:solidFill>
                  <a:srgbClr val="00000A"/>
                </a:solidFill>
                <a:latin typeface="Times New Roman" panose="02020603050405020304" pitchFamily="18" charset="0"/>
              </a:rPr>
              <a:t>El algoritmo de YOLO entrega excelentes resultados de detección siendo capaz de un reconocimiento de personas a largas, medianas y cortas distancias con una gran precisión. En las pruebas realizadas de este algoritmo, no se encontraron falsos positivos ni errores de detección a menos que se lo expusiera a casos extremos como muchas personas extremadamente juntas o que la detección se realizara a distancias extremadamente cercanas o alejadas del rango de la cámara integrada. Sin embargo, el costo computacional que demanda este algoritmo excede la capacidad de una computadora ordinaria llegando a tener </a:t>
            </a:r>
            <a:r>
              <a:rPr lang="es-ES" dirty="0" err="1">
                <a:solidFill>
                  <a:srgbClr val="00000A"/>
                </a:solidFill>
                <a:latin typeface="Times New Roman" panose="02020603050405020304" pitchFamily="18" charset="0"/>
              </a:rPr>
              <a:t>delays</a:t>
            </a:r>
            <a:r>
              <a:rPr lang="es-ES" dirty="0">
                <a:solidFill>
                  <a:srgbClr val="00000A"/>
                </a:solidFill>
                <a:latin typeface="Times New Roman" panose="02020603050405020304" pitchFamily="18" charset="0"/>
              </a:rPr>
              <a:t> de hasta 1 minuto en la estación en tierra. </a:t>
            </a:r>
          </a:p>
          <a:p>
            <a:pPr marL="285750" indent="-285750">
              <a:lnSpc>
                <a:spcPct val="150000"/>
              </a:lnSpc>
              <a:buFont typeface="Arial" panose="020B0604020202020204" pitchFamily="34" charset="0"/>
              <a:buChar char="•"/>
            </a:pPr>
            <a:r>
              <a:rPr lang="es-ES" dirty="0" err="1">
                <a:solidFill>
                  <a:srgbClr val="00000A"/>
                </a:solidFill>
                <a:latin typeface="Times New Roman" panose="02020603050405020304" pitchFamily="18" charset="0"/>
              </a:rPr>
              <a:t>Haar</a:t>
            </a:r>
            <a:r>
              <a:rPr lang="es-ES" dirty="0">
                <a:solidFill>
                  <a:srgbClr val="00000A"/>
                </a:solidFill>
                <a:latin typeface="Times New Roman" panose="02020603050405020304" pitchFamily="18" charset="0"/>
              </a:rPr>
              <a:t> </a:t>
            </a:r>
            <a:r>
              <a:rPr lang="es-ES" dirty="0" err="1">
                <a:solidFill>
                  <a:srgbClr val="00000A"/>
                </a:solidFill>
                <a:latin typeface="Times New Roman" panose="02020603050405020304" pitchFamily="18" charset="0"/>
              </a:rPr>
              <a:t>Cascade</a:t>
            </a:r>
            <a:r>
              <a:rPr lang="es-ES" dirty="0">
                <a:solidFill>
                  <a:srgbClr val="00000A"/>
                </a:solidFill>
                <a:latin typeface="Times New Roman" panose="02020603050405020304" pitchFamily="18" charset="0"/>
              </a:rPr>
              <a:t> es una opción sencilla y de bajo coste computacional al no necesitar de una GPU el problema de este tipo de algoritmo es su baja precisión, existen muchos problemas para detectar objetivos a una distancia mayor a 5m además de presentar un problema de parpadeo el cual en ciertos fotogramas detecta a una persona y en otras no, otro inconveniente que presenta este algoritmo son los cuadros delimitadores que no se ajustan apropiadamente.</a:t>
            </a:r>
            <a:endParaRPr lang="es-EC" dirty="0">
              <a:solidFill>
                <a:srgbClr val="00000A"/>
              </a:solidFill>
              <a:latin typeface="Times New Roman" panose="02020603050405020304" pitchFamily="18" charset="0"/>
            </a:endParaRPr>
          </a:p>
        </p:txBody>
      </p:sp>
    </p:spTree>
    <p:extLst>
      <p:ext uri="{BB962C8B-B14F-4D97-AF65-F5344CB8AC3E}">
        <p14:creationId xmlns:p14="http://schemas.microsoft.com/office/powerpoint/2010/main" val="934733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930"/>
            <a:ext cx="12246289" cy="773781"/>
          </a:xfrm>
        </p:spPr>
        <p:txBody>
          <a:bodyPr>
            <a:normAutofit/>
          </a:bodyPr>
          <a:lstStyle/>
          <a:p>
            <a:pPr algn="ctr"/>
            <a:r>
              <a:rPr lang="es-ES" sz="3600" dirty="0"/>
              <a:t>RECOMENDACIONES</a:t>
            </a:r>
            <a:endParaRPr lang="en-US" sz="1300" dirty="0"/>
          </a:p>
        </p:txBody>
      </p:sp>
      <p:sp>
        <p:nvSpPr>
          <p:cNvPr id="5" name="Slide Number Placeholder 4"/>
          <p:cNvSpPr>
            <a:spLocks noGrp="1"/>
          </p:cNvSpPr>
          <p:nvPr>
            <p:ph type="sldNum" sz="quarter" idx="12"/>
          </p:nvPr>
        </p:nvSpPr>
        <p:spPr/>
        <p:txBody>
          <a:bodyPr/>
          <a:lstStyle/>
          <a:p>
            <a:r>
              <a:rPr lang="en-US" b="1" dirty="0"/>
              <a:t>32</a:t>
            </a:r>
          </a:p>
        </p:txBody>
      </p:sp>
      <p:sp>
        <p:nvSpPr>
          <p:cNvPr id="9" name="23 CuadroTexto">
            <a:extLst>
              <a:ext uri="{FF2B5EF4-FFF2-40B4-BE49-F238E27FC236}">
                <a16:creationId xmlns:a16="http://schemas.microsoft.com/office/drawing/2014/main" id="{3935F5FB-0D79-443B-B8AE-2725AEB2D1B3}"/>
              </a:ext>
            </a:extLst>
          </p:cNvPr>
          <p:cNvSpPr txBox="1"/>
          <p:nvPr/>
        </p:nvSpPr>
        <p:spPr>
          <a:xfrm>
            <a:off x="1030310" y="6466116"/>
            <a:ext cx="184817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latin typeface="Georgia" pitchFamily="18" charset="0"/>
              </a:rPr>
              <a:t>1. </a:t>
            </a:r>
            <a:r>
              <a:rPr lang="es-EC" sz="1100" dirty="0">
                <a:solidFill>
                  <a:schemeClr val="bg2">
                    <a:lumMod val="75000"/>
                  </a:schemeClr>
                </a:solidFill>
                <a:latin typeface="Georgia" pitchFamily="18" charset="0"/>
              </a:rPr>
              <a:t>Introducción</a:t>
            </a:r>
          </a:p>
        </p:txBody>
      </p:sp>
      <p:sp>
        <p:nvSpPr>
          <p:cNvPr id="10" name="25 CuadroTexto">
            <a:extLst>
              <a:ext uri="{FF2B5EF4-FFF2-40B4-BE49-F238E27FC236}">
                <a16:creationId xmlns:a16="http://schemas.microsoft.com/office/drawing/2014/main" id="{E671AE59-3A68-4369-ADEF-D6BFA175F1F0}"/>
              </a:ext>
            </a:extLst>
          </p:cNvPr>
          <p:cNvSpPr txBox="1"/>
          <p:nvPr/>
        </p:nvSpPr>
        <p:spPr>
          <a:xfrm>
            <a:off x="4778062" y="6466116"/>
            <a:ext cx="184856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1" name="26 CuadroTexto">
            <a:extLst>
              <a:ext uri="{FF2B5EF4-FFF2-40B4-BE49-F238E27FC236}">
                <a16:creationId xmlns:a16="http://schemas.microsoft.com/office/drawing/2014/main" id="{4151BF80-33AC-451A-9B6D-5843DF8B81B5}"/>
              </a:ext>
            </a:extLst>
          </p:cNvPr>
          <p:cNvSpPr txBox="1"/>
          <p:nvPr/>
        </p:nvSpPr>
        <p:spPr>
          <a:xfrm>
            <a:off x="3013266" y="6466116"/>
            <a:ext cx="163001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solidFill>
                  <a:schemeClr val="bg2">
                    <a:lumMod val="75000"/>
                  </a:schemeClr>
                </a:solidFill>
              </a:rPr>
              <a:t>2. Objetivos</a:t>
            </a:r>
          </a:p>
        </p:txBody>
      </p:sp>
      <p:sp>
        <p:nvSpPr>
          <p:cNvPr id="12" name="27 CuadroTexto">
            <a:extLst>
              <a:ext uri="{FF2B5EF4-FFF2-40B4-BE49-F238E27FC236}">
                <a16:creationId xmlns:a16="http://schemas.microsoft.com/office/drawing/2014/main" id="{864EE58E-C8CF-4F58-8D1E-F0B1AD6A3035}"/>
              </a:ext>
            </a:extLst>
          </p:cNvPr>
          <p:cNvSpPr txBox="1"/>
          <p:nvPr/>
        </p:nvSpPr>
        <p:spPr>
          <a:xfrm>
            <a:off x="6761408" y="6466116"/>
            <a:ext cx="1800455"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solidFill>
                  <a:schemeClr val="bg1">
                    <a:lumMod val="75000"/>
                  </a:schemeClr>
                </a:solidFill>
                <a:latin typeface="Georgia" pitchFamily="18" charset="0"/>
              </a:rPr>
              <a:t>4. Resultados</a:t>
            </a:r>
          </a:p>
        </p:txBody>
      </p:sp>
      <p:sp>
        <p:nvSpPr>
          <p:cNvPr id="13" name="27 CuadroTexto">
            <a:extLst>
              <a:ext uri="{FF2B5EF4-FFF2-40B4-BE49-F238E27FC236}">
                <a16:creationId xmlns:a16="http://schemas.microsoft.com/office/drawing/2014/main" id="{70FBEF4F-4BCF-44A4-8297-414910496D96}"/>
              </a:ext>
            </a:extLst>
          </p:cNvPr>
          <p:cNvSpPr txBox="1"/>
          <p:nvPr/>
        </p:nvSpPr>
        <p:spPr>
          <a:xfrm>
            <a:off x="8696642" y="6466116"/>
            <a:ext cx="2427278"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
        <p:nvSpPr>
          <p:cNvPr id="3" name="Rectangle 2"/>
          <p:cNvSpPr>
            <a:spLocks noChangeArrowheads="1"/>
          </p:cNvSpPr>
          <p:nvPr/>
        </p:nvSpPr>
        <p:spPr bwMode="auto">
          <a:xfrm>
            <a:off x="3185544" y="1250742"/>
            <a:ext cx="142174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4" name="TextBox 13">
            <a:extLst>
              <a:ext uri="{FF2B5EF4-FFF2-40B4-BE49-F238E27FC236}">
                <a16:creationId xmlns:a16="http://schemas.microsoft.com/office/drawing/2014/main" id="{42D8B211-1553-4F2D-8D05-4265A8900C70}"/>
              </a:ext>
            </a:extLst>
          </p:cNvPr>
          <p:cNvSpPr txBox="1"/>
          <p:nvPr/>
        </p:nvSpPr>
        <p:spPr>
          <a:xfrm>
            <a:off x="292663" y="1250742"/>
            <a:ext cx="11787041" cy="4645118"/>
          </a:xfrm>
          <a:prstGeom prst="rect">
            <a:avLst/>
          </a:prstGeom>
          <a:noFill/>
        </p:spPr>
        <p:txBody>
          <a:bodyPr wrap="square">
            <a:spAutoFit/>
          </a:bodyPr>
          <a:lstStyle/>
          <a:p>
            <a:pPr marL="285750" indent="-285750">
              <a:lnSpc>
                <a:spcPct val="200000"/>
              </a:lnSpc>
              <a:spcAft>
                <a:spcPts val="800"/>
              </a:spcAft>
              <a:buFont typeface="Arial" panose="020B0604020202020204" pitchFamily="34" charset="0"/>
              <a:buChar char="•"/>
            </a:pPr>
            <a:r>
              <a:rPr lang="es-EC" sz="1800" dirty="0">
                <a:solidFill>
                  <a:srgbClr val="00000A"/>
                </a:solidFill>
                <a:effectLst/>
                <a:latin typeface="Times New Roman" panose="02020603050405020304" pitchFamily="18" charset="0"/>
                <a:ea typeface="Times New Roman" panose="02020603050405020304" pitchFamily="18" charset="0"/>
              </a:rPr>
              <a:t>En cuanto al reconocimiento de personas, se recomienda mantener el patrullaje del drone en un rango de 3 a 4 metros de altura ya que resolución de la cámara integrada del Bebop Parrot 2 puede enfocar bien objetos hasta aproximadamente 20 metros de distancia de él, y por ende realizar un reconocimiento correcto de personas.</a:t>
            </a:r>
          </a:p>
          <a:p>
            <a:pPr marL="285750" indent="-285750">
              <a:lnSpc>
                <a:spcPct val="200000"/>
              </a:lnSpc>
              <a:spcAft>
                <a:spcPts val="800"/>
              </a:spcAft>
              <a:buFont typeface="Arial" panose="020B0604020202020204" pitchFamily="34" charset="0"/>
              <a:buChar char="•"/>
            </a:pPr>
            <a:r>
              <a:rPr lang="es-EC" sz="1800" dirty="0">
                <a:solidFill>
                  <a:srgbClr val="00000A"/>
                </a:solidFill>
                <a:effectLst/>
                <a:latin typeface="Times New Roman" panose="02020603050405020304" pitchFamily="18" charset="0"/>
                <a:ea typeface="Times New Roman" panose="02020603050405020304" pitchFamily="18" charset="0"/>
              </a:rPr>
              <a:t>De igual manera para el sistema de aterrizaje autónomo, se recomienda no elevar el cuadricóptero más de 4 metros ya que en las pruebas se pudo observar que superada esta altura el UAV no podía reconocer de manera precisa la figura plasmada en la plataforma de aterrizaje por lo cual el control implementado en el cuadricóptero no recibe datos de entrada y solo se mantenía suspendido en el aire.</a:t>
            </a:r>
          </a:p>
          <a:p>
            <a:pPr marL="285750" indent="-285750">
              <a:lnSpc>
                <a:spcPct val="200000"/>
              </a:lnSpc>
              <a:spcAft>
                <a:spcPts val="800"/>
              </a:spcAft>
              <a:buFont typeface="Arial" panose="020B0604020202020204" pitchFamily="34" charset="0"/>
              <a:buChar char="•"/>
            </a:pPr>
            <a:endParaRPr lang="es-EC" sz="1800" dirty="0">
              <a:solidFill>
                <a:srgbClr val="00000A"/>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84048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930"/>
            <a:ext cx="12246289" cy="773781"/>
          </a:xfrm>
        </p:spPr>
        <p:txBody>
          <a:bodyPr>
            <a:normAutofit/>
          </a:bodyPr>
          <a:lstStyle/>
          <a:p>
            <a:pPr algn="ctr"/>
            <a:r>
              <a:rPr lang="es-ES" sz="3600" dirty="0"/>
              <a:t>RECOMENDACIONES</a:t>
            </a:r>
            <a:endParaRPr lang="en-US" sz="1300" dirty="0"/>
          </a:p>
        </p:txBody>
      </p:sp>
      <p:sp>
        <p:nvSpPr>
          <p:cNvPr id="5" name="Slide Number Placeholder 4"/>
          <p:cNvSpPr>
            <a:spLocks noGrp="1"/>
          </p:cNvSpPr>
          <p:nvPr>
            <p:ph type="sldNum" sz="quarter" idx="12"/>
          </p:nvPr>
        </p:nvSpPr>
        <p:spPr/>
        <p:txBody>
          <a:bodyPr/>
          <a:lstStyle/>
          <a:p>
            <a:r>
              <a:rPr lang="en-US" b="1" dirty="0"/>
              <a:t>33</a:t>
            </a:r>
          </a:p>
        </p:txBody>
      </p:sp>
      <p:sp>
        <p:nvSpPr>
          <p:cNvPr id="9" name="23 CuadroTexto">
            <a:extLst>
              <a:ext uri="{FF2B5EF4-FFF2-40B4-BE49-F238E27FC236}">
                <a16:creationId xmlns:a16="http://schemas.microsoft.com/office/drawing/2014/main" id="{3935F5FB-0D79-443B-B8AE-2725AEB2D1B3}"/>
              </a:ext>
            </a:extLst>
          </p:cNvPr>
          <p:cNvSpPr txBox="1"/>
          <p:nvPr/>
        </p:nvSpPr>
        <p:spPr>
          <a:xfrm>
            <a:off x="1030310" y="6466116"/>
            <a:ext cx="184817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latin typeface="Georgia" pitchFamily="18" charset="0"/>
              </a:rPr>
              <a:t>1. </a:t>
            </a:r>
            <a:r>
              <a:rPr lang="es-EC" sz="1100" dirty="0">
                <a:solidFill>
                  <a:schemeClr val="bg2">
                    <a:lumMod val="75000"/>
                  </a:schemeClr>
                </a:solidFill>
                <a:latin typeface="Georgia" pitchFamily="18" charset="0"/>
              </a:rPr>
              <a:t>Introducción</a:t>
            </a:r>
          </a:p>
        </p:txBody>
      </p:sp>
      <p:sp>
        <p:nvSpPr>
          <p:cNvPr id="10" name="25 CuadroTexto">
            <a:extLst>
              <a:ext uri="{FF2B5EF4-FFF2-40B4-BE49-F238E27FC236}">
                <a16:creationId xmlns:a16="http://schemas.microsoft.com/office/drawing/2014/main" id="{E671AE59-3A68-4369-ADEF-D6BFA175F1F0}"/>
              </a:ext>
            </a:extLst>
          </p:cNvPr>
          <p:cNvSpPr txBox="1"/>
          <p:nvPr/>
        </p:nvSpPr>
        <p:spPr>
          <a:xfrm>
            <a:off x="4778062" y="6466116"/>
            <a:ext cx="184856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1" name="26 CuadroTexto">
            <a:extLst>
              <a:ext uri="{FF2B5EF4-FFF2-40B4-BE49-F238E27FC236}">
                <a16:creationId xmlns:a16="http://schemas.microsoft.com/office/drawing/2014/main" id="{4151BF80-33AC-451A-9B6D-5843DF8B81B5}"/>
              </a:ext>
            </a:extLst>
          </p:cNvPr>
          <p:cNvSpPr txBox="1"/>
          <p:nvPr/>
        </p:nvSpPr>
        <p:spPr>
          <a:xfrm>
            <a:off x="3013266" y="6466116"/>
            <a:ext cx="163001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solidFill>
                  <a:schemeClr val="bg2">
                    <a:lumMod val="75000"/>
                  </a:schemeClr>
                </a:solidFill>
              </a:rPr>
              <a:t>2. Objetivos</a:t>
            </a:r>
          </a:p>
        </p:txBody>
      </p:sp>
      <p:sp>
        <p:nvSpPr>
          <p:cNvPr id="12" name="27 CuadroTexto">
            <a:extLst>
              <a:ext uri="{FF2B5EF4-FFF2-40B4-BE49-F238E27FC236}">
                <a16:creationId xmlns:a16="http://schemas.microsoft.com/office/drawing/2014/main" id="{864EE58E-C8CF-4F58-8D1E-F0B1AD6A3035}"/>
              </a:ext>
            </a:extLst>
          </p:cNvPr>
          <p:cNvSpPr txBox="1"/>
          <p:nvPr/>
        </p:nvSpPr>
        <p:spPr>
          <a:xfrm>
            <a:off x="6761408" y="6466116"/>
            <a:ext cx="1800455"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solidFill>
                  <a:schemeClr val="bg1">
                    <a:lumMod val="75000"/>
                  </a:schemeClr>
                </a:solidFill>
                <a:latin typeface="Georgia" pitchFamily="18" charset="0"/>
              </a:rPr>
              <a:t>4. Resultados</a:t>
            </a:r>
          </a:p>
        </p:txBody>
      </p:sp>
      <p:sp>
        <p:nvSpPr>
          <p:cNvPr id="13" name="27 CuadroTexto">
            <a:extLst>
              <a:ext uri="{FF2B5EF4-FFF2-40B4-BE49-F238E27FC236}">
                <a16:creationId xmlns:a16="http://schemas.microsoft.com/office/drawing/2014/main" id="{70FBEF4F-4BCF-44A4-8297-414910496D96}"/>
              </a:ext>
            </a:extLst>
          </p:cNvPr>
          <p:cNvSpPr txBox="1"/>
          <p:nvPr/>
        </p:nvSpPr>
        <p:spPr>
          <a:xfrm>
            <a:off x="8696642" y="6466116"/>
            <a:ext cx="2427278"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
        <p:nvSpPr>
          <p:cNvPr id="3" name="Rectangle 2"/>
          <p:cNvSpPr>
            <a:spLocks noChangeArrowheads="1"/>
          </p:cNvSpPr>
          <p:nvPr/>
        </p:nvSpPr>
        <p:spPr bwMode="auto">
          <a:xfrm>
            <a:off x="3185544" y="1250742"/>
            <a:ext cx="142174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4" name="TextBox 13">
            <a:extLst>
              <a:ext uri="{FF2B5EF4-FFF2-40B4-BE49-F238E27FC236}">
                <a16:creationId xmlns:a16="http://schemas.microsoft.com/office/drawing/2014/main" id="{42D8B211-1553-4F2D-8D05-4265A8900C70}"/>
              </a:ext>
            </a:extLst>
          </p:cNvPr>
          <p:cNvSpPr txBox="1"/>
          <p:nvPr/>
        </p:nvSpPr>
        <p:spPr>
          <a:xfrm>
            <a:off x="292663" y="1250742"/>
            <a:ext cx="11787041" cy="5199116"/>
          </a:xfrm>
          <a:prstGeom prst="rect">
            <a:avLst/>
          </a:prstGeom>
          <a:noFill/>
        </p:spPr>
        <p:txBody>
          <a:bodyPr wrap="square">
            <a:spAutoFit/>
          </a:bodyPr>
          <a:lstStyle/>
          <a:p>
            <a:pPr marL="285750" indent="-285750">
              <a:lnSpc>
                <a:spcPct val="200000"/>
              </a:lnSpc>
              <a:spcAft>
                <a:spcPts val="800"/>
              </a:spcAft>
              <a:buFont typeface="Arial" panose="020B0604020202020204" pitchFamily="34" charset="0"/>
              <a:buChar char="•"/>
            </a:pPr>
            <a:r>
              <a:rPr lang="es-EC" sz="1800" dirty="0">
                <a:solidFill>
                  <a:srgbClr val="00000A"/>
                </a:solidFill>
                <a:effectLst/>
                <a:latin typeface="Times New Roman" panose="02020603050405020304" pitchFamily="18" charset="0"/>
                <a:ea typeface="Times New Roman" panose="02020603050405020304" pitchFamily="18" charset="0"/>
              </a:rPr>
              <a:t>Se recomienda implementar este sistema de patrullaje en zonas abiertas sin muchos obstáculos en su misión de vuelo ya que el GPS integrado en cuadricóptero de gama media como es el caso del Bebop Parrot 2, no tienen una alta tasa de refresco de sus coordenadas de posicionamiento por lo cual el control que se realiza en su desplazamiento no es totalmente lineal y puede chocar con objetos que estén cerca de su trayecto.</a:t>
            </a:r>
          </a:p>
          <a:p>
            <a:pPr marL="285750" indent="-285750">
              <a:lnSpc>
                <a:spcPct val="200000"/>
              </a:lnSpc>
              <a:spcAft>
                <a:spcPts val="800"/>
              </a:spcAft>
              <a:buFont typeface="Arial" panose="020B0604020202020204" pitchFamily="34" charset="0"/>
              <a:buChar char="•"/>
            </a:pPr>
            <a:r>
              <a:rPr lang="es-EC" sz="1800" dirty="0">
                <a:solidFill>
                  <a:srgbClr val="00000A"/>
                </a:solidFill>
                <a:effectLst/>
                <a:latin typeface="Times New Roman" panose="02020603050405020304" pitchFamily="18" charset="0"/>
                <a:ea typeface="Times New Roman" panose="02020603050405020304" pitchFamily="18" charset="0"/>
              </a:rPr>
              <a:t>Es de gran importancia mantener el UAV encendido en la plataforma de despegue por lo menos un minuto antes de iniciar su misión de vuelo. Esto debido a que, en el proceso de pruebas de patrullaje, se pudo observar que el cuadricóptero necesita un tiempo de estabilización de los datos del GPS. De no esperar este tiempo, el GPS del UAV proporciona datos erróneos de su posición haciendo que el control en su patrullaje se viera afectado.</a:t>
            </a:r>
          </a:p>
          <a:p>
            <a:pPr marL="285750" indent="-285750">
              <a:lnSpc>
                <a:spcPct val="200000"/>
              </a:lnSpc>
              <a:spcAft>
                <a:spcPts val="800"/>
              </a:spcAft>
              <a:buFont typeface="Arial" panose="020B0604020202020204" pitchFamily="34" charset="0"/>
              <a:buChar char="•"/>
            </a:pPr>
            <a:endParaRPr lang="es-EC" sz="1800" dirty="0">
              <a:solidFill>
                <a:srgbClr val="00000A"/>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280472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930"/>
            <a:ext cx="12246289" cy="773781"/>
          </a:xfrm>
        </p:spPr>
        <p:txBody>
          <a:bodyPr>
            <a:normAutofit/>
          </a:bodyPr>
          <a:lstStyle/>
          <a:p>
            <a:pPr algn="ctr"/>
            <a:r>
              <a:rPr lang="es-ES" sz="3600" dirty="0"/>
              <a:t>RECOMENDACIONES</a:t>
            </a:r>
            <a:endParaRPr lang="en-US" sz="1300" dirty="0"/>
          </a:p>
        </p:txBody>
      </p:sp>
      <p:sp>
        <p:nvSpPr>
          <p:cNvPr id="5" name="Slide Number Placeholder 4"/>
          <p:cNvSpPr>
            <a:spLocks noGrp="1"/>
          </p:cNvSpPr>
          <p:nvPr>
            <p:ph type="sldNum" sz="quarter" idx="12"/>
          </p:nvPr>
        </p:nvSpPr>
        <p:spPr/>
        <p:txBody>
          <a:bodyPr/>
          <a:lstStyle/>
          <a:p>
            <a:r>
              <a:rPr lang="en-US" b="1" dirty="0"/>
              <a:t>34</a:t>
            </a:r>
          </a:p>
        </p:txBody>
      </p:sp>
      <p:sp>
        <p:nvSpPr>
          <p:cNvPr id="9" name="23 CuadroTexto">
            <a:extLst>
              <a:ext uri="{FF2B5EF4-FFF2-40B4-BE49-F238E27FC236}">
                <a16:creationId xmlns:a16="http://schemas.microsoft.com/office/drawing/2014/main" id="{3935F5FB-0D79-443B-B8AE-2725AEB2D1B3}"/>
              </a:ext>
            </a:extLst>
          </p:cNvPr>
          <p:cNvSpPr txBox="1"/>
          <p:nvPr/>
        </p:nvSpPr>
        <p:spPr>
          <a:xfrm>
            <a:off x="1030310" y="6466116"/>
            <a:ext cx="184817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latin typeface="Georgia" pitchFamily="18" charset="0"/>
              </a:rPr>
              <a:t>1. </a:t>
            </a:r>
            <a:r>
              <a:rPr lang="es-EC" sz="1100" dirty="0">
                <a:solidFill>
                  <a:schemeClr val="bg2">
                    <a:lumMod val="75000"/>
                  </a:schemeClr>
                </a:solidFill>
                <a:latin typeface="Georgia" pitchFamily="18" charset="0"/>
              </a:rPr>
              <a:t>Introducción</a:t>
            </a:r>
          </a:p>
        </p:txBody>
      </p:sp>
      <p:sp>
        <p:nvSpPr>
          <p:cNvPr id="10" name="25 CuadroTexto">
            <a:extLst>
              <a:ext uri="{FF2B5EF4-FFF2-40B4-BE49-F238E27FC236}">
                <a16:creationId xmlns:a16="http://schemas.microsoft.com/office/drawing/2014/main" id="{E671AE59-3A68-4369-ADEF-D6BFA175F1F0}"/>
              </a:ext>
            </a:extLst>
          </p:cNvPr>
          <p:cNvSpPr txBox="1"/>
          <p:nvPr/>
        </p:nvSpPr>
        <p:spPr>
          <a:xfrm>
            <a:off x="4778062" y="6466116"/>
            <a:ext cx="184856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1" name="26 CuadroTexto">
            <a:extLst>
              <a:ext uri="{FF2B5EF4-FFF2-40B4-BE49-F238E27FC236}">
                <a16:creationId xmlns:a16="http://schemas.microsoft.com/office/drawing/2014/main" id="{4151BF80-33AC-451A-9B6D-5843DF8B81B5}"/>
              </a:ext>
            </a:extLst>
          </p:cNvPr>
          <p:cNvSpPr txBox="1"/>
          <p:nvPr/>
        </p:nvSpPr>
        <p:spPr>
          <a:xfrm>
            <a:off x="3013266" y="6466116"/>
            <a:ext cx="163001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solidFill>
                  <a:schemeClr val="bg2">
                    <a:lumMod val="75000"/>
                  </a:schemeClr>
                </a:solidFill>
              </a:rPr>
              <a:t>2. Objetivos</a:t>
            </a:r>
          </a:p>
        </p:txBody>
      </p:sp>
      <p:sp>
        <p:nvSpPr>
          <p:cNvPr id="12" name="27 CuadroTexto">
            <a:extLst>
              <a:ext uri="{FF2B5EF4-FFF2-40B4-BE49-F238E27FC236}">
                <a16:creationId xmlns:a16="http://schemas.microsoft.com/office/drawing/2014/main" id="{864EE58E-C8CF-4F58-8D1E-F0B1AD6A3035}"/>
              </a:ext>
            </a:extLst>
          </p:cNvPr>
          <p:cNvSpPr txBox="1"/>
          <p:nvPr/>
        </p:nvSpPr>
        <p:spPr>
          <a:xfrm>
            <a:off x="6761408" y="6466116"/>
            <a:ext cx="1800455"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solidFill>
                  <a:schemeClr val="bg1">
                    <a:lumMod val="75000"/>
                  </a:schemeClr>
                </a:solidFill>
                <a:latin typeface="Georgia" pitchFamily="18" charset="0"/>
              </a:rPr>
              <a:t>4. Resultados</a:t>
            </a:r>
          </a:p>
        </p:txBody>
      </p:sp>
      <p:sp>
        <p:nvSpPr>
          <p:cNvPr id="13" name="27 CuadroTexto">
            <a:extLst>
              <a:ext uri="{FF2B5EF4-FFF2-40B4-BE49-F238E27FC236}">
                <a16:creationId xmlns:a16="http://schemas.microsoft.com/office/drawing/2014/main" id="{70FBEF4F-4BCF-44A4-8297-414910496D96}"/>
              </a:ext>
            </a:extLst>
          </p:cNvPr>
          <p:cNvSpPr txBox="1"/>
          <p:nvPr/>
        </p:nvSpPr>
        <p:spPr>
          <a:xfrm>
            <a:off x="8696642" y="6466116"/>
            <a:ext cx="2427278"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
        <p:nvSpPr>
          <p:cNvPr id="3" name="Rectangle 2"/>
          <p:cNvSpPr>
            <a:spLocks noChangeArrowheads="1"/>
          </p:cNvSpPr>
          <p:nvPr/>
        </p:nvSpPr>
        <p:spPr bwMode="auto">
          <a:xfrm>
            <a:off x="3185544" y="1250742"/>
            <a:ext cx="142174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sp>
        <p:nvSpPr>
          <p:cNvPr id="14" name="TextBox 13">
            <a:extLst>
              <a:ext uri="{FF2B5EF4-FFF2-40B4-BE49-F238E27FC236}">
                <a16:creationId xmlns:a16="http://schemas.microsoft.com/office/drawing/2014/main" id="{42D8B211-1553-4F2D-8D05-4265A8900C70}"/>
              </a:ext>
            </a:extLst>
          </p:cNvPr>
          <p:cNvSpPr txBox="1"/>
          <p:nvPr/>
        </p:nvSpPr>
        <p:spPr>
          <a:xfrm>
            <a:off x="292663" y="1250742"/>
            <a:ext cx="11787041" cy="2880532"/>
          </a:xfrm>
          <a:prstGeom prst="rect">
            <a:avLst/>
          </a:prstGeom>
          <a:noFill/>
        </p:spPr>
        <p:txBody>
          <a:bodyPr wrap="square">
            <a:spAutoFit/>
          </a:bodyPr>
          <a:lstStyle/>
          <a:p>
            <a:pPr marL="285750" indent="-285750">
              <a:lnSpc>
                <a:spcPct val="200000"/>
              </a:lnSpc>
              <a:spcAft>
                <a:spcPts val="800"/>
              </a:spcAft>
              <a:buFont typeface="Arial" panose="020B0604020202020204" pitchFamily="34" charset="0"/>
              <a:buChar char="•"/>
            </a:pPr>
            <a:r>
              <a:rPr lang="es-EC" dirty="0">
                <a:solidFill>
                  <a:srgbClr val="00000A"/>
                </a:solidFill>
                <a:latin typeface="Times New Roman" panose="02020603050405020304" pitchFamily="18" charset="0"/>
              </a:rPr>
              <a:t>Para el establecimiento de la estación terrestre, es recomendable que el logo impreso en la plataforma de aterrizaje tenga colores con tonalidades oscuras y diferentes al entorno en que se encuentra para que su reconocimiento no se vea afectado por estas características de su entorno. Además, es muy beneficioso que el logo posea puntas o esquinas que resalten en su forma ya que estas proveen de puntos de interés que el algoritmo de reconocimiento puede detectar fácilmente.</a:t>
            </a:r>
          </a:p>
          <a:p>
            <a:pPr marL="285750" indent="-285750">
              <a:lnSpc>
                <a:spcPct val="200000"/>
              </a:lnSpc>
              <a:spcAft>
                <a:spcPts val="800"/>
              </a:spcAft>
              <a:buFont typeface="Arial" panose="020B0604020202020204" pitchFamily="34" charset="0"/>
              <a:buChar char="•"/>
            </a:pPr>
            <a:endParaRPr lang="es-EC" sz="1800" dirty="0">
              <a:solidFill>
                <a:srgbClr val="00000A"/>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81832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FC325C-406B-408F-8BA1-702E6C6EA7E9}"/>
              </a:ext>
            </a:extLst>
          </p:cNvPr>
          <p:cNvSpPr>
            <a:spLocks noGrp="1"/>
          </p:cNvSpPr>
          <p:nvPr>
            <p:ph type="ctrTitle"/>
          </p:nvPr>
        </p:nvSpPr>
        <p:spPr>
          <a:xfrm>
            <a:off x="1199456" y="2214736"/>
            <a:ext cx="9937104" cy="1785104"/>
          </a:xfrm>
        </p:spPr>
        <p:txBody>
          <a:bodyPr vert="horz" lIns="91440" tIns="45720" rIns="91440" bIns="45720" rtlCol="0" anchor="b">
            <a:normAutofit fontScale="90000"/>
          </a:bodyPr>
          <a:lstStyle/>
          <a:p>
            <a:r>
              <a:rPr lang="es-ES" dirty="0"/>
              <a:t>GRACIAS POR LA ATENCIÓN</a:t>
            </a:r>
            <a:endParaRPr lang="es-EC" dirty="0"/>
          </a:p>
        </p:txBody>
      </p:sp>
      <p:sp>
        <p:nvSpPr>
          <p:cNvPr id="6" name="Oval 26">
            <a:extLst>
              <a:ext uri="{FF2B5EF4-FFF2-40B4-BE49-F238E27FC236}">
                <a16:creationId xmlns:a16="http://schemas.microsoft.com/office/drawing/2014/main" id="{FEB9B933-C8E7-4B0B-9661-BA20A9186EED}"/>
              </a:ext>
            </a:extLst>
          </p:cNvPr>
          <p:cNvSpPr/>
          <p:nvPr/>
        </p:nvSpPr>
        <p:spPr>
          <a:xfrm flipH="1">
            <a:off x="335360" y="5085184"/>
            <a:ext cx="1367535" cy="13681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70">
            <a:extLst>
              <a:ext uri="{FF2B5EF4-FFF2-40B4-BE49-F238E27FC236}">
                <a16:creationId xmlns:a16="http://schemas.microsoft.com/office/drawing/2014/main" id="{D0C0D6D5-BD6C-45B0-8100-81A48EB8E622}"/>
              </a:ext>
            </a:extLst>
          </p:cNvPr>
          <p:cNvSpPr/>
          <p:nvPr/>
        </p:nvSpPr>
        <p:spPr>
          <a:xfrm>
            <a:off x="502351" y="5256653"/>
            <a:ext cx="1025215" cy="1025215"/>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Shape 2525">
            <a:extLst>
              <a:ext uri="{FF2B5EF4-FFF2-40B4-BE49-F238E27FC236}">
                <a16:creationId xmlns:a16="http://schemas.microsoft.com/office/drawing/2014/main" id="{58859E42-F151-4539-BBE9-C94F18D5073A}"/>
              </a:ext>
            </a:extLst>
          </p:cNvPr>
          <p:cNvSpPr/>
          <p:nvPr/>
        </p:nvSpPr>
        <p:spPr>
          <a:xfrm>
            <a:off x="769809" y="5501249"/>
            <a:ext cx="490290" cy="490290"/>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rgbClr val="53585F"/>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Tree>
    <p:extLst>
      <p:ext uri="{BB962C8B-B14F-4D97-AF65-F5344CB8AC3E}">
        <p14:creationId xmlns:p14="http://schemas.microsoft.com/office/powerpoint/2010/main" val="3220500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FC325C-406B-408F-8BA1-702E6C6EA7E9}"/>
              </a:ext>
            </a:extLst>
          </p:cNvPr>
          <p:cNvSpPr>
            <a:spLocks noGrp="1"/>
          </p:cNvSpPr>
          <p:nvPr>
            <p:ph type="ctrTitle"/>
          </p:nvPr>
        </p:nvSpPr>
        <p:spPr>
          <a:xfrm>
            <a:off x="1199456" y="2214736"/>
            <a:ext cx="9937104" cy="1785104"/>
          </a:xfrm>
        </p:spPr>
        <p:txBody>
          <a:bodyPr vert="horz" lIns="91440" tIns="45720" rIns="91440" bIns="45720" rtlCol="0" anchor="b">
            <a:normAutofit/>
          </a:bodyPr>
          <a:lstStyle/>
          <a:p>
            <a:r>
              <a:rPr lang="es-ES" dirty="0"/>
              <a:t>DIAPOS PORCIA</a:t>
            </a:r>
            <a:endParaRPr lang="es-EC" dirty="0"/>
          </a:p>
        </p:txBody>
      </p:sp>
      <p:sp>
        <p:nvSpPr>
          <p:cNvPr id="6" name="Oval 26">
            <a:extLst>
              <a:ext uri="{FF2B5EF4-FFF2-40B4-BE49-F238E27FC236}">
                <a16:creationId xmlns:a16="http://schemas.microsoft.com/office/drawing/2014/main" id="{FEB9B933-C8E7-4B0B-9661-BA20A9186EED}"/>
              </a:ext>
            </a:extLst>
          </p:cNvPr>
          <p:cNvSpPr/>
          <p:nvPr/>
        </p:nvSpPr>
        <p:spPr>
          <a:xfrm flipH="1">
            <a:off x="335360" y="5085184"/>
            <a:ext cx="1367535" cy="13681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70">
            <a:extLst>
              <a:ext uri="{FF2B5EF4-FFF2-40B4-BE49-F238E27FC236}">
                <a16:creationId xmlns:a16="http://schemas.microsoft.com/office/drawing/2014/main" id="{D0C0D6D5-BD6C-45B0-8100-81A48EB8E622}"/>
              </a:ext>
            </a:extLst>
          </p:cNvPr>
          <p:cNvSpPr/>
          <p:nvPr/>
        </p:nvSpPr>
        <p:spPr>
          <a:xfrm>
            <a:off x="502351" y="5256653"/>
            <a:ext cx="1025215" cy="1025215"/>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Shape 2525">
            <a:extLst>
              <a:ext uri="{FF2B5EF4-FFF2-40B4-BE49-F238E27FC236}">
                <a16:creationId xmlns:a16="http://schemas.microsoft.com/office/drawing/2014/main" id="{58859E42-F151-4539-BBE9-C94F18D5073A}"/>
              </a:ext>
            </a:extLst>
          </p:cNvPr>
          <p:cNvSpPr/>
          <p:nvPr/>
        </p:nvSpPr>
        <p:spPr>
          <a:xfrm>
            <a:off x="769809" y="5501249"/>
            <a:ext cx="490290" cy="490290"/>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rgbClr val="53585F"/>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Tree>
    <p:extLst>
      <p:ext uri="{BB962C8B-B14F-4D97-AF65-F5344CB8AC3E}">
        <p14:creationId xmlns:p14="http://schemas.microsoft.com/office/powerpoint/2010/main" val="1738569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E18DBF4-37B7-4C4F-9728-A1C100B177EE}" type="slidenum">
              <a:rPr lang="en-US" smtClean="0"/>
              <a:pPr/>
              <a:t>4</a:t>
            </a:fld>
            <a:endParaRPr lang="en-US"/>
          </a:p>
        </p:txBody>
      </p:sp>
      <p:sp>
        <p:nvSpPr>
          <p:cNvPr id="11" name="Title 1">
            <a:extLst>
              <a:ext uri="{FF2B5EF4-FFF2-40B4-BE49-F238E27FC236}">
                <a16:creationId xmlns:a16="http://schemas.microsoft.com/office/drawing/2014/main" id="{FAC78DC9-401B-4EEA-A7B6-86185C9139FB}"/>
              </a:ext>
            </a:extLst>
          </p:cNvPr>
          <p:cNvSpPr>
            <a:spLocks noGrp="1"/>
          </p:cNvSpPr>
          <p:nvPr>
            <p:ph type="title"/>
          </p:nvPr>
        </p:nvSpPr>
        <p:spPr>
          <a:xfrm>
            <a:off x="608320" y="297045"/>
            <a:ext cx="10515600" cy="773781"/>
          </a:xfrm>
        </p:spPr>
        <p:txBody>
          <a:bodyPr>
            <a:normAutofit fontScale="90000"/>
          </a:bodyPr>
          <a:lstStyle/>
          <a:p>
            <a:pPr algn="ctr"/>
            <a:r>
              <a:rPr lang="en-US" sz="3600" dirty="0"/>
              <a:t>ANTECEDENTES</a:t>
            </a:r>
            <a:br>
              <a:rPr lang="en-US" dirty="0"/>
            </a:br>
            <a:endParaRPr lang="en-US" sz="1300" dirty="0"/>
          </a:p>
        </p:txBody>
      </p:sp>
      <p:sp>
        <p:nvSpPr>
          <p:cNvPr id="10" name="Rectangle 9">
            <a:extLst>
              <a:ext uri="{FF2B5EF4-FFF2-40B4-BE49-F238E27FC236}">
                <a16:creationId xmlns:a16="http://schemas.microsoft.com/office/drawing/2014/main" id="{42F7A60E-832C-4F90-B9E2-F436C38E26B7}"/>
              </a:ext>
            </a:extLst>
          </p:cNvPr>
          <p:cNvSpPr/>
          <p:nvPr/>
        </p:nvSpPr>
        <p:spPr>
          <a:xfrm>
            <a:off x="226576" y="1428448"/>
            <a:ext cx="1909010" cy="545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Sector privado</a:t>
            </a:r>
          </a:p>
        </p:txBody>
      </p:sp>
      <p:sp>
        <p:nvSpPr>
          <p:cNvPr id="13" name="Rectangle 12">
            <a:extLst>
              <a:ext uri="{FF2B5EF4-FFF2-40B4-BE49-F238E27FC236}">
                <a16:creationId xmlns:a16="http://schemas.microsoft.com/office/drawing/2014/main" id="{E9E28234-7C22-416A-B75C-77579A30F22E}"/>
              </a:ext>
            </a:extLst>
          </p:cNvPr>
          <p:cNvSpPr/>
          <p:nvPr/>
        </p:nvSpPr>
        <p:spPr>
          <a:xfrm>
            <a:off x="2271295" y="1424036"/>
            <a:ext cx="1909010" cy="545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Sector público</a:t>
            </a:r>
          </a:p>
        </p:txBody>
      </p:sp>
      <p:sp>
        <p:nvSpPr>
          <p:cNvPr id="14" name="Rectangle 13">
            <a:extLst>
              <a:ext uri="{FF2B5EF4-FFF2-40B4-BE49-F238E27FC236}">
                <a16:creationId xmlns:a16="http://schemas.microsoft.com/office/drawing/2014/main" id="{5867E29F-221F-4CB7-BBF2-96EFE7C3DA1F}"/>
              </a:ext>
            </a:extLst>
          </p:cNvPr>
          <p:cNvSpPr/>
          <p:nvPr/>
        </p:nvSpPr>
        <p:spPr>
          <a:xfrm>
            <a:off x="4320923" y="1419621"/>
            <a:ext cx="1909010" cy="545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Ámbito militar</a:t>
            </a:r>
          </a:p>
        </p:txBody>
      </p:sp>
      <p:pic>
        <p:nvPicPr>
          <p:cNvPr id="15" name="Picture 14">
            <a:extLst>
              <a:ext uri="{FF2B5EF4-FFF2-40B4-BE49-F238E27FC236}">
                <a16:creationId xmlns:a16="http://schemas.microsoft.com/office/drawing/2014/main" id="{02CD0353-773E-428E-B779-D0A60ABAC6FD}"/>
              </a:ext>
            </a:extLst>
          </p:cNvPr>
          <p:cNvPicPr>
            <a:picLocks noChangeAspect="1"/>
          </p:cNvPicPr>
          <p:nvPr/>
        </p:nvPicPr>
        <p:blipFill>
          <a:blip r:embed="rId3"/>
          <a:stretch>
            <a:fillRect/>
          </a:stretch>
        </p:blipFill>
        <p:spPr>
          <a:xfrm>
            <a:off x="10399871" y="1673818"/>
            <a:ext cx="1750862" cy="1266161"/>
          </a:xfrm>
          <a:prstGeom prst="rect">
            <a:avLst/>
          </a:prstGeom>
        </p:spPr>
      </p:pic>
      <p:pic>
        <p:nvPicPr>
          <p:cNvPr id="17" name="Picture 16">
            <a:extLst>
              <a:ext uri="{FF2B5EF4-FFF2-40B4-BE49-F238E27FC236}">
                <a16:creationId xmlns:a16="http://schemas.microsoft.com/office/drawing/2014/main" id="{22DB4AF7-5D8C-4E06-BA72-7036E781A538}"/>
              </a:ext>
            </a:extLst>
          </p:cNvPr>
          <p:cNvPicPr>
            <a:picLocks noChangeAspect="1"/>
          </p:cNvPicPr>
          <p:nvPr/>
        </p:nvPicPr>
        <p:blipFill>
          <a:blip r:embed="rId4"/>
          <a:stretch>
            <a:fillRect/>
          </a:stretch>
        </p:blipFill>
        <p:spPr>
          <a:xfrm>
            <a:off x="6706052" y="1680767"/>
            <a:ext cx="1750862" cy="1266162"/>
          </a:xfrm>
          <a:prstGeom prst="rect">
            <a:avLst/>
          </a:prstGeom>
        </p:spPr>
      </p:pic>
      <p:pic>
        <p:nvPicPr>
          <p:cNvPr id="19" name="Picture 18">
            <a:extLst>
              <a:ext uri="{FF2B5EF4-FFF2-40B4-BE49-F238E27FC236}">
                <a16:creationId xmlns:a16="http://schemas.microsoft.com/office/drawing/2014/main" id="{E7DA8E11-0683-46F1-B741-6174930D23B7}"/>
              </a:ext>
            </a:extLst>
          </p:cNvPr>
          <p:cNvPicPr>
            <a:picLocks noChangeAspect="1"/>
          </p:cNvPicPr>
          <p:nvPr/>
        </p:nvPicPr>
        <p:blipFill>
          <a:blip r:embed="rId5"/>
          <a:stretch>
            <a:fillRect/>
          </a:stretch>
        </p:blipFill>
        <p:spPr>
          <a:xfrm>
            <a:off x="8567889" y="1673817"/>
            <a:ext cx="1750862" cy="1266162"/>
          </a:xfrm>
          <a:prstGeom prst="rect">
            <a:avLst/>
          </a:prstGeom>
        </p:spPr>
      </p:pic>
      <p:pic>
        <p:nvPicPr>
          <p:cNvPr id="1026" name="Picture 2" descr="Icono De Línea De Implementación En Blanco Ilustración del Vector -  Ilustración de aislado, contorno: 203907186">
            <a:extLst>
              <a:ext uri="{FF2B5EF4-FFF2-40B4-BE49-F238E27FC236}">
                <a16:creationId xmlns:a16="http://schemas.microsoft.com/office/drawing/2014/main" id="{4A6BA9B3-0300-42B0-86BF-DCC4166B4F5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681" t="17223" r="23160" b="13680"/>
          <a:stretch/>
        </p:blipFill>
        <p:spPr bwMode="auto">
          <a:xfrm>
            <a:off x="1279690" y="2986935"/>
            <a:ext cx="1391083" cy="17425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cono De Esquema De Mantenimiento De Costos Ilustración del Vector -  Ilustración de plano, moneda: 167052115">
            <a:extLst>
              <a:ext uri="{FF2B5EF4-FFF2-40B4-BE49-F238E27FC236}">
                <a16:creationId xmlns:a16="http://schemas.microsoft.com/office/drawing/2014/main" id="{800F7D91-2607-410B-9B81-801EEA69765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50" t="13111" r="58125" b="9490"/>
          <a:stretch/>
        </p:blipFill>
        <p:spPr bwMode="auto">
          <a:xfrm>
            <a:off x="3958256" y="2951751"/>
            <a:ext cx="1674898" cy="1759041"/>
          </a:xfrm>
          <a:prstGeom prst="rect">
            <a:avLst/>
          </a:prstGeom>
          <a:noFill/>
          <a:extLst>
            <a:ext uri="{909E8E84-426E-40DD-AFC4-6F175D3DCCD1}">
              <a14:hiddenFill xmlns:a14="http://schemas.microsoft.com/office/drawing/2010/main">
                <a:solidFill>
                  <a:srgbClr val="FFFFFF"/>
                </a:solidFill>
              </a14:hiddenFill>
            </a:ext>
          </a:extLst>
        </p:spPr>
      </p:pic>
      <p:sp>
        <p:nvSpPr>
          <p:cNvPr id="23" name="CuadroTexto 19">
            <a:extLst>
              <a:ext uri="{FF2B5EF4-FFF2-40B4-BE49-F238E27FC236}">
                <a16:creationId xmlns:a16="http://schemas.microsoft.com/office/drawing/2014/main" id="{E48F4BF0-B00E-4D6A-9028-A36916FD3734}"/>
              </a:ext>
            </a:extLst>
          </p:cNvPr>
          <p:cNvSpPr txBox="1"/>
          <p:nvPr/>
        </p:nvSpPr>
        <p:spPr>
          <a:xfrm>
            <a:off x="564996" y="2552126"/>
            <a:ext cx="2820473" cy="369332"/>
          </a:xfrm>
          <a:prstGeom prst="rect">
            <a:avLst/>
          </a:prstGeom>
          <a:noFill/>
        </p:spPr>
        <p:txBody>
          <a:bodyPr wrap="square" rtlCol="0">
            <a:spAutoFit/>
          </a:bodyPr>
          <a:lstStyle/>
          <a:p>
            <a:pPr algn="ctr"/>
            <a:r>
              <a:rPr lang="es-ES" dirty="0">
                <a:solidFill>
                  <a:schemeClr val="tx2"/>
                </a:solidFill>
              </a:rPr>
              <a:t>Implementación sencilla</a:t>
            </a:r>
          </a:p>
        </p:txBody>
      </p:sp>
      <p:pic>
        <p:nvPicPr>
          <p:cNvPr id="1030" name="Picture 6" descr="Evitación de obstáculos: un gran paso para los drones">
            <a:extLst>
              <a:ext uri="{FF2B5EF4-FFF2-40B4-BE49-F238E27FC236}">
                <a16:creationId xmlns:a16="http://schemas.microsoft.com/office/drawing/2014/main" id="{64728D95-FAED-480E-B77F-AB18028F3B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2238" y="5085755"/>
            <a:ext cx="2127122" cy="1321054"/>
          </a:xfrm>
          <a:prstGeom prst="rect">
            <a:avLst/>
          </a:prstGeom>
          <a:noFill/>
          <a:extLst>
            <a:ext uri="{909E8E84-426E-40DD-AFC4-6F175D3DCCD1}">
              <a14:hiddenFill xmlns:a14="http://schemas.microsoft.com/office/drawing/2010/main">
                <a:solidFill>
                  <a:srgbClr val="FFFFFF"/>
                </a:solidFill>
              </a14:hiddenFill>
            </a:ext>
          </a:extLst>
        </p:spPr>
      </p:pic>
      <p:sp>
        <p:nvSpPr>
          <p:cNvPr id="26" name="CuadroTexto 19">
            <a:extLst>
              <a:ext uri="{FF2B5EF4-FFF2-40B4-BE49-F238E27FC236}">
                <a16:creationId xmlns:a16="http://schemas.microsoft.com/office/drawing/2014/main" id="{4CA1FC8C-B5CB-4761-AA4B-80C31FBAC7C0}"/>
              </a:ext>
            </a:extLst>
          </p:cNvPr>
          <p:cNvSpPr txBox="1"/>
          <p:nvPr/>
        </p:nvSpPr>
        <p:spPr>
          <a:xfrm>
            <a:off x="3385469" y="2552948"/>
            <a:ext cx="2820473" cy="369332"/>
          </a:xfrm>
          <a:prstGeom prst="rect">
            <a:avLst/>
          </a:prstGeom>
          <a:noFill/>
        </p:spPr>
        <p:txBody>
          <a:bodyPr wrap="square" rtlCol="0">
            <a:spAutoFit/>
          </a:bodyPr>
          <a:lstStyle/>
          <a:p>
            <a:pPr algn="ctr"/>
            <a:r>
              <a:rPr lang="es-ES" dirty="0">
                <a:solidFill>
                  <a:schemeClr val="tx2"/>
                </a:solidFill>
              </a:rPr>
              <a:t>Costes bajos</a:t>
            </a:r>
          </a:p>
        </p:txBody>
      </p:sp>
      <p:sp>
        <p:nvSpPr>
          <p:cNvPr id="27" name="CuadroTexto 19">
            <a:extLst>
              <a:ext uri="{FF2B5EF4-FFF2-40B4-BE49-F238E27FC236}">
                <a16:creationId xmlns:a16="http://schemas.microsoft.com/office/drawing/2014/main" id="{CF061703-E550-4DBF-B685-60EA7BF0E237}"/>
              </a:ext>
            </a:extLst>
          </p:cNvPr>
          <p:cNvSpPr txBox="1"/>
          <p:nvPr/>
        </p:nvSpPr>
        <p:spPr>
          <a:xfrm>
            <a:off x="1815563" y="4703774"/>
            <a:ext cx="2820473" cy="369332"/>
          </a:xfrm>
          <a:prstGeom prst="rect">
            <a:avLst/>
          </a:prstGeom>
          <a:noFill/>
        </p:spPr>
        <p:txBody>
          <a:bodyPr wrap="square" rtlCol="0">
            <a:spAutoFit/>
          </a:bodyPr>
          <a:lstStyle/>
          <a:p>
            <a:pPr algn="ctr"/>
            <a:r>
              <a:rPr lang="es-ES" dirty="0">
                <a:solidFill>
                  <a:schemeClr val="tx2"/>
                </a:solidFill>
              </a:rPr>
              <a:t>Alta movilidad</a:t>
            </a:r>
          </a:p>
        </p:txBody>
      </p:sp>
      <p:sp>
        <p:nvSpPr>
          <p:cNvPr id="28" name="CuadroTexto 19">
            <a:extLst>
              <a:ext uri="{FF2B5EF4-FFF2-40B4-BE49-F238E27FC236}">
                <a16:creationId xmlns:a16="http://schemas.microsoft.com/office/drawing/2014/main" id="{FF342B37-2EAF-45AD-ACCA-D0BC8A662E64}"/>
              </a:ext>
            </a:extLst>
          </p:cNvPr>
          <p:cNvSpPr txBox="1"/>
          <p:nvPr/>
        </p:nvSpPr>
        <p:spPr>
          <a:xfrm>
            <a:off x="7899480" y="1323005"/>
            <a:ext cx="2820473" cy="369332"/>
          </a:xfrm>
          <a:prstGeom prst="rect">
            <a:avLst/>
          </a:prstGeom>
          <a:noFill/>
        </p:spPr>
        <p:txBody>
          <a:bodyPr wrap="square" rtlCol="0">
            <a:spAutoFit/>
          </a:bodyPr>
          <a:lstStyle/>
          <a:p>
            <a:pPr algn="ctr"/>
            <a:r>
              <a:rPr lang="es-ES" dirty="0">
                <a:solidFill>
                  <a:schemeClr val="tx2"/>
                </a:solidFill>
              </a:rPr>
              <a:t>Múltiples aplicaciones</a:t>
            </a:r>
          </a:p>
        </p:txBody>
      </p:sp>
      <p:pic>
        <p:nvPicPr>
          <p:cNvPr id="1032" name="Picture 8" descr="5 aplicaciones empresariales sorprendentes que puedes darle a un drone -  Drones">
            <a:extLst>
              <a:ext uri="{FF2B5EF4-FFF2-40B4-BE49-F238E27FC236}">
                <a16:creationId xmlns:a16="http://schemas.microsoft.com/office/drawing/2014/main" id="{4EE8FEB3-1377-4A5C-9F69-84F95AE48BA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06053" y="3098546"/>
            <a:ext cx="1750862" cy="12661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ula Empresa &amp;quot; Aplicaciones de drones en topografía en sector de la  construcción y afines&amp;quot; | cifptecin">
            <a:extLst>
              <a:ext uri="{FF2B5EF4-FFF2-40B4-BE49-F238E27FC236}">
                <a16:creationId xmlns:a16="http://schemas.microsoft.com/office/drawing/2014/main" id="{8D83C13A-FE55-42DE-89F4-CD98E9820B3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67889" y="3059541"/>
            <a:ext cx="1750862" cy="13051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plicaciones de drones en diferentes campos en diseño plano | Vector Premium">
            <a:extLst>
              <a:ext uri="{FF2B5EF4-FFF2-40B4-BE49-F238E27FC236}">
                <a16:creationId xmlns:a16="http://schemas.microsoft.com/office/drawing/2014/main" id="{A5DCE6D1-26A3-4391-8B44-4592CE37702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399871" y="2995227"/>
            <a:ext cx="1742551" cy="144342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l Diario - Consejos útiles para el manejo de un dron">
            <a:extLst>
              <a:ext uri="{FF2B5EF4-FFF2-40B4-BE49-F238E27FC236}">
                <a16:creationId xmlns:a16="http://schemas.microsoft.com/office/drawing/2014/main" id="{C9545800-1D91-4DD3-A0F3-4ED787F059B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96630" y="4853303"/>
            <a:ext cx="2397233" cy="1470303"/>
          </a:xfrm>
          <a:prstGeom prst="rect">
            <a:avLst/>
          </a:prstGeom>
          <a:noFill/>
          <a:extLst>
            <a:ext uri="{909E8E84-426E-40DD-AFC4-6F175D3DCCD1}">
              <a14:hiddenFill xmlns:a14="http://schemas.microsoft.com/office/drawing/2010/main">
                <a:solidFill>
                  <a:srgbClr val="FFFFFF"/>
                </a:solidFill>
              </a14:hiddenFill>
            </a:ext>
          </a:extLst>
        </p:spPr>
      </p:pic>
      <p:sp>
        <p:nvSpPr>
          <p:cNvPr id="33" name="CuadroTexto 19">
            <a:extLst>
              <a:ext uri="{FF2B5EF4-FFF2-40B4-BE49-F238E27FC236}">
                <a16:creationId xmlns:a16="http://schemas.microsoft.com/office/drawing/2014/main" id="{C87B062B-20BE-49E9-ACF8-289C244B346C}"/>
              </a:ext>
            </a:extLst>
          </p:cNvPr>
          <p:cNvSpPr txBox="1"/>
          <p:nvPr/>
        </p:nvSpPr>
        <p:spPr>
          <a:xfrm>
            <a:off x="7062031" y="4578259"/>
            <a:ext cx="1674898" cy="369332"/>
          </a:xfrm>
          <a:prstGeom prst="rect">
            <a:avLst/>
          </a:prstGeom>
          <a:noFill/>
        </p:spPr>
        <p:txBody>
          <a:bodyPr wrap="square" rtlCol="0">
            <a:spAutoFit/>
          </a:bodyPr>
          <a:lstStyle/>
          <a:p>
            <a:pPr algn="ctr"/>
            <a:r>
              <a:rPr lang="es-ES" dirty="0">
                <a:solidFill>
                  <a:schemeClr val="tx2"/>
                </a:solidFill>
              </a:rPr>
              <a:t>Control Manual</a:t>
            </a:r>
          </a:p>
        </p:txBody>
      </p:sp>
      <p:pic>
        <p:nvPicPr>
          <p:cNvPr id="1042" name="Picture 18" descr="Un drone con smartphone GPS para seguimiento de sujetos - Dronair Dronair">
            <a:extLst>
              <a:ext uri="{FF2B5EF4-FFF2-40B4-BE49-F238E27FC236}">
                <a16:creationId xmlns:a16="http://schemas.microsoft.com/office/drawing/2014/main" id="{491E9B2B-6707-45DE-8F57-E0B071E7B3C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44026" y="4927981"/>
            <a:ext cx="2397234" cy="1395625"/>
          </a:xfrm>
          <a:prstGeom prst="rect">
            <a:avLst/>
          </a:prstGeom>
          <a:noFill/>
          <a:extLst>
            <a:ext uri="{909E8E84-426E-40DD-AFC4-6F175D3DCCD1}">
              <a14:hiddenFill xmlns:a14="http://schemas.microsoft.com/office/drawing/2010/main">
                <a:solidFill>
                  <a:srgbClr val="FFFFFF"/>
                </a:solidFill>
              </a14:hiddenFill>
            </a:ext>
          </a:extLst>
        </p:spPr>
      </p:pic>
      <p:sp>
        <p:nvSpPr>
          <p:cNvPr id="35" name="CuadroTexto 19">
            <a:extLst>
              <a:ext uri="{FF2B5EF4-FFF2-40B4-BE49-F238E27FC236}">
                <a16:creationId xmlns:a16="http://schemas.microsoft.com/office/drawing/2014/main" id="{3133A4B6-AEEF-4C26-B814-2C974F074B7A}"/>
              </a:ext>
            </a:extLst>
          </p:cNvPr>
          <p:cNvSpPr txBox="1"/>
          <p:nvPr/>
        </p:nvSpPr>
        <p:spPr>
          <a:xfrm>
            <a:off x="9540539" y="4582517"/>
            <a:ext cx="2004208" cy="369332"/>
          </a:xfrm>
          <a:prstGeom prst="rect">
            <a:avLst/>
          </a:prstGeom>
          <a:noFill/>
        </p:spPr>
        <p:txBody>
          <a:bodyPr wrap="square" rtlCol="0">
            <a:spAutoFit/>
          </a:bodyPr>
          <a:lstStyle/>
          <a:p>
            <a:pPr algn="ctr"/>
            <a:r>
              <a:rPr lang="es-ES" dirty="0">
                <a:solidFill>
                  <a:schemeClr val="tx2"/>
                </a:solidFill>
              </a:rPr>
              <a:t>Control Autónomo</a:t>
            </a:r>
          </a:p>
        </p:txBody>
      </p:sp>
      <p:sp>
        <p:nvSpPr>
          <p:cNvPr id="29" name="23 CuadroTexto">
            <a:extLst>
              <a:ext uri="{FF2B5EF4-FFF2-40B4-BE49-F238E27FC236}">
                <a16:creationId xmlns:a16="http://schemas.microsoft.com/office/drawing/2014/main" id="{9B7B1CF7-E25B-4CD8-89EB-41A5B9858E65}"/>
              </a:ext>
            </a:extLst>
          </p:cNvPr>
          <p:cNvSpPr txBox="1"/>
          <p:nvPr/>
        </p:nvSpPr>
        <p:spPr>
          <a:xfrm>
            <a:off x="1030310" y="6466116"/>
            <a:ext cx="1848177"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latin typeface="Georgia" pitchFamily="18" charset="0"/>
              </a:rPr>
              <a:t>1. Introducción</a:t>
            </a:r>
          </a:p>
        </p:txBody>
      </p:sp>
      <p:sp>
        <p:nvSpPr>
          <p:cNvPr id="30" name="25 CuadroTexto">
            <a:extLst>
              <a:ext uri="{FF2B5EF4-FFF2-40B4-BE49-F238E27FC236}">
                <a16:creationId xmlns:a16="http://schemas.microsoft.com/office/drawing/2014/main" id="{C1B96040-30C9-4ED0-AD7C-A8E42C9E5DED}"/>
              </a:ext>
            </a:extLst>
          </p:cNvPr>
          <p:cNvSpPr txBox="1"/>
          <p:nvPr/>
        </p:nvSpPr>
        <p:spPr>
          <a:xfrm>
            <a:off x="4778062" y="6466116"/>
            <a:ext cx="1848567"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31" name="26 CuadroTexto">
            <a:extLst>
              <a:ext uri="{FF2B5EF4-FFF2-40B4-BE49-F238E27FC236}">
                <a16:creationId xmlns:a16="http://schemas.microsoft.com/office/drawing/2014/main" id="{7A7C4FDA-C59A-43B7-B10F-19219B47611B}"/>
              </a:ext>
            </a:extLst>
          </p:cNvPr>
          <p:cNvSpPr txBox="1"/>
          <p:nvPr/>
        </p:nvSpPr>
        <p:spPr>
          <a:xfrm>
            <a:off x="3013266" y="6466116"/>
            <a:ext cx="1630017"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t>2. Objetivos</a:t>
            </a:r>
          </a:p>
        </p:txBody>
      </p:sp>
      <p:sp>
        <p:nvSpPr>
          <p:cNvPr id="32" name="27 CuadroTexto">
            <a:extLst>
              <a:ext uri="{FF2B5EF4-FFF2-40B4-BE49-F238E27FC236}">
                <a16:creationId xmlns:a16="http://schemas.microsoft.com/office/drawing/2014/main" id="{6E3AF3AA-6BB3-44C2-8F24-5DB986A6081C}"/>
              </a:ext>
            </a:extLst>
          </p:cNvPr>
          <p:cNvSpPr txBox="1"/>
          <p:nvPr/>
        </p:nvSpPr>
        <p:spPr>
          <a:xfrm>
            <a:off x="6761408" y="6466116"/>
            <a:ext cx="1800455"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a:solidFill>
                  <a:schemeClr val="bg1">
                    <a:lumMod val="75000"/>
                  </a:schemeClr>
                </a:solidFill>
                <a:latin typeface="Georgia" pitchFamily="18" charset="0"/>
              </a:rPr>
              <a:t>4. Resultados</a:t>
            </a:r>
          </a:p>
        </p:txBody>
      </p:sp>
      <p:sp>
        <p:nvSpPr>
          <p:cNvPr id="34" name="27 CuadroTexto">
            <a:extLst>
              <a:ext uri="{FF2B5EF4-FFF2-40B4-BE49-F238E27FC236}">
                <a16:creationId xmlns:a16="http://schemas.microsoft.com/office/drawing/2014/main" id="{A30E3098-210E-4D6E-A555-FFF1C688441A}"/>
              </a:ext>
            </a:extLst>
          </p:cNvPr>
          <p:cNvSpPr txBox="1"/>
          <p:nvPr/>
        </p:nvSpPr>
        <p:spPr>
          <a:xfrm>
            <a:off x="8696642" y="6466116"/>
            <a:ext cx="2427278"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Tree>
    <p:extLst>
      <p:ext uri="{BB962C8B-B14F-4D97-AF65-F5344CB8AC3E}">
        <p14:creationId xmlns:p14="http://schemas.microsoft.com/office/powerpoint/2010/main" val="513065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320" y="297045"/>
            <a:ext cx="10515600" cy="773781"/>
          </a:xfrm>
        </p:spPr>
        <p:txBody>
          <a:bodyPr>
            <a:normAutofit fontScale="90000"/>
          </a:bodyPr>
          <a:lstStyle/>
          <a:p>
            <a:pPr algn="ctr"/>
            <a:r>
              <a:rPr lang="en-US" sz="3600" dirty="0"/>
              <a:t>ArcGIS</a:t>
            </a:r>
            <a:br>
              <a:rPr lang="en-US" dirty="0"/>
            </a:br>
            <a:endParaRPr lang="en-US" sz="1300" dirty="0"/>
          </a:p>
        </p:txBody>
      </p:sp>
      <p:sp>
        <p:nvSpPr>
          <p:cNvPr id="5" name="Slide Number Placeholder 4"/>
          <p:cNvSpPr>
            <a:spLocks noGrp="1"/>
          </p:cNvSpPr>
          <p:nvPr>
            <p:ph type="sldNum" sz="quarter" idx="12"/>
          </p:nvPr>
        </p:nvSpPr>
        <p:spPr/>
        <p:txBody>
          <a:bodyPr/>
          <a:lstStyle/>
          <a:p>
            <a:r>
              <a:rPr lang="en-US" b="1" dirty="0"/>
              <a:t>1</a:t>
            </a:r>
          </a:p>
        </p:txBody>
      </p:sp>
      <p:sp>
        <p:nvSpPr>
          <p:cNvPr id="9" name="23 CuadroTexto">
            <a:extLst>
              <a:ext uri="{FF2B5EF4-FFF2-40B4-BE49-F238E27FC236}">
                <a16:creationId xmlns:a16="http://schemas.microsoft.com/office/drawing/2014/main" id="{3935F5FB-0D79-443B-B8AE-2725AEB2D1B3}"/>
              </a:ext>
            </a:extLst>
          </p:cNvPr>
          <p:cNvSpPr txBox="1"/>
          <p:nvPr/>
        </p:nvSpPr>
        <p:spPr>
          <a:xfrm>
            <a:off x="1030310" y="6466116"/>
            <a:ext cx="1848177"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latin typeface="Georgia" pitchFamily="18" charset="0"/>
              </a:rPr>
              <a:t>1. Introducción</a:t>
            </a:r>
          </a:p>
        </p:txBody>
      </p:sp>
      <p:sp>
        <p:nvSpPr>
          <p:cNvPr id="10" name="25 CuadroTexto">
            <a:extLst>
              <a:ext uri="{FF2B5EF4-FFF2-40B4-BE49-F238E27FC236}">
                <a16:creationId xmlns:a16="http://schemas.microsoft.com/office/drawing/2014/main" id="{E671AE59-3A68-4369-ADEF-D6BFA175F1F0}"/>
              </a:ext>
            </a:extLst>
          </p:cNvPr>
          <p:cNvSpPr txBox="1"/>
          <p:nvPr/>
        </p:nvSpPr>
        <p:spPr>
          <a:xfrm>
            <a:off x="4778062" y="6466116"/>
            <a:ext cx="1848567"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1" name="26 CuadroTexto">
            <a:extLst>
              <a:ext uri="{FF2B5EF4-FFF2-40B4-BE49-F238E27FC236}">
                <a16:creationId xmlns:a16="http://schemas.microsoft.com/office/drawing/2014/main" id="{4151BF80-33AC-451A-9B6D-5843DF8B81B5}"/>
              </a:ext>
            </a:extLst>
          </p:cNvPr>
          <p:cNvSpPr txBox="1"/>
          <p:nvPr/>
        </p:nvSpPr>
        <p:spPr>
          <a:xfrm>
            <a:off x="3013266" y="6466116"/>
            <a:ext cx="1630017"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t>2. Objetivos</a:t>
            </a:r>
          </a:p>
        </p:txBody>
      </p:sp>
      <p:sp>
        <p:nvSpPr>
          <p:cNvPr id="12" name="27 CuadroTexto">
            <a:extLst>
              <a:ext uri="{FF2B5EF4-FFF2-40B4-BE49-F238E27FC236}">
                <a16:creationId xmlns:a16="http://schemas.microsoft.com/office/drawing/2014/main" id="{864EE58E-C8CF-4F58-8D1E-F0B1AD6A3035}"/>
              </a:ext>
            </a:extLst>
          </p:cNvPr>
          <p:cNvSpPr txBox="1"/>
          <p:nvPr/>
        </p:nvSpPr>
        <p:spPr>
          <a:xfrm>
            <a:off x="6761408" y="6466116"/>
            <a:ext cx="1800455"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a:solidFill>
                  <a:schemeClr val="bg1">
                    <a:lumMod val="75000"/>
                  </a:schemeClr>
                </a:solidFill>
                <a:latin typeface="Georgia" pitchFamily="18" charset="0"/>
              </a:rPr>
              <a:t>4. Resultados</a:t>
            </a:r>
          </a:p>
        </p:txBody>
      </p:sp>
      <p:sp>
        <p:nvSpPr>
          <p:cNvPr id="13" name="27 CuadroTexto">
            <a:extLst>
              <a:ext uri="{FF2B5EF4-FFF2-40B4-BE49-F238E27FC236}">
                <a16:creationId xmlns:a16="http://schemas.microsoft.com/office/drawing/2014/main" id="{70FBEF4F-4BCF-44A4-8297-414910496D96}"/>
              </a:ext>
            </a:extLst>
          </p:cNvPr>
          <p:cNvSpPr txBox="1"/>
          <p:nvPr/>
        </p:nvSpPr>
        <p:spPr>
          <a:xfrm>
            <a:off x="8696642" y="6466116"/>
            <a:ext cx="2427278"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pic>
        <p:nvPicPr>
          <p:cNvPr id="2050" name="Picture 2" descr="Recopilatorio de Manuales de ArcGIS - Gis&amp;amp;Beers"/>
          <p:cNvPicPr>
            <a:picLocks noChangeAspect="1" noChangeArrowheads="1"/>
          </p:cNvPicPr>
          <p:nvPr/>
        </p:nvPicPr>
        <p:blipFill rotWithShape="1">
          <a:blip r:embed="rId3">
            <a:extLst>
              <a:ext uri="{28A0092B-C50C-407E-A947-70E740481C1C}">
                <a14:useLocalDpi xmlns:a14="http://schemas.microsoft.com/office/drawing/2010/main" val="0"/>
              </a:ext>
            </a:extLst>
          </a:blip>
          <a:srcRect t="18969"/>
          <a:stretch/>
        </p:blipFill>
        <p:spPr bwMode="auto">
          <a:xfrm>
            <a:off x="3828274" y="2035593"/>
            <a:ext cx="3776811" cy="15990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isualizar datasets de terreno en ArcGIS—Ayuda | ArcGIS for Desk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332" y="1255350"/>
            <a:ext cx="3398993" cy="26469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eroterra Blog: Las Novedades de ArcGIS Pro 2.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1944"/>
          <a:stretch/>
        </p:blipFill>
        <p:spPr bwMode="auto">
          <a:xfrm>
            <a:off x="181332" y="3946177"/>
            <a:ext cx="3398993" cy="247606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op 10 ArcGIS Pro Tutorial Les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8274" y="3946177"/>
            <a:ext cx="3776811" cy="247606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istema de coordenadas geográficas—Ayuda | ArcGIS Deskto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96642" y="1219572"/>
            <a:ext cx="2548899" cy="241507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Ejemplos de gráficos"/>
          <p:cNvPicPr>
            <a:picLocks noChangeAspect="1" noChangeArrowheads="1"/>
          </p:cNvPicPr>
          <p:nvPr/>
        </p:nvPicPr>
        <p:blipFill rotWithShape="1">
          <a:blip r:embed="rId8">
            <a:extLst>
              <a:ext uri="{28A0092B-C50C-407E-A947-70E740481C1C}">
                <a14:useLocalDpi xmlns:a14="http://schemas.microsoft.com/office/drawing/2010/main" val="0"/>
              </a:ext>
            </a:extLst>
          </a:blip>
          <a:srcRect b="52547"/>
          <a:stretch/>
        </p:blipFill>
        <p:spPr bwMode="auto">
          <a:xfrm>
            <a:off x="8156508" y="3781811"/>
            <a:ext cx="3629166" cy="2537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156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320" y="297045"/>
            <a:ext cx="10515600" cy="773781"/>
          </a:xfrm>
        </p:spPr>
        <p:txBody>
          <a:bodyPr>
            <a:normAutofit fontScale="90000"/>
          </a:bodyPr>
          <a:lstStyle/>
          <a:p>
            <a:pPr algn="ctr"/>
            <a:r>
              <a:rPr lang="en-US" sz="3600" dirty="0"/>
              <a:t>TIPOS DE NAVEGACIÓN AUTÓNOMA</a:t>
            </a:r>
            <a:br>
              <a:rPr lang="en-US" dirty="0"/>
            </a:br>
            <a:endParaRPr lang="en-US" sz="1300" dirty="0"/>
          </a:p>
        </p:txBody>
      </p:sp>
      <p:sp>
        <p:nvSpPr>
          <p:cNvPr id="5" name="Slide Number Placeholder 4"/>
          <p:cNvSpPr>
            <a:spLocks noGrp="1"/>
          </p:cNvSpPr>
          <p:nvPr>
            <p:ph type="sldNum" sz="quarter" idx="12"/>
          </p:nvPr>
        </p:nvSpPr>
        <p:spPr/>
        <p:txBody>
          <a:bodyPr/>
          <a:lstStyle/>
          <a:p>
            <a:r>
              <a:rPr lang="en-US" b="1" dirty="0"/>
              <a:t>5</a:t>
            </a:r>
          </a:p>
        </p:txBody>
      </p:sp>
      <p:sp>
        <p:nvSpPr>
          <p:cNvPr id="9" name="23 CuadroTexto">
            <a:extLst>
              <a:ext uri="{FF2B5EF4-FFF2-40B4-BE49-F238E27FC236}">
                <a16:creationId xmlns:a16="http://schemas.microsoft.com/office/drawing/2014/main" id="{3935F5FB-0D79-443B-B8AE-2725AEB2D1B3}"/>
              </a:ext>
            </a:extLst>
          </p:cNvPr>
          <p:cNvSpPr txBox="1"/>
          <p:nvPr/>
        </p:nvSpPr>
        <p:spPr>
          <a:xfrm>
            <a:off x="1030310" y="6466116"/>
            <a:ext cx="1848177"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latin typeface="Georgia" pitchFamily="18" charset="0"/>
              </a:rPr>
              <a:t>1. Introducción</a:t>
            </a:r>
          </a:p>
        </p:txBody>
      </p:sp>
      <p:sp>
        <p:nvSpPr>
          <p:cNvPr id="10" name="25 CuadroTexto">
            <a:extLst>
              <a:ext uri="{FF2B5EF4-FFF2-40B4-BE49-F238E27FC236}">
                <a16:creationId xmlns:a16="http://schemas.microsoft.com/office/drawing/2014/main" id="{E671AE59-3A68-4369-ADEF-D6BFA175F1F0}"/>
              </a:ext>
            </a:extLst>
          </p:cNvPr>
          <p:cNvSpPr txBox="1"/>
          <p:nvPr/>
        </p:nvSpPr>
        <p:spPr>
          <a:xfrm>
            <a:off x="4778062" y="6466116"/>
            <a:ext cx="1848567"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1" name="26 CuadroTexto">
            <a:extLst>
              <a:ext uri="{FF2B5EF4-FFF2-40B4-BE49-F238E27FC236}">
                <a16:creationId xmlns:a16="http://schemas.microsoft.com/office/drawing/2014/main" id="{4151BF80-33AC-451A-9B6D-5843DF8B81B5}"/>
              </a:ext>
            </a:extLst>
          </p:cNvPr>
          <p:cNvSpPr txBox="1"/>
          <p:nvPr/>
        </p:nvSpPr>
        <p:spPr>
          <a:xfrm>
            <a:off x="3013266" y="6466116"/>
            <a:ext cx="1630017"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t>2. Objetivos</a:t>
            </a:r>
          </a:p>
        </p:txBody>
      </p:sp>
      <p:sp>
        <p:nvSpPr>
          <p:cNvPr id="12" name="27 CuadroTexto">
            <a:extLst>
              <a:ext uri="{FF2B5EF4-FFF2-40B4-BE49-F238E27FC236}">
                <a16:creationId xmlns:a16="http://schemas.microsoft.com/office/drawing/2014/main" id="{864EE58E-C8CF-4F58-8D1E-F0B1AD6A3035}"/>
              </a:ext>
            </a:extLst>
          </p:cNvPr>
          <p:cNvSpPr txBox="1"/>
          <p:nvPr/>
        </p:nvSpPr>
        <p:spPr>
          <a:xfrm>
            <a:off x="6761408" y="6466116"/>
            <a:ext cx="1800455"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a:solidFill>
                  <a:schemeClr val="bg1">
                    <a:lumMod val="75000"/>
                  </a:schemeClr>
                </a:solidFill>
                <a:latin typeface="Georgia" pitchFamily="18" charset="0"/>
              </a:rPr>
              <a:t>4. Resultados</a:t>
            </a:r>
          </a:p>
        </p:txBody>
      </p:sp>
      <p:sp>
        <p:nvSpPr>
          <p:cNvPr id="13" name="27 CuadroTexto">
            <a:extLst>
              <a:ext uri="{FF2B5EF4-FFF2-40B4-BE49-F238E27FC236}">
                <a16:creationId xmlns:a16="http://schemas.microsoft.com/office/drawing/2014/main" id="{70FBEF4F-4BCF-44A4-8297-414910496D96}"/>
              </a:ext>
            </a:extLst>
          </p:cNvPr>
          <p:cNvSpPr txBox="1"/>
          <p:nvPr/>
        </p:nvSpPr>
        <p:spPr>
          <a:xfrm>
            <a:off x="8696642" y="6466116"/>
            <a:ext cx="2427278"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pic>
        <p:nvPicPr>
          <p:cNvPr id="18" name="image11.jpg" descr="Parrot Bebop 2 drone review - A lightweight and compact camera drone"/>
          <p:cNvPicPr/>
          <p:nvPr/>
        </p:nvPicPr>
        <p:blipFill>
          <a:blip r:embed="rId3"/>
          <a:srcRect/>
          <a:stretch>
            <a:fillRect/>
          </a:stretch>
        </p:blipFill>
        <p:spPr>
          <a:xfrm>
            <a:off x="0" y="2941381"/>
            <a:ext cx="2565400" cy="1835150"/>
          </a:xfrm>
          <a:prstGeom prst="rect">
            <a:avLst/>
          </a:prstGeom>
          <a:ln/>
        </p:spPr>
      </p:pic>
      <p:pic>
        <p:nvPicPr>
          <p:cNvPr id="1026" name="Picture 2" descr="JRM Vol.33 p.263 (2021) | Fuji Technology Press: academic journal publisher"/>
          <p:cNvPicPr>
            <a:picLocks noChangeAspect="1" noChangeArrowheads="1"/>
          </p:cNvPicPr>
          <p:nvPr/>
        </p:nvPicPr>
        <p:blipFill rotWithShape="1">
          <a:blip r:embed="rId4">
            <a:extLst>
              <a:ext uri="{28A0092B-C50C-407E-A947-70E740481C1C}">
                <a14:useLocalDpi xmlns:a14="http://schemas.microsoft.com/office/drawing/2010/main" val="0"/>
              </a:ext>
            </a:extLst>
          </a:blip>
          <a:srcRect t="22268" b="5660"/>
          <a:stretch/>
        </p:blipFill>
        <p:spPr bwMode="auto">
          <a:xfrm>
            <a:off x="3079636" y="1810582"/>
            <a:ext cx="3719977" cy="17338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tection of GPS Spoofing Attack on Unmanned Aerial Vehicle System |  SpringerLin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1431" y="4229449"/>
            <a:ext cx="3719977" cy="1926652"/>
          </a:xfrm>
          <a:prstGeom prst="rect">
            <a:avLst/>
          </a:prstGeom>
          <a:noFill/>
          <a:extLst>
            <a:ext uri="{909E8E84-426E-40DD-AFC4-6F175D3DCCD1}">
              <a14:hiddenFill xmlns:a14="http://schemas.microsoft.com/office/drawing/2010/main">
                <a:solidFill>
                  <a:srgbClr val="FFFFFF"/>
                </a:solidFill>
              </a14:hiddenFill>
            </a:ext>
          </a:extLst>
        </p:spPr>
      </p:pic>
      <p:sp>
        <p:nvSpPr>
          <p:cNvPr id="19" name="Flecha doblada hacia arriba 18"/>
          <p:cNvSpPr/>
          <p:nvPr/>
        </p:nvSpPr>
        <p:spPr>
          <a:xfrm rot="5400000">
            <a:off x="1529870" y="4348049"/>
            <a:ext cx="902568" cy="175953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Flecha doblada hacia arriba 22"/>
          <p:cNvSpPr/>
          <p:nvPr/>
        </p:nvSpPr>
        <p:spPr>
          <a:xfrm rot="5400000" flipH="1">
            <a:off x="1501873" y="1505585"/>
            <a:ext cx="958558" cy="175953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CuadroTexto 19"/>
          <p:cNvSpPr txBox="1"/>
          <p:nvPr/>
        </p:nvSpPr>
        <p:spPr>
          <a:xfrm>
            <a:off x="3529389" y="1382742"/>
            <a:ext cx="2820473" cy="369332"/>
          </a:xfrm>
          <a:prstGeom prst="rect">
            <a:avLst/>
          </a:prstGeom>
          <a:noFill/>
        </p:spPr>
        <p:txBody>
          <a:bodyPr wrap="square" rtlCol="0">
            <a:spAutoFit/>
          </a:bodyPr>
          <a:lstStyle/>
          <a:p>
            <a:r>
              <a:rPr lang="es-ES" dirty="0">
                <a:solidFill>
                  <a:schemeClr val="tx2"/>
                </a:solidFill>
              </a:rPr>
              <a:t>CONTROL SERVO-VISUAL</a:t>
            </a:r>
          </a:p>
        </p:txBody>
      </p:sp>
      <p:sp>
        <p:nvSpPr>
          <p:cNvPr id="25" name="CuadroTexto 24"/>
          <p:cNvSpPr txBox="1"/>
          <p:nvPr/>
        </p:nvSpPr>
        <p:spPr>
          <a:xfrm>
            <a:off x="3699049" y="3916214"/>
            <a:ext cx="2820473" cy="369332"/>
          </a:xfrm>
          <a:prstGeom prst="rect">
            <a:avLst/>
          </a:prstGeom>
          <a:noFill/>
        </p:spPr>
        <p:txBody>
          <a:bodyPr wrap="square" rtlCol="0">
            <a:spAutoFit/>
          </a:bodyPr>
          <a:lstStyle/>
          <a:p>
            <a:r>
              <a:rPr lang="es-ES" dirty="0">
                <a:solidFill>
                  <a:schemeClr val="tx2"/>
                </a:solidFill>
              </a:rPr>
              <a:t>CONTROL POR GPS</a:t>
            </a:r>
          </a:p>
        </p:txBody>
      </p:sp>
      <p:graphicFrame>
        <p:nvGraphicFramePr>
          <p:cNvPr id="21" name="Diagrama 20"/>
          <p:cNvGraphicFramePr/>
          <p:nvPr>
            <p:extLst>
              <p:ext uri="{D42A27DB-BD31-4B8C-83A1-F6EECF244321}">
                <p14:modId xmlns:p14="http://schemas.microsoft.com/office/powerpoint/2010/main" val="2363529695"/>
              </p:ext>
            </p:extLst>
          </p:nvPr>
        </p:nvGraphicFramePr>
        <p:xfrm>
          <a:off x="7791717" y="1561271"/>
          <a:ext cx="4400283" cy="197577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2" name="Flecha derecha 21"/>
          <p:cNvSpPr/>
          <p:nvPr/>
        </p:nvSpPr>
        <p:spPr>
          <a:xfrm>
            <a:off x="7120394" y="1906072"/>
            <a:ext cx="1082481" cy="528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30" name="Picture 6" descr="gps enabled drone off 68% - medpharmres.com"/>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61863" y="4121238"/>
            <a:ext cx="3029123" cy="2110129"/>
          </a:xfrm>
          <a:prstGeom prst="rect">
            <a:avLst/>
          </a:prstGeom>
          <a:noFill/>
          <a:extLst>
            <a:ext uri="{909E8E84-426E-40DD-AFC4-6F175D3DCCD1}">
              <a14:hiddenFill xmlns:a14="http://schemas.microsoft.com/office/drawing/2010/main">
                <a:solidFill>
                  <a:srgbClr val="FFFFFF"/>
                </a:solidFill>
              </a14:hiddenFill>
            </a:ext>
          </a:extLst>
        </p:spPr>
      </p:pic>
      <p:sp>
        <p:nvSpPr>
          <p:cNvPr id="29" name="Flecha derecha 28"/>
          <p:cNvSpPr/>
          <p:nvPr/>
        </p:nvSpPr>
        <p:spPr>
          <a:xfrm>
            <a:off x="7120393" y="5151064"/>
            <a:ext cx="1082481" cy="528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86854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ED6D23-5843-4B4D-B40E-67100C7A35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8DBF4-37B7-4C4F-9728-A1C100B177EE}" type="slidenum">
              <a:rPr kumimoji="0" lang="en-US" sz="1800" b="0" i="0" u="none" strike="noStrike" kern="1200" cap="none" spc="0" normalizeH="0" baseline="0" noProof="0" smtClean="0">
                <a:ln>
                  <a:noFill/>
                </a:ln>
                <a:solidFill>
                  <a:srgbClr val="576973"/>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srgbClr val="576973"/>
              </a:solidFill>
              <a:effectLst/>
              <a:uLnTx/>
              <a:uFillTx/>
              <a:latin typeface="Calibri"/>
              <a:ea typeface="+mn-ea"/>
              <a:cs typeface="+mn-cs"/>
            </a:endParaRPr>
          </a:p>
        </p:txBody>
      </p:sp>
      <p:sp>
        <p:nvSpPr>
          <p:cNvPr id="4" name="Title 1">
            <a:extLst>
              <a:ext uri="{FF2B5EF4-FFF2-40B4-BE49-F238E27FC236}">
                <a16:creationId xmlns:a16="http://schemas.microsoft.com/office/drawing/2014/main" id="{2CA7390F-FAD0-4389-BBD6-4F0448CBDB4D}"/>
              </a:ext>
            </a:extLst>
          </p:cNvPr>
          <p:cNvSpPr>
            <a:spLocks noGrp="1"/>
          </p:cNvSpPr>
          <p:nvPr>
            <p:ph type="title"/>
          </p:nvPr>
        </p:nvSpPr>
        <p:spPr>
          <a:xfrm>
            <a:off x="608320" y="297045"/>
            <a:ext cx="10515600" cy="773781"/>
          </a:xfrm>
        </p:spPr>
        <p:txBody>
          <a:bodyPr>
            <a:normAutofit fontScale="90000"/>
          </a:bodyPr>
          <a:lstStyle/>
          <a:p>
            <a:pPr algn="ctr"/>
            <a:r>
              <a:rPr lang="en-US" sz="3600" dirty="0"/>
              <a:t>DETECCIÓN DE PERSONAS</a:t>
            </a:r>
            <a:br>
              <a:rPr lang="en-US" dirty="0"/>
            </a:br>
            <a:endParaRPr lang="en-US" sz="1300" dirty="0"/>
          </a:p>
        </p:txBody>
      </p:sp>
      <p:pic>
        <p:nvPicPr>
          <p:cNvPr id="2050" name="Picture 2" descr="Extracción de puntos característicos (keypoint)">
            <a:extLst>
              <a:ext uri="{FF2B5EF4-FFF2-40B4-BE49-F238E27FC236}">
                <a16:creationId xmlns:a16="http://schemas.microsoft.com/office/drawing/2014/main" id="{AA1464D4-5387-48E0-AF97-F21DBE078EB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149"/>
          <a:stretch/>
        </p:blipFill>
        <p:spPr bwMode="auto">
          <a:xfrm>
            <a:off x="7335531" y="1784996"/>
            <a:ext cx="4186333" cy="20855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ftware de reconocimiento facial precisa tecnología de detección. blur  personas con escaneo facial mostrando datos personales digitales y crédito  social Fotografía de stock - Alamy">
            <a:extLst>
              <a:ext uri="{FF2B5EF4-FFF2-40B4-BE49-F238E27FC236}">
                <a16:creationId xmlns:a16="http://schemas.microsoft.com/office/drawing/2014/main" id="{CBA830F6-24B5-4A79-BBDD-DBDD24DE25D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417"/>
          <a:stretch/>
        </p:blipFill>
        <p:spPr bwMode="auto">
          <a:xfrm>
            <a:off x="485775" y="1711052"/>
            <a:ext cx="2182060" cy="13671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ntador de personas con OpenCV y Raspberry Pi - BricoGeek.com">
            <a:extLst>
              <a:ext uri="{FF2B5EF4-FFF2-40B4-BE49-F238E27FC236}">
                <a16:creationId xmlns:a16="http://schemas.microsoft.com/office/drawing/2014/main" id="{54A193BF-FAC2-41E6-B155-E3DD2D52BE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1377" y="4600574"/>
            <a:ext cx="2273874" cy="15228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a:extLst>
              <a:ext uri="{FF2B5EF4-FFF2-40B4-BE49-F238E27FC236}">
                <a16:creationId xmlns:a16="http://schemas.microsoft.com/office/drawing/2014/main" id="{1ACEBE30-8791-40BF-9D7C-469C331D8814}"/>
              </a:ext>
            </a:extLst>
          </p:cNvPr>
          <p:cNvGraphicFramePr/>
          <p:nvPr/>
        </p:nvGraphicFramePr>
        <p:xfrm>
          <a:off x="133351" y="1869574"/>
          <a:ext cx="6521450" cy="39856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32" name="Picture 8" descr="Cómo detectar objetos con YOLO? - 330ohms">
            <a:extLst>
              <a:ext uri="{FF2B5EF4-FFF2-40B4-BE49-F238E27FC236}">
                <a16:creationId xmlns:a16="http://schemas.microsoft.com/office/drawing/2014/main" id="{DC1078EE-BAD6-4A29-AC1F-C40E80F33F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35530" y="4357103"/>
            <a:ext cx="4186333" cy="208550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8B2A322-F161-4BB2-A34B-109E2B1E716F}"/>
              </a:ext>
            </a:extLst>
          </p:cNvPr>
          <p:cNvSpPr/>
          <p:nvPr/>
        </p:nvSpPr>
        <p:spPr>
          <a:xfrm>
            <a:off x="7335529" y="1298397"/>
            <a:ext cx="4186333" cy="462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Extracción de características </a:t>
            </a:r>
          </a:p>
        </p:txBody>
      </p:sp>
      <p:sp>
        <p:nvSpPr>
          <p:cNvPr id="11" name="Rectangle 10">
            <a:extLst>
              <a:ext uri="{FF2B5EF4-FFF2-40B4-BE49-F238E27FC236}">
                <a16:creationId xmlns:a16="http://schemas.microsoft.com/office/drawing/2014/main" id="{0CBFB4E8-56CD-448D-862E-B37CDF0AF1EE}"/>
              </a:ext>
            </a:extLst>
          </p:cNvPr>
          <p:cNvSpPr/>
          <p:nvPr/>
        </p:nvSpPr>
        <p:spPr>
          <a:xfrm>
            <a:off x="7335528" y="3859935"/>
            <a:ext cx="4186333" cy="462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Clasificadores</a:t>
            </a:r>
          </a:p>
        </p:txBody>
      </p:sp>
      <p:sp>
        <p:nvSpPr>
          <p:cNvPr id="12" name="23 CuadroTexto">
            <a:extLst>
              <a:ext uri="{FF2B5EF4-FFF2-40B4-BE49-F238E27FC236}">
                <a16:creationId xmlns:a16="http://schemas.microsoft.com/office/drawing/2014/main" id="{BE5C7CF5-80E7-4F26-BEDE-B3004FCFFACB}"/>
              </a:ext>
            </a:extLst>
          </p:cNvPr>
          <p:cNvSpPr txBox="1"/>
          <p:nvPr/>
        </p:nvSpPr>
        <p:spPr>
          <a:xfrm>
            <a:off x="1030310" y="6466116"/>
            <a:ext cx="1848177"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latin typeface="Georgia" pitchFamily="18" charset="0"/>
              </a:rPr>
              <a:t>1. Introducción</a:t>
            </a:r>
          </a:p>
        </p:txBody>
      </p:sp>
      <p:sp>
        <p:nvSpPr>
          <p:cNvPr id="13" name="25 CuadroTexto">
            <a:extLst>
              <a:ext uri="{FF2B5EF4-FFF2-40B4-BE49-F238E27FC236}">
                <a16:creationId xmlns:a16="http://schemas.microsoft.com/office/drawing/2014/main" id="{051CDC1B-B95A-4BB8-AFD9-A0448091C6F2}"/>
              </a:ext>
            </a:extLst>
          </p:cNvPr>
          <p:cNvSpPr txBox="1"/>
          <p:nvPr/>
        </p:nvSpPr>
        <p:spPr>
          <a:xfrm>
            <a:off x="4778062" y="6466116"/>
            <a:ext cx="1848567"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14" name="26 CuadroTexto">
            <a:extLst>
              <a:ext uri="{FF2B5EF4-FFF2-40B4-BE49-F238E27FC236}">
                <a16:creationId xmlns:a16="http://schemas.microsoft.com/office/drawing/2014/main" id="{3336F833-BE13-493B-90C8-6FBA96B0F8D0}"/>
              </a:ext>
            </a:extLst>
          </p:cNvPr>
          <p:cNvSpPr txBox="1"/>
          <p:nvPr/>
        </p:nvSpPr>
        <p:spPr>
          <a:xfrm>
            <a:off x="3013266" y="6466116"/>
            <a:ext cx="1630017"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t>2. Objetivos</a:t>
            </a:r>
          </a:p>
        </p:txBody>
      </p:sp>
      <p:sp>
        <p:nvSpPr>
          <p:cNvPr id="15" name="27 CuadroTexto">
            <a:extLst>
              <a:ext uri="{FF2B5EF4-FFF2-40B4-BE49-F238E27FC236}">
                <a16:creationId xmlns:a16="http://schemas.microsoft.com/office/drawing/2014/main" id="{06A35CB6-C612-469A-A226-5E1B252CB899}"/>
              </a:ext>
            </a:extLst>
          </p:cNvPr>
          <p:cNvSpPr txBox="1"/>
          <p:nvPr/>
        </p:nvSpPr>
        <p:spPr>
          <a:xfrm>
            <a:off x="6761408" y="6466116"/>
            <a:ext cx="1800455"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a:solidFill>
                  <a:schemeClr val="bg1">
                    <a:lumMod val="75000"/>
                  </a:schemeClr>
                </a:solidFill>
                <a:latin typeface="Georgia" pitchFamily="18" charset="0"/>
              </a:rPr>
              <a:t>4. Resultados</a:t>
            </a:r>
          </a:p>
        </p:txBody>
      </p:sp>
      <p:sp>
        <p:nvSpPr>
          <p:cNvPr id="16" name="27 CuadroTexto">
            <a:extLst>
              <a:ext uri="{FF2B5EF4-FFF2-40B4-BE49-F238E27FC236}">
                <a16:creationId xmlns:a16="http://schemas.microsoft.com/office/drawing/2014/main" id="{3F018C40-8393-4120-9A32-28A7D7397B8F}"/>
              </a:ext>
            </a:extLst>
          </p:cNvPr>
          <p:cNvSpPr txBox="1"/>
          <p:nvPr/>
        </p:nvSpPr>
        <p:spPr>
          <a:xfrm>
            <a:off x="8696642" y="6466116"/>
            <a:ext cx="2427278"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Tree>
    <p:extLst>
      <p:ext uri="{BB962C8B-B14F-4D97-AF65-F5344CB8AC3E}">
        <p14:creationId xmlns:p14="http://schemas.microsoft.com/office/powerpoint/2010/main" val="3689885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4D34F-F114-4715-AA0E-537D9557EF0B}"/>
              </a:ext>
            </a:extLst>
          </p:cNvPr>
          <p:cNvSpPr>
            <a:spLocks noGrp="1"/>
          </p:cNvSpPr>
          <p:nvPr>
            <p:ph type="title"/>
          </p:nvPr>
        </p:nvSpPr>
        <p:spPr/>
        <p:txBody>
          <a:bodyPr/>
          <a:lstStyle/>
          <a:p>
            <a:pPr algn="ctr"/>
            <a:r>
              <a:rPr lang="es-EC" dirty="0"/>
              <a:t>justificación</a:t>
            </a:r>
          </a:p>
        </p:txBody>
      </p:sp>
      <p:sp>
        <p:nvSpPr>
          <p:cNvPr id="3" name="Slide Number Placeholder 2">
            <a:extLst>
              <a:ext uri="{FF2B5EF4-FFF2-40B4-BE49-F238E27FC236}">
                <a16:creationId xmlns:a16="http://schemas.microsoft.com/office/drawing/2014/main" id="{F881F70D-F5E0-4B66-B251-22ABB1F00E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8DBF4-37B7-4C4F-9728-A1C100B177EE}" type="slidenum">
              <a:rPr kumimoji="0" lang="en-US" sz="1800" b="0" i="0" u="none" strike="noStrike" kern="1200" cap="none" spc="0" normalizeH="0" baseline="0" noProof="0" smtClean="0">
                <a:ln>
                  <a:noFill/>
                </a:ln>
                <a:solidFill>
                  <a:srgbClr val="576973"/>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srgbClr val="576973"/>
              </a:solidFill>
              <a:effectLst/>
              <a:uLnTx/>
              <a:uFillTx/>
              <a:latin typeface="Calibri"/>
              <a:ea typeface="+mn-ea"/>
              <a:cs typeface="+mn-cs"/>
            </a:endParaRPr>
          </a:p>
        </p:txBody>
      </p:sp>
      <p:sp>
        <p:nvSpPr>
          <p:cNvPr id="4" name="23 CuadroTexto">
            <a:extLst>
              <a:ext uri="{FF2B5EF4-FFF2-40B4-BE49-F238E27FC236}">
                <a16:creationId xmlns:a16="http://schemas.microsoft.com/office/drawing/2014/main" id="{34568EF7-6D60-4B7E-B071-1DA78194FD1A}"/>
              </a:ext>
            </a:extLst>
          </p:cNvPr>
          <p:cNvSpPr txBox="1"/>
          <p:nvPr/>
        </p:nvSpPr>
        <p:spPr>
          <a:xfrm>
            <a:off x="1030310" y="6466116"/>
            <a:ext cx="1848177" cy="261610"/>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EC" sz="1100" dirty="0">
                <a:latin typeface="Georgia" pitchFamily="18" charset="0"/>
              </a:rPr>
              <a:t>1. Introducción</a:t>
            </a:r>
          </a:p>
        </p:txBody>
      </p:sp>
      <p:sp>
        <p:nvSpPr>
          <p:cNvPr id="5" name="25 CuadroTexto">
            <a:extLst>
              <a:ext uri="{FF2B5EF4-FFF2-40B4-BE49-F238E27FC236}">
                <a16:creationId xmlns:a16="http://schemas.microsoft.com/office/drawing/2014/main" id="{07F036A2-E049-454A-836F-818CFB78E724}"/>
              </a:ext>
            </a:extLst>
          </p:cNvPr>
          <p:cNvSpPr txBox="1"/>
          <p:nvPr/>
        </p:nvSpPr>
        <p:spPr>
          <a:xfrm>
            <a:off x="4778062" y="6466116"/>
            <a:ext cx="1848567"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6" name="26 CuadroTexto">
            <a:extLst>
              <a:ext uri="{FF2B5EF4-FFF2-40B4-BE49-F238E27FC236}">
                <a16:creationId xmlns:a16="http://schemas.microsoft.com/office/drawing/2014/main" id="{C4C17FBA-BFD1-4D5F-AF5A-4E98EABB77DF}"/>
              </a:ext>
            </a:extLst>
          </p:cNvPr>
          <p:cNvSpPr txBox="1"/>
          <p:nvPr/>
        </p:nvSpPr>
        <p:spPr>
          <a:xfrm>
            <a:off x="3013266" y="6466116"/>
            <a:ext cx="1630017"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t>2. Objetivos</a:t>
            </a:r>
          </a:p>
        </p:txBody>
      </p:sp>
      <p:sp>
        <p:nvSpPr>
          <p:cNvPr id="7" name="27 CuadroTexto">
            <a:extLst>
              <a:ext uri="{FF2B5EF4-FFF2-40B4-BE49-F238E27FC236}">
                <a16:creationId xmlns:a16="http://schemas.microsoft.com/office/drawing/2014/main" id="{9D82D937-C4FA-405A-B1AF-A0872E5E5184}"/>
              </a:ext>
            </a:extLst>
          </p:cNvPr>
          <p:cNvSpPr txBox="1"/>
          <p:nvPr/>
        </p:nvSpPr>
        <p:spPr>
          <a:xfrm>
            <a:off x="6761408" y="6466116"/>
            <a:ext cx="1800455"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a:solidFill>
                  <a:schemeClr val="bg1">
                    <a:lumMod val="75000"/>
                  </a:schemeClr>
                </a:solidFill>
                <a:latin typeface="Georgia" pitchFamily="18" charset="0"/>
              </a:rPr>
              <a:t>4. Resultados</a:t>
            </a:r>
          </a:p>
        </p:txBody>
      </p:sp>
      <p:sp>
        <p:nvSpPr>
          <p:cNvPr id="8" name="27 CuadroTexto">
            <a:extLst>
              <a:ext uri="{FF2B5EF4-FFF2-40B4-BE49-F238E27FC236}">
                <a16:creationId xmlns:a16="http://schemas.microsoft.com/office/drawing/2014/main" id="{AF2EDE49-275F-4CE2-B8B4-D806A932D020}"/>
              </a:ext>
            </a:extLst>
          </p:cNvPr>
          <p:cNvSpPr txBox="1"/>
          <p:nvPr/>
        </p:nvSpPr>
        <p:spPr>
          <a:xfrm>
            <a:off x="8696642" y="6466116"/>
            <a:ext cx="2427278"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pic>
        <p:nvPicPr>
          <p:cNvPr id="1026" name="Picture 2" descr="C&amp;#39;s cuestiona que ningún gobierno local haya desarrollado los polvorines">
            <a:extLst>
              <a:ext uri="{FF2B5EF4-FFF2-40B4-BE49-F238E27FC236}">
                <a16:creationId xmlns:a16="http://schemas.microsoft.com/office/drawing/2014/main" id="{AEAC4E48-1BE7-42BB-BA7E-D36A5E58C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425" y="1380049"/>
            <a:ext cx="3013200" cy="16940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SCUELA POLITÉCNICA DEL EJÉRCITO - PDF Free Download">
            <a:extLst>
              <a:ext uri="{FF2B5EF4-FFF2-40B4-BE49-F238E27FC236}">
                <a16:creationId xmlns:a16="http://schemas.microsoft.com/office/drawing/2014/main" id="{845F57D7-D6E9-408B-BC62-2056101AB1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6625" y="2980734"/>
            <a:ext cx="2818409" cy="18065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l lunes comienza un paro indefinido de limpieza en las instalaciones  militares de San Fernando">
            <a:extLst>
              <a:ext uri="{FF2B5EF4-FFF2-40B4-BE49-F238E27FC236}">
                <a16:creationId xmlns:a16="http://schemas.microsoft.com/office/drawing/2014/main" id="{0B127F8E-29CB-481C-98EF-4971D5953A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425" y="4768205"/>
            <a:ext cx="3013200" cy="1693755"/>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9">
            <a:extLst>
              <a:ext uri="{FF2B5EF4-FFF2-40B4-BE49-F238E27FC236}">
                <a16:creationId xmlns:a16="http://schemas.microsoft.com/office/drawing/2014/main" id="{D14284EA-7FF9-497F-9D8D-EED0ADF9F465}"/>
              </a:ext>
            </a:extLst>
          </p:cNvPr>
          <p:cNvSpPr txBox="1"/>
          <p:nvPr/>
        </p:nvSpPr>
        <p:spPr>
          <a:xfrm>
            <a:off x="3475593" y="1995726"/>
            <a:ext cx="2820473" cy="369332"/>
          </a:xfrm>
          <a:prstGeom prst="rect">
            <a:avLst/>
          </a:prstGeom>
          <a:noFill/>
        </p:spPr>
        <p:txBody>
          <a:bodyPr wrap="square" rtlCol="0">
            <a:spAutoFit/>
          </a:bodyPr>
          <a:lstStyle/>
          <a:p>
            <a:pPr algn="ctr"/>
            <a:r>
              <a:rPr lang="es-ES" dirty="0">
                <a:solidFill>
                  <a:schemeClr val="tx2"/>
                </a:solidFill>
              </a:rPr>
              <a:t>Espacios Restringidos</a:t>
            </a:r>
          </a:p>
        </p:txBody>
      </p:sp>
      <p:sp>
        <p:nvSpPr>
          <p:cNvPr id="13" name="CuadroTexto 19">
            <a:extLst>
              <a:ext uri="{FF2B5EF4-FFF2-40B4-BE49-F238E27FC236}">
                <a16:creationId xmlns:a16="http://schemas.microsoft.com/office/drawing/2014/main" id="{BF9B2F5D-EE1E-46C7-A27A-B0E63124C938}"/>
              </a:ext>
            </a:extLst>
          </p:cNvPr>
          <p:cNvSpPr txBox="1"/>
          <p:nvPr/>
        </p:nvSpPr>
        <p:spPr>
          <a:xfrm>
            <a:off x="559789" y="3635496"/>
            <a:ext cx="2820473" cy="369332"/>
          </a:xfrm>
          <a:prstGeom prst="rect">
            <a:avLst/>
          </a:prstGeom>
          <a:noFill/>
        </p:spPr>
        <p:txBody>
          <a:bodyPr wrap="square" rtlCol="0">
            <a:spAutoFit/>
          </a:bodyPr>
          <a:lstStyle/>
          <a:p>
            <a:pPr algn="ctr"/>
            <a:r>
              <a:rPr lang="es-ES" dirty="0">
                <a:solidFill>
                  <a:schemeClr val="tx2"/>
                </a:solidFill>
              </a:rPr>
              <a:t>Alta peligrosidad</a:t>
            </a:r>
          </a:p>
        </p:txBody>
      </p:sp>
      <p:sp>
        <p:nvSpPr>
          <p:cNvPr id="14" name="CuadroTexto 19">
            <a:extLst>
              <a:ext uri="{FF2B5EF4-FFF2-40B4-BE49-F238E27FC236}">
                <a16:creationId xmlns:a16="http://schemas.microsoft.com/office/drawing/2014/main" id="{A111C9D7-D7E8-48C2-BACB-CA373586F9E7}"/>
              </a:ext>
            </a:extLst>
          </p:cNvPr>
          <p:cNvSpPr txBox="1"/>
          <p:nvPr/>
        </p:nvSpPr>
        <p:spPr>
          <a:xfrm>
            <a:off x="3567850" y="5439944"/>
            <a:ext cx="2820473" cy="646331"/>
          </a:xfrm>
          <a:prstGeom prst="rect">
            <a:avLst/>
          </a:prstGeom>
          <a:noFill/>
        </p:spPr>
        <p:txBody>
          <a:bodyPr wrap="square" rtlCol="0">
            <a:spAutoFit/>
          </a:bodyPr>
          <a:lstStyle/>
          <a:p>
            <a:pPr algn="ctr"/>
            <a:r>
              <a:rPr lang="es-ES" dirty="0">
                <a:solidFill>
                  <a:schemeClr val="tx2"/>
                </a:solidFill>
              </a:rPr>
              <a:t>Zonas montañosas o difícil acceso</a:t>
            </a:r>
          </a:p>
        </p:txBody>
      </p:sp>
      <p:graphicFrame>
        <p:nvGraphicFramePr>
          <p:cNvPr id="16" name="Diagrama 20">
            <a:extLst>
              <a:ext uri="{FF2B5EF4-FFF2-40B4-BE49-F238E27FC236}">
                <a16:creationId xmlns:a16="http://schemas.microsoft.com/office/drawing/2014/main" id="{C87EEFE8-EF3F-4C51-BACB-AD78F30A51C2}"/>
              </a:ext>
            </a:extLst>
          </p:cNvPr>
          <p:cNvGraphicFramePr/>
          <p:nvPr>
            <p:extLst>
              <p:ext uri="{D42A27DB-BD31-4B8C-83A1-F6EECF244321}">
                <p14:modId xmlns:p14="http://schemas.microsoft.com/office/powerpoint/2010/main" val="3411024371"/>
              </p:ext>
            </p:extLst>
          </p:nvPr>
        </p:nvGraphicFramePr>
        <p:xfrm>
          <a:off x="6953517" y="1571927"/>
          <a:ext cx="4400283" cy="45143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48412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a:t>OBJETIVOS</a:t>
            </a:r>
          </a:p>
        </p:txBody>
      </p:sp>
      <p:sp>
        <p:nvSpPr>
          <p:cNvPr id="3" name="Subtítulo 2"/>
          <p:cNvSpPr>
            <a:spLocks noGrp="1"/>
          </p:cNvSpPr>
          <p:nvPr>
            <p:ph type="subTitle" idx="1"/>
          </p:nvPr>
        </p:nvSpPr>
        <p:spPr/>
        <p:txBody>
          <a:bodyPr/>
          <a:lstStyle/>
          <a:p>
            <a:endParaRPr lang="es-ES"/>
          </a:p>
        </p:txBody>
      </p:sp>
    </p:spTree>
    <p:extLst>
      <p:ext uri="{BB962C8B-B14F-4D97-AF65-F5344CB8AC3E}">
        <p14:creationId xmlns:p14="http://schemas.microsoft.com/office/powerpoint/2010/main" val="3223104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ED6D23-5843-4B4D-B40E-67100C7A35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8DBF4-37B7-4C4F-9728-A1C100B177EE}" type="slidenum">
              <a:rPr kumimoji="0" lang="en-US" sz="1800" b="0" i="0" u="none" strike="noStrike" kern="1200" cap="none" spc="0" normalizeH="0" baseline="0" noProof="0" smtClean="0">
                <a:ln>
                  <a:noFill/>
                </a:ln>
                <a:solidFill>
                  <a:srgbClr val="576973"/>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srgbClr val="576973"/>
              </a:solidFill>
              <a:effectLst/>
              <a:uLnTx/>
              <a:uFillTx/>
              <a:latin typeface="Calibri"/>
              <a:ea typeface="+mn-ea"/>
              <a:cs typeface="+mn-cs"/>
            </a:endParaRPr>
          </a:p>
        </p:txBody>
      </p:sp>
      <p:sp>
        <p:nvSpPr>
          <p:cNvPr id="15" name="CuadroTexto 19">
            <a:extLst>
              <a:ext uri="{FF2B5EF4-FFF2-40B4-BE49-F238E27FC236}">
                <a16:creationId xmlns:a16="http://schemas.microsoft.com/office/drawing/2014/main" id="{4A519728-1A96-4A4C-A1B3-907B68D58086}"/>
              </a:ext>
            </a:extLst>
          </p:cNvPr>
          <p:cNvSpPr txBox="1"/>
          <p:nvPr/>
        </p:nvSpPr>
        <p:spPr>
          <a:xfrm>
            <a:off x="576639" y="1392267"/>
            <a:ext cx="3633411" cy="584775"/>
          </a:xfrm>
          <a:prstGeom prst="rect">
            <a:avLst/>
          </a:prstGeom>
          <a:noFill/>
        </p:spPr>
        <p:txBody>
          <a:bodyPr wrap="square" rtlCol="0">
            <a:spAutoFit/>
          </a:bodyPr>
          <a:lstStyle/>
          <a:p>
            <a:r>
              <a:rPr lang="es-ES" sz="3200" b="1" dirty="0">
                <a:solidFill>
                  <a:schemeClr val="tx2"/>
                </a:solidFill>
              </a:rPr>
              <a:t>OBJETIVO GENERAL</a:t>
            </a:r>
            <a:endParaRPr lang="es-ES" sz="2000" b="1" dirty="0">
              <a:solidFill>
                <a:schemeClr val="tx2"/>
              </a:solidFill>
            </a:endParaRPr>
          </a:p>
        </p:txBody>
      </p:sp>
      <p:sp>
        <p:nvSpPr>
          <p:cNvPr id="16" name="CuadroTexto 19">
            <a:extLst>
              <a:ext uri="{FF2B5EF4-FFF2-40B4-BE49-F238E27FC236}">
                <a16:creationId xmlns:a16="http://schemas.microsoft.com/office/drawing/2014/main" id="{50843E03-18E4-4670-BE2F-965467BE5384}"/>
              </a:ext>
            </a:extLst>
          </p:cNvPr>
          <p:cNvSpPr txBox="1"/>
          <p:nvPr/>
        </p:nvSpPr>
        <p:spPr>
          <a:xfrm>
            <a:off x="576639" y="2161600"/>
            <a:ext cx="10900986" cy="400110"/>
          </a:xfrm>
          <a:prstGeom prst="rect">
            <a:avLst/>
          </a:prstGeom>
          <a:noFill/>
        </p:spPr>
        <p:txBody>
          <a:bodyPr wrap="square" rtlCol="0">
            <a:spAutoFit/>
          </a:bodyPr>
          <a:lstStyle/>
          <a:p>
            <a:pPr algn="just"/>
            <a:r>
              <a:rPr lang="es-ES" sz="2000" dirty="0">
                <a:solidFill>
                  <a:schemeClr val="tx2"/>
                </a:solidFill>
              </a:rPr>
              <a:t> </a:t>
            </a:r>
            <a:r>
              <a:rPr lang="es-EC" sz="2000" dirty="0">
                <a:solidFill>
                  <a:schemeClr val="tx2"/>
                </a:solidFill>
              </a:rPr>
              <a:t>Desarrollar un sistema de patrullaje de drones para detección de personas en espacios restringidos</a:t>
            </a:r>
            <a:endParaRPr lang="es-ES" sz="2000" dirty="0">
              <a:solidFill>
                <a:schemeClr val="tx2"/>
              </a:solidFill>
            </a:endParaRPr>
          </a:p>
        </p:txBody>
      </p:sp>
      <p:sp>
        <p:nvSpPr>
          <p:cNvPr id="17" name="CuadroTexto 19">
            <a:extLst>
              <a:ext uri="{FF2B5EF4-FFF2-40B4-BE49-F238E27FC236}">
                <a16:creationId xmlns:a16="http://schemas.microsoft.com/office/drawing/2014/main" id="{6542D0C2-DAE2-42BB-82E5-0CB428321510}"/>
              </a:ext>
            </a:extLst>
          </p:cNvPr>
          <p:cNvSpPr txBox="1"/>
          <p:nvPr/>
        </p:nvSpPr>
        <p:spPr>
          <a:xfrm>
            <a:off x="3955444" y="2844225"/>
            <a:ext cx="4281111" cy="584775"/>
          </a:xfrm>
          <a:prstGeom prst="rect">
            <a:avLst/>
          </a:prstGeom>
          <a:noFill/>
        </p:spPr>
        <p:txBody>
          <a:bodyPr wrap="square" rtlCol="0">
            <a:spAutoFit/>
          </a:bodyPr>
          <a:lstStyle/>
          <a:p>
            <a:r>
              <a:rPr lang="es-ES" sz="3200" b="1" dirty="0">
                <a:solidFill>
                  <a:schemeClr val="tx2"/>
                </a:solidFill>
              </a:rPr>
              <a:t>OBJETIVO ESPECÍFICOS</a:t>
            </a:r>
            <a:endParaRPr lang="es-ES" sz="2000" b="1" dirty="0">
              <a:solidFill>
                <a:schemeClr val="tx2"/>
              </a:solidFill>
            </a:endParaRPr>
          </a:p>
        </p:txBody>
      </p:sp>
      <p:sp>
        <p:nvSpPr>
          <p:cNvPr id="18" name="CuadroTexto 19">
            <a:extLst>
              <a:ext uri="{FF2B5EF4-FFF2-40B4-BE49-F238E27FC236}">
                <a16:creationId xmlns:a16="http://schemas.microsoft.com/office/drawing/2014/main" id="{CF37E569-390F-43D1-BAAA-99F13BFC5AB2}"/>
              </a:ext>
            </a:extLst>
          </p:cNvPr>
          <p:cNvSpPr txBox="1"/>
          <p:nvPr/>
        </p:nvSpPr>
        <p:spPr>
          <a:xfrm>
            <a:off x="645506" y="3429000"/>
            <a:ext cx="5450494" cy="3754874"/>
          </a:xfrm>
          <a:prstGeom prst="rect">
            <a:avLst/>
          </a:prstGeom>
          <a:noFill/>
        </p:spPr>
        <p:txBody>
          <a:bodyPr wrap="square" rtlCol="0">
            <a:spAutoFit/>
          </a:bodyPr>
          <a:lstStyle/>
          <a:p>
            <a:pPr marL="342900" indent="-342900" algn="just">
              <a:buFont typeface="Arial" panose="020B0604020202020204" pitchFamily="34" charset="0"/>
              <a:buChar char="•"/>
            </a:pPr>
            <a:r>
              <a:rPr lang="es-EC" dirty="0">
                <a:solidFill>
                  <a:schemeClr val="tx2"/>
                </a:solidFill>
              </a:rPr>
              <a:t>Desarrollar el algoritmo para navegación autónoma basada en control del sistema de posicionamiento global (GPS).</a:t>
            </a:r>
          </a:p>
          <a:p>
            <a:pPr marL="342900" indent="-342900" algn="just">
              <a:buFont typeface="Arial" panose="020B0604020202020204" pitchFamily="34" charset="0"/>
              <a:buChar char="•"/>
            </a:pPr>
            <a:r>
              <a:rPr lang="es-EC" dirty="0">
                <a:solidFill>
                  <a:schemeClr val="tx2"/>
                </a:solidFill>
              </a:rPr>
              <a:t>Desarrollar el algoritmo para el control servo visual mediante el análisis de fotogramas consecutivos para el aterrizaje del UAV con una estimación de movimiento para realizar una compensación en el seguimiento de la trayectoria de aterrizaje.</a:t>
            </a:r>
          </a:p>
          <a:p>
            <a:pPr marL="342900" indent="-342900" algn="just">
              <a:buFont typeface="Arial" panose="020B0604020202020204" pitchFamily="34" charset="0"/>
              <a:buChar char="•"/>
            </a:pPr>
            <a:r>
              <a:rPr lang="es-EC" dirty="0">
                <a:solidFill>
                  <a:schemeClr val="tx2"/>
                </a:solidFill>
              </a:rPr>
              <a:t>Realizar un estudio sobre la extracción de características y clasificación para la detección de personas.</a:t>
            </a:r>
          </a:p>
          <a:p>
            <a:pPr marL="342900" indent="-342900" algn="just">
              <a:buFont typeface="Arial" panose="020B0604020202020204" pitchFamily="34" charset="0"/>
              <a:buChar char="•"/>
            </a:pPr>
            <a:endParaRPr lang="es-EC" sz="2000" dirty="0">
              <a:solidFill>
                <a:schemeClr val="tx2"/>
              </a:solidFill>
            </a:endParaRPr>
          </a:p>
          <a:p>
            <a:pPr algn="just"/>
            <a:endParaRPr lang="es-ES" sz="2000" dirty="0">
              <a:solidFill>
                <a:schemeClr val="tx2"/>
              </a:solidFill>
            </a:endParaRPr>
          </a:p>
        </p:txBody>
      </p:sp>
      <p:sp>
        <p:nvSpPr>
          <p:cNvPr id="19" name="CuadroTexto 19">
            <a:extLst>
              <a:ext uri="{FF2B5EF4-FFF2-40B4-BE49-F238E27FC236}">
                <a16:creationId xmlns:a16="http://schemas.microsoft.com/office/drawing/2014/main" id="{3F3DEB1D-9439-4BBB-BE9E-94BB28602C2C}"/>
              </a:ext>
            </a:extLst>
          </p:cNvPr>
          <p:cNvSpPr txBox="1"/>
          <p:nvPr/>
        </p:nvSpPr>
        <p:spPr>
          <a:xfrm>
            <a:off x="6240954" y="3419475"/>
            <a:ext cx="5450494" cy="2677656"/>
          </a:xfrm>
          <a:prstGeom prst="rect">
            <a:avLst/>
          </a:prstGeom>
          <a:noFill/>
        </p:spPr>
        <p:txBody>
          <a:bodyPr wrap="square" rtlCol="0">
            <a:spAutoFit/>
          </a:bodyPr>
          <a:lstStyle/>
          <a:p>
            <a:pPr marL="342900" lvl="0" indent="-342900" algn="just">
              <a:spcAft>
                <a:spcPts val="800"/>
              </a:spcAft>
              <a:buFont typeface="Arial" panose="020B0604020202020204" pitchFamily="34" charset="0"/>
              <a:buChar char="•"/>
            </a:pPr>
            <a:r>
              <a:rPr lang="es-EC" dirty="0">
                <a:solidFill>
                  <a:schemeClr val="tx2"/>
                </a:solidFill>
              </a:rPr>
              <a:t>Implementar el algoritmo de detección de personas basado en imágenes monoculares.</a:t>
            </a:r>
          </a:p>
          <a:p>
            <a:pPr marL="342900" lvl="0" indent="-342900" algn="just">
              <a:spcAft>
                <a:spcPts val="800"/>
              </a:spcAft>
              <a:buFont typeface="Arial" panose="020B0604020202020204" pitchFamily="34" charset="0"/>
              <a:buChar char="•"/>
            </a:pPr>
            <a:r>
              <a:rPr lang="es-EC" dirty="0">
                <a:solidFill>
                  <a:schemeClr val="tx2"/>
                </a:solidFill>
              </a:rPr>
              <a:t>Realizar pruebas experimentales para el sistema de navegación y aterrizaje autónomo. </a:t>
            </a:r>
          </a:p>
          <a:p>
            <a:pPr marL="342900" lvl="0" indent="-342900" algn="just">
              <a:spcAft>
                <a:spcPts val="800"/>
              </a:spcAft>
              <a:buFont typeface="Arial" panose="020B0604020202020204" pitchFamily="34" charset="0"/>
              <a:buChar char="•"/>
            </a:pPr>
            <a:r>
              <a:rPr lang="es-EC" dirty="0">
                <a:solidFill>
                  <a:schemeClr val="tx2"/>
                </a:solidFill>
              </a:rPr>
              <a:t>Evaluar el desempeño del algoritmo de detección de personas.</a:t>
            </a:r>
          </a:p>
          <a:p>
            <a:pPr marL="342900" indent="-342900" algn="just">
              <a:buFont typeface="Arial" panose="020B0604020202020204" pitchFamily="34" charset="0"/>
              <a:buChar char="•"/>
            </a:pPr>
            <a:endParaRPr lang="es-EC" sz="2000" dirty="0">
              <a:solidFill>
                <a:schemeClr val="tx2"/>
              </a:solidFill>
            </a:endParaRPr>
          </a:p>
          <a:p>
            <a:pPr algn="just"/>
            <a:endParaRPr lang="es-ES" sz="2000" dirty="0">
              <a:solidFill>
                <a:schemeClr val="tx2"/>
              </a:solidFill>
            </a:endParaRPr>
          </a:p>
        </p:txBody>
      </p:sp>
      <p:sp>
        <p:nvSpPr>
          <p:cNvPr id="14" name="25 CuadroTexto">
            <a:extLst>
              <a:ext uri="{FF2B5EF4-FFF2-40B4-BE49-F238E27FC236}">
                <a16:creationId xmlns:a16="http://schemas.microsoft.com/office/drawing/2014/main" id="{0E529431-06DC-4488-BFBE-CB2003880E1B}"/>
              </a:ext>
            </a:extLst>
          </p:cNvPr>
          <p:cNvSpPr txBox="1"/>
          <p:nvPr/>
        </p:nvSpPr>
        <p:spPr>
          <a:xfrm>
            <a:off x="4778062" y="6466116"/>
            <a:ext cx="1848567"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3. Desarrollo</a:t>
            </a:r>
          </a:p>
        </p:txBody>
      </p:sp>
      <p:sp>
        <p:nvSpPr>
          <p:cNvPr id="20" name="26 CuadroTexto">
            <a:extLst>
              <a:ext uri="{FF2B5EF4-FFF2-40B4-BE49-F238E27FC236}">
                <a16:creationId xmlns:a16="http://schemas.microsoft.com/office/drawing/2014/main" id="{175B9D04-B913-4410-B5EB-3CDD54CB3324}"/>
              </a:ext>
            </a:extLst>
          </p:cNvPr>
          <p:cNvSpPr txBox="1"/>
          <p:nvPr/>
        </p:nvSpPr>
        <p:spPr>
          <a:xfrm>
            <a:off x="3013266" y="6466116"/>
            <a:ext cx="1630017" cy="261610"/>
          </a:xfrm>
          <a:prstGeom prst="rect">
            <a:avLst/>
          </a:prstGeom>
          <a:solidFill>
            <a:schemeClr val="accent6"/>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defPPr>
              <a:defRPr lang="es-US"/>
            </a:defPPr>
            <a:lvl1pPr>
              <a:defRPr sz="1100">
                <a:solidFill>
                  <a:schemeClr val="accent3"/>
                </a:solidFill>
                <a:latin typeface="Georgia" pitchFamily="18" charset="0"/>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vl6pPr>
              <a:defRPr>
                <a:solidFill>
                  <a:schemeClr val="accent3"/>
                </a:solidFill>
              </a:defRPr>
            </a:lvl6pPr>
            <a:lvl7pPr>
              <a:defRPr>
                <a:solidFill>
                  <a:schemeClr val="accent3"/>
                </a:solidFill>
              </a:defRPr>
            </a:lvl7pPr>
            <a:lvl8pPr>
              <a:defRPr>
                <a:solidFill>
                  <a:schemeClr val="accent3"/>
                </a:solidFill>
              </a:defRPr>
            </a:lvl8pPr>
            <a:lvl9pPr>
              <a:defRPr>
                <a:solidFill>
                  <a:schemeClr val="accent3"/>
                </a:solidFill>
              </a:defRPr>
            </a:lvl9pPr>
          </a:lstStyle>
          <a:p>
            <a:r>
              <a:rPr lang="es-EC" dirty="0">
                <a:solidFill>
                  <a:schemeClr val="bg1"/>
                </a:solidFill>
              </a:rPr>
              <a:t>2</a:t>
            </a:r>
            <a:r>
              <a:rPr lang="es-EC" dirty="0"/>
              <a:t>. </a:t>
            </a:r>
            <a:r>
              <a:rPr lang="es-EC" dirty="0">
                <a:solidFill>
                  <a:schemeClr val="bg1"/>
                </a:solidFill>
              </a:rPr>
              <a:t>Objetivos</a:t>
            </a:r>
          </a:p>
        </p:txBody>
      </p:sp>
      <p:sp>
        <p:nvSpPr>
          <p:cNvPr id="21" name="27 CuadroTexto">
            <a:extLst>
              <a:ext uri="{FF2B5EF4-FFF2-40B4-BE49-F238E27FC236}">
                <a16:creationId xmlns:a16="http://schemas.microsoft.com/office/drawing/2014/main" id="{8CB1AA18-BCD9-4656-8683-2C96C54DCBD4}"/>
              </a:ext>
            </a:extLst>
          </p:cNvPr>
          <p:cNvSpPr txBox="1"/>
          <p:nvPr/>
        </p:nvSpPr>
        <p:spPr>
          <a:xfrm>
            <a:off x="6761408" y="6466116"/>
            <a:ext cx="1800455"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a:solidFill>
                  <a:schemeClr val="bg1">
                    <a:lumMod val="75000"/>
                  </a:schemeClr>
                </a:solidFill>
                <a:latin typeface="Georgia" pitchFamily="18" charset="0"/>
              </a:rPr>
              <a:t>4. Resultados</a:t>
            </a:r>
          </a:p>
        </p:txBody>
      </p:sp>
      <p:sp>
        <p:nvSpPr>
          <p:cNvPr id="22" name="27 CuadroTexto">
            <a:extLst>
              <a:ext uri="{FF2B5EF4-FFF2-40B4-BE49-F238E27FC236}">
                <a16:creationId xmlns:a16="http://schemas.microsoft.com/office/drawing/2014/main" id="{15937690-AB57-47BA-9F6A-CA45633DCD7B}"/>
              </a:ext>
            </a:extLst>
          </p:cNvPr>
          <p:cNvSpPr txBox="1"/>
          <p:nvPr/>
        </p:nvSpPr>
        <p:spPr>
          <a:xfrm>
            <a:off x="8696642" y="6466116"/>
            <a:ext cx="2427278" cy="26161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s-EC" sz="1100" dirty="0">
                <a:solidFill>
                  <a:schemeClr val="bg1">
                    <a:lumMod val="75000"/>
                  </a:schemeClr>
                </a:solidFill>
                <a:latin typeface="Georgia" pitchFamily="18" charset="0"/>
              </a:rPr>
              <a:t>5. Conclusiones y recomendaciones</a:t>
            </a:r>
          </a:p>
        </p:txBody>
      </p:sp>
      <p:sp>
        <p:nvSpPr>
          <p:cNvPr id="24" name="23 CuadroTexto">
            <a:extLst>
              <a:ext uri="{FF2B5EF4-FFF2-40B4-BE49-F238E27FC236}">
                <a16:creationId xmlns:a16="http://schemas.microsoft.com/office/drawing/2014/main" id="{17F3F9D6-A7B4-4FAB-A1BB-6075DD5D048E}"/>
              </a:ext>
            </a:extLst>
          </p:cNvPr>
          <p:cNvSpPr txBox="1"/>
          <p:nvPr/>
        </p:nvSpPr>
        <p:spPr>
          <a:xfrm>
            <a:off x="1030310" y="6466116"/>
            <a:ext cx="1848177" cy="26161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1100" dirty="0">
                <a:latin typeface="Georgia" pitchFamily="18" charset="0"/>
              </a:rPr>
              <a:t>1. Introducción</a:t>
            </a:r>
          </a:p>
        </p:txBody>
      </p:sp>
    </p:spTree>
    <p:extLst>
      <p:ext uri="{BB962C8B-B14F-4D97-AF65-F5344CB8AC3E}">
        <p14:creationId xmlns:p14="http://schemas.microsoft.com/office/powerpoint/2010/main" val="1954978324"/>
      </p:ext>
    </p:extLst>
  </p:cSld>
  <p:clrMapOvr>
    <a:masterClrMapping/>
  </p:clrMapOvr>
</p:sld>
</file>

<file path=ppt/theme/theme1.xml><?xml version="1.0" encoding="utf-8"?>
<a:theme xmlns:a="http://schemas.openxmlformats.org/drawingml/2006/main" name="1_Showeet theme">
  <a:themeElements>
    <a:clrScheme name="6">
      <a:dk1>
        <a:srgbClr val="95A5A6"/>
      </a:dk1>
      <a:lt1>
        <a:sysClr val="window" lastClr="FFFFFF"/>
      </a:lt1>
      <a:dk2>
        <a:srgbClr val="2C3E50"/>
      </a:dk2>
      <a:lt2>
        <a:srgbClr val="F2F2F2"/>
      </a:lt2>
      <a:accent1>
        <a:srgbClr val="2980B9"/>
      </a:accent1>
      <a:accent2>
        <a:srgbClr val="16A085"/>
      </a:accent2>
      <a:accent3>
        <a:srgbClr val="9BBB59"/>
      </a:accent3>
      <a:accent4>
        <a:srgbClr val="F39C12"/>
      </a:accent4>
      <a:accent5>
        <a:srgbClr val="C0392B"/>
      </a:accent5>
      <a:accent6>
        <a:srgbClr val="4B2C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3461</TotalTime>
  <Words>2450</Words>
  <Application>Microsoft Office PowerPoint</Application>
  <PresentationFormat>Widescreen</PresentationFormat>
  <Paragraphs>396</Paragraphs>
  <Slides>40</Slides>
  <Notes>29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50" baseType="lpstr">
      <vt:lpstr>Arial</vt:lpstr>
      <vt:lpstr>Calibri</vt:lpstr>
      <vt:lpstr>Cambria Math</vt:lpstr>
      <vt:lpstr>Georgia</vt:lpstr>
      <vt:lpstr>GeosansLight</vt:lpstr>
      <vt:lpstr>Gill Sans</vt:lpstr>
      <vt:lpstr>Open Sans</vt:lpstr>
      <vt:lpstr>Times New Roman</vt:lpstr>
      <vt:lpstr>1_Showeet theme</vt:lpstr>
      <vt:lpstr>Visio.Drawing.15</vt:lpstr>
      <vt:lpstr>PowerPoint Presentation</vt:lpstr>
      <vt:lpstr>PowerPoint Presentation</vt:lpstr>
      <vt:lpstr>INTRODUCCIÓN</vt:lpstr>
      <vt:lpstr>ANTECEDENTES </vt:lpstr>
      <vt:lpstr>TIPOS DE NAVEGACIÓN AUTÓNOMA </vt:lpstr>
      <vt:lpstr>DETECCIÓN DE PERSONAS </vt:lpstr>
      <vt:lpstr>justificación</vt:lpstr>
      <vt:lpstr>OBJETIVOS</vt:lpstr>
      <vt:lpstr>PowerPoint Presentation</vt:lpstr>
      <vt:lpstr>DESARROLLO</vt:lpstr>
      <vt:lpstr>ESQUEMA GENERAL DEL SISTEMA DE PATRULLAJE </vt:lpstr>
      <vt:lpstr>ESTACIÓN TERRESTRE </vt:lpstr>
      <vt:lpstr>NAVEGACIÓN GRUESA </vt:lpstr>
      <vt:lpstr>MODELAMIENTO DE CONTROLADOR DE ATERRIZAJE </vt:lpstr>
      <vt:lpstr>MODELAMIENTO DE CONTROLADOR DE ATERRIZAJE </vt:lpstr>
      <vt:lpstr>SINTONOZACIÓN DE CONTROLADOR PID </vt:lpstr>
      <vt:lpstr>DETECCIÓN DE PERSONAS</vt:lpstr>
      <vt:lpstr>RESULTADOS</vt:lpstr>
      <vt:lpstr>PRUEBAS DE PATRULLAJE </vt:lpstr>
      <vt:lpstr>CIRCUITO CON FORMA DE CUADRADO </vt:lpstr>
      <vt:lpstr>CIRCUITO CON FORMA DE ROMBO </vt:lpstr>
      <vt:lpstr>CIRCUITO CON FORMA DE TRAPECIO </vt:lpstr>
      <vt:lpstr>PRUEBAS DE RECONOCIMIENTO DE PERSONAS  (VIDEO 1) </vt:lpstr>
      <vt:lpstr>PRUEBAS DE RECONOCIMIENTO DE PERSONAS  (VIDEO 2) </vt:lpstr>
      <vt:lpstr>PRUEBAS DE RECONOCIMIENTO DE PERSONAS  (video 3) </vt:lpstr>
      <vt:lpstr>APLICACIÓN DE HOG + SVM EN PATRULLAJE CIRCUITO CUADRADO </vt:lpstr>
      <vt:lpstr>APLICACIÓN DE HOG + SVM EN PATRULLAJE CIRCUITO CONFORMA DE ROMBO </vt:lpstr>
      <vt:lpstr>APLICACIÓN DE HOG + SVM EN PATRULLAJE CIRCUITO CON FORMA DE TRAPECIO </vt:lpstr>
      <vt:lpstr>PRUEBAS DE ATERRIZAJE</vt:lpstr>
      <vt:lpstr>CONCLUSIONES Y RECOMENDACIONES</vt:lpstr>
      <vt:lpstr>CONCLUSIONES</vt:lpstr>
      <vt:lpstr>CONCLUSIONES</vt:lpstr>
      <vt:lpstr>CONCLUSIONES</vt:lpstr>
      <vt:lpstr>CONCLUSIONES</vt:lpstr>
      <vt:lpstr>RECOMENDACIONES</vt:lpstr>
      <vt:lpstr>RECOMENDACIONES</vt:lpstr>
      <vt:lpstr>RECOMENDACIONES</vt:lpstr>
      <vt:lpstr>GRACIAS POR LA ATENCIÓN</vt:lpstr>
      <vt:lpstr>DIAPOS PORCIA</vt:lpstr>
      <vt:lpstr>ArcGIS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Pablo Sánchez</dc:creator>
  <cp:lastModifiedBy>Luis Mancero</cp:lastModifiedBy>
  <cp:revision>180</cp:revision>
  <dcterms:created xsi:type="dcterms:W3CDTF">2018-12-03T01:21:04Z</dcterms:created>
  <dcterms:modified xsi:type="dcterms:W3CDTF">2021-07-05T16:00:30Z</dcterms:modified>
</cp:coreProperties>
</file>