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57" r:id="rId3"/>
    <p:sldId id="259" r:id="rId4"/>
    <p:sldId id="296" r:id="rId5"/>
    <p:sldId id="260" r:id="rId6"/>
    <p:sldId id="261" r:id="rId7"/>
    <p:sldId id="295" r:id="rId8"/>
    <p:sldId id="262" r:id="rId9"/>
    <p:sldId id="287" r:id="rId10"/>
    <p:sldId id="273" r:id="rId11"/>
    <p:sldId id="315" r:id="rId12"/>
    <p:sldId id="264" r:id="rId13"/>
    <p:sldId id="307" r:id="rId14"/>
    <p:sldId id="270" r:id="rId15"/>
    <p:sldId id="276" r:id="rId16"/>
    <p:sldId id="277" r:id="rId17"/>
    <p:sldId id="299" r:id="rId18"/>
    <p:sldId id="316" r:id="rId19"/>
    <p:sldId id="308" r:id="rId20"/>
    <p:sldId id="297" r:id="rId21"/>
    <p:sldId id="278" r:id="rId22"/>
    <p:sldId id="280" r:id="rId23"/>
    <p:sldId id="317" r:id="rId24"/>
  </p:sldIdLst>
  <p:sldSz cx="9144000" cy="6858000" type="screen4x3"/>
  <p:notesSz cx="6888163" cy="10021888"/>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87" autoAdjust="0"/>
    <p:restoredTop sz="94680" autoAdjust="0"/>
  </p:normalViewPr>
  <p:slideViewPr>
    <p:cSldViewPr>
      <p:cViewPr varScale="1">
        <p:scale>
          <a:sx n="82" d="100"/>
          <a:sy n="82" d="100"/>
        </p:scale>
        <p:origin x="1373"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Hoja1!$D$11</c:f>
              <c:strCache>
                <c:ptCount val="1"/>
                <c:pt idx="0">
                  <c:v>Pre test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Hoja1!$B$12:$B$14</c:f>
              <c:strCache>
                <c:ptCount val="3"/>
                <c:pt idx="0">
                  <c:v>Baja Autoestima </c:v>
                </c:pt>
                <c:pt idx="1">
                  <c:v>Autoestima Media</c:v>
                </c:pt>
                <c:pt idx="2">
                  <c:v>Elevada Autoestima</c:v>
                </c:pt>
              </c:strCache>
            </c:strRef>
          </c:cat>
          <c:val>
            <c:numRef>
              <c:f>Hoja1!$D$12:$D$14</c:f>
              <c:numCache>
                <c:formatCode>0%</c:formatCode>
                <c:ptCount val="3"/>
                <c:pt idx="0">
                  <c:v>0.38</c:v>
                </c:pt>
                <c:pt idx="1">
                  <c:v>0.36</c:v>
                </c:pt>
                <c:pt idx="2">
                  <c:v>0.26</c:v>
                </c:pt>
              </c:numCache>
            </c:numRef>
          </c:val>
          <c:extLst>
            <c:ext xmlns:c16="http://schemas.microsoft.com/office/drawing/2014/chart" uri="{C3380CC4-5D6E-409C-BE32-E72D297353CC}">
              <c16:uniqueId val="{00000000-2661-4C4A-8822-470F63127E76}"/>
            </c:ext>
          </c:extLst>
        </c:ser>
        <c:ser>
          <c:idx val="1"/>
          <c:order val="1"/>
          <c:tx>
            <c:strRef>
              <c:f>Hoja1!$F$11</c:f>
              <c:strCache>
                <c:ptCount val="1"/>
                <c:pt idx="0">
                  <c:v>Post Test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Hoja1!$B$12:$B$14</c:f>
              <c:strCache>
                <c:ptCount val="3"/>
                <c:pt idx="0">
                  <c:v>Baja Autoestima </c:v>
                </c:pt>
                <c:pt idx="1">
                  <c:v>Autoestima Media</c:v>
                </c:pt>
                <c:pt idx="2">
                  <c:v>Elevada Autoestima</c:v>
                </c:pt>
              </c:strCache>
            </c:strRef>
          </c:cat>
          <c:val>
            <c:numRef>
              <c:f>Hoja1!$F$12:$F$14</c:f>
              <c:numCache>
                <c:formatCode>0%</c:formatCode>
                <c:ptCount val="3"/>
                <c:pt idx="0">
                  <c:v>0.16</c:v>
                </c:pt>
                <c:pt idx="1">
                  <c:v>0.36</c:v>
                </c:pt>
                <c:pt idx="2">
                  <c:v>0.48</c:v>
                </c:pt>
              </c:numCache>
            </c:numRef>
          </c:val>
          <c:extLst>
            <c:ext xmlns:c16="http://schemas.microsoft.com/office/drawing/2014/chart" uri="{C3380CC4-5D6E-409C-BE32-E72D297353CC}">
              <c16:uniqueId val="{00000001-2661-4C4A-8822-470F63127E76}"/>
            </c:ext>
          </c:extLst>
        </c:ser>
        <c:dLbls>
          <c:showLegendKey val="0"/>
          <c:showVal val="1"/>
          <c:showCatName val="0"/>
          <c:showSerName val="0"/>
          <c:showPercent val="0"/>
          <c:showBubbleSize val="0"/>
        </c:dLbls>
        <c:gapWidth val="75"/>
        <c:axId val="-985282512"/>
        <c:axId val="-985284688"/>
      </c:barChart>
      <c:catAx>
        <c:axId val="-985282512"/>
        <c:scaling>
          <c:orientation val="minMax"/>
        </c:scaling>
        <c:delete val="0"/>
        <c:axPos val="b"/>
        <c:numFmt formatCode="General" sourceLinked="0"/>
        <c:majorTickMark val="none"/>
        <c:minorTickMark val="none"/>
        <c:tickLblPos val="nextTo"/>
        <c:crossAx val="-985284688"/>
        <c:crosses val="autoZero"/>
        <c:auto val="1"/>
        <c:lblAlgn val="ctr"/>
        <c:lblOffset val="100"/>
        <c:noMultiLvlLbl val="0"/>
      </c:catAx>
      <c:valAx>
        <c:axId val="-985284688"/>
        <c:scaling>
          <c:orientation val="minMax"/>
        </c:scaling>
        <c:delete val="0"/>
        <c:axPos val="l"/>
        <c:numFmt formatCode="0%" sourceLinked="1"/>
        <c:majorTickMark val="none"/>
        <c:minorTickMark val="none"/>
        <c:tickLblPos val="nextTo"/>
        <c:crossAx val="-985282512"/>
        <c:crosses val="autoZero"/>
        <c:crossBetween val="between"/>
      </c:valAx>
    </c:plotArea>
    <c:legend>
      <c:legendPos val="b"/>
      <c:overlay val="0"/>
    </c:legend>
    <c:plotVisOnly val="1"/>
    <c:dispBlanksAs val="gap"/>
    <c:showDLblsOverMax val="0"/>
  </c:chart>
  <c:txPr>
    <a:bodyPr/>
    <a:lstStyle/>
    <a:p>
      <a:pPr>
        <a:defRPr sz="1800">
          <a:solidFill>
            <a:schemeClr val="bg1"/>
          </a:solidFill>
        </a:defRPr>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D596A1-98C9-4B01-B7D3-8E0F1F0C7AB4}"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EC"/>
        </a:p>
      </dgm:t>
    </dgm:pt>
    <dgm:pt modelId="{51B6A50F-677F-4C8E-A039-7EDD8C399793}">
      <dgm:prSet phldrT="[Texto]"/>
      <dgm:spPr/>
      <dgm:t>
        <a:bodyPr/>
        <a:lstStyle/>
        <a:p>
          <a:r>
            <a:rPr lang="es-EC" dirty="0">
              <a:solidFill>
                <a:schemeClr val="bg1"/>
              </a:solidFill>
              <a:latin typeface="Arial" panose="020B0604020202020204" pitchFamily="34" charset="0"/>
              <a:cs typeface="Arial" panose="020B0604020202020204" pitchFamily="34" charset="0"/>
            </a:rPr>
            <a:t>Aplicar un Test para medir el grado de autoestima en los estudiantes investigados.</a:t>
          </a:r>
        </a:p>
      </dgm:t>
    </dgm:pt>
    <dgm:pt modelId="{34678C66-F144-4AF6-9AD9-EA511B7773B8}" type="parTrans" cxnId="{226C8270-B43B-4D90-95E4-D491679552E8}">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B631902F-3710-4AE1-8E9C-0AC283507246}" type="sibTrans" cxnId="{226C8270-B43B-4D90-95E4-D491679552E8}">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95B990F9-347D-4B26-A85F-B753372C60AE}" type="pres">
      <dgm:prSet presAssocID="{4AD596A1-98C9-4B01-B7D3-8E0F1F0C7AB4}" presName="linear" presStyleCnt="0">
        <dgm:presLayoutVars>
          <dgm:animLvl val="lvl"/>
          <dgm:resizeHandles val="exact"/>
        </dgm:presLayoutVars>
      </dgm:prSet>
      <dgm:spPr/>
    </dgm:pt>
    <dgm:pt modelId="{55D4B4D6-25BD-4478-A2DB-7B72457C7EE1}" type="pres">
      <dgm:prSet presAssocID="{51B6A50F-677F-4C8E-A039-7EDD8C399793}" presName="parentText" presStyleLbl="node1" presStyleIdx="0" presStyleCnt="1" custScaleY="26862" custLinFactNeighborY="3597">
        <dgm:presLayoutVars>
          <dgm:chMax val="0"/>
          <dgm:bulletEnabled val="1"/>
        </dgm:presLayoutVars>
      </dgm:prSet>
      <dgm:spPr/>
    </dgm:pt>
  </dgm:ptLst>
  <dgm:cxnLst>
    <dgm:cxn modelId="{76D9DE5E-CB5F-4599-8DBF-F0C8D2015FEA}" type="presOf" srcId="{51B6A50F-677F-4C8E-A039-7EDD8C399793}" destId="{55D4B4D6-25BD-4478-A2DB-7B72457C7EE1}" srcOrd="0" destOrd="0" presId="urn:microsoft.com/office/officeart/2005/8/layout/vList2"/>
    <dgm:cxn modelId="{D499C94E-8593-41B1-A793-6E5B10CC7D34}" type="presOf" srcId="{4AD596A1-98C9-4B01-B7D3-8E0F1F0C7AB4}" destId="{95B990F9-347D-4B26-A85F-B753372C60AE}" srcOrd="0" destOrd="0" presId="urn:microsoft.com/office/officeart/2005/8/layout/vList2"/>
    <dgm:cxn modelId="{226C8270-B43B-4D90-95E4-D491679552E8}" srcId="{4AD596A1-98C9-4B01-B7D3-8E0F1F0C7AB4}" destId="{51B6A50F-677F-4C8E-A039-7EDD8C399793}" srcOrd="0" destOrd="0" parTransId="{34678C66-F144-4AF6-9AD9-EA511B7773B8}" sibTransId="{B631902F-3710-4AE1-8E9C-0AC283507246}"/>
    <dgm:cxn modelId="{B2E7919B-E2B8-4ACF-B1BC-3623679E21F6}" type="presParOf" srcId="{95B990F9-347D-4B26-A85F-B753372C60AE}" destId="{55D4B4D6-25BD-4478-A2DB-7B72457C7EE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14FEAB-4323-4D51-B8E7-AF31567BC018}"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EC"/>
        </a:p>
      </dgm:t>
    </dgm:pt>
    <dgm:pt modelId="{74434E1E-4687-49EF-87CC-CC04563F660E}">
      <dgm:prSet phldrT="[Texto]"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algn="ctr"/>
          <a:r>
            <a:rPr lang="es-EC" sz="1800" dirty="0">
              <a:solidFill>
                <a:schemeClr val="bg1"/>
              </a:solidFill>
              <a:latin typeface="Arial" panose="020B0604020202020204" pitchFamily="34" charset="0"/>
              <a:cs typeface="Arial" panose="020B0604020202020204" pitchFamily="34" charset="0"/>
            </a:rPr>
            <a:t>El alto índice de baja autoestima de los niños de sexto y séptimo Año de Educación General Básica de la Fundación Letra para Todos obedece a una insuficiente utilización de actividades recreativas al aire libre.</a:t>
          </a:r>
        </a:p>
      </dgm:t>
    </dgm:pt>
    <dgm:pt modelId="{280CEA29-4627-4A08-9331-37EACCD3BF65}" type="parTrans" cxnId="{966AF179-9E20-4DF0-9913-8BA032A91C5E}">
      <dgm:prSet/>
      <dgm:spPr/>
      <dgm:t>
        <a:bodyPr/>
        <a:lstStyle/>
        <a:p>
          <a:endParaRPr lang="es-EC" sz="1800">
            <a:latin typeface="Arial" panose="020B0604020202020204" pitchFamily="34" charset="0"/>
            <a:cs typeface="Arial" panose="020B0604020202020204" pitchFamily="34" charset="0"/>
          </a:endParaRPr>
        </a:p>
      </dgm:t>
    </dgm:pt>
    <dgm:pt modelId="{4F6C96FC-7EB2-4E12-8850-695E7D522AF2}" type="sibTrans" cxnId="{966AF179-9E20-4DF0-9913-8BA032A91C5E}">
      <dgm:prSet/>
      <dgm:spPr/>
      <dgm:t>
        <a:bodyPr/>
        <a:lstStyle/>
        <a:p>
          <a:endParaRPr lang="es-EC" sz="1800">
            <a:latin typeface="Arial" panose="020B0604020202020204" pitchFamily="34" charset="0"/>
            <a:cs typeface="Arial" panose="020B0604020202020204" pitchFamily="34" charset="0"/>
          </a:endParaRPr>
        </a:p>
      </dgm:t>
    </dgm:pt>
    <dgm:pt modelId="{3F23C7EB-34E2-48C6-A618-2F4CC9C2C41A}" type="pres">
      <dgm:prSet presAssocID="{BC14FEAB-4323-4D51-B8E7-AF31567BC018}" presName="linear" presStyleCnt="0">
        <dgm:presLayoutVars>
          <dgm:animLvl val="lvl"/>
          <dgm:resizeHandles val="exact"/>
        </dgm:presLayoutVars>
      </dgm:prSet>
      <dgm:spPr/>
    </dgm:pt>
    <dgm:pt modelId="{37F86B15-4E4F-4FCE-9B92-B3229A401DA1}" type="pres">
      <dgm:prSet presAssocID="{74434E1E-4687-49EF-87CC-CC04563F660E}" presName="parentText" presStyleLbl="node1" presStyleIdx="0" presStyleCnt="1" custLinFactNeighborX="0" custLinFactNeighborY="-78370">
        <dgm:presLayoutVars>
          <dgm:chMax val="0"/>
          <dgm:bulletEnabled val="1"/>
        </dgm:presLayoutVars>
      </dgm:prSet>
      <dgm:spPr/>
    </dgm:pt>
  </dgm:ptLst>
  <dgm:cxnLst>
    <dgm:cxn modelId="{2C82AA4D-3ED5-4DA4-B73F-A91F3D56E46A}" type="presOf" srcId="{74434E1E-4687-49EF-87CC-CC04563F660E}" destId="{37F86B15-4E4F-4FCE-9B92-B3229A401DA1}" srcOrd="0" destOrd="0" presId="urn:microsoft.com/office/officeart/2005/8/layout/vList2"/>
    <dgm:cxn modelId="{966AF179-9E20-4DF0-9913-8BA032A91C5E}" srcId="{BC14FEAB-4323-4D51-B8E7-AF31567BC018}" destId="{74434E1E-4687-49EF-87CC-CC04563F660E}" srcOrd="0" destOrd="0" parTransId="{280CEA29-4627-4A08-9331-37EACCD3BF65}" sibTransId="{4F6C96FC-7EB2-4E12-8850-695E7D522AF2}"/>
    <dgm:cxn modelId="{DAA19A7C-5A21-4865-8F24-4DCBA8C24B0D}" type="presOf" srcId="{BC14FEAB-4323-4D51-B8E7-AF31567BC018}" destId="{3F23C7EB-34E2-48C6-A618-2F4CC9C2C41A}" srcOrd="0" destOrd="0" presId="urn:microsoft.com/office/officeart/2005/8/layout/vList2"/>
    <dgm:cxn modelId="{326F6281-B0C3-4373-A2EB-231AE946C456}" type="presParOf" srcId="{3F23C7EB-34E2-48C6-A618-2F4CC9C2C41A}" destId="{37F86B15-4E4F-4FCE-9B92-B3229A401DA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56F9CB-8FFC-4584-AB7F-0B2ED10590E4}"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EC"/>
        </a:p>
      </dgm:t>
    </dgm:pt>
    <dgm:pt modelId="{4223DC92-96F9-48EC-A05A-7DA9440827AE}">
      <dgm:prSet phldrT="[Texto]"/>
      <dgm:spPr/>
      <dgm:t>
        <a:bodyPr/>
        <a:lstStyle/>
        <a:p>
          <a:r>
            <a:rPr lang="es-EC" b="1" dirty="0">
              <a:solidFill>
                <a:schemeClr val="bg1"/>
              </a:solidFill>
            </a:rPr>
            <a:t>Autoimágen</a:t>
          </a:r>
          <a:endParaRPr lang="es-EC" dirty="0">
            <a:solidFill>
              <a:schemeClr val="bg1"/>
            </a:solidFill>
          </a:endParaRPr>
        </a:p>
      </dgm:t>
    </dgm:pt>
    <dgm:pt modelId="{93EC012B-E192-41C4-946A-CB0AD159E608}" type="parTrans" cxnId="{B0FBDD7D-74D7-44B2-81CF-F5267C382C20}">
      <dgm:prSet/>
      <dgm:spPr/>
      <dgm:t>
        <a:bodyPr/>
        <a:lstStyle/>
        <a:p>
          <a:endParaRPr lang="es-EC">
            <a:solidFill>
              <a:schemeClr val="bg1"/>
            </a:solidFill>
          </a:endParaRPr>
        </a:p>
      </dgm:t>
    </dgm:pt>
    <dgm:pt modelId="{C6F50FFE-2216-4D72-9015-34825D86A034}" type="sibTrans" cxnId="{B0FBDD7D-74D7-44B2-81CF-F5267C382C20}">
      <dgm:prSet/>
      <dgm:spPr/>
      <dgm:t>
        <a:bodyPr/>
        <a:lstStyle/>
        <a:p>
          <a:endParaRPr lang="es-EC">
            <a:solidFill>
              <a:schemeClr val="bg1"/>
            </a:solidFill>
          </a:endParaRPr>
        </a:p>
      </dgm:t>
    </dgm:pt>
    <dgm:pt modelId="{A9457DB6-D72A-432B-85A3-EEB6C78E3BCF}">
      <dgm:prSet phldrT="[Texto]"/>
      <dgm:spPr/>
      <dgm:t>
        <a:bodyPr/>
        <a:lstStyle/>
        <a:p>
          <a:r>
            <a:rPr lang="es-EC" b="1" dirty="0">
              <a:solidFill>
                <a:schemeClr val="bg1"/>
              </a:solidFill>
            </a:rPr>
            <a:t>Autovaloración</a:t>
          </a:r>
          <a:endParaRPr lang="es-EC" dirty="0">
            <a:solidFill>
              <a:schemeClr val="bg1"/>
            </a:solidFill>
          </a:endParaRPr>
        </a:p>
      </dgm:t>
    </dgm:pt>
    <dgm:pt modelId="{64E313C5-08E3-4B67-A670-7CF41D2C973F}" type="parTrans" cxnId="{7E5306B4-08B7-4FE0-B09E-3AAF69C8B752}">
      <dgm:prSet/>
      <dgm:spPr/>
      <dgm:t>
        <a:bodyPr/>
        <a:lstStyle/>
        <a:p>
          <a:endParaRPr lang="es-EC">
            <a:solidFill>
              <a:schemeClr val="bg1"/>
            </a:solidFill>
          </a:endParaRPr>
        </a:p>
      </dgm:t>
    </dgm:pt>
    <dgm:pt modelId="{ACA486B3-29D4-4B7B-B983-4889C01E8490}" type="sibTrans" cxnId="{7E5306B4-08B7-4FE0-B09E-3AAF69C8B752}">
      <dgm:prSet/>
      <dgm:spPr/>
      <dgm:t>
        <a:bodyPr/>
        <a:lstStyle/>
        <a:p>
          <a:endParaRPr lang="es-EC">
            <a:solidFill>
              <a:schemeClr val="bg1"/>
            </a:solidFill>
          </a:endParaRPr>
        </a:p>
      </dgm:t>
    </dgm:pt>
    <dgm:pt modelId="{348DB2CD-3A5C-4CBD-A17F-5FA3EC79623F}">
      <dgm:prSet phldrT="[Texto]"/>
      <dgm:spPr/>
      <dgm:t>
        <a:bodyPr/>
        <a:lstStyle/>
        <a:p>
          <a:r>
            <a:rPr lang="es-EC" b="1" dirty="0">
              <a:solidFill>
                <a:schemeClr val="bg1"/>
              </a:solidFill>
            </a:rPr>
            <a:t>Autoconfianza</a:t>
          </a:r>
          <a:endParaRPr lang="es-EC" dirty="0">
            <a:solidFill>
              <a:schemeClr val="bg1"/>
            </a:solidFill>
          </a:endParaRPr>
        </a:p>
      </dgm:t>
    </dgm:pt>
    <dgm:pt modelId="{9BD5D799-2744-4A97-AFBA-9314B59B1A18}" type="parTrans" cxnId="{C572B71D-47AB-4133-B97D-1F2677F966EA}">
      <dgm:prSet/>
      <dgm:spPr/>
      <dgm:t>
        <a:bodyPr/>
        <a:lstStyle/>
        <a:p>
          <a:endParaRPr lang="es-EC">
            <a:solidFill>
              <a:schemeClr val="bg1"/>
            </a:solidFill>
          </a:endParaRPr>
        </a:p>
      </dgm:t>
    </dgm:pt>
    <dgm:pt modelId="{3DAFFFF7-6A2C-4B28-8C4A-61DE5C9C8778}" type="sibTrans" cxnId="{C572B71D-47AB-4133-B97D-1F2677F966EA}">
      <dgm:prSet/>
      <dgm:spPr/>
      <dgm:t>
        <a:bodyPr/>
        <a:lstStyle/>
        <a:p>
          <a:endParaRPr lang="es-EC">
            <a:solidFill>
              <a:schemeClr val="bg1"/>
            </a:solidFill>
          </a:endParaRPr>
        </a:p>
      </dgm:t>
    </dgm:pt>
    <dgm:pt modelId="{4041ADFD-8627-48A0-8DD3-C51A57AEF2C8}">
      <dgm:prSet phldrT="[Texto]"/>
      <dgm:spPr/>
      <dgm:t>
        <a:bodyPr/>
        <a:lstStyle/>
        <a:p>
          <a:r>
            <a:rPr lang="es-EC" b="1" dirty="0">
              <a:solidFill>
                <a:schemeClr val="bg1"/>
              </a:solidFill>
            </a:rPr>
            <a:t>Autocontrol</a:t>
          </a:r>
          <a:endParaRPr lang="es-EC" dirty="0">
            <a:solidFill>
              <a:schemeClr val="bg1"/>
            </a:solidFill>
          </a:endParaRPr>
        </a:p>
      </dgm:t>
    </dgm:pt>
    <dgm:pt modelId="{D49FB8A5-F73F-4833-993B-EDDD7BF82DD1}" type="parTrans" cxnId="{152D7CD1-B1D5-4EFD-8AE4-16BF4AF391A7}">
      <dgm:prSet/>
      <dgm:spPr/>
      <dgm:t>
        <a:bodyPr/>
        <a:lstStyle/>
        <a:p>
          <a:endParaRPr lang="es-EC">
            <a:solidFill>
              <a:schemeClr val="bg1"/>
            </a:solidFill>
          </a:endParaRPr>
        </a:p>
      </dgm:t>
    </dgm:pt>
    <dgm:pt modelId="{DA4EFAE1-3182-46C1-892F-B0436888D7DA}" type="sibTrans" cxnId="{152D7CD1-B1D5-4EFD-8AE4-16BF4AF391A7}">
      <dgm:prSet/>
      <dgm:spPr/>
      <dgm:t>
        <a:bodyPr/>
        <a:lstStyle/>
        <a:p>
          <a:endParaRPr lang="es-EC">
            <a:solidFill>
              <a:schemeClr val="bg1"/>
            </a:solidFill>
          </a:endParaRPr>
        </a:p>
      </dgm:t>
    </dgm:pt>
    <dgm:pt modelId="{A5D4F45F-73E7-4B2F-A3EF-543C0B20ABFA}">
      <dgm:prSet phldrT="[Texto]"/>
      <dgm:spPr/>
      <dgm:t>
        <a:bodyPr/>
        <a:lstStyle/>
        <a:p>
          <a:r>
            <a:rPr lang="es-EC" b="1" dirty="0">
              <a:solidFill>
                <a:schemeClr val="bg1"/>
              </a:solidFill>
            </a:rPr>
            <a:t>Autoafirmación</a:t>
          </a:r>
          <a:endParaRPr lang="es-EC" dirty="0">
            <a:solidFill>
              <a:schemeClr val="bg1"/>
            </a:solidFill>
          </a:endParaRPr>
        </a:p>
      </dgm:t>
    </dgm:pt>
    <dgm:pt modelId="{0EBA5542-5977-4021-8FC1-AFF2C4223747}" type="parTrans" cxnId="{55CF1EFF-E8EC-47AB-9D58-965A5A8E76A7}">
      <dgm:prSet/>
      <dgm:spPr/>
      <dgm:t>
        <a:bodyPr/>
        <a:lstStyle/>
        <a:p>
          <a:endParaRPr lang="es-EC">
            <a:solidFill>
              <a:schemeClr val="bg1"/>
            </a:solidFill>
          </a:endParaRPr>
        </a:p>
      </dgm:t>
    </dgm:pt>
    <dgm:pt modelId="{3DCDB405-C01C-4597-95FA-EDEEC7612637}" type="sibTrans" cxnId="{55CF1EFF-E8EC-47AB-9D58-965A5A8E76A7}">
      <dgm:prSet/>
      <dgm:spPr/>
      <dgm:t>
        <a:bodyPr/>
        <a:lstStyle/>
        <a:p>
          <a:endParaRPr lang="es-EC">
            <a:solidFill>
              <a:schemeClr val="bg1"/>
            </a:solidFill>
          </a:endParaRPr>
        </a:p>
      </dgm:t>
    </dgm:pt>
    <dgm:pt modelId="{68F75308-3201-47EE-98B9-9DB38208D545}" type="pres">
      <dgm:prSet presAssocID="{E056F9CB-8FFC-4584-AB7F-0B2ED10590E4}" presName="diagram" presStyleCnt="0">
        <dgm:presLayoutVars>
          <dgm:dir/>
          <dgm:resizeHandles val="exact"/>
        </dgm:presLayoutVars>
      </dgm:prSet>
      <dgm:spPr/>
    </dgm:pt>
    <dgm:pt modelId="{68C04627-DAFD-40FB-8D32-88CDF36FD3E6}" type="pres">
      <dgm:prSet presAssocID="{4223DC92-96F9-48EC-A05A-7DA9440827AE}" presName="node" presStyleLbl="node1" presStyleIdx="0" presStyleCnt="5">
        <dgm:presLayoutVars>
          <dgm:bulletEnabled val="1"/>
        </dgm:presLayoutVars>
      </dgm:prSet>
      <dgm:spPr/>
    </dgm:pt>
    <dgm:pt modelId="{CE75DCBB-2113-47D7-B59B-F621DF75353D}" type="pres">
      <dgm:prSet presAssocID="{C6F50FFE-2216-4D72-9015-34825D86A034}" presName="sibTrans" presStyleCnt="0"/>
      <dgm:spPr/>
    </dgm:pt>
    <dgm:pt modelId="{B9621AED-C1E0-497D-A105-45DD4A781D52}" type="pres">
      <dgm:prSet presAssocID="{A9457DB6-D72A-432B-85A3-EEB6C78E3BCF}" presName="node" presStyleLbl="node1" presStyleIdx="1" presStyleCnt="5">
        <dgm:presLayoutVars>
          <dgm:bulletEnabled val="1"/>
        </dgm:presLayoutVars>
      </dgm:prSet>
      <dgm:spPr/>
    </dgm:pt>
    <dgm:pt modelId="{0CAA8B20-8881-4B28-BF3D-46BE367E200F}" type="pres">
      <dgm:prSet presAssocID="{ACA486B3-29D4-4B7B-B983-4889C01E8490}" presName="sibTrans" presStyleCnt="0"/>
      <dgm:spPr/>
    </dgm:pt>
    <dgm:pt modelId="{E68C7119-E805-435D-9FFF-9DBFC962D1A7}" type="pres">
      <dgm:prSet presAssocID="{348DB2CD-3A5C-4CBD-A17F-5FA3EC79623F}" presName="node" presStyleLbl="node1" presStyleIdx="2" presStyleCnt="5">
        <dgm:presLayoutVars>
          <dgm:bulletEnabled val="1"/>
        </dgm:presLayoutVars>
      </dgm:prSet>
      <dgm:spPr/>
    </dgm:pt>
    <dgm:pt modelId="{9FA046B7-E70F-458B-9AAE-AAE919BE88B4}" type="pres">
      <dgm:prSet presAssocID="{3DAFFFF7-6A2C-4B28-8C4A-61DE5C9C8778}" presName="sibTrans" presStyleCnt="0"/>
      <dgm:spPr/>
    </dgm:pt>
    <dgm:pt modelId="{0BA8B033-D2A1-49A7-B384-19F5A9309496}" type="pres">
      <dgm:prSet presAssocID="{4041ADFD-8627-48A0-8DD3-C51A57AEF2C8}" presName="node" presStyleLbl="node1" presStyleIdx="3" presStyleCnt="5">
        <dgm:presLayoutVars>
          <dgm:bulletEnabled val="1"/>
        </dgm:presLayoutVars>
      </dgm:prSet>
      <dgm:spPr/>
    </dgm:pt>
    <dgm:pt modelId="{A5FE8EE7-024B-4AE2-AB1A-A1ED1051A17F}" type="pres">
      <dgm:prSet presAssocID="{DA4EFAE1-3182-46C1-892F-B0436888D7DA}" presName="sibTrans" presStyleCnt="0"/>
      <dgm:spPr/>
    </dgm:pt>
    <dgm:pt modelId="{0F2FC198-CA11-4880-958A-05DAA082BD51}" type="pres">
      <dgm:prSet presAssocID="{A5D4F45F-73E7-4B2F-A3EF-543C0B20ABFA}" presName="node" presStyleLbl="node1" presStyleIdx="4" presStyleCnt="5">
        <dgm:presLayoutVars>
          <dgm:bulletEnabled val="1"/>
        </dgm:presLayoutVars>
      </dgm:prSet>
      <dgm:spPr/>
    </dgm:pt>
  </dgm:ptLst>
  <dgm:cxnLst>
    <dgm:cxn modelId="{D2BDB21A-91BA-4AC9-A549-6F06AC9A8D46}" type="presOf" srcId="{4223DC92-96F9-48EC-A05A-7DA9440827AE}" destId="{68C04627-DAFD-40FB-8D32-88CDF36FD3E6}" srcOrd="0" destOrd="0" presId="urn:microsoft.com/office/officeart/2005/8/layout/default"/>
    <dgm:cxn modelId="{C572B71D-47AB-4133-B97D-1F2677F966EA}" srcId="{E056F9CB-8FFC-4584-AB7F-0B2ED10590E4}" destId="{348DB2CD-3A5C-4CBD-A17F-5FA3EC79623F}" srcOrd="2" destOrd="0" parTransId="{9BD5D799-2744-4A97-AFBA-9314B59B1A18}" sibTransId="{3DAFFFF7-6A2C-4B28-8C4A-61DE5C9C8778}"/>
    <dgm:cxn modelId="{66946E1F-FE21-489E-8B75-423C5041C30D}" type="presOf" srcId="{4041ADFD-8627-48A0-8DD3-C51A57AEF2C8}" destId="{0BA8B033-D2A1-49A7-B384-19F5A9309496}" srcOrd="0" destOrd="0" presId="urn:microsoft.com/office/officeart/2005/8/layout/default"/>
    <dgm:cxn modelId="{7D6E922A-9B76-4220-BBE1-9834C7D4647E}" type="presOf" srcId="{E056F9CB-8FFC-4584-AB7F-0B2ED10590E4}" destId="{68F75308-3201-47EE-98B9-9DB38208D545}" srcOrd="0" destOrd="0" presId="urn:microsoft.com/office/officeart/2005/8/layout/default"/>
    <dgm:cxn modelId="{77F4AA43-D838-41E4-B277-ED22D39AF57F}" type="presOf" srcId="{A9457DB6-D72A-432B-85A3-EEB6C78E3BCF}" destId="{B9621AED-C1E0-497D-A105-45DD4A781D52}" srcOrd="0" destOrd="0" presId="urn:microsoft.com/office/officeart/2005/8/layout/default"/>
    <dgm:cxn modelId="{2DBF826C-9448-4ED7-BEF7-AA589A831EFF}" type="presOf" srcId="{A5D4F45F-73E7-4B2F-A3EF-543C0B20ABFA}" destId="{0F2FC198-CA11-4880-958A-05DAA082BD51}" srcOrd="0" destOrd="0" presId="urn:microsoft.com/office/officeart/2005/8/layout/default"/>
    <dgm:cxn modelId="{0789424D-B934-4332-8B37-8DE2189157C7}" type="presOf" srcId="{348DB2CD-3A5C-4CBD-A17F-5FA3EC79623F}" destId="{E68C7119-E805-435D-9FFF-9DBFC962D1A7}" srcOrd="0" destOrd="0" presId="urn:microsoft.com/office/officeart/2005/8/layout/default"/>
    <dgm:cxn modelId="{B0FBDD7D-74D7-44B2-81CF-F5267C382C20}" srcId="{E056F9CB-8FFC-4584-AB7F-0B2ED10590E4}" destId="{4223DC92-96F9-48EC-A05A-7DA9440827AE}" srcOrd="0" destOrd="0" parTransId="{93EC012B-E192-41C4-946A-CB0AD159E608}" sibTransId="{C6F50FFE-2216-4D72-9015-34825D86A034}"/>
    <dgm:cxn modelId="{7E5306B4-08B7-4FE0-B09E-3AAF69C8B752}" srcId="{E056F9CB-8FFC-4584-AB7F-0B2ED10590E4}" destId="{A9457DB6-D72A-432B-85A3-EEB6C78E3BCF}" srcOrd="1" destOrd="0" parTransId="{64E313C5-08E3-4B67-A670-7CF41D2C973F}" sibTransId="{ACA486B3-29D4-4B7B-B983-4889C01E8490}"/>
    <dgm:cxn modelId="{152D7CD1-B1D5-4EFD-8AE4-16BF4AF391A7}" srcId="{E056F9CB-8FFC-4584-AB7F-0B2ED10590E4}" destId="{4041ADFD-8627-48A0-8DD3-C51A57AEF2C8}" srcOrd="3" destOrd="0" parTransId="{D49FB8A5-F73F-4833-993B-EDDD7BF82DD1}" sibTransId="{DA4EFAE1-3182-46C1-892F-B0436888D7DA}"/>
    <dgm:cxn modelId="{55CF1EFF-E8EC-47AB-9D58-965A5A8E76A7}" srcId="{E056F9CB-8FFC-4584-AB7F-0B2ED10590E4}" destId="{A5D4F45F-73E7-4B2F-A3EF-543C0B20ABFA}" srcOrd="4" destOrd="0" parTransId="{0EBA5542-5977-4021-8FC1-AFF2C4223747}" sibTransId="{3DCDB405-C01C-4597-95FA-EDEEC7612637}"/>
    <dgm:cxn modelId="{725D9BB7-6595-482C-8ADD-500F91E4F00A}" type="presParOf" srcId="{68F75308-3201-47EE-98B9-9DB38208D545}" destId="{68C04627-DAFD-40FB-8D32-88CDF36FD3E6}" srcOrd="0" destOrd="0" presId="urn:microsoft.com/office/officeart/2005/8/layout/default"/>
    <dgm:cxn modelId="{4544A68B-8491-4286-A33D-B551380E3E4A}" type="presParOf" srcId="{68F75308-3201-47EE-98B9-9DB38208D545}" destId="{CE75DCBB-2113-47D7-B59B-F621DF75353D}" srcOrd="1" destOrd="0" presId="urn:microsoft.com/office/officeart/2005/8/layout/default"/>
    <dgm:cxn modelId="{C20E31D9-455E-41F1-89F6-E472FCB763EC}" type="presParOf" srcId="{68F75308-3201-47EE-98B9-9DB38208D545}" destId="{B9621AED-C1E0-497D-A105-45DD4A781D52}" srcOrd="2" destOrd="0" presId="urn:microsoft.com/office/officeart/2005/8/layout/default"/>
    <dgm:cxn modelId="{54898F86-B76B-4FB0-8FAC-B37B5AC49502}" type="presParOf" srcId="{68F75308-3201-47EE-98B9-9DB38208D545}" destId="{0CAA8B20-8881-4B28-BF3D-46BE367E200F}" srcOrd="3" destOrd="0" presId="urn:microsoft.com/office/officeart/2005/8/layout/default"/>
    <dgm:cxn modelId="{E57C6073-9356-44A2-AD48-FA5950E2F25C}" type="presParOf" srcId="{68F75308-3201-47EE-98B9-9DB38208D545}" destId="{E68C7119-E805-435D-9FFF-9DBFC962D1A7}" srcOrd="4" destOrd="0" presId="urn:microsoft.com/office/officeart/2005/8/layout/default"/>
    <dgm:cxn modelId="{E1559083-3711-4192-893B-64AD05CAD182}" type="presParOf" srcId="{68F75308-3201-47EE-98B9-9DB38208D545}" destId="{9FA046B7-E70F-458B-9AAE-AAE919BE88B4}" srcOrd="5" destOrd="0" presId="urn:microsoft.com/office/officeart/2005/8/layout/default"/>
    <dgm:cxn modelId="{91CDE84E-4024-4DC7-BDF7-254E62D671B3}" type="presParOf" srcId="{68F75308-3201-47EE-98B9-9DB38208D545}" destId="{0BA8B033-D2A1-49A7-B384-19F5A9309496}" srcOrd="6" destOrd="0" presId="urn:microsoft.com/office/officeart/2005/8/layout/default"/>
    <dgm:cxn modelId="{BF7467CE-5F45-4669-A51A-4FD7B48D57E1}" type="presParOf" srcId="{68F75308-3201-47EE-98B9-9DB38208D545}" destId="{A5FE8EE7-024B-4AE2-AB1A-A1ED1051A17F}" srcOrd="7" destOrd="0" presId="urn:microsoft.com/office/officeart/2005/8/layout/default"/>
    <dgm:cxn modelId="{02BD78D9-5B82-46CC-B9AA-3BBDBE0FFB13}" type="presParOf" srcId="{68F75308-3201-47EE-98B9-9DB38208D545}" destId="{0F2FC198-CA11-4880-958A-05DAA082BD5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17E04E-ACDA-46C0-B171-662DDFB1BB2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EC"/>
        </a:p>
      </dgm:t>
    </dgm:pt>
    <dgm:pt modelId="{9DB181D2-2DE7-45AF-AC16-8161353F5A17}">
      <dgm:prSet phldrT="[Texto]" custT="1"/>
      <dgm:spPr/>
      <dgm:t>
        <a:bodyPr/>
        <a:lstStyle/>
        <a:p>
          <a:r>
            <a:rPr lang="es-EC" sz="2000" b="1" dirty="0">
              <a:solidFill>
                <a:schemeClr val="bg1"/>
              </a:solidFill>
            </a:rPr>
            <a:t>Autoestima Inflada:</a:t>
          </a:r>
          <a:r>
            <a:rPr lang="es-EC" sz="2000" dirty="0">
              <a:solidFill>
                <a:schemeClr val="bg1"/>
              </a:solidFill>
            </a:rPr>
            <a:t> La persona se valora de una manera excesiva y a sus cualidades. </a:t>
          </a:r>
        </a:p>
      </dgm:t>
    </dgm:pt>
    <dgm:pt modelId="{236D15E1-4408-45F3-8C7D-76F63925BB8E}" type="parTrans" cxnId="{EE9B77F3-37F8-4221-971E-DF7448D5A547}">
      <dgm:prSet/>
      <dgm:spPr/>
      <dgm:t>
        <a:bodyPr/>
        <a:lstStyle/>
        <a:p>
          <a:endParaRPr lang="es-EC">
            <a:solidFill>
              <a:schemeClr val="bg1"/>
            </a:solidFill>
          </a:endParaRPr>
        </a:p>
      </dgm:t>
    </dgm:pt>
    <dgm:pt modelId="{AC5D1173-BFFA-458B-B7DE-71D86451D958}" type="sibTrans" cxnId="{EE9B77F3-37F8-4221-971E-DF7448D5A547}">
      <dgm:prSet/>
      <dgm:spPr/>
      <dgm:t>
        <a:bodyPr/>
        <a:lstStyle/>
        <a:p>
          <a:endParaRPr lang="es-EC">
            <a:solidFill>
              <a:schemeClr val="bg1"/>
            </a:solidFill>
          </a:endParaRPr>
        </a:p>
      </dgm:t>
    </dgm:pt>
    <dgm:pt modelId="{41378E1D-D5F5-483B-B86A-A74325B57FBD}">
      <dgm:prSet phldrT="[Texto]" custT="1"/>
      <dgm:spPr/>
      <dgm:t>
        <a:bodyPr/>
        <a:lstStyle/>
        <a:p>
          <a:r>
            <a:rPr lang="es-EC" sz="2000" b="1" dirty="0">
              <a:solidFill>
                <a:schemeClr val="bg1"/>
              </a:solidFill>
            </a:rPr>
            <a:t>Autoestima Alta (Normal):</a:t>
          </a:r>
          <a:r>
            <a:rPr lang="es-EC" sz="2000" dirty="0">
              <a:solidFill>
                <a:schemeClr val="bg1"/>
              </a:solidFill>
            </a:rPr>
            <a:t> El ser humano se acepta como es a sí mismo, sin juzgarse y de esta manera se ama y se valora. </a:t>
          </a:r>
        </a:p>
      </dgm:t>
    </dgm:pt>
    <dgm:pt modelId="{ACC206E7-429B-4DAB-85C0-AFF80BC836DC}" type="parTrans" cxnId="{95E64A9D-706F-4300-94CB-1FC8386CC85C}">
      <dgm:prSet/>
      <dgm:spPr/>
      <dgm:t>
        <a:bodyPr/>
        <a:lstStyle/>
        <a:p>
          <a:endParaRPr lang="es-EC">
            <a:solidFill>
              <a:schemeClr val="bg1"/>
            </a:solidFill>
          </a:endParaRPr>
        </a:p>
      </dgm:t>
    </dgm:pt>
    <dgm:pt modelId="{712DEB56-FCF7-41A2-8CC2-DBA5C9BA98FB}" type="sibTrans" cxnId="{95E64A9D-706F-4300-94CB-1FC8386CC85C}">
      <dgm:prSet/>
      <dgm:spPr/>
      <dgm:t>
        <a:bodyPr/>
        <a:lstStyle/>
        <a:p>
          <a:endParaRPr lang="es-EC">
            <a:solidFill>
              <a:schemeClr val="bg1"/>
            </a:solidFill>
          </a:endParaRPr>
        </a:p>
      </dgm:t>
    </dgm:pt>
    <dgm:pt modelId="{F8EB65EA-1F69-490E-9987-C8D22952BF60}">
      <dgm:prSet custT="1"/>
      <dgm:spPr/>
      <dgm:t>
        <a:bodyPr/>
        <a:lstStyle/>
        <a:p>
          <a:r>
            <a:rPr lang="es-EC" sz="2000" b="1" dirty="0">
              <a:solidFill>
                <a:schemeClr val="bg1"/>
              </a:solidFill>
            </a:rPr>
            <a:t>Autoestima Media: </a:t>
          </a:r>
          <a:r>
            <a:rPr lang="es-EC" sz="2000" b="0" dirty="0">
              <a:solidFill>
                <a:schemeClr val="bg1"/>
              </a:solidFill>
            </a:rPr>
            <a:t>El ser humano acepta ciertas cualidades físicas y emocionales de si mismo.</a:t>
          </a:r>
        </a:p>
      </dgm:t>
    </dgm:pt>
    <dgm:pt modelId="{2224A4F2-B8D6-44F6-8543-99621D0EC71F}" type="parTrans" cxnId="{EC8F7C22-AA79-4FFA-A861-7D3B469E9298}">
      <dgm:prSet/>
      <dgm:spPr/>
      <dgm:t>
        <a:bodyPr/>
        <a:lstStyle/>
        <a:p>
          <a:endParaRPr lang="es-EC">
            <a:solidFill>
              <a:schemeClr val="bg1"/>
            </a:solidFill>
          </a:endParaRPr>
        </a:p>
      </dgm:t>
    </dgm:pt>
    <dgm:pt modelId="{03BDB404-B9D2-4F91-B63C-4ADF1B881760}" type="sibTrans" cxnId="{EC8F7C22-AA79-4FFA-A861-7D3B469E9298}">
      <dgm:prSet/>
      <dgm:spPr/>
      <dgm:t>
        <a:bodyPr/>
        <a:lstStyle/>
        <a:p>
          <a:endParaRPr lang="es-EC">
            <a:solidFill>
              <a:schemeClr val="bg1"/>
            </a:solidFill>
          </a:endParaRPr>
        </a:p>
      </dgm:t>
    </dgm:pt>
    <dgm:pt modelId="{9570EEF1-E610-47CE-8700-53FBD64AE4A6}">
      <dgm:prSet custT="1"/>
      <dgm:spPr/>
      <dgm:t>
        <a:bodyPr/>
        <a:lstStyle/>
        <a:p>
          <a:r>
            <a:rPr lang="es-EC" sz="2000" b="1" dirty="0">
              <a:solidFill>
                <a:schemeClr val="bg1"/>
              </a:solidFill>
            </a:rPr>
            <a:t>Autoestima Baja:</a:t>
          </a:r>
          <a:r>
            <a:rPr lang="es-EC" sz="2000" dirty="0">
              <a:solidFill>
                <a:schemeClr val="bg1"/>
              </a:solidFill>
            </a:rPr>
            <a:t> La persona no se acepta como es y no valora sus habilidades y cualidades es decir no se ama como es. </a:t>
          </a:r>
        </a:p>
      </dgm:t>
    </dgm:pt>
    <dgm:pt modelId="{18819D55-5937-41DF-A6E3-122DB8668389}" type="parTrans" cxnId="{B3EDF010-9F30-4851-BA20-A838EB8A29F8}">
      <dgm:prSet/>
      <dgm:spPr/>
      <dgm:t>
        <a:bodyPr/>
        <a:lstStyle/>
        <a:p>
          <a:endParaRPr lang="es-EC">
            <a:solidFill>
              <a:schemeClr val="bg1"/>
            </a:solidFill>
          </a:endParaRPr>
        </a:p>
      </dgm:t>
    </dgm:pt>
    <dgm:pt modelId="{7999B882-92C4-4F21-9186-21BDFBC11D62}" type="sibTrans" cxnId="{B3EDF010-9F30-4851-BA20-A838EB8A29F8}">
      <dgm:prSet/>
      <dgm:spPr/>
      <dgm:t>
        <a:bodyPr/>
        <a:lstStyle/>
        <a:p>
          <a:endParaRPr lang="es-EC">
            <a:solidFill>
              <a:schemeClr val="bg1"/>
            </a:solidFill>
          </a:endParaRPr>
        </a:p>
      </dgm:t>
    </dgm:pt>
    <dgm:pt modelId="{2D649458-04E5-4BFE-A4B1-8142D838AE0B}" type="pres">
      <dgm:prSet presAssocID="{C117E04E-ACDA-46C0-B171-662DDFB1BB2C}" presName="linear" presStyleCnt="0">
        <dgm:presLayoutVars>
          <dgm:animLvl val="lvl"/>
          <dgm:resizeHandles val="exact"/>
        </dgm:presLayoutVars>
      </dgm:prSet>
      <dgm:spPr/>
    </dgm:pt>
    <dgm:pt modelId="{431DD48F-44F7-48B8-BA25-487C029150F0}" type="pres">
      <dgm:prSet presAssocID="{9DB181D2-2DE7-45AF-AC16-8161353F5A17}" presName="parentText" presStyleLbl="node1" presStyleIdx="0" presStyleCnt="4" custLinFactY="-50433" custLinFactNeighborY="-100000">
        <dgm:presLayoutVars>
          <dgm:chMax val="0"/>
          <dgm:bulletEnabled val="1"/>
        </dgm:presLayoutVars>
      </dgm:prSet>
      <dgm:spPr/>
    </dgm:pt>
    <dgm:pt modelId="{817312DE-77EB-4FA2-9D5F-6F47792C41DA}" type="pres">
      <dgm:prSet presAssocID="{AC5D1173-BFFA-458B-B7DE-71D86451D958}" presName="spacer" presStyleCnt="0"/>
      <dgm:spPr/>
    </dgm:pt>
    <dgm:pt modelId="{327D565C-0EBA-4720-A621-DAD4EA173296}" type="pres">
      <dgm:prSet presAssocID="{41378E1D-D5F5-483B-B86A-A74325B57FBD}" presName="parentText" presStyleLbl="node1" presStyleIdx="1" presStyleCnt="4" custLinFactY="-3933" custLinFactNeighborY="-100000">
        <dgm:presLayoutVars>
          <dgm:chMax val="0"/>
          <dgm:bulletEnabled val="1"/>
        </dgm:presLayoutVars>
      </dgm:prSet>
      <dgm:spPr/>
    </dgm:pt>
    <dgm:pt modelId="{2D238447-A1D4-4777-A7A2-7C1704F5FF63}" type="pres">
      <dgm:prSet presAssocID="{712DEB56-FCF7-41A2-8CC2-DBA5C9BA98FB}" presName="spacer" presStyleCnt="0"/>
      <dgm:spPr/>
    </dgm:pt>
    <dgm:pt modelId="{562F681E-A7D8-4FBA-ACEF-01851569EB7A}" type="pres">
      <dgm:prSet presAssocID="{F8EB65EA-1F69-490E-9987-C8D22952BF60}" presName="parentText" presStyleLbl="node1" presStyleIdx="2" presStyleCnt="4" custLinFactY="-3194" custLinFactNeighborY="-100000">
        <dgm:presLayoutVars>
          <dgm:chMax val="0"/>
          <dgm:bulletEnabled val="1"/>
        </dgm:presLayoutVars>
      </dgm:prSet>
      <dgm:spPr/>
    </dgm:pt>
    <dgm:pt modelId="{62E66A14-3B5E-4068-9269-6C5831DEB6F3}" type="pres">
      <dgm:prSet presAssocID="{03BDB404-B9D2-4F91-B63C-4ADF1B881760}" presName="spacer" presStyleCnt="0"/>
      <dgm:spPr/>
    </dgm:pt>
    <dgm:pt modelId="{8D64FE3C-8CAB-41CE-A67A-DF51897B2409}" type="pres">
      <dgm:prSet presAssocID="{9570EEF1-E610-47CE-8700-53FBD64AE4A6}" presName="parentText" presStyleLbl="node1" presStyleIdx="3" presStyleCnt="4" custLinFactY="-2456" custLinFactNeighborY="-100000">
        <dgm:presLayoutVars>
          <dgm:chMax val="0"/>
          <dgm:bulletEnabled val="1"/>
        </dgm:presLayoutVars>
      </dgm:prSet>
      <dgm:spPr/>
    </dgm:pt>
  </dgm:ptLst>
  <dgm:cxnLst>
    <dgm:cxn modelId="{263D320A-F5C4-4672-9557-933FBCC1F093}" type="presOf" srcId="{9570EEF1-E610-47CE-8700-53FBD64AE4A6}" destId="{8D64FE3C-8CAB-41CE-A67A-DF51897B2409}" srcOrd="0" destOrd="0" presId="urn:microsoft.com/office/officeart/2005/8/layout/vList2"/>
    <dgm:cxn modelId="{F220C90E-7CF8-4D8F-B0E4-DF665FF00A38}" type="presOf" srcId="{41378E1D-D5F5-483B-B86A-A74325B57FBD}" destId="{327D565C-0EBA-4720-A621-DAD4EA173296}" srcOrd="0" destOrd="0" presId="urn:microsoft.com/office/officeart/2005/8/layout/vList2"/>
    <dgm:cxn modelId="{90308710-BD98-4AB6-9E03-B4295230505C}" type="presOf" srcId="{C117E04E-ACDA-46C0-B171-662DDFB1BB2C}" destId="{2D649458-04E5-4BFE-A4B1-8142D838AE0B}" srcOrd="0" destOrd="0" presId="urn:microsoft.com/office/officeart/2005/8/layout/vList2"/>
    <dgm:cxn modelId="{B3EDF010-9F30-4851-BA20-A838EB8A29F8}" srcId="{C117E04E-ACDA-46C0-B171-662DDFB1BB2C}" destId="{9570EEF1-E610-47CE-8700-53FBD64AE4A6}" srcOrd="3" destOrd="0" parTransId="{18819D55-5937-41DF-A6E3-122DB8668389}" sibTransId="{7999B882-92C4-4F21-9186-21BDFBC11D62}"/>
    <dgm:cxn modelId="{EC8F7C22-AA79-4FFA-A861-7D3B469E9298}" srcId="{C117E04E-ACDA-46C0-B171-662DDFB1BB2C}" destId="{F8EB65EA-1F69-490E-9987-C8D22952BF60}" srcOrd="2" destOrd="0" parTransId="{2224A4F2-B8D6-44F6-8543-99621D0EC71F}" sibTransId="{03BDB404-B9D2-4F91-B63C-4ADF1B881760}"/>
    <dgm:cxn modelId="{95E64A9D-706F-4300-94CB-1FC8386CC85C}" srcId="{C117E04E-ACDA-46C0-B171-662DDFB1BB2C}" destId="{41378E1D-D5F5-483B-B86A-A74325B57FBD}" srcOrd="1" destOrd="0" parTransId="{ACC206E7-429B-4DAB-85C0-AFF80BC836DC}" sibTransId="{712DEB56-FCF7-41A2-8CC2-DBA5C9BA98FB}"/>
    <dgm:cxn modelId="{CA64F6A7-6470-4593-B56B-D00B177E6D60}" type="presOf" srcId="{F8EB65EA-1F69-490E-9987-C8D22952BF60}" destId="{562F681E-A7D8-4FBA-ACEF-01851569EB7A}" srcOrd="0" destOrd="0" presId="urn:microsoft.com/office/officeart/2005/8/layout/vList2"/>
    <dgm:cxn modelId="{437EEECC-C968-4693-A0D1-5DA04A9597F0}" type="presOf" srcId="{9DB181D2-2DE7-45AF-AC16-8161353F5A17}" destId="{431DD48F-44F7-48B8-BA25-487C029150F0}" srcOrd="0" destOrd="0" presId="urn:microsoft.com/office/officeart/2005/8/layout/vList2"/>
    <dgm:cxn modelId="{EE9B77F3-37F8-4221-971E-DF7448D5A547}" srcId="{C117E04E-ACDA-46C0-B171-662DDFB1BB2C}" destId="{9DB181D2-2DE7-45AF-AC16-8161353F5A17}" srcOrd="0" destOrd="0" parTransId="{236D15E1-4408-45F3-8C7D-76F63925BB8E}" sibTransId="{AC5D1173-BFFA-458B-B7DE-71D86451D958}"/>
    <dgm:cxn modelId="{B610C80F-AC22-4F64-8E85-EE108793F6B8}" type="presParOf" srcId="{2D649458-04E5-4BFE-A4B1-8142D838AE0B}" destId="{431DD48F-44F7-48B8-BA25-487C029150F0}" srcOrd="0" destOrd="0" presId="urn:microsoft.com/office/officeart/2005/8/layout/vList2"/>
    <dgm:cxn modelId="{FA858EB0-6E98-49C8-998C-747F0DC1FB7F}" type="presParOf" srcId="{2D649458-04E5-4BFE-A4B1-8142D838AE0B}" destId="{817312DE-77EB-4FA2-9D5F-6F47792C41DA}" srcOrd="1" destOrd="0" presId="urn:microsoft.com/office/officeart/2005/8/layout/vList2"/>
    <dgm:cxn modelId="{F335E3B7-4F8D-4D0A-9652-833E422A0971}" type="presParOf" srcId="{2D649458-04E5-4BFE-A4B1-8142D838AE0B}" destId="{327D565C-0EBA-4720-A621-DAD4EA173296}" srcOrd="2" destOrd="0" presId="urn:microsoft.com/office/officeart/2005/8/layout/vList2"/>
    <dgm:cxn modelId="{738171D7-9EA3-4575-8D13-1D72C2655647}" type="presParOf" srcId="{2D649458-04E5-4BFE-A4B1-8142D838AE0B}" destId="{2D238447-A1D4-4777-A7A2-7C1704F5FF63}" srcOrd="3" destOrd="0" presId="urn:microsoft.com/office/officeart/2005/8/layout/vList2"/>
    <dgm:cxn modelId="{D4F1A603-4925-4853-A1AD-8E50CD403C48}" type="presParOf" srcId="{2D649458-04E5-4BFE-A4B1-8142D838AE0B}" destId="{562F681E-A7D8-4FBA-ACEF-01851569EB7A}" srcOrd="4" destOrd="0" presId="urn:microsoft.com/office/officeart/2005/8/layout/vList2"/>
    <dgm:cxn modelId="{14026CBF-80DE-47E1-85BE-01DB3D7565B5}" type="presParOf" srcId="{2D649458-04E5-4BFE-A4B1-8142D838AE0B}" destId="{62E66A14-3B5E-4068-9269-6C5831DEB6F3}" srcOrd="5" destOrd="0" presId="urn:microsoft.com/office/officeart/2005/8/layout/vList2"/>
    <dgm:cxn modelId="{6D21D20B-596E-4BE0-B5F6-8C1866262712}" type="presParOf" srcId="{2D649458-04E5-4BFE-A4B1-8142D838AE0B}" destId="{8D64FE3C-8CAB-41CE-A67A-DF51897B240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4B4D6-25BD-4478-A2DB-7B72457C7EE1}">
      <dsp:nvSpPr>
        <dsp:cNvPr id="0" name=""/>
        <dsp:cNvSpPr/>
      </dsp:nvSpPr>
      <dsp:spPr>
        <a:xfrm>
          <a:off x="0" y="59831"/>
          <a:ext cx="6336703" cy="107799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C" sz="2400" kern="1200" dirty="0">
              <a:solidFill>
                <a:schemeClr val="bg1"/>
              </a:solidFill>
              <a:latin typeface="Arial" panose="020B0604020202020204" pitchFamily="34" charset="0"/>
              <a:cs typeface="Arial" panose="020B0604020202020204" pitchFamily="34" charset="0"/>
            </a:rPr>
            <a:t>Aplicar un Test para medir el grado de autoestima en los estudiantes investigados.</a:t>
          </a:r>
        </a:p>
      </dsp:txBody>
      <dsp:txXfrm>
        <a:off x="52624" y="112455"/>
        <a:ext cx="6231455" cy="972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86B15-4E4F-4FCE-9B92-B3229A401DA1}">
      <dsp:nvSpPr>
        <dsp:cNvPr id="0" name=""/>
        <dsp:cNvSpPr/>
      </dsp:nvSpPr>
      <dsp:spPr>
        <a:xfrm>
          <a:off x="0" y="0"/>
          <a:ext cx="7704856" cy="992160"/>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bg1"/>
              </a:solidFill>
              <a:latin typeface="Arial" panose="020B0604020202020204" pitchFamily="34" charset="0"/>
              <a:cs typeface="Arial" panose="020B0604020202020204" pitchFamily="34" charset="0"/>
            </a:rPr>
            <a:t>El alto índice de baja autoestima de los niños de sexto y séptimo Año de Educación General Básica de la Fundación Letra para Todos obedece a una insuficiente utilización de actividades recreativas al aire libre.</a:t>
          </a:r>
        </a:p>
      </dsp:txBody>
      <dsp:txXfrm>
        <a:off x="48433" y="48433"/>
        <a:ext cx="7607990" cy="8952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04627-DAFD-40FB-8D32-88CDF36FD3E6}">
      <dsp:nvSpPr>
        <dsp:cNvPr id="0" name=""/>
        <dsp:cNvSpPr/>
      </dsp:nvSpPr>
      <dsp:spPr>
        <a:xfrm>
          <a:off x="709391" y="570"/>
          <a:ext cx="1518918" cy="91135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b="1" kern="1200" dirty="0">
              <a:solidFill>
                <a:schemeClr val="bg1"/>
              </a:solidFill>
            </a:rPr>
            <a:t>Autoimágen</a:t>
          </a:r>
          <a:endParaRPr lang="es-EC" sz="1400" kern="1200" dirty="0">
            <a:solidFill>
              <a:schemeClr val="bg1"/>
            </a:solidFill>
          </a:endParaRPr>
        </a:p>
      </dsp:txBody>
      <dsp:txXfrm>
        <a:off x="709391" y="570"/>
        <a:ext cx="1518918" cy="911351"/>
      </dsp:txXfrm>
    </dsp:sp>
    <dsp:sp modelId="{B9621AED-C1E0-497D-A105-45DD4A781D52}">
      <dsp:nvSpPr>
        <dsp:cNvPr id="0" name=""/>
        <dsp:cNvSpPr/>
      </dsp:nvSpPr>
      <dsp:spPr>
        <a:xfrm>
          <a:off x="2380201" y="570"/>
          <a:ext cx="1518918" cy="911351"/>
        </a:xfrm>
        <a:prstGeom prst="rect">
          <a:avLst/>
        </a:prstGeom>
        <a:solidFill>
          <a:schemeClr val="accent4">
            <a:hueOff val="-879986"/>
            <a:satOff val="-9032"/>
            <a:lumOff val="37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b="1" kern="1200" dirty="0">
              <a:solidFill>
                <a:schemeClr val="bg1"/>
              </a:solidFill>
            </a:rPr>
            <a:t>Autovaloración</a:t>
          </a:r>
          <a:endParaRPr lang="es-EC" sz="1400" kern="1200" dirty="0">
            <a:solidFill>
              <a:schemeClr val="bg1"/>
            </a:solidFill>
          </a:endParaRPr>
        </a:p>
      </dsp:txBody>
      <dsp:txXfrm>
        <a:off x="2380201" y="570"/>
        <a:ext cx="1518918" cy="911351"/>
      </dsp:txXfrm>
    </dsp:sp>
    <dsp:sp modelId="{E68C7119-E805-435D-9FFF-9DBFC962D1A7}">
      <dsp:nvSpPr>
        <dsp:cNvPr id="0" name=""/>
        <dsp:cNvSpPr/>
      </dsp:nvSpPr>
      <dsp:spPr>
        <a:xfrm>
          <a:off x="709391" y="1063813"/>
          <a:ext cx="1518918" cy="911351"/>
        </a:xfrm>
        <a:prstGeom prst="rect">
          <a:avLst/>
        </a:prstGeom>
        <a:solidFill>
          <a:schemeClr val="accent4">
            <a:hueOff val="-1759972"/>
            <a:satOff val="-18065"/>
            <a:lumOff val="7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b="1" kern="1200" dirty="0">
              <a:solidFill>
                <a:schemeClr val="bg1"/>
              </a:solidFill>
            </a:rPr>
            <a:t>Autoconfianza</a:t>
          </a:r>
          <a:endParaRPr lang="es-EC" sz="1400" kern="1200" dirty="0">
            <a:solidFill>
              <a:schemeClr val="bg1"/>
            </a:solidFill>
          </a:endParaRPr>
        </a:p>
      </dsp:txBody>
      <dsp:txXfrm>
        <a:off x="709391" y="1063813"/>
        <a:ext cx="1518918" cy="911351"/>
      </dsp:txXfrm>
    </dsp:sp>
    <dsp:sp modelId="{0BA8B033-D2A1-49A7-B384-19F5A9309496}">
      <dsp:nvSpPr>
        <dsp:cNvPr id="0" name=""/>
        <dsp:cNvSpPr/>
      </dsp:nvSpPr>
      <dsp:spPr>
        <a:xfrm>
          <a:off x="2380201" y="1063813"/>
          <a:ext cx="1518918" cy="911351"/>
        </a:xfrm>
        <a:prstGeom prst="rect">
          <a:avLst/>
        </a:prstGeom>
        <a:solidFill>
          <a:schemeClr val="accent4">
            <a:hueOff val="-2639958"/>
            <a:satOff val="-27097"/>
            <a:lumOff val="113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b="1" kern="1200" dirty="0">
              <a:solidFill>
                <a:schemeClr val="bg1"/>
              </a:solidFill>
            </a:rPr>
            <a:t>Autocontrol</a:t>
          </a:r>
          <a:endParaRPr lang="es-EC" sz="1400" kern="1200" dirty="0">
            <a:solidFill>
              <a:schemeClr val="bg1"/>
            </a:solidFill>
          </a:endParaRPr>
        </a:p>
      </dsp:txBody>
      <dsp:txXfrm>
        <a:off x="2380201" y="1063813"/>
        <a:ext cx="1518918" cy="911351"/>
      </dsp:txXfrm>
    </dsp:sp>
    <dsp:sp modelId="{0F2FC198-CA11-4880-958A-05DAA082BD51}">
      <dsp:nvSpPr>
        <dsp:cNvPr id="0" name=""/>
        <dsp:cNvSpPr/>
      </dsp:nvSpPr>
      <dsp:spPr>
        <a:xfrm>
          <a:off x="1544796" y="2127056"/>
          <a:ext cx="1518918" cy="911351"/>
        </a:xfrm>
        <a:prstGeom prst="rect">
          <a:avLst/>
        </a:prstGeom>
        <a:solidFill>
          <a:schemeClr val="accent4">
            <a:hueOff val="-3519944"/>
            <a:satOff val="-36129"/>
            <a:lumOff val="1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b="1" kern="1200" dirty="0">
              <a:solidFill>
                <a:schemeClr val="bg1"/>
              </a:solidFill>
            </a:rPr>
            <a:t>Autoafirmación</a:t>
          </a:r>
          <a:endParaRPr lang="es-EC" sz="1400" kern="1200" dirty="0">
            <a:solidFill>
              <a:schemeClr val="bg1"/>
            </a:solidFill>
          </a:endParaRPr>
        </a:p>
      </dsp:txBody>
      <dsp:txXfrm>
        <a:off x="1544796" y="2127056"/>
        <a:ext cx="1518918" cy="9113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DD48F-44F7-48B8-BA25-487C029150F0}">
      <dsp:nvSpPr>
        <dsp:cNvPr id="0" name=""/>
        <dsp:cNvSpPr/>
      </dsp:nvSpPr>
      <dsp:spPr>
        <a:xfrm>
          <a:off x="0" y="0"/>
          <a:ext cx="7128792" cy="10670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C" sz="2000" b="1" kern="1200" dirty="0">
              <a:solidFill>
                <a:schemeClr val="bg1"/>
              </a:solidFill>
            </a:rPr>
            <a:t>Autoestima Inflada:</a:t>
          </a:r>
          <a:r>
            <a:rPr lang="es-EC" sz="2000" kern="1200" dirty="0">
              <a:solidFill>
                <a:schemeClr val="bg1"/>
              </a:solidFill>
            </a:rPr>
            <a:t> La persona se valora de una manera excesiva y a sus cualidades. </a:t>
          </a:r>
        </a:p>
      </dsp:txBody>
      <dsp:txXfrm>
        <a:off x="52089" y="52089"/>
        <a:ext cx="7024614" cy="962862"/>
      </dsp:txXfrm>
    </dsp:sp>
    <dsp:sp modelId="{327D565C-0EBA-4720-A621-DAD4EA173296}">
      <dsp:nvSpPr>
        <dsp:cNvPr id="0" name=""/>
        <dsp:cNvSpPr/>
      </dsp:nvSpPr>
      <dsp:spPr>
        <a:xfrm>
          <a:off x="0" y="1057021"/>
          <a:ext cx="7128792" cy="1067040"/>
        </a:xfrm>
        <a:prstGeom prst="roundRect">
          <a:avLst/>
        </a:prstGeom>
        <a:solidFill>
          <a:schemeClr val="accent4">
            <a:hueOff val="-1173315"/>
            <a:satOff val="-12043"/>
            <a:lumOff val="50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C" sz="2000" b="1" kern="1200" dirty="0">
              <a:solidFill>
                <a:schemeClr val="bg1"/>
              </a:solidFill>
            </a:rPr>
            <a:t>Autoestima Alta (Normal):</a:t>
          </a:r>
          <a:r>
            <a:rPr lang="es-EC" sz="2000" kern="1200" dirty="0">
              <a:solidFill>
                <a:schemeClr val="bg1"/>
              </a:solidFill>
            </a:rPr>
            <a:t> El ser humano se acepta como es a sí mismo, sin juzgarse y de esta manera se ama y se valora. </a:t>
          </a:r>
        </a:p>
      </dsp:txBody>
      <dsp:txXfrm>
        <a:off x="52089" y="1109110"/>
        <a:ext cx="7024614" cy="962862"/>
      </dsp:txXfrm>
    </dsp:sp>
    <dsp:sp modelId="{562F681E-A7D8-4FBA-ACEF-01851569EB7A}">
      <dsp:nvSpPr>
        <dsp:cNvPr id="0" name=""/>
        <dsp:cNvSpPr/>
      </dsp:nvSpPr>
      <dsp:spPr>
        <a:xfrm>
          <a:off x="0" y="2296106"/>
          <a:ext cx="7128792" cy="1067040"/>
        </a:xfrm>
        <a:prstGeom prst="roundRect">
          <a:avLst/>
        </a:prstGeom>
        <a:solidFill>
          <a:schemeClr val="accent4">
            <a:hueOff val="-2346630"/>
            <a:satOff val="-24086"/>
            <a:lumOff val="100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C" sz="2000" b="1" kern="1200" dirty="0">
              <a:solidFill>
                <a:schemeClr val="bg1"/>
              </a:solidFill>
            </a:rPr>
            <a:t>Autoestima Media: </a:t>
          </a:r>
          <a:r>
            <a:rPr lang="es-EC" sz="2000" b="0" kern="1200" dirty="0">
              <a:solidFill>
                <a:schemeClr val="bg1"/>
              </a:solidFill>
            </a:rPr>
            <a:t>El ser humano acepta ciertas cualidades físicas y emocionales de si mismo.</a:t>
          </a:r>
        </a:p>
      </dsp:txBody>
      <dsp:txXfrm>
        <a:off x="52089" y="2348195"/>
        <a:ext cx="7024614" cy="962862"/>
      </dsp:txXfrm>
    </dsp:sp>
    <dsp:sp modelId="{8D64FE3C-8CAB-41CE-A67A-DF51897B2409}">
      <dsp:nvSpPr>
        <dsp:cNvPr id="0" name=""/>
        <dsp:cNvSpPr/>
      </dsp:nvSpPr>
      <dsp:spPr>
        <a:xfrm>
          <a:off x="0" y="3535181"/>
          <a:ext cx="7128792" cy="1067040"/>
        </a:xfrm>
        <a:prstGeom prst="roundRect">
          <a:avLst/>
        </a:prstGeom>
        <a:solidFill>
          <a:schemeClr val="accent4">
            <a:hueOff val="-3519944"/>
            <a:satOff val="-36129"/>
            <a:lumOff val="1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C" sz="2000" b="1" kern="1200" dirty="0">
              <a:solidFill>
                <a:schemeClr val="bg1"/>
              </a:solidFill>
            </a:rPr>
            <a:t>Autoestima Baja:</a:t>
          </a:r>
          <a:r>
            <a:rPr lang="es-EC" sz="2000" kern="1200" dirty="0">
              <a:solidFill>
                <a:schemeClr val="bg1"/>
              </a:solidFill>
            </a:rPr>
            <a:t> La persona no se acepta como es y no valora sus habilidades y cualidades es decir no se ama como es. </a:t>
          </a:r>
        </a:p>
      </dsp:txBody>
      <dsp:txXfrm>
        <a:off x="52089" y="3587270"/>
        <a:ext cx="7024614" cy="9628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84871" cy="501095"/>
          </a:xfrm>
          <a:prstGeom prst="rect">
            <a:avLst/>
          </a:prstGeom>
        </p:spPr>
        <p:txBody>
          <a:bodyPr vert="horz" lIns="93936" tIns="46968" rIns="93936" bIns="46968" rtlCol="0"/>
          <a:lstStyle>
            <a:lvl1pPr algn="l">
              <a:defRPr sz="1200"/>
            </a:lvl1pPr>
          </a:lstStyle>
          <a:p>
            <a:endParaRPr lang="es-EC" dirty="0"/>
          </a:p>
        </p:txBody>
      </p:sp>
      <p:sp>
        <p:nvSpPr>
          <p:cNvPr id="3" name="2 Marcador de fecha"/>
          <p:cNvSpPr>
            <a:spLocks noGrp="1"/>
          </p:cNvSpPr>
          <p:nvPr>
            <p:ph type="dt" sz="quarter" idx="1"/>
          </p:nvPr>
        </p:nvSpPr>
        <p:spPr>
          <a:xfrm>
            <a:off x="3901699" y="0"/>
            <a:ext cx="2984871" cy="501095"/>
          </a:xfrm>
          <a:prstGeom prst="rect">
            <a:avLst/>
          </a:prstGeom>
        </p:spPr>
        <p:txBody>
          <a:bodyPr vert="horz" lIns="93936" tIns="46968" rIns="93936" bIns="46968" rtlCol="0"/>
          <a:lstStyle>
            <a:lvl1pPr algn="r">
              <a:defRPr sz="1200"/>
            </a:lvl1pPr>
          </a:lstStyle>
          <a:p>
            <a:fld id="{D10F7158-39C7-4064-9D74-BD65D521B553}" type="datetimeFigureOut">
              <a:rPr lang="es-EC" smtClean="0"/>
              <a:t>8/3/2021</a:t>
            </a:fld>
            <a:endParaRPr lang="es-EC" dirty="0"/>
          </a:p>
        </p:txBody>
      </p:sp>
      <p:sp>
        <p:nvSpPr>
          <p:cNvPr id="4" name="3 Marcador de pie de página"/>
          <p:cNvSpPr>
            <a:spLocks noGrp="1"/>
          </p:cNvSpPr>
          <p:nvPr>
            <p:ph type="ftr" sz="quarter" idx="2"/>
          </p:nvPr>
        </p:nvSpPr>
        <p:spPr>
          <a:xfrm>
            <a:off x="1" y="9519054"/>
            <a:ext cx="2984871" cy="501095"/>
          </a:xfrm>
          <a:prstGeom prst="rect">
            <a:avLst/>
          </a:prstGeom>
        </p:spPr>
        <p:txBody>
          <a:bodyPr vert="horz" lIns="93936" tIns="46968" rIns="93936" bIns="46968" rtlCol="0" anchor="b"/>
          <a:lstStyle>
            <a:lvl1pPr algn="l">
              <a:defRPr sz="1200"/>
            </a:lvl1pPr>
          </a:lstStyle>
          <a:p>
            <a:endParaRPr lang="es-EC" dirty="0"/>
          </a:p>
        </p:txBody>
      </p:sp>
      <p:sp>
        <p:nvSpPr>
          <p:cNvPr id="5" name="4 Marcador de número de diapositiva"/>
          <p:cNvSpPr>
            <a:spLocks noGrp="1"/>
          </p:cNvSpPr>
          <p:nvPr>
            <p:ph type="sldNum" sz="quarter" idx="3"/>
          </p:nvPr>
        </p:nvSpPr>
        <p:spPr>
          <a:xfrm>
            <a:off x="3901699" y="9519054"/>
            <a:ext cx="2984871" cy="501095"/>
          </a:xfrm>
          <a:prstGeom prst="rect">
            <a:avLst/>
          </a:prstGeom>
        </p:spPr>
        <p:txBody>
          <a:bodyPr vert="horz" lIns="93936" tIns="46968" rIns="93936" bIns="46968" rtlCol="0" anchor="b"/>
          <a:lstStyle>
            <a:lvl1pPr algn="r">
              <a:defRPr sz="1200"/>
            </a:lvl1pPr>
          </a:lstStyle>
          <a:p>
            <a:fld id="{963D8927-24FD-42D1-BA61-F5F49634805A}" type="slidenum">
              <a:rPr lang="es-EC" smtClean="0"/>
              <a:t>‹Nº›</a:t>
            </a:fld>
            <a:endParaRPr lang="es-EC" dirty="0"/>
          </a:p>
        </p:txBody>
      </p:sp>
    </p:spTree>
    <p:extLst>
      <p:ext uri="{BB962C8B-B14F-4D97-AF65-F5344CB8AC3E}">
        <p14:creationId xmlns:p14="http://schemas.microsoft.com/office/powerpoint/2010/main" val="4239834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84871" cy="501095"/>
          </a:xfrm>
          <a:prstGeom prst="rect">
            <a:avLst/>
          </a:prstGeom>
        </p:spPr>
        <p:txBody>
          <a:bodyPr vert="horz" lIns="93936" tIns="46968" rIns="93936" bIns="46968" rtlCol="0"/>
          <a:lstStyle>
            <a:lvl1pPr algn="l">
              <a:defRPr sz="1200"/>
            </a:lvl1pPr>
          </a:lstStyle>
          <a:p>
            <a:endParaRPr lang="es-EC" dirty="0"/>
          </a:p>
        </p:txBody>
      </p:sp>
      <p:sp>
        <p:nvSpPr>
          <p:cNvPr id="3" name="2 Marcador de fecha"/>
          <p:cNvSpPr>
            <a:spLocks noGrp="1"/>
          </p:cNvSpPr>
          <p:nvPr>
            <p:ph type="dt" idx="1"/>
          </p:nvPr>
        </p:nvSpPr>
        <p:spPr>
          <a:xfrm>
            <a:off x="3901699" y="0"/>
            <a:ext cx="2984871" cy="501095"/>
          </a:xfrm>
          <a:prstGeom prst="rect">
            <a:avLst/>
          </a:prstGeom>
        </p:spPr>
        <p:txBody>
          <a:bodyPr vert="horz" lIns="93936" tIns="46968" rIns="93936" bIns="46968" rtlCol="0"/>
          <a:lstStyle>
            <a:lvl1pPr algn="r">
              <a:defRPr sz="1200"/>
            </a:lvl1pPr>
          </a:lstStyle>
          <a:p>
            <a:fld id="{E984A7B0-8A5B-49B3-87F6-F5BE63911B5F}" type="datetimeFigureOut">
              <a:rPr lang="es-EC" smtClean="0"/>
              <a:t>8/3/2021</a:t>
            </a:fld>
            <a:endParaRPr lang="es-EC" dirty="0"/>
          </a:p>
        </p:txBody>
      </p:sp>
      <p:sp>
        <p:nvSpPr>
          <p:cNvPr id="4" name="3 Marcador de imagen de diapositiva"/>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3936" tIns="46968" rIns="93936" bIns="46968" rtlCol="0" anchor="ctr"/>
          <a:lstStyle/>
          <a:p>
            <a:endParaRPr lang="es-EC" dirty="0"/>
          </a:p>
        </p:txBody>
      </p:sp>
      <p:sp>
        <p:nvSpPr>
          <p:cNvPr id="5" name="4 Marcador de notas"/>
          <p:cNvSpPr>
            <a:spLocks noGrp="1"/>
          </p:cNvSpPr>
          <p:nvPr>
            <p:ph type="body" sz="quarter" idx="3"/>
          </p:nvPr>
        </p:nvSpPr>
        <p:spPr>
          <a:xfrm>
            <a:off x="688817" y="4760397"/>
            <a:ext cx="5510530" cy="4509850"/>
          </a:xfrm>
          <a:prstGeom prst="rect">
            <a:avLst/>
          </a:prstGeom>
        </p:spPr>
        <p:txBody>
          <a:bodyPr vert="horz" lIns="93936" tIns="46968" rIns="93936" bIns="46968"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1" y="9519054"/>
            <a:ext cx="2984871" cy="501095"/>
          </a:xfrm>
          <a:prstGeom prst="rect">
            <a:avLst/>
          </a:prstGeom>
        </p:spPr>
        <p:txBody>
          <a:bodyPr vert="horz" lIns="93936" tIns="46968" rIns="93936" bIns="46968"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901699" y="9519054"/>
            <a:ext cx="2984871" cy="501095"/>
          </a:xfrm>
          <a:prstGeom prst="rect">
            <a:avLst/>
          </a:prstGeom>
        </p:spPr>
        <p:txBody>
          <a:bodyPr vert="horz" lIns="93936" tIns="46968" rIns="93936" bIns="46968" rtlCol="0" anchor="b"/>
          <a:lstStyle>
            <a:lvl1pPr algn="r">
              <a:defRPr sz="1200"/>
            </a:lvl1pPr>
          </a:lstStyle>
          <a:p>
            <a:fld id="{6AA71DA3-2A70-468F-B5BB-3FBFA75E4C67}" type="slidenum">
              <a:rPr lang="es-EC" smtClean="0"/>
              <a:t>‹Nº›</a:t>
            </a:fld>
            <a:endParaRPr lang="es-EC" dirty="0"/>
          </a:p>
        </p:txBody>
      </p:sp>
    </p:spTree>
    <p:extLst>
      <p:ext uri="{BB962C8B-B14F-4D97-AF65-F5344CB8AC3E}">
        <p14:creationId xmlns:p14="http://schemas.microsoft.com/office/powerpoint/2010/main" val="175809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AA71DA3-2A70-468F-B5BB-3FBFA75E4C67}" type="slidenum">
              <a:rPr lang="es-EC" smtClean="0"/>
              <a:t>1</a:t>
            </a:fld>
            <a:endParaRPr lang="es-EC" dirty="0"/>
          </a:p>
        </p:txBody>
      </p:sp>
    </p:spTree>
    <p:extLst>
      <p:ext uri="{BB962C8B-B14F-4D97-AF65-F5344CB8AC3E}">
        <p14:creationId xmlns:p14="http://schemas.microsoft.com/office/powerpoint/2010/main" val="1012498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AA71DA3-2A70-468F-B5BB-3FBFA75E4C67}" type="slidenum">
              <a:rPr lang="es-EC" smtClean="0"/>
              <a:t>3</a:t>
            </a:fld>
            <a:endParaRPr lang="es-EC" dirty="0"/>
          </a:p>
        </p:txBody>
      </p:sp>
    </p:spTree>
    <p:extLst>
      <p:ext uri="{BB962C8B-B14F-4D97-AF65-F5344CB8AC3E}">
        <p14:creationId xmlns:p14="http://schemas.microsoft.com/office/powerpoint/2010/main" val="3821033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AA71DA3-2A70-468F-B5BB-3FBFA75E4C67}" type="slidenum">
              <a:rPr lang="es-EC" smtClean="0"/>
              <a:t>4</a:t>
            </a:fld>
            <a:endParaRPr lang="es-EC" dirty="0"/>
          </a:p>
        </p:txBody>
      </p:sp>
    </p:spTree>
    <p:extLst>
      <p:ext uri="{BB962C8B-B14F-4D97-AF65-F5344CB8AC3E}">
        <p14:creationId xmlns:p14="http://schemas.microsoft.com/office/powerpoint/2010/main" val="3180123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AA71DA3-2A70-468F-B5BB-3FBFA75E4C67}" type="slidenum">
              <a:rPr lang="es-EC" smtClean="0"/>
              <a:t>7</a:t>
            </a:fld>
            <a:endParaRPr lang="es-EC" dirty="0"/>
          </a:p>
        </p:txBody>
      </p:sp>
    </p:spTree>
    <p:extLst>
      <p:ext uri="{BB962C8B-B14F-4D97-AF65-F5344CB8AC3E}">
        <p14:creationId xmlns:p14="http://schemas.microsoft.com/office/powerpoint/2010/main" val="2738018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AA71DA3-2A70-468F-B5BB-3FBFA75E4C67}" type="slidenum">
              <a:rPr lang="es-EC" smtClean="0"/>
              <a:t>18</a:t>
            </a:fld>
            <a:endParaRPr lang="es-EC" dirty="0"/>
          </a:p>
        </p:txBody>
      </p:sp>
    </p:spTree>
    <p:extLst>
      <p:ext uri="{BB962C8B-B14F-4D97-AF65-F5344CB8AC3E}">
        <p14:creationId xmlns:p14="http://schemas.microsoft.com/office/powerpoint/2010/main" val="263769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AA71DA3-2A70-468F-B5BB-3FBFA75E4C67}" type="slidenum">
              <a:rPr lang="es-EC" smtClean="0"/>
              <a:t>21</a:t>
            </a:fld>
            <a:endParaRPr lang="es-EC" dirty="0"/>
          </a:p>
        </p:txBody>
      </p:sp>
    </p:spTree>
    <p:extLst>
      <p:ext uri="{BB962C8B-B14F-4D97-AF65-F5344CB8AC3E}">
        <p14:creationId xmlns:p14="http://schemas.microsoft.com/office/powerpoint/2010/main" val="3634504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2A853DA6-A7A6-4C2E-AA0D-0E0A8CA993C2}" type="datetimeFigureOut">
              <a:rPr lang="es-EC" smtClean="0"/>
              <a:t>8/3/2021</a:t>
            </a:fld>
            <a:endParaRPr lang="es-EC" dirty="0"/>
          </a:p>
        </p:txBody>
      </p:sp>
      <p:sp>
        <p:nvSpPr>
          <p:cNvPr id="19" name="Footer Placeholder 18"/>
          <p:cNvSpPr>
            <a:spLocks noGrp="1"/>
          </p:cNvSpPr>
          <p:nvPr>
            <p:ph type="ftr" sz="quarter" idx="11"/>
          </p:nvPr>
        </p:nvSpPr>
        <p:spPr/>
        <p:txBody>
          <a:bodyPr/>
          <a:lstStyle/>
          <a:p>
            <a:endParaRPr lang="es-EC" dirty="0"/>
          </a:p>
        </p:txBody>
      </p:sp>
      <p:sp>
        <p:nvSpPr>
          <p:cNvPr id="27" name="Slide Number Placeholder 26"/>
          <p:cNvSpPr>
            <a:spLocks noGrp="1"/>
          </p:cNvSpPr>
          <p:nvPr>
            <p:ph type="sldNum" sz="quarter" idx="12"/>
          </p:nvPr>
        </p:nvSpPr>
        <p:spPr/>
        <p:txBody>
          <a:bodyPr/>
          <a:lstStyle/>
          <a:p>
            <a:fld id="{7664D4FF-8FA7-44A2-B97F-94E937BB42DC}" type="slidenum">
              <a:rPr lang="es-EC" smtClean="0"/>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2A853DA6-A7A6-4C2E-AA0D-0E0A8CA993C2}" type="datetimeFigureOut">
              <a:rPr lang="es-EC" smtClean="0"/>
              <a:t>8/3/2021</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7664D4FF-8FA7-44A2-B97F-94E937BB42DC}" type="slidenum">
              <a:rPr lang="es-EC" smtClean="0"/>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2A853DA6-A7A6-4C2E-AA0D-0E0A8CA993C2}" type="datetimeFigureOut">
              <a:rPr lang="es-EC" smtClean="0"/>
              <a:t>8/3/2021</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7664D4FF-8FA7-44A2-B97F-94E937BB42DC}" type="slidenum">
              <a:rPr lang="es-EC" smtClean="0"/>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2A853DA6-A7A6-4C2E-AA0D-0E0A8CA993C2}" type="datetimeFigureOut">
              <a:rPr lang="es-EC" smtClean="0"/>
              <a:t>8/3/2021</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7664D4FF-8FA7-44A2-B97F-94E937BB42DC}" type="slidenum">
              <a:rPr lang="es-EC" smtClean="0"/>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Date Placeholder 3"/>
          <p:cNvSpPr>
            <a:spLocks noGrp="1"/>
          </p:cNvSpPr>
          <p:nvPr>
            <p:ph type="dt" sz="half" idx="10"/>
          </p:nvPr>
        </p:nvSpPr>
        <p:spPr/>
        <p:txBody>
          <a:bodyPr/>
          <a:lstStyle/>
          <a:p>
            <a:fld id="{2A853DA6-A7A6-4C2E-AA0D-0E0A8CA993C2}" type="datetimeFigureOut">
              <a:rPr lang="es-EC" smtClean="0"/>
              <a:t>8/3/2021</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7664D4FF-8FA7-44A2-B97F-94E937BB42DC}" type="slidenum">
              <a:rPr lang="es-EC" smtClean="0"/>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Date Placeholder 4"/>
          <p:cNvSpPr>
            <a:spLocks noGrp="1"/>
          </p:cNvSpPr>
          <p:nvPr>
            <p:ph type="dt" sz="half" idx="10"/>
          </p:nvPr>
        </p:nvSpPr>
        <p:spPr/>
        <p:txBody>
          <a:bodyPr/>
          <a:lstStyle/>
          <a:p>
            <a:fld id="{2A853DA6-A7A6-4C2E-AA0D-0E0A8CA993C2}" type="datetimeFigureOut">
              <a:rPr lang="es-EC" smtClean="0"/>
              <a:t>8/3/2021</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7664D4FF-8FA7-44A2-B97F-94E937BB42DC}" type="slidenum">
              <a:rPr lang="es-EC" smtClean="0"/>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Date Placeholder 6"/>
          <p:cNvSpPr>
            <a:spLocks noGrp="1"/>
          </p:cNvSpPr>
          <p:nvPr>
            <p:ph type="dt" sz="half" idx="10"/>
          </p:nvPr>
        </p:nvSpPr>
        <p:spPr/>
        <p:txBody>
          <a:bodyPr/>
          <a:lstStyle/>
          <a:p>
            <a:fld id="{2A853DA6-A7A6-4C2E-AA0D-0E0A8CA993C2}" type="datetimeFigureOut">
              <a:rPr lang="es-EC" smtClean="0"/>
              <a:t>8/3/2021</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7664D4FF-8FA7-44A2-B97F-94E937BB42DC}" type="slidenum">
              <a:rPr lang="es-EC" smtClean="0"/>
              <a:t>‹Nº›</a:t>
            </a:fld>
            <a:endParaRPr lang="es-EC"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Date Placeholder 2"/>
          <p:cNvSpPr>
            <a:spLocks noGrp="1"/>
          </p:cNvSpPr>
          <p:nvPr>
            <p:ph type="dt" sz="half" idx="10"/>
          </p:nvPr>
        </p:nvSpPr>
        <p:spPr/>
        <p:txBody>
          <a:bodyPr/>
          <a:lstStyle/>
          <a:p>
            <a:fld id="{2A853DA6-A7A6-4C2E-AA0D-0E0A8CA993C2}" type="datetimeFigureOut">
              <a:rPr lang="es-EC" smtClean="0"/>
              <a:t>8/3/2021</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7664D4FF-8FA7-44A2-B97F-94E937BB42DC}" type="slidenum">
              <a:rPr lang="es-EC" smtClean="0"/>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853DA6-A7A6-4C2E-AA0D-0E0A8CA993C2}" type="datetimeFigureOut">
              <a:rPr lang="es-EC" smtClean="0"/>
              <a:t>8/3/2021</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7664D4FF-8FA7-44A2-B97F-94E937BB42DC}" type="slidenum">
              <a:rPr lang="es-EC" smtClean="0"/>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Date Placeholder 4"/>
          <p:cNvSpPr>
            <a:spLocks noGrp="1"/>
          </p:cNvSpPr>
          <p:nvPr>
            <p:ph type="dt" sz="half" idx="10"/>
          </p:nvPr>
        </p:nvSpPr>
        <p:spPr/>
        <p:txBody>
          <a:bodyPr/>
          <a:lstStyle/>
          <a:p>
            <a:fld id="{2A853DA6-A7A6-4C2E-AA0D-0E0A8CA993C2}" type="datetimeFigureOut">
              <a:rPr lang="es-EC" smtClean="0"/>
              <a:t>8/3/2021</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7664D4FF-8FA7-44A2-B97F-94E937BB42DC}" type="slidenum">
              <a:rPr lang="es-EC" smtClean="0"/>
              <a:t>‹Nº›</a:t>
            </a:fld>
            <a:endParaRPr lang="es-EC"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Date Placeholder 4"/>
          <p:cNvSpPr>
            <a:spLocks noGrp="1"/>
          </p:cNvSpPr>
          <p:nvPr>
            <p:ph type="dt" sz="half" idx="10"/>
          </p:nvPr>
        </p:nvSpPr>
        <p:spPr/>
        <p:txBody>
          <a:bodyPr/>
          <a:lstStyle/>
          <a:p>
            <a:fld id="{2A853DA6-A7A6-4C2E-AA0D-0E0A8CA993C2}" type="datetimeFigureOut">
              <a:rPr lang="es-EC" smtClean="0"/>
              <a:t>8/3/2021</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a:xfrm>
            <a:off x="8077200" y="6356350"/>
            <a:ext cx="609600" cy="365125"/>
          </a:xfrm>
        </p:spPr>
        <p:txBody>
          <a:bodyPr/>
          <a:lstStyle/>
          <a:p>
            <a:fld id="{7664D4FF-8FA7-44A2-B97F-94E937BB42DC}" type="slidenum">
              <a:rPr lang="es-EC" smtClean="0"/>
              <a:t>‹Nº›</a:t>
            </a:fld>
            <a:endParaRPr lang="es-EC"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3000"/>
                <a:satMod val="320000"/>
              </a:schemeClr>
            </a:gs>
            <a:gs pos="0">
              <a:schemeClr val="tx1"/>
            </a:gs>
          </a:gsLst>
          <a:path path="circle">
            <a:fillToRect l="100000" t="100000"/>
          </a:path>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A853DA6-A7A6-4C2E-AA0D-0E0A8CA993C2}" type="datetimeFigureOut">
              <a:rPr lang="es-EC" smtClean="0"/>
              <a:t>8/3/2021</a:t>
            </a:fld>
            <a:endParaRPr lang="es-EC"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664D4FF-8FA7-44A2-B97F-94E937BB42DC}" type="slidenum">
              <a:rPr lang="es-EC" smtClean="0"/>
              <a:t>‹Nº›</a:t>
            </a:fld>
            <a:endParaRPr lang="es-EC"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9.gif"/><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p:nvPr/>
        </p:nvPicPr>
        <p:blipFill>
          <a:blip r:embed="rId3" cstate="print">
            <a:extLst>
              <a:ext uri="{28A0092B-C50C-407E-A947-70E740481C1C}">
                <a14:useLocalDpi xmlns:a14="http://schemas.microsoft.com/office/drawing/2010/main" val="0"/>
              </a:ext>
            </a:extLst>
          </a:blip>
          <a:srcRect b="18382"/>
          <a:stretch>
            <a:fillRect/>
          </a:stretch>
        </p:blipFill>
        <p:spPr bwMode="auto">
          <a:xfrm>
            <a:off x="323528" y="202860"/>
            <a:ext cx="2088232" cy="786609"/>
          </a:xfrm>
          <a:prstGeom prst="rect">
            <a:avLst/>
          </a:prstGeom>
          <a:noFill/>
          <a:ln>
            <a:noFill/>
          </a:ln>
        </p:spPr>
      </p:pic>
      <p:pic>
        <p:nvPicPr>
          <p:cNvPr id="5" name="Imagen 6"/>
          <p:cNvPicPr/>
          <p:nvPr/>
        </p:nvPicPr>
        <p:blipFill>
          <a:blip r:embed="rId4" cstate="print">
            <a:extLst>
              <a:ext uri="{28A0092B-C50C-407E-A947-70E740481C1C}">
                <a14:useLocalDpi xmlns:a14="http://schemas.microsoft.com/office/drawing/2010/main" val="0"/>
              </a:ext>
            </a:extLst>
          </a:blip>
          <a:stretch>
            <a:fillRect/>
          </a:stretch>
        </p:blipFill>
        <p:spPr>
          <a:xfrm>
            <a:off x="6922641" y="202860"/>
            <a:ext cx="1897829" cy="792371"/>
          </a:xfrm>
          <a:prstGeom prst="rect">
            <a:avLst/>
          </a:prstGeom>
        </p:spPr>
      </p:pic>
      <p:sp>
        <p:nvSpPr>
          <p:cNvPr id="6" name="5 Rectángulo"/>
          <p:cNvSpPr/>
          <p:nvPr/>
        </p:nvSpPr>
        <p:spPr>
          <a:xfrm>
            <a:off x="1043608" y="1436583"/>
            <a:ext cx="6912768" cy="1200329"/>
          </a:xfrm>
          <a:prstGeom prst="rect">
            <a:avLst/>
          </a:prstGeom>
        </p:spPr>
        <p:txBody>
          <a:bodyPr wrap="square">
            <a:spAutoFit/>
          </a:bodyPr>
          <a:lstStyle/>
          <a:p>
            <a:pPr algn="ctr"/>
            <a:r>
              <a:rPr lang="es-ES" b="1" dirty="0">
                <a:solidFill>
                  <a:schemeClr val="bg1"/>
                </a:solidFill>
                <a:latin typeface="Arial" panose="020B0604020202020204" pitchFamily="34" charset="0"/>
                <a:cs typeface="Arial" panose="020B0604020202020204" pitchFamily="34" charset="0"/>
              </a:rPr>
              <a:t>UNIVERSIDAD DE LAS FUERZAS ARMADAS ESPE</a:t>
            </a:r>
          </a:p>
          <a:p>
            <a:pPr algn="ctr"/>
            <a:endParaRPr lang="es-ES" b="1" dirty="0">
              <a:solidFill>
                <a:schemeClr val="bg1"/>
              </a:solidFill>
              <a:latin typeface="Arial" panose="020B0604020202020204" pitchFamily="34" charset="0"/>
              <a:cs typeface="Arial" panose="020B0604020202020204" pitchFamily="34" charset="0"/>
            </a:endParaRPr>
          </a:p>
          <a:p>
            <a:pPr algn="ctr"/>
            <a:endParaRPr lang="es-ES" dirty="0">
              <a:solidFill>
                <a:schemeClr val="bg1"/>
              </a:solidFill>
              <a:latin typeface="Arial" panose="020B0604020202020204" pitchFamily="34" charset="0"/>
              <a:cs typeface="Arial" panose="020B0604020202020204" pitchFamily="34" charset="0"/>
            </a:endParaRPr>
          </a:p>
          <a:p>
            <a:pPr algn="ctr"/>
            <a:r>
              <a:rPr lang="es-ES" b="1" dirty="0">
                <a:solidFill>
                  <a:schemeClr val="bg1"/>
                </a:solidFill>
                <a:latin typeface="Arial" panose="020B0604020202020204" pitchFamily="34" charset="0"/>
                <a:cs typeface="Arial" panose="020B0604020202020204" pitchFamily="34" charset="0"/>
              </a:rPr>
              <a:t>MAESTRÍA EN RECREACIÓN Y TIEMPO LIBRE</a:t>
            </a:r>
            <a:endParaRPr lang="es-ES" dirty="0">
              <a:solidFill>
                <a:schemeClr val="bg1"/>
              </a:solidFill>
              <a:latin typeface="Arial" panose="020B0604020202020204" pitchFamily="34" charset="0"/>
              <a:cs typeface="Arial" panose="020B0604020202020204" pitchFamily="34" charset="0"/>
            </a:endParaRPr>
          </a:p>
        </p:txBody>
      </p:sp>
      <p:sp>
        <p:nvSpPr>
          <p:cNvPr id="7" name="6 Rectángulo"/>
          <p:cNvSpPr/>
          <p:nvPr/>
        </p:nvSpPr>
        <p:spPr>
          <a:xfrm>
            <a:off x="710343" y="3261464"/>
            <a:ext cx="7848872" cy="1477328"/>
          </a:xfrm>
          <a:prstGeom prst="rect">
            <a:avLst/>
          </a:prstGeom>
        </p:spPr>
        <p:txBody>
          <a:bodyPr wrap="square">
            <a:spAutoFit/>
          </a:bodyPr>
          <a:lstStyle/>
          <a:p>
            <a:pPr algn="ctr"/>
            <a:r>
              <a:rPr lang="es-EC" sz="1800" b="1" dirty="0">
                <a:solidFill>
                  <a:schemeClr val="bg1"/>
                </a:solidFill>
                <a:effectLst/>
                <a:latin typeface="Arial" panose="020B0604020202020204" pitchFamily="34" charset="0"/>
                <a:ea typeface="Times New Roman" panose="02020603050405020304" pitchFamily="18" charset="0"/>
              </a:rPr>
              <a:t>ACTIVIDADES RECREATIVAS AL AIRE LIBRE Y SU INCIDENCIA EN LA BAJA AUTOESTIMA DE LOS NIÑOS DE SEXTO Y SÉPTIMO DE EDUCACIÓN GENERAL BÁSICA DE LA FUNDACIÓN LETRA PARA TODOS DURANTE EL AÑO LECTIVO 2018 – 2019, DE LA CIUDAD </a:t>
            </a:r>
            <a:r>
              <a:rPr lang="es-EC" sz="1800" b="1">
                <a:solidFill>
                  <a:schemeClr val="bg1"/>
                </a:solidFill>
                <a:effectLst/>
                <a:latin typeface="Arial" panose="020B0604020202020204" pitchFamily="34" charset="0"/>
                <a:ea typeface="Times New Roman" panose="02020603050405020304" pitchFamily="18" charset="0"/>
              </a:rPr>
              <a:t>DE QUITO</a:t>
            </a:r>
            <a:endParaRPr lang="es-EC" sz="2000" dirty="0">
              <a:solidFill>
                <a:schemeClr val="bg1"/>
              </a:solidFill>
              <a:latin typeface="Arial" panose="020B0604020202020204" pitchFamily="34" charset="0"/>
              <a:cs typeface="Arial" panose="020B0604020202020204" pitchFamily="34" charset="0"/>
            </a:endParaRPr>
          </a:p>
        </p:txBody>
      </p:sp>
      <p:sp>
        <p:nvSpPr>
          <p:cNvPr id="8" name="7 Rectángulo"/>
          <p:cNvSpPr/>
          <p:nvPr/>
        </p:nvSpPr>
        <p:spPr>
          <a:xfrm>
            <a:off x="683568" y="5517232"/>
            <a:ext cx="5832648" cy="584775"/>
          </a:xfrm>
          <a:prstGeom prst="rect">
            <a:avLst/>
          </a:prstGeom>
        </p:spPr>
        <p:txBody>
          <a:bodyPr wrap="square">
            <a:spAutoFit/>
          </a:bodyPr>
          <a:lstStyle/>
          <a:p>
            <a:r>
              <a:rPr lang="es-ES_tradnl" sz="1600" b="1" dirty="0">
                <a:solidFill>
                  <a:schemeClr val="bg1"/>
                </a:solidFill>
                <a:latin typeface="Arial" panose="020B0604020202020204" pitchFamily="34" charset="0"/>
                <a:cs typeface="Arial" panose="020B0604020202020204" pitchFamily="34" charset="0"/>
              </a:rPr>
              <a:t>AUTOR: JULIO ANGAMARCA NATALIA MARCIA </a:t>
            </a:r>
            <a:endParaRPr lang="en-US" sz="1600" b="1" dirty="0">
              <a:solidFill>
                <a:schemeClr val="bg1"/>
              </a:solidFill>
              <a:latin typeface="Arial" panose="020B0604020202020204" pitchFamily="34" charset="0"/>
              <a:cs typeface="Arial" panose="020B0604020202020204" pitchFamily="34" charset="0"/>
            </a:endParaRPr>
          </a:p>
          <a:p>
            <a:r>
              <a:rPr lang="es-ES_tradnl" sz="1600" b="1" dirty="0">
                <a:solidFill>
                  <a:schemeClr val="bg1"/>
                </a:solidFill>
                <a:latin typeface="Arial" panose="020B0604020202020204" pitchFamily="34" charset="0"/>
                <a:cs typeface="Arial" panose="020B0604020202020204" pitchFamily="34" charset="0"/>
              </a:rPr>
              <a:t>DIRECTOR: </a:t>
            </a:r>
            <a:r>
              <a:rPr lang="es-EC" sz="1600" b="1" dirty="0">
                <a:solidFill>
                  <a:schemeClr val="bg1"/>
                </a:solidFill>
                <a:latin typeface="Arial" panose="020B0604020202020204" pitchFamily="34" charset="0"/>
                <a:cs typeface="Arial" panose="020B0604020202020204" pitchFamily="34" charset="0"/>
              </a:rPr>
              <a:t>MSC. SOTOMAYOR, PATRICIO</a:t>
            </a:r>
            <a:endParaRPr lang="es-ES_tradnl" sz="1600" b="1" cap="al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4353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43608" y="836712"/>
            <a:ext cx="2808312" cy="504056"/>
          </a:xfrm>
          <a:solidFill>
            <a:schemeClr val="accent5">
              <a:lumMod val="60000"/>
              <a:lumOff val="40000"/>
            </a:schemeClr>
          </a:solidFill>
          <a:ln>
            <a:solidFill>
              <a:schemeClr val="accent6">
                <a:lumMod val="75000"/>
              </a:schemeClr>
            </a:solidFill>
          </a:ln>
        </p:spPr>
        <p:txBody>
          <a:bodyPr>
            <a:normAutofit/>
          </a:bodyPr>
          <a:lstStyle/>
          <a:p>
            <a:r>
              <a:rPr lang="es-EC">
                <a:solidFill>
                  <a:schemeClr val="bg1"/>
                </a:solidFill>
                <a:latin typeface="Arial" panose="020B0604020202020204" pitchFamily="34" charset="0"/>
                <a:cs typeface="Arial" panose="020B0604020202020204" pitchFamily="34" charset="0"/>
              </a:rPr>
              <a:t>Tipos de autoestima </a:t>
            </a:r>
            <a:endParaRPr lang="es-EC" dirty="0">
              <a:solidFill>
                <a:schemeClr val="bg1"/>
              </a:solidFill>
              <a:latin typeface="Arial" panose="020B0604020202020204" pitchFamily="34" charset="0"/>
              <a:cs typeface="Arial" panose="020B0604020202020204" pitchFamily="34" charset="0"/>
            </a:endParaRPr>
          </a:p>
        </p:txBody>
      </p:sp>
      <p:graphicFrame>
        <p:nvGraphicFramePr>
          <p:cNvPr id="6" name="5 Diagrama"/>
          <p:cNvGraphicFramePr/>
          <p:nvPr>
            <p:extLst>
              <p:ext uri="{D42A27DB-BD31-4B8C-83A1-F6EECF244321}">
                <p14:modId xmlns:p14="http://schemas.microsoft.com/office/powerpoint/2010/main" val="2316179939"/>
              </p:ext>
            </p:extLst>
          </p:nvPr>
        </p:nvGraphicFramePr>
        <p:xfrm>
          <a:off x="1619672" y="1628800"/>
          <a:ext cx="712879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2939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8074096" cy="1362456"/>
          </a:xfrm>
        </p:spPr>
        <p:txBody>
          <a:bodyPr/>
          <a:lstStyle/>
          <a:p>
            <a:pPr algn="ctr"/>
            <a:r>
              <a:rPr lang="es-ES" sz="4400" dirty="0">
                <a:latin typeface="Arial" panose="020B0604020202020204" pitchFamily="34" charset="0"/>
                <a:cs typeface="Arial" panose="020B0604020202020204" pitchFamily="34" charset="0"/>
              </a:rPr>
              <a:t>ACTIVIDADES RECREATIVAS AL AIRE LIBRE</a:t>
            </a:r>
            <a:endParaRPr lang="es-EC" sz="4400" dirty="0">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530352" y="3429000"/>
            <a:ext cx="7772400" cy="2524536"/>
          </a:xfrm>
        </p:spPr>
        <p:txBody>
          <a:bodyPr>
            <a:normAutofit/>
          </a:bodyPr>
          <a:lstStyle/>
          <a:p>
            <a:pPr algn="just"/>
            <a:r>
              <a:rPr lang="es-EC" dirty="0">
                <a:solidFill>
                  <a:schemeClr val="bg1"/>
                </a:solidFill>
                <a:latin typeface="Arial" panose="020B0604020202020204" pitchFamily="34" charset="0"/>
                <a:cs typeface="Arial" panose="020B0604020202020204" pitchFamily="34" charset="0"/>
              </a:rPr>
              <a:t>Son aquellas que se realizan en contacto directo con la naturaleza, es decir, que son actividades que pueden realizar en cualquier parte no necesariamente en un gimnasio, disfrutando del entorno y desenvolviéndonos con una mayor seguridad de hacer las cosas, desde luego respetando el entorno y mantenimiento de su equilibrio.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199" y="5305464"/>
            <a:ext cx="1947757"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1816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5851" y="613526"/>
            <a:ext cx="4092333" cy="655234"/>
          </a:xfrm>
        </p:spPr>
        <p:txBody>
          <a:bodyPr/>
          <a:lstStyle/>
          <a:p>
            <a:r>
              <a:rPr lang="es-ES" sz="4000" b="1" dirty="0">
                <a:latin typeface="Arial" panose="020B0604020202020204" pitchFamily="34" charset="0"/>
                <a:cs typeface="Arial" panose="020B0604020202020204" pitchFamily="34" charset="0"/>
              </a:rPr>
              <a:t>METODOLOGÍA</a:t>
            </a:r>
            <a:endParaRPr lang="en-US" sz="4000" b="1" dirty="0">
              <a:latin typeface="Arial" panose="020B0604020202020204" pitchFamily="34" charset="0"/>
              <a:cs typeface="Arial" panose="020B0604020202020204" pitchFamily="34" charset="0"/>
            </a:endParaRPr>
          </a:p>
        </p:txBody>
      </p:sp>
      <p:sp>
        <p:nvSpPr>
          <p:cNvPr id="4" name="3 Rectángulo"/>
          <p:cNvSpPr/>
          <p:nvPr/>
        </p:nvSpPr>
        <p:spPr>
          <a:xfrm>
            <a:off x="539552" y="2962112"/>
            <a:ext cx="8352928" cy="2031325"/>
          </a:xfrm>
          <a:prstGeom prst="rect">
            <a:avLst/>
          </a:prstGeom>
        </p:spPr>
        <p:txBody>
          <a:bodyPr wrap="square">
            <a:spAutoFit/>
          </a:bodyPr>
          <a:lstStyle/>
          <a:p>
            <a:r>
              <a:rPr lang="es-EC" dirty="0"/>
              <a:t> </a:t>
            </a:r>
          </a:p>
          <a:p>
            <a:endParaRPr lang="es-EC" dirty="0"/>
          </a:p>
          <a:p>
            <a:endParaRPr lang="es-EC" dirty="0"/>
          </a:p>
          <a:p>
            <a:endParaRPr lang="es-EC" dirty="0"/>
          </a:p>
          <a:p>
            <a:endParaRPr lang="es-EC" dirty="0"/>
          </a:p>
          <a:p>
            <a:endParaRPr lang="es-EC" dirty="0"/>
          </a:p>
          <a:p>
            <a:endParaRPr lang="es-EC" dirty="0"/>
          </a:p>
        </p:txBody>
      </p:sp>
      <p:sp>
        <p:nvSpPr>
          <p:cNvPr id="6" name="5 Rectángulo redondeado"/>
          <p:cNvSpPr/>
          <p:nvPr/>
        </p:nvSpPr>
        <p:spPr>
          <a:xfrm>
            <a:off x="2987824" y="1556792"/>
            <a:ext cx="2130687" cy="8591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2000" b="1" dirty="0">
                <a:solidFill>
                  <a:schemeClr val="bg1"/>
                </a:solidFill>
              </a:rPr>
              <a:t>Investigación Correlacional</a:t>
            </a:r>
            <a:endParaRPr lang="es-EC" dirty="0">
              <a:solidFill>
                <a:schemeClr val="bg1"/>
              </a:solidFill>
            </a:endParaRPr>
          </a:p>
        </p:txBody>
      </p:sp>
      <p:sp>
        <p:nvSpPr>
          <p:cNvPr id="7" name="6 Rectángulo"/>
          <p:cNvSpPr/>
          <p:nvPr/>
        </p:nvSpPr>
        <p:spPr>
          <a:xfrm>
            <a:off x="5580112" y="2333367"/>
            <a:ext cx="1482615" cy="71136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2000" b="1" dirty="0">
                <a:solidFill>
                  <a:schemeClr val="bg1"/>
                </a:solidFill>
              </a:rPr>
              <a:t>Método inductivo </a:t>
            </a:r>
            <a:endParaRPr lang="es-EC" sz="2000" dirty="0">
              <a:solidFill>
                <a:schemeClr val="bg1"/>
              </a:solidFill>
            </a:endParaRPr>
          </a:p>
        </p:txBody>
      </p:sp>
      <p:sp>
        <p:nvSpPr>
          <p:cNvPr id="8" name="7 Rectángulo"/>
          <p:cNvSpPr/>
          <p:nvPr/>
        </p:nvSpPr>
        <p:spPr>
          <a:xfrm>
            <a:off x="1259632" y="2339818"/>
            <a:ext cx="1368152" cy="6836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2000" b="1" dirty="0">
                <a:solidFill>
                  <a:schemeClr val="bg1"/>
                </a:solidFill>
              </a:rPr>
              <a:t>Método analítico </a:t>
            </a:r>
            <a:endParaRPr lang="es-EC" sz="2000" dirty="0">
              <a:solidFill>
                <a:schemeClr val="bg1"/>
              </a:solidFill>
            </a:endParaRPr>
          </a:p>
        </p:txBody>
      </p:sp>
      <p:sp>
        <p:nvSpPr>
          <p:cNvPr id="9" name="Título 1"/>
          <p:cNvSpPr txBox="1">
            <a:spLocks/>
          </p:cNvSpPr>
          <p:nvPr/>
        </p:nvSpPr>
        <p:spPr>
          <a:xfrm>
            <a:off x="827584" y="3277007"/>
            <a:ext cx="6984776" cy="439210"/>
          </a:xfrm>
          <a:prstGeom prst="rect">
            <a:avLst/>
          </a:prstGeom>
          <a:ln>
            <a:noFill/>
          </a:ln>
        </p:spPr>
        <p:txBody>
          <a:bodyPr vert="horz" lIns="0" tIns="0" rIns="0" bIns="0" anchor="b">
            <a:noAutofit/>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z="2400" dirty="0">
                <a:latin typeface="Arial" panose="020B0604020202020204" pitchFamily="34" charset="0"/>
                <a:cs typeface="Arial" panose="020B0604020202020204" pitchFamily="34" charset="0"/>
              </a:rPr>
              <a:t>TÉCNICA DE RECOLECCIÓN DE INFORMACIÓN</a:t>
            </a:r>
          </a:p>
        </p:txBody>
      </p:sp>
      <p:sp>
        <p:nvSpPr>
          <p:cNvPr id="10" name="1 Rectángulo"/>
          <p:cNvSpPr/>
          <p:nvPr/>
        </p:nvSpPr>
        <p:spPr>
          <a:xfrm>
            <a:off x="767699" y="3889734"/>
            <a:ext cx="7482771" cy="24195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EC" b="1" dirty="0">
                <a:solidFill>
                  <a:schemeClr val="bg1"/>
                </a:solidFill>
                <a:latin typeface="Arial" panose="020B0604020202020204" pitchFamily="34" charset="0"/>
                <a:cs typeface="Arial" panose="020B0604020202020204" pitchFamily="34" charset="0"/>
              </a:rPr>
              <a:t>Observación directa</a:t>
            </a:r>
          </a:p>
          <a:p>
            <a:r>
              <a:rPr lang="es-EC" dirty="0">
                <a:solidFill>
                  <a:schemeClr val="bg1"/>
                </a:solidFill>
                <a:latin typeface="Arial" panose="020B0604020202020204" pitchFamily="34" charset="0"/>
                <a:cs typeface="Arial" panose="020B0604020202020204" pitchFamily="34" charset="0"/>
              </a:rPr>
              <a:t>Observar al investigado y su comportamiento referente a la autoestima.</a:t>
            </a:r>
          </a:p>
          <a:p>
            <a:r>
              <a:rPr lang="es-PE" b="1" dirty="0">
                <a:solidFill>
                  <a:schemeClr val="bg1"/>
                </a:solidFill>
                <a:latin typeface="Arial" panose="020B0604020202020204" pitchFamily="34" charset="0"/>
                <a:cs typeface="Arial" panose="020B0604020202020204" pitchFamily="34" charset="0"/>
              </a:rPr>
              <a:t>Encuesta</a:t>
            </a:r>
            <a:endParaRPr lang="es-EC" dirty="0">
              <a:solidFill>
                <a:schemeClr val="bg1"/>
              </a:solidFill>
              <a:latin typeface="Arial" panose="020B0604020202020204" pitchFamily="34" charset="0"/>
              <a:cs typeface="Arial" panose="020B0604020202020204" pitchFamily="34" charset="0"/>
            </a:endParaRPr>
          </a:p>
          <a:p>
            <a:r>
              <a:rPr lang="es-PE" dirty="0">
                <a:solidFill>
                  <a:schemeClr val="bg1"/>
                </a:solidFill>
                <a:latin typeface="Arial" panose="020B0604020202020204" pitchFamily="34" charset="0"/>
                <a:cs typeface="Arial" panose="020B0604020202020204" pitchFamily="34" charset="0"/>
              </a:rPr>
              <a:t>Serie de preguntas donde determinó el conocimiento y la participad de actividades al aire libre.</a:t>
            </a:r>
          </a:p>
          <a:p>
            <a:r>
              <a:rPr lang="es-PE" b="1" dirty="0">
                <a:solidFill>
                  <a:schemeClr val="bg1"/>
                </a:solidFill>
                <a:latin typeface="Arial" panose="020B0604020202020204" pitchFamily="34" charset="0"/>
                <a:cs typeface="Arial" panose="020B0604020202020204" pitchFamily="34" charset="0"/>
              </a:rPr>
              <a:t>Test Rosemberg</a:t>
            </a:r>
            <a:r>
              <a:rPr lang="es-PE" dirty="0">
                <a:solidFill>
                  <a:schemeClr val="bg1"/>
                </a:solidFill>
                <a:latin typeface="Arial" panose="020B0604020202020204" pitchFamily="34" charset="0"/>
                <a:cs typeface="Arial" panose="020B0604020202020204" pitchFamily="34" charset="0"/>
              </a:rPr>
              <a:t> </a:t>
            </a:r>
            <a:endParaRPr lang="es-EC" dirty="0">
              <a:solidFill>
                <a:schemeClr val="bg1"/>
              </a:solidFill>
              <a:latin typeface="Arial" panose="020B0604020202020204" pitchFamily="34" charset="0"/>
              <a:cs typeface="Arial" panose="020B0604020202020204" pitchFamily="34" charset="0"/>
            </a:endParaRPr>
          </a:p>
          <a:p>
            <a:r>
              <a:rPr lang="es-PE" dirty="0">
                <a:solidFill>
                  <a:schemeClr val="bg1"/>
                </a:solidFill>
                <a:latin typeface="Arial" panose="020B0604020202020204" pitchFamily="34" charset="0"/>
                <a:cs typeface="Arial" panose="020B0604020202020204" pitchFamily="34" charset="0"/>
              </a:rPr>
              <a:t>Test que permite examinar el autoestima. </a:t>
            </a:r>
          </a:p>
          <a:p>
            <a:r>
              <a:rPr lang="es-EC" b="1" dirty="0">
                <a:solidFill>
                  <a:schemeClr val="bg1"/>
                </a:solidFill>
                <a:latin typeface="Arial" panose="020B0604020202020204" pitchFamily="34" charset="0"/>
                <a:cs typeface="Arial" panose="020B0604020202020204" pitchFamily="34" charset="0"/>
              </a:rPr>
              <a:t>Recolección de información: </a:t>
            </a:r>
            <a:r>
              <a:rPr lang="es-EC" dirty="0">
                <a:solidFill>
                  <a:schemeClr val="bg1"/>
                </a:solidFill>
                <a:latin typeface="Arial" panose="020B0604020202020204" pitchFamily="34" charset="0"/>
                <a:cs typeface="Arial" panose="020B0604020202020204" pitchFamily="34" charset="0"/>
              </a:rPr>
              <a:t>Programa Excel</a:t>
            </a:r>
            <a:endParaRPr lang="es-PE" dirty="0">
              <a:solidFill>
                <a:schemeClr val="bg1"/>
              </a:solidFill>
              <a:latin typeface="Arial" panose="020B0604020202020204" pitchFamily="34" charset="0"/>
              <a:cs typeface="Arial" panose="020B0604020202020204" pitchFamily="34" charset="0"/>
            </a:endParaRPr>
          </a:p>
          <a:p>
            <a:endParaRPr lang="es-EC"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9247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20537851">
            <a:off x="485900" y="1578755"/>
            <a:ext cx="6704164" cy="2585591"/>
          </a:xfrm>
        </p:spPr>
        <p:txBody>
          <a:bodyPr/>
          <a:lstStyle/>
          <a:p>
            <a:pPr algn="ctr"/>
            <a:r>
              <a:rPr lang="es-ES" dirty="0">
                <a:latin typeface="Arial" panose="020B0604020202020204" pitchFamily="34" charset="0"/>
                <a:cs typeface="Arial" panose="020B0604020202020204" pitchFamily="34" charset="0"/>
              </a:rPr>
              <a:t>PRESENTACIÓN GRAFICA DE RESULTADOS</a:t>
            </a:r>
            <a:endParaRPr lang="es-EC"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rot="20559711">
            <a:off x="5507885" y="4047335"/>
            <a:ext cx="2495550" cy="1828800"/>
          </a:xfrm>
          <a:prstGeom prst="rect">
            <a:avLst/>
          </a:prstGeom>
        </p:spPr>
      </p:pic>
    </p:spTree>
    <p:extLst>
      <p:ext uri="{BB962C8B-B14F-4D97-AF65-F5344CB8AC3E}">
        <p14:creationId xmlns:p14="http://schemas.microsoft.com/office/powerpoint/2010/main" val="1156703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899592" y="1052736"/>
            <a:ext cx="7848872" cy="924272"/>
          </a:xfrm>
        </p:spPr>
        <p:txBody>
          <a:bodyPr/>
          <a:lstStyle/>
          <a:p>
            <a:r>
              <a:rPr lang="es-ES" sz="4800" dirty="0">
                <a:latin typeface="Arial" panose="020B0604020202020204" pitchFamily="34" charset="0"/>
                <a:cs typeface="Arial" panose="020B0604020202020204" pitchFamily="34" charset="0"/>
              </a:rPr>
              <a:t>Análisis de los Resultados </a:t>
            </a:r>
            <a:endParaRPr lang="en-US" sz="4800" b="1" dirty="0">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712404858"/>
              </p:ext>
            </p:extLst>
          </p:nvPr>
        </p:nvGraphicFramePr>
        <p:xfrm>
          <a:off x="1619672" y="2924944"/>
          <a:ext cx="5760640" cy="3024336"/>
        </p:xfrm>
        <a:graphic>
          <a:graphicData uri="http://schemas.openxmlformats.org/drawingml/2006/table">
            <a:tbl>
              <a:tblPr firstRow="1" firstCol="1" bandRow="1">
                <a:tableStyleId>{5C22544A-7EE6-4342-B048-85BDC9FD1C3A}</a:tableStyleId>
              </a:tblPr>
              <a:tblGrid>
                <a:gridCol w="1959756">
                  <a:extLst>
                    <a:ext uri="{9D8B030D-6E8A-4147-A177-3AD203B41FA5}">
                      <a16:colId xmlns:a16="http://schemas.microsoft.com/office/drawing/2014/main" val="20000"/>
                    </a:ext>
                  </a:extLst>
                </a:gridCol>
                <a:gridCol w="1900442">
                  <a:extLst>
                    <a:ext uri="{9D8B030D-6E8A-4147-A177-3AD203B41FA5}">
                      <a16:colId xmlns:a16="http://schemas.microsoft.com/office/drawing/2014/main" val="20001"/>
                    </a:ext>
                  </a:extLst>
                </a:gridCol>
                <a:gridCol w="1900442">
                  <a:extLst>
                    <a:ext uri="{9D8B030D-6E8A-4147-A177-3AD203B41FA5}">
                      <a16:colId xmlns:a16="http://schemas.microsoft.com/office/drawing/2014/main" val="20002"/>
                    </a:ext>
                  </a:extLst>
                </a:gridCol>
              </a:tblGrid>
              <a:tr h="353874">
                <a:tc>
                  <a:txBody>
                    <a:bodyPr/>
                    <a:lstStyle/>
                    <a:p>
                      <a:pPr indent="252095" algn="l">
                        <a:spcAft>
                          <a:spcPts val="0"/>
                        </a:spcAft>
                      </a:pPr>
                      <a:r>
                        <a:rPr lang="es-EC" sz="1600" dirty="0">
                          <a:effectLst/>
                        </a:rPr>
                        <a:t>Indicadores</a:t>
                      </a:r>
                      <a:endPar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ctr">
                        <a:spcAft>
                          <a:spcPts val="0"/>
                        </a:spcAft>
                      </a:pPr>
                      <a:r>
                        <a:rPr lang="es-EC" sz="1600">
                          <a:effectLst/>
                        </a:rPr>
                        <a:t>Frecuencia</a:t>
                      </a:r>
                      <a:endPar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ctr">
                        <a:spcAft>
                          <a:spcPts val="0"/>
                        </a:spcAft>
                      </a:pPr>
                      <a:r>
                        <a:rPr lang="es-EC" sz="1600">
                          <a:effectLst/>
                        </a:rPr>
                        <a:t>Porcentaje</a:t>
                      </a:r>
                      <a:endPar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707749">
                <a:tc>
                  <a:txBody>
                    <a:bodyPr/>
                    <a:lstStyle/>
                    <a:p>
                      <a:pPr indent="252095" algn="l">
                        <a:spcAft>
                          <a:spcPts val="0"/>
                        </a:spcAft>
                      </a:pPr>
                      <a:r>
                        <a:rPr lang="es-EC" sz="1600">
                          <a:effectLst/>
                        </a:rPr>
                        <a:t>Baja Autoestima </a:t>
                      </a:r>
                      <a:endPar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ctr">
                        <a:spcAft>
                          <a:spcPts val="0"/>
                        </a:spcAft>
                      </a:pPr>
                      <a:r>
                        <a:rPr lang="es-EC" sz="1600">
                          <a:effectLst/>
                        </a:rPr>
                        <a:t>19</a:t>
                      </a:r>
                      <a:endPar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ctr">
                        <a:spcAft>
                          <a:spcPts val="0"/>
                        </a:spcAft>
                      </a:pPr>
                      <a:r>
                        <a:rPr lang="es-EC" sz="1600">
                          <a:effectLst/>
                        </a:rPr>
                        <a:t>38%</a:t>
                      </a:r>
                      <a:endPar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707749">
                <a:tc>
                  <a:txBody>
                    <a:bodyPr/>
                    <a:lstStyle/>
                    <a:p>
                      <a:pPr indent="252095" algn="ctr">
                        <a:spcAft>
                          <a:spcPts val="0"/>
                        </a:spcAft>
                      </a:pPr>
                      <a:r>
                        <a:rPr lang="es-EC" sz="1600" dirty="0">
                          <a:effectLst/>
                        </a:rPr>
                        <a:t>Autoestima Media</a:t>
                      </a:r>
                      <a:endPar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ctr">
                        <a:spcAft>
                          <a:spcPts val="0"/>
                        </a:spcAft>
                      </a:pPr>
                      <a:r>
                        <a:rPr lang="es-EC" sz="1600">
                          <a:effectLst/>
                        </a:rPr>
                        <a:t>18</a:t>
                      </a:r>
                      <a:endPar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ctr">
                        <a:spcAft>
                          <a:spcPts val="0"/>
                        </a:spcAft>
                      </a:pPr>
                      <a:r>
                        <a:rPr lang="es-EC" sz="1600">
                          <a:effectLst/>
                        </a:rPr>
                        <a:t>36%</a:t>
                      </a:r>
                      <a:endPar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707749">
                <a:tc>
                  <a:txBody>
                    <a:bodyPr/>
                    <a:lstStyle/>
                    <a:p>
                      <a:pPr indent="252095" algn="ctr">
                        <a:spcAft>
                          <a:spcPts val="0"/>
                        </a:spcAft>
                      </a:pPr>
                      <a:r>
                        <a:rPr lang="es-EC" sz="1600" dirty="0">
                          <a:effectLst/>
                        </a:rPr>
                        <a:t>Elevada Autoestima</a:t>
                      </a:r>
                      <a:endPar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ctr">
                        <a:spcAft>
                          <a:spcPts val="0"/>
                        </a:spcAft>
                      </a:pPr>
                      <a:r>
                        <a:rPr lang="es-EC" sz="1600">
                          <a:effectLst/>
                        </a:rPr>
                        <a:t>13</a:t>
                      </a:r>
                      <a:endPar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ctr">
                        <a:spcAft>
                          <a:spcPts val="0"/>
                        </a:spcAft>
                      </a:pPr>
                      <a:r>
                        <a:rPr lang="es-EC" sz="1600">
                          <a:effectLst/>
                        </a:rPr>
                        <a:t>26%</a:t>
                      </a:r>
                      <a:endPar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47215">
                <a:tc>
                  <a:txBody>
                    <a:bodyPr/>
                    <a:lstStyle/>
                    <a:p>
                      <a:pPr indent="252095" algn="ctr">
                        <a:spcAft>
                          <a:spcPts val="0"/>
                        </a:spcAft>
                      </a:pPr>
                      <a:r>
                        <a:rPr lang="es-EC" sz="1600" dirty="0">
                          <a:effectLst/>
                        </a:rPr>
                        <a:t>Total</a:t>
                      </a:r>
                      <a:endPar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ctr">
                        <a:spcAft>
                          <a:spcPts val="0"/>
                        </a:spcAft>
                      </a:pPr>
                      <a:r>
                        <a:rPr lang="es-EC" sz="1600">
                          <a:effectLst/>
                        </a:rPr>
                        <a:t>50</a:t>
                      </a:r>
                      <a:endPar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ctr">
                        <a:spcAft>
                          <a:spcPts val="0"/>
                        </a:spcAft>
                      </a:pPr>
                      <a:r>
                        <a:rPr lang="es-EC" sz="1600" dirty="0">
                          <a:effectLst/>
                        </a:rPr>
                        <a:t>100%</a:t>
                      </a:r>
                      <a:endPar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6" name="CuadroTexto 5"/>
          <p:cNvSpPr txBox="1"/>
          <p:nvPr/>
        </p:nvSpPr>
        <p:spPr>
          <a:xfrm>
            <a:off x="4139952" y="2266310"/>
            <a:ext cx="1440160" cy="400110"/>
          </a:xfrm>
          <a:prstGeom prst="rect">
            <a:avLst/>
          </a:prstGeom>
          <a:noFill/>
        </p:spPr>
        <p:txBody>
          <a:bodyPr wrap="square" rtlCol="0">
            <a:spAutoFit/>
          </a:bodyPr>
          <a:lstStyle/>
          <a:p>
            <a:r>
              <a:rPr lang="es-ES" sz="2000" b="1" dirty="0">
                <a:solidFill>
                  <a:schemeClr val="accent3">
                    <a:lumMod val="75000"/>
                  </a:schemeClr>
                </a:solidFill>
                <a:latin typeface="Arial" panose="020B0604020202020204" pitchFamily="34" charset="0"/>
                <a:cs typeface="Arial" panose="020B0604020202020204" pitchFamily="34" charset="0"/>
              </a:rPr>
              <a:t>PRETEST</a:t>
            </a:r>
            <a:endParaRPr lang="es-EC" sz="2000" b="1"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381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body" idx="1"/>
          </p:nvPr>
        </p:nvSpPr>
        <p:spPr bwMode="auto">
          <a:xfrm>
            <a:off x="827584" y="1556792"/>
            <a:ext cx="76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5241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52413" algn="l" defTabSz="914400" rtl="0" eaLnBrk="1" fontAlgn="base" latinLnBrk="0" hangingPunct="1">
              <a:lnSpc>
                <a:spcPct val="100000"/>
              </a:lnSpc>
              <a:spcBef>
                <a:spcPct val="0"/>
              </a:spcBef>
              <a:spcAft>
                <a:spcPct val="0"/>
              </a:spcAft>
              <a:buClrTx/>
              <a:buSzTx/>
              <a:buFontTx/>
              <a:buNone/>
              <a:tabLst/>
            </a:pPr>
            <a:r>
              <a:rPr kumimoji="0" lang="es-EC" altLang="es-EC" sz="1600" b="0" i="0" u="none" strike="noStrike" cap="none" normalizeH="0" baseline="0" dirty="0">
                <a:ln>
                  <a:noFill/>
                </a:ln>
                <a:solidFill>
                  <a:schemeClr val="bg1"/>
                </a:solidFill>
                <a:effectLst/>
                <a:ea typeface="Times New Roman" pitchFamily="18" charset="0"/>
              </a:rPr>
              <a:t>Los estudiantes han</a:t>
            </a:r>
            <a:r>
              <a:rPr kumimoji="0" lang="es-ES" altLang="es-EC" sz="1600" b="0" i="0" u="none" strike="noStrike" cap="none" normalizeH="0" baseline="0" dirty="0">
                <a:ln>
                  <a:noFill/>
                </a:ln>
                <a:solidFill>
                  <a:schemeClr val="bg1"/>
                </a:solidFill>
                <a:effectLst/>
                <a:ea typeface="Times New Roman" pitchFamily="18" charset="0"/>
              </a:rPr>
              <a:t> escuchado sobre actividades recreativas al aire libre</a:t>
            </a:r>
            <a:r>
              <a:rPr kumimoji="0" lang="es-ES" altLang="es-EC" sz="1600" b="0" i="0" u="none" strike="noStrike" cap="none" normalizeH="0" baseline="0" dirty="0">
                <a:ln>
                  <a:noFill/>
                </a:ln>
                <a:solidFill>
                  <a:srgbClr val="000000"/>
                </a:solidFill>
                <a:effectLst/>
                <a:ea typeface="Times New Roman" pitchFamily="18" charset="0"/>
              </a:rPr>
              <a:t>. </a:t>
            </a:r>
            <a:r>
              <a:rPr lang="es-ES" altLang="es-EC" sz="1600" dirty="0">
                <a:solidFill>
                  <a:srgbClr val="000000"/>
                </a:solidFill>
                <a:ea typeface="Times New Roman" pitchFamily="18" charset="0"/>
              </a:rPr>
              <a:t>P1.</a:t>
            </a:r>
            <a:endParaRPr kumimoji="0" lang="es-EC" altLang="es-EC" sz="1600" b="0" i="0" u="none" strike="noStrike" cap="none" normalizeH="0" baseline="0" dirty="0">
              <a:ln>
                <a:noFill/>
              </a:ln>
              <a:solidFill>
                <a:schemeClr val="tx1"/>
              </a:solidFill>
              <a:effectLst/>
            </a:endParaRPr>
          </a:p>
          <a:p>
            <a:pPr marL="0" marR="0" lvl="0" indent="252413"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631338578"/>
              </p:ext>
            </p:extLst>
          </p:nvPr>
        </p:nvGraphicFramePr>
        <p:xfrm>
          <a:off x="2049488" y="2996952"/>
          <a:ext cx="5040560" cy="2319933"/>
        </p:xfrm>
        <a:graphic>
          <a:graphicData uri="http://schemas.openxmlformats.org/drawingml/2006/table">
            <a:tbl>
              <a:tblPr firstRow="1" firstCol="1" bandRow="1">
                <a:tableStyleId>{5C22544A-7EE6-4342-B048-85BDC9FD1C3A}</a:tableStyleId>
              </a:tblPr>
              <a:tblGrid>
                <a:gridCol w="1761481">
                  <a:extLst>
                    <a:ext uri="{9D8B030D-6E8A-4147-A177-3AD203B41FA5}">
                      <a16:colId xmlns:a16="http://schemas.microsoft.com/office/drawing/2014/main" val="20000"/>
                    </a:ext>
                  </a:extLst>
                </a:gridCol>
                <a:gridCol w="1656565">
                  <a:extLst>
                    <a:ext uri="{9D8B030D-6E8A-4147-A177-3AD203B41FA5}">
                      <a16:colId xmlns:a16="http://schemas.microsoft.com/office/drawing/2014/main" val="20001"/>
                    </a:ext>
                  </a:extLst>
                </a:gridCol>
                <a:gridCol w="1622514">
                  <a:extLst>
                    <a:ext uri="{9D8B030D-6E8A-4147-A177-3AD203B41FA5}">
                      <a16:colId xmlns:a16="http://schemas.microsoft.com/office/drawing/2014/main" val="20002"/>
                    </a:ext>
                  </a:extLst>
                </a:gridCol>
              </a:tblGrid>
              <a:tr h="432048">
                <a:tc>
                  <a:txBody>
                    <a:bodyPr/>
                    <a:lstStyle/>
                    <a:p>
                      <a:pPr indent="252095" algn="l">
                        <a:lnSpc>
                          <a:spcPct val="107000"/>
                        </a:lnSpc>
                        <a:spcAft>
                          <a:spcPts val="0"/>
                        </a:spcAft>
                      </a:pPr>
                      <a:r>
                        <a:rPr lang="es-EC" sz="1600" dirty="0">
                          <a:effectLst/>
                        </a:rPr>
                        <a:t>Indicadores</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52095" algn="ctr">
                        <a:lnSpc>
                          <a:spcPct val="107000"/>
                        </a:lnSpc>
                        <a:spcAft>
                          <a:spcPts val="0"/>
                        </a:spcAft>
                      </a:pPr>
                      <a:r>
                        <a:rPr lang="es-EC" sz="1600">
                          <a:effectLst/>
                        </a:rPr>
                        <a:t>Frecuencia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52095" algn="ctr">
                        <a:lnSpc>
                          <a:spcPct val="107000"/>
                        </a:lnSpc>
                        <a:spcAft>
                          <a:spcPts val="0"/>
                        </a:spcAft>
                      </a:pPr>
                      <a:r>
                        <a:rPr lang="es-EC" sz="1600">
                          <a:effectLst/>
                        </a:rPr>
                        <a:t>Porcentaje</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619439">
                <a:tc>
                  <a:txBody>
                    <a:bodyPr/>
                    <a:lstStyle/>
                    <a:p>
                      <a:pPr indent="252095" algn="l">
                        <a:lnSpc>
                          <a:spcPct val="107000"/>
                        </a:lnSpc>
                        <a:spcAft>
                          <a:spcPts val="0"/>
                        </a:spcAft>
                      </a:pPr>
                      <a:r>
                        <a:rPr lang="es-EC" sz="1600">
                          <a:effectLst/>
                        </a:rPr>
                        <a:t>SI</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52095" algn="ctr">
                        <a:lnSpc>
                          <a:spcPct val="107000"/>
                        </a:lnSpc>
                        <a:spcAft>
                          <a:spcPts val="0"/>
                        </a:spcAft>
                      </a:pPr>
                      <a:r>
                        <a:rPr lang="es-EC" sz="2000" dirty="0">
                          <a:effectLst/>
                        </a:rPr>
                        <a:t>10</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52095" algn="ctr">
                        <a:lnSpc>
                          <a:spcPct val="107000"/>
                        </a:lnSpc>
                        <a:spcAft>
                          <a:spcPts val="0"/>
                        </a:spcAft>
                      </a:pPr>
                      <a:r>
                        <a:rPr lang="es-EC" sz="2000">
                          <a:effectLst/>
                        </a:rPr>
                        <a:t>20%</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619439">
                <a:tc>
                  <a:txBody>
                    <a:bodyPr/>
                    <a:lstStyle/>
                    <a:p>
                      <a:pPr indent="252095" algn="l">
                        <a:lnSpc>
                          <a:spcPct val="107000"/>
                        </a:lnSpc>
                        <a:spcAft>
                          <a:spcPts val="0"/>
                        </a:spcAft>
                      </a:pPr>
                      <a:r>
                        <a:rPr lang="es-EC" sz="1600">
                          <a:effectLst/>
                        </a:rPr>
                        <a:t>NO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52095" algn="ctr">
                        <a:lnSpc>
                          <a:spcPct val="107000"/>
                        </a:lnSpc>
                        <a:spcAft>
                          <a:spcPts val="0"/>
                        </a:spcAft>
                      </a:pPr>
                      <a:r>
                        <a:rPr lang="es-EC" sz="2000">
                          <a:effectLst/>
                        </a:rPr>
                        <a:t>40</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52095" algn="ctr">
                        <a:lnSpc>
                          <a:spcPct val="107000"/>
                        </a:lnSpc>
                        <a:spcAft>
                          <a:spcPts val="0"/>
                        </a:spcAft>
                      </a:pPr>
                      <a:r>
                        <a:rPr lang="es-EC" sz="2000">
                          <a:effectLst/>
                        </a:rPr>
                        <a:t>80%</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649007">
                <a:tc>
                  <a:txBody>
                    <a:bodyPr/>
                    <a:lstStyle/>
                    <a:p>
                      <a:pPr indent="252095" algn="l">
                        <a:lnSpc>
                          <a:spcPct val="107000"/>
                        </a:lnSpc>
                        <a:spcAft>
                          <a:spcPts val="0"/>
                        </a:spcAft>
                      </a:pPr>
                      <a:r>
                        <a:rPr lang="es-EC" sz="1600">
                          <a:effectLst/>
                        </a:rPr>
                        <a:t>Total</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52095" algn="ctr">
                        <a:lnSpc>
                          <a:spcPct val="107000"/>
                        </a:lnSpc>
                        <a:spcAft>
                          <a:spcPts val="0"/>
                        </a:spcAft>
                      </a:pPr>
                      <a:r>
                        <a:rPr lang="es-ES" sz="2000">
                          <a:effectLst/>
                        </a:rPr>
                        <a:t>50</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52095" algn="ctr">
                        <a:lnSpc>
                          <a:spcPct val="107000"/>
                        </a:lnSpc>
                        <a:spcAft>
                          <a:spcPts val="0"/>
                        </a:spcAft>
                      </a:pPr>
                      <a:r>
                        <a:rPr lang="es-ES" sz="2000" dirty="0">
                          <a:effectLst/>
                        </a:rPr>
                        <a:t>100%</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bl>
          </a:graphicData>
        </a:graphic>
      </p:graphicFrame>
      <p:sp>
        <p:nvSpPr>
          <p:cNvPr id="6" name="CuadroTexto 5"/>
          <p:cNvSpPr txBox="1"/>
          <p:nvPr/>
        </p:nvSpPr>
        <p:spPr>
          <a:xfrm>
            <a:off x="3525652" y="2165375"/>
            <a:ext cx="2270484" cy="400110"/>
          </a:xfrm>
          <a:prstGeom prst="rect">
            <a:avLst/>
          </a:prstGeom>
          <a:noFill/>
        </p:spPr>
        <p:txBody>
          <a:bodyPr wrap="square" rtlCol="0">
            <a:spAutoFit/>
          </a:bodyPr>
          <a:lstStyle/>
          <a:p>
            <a:r>
              <a:rPr lang="es-ES" sz="2000" b="1" dirty="0">
                <a:solidFill>
                  <a:schemeClr val="accent3">
                    <a:lumMod val="75000"/>
                  </a:schemeClr>
                </a:solidFill>
                <a:latin typeface="Arial" panose="020B0604020202020204" pitchFamily="34" charset="0"/>
                <a:cs typeface="Arial" panose="020B0604020202020204" pitchFamily="34" charset="0"/>
              </a:rPr>
              <a:t>PRE ENCUESTA</a:t>
            </a:r>
            <a:endParaRPr lang="es-EC" sz="2000" b="1"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2673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type="body" idx="1"/>
          </p:nvPr>
        </p:nvSpPr>
        <p:spPr bwMode="auto">
          <a:xfrm>
            <a:off x="467544" y="980728"/>
            <a:ext cx="82089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52413" fontAlgn="base">
              <a:spcBef>
                <a:spcPct val="0"/>
              </a:spcBef>
              <a:spcAft>
                <a:spcPct val="0"/>
              </a:spcAft>
              <a:tabLst>
                <a:tab pos="1152525" algn="l"/>
              </a:tabLst>
              <a:defRPr>
                <a:solidFill>
                  <a:schemeClr val="tx1"/>
                </a:solidFill>
                <a:latin typeface="Arial" pitchFamily="34" charset="0"/>
                <a:cs typeface="Arial" pitchFamily="34" charset="0"/>
              </a:defRPr>
            </a:lvl1pPr>
            <a:lvl2pPr fontAlgn="base">
              <a:spcBef>
                <a:spcPct val="0"/>
              </a:spcBef>
              <a:spcAft>
                <a:spcPct val="0"/>
              </a:spcAft>
              <a:tabLst>
                <a:tab pos="1152525" algn="l"/>
              </a:tabLst>
              <a:defRPr>
                <a:solidFill>
                  <a:schemeClr val="tx1"/>
                </a:solidFill>
                <a:latin typeface="Arial" pitchFamily="34" charset="0"/>
                <a:cs typeface="Arial" pitchFamily="34" charset="0"/>
              </a:defRPr>
            </a:lvl2pPr>
            <a:lvl3pPr fontAlgn="base">
              <a:spcBef>
                <a:spcPct val="0"/>
              </a:spcBef>
              <a:spcAft>
                <a:spcPct val="0"/>
              </a:spcAft>
              <a:tabLst>
                <a:tab pos="1152525" algn="l"/>
              </a:tabLst>
              <a:defRPr>
                <a:solidFill>
                  <a:schemeClr val="tx1"/>
                </a:solidFill>
                <a:latin typeface="Arial" pitchFamily="34" charset="0"/>
                <a:cs typeface="Arial" pitchFamily="34" charset="0"/>
              </a:defRPr>
            </a:lvl3pPr>
            <a:lvl4pPr fontAlgn="base">
              <a:spcBef>
                <a:spcPct val="0"/>
              </a:spcBef>
              <a:spcAft>
                <a:spcPct val="0"/>
              </a:spcAft>
              <a:tabLst>
                <a:tab pos="1152525" algn="l"/>
              </a:tabLst>
              <a:defRPr>
                <a:solidFill>
                  <a:schemeClr val="tx1"/>
                </a:solidFill>
                <a:latin typeface="Arial" pitchFamily="34" charset="0"/>
                <a:cs typeface="Arial" pitchFamily="34" charset="0"/>
              </a:defRPr>
            </a:lvl4pPr>
            <a:lvl5pPr fontAlgn="base">
              <a:spcBef>
                <a:spcPct val="0"/>
              </a:spcBef>
              <a:spcAft>
                <a:spcPct val="0"/>
              </a:spcAft>
              <a:tabLst>
                <a:tab pos="1152525" algn="l"/>
              </a:tabLst>
              <a:defRPr>
                <a:solidFill>
                  <a:schemeClr val="tx1"/>
                </a:solidFill>
                <a:latin typeface="Arial" pitchFamily="34" charset="0"/>
                <a:cs typeface="Arial" pitchFamily="34" charset="0"/>
              </a:defRPr>
            </a:lvl5pPr>
            <a:lvl6pPr fontAlgn="base">
              <a:spcBef>
                <a:spcPct val="0"/>
              </a:spcBef>
              <a:spcAft>
                <a:spcPct val="0"/>
              </a:spcAft>
              <a:tabLst>
                <a:tab pos="1152525" algn="l"/>
              </a:tabLst>
              <a:defRPr>
                <a:solidFill>
                  <a:schemeClr val="tx1"/>
                </a:solidFill>
                <a:latin typeface="Arial" pitchFamily="34" charset="0"/>
                <a:cs typeface="Arial" pitchFamily="34" charset="0"/>
              </a:defRPr>
            </a:lvl6pPr>
            <a:lvl7pPr fontAlgn="base">
              <a:spcBef>
                <a:spcPct val="0"/>
              </a:spcBef>
              <a:spcAft>
                <a:spcPct val="0"/>
              </a:spcAft>
              <a:tabLst>
                <a:tab pos="1152525" algn="l"/>
              </a:tabLst>
              <a:defRPr>
                <a:solidFill>
                  <a:schemeClr val="tx1"/>
                </a:solidFill>
                <a:latin typeface="Arial" pitchFamily="34" charset="0"/>
                <a:cs typeface="Arial" pitchFamily="34" charset="0"/>
              </a:defRPr>
            </a:lvl7pPr>
            <a:lvl8pPr fontAlgn="base">
              <a:spcBef>
                <a:spcPct val="0"/>
              </a:spcBef>
              <a:spcAft>
                <a:spcPct val="0"/>
              </a:spcAft>
              <a:tabLst>
                <a:tab pos="1152525" algn="l"/>
              </a:tabLst>
              <a:defRPr>
                <a:solidFill>
                  <a:schemeClr val="tx1"/>
                </a:solidFill>
                <a:latin typeface="Arial" pitchFamily="34" charset="0"/>
                <a:cs typeface="Arial" pitchFamily="34" charset="0"/>
              </a:defRPr>
            </a:lvl8pPr>
            <a:lvl9pPr fontAlgn="base">
              <a:spcBef>
                <a:spcPct val="0"/>
              </a:spcBef>
              <a:spcAft>
                <a:spcPct val="0"/>
              </a:spcAft>
              <a:tabLst>
                <a:tab pos="1152525" algn="l"/>
              </a:tabLst>
              <a:defRPr>
                <a:solidFill>
                  <a:schemeClr val="tx1"/>
                </a:solidFill>
                <a:latin typeface="Arial" pitchFamily="34" charset="0"/>
                <a:cs typeface="Arial" pitchFamily="34" charset="0"/>
              </a:defRPr>
            </a:lvl9pPr>
          </a:lstStyle>
          <a:p>
            <a:pPr marL="0" marR="0" lvl="0" indent="252413" algn="ctr" defTabSz="914400" rtl="0" eaLnBrk="1" fontAlgn="base" latinLnBrk="0" hangingPunct="1">
              <a:lnSpc>
                <a:spcPct val="100000"/>
              </a:lnSpc>
              <a:spcBef>
                <a:spcPct val="0"/>
              </a:spcBef>
              <a:spcAft>
                <a:spcPct val="0"/>
              </a:spcAft>
              <a:buClrTx/>
              <a:buSzTx/>
              <a:buFontTx/>
              <a:buNone/>
              <a:tabLst>
                <a:tab pos="1152525" algn="l"/>
              </a:tabLst>
            </a:pPr>
            <a:r>
              <a:rPr kumimoji="0" lang="es-EC" altLang="es-EC" sz="1800" b="0" i="0" u="none" strike="noStrike" cap="none" normalizeH="0" baseline="0" dirty="0">
                <a:ln>
                  <a:noFill/>
                </a:ln>
                <a:solidFill>
                  <a:schemeClr val="bg1"/>
                </a:solidFill>
                <a:effectLst/>
                <a:ea typeface="Times New Roman" pitchFamily="18" charset="0"/>
              </a:rPr>
              <a:t>Los Estudiantes con qué frecuencia practican, juegos recreativos actuales y tradicionales al aire libre. P3.</a:t>
            </a:r>
            <a:endParaRPr kumimoji="0" lang="es-EC" altLang="es-EC"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981993022"/>
              </p:ext>
            </p:extLst>
          </p:nvPr>
        </p:nvGraphicFramePr>
        <p:xfrm>
          <a:off x="1547664" y="2420888"/>
          <a:ext cx="5904656" cy="3761358"/>
        </p:xfrm>
        <a:graphic>
          <a:graphicData uri="http://schemas.openxmlformats.org/drawingml/2006/table">
            <a:tbl>
              <a:tblPr firstRow="1" firstCol="1" bandRow="1">
                <a:tableStyleId>{5C22544A-7EE6-4342-B048-85BDC9FD1C3A}</a:tableStyleId>
              </a:tblPr>
              <a:tblGrid>
                <a:gridCol w="2610734">
                  <a:extLst>
                    <a:ext uri="{9D8B030D-6E8A-4147-A177-3AD203B41FA5}">
                      <a16:colId xmlns:a16="http://schemas.microsoft.com/office/drawing/2014/main" val="20000"/>
                    </a:ext>
                  </a:extLst>
                </a:gridCol>
                <a:gridCol w="1641033">
                  <a:extLst>
                    <a:ext uri="{9D8B030D-6E8A-4147-A177-3AD203B41FA5}">
                      <a16:colId xmlns:a16="http://schemas.microsoft.com/office/drawing/2014/main" val="20001"/>
                    </a:ext>
                  </a:extLst>
                </a:gridCol>
                <a:gridCol w="1652889">
                  <a:extLst>
                    <a:ext uri="{9D8B030D-6E8A-4147-A177-3AD203B41FA5}">
                      <a16:colId xmlns:a16="http://schemas.microsoft.com/office/drawing/2014/main" val="20002"/>
                    </a:ext>
                  </a:extLst>
                </a:gridCol>
              </a:tblGrid>
              <a:tr h="674543">
                <a:tc>
                  <a:txBody>
                    <a:bodyPr/>
                    <a:lstStyle/>
                    <a:p>
                      <a:pPr indent="252095" algn="l">
                        <a:lnSpc>
                          <a:spcPct val="107000"/>
                        </a:lnSpc>
                        <a:spcAft>
                          <a:spcPts val="0"/>
                        </a:spcAft>
                      </a:pPr>
                      <a:r>
                        <a:rPr lang="es-EC" sz="1800" dirty="0">
                          <a:effectLst/>
                        </a:rPr>
                        <a:t>Indicadores</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52095" algn="ctr">
                        <a:lnSpc>
                          <a:spcPct val="107000"/>
                        </a:lnSpc>
                        <a:spcAft>
                          <a:spcPts val="0"/>
                        </a:spcAft>
                      </a:pPr>
                      <a:r>
                        <a:rPr lang="es-EC" sz="1800">
                          <a:effectLst/>
                        </a:rPr>
                        <a:t>Frecuencia </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52095" algn="ctr">
                        <a:lnSpc>
                          <a:spcPct val="107000"/>
                        </a:lnSpc>
                        <a:spcAft>
                          <a:spcPts val="0"/>
                        </a:spcAft>
                      </a:pPr>
                      <a:r>
                        <a:rPr lang="es-EC" sz="1800">
                          <a:effectLst/>
                        </a:rPr>
                        <a:t>Porcentaje</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437994">
                <a:tc>
                  <a:txBody>
                    <a:bodyPr/>
                    <a:lstStyle/>
                    <a:p>
                      <a:pPr indent="252095" algn="l">
                        <a:lnSpc>
                          <a:spcPct val="107000"/>
                        </a:lnSpc>
                        <a:spcAft>
                          <a:spcPts val="0"/>
                        </a:spcAft>
                      </a:pPr>
                      <a:r>
                        <a:rPr lang="es-ES" sz="1800">
                          <a:effectLst/>
                        </a:rPr>
                        <a:t>Nunca   </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ctr">
                        <a:lnSpc>
                          <a:spcPct val="107000"/>
                        </a:lnSpc>
                        <a:spcAft>
                          <a:spcPts val="0"/>
                        </a:spcAft>
                      </a:pPr>
                      <a:r>
                        <a:rPr lang="es-EC" sz="2000" dirty="0">
                          <a:effectLst/>
                        </a:rPr>
                        <a:t>45</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52095" algn="ctr">
                        <a:lnSpc>
                          <a:spcPct val="107000"/>
                        </a:lnSpc>
                        <a:spcAft>
                          <a:spcPts val="0"/>
                        </a:spcAft>
                      </a:pPr>
                      <a:r>
                        <a:rPr lang="es-EC" sz="2000">
                          <a:effectLst/>
                        </a:rPr>
                        <a:t>90%</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437994">
                <a:tc>
                  <a:txBody>
                    <a:bodyPr/>
                    <a:lstStyle/>
                    <a:p>
                      <a:pPr indent="252095" algn="l">
                        <a:lnSpc>
                          <a:spcPct val="107000"/>
                        </a:lnSpc>
                        <a:spcAft>
                          <a:spcPts val="0"/>
                        </a:spcAft>
                      </a:pPr>
                      <a:r>
                        <a:rPr lang="es-ES" sz="1800">
                          <a:effectLst/>
                        </a:rPr>
                        <a:t>Una vez por mes </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ctr">
                        <a:lnSpc>
                          <a:spcPct val="107000"/>
                        </a:lnSpc>
                        <a:spcAft>
                          <a:spcPts val="0"/>
                        </a:spcAft>
                      </a:pPr>
                      <a:r>
                        <a:rPr lang="es-ES" sz="2000">
                          <a:effectLst/>
                        </a:rPr>
                        <a:t>3</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52095" algn="ctr">
                        <a:lnSpc>
                          <a:spcPct val="107000"/>
                        </a:lnSpc>
                        <a:spcAft>
                          <a:spcPts val="0"/>
                        </a:spcAft>
                      </a:pPr>
                      <a:r>
                        <a:rPr lang="es-ES" sz="2000">
                          <a:effectLst/>
                        </a:rPr>
                        <a:t>6%</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437994">
                <a:tc>
                  <a:txBody>
                    <a:bodyPr/>
                    <a:lstStyle/>
                    <a:p>
                      <a:pPr indent="252095" algn="just">
                        <a:lnSpc>
                          <a:spcPct val="107000"/>
                        </a:lnSpc>
                        <a:spcAft>
                          <a:spcPts val="0"/>
                        </a:spcAft>
                      </a:pPr>
                      <a:r>
                        <a:rPr lang="es-ES" sz="1800" dirty="0">
                          <a:effectLst/>
                        </a:rPr>
                        <a:t>Dos veces por mes</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52095" algn="ctr">
                        <a:lnSpc>
                          <a:spcPct val="107000"/>
                        </a:lnSpc>
                        <a:spcAft>
                          <a:spcPts val="0"/>
                        </a:spcAft>
                      </a:pPr>
                      <a:r>
                        <a:rPr lang="es-ES" sz="2000" dirty="0">
                          <a:effectLst/>
                        </a:rPr>
                        <a:t>2</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52095" algn="ctr">
                        <a:lnSpc>
                          <a:spcPct val="107000"/>
                        </a:lnSpc>
                        <a:spcAft>
                          <a:spcPts val="0"/>
                        </a:spcAft>
                      </a:pPr>
                      <a:r>
                        <a:rPr lang="es-ES" sz="2000">
                          <a:effectLst/>
                        </a:rPr>
                        <a:t>4%</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437994">
                <a:tc>
                  <a:txBody>
                    <a:bodyPr/>
                    <a:lstStyle/>
                    <a:p>
                      <a:pPr indent="252095" algn="l">
                        <a:lnSpc>
                          <a:spcPct val="107000"/>
                        </a:lnSpc>
                        <a:spcAft>
                          <a:spcPts val="0"/>
                        </a:spcAft>
                      </a:pPr>
                      <a:r>
                        <a:rPr lang="es-ES" sz="1800">
                          <a:effectLst/>
                        </a:rPr>
                        <a:t> Una vez a la semana                                </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52095" algn="ctr">
                        <a:lnSpc>
                          <a:spcPct val="107000"/>
                        </a:lnSpc>
                        <a:spcAft>
                          <a:spcPts val="0"/>
                        </a:spcAft>
                      </a:pPr>
                      <a:r>
                        <a:rPr lang="es-ES" sz="2000">
                          <a:effectLst/>
                        </a:rPr>
                        <a:t>0</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52095" algn="ctr">
                        <a:lnSpc>
                          <a:spcPct val="107000"/>
                        </a:lnSpc>
                        <a:spcAft>
                          <a:spcPts val="0"/>
                        </a:spcAft>
                      </a:pPr>
                      <a:r>
                        <a:rPr lang="es-ES" sz="2000">
                          <a:effectLst/>
                        </a:rPr>
                        <a:t>0%</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875988">
                <a:tc>
                  <a:txBody>
                    <a:bodyPr/>
                    <a:lstStyle/>
                    <a:p>
                      <a:pPr indent="252095" algn="ctr">
                        <a:lnSpc>
                          <a:spcPct val="107000"/>
                        </a:lnSpc>
                        <a:spcAft>
                          <a:spcPts val="0"/>
                        </a:spcAft>
                      </a:pPr>
                      <a:r>
                        <a:rPr lang="es-EC" sz="1800" dirty="0">
                          <a:effectLst/>
                        </a:rPr>
                        <a:t>Más de una vez por semana </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52095" algn="ctr">
                        <a:lnSpc>
                          <a:spcPct val="107000"/>
                        </a:lnSpc>
                        <a:spcAft>
                          <a:spcPts val="0"/>
                        </a:spcAft>
                      </a:pPr>
                      <a:r>
                        <a:rPr lang="es-EC" sz="2000">
                          <a:effectLst/>
                        </a:rPr>
                        <a:t>0</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52095" algn="ctr">
                        <a:lnSpc>
                          <a:spcPct val="107000"/>
                        </a:lnSpc>
                        <a:spcAft>
                          <a:spcPts val="0"/>
                        </a:spcAft>
                      </a:pPr>
                      <a:r>
                        <a:rPr lang="es-EC" sz="2000">
                          <a:effectLst/>
                        </a:rPr>
                        <a:t>0%</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458851">
                <a:tc>
                  <a:txBody>
                    <a:bodyPr/>
                    <a:lstStyle/>
                    <a:p>
                      <a:pPr indent="252095" algn="l">
                        <a:lnSpc>
                          <a:spcPct val="107000"/>
                        </a:lnSpc>
                        <a:spcAft>
                          <a:spcPts val="0"/>
                        </a:spcAft>
                      </a:pPr>
                      <a:r>
                        <a:rPr lang="es-EC" sz="1800">
                          <a:effectLst/>
                        </a:rPr>
                        <a:t>Total</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52095" algn="ctr">
                        <a:lnSpc>
                          <a:spcPct val="107000"/>
                        </a:lnSpc>
                        <a:spcAft>
                          <a:spcPts val="0"/>
                        </a:spcAft>
                      </a:pPr>
                      <a:r>
                        <a:rPr lang="es-ES" sz="2000">
                          <a:effectLst/>
                        </a:rPr>
                        <a:t>50</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52095" algn="ctr">
                        <a:lnSpc>
                          <a:spcPct val="107000"/>
                        </a:lnSpc>
                        <a:spcAft>
                          <a:spcPts val="0"/>
                        </a:spcAft>
                      </a:pPr>
                      <a:r>
                        <a:rPr lang="es-ES" sz="2000" dirty="0">
                          <a:effectLst/>
                        </a:rPr>
                        <a:t>100%</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bl>
          </a:graphicData>
        </a:graphic>
      </p:graphicFrame>
      <p:sp>
        <p:nvSpPr>
          <p:cNvPr id="7" name="CuadroTexto 6"/>
          <p:cNvSpPr txBox="1"/>
          <p:nvPr/>
        </p:nvSpPr>
        <p:spPr>
          <a:xfrm>
            <a:off x="3347864" y="1823918"/>
            <a:ext cx="2268252" cy="400110"/>
          </a:xfrm>
          <a:prstGeom prst="rect">
            <a:avLst/>
          </a:prstGeom>
          <a:noFill/>
        </p:spPr>
        <p:txBody>
          <a:bodyPr wrap="square" rtlCol="0">
            <a:spAutoFit/>
          </a:bodyPr>
          <a:lstStyle/>
          <a:p>
            <a:r>
              <a:rPr lang="es-ES" sz="2000" b="1" dirty="0">
                <a:solidFill>
                  <a:schemeClr val="accent3">
                    <a:lumMod val="75000"/>
                  </a:schemeClr>
                </a:solidFill>
                <a:latin typeface="Arial" panose="020B0604020202020204" pitchFamily="34" charset="0"/>
                <a:cs typeface="Arial" panose="020B0604020202020204" pitchFamily="34" charset="0"/>
              </a:rPr>
              <a:t>PRE ENCUESTA</a:t>
            </a:r>
            <a:endParaRPr lang="es-EC" sz="2000" b="1"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9347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79704" y="908720"/>
            <a:ext cx="4473696" cy="762360"/>
          </a:xfrm>
        </p:spPr>
        <p:txBody>
          <a:bodyPr/>
          <a:lstStyle/>
          <a:p>
            <a:pPr algn="ctr"/>
            <a:r>
              <a:rPr lang="es-PA" dirty="0">
                <a:latin typeface="Arial" panose="020B0604020202020204" pitchFamily="34" charset="0"/>
                <a:cs typeface="Arial" panose="020B0604020202020204" pitchFamily="34" charset="0"/>
              </a:rPr>
              <a:t>PROPUESTA</a:t>
            </a:r>
            <a:endParaRPr lang="en-US" dirty="0">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rot="20044534">
            <a:off x="1043608" y="4725144"/>
            <a:ext cx="3249560" cy="576064"/>
          </a:xfrm>
          <a:solidFill>
            <a:schemeClr val="accent5">
              <a:lumMod val="60000"/>
              <a:lumOff val="40000"/>
            </a:schemeClr>
          </a:solidFill>
          <a:ln>
            <a:solidFill>
              <a:schemeClr val="accent6">
                <a:lumMod val="75000"/>
              </a:schemeClr>
            </a:solidFill>
          </a:ln>
        </p:spPr>
        <p:txBody>
          <a:bodyPr>
            <a:normAutofit/>
          </a:bodyPr>
          <a:lstStyle/>
          <a:p>
            <a:pPr algn="ctr"/>
            <a:r>
              <a:rPr lang="es-PA" sz="2400" dirty="0">
                <a:solidFill>
                  <a:schemeClr val="bg1"/>
                </a:solidFill>
              </a:rPr>
              <a:t>Realizar el post test </a:t>
            </a:r>
            <a:endParaRPr lang="en-US" sz="2400" dirty="0">
              <a:solidFill>
                <a:schemeClr val="bg1"/>
              </a:solidFill>
            </a:endParaRPr>
          </a:p>
        </p:txBody>
      </p:sp>
      <p:sp>
        <p:nvSpPr>
          <p:cNvPr id="4" name="CuadroTexto 3"/>
          <p:cNvSpPr txBox="1"/>
          <p:nvPr/>
        </p:nvSpPr>
        <p:spPr>
          <a:xfrm rot="20024267">
            <a:off x="5207524" y="4640681"/>
            <a:ext cx="2891752" cy="830997"/>
          </a:xfrm>
          <a:prstGeom prst="rect">
            <a:avLst/>
          </a:prstGeom>
          <a:solidFill>
            <a:schemeClr val="accent5">
              <a:lumMod val="60000"/>
              <a:lumOff val="40000"/>
            </a:schemeClr>
          </a:solidFill>
          <a:ln>
            <a:solidFill>
              <a:schemeClr val="accent6">
                <a:lumMod val="75000"/>
              </a:schemeClr>
            </a:solidFill>
          </a:ln>
        </p:spPr>
        <p:txBody>
          <a:bodyPr wrap="square" rtlCol="0">
            <a:spAutoFit/>
          </a:bodyPr>
          <a:lstStyle/>
          <a:p>
            <a:pPr algn="ctr"/>
            <a:r>
              <a:rPr lang="es-PA" sz="2400" dirty="0">
                <a:solidFill>
                  <a:schemeClr val="bg1"/>
                </a:solidFill>
              </a:rPr>
              <a:t>Evaluar el pre test con el post test</a:t>
            </a:r>
            <a:endParaRPr lang="en-US" sz="2400" dirty="0">
              <a:solidFill>
                <a:schemeClr val="bg1"/>
              </a:solidFill>
            </a:endParaRPr>
          </a:p>
        </p:txBody>
      </p:sp>
      <p:sp>
        <p:nvSpPr>
          <p:cNvPr id="6" name="CuadroTexto 5"/>
          <p:cNvSpPr txBox="1"/>
          <p:nvPr/>
        </p:nvSpPr>
        <p:spPr>
          <a:xfrm>
            <a:off x="1201880" y="2083940"/>
            <a:ext cx="6429343" cy="1200329"/>
          </a:xfrm>
          <a:prstGeom prst="rect">
            <a:avLst/>
          </a:prstGeom>
          <a:solidFill>
            <a:schemeClr val="accent5">
              <a:lumMod val="60000"/>
              <a:lumOff val="40000"/>
            </a:schemeClr>
          </a:solidFill>
          <a:ln>
            <a:solidFill>
              <a:schemeClr val="accent6">
                <a:lumMod val="75000"/>
              </a:schemeClr>
            </a:solidFill>
          </a:ln>
        </p:spPr>
        <p:txBody>
          <a:bodyPr wrap="square" rtlCol="0">
            <a:spAutoFit/>
          </a:bodyPr>
          <a:lstStyle/>
          <a:p>
            <a:pPr algn="ctr"/>
            <a:r>
              <a:rPr lang="es-PA" sz="2400" dirty="0">
                <a:solidFill>
                  <a:schemeClr val="bg1"/>
                </a:solidFill>
                <a:latin typeface="Arial" panose="020B0604020202020204" pitchFamily="34" charset="0"/>
                <a:cs typeface="Arial" panose="020B0604020202020204" pitchFamily="34" charset="0"/>
              </a:rPr>
              <a:t>Programa de actividades recreativas al aire libre para contribuir al fortalecimiento del autoestima en la Fundación Letra para todos.</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1069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836712"/>
            <a:ext cx="7772400" cy="600096"/>
          </a:xfrm>
        </p:spPr>
        <p:txBody>
          <a:bodyPr/>
          <a:lstStyle/>
          <a:p>
            <a:r>
              <a:rPr lang="es-ES" sz="3600" dirty="0">
                <a:latin typeface="Arial" panose="020B0604020202020204" pitchFamily="34" charset="0"/>
                <a:cs typeface="Arial" panose="020B0604020202020204" pitchFamily="34" charset="0"/>
              </a:rPr>
              <a:t>CRONOGRAMA DE ACTIVIDADES</a:t>
            </a:r>
            <a:endParaRPr lang="es-EC" sz="3600"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052196231"/>
              </p:ext>
            </p:extLst>
          </p:nvPr>
        </p:nvGraphicFramePr>
        <p:xfrm>
          <a:off x="1331640" y="2060848"/>
          <a:ext cx="6288609" cy="3600812"/>
        </p:xfrm>
        <a:graphic>
          <a:graphicData uri="http://schemas.openxmlformats.org/drawingml/2006/table">
            <a:tbl>
              <a:tblPr>
                <a:tableStyleId>{5C22544A-7EE6-4342-B048-85BDC9FD1C3A}</a:tableStyleId>
              </a:tblPr>
              <a:tblGrid>
                <a:gridCol w="822546">
                  <a:extLst>
                    <a:ext uri="{9D8B030D-6E8A-4147-A177-3AD203B41FA5}">
                      <a16:colId xmlns:a16="http://schemas.microsoft.com/office/drawing/2014/main" val="20000"/>
                    </a:ext>
                  </a:extLst>
                </a:gridCol>
                <a:gridCol w="2130183">
                  <a:extLst>
                    <a:ext uri="{9D8B030D-6E8A-4147-A177-3AD203B41FA5}">
                      <a16:colId xmlns:a16="http://schemas.microsoft.com/office/drawing/2014/main" val="20001"/>
                    </a:ext>
                  </a:extLst>
                </a:gridCol>
                <a:gridCol w="2460607">
                  <a:extLst>
                    <a:ext uri="{9D8B030D-6E8A-4147-A177-3AD203B41FA5}">
                      <a16:colId xmlns:a16="http://schemas.microsoft.com/office/drawing/2014/main" val="20002"/>
                    </a:ext>
                  </a:extLst>
                </a:gridCol>
                <a:gridCol w="875273">
                  <a:extLst>
                    <a:ext uri="{9D8B030D-6E8A-4147-A177-3AD203B41FA5}">
                      <a16:colId xmlns:a16="http://schemas.microsoft.com/office/drawing/2014/main" val="20003"/>
                    </a:ext>
                  </a:extLst>
                </a:gridCol>
              </a:tblGrid>
              <a:tr h="190500">
                <a:tc gridSpan="4">
                  <a:txBody>
                    <a:bodyPr/>
                    <a:lstStyle/>
                    <a:p>
                      <a:pPr algn="ctr" fontAlgn="b"/>
                      <a:r>
                        <a:rPr lang="es-ES" sz="1100" b="1" u="none" strike="noStrike" dirty="0">
                          <a:effectLst/>
                          <a:latin typeface="Arial" panose="020B0604020202020204" pitchFamily="34" charset="0"/>
                          <a:cs typeface="Arial" panose="020B0604020202020204" pitchFamily="34" charset="0"/>
                        </a:rPr>
                        <a:t>PLANIFICACIÓN DE ACTIVIDADES AL AIRE LIBRE</a:t>
                      </a:r>
                      <a:endParaRPr lang="es-ES"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190500">
                <a:tc>
                  <a:txBody>
                    <a:bodyPr/>
                    <a:lstStyle/>
                    <a:p>
                      <a:pPr algn="l" fontAlgn="b"/>
                      <a:r>
                        <a:rPr lang="es-EC" sz="1100" b="1" u="none" strike="noStrike">
                          <a:effectLst/>
                          <a:latin typeface="Arial" panose="020B0604020202020204" pitchFamily="34" charset="0"/>
                          <a:cs typeface="Arial" panose="020B0604020202020204" pitchFamily="34" charset="0"/>
                        </a:rPr>
                        <a:t>SESIONES</a:t>
                      </a:r>
                      <a:endParaRPr lang="es-EC" sz="11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s-EC" sz="1100" b="1" u="none" strike="noStrike" dirty="0">
                          <a:effectLst/>
                          <a:latin typeface="Arial" panose="020B0604020202020204" pitchFamily="34" charset="0"/>
                          <a:cs typeface="Arial" panose="020B0604020202020204" pitchFamily="34" charset="0"/>
                        </a:rPr>
                        <a:t>ACTIVIDADES AL AIRE LIBRE </a:t>
                      </a:r>
                      <a:endParaRPr lang="es-EC"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s-EC" sz="1100" b="1" u="none" strike="noStrike">
                          <a:effectLst/>
                          <a:latin typeface="Arial" panose="020B0604020202020204" pitchFamily="34" charset="0"/>
                          <a:cs typeface="Arial" panose="020B0604020202020204" pitchFamily="34" charset="0"/>
                        </a:rPr>
                        <a:t>OBJETIVO</a:t>
                      </a:r>
                      <a:endParaRPr lang="es-EC" sz="11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s-EC" sz="1100" b="1" u="none" strike="noStrike" dirty="0">
                          <a:effectLst/>
                          <a:latin typeface="Arial" panose="020B0604020202020204" pitchFamily="34" charset="0"/>
                          <a:cs typeface="Arial" panose="020B0604020202020204" pitchFamily="34" charset="0"/>
                        </a:rPr>
                        <a:t>DURACIÓN</a:t>
                      </a:r>
                      <a:endParaRPr lang="es-EC"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1"/>
                  </a:ext>
                </a:extLst>
              </a:tr>
              <a:tr h="365760">
                <a:tc>
                  <a:txBody>
                    <a:bodyPr/>
                    <a:lstStyle/>
                    <a:p>
                      <a:pPr algn="ctr" fontAlgn="ctr"/>
                      <a:r>
                        <a:rPr lang="es-EC" sz="1100" u="none" strike="noStrike">
                          <a:effectLst/>
                          <a:latin typeface="Arial" panose="020B0604020202020204" pitchFamily="34" charset="0"/>
                          <a:cs typeface="Arial" panose="020B0604020202020204" pitchFamily="34" charset="0"/>
                        </a:rPr>
                        <a:t>8</a:t>
                      </a:r>
                      <a:endParaRPr lang="es-EC"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ctr"/>
                      <a:r>
                        <a:rPr lang="es-EC" sz="1100" u="none" strike="noStrike">
                          <a:effectLst/>
                          <a:latin typeface="Arial" panose="020B0604020202020204" pitchFamily="34" charset="0"/>
                          <a:cs typeface="Arial" panose="020B0604020202020204" pitchFamily="34" charset="0"/>
                        </a:rPr>
                        <a:t>SEGURIDAD EN SI MISMO</a:t>
                      </a:r>
                      <a:endParaRPr lang="es-EC"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s-ES" sz="1100" u="none" strike="noStrike">
                          <a:effectLst/>
                          <a:latin typeface="Arial" panose="020B0604020202020204" pitchFamily="34" charset="0"/>
                          <a:cs typeface="Arial" panose="020B0604020202020204" pitchFamily="34" charset="0"/>
                        </a:rPr>
                        <a:t>FORTALECER LA CONFIANZA EN SI MISMO</a:t>
                      </a:r>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ctr"/>
                      <a:r>
                        <a:rPr lang="es-EC" sz="1100" u="none" strike="noStrike">
                          <a:effectLst/>
                          <a:latin typeface="Arial" panose="020B0604020202020204" pitchFamily="34" charset="0"/>
                          <a:cs typeface="Arial" panose="020B0604020202020204" pitchFamily="34" charset="0"/>
                        </a:rPr>
                        <a:t>10 MIN</a:t>
                      </a:r>
                      <a:endParaRPr lang="es-EC"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0002"/>
                  </a:ext>
                </a:extLst>
              </a:tr>
              <a:tr h="621392">
                <a:tc>
                  <a:txBody>
                    <a:bodyPr/>
                    <a:lstStyle/>
                    <a:p>
                      <a:pPr algn="ctr" fontAlgn="ctr"/>
                      <a:r>
                        <a:rPr lang="es-EC" sz="1100" u="none" strike="noStrike">
                          <a:effectLst/>
                          <a:latin typeface="Arial" panose="020B0604020202020204" pitchFamily="34" charset="0"/>
                          <a:cs typeface="Arial" panose="020B0604020202020204" pitchFamily="34" charset="0"/>
                        </a:rPr>
                        <a:t>8</a:t>
                      </a:r>
                      <a:endParaRPr lang="es-EC"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ctr"/>
                      <a:r>
                        <a:rPr lang="es-EC" sz="1100" u="none" strike="noStrike" dirty="0">
                          <a:effectLst/>
                          <a:latin typeface="Arial" panose="020B0604020202020204" pitchFamily="34" charset="0"/>
                          <a:cs typeface="Arial" panose="020B0604020202020204" pitchFamily="34" charset="0"/>
                        </a:rPr>
                        <a:t>MIMO</a:t>
                      </a:r>
                      <a:endParaRPr lang="es-EC"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s-ES" sz="1100" u="none" strike="noStrike" dirty="0">
                          <a:effectLst/>
                          <a:latin typeface="Arial" panose="020B0604020202020204" pitchFamily="34" charset="0"/>
                          <a:cs typeface="Arial" panose="020B0604020202020204" pitchFamily="34" charset="0"/>
                        </a:rPr>
                        <a:t>DESPIERTA LA IMAGINACIÓN, CANALIZA LOS SENTIMIENTOS Y DA SEGURIDAD Y AUTOCONFIANZA</a:t>
                      </a:r>
                      <a:endParaRPr lang="es-ES"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ctr"/>
                      <a:r>
                        <a:rPr lang="es-EC" sz="1100" u="none" strike="noStrike">
                          <a:effectLst/>
                          <a:latin typeface="Arial" panose="020B0604020202020204" pitchFamily="34" charset="0"/>
                          <a:cs typeface="Arial" panose="020B0604020202020204" pitchFamily="34" charset="0"/>
                        </a:rPr>
                        <a:t>10 MIN</a:t>
                      </a:r>
                      <a:endParaRPr lang="es-EC"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0003"/>
                  </a:ext>
                </a:extLst>
              </a:tr>
              <a:tr h="388620">
                <a:tc>
                  <a:txBody>
                    <a:bodyPr/>
                    <a:lstStyle/>
                    <a:p>
                      <a:pPr algn="ctr" fontAlgn="ctr"/>
                      <a:r>
                        <a:rPr lang="es-EC" sz="1100" u="none" strike="noStrike">
                          <a:effectLst/>
                          <a:latin typeface="Arial" panose="020B0604020202020204" pitchFamily="34" charset="0"/>
                          <a:cs typeface="Arial" panose="020B0604020202020204" pitchFamily="34" charset="0"/>
                        </a:rPr>
                        <a:t>8</a:t>
                      </a:r>
                      <a:endParaRPr lang="es-EC"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ctr"/>
                      <a:r>
                        <a:rPr lang="es-EC" sz="1100" u="none" strike="noStrike">
                          <a:effectLst/>
                          <a:latin typeface="Arial" panose="020B0604020202020204" pitchFamily="34" charset="0"/>
                          <a:cs typeface="Arial" panose="020B0604020202020204" pitchFamily="34" charset="0"/>
                        </a:rPr>
                        <a:t>ERES MORDELON</a:t>
                      </a:r>
                      <a:endParaRPr lang="es-EC"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s-ES" sz="1100" u="none" strike="noStrike">
                          <a:effectLst/>
                          <a:latin typeface="Arial" panose="020B0604020202020204" pitchFamily="34" charset="0"/>
                          <a:cs typeface="Arial" panose="020B0604020202020204" pitchFamily="34" charset="0"/>
                        </a:rPr>
                        <a:t>CONFIAR EN LOS DEMÁS, AUTOAFIRMACION </a:t>
                      </a:r>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ctr"/>
                      <a:r>
                        <a:rPr lang="es-EC" sz="1100" u="none" strike="noStrike">
                          <a:effectLst/>
                          <a:latin typeface="Arial" panose="020B0604020202020204" pitchFamily="34" charset="0"/>
                          <a:cs typeface="Arial" panose="020B0604020202020204" pitchFamily="34" charset="0"/>
                        </a:rPr>
                        <a:t>15 MIN</a:t>
                      </a:r>
                      <a:endParaRPr lang="es-EC"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0004"/>
                  </a:ext>
                </a:extLst>
              </a:tr>
              <a:tr h="381000">
                <a:tc>
                  <a:txBody>
                    <a:bodyPr/>
                    <a:lstStyle/>
                    <a:p>
                      <a:pPr algn="ctr" fontAlgn="ctr"/>
                      <a:r>
                        <a:rPr lang="es-EC" sz="1100" u="none" strike="noStrike">
                          <a:effectLst/>
                          <a:latin typeface="Arial" panose="020B0604020202020204" pitchFamily="34" charset="0"/>
                          <a:cs typeface="Arial" panose="020B0604020202020204" pitchFamily="34" charset="0"/>
                        </a:rPr>
                        <a:t>8</a:t>
                      </a:r>
                      <a:endParaRPr lang="es-EC"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ctr"/>
                      <a:r>
                        <a:rPr lang="es-EC" sz="1100" u="none" strike="noStrike">
                          <a:effectLst/>
                          <a:latin typeface="Arial" panose="020B0604020202020204" pitchFamily="34" charset="0"/>
                          <a:cs typeface="Arial" panose="020B0604020202020204" pitchFamily="34" charset="0"/>
                        </a:rPr>
                        <a:t>ESCULTOR</a:t>
                      </a:r>
                      <a:endParaRPr lang="es-EC"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s-EC" sz="1100" u="none" strike="noStrike">
                          <a:effectLst/>
                          <a:latin typeface="Arial" panose="020B0604020202020204" pitchFamily="34" charset="0"/>
                          <a:cs typeface="Arial" panose="020B0604020202020204" pitchFamily="34" charset="0"/>
                        </a:rPr>
                        <a:t>TRASMITIR SUS PROPIAS SENSACIONES </a:t>
                      </a:r>
                      <a:endParaRPr lang="es-EC"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ctr"/>
                      <a:r>
                        <a:rPr lang="es-EC" sz="1100" u="none" strike="noStrike">
                          <a:effectLst/>
                          <a:latin typeface="Arial" panose="020B0604020202020204" pitchFamily="34" charset="0"/>
                          <a:cs typeface="Arial" panose="020B0604020202020204" pitchFamily="34" charset="0"/>
                        </a:rPr>
                        <a:t>10 MIN</a:t>
                      </a:r>
                      <a:endParaRPr lang="es-EC"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0005"/>
                  </a:ext>
                </a:extLst>
              </a:tr>
              <a:tr h="373380">
                <a:tc>
                  <a:txBody>
                    <a:bodyPr/>
                    <a:lstStyle/>
                    <a:p>
                      <a:pPr algn="ctr" fontAlgn="ctr"/>
                      <a:r>
                        <a:rPr lang="es-EC" sz="1100" u="none" strike="noStrike">
                          <a:effectLst/>
                          <a:latin typeface="Arial" panose="020B0604020202020204" pitchFamily="34" charset="0"/>
                          <a:cs typeface="Arial" panose="020B0604020202020204" pitchFamily="34" charset="0"/>
                        </a:rPr>
                        <a:t>8</a:t>
                      </a:r>
                      <a:endParaRPr lang="es-EC"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ctr"/>
                      <a:r>
                        <a:rPr lang="es-EC" sz="1100" u="none" strike="noStrike">
                          <a:effectLst/>
                          <a:latin typeface="Arial" panose="020B0604020202020204" pitchFamily="34" charset="0"/>
                          <a:cs typeface="Arial" panose="020B0604020202020204" pitchFamily="34" charset="0"/>
                        </a:rPr>
                        <a:t>ADIVINA ADIVINADOR</a:t>
                      </a:r>
                      <a:endParaRPr lang="es-EC"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s-EC" sz="1100" u="none" strike="noStrike">
                          <a:effectLst/>
                          <a:latin typeface="Arial" panose="020B0604020202020204" pitchFamily="34" charset="0"/>
                          <a:cs typeface="Arial" panose="020B0604020202020204" pitchFamily="34" charset="0"/>
                        </a:rPr>
                        <a:t>CONFIANZA, CONCENTRACION Y NOCIÓN</a:t>
                      </a:r>
                      <a:endParaRPr lang="es-EC"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ctr"/>
                      <a:r>
                        <a:rPr lang="es-EC" sz="1100" u="none" strike="noStrike">
                          <a:effectLst/>
                          <a:latin typeface="Arial" panose="020B0604020202020204" pitchFamily="34" charset="0"/>
                          <a:cs typeface="Arial" panose="020B0604020202020204" pitchFamily="34" charset="0"/>
                        </a:rPr>
                        <a:t>10 MIN</a:t>
                      </a:r>
                      <a:endParaRPr lang="es-EC"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0006"/>
                  </a:ext>
                </a:extLst>
              </a:tr>
              <a:tr h="358140">
                <a:tc>
                  <a:txBody>
                    <a:bodyPr/>
                    <a:lstStyle/>
                    <a:p>
                      <a:pPr algn="ctr" fontAlgn="ctr"/>
                      <a:r>
                        <a:rPr lang="es-EC" sz="1100" u="none" strike="noStrike">
                          <a:effectLst/>
                          <a:latin typeface="Arial" panose="020B0604020202020204" pitchFamily="34" charset="0"/>
                          <a:cs typeface="Arial" panose="020B0604020202020204" pitchFamily="34" charset="0"/>
                        </a:rPr>
                        <a:t>8</a:t>
                      </a:r>
                      <a:endParaRPr lang="es-EC"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ctr"/>
                      <a:r>
                        <a:rPr lang="es-ES" sz="1100" u="none" strike="noStrike">
                          <a:effectLst/>
                          <a:latin typeface="Arial" panose="020B0604020202020204" pitchFamily="34" charset="0"/>
                          <a:cs typeface="Arial" panose="020B0604020202020204" pitchFamily="34" charset="0"/>
                        </a:rPr>
                        <a:t>EL SOMBRERO DE LAS VIRTUDES</a:t>
                      </a:r>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s-EC" sz="1100" u="none" strike="noStrike">
                          <a:effectLst/>
                          <a:latin typeface="Arial" panose="020B0604020202020204" pitchFamily="34" charset="0"/>
                          <a:cs typeface="Arial" panose="020B0604020202020204" pitchFamily="34" charset="0"/>
                        </a:rPr>
                        <a:t>EXPRESAR SENTIMIENTOS Y VIRTUDES</a:t>
                      </a:r>
                      <a:endParaRPr lang="es-EC"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ctr"/>
                      <a:r>
                        <a:rPr lang="es-EC" sz="1100" u="none" strike="noStrike">
                          <a:effectLst/>
                          <a:latin typeface="Arial" panose="020B0604020202020204" pitchFamily="34" charset="0"/>
                          <a:cs typeface="Arial" panose="020B0604020202020204" pitchFamily="34" charset="0"/>
                        </a:rPr>
                        <a:t>20 MIN</a:t>
                      </a:r>
                      <a:endParaRPr lang="es-EC"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0007"/>
                  </a:ext>
                </a:extLst>
              </a:tr>
              <a:tr h="365760">
                <a:tc>
                  <a:txBody>
                    <a:bodyPr/>
                    <a:lstStyle/>
                    <a:p>
                      <a:pPr algn="ctr" fontAlgn="ctr"/>
                      <a:r>
                        <a:rPr lang="es-EC" sz="1100" u="none" strike="noStrike">
                          <a:effectLst/>
                          <a:latin typeface="Arial" panose="020B0604020202020204" pitchFamily="34" charset="0"/>
                          <a:cs typeface="Arial" panose="020B0604020202020204" pitchFamily="34" charset="0"/>
                        </a:rPr>
                        <a:t>8</a:t>
                      </a:r>
                      <a:endParaRPr lang="es-EC"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ctr"/>
                      <a:r>
                        <a:rPr lang="es-EC" sz="1100" u="none" strike="noStrike">
                          <a:effectLst/>
                          <a:latin typeface="Arial" panose="020B0604020202020204" pitchFamily="34" charset="0"/>
                          <a:cs typeface="Arial" panose="020B0604020202020204" pitchFamily="34" charset="0"/>
                        </a:rPr>
                        <a:t>ABRAZA A UN ARBOL</a:t>
                      </a:r>
                      <a:endParaRPr lang="es-EC"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s-ES" sz="1100" u="none" strike="noStrike">
                          <a:effectLst/>
                          <a:latin typeface="Arial" panose="020B0604020202020204" pitchFamily="34" charset="0"/>
                          <a:cs typeface="Arial" panose="020B0604020202020204" pitchFamily="34" charset="0"/>
                        </a:rPr>
                        <a:t>MEJORA EL NIVEL FISICO Y MENTAL Y TRASMITE PAZ</a:t>
                      </a:r>
                      <a:endParaRPr lang="es-ES" sz="1100" b="0" i="0" u="none" strike="noStrike">
                        <a:solidFill>
                          <a:srgbClr val="333333"/>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ctr"/>
                      <a:r>
                        <a:rPr lang="es-EC" sz="1100" u="none" strike="noStrike">
                          <a:effectLst/>
                          <a:latin typeface="Arial" panose="020B0604020202020204" pitchFamily="34" charset="0"/>
                          <a:cs typeface="Arial" panose="020B0604020202020204" pitchFamily="34" charset="0"/>
                        </a:rPr>
                        <a:t>5 MIN</a:t>
                      </a:r>
                      <a:endParaRPr lang="es-EC"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0008"/>
                  </a:ext>
                </a:extLst>
              </a:tr>
              <a:tr h="365760">
                <a:tc>
                  <a:txBody>
                    <a:bodyPr/>
                    <a:lstStyle/>
                    <a:p>
                      <a:pPr algn="ctr" fontAlgn="ctr"/>
                      <a:r>
                        <a:rPr lang="es-EC" sz="1100" u="none" strike="noStrike">
                          <a:effectLst/>
                          <a:latin typeface="Arial" panose="020B0604020202020204" pitchFamily="34" charset="0"/>
                          <a:cs typeface="Arial" panose="020B0604020202020204" pitchFamily="34" charset="0"/>
                        </a:rPr>
                        <a:t>8</a:t>
                      </a:r>
                      <a:endParaRPr lang="es-EC"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ctr"/>
                      <a:r>
                        <a:rPr lang="es-EC" sz="1100" u="none" strike="noStrike" dirty="0">
                          <a:effectLst/>
                          <a:latin typeface="Arial" panose="020B0604020202020204" pitchFamily="34" charset="0"/>
                          <a:cs typeface="Arial" panose="020B0604020202020204" pitchFamily="34" charset="0"/>
                        </a:rPr>
                        <a:t>BAILA, FORMA Y DIBUJA</a:t>
                      </a:r>
                      <a:endParaRPr lang="es-EC"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s-EC" sz="1100" u="none" strike="noStrike" dirty="0">
                          <a:effectLst/>
                          <a:latin typeface="Arial" panose="020B0604020202020204" pitchFamily="34" charset="0"/>
                          <a:cs typeface="Arial" panose="020B0604020202020204" pitchFamily="34" charset="0"/>
                        </a:rPr>
                        <a:t>LIBERTAD, IMAGINACIÓN, COORDINACIÓN </a:t>
                      </a:r>
                      <a:endParaRPr lang="es-EC"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ctr"/>
                      <a:r>
                        <a:rPr lang="es-EC" sz="1100" u="none" strike="noStrike" dirty="0">
                          <a:effectLst/>
                          <a:latin typeface="Arial" panose="020B0604020202020204" pitchFamily="34" charset="0"/>
                          <a:cs typeface="Arial" panose="020B0604020202020204" pitchFamily="34" charset="0"/>
                        </a:rPr>
                        <a:t>10 MIN</a:t>
                      </a:r>
                      <a:endParaRPr lang="es-EC"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13271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067944" y="1196752"/>
            <a:ext cx="1656184" cy="400110"/>
          </a:xfrm>
          <a:prstGeom prst="rect">
            <a:avLst/>
          </a:prstGeom>
          <a:noFill/>
        </p:spPr>
        <p:txBody>
          <a:bodyPr wrap="square" rtlCol="0">
            <a:spAutoFit/>
          </a:bodyPr>
          <a:lstStyle/>
          <a:p>
            <a:r>
              <a:rPr lang="es-ES" sz="2000" b="1" dirty="0">
                <a:solidFill>
                  <a:schemeClr val="accent3">
                    <a:lumMod val="75000"/>
                  </a:schemeClr>
                </a:solidFill>
                <a:latin typeface="Arial" panose="020B0604020202020204" pitchFamily="34" charset="0"/>
                <a:cs typeface="Arial" panose="020B0604020202020204" pitchFamily="34" charset="0"/>
              </a:rPr>
              <a:t>PROSTEST</a:t>
            </a:r>
            <a:endParaRPr lang="es-EC" sz="2000" b="1" dirty="0">
              <a:solidFill>
                <a:schemeClr val="accent3">
                  <a:lumMod val="75000"/>
                </a:schemeClr>
              </a:solidFill>
              <a:latin typeface="Arial" panose="020B0604020202020204" pitchFamily="34" charset="0"/>
              <a:cs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654196978"/>
              </p:ext>
            </p:extLst>
          </p:nvPr>
        </p:nvGraphicFramePr>
        <p:xfrm>
          <a:off x="1691680" y="1988840"/>
          <a:ext cx="5773564" cy="3014047"/>
        </p:xfrm>
        <a:graphic>
          <a:graphicData uri="http://schemas.openxmlformats.org/drawingml/2006/table">
            <a:tbl>
              <a:tblPr firstRow="1" firstCol="1" bandRow="1">
                <a:tableStyleId>{5C22544A-7EE6-4342-B048-85BDC9FD1C3A}</a:tableStyleId>
              </a:tblPr>
              <a:tblGrid>
                <a:gridCol w="1964930">
                  <a:extLst>
                    <a:ext uri="{9D8B030D-6E8A-4147-A177-3AD203B41FA5}">
                      <a16:colId xmlns:a16="http://schemas.microsoft.com/office/drawing/2014/main" val="20000"/>
                    </a:ext>
                  </a:extLst>
                </a:gridCol>
                <a:gridCol w="1904317">
                  <a:extLst>
                    <a:ext uri="{9D8B030D-6E8A-4147-A177-3AD203B41FA5}">
                      <a16:colId xmlns:a16="http://schemas.microsoft.com/office/drawing/2014/main" val="20001"/>
                    </a:ext>
                  </a:extLst>
                </a:gridCol>
                <a:gridCol w="1904317">
                  <a:extLst>
                    <a:ext uri="{9D8B030D-6E8A-4147-A177-3AD203B41FA5}">
                      <a16:colId xmlns:a16="http://schemas.microsoft.com/office/drawing/2014/main" val="20002"/>
                    </a:ext>
                  </a:extLst>
                </a:gridCol>
              </a:tblGrid>
              <a:tr h="420162">
                <a:tc>
                  <a:txBody>
                    <a:bodyPr/>
                    <a:lstStyle/>
                    <a:p>
                      <a:pPr indent="252095" algn="l">
                        <a:spcAft>
                          <a:spcPts val="0"/>
                        </a:spcAft>
                      </a:pPr>
                      <a:r>
                        <a:rPr lang="es-EC" sz="1600" dirty="0">
                          <a:effectLst/>
                        </a:rPr>
                        <a:t>Indicadores</a:t>
                      </a:r>
                      <a:endPar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ctr">
                        <a:spcAft>
                          <a:spcPts val="0"/>
                        </a:spcAft>
                      </a:pPr>
                      <a:r>
                        <a:rPr lang="es-EC" sz="1600" dirty="0">
                          <a:effectLst/>
                        </a:rPr>
                        <a:t>Frecuencia</a:t>
                      </a:r>
                      <a:endPar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ctr">
                        <a:spcAft>
                          <a:spcPts val="0"/>
                        </a:spcAft>
                      </a:pPr>
                      <a:r>
                        <a:rPr lang="es-EC" sz="1600">
                          <a:effectLst/>
                        </a:rPr>
                        <a:t>Porcentaje</a:t>
                      </a:r>
                      <a:endPar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709333">
                <a:tc>
                  <a:txBody>
                    <a:bodyPr/>
                    <a:lstStyle/>
                    <a:p>
                      <a:pPr indent="252095" algn="l">
                        <a:spcAft>
                          <a:spcPts val="0"/>
                        </a:spcAft>
                      </a:pPr>
                      <a:r>
                        <a:rPr lang="es-EC" sz="1600">
                          <a:effectLst/>
                        </a:rPr>
                        <a:t>Baja Autoestima </a:t>
                      </a:r>
                      <a:endPar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ctr">
                        <a:spcAft>
                          <a:spcPts val="0"/>
                        </a:spcAft>
                      </a:pPr>
                      <a:r>
                        <a:rPr lang="es-EC" sz="1600" dirty="0">
                          <a:effectLst/>
                        </a:rPr>
                        <a:t>8</a:t>
                      </a:r>
                      <a:endPar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ctr">
                        <a:spcAft>
                          <a:spcPts val="0"/>
                        </a:spcAft>
                      </a:pPr>
                      <a:r>
                        <a:rPr lang="es-EC" sz="1600">
                          <a:effectLst/>
                        </a:rPr>
                        <a:t>16%</a:t>
                      </a:r>
                      <a:endPar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709333">
                <a:tc>
                  <a:txBody>
                    <a:bodyPr/>
                    <a:lstStyle/>
                    <a:p>
                      <a:pPr indent="252095" algn="ctr">
                        <a:spcAft>
                          <a:spcPts val="0"/>
                        </a:spcAft>
                      </a:pPr>
                      <a:r>
                        <a:rPr lang="es-EC" sz="1600" dirty="0">
                          <a:effectLst/>
                        </a:rPr>
                        <a:t>Autoestima Media</a:t>
                      </a:r>
                      <a:endPar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ctr">
                        <a:spcAft>
                          <a:spcPts val="0"/>
                        </a:spcAft>
                      </a:pPr>
                      <a:r>
                        <a:rPr lang="es-EC" sz="1600">
                          <a:effectLst/>
                        </a:rPr>
                        <a:t>18</a:t>
                      </a:r>
                      <a:endPar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ctr">
                        <a:spcAft>
                          <a:spcPts val="0"/>
                        </a:spcAft>
                      </a:pPr>
                      <a:r>
                        <a:rPr lang="es-EC" sz="1600">
                          <a:effectLst/>
                        </a:rPr>
                        <a:t>36%</a:t>
                      </a:r>
                      <a:endPar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709333">
                <a:tc>
                  <a:txBody>
                    <a:bodyPr/>
                    <a:lstStyle/>
                    <a:p>
                      <a:pPr indent="252095" algn="ctr">
                        <a:spcAft>
                          <a:spcPts val="0"/>
                        </a:spcAft>
                      </a:pPr>
                      <a:r>
                        <a:rPr lang="es-EC" sz="1600" dirty="0">
                          <a:effectLst/>
                        </a:rPr>
                        <a:t>Elevada Autoestima</a:t>
                      </a:r>
                      <a:endPar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ctr">
                        <a:spcAft>
                          <a:spcPts val="0"/>
                        </a:spcAft>
                      </a:pPr>
                      <a:r>
                        <a:rPr lang="es-EC" sz="1600">
                          <a:effectLst/>
                        </a:rPr>
                        <a:t>24</a:t>
                      </a:r>
                      <a:endPar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ctr">
                        <a:spcAft>
                          <a:spcPts val="0"/>
                        </a:spcAft>
                      </a:pPr>
                      <a:r>
                        <a:rPr lang="es-EC" sz="1600">
                          <a:effectLst/>
                        </a:rPr>
                        <a:t>48%</a:t>
                      </a:r>
                      <a:endPar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65886">
                <a:tc>
                  <a:txBody>
                    <a:bodyPr/>
                    <a:lstStyle/>
                    <a:p>
                      <a:pPr indent="252095" algn="ctr">
                        <a:spcAft>
                          <a:spcPts val="0"/>
                        </a:spcAft>
                      </a:pPr>
                      <a:r>
                        <a:rPr lang="es-EC" sz="1600" dirty="0">
                          <a:effectLst/>
                        </a:rPr>
                        <a:t>Total</a:t>
                      </a:r>
                      <a:endPar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ctr">
                        <a:spcAft>
                          <a:spcPts val="0"/>
                        </a:spcAft>
                      </a:pPr>
                      <a:r>
                        <a:rPr lang="es-EC" sz="1600">
                          <a:effectLst/>
                        </a:rPr>
                        <a:t>50</a:t>
                      </a:r>
                      <a:endPar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ctr">
                        <a:spcAft>
                          <a:spcPts val="0"/>
                        </a:spcAft>
                      </a:pPr>
                      <a:r>
                        <a:rPr lang="es-EC" sz="1600" dirty="0">
                          <a:effectLst/>
                        </a:rPr>
                        <a:t>100%</a:t>
                      </a:r>
                      <a:endPar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36690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353488" y="908720"/>
            <a:ext cx="6004975" cy="818875"/>
          </a:xfrm>
        </p:spPr>
        <p:txBody>
          <a:bodyPr/>
          <a:lstStyle/>
          <a:p>
            <a:pPr algn="ctr"/>
            <a:r>
              <a:rPr lang="es-ES" b="1" u="sng" dirty="0">
                <a:latin typeface="Arial" panose="020B0604020202020204" pitchFamily="34" charset="0"/>
                <a:cs typeface="Arial" panose="020B0604020202020204" pitchFamily="34" charset="0"/>
              </a:rPr>
              <a:t>INTRODUCCIÓN</a:t>
            </a:r>
            <a:endParaRPr lang="en-US" b="1" u="sng" dirty="0">
              <a:latin typeface="Arial" panose="020B0604020202020204" pitchFamily="34" charset="0"/>
              <a:cs typeface="Arial" panose="020B0604020202020204" pitchFamily="34" charset="0"/>
            </a:endParaRPr>
          </a:p>
        </p:txBody>
      </p:sp>
      <p:sp>
        <p:nvSpPr>
          <p:cNvPr id="2" name="1 Rectángulo"/>
          <p:cNvSpPr/>
          <p:nvPr/>
        </p:nvSpPr>
        <p:spPr>
          <a:xfrm>
            <a:off x="755576" y="2276872"/>
            <a:ext cx="7200800" cy="33843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Investigación realizada en la FLPT.</a:t>
            </a:r>
          </a:p>
          <a:p>
            <a:pPr marL="285750" indent="-285750">
              <a:buFont typeface="Arial" panose="020B0604020202020204" pitchFamily="34" charset="0"/>
              <a:buChar char="•"/>
            </a:pP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Existen muchos niños que tiene baja autoestima</a:t>
            </a:r>
          </a:p>
          <a:p>
            <a:pPr marL="285750" indent="-285750">
              <a:buFont typeface="Arial" panose="020B0604020202020204" pitchFamily="34" charset="0"/>
              <a:buChar char="•"/>
            </a:pPr>
            <a:endParaRPr lang="es-EC"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El test de ROSEMBERG, arrojó que 38% tiene baja autoestima.</a:t>
            </a:r>
          </a:p>
          <a:p>
            <a:pPr marL="285750" indent="-285750">
              <a:buFont typeface="Arial" panose="020B0604020202020204" pitchFamily="34" charset="0"/>
              <a:buChar char="•"/>
            </a:pPr>
            <a:endParaRPr lang="es-E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C" dirty="0">
                <a:solidFill>
                  <a:schemeClr val="bg1"/>
                </a:solidFill>
                <a:latin typeface="Arial" panose="020B0604020202020204" pitchFamily="34" charset="0"/>
                <a:cs typeface="Arial" panose="020B0604020202020204" pitchFamily="34" charset="0"/>
              </a:rPr>
              <a:t>Fortalecer el Autoestima mediante actividades recreativa al aire libre. </a:t>
            </a:r>
          </a:p>
          <a:p>
            <a:pPr marL="285750" indent="-285750">
              <a:buFont typeface="Arial" panose="020B0604020202020204" pitchFamily="34" charset="0"/>
              <a:buChar char="•"/>
            </a:pPr>
            <a:endParaRPr lang="es-EC"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4573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Gráfico"/>
          <p:cNvGraphicFramePr/>
          <p:nvPr>
            <p:extLst>
              <p:ext uri="{D42A27DB-BD31-4B8C-83A1-F6EECF244321}">
                <p14:modId xmlns:p14="http://schemas.microsoft.com/office/powerpoint/2010/main" val="4255608082"/>
              </p:ext>
            </p:extLst>
          </p:nvPr>
        </p:nvGraphicFramePr>
        <p:xfrm>
          <a:off x="1547664" y="1844824"/>
          <a:ext cx="6336704"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3491880" y="980728"/>
            <a:ext cx="2952328" cy="584775"/>
          </a:xfrm>
          <a:prstGeom prst="rect">
            <a:avLst/>
          </a:prstGeom>
          <a:noFill/>
        </p:spPr>
        <p:txBody>
          <a:bodyPr wrap="square" rtlCol="0">
            <a:spAutoFit/>
          </a:bodyPr>
          <a:lstStyle/>
          <a:p>
            <a:r>
              <a:rPr lang="es-PA" sz="3200" dirty="0">
                <a:solidFill>
                  <a:schemeClr val="bg1"/>
                </a:solidFill>
                <a:latin typeface="Arial" panose="020B0604020202020204" pitchFamily="34" charset="0"/>
                <a:cs typeface="Arial" panose="020B0604020202020204" pitchFamily="34" charset="0"/>
              </a:rPr>
              <a:t>Comparación </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0877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76672"/>
            <a:ext cx="5040560" cy="964704"/>
          </a:xfrm>
        </p:spPr>
        <p:txBody>
          <a:bodyPr/>
          <a:lstStyle/>
          <a:p>
            <a:pPr algn="ctr"/>
            <a:r>
              <a:rPr lang="es-EC" dirty="0">
                <a:latin typeface="Arial" panose="020B0604020202020204" pitchFamily="34" charset="0"/>
                <a:cs typeface="Arial" panose="020B0604020202020204" pitchFamily="34" charset="0"/>
              </a:rPr>
              <a:t>Conclusiones </a:t>
            </a:r>
          </a:p>
        </p:txBody>
      </p:sp>
      <p:sp>
        <p:nvSpPr>
          <p:cNvPr id="3" name="2 Subtítulo"/>
          <p:cNvSpPr>
            <a:spLocks noGrp="1"/>
          </p:cNvSpPr>
          <p:nvPr>
            <p:ph type="subTitle" idx="1"/>
          </p:nvPr>
        </p:nvSpPr>
        <p:spPr>
          <a:xfrm>
            <a:off x="395536" y="3140968"/>
            <a:ext cx="7780288" cy="3096344"/>
          </a:xfrm>
        </p:spPr>
        <p:txBody>
          <a:bodyPr>
            <a:noAutofit/>
          </a:bodyPr>
          <a:lstStyle/>
          <a:p>
            <a:pPr algn="just"/>
            <a:r>
              <a:rPr lang="es-EC" sz="2200" dirty="0">
                <a:solidFill>
                  <a:schemeClr val="bg1"/>
                </a:solidFill>
              </a:rPr>
              <a:t>La autoestima juega un papel muy importante en la vida del ser humado, debido a que muchas de las decisiones de la vida cotidiana depende de la confianza que tenga el ser humano, lo cual en la actualidad si se tiene una baja autoestima puede traer como consecuencia hasta el suicidio.</a:t>
            </a:r>
          </a:p>
          <a:p>
            <a:pPr algn="just"/>
            <a:endParaRPr lang="es-EC" sz="2200" dirty="0">
              <a:solidFill>
                <a:schemeClr val="bg1"/>
              </a:solidFill>
            </a:endParaRPr>
          </a:p>
          <a:p>
            <a:pPr algn="just"/>
            <a:r>
              <a:rPr lang="es-ES" sz="2200" dirty="0">
                <a:solidFill>
                  <a:schemeClr val="bg1"/>
                </a:solidFill>
              </a:rPr>
              <a:t>Se demostró que las actividades al aire libre ayudan a mejorar los niveles de autoestima de los estudiantes.</a:t>
            </a:r>
            <a:endParaRPr lang="es-EC" sz="2200" dirty="0">
              <a:solidFill>
                <a:schemeClr val="bg1"/>
              </a:solidFill>
            </a:endParaRPr>
          </a:p>
          <a:p>
            <a:pPr algn="just"/>
            <a:endParaRPr lang="es-EC" sz="2200" dirty="0">
              <a:solidFill>
                <a:schemeClr val="bg1"/>
              </a:solidFill>
            </a:endParaRPr>
          </a:p>
          <a:p>
            <a:pPr algn="just"/>
            <a:endParaRPr lang="es-ES" sz="2200" dirty="0">
              <a:solidFill>
                <a:schemeClr val="bg1"/>
              </a:solidFill>
            </a:endParaRPr>
          </a:p>
          <a:p>
            <a:pPr algn="just"/>
            <a:endParaRPr lang="es-EC" sz="2200" dirty="0">
              <a:solidFill>
                <a:schemeClr val="bg1"/>
              </a:solidFill>
            </a:endParaRPr>
          </a:p>
        </p:txBody>
      </p:sp>
      <p:pic>
        <p:nvPicPr>
          <p:cNvPr id="4" name="9 Imagen" descr="F:\Tesis\FOTOS\WhatsApp Image 2020-02-25 at 8.26.52 PM.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504034"/>
            <a:ext cx="2088232" cy="1704156"/>
          </a:xfrm>
          <a:prstGeom prst="rect">
            <a:avLst/>
          </a:prstGeom>
          <a:noFill/>
          <a:ln>
            <a:noFill/>
          </a:ln>
        </p:spPr>
      </p:pic>
      <p:sp>
        <p:nvSpPr>
          <p:cNvPr id="5" name="CuadroTexto 4"/>
          <p:cNvSpPr txBox="1"/>
          <p:nvPr/>
        </p:nvSpPr>
        <p:spPr>
          <a:xfrm>
            <a:off x="260052" y="1620680"/>
            <a:ext cx="1944216"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S" dirty="0">
                <a:solidFill>
                  <a:schemeClr val="bg1"/>
                </a:solidFill>
              </a:rPr>
              <a:t>ACTIVIDADES RECREATIVAS</a:t>
            </a:r>
            <a:endParaRPr lang="es-EC" dirty="0">
              <a:solidFill>
                <a:schemeClr val="bg1"/>
              </a:solidFill>
            </a:endParaRPr>
          </a:p>
        </p:txBody>
      </p:sp>
      <p:sp>
        <p:nvSpPr>
          <p:cNvPr id="6" name="CuadroTexto 5"/>
          <p:cNvSpPr txBox="1"/>
          <p:nvPr/>
        </p:nvSpPr>
        <p:spPr>
          <a:xfrm>
            <a:off x="3707904" y="1593673"/>
            <a:ext cx="1944216"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S" dirty="0">
                <a:solidFill>
                  <a:schemeClr val="bg1"/>
                </a:solidFill>
              </a:rPr>
              <a:t>MEJORA EL AUTOESTIMA</a:t>
            </a:r>
            <a:endParaRPr lang="es-EC" dirty="0">
              <a:solidFill>
                <a:schemeClr val="bg1"/>
              </a:solidFill>
            </a:endParaRPr>
          </a:p>
        </p:txBody>
      </p:sp>
      <p:sp>
        <p:nvSpPr>
          <p:cNvPr id="8" name="Flecha derecha 7"/>
          <p:cNvSpPr/>
          <p:nvPr/>
        </p:nvSpPr>
        <p:spPr>
          <a:xfrm>
            <a:off x="2344018" y="1646194"/>
            <a:ext cx="1114736" cy="501993"/>
          </a:xfrm>
          <a:prstGeom prst="rightArrow">
            <a:avLst>
              <a:gd name="adj1" fmla="val 71859"/>
              <a:gd name="adj2" fmla="val 846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240996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627784" y="908720"/>
            <a:ext cx="5835424" cy="689248"/>
          </a:xfrm>
        </p:spPr>
        <p:txBody>
          <a:bodyPr>
            <a:normAutofit fontScale="90000"/>
          </a:bodyPr>
          <a:lstStyle/>
          <a:p>
            <a:pPr algn="ctr"/>
            <a:r>
              <a:rPr lang="es-EC" dirty="0">
                <a:latin typeface="Arial" panose="020B0604020202020204" pitchFamily="34" charset="0"/>
                <a:cs typeface="Arial" panose="020B0604020202020204" pitchFamily="34" charset="0"/>
              </a:rPr>
              <a:t>Recomendaciones </a:t>
            </a:r>
          </a:p>
        </p:txBody>
      </p:sp>
      <p:sp>
        <p:nvSpPr>
          <p:cNvPr id="3" name="2 Subtítulo"/>
          <p:cNvSpPr>
            <a:spLocks noGrp="1"/>
          </p:cNvSpPr>
          <p:nvPr>
            <p:ph type="subTitle" idx="1"/>
          </p:nvPr>
        </p:nvSpPr>
        <p:spPr>
          <a:xfrm>
            <a:off x="394440" y="2276872"/>
            <a:ext cx="8287072" cy="4248472"/>
          </a:xfrm>
        </p:spPr>
        <p:txBody>
          <a:bodyPr>
            <a:normAutofit fontScale="70000" lnSpcReduction="20000"/>
          </a:bodyPr>
          <a:lstStyle/>
          <a:p>
            <a:pPr marL="342900" indent="-342900" algn="just">
              <a:lnSpc>
                <a:spcPct val="150000"/>
              </a:lnSpc>
              <a:buFont typeface="Arial" panose="020B0604020202020204" pitchFamily="34" charset="0"/>
              <a:buChar char="•"/>
            </a:pPr>
            <a:r>
              <a:rPr lang="es-ES" sz="2400" dirty="0">
                <a:solidFill>
                  <a:schemeClr val="bg1"/>
                </a:solidFill>
              </a:rPr>
              <a:t>Se recomienda abrir espacio dentro de las instituciones para trabajar actividades recreativas que ayuden al fortalecimiento de la autoestima, dichas actividades se deben adaptar tomando en cuenta las necesidades y características de los grupos que se va a intervenir.</a:t>
            </a:r>
          </a:p>
          <a:p>
            <a:pPr marL="342900" indent="-342900" algn="just">
              <a:lnSpc>
                <a:spcPct val="150000"/>
              </a:lnSpc>
              <a:buFont typeface="Arial" panose="020B0604020202020204" pitchFamily="34" charset="0"/>
              <a:buChar char="•"/>
            </a:pPr>
            <a:endParaRPr lang="es-ES" sz="2400" dirty="0">
              <a:solidFill>
                <a:schemeClr val="bg1"/>
              </a:solidFill>
            </a:endParaRPr>
          </a:p>
          <a:p>
            <a:pPr marL="342900" indent="-342900" algn="just">
              <a:lnSpc>
                <a:spcPct val="150000"/>
              </a:lnSpc>
              <a:buFont typeface="Arial" panose="020B0604020202020204" pitchFamily="34" charset="0"/>
              <a:buChar char="•"/>
            </a:pPr>
            <a:r>
              <a:rPr lang="es-ES" sz="2400" dirty="0">
                <a:solidFill>
                  <a:schemeClr val="bg1"/>
                </a:solidFill>
              </a:rPr>
              <a:t>Proponer alternativas de actividades recreativas al aire libre para resolver otra problemática dentro de la Fundación o en otras instituciones.</a:t>
            </a:r>
            <a:r>
              <a:rPr lang="es-EC" sz="2400" dirty="0">
                <a:solidFill>
                  <a:schemeClr val="bg1"/>
                </a:solidFill>
              </a:rPr>
              <a:t> </a:t>
            </a:r>
          </a:p>
          <a:p>
            <a:pPr marL="342900" indent="-342900" algn="just">
              <a:lnSpc>
                <a:spcPct val="150000"/>
              </a:lnSpc>
              <a:buFont typeface="Arial" panose="020B0604020202020204" pitchFamily="34" charset="0"/>
              <a:buChar char="•"/>
            </a:pPr>
            <a:endParaRPr lang="es-EC" sz="2400" dirty="0">
              <a:solidFill>
                <a:schemeClr val="bg1"/>
              </a:solidFill>
            </a:endParaRPr>
          </a:p>
          <a:p>
            <a:pPr marL="342900" indent="-342900" algn="just">
              <a:lnSpc>
                <a:spcPct val="150000"/>
              </a:lnSpc>
              <a:buFont typeface="Arial" panose="020B0604020202020204" pitchFamily="34" charset="0"/>
              <a:buChar char="•"/>
            </a:pPr>
            <a:r>
              <a:rPr lang="es-ES" sz="2400" dirty="0">
                <a:solidFill>
                  <a:schemeClr val="bg1"/>
                </a:solidFill>
              </a:rPr>
              <a:t>Es necesario realizar otros trabajos investigativos  similares que nutran este tipo de propuestas con diferentes grupos sociales para prevenir los niveles de baja autoestima.</a:t>
            </a:r>
            <a:endParaRPr lang="en-US" sz="2400" dirty="0">
              <a:solidFill>
                <a:schemeClr val="bg1"/>
              </a:solidFill>
            </a:endParaRPr>
          </a:p>
          <a:p>
            <a:pPr algn="just">
              <a:lnSpc>
                <a:spcPct val="120000"/>
              </a:lnSpc>
            </a:pPr>
            <a:endParaRPr lang="es-ES" sz="2400" dirty="0">
              <a:solidFill>
                <a:schemeClr val="bg1"/>
              </a:solidFill>
            </a:endParaRPr>
          </a:p>
        </p:txBody>
      </p:sp>
      <p:pic>
        <p:nvPicPr>
          <p:cNvPr id="4" name="3 Imagen" descr="F:\Tesis\FOTOS\WhatsApp Image 2020-02-25 at 8.28.07 PM.jpeg"/>
          <p:cNvPicPr/>
          <p:nvPr/>
        </p:nvPicPr>
        <p:blipFill rotWithShape="1">
          <a:blip r:embed="rId2" cstate="print">
            <a:extLst>
              <a:ext uri="{28A0092B-C50C-407E-A947-70E740481C1C}">
                <a14:useLocalDpi xmlns:a14="http://schemas.microsoft.com/office/drawing/2010/main" val="0"/>
              </a:ext>
            </a:extLst>
          </a:blip>
          <a:srcRect l="15464" t="8179" r="16054" b="26543"/>
          <a:stretch/>
        </p:blipFill>
        <p:spPr bwMode="auto">
          <a:xfrm>
            <a:off x="364712" y="448524"/>
            <a:ext cx="2232248" cy="1535772"/>
          </a:xfrm>
          <a:prstGeom prst="rect">
            <a:avLst/>
          </a:prstGeom>
          <a:noFill/>
          <a:ln>
            <a:noFill/>
          </a:ln>
        </p:spPr>
      </p:pic>
    </p:spTree>
    <p:extLst>
      <p:ext uri="{BB962C8B-B14F-4D97-AF65-F5344CB8AC3E}">
        <p14:creationId xmlns:p14="http://schemas.microsoft.com/office/powerpoint/2010/main" val="3065314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23F69F9-756D-4934-8C3B-48B2C0E27399}"/>
              </a:ext>
            </a:extLst>
          </p:cNvPr>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0" y="1052736"/>
            <a:ext cx="9144000" cy="580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577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548680"/>
            <a:ext cx="8136904" cy="852264"/>
          </a:xfrm>
        </p:spPr>
        <p:txBody>
          <a:bodyPr>
            <a:normAutofit/>
          </a:bodyPr>
          <a:lstStyle/>
          <a:p>
            <a:pPr algn="ctr"/>
            <a:r>
              <a:rPr lang="es-ES" sz="3600" b="1" dirty="0">
                <a:latin typeface="Arial" panose="020B0604020202020204" pitchFamily="34" charset="0"/>
                <a:cs typeface="Arial" panose="020B0604020202020204" pitchFamily="34" charset="0"/>
              </a:rPr>
              <a:t>PLANTEAMIENTO DEL PROBLEMA</a:t>
            </a:r>
            <a:endParaRPr lang="en-US" sz="3600" b="1" dirty="0">
              <a:latin typeface="Arial" panose="020B0604020202020204" pitchFamily="34" charset="0"/>
              <a:cs typeface="Arial" panose="020B0604020202020204" pitchFamily="34" charset="0"/>
            </a:endParaRPr>
          </a:p>
        </p:txBody>
      </p:sp>
      <p:sp>
        <p:nvSpPr>
          <p:cNvPr id="4" name="3 Rectángulo"/>
          <p:cNvSpPr/>
          <p:nvPr/>
        </p:nvSpPr>
        <p:spPr>
          <a:xfrm>
            <a:off x="661508" y="4221088"/>
            <a:ext cx="8136904" cy="223224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es-EC" sz="2000" b="1" dirty="0">
                <a:solidFill>
                  <a:schemeClr val="bg1"/>
                </a:solidFill>
                <a:latin typeface="Arial" panose="020B0604020202020204" pitchFamily="34" charset="0"/>
                <a:cs typeface="Arial" panose="020B0604020202020204" pitchFamily="34" charset="0"/>
              </a:rPr>
              <a:t>¿Cómo inciden las Actividades Recreativas al aire libre en la baja autoestima de los niños de Sexto y Séptimo Año de Educación General Básica de la Fundación Letra para Todos en el año lectivo 2019-2020?</a:t>
            </a:r>
            <a:endParaRPr lang="es-EC" sz="2000" dirty="0">
              <a:solidFill>
                <a:schemeClr val="bg1"/>
              </a:solidFill>
              <a:latin typeface="Arial" panose="020B0604020202020204" pitchFamily="34" charset="0"/>
              <a:cs typeface="Arial" panose="020B0604020202020204" pitchFamily="34" charset="0"/>
            </a:endParaRPr>
          </a:p>
        </p:txBody>
      </p:sp>
      <p:sp>
        <p:nvSpPr>
          <p:cNvPr id="3" name="CuadroTexto 2"/>
          <p:cNvSpPr txBox="1"/>
          <p:nvPr/>
        </p:nvSpPr>
        <p:spPr>
          <a:xfrm>
            <a:off x="3059832" y="1637170"/>
            <a:ext cx="3384376" cy="584775"/>
          </a:xfrm>
          <a:prstGeom prst="rect">
            <a:avLst/>
          </a:prstGeom>
          <a:solidFill>
            <a:srgbClr val="92D050"/>
          </a:solidFill>
          <a:ln>
            <a:solidFill>
              <a:schemeClr val="accent6">
                <a:lumMod val="75000"/>
              </a:schemeClr>
            </a:solidFill>
          </a:ln>
        </p:spPr>
        <p:txBody>
          <a:bodyPr wrap="square" rtlCol="0">
            <a:spAutoFit/>
          </a:bodyPr>
          <a:lstStyle/>
          <a:p>
            <a:pPr algn="ctr"/>
            <a:r>
              <a:rPr lang="es-PA" sz="3200" dirty="0">
                <a:solidFill>
                  <a:schemeClr val="bg1"/>
                </a:solidFill>
                <a:latin typeface="Arial" panose="020B0604020202020204" pitchFamily="34" charset="0"/>
                <a:cs typeface="Arial" panose="020B0604020202020204" pitchFamily="34" charset="0"/>
              </a:rPr>
              <a:t>AUTOESTIMA</a:t>
            </a:r>
            <a:endParaRPr lang="en-US" sz="3200" dirty="0">
              <a:solidFill>
                <a:schemeClr val="bg1"/>
              </a:solidFill>
              <a:latin typeface="Arial" panose="020B0604020202020204" pitchFamily="34" charset="0"/>
              <a:cs typeface="Arial" panose="020B0604020202020204" pitchFamily="34" charset="0"/>
            </a:endParaRPr>
          </a:p>
        </p:txBody>
      </p:sp>
      <p:sp>
        <p:nvSpPr>
          <p:cNvPr id="5" name="CuadroTexto 4"/>
          <p:cNvSpPr txBox="1"/>
          <p:nvPr/>
        </p:nvSpPr>
        <p:spPr>
          <a:xfrm>
            <a:off x="1115616" y="2580501"/>
            <a:ext cx="2664296" cy="954107"/>
          </a:xfrm>
          <a:prstGeom prst="rect">
            <a:avLst/>
          </a:prstGeom>
          <a:solidFill>
            <a:srgbClr val="92D050"/>
          </a:solidFill>
          <a:ln w="12700">
            <a:solidFill>
              <a:schemeClr val="accent6">
                <a:lumMod val="75000"/>
              </a:schemeClr>
            </a:solidFill>
          </a:ln>
        </p:spPr>
        <p:txBody>
          <a:bodyPr wrap="square" rtlCol="0">
            <a:spAutoFit/>
          </a:bodyPr>
          <a:lstStyle/>
          <a:p>
            <a:pPr algn="ctr"/>
            <a:r>
              <a:rPr lang="es-PA" sz="2800" dirty="0">
                <a:solidFill>
                  <a:schemeClr val="bg1"/>
                </a:solidFill>
                <a:latin typeface="Arial" panose="020B0604020202020204" pitchFamily="34" charset="0"/>
                <a:cs typeface="Arial" panose="020B0604020202020204" pitchFamily="34" charset="0"/>
              </a:rPr>
              <a:t>BAJA AUTOESTIMA</a:t>
            </a:r>
            <a:endParaRPr lang="en-US" sz="2800" dirty="0">
              <a:solidFill>
                <a:schemeClr val="bg1"/>
              </a:solidFill>
              <a:latin typeface="Arial" panose="020B0604020202020204" pitchFamily="34" charset="0"/>
              <a:cs typeface="Arial" panose="020B0604020202020204" pitchFamily="34" charset="0"/>
            </a:endParaRPr>
          </a:p>
        </p:txBody>
      </p:sp>
      <p:sp>
        <p:nvSpPr>
          <p:cNvPr id="6" name="CuadroTexto 5"/>
          <p:cNvSpPr txBox="1"/>
          <p:nvPr/>
        </p:nvSpPr>
        <p:spPr>
          <a:xfrm>
            <a:off x="5364088" y="2549869"/>
            <a:ext cx="3024336" cy="954107"/>
          </a:xfrm>
          <a:prstGeom prst="rect">
            <a:avLst/>
          </a:prstGeom>
          <a:solidFill>
            <a:srgbClr val="92D050"/>
          </a:solidFill>
          <a:ln>
            <a:solidFill>
              <a:schemeClr val="accent6">
                <a:lumMod val="75000"/>
              </a:schemeClr>
            </a:solidFill>
          </a:ln>
        </p:spPr>
        <p:txBody>
          <a:bodyPr wrap="square" rtlCol="0">
            <a:spAutoFit/>
          </a:bodyPr>
          <a:lstStyle/>
          <a:p>
            <a:pPr algn="ctr"/>
            <a:r>
              <a:rPr lang="es-PA" sz="2800" dirty="0">
                <a:solidFill>
                  <a:schemeClr val="bg1"/>
                </a:solidFill>
                <a:latin typeface="Arial" panose="020B0604020202020204" pitchFamily="34" charset="0"/>
                <a:cs typeface="Arial" panose="020B0604020202020204" pitchFamily="34" charset="0"/>
              </a:rPr>
              <a:t>RECREACION AL AIRE LIBRE </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1282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8690" y="1053368"/>
            <a:ext cx="7772400" cy="816120"/>
          </a:xfrm>
        </p:spPr>
        <p:txBody>
          <a:bodyPr/>
          <a:lstStyle/>
          <a:p>
            <a:pPr algn="ctr"/>
            <a:r>
              <a:rPr lang="es-PA" sz="4800" dirty="0">
                <a:latin typeface="Arial" panose="020B0604020202020204" pitchFamily="34" charset="0"/>
                <a:cs typeface="Arial" panose="020B0604020202020204" pitchFamily="34" charset="0"/>
              </a:rPr>
              <a:t>Investigaciones Previas</a:t>
            </a:r>
            <a:endParaRPr lang="en-US" sz="4800" dirty="0">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971600" y="2411120"/>
            <a:ext cx="7145678" cy="1597632"/>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just">
              <a:lnSpc>
                <a:spcPct val="150000"/>
              </a:lnSpc>
            </a:pPr>
            <a:r>
              <a:rPr lang="es-ES" sz="1600" dirty="0">
                <a:solidFill>
                  <a:schemeClr val="bg1"/>
                </a:solidFill>
                <a:latin typeface="Arial" panose="020B0604020202020204" pitchFamily="34" charset="0"/>
                <a:cs typeface="Arial" panose="020B0604020202020204" pitchFamily="34" charset="0"/>
              </a:rPr>
              <a:t>Acevedo, Gutiérrez y Noreña mencionan que dentro de las instituciones educativas se debería realizar mas juegos recreativos, cooperativos y actividades lúdicas que impliquen una mejor relación con los demás mejorando la socialización y comunicación</a:t>
            </a:r>
            <a:r>
              <a:rPr lang="es-EC" sz="1600" dirty="0">
                <a:solidFill>
                  <a:schemeClr val="bg1"/>
                </a:solidFill>
                <a:latin typeface="Arial" panose="020B0604020202020204" pitchFamily="34" charset="0"/>
                <a:cs typeface="Arial" panose="020B0604020202020204" pitchFamily="34" charset="0"/>
              </a:rPr>
              <a:t>. </a:t>
            </a:r>
          </a:p>
        </p:txBody>
      </p:sp>
      <p:sp>
        <p:nvSpPr>
          <p:cNvPr id="4" name="CuadroTexto 3"/>
          <p:cNvSpPr txBox="1"/>
          <p:nvPr/>
        </p:nvSpPr>
        <p:spPr>
          <a:xfrm>
            <a:off x="971600" y="4550384"/>
            <a:ext cx="7145678" cy="15696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just">
              <a:lnSpc>
                <a:spcPct val="150000"/>
              </a:lnSpc>
            </a:pPr>
            <a:r>
              <a:rPr lang="es-EC" sz="1600" dirty="0">
                <a:solidFill>
                  <a:schemeClr val="bg1"/>
                </a:solidFill>
                <a:latin typeface="Arial" panose="020B0604020202020204" pitchFamily="34" charset="0"/>
                <a:cs typeface="Arial" panose="020B0604020202020204" pitchFamily="34" charset="0"/>
              </a:rPr>
              <a:t> Morales menciona que la baja autoestima en los niños genera una serie de problemas, entre ellos tenemos el desarrollo de su personalidad, mostrando una personalidad débil, que puedan ser burla de niños con personalidad más segura. </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9314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9672" y="836712"/>
            <a:ext cx="6083531" cy="852264"/>
          </a:xfrm>
        </p:spPr>
        <p:txBody>
          <a:bodyPr/>
          <a:lstStyle/>
          <a:p>
            <a:r>
              <a:rPr lang="es-ES" sz="4400" b="1" dirty="0">
                <a:latin typeface="Arial" panose="020B0604020202020204" pitchFamily="34" charset="0"/>
                <a:cs typeface="Arial" panose="020B0604020202020204" pitchFamily="34" charset="0"/>
              </a:rPr>
              <a:t>OBJETIVO GENERAL</a:t>
            </a:r>
            <a:endParaRPr lang="en-US" sz="4400" b="1" dirty="0">
              <a:latin typeface="Arial" panose="020B0604020202020204" pitchFamily="34" charset="0"/>
              <a:cs typeface="Arial" panose="020B0604020202020204" pitchFamily="34" charset="0"/>
            </a:endParaRPr>
          </a:p>
        </p:txBody>
      </p:sp>
      <p:sp>
        <p:nvSpPr>
          <p:cNvPr id="4" name="3 Rectángulo"/>
          <p:cNvSpPr/>
          <p:nvPr/>
        </p:nvSpPr>
        <p:spPr>
          <a:xfrm>
            <a:off x="938169" y="2060848"/>
            <a:ext cx="7446536" cy="172819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s-EC" sz="2400" dirty="0">
                <a:solidFill>
                  <a:schemeClr val="bg1"/>
                </a:solidFill>
              </a:rPr>
              <a:t>Determinar la incidencia de las actividades recreativas al aire libre para mejorar el autoestima de los niños de Sexto y Séptimo año de E.G.B. de la Fundación Letra para Todos.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2720" y="4005064"/>
            <a:ext cx="2808312" cy="2108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6281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260648"/>
            <a:ext cx="1649676" cy="1062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ítulo 1"/>
          <p:cNvSpPr>
            <a:spLocks noGrp="1"/>
          </p:cNvSpPr>
          <p:nvPr>
            <p:ph type="title"/>
          </p:nvPr>
        </p:nvSpPr>
        <p:spPr>
          <a:xfrm>
            <a:off x="395536" y="264450"/>
            <a:ext cx="6552728" cy="696392"/>
          </a:xfrm>
        </p:spPr>
        <p:txBody>
          <a:bodyPr/>
          <a:lstStyle/>
          <a:p>
            <a:r>
              <a:rPr lang="es-ES" sz="4000" b="1" dirty="0">
                <a:latin typeface="Arial" panose="020B0604020202020204" pitchFamily="34" charset="0"/>
                <a:cs typeface="Arial" panose="020B0604020202020204" pitchFamily="34" charset="0"/>
              </a:rPr>
              <a:t>OBJETIVOS ESPECIFICOS</a:t>
            </a:r>
            <a:endParaRPr lang="en-US" sz="4000" b="1" dirty="0">
              <a:latin typeface="Arial" panose="020B0604020202020204" pitchFamily="34" charset="0"/>
              <a:cs typeface="Arial" panose="020B0604020202020204" pitchFamily="34" charset="0"/>
            </a:endParaRPr>
          </a:p>
        </p:txBody>
      </p:sp>
      <p:graphicFrame>
        <p:nvGraphicFramePr>
          <p:cNvPr id="4" name="3 Diagrama"/>
          <p:cNvGraphicFramePr/>
          <p:nvPr>
            <p:extLst>
              <p:ext uri="{D42A27DB-BD31-4B8C-83A1-F6EECF244321}">
                <p14:modId xmlns:p14="http://schemas.microsoft.com/office/powerpoint/2010/main" val="787513928"/>
              </p:ext>
            </p:extLst>
          </p:nvPr>
        </p:nvGraphicFramePr>
        <p:xfrm>
          <a:off x="251520" y="2593500"/>
          <a:ext cx="6336704" cy="1137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omo debe ser un correcto informe clínic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52320" y="2802375"/>
            <a:ext cx="720080" cy="72008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o 5"/>
          <p:cNvGrpSpPr/>
          <p:nvPr/>
        </p:nvGrpSpPr>
        <p:grpSpPr>
          <a:xfrm>
            <a:off x="2267744" y="1418129"/>
            <a:ext cx="6096000" cy="1080120"/>
            <a:chOff x="0" y="25560"/>
            <a:chExt cx="6096000" cy="1759680"/>
          </a:xfrm>
          <a:solidFill>
            <a:schemeClr val="accent5">
              <a:lumMod val="60000"/>
              <a:lumOff val="40000"/>
            </a:schemeClr>
          </a:solidFill>
        </p:grpSpPr>
        <p:sp>
          <p:nvSpPr>
            <p:cNvPr id="7" name="Rectángulo redondeado 6"/>
            <p:cNvSpPr/>
            <p:nvPr/>
          </p:nvSpPr>
          <p:spPr>
            <a:xfrm>
              <a:off x="0" y="25560"/>
              <a:ext cx="6096000" cy="1759680"/>
            </a:xfrm>
            <a:prstGeom prst="roundRect">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Rectángulo 7"/>
            <p:cNvSpPr/>
            <p:nvPr/>
          </p:nvSpPr>
          <p:spPr>
            <a:xfrm>
              <a:off x="85900" y="111460"/>
              <a:ext cx="5924200" cy="15878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es-EC" sz="2000" kern="1200" dirty="0">
                  <a:solidFill>
                    <a:schemeClr val="bg1"/>
                  </a:solidFill>
                  <a:latin typeface="Arial" panose="020B0604020202020204" pitchFamily="34" charset="0"/>
                  <a:cs typeface="Arial" panose="020B0604020202020204" pitchFamily="34" charset="0"/>
                </a:rPr>
                <a:t>Diagnosticar el estado actual de las actividades recreativas al aire libre y la autoestima de los estudiantes.</a:t>
              </a:r>
            </a:p>
          </p:txBody>
        </p:sp>
      </p:grpSp>
      <p:pic>
        <p:nvPicPr>
          <p:cNvPr id="9" name="Imagen 8"/>
          <p:cNvPicPr>
            <a:picLocks noChangeAspect="1"/>
          </p:cNvPicPr>
          <p:nvPr/>
        </p:nvPicPr>
        <p:blipFill>
          <a:blip r:embed="rId9"/>
          <a:stretch>
            <a:fillRect/>
          </a:stretch>
        </p:blipFill>
        <p:spPr>
          <a:xfrm>
            <a:off x="683568" y="1299520"/>
            <a:ext cx="850188" cy="850188"/>
          </a:xfrm>
          <a:prstGeom prst="rect">
            <a:avLst/>
          </a:prstGeom>
        </p:spPr>
      </p:pic>
      <p:grpSp>
        <p:nvGrpSpPr>
          <p:cNvPr id="10" name="Grupo 9"/>
          <p:cNvGrpSpPr/>
          <p:nvPr/>
        </p:nvGrpSpPr>
        <p:grpSpPr>
          <a:xfrm>
            <a:off x="1763688" y="4035456"/>
            <a:ext cx="6819110" cy="1020046"/>
            <a:chOff x="0" y="2065119"/>
            <a:chExt cx="6096000" cy="914940"/>
          </a:xfrm>
        </p:grpSpPr>
        <p:sp>
          <p:nvSpPr>
            <p:cNvPr id="11" name="Rectángulo redondeado 10"/>
            <p:cNvSpPr/>
            <p:nvPr/>
          </p:nvSpPr>
          <p:spPr>
            <a:xfrm>
              <a:off x="0" y="2065119"/>
              <a:ext cx="6096000" cy="914940"/>
            </a:xfrm>
            <a:prstGeom prst="roundRect">
              <a:avLst/>
            </a:prstGeom>
          </p:spPr>
          <p:style>
            <a:lnRef idx="2">
              <a:schemeClr val="lt1">
                <a:hueOff val="0"/>
                <a:satOff val="0"/>
                <a:lumOff val="0"/>
                <a:alphaOff val="0"/>
              </a:schemeClr>
            </a:lnRef>
            <a:fillRef idx="1">
              <a:schemeClr val="accent4">
                <a:hueOff val="-2346630"/>
                <a:satOff val="-24086"/>
                <a:lumOff val="10066"/>
                <a:alphaOff val="0"/>
              </a:schemeClr>
            </a:fillRef>
            <a:effectRef idx="0">
              <a:schemeClr val="accent4">
                <a:hueOff val="-2346630"/>
                <a:satOff val="-24086"/>
                <a:lumOff val="10066"/>
                <a:alphaOff val="0"/>
              </a:schemeClr>
            </a:effectRef>
            <a:fontRef idx="minor">
              <a:schemeClr val="lt1"/>
            </a:fontRef>
          </p:style>
        </p:sp>
        <p:sp>
          <p:nvSpPr>
            <p:cNvPr id="12" name="Rectángulo 11"/>
            <p:cNvSpPr/>
            <p:nvPr/>
          </p:nvSpPr>
          <p:spPr>
            <a:xfrm>
              <a:off x="44664" y="2109783"/>
              <a:ext cx="6006672" cy="825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C" sz="2400" kern="1200" dirty="0">
                  <a:solidFill>
                    <a:schemeClr val="bg1"/>
                  </a:solidFill>
                  <a:latin typeface="Arial" panose="020B0604020202020204" pitchFamily="34" charset="0"/>
                  <a:cs typeface="Arial" panose="020B0604020202020204" pitchFamily="34" charset="0"/>
                </a:rPr>
                <a:t>Establecer las actividades recreativas al aire libre para los estudiantes. </a:t>
              </a:r>
            </a:p>
          </p:txBody>
        </p:sp>
      </p:grpSp>
      <p:pic>
        <p:nvPicPr>
          <p:cNvPr id="13" name="Picture 2" descr="15 divertidas actividades para hacer con niños al aire libre ..."/>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2569" y="4137433"/>
            <a:ext cx="1377103" cy="91806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o 13"/>
          <p:cNvGrpSpPr/>
          <p:nvPr/>
        </p:nvGrpSpPr>
        <p:grpSpPr>
          <a:xfrm>
            <a:off x="395536" y="5277918"/>
            <a:ext cx="6096000" cy="1149335"/>
            <a:chOff x="0" y="2555710"/>
            <a:chExt cx="6096000" cy="914940"/>
          </a:xfrm>
        </p:grpSpPr>
        <p:sp>
          <p:nvSpPr>
            <p:cNvPr id="15" name="Rectángulo redondeado 14"/>
            <p:cNvSpPr/>
            <p:nvPr/>
          </p:nvSpPr>
          <p:spPr>
            <a:xfrm>
              <a:off x="0" y="2555710"/>
              <a:ext cx="6096000" cy="914940"/>
            </a:xfrm>
            <a:prstGeom prst="roundRect">
              <a:avLst/>
            </a:prstGeom>
          </p:spPr>
          <p:style>
            <a:lnRef idx="2">
              <a:schemeClr val="lt1">
                <a:hueOff val="0"/>
                <a:satOff val="0"/>
                <a:lumOff val="0"/>
                <a:alphaOff val="0"/>
              </a:schemeClr>
            </a:lnRef>
            <a:fillRef idx="1">
              <a:schemeClr val="accent4">
                <a:hueOff val="-3519944"/>
                <a:satOff val="-36129"/>
                <a:lumOff val="15099"/>
                <a:alphaOff val="0"/>
              </a:schemeClr>
            </a:fillRef>
            <a:effectRef idx="0">
              <a:schemeClr val="accent4">
                <a:hueOff val="-3519944"/>
                <a:satOff val="-36129"/>
                <a:lumOff val="15099"/>
                <a:alphaOff val="0"/>
              </a:schemeClr>
            </a:effectRef>
            <a:fontRef idx="minor">
              <a:schemeClr val="lt1"/>
            </a:fontRef>
          </p:style>
        </p:sp>
        <p:sp>
          <p:nvSpPr>
            <p:cNvPr id="16" name="Rectángulo 15"/>
            <p:cNvSpPr/>
            <p:nvPr/>
          </p:nvSpPr>
          <p:spPr>
            <a:xfrm>
              <a:off x="44664" y="2600374"/>
              <a:ext cx="6006672" cy="825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C" sz="2000" kern="1200" dirty="0">
                  <a:solidFill>
                    <a:schemeClr val="bg1"/>
                  </a:solidFill>
                  <a:latin typeface="Arial" panose="020B0604020202020204" pitchFamily="34" charset="0"/>
                  <a:cs typeface="Arial" panose="020B0604020202020204" pitchFamily="34" charset="0"/>
                </a:rPr>
                <a:t>Analizar los resultados de la aplicación de las actividades recreativas para medir el mejoramiento de la autoestima mediante un postest en los niños.</a:t>
              </a:r>
            </a:p>
          </p:txBody>
        </p:sp>
      </p:grpSp>
      <p:pic>
        <p:nvPicPr>
          <p:cNvPr id="17" name="Picture 4" descr="Análisis de los resultados empresariales - Bolsamanía.com"/>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79471" y="5277918"/>
            <a:ext cx="1471866" cy="957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901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836712"/>
            <a:ext cx="7210000" cy="1032144"/>
          </a:xfrm>
        </p:spPr>
        <p:txBody>
          <a:bodyPr/>
          <a:lstStyle/>
          <a:p>
            <a:pPr algn="ctr"/>
            <a:r>
              <a:rPr lang="es-PA" dirty="0">
                <a:latin typeface="Arial" panose="020B0604020202020204" pitchFamily="34" charset="0"/>
                <a:cs typeface="Arial" panose="020B0604020202020204" pitchFamily="34" charset="0"/>
              </a:rPr>
              <a:t>Justificación</a:t>
            </a:r>
            <a:endParaRPr lang="en-US" dirty="0">
              <a:latin typeface="Arial" panose="020B0604020202020204" pitchFamily="34" charset="0"/>
              <a:cs typeface="Arial" panose="020B0604020202020204" pitchFamily="34" charset="0"/>
            </a:endParaRPr>
          </a:p>
        </p:txBody>
      </p:sp>
      <p:sp>
        <p:nvSpPr>
          <p:cNvPr id="4" name="CuadroTexto 3"/>
          <p:cNvSpPr txBox="1"/>
          <p:nvPr/>
        </p:nvSpPr>
        <p:spPr>
          <a:xfrm>
            <a:off x="5940152" y="2636912"/>
            <a:ext cx="2664296" cy="2031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ES" dirty="0"/>
              <a:t>Es importante proponer nuevas alternativas que sean novedosas, llamativas y recreativas ya que en esta institución no se ha realizado algo como esto. </a:t>
            </a:r>
            <a:endParaRPr lang="es-EC" dirty="0"/>
          </a:p>
        </p:txBody>
      </p:sp>
      <p:sp>
        <p:nvSpPr>
          <p:cNvPr id="5" name="CuadroTexto 4"/>
          <p:cNvSpPr txBox="1"/>
          <p:nvPr/>
        </p:nvSpPr>
        <p:spPr>
          <a:xfrm>
            <a:off x="1076768" y="2060848"/>
            <a:ext cx="3528392" cy="175432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ES" dirty="0">
                <a:solidFill>
                  <a:schemeClr val="bg1"/>
                </a:solidFill>
              </a:rPr>
              <a:t>Actividades recreativas al aire libre, generar una mayor confianza en si mismos para poder desenvolverse en cualquier ámbito y así pueda mejorar su autoestima.   </a:t>
            </a:r>
            <a:endParaRPr lang="es-EC" dirty="0">
              <a:solidFill>
                <a:schemeClr val="bg1"/>
              </a:solidFill>
            </a:endParaRPr>
          </a:p>
        </p:txBody>
      </p:sp>
      <p:sp>
        <p:nvSpPr>
          <p:cNvPr id="6" name="CuadroTexto 5"/>
          <p:cNvSpPr txBox="1"/>
          <p:nvPr/>
        </p:nvSpPr>
        <p:spPr>
          <a:xfrm>
            <a:off x="2123728" y="4177190"/>
            <a:ext cx="3312368" cy="2031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ES" dirty="0"/>
              <a:t>Se debe educar a la humanidad a fortalecer el vinculo familiar y a mejorar la comunicación verbal entre pares para que no exista la depresión, ni muertes accidentales a causa de la baja autoestima</a:t>
            </a:r>
            <a:endParaRPr lang="es-EC" dirty="0"/>
          </a:p>
        </p:txBody>
      </p:sp>
    </p:spTree>
    <p:extLst>
      <p:ext uri="{BB962C8B-B14F-4D97-AF65-F5344CB8AC3E}">
        <p14:creationId xmlns:p14="http://schemas.microsoft.com/office/powerpoint/2010/main" val="1925321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11760" y="692696"/>
            <a:ext cx="3888431" cy="924272"/>
          </a:xfrm>
        </p:spPr>
        <p:txBody>
          <a:bodyPr/>
          <a:lstStyle/>
          <a:p>
            <a:r>
              <a:rPr lang="es-ES" b="1" dirty="0">
                <a:latin typeface="Arial" panose="020B0604020202020204" pitchFamily="34" charset="0"/>
                <a:cs typeface="Arial" panose="020B0604020202020204" pitchFamily="34" charset="0"/>
              </a:rPr>
              <a:t>HIPÓTESIS</a:t>
            </a:r>
            <a:endParaRPr lang="en-US" b="1" dirty="0">
              <a:latin typeface="Arial" panose="020B0604020202020204" pitchFamily="34" charset="0"/>
              <a:cs typeface="Arial" panose="020B0604020202020204" pitchFamily="34" charset="0"/>
            </a:endParaRPr>
          </a:p>
        </p:txBody>
      </p:sp>
      <p:graphicFrame>
        <p:nvGraphicFramePr>
          <p:cNvPr id="5" name="4 Diagrama"/>
          <p:cNvGraphicFramePr/>
          <p:nvPr>
            <p:extLst>
              <p:ext uri="{D42A27DB-BD31-4B8C-83A1-F6EECF244321}">
                <p14:modId xmlns:p14="http://schemas.microsoft.com/office/powerpoint/2010/main" val="2049628063"/>
              </p:ext>
            </p:extLst>
          </p:nvPr>
        </p:nvGraphicFramePr>
        <p:xfrm>
          <a:off x="539552" y="1772816"/>
          <a:ext cx="7704856" cy="1008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3131840" y="4509120"/>
            <a:ext cx="2709753" cy="7078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PA" sz="2000" b="1" dirty="0">
                <a:solidFill>
                  <a:schemeClr val="bg1"/>
                </a:solidFill>
                <a:latin typeface="Arial" panose="020B0604020202020204" pitchFamily="34" charset="0"/>
                <a:cs typeface="Arial" panose="020B0604020202020204" pitchFamily="34" charset="0"/>
              </a:rPr>
              <a:t>VARIABLES DE LA INVESTIGACION</a:t>
            </a:r>
            <a:endParaRPr lang="en-US" sz="2000" b="1" dirty="0">
              <a:solidFill>
                <a:schemeClr val="bg1"/>
              </a:solidFill>
              <a:latin typeface="Arial" panose="020B0604020202020204" pitchFamily="34" charset="0"/>
              <a:cs typeface="Arial" panose="020B0604020202020204" pitchFamily="34" charset="0"/>
            </a:endParaRPr>
          </a:p>
        </p:txBody>
      </p:sp>
      <p:sp>
        <p:nvSpPr>
          <p:cNvPr id="6" name="CuadroTexto 5"/>
          <p:cNvSpPr txBox="1"/>
          <p:nvPr/>
        </p:nvSpPr>
        <p:spPr>
          <a:xfrm>
            <a:off x="346325" y="3861046"/>
            <a:ext cx="2448272"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PA" sz="2400" dirty="0">
                <a:solidFill>
                  <a:schemeClr val="bg1"/>
                </a:solidFill>
                <a:latin typeface="Arial" panose="020B0604020202020204" pitchFamily="34" charset="0"/>
                <a:cs typeface="Arial" panose="020B0604020202020204" pitchFamily="34" charset="0"/>
              </a:rPr>
              <a:t>VARIABLE DEPENDIENTE </a:t>
            </a:r>
            <a:endParaRPr lang="en-US" sz="2400" dirty="0">
              <a:solidFill>
                <a:schemeClr val="bg1"/>
              </a:solidFill>
              <a:latin typeface="Arial" panose="020B0604020202020204" pitchFamily="34" charset="0"/>
              <a:cs typeface="Arial" panose="020B0604020202020204" pitchFamily="34" charset="0"/>
            </a:endParaRPr>
          </a:p>
        </p:txBody>
      </p:sp>
      <p:sp>
        <p:nvSpPr>
          <p:cNvPr id="7" name="CuadroTexto 6"/>
          <p:cNvSpPr txBox="1"/>
          <p:nvPr/>
        </p:nvSpPr>
        <p:spPr>
          <a:xfrm>
            <a:off x="340467" y="5517232"/>
            <a:ext cx="2447381"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PA" sz="2400" dirty="0">
                <a:solidFill>
                  <a:schemeClr val="bg1"/>
                </a:solidFill>
                <a:latin typeface="Arial" panose="020B0604020202020204" pitchFamily="34" charset="0"/>
                <a:cs typeface="Arial" panose="020B0604020202020204" pitchFamily="34" charset="0"/>
              </a:rPr>
              <a:t>BAJA AUTOESTIMA</a:t>
            </a:r>
            <a:endParaRPr lang="en-US" sz="2400" dirty="0">
              <a:solidFill>
                <a:schemeClr val="bg1"/>
              </a:solidFill>
              <a:latin typeface="Arial" panose="020B0604020202020204" pitchFamily="34" charset="0"/>
              <a:cs typeface="Arial" panose="020B0604020202020204" pitchFamily="34" charset="0"/>
            </a:endParaRPr>
          </a:p>
        </p:txBody>
      </p:sp>
      <p:sp>
        <p:nvSpPr>
          <p:cNvPr id="8" name="CuadroTexto 7"/>
          <p:cNvSpPr txBox="1"/>
          <p:nvPr/>
        </p:nvSpPr>
        <p:spPr>
          <a:xfrm>
            <a:off x="6173025" y="3861047"/>
            <a:ext cx="2731903"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PA" sz="2400" dirty="0">
                <a:solidFill>
                  <a:schemeClr val="bg1"/>
                </a:solidFill>
                <a:latin typeface="Arial" panose="020B0604020202020204" pitchFamily="34" charset="0"/>
                <a:cs typeface="Arial" panose="020B0604020202020204" pitchFamily="34" charset="0"/>
              </a:rPr>
              <a:t>VARIABLE INDEPENDIENTE</a:t>
            </a:r>
            <a:endParaRPr lang="en-US" sz="2400" dirty="0">
              <a:solidFill>
                <a:schemeClr val="bg1"/>
              </a:solidFill>
              <a:latin typeface="Arial" panose="020B0604020202020204" pitchFamily="34" charset="0"/>
              <a:cs typeface="Arial" panose="020B0604020202020204" pitchFamily="34" charset="0"/>
            </a:endParaRPr>
          </a:p>
        </p:txBody>
      </p:sp>
      <p:sp>
        <p:nvSpPr>
          <p:cNvPr id="9" name="CuadroTexto 8"/>
          <p:cNvSpPr txBox="1"/>
          <p:nvPr/>
        </p:nvSpPr>
        <p:spPr>
          <a:xfrm>
            <a:off x="6173024" y="5555085"/>
            <a:ext cx="2731904" cy="101566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PA" sz="2000" dirty="0">
                <a:solidFill>
                  <a:schemeClr val="bg1"/>
                </a:solidFill>
                <a:latin typeface="Arial" panose="020B0604020202020204" pitchFamily="34" charset="0"/>
                <a:cs typeface="Arial" panose="020B0604020202020204" pitchFamily="34" charset="0"/>
              </a:rPr>
              <a:t>PROGRAMA RECREATIVO AL AIRE LIBRE </a:t>
            </a:r>
            <a:endParaRPr lang="en-US" sz="2000" dirty="0">
              <a:solidFill>
                <a:schemeClr val="bg1"/>
              </a:solidFill>
              <a:latin typeface="Arial" panose="020B0604020202020204" pitchFamily="34" charset="0"/>
              <a:cs typeface="Arial" panose="020B0604020202020204" pitchFamily="34" charset="0"/>
            </a:endParaRPr>
          </a:p>
        </p:txBody>
      </p:sp>
      <p:sp>
        <p:nvSpPr>
          <p:cNvPr id="10" name="Flecha derecha 9"/>
          <p:cNvSpPr/>
          <p:nvPr/>
        </p:nvSpPr>
        <p:spPr>
          <a:xfrm rot="12216759">
            <a:off x="2845020" y="3933056"/>
            <a:ext cx="746089"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derecha 10"/>
          <p:cNvSpPr/>
          <p:nvPr/>
        </p:nvSpPr>
        <p:spPr>
          <a:xfrm rot="20189490">
            <a:off x="5337250" y="3874826"/>
            <a:ext cx="746089"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lecha curvada hacia la derecha 11"/>
          <p:cNvSpPr/>
          <p:nvPr/>
        </p:nvSpPr>
        <p:spPr>
          <a:xfrm>
            <a:off x="539553" y="4751370"/>
            <a:ext cx="288032" cy="765862"/>
          </a:xfrm>
          <a:prstGeom prst="curvedRightArrow">
            <a:avLst>
              <a:gd name="adj1" fmla="val 31129"/>
              <a:gd name="adj2" fmla="val 92331"/>
              <a:gd name="adj3" fmla="val 488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3" name="Flecha curvada hacia la izquierda 12"/>
          <p:cNvSpPr/>
          <p:nvPr/>
        </p:nvSpPr>
        <p:spPr>
          <a:xfrm>
            <a:off x="8316416" y="4751370"/>
            <a:ext cx="288031" cy="765862"/>
          </a:xfrm>
          <a:prstGeom prst="curvedLeftArrow">
            <a:avLst>
              <a:gd name="adj1" fmla="val 28220"/>
              <a:gd name="adj2" fmla="val 93121"/>
              <a:gd name="adj3" fmla="val 551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960264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82358" y="2148645"/>
            <a:ext cx="1884548" cy="432048"/>
          </a:xfrm>
          <a:prstGeom prst="rect">
            <a:avLst/>
          </a:prstGeom>
          <a:solidFill>
            <a:schemeClr val="accent5">
              <a:lumMod val="60000"/>
              <a:lumOff val="40000"/>
            </a:schemeClr>
          </a:solidFill>
          <a:ln>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dirty="0">
                <a:solidFill>
                  <a:schemeClr val="bg1"/>
                </a:solidFill>
              </a:rPr>
              <a:t>Autoestima: </a:t>
            </a:r>
          </a:p>
        </p:txBody>
      </p:sp>
      <p:graphicFrame>
        <p:nvGraphicFramePr>
          <p:cNvPr id="5" name="4 Diagrama"/>
          <p:cNvGraphicFramePr/>
          <p:nvPr>
            <p:extLst>
              <p:ext uri="{D42A27DB-BD31-4B8C-83A1-F6EECF244321}">
                <p14:modId xmlns:p14="http://schemas.microsoft.com/office/powerpoint/2010/main" val="130337860"/>
              </p:ext>
            </p:extLst>
          </p:nvPr>
        </p:nvGraphicFramePr>
        <p:xfrm>
          <a:off x="5076056" y="3573016"/>
          <a:ext cx="4608512" cy="303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688" y="4153986"/>
            <a:ext cx="3024336" cy="2139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uadroTexto 5"/>
          <p:cNvSpPr txBox="1"/>
          <p:nvPr/>
        </p:nvSpPr>
        <p:spPr>
          <a:xfrm>
            <a:off x="3663581" y="2170159"/>
            <a:ext cx="4223792" cy="369332"/>
          </a:xfrm>
          <a:prstGeom prst="rect">
            <a:avLst/>
          </a:prstGeom>
          <a:solidFill>
            <a:schemeClr val="accent5">
              <a:lumMod val="60000"/>
              <a:lumOff val="40000"/>
            </a:schemeClr>
          </a:solidFill>
          <a:ln>
            <a:solidFill>
              <a:schemeClr val="accent6">
                <a:lumMod val="75000"/>
              </a:schemeClr>
            </a:solidFill>
          </a:ln>
        </p:spPr>
        <p:txBody>
          <a:bodyPr wrap="square" rtlCol="0">
            <a:spAutoFit/>
          </a:bodyPr>
          <a:lstStyle/>
          <a:p>
            <a:r>
              <a:rPr lang="es-PA" dirty="0">
                <a:solidFill>
                  <a:schemeClr val="bg1"/>
                </a:solidFill>
              </a:rPr>
              <a:t>La seguridad y satisfacción en si mismo</a:t>
            </a:r>
            <a:endParaRPr lang="en-US" dirty="0">
              <a:solidFill>
                <a:schemeClr val="bg1"/>
              </a:solidFill>
            </a:endParaRPr>
          </a:p>
        </p:txBody>
      </p:sp>
      <p:sp>
        <p:nvSpPr>
          <p:cNvPr id="7" name="CuadroTexto 6"/>
          <p:cNvSpPr txBox="1"/>
          <p:nvPr/>
        </p:nvSpPr>
        <p:spPr>
          <a:xfrm>
            <a:off x="1182358" y="2841763"/>
            <a:ext cx="6918034" cy="369332"/>
          </a:xfrm>
          <a:prstGeom prst="rect">
            <a:avLst/>
          </a:prstGeom>
          <a:solidFill>
            <a:schemeClr val="accent5">
              <a:lumMod val="60000"/>
              <a:lumOff val="40000"/>
            </a:schemeClr>
          </a:solidFill>
          <a:ln>
            <a:solidFill>
              <a:schemeClr val="accent6">
                <a:lumMod val="75000"/>
              </a:schemeClr>
            </a:solidFill>
          </a:ln>
        </p:spPr>
        <p:txBody>
          <a:bodyPr wrap="square" rtlCol="0">
            <a:spAutoFit/>
          </a:bodyPr>
          <a:lstStyle/>
          <a:p>
            <a:pPr algn="ctr"/>
            <a:r>
              <a:rPr lang="es-PA" dirty="0">
                <a:solidFill>
                  <a:schemeClr val="bg1"/>
                </a:solidFill>
              </a:rPr>
              <a:t>Es actuar con responsabilidad de  sus propios actos y hacia los demás </a:t>
            </a:r>
            <a:endParaRPr lang="en-US" dirty="0">
              <a:solidFill>
                <a:schemeClr val="bg1"/>
              </a:solidFill>
            </a:endParaRPr>
          </a:p>
        </p:txBody>
      </p:sp>
      <p:sp>
        <p:nvSpPr>
          <p:cNvPr id="8" name="CuadroTexto 7"/>
          <p:cNvSpPr txBox="1"/>
          <p:nvPr/>
        </p:nvSpPr>
        <p:spPr>
          <a:xfrm>
            <a:off x="683568" y="3458780"/>
            <a:ext cx="3456384" cy="369332"/>
          </a:xfrm>
          <a:prstGeom prst="rect">
            <a:avLst/>
          </a:prstGeom>
          <a:noFill/>
        </p:spPr>
        <p:txBody>
          <a:bodyPr wrap="square" rtlCol="0">
            <a:spAutoFit/>
          </a:bodyPr>
          <a:lstStyle/>
          <a:p>
            <a:r>
              <a:rPr lang="es-ES" dirty="0">
                <a:solidFill>
                  <a:schemeClr val="tx1">
                    <a:lumMod val="75000"/>
                  </a:schemeClr>
                </a:solidFill>
              </a:rPr>
              <a:t>Componentes del Autoestima</a:t>
            </a:r>
            <a:endParaRPr lang="es-EC" dirty="0">
              <a:solidFill>
                <a:schemeClr val="tx1">
                  <a:lumMod val="75000"/>
                </a:schemeClr>
              </a:solidFill>
            </a:endParaRPr>
          </a:p>
        </p:txBody>
      </p:sp>
      <p:sp>
        <p:nvSpPr>
          <p:cNvPr id="9" name="Título 1"/>
          <p:cNvSpPr>
            <a:spLocks noGrp="1"/>
          </p:cNvSpPr>
          <p:nvPr>
            <p:ph type="title"/>
          </p:nvPr>
        </p:nvSpPr>
        <p:spPr>
          <a:xfrm>
            <a:off x="467544" y="878852"/>
            <a:ext cx="7825031" cy="852264"/>
          </a:xfrm>
        </p:spPr>
        <p:txBody>
          <a:bodyPr/>
          <a:lstStyle/>
          <a:p>
            <a:r>
              <a:rPr lang="es-EC" sz="5200" dirty="0">
                <a:latin typeface="Arial" panose="020B0604020202020204" pitchFamily="34" charset="0"/>
                <a:cs typeface="Arial" panose="020B0604020202020204" pitchFamily="34" charset="0"/>
              </a:rPr>
              <a:t>Fundamentación Teórica</a:t>
            </a:r>
          </a:p>
        </p:txBody>
      </p:sp>
    </p:spTree>
    <p:extLst>
      <p:ext uri="{BB962C8B-B14F-4D97-AF65-F5344CB8AC3E}">
        <p14:creationId xmlns:p14="http://schemas.microsoft.com/office/powerpoint/2010/main" val="25640349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2781</TotalTime>
  <Words>1183</Words>
  <Application>Microsoft Office PowerPoint</Application>
  <PresentationFormat>Presentación en pantalla (4:3)</PresentationFormat>
  <Paragraphs>208</Paragraphs>
  <Slides>23</Slides>
  <Notes>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Calibri</vt:lpstr>
      <vt:lpstr>Constantia</vt:lpstr>
      <vt:lpstr>Wingdings 2</vt:lpstr>
      <vt:lpstr>Flujo</vt:lpstr>
      <vt:lpstr>Presentación de PowerPoint</vt:lpstr>
      <vt:lpstr>INTRODUCCIÓN</vt:lpstr>
      <vt:lpstr>PLANTEAMIENTO DEL PROBLEMA</vt:lpstr>
      <vt:lpstr>Investigaciones Previas</vt:lpstr>
      <vt:lpstr>OBJETIVO GENERAL</vt:lpstr>
      <vt:lpstr>OBJETIVOS ESPECIFICOS</vt:lpstr>
      <vt:lpstr>Justificación</vt:lpstr>
      <vt:lpstr>HIPÓTESIS</vt:lpstr>
      <vt:lpstr>Fundamentación Teórica</vt:lpstr>
      <vt:lpstr>Presentación de PowerPoint</vt:lpstr>
      <vt:lpstr>ACTIVIDADES RECREATIVAS AL AIRE LIBRE</vt:lpstr>
      <vt:lpstr>METODOLOGÍA</vt:lpstr>
      <vt:lpstr>PRESENTACIÓN GRAFICA DE RESULTADOS</vt:lpstr>
      <vt:lpstr>Análisis de los Resultados </vt:lpstr>
      <vt:lpstr>Presentación de PowerPoint</vt:lpstr>
      <vt:lpstr>Presentación de PowerPoint</vt:lpstr>
      <vt:lpstr>PROPUESTA</vt:lpstr>
      <vt:lpstr>CRONOGRAMA DE ACTIVIDADES</vt:lpstr>
      <vt:lpstr>Presentación de PowerPoint</vt:lpstr>
      <vt:lpstr>Presentación de PowerPoint</vt:lpstr>
      <vt:lpstr>Conclusiones </vt:lpstr>
      <vt:lpstr>Recomendaciones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Naty</dc:creator>
  <cp:lastModifiedBy>Jul Ito</cp:lastModifiedBy>
  <cp:revision>143</cp:revision>
  <cp:lastPrinted>2020-07-29T19:33:36Z</cp:lastPrinted>
  <dcterms:created xsi:type="dcterms:W3CDTF">2020-02-18T04:01:05Z</dcterms:created>
  <dcterms:modified xsi:type="dcterms:W3CDTF">2021-03-09T00:41:08Z</dcterms:modified>
</cp:coreProperties>
</file>